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2"/>
  </p:sldMasterIdLst>
  <p:notesMasterIdLst>
    <p:notesMasterId r:id="rId24"/>
  </p:notesMasterIdLst>
  <p:handoutMasterIdLst>
    <p:handoutMasterId r:id="rId25"/>
  </p:handoutMasterIdLst>
  <p:sldIdLst>
    <p:sldId id="586" r:id="rId3"/>
    <p:sldId id="1107" r:id="rId4"/>
    <p:sldId id="1108" r:id="rId5"/>
    <p:sldId id="1109" r:id="rId6"/>
    <p:sldId id="1181" r:id="rId7"/>
    <p:sldId id="1191" r:id="rId8"/>
    <p:sldId id="1175" r:id="rId9"/>
    <p:sldId id="1212" r:id="rId10"/>
    <p:sldId id="1211" r:id="rId11"/>
    <p:sldId id="1176" r:id="rId12"/>
    <p:sldId id="1177" r:id="rId13"/>
    <p:sldId id="1206" r:id="rId14"/>
    <p:sldId id="1205" r:id="rId15"/>
    <p:sldId id="1180" r:id="rId16"/>
    <p:sldId id="1183" r:id="rId17"/>
    <p:sldId id="1184" r:id="rId18"/>
    <p:sldId id="1207" r:id="rId19"/>
    <p:sldId id="1208" r:id="rId20"/>
    <p:sldId id="1209" r:id="rId21"/>
    <p:sldId id="1210" r:id="rId22"/>
    <p:sldId id="461" r:id="rId23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echangqing" initials="y" lastIdx="3" clrIdx="0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0072BD"/>
    <a:srgbClr val="D8D8D8"/>
    <a:srgbClr val="9090E9"/>
    <a:srgbClr val="8D8EE8"/>
    <a:srgbClr val="F6A3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85850" autoAdjust="0"/>
  </p:normalViewPr>
  <p:slideViewPr>
    <p:cSldViewPr showGuides="1">
      <p:cViewPr>
        <p:scale>
          <a:sx n="100" d="100"/>
          <a:sy n="100" d="100"/>
        </p:scale>
        <p:origin x="930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18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74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 dirty="0">
              <a:ea typeface="黑体" panose="02010609060101010101" pitchFamily="49" charset="-122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CN" dirty="0">
              <a:ea typeface="黑体" panose="02010609060101010101" pitchFamily="49" charset="-122"/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 dirty="0">
              <a:ea typeface="黑体" panose="02010609060101010101" pitchFamily="49" charset="-122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01A067B-C9D1-4EEE-8D82-339154AE0F2C}" type="slidenum">
              <a:rPr lang="en-US" altLang="zh-CN">
                <a:ea typeface="黑体" panose="02010609060101010101" pitchFamily="49" charset="-122"/>
              </a:rPr>
              <a:t>‹#›</a:t>
            </a:fld>
            <a:endParaRPr lang="en-US" altLang="zh-CN" dirty="0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DEEC9269-A41C-42AF-81F6-4148AA9CE22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540505-FCA4-4619-BB1A-2C933C6F06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151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126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29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7809AB2-C463-4332-BEA4-B05669583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[(7724.544272025548,0.05109427890464276,0.16697432356499356,4.242162402197825)]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5203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3D528A81-A589-40F8-8695-0563010D2A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0783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FBCBE973-D24F-4863-A8D7-D01EAA003E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Gain = 2.1 ; SNR = 2.4</a:t>
            </a:r>
          </a:p>
          <a:p>
            <a:r>
              <a:rPr lang="en-US" altLang="zh-CN" dirty="0"/>
              <a:t>sigmoid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0752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1327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2203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2801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8017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C9269-A41C-42AF-81F6-4148AA9CE22C}" type="slidenum">
              <a:rPr lang="en-US" altLang="zh-CN" smtClean="0"/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07663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4567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C9269-A41C-42AF-81F6-4148AA9CE22C}" type="slidenum">
              <a:rPr lang="en-US" altLang="zh-CN" smtClean="0"/>
              <a:t>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6605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C9269-A41C-42AF-81F6-4148AA9CE22C}" type="slidenum">
              <a:rPr lang="en-US" altLang="zh-CN" smtClean="0"/>
              <a:t>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79497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10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C6DE2AC3-9D33-4E73-B48E-25E4813DCE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4068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220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5097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139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0B57F-27FC-44AC-874C-03454C828B8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5AB69122-C3D0-44B0-9AEC-44CC5CA304EB}" type="datetime1">
              <a:rPr lang="zh-CN" altLang="en-US" smtClean="0"/>
              <a:t>2026/3/26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87EE1983-CE82-49FC-965E-E579DD9B8F33}" type="datetime1">
              <a:rPr lang="zh-CN" altLang="en-US" smtClean="0"/>
              <a:t>2026/3/26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0342" y="1247775"/>
            <a:ext cx="10979959" cy="5101161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313" y="6553201"/>
            <a:ext cx="2743200" cy="365125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C6CE2DF2-BCA6-42AD-9EC2-91507C44706D}" type="datetime1">
              <a:rPr lang="zh-CN" altLang="en-US" smtClean="0"/>
              <a:t>2026/3/26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30700" y="648970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34272" y="6492876"/>
            <a:ext cx="2743200" cy="365125"/>
          </a:xfrm>
        </p:spPr>
        <p:txBody>
          <a:bodyPr/>
          <a:lstStyle>
            <a:lvl1pPr>
              <a:defRPr sz="1800" b="1">
                <a:solidFill>
                  <a:srgbClr val="004D94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7233DC2A-5E92-482B-9DB5-24AB4AD1E5BC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7614416" y="86996"/>
            <a:ext cx="4378787" cy="844136"/>
          </a:xfrm>
          <a:prstGeom prst="rect">
            <a:avLst/>
          </a:prstGeom>
          <a:solidFill>
            <a:srgbClr val="004D94"/>
          </a:solidFill>
          <a:ln>
            <a:solidFill>
              <a:srgbClr val="004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4314" y="135064"/>
            <a:ext cx="7835900" cy="70907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313" y="154528"/>
            <a:ext cx="4046991" cy="709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1287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621089"/>
            <a:ext cx="10515600" cy="49572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C9E98AC5-B75A-4C2D-BFB3-C23066DB2A3D}" type="datetime1">
              <a:rPr lang="zh-CN" altLang="en-US" smtClean="0"/>
              <a:t>2026/3/26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2E7C8-8254-4703-8840-58745B7490E5}" type="slidenum">
              <a:rPr lang="en-US" altLang="zh-CN"/>
              <a:t>‹#›</a:t>
            </a:fld>
            <a:endParaRPr lang="en-US" altLang="zh-CN" dirty="0"/>
          </a:p>
        </p:txBody>
      </p:sp>
      <p:sp>
        <p:nvSpPr>
          <p:cNvPr id="7" name="文本占位符 2"/>
          <p:cNvSpPr>
            <a:spLocks noGrp="1"/>
          </p:cNvSpPr>
          <p:nvPr>
            <p:ph type="body" idx="13"/>
          </p:nvPr>
        </p:nvSpPr>
        <p:spPr>
          <a:xfrm>
            <a:off x="3497363" y="3877508"/>
            <a:ext cx="5184576" cy="49572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BB27C-A5E9-4D02-B4D8-BED7E3995897}" type="slidenum">
              <a:rPr lang="en-US" altLang="zh-CN"/>
              <a:t>‹#›</a:t>
            </a:fld>
            <a:endParaRPr lang="en-US" altLang="zh-CN" dirty="0"/>
          </a:p>
        </p:txBody>
      </p:sp>
      <p:sp>
        <p:nvSpPr>
          <p:cNvPr id="7" name="内容占位符 2"/>
          <p:cNvSpPr>
            <a:spLocks noGrp="1"/>
          </p:cNvSpPr>
          <p:nvPr>
            <p:ph sz="half" idx="1"/>
          </p:nvPr>
        </p:nvSpPr>
        <p:spPr>
          <a:xfrm>
            <a:off x="609600" y="1063518"/>
            <a:ext cx="5384800" cy="506264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8" name="内容占位符 3"/>
          <p:cNvSpPr>
            <a:spLocks noGrp="1"/>
          </p:cNvSpPr>
          <p:nvPr>
            <p:ph sz="half" idx="2"/>
          </p:nvPr>
        </p:nvSpPr>
        <p:spPr>
          <a:xfrm>
            <a:off x="6197600" y="1063519"/>
            <a:ext cx="5384800" cy="506264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44624"/>
            <a:ext cx="10979989" cy="669600"/>
          </a:xfrm>
          <a:solidFill>
            <a:schemeClr val="bg1"/>
          </a:solidFill>
        </p:spPr>
        <p:txBody>
          <a:bodyPr/>
          <a:lstStyle>
            <a:lvl1pPr marL="396240" algn="l"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1" name="矩形 7"/>
          <p:cNvSpPr>
            <a:spLocks noChangeArrowheads="1"/>
          </p:cNvSpPr>
          <p:nvPr userDrawn="1"/>
        </p:nvSpPr>
        <p:spPr bwMode="auto">
          <a:xfrm>
            <a:off x="-4233" y="764704"/>
            <a:ext cx="12192000" cy="134938"/>
          </a:xfrm>
          <a:prstGeom prst="rect">
            <a:avLst/>
          </a:prstGeom>
          <a:gradFill flip="none" rotWithShape="1">
            <a:gsLst>
              <a:gs pos="35000">
                <a:srgbClr val="0061B2">
                  <a:lumMod val="20000"/>
                  <a:lumOff val="80000"/>
                </a:srgbClr>
              </a:gs>
              <a:gs pos="0">
                <a:srgbClr val="0061B2">
                  <a:lumMod val="60000"/>
                  <a:lumOff val="40000"/>
                </a:srgbClr>
              </a:gs>
              <a:gs pos="51000">
                <a:srgbClr val="0061B2">
                  <a:lumMod val="20000"/>
                  <a:lumOff val="80000"/>
                </a:srgbClr>
              </a:gs>
              <a:gs pos="100000">
                <a:srgbClr val="4C7013">
                  <a:lumMod val="20000"/>
                  <a:lumOff val="8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/>
            </a:endParaRPr>
          </a:p>
        </p:txBody>
      </p:sp>
      <p:pic>
        <p:nvPicPr>
          <p:cNvPr id="10" name="图片 10" descr="未命名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9" y="4948"/>
            <a:ext cx="1164683" cy="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65A9D-8006-47C7-A12B-C488D274BF24}" type="slidenum">
              <a:rPr lang="en-US" altLang="zh-CN"/>
              <a:t>‹#›</a:t>
            </a:fld>
            <a:endParaRPr lang="en-US" altLang="zh-CN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44624"/>
            <a:ext cx="10979989" cy="669600"/>
          </a:xfrm>
          <a:solidFill>
            <a:schemeClr val="bg1"/>
          </a:solidFill>
        </p:spPr>
        <p:txBody>
          <a:bodyPr/>
          <a:lstStyle>
            <a:lvl1pPr marL="396240" algn="l"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6" name="图片 10" descr="未命名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9" y="4948"/>
            <a:ext cx="1164683" cy="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65A9D-8006-47C7-A12B-C488D274BF24}" type="slidenum">
              <a:rPr lang="en-US" altLang="zh-CN"/>
              <a:t>‹#›</a:t>
            </a:fld>
            <a:endParaRPr lang="en-US" altLang="zh-CN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44624"/>
            <a:ext cx="10979989" cy="669600"/>
          </a:xfrm>
          <a:solidFill>
            <a:schemeClr val="bg1"/>
          </a:solidFill>
        </p:spPr>
        <p:txBody>
          <a:bodyPr/>
          <a:lstStyle>
            <a:lvl1pPr marL="396240" algn="l"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矩形 7"/>
          <p:cNvSpPr>
            <a:spLocks noChangeArrowheads="1"/>
          </p:cNvSpPr>
          <p:nvPr userDrawn="1"/>
        </p:nvSpPr>
        <p:spPr bwMode="auto">
          <a:xfrm>
            <a:off x="-4233" y="764704"/>
            <a:ext cx="12192000" cy="134938"/>
          </a:xfrm>
          <a:prstGeom prst="rect">
            <a:avLst/>
          </a:prstGeom>
          <a:gradFill flip="none" rotWithShape="1">
            <a:gsLst>
              <a:gs pos="35000">
                <a:srgbClr val="0061B2">
                  <a:lumMod val="20000"/>
                  <a:lumOff val="80000"/>
                </a:srgbClr>
              </a:gs>
              <a:gs pos="0">
                <a:srgbClr val="0061B2">
                  <a:lumMod val="60000"/>
                  <a:lumOff val="40000"/>
                </a:srgbClr>
              </a:gs>
              <a:gs pos="51000">
                <a:srgbClr val="0061B2">
                  <a:lumMod val="20000"/>
                  <a:lumOff val="80000"/>
                </a:srgbClr>
              </a:gs>
              <a:gs pos="100000">
                <a:srgbClr val="4C7013">
                  <a:lumMod val="20000"/>
                  <a:lumOff val="8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8200" y="132733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8200" y="23430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0613" y="133545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0613" y="23430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E3027FC5-1019-42DE-B68E-F10218D4686A}" type="datetime1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4314" y="135064"/>
            <a:ext cx="7835900" cy="70907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EE1BBCB0-AE5D-4958-824D-71B704BCA2AD}" type="datetime1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8" y="0"/>
            <a:ext cx="12192000" cy="9906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4314" y="135064"/>
            <a:ext cx="7835900" cy="70907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125" indent="0" algn="ctr">
              <a:buNone/>
              <a:defRPr sz="1600"/>
            </a:lvl8pPr>
            <a:lvl9pPr marL="3656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60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mtClean="0"/>
              <a:t>‹#›</a:t>
            </a:fld>
            <a:endParaRPr lang="en-US" altLang="zh-CN" dirty="0"/>
          </a:p>
        </p:txBody>
      </p:sp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-4233" y="764704"/>
            <a:ext cx="12192000" cy="134938"/>
          </a:xfrm>
          <a:prstGeom prst="rect">
            <a:avLst/>
          </a:prstGeom>
          <a:gradFill flip="none" rotWithShape="1">
            <a:gsLst>
              <a:gs pos="35000">
                <a:srgbClr val="0061B2">
                  <a:lumMod val="20000"/>
                  <a:lumOff val="80000"/>
                </a:srgbClr>
              </a:gs>
              <a:gs pos="0">
                <a:srgbClr val="0061B2">
                  <a:lumMod val="60000"/>
                  <a:lumOff val="40000"/>
                </a:srgbClr>
              </a:gs>
              <a:gs pos="51000">
                <a:srgbClr val="0061B2">
                  <a:lumMod val="20000"/>
                  <a:lumOff val="80000"/>
                </a:srgbClr>
              </a:gs>
              <a:gs pos="100000">
                <a:srgbClr val="4C7013">
                  <a:lumMod val="20000"/>
                  <a:lumOff val="8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/>
            </a:endParaRPr>
          </a:p>
        </p:txBody>
      </p:sp>
      <p:pic>
        <p:nvPicPr>
          <p:cNvPr id="8" name="图片 10" descr="未命名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9" y="4948"/>
            <a:ext cx="1164683" cy="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59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39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53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125" indent="0">
              <a:buNone/>
              <a:defRPr sz="1600" b="1"/>
            </a:lvl8pPr>
            <a:lvl9pPr marL="3656234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125" indent="0">
              <a:buNone/>
              <a:defRPr sz="1600" b="1"/>
            </a:lvl8pPr>
            <a:lvl9pPr marL="3656234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93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9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71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125" indent="0">
              <a:buNone/>
              <a:defRPr sz="1000"/>
            </a:lvl8pPr>
            <a:lvl9pPr marL="365623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91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125" indent="0">
              <a:buNone/>
              <a:defRPr sz="2000"/>
            </a:lvl8pPr>
            <a:lvl9pPr marL="3656234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125" indent="0">
              <a:buNone/>
              <a:defRPr sz="1000"/>
            </a:lvl8pPr>
            <a:lvl9pPr marL="365623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1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73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26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743274A9-3A6B-4B98-92E4-585FEDF8606B}" type="datetime1">
              <a:rPr lang="zh-CN" altLang="en-US" smtClean="0"/>
              <a:t>2026/3/26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8523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347" y="0"/>
            <a:ext cx="9147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63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69" y="-4405"/>
            <a:ext cx="12255868" cy="68624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6"/>
            <a:ext cx="12192000" cy="155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75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69" y="-4405"/>
            <a:ext cx="12255868" cy="68624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6"/>
            <a:ext cx="12192000" cy="155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48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859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419" y="142875"/>
            <a:ext cx="10943166" cy="64928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81683221"/>
      </p:ext>
    </p:extLst>
  </p:cSld>
  <p:clrMapOvr>
    <a:masterClrMapping/>
  </p:clrMapOvr>
  <p:transition advClick="0" advTm="7000">
    <p:newsfla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69" y="-4405"/>
            <a:ext cx="12255868" cy="6862405"/>
          </a:xfrm>
          <a:prstGeom prst="rect">
            <a:avLst/>
          </a:prstGeom>
        </p:spPr>
      </p:pic>
      <p:pic>
        <p:nvPicPr>
          <p:cNvPr id="9" name="图片 8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2723"/>
            <a:ext cx="2570885" cy="115186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5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72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31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FA31E221-E713-4B94-9B52-1044CBE4AD5A}" type="datetime1">
              <a:rPr lang="zh-CN" altLang="en-US" smtClean="0"/>
              <a:t>2026/3/26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E3027FC5-1019-42DE-B68E-F10218D4686A}" type="datetime1">
              <a:rPr lang="zh-CN" altLang="en-US" smtClean="0"/>
              <a:t>2026/3/26</a:t>
            </a:fld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EE1BBCB0-AE5D-4958-824D-71B704BCA2AD}" type="datetime1">
              <a:rPr lang="zh-CN" altLang="en-US" smtClean="0"/>
              <a:t>2026/3/26</a:t>
            </a:fld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0B57F-27FC-44AC-874C-03454C828B8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7FE2593F-66C2-44AC-9B2A-40FCB8B9055B}" type="datetime1">
              <a:rPr lang="zh-CN" altLang="en-US" smtClean="0"/>
              <a:t>2026/3/26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1F616D7E-6750-4BA3-8786-082CA047DA46}" type="datetime1">
              <a:rPr lang="zh-CN" altLang="en-US" smtClean="0"/>
              <a:t>2026/3/26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BC30B57F-27FC-44AC-874C-03454C828B8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9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7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88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5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png"/><Relationship Id="rId3" Type="http://schemas.openxmlformats.org/officeDocument/2006/relationships/tags" Target="../tags/tag7.xml"/><Relationship Id="rId7" Type="http://schemas.openxmlformats.org/officeDocument/2006/relationships/notesSlide" Target="../notesSlides/notesSlide10.xml"/><Relationship Id="rId12" Type="http://schemas.openxmlformats.org/officeDocument/2006/relationships/image" Target="../media/image29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28.png"/><Relationship Id="rId5" Type="http://schemas.openxmlformats.org/officeDocument/2006/relationships/tags" Target="../tags/tag9.xml"/><Relationship Id="rId15" Type="http://schemas.openxmlformats.org/officeDocument/2006/relationships/image" Target="../media/image32.png"/><Relationship Id="rId10" Type="http://schemas.openxmlformats.org/officeDocument/2006/relationships/image" Target="../media/image49.png"/><Relationship Id="rId4" Type="http://schemas.openxmlformats.org/officeDocument/2006/relationships/tags" Target="../tags/tag8.xml"/><Relationship Id="rId9" Type="http://schemas.openxmlformats.org/officeDocument/2006/relationships/image" Target="../media/image48.pn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40.png"/><Relationship Id="rId5" Type="http://schemas.openxmlformats.org/officeDocument/2006/relationships/image" Target="../media/image5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10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7.pn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4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2640" y="2267114"/>
            <a:ext cx="7526720" cy="1385039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4400" b="1" dirty="0">
                <a:solidFill>
                  <a:srgbClr val="16558E"/>
                </a:solidFill>
                <a:latin typeface="+mn-lt"/>
                <a:ea typeface="黑体" panose="02010609060101010101" pitchFamily="49" charset="-122"/>
              </a:rPr>
              <a:t>磁单极子超灵敏感应探测</a:t>
            </a:r>
            <a:br>
              <a:rPr lang="en-US" altLang="zh-CN" sz="4400" b="1" dirty="0">
                <a:solidFill>
                  <a:srgbClr val="16558E"/>
                </a:solidFill>
                <a:latin typeface="+mn-lt"/>
                <a:ea typeface="黑体" panose="02010609060101010101" pitchFamily="49" charset="-122"/>
              </a:rPr>
            </a:br>
            <a:r>
              <a:rPr lang="zh-CN" altLang="en-US" sz="4400" b="1" dirty="0">
                <a:solidFill>
                  <a:srgbClr val="16558E"/>
                </a:solidFill>
                <a:latin typeface="+mn-lt"/>
                <a:ea typeface="黑体" panose="02010609060101010101" pitchFamily="49" charset="-122"/>
              </a:rPr>
              <a:t>原型系统研究</a:t>
            </a:r>
            <a:endParaRPr lang="zh-CN" altLang="en-US" sz="4400" b="1" dirty="0">
              <a:solidFill>
                <a:srgbClr val="16558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4438" y="4369720"/>
            <a:ext cx="7837762" cy="22469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叶昌庆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2026-04</a:t>
            </a:r>
            <a:endParaRPr lang="en-US" altLang="zh-CN" dirty="0">
              <a:solidFill>
                <a:srgbClr val="14446A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38D56A4-8299-4602-A79C-45F5F09B0079}" type="slidenum">
              <a:rPr lang="zh-CN" altLang="en-US" sz="1700">
                <a:solidFill>
                  <a:prstClr val="white"/>
                </a:solidFill>
              </a:rPr>
              <a:t>1</a:t>
            </a:fld>
            <a:endParaRPr lang="zh-CN" altLang="en-US" sz="17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15915" y="162330"/>
            <a:ext cx="30553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n w="0"/>
                <a:solidFill>
                  <a:srgbClr val="225E94"/>
                </a:solidFill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中国科学技术大学</a:t>
            </a:r>
            <a:endParaRPr lang="en-US" altLang="zh-CN" sz="2800" dirty="0">
              <a:ln w="0"/>
              <a:solidFill>
                <a:srgbClr val="225E94"/>
              </a:solidFill>
              <a:effectLst>
                <a:reflection blurRad="6350" stA="53000" endA="300" endPos="35500" dir="5400000" sy="-90000" algn="bl" rotWithShape="0"/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ln w="0"/>
                <a:solidFill>
                  <a:srgbClr val="225E94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ea typeface="华文行楷" panose="02010800040101010101" pitchFamily="2" charset="-122"/>
                <a:cs typeface="Calibri" panose="020F0502020204030204" pitchFamily="34" charset="0"/>
              </a:rPr>
              <a:t>University of Science and Technology of China</a:t>
            </a:r>
          </a:p>
        </p:txBody>
      </p:sp>
      <p:pic>
        <p:nvPicPr>
          <p:cNvPr id="7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483" y="244997"/>
            <a:ext cx="539432" cy="554651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2275006" y="3898366"/>
            <a:ext cx="7526720" cy="11575"/>
          </a:xfrm>
          <a:prstGeom prst="line">
            <a:avLst/>
          </a:prstGeom>
          <a:ln w="41275">
            <a:solidFill>
              <a:srgbClr val="0B4C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703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13257BCE-F5F3-4E1D-8F9E-337FA6383B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6400" y="5334318"/>
            <a:ext cx="1943069" cy="1457302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10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参数空间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zh-CN" sz="360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endParaRPr lang="zh-CN" altLang="en-US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9"/>
                <a:stretch>
                  <a:fillRect l="-2333" t="-14655" b="-215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C72D79D-6FA4-4080-BDBD-B1C068292C7E}"/>
                  </a:ext>
                </a:extLst>
              </p:cNvPr>
              <p:cNvSpPr txBox="1"/>
              <p:nvPr/>
            </p:nvSpPr>
            <p:spPr>
              <a:xfrm>
                <a:off x="111825" y="1047455"/>
                <a:ext cx="11968350" cy="52247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对于线圈参数固定的情况下：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其中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𝑣</m:t>
                    </m:r>
                  </m:oMath>
                </a14:m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 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是磁单极子的速度，</a:t>
                </a:r>
                <a:r>
                  <a:rPr lang="en-US" altLang="zh-CN" sz="1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prstClr val="black"/>
                    </a:solidFill>
                  </a:rPr>
                  <a:t> </a:t>
                </a:r>
                <a:r>
                  <a:rPr lang="zh-CN" altLang="en-US" sz="1600" dirty="0">
                    <a:solidFill>
                      <a:prstClr val="black"/>
                    </a:solidFill>
                  </a:rPr>
                  <a:t>是磁单极子轨迹与线圈平面交点相对于线圈中心的偏移，</a:t>
                </a:r>
                <a:r>
                  <a:rPr lang="en-US" altLang="zh-CN" sz="1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altLang="zh-CN" sz="1600" dirty="0">
                    <a:solidFill>
                      <a:prstClr val="black"/>
                    </a:solidFill>
                  </a:rPr>
                  <a:t> </a:t>
                </a:r>
                <a:r>
                  <a:rPr lang="zh-CN" altLang="en-US" sz="1600" dirty="0">
                    <a:solidFill>
                      <a:prstClr val="black"/>
                    </a:solidFill>
                  </a:rPr>
                  <a:t>为球坐标入射方向的极角与方位角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参数空间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zh-CN" sz="160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 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的边界为：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其中：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n-US" sz="160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1600" i="1">
                        <a:latin typeface="Cambria Math" panose="02040503050406030204" pitchFamily="18" charset="0"/>
                      </a:rPr>
                      <m:t>在</m:t>
                    </m:r>
                    <m:r>
                      <m:rPr>
                        <m:sty m:val="p"/>
                      </m:rPr>
                      <a:rPr lang="el-GR" altLang="zh-CN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 中不是均匀分布的，具体可以可以整理为：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并非参数空间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zh-CN" sz="160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 内所有的参数组合均为有效轨迹，存在与线圈相交或者在线圈外的无效轨迹，需要进行剔除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最终剩余参数空间上得到的真实物理参数分布记为：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C72D79D-6FA4-4080-BDBD-B1C068292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25" y="1047455"/>
                <a:ext cx="11968350" cy="5224764"/>
              </a:xfrm>
              <a:prstGeom prst="rect">
                <a:avLst/>
              </a:prstGeom>
              <a:blipFill>
                <a:blip r:embed="rId10"/>
                <a:stretch>
                  <a:fillRect l="-2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EDB5142D-B963-49A4-A24C-44D59ACD61F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009" y="1556792"/>
            <a:ext cx="1329981" cy="22552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31A95AB-C027-4C65-BE34-B8904C2B32C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532" y="2636912"/>
            <a:ext cx="5102933" cy="2035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4AECE84-C07C-4A76-BD03-99840CBE547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817" y="3212976"/>
            <a:ext cx="2834286" cy="113127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A47E283-88AC-45B9-B89F-7E2D0549CE7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4" y="4853028"/>
            <a:ext cx="11716264" cy="24868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9473C97-8A8C-4CD3-B6D9-CFB0A476042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836" y="6020492"/>
            <a:ext cx="686324" cy="21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2921"/>
      </p:ext>
    </p:extLst>
  </p:cSld>
  <p:clrMapOvr>
    <a:masterClrMapping/>
  </p:clrMapOvr>
  <p:transition advTm="6393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FC7F2B3-37E4-4C29-A4F5-A30EDD4AD7C9}"/>
                  </a:ext>
                </a:extLst>
              </p:cNvPr>
              <p:cNvSpPr txBox="1"/>
              <p:nvPr/>
            </p:nvSpPr>
            <p:spPr>
              <a:xfrm>
                <a:off x="187591" y="1124744"/>
                <a:ext cx="11816818" cy="46204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具体流程：</a:t>
                </a:r>
                <a:endParaRPr lang="en-US" altLang="zh-CN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候选集生成：在目标参数空间内采样候选参数点，构成候选模板集合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测试集生成：构造包含纯噪声与信号</a:t>
                </a:r>
                <a:r>
                  <a:rPr lang="en-US" altLang="zh-CN" dirty="0"/>
                  <a:t>+</a:t>
                </a:r>
                <a:r>
                  <a:rPr lang="zh-CN" altLang="en-US" dirty="0"/>
                  <a:t>噪声样本的数据集，用于计算 </a:t>
                </a:r>
                <a:r>
                  <a:rPr lang="en-US" altLang="zh-CN" dirty="0"/>
                  <a:t>DET </a:t>
                </a:r>
                <a:r>
                  <a:rPr lang="zh-CN" altLang="en-US" dirty="0"/>
                  <a:t>曲线及 </a:t>
                </a:r>
                <a:r>
                  <a:rPr lang="en-US" altLang="zh-CN" dirty="0"/>
                  <a:t>fixed-FPR </a:t>
                </a:r>
                <a:r>
                  <a:rPr lang="zh-CN" altLang="en-US" dirty="0"/>
                  <a:t>检测指标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初始模板选择：将每个候选模板单独用于检测，在目标工作点 </a:t>
                </a:r>
                <a:r>
                  <a:rPr lang="en-US" altLang="zh-CN" dirty="0"/>
                  <a:t>FNR @ fixed FPR </a:t>
                </a:r>
                <a:r>
                  <a:rPr lang="zh-CN" altLang="en-US" dirty="0"/>
                  <a:t>下进行评估，选取性能最优者作为初始模板，此时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𝑏𝑎𝑛𝑘</m:t>
                        </m:r>
                      </m:sub>
                    </m:sSub>
                    <m:r>
                      <a:rPr lang="en-US" altLang="zh-CN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贪心补点：对每个候选模板，构造“当前模板库 </a:t>
                </a:r>
                <a:r>
                  <a:rPr lang="en-US" altLang="zh-CN" dirty="0"/>
                  <a:t>+ </a:t>
                </a:r>
                <a:r>
                  <a:rPr lang="zh-CN" altLang="en-US" dirty="0"/>
                  <a:t>新候选”的临时模板库，并在目标工作点重新计算检测性能；选择使 </a:t>
                </a:r>
                <a:r>
                  <a:rPr lang="en-US" altLang="zh-CN" dirty="0"/>
                  <a:t>FNR @ fixed FPR </a:t>
                </a:r>
                <a:r>
                  <a:rPr lang="zh-CN" altLang="en-US" dirty="0"/>
                  <a:t>最低的候选模板加入模板库，此时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𝑏𝑎𝑛𝑘</m:t>
                        </m:r>
                      </m:sub>
                    </m:sSub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迭代扩展：重复上述过程，直至新增模板不带来性能提升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性能评估：对得到的不同规模模板库统计失配分布，评估模板库对参数空间的失配控制效果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rgbClr val="C00000"/>
                    </a:solidFill>
                  </a:rPr>
                  <a:t>本工作中，模板选择准则不再基于 </a:t>
                </a:r>
                <a:r>
                  <a:rPr lang="en-US" altLang="zh-CN" b="1" dirty="0">
                    <a:solidFill>
                      <a:srgbClr val="C00000"/>
                    </a:solidFill>
                  </a:rPr>
                  <a:t>mismatch</a:t>
                </a:r>
                <a:r>
                  <a:rPr lang="zh-CN" altLang="en-US" b="1" dirty="0">
                    <a:solidFill>
                      <a:srgbClr val="C00000"/>
                    </a:solidFill>
                  </a:rPr>
                  <a:t>，而是直接以</a:t>
                </a:r>
                <a:r>
                  <a:rPr lang="en-US" altLang="zh-CN" b="1" dirty="0">
                    <a:solidFill>
                      <a:srgbClr val="C00000"/>
                    </a:solidFill>
                  </a:rPr>
                  <a:t>FNR @</a:t>
                </a:r>
                <a:r>
                  <a:rPr lang="zh-CN" altLang="en-US" b="1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b="1" dirty="0">
                    <a:solidFill>
                      <a:srgbClr val="C00000"/>
                    </a:solidFill>
                  </a:rPr>
                  <a:t>fixed-FPR </a:t>
                </a:r>
                <a:r>
                  <a:rPr lang="zh-CN" altLang="en-US" b="1" dirty="0">
                    <a:solidFill>
                      <a:srgbClr val="C00000"/>
                    </a:solidFill>
                  </a:rPr>
                  <a:t>检测性能为优化目标</a:t>
                </a:r>
                <a:endParaRPr lang="en-US" altLang="zh-CN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FC7F2B3-37E4-4C29-A4F5-A30EDD4AD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91" y="1124744"/>
                <a:ext cx="11816818" cy="4620432"/>
              </a:xfrm>
              <a:prstGeom prst="rect">
                <a:avLst/>
              </a:prstGeom>
              <a:blipFill>
                <a:blip r:embed="rId3"/>
                <a:stretch>
                  <a:fillRect l="-464" b="-13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11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模板库构建策略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7790148"/>
      </p:ext>
    </p:extLst>
  </p:cSld>
  <p:clrMapOvr>
    <a:masterClrMapping/>
  </p:clrMapOvr>
  <p:transition advTm="6393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12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模板库构建结果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92CB7595-D6F1-4541-96E4-C8F6764954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7" y="1057424"/>
            <a:ext cx="5639940" cy="419522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32F7C5E-DB69-4666-87E0-1B64D13298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980728"/>
            <a:ext cx="4116616" cy="2646395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286DBF91-236A-4E1C-9C60-E377578976DC}"/>
              </a:ext>
            </a:extLst>
          </p:cNvPr>
          <p:cNvSpPr txBox="1"/>
          <p:nvPr/>
        </p:nvSpPr>
        <p:spPr>
          <a:xfrm>
            <a:off x="273497" y="5101432"/>
            <a:ext cx="11633380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在 </a:t>
            </a:r>
            <a:r>
              <a:rPr lang="en-US" altLang="zh-CN" dirty="0"/>
              <a:t>N </a:t>
            </a:r>
            <a:r>
              <a:rPr lang="zh-CN" altLang="en-US" dirty="0"/>
              <a:t>≥ </a:t>
            </a:r>
            <a:r>
              <a:rPr lang="en-US" altLang="zh-CN" dirty="0"/>
              <a:t>8 </a:t>
            </a:r>
            <a:r>
              <a:rPr lang="zh-CN" altLang="en-US" dirty="0"/>
              <a:t>时，已经基本达到最优模板库设计：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FNR @ FPR=0.01 </a:t>
            </a:r>
            <a:r>
              <a:rPr lang="zh-CN" altLang="en-US" dirty="0"/>
              <a:t>已进入明显平台区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N=11 </a:t>
            </a:r>
            <a:r>
              <a:rPr lang="zh-CN" altLang="en-US" dirty="0"/>
              <a:t>与 </a:t>
            </a:r>
            <a:r>
              <a:rPr lang="en-US" altLang="zh-CN" dirty="0"/>
              <a:t>N=12 </a:t>
            </a:r>
            <a:r>
              <a:rPr lang="zh-CN" altLang="en-US" dirty="0"/>
              <a:t>的 </a:t>
            </a:r>
            <a:r>
              <a:rPr lang="en-US" altLang="zh-CN" dirty="0"/>
              <a:t>mismatch </a:t>
            </a:r>
            <a:r>
              <a:rPr lang="zh-CN" altLang="en-US" dirty="0"/>
              <a:t>分布基本一致，说明新增模板未显著改善参数空间覆盖，更加倾向于加入相似的模板，防止噪底抬升，即增加模板已经几乎无用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0C2F00CF-2647-4312-B728-A519026CDF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3446900"/>
            <a:ext cx="4116616" cy="264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6431"/>
      </p:ext>
    </p:extLst>
  </p:cSld>
  <p:clrMapOvr>
    <a:masterClrMapping/>
  </p:clrMapOvr>
  <p:transition advTm="6393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13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模板库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vs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速度扫描 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47B3AAD-4CB6-4149-B30C-04F7EF1D9E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892" y="1268760"/>
            <a:ext cx="5662760" cy="360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E224B29-925E-4688-B15B-6930695E25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4" y="1268760"/>
            <a:ext cx="5662760" cy="36000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ED2B1E9-4505-4338-B9B8-9C17CDAFB9ED}"/>
              </a:ext>
            </a:extLst>
          </p:cNvPr>
          <p:cNvSpPr txBox="1"/>
          <p:nvPr/>
        </p:nvSpPr>
        <p:spPr>
          <a:xfrm>
            <a:off x="52157" y="4725144"/>
            <a:ext cx="12087686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随模板数增加，模板库与速度扫描的背景阈值均上升，但速度扫描的阈值抬升更为明显，表明其在当前工作点下对应的背景代价更高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在相同固定</a:t>
            </a:r>
            <a:r>
              <a:rPr lang="en-US" altLang="zh-CN" dirty="0"/>
              <a:t>FPR </a:t>
            </a:r>
            <a:r>
              <a:rPr lang="zh-CN" altLang="en-US" dirty="0"/>
              <a:t>条件下，模板库在整个模板数范围内均表现出更低的平均 </a:t>
            </a:r>
            <a:r>
              <a:rPr lang="en-US" altLang="zh-CN" dirty="0"/>
              <a:t>FNR</a:t>
            </a:r>
            <a:r>
              <a:rPr lang="zh-CN" altLang="en-US" dirty="0"/>
              <a:t>，说明其信号覆盖收益超过了背景抬升带来的代价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C00000"/>
                </a:solidFill>
              </a:rPr>
              <a:t>模板库相较于速度扫描具有更优的检测性能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ABEE403-2638-47D4-ABAF-CDC88340E051}"/>
              </a:ext>
            </a:extLst>
          </p:cNvPr>
          <p:cNvSpPr txBox="1"/>
          <p:nvPr/>
        </p:nvSpPr>
        <p:spPr>
          <a:xfrm>
            <a:off x="7198068" y="6301007"/>
            <a:ext cx="3672408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0000FF"/>
                </a:solidFill>
              </a:rPr>
              <a:t>选择模板数</a:t>
            </a:r>
            <a:r>
              <a:rPr lang="en-US" altLang="zh-CN" b="1" dirty="0">
                <a:solidFill>
                  <a:srgbClr val="0000FF"/>
                </a:solidFill>
              </a:rPr>
              <a:t>N=8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775615"/>
      </p:ext>
    </p:extLst>
  </p:cSld>
  <p:clrMapOvr>
    <a:masterClrMapping/>
  </p:clrMapOvr>
  <p:transition advTm="6393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B07DFC59-8ABA-4311-A1DA-D4CE027A5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0076" y="4492971"/>
            <a:ext cx="3168352" cy="222996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14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神经网络在粒子信号甄别中的应用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C72D79D-6FA4-4080-BDBD-B1C068292C7E}"/>
              </a:ext>
            </a:extLst>
          </p:cNvPr>
          <p:cNvSpPr txBox="1"/>
          <p:nvPr/>
        </p:nvSpPr>
        <p:spPr>
          <a:xfrm>
            <a:off x="111825" y="1047455"/>
            <a:ext cx="11968350" cy="1900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1600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A21D465-8CF6-4CA1-BE46-6E38C1137F8F}"/>
                  </a:ext>
                </a:extLst>
              </p:cNvPr>
              <p:cNvSpPr txBox="1"/>
              <p:nvPr/>
            </p:nvSpPr>
            <p:spPr>
              <a:xfrm>
                <a:off x="111825" y="1047455"/>
                <a:ext cx="11968350" cy="37398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问题</a:t>
                </a: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：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 </a:t>
                </a:r>
                <a:r>
                  <a:rPr kumimoji="0" lang="en-US" altLang="zh-CN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optimal-filter-plus-threshold </a:t>
                </a: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甄别算法不是最优的；</a:t>
                </a:r>
                <a:r>
                  <a:rPr lang="zh-CN" altLang="en-US" sz="1600" dirty="0"/>
                  <a:t>尽管在理想假设下，最优滤波能够最大化</a:t>
                </a:r>
                <a:r>
                  <a:rPr lang="en-US" altLang="zh-CN" sz="1600" dirty="0"/>
                  <a:t>SNR</a:t>
                </a:r>
                <a:r>
                  <a:rPr lang="zh-CN" altLang="en-US" sz="1600" dirty="0"/>
                  <a:t>，但其后续的阈值判决在</a:t>
                </a: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误检率（ </a:t>
                </a:r>
                <a:r>
                  <a:rPr kumimoji="0" lang="en-US" altLang="zh-CN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False positive rate, FPR</a:t>
                </a: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）和漏检率（</a:t>
                </a:r>
                <a:r>
                  <a:rPr kumimoji="0" lang="en-US" altLang="zh-CN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False negative rate, FNR</a:t>
                </a: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）</a:t>
                </a:r>
                <a:r>
                  <a:rPr lang="zh-CN" altLang="en-US" sz="1600" dirty="0"/>
                  <a:t>方面并非统计最优</a:t>
                </a:r>
                <a:endParaRPr kumimoji="0" lang="en-US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目的：</a:t>
                </a: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实现更优的甄别算法，具体表现在更优的</a:t>
                </a:r>
                <a:r>
                  <a:rPr kumimoji="0" lang="en-US" altLang="zh-CN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FPR </a:t>
                </a: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和</a:t>
                </a:r>
                <a:r>
                  <a:rPr kumimoji="0" lang="en-US" altLang="zh-CN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FNR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方法</a:t>
                </a: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：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optimal-filter-plus-threshold </a:t>
                </a: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可以等效为一个全连接神经网络，基于此起点，</a:t>
                </a:r>
                <a:r>
                  <a:rPr lang="zh-CN" altLang="en-US" sz="1600" b="1" dirty="0">
                    <a:solidFill>
                      <a:srgbClr val="C00000"/>
                    </a:solidFill>
                  </a:rPr>
                  <a:t>通过数据驱动训练优化判决，可以提升甄别性能</a:t>
                </a:r>
                <a:endParaRPr lang="en-US" altLang="zh-CN" sz="1600" b="1" dirty="0">
                  <a:solidFill>
                    <a:srgbClr val="C00000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采用模板库</a:t>
                </a:r>
                <a14:m>
                  <m:oMath xmlns:m="http://schemas.openxmlformats.org/officeDocument/2006/math"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+mn-cs"/>
                      </a:rPr>
                      <m:t>𝐵</m:t>
                    </m:r>
                  </m:oMath>
                </a14:m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之后，</a:t>
                </a:r>
                <a:r>
                  <a:rPr kumimoji="0" lang="en-US" altLang="zh-CN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optimal-filter-plus-threshold </a:t>
                </a: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形式</a:t>
                </a:r>
                <a:r>
                  <a:rPr kumimoji="0" lang="en-US" altLang="zh-CN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: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60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𝑖𝑓𝑓</m:t>
                      </m:r>
                      <m:func>
                        <m:func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6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dirty="0"/>
                                <m:t> 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≷</m:t>
                      </m:r>
                      <m:r>
                        <a:rPr lang="zh-CN" altLang="en-US" sz="160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令：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zh-CN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zh-CN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，第一层全连接神经网络的权重设置如下，并使用</a:t>
                </a:r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max 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做激活函数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A21D465-8CF6-4CA1-BE46-6E38C1137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25" y="1047455"/>
                <a:ext cx="11968350" cy="3739870"/>
              </a:xfrm>
              <a:prstGeom prst="rect">
                <a:avLst/>
              </a:prstGeom>
              <a:blipFill>
                <a:blip r:embed="rId5"/>
                <a:stretch>
                  <a:fillRect l="-2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46A8C321-BEF4-4830-99A2-ED1CB29810E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6" y="4990644"/>
            <a:ext cx="2518552" cy="115687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73CC71C-BA41-42C1-BABC-7060C535C9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947" y="4362474"/>
            <a:ext cx="4660653" cy="199378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CFDE3FF-6166-48E1-A0F6-379A150C22EA}"/>
              </a:ext>
            </a:extLst>
          </p:cNvPr>
          <p:cNvSpPr txBox="1"/>
          <p:nvPr/>
        </p:nvSpPr>
        <p:spPr>
          <a:xfrm>
            <a:off x="6428428" y="6219632"/>
            <a:ext cx="51861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Generalized approach to matched filtering using neural networks[J]. Physical Review D, 2022, 105(4): 043006.</a:t>
            </a:r>
            <a:endParaRPr lang="zh-CN" alt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088157651"/>
      </p:ext>
    </p:extLst>
  </p:cSld>
  <p:clrMapOvr>
    <a:masterClrMapping/>
  </p:clrMapOvr>
  <p:transition advTm="6393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15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训练设置与性能评估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7F860C4-3E48-45B8-B154-D80A5CE9835F}"/>
              </a:ext>
            </a:extLst>
          </p:cNvPr>
          <p:cNvSpPr txBox="1"/>
          <p:nvPr/>
        </p:nvSpPr>
        <p:spPr>
          <a:xfrm>
            <a:off x="99874" y="991073"/>
            <a:ext cx="10098474" cy="5451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训练参数：</a:t>
            </a:r>
            <a:endParaRPr lang="en-US" altLang="zh-CN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训练集与测试集样本数均为 </a:t>
            </a:r>
            <a:r>
              <a:rPr lang="en-US" altLang="zh-CN" dirty="0"/>
              <a:t>10000</a:t>
            </a:r>
            <a:r>
              <a:rPr lang="zh-CN" altLang="en-US" dirty="0"/>
              <a:t>，正负样本各占 </a:t>
            </a:r>
            <a:r>
              <a:rPr lang="en-US" altLang="zh-CN" dirty="0"/>
              <a:t>50%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损失函数：</a:t>
            </a:r>
            <a:r>
              <a:rPr lang="en-US" altLang="zh-CN" dirty="0" err="1"/>
              <a:t>BCEWithLogitsLoss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正样本：</a:t>
            </a:r>
            <a:r>
              <a:rPr lang="en-US" altLang="zh-CN" dirty="0"/>
              <a:t>label=1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Center signal + noise: 50%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Shift signal + noise: 50% ; 0&lt;|Shift|&lt;5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负样本：</a:t>
            </a:r>
            <a:r>
              <a:rPr lang="en-US" altLang="zh-CN" dirty="0"/>
              <a:t>label=0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Noise: 50%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Shift signal + noise: 50% ; |Shift|&gt;20</a:t>
            </a:r>
          </a:p>
          <a:p>
            <a:pPr>
              <a:lnSpc>
                <a:spcPct val="150000"/>
              </a:lnSpc>
            </a:pPr>
            <a:r>
              <a:rPr lang="zh-CN" altLang="en-US" b="1" dirty="0"/>
              <a:t>性能评估：</a:t>
            </a:r>
            <a:endParaRPr lang="en-US" altLang="zh-CN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Untrained model</a:t>
            </a:r>
            <a:r>
              <a:rPr lang="zh-CN" altLang="en-US" dirty="0"/>
              <a:t>：最优滤波甄别决策；</a:t>
            </a:r>
            <a:r>
              <a:rPr lang="en-US" altLang="zh-CN" dirty="0"/>
              <a:t>Trained model</a:t>
            </a:r>
            <a:r>
              <a:rPr lang="zh-CN" altLang="en-US" dirty="0"/>
              <a:t>：神经网络优化之后的甄别决策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b="1" dirty="0"/>
              <a:t>结果分析：</a:t>
            </a:r>
            <a:endParaRPr lang="en-US" altLang="zh-CN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训练后模型在相同 </a:t>
            </a:r>
            <a:r>
              <a:rPr lang="en-US" altLang="zh-CN" dirty="0"/>
              <a:t>FPR </a:t>
            </a:r>
            <a:r>
              <a:rPr lang="zh-CN" altLang="en-US" dirty="0"/>
              <a:t>下表现出更低的 </a:t>
            </a:r>
            <a:r>
              <a:rPr lang="en-US" altLang="zh-CN" dirty="0"/>
              <a:t>FNR</a:t>
            </a:r>
            <a:r>
              <a:rPr lang="zh-CN" altLang="en-US" dirty="0"/>
              <a:t>，说明其检测性能有所提升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442D10C-888D-4802-B5AE-D7823B0FAF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1077704"/>
            <a:ext cx="3824152" cy="100937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E8B7A3D-7574-4D27-9905-BEA8B5EE9A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2150959"/>
            <a:ext cx="4313320" cy="303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22576"/>
      </p:ext>
    </p:extLst>
  </p:cSld>
  <p:clrMapOvr>
    <a:masterClrMapping/>
  </p:clrMapOvr>
  <p:transition advTm="6393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CC19421-0267-4E5C-AACF-FB58407914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5" y="2492896"/>
            <a:ext cx="3467999" cy="244800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16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灵敏度优化性能评估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FA9C683-8D18-4905-9AD1-096F185A871E}"/>
                  </a:ext>
                </a:extLst>
              </p:cNvPr>
              <p:cNvSpPr txBox="1"/>
              <p:nvPr/>
            </p:nvSpPr>
            <p:spPr>
              <a:xfrm>
                <a:off x="111825" y="1047455"/>
                <a:ext cx="11968350" cy="15356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测试：</a:t>
                </a:r>
                <a:r>
                  <a:rPr lang="zh-CN" altLang="en-US" sz="1600" dirty="0"/>
                  <a:t>测试集样本数为 </a:t>
                </a:r>
                <a:r>
                  <a:rPr lang="en-US" altLang="zh-CN" sz="1600" dirty="0"/>
                  <a:t>10000</a:t>
                </a:r>
                <a:r>
                  <a:rPr lang="zh-CN" altLang="en-US" sz="1600" dirty="0"/>
                  <a:t>，正负样本各占一半，共评估</a:t>
                </a:r>
                <a:r>
                  <a:rPr lang="en-US" altLang="zh-CN" sz="1600" dirty="0"/>
                  <a:t>9</a:t>
                </a:r>
                <a:r>
                  <a:rPr lang="zh-CN" altLang="en-US" sz="1600" dirty="0"/>
                  <a:t>个不同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𝑆𝑁𝑅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水平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甄别算法：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b="0" dirty="0"/>
                  <a:t>单模板最优滤波过阈甄别；</a:t>
                </a:r>
                <a14:m>
                  <m:oMath xmlns:m="http://schemas.openxmlformats.org/officeDocument/2006/math">
                    <m:r>
                      <a:rPr lang="zh-CN" altLang="en-US" sz="16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6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zh-CN" altLang="en-US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zh-CN" altLang="en-US" sz="16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sup>
                        </m:s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e>
                    </m:d>
                  </m:oMath>
                </a14:m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基于模板库的神经网络甄别算法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FA9C683-8D18-4905-9AD1-096F185A8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25" y="1047455"/>
                <a:ext cx="11968350" cy="1535677"/>
              </a:xfrm>
              <a:prstGeom prst="rect">
                <a:avLst/>
              </a:prstGeom>
              <a:blipFill>
                <a:blip r:embed="rId7"/>
                <a:stretch>
                  <a:fillRect l="-255" b="-43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8CA99A8C-001F-445B-B9B8-45960F2849A4}"/>
              </a:ext>
            </a:extLst>
          </p:cNvPr>
          <p:cNvSpPr txBox="1"/>
          <p:nvPr/>
        </p:nvSpPr>
        <p:spPr>
          <a:xfrm>
            <a:off x="263352" y="4861199"/>
            <a:ext cx="11514120" cy="1711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扫描</a:t>
            </a:r>
            <a:r>
              <a:rPr lang="en-US" altLang="zh-CN" dirty="0"/>
              <a:t> FNR vs FPR </a:t>
            </a:r>
            <a:r>
              <a:rPr lang="zh-CN" altLang="en-US" dirty="0"/>
              <a:t>曲线，在</a:t>
            </a:r>
            <a:r>
              <a:rPr lang="en-US" altLang="zh-CN" dirty="0"/>
              <a:t>FPR </a:t>
            </a:r>
            <a:r>
              <a:rPr lang="zh-CN" altLang="en-US" dirty="0"/>
              <a:t>相同的情况下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预计灵敏度最多下降</a:t>
            </a:r>
            <a:r>
              <a:rPr lang="en-US" altLang="zh-CN" dirty="0"/>
              <a:t>1</a:t>
            </a:r>
            <a:r>
              <a:rPr lang="zh-CN" altLang="en-US" dirty="0"/>
              <a:t>个量级</a:t>
            </a:r>
            <a:endParaRPr lang="en-US" altLang="zh-CN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1F576BE3-7CEC-486B-B442-6C1B7EC8334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417" y="5470011"/>
            <a:ext cx="2779886" cy="60342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C8D4B56-06A3-4E80-9F41-FB2B51FE2C6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5435796"/>
            <a:ext cx="2425905" cy="64243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17D1E94-7BE5-411B-8396-8629D2FAC75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008" y="2492896"/>
            <a:ext cx="3468000" cy="244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23A1B65-CF67-4919-AF84-654854C030A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2" y="2492896"/>
            <a:ext cx="3468000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09815"/>
      </p:ext>
    </p:extLst>
  </p:cSld>
  <p:clrMapOvr>
    <a:masterClrMapping/>
  </p:clrMapOvr>
  <p:transition advTm="6393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17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硬件实现目标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6E76282-F12D-4E23-BE67-75737C28F9CB}"/>
              </a:ext>
            </a:extLst>
          </p:cNvPr>
          <p:cNvSpPr txBox="1"/>
          <p:nvPr/>
        </p:nvSpPr>
        <p:spPr>
          <a:xfrm>
            <a:off x="407368" y="1484784"/>
            <a:ext cx="10585176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功能正确性验证：验证 </a:t>
            </a:r>
            <a:r>
              <a:rPr lang="en-US" altLang="zh-CN" dirty="0" err="1"/>
              <a:t>Vivado</a:t>
            </a:r>
            <a:r>
              <a:rPr lang="en-US" altLang="zh-CN" dirty="0"/>
              <a:t> RTL </a:t>
            </a:r>
            <a:r>
              <a:rPr lang="zh-CN" altLang="en-US" dirty="0"/>
              <a:t>仿真输出与软件输出的一致性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资源与性能评估：分析当前实现的资源占用及主要性能瓶颈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优化目标：为后续流水化与并行化设计提供依据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53074618"/>
      </p:ext>
    </p:extLst>
  </p:cSld>
  <p:clrMapOvr>
    <a:masterClrMapping/>
  </p:clrMapOvr>
  <p:transition advTm="6393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18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硬件实现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B76E5EC-7187-4814-9F03-1AB91B40E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403" y="1268760"/>
            <a:ext cx="10519194" cy="394361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4C97C7D-1A20-4819-B482-534329122B4D}"/>
              </a:ext>
            </a:extLst>
          </p:cNvPr>
          <p:cNvSpPr txBox="1"/>
          <p:nvPr/>
        </p:nvSpPr>
        <p:spPr>
          <a:xfrm>
            <a:off x="551384" y="5517232"/>
            <a:ext cx="10297144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采用 </a:t>
            </a:r>
            <a:r>
              <a:rPr lang="en-US" altLang="zh-CN" dirty="0"/>
              <a:t>IEEE-754 </a:t>
            </a:r>
            <a:r>
              <a:rPr lang="zh-CN" altLang="en-US" dirty="0"/>
              <a:t>单精度浮点数据格式，基于 </a:t>
            </a:r>
            <a:r>
              <a:rPr lang="en-US" altLang="zh-CN" dirty="0" err="1"/>
              <a:t>Vivado</a:t>
            </a:r>
            <a:r>
              <a:rPr lang="en-US" altLang="zh-CN" dirty="0"/>
              <a:t> HLS </a:t>
            </a:r>
            <a:r>
              <a:rPr lang="zh-CN" altLang="en-US" dirty="0"/>
              <a:t>完成 </a:t>
            </a:r>
            <a:r>
              <a:rPr lang="en-US" altLang="zh-CN" dirty="0"/>
              <a:t>FCNN </a:t>
            </a:r>
            <a:r>
              <a:rPr lang="zh-CN" altLang="en-US" dirty="0"/>
              <a:t>推理 </a:t>
            </a:r>
            <a:r>
              <a:rPr lang="en-US" altLang="zh-CN" dirty="0"/>
              <a:t>IP </a:t>
            </a:r>
            <a:r>
              <a:rPr lang="zh-CN" altLang="en-US" dirty="0"/>
              <a:t>的构建与 </a:t>
            </a:r>
            <a:r>
              <a:rPr lang="en-US" altLang="zh-CN" dirty="0"/>
              <a:t>Block Design </a:t>
            </a:r>
            <a:r>
              <a:rPr lang="zh-CN" altLang="en-US" dirty="0"/>
              <a:t>集成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当前版本以功能验证为主要目标，尚未引入 </a:t>
            </a:r>
            <a:r>
              <a:rPr lang="en-US" altLang="zh-CN" dirty="0"/>
              <a:t>pipeline</a:t>
            </a:r>
            <a:r>
              <a:rPr lang="zh-CN" altLang="en-US" dirty="0"/>
              <a:t>、</a:t>
            </a:r>
            <a:r>
              <a:rPr lang="en-US" altLang="zh-CN" dirty="0"/>
              <a:t>unroll </a:t>
            </a:r>
            <a:r>
              <a:rPr lang="zh-CN" altLang="en-US" dirty="0"/>
              <a:t>或 </a:t>
            </a:r>
            <a:r>
              <a:rPr lang="en-US" altLang="zh-CN" dirty="0"/>
              <a:t>dataflow </a:t>
            </a:r>
            <a:r>
              <a:rPr lang="zh-CN" altLang="en-US" dirty="0"/>
              <a:t>等结构级优化策略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69886916"/>
      </p:ext>
    </p:extLst>
  </p:cSld>
  <p:clrMapOvr>
    <a:masterClrMapping/>
  </p:clrMapOvr>
  <p:transition advTm="6393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143AA79-7E12-4FD8-ABFB-FFCFDADAB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88" y="3295010"/>
            <a:ext cx="3936912" cy="3502641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19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功能验证与资源评估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6E76282-F12D-4E23-BE67-75737C28F9CB}"/>
              </a:ext>
            </a:extLst>
          </p:cNvPr>
          <p:cNvSpPr txBox="1"/>
          <p:nvPr/>
        </p:nvSpPr>
        <p:spPr>
          <a:xfrm>
            <a:off x="104314" y="3356992"/>
            <a:ext cx="8007910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综合结果表明，当前设计的主要资源瓶颈为片上存储资源，其中 </a:t>
            </a:r>
            <a:r>
              <a:rPr lang="en-US" altLang="zh-CN" dirty="0"/>
              <a:t>BRAM </a:t>
            </a:r>
            <a:r>
              <a:rPr lang="zh-CN" altLang="en-US" dirty="0"/>
              <a:t>占用达到 </a:t>
            </a:r>
            <a:r>
              <a:rPr lang="en-US" altLang="zh-CN" dirty="0"/>
              <a:t>51.12%</a:t>
            </a:r>
            <a:r>
              <a:rPr lang="zh-CN" altLang="en-US" dirty="0"/>
              <a:t>，且其消耗主要集中于第一层权重矩阵的存储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当前总延时为</a:t>
            </a:r>
            <a:r>
              <a:rPr lang="en-US" altLang="zh-CN" dirty="0"/>
              <a:t>36ms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608F37D-9AFC-4877-A3FF-36593BFB2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824" y="2111680"/>
            <a:ext cx="11442351" cy="106780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9FA12F0-05EC-4A52-AEF9-72FB1FEFDD54}"/>
              </a:ext>
            </a:extLst>
          </p:cNvPr>
          <p:cNvSpPr txBox="1"/>
          <p:nvPr/>
        </p:nvSpPr>
        <p:spPr>
          <a:xfrm>
            <a:off x="227348" y="1171489"/>
            <a:ext cx="11737304" cy="880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硬件输出 </a:t>
            </a:r>
            <a:r>
              <a:rPr lang="en-US" altLang="zh-CN" dirty="0"/>
              <a:t>logit = 0.418696</a:t>
            </a:r>
            <a:r>
              <a:rPr lang="zh-CN" altLang="en-US" dirty="0"/>
              <a:t>，软件参考值为 </a:t>
            </a:r>
            <a:r>
              <a:rPr lang="en-US" altLang="zh-CN" dirty="0"/>
              <a:t>0.419050</a:t>
            </a:r>
            <a:r>
              <a:rPr lang="zh-CN" altLang="en-US" dirty="0"/>
              <a:t>，绝对误差为 </a:t>
            </a:r>
            <a:r>
              <a:rPr lang="en-US" altLang="zh-CN" dirty="0"/>
              <a:t>3.54×10^-4</a:t>
            </a:r>
            <a:r>
              <a:rPr lang="zh-CN" altLang="en-US" dirty="0"/>
              <a:t>，小于设定容差 </a:t>
            </a:r>
            <a:r>
              <a:rPr lang="en-US" altLang="zh-CN" dirty="0"/>
              <a:t>1.00×10^-2</a:t>
            </a:r>
            <a:r>
              <a:rPr lang="zh-CN" altLang="en-US" dirty="0"/>
              <a:t>。结果表明，当前硬件实现与软件参考模型具有良好一致性，偏差主要来源于浮点运算中的舍入误差及累加顺序差异</a:t>
            </a:r>
          </a:p>
        </p:txBody>
      </p:sp>
    </p:spTree>
    <p:extLst>
      <p:ext uri="{BB962C8B-B14F-4D97-AF65-F5344CB8AC3E}">
        <p14:creationId xmlns:p14="http://schemas.microsoft.com/office/powerpoint/2010/main" val="4065927462"/>
      </p:ext>
    </p:extLst>
  </p:cSld>
  <p:clrMapOvr>
    <a:masterClrMapping/>
  </p:clrMapOvr>
  <p:transition advTm="6393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物理问题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EBA8FBB3-8C6A-478A-83B5-F16DD93E5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215216"/>
            <a:ext cx="9144000" cy="2439559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92A31C39-94C6-4B29-B5E5-438EA29AE083}"/>
              </a:ext>
            </a:extLst>
          </p:cNvPr>
          <p:cNvSpPr txBox="1"/>
          <p:nvPr/>
        </p:nvSpPr>
        <p:spPr>
          <a:xfrm>
            <a:off x="291410" y="3958692"/>
            <a:ext cx="11609180" cy="2542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直接电压读出方案，经过采集之后的信号和噪声如图所示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信号：携带单磁荷的磁单极子以</a:t>
            </a:r>
            <a:r>
              <a:rPr lang="en-US" altLang="zh-CN" dirty="0"/>
              <a:t>1E-5 C</a:t>
            </a:r>
            <a:r>
              <a:rPr lang="zh-CN" altLang="en-US" dirty="0"/>
              <a:t>速度，正入射感应线圈，由于线圈的</a:t>
            </a:r>
            <a:r>
              <a:rPr lang="en-US" altLang="zh-CN" dirty="0"/>
              <a:t>LCR</a:t>
            </a:r>
            <a:r>
              <a:rPr lang="zh-CN" altLang="en-US" dirty="0"/>
              <a:t>效应，最终输出信号为震荡衰减的电压信号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噪声：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感应线圈热噪声，前放输入电压噪声</a:t>
            </a:r>
            <a:r>
              <a:rPr lang="zh-CN" altLang="en-US" dirty="0"/>
              <a:t>，前放输入电流噪声，采集卡噪声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物理问题：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甄别所采集数据是否含有磁单极子信号</a:t>
            </a: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1178621"/>
      </p:ext>
    </p:extLst>
  </p:cSld>
  <p:clrMapOvr>
    <a:masterClrMapping/>
  </p:clrMapOvr>
  <p:transition advTm="6393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20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量化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6E76282-F12D-4E23-BE67-75737C28F9CB}"/>
              </a:ext>
            </a:extLst>
          </p:cNvPr>
          <p:cNvSpPr txBox="1"/>
          <p:nvPr/>
        </p:nvSpPr>
        <p:spPr>
          <a:xfrm>
            <a:off x="407368" y="1340768"/>
            <a:ext cx="10585176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模板库 </a:t>
            </a:r>
            <a:r>
              <a:rPr lang="en-US" altLang="zh-CN" dirty="0"/>
              <a:t>+ </a:t>
            </a:r>
            <a:r>
              <a:rPr lang="zh-CN" altLang="en-US" dirty="0"/>
              <a:t>神经网络优化</a:t>
            </a:r>
            <a:r>
              <a:rPr lang="en-US" altLang="zh-CN" dirty="0"/>
              <a:t>+</a:t>
            </a:r>
            <a:r>
              <a:rPr lang="zh-CN" altLang="en-US" dirty="0"/>
              <a:t>硬件低延时实现神经网络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99171130"/>
      </p:ext>
    </p:extLst>
  </p:cSld>
  <p:clrMapOvr>
    <a:masterClrMapping/>
  </p:clrMapOvr>
  <p:transition advTm="6393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48295" y="2638770"/>
            <a:ext cx="5759307" cy="7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172"/>
            <a:r>
              <a:rPr kumimoji="1" lang="en-US" altLang="zh-CN" sz="3999" b="1" dirty="0">
                <a:solidFill>
                  <a:srgbClr val="034A90">
                    <a:lumMod val="75000"/>
                  </a:srgbClr>
                </a:solidFill>
                <a:latin typeface="微软雅黑"/>
                <a:ea typeface="微软雅黑"/>
              </a:rPr>
              <a:t>Thanks for listening!</a:t>
            </a:r>
            <a:endParaRPr kumimoji="1" lang="zh-CN" altLang="en-US" sz="3999" b="1" dirty="0">
              <a:solidFill>
                <a:srgbClr val="034A90">
                  <a:lumMod val="75000"/>
                </a:srgbClr>
              </a:solidFill>
              <a:latin typeface="微软雅黑"/>
              <a:ea typeface="微软雅黑"/>
            </a:endParaRPr>
          </a:p>
        </p:txBody>
      </p:sp>
      <p:sp>
        <p:nvSpPr>
          <p:cNvPr id="10" name="文本框 3">
            <a:extLst>
              <a:ext uri="{FF2B5EF4-FFF2-40B4-BE49-F238E27FC236}">
                <a16:creationId xmlns:a16="http://schemas.microsoft.com/office/drawing/2014/main" id="{CD4A9A51-F023-B94F-B76E-605C8390237B}"/>
              </a:ext>
            </a:extLst>
          </p:cNvPr>
          <p:cNvSpPr txBox="1"/>
          <p:nvPr/>
        </p:nvSpPr>
        <p:spPr>
          <a:xfrm>
            <a:off x="3864269" y="5016544"/>
            <a:ext cx="5759307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172"/>
            <a:r>
              <a:rPr kumimoji="1" lang="en-US" altLang="zh-CN" sz="2500" b="1" dirty="0">
                <a:solidFill>
                  <a:srgbClr val="034A90">
                    <a:lumMod val="75000"/>
                  </a:srgbClr>
                </a:solidFill>
                <a:latin typeface="微软雅黑"/>
                <a:ea typeface="微软雅黑"/>
              </a:rPr>
              <a:t>Email: ycq@mail.ustc.edu.cn</a:t>
            </a:r>
            <a:endParaRPr kumimoji="1" lang="zh-CN" altLang="en-US" sz="2500" b="1" dirty="0">
              <a:solidFill>
                <a:srgbClr val="034A90">
                  <a:lumMod val="75000"/>
                </a:srgbClr>
              </a:solidFill>
              <a:latin typeface="微软雅黑"/>
              <a:ea typeface="微软雅黑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825B50F-49FB-48AD-AC17-8802993073BC}"/>
              </a:ext>
            </a:extLst>
          </p:cNvPr>
          <p:cNvSpPr/>
          <p:nvPr/>
        </p:nvSpPr>
        <p:spPr>
          <a:xfrm>
            <a:off x="8815915" y="162330"/>
            <a:ext cx="30553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n w="0"/>
                <a:solidFill>
                  <a:srgbClr val="225E94"/>
                </a:solidFill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中国科学技术大学</a:t>
            </a:r>
            <a:endParaRPr lang="en-US" altLang="zh-CN" sz="2800" dirty="0">
              <a:ln w="0"/>
              <a:solidFill>
                <a:srgbClr val="225E94"/>
              </a:solidFill>
              <a:effectLst>
                <a:reflection blurRad="6350" stA="53000" endA="300" endPos="35500" dir="5400000" sy="-90000" algn="bl" rotWithShape="0"/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ln w="0"/>
                <a:solidFill>
                  <a:srgbClr val="225E94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ea typeface="华文行楷" panose="02010800040101010101" pitchFamily="2" charset="-122"/>
                <a:cs typeface="Calibri" panose="020F0502020204030204" pitchFamily="34" charset="0"/>
              </a:rPr>
              <a:t>University of Science and Technology of China</a:t>
            </a:r>
          </a:p>
        </p:txBody>
      </p:sp>
      <p:pic>
        <p:nvPicPr>
          <p:cNvPr id="8" name="Picture 17">
            <a:extLst>
              <a:ext uri="{FF2B5EF4-FFF2-40B4-BE49-F238E27FC236}">
                <a16:creationId xmlns:a16="http://schemas.microsoft.com/office/drawing/2014/main" id="{9A503604-439B-44F0-8E67-B63EFF5AE9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483" y="244997"/>
            <a:ext cx="539432" cy="55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5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信号甄别与二元假设检验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499AF0B-E546-499B-A66F-3E8B68A3534D}"/>
                  </a:ext>
                </a:extLst>
              </p:cNvPr>
              <p:cNvSpPr txBox="1"/>
              <p:nvPr/>
            </p:nvSpPr>
            <p:spPr>
              <a:xfrm>
                <a:off x="95250" y="1089023"/>
                <a:ext cx="11185326" cy="5659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dirty="0"/>
                  <a:t>对于磁单极子的甄别可以归结为如下假设检验问题：</a:t>
                </a:r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m:rPr>
                                  <m:nor/>
                                </m:rPr>
                                <a:rPr lang="en-US" altLang="zh-CN" dirty="0"/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dirty="0"/>
                  <a:t>为观测到的数据，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zh-CN" altLang="en-US" dirty="0"/>
                  <a:t>为磁单极子信号，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zh-CN" altLang="en-US" dirty="0"/>
                  <a:t>为噪声</a:t>
                </a:r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:r>
                  <a:rPr lang="zh-CN" altLang="en-US" dirty="0"/>
                  <a:t>决策：</a:t>
                </a:r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 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}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0</a:t>
                </a:r>
                <a:r>
                  <a:rPr lang="zh-CN" altLang="en-US" dirty="0"/>
                  <a:t>代表决策为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/>
                  <a:t>，即观测到的信号为纯噪声</a:t>
                </a:r>
                <a:endParaRPr lang="en-US" altLang="zh-CN" dirty="0"/>
              </a:p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1</a:t>
                </a:r>
                <a:r>
                  <a:rPr lang="zh-CN" altLang="en-US" dirty="0"/>
                  <a:t>代表决策为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/>
                  <a:t>，即观测到的信号为信号叠加噪声</a:t>
                </a:r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:r>
                  <a:rPr lang="zh-CN" altLang="en-US" dirty="0"/>
                  <a:t>由于磁单极子的速度和入射方向不同，其产生的信号形状也各不相同</a:t>
                </a:r>
              </a:p>
              <a:p>
                <a:pPr>
                  <a:lnSpc>
                    <a:spcPct val="130000"/>
                  </a:lnSpc>
                </a:pPr>
                <a:r>
                  <a:rPr lang="zh-CN" altLang="en-US" dirty="0"/>
                  <a:t>磁单极子信号集</a:t>
                </a:r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e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zh-CN" altLang="en-US" dirty="0"/>
                  <a:t>为磁单极子信号</a:t>
                </a:r>
                <a:endParaRPr lang="en-US" altLang="zh-CN" dirty="0"/>
              </a:p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zh-CN" altLang="en-US" dirty="0"/>
                  <a:t>分别为信号相关参数与参数空间，包括磁单极子速度，入射方位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499AF0B-E546-499B-A66F-3E8B68A35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" y="1089023"/>
                <a:ext cx="11185326" cy="5659819"/>
              </a:xfrm>
              <a:prstGeom prst="rect">
                <a:avLst/>
              </a:prstGeom>
              <a:blipFill>
                <a:blip r:embed="rId3"/>
                <a:stretch>
                  <a:fillRect l="-491" b="-8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2A63AE5-BCE3-47CF-A4F1-9C256137902B}"/>
              </a:ext>
            </a:extLst>
          </p:cNvPr>
          <p:cNvCxnSpPr/>
          <p:nvPr/>
        </p:nvCxnSpPr>
        <p:spPr>
          <a:xfrm>
            <a:off x="0" y="4221088"/>
            <a:ext cx="1219200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:a16="http://schemas.microsoft.com/office/drawing/2014/main" id="{F944DE67-DA80-4B45-BF19-3B5068A50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6672" y="4584493"/>
            <a:ext cx="2448000" cy="1836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F2D0C3C-1AB2-4AD8-898B-74B64BFB9A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8400" y="4584493"/>
            <a:ext cx="2448000" cy="18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47952"/>
      </p:ext>
    </p:extLst>
  </p:cSld>
  <p:clrMapOvr>
    <a:masterClrMapping/>
  </p:clrMapOvr>
  <p:transition advTm="6393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7875E060-0999-4F0D-821E-1E5AD6B5D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7742" y="1340768"/>
            <a:ext cx="2907538" cy="4744782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最优滤波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3476C22-3B59-479C-9DAD-2E19F8E1771A}"/>
                  </a:ext>
                </a:extLst>
              </p:cNvPr>
              <p:cNvSpPr txBox="1"/>
              <p:nvPr/>
            </p:nvSpPr>
            <p:spPr>
              <a:xfrm>
                <a:off x="335360" y="2593570"/>
                <a:ext cx="8653206" cy="4238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最优滤波</a:t>
                </a:r>
                <a:r>
                  <a:rPr lang="zh-CN" altLang="en-US" sz="1600" dirty="0"/>
                  <a:t>：在数学上可以证明能够实现最优信噪比，并已广泛应用于 </a:t>
                </a:r>
                <a:r>
                  <a:rPr lang="en-US" altLang="zh-CN" sz="1600" dirty="0"/>
                  <a:t>LIGO</a:t>
                </a:r>
                <a:r>
                  <a:rPr lang="zh-CN" altLang="en-US" sz="1600" dirty="0"/>
                  <a:t>、</a:t>
                </a:r>
                <a:r>
                  <a:rPr lang="en-US" altLang="zh-CN" sz="1600" dirty="0"/>
                  <a:t>Virgo </a:t>
                </a:r>
                <a:r>
                  <a:rPr lang="zh-CN" altLang="en-US" sz="1600" dirty="0"/>
                  <a:t>和 </a:t>
                </a:r>
                <a:r>
                  <a:rPr lang="en-US" altLang="zh-CN" sz="1600" dirty="0"/>
                  <a:t>KAGRA </a:t>
                </a:r>
                <a:r>
                  <a:rPr lang="zh-CN" altLang="en-US" sz="1600" dirty="0"/>
                  <a:t>等实验中，用于探测微弱信号</a:t>
                </a:r>
                <a:endParaRPr lang="en-US" altLang="zh-CN" sz="1600" dirty="0"/>
              </a:p>
              <a:p>
                <a:pPr>
                  <a:lnSpc>
                    <a:spcPct val="150000"/>
                  </a:lnSpc>
                </a:pPr>
                <a:endParaRPr lang="en-US" altLang="zh-CN" sz="16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信噪比定义</a:t>
                </a:r>
                <a:r>
                  <a:rPr lang="zh-CN" altLang="en-US" sz="1600" dirty="0"/>
                  <a:t>：信号时域最大幅值的平方与噪声均方根值平方之比</a:t>
                </a:r>
                <a:endParaRPr lang="en-US" altLang="zh-CN" sz="16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/>
                  <a:t>最优滤波传递函数：</a:t>
                </a:r>
                <a:endParaRPr lang="en-US" altLang="zh-CN" sz="16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zh-CN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zh-CN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zh-CN" alt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zh-CN" altLang="en-US" sz="1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16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altLang="zh-CN" sz="16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/>
                  <a:t>滤波之后的信号形式：</a:t>
                </a:r>
                <a:endParaRPr lang="en-US" altLang="zh-CN" sz="16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1600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16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/>
                  <a:t>注意：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在</a:t>
                </a: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不损失</a:t>
                </a:r>
                <a:r>
                  <a:rPr kumimoji="0" lang="en-US" altLang="zh-CN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SNR </a:t>
                </a: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最优性的前提下，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通过将滤波后的噪声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RMS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归一化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为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1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，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使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输出信号的幅度直接对应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SNR</a:t>
                </a:r>
                <a:endParaRPr lang="en-US" altLang="zh-CN" sz="16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3476C22-3B59-479C-9DAD-2E19F8E17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2593570"/>
                <a:ext cx="8653206" cy="4238468"/>
              </a:xfrm>
              <a:prstGeom prst="rect">
                <a:avLst/>
              </a:prstGeom>
              <a:blipFill>
                <a:blip r:embed="rId5"/>
                <a:stretch>
                  <a:fillRect l="-423" b="-8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F51AD1AB-A3A5-46A3-802D-5171A404707F}"/>
              </a:ext>
            </a:extLst>
          </p:cNvPr>
          <p:cNvSpPr txBox="1"/>
          <p:nvPr/>
        </p:nvSpPr>
        <p:spPr>
          <a:xfrm>
            <a:off x="6284264" y="4422236"/>
            <a:ext cx="2621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0070C0"/>
                </a:solidFill>
              </a:rPr>
              <a:t>省略归一化与时间对齐因子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8DEB629C-4B38-41C1-9FEA-1134944034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4560" y="1040813"/>
            <a:ext cx="6286773" cy="177968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4379C52-B882-4D05-8E48-C231C39E934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073" y="3248185"/>
            <a:ext cx="1527467" cy="52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84929"/>
      </p:ext>
    </p:extLst>
  </p:cSld>
  <p:clrMapOvr>
    <a:masterClrMapping/>
  </p:clrMapOvr>
  <p:transition advTm="6393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最优滤波器的时域实现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D7D254B-7C3E-497A-B5EC-E66DE7D9A627}"/>
                  </a:ext>
                </a:extLst>
              </p:cNvPr>
              <p:cNvSpPr txBox="1"/>
              <p:nvPr/>
            </p:nvSpPr>
            <p:spPr>
              <a:xfrm>
                <a:off x="335360" y="1340768"/>
                <a:ext cx="11521280" cy="39175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最优滤波器的时域冲激响应：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根据卷积定理，滤波器输出可表示为</a:t>
                </a:r>
                <a:r>
                  <a:rPr lang="zh-CN" altLang="en-US" sz="1800" dirty="0"/>
                  <a:t>：</a:t>
                </a:r>
                <a:endParaRPr lang="en-US" altLang="zh-CN" sz="18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CN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CN" altLang="en-US" sz="180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在离散时间域下，最优滤波器的输出可以写为</a:t>
                </a:r>
                <a:r>
                  <a:rPr lang="zh-CN" altLang="en-US" sz="1800" dirty="0"/>
                  <a:t>：</a:t>
                </a:r>
                <a:endParaRPr lang="en-US" altLang="zh-CN" sz="18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D7D254B-7C3E-497A-B5EC-E66DE7D9A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1340768"/>
                <a:ext cx="11521280" cy="3917547"/>
              </a:xfrm>
              <a:prstGeom prst="rect">
                <a:avLst/>
              </a:prstGeom>
              <a:blipFill>
                <a:blip r:embed="rId3"/>
                <a:stretch>
                  <a:fillRect l="-4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5772090"/>
      </p:ext>
    </p:extLst>
  </p:cSld>
  <p:clrMapOvr>
    <a:masterClrMapping/>
  </p:clrMapOvr>
  <p:transition advTm="6393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C896E8D1-396E-4960-BA1C-D72E3B4BAE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00" b="33850"/>
          <a:stretch/>
        </p:blipFill>
        <p:spPr>
          <a:xfrm>
            <a:off x="207263" y="4149080"/>
            <a:ext cx="11777472" cy="259426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基于滑动卷积的信号检测实现方法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5CC1374-D937-478E-8361-F6AB798B85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1133810"/>
            <a:ext cx="5044622" cy="283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18DFF8E-4855-4BC2-96CC-206224E0CC82}"/>
                  </a:ext>
                </a:extLst>
              </p:cNvPr>
              <p:cNvSpPr txBox="1"/>
              <p:nvPr/>
            </p:nvSpPr>
            <p:spPr>
              <a:xfrm>
                <a:off x="109846" y="1124744"/>
                <a:ext cx="6562218" cy="2930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针对连续数据流，采用滑动卷积实现逐时刻信号检测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卷积核：最优滤波模板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逐点卷积结果：</a:t>
                </a:r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⟨"/>
                              <m:endChr m:val="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卷积输出：最优滤波结果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zh-CN" sz="18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等线" panose="02010600030101010101" pitchFamily="2" charset="-122"/>
                    <a:cs typeface="+mn-cs"/>
                  </a:rPr>
                  <a:t>过阈甄别：判断是否存在信号</a:t>
                </a:r>
                <a:endParaRPr lang="zh-CN" altLang="zh-CN" sz="1800" dirty="0">
                  <a:effectLst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18DFF8E-4855-4BC2-96CC-206224E0C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6" y="1124744"/>
                <a:ext cx="6562218" cy="2930674"/>
              </a:xfrm>
              <a:prstGeom prst="rect">
                <a:avLst/>
              </a:prstGeom>
              <a:blipFill>
                <a:blip r:embed="rId5"/>
                <a:stretch>
                  <a:fillRect l="-743" b="-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ECE56494-26BF-4277-95DD-4382A6D8F3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9222" y="-114655"/>
            <a:ext cx="9480177" cy="6858000"/>
          </a:xfrm>
          <a:prstGeom prst="rect">
            <a:avLst/>
          </a:prstGeom>
        </p:spPr>
      </p:pic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BDF52D19-8FE7-499F-B0D8-5E2434BC4EC5}"/>
              </a:ext>
            </a:extLst>
          </p:cNvPr>
          <p:cNvCxnSpPr/>
          <p:nvPr/>
        </p:nvCxnSpPr>
        <p:spPr>
          <a:xfrm>
            <a:off x="1703512" y="4509120"/>
            <a:ext cx="648072" cy="57606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8CF0A2ED-6565-4133-8B2F-8E7FDE4C752D}"/>
              </a:ext>
            </a:extLst>
          </p:cNvPr>
          <p:cNvCxnSpPr>
            <a:cxnSpLocks/>
          </p:cNvCxnSpPr>
          <p:nvPr/>
        </p:nvCxnSpPr>
        <p:spPr>
          <a:xfrm flipV="1">
            <a:off x="7536160" y="4509120"/>
            <a:ext cx="757157" cy="33637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502062"/>
      </p:ext>
    </p:extLst>
  </p:cSld>
  <p:clrMapOvr>
    <a:masterClrMapping/>
  </p:clrMapOvr>
  <p:transition advTm="6393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7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模板库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卷积核的作用与优化目标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C72D79D-6FA4-4080-BDBD-B1C068292C7E}"/>
                  </a:ext>
                </a:extLst>
              </p:cNvPr>
              <p:cNvSpPr txBox="1"/>
              <p:nvPr/>
            </p:nvSpPr>
            <p:spPr>
              <a:xfrm>
                <a:off x="111825" y="1047455"/>
                <a:ext cx="11968350" cy="55946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模板库作用：</a:t>
                </a:r>
                <a:endParaRPr lang="en-US" altLang="zh-CN" sz="1600" b="1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模板库用于近似覆盖信号波形族，提高目标信号的检出概率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检测统计量：</a:t>
                </a:r>
                <a:endParaRPr lang="en-US" altLang="zh-CN" sz="1600" b="1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问题</a:t>
                </a: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：</a:t>
                </a:r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0" lang="zh-CN" altLang="en-US" sz="160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磁单极子的速度与入射轨迹不同，会导致感应波形发生变化；若仅采用单一固定模板，将带来 </a:t>
                </a:r>
                <a:r>
                  <a:rPr kumimoji="0" lang="en-US" altLang="zh-CN" sz="160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SNR </a:t>
                </a:r>
                <a:r>
                  <a:rPr kumimoji="0" lang="zh-CN" altLang="en-US" sz="160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损失，</a:t>
                </a:r>
                <a:r>
                  <a:rPr kumimoji="0" lang="zh-CN" altLang="en-US" sz="160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增大 </a:t>
                </a:r>
                <a:r>
                  <a:rPr kumimoji="0" lang="en-US" altLang="zh-CN" sz="160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FNR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增加模板数可降低失配、提高信号响应，但同时会由于 </a:t>
                </a:r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max 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统计量引入多重比较效应，抬升噪声背景，</a:t>
                </a:r>
                <a:r>
                  <a:rPr kumimoji="0" lang="zh-CN" altLang="en-US" sz="160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增大 </a:t>
                </a:r>
                <a:r>
                  <a:rPr kumimoji="0" lang="en-US" altLang="zh-CN" sz="160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FPR</a:t>
                </a:r>
                <a:endParaRPr lang="en-US" altLang="zh-CN" sz="1600" dirty="0">
                  <a:solidFill>
                    <a:srgbClr val="C00000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评价准则</a:t>
                </a: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：</a:t>
                </a:r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在固定虚警率条件下比较漏检率，即以 </a:t>
                </a:r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FNR @ fixed FPR 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作为主要性能指标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该指标能够同时反映模板失配降低所带来的信号增益，以及 </a:t>
                </a:r>
                <a:r>
                  <a:rPr kumimoji="0" lang="en-US" altLang="zh-CN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max </a:t>
                </a: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操作引入的背景抬升代价</a:t>
                </a:r>
                <a:endParaRPr kumimoji="0" lang="en-US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目的：</a:t>
                </a:r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在参数空间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zh-CN" sz="160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 上构建模板库 </a:t>
                </a:r>
                <a14:m>
                  <m:oMath xmlns:m="http://schemas.openxmlformats.org/officeDocument/2006/math"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 </a:t>
                </a:r>
                <a:r>
                  <a:rPr lang="zh-CN" altLang="en-US" sz="1600" dirty="0">
                    <a:solidFill>
                      <a:prstClr val="black"/>
                    </a:solidFill>
                  </a:rPr>
                  <a:t>，使得在给定 </a:t>
                </a:r>
                <a:r>
                  <a:rPr lang="en-US" altLang="zh-CN" sz="1600" dirty="0">
                    <a:solidFill>
                      <a:prstClr val="black"/>
                    </a:solidFill>
                  </a:rPr>
                  <a:t>FPR </a:t>
                </a:r>
                <a:r>
                  <a:rPr lang="zh-CN" altLang="en-US" sz="1600" dirty="0">
                    <a:solidFill>
                      <a:prstClr val="black"/>
                    </a:solidFill>
                  </a:rPr>
                  <a:t>约束下，</a:t>
                </a:r>
                <a:r>
                  <a:rPr lang="en-US" altLang="zh-CN" sz="1600" dirty="0">
                    <a:solidFill>
                      <a:prstClr val="black"/>
                    </a:solidFill>
                  </a:rPr>
                  <a:t>FNR </a:t>
                </a:r>
                <a:r>
                  <a:rPr lang="zh-CN" altLang="en-US" sz="1600" dirty="0">
                    <a:solidFill>
                      <a:prstClr val="black"/>
                    </a:solidFill>
                  </a:rPr>
                  <a:t>最小</a:t>
                </a:r>
                <a:endParaRPr lang="en-US" altLang="zh-CN" sz="1600" dirty="0">
                  <a:solidFill>
                    <a:prstClr val="black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因而，模板库优化的目标不是单纯最小化 </a:t>
                </a:r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mismatch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，而是在固定</a:t>
                </a:r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FPR 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下实现最优检测性能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b="1" dirty="0">
                  <a:solidFill>
                    <a:srgbClr val="C00000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srgbClr val="C00000"/>
                    </a:solidFill>
                    <a:latin typeface="Calibri"/>
                    <a:ea typeface="等线" panose="02010600030101010101" pitchFamily="2" charset="-122"/>
                  </a:rPr>
                  <a:t>模板库设计本质上是一个“覆盖能力”与“背景代价”之间的最优化问题，其最优性应在 </a:t>
                </a:r>
                <a:r>
                  <a:rPr lang="en-US" altLang="zh-CN" sz="1600" b="1" dirty="0">
                    <a:solidFill>
                      <a:srgbClr val="C00000"/>
                    </a:solidFill>
                    <a:latin typeface="Calibri"/>
                    <a:ea typeface="等线" panose="02010600030101010101" pitchFamily="2" charset="-122"/>
                  </a:rPr>
                  <a:t>fixed-FPR </a:t>
                </a:r>
                <a:r>
                  <a:rPr lang="zh-CN" altLang="en-US" sz="1600" b="1" dirty="0">
                    <a:solidFill>
                      <a:srgbClr val="C00000"/>
                    </a:solidFill>
                    <a:latin typeface="Calibri"/>
                    <a:ea typeface="等线" panose="02010600030101010101" pitchFamily="2" charset="-122"/>
                  </a:rPr>
                  <a:t>框架下加以判定</a:t>
                </a:r>
                <a:endParaRPr lang="en-US" altLang="zh-CN" sz="1600" b="1" dirty="0">
                  <a:solidFill>
                    <a:srgbClr val="C00000"/>
                  </a:solidFill>
                  <a:latin typeface="Calibri"/>
                  <a:ea typeface="等线" panose="02010600030101010101" pitchFamily="2" charset="-122"/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C72D79D-6FA4-4080-BDBD-B1C068292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25" y="1047455"/>
                <a:ext cx="11968350" cy="5594673"/>
              </a:xfrm>
              <a:prstGeom prst="rect">
                <a:avLst/>
              </a:prstGeom>
              <a:blipFill>
                <a:blip r:embed="rId4"/>
                <a:stretch>
                  <a:fillRect l="-255" b="-4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3384D00F-F581-459A-A36B-8D2945FFB16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333" y="2239418"/>
            <a:ext cx="1749333" cy="3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66639"/>
      </p:ext>
    </p:extLst>
  </p:cSld>
  <p:clrMapOvr>
    <a:masterClrMapping/>
  </p:clrMapOvr>
  <p:transition advTm="6393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75ED0BF5-774D-4606-86F9-FBDC7641BD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053136"/>
            <a:ext cx="6074998" cy="360000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8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1F9083AB-990B-45D9-99CF-A175C1B615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1050521"/>
            <a:ext cx="5760000" cy="3600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原始模板库构建方法的结果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FA8394E-BD52-4360-94B4-76AD7F78764B}"/>
              </a:ext>
            </a:extLst>
          </p:cNvPr>
          <p:cNvSpPr txBox="1"/>
          <p:nvPr/>
        </p:nvSpPr>
        <p:spPr>
          <a:xfrm>
            <a:off x="124434" y="4509120"/>
            <a:ext cx="11943131" cy="227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两种方法，模板库和速度扫描噪声本底的抬升都小于理论，说明模板之间存在较强相关性，有效独立试次数小于模板总数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基于 </a:t>
            </a:r>
            <a:r>
              <a:rPr lang="en-US" altLang="zh-CN" sz="1600" dirty="0"/>
              <a:t>mismatch </a:t>
            </a:r>
            <a:r>
              <a:rPr lang="zh-CN" altLang="en-US" sz="1600" dirty="0"/>
              <a:t>的模板库构建策略倾向于引入形状差异更大的模板，从而增强对波形族的覆盖；但与此同时，模板间相关性减弱，导致 </a:t>
            </a:r>
            <a:r>
              <a:rPr lang="en-US" altLang="zh-CN" sz="1600" dirty="0"/>
              <a:t>max </a:t>
            </a:r>
            <a:r>
              <a:rPr lang="zh-CN" altLang="en-US" sz="1600" dirty="0"/>
              <a:t>统计量对应的背景尾部抬升更为明显由于噪底抬升更加明显；速度扫描模板主要沿速度轴分布，模板间相关性更强，因此在相同模板数下背景阈值增长较缓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在当前 </a:t>
            </a:r>
            <a:r>
              <a:rPr lang="en-US" altLang="zh-CN" sz="1600" dirty="0"/>
              <a:t>benchmark </a:t>
            </a:r>
            <a:r>
              <a:rPr lang="zh-CN" altLang="en-US" sz="1600" dirty="0"/>
              <a:t>下，背景代价的增加超过了 </a:t>
            </a:r>
            <a:r>
              <a:rPr lang="en-US" altLang="zh-CN" sz="1600" dirty="0"/>
              <a:t>mismatch </a:t>
            </a:r>
            <a:r>
              <a:rPr lang="zh-CN" altLang="en-US" sz="1600" dirty="0"/>
              <a:t>改善所带来的信号收益，因此原始 </a:t>
            </a:r>
            <a:r>
              <a:rPr lang="en-US" altLang="zh-CN" sz="1600" dirty="0"/>
              <a:t>mismatch-driven </a:t>
            </a:r>
            <a:r>
              <a:rPr lang="zh-CN" altLang="en-US" sz="1600" dirty="0"/>
              <a:t>模板库在 </a:t>
            </a:r>
            <a:r>
              <a:rPr lang="en-US" altLang="zh-CN" sz="1600" dirty="0"/>
              <a:t>FNR @ fixed FPR </a:t>
            </a:r>
            <a:r>
              <a:rPr lang="zh-CN" altLang="en-US" sz="1600" dirty="0"/>
              <a:t>指标上未优于速度扫描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F5F1A1D4-DED3-413C-8DC0-2295229E03E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638" y="2134298"/>
            <a:ext cx="3650018" cy="718838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219125970"/>
      </p:ext>
    </p:extLst>
  </p:cSld>
  <p:clrMapOvr>
    <a:masterClrMapping/>
  </p:clrMapOvr>
  <p:transition advTm="6393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9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原文章中的做法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6E76282-F12D-4E23-BE67-75737C28F9CB}"/>
                  </a:ext>
                </a:extLst>
              </p:cNvPr>
              <p:cNvSpPr txBox="1"/>
              <p:nvPr/>
            </p:nvSpPr>
            <p:spPr>
              <a:xfrm>
                <a:off x="191344" y="1296941"/>
                <a:ext cx="11809312" cy="2132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在原文中，最优滤波与信号甄别是基于单一模板实现的，并据此给出了灵敏度的保守估计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zh-CN" altLang="en-US" b="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zh-CN" altLang="en-US" b="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sup>
                          </m:sSup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 0</m:t>
                          </m:r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 0</m:t>
                          </m:r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 0</m:t>
                          </m:r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在该单模板框架下，文章所得结果是自洽的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>
                    <a:solidFill>
                      <a:srgbClr val="C00000"/>
                    </a:solidFill>
                  </a:rPr>
                  <a:t>如果要使用“多速度模板”才会导致错误，因为没有考虑由模板数增加所引起的噪声本底提升</a:t>
                </a:r>
                <a:endParaRPr lang="en-US" altLang="zh-CN" dirty="0">
                  <a:solidFill>
                    <a:srgbClr val="C00000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b="1" dirty="0"/>
                  <a:t>之后采用模板库得到的灵敏度提升，是与单模板比较的结果</a:t>
                </a:r>
                <a:endParaRPr lang="en-US" altLang="zh-CN" b="1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6E76282-F12D-4E23-BE67-75737C28F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4" y="1296941"/>
                <a:ext cx="11809312" cy="2132059"/>
              </a:xfrm>
              <a:prstGeom prst="rect">
                <a:avLst/>
              </a:prstGeom>
              <a:blipFill>
                <a:blip r:embed="rId3"/>
                <a:stretch>
                  <a:fillRect l="-310" b="-3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345047"/>
      </p:ext>
    </p:extLst>
  </p:cSld>
  <p:clrMapOvr>
    <a:masterClrMapping/>
  </p:clrMapOvr>
  <p:transition advTm="6393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9a296e6d-f7ef-4e0b-9147-48625877b753"/>
  <p:tag name="COMMONDATA" val="eyJoZGlkIjoiNzVjZTgyMWRkMzZlZGE0YWUwMWE0ZDQxMzk5NzMzMD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711.661"/>
  <p:tag name="ORIGINALWIDTH" val=" 1549.306"/>
  <p:tag name="OUTPUTTYPE" val="PNG"/>
  <p:tag name="IGUANATEXVERSION" val="162"/>
  <p:tag name="LATEXADDIN" val="\documentclass{article}&#10;\usepackage{amsmath}&#10;\usepackage{amssymb}&#10;\pagestyle{empty}&#10;\begin{document}&#10;&#10;\begin{equation*}&#10;\mathbf{z}&#10;=&#10;\mathbf{W}_1\,\mathbf{x},&#10;\qquad&#10;\mathbf{W}_1&#10;=&#10;\begin{bmatrix}&#10;\mathbf{g}_{\boldsymbol{\gamma}_1}^{\mathsf{T}}\\&#10;\mathbf{g}_{\boldsymbol{\gamma}_2}^{\mathsf{T}}\\&#10;\vdots\\&#10;\mathbf{g}_{\boldsymbol{\gamma}_K}^{\mathsf{T}}&#10;\end{bmatrix}&#10;\label{eq:first_layer}&#10;\end{equation*}&#10;&#10;\end{document}"/>
  <p:tag name="IGUANATEXSIZE" val="16"/>
  <p:tag name="IGUANATEXCURSOR" val="367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620.9224"/>
  <p:tag name="ORIGINALWIDTH" val=" 2352.456"/>
  <p:tag name="OUTPUTTYPE" val="PNG"/>
  <p:tag name="IGUANATEXVERSION" val="162"/>
  <p:tag name="LATEXADDIN" val="\documentclass{article}&#10;\usepackage{amsmath}&#10;\usepackage{amssymb}&#10;\pagestyle{empty}&#10;\begin{document}&#10;&#10;&#10;\begin{equation*}&#10;\sigma(\hat{y})=\frac{1}{1+\exp(-\hat{y})}&#10;\end{equation*}&#10;&#10;\begin{equation*}&#10;\mathcal{L}&#10;=&#10;-\Big[&#10;y\log\big(\sigma(\hat{y})\big)&#10;+&#10;(1-y)\log\big(1-\sigma(\hat{y})\big)&#10;\Big]&#10;\end{equation*}&#10;&#10;\end{document}"/>
  <p:tag name="IGUANATEXSIZE" val="16"/>
  <p:tag name="IGUANATEXCURSOR" val="163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29.9587"/>
  <p:tag name="ORIGINALWIDTH" val=" 1520.06"/>
  <p:tag name="OUTPUTTYPE" val="PNG"/>
  <p:tag name="IGUANATEXVERSION" val="162"/>
  <p:tag name="LATEXADDIN" val="\documentclass{article}&#10;\usepackage{amsmath}&#10;\usepackage{amssymb}&#10;\pagestyle{empty}&#10;\begin{document}&#10;&#10;\begin{equation*}&#10;\frac{Q_{\mathrm{NN}}}{Q_{\mathrm{single}}}&#10;=&#10;\left(&#10;\frac{1 - \mathrm{FNR}_{\mathrm{single}}}{1 - \mathrm{FNR}_{\mathrm{NN}}}&#10;\right)^3&#10;\end{equation*}&#10;&#10;\end{document}"/>
  <p:tag name="IGUANATEXSIZE" val="18"/>
  <p:tag name="IGUANATEXCURSOR" val="256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95.2006"/>
  <p:tag name="ORIGINALWIDTH" val=" 1492.313"/>
  <p:tag name="OUTPUTTYPE" val="PNG"/>
  <p:tag name="IGUANATEXVERSION" val="162"/>
  <p:tag name="LATEXADDIN" val="\documentclass{article}&#10;\usepackage{amsmath}&#10;\usepackage{amssymb}&#10;\pagestyle{empty}&#10;\begin{document}&#10;&#10;\begin{equation*}&#10;Q =&#10;\frac{&#10;g\!\left(&#10;\frac{\Lambda \, \mathrm{FPR}^{N_c}}&#10;{\pi r_{\mathrm{coil}}^{2} \, N_c! \, \Delta t}&#10;\right)&#10;}{&#10;4 \pi A_{\mathrm{geo}} \, \Lambda \, (1 - \mathrm{FNR})^{N_c}&#10;}&#10;\end{equation*}&#10;&#10;\end{document}"/>
  <p:tag name="IGUANATEXSIZE" val="16"/>
  <p:tag name="IGUANATEXCURSOR" val="300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20.21"/>
  <p:tag name="ORIGINALWIDTH" val=" 939.6325"/>
  <p:tag name="OUTPUTTYPE" val="PNG"/>
  <p:tag name="IGUANATEXVERSION" val="162"/>
  <p:tag name="LATEXADDIN" val="\documentclass{article}&#10;\usepackage{amsmath}&#10;\usepackage{amssymb}&#10;\pagestyle{empty}&#10;\begin{document}&#10;&#10;\begin{equation*}&#10;\mathrm{SNR} = \frac{\max\!\left(A_S^2\right)}{\left\langle A_N^2 \right\rangle}&#10;\end{equation*}&#10;&#10;\end{document}"/>
  <p:tag name="IGUANATEXSIZE" val="16"/>
  <p:tag name="IGUANATEXCURSOR" val="120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00.225"/>
  <p:tag name="ORIGINALWIDTH" val=" 1076.115"/>
  <p:tag name="OUTPUTTYPE" val="PNG"/>
  <p:tag name="IGUANATEXVERSION" val="162"/>
  <p:tag name="LATEXADDIN" val="\documentclass{article}&#10;\usepackage{amsmath}&#10;\usepackage{amssymb}&#10;\pagestyle{empty}&#10;\begin{document}&#10;&#10;\begin{equation*}&#10;T_B(x)=\max_{g_\gamma\in B}\langle x,g_\gamma\rangle&#10;\end{equation*}&#10;&#10;\end{document}"/>
  <p:tag name="IGUANATEXSIZE" val="16"/>
  <p:tag name="IGUANATEXCURSOR" val="141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463.442"/>
  <p:tag name="ORIGINALWIDTH" val=" 2353.206"/>
  <p:tag name="OUTPUTTYPE" val="PNG"/>
  <p:tag name="IGUANATEXVERSION" val="162"/>
  <p:tag name="LATEXADDIN" val="\documentclass{article}&#10;\usepackage{amsmath}&#10;\usepackage{amssymb}&#10;\pagestyle{empty}&#10;\begin{document}&#10;&#10;\begin{equation*}&#10;m(\boldsymbol{\gamma}_i,\boldsymbol{\gamma}_j)&#10;\triangleq 1 - \frac{\mathrm{SNR}_{ij}}{\mathrm{SNR}_{ii}}&#10;= 1 - \frac{\left| \left\langle s_{\boldsymbol{\gamma}_i}, g_{\boldsymbol{\gamma}_j} \right\rangle \right|^{2}}{\left| \left\langle s_{\boldsymbol{\gamma}_i}, g_{\boldsymbol{\gamma}_i} \right\rangle \right|^{2}}&#10;\end{equation*}&#10;&#10;\end{document}"/>
  <p:tag name="IGUANATEXSIZE" val="16"/>
  <p:tag name="IGUANATEXCURSOR" val="438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486"/>
  <p:tag name="LATEXFORMWIDTH" val=" 38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38.7327"/>
  <p:tag name="ORIGINALWIDTH" val=" 818.1477"/>
  <p:tag name="OUTPUTTYPE" val="PNG"/>
  <p:tag name="IGUANATEXVERSION" val="162"/>
  <p:tag name="LATEXADDIN" val="\documentclass{article}&#10;\usepackage{amsmath}&#10;\usepackage{amssymb}&#10;\pagestyle{empty}&#10;\begin{document}&#10;&#10;\begin{equation*}&#10;\boldsymbol{\gamma}\triangleq (v,\rho_0,\theta,\phi)&#10;\end{equation*}&#10;&#10;\end{document}"/>
  <p:tag name="IGUANATEXSIZE" val="16"/>
  <p:tag name="IGUANATEXCURSOR" val="172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5.2343"/>
  <p:tag name="ORIGINALWIDTH" val=" 3139.107"/>
  <p:tag name="OUTPUTTYPE" val="PNG"/>
  <p:tag name="IGUANATEXVERSION" val="162"/>
  <p:tag name="LATEXADDIN" val="\documentclass{article}&#10;\usepackage{amsmath}&#10;\usepackage{amssymb}&#10;\pagestyle{empty}&#10;\begin{document}&#10;&#10;\begin{equation*}&#10;\Gamma&#10;=&#10;\left[v_{\min},v_{\max}\right]\times&#10;\left[\rho_{\min},\rho_{\max}\right]\times&#10;\left[\theta_{\min},\theta_{\max}\right]\times&#10;\left[\phi_{\min},\phi_{\max}\right]&#10;\end{equation*}&#10;&#10;\end{document}"/>
  <p:tag name="IGUANATEXSIZE" val="16"/>
  <p:tag name="IGUANATEXCURSOR" val="292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695.913"/>
  <p:tag name="ORIGINALWIDTH" val=" 1743.532"/>
  <p:tag name="OUTPUTTYPE" val="PNG"/>
  <p:tag name="IGUANATEXVERSION" val="162"/>
  <p:tag name="LATEXADDIN" val="\documentclass{article}&#10;\usepackage{amsmath}&#10;\usepackage{amssymb}&#10;\pagestyle{empty}&#10;\begin{document}&#10;&#10;\begin{equation*}&#10;\begin{aligned}&#10;  v_{\min} &amp;= 10^{-5}c, \quad &amp;v_{\max} &amp;= 10^{-1}c \\&#10;  \rho_{\min} &amp;= 0, \quad &amp;\rho_{\max} &amp;= R_{\mathrm{inner}} \\&#10;  \theta_{\min} &amp;= 0, \quad &amp;\theta_{\max} &amp;= \pi/2 \\&#10;  \phi_{\min} &amp;= 0, \quad &amp;\phi_{\max} &amp;= 2\pi&#10;\end{aligned}&#10;\end{equation*}&#10;&#10;\end{document}"/>
  <p:tag name="IGUANATEXSIZE" val="16"/>
  <p:tag name="IGUANATEXCURSOR" val="306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52.9809"/>
  <p:tag name="ORIGINALWIDTH" val=" 7207.349"/>
  <p:tag name="OUTPUTTYPE" val="PNG"/>
  <p:tag name="IGUANATEXVERSION" val="162"/>
  <p:tag name="LATEXADDIN" val="\documentclass{article}&#10;\usepackage{amsmath}&#10;\usepackage{amssymb}&#10;\pagestyle{empty}&#10;\begin{document}&#10;&#10;\begin{equation*}&#10;\log v \sim \mathrm{Uniform}\!\left(\log v_{\min},\, \log v_{\max}\right);&#10;\rho_0^2 \sim \mathrm{Uniform}\!\left(0,\,R_{\mathrm{inner}}^2\right);&#10;\cos\theta \sim \mathrm{Uniform}\!\left(\cos\theta_{\max},\,\cos\theta_{\min}\right)&#10;=&#10;\mathrm{Uniform}(0,1);&#10;\phi \sim \mathrm{Uniform}(0,2\pi)&#10;\end{equation*}&#10;&#10;\end{document}"/>
  <p:tag name="IGUANATEXSIZE" val="16"/>
  <p:tag name="IGUANATEXCURSOR" val="265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30.4837"/>
  <p:tag name="ORIGINALWIDTH" val=" 422.1972"/>
  <p:tag name="OUTPUTTYPE" val="PNG"/>
  <p:tag name="IGUANATEXVERSION" val="162"/>
  <p:tag name="LATEXADDIN" val="\documentclass{article}&#10;\usepackage{amsmath}&#10;\usepackage{amssymb}&#10;\pagestyle{empty}&#10;\begin{document}&#10;&#10;\begin{equation*}&#10;q_{\mathrm{phys}}(\boldsymbol{\gamma})&#10;\end{equation*}&#10;&#10;\end{document}"/>
  <p:tag name="IGUANATEXSIZE" val="16"/>
  <p:tag name="IGUANATEXCURSOR" val="158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heme/theme1.xml><?xml version="1.0" encoding="utf-8"?>
<a:theme xmlns:a="http://schemas.openxmlformats.org/drawingml/2006/main" name="ppt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034A9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1F3864"/>
      </a:folHlink>
    </a:clrScheme>
    <a:fontScheme name="kmtzzoo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179649</TotalTime>
  <Words>1909</Words>
  <Application>Microsoft Office PowerPoint</Application>
  <PresentationFormat>宽屏</PresentationFormat>
  <Paragraphs>187</Paragraphs>
  <Slides>21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黑体</vt:lpstr>
      <vt:lpstr>华文行楷</vt:lpstr>
      <vt:lpstr>微软雅黑</vt:lpstr>
      <vt:lpstr>Arial</vt:lpstr>
      <vt:lpstr>Calibri</vt:lpstr>
      <vt:lpstr>Calibri Light</vt:lpstr>
      <vt:lpstr>Cambria Math</vt:lpstr>
      <vt:lpstr>Wingdings</vt:lpstr>
      <vt:lpstr>ppt模板</vt:lpstr>
      <vt:lpstr>Office 主题</vt:lpstr>
      <vt:lpstr>磁单极子超灵敏感应探测 原型系统研究</vt:lpstr>
      <vt:lpstr>物理问题</vt:lpstr>
      <vt:lpstr>信号甄别与二元假设检验</vt:lpstr>
      <vt:lpstr>最优滤波</vt:lpstr>
      <vt:lpstr>最优滤波器的时域实现</vt:lpstr>
      <vt:lpstr>基于滑动卷积的信号检测实现方法</vt:lpstr>
      <vt:lpstr>模板库/卷积核的作用与优化目标</vt:lpstr>
      <vt:lpstr>原始模板库构建方法的结果</vt:lpstr>
      <vt:lpstr>原文章中的做法</vt:lpstr>
      <vt:lpstr>参数空间Γ</vt:lpstr>
      <vt:lpstr>模板库构建策略</vt:lpstr>
      <vt:lpstr>模板库构建结果</vt:lpstr>
      <vt:lpstr>模板库vs速度扫描 </vt:lpstr>
      <vt:lpstr>神经网络在粒子信号甄别中的应用</vt:lpstr>
      <vt:lpstr>训练设置与性能评估</vt:lpstr>
      <vt:lpstr>灵敏度优化性能评估</vt:lpstr>
      <vt:lpstr>硬件实现目标</vt:lpstr>
      <vt:lpstr>硬件实现</vt:lpstr>
      <vt:lpstr>功能验证与资源评估</vt:lpstr>
      <vt:lpstr>量化</vt:lpstr>
      <vt:lpstr>PowerPoint 演示文稿</vt:lpstr>
    </vt:vector>
  </TitlesOfParts>
  <Company>ustc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高速数字系统设计</dc:title>
  <dc:creator>qyh</dc:creator>
  <cp:lastModifiedBy>yechangqing</cp:lastModifiedBy>
  <cp:revision>2887</cp:revision>
  <dcterms:created xsi:type="dcterms:W3CDTF">2013-02-25T11:17:00Z</dcterms:created>
  <dcterms:modified xsi:type="dcterms:W3CDTF">2026-04-02T05:56:59Z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34A054956AB54FFF87BF9201B0A57D01_12</vt:lpwstr>
  </property>
  <property fmtid="{D5CDD505-2E9C-101B-9397-08002B2CF9AE}" pid="3" name="KSOProductBuildVer">
    <vt:lpwstr>2052-11.1.0.14309</vt:lpwstr>
  </property>
</Properties>
</file>