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7" r:id="rId3"/>
    <p:sldId id="258" r:id="rId4"/>
    <p:sldId id="259" r:id="rId5"/>
    <p:sldId id="4402" r:id="rId6"/>
    <p:sldId id="260" r:id="rId7"/>
    <p:sldId id="4403" r:id="rId8"/>
    <p:sldId id="6063" r:id="rId9"/>
    <p:sldId id="4404" r:id="rId10"/>
    <p:sldId id="4405" r:id="rId11"/>
    <p:sldId id="4406" r:id="rId12"/>
    <p:sldId id="4407" r:id="rId13"/>
    <p:sldId id="4408" r:id="rId14"/>
    <p:sldId id="4410" r:id="rId15"/>
    <p:sldId id="4391" r:id="rId16"/>
    <p:sldId id="4399" r:id="rId17"/>
    <p:sldId id="4392" r:id="rId18"/>
    <p:sldId id="4393" r:id="rId19"/>
    <p:sldId id="4394" r:id="rId20"/>
    <p:sldId id="4400" r:id="rId21"/>
    <p:sldId id="4411" r:id="rId22"/>
    <p:sldId id="4412" r:id="rId23"/>
    <p:sldId id="322" r:id="rId24"/>
    <p:sldId id="368" r:id="rId25"/>
    <p:sldId id="348" r:id="rId26"/>
    <p:sldId id="350" r:id="rId27"/>
    <p:sldId id="360" r:id="rId28"/>
    <p:sldId id="370" r:id="rId29"/>
    <p:sldId id="371" r:id="rId30"/>
    <p:sldId id="357" r:id="rId31"/>
    <p:sldId id="358" r:id="rId32"/>
    <p:sldId id="359" r:id="rId33"/>
    <p:sldId id="361" r:id="rId34"/>
    <p:sldId id="365" r:id="rId35"/>
    <p:sldId id="377" r:id="rId36"/>
    <p:sldId id="378" r:id="rId37"/>
    <p:sldId id="4413" r:id="rId38"/>
    <p:sldId id="4409" r:id="rId39"/>
    <p:sldId id="6062" r:id="rId40"/>
    <p:sldId id="6061" r:id="rId41"/>
    <p:sldId id="263" r:id="rId42"/>
    <p:sldId id="4415" r:id="rId43"/>
    <p:sldId id="262" r:id="rId44"/>
    <p:sldId id="6065" r:id="rId45"/>
    <p:sldId id="4414" r:id="rId46"/>
    <p:sldId id="6064" r:id="rId47"/>
    <p:sldId id="6066" r:id="rId48"/>
    <p:sldId id="6067" r:id="rId49"/>
    <p:sldId id="4401" r:id="rId5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9" autoAdjust="0"/>
    <p:restoredTop sz="94660"/>
  </p:normalViewPr>
  <p:slideViewPr>
    <p:cSldViewPr snapToGrid="0">
      <p:cViewPr varScale="1">
        <p:scale>
          <a:sx n="94" d="100"/>
          <a:sy n="94" d="100"/>
        </p:scale>
        <p:origin x="91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5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C73D540-CB5D-4B42-B495-9C4050137A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E768A5C-BFCF-41C6-90A1-CD9121E287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ABFB4-8C88-490A-81B9-D0C61A7312FE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EDAAE6-4AC9-4DCC-9307-17E343E5ED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CF4E13E-94BA-45B5-A6CE-9DEC106CD3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583B5-C57C-4A83-BCBA-2BA2F07C5A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65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3366F-CE8A-439C-BACD-9F9B106BD49E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DA3D8-C58A-422D-A8EA-41B721AE71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393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513010"/>
          </a:xfr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983603"/>
            <a:ext cx="6858000" cy="1632971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Aft>
                <a:spcPts val="0"/>
              </a:spcAft>
              <a:buNone/>
              <a:def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F6C6-A3CE-4528-B547-3EF32EC8D585}" type="datetime1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State Key Laboratory of Particle Detection and Electronics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43" y="83344"/>
            <a:ext cx="1009922" cy="103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5" descr="封面 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6575"/>
            <a:ext cx="9144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t="40863" b="40862"/>
          <a:stretch/>
        </p:blipFill>
        <p:spPr>
          <a:xfrm>
            <a:off x="5462356" y="426173"/>
            <a:ext cx="3059301" cy="6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39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052A-C1AB-4FC6-BA0D-FF2F103E7A10}" type="datetime1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State Key Laboratory of Particle Detection and Electronics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26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D911-F2D0-4066-AF9D-DD057A9BAF36}" type="datetime1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State Key Laboratory of Particle Detection and Electronics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7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D33ECC6D-EF6A-456A-8CC5-02F4AE7C7EB6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altLang="zh-CN"/>
              <a:t>State Key Laboratory of Particle Detection and Electronics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7918E03A-AE28-46BC-938F-3858621A7A6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82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B3AF1-4D58-4BE6-80B5-110562FEC019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State Key Laboratory of Particle Detection and Electronics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093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1177" y="1542553"/>
            <a:ext cx="4053673" cy="469922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42553"/>
            <a:ext cx="4053672" cy="469922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FB02-485D-4796-93DE-FB88EBEFAE8C}" type="datetime1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State Key Laboratory of Particle Detection and Electronics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53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178" y="365126"/>
            <a:ext cx="8221644" cy="10469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1178" y="1526649"/>
            <a:ext cx="4037004" cy="6043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78" y="2130950"/>
            <a:ext cx="4037004" cy="411082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26650"/>
            <a:ext cx="4053672" cy="6043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130950"/>
            <a:ext cx="4053672" cy="411082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C7B84-78ED-4F39-B2ED-604B27D95D02}" type="datetime1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State Key Laboratory of Particle Detection and Electronics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557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B88-4642-44C2-9E08-223A0EE40708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State Key Laboratory of Particle Detection and Electronics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76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F4B08-CB48-4857-8C46-CDD1FD96E6A7}" type="datetime1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State Key Laboratory of Particle Detection and Electronics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83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178" y="457200"/>
            <a:ext cx="31178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457200"/>
            <a:ext cx="5025222" cy="54038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178" y="2057400"/>
            <a:ext cx="31178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330D-7221-440C-8252-DA3171ADE919}" type="datetime1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State Key Laboratory of Particle Detection and Electronics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309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178" y="457200"/>
            <a:ext cx="311784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97358" y="457200"/>
            <a:ext cx="4985464" cy="540385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178" y="2057400"/>
            <a:ext cx="311784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6ADD-A911-4FD9-A9C7-BCD093464DA0}" type="datetime1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State Key Laboratory of Particle Detection and Electronics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524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  <a14:imgEffect>
                      <a14:colorTemperature colorTemp="1500"/>
                    </a14:imgEffect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89" y="365126"/>
            <a:ext cx="5826831" cy="59912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1177" y="365126"/>
            <a:ext cx="8221645" cy="1062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1178" y="1526650"/>
            <a:ext cx="8221645" cy="4731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9594" y="6356350"/>
            <a:ext cx="1423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4DE9986-7D79-46D6-8C83-100FA94DE3F6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4406" y="6356350"/>
            <a:ext cx="5375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/>
              <a:t>State Key Laboratory of Particle Detection and Electronics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1178" y="6356350"/>
            <a:ext cx="1423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918E03A-AE28-46BC-938F-3858621A7A6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085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400" b="1" kern="1200">
          <a:solidFill>
            <a:srgbClr val="002060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0" indent="-324000" algn="l" defTabSz="914400" rtl="0" eaLnBrk="1" latinLnBrk="0" hangingPunct="1">
        <a:lnSpc>
          <a:spcPct val="120000"/>
        </a:lnSpc>
        <a:spcBef>
          <a:spcPts val="600"/>
        </a:spcBef>
        <a:spcAft>
          <a:spcPts val="0"/>
        </a:spcAft>
        <a:buClr>
          <a:srgbClr val="002060"/>
        </a:buClr>
        <a:buSzPct val="80000"/>
        <a:buFont typeface="Wingdings" panose="05000000000000000000" pitchFamily="2" charset="2"/>
        <a:buChar char="n"/>
        <a:defRPr sz="3200" b="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1pPr>
      <a:lvl2pPr marL="720000" indent="-288000" algn="l" defTabSz="914400" rtl="0" eaLnBrk="1" latinLnBrk="0" hangingPunct="1">
        <a:lnSpc>
          <a:spcPct val="120000"/>
        </a:lnSpc>
        <a:spcBef>
          <a:spcPts val="600"/>
        </a:spcBef>
        <a:spcAft>
          <a:spcPts val="0"/>
        </a:spcAft>
        <a:buClr>
          <a:srgbClr val="0070C0"/>
        </a:buClr>
        <a:buSzPct val="80000"/>
        <a:buFont typeface="Wingdings" panose="05000000000000000000" pitchFamily="2" charset="2"/>
        <a:buChar char="n"/>
        <a:defRPr sz="2800" b="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2pPr>
      <a:lvl3pPr marL="1080000" indent="-252000" algn="l" defTabSz="914400" rtl="0" eaLnBrk="1" latinLnBrk="0" hangingPunct="1">
        <a:lnSpc>
          <a:spcPct val="120000"/>
        </a:lnSpc>
        <a:spcBef>
          <a:spcPts val="600"/>
        </a:spcBef>
        <a:spcAft>
          <a:spcPts val="0"/>
        </a:spcAft>
        <a:buClr>
          <a:srgbClr val="00B0F0"/>
        </a:buClr>
        <a:buSzPct val="80000"/>
        <a:buFont typeface="Wingdings" panose="05000000000000000000" pitchFamily="2" charset="2"/>
        <a:buChar char="n"/>
        <a:defRPr sz="2400" b="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3pPr>
      <a:lvl4pPr marL="1368000" indent="-216000" algn="l" defTabSz="914400" rtl="0" eaLnBrk="1" latinLnBrk="0" hangingPunct="1">
        <a:lnSpc>
          <a:spcPct val="120000"/>
        </a:lnSpc>
        <a:spcBef>
          <a:spcPts val="6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" panose="05000000000000000000" pitchFamily="2" charset="2"/>
        <a:buChar char="n"/>
        <a:defRPr sz="2000" b="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4pPr>
      <a:lvl5pPr marL="1656000" indent="-216000" algn="l" defTabSz="914400" rtl="0" eaLnBrk="1" latinLnBrk="0" hangingPunct="1">
        <a:lnSpc>
          <a:spcPct val="120000"/>
        </a:lnSpc>
        <a:spcBef>
          <a:spcPts val="600"/>
        </a:spcBef>
        <a:spcAft>
          <a:spcPts val="0"/>
        </a:spcAft>
        <a:buClr>
          <a:schemeClr val="accent1">
            <a:lumMod val="40000"/>
            <a:lumOff val="60000"/>
          </a:schemeClr>
        </a:buClr>
        <a:buSzPct val="80000"/>
        <a:buFont typeface="Wingdings" panose="05000000000000000000" pitchFamily="2" charset="2"/>
        <a:buChar char="n"/>
        <a:defRPr sz="1800" b="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H-NS0</a:t>
            </a:r>
            <a:r>
              <a:rPr lang="zh-CN" altLang="en-US" dirty="0"/>
              <a:t>电子学设计进展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曹喆    秦家军    赵雷</a:t>
            </a:r>
            <a:endParaRPr lang="en-US" altLang="zh-CN" dirty="0"/>
          </a:p>
          <a:p>
            <a:r>
              <a:rPr lang="zh-CN" altLang="en-US" dirty="0"/>
              <a:t>中国科学技术大学</a:t>
            </a:r>
            <a:endParaRPr lang="en-US" altLang="zh-CN" dirty="0"/>
          </a:p>
          <a:p>
            <a:r>
              <a:rPr lang="en-US" altLang="zh-CN" dirty="0"/>
              <a:t>2026.4.7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2662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>
            <a:extLst>
              <a:ext uri="{FF2B5EF4-FFF2-40B4-BE49-F238E27FC236}">
                <a16:creationId xmlns:a16="http://schemas.microsoft.com/office/drawing/2014/main" id="{9ECE9854-7481-45E0-BA0A-ED09518C2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63BFD37C-2F7D-4EF2-B275-0B3758CEEB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新闪烁体探测器的波形</a:t>
            </a:r>
            <a:endParaRPr lang="en-US" altLang="zh-CN" dirty="0"/>
          </a:p>
          <a:p>
            <a:pPr lvl="1"/>
            <a:r>
              <a:rPr lang="zh-CN" altLang="en-US" dirty="0"/>
              <a:t>滨松</a:t>
            </a:r>
            <a:r>
              <a:rPr lang="en-US" altLang="zh-CN" dirty="0"/>
              <a:t>PMT</a:t>
            </a:r>
          </a:p>
          <a:p>
            <a:pPr lvl="1"/>
            <a:r>
              <a:rPr lang="zh-CN" altLang="en-US" dirty="0"/>
              <a:t>波形前沿较好</a:t>
            </a:r>
          </a:p>
          <a:p>
            <a:pPr lvl="1"/>
            <a:r>
              <a:rPr lang="zh-CN" altLang="en-US" dirty="0"/>
              <a:t>部分大信号幅度过大（远大于</a:t>
            </a:r>
            <a:r>
              <a:rPr lang="en-US" altLang="zh-CN" dirty="0"/>
              <a:t>1V</a:t>
            </a:r>
            <a:r>
              <a:rPr lang="zh-CN" altLang="en-US" dirty="0"/>
              <a:t>），超过电子学输入范围（</a:t>
            </a:r>
            <a:r>
              <a:rPr lang="en-US" altLang="zh-CN" dirty="0"/>
              <a:t>500mV</a:t>
            </a:r>
            <a:r>
              <a:rPr lang="zh-CN" altLang="en-US" dirty="0"/>
              <a:t>），需要进行衰减</a:t>
            </a:r>
          </a:p>
          <a:p>
            <a:endParaRPr lang="zh-CN" altLang="en-US" dirty="0"/>
          </a:p>
        </p:txBody>
      </p:sp>
      <p:sp>
        <p:nvSpPr>
          <p:cNvPr id="13" name="内容占位符 12">
            <a:extLst>
              <a:ext uri="{FF2B5EF4-FFF2-40B4-BE49-F238E27FC236}">
                <a16:creationId xmlns:a16="http://schemas.microsoft.com/office/drawing/2014/main" id="{EEC47A4F-70D7-4A35-889A-3AAC3BA87C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zh-CN" alt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E5FA66-5BD7-4DE6-B46A-76CE235A3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0F55E-C7A0-42E9-8739-36149EF20917}" type="datetime1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F167D0-1ABF-47C5-A15A-78A7C7415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9F83422-D7E3-4E48-B5EE-7C3E9AD7C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1529002"/>
            <a:ext cx="4524094" cy="17647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0E42B90-30F0-432D-A268-7B81B538E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3707903"/>
            <a:ext cx="4524094" cy="176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40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2F585791-A98D-4E25-9028-2CBFFEE99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测试现场图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07702C-B3FD-4026-85C6-576EB37F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B2E4-B7D1-428A-9A51-84DE411D89CA}" type="datetime1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E988B5-969E-44B3-8DD9-A7979A10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D71F7EEF-1562-4681-B9BC-04BC54AA8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放射源测试</a:t>
            </a:r>
            <a:endParaRPr lang="en-US" altLang="zh-CN" dirty="0"/>
          </a:p>
          <a:p>
            <a:pPr lvl="1"/>
            <a:r>
              <a:rPr lang="en-US" altLang="zh-CN" dirty="0"/>
              <a:t>Cs</a:t>
            </a:r>
            <a:r>
              <a:rPr lang="en-US" altLang="zh-CN" baseline="30000" dirty="0"/>
              <a:t>137</a:t>
            </a:r>
            <a:r>
              <a:rPr lang="zh-CN" altLang="en-US" dirty="0"/>
              <a:t>计数率太低，</a:t>
            </a:r>
            <a:r>
              <a:rPr lang="en-US" altLang="zh-CN" dirty="0"/>
              <a:t>Sr</a:t>
            </a:r>
            <a:r>
              <a:rPr lang="en-US" altLang="zh-CN" baseline="30000" dirty="0"/>
              <a:t>90</a:t>
            </a:r>
            <a:r>
              <a:rPr lang="zh-CN" altLang="en-US" dirty="0"/>
              <a:t>面源时间分辨差</a:t>
            </a:r>
            <a:endParaRPr lang="en-US" altLang="zh-CN" dirty="0"/>
          </a:p>
          <a:p>
            <a:r>
              <a:rPr lang="zh-CN" altLang="en-US" dirty="0"/>
              <a:t>宇宙线测试</a:t>
            </a:r>
          </a:p>
        </p:txBody>
      </p:sp>
      <p:pic>
        <p:nvPicPr>
          <p:cNvPr id="13" name="内容占位符 9">
            <a:extLst>
              <a:ext uri="{FF2B5EF4-FFF2-40B4-BE49-F238E27FC236}">
                <a16:creationId xmlns:a16="http://schemas.microsoft.com/office/drawing/2014/main" id="{36B82E32-18B8-4A74-8264-AF802101F7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01" y="3415069"/>
            <a:ext cx="6315921" cy="284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5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5C488F-C750-40CF-A625-94C8150F5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使用读出电子学测量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C5FE8D-F01D-42BA-A270-953D370DC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实验</a:t>
            </a:r>
            <a:r>
              <a:rPr lang="en-US" altLang="zh-CN" dirty="0"/>
              <a:t>1</a:t>
            </a:r>
            <a:r>
              <a:rPr lang="zh-CN" altLang="en-US" dirty="0"/>
              <a:t>：外置衰减器，</a:t>
            </a:r>
            <a:r>
              <a:rPr lang="en-US" altLang="zh-CN" dirty="0"/>
              <a:t>PMT</a:t>
            </a:r>
            <a:r>
              <a:rPr lang="zh-CN" altLang="en-US" dirty="0"/>
              <a:t>高压</a:t>
            </a:r>
            <a:r>
              <a:rPr lang="en-US" altLang="zh-CN" dirty="0"/>
              <a:t>1800 V</a:t>
            </a:r>
            <a:r>
              <a:rPr lang="zh-CN" altLang="en-US" dirty="0"/>
              <a:t>时，时间分辨</a:t>
            </a:r>
            <a:r>
              <a:rPr lang="en-US" altLang="zh-CN" dirty="0"/>
              <a:t>276 </a:t>
            </a:r>
            <a:r>
              <a:rPr lang="en-US" altLang="zh-CN" dirty="0" err="1"/>
              <a:t>ps</a:t>
            </a:r>
            <a:endParaRPr lang="en-US" altLang="zh-CN" dirty="0"/>
          </a:p>
          <a:p>
            <a:r>
              <a:rPr lang="zh-CN" altLang="en-US" dirty="0"/>
              <a:t>实验</a:t>
            </a:r>
            <a:r>
              <a:rPr lang="en-US" altLang="zh-CN" dirty="0"/>
              <a:t>2</a:t>
            </a:r>
            <a:r>
              <a:rPr lang="zh-CN" altLang="en-US" dirty="0"/>
              <a:t>：外置衰减器，</a:t>
            </a:r>
            <a:r>
              <a:rPr lang="en-US" altLang="zh-CN" dirty="0"/>
              <a:t> PMT</a:t>
            </a:r>
            <a:r>
              <a:rPr lang="zh-CN" altLang="en-US" dirty="0"/>
              <a:t>高压</a:t>
            </a:r>
            <a:r>
              <a:rPr lang="en-US" altLang="zh-CN" dirty="0"/>
              <a:t>1700 V</a:t>
            </a:r>
            <a:r>
              <a:rPr lang="zh-CN" altLang="en-US" dirty="0"/>
              <a:t>时，时间分辨</a:t>
            </a:r>
            <a:r>
              <a:rPr lang="en-US" altLang="zh-CN" dirty="0"/>
              <a:t>277 </a:t>
            </a:r>
            <a:r>
              <a:rPr lang="en-US" altLang="zh-CN" dirty="0" err="1"/>
              <a:t>ps</a:t>
            </a:r>
            <a:endParaRPr lang="en-US" altLang="zh-CN" dirty="0"/>
          </a:p>
          <a:p>
            <a:r>
              <a:rPr lang="zh-CN" altLang="en-US" dirty="0"/>
              <a:t>实验</a:t>
            </a:r>
            <a:r>
              <a:rPr lang="en-US" altLang="zh-CN" dirty="0"/>
              <a:t>2</a:t>
            </a:r>
            <a:r>
              <a:rPr lang="zh-CN" altLang="en-US" dirty="0"/>
              <a:t>：调整前放板电路参数，进行板上衰减，取消外置衰减器，</a:t>
            </a:r>
            <a:r>
              <a:rPr lang="en-US" altLang="zh-CN" dirty="0"/>
              <a:t> PMT</a:t>
            </a:r>
            <a:r>
              <a:rPr lang="zh-CN" altLang="en-US" dirty="0"/>
              <a:t>高压</a:t>
            </a:r>
            <a:r>
              <a:rPr lang="en-US" altLang="zh-CN" dirty="0"/>
              <a:t>1700 V</a:t>
            </a:r>
            <a:r>
              <a:rPr lang="zh-CN" altLang="en-US" dirty="0"/>
              <a:t>时，时间分辨</a:t>
            </a:r>
            <a:r>
              <a:rPr lang="en-US" altLang="zh-CN" dirty="0"/>
              <a:t>249 </a:t>
            </a:r>
            <a:r>
              <a:rPr lang="en-US" altLang="zh-CN" dirty="0" err="1"/>
              <a:t>ps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472A6F-9910-4263-BF69-67A14E4C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2A89-11BD-4B69-8F7E-460A36B44F85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8B65CA-C338-4F41-ABC5-F16FB8D3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41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7D1C3A-C818-4E68-A6EF-22F29B678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使用高性能示波器测量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7E22AD-12F9-48A0-A51D-9E6089E54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力科</a:t>
            </a:r>
            <a:r>
              <a:rPr lang="en-US" altLang="zh-CN" sz="2800" dirty="0" err="1"/>
              <a:t>WavePro</a:t>
            </a:r>
            <a:r>
              <a:rPr lang="en-US" altLang="zh-CN" sz="2800" dirty="0"/>
              <a:t> 254HD</a:t>
            </a:r>
          </a:p>
          <a:p>
            <a:pPr lvl="1"/>
            <a:r>
              <a:rPr lang="en-US" altLang="zh-CN" sz="2400" dirty="0"/>
              <a:t>2.5 GHz</a:t>
            </a:r>
            <a:r>
              <a:rPr lang="zh-CN" altLang="en-US" sz="2400" dirty="0"/>
              <a:t>，</a:t>
            </a:r>
            <a:r>
              <a:rPr lang="en-US" altLang="zh-CN" sz="2400" dirty="0"/>
              <a:t>20 </a:t>
            </a:r>
            <a:r>
              <a:rPr lang="en-US" altLang="zh-CN" sz="2400" dirty="0" err="1"/>
              <a:t>Gsps</a:t>
            </a:r>
            <a:endParaRPr lang="en-US" altLang="zh-CN" sz="2400" dirty="0"/>
          </a:p>
          <a:p>
            <a:r>
              <a:rPr lang="zh-CN" altLang="en-US" sz="2800" dirty="0"/>
              <a:t>实验</a:t>
            </a:r>
            <a:r>
              <a:rPr lang="en-US" altLang="zh-CN" sz="2800" dirty="0"/>
              <a:t>1</a:t>
            </a:r>
            <a:r>
              <a:rPr lang="zh-CN" altLang="en-US" sz="2800" dirty="0"/>
              <a:t>：</a:t>
            </a:r>
            <a:r>
              <a:rPr lang="en-US" altLang="zh-CN" sz="2800" dirty="0"/>
              <a:t>PMT</a:t>
            </a:r>
            <a:r>
              <a:rPr lang="zh-CN" altLang="en-US" sz="2800" dirty="0"/>
              <a:t>高压为</a:t>
            </a:r>
            <a:r>
              <a:rPr lang="en-US" altLang="zh-CN" sz="2800" dirty="0"/>
              <a:t>1700 V</a:t>
            </a:r>
            <a:r>
              <a:rPr lang="zh-CN" altLang="en-US" sz="2800" dirty="0"/>
              <a:t>，触发阈值</a:t>
            </a:r>
            <a:r>
              <a:rPr lang="en-US" altLang="zh-CN" sz="2800" dirty="0"/>
              <a:t>-80mV</a:t>
            </a:r>
            <a:r>
              <a:rPr lang="zh-CN" altLang="en-US" sz="2800" dirty="0"/>
              <a:t>，时间精度</a:t>
            </a:r>
            <a:r>
              <a:rPr lang="en-US" altLang="zh-CN" sz="2800" dirty="0"/>
              <a:t>310 </a:t>
            </a:r>
            <a:r>
              <a:rPr lang="en-US" altLang="zh-CN" sz="2800" dirty="0" err="1"/>
              <a:t>ps</a:t>
            </a:r>
            <a:endParaRPr lang="en-US" altLang="zh-CN" sz="2800" dirty="0"/>
          </a:p>
          <a:p>
            <a:r>
              <a:rPr lang="zh-CN" altLang="en-US" sz="2800" dirty="0"/>
              <a:t>实验</a:t>
            </a:r>
            <a:r>
              <a:rPr lang="en-US" altLang="zh-CN" sz="2800" dirty="0"/>
              <a:t>2</a:t>
            </a:r>
            <a:r>
              <a:rPr lang="zh-CN" altLang="en-US" sz="2800" dirty="0"/>
              <a:t>：</a:t>
            </a:r>
            <a:r>
              <a:rPr lang="en-US" altLang="zh-CN" sz="2800" dirty="0"/>
              <a:t>PMT</a:t>
            </a:r>
            <a:r>
              <a:rPr lang="zh-CN" altLang="en-US" sz="2800" dirty="0"/>
              <a:t>高压为</a:t>
            </a:r>
            <a:r>
              <a:rPr lang="en-US" altLang="zh-CN" sz="2800" dirty="0"/>
              <a:t>2000 V</a:t>
            </a:r>
            <a:r>
              <a:rPr lang="zh-CN" altLang="en-US" sz="2800" dirty="0"/>
              <a:t>，触发阈值</a:t>
            </a:r>
            <a:r>
              <a:rPr lang="en-US" altLang="zh-CN" sz="2800" dirty="0"/>
              <a:t>-150mV</a:t>
            </a:r>
            <a:r>
              <a:rPr lang="zh-CN" altLang="en-US" sz="2800" dirty="0"/>
              <a:t>，时间精度</a:t>
            </a:r>
            <a:r>
              <a:rPr lang="en-US" altLang="zh-CN" sz="2800" dirty="0"/>
              <a:t>309 </a:t>
            </a:r>
            <a:r>
              <a:rPr lang="en-US" altLang="zh-CN" sz="2800" dirty="0" err="1"/>
              <a:t>ps</a:t>
            </a:r>
            <a:endParaRPr lang="en-US" altLang="zh-CN" sz="2800" dirty="0"/>
          </a:p>
          <a:p>
            <a:r>
              <a:rPr lang="zh-CN" altLang="en-US" sz="2800" dirty="0"/>
              <a:t>实验</a:t>
            </a:r>
            <a:r>
              <a:rPr lang="en-US" altLang="zh-CN" sz="2800" dirty="0"/>
              <a:t>3</a:t>
            </a:r>
            <a:r>
              <a:rPr lang="zh-CN" altLang="en-US" sz="2800" dirty="0"/>
              <a:t>：</a:t>
            </a:r>
            <a:r>
              <a:rPr lang="en-US" altLang="zh-CN" sz="2800" dirty="0"/>
              <a:t>PMT</a:t>
            </a:r>
            <a:r>
              <a:rPr lang="zh-CN" altLang="en-US" sz="2800" dirty="0"/>
              <a:t>高压为</a:t>
            </a:r>
            <a:r>
              <a:rPr lang="en-US" altLang="zh-CN" sz="2800" dirty="0"/>
              <a:t>2200 V</a:t>
            </a:r>
            <a:r>
              <a:rPr lang="zh-CN" altLang="en-US" sz="2800" dirty="0"/>
              <a:t>，触发阈值</a:t>
            </a:r>
            <a:r>
              <a:rPr lang="en-US" altLang="zh-CN" sz="2800" dirty="0"/>
              <a:t>-150mV</a:t>
            </a:r>
            <a:r>
              <a:rPr lang="zh-CN" altLang="en-US" sz="2800" dirty="0"/>
              <a:t>，时间精度约</a:t>
            </a:r>
            <a:r>
              <a:rPr lang="en-US" altLang="zh-CN" sz="2800" dirty="0"/>
              <a:t>349 </a:t>
            </a:r>
            <a:r>
              <a:rPr lang="en-US" altLang="zh-CN" sz="2800" dirty="0" err="1"/>
              <a:t>ps</a:t>
            </a:r>
            <a:endParaRPr lang="en-US" altLang="zh-CN" sz="2800" dirty="0"/>
          </a:p>
          <a:p>
            <a:endParaRPr lang="zh-CN" altLang="en-US" sz="28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4B7016-1A0E-40FF-A530-C080E86DA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6393-0CFD-4E9F-9136-B511C576F197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526FBF-8E67-4DCF-A9AB-06E351B4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536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99D987-96EB-4023-B142-E169EEE0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85F59-DBC6-4718-A5D5-0AE31BD2F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H-NS0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电子学系统</a:t>
            </a:r>
            <a:endParaRPr lang="en-US" altLang="zh-CN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T0/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触发</a:t>
            </a:r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末端晶体电子学进展</a:t>
            </a:r>
            <a:endParaRPr lang="en-US" altLang="zh-CN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MIC6</a:t>
            </a:r>
            <a:r>
              <a:rPr lang="zh-CN" altLang="en-US" dirty="0">
                <a:solidFill>
                  <a:srgbClr val="FF0000"/>
                </a:solidFill>
              </a:rPr>
              <a:t>电子学进展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/>
              <a:t>USTC-MAPS</a:t>
            </a:r>
            <a:r>
              <a:rPr lang="zh-CN" altLang="en-US" dirty="0"/>
              <a:t>电子学进展</a:t>
            </a:r>
            <a:endParaRPr lang="en-US" altLang="zh-CN" dirty="0"/>
          </a:p>
          <a:p>
            <a:r>
              <a:rPr lang="en-US" altLang="zh-CN" dirty="0"/>
              <a:t>LGAD</a:t>
            </a:r>
            <a:r>
              <a:rPr lang="zh-CN" altLang="en-US" dirty="0"/>
              <a:t>电子学进展</a:t>
            </a:r>
            <a:endParaRPr lang="en-US" altLang="zh-CN" dirty="0"/>
          </a:p>
          <a:p>
            <a:r>
              <a:rPr lang="zh-CN" altLang="en-US" dirty="0"/>
              <a:t>现场安装调试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062ACE-0D62-4D7E-8DE0-969E032B8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2D6E-7DA4-4767-98F7-29F41E0A9449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36F66-5091-41D4-808F-EAA85C43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249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25E69-6C5B-6281-8CA3-1B2DBD45B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E299E1-1C62-897F-3C47-5B694444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测试进展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750D585-91A3-6B82-A346-3CC9DCA3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15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74616F7-F388-3FE4-2DD0-9D62D2E1BA41}"/>
              </a:ext>
            </a:extLst>
          </p:cNvPr>
          <p:cNvSpPr txBox="1"/>
          <p:nvPr/>
        </p:nvSpPr>
        <p:spPr>
          <a:xfrm>
            <a:off x="659530" y="1643812"/>
            <a:ext cx="7824941" cy="2859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完成与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的联调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完成通过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MIC6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载板的配置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完成对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MIC6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载板发送数据的读出并送至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</a:p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完成时间戳的读出与复位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BE67CE-3E38-40ED-92AF-D5FD0EADE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9C25-0B29-43D4-AA94-2162633B0509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6408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293BE9-B834-4B99-93E5-8726B76C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现场照片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830EC93-7695-489F-A4ED-694EC86B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16</a:t>
            </a:fld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025EA7F-7C06-4F4F-AB45-EC35608D3F4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3064" y="1634728"/>
            <a:ext cx="5146675" cy="38600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A5F410-BDD9-4231-B900-30896DF2B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9639-F764-47D5-8314-03BA662869D0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9772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25E69-6C5B-6281-8CA3-1B2DBD45B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E299E1-1C62-897F-3C47-5B694444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与</a:t>
            </a:r>
            <a:r>
              <a:rPr lang="en-US" altLang="zh-CN" dirty="0"/>
              <a:t>DAQ</a:t>
            </a:r>
            <a:r>
              <a:rPr lang="zh-CN" altLang="en-US" dirty="0"/>
              <a:t>的联调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750D585-91A3-6B82-A346-3CC9DCA3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17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74616F7-F388-3FE4-2DD0-9D62D2E1BA41}"/>
              </a:ext>
            </a:extLst>
          </p:cNvPr>
          <p:cNvSpPr txBox="1"/>
          <p:nvPr/>
        </p:nvSpPr>
        <p:spPr>
          <a:xfrm>
            <a:off x="659530" y="1648856"/>
            <a:ext cx="7824941" cy="28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完成与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的连接，双方可互相收发数据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DCS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模块的验证，当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发送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DCS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请求时，会回复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DCS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应答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TS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模块的验证，发送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TS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请求时收到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回复的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TS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信号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进行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数据发送稳定性测试，无误码现象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2F1B82D-C774-4B11-A711-5CD95E8623DD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3"/>
          <a:stretch/>
        </p:blipFill>
        <p:spPr bwMode="auto">
          <a:xfrm>
            <a:off x="248726" y="3891722"/>
            <a:ext cx="3955733" cy="12876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F5003B6-26D9-4F29-9B4D-BACC0042F943}"/>
              </a:ext>
            </a:extLst>
          </p:cNvPr>
          <p:cNvSpPr txBox="1"/>
          <p:nvPr/>
        </p:nvSpPr>
        <p:spPr>
          <a:xfrm>
            <a:off x="483519" y="5149781"/>
            <a:ext cx="3509935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接收到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发送的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DCS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和应答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7AA82A2-9D7B-4C78-B048-BD9A67220B07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7157"/>
          <a:stretch/>
        </p:blipFill>
        <p:spPr>
          <a:xfrm>
            <a:off x="5064820" y="3891722"/>
            <a:ext cx="3507437" cy="125805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EF7449F-4996-4182-8A86-67AEAD1AA21D}"/>
              </a:ext>
            </a:extLst>
          </p:cNvPr>
          <p:cNvSpPr txBox="1"/>
          <p:nvPr/>
        </p:nvSpPr>
        <p:spPr>
          <a:xfrm>
            <a:off x="5522269" y="5149781"/>
            <a:ext cx="2637902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接收到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应答的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TS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266EEEB-BBB3-4A65-A551-185321967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F093-3162-47BB-916C-889DA5C57A77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2320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25E69-6C5B-6281-8CA3-1B2DBD45B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E299E1-1C62-897F-3C47-5B694444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完成通过</a:t>
            </a:r>
            <a:r>
              <a:rPr lang="en-US" altLang="zh-CN" dirty="0"/>
              <a:t>DAQ</a:t>
            </a:r>
            <a:r>
              <a:rPr lang="zh-CN" altLang="en-US" dirty="0"/>
              <a:t>对</a:t>
            </a:r>
            <a:r>
              <a:rPr lang="en-US" altLang="zh-CN" dirty="0"/>
              <a:t>MIC6</a:t>
            </a:r>
            <a:r>
              <a:rPr lang="zh-CN" altLang="en-US" dirty="0"/>
              <a:t>载板的配置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750D585-91A3-6B82-A346-3CC9DCA3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18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74616F7-F388-3FE4-2DD0-9D62D2E1BA41}"/>
              </a:ext>
            </a:extLst>
          </p:cNvPr>
          <p:cNvSpPr txBox="1"/>
          <p:nvPr/>
        </p:nvSpPr>
        <p:spPr>
          <a:xfrm>
            <a:off x="659529" y="1503103"/>
            <a:ext cx="7824941" cy="1345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en-US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ila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可以看到通过脚本配置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进行命令下发，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RU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收到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下发的命令对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MIC6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载板进行配置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载板也可以正确响应配置信息，如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DAC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输出电压改变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F5003B6-26D9-4F29-9B4D-BACC0042F943}"/>
              </a:ext>
            </a:extLst>
          </p:cNvPr>
          <p:cNvSpPr txBox="1"/>
          <p:nvPr/>
        </p:nvSpPr>
        <p:spPr>
          <a:xfrm>
            <a:off x="1769310" y="5509082"/>
            <a:ext cx="5484835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接收并解包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发送的配置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MIC6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载板的配置命令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03F3BC5-77BA-40AF-9FAA-E7D2BE2626AB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2" b="30022"/>
          <a:stretch/>
        </p:blipFill>
        <p:spPr>
          <a:xfrm>
            <a:off x="940527" y="2852082"/>
            <a:ext cx="7071476" cy="2669909"/>
          </a:xfrm>
          <a:prstGeom prst="rect">
            <a:avLst/>
          </a:prstGeom>
        </p:spPr>
      </p:pic>
      <p:sp>
        <p:nvSpPr>
          <p:cNvPr id="6" name="日期占位符 5">
            <a:extLst>
              <a:ext uri="{FF2B5EF4-FFF2-40B4-BE49-F238E27FC236}">
                <a16:creationId xmlns:a16="http://schemas.microsoft.com/office/drawing/2014/main" id="{6F0EE483-8B7C-4059-96A1-2CD91715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3A91-07F8-4986-8201-03F81D35EF36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1587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25E69-6C5B-6281-8CA3-1B2DBD45B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E299E1-1C62-897F-3C47-5B694444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完成对</a:t>
            </a:r>
            <a:r>
              <a:rPr lang="en-US" altLang="zh-CN" dirty="0"/>
              <a:t>MIC6</a:t>
            </a:r>
            <a:r>
              <a:rPr lang="zh-CN" altLang="en-US" dirty="0"/>
              <a:t>载板发送数据的读出并送至</a:t>
            </a:r>
            <a:r>
              <a:rPr lang="en-US" altLang="zh-CN" dirty="0"/>
              <a:t>DAQ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750D585-91A3-6B82-A346-3CC9DCA3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19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74616F7-F388-3FE4-2DD0-9D62D2E1BA41}"/>
              </a:ext>
            </a:extLst>
          </p:cNvPr>
          <p:cNvSpPr txBox="1"/>
          <p:nvPr/>
        </p:nvSpPr>
        <p:spPr>
          <a:xfrm>
            <a:off x="659530" y="1648855"/>
            <a:ext cx="7824941" cy="181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将载板发送的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88 bit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数据拆分成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组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28 bit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的数据分别打上相同的时间戳，通过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flag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信号保留需要发送出去的数据，向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发送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发送的数据分为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帧，第一帧是时间戳，第二帧是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1bit 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板号 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2bit 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通道号 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+ 1’b0 + 28bit 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F5003B6-26D9-4F29-9B4D-BACC0042F943}"/>
              </a:ext>
            </a:extLst>
          </p:cNvPr>
          <p:cNvSpPr txBox="1"/>
          <p:nvPr/>
        </p:nvSpPr>
        <p:spPr>
          <a:xfrm>
            <a:off x="1210235" y="5178346"/>
            <a:ext cx="1842812" cy="458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载板数据结构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EF7449F-4996-4182-8A86-67AEAD1AA21D}"/>
              </a:ext>
            </a:extLst>
          </p:cNvPr>
          <p:cNvSpPr txBox="1"/>
          <p:nvPr/>
        </p:nvSpPr>
        <p:spPr>
          <a:xfrm>
            <a:off x="5502675" y="5175907"/>
            <a:ext cx="2817438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发送至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的数据格式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AEE19B1-7939-428B-AA6E-1810B118A5B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8" t="56586" r="9772" b="16840"/>
          <a:stretch/>
        </p:blipFill>
        <p:spPr>
          <a:xfrm>
            <a:off x="314722" y="3808814"/>
            <a:ext cx="3751325" cy="132218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E8382A9-B62A-4343-B501-D16AECBDE880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t="29799" r="1000" b="31120"/>
          <a:stretch/>
        </p:blipFill>
        <p:spPr>
          <a:xfrm>
            <a:off x="4165227" y="3808814"/>
            <a:ext cx="4860625" cy="1465754"/>
          </a:xfrm>
          <a:prstGeom prst="rect">
            <a:avLst/>
          </a:prstGeom>
        </p:spPr>
      </p:pic>
      <p:sp>
        <p:nvSpPr>
          <p:cNvPr id="6" name="日期占位符 5">
            <a:extLst>
              <a:ext uri="{FF2B5EF4-FFF2-40B4-BE49-F238E27FC236}">
                <a16:creationId xmlns:a16="http://schemas.microsoft.com/office/drawing/2014/main" id="{D8C5C0D0-92F3-4FEF-B555-C9FE638D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B543-00F1-4FF0-B91F-357CF3A0626C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4102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99D987-96EB-4023-B142-E169EEE0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85F59-DBC6-4718-A5D5-0AE31BD2F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H-NS0</a:t>
            </a:r>
            <a:r>
              <a:rPr lang="zh-CN" altLang="en-US" dirty="0"/>
              <a:t>电子学系统</a:t>
            </a:r>
            <a:endParaRPr lang="en-US" altLang="zh-CN" dirty="0"/>
          </a:p>
          <a:p>
            <a:r>
              <a:rPr lang="en-US" altLang="zh-CN" dirty="0"/>
              <a:t>T0/</a:t>
            </a:r>
            <a:r>
              <a:rPr lang="zh-CN" altLang="en-US" dirty="0"/>
              <a:t>触发</a:t>
            </a:r>
            <a:r>
              <a:rPr lang="en-US" altLang="zh-CN" dirty="0"/>
              <a:t>/</a:t>
            </a:r>
            <a:r>
              <a:rPr lang="zh-CN" altLang="en-US" dirty="0"/>
              <a:t>末端晶体电子学进展</a:t>
            </a:r>
            <a:endParaRPr lang="en-US" altLang="zh-CN" dirty="0"/>
          </a:p>
          <a:p>
            <a:r>
              <a:rPr lang="en-US" altLang="zh-CN" dirty="0"/>
              <a:t>MIC6</a:t>
            </a:r>
            <a:r>
              <a:rPr lang="zh-CN" altLang="en-US" dirty="0"/>
              <a:t>电子学进展</a:t>
            </a:r>
            <a:endParaRPr lang="en-US" altLang="zh-CN" dirty="0"/>
          </a:p>
          <a:p>
            <a:r>
              <a:rPr lang="en-US" altLang="zh-CN" dirty="0"/>
              <a:t>USTC-MAPS</a:t>
            </a:r>
            <a:r>
              <a:rPr lang="zh-CN" altLang="en-US" dirty="0"/>
              <a:t>电子学进展</a:t>
            </a:r>
            <a:endParaRPr lang="en-US" altLang="zh-CN" dirty="0"/>
          </a:p>
          <a:p>
            <a:r>
              <a:rPr lang="en-US" altLang="zh-CN" dirty="0"/>
              <a:t>LGAD</a:t>
            </a:r>
            <a:r>
              <a:rPr lang="zh-CN" altLang="en-US" dirty="0"/>
              <a:t>电子学进展</a:t>
            </a:r>
            <a:endParaRPr lang="en-US" altLang="zh-CN" dirty="0"/>
          </a:p>
          <a:p>
            <a:r>
              <a:rPr lang="zh-CN" altLang="en-US" dirty="0"/>
              <a:t>现场安装调试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062ACE-0D62-4D7E-8DE0-969E032B8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1560-1241-4153-A228-8C2F2BBBF336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36F66-5091-41D4-808F-EAA85C43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830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25E69-6C5B-6281-8CA3-1B2DBD45B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E299E1-1C62-897F-3C47-5B694444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完成时间戳的读出与复位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750D585-91A3-6B82-A346-3CC9DCA3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20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74616F7-F388-3FE4-2DD0-9D62D2E1BA41}"/>
              </a:ext>
            </a:extLst>
          </p:cNvPr>
          <p:cNvSpPr txBox="1"/>
          <p:nvPr/>
        </p:nvSpPr>
        <p:spPr>
          <a:xfrm>
            <a:off x="659530" y="1669026"/>
            <a:ext cx="7824941" cy="1345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发送时间戳的复位信号，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RU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收到复位信号后向触发板转发复位信号，与其他前端板同步收到复位信号后清零时间戳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此处用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VIO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代替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的复位信号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F5003B6-26D9-4F29-9B4D-BACC0042F943}"/>
              </a:ext>
            </a:extLst>
          </p:cNvPr>
          <p:cNvSpPr txBox="1"/>
          <p:nvPr/>
        </p:nvSpPr>
        <p:spPr>
          <a:xfrm>
            <a:off x="659530" y="4948123"/>
            <a:ext cx="3112390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复位信号置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，时间戳清零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EF7449F-4996-4182-8A86-67AEAD1AA21D}"/>
              </a:ext>
            </a:extLst>
          </p:cNvPr>
          <p:cNvSpPr txBox="1"/>
          <p:nvPr/>
        </p:nvSpPr>
        <p:spPr>
          <a:xfrm>
            <a:off x="5418247" y="4948123"/>
            <a:ext cx="3112390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27051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复位信号置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，时间戳计数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AEE19B1-7939-428B-AA6E-1810B118A5B6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 b="8088"/>
          <a:stretch/>
        </p:blipFill>
        <p:spPr>
          <a:xfrm>
            <a:off x="314722" y="3625934"/>
            <a:ext cx="3751325" cy="132218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E8382A9-B62A-4343-B501-D16AECBDE880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4825" r="-1800" b="36632"/>
          <a:stretch/>
        </p:blipFill>
        <p:spPr>
          <a:xfrm>
            <a:off x="4170270" y="3625932"/>
            <a:ext cx="4860625" cy="1410040"/>
          </a:xfrm>
          <a:prstGeom prst="rect">
            <a:avLst/>
          </a:prstGeom>
        </p:spPr>
      </p:pic>
      <p:sp>
        <p:nvSpPr>
          <p:cNvPr id="6" name="日期占位符 5">
            <a:extLst>
              <a:ext uri="{FF2B5EF4-FFF2-40B4-BE49-F238E27FC236}">
                <a16:creationId xmlns:a16="http://schemas.microsoft.com/office/drawing/2014/main" id="{595F62C9-0BB5-49E9-8D8F-972FD56B9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C4A5-F630-40FA-96E4-1290CC897582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6007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下一步工作计划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21</a:t>
            </a:fld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配合华师基于读出电子学完成</a:t>
            </a:r>
            <a:r>
              <a:rPr lang="en-US" altLang="zh-CN" dirty="0"/>
              <a:t>MIC6</a:t>
            </a:r>
            <a:r>
              <a:rPr lang="zh-CN" altLang="en-US" dirty="0"/>
              <a:t>载板调试和测试</a:t>
            </a:r>
            <a:endParaRPr lang="en-US" altLang="zh-CN" dirty="0"/>
          </a:p>
          <a:p>
            <a:r>
              <a:rPr lang="zh-CN" altLang="en-US" dirty="0"/>
              <a:t>在惠州进行集成安装和联测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37BF00-7D71-4413-ACED-37FBD9DE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4DE5-033B-499F-B999-B007339463B2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1663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99D987-96EB-4023-B142-E169EEE0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85F59-DBC6-4718-A5D5-0AE31BD2F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H-NS0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电子学系统</a:t>
            </a:r>
            <a:endParaRPr lang="en-US" altLang="zh-CN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T0/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触发</a:t>
            </a:r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末端晶体电子学进展</a:t>
            </a:r>
            <a:endParaRPr lang="en-US" altLang="zh-CN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MIC6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电子学进展</a:t>
            </a:r>
            <a:endParaRPr lang="en-US" altLang="zh-CN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USTC-MAPS</a:t>
            </a:r>
            <a:r>
              <a:rPr lang="zh-CN" altLang="en-US" dirty="0">
                <a:solidFill>
                  <a:srgbClr val="FF0000"/>
                </a:solidFill>
              </a:rPr>
              <a:t>电子学进展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/>
              <a:t>LGAD</a:t>
            </a:r>
            <a:r>
              <a:rPr lang="zh-CN" altLang="en-US" dirty="0"/>
              <a:t>电子学进展</a:t>
            </a:r>
            <a:endParaRPr lang="en-US" altLang="zh-CN" dirty="0"/>
          </a:p>
          <a:p>
            <a:r>
              <a:rPr lang="zh-CN" altLang="en-US" dirty="0"/>
              <a:t>现场安装调试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062ACE-0D62-4D7E-8DE0-969E032B8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30422-C564-4B1A-9693-03983AC1329D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36F66-5091-41D4-808F-EAA85C43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955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FECEA-4FB7-6479-638C-CA2514E5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2518F90-BE69-151E-CCB6-F19364A9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2153"/>
            <a:r>
              <a:rPr lang="zh-CN" altLang="en-US" sz="3600" dirty="0"/>
              <a:t>研制进展</a:t>
            </a:r>
            <a:endParaRPr lang="en-US" altLang="zh-CN" sz="3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7E3414-8C47-9306-103E-661243E6C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5A7E-C57C-411E-8409-C5B56B5D0237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8A95F958-663A-5608-AEA7-86290B0FB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731764"/>
            <a:ext cx="6172200" cy="4043849"/>
          </a:xfrm>
        </p:spPr>
        <p:txBody>
          <a:bodyPr/>
          <a:lstStyle/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dirty="0"/>
              <a:t>与</a:t>
            </a:r>
            <a:r>
              <a:rPr lang="en-US" altLang="zh-CN" dirty="0"/>
              <a:t>FELIX</a:t>
            </a:r>
            <a:r>
              <a:rPr lang="zh-CN" altLang="en-US" dirty="0"/>
              <a:t>联调测试</a:t>
            </a:r>
            <a:endParaRPr lang="en-US" altLang="zh-CN" dirty="0"/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dirty="0"/>
              <a:t>载板与转接板制作</a:t>
            </a:r>
            <a:endParaRPr lang="en-US" altLang="zh-CN" dirty="0"/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dirty="0"/>
              <a:t>时间戳逻辑测试</a:t>
            </a:r>
            <a:endParaRPr lang="en-US" altLang="zh-CN" dirty="0"/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dirty="0"/>
              <a:t>未来工作计划</a:t>
            </a:r>
            <a:endParaRPr lang="en-US" altLang="zh-CN" dirty="0"/>
          </a:p>
          <a:p>
            <a:pPr lvl="1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94085" lvl="1" indent="0">
              <a:lnSpc>
                <a:spcPct val="130000"/>
              </a:lnSpc>
              <a:buClr>
                <a:schemeClr val="tx1"/>
              </a:buClr>
              <a:buNone/>
            </a:pPr>
            <a:endParaRPr lang="en-US" altLang="zh-CN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82C5EDB-768F-42FA-A436-9D6475D2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2AC80-0637-4C79-AC84-316C82795213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9731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16E2E-0AC6-68DB-9B1D-3101D2F94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D4F1F99-6F4A-105F-5375-ADE1D7B79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2153"/>
            <a:r>
              <a:rPr lang="zh-CN" altLang="en-US" dirty="0"/>
              <a:t>与</a:t>
            </a:r>
            <a:r>
              <a:rPr lang="en-US" altLang="zh-CN" dirty="0"/>
              <a:t>FELIX</a:t>
            </a:r>
            <a:r>
              <a:rPr lang="zh-CN" altLang="en-US" dirty="0"/>
              <a:t>联调测试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B20B9F-4FDE-D889-156B-999B5255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5A7E-C57C-411E-8409-C5B56B5D0237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7D26428-25E4-241A-0E8D-2E70DE33B7A3}"/>
              </a:ext>
            </a:extLst>
          </p:cNvPr>
          <p:cNvSpPr txBox="1"/>
          <p:nvPr/>
        </p:nvSpPr>
        <p:spPr>
          <a:xfrm>
            <a:off x="603739" y="1677583"/>
            <a:ext cx="4572000" cy="2799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测试分为下面几项：</a:t>
            </a:r>
            <a:endParaRPr lang="en-US" altLang="zh-CN" sz="2400" dirty="0"/>
          </a:p>
          <a:p>
            <a:pPr marL="685800" lvl="1" indent="-342900">
              <a:lnSpc>
                <a:spcPct val="150000"/>
              </a:lnSpc>
              <a:buAutoNum type="arabicPeriod"/>
            </a:pPr>
            <a:r>
              <a:rPr lang="zh-CN" altLang="en-US" sz="2400" dirty="0"/>
              <a:t>固件整合</a:t>
            </a:r>
            <a:endParaRPr lang="en-US" altLang="zh-CN" sz="2400" dirty="0"/>
          </a:p>
          <a:p>
            <a:pPr marL="685800" lvl="1" indent="-342900">
              <a:lnSpc>
                <a:spcPct val="150000"/>
              </a:lnSpc>
              <a:buAutoNum type="arabicPeriod"/>
            </a:pPr>
            <a:r>
              <a:rPr lang="zh-CN" altLang="en-US" sz="2400" dirty="0"/>
              <a:t>软件移植</a:t>
            </a:r>
            <a:endParaRPr lang="en-US" altLang="zh-CN" sz="2400" dirty="0"/>
          </a:p>
          <a:p>
            <a:pPr marL="685800" lvl="1" indent="-342900">
              <a:lnSpc>
                <a:spcPct val="150000"/>
              </a:lnSpc>
              <a:buAutoNum type="arabicPeriod"/>
            </a:pPr>
            <a:r>
              <a:rPr lang="en-US" altLang="zh-CN" sz="2400" dirty="0"/>
              <a:t>GBT</a:t>
            </a:r>
            <a:r>
              <a:rPr lang="zh-CN" altLang="en-US" sz="2400" dirty="0"/>
              <a:t>链路功能测试</a:t>
            </a:r>
            <a:endParaRPr lang="en-US" altLang="zh-CN" sz="2400" dirty="0"/>
          </a:p>
          <a:p>
            <a:pPr marL="685800" lvl="1" indent="-342900">
              <a:lnSpc>
                <a:spcPct val="150000"/>
              </a:lnSpc>
              <a:buAutoNum type="arabicPeriod"/>
            </a:pPr>
            <a:r>
              <a:rPr lang="zh-CN" altLang="en-US" sz="2400" dirty="0"/>
              <a:t>用户逻辑测试</a:t>
            </a:r>
            <a:endParaRPr lang="en-US" altLang="zh-CN" sz="2400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F11142C-FF1B-44A9-846D-3D031B88C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8250-241E-49F2-9C6D-CA3F15776F75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244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97A38-AAFE-B0AE-5BF7-1734FAFB0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748C3CF-7216-6AA0-A244-69AE107E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2153"/>
            <a:r>
              <a:rPr lang="en-US" altLang="zh-CN" dirty="0"/>
              <a:t>1. </a:t>
            </a:r>
            <a:r>
              <a:rPr lang="zh-CN" altLang="en-US" dirty="0"/>
              <a:t>固件整合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1DFCCE-2BE5-E786-1FF7-483A79B1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5A7E-C57C-411E-8409-C5B56B5D0237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2EF55E-347E-B559-09FB-8F54CABAE842}"/>
              </a:ext>
            </a:extLst>
          </p:cNvPr>
          <p:cNvSpPr txBox="1"/>
          <p:nvPr/>
        </p:nvSpPr>
        <p:spPr>
          <a:xfrm>
            <a:off x="679101" y="1607345"/>
            <a:ext cx="7632561" cy="3172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在原有固件的基础上例化</a:t>
            </a:r>
            <a:r>
              <a:rPr lang="en-US" altLang="zh-CN" sz="1500" dirty="0"/>
              <a:t>GBT</a:t>
            </a:r>
            <a:r>
              <a:rPr lang="zh-CN" altLang="en-US" sz="1500" dirty="0"/>
              <a:t>链路模块、数据解包和打包模块。在硬件上通过光纤连接</a:t>
            </a:r>
            <a:r>
              <a:rPr lang="en-US" altLang="zh-CN" sz="1500" dirty="0"/>
              <a:t>RU</a:t>
            </a:r>
            <a:r>
              <a:rPr lang="zh-CN" altLang="en-US" sz="1500" dirty="0"/>
              <a:t>与</a:t>
            </a:r>
            <a:r>
              <a:rPr lang="en-US" altLang="zh-CN" sz="1500" dirty="0"/>
              <a:t>FELIX</a:t>
            </a:r>
            <a:r>
              <a:rPr lang="zh-CN" altLang="en-US" sz="1500" dirty="0"/>
              <a:t>机箱。</a:t>
            </a:r>
            <a:endParaRPr lang="en-US" altLang="zh-CN" sz="1500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500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500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500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500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500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500" dirty="0"/>
          </a:p>
          <a:p>
            <a:pPr>
              <a:lnSpc>
                <a:spcPct val="150000"/>
              </a:lnSpc>
            </a:pPr>
            <a:endParaRPr lang="en-US" altLang="zh-CN" sz="15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E8C5E68-F7EC-B00C-8469-814222C1B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75" y="2499227"/>
            <a:ext cx="4501763" cy="23294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612287-FD6A-0F10-8A28-94C86C290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429" y="2438084"/>
            <a:ext cx="3640597" cy="2451755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14CEA13-C529-4158-9D6A-E1D11BBB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6ADB-721F-4444-98CE-94493BB73703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7754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2075D-2569-8F40-C975-9FBE7014A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5AEE9FA-55F6-F16B-5743-AFD309859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2153"/>
            <a:r>
              <a:rPr lang="en-US" altLang="zh-CN" dirty="0"/>
              <a:t>2. </a:t>
            </a:r>
            <a:r>
              <a:rPr lang="zh-CN" altLang="en-US" dirty="0"/>
              <a:t>软件移植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CB1354-835A-AA61-C421-A2164209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5A7E-C57C-411E-8409-C5B56B5D0237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701DA7E-2DD4-DE0D-1330-E93BC708B1DE}"/>
              </a:ext>
            </a:extLst>
          </p:cNvPr>
          <p:cNvSpPr txBox="1"/>
          <p:nvPr/>
        </p:nvSpPr>
        <p:spPr>
          <a:xfrm>
            <a:off x="679101" y="1698785"/>
            <a:ext cx="7186246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在</a:t>
            </a:r>
            <a:r>
              <a:rPr lang="en-US" altLang="zh-CN" sz="1500" dirty="0"/>
              <a:t>FELIX</a:t>
            </a:r>
            <a:r>
              <a:rPr lang="zh-CN" altLang="en-US" sz="1500" dirty="0"/>
              <a:t>上位机中，配置和读数据通过命令实现。</a:t>
            </a:r>
            <a:endParaRPr lang="en-US" altLang="zh-CN" sz="15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DFCA2B1-8834-9BD0-479A-2E750BAB8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01" y="2085381"/>
            <a:ext cx="6448531" cy="266138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8184DF1-2EAD-DDCD-EFC5-B615DA675294}"/>
              </a:ext>
            </a:extLst>
          </p:cNvPr>
          <p:cNvSpPr txBox="1"/>
          <p:nvPr/>
        </p:nvSpPr>
        <p:spPr>
          <a:xfrm>
            <a:off x="679100" y="4746766"/>
            <a:ext cx="7186246" cy="36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50" dirty="0"/>
              <a:t>使用原来的</a:t>
            </a:r>
            <a:r>
              <a:rPr lang="en-US" altLang="zh-CN" sz="1350" dirty="0"/>
              <a:t>python</a:t>
            </a:r>
            <a:r>
              <a:rPr lang="zh-CN" altLang="en-US" sz="1350" dirty="0"/>
              <a:t>脚本生成</a:t>
            </a:r>
            <a:r>
              <a:rPr lang="en-US" altLang="zh-CN" sz="1350" dirty="0"/>
              <a:t>shell</a:t>
            </a:r>
            <a:r>
              <a:rPr lang="zh-CN" altLang="en-US" sz="1350" dirty="0"/>
              <a:t>脚本，可以实现软件移植。</a:t>
            </a:r>
            <a:endParaRPr lang="en-US" altLang="zh-CN" sz="1350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C8060C-8F8F-488B-85D5-40D53BEC5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4AFBA-F3F3-4C1F-8E8D-8AF5EFD47327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0802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693BD-CB24-4089-0BA1-9F36E928F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F6CAF3A-E8CB-7527-9F76-ECDF153D4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2153"/>
            <a:r>
              <a:rPr lang="en-US" altLang="zh-CN" dirty="0"/>
              <a:t>3. GBT</a:t>
            </a:r>
            <a:r>
              <a:rPr lang="zh-CN" altLang="en-US" dirty="0"/>
              <a:t>链路功能测试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ED637C-97FE-DDEB-7D94-A272B614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5A7E-C57C-411E-8409-C5B56B5D0237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A7B55C1-6A7C-8CDB-F3E2-966825B22913}"/>
              </a:ext>
            </a:extLst>
          </p:cNvPr>
          <p:cNvSpPr txBox="1"/>
          <p:nvPr/>
        </p:nvSpPr>
        <p:spPr>
          <a:xfrm>
            <a:off x="6242821" y="2257425"/>
            <a:ext cx="2101079" cy="1091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/>
              <a:t>MAPS</a:t>
            </a:r>
            <a:r>
              <a:rPr lang="zh-CN" altLang="en-US" sz="1500" dirty="0"/>
              <a:t>端恢复</a:t>
            </a:r>
            <a:r>
              <a:rPr lang="en-US" altLang="zh-CN" sz="1500" dirty="0"/>
              <a:t>RX</a:t>
            </a:r>
            <a:r>
              <a:rPr lang="zh-CN" altLang="en-US" sz="1500" dirty="0"/>
              <a:t>时钟</a:t>
            </a:r>
            <a:endParaRPr lang="en-US" altLang="zh-CN" sz="1500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发送空帧</a:t>
            </a:r>
            <a:endParaRPr lang="en-US" altLang="zh-CN" sz="1500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接收</a:t>
            </a:r>
            <a:r>
              <a:rPr lang="en-US" altLang="zh-CN" sz="1500" dirty="0"/>
              <a:t>DAQ</a:t>
            </a:r>
            <a:r>
              <a:rPr lang="zh-CN" altLang="en-US" sz="1500" dirty="0"/>
              <a:t>的空帧</a:t>
            </a:r>
            <a:endParaRPr lang="en-US" altLang="zh-CN" sz="15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BF192DF-E845-E77C-158F-A97DB50F0A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2159679"/>
            <a:ext cx="5786438" cy="18269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EDA3FA1-12B5-8F3B-60F9-B9CC4AE778E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b="46934"/>
          <a:stretch>
            <a:fillRect/>
          </a:stretch>
        </p:blipFill>
        <p:spPr>
          <a:xfrm>
            <a:off x="185738" y="4043916"/>
            <a:ext cx="5786437" cy="145253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E50D6E3-B9F5-5908-4983-14073BC390B7}"/>
              </a:ext>
            </a:extLst>
          </p:cNvPr>
          <p:cNvSpPr txBox="1"/>
          <p:nvPr/>
        </p:nvSpPr>
        <p:spPr>
          <a:xfrm>
            <a:off x="6242821" y="3986647"/>
            <a:ext cx="2101079" cy="745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/>
              <a:t>DAQ</a:t>
            </a:r>
            <a:r>
              <a:rPr lang="zh-CN" altLang="en-US" sz="1500" dirty="0"/>
              <a:t>端数据对齐</a:t>
            </a:r>
            <a:endParaRPr lang="en-US" altLang="zh-CN" sz="1500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接收</a:t>
            </a:r>
            <a:r>
              <a:rPr lang="en-US" altLang="zh-CN" sz="1500" dirty="0"/>
              <a:t>MAPS</a:t>
            </a:r>
            <a:r>
              <a:rPr lang="zh-CN" altLang="en-US" sz="1500" dirty="0"/>
              <a:t>的空帧</a:t>
            </a:r>
            <a:endParaRPr lang="en-US" altLang="zh-CN" sz="15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CDB3F1D-1F80-7E92-3870-8061F0BBCDC9}"/>
              </a:ext>
            </a:extLst>
          </p:cNvPr>
          <p:cNvSpPr txBox="1"/>
          <p:nvPr/>
        </p:nvSpPr>
        <p:spPr>
          <a:xfrm>
            <a:off x="185737" y="1739087"/>
            <a:ext cx="7186246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建立连接</a:t>
            </a:r>
            <a:endParaRPr lang="en-US" altLang="zh-CN" sz="1500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347E13A-C024-4FB0-B366-DAE079D29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2F62-311D-4D5D-904B-3B1982FF7C84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68463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0FCC6-87C9-16DB-825E-4D5D6B09F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1E6C308-E84E-0631-9724-E1C77B0B1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2153"/>
            <a:r>
              <a:rPr lang="en-US" altLang="zh-CN" dirty="0"/>
              <a:t>3. GBT</a:t>
            </a:r>
            <a:r>
              <a:rPr lang="zh-CN" altLang="en-US" dirty="0"/>
              <a:t>链路功能测试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F57298-9374-40F8-BED4-5602BBB1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5A7E-C57C-411E-8409-C5B56B5D0237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172002C-D8E1-9ED5-7DD0-5F3AAB8D489D}"/>
              </a:ext>
            </a:extLst>
          </p:cNvPr>
          <p:cNvSpPr txBox="1"/>
          <p:nvPr/>
        </p:nvSpPr>
        <p:spPr>
          <a:xfrm>
            <a:off x="185737" y="1715814"/>
            <a:ext cx="7186246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/>
              <a:t>DAQ</a:t>
            </a:r>
            <a:r>
              <a:rPr lang="zh-CN" altLang="en-US" sz="1500" dirty="0"/>
              <a:t>对</a:t>
            </a:r>
            <a:r>
              <a:rPr lang="en-US" altLang="zh-CN" sz="1500" dirty="0"/>
              <a:t>MAPS</a:t>
            </a:r>
            <a:r>
              <a:rPr lang="zh-CN" altLang="en-US" sz="1500" dirty="0"/>
              <a:t>的</a:t>
            </a:r>
            <a:r>
              <a:rPr lang="en-US" altLang="zh-CN" sz="1500" dirty="0"/>
              <a:t>DCS</a:t>
            </a:r>
            <a:r>
              <a:rPr lang="zh-CN" altLang="en-US" sz="1500" dirty="0"/>
              <a:t>获取</a:t>
            </a:r>
            <a:endParaRPr lang="en-US" altLang="zh-CN" sz="15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37E0760-9FBF-2D17-5AF3-1D9E1F56CD6E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 t="29714" r="42547" b="30159"/>
          <a:stretch>
            <a:fillRect/>
          </a:stretch>
        </p:blipFill>
        <p:spPr>
          <a:xfrm>
            <a:off x="1029454" y="2225216"/>
            <a:ext cx="2188531" cy="252409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F53CD4C-EACA-9AC5-929A-285AED85CC00}"/>
              </a:ext>
            </a:extLst>
          </p:cNvPr>
          <p:cNvSpPr txBox="1"/>
          <p:nvPr/>
        </p:nvSpPr>
        <p:spPr>
          <a:xfrm>
            <a:off x="3471046" y="3429000"/>
            <a:ext cx="4312784" cy="1091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/>
              <a:t>read maps reg : </a:t>
            </a:r>
            <a:r>
              <a:rPr lang="en-US" altLang="zh-CN" sz="1500" dirty="0">
                <a:solidFill>
                  <a:srgbClr val="00B0F0"/>
                </a:solidFill>
              </a:rPr>
              <a:t>6</a:t>
            </a:r>
            <a:r>
              <a:rPr lang="en-US" altLang="zh-CN" sz="1500" dirty="0"/>
              <a:t>000</a:t>
            </a:r>
            <a:r>
              <a:rPr lang="en-US" altLang="zh-CN" sz="1500" dirty="0">
                <a:solidFill>
                  <a:srgbClr val="FF0000"/>
                </a:solidFill>
              </a:rPr>
              <a:t>abcd</a:t>
            </a:r>
            <a:r>
              <a:rPr lang="en-US" altLang="zh-CN" sz="1500" dirty="0"/>
              <a:t>2345455c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500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表明</a:t>
            </a:r>
            <a:r>
              <a:rPr lang="en-US" altLang="zh-CN" sz="1500" dirty="0"/>
              <a:t>MAPS</a:t>
            </a:r>
            <a:r>
              <a:rPr lang="zh-CN" altLang="en-US" sz="1500" dirty="0"/>
              <a:t>响应了</a:t>
            </a:r>
            <a:r>
              <a:rPr lang="en-US" altLang="zh-CN" sz="1500" dirty="0"/>
              <a:t>DCS</a:t>
            </a:r>
            <a:r>
              <a:rPr lang="zh-CN" altLang="en-US" sz="1500" dirty="0"/>
              <a:t>请求，并返回设定的数据</a:t>
            </a:r>
            <a:endParaRPr lang="en-US" altLang="zh-CN" sz="15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5984163-7A55-88EE-2E39-81C5CE1D8E7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8"/>
          <a:stretch>
            <a:fillRect/>
          </a:stretch>
        </p:blipFill>
        <p:spPr>
          <a:xfrm>
            <a:off x="3361646" y="2277970"/>
            <a:ext cx="4531586" cy="724550"/>
          </a:xfrm>
          <a:prstGeom prst="rect">
            <a:avLst/>
          </a:prstGeom>
        </p:spPr>
      </p:pic>
      <p:sp>
        <p:nvSpPr>
          <p:cNvPr id="6" name="日期占位符 5">
            <a:extLst>
              <a:ext uri="{FF2B5EF4-FFF2-40B4-BE49-F238E27FC236}">
                <a16:creationId xmlns:a16="http://schemas.microsoft.com/office/drawing/2014/main" id="{BC712B60-6021-4306-9889-A972BC11E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E5767-3F0E-48CF-8A6B-4E4BDA7A97E9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8359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36FB9-BA53-B100-B430-5DC0655D4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FF94B69-1E0D-CC00-3500-C7DD70CE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2153"/>
            <a:r>
              <a:rPr lang="en-US" altLang="zh-CN" dirty="0"/>
              <a:t>3. GBT</a:t>
            </a:r>
            <a:r>
              <a:rPr lang="zh-CN" altLang="en-US" dirty="0"/>
              <a:t>链路功能测试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A348E9-0DFB-D16E-791C-FE5F45FB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5A7E-C57C-411E-8409-C5B56B5D0237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E36CE7-878B-FE39-E8DB-C99606AD1DBD}"/>
              </a:ext>
            </a:extLst>
          </p:cNvPr>
          <p:cNvSpPr txBox="1"/>
          <p:nvPr/>
        </p:nvSpPr>
        <p:spPr>
          <a:xfrm>
            <a:off x="185737" y="1715814"/>
            <a:ext cx="7186246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/>
              <a:t>MAPS</a:t>
            </a:r>
            <a:r>
              <a:rPr lang="zh-CN" altLang="en-US" sz="1500" dirty="0"/>
              <a:t>的</a:t>
            </a:r>
            <a:r>
              <a:rPr lang="en-US" altLang="zh-CN" sz="1500" dirty="0"/>
              <a:t>TS</a:t>
            </a:r>
            <a:r>
              <a:rPr lang="zh-CN" altLang="en-US" sz="1500" dirty="0"/>
              <a:t>申请</a:t>
            </a:r>
            <a:endParaRPr lang="en-US" altLang="zh-CN" sz="15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7B3A0F0-4514-4F29-1C9F-22FAD8DD6253}"/>
              </a:ext>
            </a:extLst>
          </p:cNvPr>
          <p:cNvSpPr txBox="1"/>
          <p:nvPr/>
        </p:nvSpPr>
        <p:spPr>
          <a:xfrm>
            <a:off x="3319159" y="2438550"/>
            <a:ext cx="3392303" cy="1091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/>
              <a:t>TS</a:t>
            </a:r>
            <a:r>
              <a:rPr lang="zh-CN" altLang="en-US" sz="1500" dirty="0"/>
              <a:t>用于同步各个芯片的时间戳</a:t>
            </a:r>
            <a:endParaRPr lang="en-US" altLang="zh-CN" sz="1500" dirty="0"/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500" dirty="0"/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/>
              <a:t>FELIX</a:t>
            </a:r>
            <a:r>
              <a:rPr lang="zh-CN" altLang="en-US" sz="1500" dirty="0"/>
              <a:t>收到</a:t>
            </a:r>
            <a:r>
              <a:rPr lang="en-US" altLang="zh-CN" sz="1500" dirty="0"/>
              <a:t>TS</a:t>
            </a:r>
            <a:r>
              <a:rPr lang="zh-CN" altLang="en-US" sz="1500" dirty="0"/>
              <a:t>申请</a:t>
            </a:r>
            <a:endParaRPr lang="en-US" altLang="zh-CN" sz="15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16E35A9-D627-B83D-3721-BF4D23BDCE4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6" r="6689" b="9814"/>
          <a:stretch>
            <a:fillRect/>
          </a:stretch>
        </p:blipFill>
        <p:spPr>
          <a:xfrm>
            <a:off x="572276" y="2210880"/>
            <a:ext cx="2475900" cy="18320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934D5DD-9FB3-0052-8491-F14E0070079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6" b="34382"/>
          <a:stretch>
            <a:fillRect/>
          </a:stretch>
        </p:blipFill>
        <p:spPr>
          <a:xfrm>
            <a:off x="572276" y="4151417"/>
            <a:ext cx="5956662" cy="142049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FBDDD0E-BEDB-D7D1-30D1-247297FDDD65}"/>
              </a:ext>
            </a:extLst>
          </p:cNvPr>
          <p:cNvSpPr txBox="1"/>
          <p:nvPr/>
        </p:nvSpPr>
        <p:spPr>
          <a:xfrm>
            <a:off x="6639473" y="4649200"/>
            <a:ext cx="2007640" cy="745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/>
              <a:t>FELIX</a:t>
            </a:r>
            <a:r>
              <a:rPr lang="zh-CN" altLang="en-US" sz="1500" dirty="0"/>
              <a:t>向各个设备发送</a:t>
            </a:r>
            <a:r>
              <a:rPr lang="en-US" altLang="zh-CN" sz="1500" dirty="0"/>
              <a:t>TS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155C80-5E2B-4726-BC89-C1E6AFED5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02885-0DA3-4AF0-B3E5-495B1591F851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53691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6CDAD9-42C0-4785-9116-C0EA0C3A0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H-NS0</a:t>
            </a:r>
            <a:r>
              <a:rPr lang="zh-CN" altLang="en-US" dirty="0"/>
              <a:t>整体结构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3589DD-4821-442A-AFB1-7FC7E8B08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35CF-ED4A-4AD9-8836-55F74C6D1E9F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A0996B-CAB9-47F2-85DC-024BEF1B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ACFB33E-DDDC-48A6-BE5B-FBDD3F15A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6" y="1484784"/>
            <a:ext cx="7772400" cy="447682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21F5C4-5D1D-48BC-939D-6782991ED621}"/>
              </a:ext>
            </a:extLst>
          </p:cNvPr>
          <p:cNvCxnSpPr>
            <a:cxnSpLocks/>
            <a:stCxn id="8" idx="1"/>
            <a:endCxn id="8" idx="3"/>
          </p:cNvCxnSpPr>
          <p:nvPr/>
        </p:nvCxnSpPr>
        <p:spPr>
          <a:xfrm>
            <a:off x="544016" y="3723195"/>
            <a:ext cx="7772400" cy="0"/>
          </a:xfrm>
          <a:prstGeom prst="straightConnector1">
            <a:avLst/>
          </a:prstGeom>
          <a:ln w="19050">
            <a:solidFill>
              <a:schemeClr val="tx1"/>
            </a:solidFill>
            <a:prstDash val="lg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0">
            <a:extLst>
              <a:ext uri="{FF2B5EF4-FFF2-40B4-BE49-F238E27FC236}">
                <a16:creationId xmlns:a16="http://schemas.microsoft.com/office/drawing/2014/main" id="{436A2096-1864-47D0-AC5F-B64EFE01417B}"/>
              </a:ext>
            </a:extLst>
          </p:cNvPr>
          <p:cNvCxnSpPr>
            <a:cxnSpLocks/>
          </p:cNvCxnSpPr>
          <p:nvPr/>
        </p:nvCxnSpPr>
        <p:spPr>
          <a:xfrm flipV="1">
            <a:off x="2771800" y="3068961"/>
            <a:ext cx="3672408" cy="654235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3">
            <a:extLst>
              <a:ext uri="{FF2B5EF4-FFF2-40B4-BE49-F238E27FC236}">
                <a16:creationId xmlns:a16="http://schemas.microsoft.com/office/drawing/2014/main" id="{DCEBA993-F93A-4F81-B6F0-977C0B564EBB}"/>
              </a:ext>
            </a:extLst>
          </p:cNvPr>
          <p:cNvCxnSpPr>
            <a:cxnSpLocks/>
          </p:cNvCxnSpPr>
          <p:nvPr/>
        </p:nvCxnSpPr>
        <p:spPr>
          <a:xfrm>
            <a:off x="2771800" y="3723194"/>
            <a:ext cx="3672408" cy="425886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E0054043-CE8C-43DA-B11C-4552DFE620C5}"/>
              </a:ext>
            </a:extLst>
          </p:cNvPr>
          <p:cNvSpPr/>
          <p:nvPr/>
        </p:nvSpPr>
        <p:spPr>
          <a:xfrm>
            <a:off x="611559" y="3255152"/>
            <a:ext cx="792367" cy="38987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beam</a:t>
            </a: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66CDAD71-9796-4BC7-967E-C71C7B9D5E08}"/>
              </a:ext>
            </a:extLst>
          </p:cNvPr>
          <p:cNvSpPr/>
          <p:nvPr/>
        </p:nvSpPr>
        <p:spPr>
          <a:xfrm>
            <a:off x="7359712" y="2149256"/>
            <a:ext cx="813721" cy="38987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Arm1</a:t>
            </a: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5C1F1FBE-6528-4B21-9FA5-4C9B6DCC725E}"/>
              </a:ext>
            </a:extLst>
          </p:cNvPr>
          <p:cNvSpPr/>
          <p:nvPr/>
        </p:nvSpPr>
        <p:spPr>
          <a:xfrm>
            <a:off x="7359713" y="4517391"/>
            <a:ext cx="813720" cy="38987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Arm2</a:t>
            </a: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A49346D-ADF6-4ECF-8CB6-A50B389D436C}"/>
              </a:ext>
            </a:extLst>
          </p:cNvPr>
          <p:cNvSpPr/>
          <p:nvPr/>
        </p:nvSpPr>
        <p:spPr>
          <a:xfrm>
            <a:off x="1763688" y="2409054"/>
            <a:ext cx="868676" cy="38987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Target</a:t>
            </a:r>
          </a:p>
        </p:txBody>
      </p:sp>
      <p:sp>
        <p:nvSpPr>
          <p:cNvPr id="16" name="Rounded Rectangle 22">
            <a:extLst>
              <a:ext uri="{FF2B5EF4-FFF2-40B4-BE49-F238E27FC236}">
                <a16:creationId xmlns:a16="http://schemas.microsoft.com/office/drawing/2014/main" id="{2E597799-C60A-4718-943B-B9483AEFC076}"/>
              </a:ext>
            </a:extLst>
          </p:cNvPr>
          <p:cNvSpPr/>
          <p:nvPr/>
        </p:nvSpPr>
        <p:spPr>
          <a:xfrm>
            <a:off x="4588792" y="2137165"/>
            <a:ext cx="792088" cy="38987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MIC6</a:t>
            </a:r>
          </a:p>
        </p:txBody>
      </p:sp>
      <p:cxnSp>
        <p:nvCxnSpPr>
          <p:cNvPr id="17" name="Straight Connector 24">
            <a:extLst>
              <a:ext uri="{FF2B5EF4-FFF2-40B4-BE49-F238E27FC236}">
                <a16:creationId xmlns:a16="http://schemas.microsoft.com/office/drawing/2014/main" id="{D765787B-840E-4D00-A7C0-DC974F4E81B1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4716016" y="2527038"/>
            <a:ext cx="268820" cy="642029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6">
            <a:extLst>
              <a:ext uri="{FF2B5EF4-FFF2-40B4-BE49-F238E27FC236}">
                <a16:creationId xmlns:a16="http://schemas.microsoft.com/office/drawing/2014/main" id="{74558AA2-D61D-49AB-8A98-C993871F258B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984836" y="2527037"/>
            <a:ext cx="91220" cy="666326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9">
            <a:extLst>
              <a:ext uri="{FF2B5EF4-FFF2-40B4-BE49-F238E27FC236}">
                <a16:creationId xmlns:a16="http://schemas.microsoft.com/office/drawing/2014/main" id="{FC089A10-8590-41AE-A7A3-97DB9915478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984836" y="2527037"/>
            <a:ext cx="667284" cy="614852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4">
            <a:extLst>
              <a:ext uri="{FF2B5EF4-FFF2-40B4-BE49-F238E27FC236}">
                <a16:creationId xmlns:a16="http://schemas.microsoft.com/office/drawing/2014/main" id="{864F4DED-B1E9-493F-ADA6-6F75AD5273FD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984836" y="2527038"/>
            <a:ext cx="1099332" cy="642029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6B5A396A-3FEB-4FEE-A50F-EE0FD9FECECD}"/>
              </a:ext>
            </a:extLst>
          </p:cNvPr>
          <p:cNvCxnSpPr>
            <a:cxnSpLocks/>
          </p:cNvCxnSpPr>
          <p:nvPr/>
        </p:nvCxnSpPr>
        <p:spPr>
          <a:xfrm flipV="1">
            <a:off x="6831340" y="2996952"/>
            <a:ext cx="0" cy="648072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70BBCC80-0737-4A62-8E87-4B9C18AFFEAC}"/>
              </a:ext>
            </a:extLst>
          </p:cNvPr>
          <p:cNvCxnSpPr>
            <a:cxnSpLocks/>
          </p:cNvCxnSpPr>
          <p:nvPr/>
        </p:nvCxnSpPr>
        <p:spPr>
          <a:xfrm flipV="1">
            <a:off x="7011449" y="3528716"/>
            <a:ext cx="0" cy="648072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1ADF233B-919F-4654-BCAF-502695F1C591}"/>
              </a:ext>
            </a:extLst>
          </p:cNvPr>
          <p:cNvSpPr/>
          <p:nvPr/>
        </p:nvSpPr>
        <p:spPr>
          <a:xfrm>
            <a:off x="1007882" y="4580329"/>
            <a:ext cx="792088" cy="38987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</a:t>
            </a:r>
            <a:r>
              <a:rPr lang="en-US" sz="1600" baseline="-25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E9C7F5F-9508-434A-BEDB-BE43C79C907A}"/>
              </a:ext>
            </a:extLst>
          </p:cNvPr>
          <p:cNvCxnSpPr>
            <a:cxnSpLocks/>
          </p:cNvCxnSpPr>
          <p:nvPr/>
        </p:nvCxnSpPr>
        <p:spPr>
          <a:xfrm flipV="1">
            <a:off x="1763688" y="3825044"/>
            <a:ext cx="0" cy="648072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43C5CB95-6EFA-4A4A-9091-3A807F2E02CE}"/>
              </a:ext>
            </a:extLst>
          </p:cNvPr>
          <p:cNvCxnSpPr>
            <a:cxnSpLocks/>
          </p:cNvCxnSpPr>
          <p:nvPr/>
        </p:nvCxnSpPr>
        <p:spPr>
          <a:xfrm flipV="1">
            <a:off x="6375984" y="2917839"/>
            <a:ext cx="0" cy="648072"/>
          </a:xfrm>
          <a:prstGeom prst="line">
            <a:avLst/>
          </a:prstGeom>
          <a:ln w="63500">
            <a:solidFill>
              <a:srgbClr val="CC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8CF56E15-B434-4A1F-96C1-31CC0CE32E53}"/>
              </a:ext>
            </a:extLst>
          </p:cNvPr>
          <p:cNvCxnSpPr>
            <a:cxnSpLocks/>
          </p:cNvCxnSpPr>
          <p:nvPr/>
        </p:nvCxnSpPr>
        <p:spPr>
          <a:xfrm flipV="1">
            <a:off x="6568104" y="3585580"/>
            <a:ext cx="0" cy="648072"/>
          </a:xfrm>
          <a:prstGeom prst="line">
            <a:avLst/>
          </a:prstGeom>
          <a:ln w="63500">
            <a:solidFill>
              <a:srgbClr val="CC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840B9A18-DFC5-459C-85FA-8FC8B038770E}"/>
              </a:ext>
            </a:extLst>
          </p:cNvPr>
          <p:cNvCxnSpPr>
            <a:cxnSpLocks/>
          </p:cNvCxnSpPr>
          <p:nvPr/>
        </p:nvCxnSpPr>
        <p:spPr>
          <a:xfrm flipV="1">
            <a:off x="1763688" y="2957931"/>
            <a:ext cx="0" cy="648072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39">
            <a:extLst>
              <a:ext uri="{FF2B5EF4-FFF2-40B4-BE49-F238E27FC236}">
                <a16:creationId xmlns:a16="http://schemas.microsoft.com/office/drawing/2014/main" id="{1061166C-0D47-4BDE-80F2-B1165AEEC4CC}"/>
              </a:ext>
            </a:extLst>
          </p:cNvPr>
          <p:cNvSpPr/>
          <p:nvPr/>
        </p:nvSpPr>
        <p:spPr>
          <a:xfrm>
            <a:off x="5877411" y="1972911"/>
            <a:ext cx="953929" cy="50759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USTC</a:t>
            </a:r>
          </a:p>
          <a:p>
            <a:pPr algn="ctr"/>
            <a:r>
              <a:rPr lang="en-US" sz="1600" dirty="0"/>
              <a:t>MAPS</a:t>
            </a:r>
          </a:p>
        </p:txBody>
      </p: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468D5A69-C590-46FD-A38C-8E40A0E2156A}"/>
              </a:ext>
            </a:extLst>
          </p:cNvPr>
          <p:cNvSpPr/>
          <p:nvPr/>
        </p:nvSpPr>
        <p:spPr>
          <a:xfrm>
            <a:off x="2219944" y="5314533"/>
            <a:ext cx="824840" cy="389873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err="1"/>
              <a:t>Tirgger</a:t>
            </a:r>
            <a:endParaRPr lang="en-US" sz="1600" dirty="0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20A4BF07-5D98-4665-B047-A6900E2AD5CC}"/>
              </a:ext>
            </a:extLst>
          </p:cNvPr>
          <p:cNvCxnSpPr>
            <a:cxnSpLocks/>
          </p:cNvCxnSpPr>
          <p:nvPr/>
        </p:nvCxnSpPr>
        <p:spPr>
          <a:xfrm flipV="1">
            <a:off x="605219" y="3399158"/>
            <a:ext cx="0" cy="64807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174903CA-CB90-4B68-9CCD-E4943150FA7A}"/>
              </a:ext>
            </a:extLst>
          </p:cNvPr>
          <p:cNvCxnSpPr>
            <a:cxnSpLocks/>
          </p:cNvCxnSpPr>
          <p:nvPr/>
        </p:nvCxnSpPr>
        <p:spPr>
          <a:xfrm flipV="1">
            <a:off x="3832712" y="3396078"/>
            <a:ext cx="0" cy="64807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D4A2FD43-8652-453E-B2D3-05EE0914A942}"/>
              </a:ext>
            </a:extLst>
          </p:cNvPr>
          <p:cNvCxnSpPr>
            <a:cxnSpLocks/>
          </p:cNvCxnSpPr>
          <p:nvPr/>
        </p:nvCxnSpPr>
        <p:spPr>
          <a:xfrm flipV="1">
            <a:off x="8228606" y="3358762"/>
            <a:ext cx="0" cy="64807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A3209D0F-9895-4313-9B4B-5AEF61AD4F10}"/>
              </a:ext>
            </a:extLst>
          </p:cNvPr>
          <p:cNvCxnSpPr>
            <a:stCxn id="30" idx="0"/>
          </p:cNvCxnSpPr>
          <p:nvPr/>
        </p:nvCxnSpPr>
        <p:spPr>
          <a:xfrm flipH="1" flipV="1">
            <a:off x="670560" y="3852752"/>
            <a:ext cx="1961804" cy="14617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38208084-D008-4832-BB4E-097272E3B618}"/>
              </a:ext>
            </a:extLst>
          </p:cNvPr>
          <p:cNvCxnSpPr>
            <a:cxnSpLocks/>
          </p:cNvCxnSpPr>
          <p:nvPr/>
        </p:nvCxnSpPr>
        <p:spPr>
          <a:xfrm flipV="1">
            <a:off x="2644024" y="3839504"/>
            <a:ext cx="1205496" cy="144733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35A355DF-1FDB-4235-B5C7-09780044199F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2632364" y="3852752"/>
            <a:ext cx="5578508" cy="14617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22">
            <a:extLst>
              <a:ext uri="{FF2B5EF4-FFF2-40B4-BE49-F238E27FC236}">
                <a16:creationId xmlns:a16="http://schemas.microsoft.com/office/drawing/2014/main" id="{26954C31-4B05-4C21-90B6-739876E5AE7A}"/>
              </a:ext>
            </a:extLst>
          </p:cNvPr>
          <p:cNvSpPr/>
          <p:nvPr/>
        </p:nvSpPr>
        <p:spPr>
          <a:xfrm>
            <a:off x="6354375" y="5316983"/>
            <a:ext cx="1075972" cy="38987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末端晶体</a:t>
            </a:r>
            <a:endParaRPr lang="en-US" sz="1600" dirty="0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B8CB8694-9EFD-429F-810B-6E39E635D477}"/>
              </a:ext>
            </a:extLst>
          </p:cNvPr>
          <p:cNvCxnSpPr>
            <a:cxnSpLocks/>
          </p:cNvCxnSpPr>
          <p:nvPr/>
        </p:nvCxnSpPr>
        <p:spPr>
          <a:xfrm flipV="1">
            <a:off x="7385326" y="3682798"/>
            <a:ext cx="0" cy="648072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7BD404E8-D7DE-40A0-AEC0-23B982D4502A}"/>
              </a:ext>
            </a:extLst>
          </p:cNvPr>
          <p:cNvCxnSpPr>
            <a:cxnSpLocks/>
          </p:cNvCxnSpPr>
          <p:nvPr/>
        </p:nvCxnSpPr>
        <p:spPr>
          <a:xfrm flipV="1">
            <a:off x="7395488" y="2723434"/>
            <a:ext cx="0" cy="648072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39">
            <a:extLst>
              <a:ext uri="{FF2B5EF4-FFF2-40B4-BE49-F238E27FC236}">
                <a16:creationId xmlns:a16="http://schemas.microsoft.com/office/drawing/2014/main" id="{835142F3-F02D-4528-A63F-ACD56A45B7F3}"/>
              </a:ext>
            </a:extLst>
          </p:cNvPr>
          <p:cNvSpPr/>
          <p:nvPr/>
        </p:nvSpPr>
        <p:spPr>
          <a:xfrm>
            <a:off x="7192429" y="3175202"/>
            <a:ext cx="953929" cy="5075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DC LGAD</a:t>
            </a:r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4ADC381D-C3B3-458D-8728-9B7A60F6B91F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6892361" y="4233652"/>
            <a:ext cx="503127" cy="1083331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7AED3042-AC2E-4BF4-A641-08E0FE499663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6892361" y="2996952"/>
            <a:ext cx="449618" cy="2320031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825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EBE76-3826-2F70-0BA7-DCE88B995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D2272D0-B1D2-23E9-3498-5B402127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2153"/>
            <a:r>
              <a:rPr lang="en-US" altLang="zh-CN" dirty="0"/>
              <a:t>3. GBT</a:t>
            </a:r>
            <a:r>
              <a:rPr lang="zh-CN" altLang="en-US" dirty="0"/>
              <a:t>链路功能测试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90FE50-24A9-2001-A803-D75B41C8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5A7E-C57C-411E-8409-C5B56B5D0237}" type="slidenum">
              <a:rPr lang="zh-CN" altLang="en-US" smtClean="0"/>
              <a:t>30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8FE38B5-BB9B-D7CA-235C-1C7778F67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9" y="2137866"/>
            <a:ext cx="5172892" cy="1402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7E05F7F-DE43-81C1-C778-D25B6F5F9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3651474"/>
            <a:ext cx="5135808" cy="152958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9241190-EF3B-92EC-419A-6244B2600EE8}"/>
              </a:ext>
            </a:extLst>
          </p:cNvPr>
          <p:cNvSpPr txBox="1"/>
          <p:nvPr/>
        </p:nvSpPr>
        <p:spPr>
          <a:xfrm>
            <a:off x="5725218" y="2466998"/>
            <a:ext cx="2921895" cy="2130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/>
              <a:t>DAQ</a:t>
            </a:r>
            <a:r>
              <a:rPr lang="zh-CN" altLang="en-US" sz="1500" dirty="0"/>
              <a:t>下行数据</a:t>
            </a:r>
            <a:r>
              <a:rPr lang="en-US" altLang="zh-CN" sz="1500" dirty="0"/>
              <a:t>CRC</a:t>
            </a:r>
            <a:r>
              <a:rPr lang="zh-CN" altLang="en-US" sz="1500" dirty="0"/>
              <a:t>校验无错误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/>
              <a:t>MAPS</a:t>
            </a:r>
            <a:r>
              <a:rPr lang="zh-CN" altLang="en-US" sz="1500" dirty="0"/>
              <a:t>上行数据</a:t>
            </a:r>
            <a:r>
              <a:rPr lang="en-US" altLang="zh-CN" sz="1500" dirty="0"/>
              <a:t>CRC</a:t>
            </a:r>
            <a:r>
              <a:rPr lang="zh-CN" altLang="en-US" sz="1500" dirty="0"/>
              <a:t>校验无错误，也没有其他错误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使用模拟数据进行</a:t>
            </a:r>
            <a:r>
              <a:rPr lang="en-US" altLang="zh-CN" sz="1500" dirty="0"/>
              <a:t>8</a:t>
            </a:r>
            <a:r>
              <a:rPr lang="zh-CN" altLang="en-US" sz="1500" dirty="0"/>
              <a:t>个小时的上行数据传输，数据解包分析未发现错误</a:t>
            </a:r>
            <a:endParaRPr lang="en-US" altLang="zh-CN" sz="15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C0B66C5-9DE1-39B8-FD2D-DC2A8BD792C3}"/>
              </a:ext>
            </a:extLst>
          </p:cNvPr>
          <p:cNvSpPr txBox="1"/>
          <p:nvPr/>
        </p:nvSpPr>
        <p:spPr>
          <a:xfrm>
            <a:off x="185737" y="1715814"/>
            <a:ext cx="7186246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链路稳定性测试</a:t>
            </a:r>
            <a:endParaRPr lang="en-US" altLang="zh-CN" sz="1500" dirty="0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58FFCE6B-B213-4DAA-A4F8-E964E6D2F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5C917-742E-49A6-AF49-E11D9D4B7CDF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5810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4B9D2-F247-3440-F34B-E13E31237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710266C-40BE-9CFD-4AAC-62B9D642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2153"/>
            <a:r>
              <a:rPr lang="en-US" altLang="zh-CN" dirty="0"/>
              <a:t>4. </a:t>
            </a:r>
            <a:r>
              <a:rPr lang="zh-CN" altLang="en-US" dirty="0"/>
              <a:t>用户逻辑测试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99B80C-BAFB-A876-21A2-3922EBC9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5A7E-C57C-411E-8409-C5B56B5D0237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05EC197-43BD-3FB6-C9C4-2C72303FE03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43268" r="2214" b="12601"/>
          <a:stretch>
            <a:fillRect/>
          </a:stretch>
        </p:blipFill>
        <p:spPr>
          <a:xfrm>
            <a:off x="357189" y="2448415"/>
            <a:ext cx="6192338" cy="9805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E3375C7-2EBB-39B7-0BC9-65B73AB68F9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29724" r="2722" b="29431"/>
          <a:stretch>
            <a:fillRect/>
          </a:stretch>
        </p:blipFill>
        <p:spPr>
          <a:xfrm>
            <a:off x="357190" y="3429000"/>
            <a:ext cx="6192338" cy="7904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E0E754A-E7E5-4ED4-B638-D5757D9AA34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32736" r="2840" b="18489"/>
          <a:stretch>
            <a:fillRect/>
          </a:stretch>
        </p:blipFill>
        <p:spPr>
          <a:xfrm>
            <a:off x="357190" y="4219468"/>
            <a:ext cx="6192338" cy="80323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58E5C08-2F20-9F6D-BFD6-FD5AAAF10FFD}"/>
              </a:ext>
            </a:extLst>
          </p:cNvPr>
          <p:cNvSpPr txBox="1"/>
          <p:nvPr/>
        </p:nvSpPr>
        <p:spPr>
          <a:xfrm>
            <a:off x="357188" y="1965275"/>
            <a:ext cx="5920520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从原始的下行数据包中解析出配置命令，并正确配置</a:t>
            </a:r>
            <a:r>
              <a:rPr lang="en-US" altLang="zh-CN" sz="1500" dirty="0"/>
              <a:t>MAPS</a:t>
            </a:r>
            <a:r>
              <a:rPr lang="zh-CN" altLang="en-US" sz="1500" dirty="0"/>
              <a:t>。</a:t>
            </a:r>
            <a:endParaRPr lang="en-US" altLang="zh-CN" sz="15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01AC4EF-3D30-BDDA-8110-8ADED1E26FF1}"/>
              </a:ext>
            </a:extLst>
          </p:cNvPr>
          <p:cNvSpPr txBox="1"/>
          <p:nvPr/>
        </p:nvSpPr>
        <p:spPr>
          <a:xfrm>
            <a:off x="6684719" y="2677452"/>
            <a:ext cx="2406527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原始下行数据包</a:t>
            </a:r>
            <a:endParaRPr lang="en-US" altLang="zh-CN" sz="15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0B8503-E34F-43F3-3456-2C84E2862368}"/>
              </a:ext>
            </a:extLst>
          </p:cNvPr>
          <p:cNvSpPr txBox="1"/>
          <p:nvPr/>
        </p:nvSpPr>
        <p:spPr>
          <a:xfrm>
            <a:off x="6684718" y="3630936"/>
            <a:ext cx="2406527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数据包解析</a:t>
            </a:r>
            <a:endParaRPr lang="en-US" altLang="zh-CN" sz="15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BABDC0E-BCF2-BDAA-06FB-D31C7DFA8039}"/>
              </a:ext>
            </a:extLst>
          </p:cNvPr>
          <p:cNvSpPr txBox="1"/>
          <p:nvPr/>
        </p:nvSpPr>
        <p:spPr>
          <a:xfrm>
            <a:off x="6684718" y="4391122"/>
            <a:ext cx="2406527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配置</a:t>
            </a:r>
            <a:r>
              <a:rPr lang="en-US" altLang="zh-CN" sz="1500" dirty="0"/>
              <a:t>MAPS</a:t>
            </a:r>
          </a:p>
        </p:txBody>
      </p:sp>
      <p:sp>
        <p:nvSpPr>
          <p:cNvPr id="8" name="日期占位符 7">
            <a:extLst>
              <a:ext uri="{FF2B5EF4-FFF2-40B4-BE49-F238E27FC236}">
                <a16:creationId xmlns:a16="http://schemas.microsoft.com/office/drawing/2014/main" id="{FA8A01F6-8F81-4B0C-9C3E-CA650F67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C618-DBE1-4563-B7E9-2C73F5CB8262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4596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B9C12-28CA-367E-86B2-ACB3F82DD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CF9BA7C-753E-4AE4-D571-F85996693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2153"/>
            <a:r>
              <a:rPr lang="en-US" altLang="zh-CN" dirty="0"/>
              <a:t>4. </a:t>
            </a:r>
            <a:r>
              <a:rPr lang="zh-CN" altLang="en-US" dirty="0"/>
              <a:t>用户逻辑测试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513B1F-50A6-B3E2-35C3-693FBB243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5A7E-C57C-411E-8409-C5B56B5D0237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20A3F81-FDC8-5FB7-387B-A75D5FA13913}"/>
              </a:ext>
            </a:extLst>
          </p:cNvPr>
          <p:cNvSpPr txBox="1"/>
          <p:nvPr/>
        </p:nvSpPr>
        <p:spPr>
          <a:xfrm>
            <a:off x="5722906" y="2720945"/>
            <a:ext cx="2754223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使用</a:t>
            </a:r>
            <a:r>
              <a:rPr lang="en-US" altLang="zh-CN" sz="1500" dirty="0" err="1"/>
              <a:t>Dpulse</a:t>
            </a:r>
            <a:r>
              <a:rPr lang="zh-CN" altLang="en-US" sz="1500" dirty="0"/>
              <a:t>触发少量像素</a:t>
            </a:r>
            <a:endParaRPr lang="en-US" altLang="zh-CN" sz="15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EF71A24-3206-165D-D90A-45C824E9AB12}"/>
              </a:ext>
            </a:extLst>
          </p:cNvPr>
          <p:cNvSpPr txBox="1"/>
          <p:nvPr/>
        </p:nvSpPr>
        <p:spPr>
          <a:xfrm>
            <a:off x="5722906" y="3302831"/>
            <a:ext cx="2410097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发送数据包（</a:t>
            </a:r>
            <a:r>
              <a:rPr lang="en-US" altLang="zh-CN" sz="1500" dirty="0"/>
              <a:t>5*32bit</a:t>
            </a:r>
            <a:r>
              <a:rPr lang="zh-CN" altLang="en-US" sz="1500" dirty="0"/>
              <a:t>）</a:t>
            </a:r>
            <a:endParaRPr lang="en-US" altLang="zh-CN" sz="15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65AC69-B4EC-A38D-E634-B518766D0EC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29989" r="2623" b="37143"/>
          <a:stretch>
            <a:fillRect/>
          </a:stretch>
        </p:blipFill>
        <p:spPr>
          <a:xfrm>
            <a:off x="258641" y="2553093"/>
            <a:ext cx="5249466" cy="5976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716106A-84F4-E859-A0B2-8B1F7B39071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32200" r="2591" b="14338"/>
          <a:stretch>
            <a:fillRect/>
          </a:stretch>
        </p:blipFill>
        <p:spPr>
          <a:xfrm>
            <a:off x="258641" y="3192605"/>
            <a:ext cx="5249466" cy="92594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3869844-9322-AC32-8D95-F37BDF31627F}"/>
              </a:ext>
            </a:extLst>
          </p:cNvPr>
          <p:cNvSpPr txBox="1"/>
          <p:nvPr/>
        </p:nvSpPr>
        <p:spPr>
          <a:xfrm>
            <a:off x="357188" y="1886897"/>
            <a:ext cx="6125673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使用</a:t>
            </a:r>
            <a:r>
              <a:rPr lang="en-US" altLang="zh-CN" sz="1500" dirty="0"/>
              <a:t>DPULSE</a:t>
            </a:r>
            <a:r>
              <a:rPr lang="zh-CN" altLang="en-US" sz="1500" dirty="0"/>
              <a:t>触发像素，将数据打包发送给</a:t>
            </a:r>
            <a:r>
              <a:rPr lang="en-US" altLang="zh-CN" sz="1500" dirty="0"/>
              <a:t>FELIX</a:t>
            </a:r>
            <a:r>
              <a:rPr lang="zh-CN" altLang="en-US" sz="1500" dirty="0"/>
              <a:t>。</a:t>
            </a:r>
            <a:endParaRPr lang="en-US" altLang="zh-CN" sz="1500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85EDFD9-D8A6-4B80-84C0-93184BFF3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35CA4-ABBA-49EB-950B-9240FC942A63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4627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772E6-C11F-0D2E-34C5-A785ED9F7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4A01C3E-851E-D9F9-FE00-0A176490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2153"/>
            <a:r>
              <a:rPr lang="en-US" altLang="zh-CN" dirty="0"/>
              <a:t>4. </a:t>
            </a:r>
            <a:r>
              <a:rPr lang="zh-CN" altLang="en-US" dirty="0"/>
              <a:t>用户逻辑测试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29BE7C-90C3-D9CD-0185-4D4A89B8D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5A7E-C57C-411E-8409-C5B56B5D0237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41CFD0F-8012-A958-69E3-F64E74852C0B}"/>
              </a:ext>
            </a:extLst>
          </p:cNvPr>
          <p:cNvSpPr txBox="1"/>
          <p:nvPr/>
        </p:nvSpPr>
        <p:spPr>
          <a:xfrm>
            <a:off x="875211" y="1795773"/>
            <a:ext cx="4134395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数据解包后分析，触发位置与配置一致</a:t>
            </a:r>
            <a:endParaRPr lang="en-US" altLang="zh-CN" sz="15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BB8AAB6-C40B-4F59-AF1C-1C426455BD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164374"/>
            <a:ext cx="4003337" cy="33637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49140D-2266-5D1E-DFF1-7843E5163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54" y="2370846"/>
            <a:ext cx="3693834" cy="2950781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EF9FAE3-E5E8-4C59-9BAB-BD9D5AB0A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8A7B7-D423-4970-8195-979A09A47577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528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F4C5B-9A65-195B-C659-C166A0E8E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BBB19D3-118F-61D2-A093-73378253B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30000"/>
              </a:lnSpc>
              <a:buClr>
                <a:schemeClr val="tx1"/>
              </a:buClr>
            </a:pPr>
            <a:r>
              <a:rPr lang="zh-CN" altLang="en-US" dirty="0"/>
              <a:t>载板与转接板制作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92F09E-B6CB-D52F-C95C-3CF520F6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5A7E-C57C-411E-8409-C5B56B5D0237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53E39F-FC70-11B5-FBDC-5B4599238C74}"/>
              </a:ext>
            </a:extLst>
          </p:cNvPr>
          <p:cNvSpPr txBox="1"/>
          <p:nvPr/>
        </p:nvSpPr>
        <p:spPr>
          <a:xfrm>
            <a:off x="681781" y="1743019"/>
            <a:ext cx="5853836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/>
              <a:t>USTC MAPS</a:t>
            </a:r>
            <a:r>
              <a:rPr lang="zh-CN" altLang="en-US" sz="1500" dirty="0"/>
              <a:t>载板新制作</a:t>
            </a:r>
            <a:r>
              <a:rPr lang="en-US" altLang="zh-CN" sz="1500" dirty="0"/>
              <a:t>4</a:t>
            </a:r>
            <a:r>
              <a:rPr lang="zh-CN" altLang="en-US" sz="1500" dirty="0"/>
              <a:t>块，测试后功能正常</a:t>
            </a:r>
            <a:endParaRPr lang="en-US" altLang="zh-CN" sz="15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788D511-C058-DFB6-BE7C-1BDC3B37C733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30314" r="4888" b="30028"/>
          <a:stretch>
            <a:fillRect/>
          </a:stretch>
        </p:blipFill>
        <p:spPr>
          <a:xfrm>
            <a:off x="739475" y="2182369"/>
            <a:ext cx="6113585" cy="20398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150081F-4F88-C2CD-F4DB-D07A107C958E}"/>
              </a:ext>
            </a:extLst>
          </p:cNvPr>
          <p:cNvSpPr txBox="1"/>
          <p:nvPr/>
        </p:nvSpPr>
        <p:spPr>
          <a:xfrm>
            <a:off x="739475" y="4603912"/>
            <a:ext cx="5853836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转接板完成改板和制作</a:t>
            </a:r>
            <a:endParaRPr lang="en-US" altLang="zh-CN" sz="1500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DA00044-FF8A-4213-8A8D-3D19AB377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8C2F5-748B-4DD6-ACB8-FFE3DF26DE24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6180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4901-CC4B-0B0D-F0C7-F8C95EC97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14C671C-ADBB-79DE-C373-ACDC44D35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2153"/>
            <a:r>
              <a:rPr lang="en-US" altLang="zh-CN" sz="3600" dirty="0"/>
              <a:t>outline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CEC746-FC46-41ED-1EC4-4650E648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5A7E-C57C-411E-8409-C5B56B5D0237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8E82F6EE-DE3D-D979-F8C4-B65471186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731764"/>
            <a:ext cx="6172200" cy="4043849"/>
          </a:xfrm>
        </p:spPr>
        <p:txBody>
          <a:bodyPr/>
          <a:lstStyle/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85000"/>
                  </a:schemeClr>
                </a:solidFill>
              </a:rPr>
              <a:t>与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FELIX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</a:rPr>
              <a:t>联调测试</a:t>
            </a:r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85000"/>
                  </a:schemeClr>
                </a:solidFill>
              </a:rPr>
              <a:t>载板与转接板制作</a:t>
            </a:r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dirty="0"/>
              <a:t>时间戳逻辑测试</a:t>
            </a:r>
            <a:endParaRPr lang="en-US" altLang="zh-CN" dirty="0"/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bg1">
                    <a:lumMod val="85000"/>
                  </a:schemeClr>
                </a:solidFill>
              </a:rPr>
              <a:t>未来工作计划</a:t>
            </a:r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94085" lvl="1" indent="0">
              <a:lnSpc>
                <a:spcPct val="130000"/>
              </a:lnSpc>
              <a:buClr>
                <a:schemeClr val="tx1"/>
              </a:buClr>
              <a:buNone/>
            </a:pPr>
            <a:endParaRPr lang="en-US" altLang="zh-CN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4B6C441-312A-435A-A824-4317E06A6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745B-2AC3-4ECF-A0A6-D71DC57F5B08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4651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DFF3F-C329-B41F-85BC-42EE25369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184C0C5-B413-0C48-52F6-A6F3D014E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30000"/>
              </a:lnSpc>
              <a:buClr>
                <a:schemeClr val="tx1"/>
              </a:buClr>
            </a:pPr>
            <a:r>
              <a:rPr lang="zh-CN" altLang="en-US" dirty="0"/>
              <a:t>时间戳逻辑测试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18ED43-7E91-FA02-82E3-8CA8B3A62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5A7E-C57C-411E-8409-C5B56B5D0237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976A517-5D68-29DC-3995-958AD329D636}"/>
              </a:ext>
            </a:extLst>
          </p:cNvPr>
          <p:cNvSpPr txBox="1"/>
          <p:nvPr/>
        </p:nvSpPr>
        <p:spPr>
          <a:xfrm>
            <a:off x="357188" y="1850984"/>
            <a:ext cx="7778627" cy="745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/>
              <a:t>RU</a:t>
            </a:r>
            <a:r>
              <a:rPr lang="zh-CN" altLang="en-US" sz="1500" dirty="0"/>
              <a:t>接收时钟分发板的时钟作为时间戳计数时钟，接收同步复位信号进行时间戳复位。在粒子击中时锁存时间戳。</a:t>
            </a:r>
            <a:endParaRPr lang="en-US" altLang="zh-CN" sz="15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95883D6-484C-5069-3294-1627E328AAE4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27"/>
          <a:stretch>
            <a:fillRect/>
          </a:stretch>
        </p:blipFill>
        <p:spPr>
          <a:xfrm>
            <a:off x="409941" y="2632713"/>
            <a:ext cx="6406662" cy="10298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DAF3FC-38D1-0BD4-266F-3EC2ED89E6E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05"/>
          <a:stretch>
            <a:fillRect/>
          </a:stretch>
        </p:blipFill>
        <p:spPr>
          <a:xfrm>
            <a:off x="409942" y="3753314"/>
            <a:ext cx="6406662" cy="116601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51F834B-C66E-357E-A9C2-5E4D4D0A5121}"/>
              </a:ext>
            </a:extLst>
          </p:cNvPr>
          <p:cNvSpPr txBox="1"/>
          <p:nvPr/>
        </p:nvSpPr>
        <p:spPr>
          <a:xfrm>
            <a:off x="6816603" y="2911388"/>
            <a:ext cx="2136897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时间戳复位</a:t>
            </a:r>
            <a:endParaRPr lang="en-US" altLang="zh-CN" sz="15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B0E69D9-B1AD-6C89-5414-219701B0BF16}"/>
              </a:ext>
            </a:extLst>
          </p:cNvPr>
          <p:cNvSpPr txBox="1"/>
          <p:nvPr/>
        </p:nvSpPr>
        <p:spPr>
          <a:xfrm>
            <a:off x="6816603" y="4143023"/>
            <a:ext cx="2136897" cy="399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/>
              <a:t>时间戳锁存</a:t>
            </a:r>
            <a:endParaRPr lang="en-US" altLang="zh-CN" sz="1500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0D0AA47-5468-4225-899E-1B2B9A82B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9535C-E8ED-4F1F-9532-CBAB97DAA37A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5747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99D987-96EB-4023-B142-E169EEE0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85F59-DBC6-4718-A5D5-0AE31BD2F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H-NS0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电子学系统</a:t>
            </a:r>
            <a:endParaRPr lang="en-US" altLang="zh-CN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T0/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触发</a:t>
            </a:r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末端晶体电子学进展</a:t>
            </a:r>
            <a:endParaRPr lang="en-US" altLang="zh-CN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MIC6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电子学进展</a:t>
            </a:r>
            <a:endParaRPr lang="en-US" altLang="zh-CN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USTC-MAPS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电子学进展</a:t>
            </a:r>
            <a:endParaRPr lang="en-US" altLang="zh-CN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LGAD</a:t>
            </a:r>
            <a:r>
              <a:rPr lang="zh-CN" altLang="en-US" dirty="0">
                <a:solidFill>
                  <a:srgbClr val="FF0000"/>
                </a:solidFill>
              </a:rPr>
              <a:t>电子学进展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现场安装调试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062ACE-0D62-4D7E-8DE0-969E032B8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03FBF-D4F5-4253-B550-4C27D9838A15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36F66-5091-41D4-808F-EAA85C43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424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8C8D8-B45F-4C1E-AD96-2B24FA053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Module</a:t>
            </a:r>
            <a:r>
              <a:rPr lang="zh-CN" altLang="en-US" dirty="0"/>
              <a:t>键合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2C6C48-8714-4C42-92F0-B8ECE6DCA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Latic V1</a:t>
            </a:r>
          </a:p>
          <a:p>
            <a:pPr lvl="1"/>
            <a:r>
              <a:rPr lang="zh-CN" altLang="en-US" dirty="0"/>
              <a:t>完成</a:t>
            </a:r>
            <a:r>
              <a:rPr lang="en-US" altLang="zh-CN" dirty="0"/>
              <a:t>5</a:t>
            </a:r>
            <a:r>
              <a:rPr lang="zh-CN" altLang="en-US" dirty="0"/>
              <a:t>片键合，采用新工艺</a:t>
            </a:r>
            <a:endParaRPr lang="en-US" altLang="zh-CN" dirty="0"/>
          </a:p>
          <a:p>
            <a:pPr lvl="1"/>
            <a:r>
              <a:rPr lang="zh-CN" altLang="en-US" dirty="0"/>
              <a:t>目前正在焊接打线</a:t>
            </a:r>
            <a:endParaRPr lang="en-US" altLang="zh-CN" dirty="0"/>
          </a:p>
          <a:p>
            <a:pPr lvl="1"/>
            <a:r>
              <a:rPr lang="zh-CN" altLang="en-US" dirty="0"/>
              <a:t>根据测试结果决定是否采用新工艺继续键合</a:t>
            </a:r>
            <a:endParaRPr lang="en-US" altLang="zh-CN" dirty="0"/>
          </a:p>
          <a:p>
            <a:r>
              <a:rPr lang="en-US" altLang="zh-CN" dirty="0"/>
              <a:t>Latic V4</a:t>
            </a:r>
          </a:p>
          <a:p>
            <a:pPr lvl="1"/>
            <a:r>
              <a:rPr lang="zh-CN" altLang="en-US" dirty="0"/>
              <a:t>完成</a:t>
            </a:r>
            <a:r>
              <a:rPr lang="en-US" altLang="zh-CN" dirty="0"/>
              <a:t>2</a:t>
            </a:r>
            <a:r>
              <a:rPr lang="zh-CN" altLang="en-US" dirty="0"/>
              <a:t>片</a:t>
            </a:r>
            <a:r>
              <a:rPr lang="zh-CN" altLang="en-US"/>
              <a:t>键合</a:t>
            </a:r>
            <a:endParaRPr lang="en-US" altLang="zh-CN" dirty="0"/>
          </a:p>
          <a:p>
            <a:pPr lvl="1"/>
            <a:r>
              <a:rPr lang="zh-CN" altLang="en-US" dirty="0"/>
              <a:t>目前正在焊接打线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70CD90-4DF1-40F4-9024-E639E6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3CABB-4586-444E-8B16-C87F9C09793D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CFDB30-57D9-40EC-8259-9401411D9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688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1AF23-ABAF-3EF8-086C-C15F558F3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>
            <a:extLst>
              <a:ext uri="{FF2B5EF4-FFF2-40B4-BE49-F238E27FC236}">
                <a16:creationId xmlns:a16="http://schemas.microsoft.com/office/drawing/2014/main" id="{39B3C85E-8E9E-9472-E7A9-FC439D258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LGAD</a:t>
            </a:r>
            <a:r>
              <a:rPr lang="zh-CN" altLang="zh-CN" dirty="0"/>
              <a:t>读出电子学进展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6F65F6-69D2-4792-81CB-FDFD30311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dirty="0"/>
              <a:t>300</a:t>
            </a:r>
            <a:r>
              <a:rPr lang="zh-CN" altLang="en-US" sz="3200" dirty="0"/>
              <a:t>通道读出电子学完成逻辑设计与测试</a:t>
            </a:r>
          </a:p>
          <a:p>
            <a:r>
              <a:rPr lang="zh-CN" altLang="en-US" sz="3200" dirty="0"/>
              <a:t>在</a:t>
            </a:r>
            <a:r>
              <a:rPr lang="en-US" altLang="zh-CN" sz="3200" dirty="0"/>
              <a:t>CCNU</a:t>
            </a:r>
            <a:r>
              <a:rPr lang="zh-CN" altLang="en-US" sz="3200" dirty="0"/>
              <a:t>进行了</a:t>
            </a:r>
            <a:r>
              <a:rPr lang="en-US" altLang="zh-CN" sz="3200" dirty="0"/>
              <a:t>LGAD</a:t>
            </a:r>
            <a:r>
              <a:rPr lang="zh-CN" altLang="en-US" sz="3200" dirty="0"/>
              <a:t>与</a:t>
            </a:r>
            <a:r>
              <a:rPr lang="en-US" altLang="zh-CN" sz="3200" dirty="0"/>
              <a:t>FELIX</a:t>
            </a:r>
            <a:r>
              <a:rPr lang="zh-CN" altLang="en-US" sz="3200" dirty="0"/>
              <a:t>的联调测试，数据的上下行功能均已验证</a:t>
            </a:r>
            <a:endParaRPr lang="en-US" altLang="zh-CN" sz="3200" dirty="0"/>
          </a:p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61B58E-714A-13E3-17BE-8501C942E12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55050" y="6408738"/>
            <a:ext cx="48895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1F977A-7ACD-4D28-92D6-7DE525AE6E76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altLang="zh-CN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5" name="图片 34" descr="电脑主机&#10;&#10;AI 生成的内容可能不正确。">
            <a:extLst>
              <a:ext uri="{FF2B5EF4-FFF2-40B4-BE49-F238E27FC236}">
                <a16:creationId xmlns:a16="http://schemas.microsoft.com/office/drawing/2014/main" id="{A8AD719D-2DB2-C4D1-837E-C248D4CD90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32" y="3621605"/>
            <a:ext cx="3232362" cy="2423324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B9E8512-1AEA-40BA-B7FD-93916E91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3EE-E003-4877-8AE6-3BBA9B018E9E}" type="datetime1">
              <a:rPr lang="zh-CN" altLang="en-US" smtClean="0"/>
              <a:t>2026/4/7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9250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8812A34C-E5C3-493C-BE54-FF71B4522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读出电子学系统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DF20CDB0-B2D4-437E-9C92-D781B6534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T0/</a:t>
            </a:r>
            <a:r>
              <a:rPr lang="zh-CN" altLang="en-US" dirty="0"/>
              <a:t>触发</a:t>
            </a:r>
            <a:r>
              <a:rPr lang="en-US" altLang="zh-CN" dirty="0"/>
              <a:t>/</a:t>
            </a:r>
            <a:r>
              <a:rPr lang="zh-CN" altLang="en-US" dirty="0"/>
              <a:t>末端晶体：共一套</a:t>
            </a:r>
            <a:endParaRPr lang="en-US" altLang="zh-CN" dirty="0"/>
          </a:p>
          <a:p>
            <a:pPr lvl="1"/>
            <a:r>
              <a:rPr lang="zh-CN" altLang="en-US" dirty="0"/>
              <a:t>转接板</a:t>
            </a:r>
            <a:r>
              <a:rPr lang="en-US" altLang="zh-CN" dirty="0"/>
              <a:t>+</a:t>
            </a:r>
            <a:r>
              <a:rPr lang="zh-CN" altLang="en-US" dirty="0"/>
              <a:t>前放</a:t>
            </a:r>
            <a:r>
              <a:rPr lang="en-US" altLang="zh-CN" dirty="0"/>
              <a:t>+TDM</a:t>
            </a:r>
          </a:p>
          <a:p>
            <a:r>
              <a:rPr lang="en-US" altLang="zh-CN" dirty="0"/>
              <a:t>MIC6</a:t>
            </a:r>
            <a:r>
              <a:rPr lang="zh-CN" altLang="en-US" dirty="0"/>
              <a:t>：左右支臂各</a:t>
            </a:r>
            <a:r>
              <a:rPr lang="en-US" altLang="zh-CN" dirty="0"/>
              <a:t>4</a:t>
            </a:r>
            <a:r>
              <a:rPr lang="zh-CN" altLang="en-US" dirty="0"/>
              <a:t>套</a:t>
            </a:r>
            <a:endParaRPr lang="en-US" altLang="zh-CN" dirty="0"/>
          </a:p>
          <a:p>
            <a:pPr lvl="1"/>
            <a:r>
              <a:rPr lang="zh-CN" altLang="en-US" dirty="0"/>
              <a:t>载板</a:t>
            </a:r>
            <a:r>
              <a:rPr lang="en-US" altLang="zh-CN" dirty="0"/>
              <a:t>+RU</a:t>
            </a:r>
          </a:p>
          <a:p>
            <a:r>
              <a:rPr lang="en-US" altLang="zh-CN" dirty="0"/>
              <a:t>USTC MAPS</a:t>
            </a:r>
            <a:r>
              <a:rPr lang="zh-CN" altLang="en-US" dirty="0"/>
              <a:t>：左右支臂各</a:t>
            </a:r>
            <a:r>
              <a:rPr lang="en-US" altLang="zh-CN" dirty="0"/>
              <a:t>1</a:t>
            </a:r>
            <a:r>
              <a:rPr lang="zh-CN" altLang="en-US" dirty="0"/>
              <a:t>套</a:t>
            </a:r>
            <a:endParaRPr lang="en-US" altLang="zh-CN" dirty="0"/>
          </a:p>
          <a:p>
            <a:pPr lvl="1"/>
            <a:r>
              <a:rPr lang="zh-CN" altLang="en-US" dirty="0"/>
              <a:t>载板</a:t>
            </a:r>
            <a:r>
              <a:rPr lang="en-US" altLang="zh-CN" dirty="0"/>
              <a:t>+RU</a:t>
            </a:r>
            <a:endParaRPr lang="zh-CN" altLang="en-US" dirty="0"/>
          </a:p>
          <a:p>
            <a:r>
              <a:rPr lang="en-US" altLang="zh-CN" dirty="0"/>
              <a:t>LGAD</a:t>
            </a:r>
            <a:r>
              <a:rPr lang="zh-CN" altLang="en-US" dirty="0"/>
              <a:t>：左右支臂各</a:t>
            </a:r>
            <a:r>
              <a:rPr lang="en-US" altLang="zh-CN" dirty="0"/>
              <a:t>1</a:t>
            </a:r>
            <a:r>
              <a:rPr lang="zh-CN" altLang="en-US" dirty="0"/>
              <a:t>套</a:t>
            </a:r>
            <a:endParaRPr lang="en-US" altLang="zh-CN" dirty="0"/>
          </a:p>
          <a:p>
            <a:pPr lvl="1"/>
            <a:r>
              <a:rPr lang="zh-CN" altLang="en-US" dirty="0"/>
              <a:t>载板</a:t>
            </a:r>
            <a:r>
              <a:rPr lang="en-US" altLang="zh-CN" dirty="0"/>
              <a:t>+</a:t>
            </a:r>
            <a:r>
              <a:rPr lang="zh-CN" altLang="en-US" dirty="0"/>
              <a:t>数据汇总板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18BD77-948D-455B-8558-DD68B15B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FE374-AC14-4344-948B-BEBF5CBC61E5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138364-AF93-4027-A951-9352CEE17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253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86515-9338-8815-61ED-323F04501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>
            <a:extLst>
              <a:ext uri="{FF2B5EF4-FFF2-40B4-BE49-F238E27FC236}">
                <a16:creationId xmlns:a16="http://schemas.microsoft.com/office/drawing/2014/main" id="{7347D881-3F14-E71A-D33D-A23E55FA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LGAD</a:t>
            </a:r>
            <a:r>
              <a:rPr lang="zh-CN" altLang="zh-CN" dirty="0"/>
              <a:t>读出电子学进展</a:t>
            </a:r>
            <a:endParaRPr lang="zh-CN" alt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DE49E1E-11A7-483A-997F-12B6529FA2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sz="3200" dirty="0"/>
              <a:t>LATICv1</a:t>
            </a:r>
            <a:r>
              <a:rPr lang="zh-CN" altLang="en-US" sz="3200" dirty="0"/>
              <a:t>芯片前端板的复制已完成制板，正在进行焊接和打线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71D997A-CACE-79D3-AF66-1E2A3E7A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1F977A-7ACD-4D28-92D6-7DE525AE6E76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altLang="zh-CN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8D498D12-1565-BB36-BDD9-828473C18C6C}"/>
              </a:ext>
            </a:extLst>
          </p:cNvPr>
          <p:cNvSpPr txBox="1">
            <a:spLocks/>
          </p:cNvSpPr>
          <p:nvPr/>
        </p:nvSpPr>
        <p:spPr>
          <a:xfrm>
            <a:off x="177574" y="1745626"/>
            <a:ext cx="3346677" cy="889624"/>
          </a:xfrm>
          <a:prstGeom prst="rect">
            <a:avLst/>
          </a:prstGeom>
          <a:noFill/>
          <a:ln w="9525">
            <a:noFill/>
          </a:ln>
        </p:spPr>
        <p:txBody>
          <a:bodyPr lIns="137160" anchor="ctr">
            <a:noAutofit/>
          </a:bodyPr>
          <a:lstStyle>
            <a:lvl1pPr marL="365125" indent="-255905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1030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◦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9155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 panose="05020102010507070707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 panose="05020102010507070707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 panose="05020102010507070707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 panose="05020102010507070707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zh-CN" altLang="en-US" sz="1800" dirty="0"/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919B6A50-6267-46B7-88C6-E1AFAF3207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1" r="47443" b="2963"/>
          <a:stretch>
            <a:fillRect/>
          </a:stretch>
        </p:blipFill>
        <p:spPr>
          <a:xfrm>
            <a:off x="5443218" y="1831640"/>
            <a:ext cx="2424751" cy="4121819"/>
          </a:xfrm>
          <a:prstGeom prst="rect">
            <a:avLst/>
          </a:prstGeom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645F03F-F805-4516-8C8C-3456BC163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706D-B702-41BE-9C6E-DA8143293214}" type="datetime1">
              <a:rPr lang="zh-CN" altLang="en-US" smtClean="0"/>
              <a:t>2026/4/7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330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B69DA-0E0D-4755-9337-4764EFF1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Module</a:t>
            </a:r>
            <a:r>
              <a:rPr lang="zh-CN" altLang="en-US" dirty="0"/>
              <a:t>测试方法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CDB50D-3CAF-4C61-8AF9-63C770BDC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000" dirty="0"/>
              <a:t>用</a:t>
            </a:r>
            <a:r>
              <a:rPr lang="en-US" altLang="zh-CN" sz="2000" dirty="0"/>
              <a:t>Sr90 β</a:t>
            </a:r>
            <a:r>
              <a:rPr lang="zh-CN" altLang="en-US" sz="2000" dirty="0"/>
              <a:t>源照射单通道放大板和</a:t>
            </a:r>
            <a:r>
              <a:rPr lang="en-US" altLang="zh-CN" sz="2000" dirty="0"/>
              <a:t>LATIC module</a:t>
            </a:r>
            <a:r>
              <a:rPr lang="zh-CN" altLang="en-US" sz="2000" dirty="0"/>
              <a:t>测试板。</a:t>
            </a:r>
            <a:endParaRPr lang="en-US" altLang="zh-CN" sz="2000" dirty="0"/>
          </a:p>
          <a:p>
            <a:r>
              <a:rPr lang="zh-CN" altLang="en-US" sz="2000" dirty="0"/>
              <a:t>统计符合事例，计算飞行时间差，删除</a:t>
            </a:r>
            <a:r>
              <a:rPr lang="en-US" altLang="zh-CN" sz="2000" dirty="0"/>
              <a:t>TOT</a:t>
            </a:r>
            <a:r>
              <a:rPr lang="zh-CN" altLang="en-US" sz="2000" dirty="0"/>
              <a:t>过大和过小的信号（</a:t>
            </a:r>
            <a:r>
              <a:rPr lang="en-US" altLang="zh-CN" sz="2000" dirty="0"/>
              <a:t>~20%</a:t>
            </a:r>
            <a:r>
              <a:rPr lang="zh-CN" altLang="en-US" sz="2000" dirty="0"/>
              <a:t>），做</a:t>
            </a:r>
            <a:r>
              <a:rPr lang="en-US" altLang="zh-CN" sz="2000" dirty="0"/>
              <a:t>time-walk</a:t>
            </a:r>
            <a:r>
              <a:rPr lang="zh-CN" altLang="en-US" sz="2000" dirty="0"/>
              <a:t>修正，做高斯拟合得到</a:t>
            </a:r>
            <a:r>
              <a:rPr lang="en-US" altLang="zh-CN" sz="2000" dirty="0"/>
              <a:t>σ</a:t>
            </a:r>
            <a:r>
              <a:rPr lang="zh-CN" altLang="en-US" sz="2000" dirty="0"/>
              <a:t>，减去单通道放大板的时间精度，得到</a:t>
            </a:r>
            <a:r>
              <a:rPr lang="en-US" altLang="zh-CN" sz="2000" dirty="0"/>
              <a:t>LATIC module</a:t>
            </a:r>
            <a:r>
              <a:rPr lang="zh-CN" altLang="en-US" sz="2000" dirty="0"/>
              <a:t>的时间精度。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2C7F58-77CE-46D3-A756-61684822A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698" y="3273531"/>
            <a:ext cx="2134873" cy="29051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C04F0DD-2B92-482B-96F5-992182C6E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627" y="3595476"/>
            <a:ext cx="3043809" cy="2583180"/>
          </a:xfrm>
          <a:prstGeom prst="rect">
            <a:avLst/>
          </a:prstGeom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26D2A3-AA13-44F6-B4B7-76F98C791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CE22-8262-4448-9356-AAB335B56A56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B68A29-9F8B-4770-B2A7-BBE9A637C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915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020DE5-E4CD-45F5-BDD7-0F2F2BAFB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LATICv1</a:t>
            </a:r>
            <a:r>
              <a:rPr lang="zh-CN" altLang="en-US" dirty="0"/>
              <a:t>测试结果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56B392-67E5-4F67-B1D2-F96304F12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/>
              <a:t>测了</a:t>
            </a:r>
            <a:r>
              <a:rPr lang="en-US" altLang="zh-CN" sz="2400" dirty="0"/>
              <a:t>2</a:t>
            </a:r>
            <a:r>
              <a:rPr lang="zh-CN" altLang="en-US" sz="2400" dirty="0"/>
              <a:t>片</a:t>
            </a:r>
            <a:r>
              <a:rPr lang="en-US" altLang="zh-CN" sz="2400" dirty="0"/>
              <a:t>hybrid, </a:t>
            </a:r>
            <a:r>
              <a:rPr lang="zh-CN" altLang="en-US" sz="2400" dirty="0"/>
              <a:t>在</a:t>
            </a:r>
            <a:r>
              <a:rPr lang="en-US" altLang="zh-CN" sz="2400" dirty="0"/>
              <a:t>150 V</a:t>
            </a:r>
            <a:r>
              <a:rPr lang="zh-CN" altLang="en-US" sz="2400" dirty="0"/>
              <a:t>高压，</a:t>
            </a:r>
            <a:r>
              <a:rPr lang="en-US" altLang="zh-CN" sz="2400" dirty="0"/>
              <a:t>~5 </a:t>
            </a:r>
            <a:r>
              <a:rPr lang="en-US" altLang="zh-CN" sz="2400" dirty="0" err="1"/>
              <a:t>fC</a:t>
            </a:r>
            <a:r>
              <a:rPr lang="zh-CN" altLang="en-US" sz="2400" dirty="0"/>
              <a:t>等效阈值下测试。</a:t>
            </a:r>
            <a:endParaRPr lang="en-US" altLang="zh-CN" sz="2400" dirty="0"/>
          </a:p>
          <a:p>
            <a:r>
              <a:rPr lang="zh-CN" altLang="en-US" sz="2400" dirty="0"/>
              <a:t>平均值</a:t>
            </a:r>
            <a:r>
              <a:rPr lang="en-US" altLang="zh-CN" sz="2400" dirty="0"/>
              <a:t>~63 </a:t>
            </a:r>
            <a:r>
              <a:rPr lang="en-US" altLang="zh-CN" sz="2400" dirty="0" err="1"/>
              <a:t>ps</a:t>
            </a:r>
            <a:endParaRPr lang="en-US" altLang="zh-CN" sz="2400" dirty="0"/>
          </a:p>
          <a:p>
            <a:r>
              <a:rPr lang="en-US" altLang="zh-CN" sz="2400" dirty="0"/>
              <a:t>1-5</a:t>
            </a:r>
            <a:r>
              <a:rPr lang="zh-CN" altLang="en-US" sz="2400" dirty="0"/>
              <a:t>通道和</a:t>
            </a:r>
            <a:r>
              <a:rPr lang="en-US" altLang="zh-CN" sz="2400" dirty="0"/>
              <a:t>6-25</a:t>
            </a:r>
            <a:r>
              <a:rPr lang="zh-CN" altLang="en-US" sz="2400" dirty="0"/>
              <a:t>通道分别为两种不同的技术路线</a:t>
            </a:r>
          </a:p>
          <a:p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CF47CD6-5AB7-491A-A86D-6A9E48261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4" y="3121745"/>
            <a:ext cx="4677783" cy="32323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0F6466-8088-46B4-8801-FBDD81048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544" y="3121745"/>
            <a:ext cx="4793456" cy="3350419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CAC0C6-DE60-415E-8242-1F0A5A4B5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A8B5-383B-49F3-AD09-AEA72BA3B27D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91DDAD-12CB-4254-BE4C-F788C68F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489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020DE5-E4CD-45F5-BDD7-0F2F2BAFB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LATIC v3</a:t>
            </a:r>
            <a:r>
              <a:rPr lang="zh-CN" altLang="en-US" dirty="0"/>
              <a:t>测试结果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E3EE8C-5904-4BFB-84E8-C7D764623EA7}"/>
              </a:ext>
            </a:extLst>
          </p:cNvPr>
          <p:cNvSpPr txBox="1"/>
          <p:nvPr/>
        </p:nvSpPr>
        <p:spPr>
          <a:xfrm>
            <a:off x="1740745" y="5391803"/>
            <a:ext cx="5662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黑色区域被用于高压打线的铜皮覆盖，事例统计量不足。</a:t>
            </a:r>
            <a:endParaRPr lang="en-US" altLang="zh-CN" sz="1600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EAA102-9338-43D0-AD7B-A01ABAA6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D46B-D4FB-469F-85EC-33E6B7C70589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03D620-CCFF-43AF-BB02-8667E705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43</a:t>
            </a:fld>
            <a:endParaRPr lang="zh-CN" altLang="en-US"/>
          </a:p>
        </p:txBody>
      </p:sp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27437097-5CA0-4280-99D8-5BBEDD568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36" y="2030442"/>
            <a:ext cx="44291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9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4916B9-77C8-4C42-8329-09BC45C4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LATIC V4</a:t>
            </a:r>
            <a:r>
              <a:rPr lang="zh-CN" altLang="en-US" dirty="0"/>
              <a:t>测试结果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A08D79-0466-4577-9606-768B601F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电子学时间精度好于</a:t>
            </a:r>
            <a:r>
              <a:rPr lang="en-US" altLang="zh-CN" dirty="0"/>
              <a:t>24 </a:t>
            </a:r>
            <a:r>
              <a:rPr lang="en-US" altLang="zh-CN" dirty="0" err="1"/>
              <a:t>ps</a:t>
            </a:r>
            <a:r>
              <a:rPr lang="en-US" altLang="zh-CN" dirty="0"/>
              <a:t> RMS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8C5D0C-FF94-42D1-B88B-2B9CF4C6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7CCD-4AAF-4C6B-9CBA-29D4AA67A364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140CB9-005E-48E6-8643-5CA339C2C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44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192CB2C-35C1-4DE6-8765-243DC3A6F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57" y="2840659"/>
            <a:ext cx="4168029" cy="3185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DBB5A4F-1E82-4DC4-AF5D-90A520C95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16" y="2840659"/>
            <a:ext cx="4265333" cy="318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70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99D987-96EB-4023-B142-E169EEE0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85F59-DBC6-4718-A5D5-0AE31BD2F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H-NS0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电子学系统</a:t>
            </a:r>
            <a:endParaRPr lang="en-US" altLang="zh-CN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T0/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触发</a:t>
            </a:r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末端晶体电子学进展</a:t>
            </a:r>
            <a:endParaRPr lang="en-US" altLang="zh-CN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MIC6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电子学进展</a:t>
            </a:r>
            <a:endParaRPr lang="en-US" altLang="zh-CN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USTC-MAPS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电子学进展</a:t>
            </a:r>
            <a:endParaRPr lang="en-US" altLang="zh-CN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LGAD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电子学进展</a:t>
            </a:r>
            <a:endParaRPr lang="en-US" altLang="zh-CN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现场安装调试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062ACE-0D62-4D7E-8DE0-969E032B8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FE50-5AB2-424F-9E59-C6420408178C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36F66-5091-41D4-808F-EAA85C43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721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C200FE-6B30-4BBC-A634-BFAD37E88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369F-EF6C-4AC3-AF3A-05B1A2F993E1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33726A-D466-4F3C-8D46-40436B4C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46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07356A3-12F2-40E2-B045-68BB72D12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0641"/>
            <a:ext cx="3930869" cy="2948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2AB7E-FF8C-41A5-9573-B8EDF4E776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2" y="270641"/>
            <a:ext cx="3930869" cy="294815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3919AB-DAFB-40DD-A27E-8C1AB885A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53" y="3420533"/>
            <a:ext cx="3833707" cy="287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45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6497F45-4233-48E6-B98C-74FEDA2C8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8EF26-C745-4FC2-B231-27D638E45D45}" type="datetime1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5009DC-6074-4519-805D-45C4BC8ED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t>47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889AA01-A710-45F0-972C-255BFD223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530" y="227996"/>
            <a:ext cx="3932405" cy="29481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5E35914-D82F-4A94-860C-C8ADB9A97F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18" y="3292173"/>
            <a:ext cx="3930869" cy="29481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59D87C3-B5D9-41F3-A273-85C3A59737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4016587"/>
            <a:ext cx="4370266" cy="157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044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54A9046-F967-4727-810F-B79CF8A1D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B503-1830-4E99-B7D9-BD4D37671A4D}" type="datetime1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47F03A-C617-4A0A-BF31-A9CDF62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t>48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3C5C3FB-C6C6-4AC1-95A2-9A72E30695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6656" y="-132505"/>
            <a:ext cx="2882901" cy="38438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B74B774-FC58-4EE6-95FB-A8F01701AD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6656" y="2836757"/>
            <a:ext cx="2882902" cy="38438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65B6D0F-4CCD-49A1-A4CE-C91D8CD1E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7978"/>
            <a:ext cx="3843869" cy="28829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5E74E5F-C4BC-4DF5-AF40-DA1969D987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6" b="29131"/>
          <a:stretch/>
        </p:blipFill>
        <p:spPr>
          <a:xfrm>
            <a:off x="4567422" y="3627121"/>
            <a:ext cx="4115401" cy="221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563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3D02C4-8C97-4486-ADFD-3AA4523F6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3A41-5540-40B3-85AB-9C185AF718AC}" type="datetime1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9BEC19-2EC0-4E9C-BA0E-AADDDE0FB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t>49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EFFF426-8272-464B-9A5F-99F743C65AE8}"/>
              </a:ext>
            </a:extLst>
          </p:cNvPr>
          <p:cNvSpPr/>
          <p:nvPr/>
        </p:nvSpPr>
        <p:spPr>
          <a:xfrm>
            <a:off x="3436112" y="2967335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525418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99D987-96EB-4023-B142-E169EEE0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85F59-DBC6-4718-A5D5-0AE31BD2F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</a:rPr>
              <a:t>H-NS0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</a:rPr>
              <a:t>电子学系统</a:t>
            </a:r>
            <a:endParaRPr lang="en-US" altLang="zh-CN" i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T0/</a:t>
            </a:r>
            <a:r>
              <a:rPr lang="zh-CN" altLang="en-US" dirty="0">
                <a:solidFill>
                  <a:srgbClr val="FF0000"/>
                </a:solidFill>
              </a:rPr>
              <a:t>触发</a:t>
            </a:r>
            <a:r>
              <a:rPr lang="en-US" altLang="zh-CN" dirty="0">
                <a:solidFill>
                  <a:srgbClr val="FF0000"/>
                </a:solidFill>
              </a:rPr>
              <a:t>/</a:t>
            </a:r>
            <a:r>
              <a:rPr lang="zh-CN" altLang="en-US" dirty="0">
                <a:solidFill>
                  <a:srgbClr val="FF0000"/>
                </a:solidFill>
              </a:rPr>
              <a:t>末端晶体电子学进展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/>
              <a:t>MIC6</a:t>
            </a:r>
            <a:r>
              <a:rPr lang="zh-CN" altLang="en-US" dirty="0"/>
              <a:t>电子学进展</a:t>
            </a:r>
            <a:endParaRPr lang="en-US" altLang="zh-CN" dirty="0"/>
          </a:p>
          <a:p>
            <a:r>
              <a:rPr lang="en-US" altLang="zh-CN" dirty="0"/>
              <a:t>USTC-MAPS</a:t>
            </a:r>
            <a:r>
              <a:rPr lang="zh-CN" altLang="en-US" dirty="0"/>
              <a:t>电子学进展</a:t>
            </a:r>
            <a:endParaRPr lang="en-US" altLang="zh-CN" dirty="0"/>
          </a:p>
          <a:p>
            <a:r>
              <a:rPr lang="en-US" altLang="zh-CN" dirty="0"/>
              <a:t>LGAD</a:t>
            </a:r>
            <a:r>
              <a:rPr lang="zh-CN" altLang="en-US" dirty="0"/>
              <a:t>电子学进展</a:t>
            </a:r>
            <a:endParaRPr lang="en-US" altLang="zh-CN" dirty="0"/>
          </a:p>
          <a:p>
            <a:r>
              <a:rPr lang="zh-CN" altLang="en-US" dirty="0"/>
              <a:t>现场安装调试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062ACE-0D62-4D7E-8DE0-969E032B8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86B00-7161-483F-A6EA-D82BA68AD6D2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36F66-5091-41D4-808F-EAA85C43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927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0D50DC-89EF-4970-A67F-E3E5F88B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触发逻辑设计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C06FD5-A73E-414F-9D2B-90A2F1FD5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“</a:t>
            </a:r>
            <a:r>
              <a:rPr lang="en-US" altLang="zh-CN" dirty="0"/>
              <a:t>101</a:t>
            </a:r>
            <a:r>
              <a:rPr lang="zh-CN" altLang="en-US" dirty="0"/>
              <a:t>”逻辑</a:t>
            </a:r>
            <a:endParaRPr lang="en-US" altLang="zh-CN" dirty="0"/>
          </a:p>
          <a:p>
            <a:pPr lvl="1"/>
            <a:r>
              <a:rPr lang="zh-CN" altLang="en-US" dirty="0"/>
              <a:t>输入三通道信号，</a:t>
            </a:r>
            <a:r>
              <a:rPr lang="en-US" altLang="zh-CN" dirty="0"/>
              <a:t>1</a:t>
            </a:r>
            <a:r>
              <a:rPr lang="zh-CN" altLang="en-US" dirty="0"/>
              <a:t>、</a:t>
            </a:r>
            <a:r>
              <a:rPr lang="en-US" altLang="zh-CN" dirty="0"/>
              <a:t>3</a:t>
            </a:r>
            <a:r>
              <a:rPr lang="zh-CN" altLang="en-US" dirty="0"/>
              <a:t>通道信号为</a:t>
            </a:r>
            <a:r>
              <a:rPr lang="en-US" altLang="zh-CN" dirty="0"/>
              <a:t>1</a:t>
            </a:r>
            <a:r>
              <a:rPr lang="zh-CN" altLang="en-US" dirty="0"/>
              <a:t>且</a:t>
            </a:r>
            <a:r>
              <a:rPr lang="en-US" altLang="zh-CN" dirty="0"/>
              <a:t>2</a:t>
            </a:r>
            <a:r>
              <a:rPr lang="zh-CN" altLang="en-US" dirty="0"/>
              <a:t>通道信号为</a:t>
            </a:r>
            <a:r>
              <a:rPr lang="en-US" altLang="zh-CN" dirty="0"/>
              <a:t>0</a:t>
            </a:r>
            <a:r>
              <a:rPr lang="zh-CN" altLang="en-US" dirty="0"/>
              <a:t>时向</a:t>
            </a:r>
            <a:r>
              <a:rPr lang="en-US" altLang="zh-CN" dirty="0"/>
              <a:t>TDC</a:t>
            </a:r>
            <a:r>
              <a:rPr lang="zh-CN" altLang="en-US" dirty="0"/>
              <a:t>传达触发信号，用于检测粒子飞行方向在一条直线上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A759C7-C5EE-463C-B7FF-86DFE1DCA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43E2-B8C7-4484-A6E5-42A70C20004A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4A616C-EED0-46B8-B166-B2C662479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BD3B7CF-18D1-419A-A602-49ECB8306EE6}"/>
              </a:ext>
            </a:extLst>
          </p:cNvPr>
          <p:cNvSpPr/>
          <p:nvPr/>
        </p:nvSpPr>
        <p:spPr>
          <a:xfrm>
            <a:off x="2129372" y="4231652"/>
            <a:ext cx="1239657" cy="11537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95E639F-0FCE-4432-82D5-1D7AB76B0303}"/>
              </a:ext>
            </a:extLst>
          </p:cNvPr>
          <p:cNvSpPr/>
          <p:nvPr/>
        </p:nvSpPr>
        <p:spPr>
          <a:xfrm>
            <a:off x="4267063" y="4231652"/>
            <a:ext cx="1239657" cy="11537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2C63555-EB03-47CF-9129-13FF6B0D6D9B}"/>
              </a:ext>
            </a:extLst>
          </p:cNvPr>
          <p:cNvSpPr/>
          <p:nvPr/>
        </p:nvSpPr>
        <p:spPr>
          <a:xfrm>
            <a:off x="6614434" y="4231652"/>
            <a:ext cx="1239657" cy="11537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58846F81-A046-4EA2-9F13-1AE34B0441C9}"/>
              </a:ext>
            </a:extLst>
          </p:cNvPr>
          <p:cNvSpPr/>
          <p:nvPr/>
        </p:nvSpPr>
        <p:spPr>
          <a:xfrm>
            <a:off x="4608685" y="4624413"/>
            <a:ext cx="497090" cy="39889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E52B98E-6AC8-4479-8397-19D28C9F1772}"/>
              </a:ext>
            </a:extLst>
          </p:cNvPr>
          <p:cNvCxnSpPr/>
          <p:nvPr/>
        </p:nvCxnSpPr>
        <p:spPr>
          <a:xfrm>
            <a:off x="901990" y="4808522"/>
            <a:ext cx="82418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EC0ED582-6324-4260-B197-9BA3EFD49C15}"/>
              </a:ext>
            </a:extLst>
          </p:cNvPr>
          <p:cNvSpPr txBox="1"/>
          <p:nvPr/>
        </p:nvSpPr>
        <p:spPr>
          <a:xfrm>
            <a:off x="174764" y="4639196"/>
            <a:ext cx="84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束流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8622D2C-73F1-44EA-A25A-870BE9A43368}"/>
              </a:ext>
            </a:extLst>
          </p:cNvPr>
          <p:cNvSpPr txBox="1"/>
          <p:nvPr/>
        </p:nvSpPr>
        <p:spPr>
          <a:xfrm>
            <a:off x="2546682" y="5600182"/>
            <a:ext cx="730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810B029-4A5D-4875-903B-920A0EF05A54}"/>
              </a:ext>
            </a:extLst>
          </p:cNvPr>
          <p:cNvSpPr txBox="1"/>
          <p:nvPr/>
        </p:nvSpPr>
        <p:spPr>
          <a:xfrm>
            <a:off x="4713013" y="55639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D08CF04-601E-4693-8A1E-BEF3FD080DC1}"/>
              </a:ext>
            </a:extLst>
          </p:cNvPr>
          <p:cNvSpPr txBox="1"/>
          <p:nvPr/>
        </p:nvSpPr>
        <p:spPr>
          <a:xfrm>
            <a:off x="7063451" y="5554718"/>
            <a:ext cx="58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0445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123FB7-19EC-437F-8855-438180C0C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BCFE42-A0E7-46A1-9C1A-C230D8E00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修改</a:t>
            </a:r>
            <a:r>
              <a:rPr lang="en-US" altLang="zh-CN" dirty="0"/>
              <a:t>FPGA</a:t>
            </a:r>
            <a:r>
              <a:rPr lang="zh-CN" altLang="en-US" dirty="0"/>
              <a:t>逻辑实现</a:t>
            </a:r>
            <a:r>
              <a:rPr lang="en-US" altLang="zh-CN" dirty="0"/>
              <a:t>101</a:t>
            </a:r>
            <a:r>
              <a:rPr lang="zh-CN" altLang="en-US" dirty="0"/>
              <a:t>触发</a:t>
            </a:r>
            <a:endParaRPr lang="en-US" altLang="zh-CN" dirty="0"/>
          </a:p>
          <a:p>
            <a:r>
              <a:rPr lang="zh-CN" altLang="en-US" dirty="0"/>
              <a:t>将三个触发输入信号到</a:t>
            </a:r>
            <a:r>
              <a:rPr lang="en-US" altLang="zh-CN" dirty="0"/>
              <a:t>TDC</a:t>
            </a:r>
            <a:r>
              <a:rPr lang="zh-CN" altLang="en-US" dirty="0"/>
              <a:t>上，输出耦合后的触发信号。为避免真实信号延迟错位，可通过</a:t>
            </a:r>
            <a:r>
              <a:rPr lang="en-US" altLang="zh-CN" dirty="0"/>
              <a:t>TDC</a:t>
            </a:r>
            <a:r>
              <a:rPr lang="zh-CN" altLang="en-US" dirty="0"/>
              <a:t>的参数配置调节每道输入的延迟和展宽，确保输出符合“</a:t>
            </a:r>
            <a:r>
              <a:rPr lang="en-US" altLang="zh-CN" dirty="0"/>
              <a:t>101</a:t>
            </a:r>
            <a:r>
              <a:rPr lang="zh-CN" altLang="en-US" dirty="0"/>
              <a:t>”逻辑</a:t>
            </a:r>
            <a:endParaRPr lang="en-US" altLang="zh-CN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B29B2-389C-4258-974A-457D0A132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56CC-2315-4FF4-B521-197484F6A0A4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BE562C-23AB-43F3-9DD6-236A2E8C7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942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2BDCA1-FB82-477B-9D61-412D81234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Felix</a:t>
            </a:r>
            <a:r>
              <a:rPr lang="zh-CN" altLang="en-US" dirty="0"/>
              <a:t>联调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AE37A5-8871-4DDF-B405-C9D14F13E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将</a:t>
            </a:r>
            <a:r>
              <a:rPr lang="en-US" altLang="zh-CN" dirty="0" err="1"/>
              <a:t>Ultrascale</a:t>
            </a:r>
            <a:r>
              <a:rPr lang="zh-CN" altLang="en-US" dirty="0"/>
              <a:t>系列</a:t>
            </a:r>
            <a:r>
              <a:rPr lang="en-US" altLang="zh-CN" dirty="0"/>
              <a:t>FPGA</a:t>
            </a:r>
            <a:r>
              <a:rPr lang="zh-CN" altLang="en-US" dirty="0"/>
              <a:t>代码移植到</a:t>
            </a:r>
            <a:r>
              <a:rPr lang="en-US" altLang="zh-CN" dirty="0"/>
              <a:t>7</a:t>
            </a:r>
            <a:r>
              <a:rPr lang="zh-CN" altLang="en-US" dirty="0"/>
              <a:t>系列</a:t>
            </a:r>
            <a:r>
              <a:rPr lang="en-US" altLang="zh-CN" dirty="0"/>
              <a:t>FPGA</a:t>
            </a:r>
          </a:p>
          <a:p>
            <a:r>
              <a:rPr lang="zh-CN" altLang="en-US" dirty="0"/>
              <a:t>在</a:t>
            </a:r>
            <a:r>
              <a:rPr lang="en-US" altLang="zh-CN" dirty="0"/>
              <a:t>CCNU</a:t>
            </a:r>
            <a:r>
              <a:rPr lang="zh-CN" altLang="en-US" dirty="0"/>
              <a:t>完成与</a:t>
            </a:r>
            <a:r>
              <a:rPr lang="en-US" altLang="zh-CN" dirty="0"/>
              <a:t>DAQ</a:t>
            </a:r>
            <a:r>
              <a:rPr lang="zh-CN" altLang="en-US" dirty="0"/>
              <a:t>联调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8F2CDB-6BEA-4991-84CB-38178E59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33918-5055-4941-B391-642892A54A13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F32C7A-A434-4D91-9326-AF9FCE280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439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2E87AD-E9A5-4262-AAAD-72BB6FD2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探测器电子学联调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A6BDB-752A-44CA-9C3F-013A5A0DD8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zh-CN" altLang="en-US" dirty="0"/>
              <a:t>探测器部分</a:t>
            </a:r>
            <a:endParaRPr lang="en-US" altLang="zh-CN" dirty="0"/>
          </a:p>
          <a:p>
            <a:pPr lvl="1"/>
            <a:r>
              <a:rPr lang="zh-CN" altLang="en-US" dirty="0"/>
              <a:t>两</a:t>
            </a:r>
            <a:r>
              <a:rPr lang="en-US" altLang="zh-CN" dirty="0"/>
              <a:t>PMT</a:t>
            </a:r>
            <a:r>
              <a:rPr lang="zh-CN" altLang="en-US" dirty="0"/>
              <a:t>管竖直相对，管前端为闪烁体</a:t>
            </a:r>
          </a:p>
          <a:p>
            <a:pPr lvl="1"/>
            <a:r>
              <a:rPr lang="zh-CN" altLang="en-US" dirty="0"/>
              <a:t>当有宇宙线竖直穿过两个闪烁体时，可以检测到两通道的符合信号，</a:t>
            </a:r>
            <a:r>
              <a:rPr lang="en-US" altLang="zh-CN" dirty="0"/>
              <a:t>TDC</a:t>
            </a:r>
            <a:r>
              <a:rPr lang="zh-CN" altLang="en-US" dirty="0"/>
              <a:t>输出时间数据并计算时间精度</a:t>
            </a:r>
          </a:p>
          <a:p>
            <a:r>
              <a:rPr lang="zh-CN" altLang="en-US" dirty="0"/>
              <a:t>电子学部分</a:t>
            </a:r>
            <a:endParaRPr lang="en-US" altLang="zh-CN" dirty="0"/>
          </a:p>
          <a:p>
            <a:pPr lvl="1"/>
            <a:r>
              <a:rPr lang="zh-CN" altLang="en-US" dirty="0"/>
              <a:t>信号从</a:t>
            </a:r>
            <a:r>
              <a:rPr lang="en-US" altLang="zh-CN" dirty="0"/>
              <a:t>PMT</a:t>
            </a:r>
            <a:r>
              <a:rPr lang="zh-CN" altLang="en-US" dirty="0"/>
              <a:t>接入转接板，再接到衰减器（后续已优化），然后到单端转差分转接板，送入</a:t>
            </a:r>
            <a:r>
              <a:rPr lang="en-US" altLang="zh-CN" dirty="0"/>
              <a:t>FEE</a:t>
            </a:r>
            <a:r>
              <a:rPr lang="zh-CN" altLang="en-US" dirty="0"/>
              <a:t>，通过</a:t>
            </a:r>
            <a:r>
              <a:rPr lang="en-US" altLang="zh-CN" dirty="0" err="1"/>
              <a:t>Samtec</a:t>
            </a:r>
            <a:r>
              <a:rPr lang="zh-CN" altLang="en-US" dirty="0"/>
              <a:t>连接器接入</a:t>
            </a:r>
            <a:r>
              <a:rPr lang="en-US" altLang="zh-CN" dirty="0"/>
              <a:t>TDM</a:t>
            </a:r>
            <a:r>
              <a:rPr lang="zh-CN" altLang="en-US" dirty="0"/>
              <a:t>模块的</a:t>
            </a:r>
            <a:r>
              <a:rPr lang="en-US" altLang="zh-CN" dirty="0"/>
              <a:t>FPGA TDC</a:t>
            </a:r>
            <a:r>
              <a:rPr lang="zh-CN" altLang="en-US" dirty="0"/>
              <a:t>，并在上位机进行数据分析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00342A-5DC0-4E8B-9A19-172CC4CF3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CF63-6943-4FE3-9973-AC030943B1BF}" type="datetime1">
              <a:rPr lang="zh-CN" altLang="en-US" smtClean="0"/>
              <a:t>2026/4/7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78422A-869A-44AB-9930-F741AB3A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E03A-AE28-46BC-938F-3858621A7A60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5271A47-FB70-40E3-8657-B19CC187FA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067" y="1542553"/>
            <a:ext cx="2113888" cy="4696791"/>
          </a:xfrm>
          <a:prstGeom prst="rect">
            <a:avLst/>
          </a:prstGeom>
        </p:spPr>
      </p:pic>
      <p:pic>
        <p:nvPicPr>
          <p:cNvPr id="10" name="内容占位符 4">
            <a:extLst>
              <a:ext uri="{FF2B5EF4-FFF2-40B4-BE49-F238E27FC236}">
                <a16:creationId xmlns:a16="http://schemas.microsoft.com/office/drawing/2014/main" id="{C8B58FEB-A8E5-40DD-BB58-229EAEC8E3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36" y="1542553"/>
            <a:ext cx="2113889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87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演示文稿2" id="{9F88C2D4-2329-4731-95EC-FB15364B9451}" vid="{1951C818-478B-480C-8F87-70D9564B4327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USTC_templet2022</Template>
  <TotalTime>226</TotalTime>
  <Words>1693</Words>
  <Application>Microsoft Office PowerPoint</Application>
  <PresentationFormat>全屏显示(4:3)</PresentationFormat>
  <Paragraphs>322</Paragraphs>
  <Slides>49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58" baseType="lpstr">
      <vt:lpstr>等线</vt:lpstr>
      <vt:lpstr>微软雅黑</vt:lpstr>
      <vt:lpstr>Arial</vt:lpstr>
      <vt:lpstr>Calibri</vt:lpstr>
      <vt:lpstr>Times New Roman</vt:lpstr>
      <vt:lpstr>Wingdings</vt:lpstr>
      <vt:lpstr>Wingdings 2</vt:lpstr>
      <vt:lpstr>Wingdings 3</vt:lpstr>
      <vt:lpstr>Office 主题</vt:lpstr>
      <vt:lpstr>H-NS0电子学设计进展</vt:lpstr>
      <vt:lpstr>Outline</vt:lpstr>
      <vt:lpstr>H-NS0整体结构</vt:lpstr>
      <vt:lpstr>读出电子学系统</vt:lpstr>
      <vt:lpstr>Outline</vt:lpstr>
      <vt:lpstr>触发逻辑设计</vt:lpstr>
      <vt:lpstr>PowerPoint 演示文稿</vt:lpstr>
      <vt:lpstr>Felix联调</vt:lpstr>
      <vt:lpstr>探测器电子学联调</vt:lpstr>
      <vt:lpstr>PowerPoint 演示文稿</vt:lpstr>
      <vt:lpstr>测试现场图</vt:lpstr>
      <vt:lpstr>使用读出电子学测量</vt:lpstr>
      <vt:lpstr>使用高性能示波器测量</vt:lpstr>
      <vt:lpstr>Outline</vt:lpstr>
      <vt:lpstr>测试进展</vt:lpstr>
      <vt:lpstr>现场照片</vt:lpstr>
      <vt:lpstr>与DAQ的联调</vt:lpstr>
      <vt:lpstr>完成通过DAQ对MIC6载板的配置</vt:lpstr>
      <vt:lpstr>完成对MIC6载板发送数据的读出并送至DAQ</vt:lpstr>
      <vt:lpstr>完成时间戳的读出与复位</vt:lpstr>
      <vt:lpstr>下一步工作计划</vt:lpstr>
      <vt:lpstr>Outline</vt:lpstr>
      <vt:lpstr>研制进展</vt:lpstr>
      <vt:lpstr>与FELIX联调测试</vt:lpstr>
      <vt:lpstr>1. 固件整合</vt:lpstr>
      <vt:lpstr>2. 软件移植</vt:lpstr>
      <vt:lpstr>3. GBT链路功能测试</vt:lpstr>
      <vt:lpstr>3. GBT链路功能测试</vt:lpstr>
      <vt:lpstr>3. GBT链路功能测试</vt:lpstr>
      <vt:lpstr>3. GBT链路功能测试</vt:lpstr>
      <vt:lpstr>4. 用户逻辑测试</vt:lpstr>
      <vt:lpstr>4. 用户逻辑测试</vt:lpstr>
      <vt:lpstr>4. 用户逻辑测试</vt:lpstr>
      <vt:lpstr>载板与转接板制作</vt:lpstr>
      <vt:lpstr>outline</vt:lpstr>
      <vt:lpstr>时间戳逻辑测试</vt:lpstr>
      <vt:lpstr>Outline</vt:lpstr>
      <vt:lpstr>Module键合</vt:lpstr>
      <vt:lpstr>LGAD读出电子学进展</vt:lpstr>
      <vt:lpstr>LGAD读出电子学进展</vt:lpstr>
      <vt:lpstr>Module测试方法</vt:lpstr>
      <vt:lpstr>LATICv1测试结果</vt:lpstr>
      <vt:lpstr>LATIC v3测试结果</vt:lpstr>
      <vt:lpstr>LATIC V4测试结果</vt:lpstr>
      <vt:lpstr>Outline</vt:lpstr>
      <vt:lpstr>PowerPoint 演示文稿</vt:lpstr>
      <vt:lpstr>PowerPoint 演示文稿</vt:lpstr>
      <vt:lpstr>PowerPoint 演示文稿</vt:lpstr>
      <vt:lpstr>PowerPoint 演示文稿</vt:lpstr>
    </vt:vector>
  </TitlesOfParts>
  <Company>USTC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caozhe</dc:creator>
  <cp:lastModifiedBy>fel611</cp:lastModifiedBy>
  <cp:revision>58</cp:revision>
  <dcterms:created xsi:type="dcterms:W3CDTF">2026-04-04T15:49:36Z</dcterms:created>
  <dcterms:modified xsi:type="dcterms:W3CDTF">2026-04-07T02:39:17Z</dcterms:modified>
</cp:coreProperties>
</file>