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31"/>
  </p:handoutMasterIdLst>
  <p:sldIdLst>
    <p:sldId id="6013" r:id="rId3"/>
    <p:sldId id="6051" r:id="rId4"/>
    <p:sldId id="6008" r:id="rId5"/>
    <p:sldId id="256" r:id="rId7"/>
    <p:sldId id="6052" r:id="rId8"/>
    <p:sldId id="6016" r:id="rId9"/>
    <p:sldId id="6031" r:id="rId10"/>
    <p:sldId id="6047" r:id="rId11"/>
    <p:sldId id="6048" r:id="rId12"/>
    <p:sldId id="6049" r:id="rId13"/>
    <p:sldId id="6053" r:id="rId14"/>
    <p:sldId id="6050" r:id="rId15"/>
    <p:sldId id="6054" r:id="rId16"/>
    <p:sldId id="6055" r:id="rId17"/>
    <p:sldId id="6057" r:id="rId18"/>
    <p:sldId id="6056" r:id="rId19"/>
    <p:sldId id="6041" r:id="rId20"/>
    <p:sldId id="6042" r:id="rId21"/>
    <p:sldId id="6033" r:id="rId22"/>
    <p:sldId id="6026" r:id="rId23"/>
    <p:sldId id="6034" r:id="rId24"/>
    <p:sldId id="6040" r:id="rId25"/>
    <p:sldId id="6039" r:id="rId26"/>
    <p:sldId id="6037" r:id="rId27"/>
    <p:sldId id="6027" r:id="rId28"/>
    <p:sldId id="6028" r:id="rId29"/>
    <p:sldId id="6029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164" autoAdjust="0"/>
  </p:normalViewPr>
  <p:slideViewPr>
    <p:cSldViewPr snapToGrid="0">
      <p:cViewPr>
        <p:scale>
          <a:sx n="95" d="100"/>
          <a:sy n="95" d="100"/>
        </p:scale>
        <p:origin x="107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8EBDA-A84A-49B1-8D3A-C8DBA523A7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A66AD-8E9A-4AB7-8224-B846C113F2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FCDA3-A4C3-476E-961D-61112321B0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506A1-02BD-4831-9AD4-A1BB426ECE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2C312-1317-4398-9C1E-DE43C9983B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506A1-02BD-4831-9AD4-A1BB426ECE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4712-2A63-4E90-863B-18F75A7A513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0B59-2CB7-4C9B-9014-98D3409B18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74A4-8F46-44CF-938F-7D6E706E3CA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2318-B3E1-4B22-92C1-C9EFB307F5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448674" y="6356349"/>
            <a:ext cx="2905125" cy="365125"/>
          </a:xfrm>
        </p:spPr>
        <p:txBody>
          <a:bodyPr/>
          <a:lstStyle>
            <a:lvl1pPr algn="r"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B160-0930-4EBB-93FE-F242D4A9B95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9207-CFAA-4522-9F4E-7B23A3BB8E5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B2DB-953E-418B-86B8-AA959C57C109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2A73-9182-4714-9D7F-6919B939C2C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6C2F-CF49-4F45-8A05-25210A1F787B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419A-1A9F-4D3D-B52A-18E370A061E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CC38-05E2-4A55-BF6C-5A2E001FDE0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D3C06-CF2C-4024-A07E-9000CCB7370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229600" y="63690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3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1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505585" y="2266315"/>
            <a:ext cx="9180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/>
              <a:t>Simulation update for HNS0</a:t>
            </a:r>
            <a:endParaRPr lang="en-US" altLang="zh-CN" sz="54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79" y="52597"/>
            <a:ext cx="1416018" cy="14160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44336" y="4658590"/>
            <a:ext cx="31038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Jiangpeng</a:t>
            </a:r>
            <a:r>
              <a:rPr lang="en-US" altLang="zh-CN" dirty="0"/>
              <a:t> Zhou, Aiqiang Guo</a:t>
            </a:r>
            <a:endParaRPr lang="en-US" altLang="zh-CN" dirty="0"/>
          </a:p>
          <a:p>
            <a:endParaRPr lang="en-US" altLang="zh-CN" dirty="0"/>
          </a:p>
          <a:p>
            <a:pPr algn="ctr"/>
            <a:r>
              <a:rPr lang="en-US" altLang="zh-CN" dirty="0"/>
              <a:t>CCNU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en-US" altLang="zh-CN" dirty="0"/>
              <a:t>2026.04.07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Correction for</a:t>
            </a:r>
            <a:r>
              <a:rPr lang="zh-CN" altLang="en-US" sz="3200" dirty="0"/>
              <a:t> </a:t>
            </a:r>
            <a:r>
              <a:rPr lang="en-US" altLang="zh-CN" sz="3200" dirty="0"/>
              <a:t>Invariant Mass</a:t>
            </a:r>
            <a:endParaRPr lang="zh-CN" alt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4" y="3796571"/>
            <a:ext cx="5494909" cy="262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977302" y="1623166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Before correction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977302" y="4014166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After correction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93" y="980929"/>
            <a:ext cx="5494910" cy="262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77302" y="1192045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Total 739 Lambda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771" y="891393"/>
            <a:ext cx="3836897" cy="27571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771" y="3710349"/>
            <a:ext cx="3790213" cy="2723620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871813" y="1742317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significance: 16.5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871812" y="4542337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significance: 16.1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872134" y="4542337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峰值得到了修正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重建效率基本一致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476250" y="1191309"/>
            <a:ext cx="5686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3200" dirty="0"/>
              <a:t>束流能量</a:t>
            </a:r>
            <a:r>
              <a:rPr lang="en-US" altLang="zh-CN" sz="3200" dirty="0"/>
              <a:t>4.25 GeV</a:t>
            </a:r>
            <a:r>
              <a:rPr lang="zh-CN" altLang="en-US" sz="3200" dirty="0"/>
              <a:t>模拟</a:t>
            </a:r>
            <a:endParaRPr lang="zh-CN" altLang="en-US" sz="32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561" y="760340"/>
            <a:ext cx="5970899" cy="4661765"/>
          </a:xfrm>
          <a:prstGeom prst="rect">
            <a:avLst/>
          </a:prstGeom>
        </p:spPr>
      </p:pic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表格 9"/>
          <p:cNvGraphicFramePr>
            <a:graphicFrameLocks noGrp="1"/>
          </p:cNvGraphicFramePr>
          <p:nvPr/>
        </p:nvGraphicFramePr>
        <p:xfrm>
          <a:off x="6733311" y="894352"/>
          <a:ext cx="42394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3"/>
                <a:gridCol w="1413163"/>
                <a:gridCol w="1413163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2.6 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4.25 GeV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Proton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7.3 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 °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16.6 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 °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Open Angle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19.3 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 °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82880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4.25GeV/u simulation</a:t>
            </a:r>
            <a:endParaRPr lang="en-US" altLang="zh-CN" sz="3200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050" y="2597208"/>
            <a:ext cx="5814861" cy="282489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42925" y="5300901"/>
            <a:ext cx="86389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按模拟结果，</a:t>
            </a:r>
            <a:r>
              <a:rPr lang="en-US" altLang="zh-CN" dirty="0"/>
              <a:t>4.25GeV</a:t>
            </a:r>
            <a:r>
              <a:rPr lang="zh-CN" altLang="en-US" dirty="0"/>
              <a:t>时：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将</a:t>
            </a:r>
            <a:r>
              <a:rPr lang="en-US" altLang="zh-CN" dirty="0"/>
              <a:t>Proton Arm</a:t>
            </a:r>
            <a:r>
              <a:rPr lang="zh-CN" altLang="en-US" dirty="0"/>
              <a:t>放在</a:t>
            </a:r>
            <a:r>
              <a:rPr lang="en-US" altLang="zh-CN" dirty="0"/>
              <a:t>6°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将</a:t>
            </a:r>
            <a:r>
              <a:rPr lang="en-US" altLang="zh-CN" dirty="0"/>
              <a:t>Pion Arm</a:t>
            </a:r>
            <a:r>
              <a:rPr lang="zh-CN" altLang="en-US" dirty="0"/>
              <a:t>放在</a:t>
            </a:r>
            <a:r>
              <a:rPr lang="en-US" altLang="zh-CN" dirty="0"/>
              <a:t>17-6 = 11°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考虑到</a:t>
            </a:r>
            <a:r>
              <a:rPr lang="en-US" altLang="zh-CN" dirty="0"/>
              <a:t>Lambda </a:t>
            </a:r>
            <a:r>
              <a:rPr lang="en-US" altLang="zh-CN" dirty="0" err="1"/>
              <a:t>DecayLenth</a:t>
            </a:r>
            <a:r>
              <a:rPr lang="zh-CN" altLang="en-US" dirty="0"/>
              <a:t>增大，以及避让束流线，将第一层</a:t>
            </a:r>
            <a:r>
              <a:rPr lang="en-US" altLang="zh-CN" dirty="0"/>
              <a:t>Layer</a:t>
            </a:r>
            <a:r>
              <a:rPr lang="zh-CN" altLang="en-US" dirty="0"/>
              <a:t>后移至</a:t>
            </a:r>
            <a:r>
              <a:rPr lang="en-US" altLang="zh-CN" dirty="0"/>
              <a:t>15cm</a:t>
            </a:r>
            <a:r>
              <a:rPr lang="zh-CN" altLang="en-US" dirty="0"/>
              <a:t>处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Layer 1~6</a:t>
            </a:r>
            <a:r>
              <a:rPr lang="zh-CN" altLang="en-US" dirty="0"/>
              <a:t>：</a:t>
            </a:r>
            <a:r>
              <a:rPr lang="en-US" altLang="zh-CN" dirty="0"/>
              <a:t>15,</a:t>
            </a:r>
            <a:r>
              <a:rPr lang="zh-CN" altLang="en-US" dirty="0"/>
              <a:t> </a:t>
            </a:r>
            <a:r>
              <a:rPr lang="en-US" altLang="zh-CN" dirty="0"/>
              <a:t>20, 30, 40, 45, 50 [cm]</a:t>
            </a:r>
            <a:endParaRPr lang="zh-CN" altLang="en-US" dirty="0"/>
          </a:p>
        </p:txBody>
      </p: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182880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4.25GeV/u simulation</a:t>
            </a:r>
            <a:r>
              <a:rPr lang="zh-CN" altLang="en-US" sz="3200" dirty="0"/>
              <a:t>：</a:t>
            </a:r>
            <a:r>
              <a:rPr lang="en-US" altLang="zh-CN" sz="3200" dirty="0"/>
              <a:t>Cuts</a:t>
            </a:r>
            <a:endParaRPr lang="en-US" altLang="zh-CN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400050" y="1133475"/>
            <a:ext cx="422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Total 238.4M 4.25GeV/u O+C from Jam2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45" y="1643997"/>
            <a:ext cx="9746885" cy="4661553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182880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4.25GeV/u simulation</a:t>
            </a:r>
            <a:r>
              <a:rPr lang="zh-CN" altLang="en-US" sz="3200" dirty="0"/>
              <a:t>：</a:t>
            </a:r>
            <a:r>
              <a:rPr lang="en-US" altLang="zh-CN" sz="3200" dirty="0"/>
              <a:t>Cuts</a:t>
            </a:r>
            <a:endParaRPr lang="en-US" altLang="zh-CN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6628628" y="1674674"/>
            <a:ext cx="2698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Cuts: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Decay Length &gt; 0.5cm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DCA p-</a:t>
            </a:r>
            <a:r>
              <a:rPr lang="el-GR" altLang="zh-CN" dirty="0"/>
              <a:t>π</a:t>
            </a:r>
            <a:r>
              <a:rPr lang="en-US" altLang="zh-CN" dirty="0"/>
              <a:t> &lt; 0.25cm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DCA p-prim &gt; 0.05cm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DCA </a:t>
            </a:r>
            <a:r>
              <a:rPr lang="el-GR" altLang="zh-CN" dirty="0"/>
              <a:t>π</a:t>
            </a:r>
            <a:r>
              <a:rPr lang="en-US" altLang="zh-CN" dirty="0"/>
              <a:t>-prim &gt; 0.2cm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Angle &lt; 0.25 rad</a:t>
            </a:r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6628628" y="1186959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238.4M</a:t>
            </a:r>
            <a:r>
              <a:rPr lang="en-US" altLang="zh-CN" dirty="0"/>
              <a:t> Events From Jam2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628628" y="3951311"/>
            <a:ext cx="5183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~340 Lambda in 238.4 M O+C Events(2.6GeV)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接受度扩大了十倍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~</a:t>
            </a:r>
            <a:r>
              <a:rPr lang="zh-CN" altLang="en-US" dirty="0">
                <a:solidFill>
                  <a:srgbClr val="FF0000"/>
                </a:solidFill>
              </a:rPr>
              <a:t>合计</a:t>
            </a:r>
            <a:r>
              <a:rPr lang="en-US" altLang="zh-CN" dirty="0">
                <a:solidFill>
                  <a:srgbClr val="FF0000"/>
                </a:solidFill>
              </a:rPr>
              <a:t> 0.3 M Lambda in 10M Events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Efficiency ~ </a:t>
            </a:r>
            <a:r>
              <a:rPr lang="en-US" altLang="zh-CN" b="1" dirty="0">
                <a:solidFill>
                  <a:srgbClr val="FF0000"/>
                </a:solidFill>
              </a:rPr>
              <a:t>4.8 * 10</a:t>
            </a:r>
            <a:r>
              <a:rPr lang="en-US" altLang="zh-CN" b="1" baseline="30000" dirty="0">
                <a:solidFill>
                  <a:srgbClr val="FF0000"/>
                </a:solidFill>
              </a:rPr>
              <a:t>-6</a:t>
            </a:r>
            <a:endParaRPr lang="en-US" altLang="zh-CN" b="1" baseline="300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58620" y="5546315"/>
            <a:ext cx="5081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Jam2</a:t>
            </a:r>
            <a:r>
              <a:rPr lang="zh-CN" altLang="en-US" dirty="0"/>
              <a:t>模型中，</a:t>
            </a:r>
            <a:r>
              <a:rPr lang="en-US" altLang="zh-CN" dirty="0"/>
              <a:t>Lambda </a:t>
            </a:r>
            <a:r>
              <a:rPr lang="zh-CN" altLang="en-US" dirty="0"/>
              <a:t>产额增大了</a:t>
            </a:r>
            <a:r>
              <a:rPr lang="en-US" altLang="zh-CN" dirty="0"/>
              <a:t>~50%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如果据此产额估计，</a:t>
            </a:r>
            <a:r>
              <a:rPr lang="en-US" altLang="zh-CN" dirty="0"/>
              <a:t>10000 Lambda ~ 16</a:t>
            </a:r>
            <a:r>
              <a:rPr lang="zh-CN" altLang="en-US" dirty="0"/>
              <a:t> </a:t>
            </a:r>
            <a:r>
              <a:rPr lang="en-US" altLang="zh-CN" dirty="0"/>
              <a:t>Days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  <p:graphicFrame>
        <p:nvGraphicFramePr>
          <p:cNvPr id="14" name="Table 6"/>
          <p:cNvGraphicFramePr>
            <a:graphicFrameLocks noGrp="1"/>
          </p:cNvGraphicFramePr>
          <p:nvPr/>
        </p:nvGraphicFramePr>
        <p:xfrm>
          <a:off x="1481950" y="5162654"/>
          <a:ext cx="3197054" cy="12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510"/>
                <a:gridCol w="1495544"/>
              </a:tblGrid>
              <a:tr h="365364">
                <a:tc>
                  <a:txBody>
                    <a:bodyPr/>
                    <a:lstStyle/>
                    <a:p>
                      <a:r>
                        <a:rPr lang="en-US" sz="1200" dirty="0"/>
                        <a:t>Beam: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1X10</a:t>
                      </a:r>
                      <a:r>
                        <a:rPr lang="en-US" altLang="zh-CN" sz="1200" baseline="30000" dirty="0"/>
                        <a:t>8</a:t>
                      </a:r>
                      <a:r>
                        <a:rPr lang="en-US" sz="1200" baseline="30000" dirty="0"/>
                        <a:t> </a:t>
                      </a:r>
                      <a:r>
                        <a:rPr lang="en-US" sz="1200" baseline="0" dirty="0"/>
                        <a:t>(pps)</a:t>
                      </a:r>
                      <a:endParaRPr lang="en-US" sz="1200" baseline="0" dirty="0"/>
                    </a:p>
                  </a:txBody>
                  <a:tcPr/>
                </a:tc>
              </a:tr>
              <a:tr h="355307">
                <a:tc>
                  <a:txBody>
                    <a:bodyPr/>
                    <a:lstStyle/>
                    <a:p>
                      <a:r>
                        <a:rPr lang="en-US" sz="1200" dirty="0"/>
                        <a:t>Target: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1%</a:t>
                      </a:r>
                      <a:r>
                        <a:rPr lang="en-US" altLang="zh-CN" sz="1200" dirty="0"/>
                        <a:t> </a:t>
                      </a:r>
                      <a:r>
                        <a:rPr lang="en-US" sz="1200" dirty="0"/>
                        <a:t>C target</a:t>
                      </a:r>
                      <a:endParaRPr lang="en-US" sz="1200" dirty="0"/>
                    </a:p>
                  </a:txBody>
                  <a:tcPr/>
                </a:tc>
              </a:tr>
              <a:tr h="4796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Cross section ratio σ(Λ)/σ(tot):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dirty="0">
                          <a:solidFill>
                            <a:srgbClr val="FF0000"/>
                          </a:solidFill>
                        </a:rPr>
                        <a:t>~ 0.15 % </a:t>
                      </a:r>
                      <a:r>
                        <a:rPr lang="zh-CN" altLang="en-US" sz="1200" dirty="0">
                          <a:solidFill>
                            <a:srgbClr val="FF0000"/>
                          </a:solidFill>
                        </a:rPr>
                        <a:t>？</a:t>
                      </a:r>
                      <a:endParaRPr lang="en-US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81" y="1095181"/>
            <a:ext cx="5623939" cy="404132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53917" y="2438349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significance: 13.24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Summary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584977" y="1857375"/>
            <a:ext cx="9802846" cy="396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dirty="0"/>
              <a:t>模拟了</a:t>
            </a:r>
            <a:r>
              <a:rPr lang="en-US" altLang="zh-CN" dirty="0"/>
              <a:t>HNS0</a:t>
            </a:r>
            <a:r>
              <a:rPr lang="zh-CN" altLang="en-US" dirty="0"/>
              <a:t>原理样机重新</a:t>
            </a:r>
            <a:r>
              <a:rPr lang="en-US" altLang="zh-CN" dirty="0"/>
              <a:t>Lambda</a:t>
            </a:r>
            <a:r>
              <a:rPr lang="zh-CN" altLang="en-US" dirty="0"/>
              <a:t>的性能，基于现有设计可以重建出</a:t>
            </a:r>
            <a:r>
              <a:rPr lang="en-US" altLang="zh-CN" dirty="0"/>
              <a:t>Lambda</a:t>
            </a:r>
            <a:r>
              <a:rPr lang="zh-CN" altLang="en-US" dirty="0"/>
              <a:t>信号。</a:t>
            </a:r>
            <a:endParaRPr lang="zh-CN" altLang="en-US" dirty="0"/>
          </a:p>
          <a:p>
            <a:pPr marL="285750" indent="-285750" algn="l">
              <a:buFont typeface="Wingdings" panose="05000000000000000000" charset="0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2.6 GeV/u</a:t>
            </a:r>
            <a:r>
              <a:rPr lang="zh-CN" altLang="en-US" dirty="0"/>
              <a:t>束流能量下，</a:t>
            </a:r>
            <a:r>
              <a:rPr lang="en-US" altLang="zh-CN" dirty="0"/>
              <a:t>HNS0</a:t>
            </a:r>
            <a:r>
              <a:rPr lang="zh-CN" altLang="en-US" dirty="0"/>
              <a:t>张角设置为</a:t>
            </a:r>
            <a:r>
              <a:rPr lang="en-US" altLang="zh-CN" dirty="0"/>
              <a:t>7</a:t>
            </a:r>
            <a:r>
              <a:rPr lang="zh-CN" altLang="en-US" dirty="0"/>
              <a:t>°</a:t>
            </a:r>
            <a:r>
              <a:rPr lang="en-US" altLang="zh-CN" dirty="0"/>
              <a:t> + 12</a:t>
            </a:r>
            <a:r>
              <a:rPr lang="zh-CN" altLang="en-US" dirty="0"/>
              <a:t>°，</a:t>
            </a:r>
            <a:r>
              <a:rPr lang="en-US" altLang="zh-CN" dirty="0"/>
              <a:t>10000</a:t>
            </a:r>
            <a:r>
              <a:rPr lang="zh-CN" altLang="en-US" dirty="0"/>
              <a:t>个</a:t>
            </a:r>
            <a:r>
              <a:rPr lang="en-US" altLang="zh-CN" dirty="0"/>
              <a:t>Lambda</a:t>
            </a:r>
            <a:r>
              <a:rPr lang="zh-CN" altLang="en-US" dirty="0"/>
              <a:t>信号需要约</a:t>
            </a:r>
            <a:r>
              <a:rPr lang="en-US" altLang="zh-CN" dirty="0"/>
              <a:t>3</a:t>
            </a:r>
            <a:r>
              <a:rPr lang="zh-CN" altLang="en-US" dirty="0"/>
              <a:t>周束流时间。</a:t>
            </a:r>
            <a:endParaRPr lang="zh-CN" altLang="en-US" dirty="0"/>
          </a:p>
          <a:p>
            <a:pPr algn="l"/>
            <a:endParaRPr lang="zh-CN" altLang="en-US" dirty="0"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4.25 GeV/u</a:t>
            </a:r>
            <a:r>
              <a:rPr lang="zh-CN" altLang="en-US" dirty="0"/>
              <a:t>束流能量下，</a:t>
            </a:r>
            <a:r>
              <a:rPr lang="en-US" altLang="zh-CN" dirty="0"/>
              <a:t>HNS0</a:t>
            </a:r>
            <a:r>
              <a:rPr lang="zh-CN" altLang="en-US" dirty="0"/>
              <a:t>张角设置为</a:t>
            </a:r>
            <a:r>
              <a:rPr lang="en-US" altLang="zh-CN" dirty="0"/>
              <a:t>6</a:t>
            </a:r>
            <a:r>
              <a:rPr lang="zh-CN" altLang="en-US" dirty="0"/>
              <a:t>°</a:t>
            </a:r>
            <a:r>
              <a:rPr lang="en-US" altLang="zh-CN" dirty="0"/>
              <a:t> + 11</a:t>
            </a:r>
            <a:r>
              <a:rPr lang="zh-CN" altLang="en-US" dirty="0"/>
              <a:t>°，</a:t>
            </a:r>
            <a:r>
              <a:rPr lang="en-US" altLang="zh-CN" dirty="0"/>
              <a:t>10000</a:t>
            </a:r>
            <a:r>
              <a:rPr lang="zh-CN" altLang="en-US" dirty="0"/>
              <a:t>个</a:t>
            </a:r>
            <a:r>
              <a:rPr lang="en-US" altLang="zh-CN" dirty="0"/>
              <a:t>Lambda</a:t>
            </a:r>
            <a:r>
              <a:rPr lang="zh-CN" altLang="en-US" dirty="0"/>
              <a:t>信号需要约</a:t>
            </a:r>
            <a:r>
              <a:rPr lang="en-US" altLang="zh-CN" dirty="0"/>
              <a:t>2</a:t>
            </a:r>
            <a:r>
              <a:rPr lang="zh-CN" altLang="en-US" dirty="0"/>
              <a:t>周束流时间。</a:t>
            </a:r>
            <a:endParaRPr lang="zh-CN" altLang="en-US" dirty="0"/>
          </a:p>
          <a:p>
            <a:pPr algn="l"/>
            <a:endParaRPr lang="zh-CN" altLang="en-US" dirty="0"/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模拟中，</a:t>
            </a:r>
            <a:r>
              <a:rPr lang="en-US" altLang="zh-CN" dirty="0">
                <a:sym typeface="+mn-ea"/>
              </a:rPr>
              <a:t>4.25GeV/u</a:t>
            </a:r>
            <a:r>
              <a:rPr lang="zh-CN" altLang="en-US" dirty="0">
                <a:sym typeface="+mn-ea"/>
              </a:rPr>
              <a:t>下</a:t>
            </a:r>
            <a:r>
              <a:rPr lang="en-US" altLang="zh-CN" dirty="0">
                <a:sym typeface="+mn-ea"/>
              </a:rPr>
              <a:t> Lambda</a:t>
            </a:r>
            <a:r>
              <a:rPr lang="zh-CN" altLang="en-US" dirty="0">
                <a:sym typeface="+mn-ea"/>
              </a:rPr>
              <a:t>产额相较</a:t>
            </a:r>
            <a:r>
              <a:rPr lang="en-US" altLang="zh-CN" dirty="0">
                <a:sym typeface="+mn-ea"/>
              </a:rPr>
              <a:t>2.6GeV/u </a:t>
            </a:r>
            <a:r>
              <a:rPr lang="zh-CN" altLang="en-US" dirty="0">
                <a:sym typeface="+mn-ea"/>
              </a:rPr>
              <a:t>提高约</a:t>
            </a:r>
            <a:r>
              <a:rPr lang="en-US" altLang="zh-CN" dirty="0">
                <a:sym typeface="+mn-ea"/>
              </a:rPr>
              <a:t>50%</a:t>
            </a:r>
            <a:r>
              <a:rPr lang="zh-CN" altLang="en-US" dirty="0">
                <a:sym typeface="+mn-ea"/>
              </a:rPr>
              <a:t>。真实产额需要计算截面。</a:t>
            </a:r>
            <a:endParaRPr lang="en-US" altLang="zh-CN" dirty="0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endParaRPr lang="en-US" altLang="zh-CN" dirty="0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dirty="0">
                <a:sym typeface="+mn-ea"/>
              </a:rPr>
              <a:t>基于顶点拟合</a:t>
            </a:r>
            <a:r>
              <a:rPr lang="en-US" altLang="zh-CN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数值求解尝试修正</a:t>
            </a:r>
            <a:r>
              <a:rPr lang="en-US" altLang="zh-CN" dirty="0">
                <a:sym typeface="+mn-ea"/>
              </a:rPr>
              <a:t>Lambda</a:t>
            </a:r>
            <a:r>
              <a:rPr lang="zh-CN" altLang="en-US" dirty="0">
                <a:sym typeface="+mn-ea"/>
              </a:rPr>
              <a:t>不变质量谱峰位置。</a:t>
            </a:r>
            <a:endParaRPr lang="en-US" altLang="zh-C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5286323" y="2991429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Back Up</a:t>
            </a:r>
            <a:endParaRPr lang="zh-CN" altLang="en-US" sz="32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182880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LGAD covered by PCB</a:t>
            </a:r>
            <a:endParaRPr lang="en-US" altLang="zh-CN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495" y="973455"/>
            <a:ext cx="4254500" cy="2051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495" y="3119120"/>
            <a:ext cx="4283075" cy="28689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" y="2974340"/>
            <a:ext cx="5008245" cy="3013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725805" y="1353820"/>
            <a:ext cx="5418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/>
              <a:t>模拟了</a:t>
            </a:r>
            <a:r>
              <a:rPr lang="en-US" altLang="zh-CN" dirty="0"/>
              <a:t>LGAD</a:t>
            </a:r>
            <a:r>
              <a:rPr lang="zh-CN" altLang="en-US" dirty="0"/>
              <a:t>被前端的电子学板遮挡导致的影响</a:t>
            </a:r>
            <a:endParaRPr lang="zh-CN" altLang="en-US" dirty="0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/>
              <a:t>在第五层</a:t>
            </a:r>
            <a:r>
              <a:rPr lang="en-US" altLang="zh-CN" dirty="0"/>
              <a:t>MAPS</a:t>
            </a:r>
            <a:r>
              <a:rPr lang="zh-CN" altLang="en-US" dirty="0"/>
              <a:t>后和</a:t>
            </a:r>
            <a:r>
              <a:rPr lang="en-US" altLang="zh-CN" dirty="0"/>
              <a:t>LGAD</a:t>
            </a:r>
            <a:r>
              <a:rPr lang="zh-CN" altLang="en-US" dirty="0"/>
              <a:t>前各设置了</a:t>
            </a:r>
            <a:r>
              <a:rPr lang="en-US" altLang="zh-CN" dirty="0"/>
              <a:t>2.2mm</a:t>
            </a:r>
            <a:r>
              <a:rPr lang="zh-CN" altLang="en-US" dirty="0"/>
              <a:t>的</a:t>
            </a:r>
            <a:r>
              <a:rPr lang="en-US" altLang="zh-CN" dirty="0"/>
              <a:t>FR4</a:t>
            </a:r>
            <a:r>
              <a:rPr lang="zh-CN" altLang="en-US" dirty="0"/>
              <a:t>材料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213610" y="5988050"/>
            <a:ext cx="2442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加入</a:t>
            </a:r>
            <a:r>
              <a:rPr lang="en-US" altLang="zh-CN"/>
              <a:t>FR4</a:t>
            </a:r>
            <a:r>
              <a:rPr lang="zh-CN" altLang="en-US"/>
              <a:t>板材后的几何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53730" y="5988050"/>
            <a:ext cx="1538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FR4 </a:t>
            </a:r>
            <a:r>
              <a:rPr lang="zh-CN" altLang="en-US"/>
              <a:t>材料参数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182880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LGAD covered by PCB</a:t>
            </a:r>
            <a:endParaRPr lang="en-US" altLang="zh-CN" sz="3200" dirty="0"/>
          </a:p>
        </p:txBody>
      </p: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5683885" y="1379220"/>
            <a:ext cx="5009818" cy="3600000"/>
            <a:chOff x="3142" y="2693"/>
            <a:chExt cx="10413" cy="74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2" y="2693"/>
              <a:ext cx="10413" cy="748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8850" y="5182"/>
                  <a:ext cx="3074" cy="1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From Hits</a:t>
                  </a:r>
                  <a:endParaRPr lang="en-US" altLang="zh-CN" dirty="0"/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altLang="zh-CN" dirty="0"/>
                    <a:t>= 22.48</a:t>
                  </a:r>
                  <a:endParaRPr lang="zh-CN" altLang="en-US" dirty="0"/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0" y="5182"/>
                  <a:ext cx="3074" cy="1612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675968" y="1379104"/>
            <a:ext cx="5008497" cy="3600000"/>
            <a:chOff x="979" y="1476"/>
            <a:chExt cx="6466" cy="464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9" y="1476"/>
              <a:ext cx="6466" cy="464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4465" y="3022"/>
                  <a:ext cx="2184" cy="1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From Hits</a:t>
                  </a:r>
                  <a:endParaRPr lang="en-US" altLang="zh-CN" dirty="0"/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altLang="zh-CN" dirty="0"/>
                    <a:t>= 23.38</a:t>
                  </a:r>
                  <a:endParaRPr lang="zh-CN" altLang="en-US" dirty="0"/>
                </a:p>
              </p:txBody>
            </p:sp>
          </mc:Choice>
          <mc:Fallback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5" y="3022"/>
                  <a:ext cx="2184" cy="1100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文本框 18"/>
          <p:cNvSpPr txBox="1"/>
          <p:nvPr/>
        </p:nvSpPr>
        <p:spPr>
          <a:xfrm>
            <a:off x="2540635" y="4883150"/>
            <a:ext cx="1280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无</a:t>
            </a:r>
            <a:r>
              <a:rPr lang="en-US" altLang="zh-CN"/>
              <a:t>FR4</a:t>
            </a:r>
            <a:r>
              <a:rPr lang="zh-CN" altLang="en-US"/>
              <a:t>遮挡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666355" y="4883150"/>
            <a:ext cx="1308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有</a:t>
            </a:r>
            <a:r>
              <a:rPr lang="en-US" altLang="zh-CN"/>
              <a:t>FR4</a:t>
            </a:r>
            <a:r>
              <a:rPr lang="zh-CN" altLang="en-US"/>
              <a:t>遮挡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96010" y="538861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重建信号数损失约</a:t>
            </a:r>
            <a:r>
              <a:rPr lang="en-US" altLang="zh-CN"/>
              <a:t>10%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显著度略降低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认为该影响有限，可以接受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Different Open Angle Set</a:t>
            </a:r>
            <a:endParaRPr lang="zh-CN" altLang="en-US" sz="3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96060"/>
            <a:ext cx="4007831" cy="288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130" y="796060"/>
            <a:ext cx="4007832" cy="288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9" y="3748060"/>
            <a:ext cx="4007831" cy="288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130" y="3748060"/>
            <a:ext cx="4007832" cy="2880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379" y="52597"/>
            <a:ext cx="1416018" cy="14160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68561" y="2736502"/>
            <a:ext cx="42274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/>
              <a:t>Lambda</a:t>
            </a:r>
            <a:r>
              <a:rPr lang="zh-CN" altLang="en-US" sz="2800" dirty="0"/>
              <a:t>不变质量谱修正</a:t>
            </a:r>
            <a:endParaRPr lang="en-US" altLang="zh-CN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/>
              <a:t>束流能量</a:t>
            </a:r>
            <a:r>
              <a:rPr lang="en-US" altLang="zh-CN" sz="2800" dirty="0"/>
              <a:t>4.25 GeV</a:t>
            </a:r>
            <a:r>
              <a:rPr lang="zh-CN" altLang="en-US" sz="2800" dirty="0"/>
              <a:t>模拟</a:t>
            </a:r>
            <a:endParaRPr lang="zh-CN" altLang="en-US" sz="28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Different Open Angle Set</a:t>
            </a:r>
            <a:endParaRPr lang="zh-CN" altLang="en-US" sz="3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7" y="4293639"/>
            <a:ext cx="4384840" cy="23506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49859" r="3585"/>
          <a:stretch>
            <a:fillRect/>
          </a:stretch>
        </p:blipFill>
        <p:spPr>
          <a:xfrm>
            <a:off x="5589216" y="903459"/>
            <a:ext cx="4291558" cy="33901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03900" y="5146675"/>
            <a:ext cx="5168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7° Proton Arm + 12° Pion Arm is the best</a:t>
            </a:r>
            <a:r>
              <a:rPr lang="zh-CN" altLang="en-US" dirty="0"/>
              <a:t> </a:t>
            </a:r>
            <a:r>
              <a:rPr lang="en-US" altLang="zh-CN" dirty="0"/>
              <a:t>geometry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"/>
          <a:stretch>
            <a:fillRect/>
          </a:stretch>
        </p:blipFill>
        <p:spPr>
          <a:xfrm>
            <a:off x="474429" y="903459"/>
            <a:ext cx="5070337" cy="339613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LGAD Time Resolution: 50~70ps</a:t>
            </a:r>
            <a:endParaRPr lang="zh-CN" altLang="en-US" sz="32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3" y="1039985"/>
            <a:ext cx="4994691" cy="36051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97" y="1039985"/>
            <a:ext cx="4994690" cy="3605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2655" y="5067935"/>
            <a:ext cx="8721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模拟了</a:t>
            </a:r>
            <a:r>
              <a:rPr lang="en-US" altLang="zh-CN"/>
              <a:t>LGAD</a:t>
            </a:r>
            <a:r>
              <a:rPr lang="zh-CN" altLang="en-US"/>
              <a:t>不同时间分辨率</a:t>
            </a:r>
            <a:r>
              <a:rPr lang="en-US" altLang="zh-CN"/>
              <a:t>&amp;</a:t>
            </a:r>
            <a:r>
              <a:rPr lang="zh-CN" altLang="en-US"/>
              <a:t>距离靶位置下的</a:t>
            </a:r>
            <a:r>
              <a:rPr lang="en-US" altLang="zh-CN"/>
              <a:t>Lambda</a:t>
            </a:r>
            <a:r>
              <a:rPr lang="zh-CN" altLang="en-US"/>
              <a:t>重建情况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Time Resolution: 50, 60, 70 ps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Distance of LGAD: 50, 60, 70 cm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286510" y="455422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/>
              <a:t>不同</a:t>
            </a:r>
            <a:r>
              <a:rPr lang="en-US" altLang="zh-CN" sz="1600" b="1"/>
              <a:t>LGAD</a:t>
            </a:r>
            <a:r>
              <a:rPr lang="zh-CN" altLang="en-US" sz="1600" b="1"/>
              <a:t>时间分辨率</a:t>
            </a:r>
            <a:r>
              <a:rPr lang="en-US" altLang="zh-CN" sz="1600" b="1"/>
              <a:t>/</a:t>
            </a:r>
            <a:r>
              <a:rPr lang="zh-CN" altLang="en-US" sz="1600" b="1"/>
              <a:t>位置下的重建信号数</a:t>
            </a:r>
            <a:endParaRPr lang="zh-CN" altLang="en-US" sz="1600" b="1"/>
          </a:p>
        </p:txBody>
      </p:sp>
      <p:sp>
        <p:nvSpPr>
          <p:cNvPr id="5" name="文本框 4"/>
          <p:cNvSpPr txBox="1"/>
          <p:nvPr/>
        </p:nvSpPr>
        <p:spPr>
          <a:xfrm>
            <a:off x="6281420" y="455422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/>
              <a:t>不同</a:t>
            </a:r>
            <a:r>
              <a:rPr lang="en-US" altLang="zh-CN" sz="1600" b="1"/>
              <a:t>LGAD</a:t>
            </a:r>
            <a:r>
              <a:rPr lang="zh-CN" altLang="en-US" sz="1600" b="1"/>
              <a:t>时间分辨率</a:t>
            </a:r>
            <a:r>
              <a:rPr lang="en-US" altLang="zh-CN" sz="1600" b="1"/>
              <a:t>/</a:t>
            </a:r>
            <a:r>
              <a:rPr lang="zh-CN" altLang="en-US" sz="1600" b="1"/>
              <a:t>位置下的重建显著度</a:t>
            </a:r>
            <a:endParaRPr lang="zh-CN" altLang="en-US" sz="1600" b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200" dirty="0"/>
          </a:p>
        </p:txBody>
      </p:sp>
      <p:grpSp>
        <p:nvGrpSpPr>
          <p:cNvPr id="27" name="组合 26"/>
          <p:cNvGrpSpPr/>
          <p:nvPr/>
        </p:nvGrpSpPr>
        <p:grpSpPr>
          <a:xfrm>
            <a:off x="2733040" y="779145"/>
            <a:ext cx="6943090" cy="5300345"/>
            <a:chOff x="1015" y="1338"/>
            <a:chExt cx="13164" cy="10206"/>
          </a:xfrm>
        </p:grpSpPr>
        <p:pic>
          <p:nvPicPr>
            <p:cNvPr id="18" name="图片 17" descr="InvMass_geoCut_70ps_70cm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791" y="8142"/>
              <a:ext cx="4388" cy="3402"/>
            </a:xfrm>
            <a:prstGeom prst="rect">
              <a:avLst/>
            </a:prstGeom>
          </p:spPr>
        </p:pic>
        <p:pic>
          <p:nvPicPr>
            <p:cNvPr id="19" name="图片 18" descr="InvMass_geoCut_50ps_60cm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3" y="1338"/>
              <a:ext cx="4388" cy="3402"/>
            </a:xfrm>
            <a:prstGeom prst="rect">
              <a:avLst/>
            </a:prstGeom>
          </p:spPr>
        </p:pic>
        <p:pic>
          <p:nvPicPr>
            <p:cNvPr id="20" name="图片 19" descr="InvMass_geoCut_50ps_70c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1" y="1338"/>
              <a:ext cx="4388" cy="3402"/>
            </a:xfrm>
            <a:prstGeom prst="rect">
              <a:avLst/>
            </a:prstGeom>
          </p:spPr>
        </p:pic>
        <p:pic>
          <p:nvPicPr>
            <p:cNvPr id="21" name="图片 20" descr="InvMass_geoCut_50ps_50c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" y="1338"/>
              <a:ext cx="4388" cy="3402"/>
            </a:xfrm>
            <a:prstGeom prst="rect">
              <a:avLst/>
            </a:prstGeom>
          </p:spPr>
        </p:pic>
        <p:pic>
          <p:nvPicPr>
            <p:cNvPr id="22" name="图片 21" descr="InvMass_geoCut_60ps_50cm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2" y="4740"/>
              <a:ext cx="4388" cy="3402"/>
            </a:xfrm>
            <a:prstGeom prst="rect">
              <a:avLst/>
            </a:prstGeom>
          </p:spPr>
        </p:pic>
        <p:pic>
          <p:nvPicPr>
            <p:cNvPr id="23" name="图片 22" descr="InvMass_geoCut_60ps_60cm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03" y="4740"/>
              <a:ext cx="4388" cy="3402"/>
            </a:xfrm>
            <a:prstGeom prst="rect">
              <a:avLst/>
            </a:prstGeom>
          </p:spPr>
        </p:pic>
        <p:pic>
          <p:nvPicPr>
            <p:cNvPr id="24" name="图片 23" descr="InvMass_geoCut_60ps_70cm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91" y="4740"/>
              <a:ext cx="4388" cy="3402"/>
            </a:xfrm>
            <a:prstGeom prst="rect">
              <a:avLst/>
            </a:prstGeom>
          </p:spPr>
        </p:pic>
        <p:pic>
          <p:nvPicPr>
            <p:cNvPr id="25" name="图片 24" descr="InvMass_geoCut_70ps_50cm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4" y="8142"/>
              <a:ext cx="4386" cy="3402"/>
            </a:xfrm>
            <a:prstGeom prst="rect">
              <a:avLst/>
            </a:prstGeom>
          </p:spPr>
        </p:pic>
        <p:pic>
          <p:nvPicPr>
            <p:cNvPr id="26" name="图片 25" descr="InvMass_geoCut_70ps_60cm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10" y="8142"/>
              <a:ext cx="4388" cy="3402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482600" y="775970"/>
            <a:ext cx="206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Time Resolution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1498600" y="1303020"/>
            <a:ext cx="1085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50 ps</a:t>
            </a:r>
            <a:endParaRPr lang="en-US" altLang="zh-CN"/>
          </a:p>
        </p:txBody>
      </p:sp>
      <p:sp>
        <p:nvSpPr>
          <p:cNvPr id="30" name="文本框 29"/>
          <p:cNvSpPr txBox="1"/>
          <p:nvPr/>
        </p:nvSpPr>
        <p:spPr>
          <a:xfrm>
            <a:off x="1581150" y="3244215"/>
            <a:ext cx="1085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60 ps</a:t>
            </a:r>
            <a:endParaRPr lang="en-US" altLang="zh-CN"/>
          </a:p>
        </p:txBody>
      </p:sp>
      <p:sp>
        <p:nvSpPr>
          <p:cNvPr id="31" name="文本框 30"/>
          <p:cNvSpPr txBox="1"/>
          <p:nvPr/>
        </p:nvSpPr>
        <p:spPr>
          <a:xfrm>
            <a:off x="1625600" y="4849495"/>
            <a:ext cx="1085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70 ps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1276350" y="6040120"/>
            <a:ext cx="206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LGAD Distance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2983865" y="6040120"/>
            <a:ext cx="206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50cm</a:t>
            </a:r>
            <a:endParaRPr lang="en-US" altLang="zh-CN"/>
          </a:p>
        </p:txBody>
      </p:sp>
      <p:sp>
        <p:nvSpPr>
          <p:cNvPr id="36" name="文本框 35"/>
          <p:cNvSpPr txBox="1"/>
          <p:nvPr/>
        </p:nvSpPr>
        <p:spPr>
          <a:xfrm>
            <a:off x="5174615" y="6040120"/>
            <a:ext cx="206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60cm</a:t>
            </a:r>
            <a:endParaRPr lang="en-US" altLang="zh-CN"/>
          </a:p>
        </p:txBody>
      </p:sp>
      <p:sp>
        <p:nvSpPr>
          <p:cNvPr id="37" name="文本框 36"/>
          <p:cNvSpPr txBox="1"/>
          <p:nvPr/>
        </p:nvSpPr>
        <p:spPr>
          <a:xfrm>
            <a:off x="7365365" y="6040120"/>
            <a:ext cx="206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70cm</a:t>
            </a:r>
            <a:endParaRPr lang="en-US" altLang="zh-CN"/>
          </a:p>
        </p:txBody>
      </p:sp>
      <p:pic>
        <p:nvPicPr>
          <p:cNvPr id="38" name="Picture 15" descr="TitleBKG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Difference between </a:t>
            </a:r>
            <a:r>
              <a:rPr lang="el-GR" altLang="zh-CN" sz="3200" dirty="0"/>
              <a:t>Λ</a:t>
            </a:r>
            <a:r>
              <a:rPr lang="en-US" altLang="zh-CN" sz="3200" dirty="0"/>
              <a:t> / Non-</a:t>
            </a:r>
            <a:r>
              <a:rPr lang="el-GR" altLang="zh-CN" sz="3200" dirty="0"/>
              <a:t>Λ</a:t>
            </a:r>
            <a:r>
              <a:rPr lang="en-US" altLang="zh-CN" sz="3200" dirty="0"/>
              <a:t> Events</a:t>
            </a:r>
            <a:r>
              <a:rPr lang="zh-CN" altLang="en-US" sz="3200" dirty="0"/>
              <a:t>（</a:t>
            </a:r>
            <a:r>
              <a:rPr lang="en-US" altLang="zh-CN" sz="3200" dirty="0" err="1"/>
              <a:t>MCTrack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1204778" y="447210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Pion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87759" y="18319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Proton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14341" y="6133380"/>
            <a:ext cx="44424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err="1"/>
              <a:t>MCTrack</a:t>
            </a:r>
            <a:r>
              <a:rPr lang="zh-CN" altLang="en-US" dirty="0"/>
              <a:t>信息（</a:t>
            </a:r>
            <a:r>
              <a:rPr lang="en-US" altLang="zh-CN" dirty="0" err="1"/>
              <a:t>StartXYZ</a:t>
            </a:r>
            <a:r>
              <a:rPr lang="zh-CN" altLang="en-US" dirty="0"/>
              <a:t>）中的</a:t>
            </a:r>
            <a:r>
              <a:rPr lang="en-US" altLang="zh-CN" dirty="0"/>
              <a:t>DCA</a:t>
            </a:r>
            <a:r>
              <a:rPr lang="zh-CN" altLang="en-US" dirty="0"/>
              <a:t>差别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308" y="998740"/>
            <a:ext cx="6301584" cy="488436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Difference between </a:t>
            </a:r>
            <a:r>
              <a:rPr lang="el-GR" altLang="zh-CN" sz="3200" dirty="0"/>
              <a:t>Λ</a:t>
            </a:r>
            <a:r>
              <a:rPr lang="en-US" altLang="zh-CN" sz="3200" dirty="0"/>
              <a:t> / Non-</a:t>
            </a:r>
            <a:r>
              <a:rPr lang="el-GR" altLang="zh-CN" sz="3200" dirty="0"/>
              <a:t>Λ</a:t>
            </a:r>
            <a:r>
              <a:rPr lang="en-US" altLang="zh-CN" sz="3200" dirty="0"/>
              <a:t> Events</a:t>
            </a:r>
            <a:r>
              <a:rPr lang="zh-CN" altLang="en-US" sz="3200" dirty="0"/>
              <a:t>（</a:t>
            </a:r>
            <a:r>
              <a:rPr lang="en-US" altLang="zh-CN" sz="3200" dirty="0" err="1"/>
              <a:t>MCTrack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609600" y="5832013"/>
            <a:ext cx="526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基于</a:t>
            </a:r>
            <a:r>
              <a:rPr lang="en-US" altLang="zh-CN" dirty="0"/>
              <a:t>Smear</a:t>
            </a:r>
            <a:r>
              <a:rPr lang="zh-CN" altLang="en-US" dirty="0"/>
              <a:t>后的</a:t>
            </a:r>
            <a:r>
              <a:rPr lang="en-US" altLang="zh-CN" dirty="0" err="1"/>
              <a:t>MCTrack</a:t>
            </a:r>
            <a:r>
              <a:rPr lang="zh-CN" altLang="en-US" dirty="0"/>
              <a:t>信息计算的拓扑量差别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80991"/>
            <a:ext cx="10972800" cy="449601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Different Open Angle Set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903460"/>
            <a:ext cx="7028810" cy="28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3890860"/>
            <a:ext cx="7028809" cy="288000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654472" y="51461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8+13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8654473" y="21587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7+12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Different Open Angle Set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896865"/>
            <a:ext cx="7028812" cy="288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54472" y="514619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10+15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654473" y="21587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9+14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3776865"/>
            <a:ext cx="7028811" cy="2880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Different Open Angle Set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931212"/>
            <a:ext cx="7028810" cy="28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3946364"/>
            <a:ext cx="7028811" cy="288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54473" y="215879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11+16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654472" y="514619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12+17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7764" y="99123"/>
                <a:ext cx="5978236" cy="62549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/>
                  <a:t>Procedure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4000" dirty="0"/>
                  <a:t> reconstruction</a:t>
                </a:r>
                <a:endParaRPr lang="en-US" sz="4000" dirty="0"/>
              </a:p>
            </p:txBody>
          </p:sp>
        </mc:Choice>
        <mc:Fallback>
          <p:sp>
            <p:nvSpPr>
              <p:cNvPr id="2" name="Title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764" y="99123"/>
                <a:ext cx="5978236" cy="625497"/>
              </a:xfrm>
              <a:blipFill rotWithShape="1">
                <a:blip r:embed="rId1"/>
                <a:stretch>
                  <a:fillRect l="-5" t="-10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05" y="1121410"/>
            <a:ext cx="6337300" cy="4369435"/>
          </a:xfrm>
        </p:spPr>
        <p:txBody>
          <a:bodyPr>
            <a:normAutofit/>
          </a:bodyPr>
          <a:lstStyle/>
          <a:p>
            <a:r>
              <a:rPr lang="en-US" sz="2000" dirty="0"/>
              <a:t>Select the event, in which there are track on both the proton and pion arm</a:t>
            </a:r>
            <a:endParaRPr lang="en-US" sz="2000" dirty="0"/>
          </a:p>
          <a:p>
            <a:r>
              <a:rPr lang="en-US" sz="2000" dirty="0"/>
              <a:t>Assume the track on proton arm is proton, and pion on another arm</a:t>
            </a:r>
            <a:endParaRPr lang="en-US" sz="2000" dirty="0"/>
          </a:p>
          <a:p>
            <a:r>
              <a:rPr lang="en-US" sz="2000" dirty="0"/>
              <a:t>Determine the momentum according to the measured velocity by LGAD</a:t>
            </a:r>
            <a:endParaRPr lang="en-US" sz="2000" dirty="0"/>
          </a:p>
          <a:p>
            <a:r>
              <a:rPr lang="en-US" sz="2000" dirty="0"/>
              <a:t>Calcaulate the invariant mass of the found two particles</a:t>
            </a:r>
            <a:endParaRPr lang="en-US" sz="2000" dirty="0"/>
          </a:p>
        </p:txBody>
      </p:sp>
      <p:pic>
        <p:nvPicPr>
          <p:cNvPr id="44" name="Picture 15" descr="TitleBKG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A group of blue and red line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3" b="32769"/>
          <a:stretch>
            <a:fillRect/>
          </a:stretch>
        </p:blipFill>
        <p:spPr>
          <a:xfrm>
            <a:off x="572770" y="4017645"/>
            <a:ext cx="2716530" cy="24371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18298" r="2306" b="8357"/>
          <a:stretch>
            <a:fillRect/>
          </a:stretch>
        </p:blipFill>
        <p:spPr>
          <a:xfrm>
            <a:off x="3289300" y="4154805"/>
            <a:ext cx="3801745" cy="2098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890" y="1819190"/>
            <a:ext cx="4198620" cy="4314190"/>
          </a:xfrm>
          <a:prstGeom prst="rect">
            <a:avLst/>
          </a:prstGeom>
        </p:spPr>
      </p:pic>
      <p:pic>
        <p:nvPicPr>
          <p:cNvPr id="9" name="Picture 7" descr="A chart of a graph&#10;&#10;Description automatically generated with medium confidenc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"/>
          <a:stretch>
            <a:fillRect/>
          </a:stretch>
        </p:blipFill>
        <p:spPr>
          <a:xfrm>
            <a:off x="6893618" y="958299"/>
            <a:ext cx="2414495" cy="23144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348471" y="6400412"/>
                <a:ext cx="1165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角分布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71" y="6400412"/>
                <a:ext cx="1165127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31" t="-89" r="-7280" b="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538265" y="3187958"/>
            <a:ext cx="58737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MAPS Resolution: 5um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LGAD Resolution: 50ps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在</a:t>
            </a:r>
            <a:r>
              <a:rPr lang="en-US" altLang="zh-CN" dirty="0"/>
              <a:t>USTC-MAPS</a:t>
            </a:r>
            <a:r>
              <a:rPr lang="zh-CN" altLang="en-US" dirty="0"/>
              <a:t>后和</a:t>
            </a:r>
            <a:r>
              <a:rPr lang="en-US" altLang="zh-CN" dirty="0"/>
              <a:t>LGAD</a:t>
            </a:r>
            <a:r>
              <a:rPr lang="zh-CN" altLang="en-US" dirty="0"/>
              <a:t>前各设置了</a:t>
            </a:r>
            <a:r>
              <a:rPr lang="en-US" altLang="zh-CN" dirty="0"/>
              <a:t>2.2mm</a:t>
            </a:r>
            <a:r>
              <a:rPr lang="zh-CN" altLang="en-US" dirty="0"/>
              <a:t>的</a:t>
            </a:r>
            <a:r>
              <a:rPr lang="en-US" altLang="zh-CN" dirty="0"/>
              <a:t>FR4</a:t>
            </a:r>
            <a:r>
              <a:rPr lang="zh-CN" altLang="en-US" dirty="0"/>
              <a:t>材料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为扩大接受度，将系统沿</a:t>
            </a:r>
            <a:r>
              <a:rPr lang="en-US" altLang="zh-CN" dirty="0"/>
              <a:t>Z</a:t>
            </a:r>
            <a:r>
              <a:rPr lang="zh-CN" altLang="en-US" dirty="0"/>
              <a:t>轴旋转</a:t>
            </a:r>
            <a:r>
              <a:rPr lang="en-US" altLang="zh-CN" dirty="0"/>
              <a:t>10</a:t>
            </a:r>
            <a:r>
              <a:rPr lang="zh-CN" altLang="en-US" dirty="0"/>
              <a:t>次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产生子：</a:t>
            </a:r>
            <a:r>
              <a:rPr lang="en-US" altLang="zh-CN" dirty="0"/>
              <a:t>Jam2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Detector Set</a:t>
            </a:r>
            <a:endParaRPr lang="zh-CN" altLang="en-US" sz="32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713584" y="3119670"/>
            <a:ext cx="5008245" cy="3013710"/>
            <a:chOff x="6487909" y="2502160"/>
            <a:chExt cx="5008245" cy="301371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7909" y="2502160"/>
              <a:ext cx="5008245" cy="30137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文本框 1"/>
            <p:cNvSpPr txBox="1"/>
            <p:nvPr/>
          </p:nvSpPr>
          <p:spPr>
            <a:xfrm>
              <a:off x="6487909" y="2540463"/>
              <a:ext cx="218503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Geant4 Geometry</a:t>
              </a:r>
              <a:endParaRPr lang="en-US" altLang="zh-CN" b="1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799070" y="60502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表格 11"/>
          <p:cNvGraphicFramePr>
            <a:graphicFrameLocks noGrp="1"/>
          </p:cNvGraphicFramePr>
          <p:nvPr/>
        </p:nvGraphicFramePr>
        <p:xfrm>
          <a:off x="663051" y="1059352"/>
          <a:ext cx="8681603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229"/>
                <a:gridCol w="1240229"/>
                <a:gridCol w="1240229"/>
                <a:gridCol w="1240229"/>
                <a:gridCol w="1240229"/>
                <a:gridCol w="1240229"/>
                <a:gridCol w="1240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Layer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Detectors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MIC6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MIC6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MIC6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MIC6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USTC-MPAS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LAGD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Material Budget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200 um</a:t>
                      </a:r>
                      <a:endParaRPr lang="en-US" altLang="zh-CN" sz="1400" dirty="0"/>
                    </a:p>
                    <a:p>
                      <a:r>
                        <a:rPr lang="en-US" altLang="zh-CN" sz="1400" dirty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200 um</a:t>
                      </a:r>
                      <a:endParaRPr lang="en-US" altLang="zh-CN" sz="1400" dirty="0"/>
                    </a:p>
                    <a:p>
                      <a:r>
                        <a:rPr lang="en-US" altLang="zh-CN" sz="1400" dirty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200 um</a:t>
                      </a:r>
                      <a:endParaRPr lang="en-US" altLang="zh-CN" sz="1400" dirty="0"/>
                    </a:p>
                    <a:p>
                      <a:r>
                        <a:rPr lang="en-US" altLang="zh-CN" sz="1400" dirty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200 um</a:t>
                      </a:r>
                      <a:endParaRPr lang="en-US" altLang="zh-CN" sz="1400" dirty="0"/>
                    </a:p>
                    <a:p>
                      <a:r>
                        <a:rPr lang="en-US" altLang="zh-CN" sz="1400" dirty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300 um</a:t>
                      </a:r>
                      <a:endParaRPr lang="en-US" altLang="zh-CN" sz="1400" dirty="0"/>
                    </a:p>
                    <a:p>
                      <a:r>
                        <a:rPr lang="en-US" altLang="zh-CN" sz="1400" dirty="0"/>
                        <a:t>Silicon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\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Size [mm]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30*12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30*12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30*12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30*12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21*12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6.5*6.5*12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9356724" y="1046858"/>
            <a:ext cx="2722882" cy="1733054"/>
            <a:chOff x="9356724" y="1046858"/>
            <a:chExt cx="2722882" cy="173305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6724" y="1046858"/>
              <a:ext cx="2722882" cy="173305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700097" y="2337399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LGAD</a:t>
              </a:r>
              <a:endParaRPr lang="en-US" altLang="zh-CN" dirty="0"/>
            </a:p>
          </p:txBody>
        </p:sp>
      </p:grp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Reconstruct from Hits 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7799070" y="60502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288" y="1303975"/>
            <a:ext cx="4715416" cy="42500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8796" y="1248745"/>
            <a:ext cx="54594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要求 至少 </a:t>
            </a:r>
            <a:r>
              <a:rPr lang="en-US" altLang="zh-CN" dirty="0"/>
              <a:t>1 Hit on LGAD &amp; 2 Hits on MAPS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遍历所有</a:t>
            </a:r>
            <a:r>
              <a:rPr lang="en-US" altLang="zh-CN" dirty="0"/>
              <a:t>Hit</a:t>
            </a:r>
            <a:r>
              <a:rPr lang="zh-CN" altLang="en-US" dirty="0"/>
              <a:t>组合，基于最小二乘拟合径迹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基于</a:t>
            </a:r>
            <a:r>
              <a:rPr lang="en-US" altLang="zh-CN" dirty="0"/>
              <a:t>LGAD</a:t>
            </a:r>
            <a:r>
              <a:rPr lang="zh-CN" altLang="en-US" dirty="0"/>
              <a:t>测量时间计算速度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假定径迹来自</a:t>
            </a:r>
            <a:r>
              <a:rPr lang="en-US" altLang="zh-CN" dirty="0"/>
              <a:t>Proton</a:t>
            </a:r>
            <a:r>
              <a:rPr lang="zh-CN" altLang="en-US" dirty="0"/>
              <a:t>、</a:t>
            </a:r>
            <a:r>
              <a:rPr lang="en-US" altLang="zh-CN" dirty="0"/>
              <a:t>Pion</a:t>
            </a:r>
            <a:r>
              <a:rPr lang="zh-CN" altLang="en-US" dirty="0"/>
              <a:t>，计算不变质量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0" y="3218007"/>
            <a:ext cx="6205436" cy="3016423"/>
          </a:xfrm>
          <a:prstGeom prst="rect">
            <a:avLst/>
          </a:prstGeom>
        </p:spPr>
      </p:pic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A1D5-3E92-4CE9-B600-A26BA13394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/>
          <p:nvPr/>
        </p:nvSpPr>
        <p:spPr>
          <a:xfrm>
            <a:off x="5692706" y="1856261"/>
            <a:ext cx="2698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Cuts: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Decay Length &gt; 0.5cm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DCA p-</a:t>
            </a:r>
            <a:r>
              <a:rPr lang="el-GR" altLang="zh-CN" dirty="0"/>
              <a:t>π</a:t>
            </a:r>
            <a:r>
              <a:rPr lang="en-US" altLang="zh-CN" dirty="0"/>
              <a:t> &lt; 0.5cm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DCA p-prim &gt; 0.1cm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DCA </a:t>
            </a:r>
            <a:r>
              <a:rPr lang="el-GR" altLang="zh-CN" dirty="0"/>
              <a:t>π</a:t>
            </a:r>
            <a:r>
              <a:rPr lang="en-US" altLang="zh-CN" dirty="0"/>
              <a:t>-prim &gt; 0.3cm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Angle &lt; 0.3 rad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37" y="1047406"/>
            <a:ext cx="4817493" cy="34618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Invariant Mass From Hits Reconstruction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5692706" y="3712631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Around 860 Lambda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5692706" y="1368546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820M Events From Jam2</a:t>
            </a:r>
            <a:endParaRPr lang="zh-CN" altLang="en-US" dirty="0"/>
          </a:p>
        </p:txBody>
      </p:sp>
      <p:graphicFrame>
        <p:nvGraphicFramePr>
          <p:cNvPr id="11" name="Table 6"/>
          <p:cNvGraphicFramePr>
            <a:graphicFrameLocks noGrp="1"/>
          </p:cNvGraphicFramePr>
          <p:nvPr/>
        </p:nvGraphicFramePr>
        <p:xfrm>
          <a:off x="1143896" y="4672235"/>
          <a:ext cx="3624573" cy="141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510"/>
                <a:gridCol w="1923063"/>
              </a:tblGrid>
              <a:tr h="430953">
                <a:tc>
                  <a:txBody>
                    <a:bodyPr/>
                    <a:lstStyle/>
                    <a:p>
                      <a:r>
                        <a:rPr lang="en-US" sz="1200" dirty="0"/>
                        <a:t>Beam: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1X10</a:t>
                      </a:r>
                      <a:r>
                        <a:rPr lang="en-US" altLang="zh-CN" sz="1200" baseline="30000" dirty="0"/>
                        <a:t>8</a:t>
                      </a:r>
                      <a:r>
                        <a:rPr lang="en-US" sz="1200" baseline="30000" dirty="0"/>
                        <a:t> </a:t>
                      </a:r>
                      <a:r>
                        <a:rPr lang="en-US" sz="1200" baseline="0" dirty="0"/>
                        <a:t>(pps)</a:t>
                      </a:r>
                      <a:endParaRPr lang="en-US" sz="1200" baseline="0" dirty="0"/>
                    </a:p>
                  </a:txBody>
                  <a:tcPr/>
                </a:tc>
              </a:tr>
              <a:tr h="419090">
                <a:tc>
                  <a:txBody>
                    <a:bodyPr/>
                    <a:lstStyle/>
                    <a:p>
                      <a:r>
                        <a:rPr lang="en-US" sz="1200" dirty="0"/>
                        <a:t>Target: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1%</a:t>
                      </a:r>
                      <a:r>
                        <a:rPr lang="en-US" altLang="zh-CN" sz="1200" dirty="0"/>
                        <a:t> </a:t>
                      </a:r>
                      <a:r>
                        <a:rPr lang="en-US" sz="1200" dirty="0"/>
                        <a:t>C target</a:t>
                      </a:r>
                      <a:endParaRPr lang="en-US" sz="1200" dirty="0"/>
                    </a:p>
                  </a:txBody>
                  <a:tcPr/>
                </a:tc>
              </a:tr>
              <a:tr h="5657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Cross section ratio σ(Λ)/σ(tot):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dirty="0">
                          <a:solidFill>
                            <a:srgbClr val="FF0000"/>
                          </a:solidFill>
                        </a:rPr>
                        <a:t>~ 0.1 %</a:t>
                      </a:r>
                      <a:endParaRPr lang="en-US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539242" y="4626542"/>
            <a:ext cx="51834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接受度扩大了十倍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~800 Lambda in 820M O+C Events(2.6GeV)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~</a:t>
            </a:r>
            <a:r>
              <a:rPr lang="zh-CN" altLang="en-US" dirty="0">
                <a:solidFill>
                  <a:srgbClr val="FF0000"/>
                </a:solidFill>
              </a:rPr>
              <a:t>合计</a:t>
            </a:r>
            <a:r>
              <a:rPr lang="en-US" altLang="zh-CN" dirty="0">
                <a:solidFill>
                  <a:srgbClr val="FF0000"/>
                </a:solidFill>
              </a:rPr>
              <a:t> 0.2 M Lambda in 10M Events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Efficiency ~ </a:t>
            </a:r>
            <a:r>
              <a:rPr lang="en-US" altLang="zh-CN" b="1" dirty="0">
                <a:solidFill>
                  <a:srgbClr val="FF0000"/>
                </a:solidFill>
              </a:rPr>
              <a:t>5 * 10</a:t>
            </a:r>
            <a:r>
              <a:rPr lang="en-US" altLang="zh-CN" b="1" baseline="30000" dirty="0">
                <a:solidFill>
                  <a:srgbClr val="FF0000"/>
                </a:solidFill>
              </a:rPr>
              <a:t>-6</a:t>
            </a:r>
            <a:endParaRPr lang="en-US" altLang="zh-CN" b="1" baseline="30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据此估计，</a:t>
            </a:r>
            <a:r>
              <a:rPr lang="en-US" altLang="zh-CN" dirty="0">
                <a:solidFill>
                  <a:srgbClr val="FF0000"/>
                </a:solidFill>
              </a:rPr>
              <a:t>10000Lambda~23Days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Reconstruct Momentum vs Truth Momentum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43" y="3406712"/>
            <a:ext cx="6575037" cy="3144583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5" y="974550"/>
            <a:ext cx="3293469" cy="2366664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087" y="949966"/>
            <a:ext cx="5310015" cy="2539572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4049083" y="1521605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Truth with smearing</a:t>
            </a:r>
            <a:endParaRPr lang="zh-CN" altLang="en-US" sz="1400" dirty="0"/>
          </a:p>
        </p:txBody>
      </p:sp>
      <p:sp>
        <p:nvSpPr>
          <p:cNvPr id="62" name="文本框 61"/>
          <p:cNvSpPr txBox="1"/>
          <p:nvPr/>
        </p:nvSpPr>
        <p:spPr>
          <a:xfrm>
            <a:off x="6503410" y="1521606"/>
            <a:ext cx="1986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Truth without smearing</a:t>
            </a:r>
            <a:endParaRPr lang="zh-CN" altLang="en-US" sz="1400" dirty="0"/>
          </a:p>
        </p:txBody>
      </p:sp>
      <p:grpSp>
        <p:nvGrpSpPr>
          <p:cNvPr id="40" name="组合 39"/>
          <p:cNvGrpSpPr/>
          <p:nvPr/>
        </p:nvGrpSpPr>
        <p:grpSpPr>
          <a:xfrm>
            <a:off x="8413350" y="3371850"/>
            <a:ext cx="2933464" cy="3372432"/>
            <a:chOff x="7683558" y="2701631"/>
            <a:chExt cx="3180044" cy="3732362"/>
          </a:xfrm>
        </p:grpSpPr>
        <p:grpSp>
          <p:nvGrpSpPr>
            <p:cNvPr id="41" name="组合 40"/>
            <p:cNvGrpSpPr/>
            <p:nvPr/>
          </p:nvGrpSpPr>
          <p:grpSpPr>
            <a:xfrm>
              <a:off x="7683558" y="2701631"/>
              <a:ext cx="2323717" cy="3732362"/>
              <a:chOff x="3314699" y="2869901"/>
              <a:chExt cx="1783270" cy="2885576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V="1">
                <a:off x="4543424" y="4829175"/>
                <a:ext cx="0" cy="6667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 flipH="1" flipV="1">
                <a:off x="3314699" y="3057525"/>
                <a:ext cx="1228725" cy="18383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 flipV="1">
                <a:off x="4543424" y="2964740"/>
                <a:ext cx="554545" cy="193111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 flipH="1" flipV="1">
                <a:off x="3314699" y="3057525"/>
                <a:ext cx="1228725" cy="243840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 flipV="1">
                <a:off x="4543424" y="2972026"/>
                <a:ext cx="554545" cy="252390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左大括号 49"/>
              <p:cNvSpPr/>
              <p:nvPr/>
            </p:nvSpPr>
            <p:spPr>
              <a:xfrm rot="19954271">
                <a:off x="3597107" y="3095200"/>
                <a:ext cx="266700" cy="2660277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右大括号 50"/>
              <p:cNvSpPr/>
              <p:nvPr/>
            </p:nvSpPr>
            <p:spPr>
              <a:xfrm rot="19613711">
                <a:off x="3983833" y="2869901"/>
                <a:ext cx="247650" cy="2097707"/>
              </a:xfrm>
              <a:prstGeom prst="rightBrac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2" name="右大括号 51"/>
              <p:cNvSpPr/>
              <p:nvPr/>
            </p:nvSpPr>
            <p:spPr>
              <a:xfrm>
                <a:off x="4611099" y="4915318"/>
                <a:ext cx="247650" cy="532988"/>
              </a:xfrm>
              <a:prstGeom prst="rightBrac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3" name="文本框 52"/>
                  <p:cNvSpPr txBox="1"/>
                  <p:nvPr/>
                </p:nvSpPr>
                <p:spPr>
                  <a:xfrm>
                    <a:off x="4226186" y="3609012"/>
                    <a:ext cx="409410" cy="316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53" name="文本框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6186" y="3609012"/>
                    <a:ext cx="409410" cy="316014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文本框 41"/>
            <p:cNvSpPr txBox="1"/>
            <p:nvPr/>
          </p:nvSpPr>
          <p:spPr>
            <a:xfrm>
              <a:off x="8144949" y="2833725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Pion</a:t>
              </a:r>
              <a:endParaRPr lang="zh-CN" altLang="en-US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0007277" y="2799120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Proton</a:t>
              </a:r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9164836" y="6055427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Lambda</a:t>
              </a:r>
              <a:endParaRPr lang="zh-CN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9142095" y="1521460"/>
                <a:ext cx="26530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距离偏小，动量偏小，导致不变质量偏小</a:t>
                </a:r>
                <a:endParaRPr lang="zh-CN" altLang="en-US" dirty="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095" y="1521460"/>
                <a:ext cx="2653030" cy="1200329"/>
              </a:xfrm>
              <a:prstGeom prst="rect">
                <a:avLst/>
              </a:prstGeom>
              <a:blipFill rotWithShape="1">
                <a:blip r:embed="rId6"/>
                <a:stretch>
                  <a:fillRect r="-383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2733587" y="6450965"/>
            <a:ext cx="18719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重建动量</a:t>
            </a:r>
            <a:r>
              <a:rPr lang="en-US" altLang="zh-CN" sz="1400" b="1" dirty="0"/>
              <a:t> vs </a:t>
            </a:r>
            <a:r>
              <a:rPr lang="zh-CN" altLang="en-US" sz="1400" b="1" dirty="0"/>
              <a:t>真实动量</a:t>
            </a:r>
            <a:endParaRPr lang="zh-CN" altLang="en-US" sz="1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118235" y="4087495"/>
            <a:ext cx="902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proton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4392930" y="4087495"/>
            <a:ext cx="902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pion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/>
            </p:nvSpPr>
            <p:spPr>
              <a:xfrm>
                <a:off x="10269339" y="5878454"/>
                <a:ext cx="4933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339" y="5878454"/>
                <a:ext cx="49334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4" t="-70" r="13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/>
            </p:nvSpPr>
            <p:spPr>
              <a:xfrm>
                <a:off x="8278925" y="5070320"/>
                <a:ext cx="475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925" y="5070320"/>
                <a:ext cx="475707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90" t="-130" r="110" b="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Correction for</a:t>
            </a:r>
            <a:r>
              <a:rPr lang="zh-CN" altLang="en-US" sz="3200" dirty="0"/>
              <a:t> </a:t>
            </a:r>
            <a:r>
              <a:rPr lang="en-US" altLang="zh-CN" sz="3200" dirty="0"/>
              <a:t>Invariant Mass</a:t>
            </a:r>
            <a:endParaRPr lang="zh-CN" altLang="en-US" sz="3200" dirty="0"/>
          </a:p>
        </p:txBody>
      </p:sp>
      <p:sp>
        <p:nvSpPr>
          <p:cNvPr id="23" name="灯片编号占位符 1"/>
          <p:cNvSpPr txBox="1"/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47A1D5-3E92-4CE9-B600-A26BA13394D4}" type="slidenum">
              <a:rPr lang="zh-CN" altLang="en-US" smtClean="0"/>
            </a:fld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 flipH="1">
            <a:off x="111125" y="1550189"/>
            <a:ext cx="3278665" cy="3516480"/>
            <a:chOff x="645339" y="1016201"/>
            <a:chExt cx="3189124" cy="3411594"/>
          </a:xfrm>
        </p:grpSpPr>
        <p:grpSp>
          <p:nvGrpSpPr>
            <p:cNvPr id="8" name="组合 7"/>
            <p:cNvGrpSpPr/>
            <p:nvPr/>
          </p:nvGrpSpPr>
          <p:grpSpPr>
            <a:xfrm>
              <a:off x="929543" y="1016201"/>
              <a:ext cx="2344819" cy="3116595"/>
              <a:chOff x="3314699" y="2829253"/>
              <a:chExt cx="1950722" cy="2666673"/>
            </a:xfrm>
          </p:grpSpPr>
          <p:cxnSp>
            <p:nvCxnSpPr>
              <p:cNvPr id="12" name="直接箭头连接符 11"/>
              <p:cNvCxnSpPr/>
              <p:nvPr/>
            </p:nvCxnSpPr>
            <p:spPr>
              <a:xfrm flipV="1">
                <a:off x="4543424" y="4829175"/>
                <a:ext cx="0" cy="6667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 flipH="1" flipV="1">
                <a:off x="3314699" y="3057525"/>
                <a:ext cx="1228725" cy="18383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flipV="1">
                <a:off x="4543424" y="2964740"/>
                <a:ext cx="554545" cy="193111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 flipH="1" flipV="1">
                <a:off x="3314699" y="3057525"/>
                <a:ext cx="1228725" cy="243840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 flipV="1">
                <a:off x="4543424" y="2972026"/>
                <a:ext cx="554545" cy="252390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右大括号 17"/>
              <p:cNvSpPr/>
              <p:nvPr/>
            </p:nvSpPr>
            <p:spPr>
              <a:xfrm rot="19577370">
                <a:off x="3940216" y="2829253"/>
                <a:ext cx="247650" cy="2097707"/>
              </a:xfrm>
              <a:prstGeom prst="rightBrac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右大括号 18"/>
              <p:cNvSpPr/>
              <p:nvPr/>
            </p:nvSpPr>
            <p:spPr>
              <a:xfrm>
                <a:off x="4573047" y="4910038"/>
                <a:ext cx="247650" cy="532988"/>
              </a:xfrm>
              <a:prstGeom prst="rightBrac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186654" y="3627336"/>
                <a:ext cx="382279" cy="316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x2</a:t>
                </a:r>
                <a:endParaRPr lang="zh-CN" altLang="en-US" dirty="0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926423" y="5011221"/>
                <a:ext cx="338998" cy="316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x0</a:t>
                </a:r>
                <a:endParaRPr lang="zh-CN" altLang="en-US" dirty="0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645339" y="1601127"/>
              <a:ext cx="574034" cy="333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Pion</a:t>
              </a:r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01524" y="1645683"/>
              <a:ext cx="832939" cy="358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Proton</a:t>
              </a:r>
              <a:endParaRPr lang="en-US" altLang="zh-CN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295960" y="4094080"/>
              <a:ext cx="906742" cy="333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Lambda</a:t>
              </a:r>
              <a:endParaRPr lang="zh-CN" altLang="en-US" dirty="0"/>
            </a:p>
          </p:txBody>
        </p:sp>
        <p:sp>
          <p:nvSpPr>
            <p:cNvPr id="25" name="右大括号 24"/>
            <p:cNvSpPr/>
            <p:nvPr/>
          </p:nvSpPr>
          <p:spPr>
            <a:xfrm rot="955228">
              <a:off x="2759193" y="1266676"/>
              <a:ext cx="297682" cy="2214982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202127" y="2193200"/>
              <a:ext cx="396356" cy="358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x1</a:t>
              </a:r>
              <a:endParaRPr lang="zh-CN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3671774" y="1067813"/>
                <a:ext cx="363086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Define:</a:t>
                </a:r>
                <a:endParaRPr lang="en-US" altLang="zh-CN" dirty="0"/>
              </a:p>
              <a:p>
                <a:r>
                  <a:rPr lang="en-US" altLang="zh-CN" dirty="0"/>
                  <a:t>Lambda decay time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(Unknown)</a:t>
                </a:r>
                <a:endParaRPr lang="en-US" altLang="zh-CN" dirty="0"/>
              </a:p>
              <a:p>
                <a:r>
                  <a:rPr lang="en-US" altLang="zh-CN" dirty="0"/>
                  <a:t>LGAD on proton arm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LGAD </a:t>
                </a:r>
                <a:r>
                  <a:rPr lang="en-US" altLang="zh-CN"/>
                  <a:t>on pion </a:t>
                </a:r>
                <a:r>
                  <a:rPr lang="en-US" altLang="zh-CN" dirty="0"/>
                  <a:t>arm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774" y="1067813"/>
                <a:ext cx="3630866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6" t="-31" r="4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3671774" y="2369216"/>
                <a:ext cx="2188724" cy="8738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b="0" dirty="0"/>
                  <a:t> </a:t>
                </a:r>
                <a:r>
                  <a:rPr lang="zh-CN" altLang="en-US" b="0" dirty="0"/>
                  <a:t>①</a:t>
                </a:r>
                <a:endParaRPr lang="en-US" altLang="zh-CN" b="0" dirty="0"/>
              </a:p>
              <a:p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②</a:t>
                </a:r>
                <a:endParaRPr lang="en-US" altLang="zh-CN" dirty="0"/>
              </a:p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 ③</a:t>
                </a:r>
                <a:endParaRPr lang="zh-CN" altLang="en-US" dirty="0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774" y="2369216"/>
                <a:ext cx="2188724" cy="873829"/>
              </a:xfrm>
              <a:prstGeom prst="rect">
                <a:avLst/>
              </a:prstGeom>
              <a:blipFill rotWithShape="1">
                <a:blip r:embed="rId3"/>
                <a:stretch>
                  <a:fillRect l="-9" t="-4" r="4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/>
          <p:cNvSpPr txBox="1"/>
          <p:nvPr/>
        </p:nvSpPr>
        <p:spPr>
          <a:xfrm>
            <a:off x="7384591" y="1057158"/>
            <a:ext cx="4143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</a:t>
            </a:r>
            <a:r>
              <a:rPr lang="zh-CN" altLang="en-US" dirty="0"/>
              <a:t>onservation of energy and momentum</a:t>
            </a:r>
            <a:r>
              <a:rPr lang="en-US" altLang="zh-CN" dirty="0"/>
              <a:t>: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/>
            </p:nvSpPr>
            <p:spPr>
              <a:xfrm>
                <a:off x="7384591" y="2527789"/>
                <a:ext cx="4012142" cy="826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ⅈ</m:t>
                                  </m:r>
                                </m:sub>
                                <m:sup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</m:e>
                      </m:acc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zh-CN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  <m:sup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591" y="2527789"/>
                <a:ext cx="4012142" cy="826445"/>
              </a:xfrm>
              <a:prstGeom prst="rect">
                <a:avLst/>
              </a:prstGeom>
              <a:blipFill rotWithShape="1">
                <a:blip r:embed="rId4"/>
                <a:stretch>
                  <a:fillRect l="-4" t="-59" r="10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/>
              <p:cNvSpPr txBox="1"/>
              <p:nvPr/>
            </p:nvSpPr>
            <p:spPr>
              <a:xfrm>
                <a:off x="7384591" y="1471809"/>
                <a:ext cx="3173460" cy="825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ⅈ</m:t>
                                  </m:r>
                                </m:sub>
                                <m:sup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zh-CN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  <m:sup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591" y="1471809"/>
                <a:ext cx="3173460" cy="825995"/>
              </a:xfrm>
              <a:prstGeom prst="rect">
                <a:avLst/>
              </a:prstGeom>
              <a:blipFill rotWithShape="1">
                <a:blip r:embed="rId5"/>
                <a:stretch>
                  <a:fillRect l="-6" t="-62" r="17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/>
              <p:cNvSpPr txBox="1"/>
              <p:nvPr/>
            </p:nvSpPr>
            <p:spPr>
              <a:xfrm>
                <a:off x="3671774" y="3533074"/>
                <a:ext cx="5229893" cy="944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Totally 7 equations for 4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For true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𝑝𝑖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event, all equations hold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Select 4 of them</a:t>
                </a:r>
                <a:r>
                  <a:rPr lang="zh-CN" altLang="en-US" dirty="0"/>
                  <a:t>（①</a:t>
                </a:r>
                <a:r>
                  <a:rPr lang="en-US" altLang="zh-CN" dirty="0"/>
                  <a:t>~</a:t>
                </a:r>
                <a:r>
                  <a:rPr lang="zh-CN" altLang="en-US" dirty="0"/>
                  <a:t>④）</a:t>
                </a:r>
                <a:r>
                  <a:rPr lang="en-US" altLang="zh-CN" dirty="0"/>
                  <a:t>and solve </a:t>
                </a:r>
                <a:endParaRPr lang="zh-CN" altLang="en-US" dirty="0"/>
              </a:p>
            </p:txBody>
          </p:sp>
        </mc:Choice>
        <mc:Fallback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774" y="3533074"/>
                <a:ext cx="5229893" cy="944746"/>
              </a:xfrm>
              <a:prstGeom prst="rect">
                <a:avLst/>
              </a:prstGeom>
              <a:blipFill rotWithShape="1">
                <a:blip r:embed="rId6"/>
                <a:stretch>
                  <a:fillRect l="-4" t="-60" r="5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/>
          <p:cNvSpPr txBox="1"/>
          <p:nvPr/>
        </p:nvSpPr>
        <p:spPr>
          <a:xfrm>
            <a:off x="10795961" y="16125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④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11363844" y="270705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⑤</a:t>
            </a:r>
            <a:r>
              <a:rPr lang="en-US" altLang="zh-CN" dirty="0"/>
              <a:t>~</a:t>
            </a:r>
            <a:r>
              <a:rPr lang="zh-CN" altLang="en-US" dirty="0"/>
              <a:t>⑦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/>
              <p:cNvSpPr txBox="1"/>
              <p:nvPr/>
            </p:nvSpPr>
            <p:spPr>
              <a:xfrm>
                <a:off x="1494502" y="3824225"/>
                <a:ext cx="4945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502" y="3824225"/>
                <a:ext cx="49455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0" t="-69" r="-36161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/>
              <p:cNvSpPr txBox="1"/>
              <p:nvPr/>
            </p:nvSpPr>
            <p:spPr>
              <a:xfrm>
                <a:off x="436827" y="1414489"/>
                <a:ext cx="2630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27" y="1414489"/>
                <a:ext cx="26309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21" t="-93" r="-155864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/>
              <p:cNvSpPr txBox="1"/>
              <p:nvPr/>
            </p:nvSpPr>
            <p:spPr>
              <a:xfrm>
                <a:off x="2812244" y="1415410"/>
                <a:ext cx="2630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244" y="1415410"/>
                <a:ext cx="26309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76" t="-171" r="-155909" b="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/>
              <p:cNvSpPr txBox="1"/>
              <p:nvPr/>
            </p:nvSpPr>
            <p:spPr>
              <a:xfrm>
                <a:off x="1499777" y="4452314"/>
                <a:ext cx="7672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777" y="4452314"/>
                <a:ext cx="767216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71" t="-89" r="6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/>
              <p:cNvSpPr txBox="1"/>
              <p:nvPr/>
            </p:nvSpPr>
            <p:spPr>
              <a:xfrm>
                <a:off x="3671774" y="4506425"/>
                <a:ext cx="4087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774" y="4506425"/>
                <a:ext cx="408765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50" t="-108" r="-25936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本框 53"/>
              <p:cNvSpPr txBox="1"/>
              <p:nvPr/>
            </p:nvSpPr>
            <p:spPr>
              <a:xfrm>
                <a:off x="3601407" y="5042500"/>
                <a:ext cx="5184844" cy="10806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407" y="5042500"/>
                <a:ext cx="5184844" cy="1080680"/>
              </a:xfrm>
              <a:prstGeom prst="rect">
                <a:avLst/>
              </a:prstGeom>
              <a:blipFill rotWithShape="1">
                <a:blip r:embed="rId12"/>
                <a:stretch>
                  <a:fillRect l="-6" t="-56" r="8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/>
              <p:cNvSpPr txBox="1"/>
              <p:nvPr/>
            </p:nvSpPr>
            <p:spPr>
              <a:xfrm>
                <a:off x="9186279" y="5170747"/>
                <a:ext cx="4087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279" y="5170747"/>
                <a:ext cx="408765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90" t="-134" r="-25895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9739299" y="5201524"/>
                <a:ext cx="790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299" y="5201524"/>
                <a:ext cx="790601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38" t="-65" r="-4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TitleBKG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724620"/>
            <a:ext cx="10972800" cy="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111125" y="100330"/>
            <a:ext cx="10607040" cy="516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/>
              <a:t>Correction for</a:t>
            </a:r>
            <a:r>
              <a:rPr lang="zh-CN" altLang="en-US" sz="3200" dirty="0"/>
              <a:t> </a:t>
            </a:r>
            <a:r>
              <a:rPr lang="en-US" altLang="zh-CN" sz="3200" dirty="0"/>
              <a:t>Invariant Mass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78" y="1566884"/>
            <a:ext cx="6242822" cy="37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04801" y="1566884"/>
                <a:ext cx="438041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This equation admits a unique solution.</a:t>
                </a:r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Solve it numerically using Brent's method (ROOT)</a:t>
                </a:r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is too small for ROOT to solve,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 </a:t>
                </a:r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When the equation has no solution, also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1566884"/>
                <a:ext cx="4380412" cy="2031325"/>
              </a:xfrm>
              <a:prstGeom prst="rect">
                <a:avLst/>
              </a:prstGeom>
              <a:blipFill rotWithShape="1">
                <a:blip r:embed="rId3"/>
                <a:stretch>
                  <a:fillRect t="-17" r="4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147A1D5-3E92-4CE9-B600-A26BA13394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4263</Words>
  <Application>WPS 演示</Application>
  <PresentationFormat>宽屏</PresentationFormat>
  <Paragraphs>476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Cambria Math</vt:lpstr>
      <vt:lpstr>等线</vt:lpstr>
      <vt:lpstr>微软雅黑</vt:lpstr>
      <vt:lpstr>Arial Unicode MS</vt:lpstr>
      <vt:lpstr>等线 Light</vt:lpstr>
      <vt:lpstr>Wingdings</vt:lpstr>
      <vt:lpstr>Office 主题​​</vt:lpstr>
      <vt:lpstr>PowerPoint 演示文稿</vt:lpstr>
      <vt:lpstr>PowerPoint 演示文稿</vt:lpstr>
      <vt:lpstr>Procedure of  reconstruction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江鹏 周</dc:creator>
  <cp:lastModifiedBy>Elek_Yuuky</cp:lastModifiedBy>
  <cp:revision>204</cp:revision>
  <dcterms:created xsi:type="dcterms:W3CDTF">2025-10-28T11:56:00Z</dcterms:created>
  <dcterms:modified xsi:type="dcterms:W3CDTF">2026-04-06T13:32:29Z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ABC7D070A02D40F8BCD2ECD5A6DC54EC_13</vt:lpwstr>
  </property>
  <property fmtid="{D5CDD505-2E9C-101B-9397-08002B2CF9AE}" pid="3" name="KSOProductBuildVer">
    <vt:lpwstr>2052-12.1.0.25225</vt:lpwstr>
  </property>
</Properties>
</file>