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8" r:id="rId3"/>
    <p:sldId id="279" r:id="rId4"/>
    <p:sldId id="320" r:id="rId5"/>
    <p:sldId id="277" r:id="rId6"/>
    <p:sldId id="284" r:id="rId7"/>
    <p:sldId id="282" r:id="rId8"/>
    <p:sldId id="257" r:id="rId9"/>
    <p:sldId id="258" r:id="rId10"/>
    <p:sldId id="281" r:id="rId11"/>
    <p:sldId id="285" r:id="rId12"/>
    <p:sldId id="283" r:id="rId13"/>
    <p:sldId id="28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89" r:id="rId28"/>
    <p:sldId id="290" r:id="rId29"/>
    <p:sldId id="292" r:id="rId30"/>
    <p:sldId id="298" r:id="rId31"/>
    <p:sldId id="293" r:id="rId32"/>
    <p:sldId id="294" r:id="rId33"/>
    <p:sldId id="295" r:id="rId34"/>
    <p:sldId id="296" r:id="rId35"/>
    <p:sldId id="297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2" r:id="rId49"/>
    <p:sldId id="316" r:id="rId50"/>
    <p:sldId id="315" r:id="rId51"/>
    <p:sldId id="317" r:id="rId52"/>
    <p:sldId id="321" r:id="rId53"/>
    <p:sldId id="323" r:id="rId54"/>
    <p:sldId id="324" r:id="rId55"/>
    <p:sldId id="329" r:id="rId56"/>
    <p:sldId id="326" r:id="rId57"/>
    <p:sldId id="325" r:id="rId58"/>
    <p:sldId id="327" r:id="rId59"/>
    <p:sldId id="328" r:id="rId60"/>
    <p:sldId id="376" r:id="rId61"/>
    <p:sldId id="377" r:id="rId62"/>
    <p:sldId id="378" r:id="rId63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6" Type="http://schemas.openxmlformats.org/officeDocument/2006/relationships/tableStyles" Target="tableStyles.xml"/><Relationship Id="rId65" Type="http://schemas.openxmlformats.org/officeDocument/2006/relationships/viewProps" Target="viewProps.xml"/><Relationship Id="rId64" Type="http://schemas.openxmlformats.org/officeDocument/2006/relationships/presProps" Target="presProps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8.jpeg"/><Relationship Id="rId1" Type="http://schemas.openxmlformats.org/officeDocument/2006/relationships/image" Target="../media/image8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1.jpeg"/><Relationship Id="rId1" Type="http://schemas.openxmlformats.org/officeDocument/2006/relationships/image" Target="../media/image90.jpe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0.jpeg"/><Relationship Id="rId1" Type="http://schemas.openxmlformats.org/officeDocument/2006/relationships/image" Target="../media/image9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现场测量</a:t>
            </a:r>
            <a:br>
              <a:rPr lang="zh-CN" altLang="en-US"/>
            </a:b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实验场地选择在加速器</a:t>
            </a:r>
            <a:r>
              <a:rPr lang="en-US" altLang="zh-CN"/>
              <a:t>BRing</a:t>
            </a:r>
            <a:r>
              <a:rPr lang="zh-CN" altLang="en-US"/>
              <a:t>引出线位置，拆掉一节管道有长度</a:t>
            </a:r>
            <a:r>
              <a:rPr lang="en-US" altLang="zh-CN"/>
              <a:t>3</a:t>
            </a:r>
            <a:r>
              <a:rPr lang="zh-CN" altLang="en-US"/>
              <a:t>米的空间</a:t>
            </a:r>
            <a:endParaRPr lang="zh-CN" altLang="en-US"/>
          </a:p>
        </p:txBody>
      </p:sp>
      <p:pic>
        <p:nvPicPr>
          <p:cNvPr id="7" name="图片 6" descr="微信图片_20250903151142_36_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3083560"/>
            <a:ext cx="2091690" cy="3722370"/>
          </a:xfrm>
          <a:prstGeom prst="rect">
            <a:avLst/>
          </a:prstGeom>
        </p:spPr>
      </p:pic>
      <p:pic>
        <p:nvPicPr>
          <p:cNvPr id="8" name="图片 7" descr="微信图片_20250903151220_37_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360" y="3068955"/>
            <a:ext cx="6512560" cy="36639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机箱结构和走线示意图</a:t>
            </a:r>
            <a:endParaRPr lang="zh-CN" altLang="en-US"/>
          </a:p>
        </p:txBody>
      </p:sp>
      <p:pic>
        <p:nvPicPr>
          <p:cNvPr id="5" name="内容占位符 4" descr="机箱7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200" y="2172970"/>
            <a:ext cx="8229600" cy="33794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88085" y="1700530"/>
            <a:ext cx="6865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机箱用主体框架和挡板组成，挡板可拆卸，线路由两层挡板中走出。</a:t>
            </a:r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整体装置尺寸</a:t>
            </a:r>
            <a:endParaRPr lang="zh-CN" altLang="en-US"/>
          </a:p>
        </p:txBody>
      </p:sp>
      <p:pic>
        <p:nvPicPr>
          <p:cNvPr id="4" name="内容占位符 3" descr="测试装置示意图2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67995" y="2564765"/>
            <a:ext cx="8229600" cy="35636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实验装置整体图</a:t>
            </a:r>
            <a:endParaRPr lang="zh-CN" altLang="en-US"/>
          </a:p>
        </p:txBody>
      </p:sp>
      <p:pic>
        <p:nvPicPr>
          <p:cNvPr id="5" name="内容占位符 4" descr="测试装置示意图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200" y="2080895"/>
            <a:ext cx="8229600" cy="35636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zh-CN" altLang="en-US"/>
              <a:t>样机试制作</a:t>
            </a:r>
            <a:endParaRPr lang="zh-CN" altLang="en-US"/>
          </a:p>
        </p:txBody>
      </p:sp>
      <p:sp>
        <p:nvSpPr>
          <p:cNvPr id="6146" name="内容占位符 2"/>
          <p:cNvSpPr>
            <a:spLocks noGrp="1"/>
          </p:cNvSpPr>
          <p:nvPr>
            <p:ph idx="1"/>
          </p:nvPr>
        </p:nvSpPr>
        <p:spPr/>
        <p:txBody>
          <a:bodyPr anchor="t" anchorCtr="0"/>
          <a:p>
            <a:r>
              <a:rPr lang="zh-CN" altLang="en-US"/>
              <a:t>回转轴承实物图</a:t>
            </a:r>
            <a:endParaRPr lang="zh-CN" altLang="en-US"/>
          </a:p>
        </p:txBody>
      </p:sp>
      <p:pic>
        <p:nvPicPr>
          <p:cNvPr id="6147" name="图片 3" descr="微信图片_20250806110917"/>
          <p:cNvPicPr>
            <a:picLocks noChangeAspect="1"/>
          </p:cNvPicPr>
          <p:nvPr/>
        </p:nvPicPr>
        <p:blipFill>
          <a:blip r:embed="rId1"/>
          <a:srcRect l="5597" t="23102" r="2930" b="27547"/>
          <a:stretch>
            <a:fillRect/>
          </a:stretch>
        </p:blipFill>
        <p:spPr>
          <a:xfrm>
            <a:off x="466725" y="2565400"/>
            <a:ext cx="3529013" cy="3384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3" y="2276475"/>
            <a:ext cx="3906837" cy="3851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zh-CN" altLang="en-US"/>
              <a:t>铝合金臂尺寸</a:t>
            </a:r>
            <a:endParaRPr lang="zh-CN" altLang="en-US"/>
          </a:p>
        </p:txBody>
      </p:sp>
      <p:pic>
        <p:nvPicPr>
          <p:cNvPr id="8194" name="内容占位符 3" descr="微信图片_20250806111423"/>
          <p:cNvPicPr>
            <a:picLocks noGrp="1" noChangeAspect="1"/>
          </p:cNvPicPr>
          <p:nvPr>
            <p:ph idx="1"/>
          </p:nvPr>
        </p:nvPicPr>
        <p:blipFill>
          <a:blip r:embed="rId1"/>
          <a:srcRect l="7562" t="13356" r="-949" b="8684"/>
          <a:stretch>
            <a:fillRect/>
          </a:stretch>
        </p:blipFill>
        <p:spPr>
          <a:xfrm>
            <a:off x="1403350" y="2276475"/>
            <a:ext cx="2376488" cy="3529013"/>
          </a:xfrm>
        </p:spPr>
      </p:pic>
      <p:pic>
        <p:nvPicPr>
          <p:cNvPr id="8195" name="图片 4" descr="360截图202508061117109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175" y="2205038"/>
            <a:ext cx="4143375" cy="3913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zh-CN" altLang="en-US"/>
              <a:t>导轨滑块参数</a:t>
            </a:r>
            <a:endParaRPr lang="zh-CN" altLang="en-US"/>
          </a:p>
        </p:txBody>
      </p:sp>
      <p:pic>
        <p:nvPicPr>
          <p:cNvPr id="9218" name="内容占位符 3" descr="导轨参数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9750" y="2406650"/>
            <a:ext cx="3987800" cy="3624263"/>
          </a:xfrm>
        </p:spPr>
      </p:pic>
      <p:pic>
        <p:nvPicPr>
          <p:cNvPr id="9219" name="图片 4" descr="滑块参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3" y="2406650"/>
            <a:ext cx="3887787" cy="3422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zh-CN" altLang="en-US"/>
              <a:t>轴承与铝合金臂的组装</a:t>
            </a:r>
            <a:endParaRPr lang="zh-CN" altLang="en-US"/>
          </a:p>
        </p:txBody>
      </p:sp>
      <p:pic>
        <p:nvPicPr>
          <p:cNvPr id="10242" name="内容占位符 3" descr="轴承与铝合金臂组装"/>
          <p:cNvPicPr>
            <a:picLocks noGrp="1" noChangeAspect="1"/>
          </p:cNvPicPr>
          <p:nvPr>
            <p:ph idx="1"/>
          </p:nvPr>
        </p:nvPicPr>
        <p:blipFill>
          <a:blip r:embed="rId1"/>
          <a:srcRect l="19595" t="-3159"/>
          <a:stretch>
            <a:fillRect/>
          </a:stretch>
        </p:blipFill>
        <p:spPr>
          <a:xfrm>
            <a:off x="395288" y="2616200"/>
            <a:ext cx="4200525" cy="3030538"/>
          </a:xfrm>
        </p:spPr>
      </p:pic>
      <p:pic>
        <p:nvPicPr>
          <p:cNvPr id="10243" name="图片 4" descr="微信图片_20250806121155"/>
          <p:cNvPicPr>
            <a:picLocks noChangeAspect="1"/>
          </p:cNvPicPr>
          <p:nvPr/>
        </p:nvPicPr>
        <p:blipFill>
          <a:blip r:embed="rId2"/>
          <a:srcRect l="18832" t="1485" r="12102" b="10539"/>
          <a:stretch>
            <a:fillRect/>
          </a:stretch>
        </p:blipFill>
        <p:spPr>
          <a:xfrm>
            <a:off x="4932363" y="2708275"/>
            <a:ext cx="3833812" cy="29670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zh-CN" altLang="en-US"/>
              <a:t>导轨安装</a:t>
            </a:r>
            <a:endParaRPr lang="zh-CN" altLang="en-US"/>
          </a:p>
        </p:txBody>
      </p:sp>
      <p:pic>
        <p:nvPicPr>
          <p:cNvPr id="11266" name="内容占位符 3" descr="导轨安装"/>
          <p:cNvPicPr>
            <a:picLocks noGrp="1" noChangeAspect="1"/>
          </p:cNvPicPr>
          <p:nvPr>
            <p:ph idx="1"/>
          </p:nvPr>
        </p:nvPicPr>
        <p:blipFill>
          <a:blip r:embed="rId1"/>
          <a:srcRect l="-30013" t="-14049" r="-2675" b="3853"/>
          <a:stretch>
            <a:fillRect/>
          </a:stretch>
        </p:blipFill>
        <p:spPr>
          <a:xfrm>
            <a:off x="390525" y="796925"/>
            <a:ext cx="3746500" cy="5911850"/>
          </a:xfrm>
        </p:spPr>
      </p:pic>
      <p:pic>
        <p:nvPicPr>
          <p:cNvPr id="11267" name="图片 4" descr="微信图片_20250806121825"/>
          <p:cNvPicPr>
            <a:picLocks noChangeAspect="1"/>
          </p:cNvPicPr>
          <p:nvPr/>
        </p:nvPicPr>
        <p:blipFill>
          <a:blip r:embed="rId2"/>
          <a:srcRect r="-444" b="8000"/>
          <a:stretch>
            <a:fillRect/>
          </a:stretch>
        </p:blipFill>
        <p:spPr>
          <a:xfrm>
            <a:off x="4787900" y="1628775"/>
            <a:ext cx="3100388" cy="5053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zh-CN" altLang="en-US"/>
              <a:t>在桌面安装</a:t>
            </a:r>
            <a:endParaRPr lang="zh-CN" altLang="en-US"/>
          </a:p>
        </p:txBody>
      </p:sp>
      <p:pic>
        <p:nvPicPr>
          <p:cNvPr id="12290" name="内容占位符 3" descr="微信图片_2025080616162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79613" y="1417638"/>
            <a:ext cx="4725987" cy="2657475"/>
          </a:xfrm>
        </p:spPr>
      </p:pic>
      <p:pic>
        <p:nvPicPr>
          <p:cNvPr id="12291" name="图片 4" descr="微信图片_202508061616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0" y="4114800"/>
            <a:ext cx="4694238" cy="2640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zh-CN" altLang="en-US"/>
              <a:t>上支架安装</a:t>
            </a:r>
            <a:br>
              <a:rPr lang="zh-CN" altLang="en-US"/>
            </a:br>
            <a:endParaRPr lang="zh-CN" altLang="en-US"/>
          </a:p>
        </p:txBody>
      </p:sp>
      <p:pic>
        <p:nvPicPr>
          <p:cNvPr id="13314" name="内容占位符 3" descr="微信图片_2025080616165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6013" y="1701800"/>
            <a:ext cx="2544762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3600"/>
              <a:t>底部线架高</a:t>
            </a:r>
            <a:r>
              <a:rPr lang="en-US" altLang="zh-CN" sz="3600"/>
              <a:t>25</a:t>
            </a:r>
            <a:r>
              <a:rPr lang="zh-CN" altLang="en-US" sz="3600"/>
              <a:t>厘米，宽</a:t>
            </a:r>
            <a:r>
              <a:rPr lang="en-US" altLang="zh-CN" sz="3600"/>
              <a:t>60</a:t>
            </a:r>
            <a:r>
              <a:rPr lang="zh-CN" altLang="en-US" sz="3600"/>
              <a:t>厘米</a:t>
            </a:r>
            <a:r>
              <a:rPr lang="en-US" altLang="zh-CN" sz="3600"/>
              <a:t> </a:t>
            </a:r>
            <a:r>
              <a:rPr lang="zh-CN" altLang="en-US" sz="3600"/>
              <a:t>，距离边上管道</a:t>
            </a:r>
            <a:r>
              <a:rPr lang="en-US" altLang="zh-CN" sz="3600"/>
              <a:t>50</a:t>
            </a:r>
            <a:r>
              <a:rPr lang="zh-CN" altLang="en-US" sz="3600"/>
              <a:t>厘米</a:t>
            </a:r>
            <a:r>
              <a:rPr lang="en-US" altLang="zh-CN" sz="3600"/>
              <a:t>       </a:t>
            </a:r>
            <a:endParaRPr lang="en-US" altLang="zh-CN" sz="3600"/>
          </a:p>
        </p:txBody>
      </p:sp>
      <p:pic>
        <p:nvPicPr>
          <p:cNvPr id="4" name="内容占位符 3" descr="微信图片_20250903150539_34_1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200" y="2564765"/>
            <a:ext cx="2274570" cy="4046220"/>
          </a:xfrm>
          <a:prstGeom prst="rect">
            <a:avLst/>
          </a:prstGeom>
        </p:spPr>
      </p:pic>
      <p:pic>
        <p:nvPicPr>
          <p:cNvPr id="6" name="图片 5" descr="微信图片_20250903151426_38_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920" y="2964180"/>
            <a:ext cx="5774690" cy="32473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zh-CN" altLang="en-US"/>
              <a:t>上支架安装完成</a:t>
            </a:r>
            <a:br>
              <a:rPr lang="zh-CN" altLang="en-US"/>
            </a:br>
            <a:endParaRPr lang="zh-CN" altLang="en-US"/>
          </a:p>
        </p:txBody>
      </p:sp>
      <p:pic>
        <p:nvPicPr>
          <p:cNvPr id="14338" name="内容占位符 3" descr="微信图片_20250811174437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98825" y="1600200"/>
            <a:ext cx="2546350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zh-CN" altLang="en-US"/>
              <a:t>平台夹具结构图</a:t>
            </a:r>
            <a:endParaRPr lang="zh-CN" altLang="en-US"/>
          </a:p>
        </p:txBody>
      </p:sp>
      <p:pic>
        <p:nvPicPr>
          <p:cNvPr id="15362" name="内容占位符 3" descr="滑台图片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06550" y="1600200"/>
            <a:ext cx="5929313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zh-CN" altLang="en-US"/>
              <a:t>平台夹具</a:t>
            </a:r>
            <a:r>
              <a:rPr lang="en-US" altLang="zh-CN"/>
              <a:t>3D</a:t>
            </a:r>
            <a:r>
              <a:rPr lang="zh-CN" altLang="en-US"/>
              <a:t>打印</a:t>
            </a:r>
            <a:endParaRPr lang="zh-CN" altLang="en-US"/>
          </a:p>
        </p:txBody>
      </p:sp>
      <p:pic>
        <p:nvPicPr>
          <p:cNvPr id="16386" name="内容占位符 3" descr="微信图片_2025081215144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98825" y="1600200"/>
            <a:ext cx="2544763" cy="45259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zh-CN" altLang="en-US"/>
              <a:t>夹具安装在摆臂上</a:t>
            </a:r>
            <a:endParaRPr lang="zh-CN" altLang="en-US"/>
          </a:p>
        </p:txBody>
      </p:sp>
      <p:pic>
        <p:nvPicPr>
          <p:cNvPr id="17410" name="内容占位符 3" descr="微信图片_2025081214152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46100" y="1600200"/>
            <a:ext cx="8050213" cy="4525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/>
          </a:p>
        </p:txBody>
      </p:sp>
      <p:pic>
        <p:nvPicPr>
          <p:cNvPr id="18434" name="内容占位符 3" descr="微信图片_20250812141520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98825" y="1600200"/>
            <a:ext cx="2546350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zh-CN" altLang="en-US"/>
              <a:t>安装示意图</a:t>
            </a:r>
            <a:endParaRPr lang="zh-CN" altLang="en-US"/>
          </a:p>
        </p:txBody>
      </p:sp>
      <p:pic>
        <p:nvPicPr>
          <p:cNvPr id="19458" name="内容占位符 3" descr="微信图片_2025081216322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71550" y="1493838"/>
            <a:ext cx="2835275" cy="5041900"/>
          </a:xfrm>
        </p:spPr>
      </p:pic>
      <p:pic>
        <p:nvPicPr>
          <p:cNvPr id="19459" name="图片 4" descr="微信图片_202508121632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263" y="1417638"/>
            <a:ext cx="2878137" cy="5118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通风管道</a:t>
            </a:r>
            <a:endParaRPr lang="zh-CN" altLang="en-US"/>
          </a:p>
        </p:txBody>
      </p:sp>
      <p:pic>
        <p:nvPicPr>
          <p:cNvPr id="4" name="内容占位符 3" descr="测试装置示意图2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200" y="2148840"/>
            <a:ext cx="8229600" cy="342773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尾部电机示意图</a:t>
            </a:r>
            <a:endParaRPr lang="zh-CN" altLang="en-US"/>
          </a:p>
        </p:txBody>
      </p:sp>
      <p:pic>
        <p:nvPicPr>
          <p:cNvPr id="6" name="内容占位符 5" descr="尾撑电机图片_20251014133356_57_1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9750" y="2493010"/>
            <a:ext cx="1612265" cy="3494405"/>
          </a:xfrm>
          <a:prstGeom prst="rect">
            <a:avLst/>
          </a:prstGeom>
        </p:spPr>
      </p:pic>
      <p:pic>
        <p:nvPicPr>
          <p:cNvPr id="8" name="图片 7" descr="尾撑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630" y="2636520"/>
            <a:ext cx="6391275" cy="266255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尾部控制结构图</a:t>
            </a:r>
            <a:endParaRPr lang="zh-CN" altLang="en-US"/>
          </a:p>
        </p:txBody>
      </p:sp>
      <p:pic>
        <p:nvPicPr>
          <p:cNvPr id="4" name="内容占位符 3" descr="尾翼导轨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003800" y="1556385"/>
            <a:ext cx="2759710" cy="4905375"/>
          </a:xfrm>
          <a:prstGeom prst="rect">
            <a:avLst/>
          </a:prstGeom>
        </p:spPr>
      </p:pic>
      <p:pic>
        <p:nvPicPr>
          <p:cNvPr id="5" name="图片 4" descr="尾部控制示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595" y="1484630"/>
            <a:ext cx="2764155" cy="491871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机箱变更</a:t>
            </a:r>
            <a:endParaRPr lang="zh-CN" altLang="en-US"/>
          </a:p>
        </p:txBody>
      </p:sp>
      <p:pic>
        <p:nvPicPr>
          <p:cNvPr id="4" name="内容占位符 3" descr="机箱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200" y="1965325"/>
            <a:ext cx="8229600" cy="37947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机箱型材</a:t>
            </a:r>
            <a:endParaRPr lang="zh-CN" altLang="en-US"/>
          </a:p>
        </p:txBody>
      </p:sp>
      <p:pic>
        <p:nvPicPr>
          <p:cNvPr id="4" name="内容占位符 3" descr="型材型号6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11505" y="1484630"/>
            <a:ext cx="4580255" cy="2350135"/>
          </a:xfrm>
          <a:prstGeom prst="rect">
            <a:avLst/>
          </a:prstGeom>
        </p:spPr>
      </p:pic>
      <p:pic>
        <p:nvPicPr>
          <p:cNvPr id="5" name="图片 4" descr="型材型号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4076700"/>
            <a:ext cx="4620895" cy="2424430"/>
          </a:xfrm>
          <a:prstGeom prst="rect">
            <a:avLst/>
          </a:prstGeom>
        </p:spPr>
      </p:pic>
      <p:pic>
        <p:nvPicPr>
          <p:cNvPr id="7" name="图片 6" descr="机箱框架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845" y="1772285"/>
            <a:ext cx="3728720" cy="2096135"/>
          </a:xfrm>
          <a:prstGeom prst="rect">
            <a:avLst/>
          </a:prstGeom>
        </p:spPr>
      </p:pic>
      <p:pic>
        <p:nvPicPr>
          <p:cNvPr id="8" name="图片 7" descr="机箱型材尺寸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61405" y="3453765"/>
            <a:ext cx="2096770" cy="372999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型材结构</a:t>
            </a:r>
            <a:endParaRPr lang="zh-CN" altLang="en-US"/>
          </a:p>
        </p:txBody>
      </p:sp>
      <p:pic>
        <p:nvPicPr>
          <p:cNvPr id="4" name="内容占位符 3" descr="机箱结构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58520" y="1628775"/>
            <a:ext cx="4304665" cy="2420620"/>
          </a:xfrm>
          <a:prstGeom prst="rect">
            <a:avLst/>
          </a:prstGeom>
        </p:spPr>
      </p:pic>
      <p:pic>
        <p:nvPicPr>
          <p:cNvPr id="5" name="图片 4" descr="型材结构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380" y="1628775"/>
            <a:ext cx="2798445" cy="4979035"/>
          </a:xfrm>
          <a:prstGeom prst="rect">
            <a:avLst/>
          </a:prstGeom>
        </p:spPr>
      </p:pic>
      <p:pic>
        <p:nvPicPr>
          <p:cNvPr id="6" name="图片 5" descr="机箱型材型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77365" y="3199765"/>
            <a:ext cx="2436495" cy="433514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机箱型材</a:t>
            </a:r>
            <a:r>
              <a:rPr lang="zh-CN" altLang="en-US"/>
              <a:t>数量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724525" y="371665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高</a:t>
            </a:r>
            <a:r>
              <a:rPr lang="en-US" altLang="zh-CN"/>
              <a:t> 1.8</a:t>
            </a:r>
            <a:r>
              <a:rPr lang="zh-CN" altLang="en-US"/>
              <a:t>米</a:t>
            </a:r>
            <a:r>
              <a:rPr lang="en-US" altLang="zh-CN"/>
              <a:t>  4</a:t>
            </a:r>
            <a:r>
              <a:rPr lang="zh-CN" altLang="en-US"/>
              <a:t>根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724525" y="317690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宽</a:t>
            </a:r>
            <a:r>
              <a:rPr lang="en-US" altLang="zh-CN"/>
              <a:t>   1</a:t>
            </a:r>
            <a:r>
              <a:rPr lang="zh-CN" altLang="en-US"/>
              <a:t>米</a:t>
            </a:r>
            <a:r>
              <a:rPr lang="en-US" altLang="zh-CN"/>
              <a:t>   8</a:t>
            </a:r>
            <a:r>
              <a:rPr lang="zh-CN" altLang="en-US"/>
              <a:t>根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723890" y="263652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长</a:t>
            </a:r>
            <a:r>
              <a:rPr lang="en-US" altLang="zh-CN"/>
              <a:t>   1.5</a:t>
            </a:r>
            <a:r>
              <a:rPr lang="zh-CN" altLang="en-US"/>
              <a:t>米</a:t>
            </a:r>
            <a:r>
              <a:rPr lang="en-US" altLang="zh-CN"/>
              <a:t> 8</a:t>
            </a:r>
            <a:r>
              <a:rPr lang="zh-CN" altLang="en-US"/>
              <a:t>根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638800" y="4869815"/>
            <a:ext cx="3048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可调支撑万向轮</a:t>
            </a:r>
            <a:r>
              <a:rPr lang="en-US" altLang="zh-CN"/>
              <a:t>4</a:t>
            </a:r>
            <a:r>
              <a:rPr lang="zh-CN" altLang="en-US"/>
              <a:t>个，</a:t>
            </a:r>
            <a:r>
              <a:rPr lang="en-US" altLang="zh-CN"/>
              <a:t>    </a:t>
            </a:r>
            <a:r>
              <a:rPr lang="zh-CN" altLang="en-US"/>
              <a:t>组装螺丝</a:t>
            </a:r>
            <a:r>
              <a:rPr lang="en-US" altLang="zh-CN"/>
              <a:t>100</a:t>
            </a:r>
            <a:r>
              <a:rPr lang="zh-CN" altLang="en-US"/>
              <a:t>个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724525" y="429323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隔板</a:t>
            </a:r>
            <a:r>
              <a:rPr lang="en-US" altLang="zh-CN"/>
              <a:t>3</a:t>
            </a:r>
            <a:r>
              <a:rPr lang="zh-CN" altLang="en-US"/>
              <a:t>层，顶板</a:t>
            </a:r>
            <a:r>
              <a:rPr lang="en-US" altLang="zh-CN"/>
              <a:t>1</a:t>
            </a:r>
            <a:r>
              <a:rPr lang="zh-CN" altLang="en-US"/>
              <a:t>层</a:t>
            </a:r>
            <a:endParaRPr lang="zh-CN" altLang="en-US"/>
          </a:p>
        </p:txBody>
      </p:sp>
      <p:pic>
        <p:nvPicPr>
          <p:cNvPr id="11" name="图片 10" descr="万向轮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4725035"/>
            <a:ext cx="2019300" cy="2019300"/>
          </a:xfrm>
          <a:prstGeom prst="rect">
            <a:avLst/>
          </a:prstGeom>
        </p:spPr>
      </p:pic>
      <p:pic>
        <p:nvPicPr>
          <p:cNvPr id="4" name="内容占位符 3" descr="装配体尺寸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" y="1724660"/>
            <a:ext cx="5116830" cy="269367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mic6 v3</a:t>
            </a:r>
            <a:r>
              <a:rPr lang="zh-CN" altLang="en-US"/>
              <a:t>新板子</a:t>
            </a:r>
            <a:endParaRPr lang="zh-CN" altLang="en-US"/>
          </a:p>
        </p:txBody>
      </p:sp>
      <p:pic>
        <p:nvPicPr>
          <p:cNvPr id="4" name="内容占位符 3" descr="mic6 正面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99795" y="1700530"/>
            <a:ext cx="2544445" cy="4526280"/>
          </a:xfrm>
          <a:prstGeom prst="rect">
            <a:avLst/>
          </a:prstGeom>
        </p:spPr>
      </p:pic>
      <p:pic>
        <p:nvPicPr>
          <p:cNvPr id="5" name="图片 4" descr="mic6 反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255" y="1718945"/>
            <a:ext cx="2538730" cy="4518660"/>
          </a:xfrm>
          <a:prstGeom prst="rect">
            <a:avLst/>
          </a:prstGeom>
        </p:spPr>
      </p:pic>
      <p:pic>
        <p:nvPicPr>
          <p:cNvPr id="7" name="图片 6" descr="mic6 芯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980" y="1708150"/>
            <a:ext cx="2545715" cy="452945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mic6v3</a:t>
            </a:r>
            <a:r>
              <a:rPr lang="zh-CN" altLang="en-US"/>
              <a:t>板子</a:t>
            </a:r>
            <a:r>
              <a:rPr lang="zh-CN" altLang="en-US"/>
              <a:t>接线</a:t>
            </a:r>
            <a:endParaRPr lang="zh-CN" altLang="en-US"/>
          </a:p>
        </p:txBody>
      </p:sp>
      <p:pic>
        <p:nvPicPr>
          <p:cNvPr id="4" name="内容占位符 3" descr="mic6 接线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579745" y="1772920"/>
            <a:ext cx="2544445" cy="4526280"/>
          </a:xfrm>
          <a:prstGeom prst="rect">
            <a:avLst/>
          </a:prstGeom>
        </p:spPr>
      </p:pic>
      <p:pic>
        <p:nvPicPr>
          <p:cNvPr id="5" name="图片 4" descr="mic6 v3电路板尺寸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1772920"/>
            <a:ext cx="5062855" cy="24790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mic6v3</a:t>
            </a:r>
            <a:r>
              <a:rPr lang="zh-CN" altLang="en-US"/>
              <a:t>电路板夹具示意</a:t>
            </a:r>
            <a:endParaRPr lang="zh-CN" altLang="en-US"/>
          </a:p>
        </p:txBody>
      </p:sp>
      <p:pic>
        <p:nvPicPr>
          <p:cNvPr id="4" name="内容占位符 3" descr="滑动夹具平台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7810" y="2132965"/>
            <a:ext cx="8628380" cy="401828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装置示意图</a:t>
            </a:r>
            <a:endParaRPr lang="zh-CN" altLang="en-US"/>
          </a:p>
        </p:txBody>
      </p:sp>
      <p:pic>
        <p:nvPicPr>
          <p:cNvPr id="4" name="内容占位符 3" descr="装配体1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77240" y="1600200"/>
            <a:ext cx="7588250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导轨滑块安装完成</a:t>
            </a:r>
            <a:br>
              <a:rPr lang="zh-CN" altLang="en-US"/>
            </a:br>
            <a:r>
              <a:rPr lang="zh-CN" altLang="en-US"/>
              <a:t>每只摆臂</a:t>
            </a:r>
            <a:r>
              <a:rPr lang="en-US" altLang="zh-CN"/>
              <a:t>6</a:t>
            </a:r>
            <a:r>
              <a:rPr lang="zh-CN" altLang="en-US"/>
              <a:t>组滑块</a:t>
            </a:r>
            <a:endParaRPr lang="zh-CN" altLang="en-US"/>
          </a:p>
        </p:txBody>
      </p:sp>
      <p:pic>
        <p:nvPicPr>
          <p:cNvPr id="4" name="内容占位符 3" descr="导轨安装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99460" y="1600200"/>
            <a:ext cx="2544445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MIC6</a:t>
            </a:r>
            <a:r>
              <a:rPr lang="zh-CN" altLang="en-US"/>
              <a:t>芯片实物安装</a:t>
            </a:r>
            <a:endParaRPr lang="zh-CN" altLang="en-US"/>
          </a:p>
        </p:txBody>
      </p:sp>
      <p:pic>
        <p:nvPicPr>
          <p:cNvPr id="4" name="内容占位符 3" descr="MIC6实物安装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75740" y="1701165"/>
            <a:ext cx="2544445" cy="4526280"/>
          </a:xfrm>
          <a:prstGeom prst="rect">
            <a:avLst/>
          </a:prstGeom>
        </p:spPr>
      </p:pic>
      <p:pic>
        <p:nvPicPr>
          <p:cNvPr id="5" name="图片 4" descr="MIC6实物安装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990" y="1785620"/>
            <a:ext cx="2496185" cy="444182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摆臂安装</a:t>
            </a:r>
            <a:endParaRPr lang="zh-CN" altLang="en-US"/>
          </a:p>
        </p:txBody>
      </p:sp>
      <p:pic>
        <p:nvPicPr>
          <p:cNvPr id="4" name="内容占位符 3" descr="安装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99460" y="1600200"/>
            <a:ext cx="2544445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场地模型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zh-CN" altLang="en-US"/>
              <a:t>场地尺寸</a:t>
            </a:r>
            <a:endParaRPr lang="zh-CN" altLang="en-US"/>
          </a:p>
        </p:txBody>
      </p:sp>
      <p:pic>
        <p:nvPicPr>
          <p:cNvPr id="4" name="图片 3" descr="场地尺寸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0335" y="2493010"/>
            <a:ext cx="3646805" cy="4067175"/>
          </a:xfrm>
          <a:prstGeom prst="rect">
            <a:avLst/>
          </a:prstGeom>
        </p:spPr>
      </p:pic>
      <p:pic>
        <p:nvPicPr>
          <p:cNvPr id="5" name="图片 4" descr="场地尺寸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85" y="2637155"/>
            <a:ext cx="5580380" cy="212407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尼龙齿轮，齿轮轨</a:t>
            </a:r>
            <a:endParaRPr lang="zh-CN" altLang="en-US"/>
          </a:p>
        </p:txBody>
      </p:sp>
      <p:pic>
        <p:nvPicPr>
          <p:cNvPr id="4" name="内容占位符 3" descr="尼龙齿轮杆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03575" y="1628775"/>
            <a:ext cx="2544445" cy="4526280"/>
          </a:xfrm>
          <a:prstGeom prst="rect">
            <a:avLst/>
          </a:prstGeom>
        </p:spPr>
      </p:pic>
      <p:pic>
        <p:nvPicPr>
          <p:cNvPr id="5" name="图片 4" descr="尼龙齿轮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8775"/>
            <a:ext cx="2557780" cy="4546600"/>
          </a:xfrm>
          <a:prstGeom prst="rect">
            <a:avLst/>
          </a:prstGeom>
        </p:spPr>
      </p:pic>
      <p:pic>
        <p:nvPicPr>
          <p:cNvPr id="6" name="图片 5" descr="尼龙导轨弯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935" y="1701165"/>
            <a:ext cx="2475230" cy="440499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承重轮</a:t>
            </a:r>
            <a:br>
              <a:rPr lang="zh-CN" altLang="en-US"/>
            </a:br>
            <a:endParaRPr lang="zh-CN" altLang="en-US"/>
          </a:p>
        </p:txBody>
      </p:sp>
      <p:pic>
        <p:nvPicPr>
          <p:cNvPr id="4" name="内容占位符 3" descr="橡胶轮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99460" y="1600200"/>
            <a:ext cx="2544445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DM</a:t>
            </a:r>
            <a:r>
              <a:rPr lang="zh-CN" altLang="en-US"/>
              <a:t>电机参数</a:t>
            </a:r>
            <a:endParaRPr lang="zh-CN" altLang="en-US"/>
          </a:p>
        </p:txBody>
      </p:sp>
      <p:pic>
        <p:nvPicPr>
          <p:cNvPr id="4" name="内容占位符 3" descr="DM电机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5695" y="1628775"/>
            <a:ext cx="2546350" cy="4526280"/>
          </a:xfrm>
          <a:prstGeom prst="rect">
            <a:avLst/>
          </a:prstGeom>
        </p:spPr>
      </p:pic>
      <p:pic>
        <p:nvPicPr>
          <p:cNvPr id="5" name="图片 4" descr="DM电机参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0" y="1557020"/>
            <a:ext cx="3875405" cy="428434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目前组装的支架</a:t>
            </a:r>
            <a:endParaRPr lang="zh-CN" altLang="en-US"/>
          </a:p>
        </p:txBody>
      </p:sp>
      <p:pic>
        <p:nvPicPr>
          <p:cNvPr id="4" name="内容占位符 3" descr="整体图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55015" y="1628775"/>
            <a:ext cx="3392805" cy="4526280"/>
          </a:xfrm>
          <a:prstGeom prst="rect">
            <a:avLst/>
          </a:prstGeom>
        </p:spPr>
      </p:pic>
      <p:pic>
        <p:nvPicPr>
          <p:cNvPr id="5" name="图片 4" descr="整体图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005" y="1628775"/>
            <a:ext cx="3467735" cy="462724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机箱结构</a:t>
            </a:r>
            <a:endParaRPr lang="zh-CN" altLang="en-US"/>
          </a:p>
        </p:txBody>
      </p:sp>
      <p:pic>
        <p:nvPicPr>
          <p:cNvPr id="4" name="内容占位符 3" descr="机箱实图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43305" y="1700530"/>
            <a:ext cx="3392805" cy="4526280"/>
          </a:xfrm>
          <a:prstGeom prst="rect">
            <a:avLst/>
          </a:prstGeom>
        </p:spPr>
      </p:pic>
      <p:pic>
        <p:nvPicPr>
          <p:cNvPr id="5" name="图片 4" descr="机箱连接件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865" y="1685925"/>
            <a:ext cx="3403600" cy="454088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支臂安装</a:t>
            </a:r>
            <a:endParaRPr lang="zh-CN" altLang="en-US"/>
          </a:p>
        </p:txBody>
      </p:sp>
      <p:pic>
        <p:nvPicPr>
          <p:cNvPr id="4" name="内容占位符 3" descr="支臂安装图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9115" y="1700530"/>
            <a:ext cx="3392805" cy="4526280"/>
          </a:xfrm>
          <a:prstGeom prst="rect">
            <a:avLst/>
          </a:prstGeom>
        </p:spPr>
      </p:pic>
      <p:pic>
        <p:nvPicPr>
          <p:cNvPr id="6" name="图片 5" descr="机箱安装支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510" y="1700530"/>
            <a:ext cx="3390265" cy="452374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支臂安装</a:t>
            </a:r>
            <a:endParaRPr lang="zh-CN" altLang="en-US"/>
          </a:p>
        </p:txBody>
      </p:sp>
      <p:pic>
        <p:nvPicPr>
          <p:cNvPr id="4" name="内容占位符 3" descr="支臂张开图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9115" y="2263775"/>
            <a:ext cx="4992370" cy="3743325"/>
          </a:xfrm>
          <a:prstGeom prst="rect">
            <a:avLst/>
          </a:prstGeom>
        </p:spPr>
      </p:pic>
      <p:pic>
        <p:nvPicPr>
          <p:cNvPr id="5" name="图片 4" descr="机箱安装支架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220" y="2216785"/>
            <a:ext cx="2831465" cy="377825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支臂实际设计图</a:t>
            </a:r>
            <a:endParaRPr lang="zh-CN" altLang="en-US"/>
          </a:p>
        </p:txBody>
      </p:sp>
      <p:pic>
        <p:nvPicPr>
          <p:cNvPr id="4" name="内容占位符 3" descr="整体装配示意图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3260" y="1557020"/>
            <a:ext cx="3903345" cy="2484120"/>
          </a:xfrm>
          <a:prstGeom prst="rect">
            <a:avLst/>
          </a:prstGeom>
        </p:spPr>
      </p:pic>
      <p:pic>
        <p:nvPicPr>
          <p:cNvPr id="5" name="图片 4" descr="整体装配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60" y="4149090"/>
            <a:ext cx="3928745" cy="2499360"/>
          </a:xfrm>
          <a:prstGeom prst="rect">
            <a:avLst/>
          </a:prstGeom>
        </p:spPr>
      </p:pic>
      <p:pic>
        <p:nvPicPr>
          <p:cNvPr id="6" name="图片 5" descr="整体装配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133215" y="2498725"/>
            <a:ext cx="5179060" cy="329501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DM</a:t>
            </a:r>
            <a:r>
              <a:rPr lang="zh-CN" altLang="en-US"/>
              <a:t>电机齿轮结</a:t>
            </a:r>
            <a:r>
              <a:rPr lang="zh-CN" altLang="en-US"/>
              <a:t>构</a:t>
            </a:r>
            <a:endParaRPr lang="zh-CN" altLang="en-US"/>
          </a:p>
        </p:txBody>
      </p:sp>
      <p:pic>
        <p:nvPicPr>
          <p:cNvPr id="4" name="内容占位符 3" descr="电机齿轮结构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220335" y="1557020"/>
            <a:ext cx="3621405" cy="4831080"/>
          </a:xfrm>
          <a:prstGeom prst="rect">
            <a:avLst/>
          </a:prstGeom>
        </p:spPr>
      </p:pic>
      <p:pic>
        <p:nvPicPr>
          <p:cNvPr id="5" name="图片 4" descr="齿轮结构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05" y="1557020"/>
            <a:ext cx="3670300" cy="489712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尼龙轨道</a:t>
            </a:r>
            <a:r>
              <a:rPr lang="en-US" altLang="zh-CN"/>
              <a:t>1</a:t>
            </a:r>
            <a:r>
              <a:rPr lang="zh-CN" altLang="en-US"/>
              <a:t>米弧度弯曲</a:t>
            </a:r>
            <a:r>
              <a:rPr lang="zh-CN" altLang="en-US"/>
              <a:t>固定</a:t>
            </a:r>
            <a:endParaRPr lang="zh-CN" altLang="en-US"/>
          </a:p>
        </p:txBody>
      </p:sp>
      <p:pic>
        <p:nvPicPr>
          <p:cNvPr id="4" name="内容占位符 3" descr="尼龙轨道弯曲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48130" y="1690370"/>
            <a:ext cx="3392805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摆臂滑动平台结构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67360" y="1484630"/>
            <a:ext cx="8121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滑动模块由导轨，滑块，两维平台组成，电路板用螺丝固定在平台上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9" name="内容占位符 8" descr="测试装置示意图1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200" y="2492375"/>
            <a:ext cx="8229600" cy="356362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圆弧轨道与电机</a:t>
            </a:r>
            <a:r>
              <a:rPr lang="zh-CN" altLang="en-US"/>
              <a:t>组合</a:t>
            </a:r>
            <a:endParaRPr lang="zh-CN" altLang="en-US"/>
          </a:p>
        </p:txBody>
      </p:sp>
      <p:pic>
        <p:nvPicPr>
          <p:cNvPr id="4" name="内容占位符 3" descr="弯曲轨道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53210" y="1600200"/>
            <a:ext cx="6036945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架子板层高度调整</a:t>
            </a:r>
            <a:endParaRPr lang="zh-CN" altLang="en-US"/>
          </a:p>
        </p:txBody>
      </p:sp>
      <p:pic>
        <p:nvPicPr>
          <p:cNvPr id="4" name="内容占位符 3" descr="调整架子板层高度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75280" y="1600200"/>
            <a:ext cx="3392805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支臂高度改装调整</a:t>
            </a:r>
            <a:endParaRPr lang="zh-CN" altLang="en-US"/>
          </a:p>
        </p:txBody>
      </p:sp>
      <p:pic>
        <p:nvPicPr>
          <p:cNvPr id="4" name="内容占位符 3" descr="原高度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27405" y="2348865"/>
            <a:ext cx="3520440" cy="2640330"/>
          </a:xfrm>
          <a:prstGeom prst="rect">
            <a:avLst/>
          </a:prstGeom>
        </p:spPr>
      </p:pic>
      <p:pic>
        <p:nvPicPr>
          <p:cNvPr id="5" name="图片 4" descr="加工支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920" y="2348865"/>
            <a:ext cx="3521710" cy="264033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支臂高度调整</a:t>
            </a:r>
            <a:endParaRPr lang="zh-CN" altLang="en-US"/>
          </a:p>
        </p:txBody>
      </p:sp>
      <p:pic>
        <p:nvPicPr>
          <p:cNvPr id="4" name="内容占位符 3" descr="底座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67360" y="2686050"/>
            <a:ext cx="4389120" cy="3291205"/>
          </a:xfrm>
          <a:prstGeom prst="rect">
            <a:avLst/>
          </a:prstGeom>
        </p:spPr>
      </p:pic>
      <p:pic>
        <p:nvPicPr>
          <p:cNvPr id="5" name="图片 4" descr="框架提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380" y="2565400"/>
            <a:ext cx="2761615" cy="368427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支臂安装</a:t>
            </a:r>
            <a:br>
              <a:rPr lang="zh-CN" altLang="en-US"/>
            </a:br>
            <a:endParaRPr lang="zh-CN" altLang="en-US"/>
          </a:p>
        </p:txBody>
      </p:sp>
      <p:pic>
        <p:nvPicPr>
          <p:cNvPr id="4" name="内容占位符 3" descr="支臂安装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53210" y="1600200"/>
            <a:ext cx="6036945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光电倍增管尺寸</a:t>
            </a:r>
            <a:endParaRPr lang="zh-CN" altLang="en-US"/>
          </a:p>
        </p:txBody>
      </p:sp>
      <p:pic>
        <p:nvPicPr>
          <p:cNvPr id="4" name="内容占位符 3" descr="光电倍增管尺寸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220335" y="1988820"/>
            <a:ext cx="3392805" cy="4526280"/>
          </a:xfrm>
          <a:prstGeom prst="rect">
            <a:avLst/>
          </a:prstGeom>
        </p:spPr>
      </p:pic>
      <p:pic>
        <p:nvPicPr>
          <p:cNvPr id="5" name="图片 4" descr="光电倍增管尺寸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05" y="1976755"/>
            <a:ext cx="3399790" cy="453644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LGAD</a:t>
            </a:r>
            <a:r>
              <a:rPr lang="zh-CN" altLang="en-US"/>
              <a:t>实际板子</a:t>
            </a:r>
            <a:endParaRPr lang="zh-CN" altLang="en-US"/>
          </a:p>
        </p:txBody>
      </p:sp>
      <p:pic>
        <p:nvPicPr>
          <p:cNvPr id="4" name="内容占位符 3" descr="IGAD实物板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3850" y="2349500"/>
            <a:ext cx="4358640" cy="3268345"/>
          </a:xfrm>
          <a:prstGeom prst="rect">
            <a:avLst/>
          </a:prstGeom>
        </p:spPr>
      </p:pic>
      <p:pic>
        <p:nvPicPr>
          <p:cNvPr id="5" name="图片 4" descr="LGAD小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90" y="1602105"/>
            <a:ext cx="3338830" cy="2503170"/>
          </a:xfrm>
          <a:prstGeom prst="rect">
            <a:avLst/>
          </a:prstGeom>
        </p:spPr>
      </p:pic>
      <p:pic>
        <p:nvPicPr>
          <p:cNvPr id="6" name="图片 5" descr="LGAD大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90" y="4221480"/>
            <a:ext cx="3443605" cy="258191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结构设计</a:t>
            </a:r>
            <a:endParaRPr lang="zh-CN" altLang="en-US"/>
          </a:p>
        </p:txBody>
      </p:sp>
      <p:pic>
        <p:nvPicPr>
          <p:cNvPr id="4" name="内容占位符 3" descr="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200" y="1634490"/>
            <a:ext cx="8229600" cy="445706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整体装配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200" y="1634490"/>
            <a:ext cx="8229600" cy="445706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目前进度</a:t>
            </a:r>
            <a:endParaRPr lang="zh-CN" altLang="en-US"/>
          </a:p>
        </p:txBody>
      </p:sp>
      <p:pic>
        <p:nvPicPr>
          <p:cNvPr id="4" name="内容占位符 3" descr="微信图片_20260406154658_2_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79120" y="1649730"/>
            <a:ext cx="3392805" cy="4526280"/>
          </a:xfrm>
          <a:prstGeom prst="rect">
            <a:avLst/>
          </a:prstGeom>
        </p:spPr>
      </p:pic>
      <p:pic>
        <p:nvPicPr>
          <p:cNvPr id="5" name="图片 4" descr="微信图片_20260406154659_3_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535" y="2175510"/>
            <a:ext cx="4848225" cy="36353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单根摆臂由回转轴承和铝合金型材组成，在型材上安装测试模块</a:t>
            </a:r>
            <a:endParaRPr lang="zh-CN" altLang="en-US"/>
          </a:p>
        </p:txBody>
      </p:sp>
      <p:pic>
        <p:nvPicPr>
          <p:cNvPr id="4" name="内容占位符 3" descr="单根摆臂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20520" y="1443355"/>
            <a:ext cx="6074410" cy="2630805"/>
          </a:xfrm>
          <a:prstGeom prst="rect">
            <a:avLst/>
          </a:prstGeom>
        </p:spPr>
      </p:pic>
      <p:pic>
        <p:nvPicPr>
          <p:cNvPr id="5" name="图片 4" descr="单根摆臂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85" y="4149090"/>
            <a:ext cx="6055995" cy="262255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微信图片_20260406154700_4_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5415" y="2316480"/>
            <a:ext cx="4225290" cy="3168650"/>
          </a:xfrm>
          <a:prstGeom prst="rect">
            <a:avLst/>
          </a:prstGeom>
        </p:spPr>
      </p:pic>
      <p:pic>
        <p:nvPicPr>
          <p:cNvPr id="5" name="图片 4" descr="微信图片_20260406154701_5_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910" y="2336165"/>
            <a:ext cx="4199890" cy="314896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微信图片_20260407081815_8_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48080" y="1640205"/>
            <a:ext cx="3392805" cy="4526280"/>
          </a:xfrm>
          <a:prstGeom prst="rect">
            <a:avLst/>
          </a:prstGeom>
        </p:spPr>
      </p:pic>
      <p:pic>
        <p:nvPicPr>
          <p:cNvPr id="5" name="图片 4" descr="微信图片_20260407081816_9_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150" y="1640205"/>
            <a:ext cx="3454400" cy="46088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zh-CN" altLang="en-US"/>
              <a:t>实验装置示意图</a:t>
            </a:r>
            <a:endParaRPr lang="zh-CN" altLang="en-US"/>
          </a:p>
        </p:txBody>
      </p:sp>
      <p:sp>
        <p:nvSpPr>
          <p:cNvPr id="3074" name="内容占位符 2"/>
          <p:cNvSpPr>
            <a:spLocks noGrp="1"/>
          </p:cNvSpPr>
          <p:nvPr>
            <p:ph idx="1"/>
          </p:nvPr>
        </p:nvSpPr>
        <p:spPr>
          <a:xfrm>
            <a:off x="827088" y="1339850"/>
            <a:ext cx="8021637" cy="1717675"/>
          </a:xfrm>
        </p:spPr>
        <p:txBody>
          <a:bodyPr anchor="t" anchorCtr="0"/>
          <a:p>
            <a:pPr marL="0" indent="0">
              <a:buNone/>
            </a:pPr>
            <a:r>
              <a:rPr lang="zh-CN" altLang="en-US"/>
              <a:t>两根摆臂组成的测试装置</a:t>
            </a:r>
            <a:endParaRPr lang="zh-CN" altLang="en-US"/>
          </a:p>
        </p:txBody>
      </p:sp>
      <p:pic>
        <p:nvPicPr>
          <p:cNvPr id="4" name="图片 3" descr="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2060575"/>
            <a:ext cx="9144000" cy="39598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r>
              <a:rPr lang="zh-CN" altLang="en-US"/>
              <a:t>实验装置尺寸</a:t>
            </a:r>
            <a:endParaRPr lang="zh-CN" altLang="en-US"/>
          </a:p>
        </p:txBody>
      </p:sp>
      <p:pic>
        <p:nvPicPr>
          <p:cNvPr id="4098" name="内容占位符 3" descr="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200" y="1647825"/>
            <a:ext cx="8229600" cy="4429125"/>
          </a:xfrm>
        </p:spPr>
      </p:pic>
      <p:pic>
        <p:nvPicPr>
          <p:cNvPr id="2" name="图片 1" descr="测试装置示意图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390"/>
            <a:ext cx="9144000" cy="41732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装置整体示意图</a:t>
            </a:r>
            <a:endParaRPr lang="zh-CN" altLang="en-US"/>
          </a:p>
        </p:txBody>
      </p:sp>
      <p:pic>
        <p:nvPicPr>
          <p:cNvPr id="4" name="内容占位符 3" descr="测试装置示意图1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200" y="1985010"/>
            <a:ext cx="8229600" cy="37560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608</Words>
  <Application>WPS 演示</Application>
  <PresentationFormat/>
  <Paragraphs>135</Paragraphs>
  <Slides>61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68" baseType="lpstr">
      <vt:lpstr>Arial</vt:lpstr>
      <vt:lpstr>宋体</vt:lpstr>
      <vt:lpstr>Wingdings</vt:lpstr>
      <vt:lpstr>微软雅黑</vt:lpstr>
      <vt:lpstr>Arial Unicode MS</vt:lpstr>
      <vt:lpstr>Calibri</vt:lpstr>
      <vt:lpstr>默认设计模板</vt:lpstr>
      <vt:lpstr>现场测量 </vt:lpstr>
      <vt:lpstr>底部线架高25厘米，宽60厘米 ，距离边上管道50厘米       </vt:lpstr>
      <vt:lpstr>PowerPoint 演示文稿</vt:lpstr>
      <vt:lpstr>场地模型</vt:lpstr>
      <vt:lpstr>摆臂滑动平台结构</vt:lpstr>
      <vt:lpstr>单根摆臂由回转轴承和铝合金型材组成，在型材上安装测试模块</vt:lpstr>
      <vt:lpstr>实验装置示意图</vt:lpstr>
      <vt:lpstr>实验装置尺寸</vt:lpstr>
      <vt:lpstr>装置整体示意图</vt:lpstr>
      <vt:lpstr>机箱结构和走线示意图</vt:lpstr>
      <vt:lpstr>整体装置尺寸</vt:lpstr>
      <vt:lpstr>实验装置整体图</vt:lpstr>
      <vt:lpstr>样机试制作</vt:lpstr>
      <vt:lpstr>铝合金臂尺寸</vt:lpstr>
      <vt:lpstr>导轨滑块参数</vt:lpstr>
      <vt:lpstr>轴承与铝合金臂的组装</vt:lpstr>
      <vt:lpstr>导轨安装</vt:lpstr>
      <vt:lpstr>在桌面安装</vt:lpstr>
      <vt:lpstr>上支架安装 </vt:lpstr>
      <vt:lpstr>上支架安装完成 </vt:lpstr>
      <vt:lpstr>平台夹具结构图</vt:lpstr>
      <vt:lpstr>平台夹具3D打印</vt:lpstr>
      <vt:lpstr>夹具安装在摆臂上</vt:lpstr>
      <vt:lpstr>PowerPoint 演示文稿</vt:lpstr>
      <vt:lpstr>安装示意图</vt:lpstr>
      <vt:lpstr>通风管道</vt:lpstr>
      <vt:lpstr>尾部电机示意图</vt:lpstr>
      <vt:lpstr>尾部控制结构图</vt:lpstr>
      <vt:lpstr>机箱变更</vt:lpstr>
      <vt:lpstr>机箱型材</vt:lpstr>
      <vt:lpstr>型材结构</vt:lpstr>
      <vt:lpstr>机箱型材数量</vt:lpstr>
      <vt:lpstr>mic6 v3新板子</vt:lpstr>
      <vt:lpstr>mic6v3板子接线</vt:lpstr>
      <vt:lpstr>mic6v3电路板夹具示意</vt:lpstr>
      <vt:lpstr>装置示意图</vt:lpstr>
      <vt:lpstr>导轨滑块安装完成 每只摆臂6组滑块</vt:lpstr>
      <vt:lpstr>MIC6芯片实物安装</vt:lpstr>
      <vt:lpstr>摆臂安装</vt:lpstr>
      <vt:lpstr>尼龙齿轮，齿轮轨</vt:lpstr>
      <vt:lpstr>承重轮 </vt:lpstr>
      <vt:lpstr>DM电机参数</vt:lpstr>
      <vt:lpstr>目前组装的支架</vt:lpstr>
      <vt:lpstr>机箱结构</vt:lpstr>
      <vt:lpstr>支臂安装</vt:lpstr>
      <vt:lpstr>支臂安装</vt:lpstr>
      <vt:lpstr>支臂实际设计图</vt:lpstr>
      <vt:lpstr>DM电机齿轮结构</vt:lpstr>
      <vt:lpstr>尼龙轨道1米弧度弯曲固定</vt:lpstr>
      <vt:lpstr>圆弧轨道与电机组合</vt:lpstr>
      <vt:lpstr>架子板层高度调整</vt:lpstr>
      <vt:lpstr>支臂高度改装调整</vt:lpstr>
      <vt:lpstr>支臂高度调整</vt:lpstr>
      <vt:lpstr>支臂安装 </vt:lpstr>
      <vt:lpstr>光电倍增管尺寸</vt:lpstr>
      <vt:lpstr>LGAD实际板子</vt:lpstr>
      <vt:lpstr>结构设计</vt:lpstr>
      <vt:lpstr>PowerPoint 演示文稿</vt:lpstr>
      <vt:lpstr>目前进度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实验装置示意图</dc:title>
  <dc:creator>Administrator</dc:creator>
  <cp:lastModifiedBy>Administrator</cp:lastModifiedBy>
  <cp:revision>54</cp:revision>
  <dcterms:created xsi:type="dcterms:W3CDTF">2025-07-10T12:56:00Z</dcterms:created>
  <dcterms:modified xsi:type="dcterms:W3CDTF">2026-04-07T00:20:37Z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2052-11.1.0.9021</vt:lpwstr>
  </property>
  <property fmtid="{D5CDD505-2E9C-101B-9397-08002B2CF9AE}" pid="3" name="ICV">
    <vt:lpwstr>EA0CF70CEF274C29BEDA4AF13097653F_13</vt:lpwstr>
  </property>
</Properties>
</file>