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16672326" r:id="rId2"/>
    <p:sldId id="16672335" r:id="rId3"/>
    <p:sldId id="4156" r:id="rId4"/>
    <p:sldId id="4155" r:id="rId5"/>
    <p:sldId id="16672334" r:id="rId6"/>
    <p:sldId id="4193" r:id="rId7"/>
    <p:sldId id="4209" r:id="rId8"/>
    <p:sldId id="4210" r:id="rId9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858" userDrawn="1">
          <p15:clr>
            <a:srgbClr val="A4A3A4"/>
          </p15:clr>
        </p15:guide>
        <p15:guide id="4" orient="horz" pos="2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EF4"/>
    <a:srgbClr val="180AF4"/>
    <a:srgbClr val="1F497D"/>
    <a:srgbClr val="FF00D6"/>
    <a:srgbClr val="0F34A6"/>
    <a:srgbClr val="040606"/>
    <a:srgbClr val="FFFD78"/>
    <a:srgbClr val="76D6FF"/>
    <a:srgbClr val="DF40F2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96" autoAdjust="0"/>
    <p:restoredTop sz="74091" autoAdjust="0"/>
  </p:normalViewPr>
  <p:slideViewPr>
    <p:cSldViewPr snapToObjects="1" showGuides="1">
      <p:cViewPr varScale="1">
        <p:scale>
          <a:sx n="72" d="100"/>
          <a:sy n="72" d="100"/>
        </p:scale>
        <p:origin x="3132" y="44"/>
      </p:cViewPr>
      <p:guideLst>
        <p:guide orient="horz" pos="2160"/>
        <p:guide pos="3840"/>
        <p:guide pos="3858"/>
        <p:guide orient="horz" pos="220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 varScale="1">
      <p:scale>
        <a:sx n="1" d="1"/>
        <a:sy n="1" d="1"/>
      </p:scale>
      <p:origin x="0" y="-30528"/>
    </p:cViewPr>
  </p:sorterViewPr>
  <p:notesViewPr>
    <p:cSldViewPr snapToObjects="1">
      <p:cViewPr varScale="1">
        <p:scale>
          <a:sx n="95" d="100"/>
          <a:sy n="95" d="100"/>
        </p:scale>
        <p:origin x="358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0F280-C202-459E-9C88-243362EFD57F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FC674-D29B-42E3-B510-33870CA84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65565-5D00-41A1-A9D4-D472FA0F1665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7B772-BE26-4EC4-8890-F0A68D4013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8" name="任意多边形 7"/>
          <p:cNvSpPr/>
          <p:nvPr userDrawn="1"/>
        </p:nvSpPr>
        <p:spPr>
          <a:xfrm>
            <a:off x="-24765" y="0"/>
            <a:ext cx="12216765" cy="7302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39" h="1150">
                <a:moveTo>
                  <a:pt x="0" y="0"/>
                </a:moveTo>
                <a:lnTo>
                  <a:pt x="19239" y="0"/>
                </a:lnTo>
                <a:lnTo>
                  <a:pt x="19239" y="1006"/>
                </a:lnTo>
                <a:lnTo>
                  <a:pt x="19239" y="1060"/>
                </a:lnTo>
                <a:lnTo>
                  <a:pt x="19239" y="1150"/>
                </a:lnTo>
                <a:lnTo>
                  <a:pt x="14895" y="1148"/>
                </a:lnTo>
                <a:lnTo>
                  <a:pt x="14711" y="1060"/>
                </a:lnTo>
                <a:lnTo>
                  <a:pt x="0" y="1060"/>
                </a:lnTo>
                <a:lnTo>
                  <a:pt x="0" y="0"/>
                </a:lnTo>
                <a:close/>
              </a:path>
            </a:pathLst>
          </a:custGeom>
          <a:solidFill>
            <a:srgbClr val="0E327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 descr="123111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8940" y="117475"/>
            <a:ext cx="2247265" cy="438785"/>
          </a:xfrm>
          <a:prstGeom prst="rect">
            <a:avLst/>
          </a:prstGeom>
        </p:spPr>
      </p:pic>
      <p:sp>
        <p:nvSpPr>
          <p:cNvPr id="4" name="任意多边形 3"/>
          <p:cNvSpPr/>
          <p:nvPr userDrawn="1"/>
        </p:nvSpPr>
        <p:spPr>
          <a:xfrm>
            <a:off x="-635" y="6581775"/>
            <a:ext cx="12200890" cy="295910"/>
          </a:xfrm>
          <a:custGeom>
            <a:avLst/>
            <a:gdLst>
              <a:gd name="connsiteX0" fmla="*/ 0 w 2626"/>
              <a:gd name="connsiteY0" fmla="*/ 0 h 227"/>
              <a:gd name="connsiteX1" fmla="*/ 2458 w 2626"/>
              <a:gd name="connsiteY1" fmla="*/ 3 h 227"/>
              <a:gd name="connsiteX2" fmla="*/ 2626 w 2626"/>
              <a:gd name="connsiteY2" fmla="*/ 227 h 227"/>
              <a:gd name="connsiteX3" fmla="*/ 0 w 2626"/>
              <a:gd name="connsiteY3" fmla="*/ 227 h 227"/>
              <a:gd name="connsiteX4" fmla="*/ 0 w 2626"/>
              <a:gd name="connsiteY4" fmla="*/ 0 h 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4" h="466">
                <a:moveTo>
                  <a:pt x="1" y="0"/>
                </a:moveTo>
                <a:lnTo>
                  <a:pt x="4345" y="5"/>
                </a:lnTo>
                <a:lnTo>
                  <a:pt x="4419" y="96"/>
                </a:lnTo>
                <a:lnTo>
                  <a:pt x="19214" y="96"/>
                </a:lnTo>
                <a:lnTo>
                  <a:pt x="19214" y="466"/>
                </a:lnTo>
                <a:lnTo>
                  <a:pt x="0" y="466"/>
                </a:lnTo>
                <a:lnTo>
                  <a:pt x="0" y="96"/>
                </a:lnTo>
                <a:lnTo>
                  <a:pt x="1" y="96"/>
                </a:lnTo>
                <a:lnTo>
                  <a:pt x="1" y="0"/>
                </a:lnTo>
                <a:close/>
              </a:path>
            </a:pathLst>
          </a:custGeom>
          <a:solidFill>
            <a:srgbClr val="0E327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0" y="1508125"/>
            <a:ext cx="12216765" cy="2941955"/>
          </a:xfrm>
          <a:prstGeom prst="rect">
            <a:avLst/>
          </a:prstGeom>
          <a:solidFill>
            <a:srgbClr val="0E327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123111"/>
          <p:cNvPicPr>
            <a:picLocks noChangeAspect="1"/>
          </p:cNvPicPr>
          <p:nvPr userDrawn="1"/>
        </p:nvPicPr>
        <p:blipFill>
          <a:blip r:embed="rId5" cstate="print">
            <a:alphaModFix amt="11000"/>
          </a:blip>
          <a:srcRect/>
          <a:stretch>
            <a:fillRect/>
          </a:stretch>
        </p:blipFill>
        <p:spPr>
          <a:xfrm>
            <a:off x="807720" y="894080"/>
            <a:ext cx="10921365" cy="355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kumimoji="1" lang="de-DE" sz="4000" b="1" kern="12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de-D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solidFill>
                  <a:srgbClr val="0F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de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32305C-DFFF-9873-9D6E-340F5F2857D8}"/>
              </a:ext>
            </a:extLst>
          </p:cNvPr>
          <p:cNvSpPr/>
          <p:nvPr userDrawn="1"/>
        </p:nvSpPr>
        <p:spPr>
          <a:xfrm>
            <a:off x="0" y="-10511"/>
            <a:ext cx="12192000" cy="840828"/>
          </a:xfrm>
          <a:prstGeom prst="rect">
            <a:avLst/>
          </a:prstGeom>
          <a:solidFill>
            <a:srgbClr val="0E4D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55A947-5A81-B018-2660-235B429C8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68038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635" y="-25400"/>
            <a:ext cx="12197080" cy="789305"/>
          </a:xfrm>
          <a:prstGeom prst="rect">
            <a:avLst/>
          </a:prstGeom>
          <a:solidFill>
            <a:srgbClr val="0E327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123111"/>
          <p:cNvPicPr>
            <a:picLocks noChangeAspect="1"/>
          </p:cNvPicPr>
          <p:nvPr userDrawn="1"/>
        </p:nvPicPr>
        <p:blipFill>
          <a:blip r:embed="rId3" cstate="print"/>
          <a:srcRect b="-37838"/>
          <a:stretch>
            <a:fillRect/>
          </a:stretch>
        </p:blipFill>
        <p:spPr>
          <a:xfrm>
            <a:off x="10640209" y="101969"/>
            <a:ext cx="1281430" cy="749935"/>
          </a:xfrm>
          <a:prstGeom prst="rect">
            <a:avLst/>
          </a:prstGeom>
        </p:spPr>
      </p:pic>
      <p:sp>
        <p:nvSpPr>
          <p:cNvPr id="9" name="Slide Number Placeholder 5"/>
          <p:cNvSpPr txBox="1"/>
          <p:nvPr userDrawn="1"/>
        </p:nvSpPr>
        <p:spPr>
          <a:xfrm>
            <a:off x="9221639" y="6262435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zh-CN"/>
            </a:defPPr>
            <a:lvl1pPr marL="0" algn="r" defTabSz="914400" rtl="0" eaLnBrk="1" latinLnBrk="0" hangingPunct="1">
              <a:defRPr sz="1600" b="1" kern="1200" baseline="0">
                <a:solidFill>
                  <a:srgbClr val="F6FB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8485"/>
            <a:ext cx="10515600" cy="705600"/>
          </a:xfrm>
        </p:spPr>
        <p:txBody>
          <a:bodyPr vert="horz" lIns="90000" tIns="46800" rIns="90000" bIns="46800" rtlCol="0" anchor="ctr" anchorCtr="0">
            <a:noAutofit/>
          </a:bodyPr>
          <a:lstStyle>
            <a:lvl1pPr>
              <a:defRPr sz="4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椭圆 16"/>
          <p:cNvSpPr>
            <a:spLocks noChangeAspect="1"/>
          </p:cNvSpPr>
          <p:nvPr userDrawn="1"/>
        </p:nvSpPr>
        <p:spPr>
          <a:xfrm>
            <a:off x="11582400" y="6248400"/>
            <a:ext cx="360000" cy="359410"/>
          </a:xfrm>
          <a:prstGeom prst="ellipse">
            <a:avLst/>
          </a:prstGeom>
          <a:solidFill>
            <a:srgbClr val="0E327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" name="Slide Number Placeholder 5"/>
          <p:cNvSpPr txBox="1"/>
          <p:nvPr userDrawn="1"/>
        </p:nvSpPr>
        <p:spPr>
          <a:xfrm>
            <a:off x="11533200" y="6264975"/>
            <a:ext cx="4584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600" b="1" kern="1200" baseline="0">
                <a:solidFill>
                  <a:srgbClr val="F6FB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9AE70B2-8BF9-45C0-BB95-33D1B9D3A854}" type="slidenum">
              <a:rPr lang="zh-CN" altLang="en-US" sz="1400" smtClean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635" y="6581775"/>
            <a:ext cx="12200890" cy="295910"/>
            <a:chOff x="-1" y="10365"/>
            <a:chExt cx="19214" cy="466"/>
          </a:xfrm>
          <a:solidFill>
            <a:srgbClr val="0E3272"/>
          </a:solidFill>
        </p:grpSpPr>
        <p:sp>
          <p:nvSpPr>
            <p:cNvPr id="22" name="矩形 21"/>
            <p:cNvSpPr/>
            <p:nvPr/>
          </p:nvSpPr>
          <p:spPr>
            <a:xfrm>
              <a:off x="-1" y="10461"/>
              <a:ext cx="19214" cy="3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0" y="10365"/>
              <a:ext cx="4641" cy="370"/>
            </a:xfrm>
            <a:custGeom>
              <a:avLst/>
              <a:gdLst>
                <a:gd name="connsiteX0" fmla="*/ 0 w 2626"/>
                <a:gd name="connsiteY0" fmla="*/ 0 h 227"/>
                <a:gd name="connsiteX1" fmla="*/ 2458 w 2626"/>
                <a:gd name="connsiteY1" fmla="*/ 3 h 227"/>
                <a:gd name="connsiteX2" fmla="*/ 2626 w 2626"/>
                <a:gd name="connsiteY2" fmla="*/ 227 h 227"/>
                <a:gd name="connsiteX3" fmla="*/ 0 w 2626"/>
                <a:gd name="connsiteY3" fmla="*/ 227 h 227"/>
                <a:gd name="connsiteX4" fmla="*/ 0 w 2626"/>
                <a:gd name="connsiteY4" fmla="*/ 0 h 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6" h="227">
                  <a:moveTo>
                    <a:pt x="0" y="0"/>
                  </a:moveTo>
                  <a:lnTo>
                    <a:pt x="2458" y="3"/>
                  </a:lnTo>
                  <a:lnTo>
                    <a:pt x="2626" y="227"/>
                  </a:lnTo>
                  <a:lnTo>
                    <a:pt x="0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-24765" y="0"/>
            <a:ext cx="12216130" cy="730250"/>
            <a:chOff x="-39" y="0"/>
            <a:chExt cx="19238" cy="1150"/>
          </a:xfrm>
          <a:solidFill>
            <a:srgbClr val="0E3272"/>
          </a:solidFill>
        </p:grpSpPr>
        <p:sp>
          <p:nvSpPr>
            <p:cNvPr id="24" name="矩形 23"/>
            <p:cNvSpPr/>
            <p:nvPr/>
          </p:nvSpPr>
          <p:spPr>
            <a:xfrm>
              <a:off x="-39" y="0"/>
              <a:ext cx="19239" cy="10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0800000">
              <a:off x="14559" y="1006"/>
              <a:ext cx="4641" cy="144"/>
            </a:xfrm>
            <a:custGeom>
              <a:avLst/>
              <a:gdLst>
                <a:gd name="connsiteX0" fmla="*/ 0 w 2626"/>
                <a:gd name="connsiteY0" fmla="*/ 0 h 227"/>
                <a:gd name="connsiteX1" fmla="*/ 2458 w 2626"/>
                <a:gd name="connsiteY1" fmla="*/ 3 h 227"/>
                <a:gd name="connsiteX2" fmla="*/ 2626 w 2626"/>
                <a:gd name="connsiteY2" fmla="*/ 227 h 227"/>
                <a:gd name="connsiteX3" fmla="*/ 0 w 2626"/>
                <a:gd name="connsiteY3" fmla="*/ 227 h 227"/>
                <a:gd name="connsiteX4" fmla="*/ 0 w 2626"/>
                <a:gd name="connsiteY4" fmla="*/ 0 h 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6" h="227">
                  <a:moveTo>
                    <a:pt x="0" y="0"/>
                  </a:moveTo>
                  <a:lnTo>
                    <a:pt x="2458" y="3"/>
                  </a:lnTo>
                  <a:lnTo>
                    <a:pt x="2626" y="227"/>
                  </a:lnTo>
                  <a:lnTo>
                    <a:pt x="0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椭圆 16"/>
          <p:cNvSpPr>
            <a:spLocks noChangeAspect="1"/>
          </p:cNvSpPr>
          <p:nvPr userDrawn="1"/>
        </p:nvSpPr>
        <p:spPr>
          <a:xfrm>
            <a:off x="11582400" y="6248400"/>
            <a:ext cx="360000" cy="359410"/>
          </a:xfrm>
          <a:prstGeom prst="ellipse">
            <a:avLst/>
          </a:prstGeom>
          <a:solidFill>
            <a:srgbClr val="0E327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" name="Slide Number Placeholder 5"/>
          <p:cNvSpPr txBox="1"/>
          <p:nvPr userDrawn="1"/>
        </p:nvSpPr>
        <p:spPr>
          <a:xfrm>
            <a:off x="11533200" y="6264975"/>
            <a:ext cx="4584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600" b="1" kern="1200" baseline="0">
                <a:solidFill>
                  <a:srgbClr val="F6FB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9AE70B2-8BF9-45C0-BB95-33D1B9D3A854}" type="slidenum">
              <a:rPr lang="zh-CN" altLang="en-US" sz="1400" smtClean="0"/>
              <a:t>‹#›</a:t>
            </a:fld>
            <a:endParaRPr lang="zh-CN" altLang="en-US" sz="1400" dirty="0"/>
          </a:p>
        </p:txBody>
      </p:sp>
      <p:pic>
        <p:nvPicPr>
          <p:cNvPr id="4" name="图片 9" descr="1231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8940" y="117475"/>
            <a:ext cx="2247265" cy="438785"/>
          </a:xfrm>
          <a:prstGeom prst="rect">
            <a:avLst/>
          </a:prstGeom>
        </p:spPr>
      </p:pic>
      <p:sp>
        <p:nvSpPr>
          <p:cNvPr id="5" name="副标题 2"/>
          <p:cNvSpPr txBox="1"/>
          <p:nvPr userDrawn="1">
            <p:custDataLst>
              <p:tags r:id="rId1"/>
            </p:custDataLst>
          </p:nvPr>
        </p:nvSpPr>
        <p:spPr bwMode="auto">
          <a:xfrm>
            <a:off x="381000" y="1639961"/>
            <a:ext cx="3007043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8800" b="1" dirty="0">
                <a:solidFill>
                  <a:srgbClr val="0B3A7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目录</a:t>
            </a:r>
            <a:r>
              <a:rPr lang="en-US" altLang="zh-CN" sz="8000" dirty="0">
                <a:solidFill>
                  <a:srgbClr val="0B3A7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</p:txBody>
      </p:sp>
      <p:sp>
        <p:nvSpPr>
          <p:cNvPr id="6" name="文本框 10"/>
          <p:cNvSpPr txBox="1"/>
          <p:nvPr userDrawn="1"/>
        </p:nvSpPr>
        <p:spPr>
          <a:xfrm>
            <a:off x="1782128" y="3402418"/>
            <a:ext cx="160591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  <a:sym typeface="+mn-ea"/>
              </a:rPr>
              <a:t>CONTENTS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635" y="-25400"/>
            <a:ext cx="12197080" cy="6883400"/>
          </a:xfrm>
          <a:prstGeom prst="rect">
            <a:avLst/>
          </a:prstGeom>
          <a:solidFill>
            <a:srgbClr val="0E327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123111"/>
          <p:cNvPicPr>
            <a:picLocks noChangeAspect="1"/>
          </p:cNvPicPr>
          <p:nvPr userDrawn="1"/>
        </p:nvPicPr>
        <p:blipFill>
          <a:blip r:embed="rId3" cstate="print">
            <a:alphaModFix amt="11000"/>
          </a:blip>
          <a:srcRect b="-37838"/>
          <a:stretch>
            <a:fillRect/>
          </a:stretch>
        </p:blipFill>
        <p:spPr>
          <a:xfrm>
            <a:off x="2244725" y="1528445"/>
            <a:ext cx="8295640" cy="4855210"/>
          </a:xfrm>
          <a:prstGeom prst="rect">
            <a:avLst/>
          </a:prstGeom>
        </p:spPr>
      </p:pic>
      <p:sp>
        <p:nvSpPr>
          <p:cNvPr id="8" name="标题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161665" y="2504440"/>
            <a:ext cx="5773420" cy="1734820"/>
          </a:xfrm>
        </p:spPr>
        <p:txBody>
          <a:bodyPr vert="horz" lIns="90000" tIns="46800" rIns="90000" bIns="46800" rtlCol="0" anchor="ctr" anchorCtr="0">
            <a:no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2" name="Slide Number Placeholder 5"/>
          <p:cNvSpPr txBox="1"/>
          <p:nvPr userDrawn="1"/>
        </p:nvSpPr>
        <p:spPr>
          <a:xfrm>
            <a:off x="11533200" y="6264975"/>
            <a:ext cx="4584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600" b="1" kern="1200" baseline="0">
                <a:solidFill>
                  <a:srgbClr val="F6FB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9AE70B2-8BF9-45C0-BB95-33D1B9D3A854}" type="slidenum">
              <a:rPr lang="zh-CN" altLang="en-US" sz="1400" smtClean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635" y="6581775"/>
            <a:ext cx="12200890" cy="295910"/>
            <a:chOff x="-1" y="10365"/>
            <a:chExt cx="19214" cy="466"/>
          </a:xfrm>
          <a:solidFill>
            <a:srgbClr val="0E3272"/>
          </a:solidFill>
        </p:grpSpPr>
        <p:sp>
          <p:nvSpPr>
            <p:cNvPr id="22" name="矩形 21"/>
            <p:cNvSpPr/>
            <p:nvPr/>
          </p:nvSpPr>
          <p:spPr>
            <a:xfrm>
              <a:off x="-1" y="10461"/>
              <a:ext cx="19214" cy="3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0" y="10365"/>
              <a:ext cx="4641" cy="370"/>
            </a:xfrm>
            <a:custGeom>
              <a:avLst/>
              <a:gdLst>
                <a:gd name="connsiteX0" fmla="*/ 0 w 2626"/>
                <a:gd name="connsiteY0" fmla="*/ 0 h 227"/>
                <a:gd name="connsiteX1" fmla="*/ 2458 w 2626"/>
                <a:gd name="connsiteY1" fmla="*/ 3 h 227"/>
                <a:gd name="connsiteX2" fmla="*/ 2626 w 2626"/>
                <a:gd name="connsiteY2" fmla="*/ 227 h 227"/>
                <a:gd name="connsiteX3" fmla="*/ 0 w 2626"/>
                <a:gd name="connsiteY3" fmla="*/ 227 h 227"/>
                <a:gd name="connsiteX4" fmla="*/ 0 w 2626"/>
                <a:gd name="connsiteY4" fmla="*/ 0 h 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6" h="227">
                  <a:moveTo>
                    <a:pt x="0" y="0"/>
                  </a:moveTo>
                  <a:lnTo>
                    <a:pt x="2458" y="3"/>
                  </a:lnTo>
                  <a:lnTo>
                    <a:pt x="2626" y="227"/>
                  </a:lnTo>
                  <a:lnTo>
                    <a:pt x="0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-24765" y="0"/>
            <a:ext cx="12216130" cy="730250"/>
            <a:chOff x="-39" y="0"/>
            <a:chExt cx="19238" cy="1150"/>
          </a:xfrm>
          <a:solidFill>
            <a:srgbClr val="0E3272"/>
          </a:solidFill>
        </p:grpSpPr>
        <p:sp>
          <p:nvSpPr>
            <p:cNvPr id="24" name="矩形 23"/>
            <p:cNvSpPr/>
            <p:nvPr/>
          </p:nvSpPr>
          <p:spPr>
            <a:xfrm>
              <a:off x="-39" y="0"/>
              <a:ext cx="19239" cy="10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0800000">
              <a:off x="14559" y="1006"/>
              <a:ext cx="4641" cy="144"/>
            </a:xfrm>
            <a:custGeom>
              <a:avLst/>
              <a:gdLst>
                <a:gd name="connsiteX0" fmla="*/ 0 w 2626"/>
                <a:gd name="connsiteY0" fmla="*/ 0 h 227"/>
                <a:gd name="connsiteX1" fmla="*/ 2458 w 2626"/>
                <a:gd name="connsiteY1" fmla="*/ 3 h 227"/>
                <a:gd name="connsiteX2" fmla="*/ 2626 w 2626"/>
                <a:gd name="connsiteY2" fmla="*/ 227 h 227"/>
                <a:gd name="connsiteX3" fmla="*/ 0 w 2626"/>
                <a:gd name="connsiteY3" fmla="*/ 227 h 227"/>
                <a:gd name="connsiteX4" fmla="*/ 0 w 2626"/>
                <a:gd name="connsiteY4" fmla="*/ 0 h 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6" h="227">
                  <a:moveTo>
                    <a:pt x="0" y="0"/>
                  </a:moveTo>
                  <a:lnTo>
                    <a:pt x="2458" y="3"/>
                  </a:lnTo>
                  <a:lnTo>
                    <a:pt x="2626" y="227"/>
                  </a:lnTo>
                  <a:lnTo>
                    <a:pt x="0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椭圆 16"/>
          <p:cNvSpPr>
            <a:spLocks noChangeAspect="1"/>
          </p:cNvSpPr>
          <p:nvPr userDrawn="1"/>
        </p:nvSpPr>
        <p:spPr>
          <a:xfrm>
            <a:off x="11582400" y="6248400"/>
            <a:ext cx="360000" cy="359410"/>
          </a:xfrm>
          <a:prstGeom prst="ellipse">
            <a:avLst/>
          </a:prstGeom>
          <a:solidFill>
            <a:srgbClr val="0E327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" name="Slide Number Placeholder 5"/>
          <p:cNvSpPr txBox="1"/>
          <p:nvPr userDrawn="1"/>
        </p:nvSpPr>
        <p:spPr>
          <a:xfrm>
            <a:off x="11533200" y="6264975"/>
            <a:ext cx="4584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600" b="1" kern="1200" baseline="0">
                <a:solidFill>
                  <a:srgbClr val="F6FB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9AE70B2-8BF9-45C0-BB95-33D1B9D3A854}" type="slidenum">
              <a:rPr lang="zh-CN" altLang="en-US" sz="1400" smtClean="0"/>
              <a:t>‹#›</a:t>
            </a:fld>
            <a:endParaRPr lang="zh-CN" altLang="en-US" sz="1400" dirty="0"/>
          </a:p>
        </p:txBody>
      </p:sp>
      <p:pic>
        <p:nvPicPr>
          <p:cNvPr id="4" name="图片 9" descr="1231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8940" y="117475"/>
            <a:ext cx="2247265" cy="438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635" y="-25400"/>
            <a:ext cx="12197080" cy="789305"/>
          </a:xfrm>
          <a:prstGeom prst="rect">
            <a:avLst/>
          </a:prstGeom>
          <a:solidFill>
            <a:srgbClr val="0E327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608400" y="17044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6411600" y="17044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18485"/>
            <a:ext cx="10640209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6" name="椭圆 16"/>
          <p:cNvSpPr>
            <a:spLocks noChangeAspect="1"/>
          </p:cNvSpPr>
          <p:nvPr userDrawn="1"/>
        </p:nvSpPr>
        <p:spPr>
          <a:xfrm>
            <a:off x="11582400" y="6248400"/>
            <a:ext cx="360000" cy="359410"/>
          </a:xfrm>
          <a:prstGeom prst="ellipse">
            <a:avLst/>
          </a:prstGeom>
          <a:solidFill>
            <a:srgbClr val="0E327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11533200" y="6264975"/>
            <a:ext cx="4584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600" b="1" kern="1200" baseline="0">
                <a:solidFill>
                  <a:srgbClr val="F6FB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9AE70B2-8BF9-45C0-BB95-33D1B9D3A854}" type="slidenum">
              <a:rPr lang="zh-CN" altLang="en-US" sz="1400" smtClean="0"/>
              <a:t>‹#›</a:t>
            </a:fld>
            <a:endParaRPr lang="zh-CN" altLang="en-US" sz="1400" dirty="0"/>
          </a:p>
        </p:txBody>
      </p:sp>
      <p:pic>
        <p:nvPicPr>
          <p:cNvPr id="13" name="图片 4" descr="123111"/>
          <p:cNvPicPr>
            <a:picLocks noChangeAspect="1"/>
          </p:cNvPicPr>
          <p:nvPr userDrawn="1"/>
        </p:nvPicPr>
        <p:blipFill>
          <a:blip r:embed="rId5" cstate="print"/>
          <a:srcRect b="-37838"/>
          <a:stretch>
            <a:fillRect/>
          </a:stretch>
        </p:blipFill>
        <p:spPr>
          <a:xfrm>
            <a:off x="10640209" y="101969"/>
            <a:ext cx="1281430" cy="7499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635" y="-25400"/>
            <a:ext cx="12197080" cy="789305"/>
          </a:xfrm>
          <a:prstGeom prst="rect">
            <a:avLst/>
          </a:prstGeom>
          <a:solidFill>
            <a:srgbClr val="0E327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123111"/>
          <p:cNvPicPr>
            <a:picLocks noChangeAspect="1"/>
          </p:cNvPicPr>
          <p:nvPr userDrawn="1"/>
        </p:nvPicPr>
        <p:blipFill>
          <a:blip r:embed="rId4" cstate="print"/>
          <a:srcRect b="-37838"/>
          <a:stretch>
            <a:fillRect/>
          </a:stretch>
        </p:blipFill>
        <p:spPr>
          <a:xfrm>
            <a:off x="10287000" y="85090"/>
            <a:ext cx="1281430" cy="749935"/>
          </a:xfrm>
          <a:prstGeom prst="rect">
            <a:avLst/>
          </a:prstGeom>
        </p:spPr>
      </p:pic>
      <p:sp>
        <p:nvSpPr>
          <p:cNvPr id="17" name="椭圆 16"/>
          <p:cNvSpPr/>
          <p:nvPr userDrawn="1"/>
        </p:nvSpPr>
        <p:spPr>
          <a:xfrm>
            <a:off x="11569700" y="6280785"/>
            <a:ext cx="298450" cy="298450"/>
          </a:xfrm>
          <a:prstGeom prst="ellipse">
            <a:avLst/>
          </a:prstGeom>
          <a:solidFill>
            <a:srgbClr val="0E327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Slide Number Placeholder 5"/>
          <p:cNvSpPr txBox="1"/>
          <p:nvPr userDrawn="1"/>
        </p:nvSpPr>
        <p:spPr>
          <a:xfrm>
            <a:off x="9221639" y="6262435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zh-CN"/>
            </a:defPPr>
            <a:lvl1pPr marL="0" algn="r" defTabSz="914400" rtl="0" eaLnBrk="1" latinLnBrk="0" hangingPunct="1">
              <a:defRPr sz="1600" b="1" kern="1200" baseline="0">
                <a:solidFill>
                  <a:srgbClr val="F6FB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2" name="标题 9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10610" y="18485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635" y="-25400"/>
            <a:ext cx="12197080" cy="6883400"/>
          </a:xfrm>
          <a:prstGeom prst="rect">
            <a:avLst/>
          </a:prstGeom>
          <a:solidFill>
            <a:srgbClr val="0E327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123111"/>
          <p:cNvPicPr>
            <a:picLocks noChangeAspect="1"/>
          </p:cNvPicPr>
          <p:nvPr userDrawn="1"/>
        </p:nvPicPr>
        <p:blipFill>
          <a:blip r:embed="rId2" cstate="print">
            <a:alphaModFix amt="11000"/>
          </a:blip>
          <a:srcRect b="-37838"/>
          <a:stretch>
            <a:fillRect/>
          </a:stretch>
        </p:blipFill>
        <p:spPr>
          <a:xfrm>
            <a:off x="1670685" y="1571625"/>
            <a:ext cx="8850630" cy="5180330"/>
          </a:xfrm>
          <a:prstGeom prst="rect">
            <a:avLst/>
          </a:prstGeom>
        </p:spPr>
      </p:pic>
      <p:pic>
        <p:nvPicPr>
          <p:cNvPr id="9" name="图片 8" descr="1231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23240" y="339725"/>
            <a:ext cx="2247265" cy="43878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4972050" y="5651500"/>
            <a:ext cx="164465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zh-CN" sz="1400" b="1">
                <a:solidFill>
                  <a:schemeClr val="bg2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  <a:sym typeface="+mn-ea"/>
              </a:rPr>
              <a:t> 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idx="12" hasCustomPrompt="1"/>
          </p:nvPr>
        </p:nvSpPr>
        <p:spPr>
          <a:xfrm>
            <a:off x="808990" y="1860550"/>
            <a:ext cx="10795000" cy="3136900"/>
          </a:xfrm>
        </p:spPr>
        <p:txBody>
          <a:bodyPr/>
          <a:lstStyle>
            <a:lvl1pPr marL="0" indent="0" algn="ctr"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ctr">
              <a:lnSpc>
                <a:spcPct val="110000"/>
              </a:lnSpc>
            </a:pPr>
            <a:r>
              <a:rPr lang="zh-CN" altLang="en-US" b="1">
                <a:sym typeface="+mn-ea"/>
              </a:rPr>
              <a:t>衷心感谢大家的长期支持！</a:t>
            </a:r>
            <a:br>
              <a:rPr lang="zh-CN" altLang="en-US" b="1">
                <a:sym typeface="+mn-ea"/>
              </a:rPr>
            </a:br>
            <a:r>
              <a:rPr lang="zh-CN" altLang="en-US" b="1">
                <a:sym typeface="+mn-ea"/>
              </a:rPr>
              <a:t>请批评指正！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 hasCustomPrompt="1"/>
          </p:nvPr>
        </p:nvSpPr>
        <p:spPr>
          <a:xfrm>
            <a:off x="2193290" y="5173345"/>
            <a:ext cx="7734300" cy="13208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zh-CN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2024</a:t>
            </a:r>
            <a:r>
              <a:rPr lang="zh-CN" altLang="en-US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11</a:t>
            </a:r>
            <a:r>
              <a:rPr lang="zh-CN" altLang="en-US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04</a:t>
            </a:r>
            <a:r>
              <a:rPr lang="zh-CN" altLang="en-US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"/>
            <a:ext cx="12192000" cy="765175"/>
          </a:xfrm>
          <a:prstGeom prst="rect">
            <a:avLst/>
          </a:prstGeom>
          <a:gradFill rotWithShape="1">
            <a:gsLst>
              <a:gs pos="0">
                <a:srgbClr val="0031B3"/>
              </a:gs>
              <a:gs pos="5000">
                <a:srgbClr val="0031B3"/>
              </a:gs>
              <a:gs pos="100000">
                <a:srgbClr val="9BC1FF"/>
              </a:gs>
            </a:gsLst>
            <a:lin ang="5400000" scaled="1"/>
          </a:gra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altLang="zh-CN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panose="020B0600070205080204" charset="-128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0" y="6669088"/>
            <a:ext cx="12192000" cy="215900"/>
          </a:xfrm>
          <a:prstGeom prst="rect">
            <a:avLst/>
          </a:prstGeom>
          <a:solidFill>
            <a:srgbClr val="0031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panose="020B0600070205080204" charset="-128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9840384" y="6669088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fld id="{C34E1AA7-BBE3-4066-9647-AD26786FD079}" type="slidenum">
              <a:rPr lang="de-DE" altLang="zh-CN" sz="12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‹#›</a:t>
            </a:fld>
            <a:endParaRPr lang="de-DE" altLang="zh-CN" sz="12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lang="de-DE" sz="4400" b="1" kern="1200" dirty="0">
                <a:solidFill>
                  <a:schemeClr val="bg1"/>
                </a:solidFill>
                <a:effectLst/>
                <a:latin typeface="+mj-ea"/>
                <a:ea typeface="+mj-ea"/>
                <a:cs typeface="等线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de-DE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219201"/>
            <a:ext cx="109728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de-DE" altLang="zh-CN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19912" y="0"/>
            <a:ext cx="10515600" cy="804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kumimoji="1" lang="en-US" altLang="zh-CN" sz="3200" b="1" i="0" kern="1200" dirty="0" smtClean="0">
          <a:solidFill>
            <a:schemeClr val="bg1"/>
          </a:solidFill>
          <a:effectLst/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楷体" panose="02010609060101010101" pitchFamily="49" charset="-122"/>
          <a:ea typeface="楷体" panose="02010609060101010101" pitchFamily="49" charset="-122"/>
          <a:cs typeface="楷体" panose="02010609060101010101" pitchFamily="49" charset="-122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楷体" panose="02010609060101010101" pitchFamily="49" charset="-122"/>
          <a:ea typeface="楷体" panose="02010609060101010101" pitchFamily="49" charset="-122"/>
          <a:cs typeface="楷体" panose="02010609060101010101" pitchFamily="49" charset="-122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楷体" panose="02010609060101010101" pitchFamily="49" charset="-122"/>
          <a:ea typeface="楷体" panose="02010609060101010101" pitchFamily="49" charset="-122"/>
          <a:cs typeface="楷体" panose="02010609060101010101" pitchFamily="49" charset="-122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楷体" panose="02010609060101010101" pitchFamily="49" charset="-122"/>
          <a:ea typeface="楷体" panose="02010609060101010101" pitchFamily="49" charset="-122"/>
          <a:cs typeface="楷体" panose="02010609060101010101" pitchFamily="49" charset="-122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charset="0"/>
          <a:ea typeface="MS PGothic" panose="020B0600070205080204" charset="-128"/>
          <a:cs typeface="MS PGothic" panose="020B0600070205080204" charset="-128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charset="0"/>
          <a:ea typeface="MS PGothic" panose="020B0600070205080204" charset="-128"/>
          <a:cs typeface="MS PGothic" panose="020B0600070205080204" charset="-128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charset="0"/>
          <a:ea typeface="MS PGothic" panose="020B0600070205080204" charset="-128"/>
          <a:cs typeface="MS PGothic" panose="020B0600070205080204" charset="-128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charset="0"/>
          <a:ea typeface="MS PGothic" panose="020B0600070205080204" charset="-128"/>
          <a:cs typeface="MS PGothic" panose="020B060007020508020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>
            <a:extLst>
              <a:ext uri="{FF2B5EF4-FFF2-40B4-BE49-F238E27FC236}">
                <a16:creationId xmlns:a16="http://schemas.microsoft.com/office/drawing/2014/main" id="{6F222192-21EB-4BDF-A048-205D8FAA5649}"/>
              </a:ext>
            </a:extLst>
          </p:cNvPr>
          <p:cNvSpPr txBox="1">
            <a:spLocks/>
          </p:cNvSpPr>
          <p:nvPr/>
        </p:nvSpPr>
        <p:spPr>
          <a:xfrm>
            <a:off x="1066800" y="4648200"/>
            <a:ext cx="10515600" cy="80467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lang="en-US" altLang="zh-CN" sz="4000" b="1" kern="1200" dirty="0" smtClean="0">
                <a:solidFill>
                  <a:schemeClr val="bg1"/>
                </a:solidFill>
                <a:effectLst/>
                <a:latin typeface="+mj-ea"/>
                <a:ea typeface="+mj-ea"/>
                <a:cs typeface="等线" panose="02010600030101010101" pitchFamily="2" charset="-122"/>
              </a:defRPr>
            </a:lvl1pPr>
            <a:lvl2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charset="0"/>
              </a:defRPr>
            </a:lvl2pPr>
            <a:lvl3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charset="0"/>
              </a:defRPr>
            </a:lvl3pPr>
            <a:lvl4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charset="0"/>
              </a:defRPr>
            </a:lvl4pPr>
            <a:lvl5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charset="0"/>
              </a:defRPr>
            </a:lvl5pPr>
            <a:lvl6pPr marL="457200"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zh-CN" dirty="0">
                <a:solidFill>
                  <a:schemeClr val="tx1"/>
                </a:solidFill>
              </a:rPr>
              <a:t>500MHzTM020</a:t>
            </a:r>
            <a:r>
              <a:rPr lang="zh-CN" altLang="en-US" dirty="0">
                <a:solidFill>
                  <a:schemeClr val="tx1"/>
                </a:solidFill>
              </a:rPr>
              <a:t>型常温腔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高次模抑制</a:t>
            </a:r>
            <a:endParaRPr lang="en-US" altLang="zh-C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8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高次模吸收分析</a:t>
            </a:r>
            <a:r>
              <a:rPr lang="en-US" altLang="zh-CN" dirty="0"/>
              <a:t>-</a:t>
            </a:r>
            <a:r>
              <a:rPr lang="zh-CN" altLang="en-US" dirty="0"/>
              <a:t>纵向模</a:t>
            </a:r>
          </a:p>
        </p:txBody>
      </p:sp>
      <p:pic>
        <p:nvPicPr>
          <p:cNvPr id="4" name="图片 3" descr="图表&#10;&#10;描述已自动生成">
            <a:extLst>
              <a:ext uri="{FF2B5EF4-FFF2-40B4-BE49-F238E27FC236}">
                <a16:creationId xmlns:a16="http://schemas.microsoft.com/office/drawing/2014/main" id="{102CEAAD-22E3-EFAC-9181-6E9D5F956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7316547" cy="4305454"/>
          </a:xfrm>
          <a:prstGeom prst="rect">
            <a:avLst/>
          </a:prstGeom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BA8B7031-D345-4D70-C95B-60A5F6AB8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949562"/>
              </p:ext>
            </p:extLst>
          </p:nvPr>
        </p:nvGraphicFramePr>
        <p:xfrm>
          <a:off x="7162800" y="2133600"/>
          <a:ext cx="4953000" cy="21031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99406">
                  <a:extLst>
                    <a:ext uri="{9D8B030D-6E8A-4147-A177-3AD203B41FA5}">
                      <a16:colId xmlns:a16="http://schemas.microsoft.com/office/drawing/2014/main" val="1571121269"/>
                    </a:ext>
                  </a:extLst>
                </a:gridCol>
                <a:gridCol w="1599406">
                  <a:extLst>
                    <a:ext uri="{9D8B030D-6E8A-4147-A177-3AD203B41FA5}">
                      <a16:colId xmlns:a16="http://schemas.microsoft.com/office/drawing/2014/main" val="1240161887"/>
                    </a:ext>
                  </a:extLst>
                </a:gridCol>
                <a:gridCol w="1754188">
                  <a:extLst>
                    <a:ext uri="{9D8B030D-6E8A-4147-A177-3AD203B41FA5}">
                      <a16:colId xmlns:a16="http://schemas.microsoft.com/office/drawing/2014/main" val="29477915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zh-CN" altLang="en-US" dirty="0"/>
                        <a:t>模式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zh-CN" altLang="en-US" dirty="0"/>
                        <a:t>频率 </a:t>
                      </a:r>
                      <a:endParaRPr lang="en-US" altLang="zh-CN" dirty="0"/>
                    </a:p>
                    <a:p>
                      <a:pPr algn="r"/>
                      <a:r>
                        <a:rPr lang="en-US" dirty="0"/>
                        <a:t>GHz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zh-CN" altLang="en-US" dirty="0"/>
                        <a:t>阻抗</a:t>
                      </a:r>
                      <a:endParaRPr lang="en-US" altLang="zh-CN" dirty="0"/>
                    </a:p>
                    <a:p>
                      <a:pPr algn="r"/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 </a:t>
                      </a:r>
                      <a:r>
                        <a:rPr lang="el-GR" dirty="0"/>
                        <a:t>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1940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TM010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0.20988918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/>
                        <a:t>5868.24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52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TM021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/>
                        <a:t>0.77673327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1628.11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0442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TM051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1.50704628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1489.14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77705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~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1.69339266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1107.62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1377695"/>
                  </a:ext>
                </a:extLst>
              </a:tr>
            </a:tbl>
          </a:graphicData>
        </a:graphic>
      </p:graphicFrame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C42ABC9-6F28-CA5C-948C-547AE4C728C1}"/>
              </a:ext>
            </a:extLst>
          </p:cNvPr>
          <p:cNvCxnSpPr/>
          <p:nvPr/>
        </p:nvCxnSpPr>
        <p:spPr>
          <a:xfrm>
            <a:off x="819912" y="3200400"/>
            <a:ext cx="61904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110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高次模吸收分析</a:t>
            </a:r>
            <a:r>
              <a:rPr lang="en-US" altLang="zh-CN" dirty="0"/>
              <a:t>-</a:t>
            </a:r>
            <a:r>
              <a:rPr lang="zh-CN" altLang="en-US" dirty="0"/>
              <a:t>纵向模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B438EAF-CD07-CBEF-CB40-3E71FE691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831253"/>
            <a:ext cx="9397158" cy="6035573"/>
          </a:xfrm>
          <a:prstGeom prst="rect">
            <a:avLst/>
          </a:prstGeom>
        </p:spPr>
      </p:pic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80FA93A9-88B2-16F9-2A7D-F59106BCE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642238"/>
              </p:ext>
            </p:extLst>
          </p:nvPr>
        </p:nvGraphicFramePr>
        <p:xfrm>
          <a:off x="8662532" y="2194560"/>
          <a:ext cx="3200400" cy="24688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50316029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60488152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935380174"/>
                    </a:ext>
                  </a:extLst>
                </a:gridCol>
              </a:tblGrid>
              <a:tr h="333126">
                <a:tc>
                  <a:txBody>
                    <a:bodyPr/>
                    <a:lstStyle/>
                    <a:p>
                      <a:r>
                        <a:rPr lang="zh-CN" altLang="en-US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zh-CN" altLang="en-US" dirty="0"/>
                        <a:t>频率 </a:t>
                      </a:r>
                      <a:r>
                        <a:rPr lang="en-US" altLang="zh-CN" dirty="0"/>
                        <a:t>/ </a:t>
                      </a:r>
                      <a:r>
                        <a:rPr lang="en-US" dirty="0"/>
                        <a:t>GHz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zh-CN" altLang="en-US" dirty="0"/>
                        <a:t>阻抗</a:t>
                      </a:r>
                      <a:r>
                        <a:rPr lang="el-GR" altLang="zh-CN" dirty="0"/>
                        <a:t>Ω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4464016"/>
                  </a:ext>
                </a:extLst>
              </a:tr>
              <a:tr h="33312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TM010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0.2103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5567.2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7085789"/>
                  </a:ext>
                </a:extLst>
              </a:tr>
              <a:tr h="33312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TM021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0.7760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1569.0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6048232"/>
                  </a:ext>
                </a:extLst>
              </a:tr>
              <a:tr h="33312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TM041~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1.4506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655.9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168062"/>
                  </a:ext>
                </a:extLst>
              </a:tr>
              <a:tr h="33312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TM051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1.5072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1453.0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5615607"/>
                  </a:ext>
                </a:extLst>
              </a:tr>
              <a:tr h="33312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TM032~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1.6929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1027.6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8288029"/>
                  </a:ext>
                </a:extLst>
              </a:tr>
            </a:tbl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id="{3C4BFB44-6945-11F2-9850-3688F9CD54CF}"/>
              </a:ext>
            </a:extLst>
          </p:cNvPr>
          <p:cNvSpPr txBox="1"/>
          <p:nvPr/>
        </p:nvSpPr>
        <p:spPr>
          <a:xfrm>
            <a:off x="8830467" y="1723981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更新了</a:t>
            </a:r>
            <a:r>
              <a:rPr lang="en-US" altLang="zh-CN" dirty="0"/>
              <a:t>V5</a:t>
            </a:r>
            <a:r>
              <a:rPr lang="zh-CN" altLang="en-US" dirty="0"/>
              <a:t>版参数的</a:t>
            </a:r>
            <a:r>
              <a:rPr lang="en-US" altLang="zh-CN" dirty="0"/>
              <a:t>CBI</a:t>
            </a:r>
            <a:r>
              <a:rPr lang="zh-CN" altLang="en-US" dirty="0"/>
              <a:t>阈值</a:t>
            </a:r>
            <a:endParaRPr lang="en-US" altLang="zh-CN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CB89C60-E099-32A1-AE88-6D9F35EC77EE}"/>
              </a:ext>
            </a:extLst>
          </p:cNvPr>
          <p:cNvSpPr txBox="1"/>
          <p:nvPr/>
        </p:nvSpPr>
        <p:spPr>
          <a:xfrm>
            <a:off x="8901488" y="513246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更新了</a:t>
            </a:r>
            <a:r>
              <a:rPr lang="en-US" altLang="zh-CN" dirty="0"/>
              <a:t>V5</a:t>
            </a:r>
            <a:r>
              <a:rPr lang="zh-CN" altLang="en-US" dirty="0"/>
              <a:t>版参数的</a:t>
            </a:r>
            <a:r>
              <a:rPr lang="en-US" altLang="zh-CN" dirty="0"/>
              <a:t>CBI</a:t>
            </a:r>
            <a:r>
              <a:rPr lang="zh-CN" altLang="en-US" dirty="0"/>
              <a:t>阈值</a:t>
            </a:r>
            <a:r>
              <a:rPr lang="en-US" altLang="zh-CN" dirty="0"/>
              <a:t>,</a:t>
            </a:r>
            <a:r>
              <a:rPr lang="zh-CN" altLang="en-US" dirty="0">
                <a:solidFill>
                  <a:srgbClr val="00B050"/>
                </a:solidFill>
              </a:rPr>
              <a:t>单腔阈值均满足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rgbClr val="FF0000"/>
                </a:solidFill>
              </a:rPr>
              <a:t>多个腔情况有超限，但最终可能多个腔的频点不会完全重合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25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高次模吸收分析</a:t>
            </a:r>
            <a:r>
              <a:rPr lang="en-US" altLang="zh-CN" dirty="0"/>
              <a:t>-</a:t>
            </a:r>
            <a:r>
              <a:rPr lang="zh-CN" altLang="en-US" dirty="0"/>
              <a:t>横向模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E7B3E2-B33A-4E9B-B6DB-0B738C23A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71600"/>
            <a:ext cx="7200000" cy="4797335"/>
          </a:xfrm>
          <a:prstGeom prst="rect">
            <a:avLst/>
          </a:prstGeom>
        </p:spPr>
      </p:pic>
      <p:sp>
        <p:nvSpPr>
          <p:cNvPr id="11" name="文本框 14">
            <a:extLst>
              <a:ext uri="{FF2B5EF4-FFF2-40B4-BE49-F238E27FC236}">
                <a16:creationId xmlns:a16="http://schemas.microsoft.com/office/drawing/2014/main" id="{B9184636-E8E7-4508-A046-745CCDBC1009}"/>
              </a:ext>
            </a:extLst>
          </p:cNvPr>
          <p:cNvSpPr txBox="1"/>
          <p:nvPr/>
        </p:nvSpPr>
        <p:spPr>
          <a:xfrm>
            <a:off x="7629525" y="2875529"/>
            <a:ext cx="45720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所有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Dipole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模式对应的阻抗均在阈值以下</a:t>
            </a:r>
            <a:endParaRPr lang="en-US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CN" altLang="zh-CN" dirty="0"/>
              <a:t>有害高次模得到了充分抑制，不会引起耦合束团不稳定性</a:t>
            </a:r>
            <a:r>
              <a:rPr lang="zh-CN" altLang="en-US" dirty="0"/>
              <a:t>。</a:t>
            </a:r>
            <a:endParaRPr lang="zh-CN" altLang="zh-CN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p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1906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1A32103-004A-92A7-51F2-98448218B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52970"/>
            <a:ext cx="10363200" cy="381001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600" dirty="0"/>
              <a:t>Compact HOM-damping structure of a beam-accelerating TM020 mode rf cavity</a:t>
            </a:r>
            <a:endParaRPr lang="zh-CN" altLang="en-US" sz="16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5991C05-7FA5-9BC9-B37E-C93D9019A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预计测试方式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E6C4938-6F0B-905D-FF79-2D75D9788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08" y="1630819"/>
            <a:ext cx="6172200" cy="345112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E02A379-5BB2-D8BF-1866-FD6F853AA661}"/>
              </a:ext>
            </a:extLst>
          </p:cNvPr>
          <p:cNvSpPr txBox="1"/>
          <p:nvPr/>
        </p:nvSpPr>
        <p:spPr>
          <a:xfrm>
            <a:off x="441665" y="5145887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可以测几个特定模式的</a:t>
            </a:r>
            <a:r>
              <a:rPr lang="en-US" altLang="zh-CN" dirty="0"/>
              <a:t>Q</a:t>
            </a:r>
            <a:r>
              <a:rPr lang="zh-CN" altLang="en-US" dirty="0"/>
              <a:t>值，比较有寄生模式无吸收器的</a:t>
            </a:r>
            <a:r>
              <a:rPr lang="en-US" altLang="zh-CN" dirty="0"/>
              <a:t>Q</a:t>
            </a:r>
            <a:r>
              <a:rPr lang="zh-CN" altLang="en-US" dirty="0"/>
              <a:t>值，估计高次模的抑制效率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BA0199D-BD50-0634-5492-9880AB07953B}"/>
              </a:ext>
            </a:extLst>
          </p:cNvPr>
          <p:cNvSpPr txBox="1"/>
          <p:nvPr/>
        </p:nvSpPr>
        <p:spPr>
          <a:xfrm>
            <a:off x="8001000" y="169232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我们的仿真结果（有吸收器）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82E2ACF-C35B-702B-B448-936C596118F8}"/>
              </a:ext>
            </a:extLst>
          </p:cNvPr>
          <p:cNvSpPr txBox="1"/>
          <p:nvPr/>
        </p:nvSpPr>
        <p:spPr>
          <a:xfrm>
            <a:off x="304800" y="1286305"/>
            <a:ext cx="168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日本测试结果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7F330E42-D14F-5E3D-82AA-1409AA1CE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089948"/>
              </p:ext>
            </p:extLst>
          </p:nvPr>
        </p:nvGraphicFramePr>
        <p:xfrm>
          <a:off x="7620000" y="2093312"/>
          <a:ext cx="4242932" cy="260300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60733">
                  <a:extLst>
                    <a:ext uri="{9D8B030D-6E8A-4147-A177-3AD203B41FA5}">
                      <a16:colId xmlns:a16="http://schemas.microsoft.com/office/drawing/2014/main" val="2503160290"/>
                    </a:ext>
                  </a:extLst>
                </a:gridCol>
                <a:gridCol w="1060733">
                  <a:extLst>
                    <a:ext uri="{9D8B030D-6E8A-4147-A177-3AD203B41FA5}">
                      <a16:colId xmlns:a16="http://schemas.microsoft.com/office/drawing/2014/main" val="604881523"/>
                    </a:ext>
                  </a:extLst>
                </a:gridCol>
                <a:gridCol w="1060733">
                  <a:extLst>
                    <a:ext uri="{9D8B030D-6E8A-4147-A177-3AD203B41FA5}">
                      <a16:colId xmlns:a16="http://schemas.microsoft.com/office/drawing/2014/main" val="935380174"/>
                    </a:ext>
                  </a:extLst>
                </a:gridCol>
                <a:gridCol w="1060733">
                  <a:extLst>
                    <a:ext uri="{9D8B030D-6E8A-4147-A177-3AD203B41FA5}">
                      <a16:colId xmlns:a16="http://schemas.microsoft.com/office/drawing/2014/main" val="1028014706"/>
                    </a:ext>
                  </a:extLst>
                </a:gridCol>
              </a:tblGrid>
              <a:tr h="674852">
                <a:tc>
                  <a:txBody>
                    <a:bodyPr/>
                    <a:lstStyle/>
                    <a:p>
                      <a:r>
                        <a:rPr lang="zh-CN" altLang="en-US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zh-CN" altLang="en-US" dirty="0"/>
                        <a:t>频率 </a:t>
                      </a:r>
                      <a:r>
                        <a:rPr lang="en-US" altLang="zh-CN" dirty="0"/>
                        <a:t>/ </a:t>
                      </a:r>
                      <a:r>
                        <a:rPr lang="en-US" dirty="0"/>
                        <a:t>GHz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zh-CN" altLang="en-US" dirty="0"/>
                        <a:t>阻抗</a:t>
                      </a:r>
                      <a:r>
                        <a:rPr lang="el-GR" altLang="zh-CN" dirty="0"/>
                        <a:t>Ω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Q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4464016"/>
                  </a:ext>
                </a:extLst>
              </a:tr>
              <a:tr h="38563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TM010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0.2103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5567.2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33.16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57085789"/>
                  </a:ext>
                </a:extLst>
              </a:tr>
              <a:tr h="38563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TM021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0.7760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1569.0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53.67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6048232"/>
                  </a:ext>
                </a:extLst>
              </a:tr>
              <a:tr h="38563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TM041~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1.4506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655.9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60.32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168062"/>
                  </a:ext>
                </a:extLst>
              </a:tr>
              <a:tr h="38563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TM051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1.5072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1453.0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altLang="zh-CN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5615607"/>
                  </a:ext>
                </a:extLst>
              </a:tr>
              <a:tr h="38563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TM032~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1.6929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1027.6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8288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42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阻尼器热功率计算</a:t>
            </a:r>
          </a:p>
        </p:txBody>
      </p:sp>
      <p:sp>
        <p:nvSpPr>
          <p:cNvPr id="5" name="Rectangle 4"/>
          <p:cNvSpPr/>
          <p:nvPr/>
        </p:nvSpPr>
        <p:spPr>
          <a:xfrm>
            <a:off x="7848600" y="3062191"/>
            <a:ext cx="3942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个纵向模式阻抗贡献的热功率总共在4.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 kW左右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F53780-0314-438A-9D9C-6707C1CCE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24000"/>
            <a:ext cx="6400800" cy="48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43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阻尼器技术指标</a:t>
            </a:r>
          </a:p>
        </p:txBody>
      </p:sp>
      <p:sp>
        <p:nvSpPr>
          <p:cNvPr id="4" name="Rectangle 3"/>
          <p:cNvSpPr/>
          <p:nvPr/>
        </p:nvSpPr>
        <p:spPr>
          <a:xfrm>
            <a:off x="819912" y="990600"/>
            <a:ext cx="10381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p"/>
            </a:pPr>
            <a:r>
              <a:rPr lang="zh-CN" altLang="zh-CN" sz="2000" kern="0" dirty="0">
                <a:solidFill>
                  <a:srgbClr val="000000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工作模式：连续波。</a:t>
            </a:r>
            <a:endParaRPr lang="zh-CN" altLang="zh-CN" sz="20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zh-CN" sz="2000" dirty="0">
                <a:solidFill>
                  <a:srgbClr val="000000"/>
                </a:solidFill>
                <a:cs typeface="宋体" panose="02010600030101010101" pitchFamily="2" charset="-122"/>
              </a:rPr>
              <a:t>功率指标：单</a:t>
            </a:r>
            <a:r>
              <a:rPr lang="zh-CN" altLang="en-US" sz="2000" dirty="0">
                <a:solidFill>
                  <a:srgbClr val="000000"/>
                </a:solidFill>
                <a:cs typeface="宋体" panose="02010600030101010101" pitchFamily="2" charset="-122"/>
              </a:rPr>
              <a:t>个阻尼器</a:t>
            </a:r>
            <a:r>
              <a:rPr lang="zh-CN" altLang="zh-CN" sz="2000" dirty="0">
                <a:solidFill>
                  <a:srgbClr val="000000"/>
                </a:solidFill>
                <a:cs typeface="宋体" panose="02010600030101010101" pitchFamily="2" charset="-122"/>
              </a:rPr>
              <a:t>吸收功率＞</a:t>
            </a:r>
            <a:r>
              <a:rPr lang="en-US" altLang="zh-CN" sz="2000" dirty="0">
                <a:solidFill>
                  <a:srgbClr val="000000"/>
                </a:solidFill>
                <a:cs typeface="宋体" panose="02010600030101010101" pitchFamily="2" charset="-122"/>
              </a:rPr>
              <a:t>5 kW</a:t>
            </a:r>
            <a:r>
              <a:rPr lang="zh-CN" altLang="en-US" sz="2000" dirty="0">
                <a:solidFill>
                  <a:srgbClr val="000000"/>
                </a:solidFill>
                <a:cs typeface="宋体" panose="02010600030101010101" pitchFamily="2" charset="-122"/>
              </a:rPr>
              <a:t>，单个大片</a:t>
            </a:r>
            <a:r>
              <a:rPr lang="zh-CN" altLang="zh-CN" dirty="0"/>
              <a:t>吸收功率</a:t>
            </a:r>
            <a:r>
              <a:rPr lang="zh-CN" altLang="en-US" dirty="0"/>
              <a:t>＞</a:t>
            </a:r>
            <a:r>
              <a:rPr lang="en-US" altLang="zh-CN" dirty="0"/>
              <a:t>833W </a:t>
            </a:r>
            <a:r>
              <a:rPr lang="zh-CN" altLang="en-US" dirty="0"/>
              <a:t>，总吸收功率</a:t>
            </a:r>
            <a:r>
              <a:rPr lang="zh-CN" altLang="zh-CN" sz="2000" dirty="0">
                <a:solidFill>
                  <a:srgbClr val="000000"/>
                </a:solidFill>
                <a:cs typeface="宋体" panose="02010600030101010101" pitchFamily="2" charset="-122"/>
              </a:rPr>
              <a:t>＞</a:t>
            </a:r>
            <a:r>
              <a:rPr lang="en-US" altLang="zh-CN" sz="2000" dirty="0">
                <a:solidFill>
                  <a:srgbClr val="000000"/>
                </a:solidFill>
                <a:cs typeface="宋体" panose="02010600030101010101" pitchFamily="2" charset="-122"/>
              </a:rPr>
              <a:t>10kW</a:t>
            </a:r>
            <a:endParaRPr lang="zh-CN" altLang="en-US" sz="2000" dirty="0"/>
          </a:p>
        </p:txBody>
      </p:sp>
      <p:pic>
        <p:nvPicPr>
          <p:cNvPr id="6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12" y="2057400"/>
            <a:ext cx="4137218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848360" y="4876800"/>
            <a:ext cx="1048702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铁氧体片厚度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2mm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，在环宽度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62mm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范围内排列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排铁氧体。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由于整体模型仿真速度太慢，因此根据整体场分布模样，用替代的圆形腔，选用合适的模式，使得阻尼器上场分布与整体场分布接近，建立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COMSOL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模型如图所示。设置水流量为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4.5L/min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、矩形波导端口输入功率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850W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（铁氧体吸收功率约为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840W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）进行热仿真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057400"/>
            <a:ext cx="5228411" cy="216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阻尼器热分析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85344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cs typeface="宋体" panose="02010600030101010101" pitchFamily="2" charset="-122"/>
              </a:rPr>
              <a:t>体面温度分布</a:t>
            </a:r>
            <a:endParaRPr lang="zh-CN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1177751" y="6019800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cs typeface="宋体" panose="02010600030101010101" pitchFamily="2" charset="-122"/>
              </a:rPr>
              <a:t>法兰外表面温度分布</a:t>
            </a:r>
            <a:endParaRPr lang="zh-CN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9144000" y="3969933"/>
            <a:ext cx="2895600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p"/>
            </a:pP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法兰外表面温度，最高为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26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℃，温升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℃。</a:t>
            </a: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p"/>
            </a:pP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铁氧体表面温度分布，最高温度为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68.6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℃，温升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48.6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℃。</a:t>
            </a: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p"/>
            </a:pP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水路压降约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0.025atm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大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片串联后约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0.15atm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0800" y="917059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cs typeface="宋体" panose="02010600030101010101" pitchFamily="2" charset="-122"/>
              </a:rPr>
              <a:t>铁氧体表面温度分布</a:t>
            </a:r>
            <a:endParaRPr lang="zh-CN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6309756" y="601980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cs typeface="宋体" panose="02010600030101010101" pitchFamily="2" charset="-122"/>
              </a:rPr>
              <a:t>水压仿真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286510"/>
            <a:ext cx="4320000" cy="21305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85240"/>
            <a:ext cx="4320000" cy="20005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970020"/>
            <a:ext cx="4320000" cy="18851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945890"/>
            <a:ext cx="4320000" cy="1942747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zA0OTYyNjU5NjY2MGRhNzE2MzY0YmM3YmVjMzk5Nj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简约主题1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2701</TotalTime>
  <Words>398</Words>
  <Application>Microsoft Office PowerPoint</Application>
  <PresentationFormat>宽屏</PresentationFormat>
  <Paragraphs>85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等线</vt:lpstr>
      <vt:lpstr>楷体</vt:lpstr>
      <vt:lpstr>思源宋体 CN Heavy</vt:lpstr>
      <vt:lpstr>宋体</vt:lpstr>
      <vt:lpstr>微软雅黑</vt:lpstr>
      <vt:lpstr>Arial</vt:lpstr>
      <vt:lpstr>Calibri</vt:lpstr>
      <vt:lpstr>Times New Roman</vt:lpstr>
      <vt:lpstr>Wingdings</vt:lpstr>
      <vt:lpstr>简约主题1</vt:lpstr>
      <vt:lpstr>PowerPoint 演示文稿</vt:lpstr>
      <vt:lpstr>高次模吸收分析-纵向模</vt:lpstr>
      <vt:lpstr>高次模吸收分析-纵向模</vt:lpstr>
      <vt:lpstr>高次模吸收分析-横向模</vt:lpstr>
      <vt:lpstr>预计测试方式</vt:lpstr>
      <vt:lpstr>阻尼器热功率计算</vt:lpstr>
      <vt:lpstr>阻尼器技术指标</vt:lpstr>
      <vt:lpstr>阻尼器热分析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成哲 王</cp:lastModifiedBy>
  <cp:revision>4959</cp:revision>
  <dcterms:created xsi:type="dcterms:W3CDTF">2025-09-04T04:36:00Z</dcterms:created>
  <dcterms:modified xsi:type="dcterms:W3CDTF">2026-03-31T12:10:00Z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52BC0FFFA59303397349B56858F3DC51_42</vt:lpwstr>
  </property>
  <property fmtid="{D5CDD505-2E9C-101B-9397-08002B2CF9AE}" pid="3" name="KSOProductBuildVer">
    <vt:lpwstr>2052-12.1.0.17147</vt:lpwstr>
  </property>
</Properties>
</file>