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</p:sldMasterIdLst>
  <p:notesMasterIdLst>
    <p:notesMasterId r:id="rId30"/>
  </p:notesMasterIdLst>
  <p:handoutMasterIdLst>
    <p:handoutMasterId r:id="rId31"/>
  </p:handoutMasterIdLst>
  <p:sldIdLst>
    <p:sldId id="371" r:id="rId3"/>
    <p:sldId id="287" r:id="rId4"/>
    <p:sldId id="288" r:id="rId5"/>
    <p:sldId id="482" r:id="rId6"/>
    <p:sldId id="579" r:id="rId7"/>
    <p:sldId id="581" r:id="rId8"/>
    <p:sldId id="295" r:id="rId9"/>
    <p:sldId id="407" r:id="rId10"/>
    <p:sldId id="485" r:id="rId11"/>
    <p:sldId id="591" r:id="rId12"/>
    <p:sldId id="590" r:id="rId13"/>
    <p:sldId id="588" r:id="rId14"/>
    <p:sldId id="578" r:id="rId15"/>
    <p:sldId id="584" r:id="rId16"/>
    <p:sldId id="585" r:id="rId17"/>
    <p:sldId id="449" r:id="rId18"/>
    <p:sldId id="298" r:id="rId19"/>
    <p:sldId id="583" r:id="rId20"/>
    <p:sldId id="586" r:id="rId21"/>
    <p:sldId id="448" r:id="rId22"/>
    <p:sldId id="582" r:id="rId23"/>
    <p:sldId id="486" r:id="rId24"/>
    <p:sldId id="487" r:id="rId25"/>
    <p:sldId id="587" r:id="rId26"/>
    <p:sldId id="580" r:id="rId27"/>
    <p:sldId id="592" r:id="rId28"/>
    <p:sldId id="406" r:id="rId29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3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53A3"/>
    <a:srgbClr val="404040"/>
    <a:srgbClr val="ECECEC"/>
    <a:srgbClr val="453D3A"/>
    <a:srgbClr val="1A9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85592" autoAdjust="0"/>
  </p:normalViewPr>
  <p:slideViewPr>
    <p:cSldViewPr snapToGrid="0" showGuides="1">
      <p:cViewPr varScale="1">
        <p:scale>
          <a:sx n="118" d="100"/>
          <a:sy n="118" d="100"/>
        </p:scale>
        <p:origin x="653" y="101"/>
      </p:cViewPr>
      <p:guideLst>
        <p:guide orient="horz" pos="2273"/>
        <p:guide pos="3863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20" d="100"/>
        <a:sy n="120" d="100"/>
      </p:scale>
      <p:origin x="0" y="3360"/>
    </p:cViewPr>
  </p:sorterViewPr>
  <p:notesViewPr>
    <p:cSldViewPr snapToGrid="0">
      <p:cViewPr varScale="1">
        <p:scale>
          <a:sx n="86" d="100"/>
          <a:sy n="86" d="100"/>
        </p:scale>
        <p:origin x="386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38A421-41BB-47A8-9EB7-38A71E0F93F5}" type="datetimeFigureOut">
              <a:rPr lang="zh-CN" altLang="en-US" smtClean="0"/>
              <a:t>2026/10/15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76CEE-6C98-48E0-A2D0-057DAF2124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F98C7-9395-4E9A-96EC-DE4C39432AA7}" type="datetimeFigureOut">
              <a:rPr lang="zh-CN" altLang="en-US" smtClean="0"/>
              <a:t>2026/10/15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464DB0-CCE3-4363-801A-A01AADC639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Good afternoon, / everyone. //</a:t>
            </a:r>
          </a:p>
          <a:p>
            <a:endParaRPr lang="en-US" altLang="zh-CN" dirty="0"/>
          </a:p>
          <a:p>
            <a:r>
              <a:rPr lang="en-US" altLang="zh-CN" dirty="0"/>
              <a:t>My name is Shihai Wen, / from IMP. //</a:t>
            </a:r>
          </a:p>
          <a:p>
            <a:endParaRPr lang="en-US" altLang="zh-CN" dirty="0"/>
          </a:p>
          <a:p>
            <a:r>
              <a:rPr lang="en-US" altLang="zh-CN" dirty="0"/>
              <a:t>Today, / I am pleased to present my research / entitled "Design and Development / of the Readout Electronics / for the Time-of-Flight Detectors / of the HIAF-HIRIBL Beamline." //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549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My presentation / is divided into four parts. //</a:t>
            </a:r>
          </a:p>
          <a:p>
            <a:endParaRPr lang="en-US" altLang="zh-CN" dirty="0"/>
          </a:p>
          <a:p>
            <a:r>
              <a:rPr lang="en-US" altLang="zh-CN" dirty="0"/>
              <a:t>First, / I will introduce / the research background. //</a:t>
            </a:r>
          </a:p>
          <a:p>
            <a:endParaRPr lang="en-US" altLang="zh-CN" dirty="0"/>
          </a:p>
          <a:p>
            <a:r>
              <a:rPr lang="en-US" altLang="zh-CN" dirty="0"/>
              <a:t>Second, / I will describe the design / of the </a:t>
            </a:r>
            <a:r>
              <a:rPr lang="en-US" altLang="zh-CN" dirty="0" err="1"/>
              <a:t>ToF</a:t>
            </a:r>
            <a:r>
              <a:rPr lang="en-US" altLang="zh-CN" dirty="0"/>
              <a:t> readout electronics. //</a:t>
            </a:r>
          </a:p>
          <a:p>
            <a:endParaRPr lang="en-US" altLang="zh-CN" dirty="0"/>
          </a:p>
          <a:p>
            <a:r>
              <a:rPr lang="en-US" altLang="zh-CN" dirty="0"/>
              <a:t>Third, / I will present / the experimental tests and results. //</a:t>
            </a:r>
          </a:p>
          <a:p>
            <a:endParaRPr lang="en-US" altLang="zh-CN" dirty="0"/>
          </a:p>
          <a:p>
            <a:r>
              <a:rPr lang="en-US" altLang="zh-CN" dirty="0"/>
              <a:t>Finally, / I will summarize the work / and discuss future plans. //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3069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Let me begin / with the research background. //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6390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The High Intensity Heavy-Ion Accelerator Facility, / is a major scientific facility / for nuclear physics research. //</a:t>
            </a:r>
          </a:p>
          <a:p>
            <a:endParaRPr lang="en-US" altLang="zh-CN" dirty="0"/>
          </a:p>
          <a:p>
            <a:r>
              <a:rPr lang="en-US" altLang="zh-CN" dirty="0"/>
              <a:t>HIRIBL, / formerly known as HFRS, / is designed as the world's longest / and highest-rigidity radioactive beamline. //</a:t>
            </a:r>
          </a:p>
          <a:p>
            <a:endParaRPr lang="en-US" altLang="zh-CN" dirty="0"/>
          </a:p>
          <a:p>
            <a:r>
              <a:rPr lang="en-US" altLang="zh-CN" dirty="0"/>
              <a:t>For particle identification, / HIRIBL uses the B-rho, / delta-E, / and time-of-flight method. //</a:t>
            </a:r>
          </a:p>
          <a:p>
            <a:endParaRPr lang="en-US" altLang="zh-CN" dirty="0"/>
          </a:p>
          <a:p>
            <a:r>
              <a:rPr lang="en-US" altLang="zh-CN" dirty="0"/>
              <a:t>The time-of-flight detectors / consist of plastic scintillators / coupled with photomultiplier tubes.</a:t>
            </a:r>
            <a:r>
              <a:rPr lang="zh-CN" altLang="en-US" dirty="0"/>
              <a:t> </a:t>
            </a:r>
            <a:r>
              <a:rPr lang="en-US" altLang="zh-CN" dirty="0"/>
              <a:t>//</a:t>
            </a:r>
          </a:p>
          <a:p>
            <a:endParaRPr lang="en-US" altLang="zh-CN" dirty="0"/>
          </a:p>
          <a:p>
            <a:r>
              <a:rPr lang="en-US" altLang="zh-CN" dirty="0"/>
              <a:t>The expected event rate / is approximately ten million counts per second, / and the required time resolution / is better than 50 picoseconds. //</a:t>
            </a:r>
          </a:p>
          <a:p>
            <a:endParaRPr lang="en-US" altLang="zh-CN" dirty="0"/>
          </a:p>
          <a:p>
            <a:r>
              <a:rPr lang="en-US" altLang="zh-CN" dirty="0"/>
              <a:t>These demanding requirements / make the development of high-performance readout electronics / particularly important. //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6777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This slide shows / the detector layout / and the estimated data rates / under different operating modes. //</a:t>
            </a:r>
          </a:p>
          <a:p>
            <a:endParaRPr lang="en-US" altLang="zh-CN" dirty="0"/>
          </a:p>
          <a:p>
            <a:r>
              <a:rPr lang="en-US" altLang="zh-CN" dirty="0"/>
              <a:t>As we can see, / the data rate can reach / several hundred megabytes per second / per detector, / with a maximum estimated value / of approximately 566 megabytes per second. //</a:t>
            </a:r>
          </a:p>
          <a:p>
            <a:endParaRPr lang="en-US" altLang="zh-CN" dirty="0"/>
          </a:p>
          <a:p>
            <a:r>
              <a:rPr lang="en-US" altLang="zh-CN" dirty="0"/>
              <a:t>Therefore, / our research focuses on / four main challenges. //</a:t>
            </a:r>
          </a:p>
          <a:p>
            <a:endParaRPr lang="en-US" altLang="zh-CN" dirty="0"/>
          </a:p>
          <a:p>
            <a:r>
              <a:rPr lang="en-US" altLang="zh-CN" dirty="0"/>
              <a:t>The first / is high time resolution, / which is essential / for accurate particle identification. //</a:t>
            </a:r>
          </a:p>
          <a:p>
            <a:endParaRPr lang="en-US" altLang="zh-CN" dirty="0"/>
          </a:p>
          <a:p>
            <a:r>
              <a:rPr lang="en-US" altLang="zh-CN" dirty="0"/>
              <a:t>The second / is high counting-rate capability, / to process events efficiently. //</a:t>
            </a:r>
          </a:p>
          <a:p>
            <a:endParaRPr lang="en-US" altLang="zh-CN" dirty="0"/>
          </a:p>
          <a:p>
            <a:r>
              <a:rPr lang="en-US" altLang="zh-CN" dirty="0"/>
              <a:t>The third / is real-time data processing and compression, / to reduce the transmission load. //</a:t>
            </a:r>
          </a:p>
          <a:p>
            <a:endParaRPr lang="en-US" altLang="zh-CN" dirty="0"/>
          </a:p>
          <a:p>
            <a:r>
              <a:rPr lang="en-US" altLang="zh-CN" dirty="0"/>
              <a:t>And the fourth / is engineering reliability, / including temperature, / humidity, / and operating-status monitoring. //</a:t>
            </a:r>
          </a:p>
          <a:p>
            <a:endParaRPr lang="en-US" altLang="zh-CN" dirty="0"/>
          </a:p>
          <a:p>
            <a:r>
              <a:rPr lang="en-US" altLang="zh-CN" dirty="0"/>
              <a:t>Our electronics system / was designed to address / these challenges. //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6742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This slide summarizes / several FPGA-based TDC systems / developed for nuclear physics experiments. //</a:t>
            </a:r>
          </a:p>
          <a:p>
            <a:endParaRPr lang="en-US" altLang="zh-CN" dirty="0"/>
          </a:p>
          <a:p>
            <a:r>
              <a:rPr lang="en-US" altLang="zh-CN" dirty="0"/>
              <a:t>Some systems have achieved / electronic time resolutions / below 10 picoseconds, / while others demonstrate resolutions / of approximately 13 to 20 picoseconds. //</a:t>
            </a:r>
          </a:p>
          <a:p>
            <a:endParaRPr lang="en-US" altLang="zh-CN" dirty="0"/>
          </a:p>
          <a:p>
            <a:r>
              <a:rPr lang="en-US" altLang="zh-CN" dirty="0"/>
              <a:t>These results show / that FPGA-based TDC technology / is a promising solution / for high-precision time measurements. //</a:t>
            </a:r>
          </a:p>
          <a:p>
            <a:endParaRPr lang="en-US" altLang="zh-CN" dirty="0"/>
          </a:p>
          <a:p>
            <a:r>
              <a:rPr lang="en-US" altLang="zh-CN" dirty="0"/>
              <a:t>Based on these previous studies, / we developed a multi-channel FPGA-based readout system / specifically for the HIRIBL </a:t>
            </a:r>
            <a:r>
              <a:rPr lang="en-US" altLang="zh-CN" dirty="0" err="1"/>
              <a:t>ToF</a:t>
            </a:r>
            <a:r>
              <a:rPr lang="en-US" altLang="zh-CN" dirty="0"/>
              <a:t> detectors. //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8005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Now, / I will introduce / the design and implementation / of our readout electronics. //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65550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This slide shows / the overall architecture / of the </a:t>
            </a:r>
            <a:r>
              <a:rPr lang="en-US" altLang="zh-CN" dirty="0" err="1"/>
              <a:t>ToF</a:t>
            </a:r>
            <a:r>
              <a:rPr lang="en-US" altLang="zh-CN" dirty="0"/>
              <a:t> readout system. //</a:t>
            </a:r>
          </a:p>
          <a:p>
            <a:endParaRPr lang="en-US" altLang="zh-CN" dirty="0"/>
          </a:p>
          <a:p>
            <a:r>
              <a:rPr lang="en-US" altLang="zh-CN" dirty="0"/>
              <a:t>Our design combines / a constant fraction discriminator, / a level converter, / and an FPGA-based TDC. //</a:t>
            </a:r>
          </a:p>
          <a:p>
            <a:endParaRPr lang="en-US" altLang="zh-CN" dirty="0"/>
          </a:p>
          <a:p>
            <a:r>
              <a:rPr lang="en-US" altLang="zh-CN" dirty="0"/>
              <a:t>The PMT signals / are first processed by the CFD, / which converts analog pulses / into digital timing pulses. //</a:t>
            </a:r>
          </a:p>
          <a:p>
            <a:endParaRPr lang="en-US" altLang="zh-CN" dirty="0"/>
          </a:p>
          <a:p>
            <a:r>
              <a:rPr lang="en-US" altLang="zh-CN" dirty="0"/>
              <a:t>A level converter transforms / the NIM signals / into LVDS signals. //</a:t>
            </a:r>
          </a:p>
          <a:p>
            <a:endParaRPr lang="en-US" altLang="zh-CN" dirty="0"/>
          </a:p>
          <a:p>
            <a:r>
              <a:rPr lang="en-US" altLang="zh-CN" dirty="0"/>
              <a:t>Inside the FPGA, / the TDC measures the arrival times, / while additional logic performs / data buffering, / encoding, / and transmission. //</a:t>
            </a:r>
          </a:p>
          <a:p>
            <a:endParaRPr lang="en-US" altLang="zh-CN" dirty="0"/>
          </a:p>
          <a:p>
            <a:r>
              <a:rPr lang="en-US" altLang="zh-CN" dirty="0"/>
              <a:t>Finally, / the processed data / are transmitted to the data acquisition system, / via optical fiber. //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387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For the </a:t>
            </a:r>
            <a:r>
              <a:rPr lang="en-US" altLang="zh-CN" dirty="0" err="1"/>
              <a:t>ToF</a:t>
            </a:r>
            <a:r>
              <a:rPr lang="en-US" altLang="zh-CN" dirty="0"/>
              <a:t> detectors, / we use EJ-228 / and EJ-230 plastic scintillators / from Eljen Technology, / together with Hamamatsu PMT assemblies. //</a:t>
            </a:r>
          </a:p>
          <a:p>
            <a:endParaRPr lang="en-US" altLang="zh-CN" dirty="0"/>
          </a:p>
          <a:p>
            <a:r>
              <a:rPr lang="en-US" altLang="zh-CN" dirty="0"/>
              <a:t>The scintillators have fast response characteristics, / with rise times of approximately 0.5 nanoseconds / and pulse widths of around 1.2 to 1.3 nanoseconds. //</a:t>
            </a:r>
          </a:p>
          <a:p>
            <a:endParaRPr lang="en-US" altLang="zh-CN" dirty="0"/>
          </a:p>
          <a:p>
            <a:r>
              <a:rPr lang="en-US" altLang="zh-CN" dirty="0"/>
              <a:t>The rise time /of the PMT /is approximately 0.7 nanoseconds. //</a:t>
            </a:r>
          </a:p>
          <a:p>
            <a:endParaRPr lang="en-US" altLang="zh-CN" dirty="0"/>
          </a:p>
          <a:p>
            <a:r>
              <a:rPr lang="en-US" altLang="zh-CN" dirty="0"/>
              <a:t>These fast-response characteristics / are suitable for high-precision timing measurements. //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08391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This slide shows / the structure / and photographs / of the </a:t>
            </a:r>
            <a:r>
              <a:rPr lang="en-US" altLang="zh-CN" dirty="0" err="1"/>
              <a:t>ToF</a:t>
            </a:r>
            <a:r>
              <a:rPr lang="en-US" altLang="zh-CN" dirty="0"/>
              <a:t> detectors. //</a:t>
            </a:r>
          </a:p>
          <a:p>
            <a:endParaRPr lang="en-US" altLang="zh-CN" dirty="0"/>
          </a:p>
          <a:p>
            <a:r>
              <a:rPr lang="en-US" altLang="zh-CN" dirty="0"/>
              <a:t>The detectors use / plastic scintillators / with different thicknesses / and multiple PMTs / coupled to their edges. //</a:t>
            </a:r>
          </a:p>
          <a:p>
            <a:endParaRPr lang="en-US" altLang="zh-CN" dirty="0"/>
          </a:p>
          <a:p>
            <a:r>
              <a:rPr lang="en-US" altLang="zh-CN" dirty="0"/>
              <a:t>This arrangement / improves light collection efficiency. //</a:t>
            </a:r>
          </a:p>
          <a:p>
            <a:endParaRPr lang="en-US" altLang="zh-CN" dirty="0"/>
          </a:p>
          <a:p>
            <a:r>
              <a:rPr lang="en-US" altLang="zh-CN" dirty="0"/>
              <a:t>More importantly, / by averaging the timing signals / from multiple PMTs, / we can reduce the influence / of particle-hit position / on the measured arrival time. //</a:t>
            </a:r>
          </a:p>
          <a:p>
            <a:endParaRPr lang="en-US" altLang="zh-CN" dirty="0"/>
          </a:p>
          <a:p>
            <a:r>
              <a:rPr lang="en-US" altLang="zh-CN" dirty="0"/>
              <a:t>This helps improve / the overall time resolution / of the detector system. //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8473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The first electronics module / is the constant fraction discriminator. //</a:t>
            </a:r>
          </a:p>
          <a:p>
            <a:endParaRPr lang="en-US" altLang="zh-CN" dirty="0"/>
          </a:p>
          <a:p>
            <a:r>
              <a:rPr lang="en-US" altLang="zh-CN" dirty="0"/>
              <a:t>Its main function / is to generate timing pulses / from the analog PMT signals. //</a:t>
            </a:r>
            <a:r>
              <a:rPr lang="zh-CN" altLang="en-US" dirty="0"/>
              <a:t>（</a:t>
            </a:r>
            <a:r>
              <a:rPr lang="en-US" altLang="zh-CN" dirty="0"/>
              <a:t>see PPT</a:t>
            </a:r>
            <a:r>
              <a:rPr lang="zh-CN" altLang="en-US" dirty="0"/>
              <a:t>）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Compared with a simple leading-edge discriminator, / the CFD helps reduce timing errors / caused by variations in signal amplitude. //</a:t>
            </a:r>
          </a:p>
          <a:p>
            <a:endParaRPr lang="en-US" altLang="zh-CN" dirty="0"/>
          </a:p>
          <a:p>
            <a:r>
              <a:rPr lang="en-US" altLang="zh-CN" dirty="0"/>
              <a:t>Our CFD board provides eight independent channels, / with a maximum input rate / of 20 megahertz per channel. //</a:t>
            </a:r>
          </a:p>
          <a:p>
            <a:endParaRPr lang="en-US" altLang="zh-CN" dirty="0"/>
          </a:p>
          <a:p>
            <a:r>
              <a:rPr lang="en-US" altLang="zh-CN" dirty="0"/>
              <a:t>It accepts negative analog signals / and produces standard NIM outputs. //</a:t>
            </a:r>
          </a:p>
          <a:p>
            <a:endParaRPr lang="en-US" altLang="zh-CN" dirty="0"/>
          </a:p>
          <a:p>
            <a:r>
              <a:rPr lang="en-US" altLang="zh-CN" dirty="0"/>
              <a:t>Several internal delay settings / are also available / to improve timing performance. //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0616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Since the CFD produces NIM signals, / while the FPGA-based TDC requires LVDS inputs, / a level conversion stage is necessary. //</a:t>
            </a:r>
          </a:p>
          <a:p>
            <a:endParaRPr lang="en-US" altLang="zh-CN" dirty="0"/>
          </a:p>
          <a:p>
            <a:r>
              <a:rPr lang="en-US" altLang="zh-CN" dirty="0"/>
              <a:t>We developed / an eight-channel level converter board. //</a:t>
            </a:r>
          </a:p>
          <a:p>
            <a:endParaRPr lang="en-US" altLang="zh-CN" dirty="0"/>
          </a:p>
          <a:p>
            <a:r>
              <a:rPr lang="en-US" altLang="zh-CN" dirty="0"/>
              <a:t>The conversion is implemented / in two stages: // first from NIM to TTL, / and then from TTL to LVDS. //</a:t>
            </a:r>
          </a:p>
          <a:p>
            <a:endParaRPr lang="en-US" altLang="zh-CN" dirty="0"/>
          </a:p>
          <a:p>
            <a:r>
              <a:rPr lang="en-US" altLang="zh-CN" dirty="0"/>
              <a:t>The board supports / an input rate of 20 megahertz per channel, / matching the counting-rate capability / of the CFD. //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39187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The TDC board / is the core component / of our readout electronics. //</a:t>
            </a:r>
          </a:p>
          <a:p>
            <a:endParaRPr lang="en-US" altLang="zh-CN" dirty="0"/>
          </a:p>
          <a:p>
            <a:r>
              <a:rPr lang="en-US" altLang="zh-CN" dirty="0"/>
              <a:t>It contains 16 measurement channels, / each supporting an input rate / of 20 megahertz. //</a:t>
            </a:r>
          </a:p>
          <a:p>
            <a:endParaRPr lang="en-US" altLang="zh-CN" dirty="0"/>
          </a:p>
          <a:p>
            <a:r>
              <a:rPr lang="en-US" altLang="zh-CN" dirty="0"/>
              <a:t>The board uses an FPGA / to implement high-resolution time measurement / and data processing. //</a:t>
            </a:r>
          </a:p>
          <a:p>
            <a:endParaRPr lang="en-US" altLang="zh-CN" dirty="0"/>
          </a:p>
          <a:p>
            <a:r>
              <a:rPr lang="en-US" altLang="zh-CN" dirty="0"/>
              <a:t>To support multiple boards operating together, / we designed clock / and pulse-per-second synchronization interfaces. //</a:t>
            </a:r>
          </a:p>
          <a:p>
            <a:endParaRPr lang="en-US" altLang="zh-CN" dirty="0"/>
          </a:p>
          <a:p>
            <a:r>
              <a:rPr lang="en-US" altLang="zh-CN" dirty="0"/>
              <a:t>In addition, / onboard Flash memory / enables remote logic updates. //</a:t>
            </a:r>
          </a:p>
          <a:p>
            <a:endParaRPr lang="en-US" altLang="zh-CN" dirty="0"/>
          </a:p>
          <a:p>
            <a:r>
              <a:rPr lang="en-US" altLang="zh-CN" dirty="0"/>
              <a:t>The system / supports three operating modes: // beam mode, / calibration mode, / and monitoring mode. //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1044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To handle the high event rate, / we designed a triggerless data acquisition mode / based on time slices. //</a:t>
            </a:r>
          </a:p>
          <a:p>
            <a:endParaRPr lang="en-US" altLang="zh-CN" dirty="0"/>
          </a:p>
          <a:p>
            <a:r>
              <a:rPr lang="en-US" altLang="zh-CN" dirty="0"/>
              <a:t>In this mode, / the system does not need to select events / based on external trigger signals. //</a:t>
            </a:r>
          </a:p>
          <a:p>
            <a:endParaRPr lang="en-US" altLang="zh-CN" dirty="0"/>
          </a:p>
          <a:p>
            <a:r>
              <a:rPr lang="en-US" altLang="zh-CN" dirty="0"/>
              <a:t>Each time slice / is 102.4 microseconds, / and system packages and transmits data / in units of time slices. //</a:t>
            </a:r>
          </a:p>
          <a:p>
            <a:endParaRPr lang="en-US" altLang="zh-CN" dirty="0"/>
          </a:p>
          <a:p>
            <a:r>
              <a:rPr lang="en-US" altLang="zh-CN" dirty="0"/>
              <a:t>As shown in the timing diagram, / the system controls / the beginning and ending of data acquisition / and maintains time-slice information. //</a:t>
            </a:r>
          </a:p>
          <a:p>
            <a:endParaRPr lang="en-US" altLang="zh-CN" dirty="0"/>
          </a:p>
          <a:p>
            <a:r>
              <a:rPr lang="en-US" altLang="zh-CN" dirty="0"/>
              <a:t>This design helps support / continuous data acquisition / and subsequent event reconstruction. //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87822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One of the key challenges / is achieving high time resolution / within the FPGA. //</a:t>
            </a:r>
          </a:p>
          <a:p>
            <a:endParaRPr lang="en-US" altLang="zh-CN" dirty="0"/>
          </a:p>
          <a:p>
            <a:r>
              <a:rPr lang="en-US" altLang="zh-CN" dirty="0"/>
              <a:t>For this purpose, / we designed a TDC / based on multiple tapped delay lines. //</a:t>
            </a:r>
          </a:p>
          <a:p>
            <a:endParaRPr lang="en-US" altLang="zh-CN" dirty="0"/>
          </a:p>
          <a:p>
            <a:r>
              <a:rPr lang="en-US" altLang="zh-CN" dirty="0"/>
              <a:t>To improve the time resolution of TDC, / common approaches include / using multiple delay chains for combined measurements / or measuring multiple rising edges / of the same signal. //</a:t>
            </a:r>
          </a:p>
          <a:p>
            <a:endParaRPr lang="en-US" altLang="zh-CN" dirty="0"/>
          </a:p>
          <a:p>
            <a:r>
              <a:rPr lang="en-US" altLang="zh-CN" dirty="0"/>
              <a:t>In our design, / we adopted a multi-chain TDL architecture / to improve the timing precision. //</a:t>
            </a:r>
          </a:p>
          <a:p>
            <a:endParaRPr lang="en-US" altLang="zh-CN" dirty="0"/>
          </a:p>
          <a:p>
            <a:r>
              <a:rPr lang="en-US" altLang="zh-CN" dirty="0"/>
              <a:t>The fine timestamp / is then combined with the coarse timestamp / generated by a counter. //</a:t>
            </a:r>
          </a:p>
          <a:p>
            <a:endParaRPr lang="en-US" altLang="zh-CN" dirty="0"/>
          </a:p>
          <a:p>
            <a:r>
              <a:rPr lang="en-US" altLang="zh-CN" dirty="0"/>
              <a:t>Together, / they provide the timing information / for each detected signal. //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1296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Another important challenge / is processing data / at high counting rates. //</a:t>
            </a:r>
          </a:p>
          <a:p>
            <a:endParaRPr lang="en-US" altLang="zh-CN" dirty="0"/>
          </a:p>
          <a:p>
            <a:r>
              <a:rPr lang="en-US" altLang="zh-CN" dirty="0"/>
              <a:t>As shown on the left, / we designed a multi-level buffering / and readout structure. //</a:t>
            </a:r>
          </a:p>
          <a:p>
            <a:endParaRPr lang="en-US" altLang="zh-CN" dirty="0"/>
          </a:p>
          <a:p>
            <a:r>
              <a:rPr lang="en-US" altLang="zh-CN" dirty="0"/>
              <a:t>Timing data / from the 16 TDC channels / are first stored / in separate FIFOs. //</a:t>
            </a:r>
          </a:p>
          <a:p>
            <a:endParaRPr lang="en-US" altLang="zh-CN" dirty="0"/>
          </a:p>
          <a:p>
            <a:r>
              <a:rPr lang="en-US" altLang="zh-CN" dirty="0"/>
              <a:t>The system then schedules data readout / based on the amount of buffered data / within each time slice. //</a:t>
            </a:r>
          </a:p>
          <a:p>
            <a:endParaRPr lang="en-US" altLang="zh-CN" dirty="0"/>
          </a:p>
          <a:p>
            <a:r>
              <a:rPr lang="en-US" altLang="zh-CN" dirty="0"/>
              <a:t>The data are packaged and transmitted / to the next stage / following time-first, space-second strategy. //</a:t>
            </a:r>
          </a:p>
          <a:p>
            <a:endParaRPr lang="en-US" altLang="zh-CN" dirty="0"/>
          </a:p>
          <a:p>
            <a:r>
              <a:rPr lang="en-US" altLang="zh-CN" dirty="0"/>
              <a:t>On the right, / the logic includes time-slice continuity checking, / empty-frame padding, / and backpressure control. //</a:t>
            </a:r>
          </a:p>
          <a:p>
            <a:endParaRPr lang="en-US" altLang="zh-CN" dirty="0"/>
          </a:p>
          <a:p>
            <a:r>
              <a:rPr lang="en-US" altLang="zh-CN" dirty="0"/>
              <a:t>These functions help ensure / orderly data framing and packaging, / while maintaining continuous and stable system operation / even when data transmission becomes a bottleneck. //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2880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Next, / I will present / the experimental tests / and the corresponding results. //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68292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First, / we evaluated the intrinsic timing performance / of the 16-channel FPGA-based TDC. //</a:t>
            </a:r>
          </a:p>
          <a:p>
            <a:endParaRPr lang="en-US" altLang="zh-CN" dirty="0"/>
          </a:p>
          <a:p>
            <a:r>
              <a:rPr lang="en-US" altLang="zh-CN" dirty="0"/>
              <a:t>In calibration mode, / test signals are generated / using a counter / and sent to the 16 TDC channels / for time measurements. //</a:t>
            </a:r>
          </a:p>
          <a:p>
            <a:endParaRPr lang="en-US" altLang="zh-CN" dirty="0"/>
          </a:p>
          <a:p>
            <a:r>
              <a:rPr lang="en-US" altLang="zh-CN" dirty="0"/>
              <a:t>The figure on the right shows / the intrinsic time resolution results / for all 16 channels, / with each channel achieving / a time resolution of approximately 6 picoseconds. //</a:t>
            </a:r>
          </a:p>
          <a:p>
            <a:endParaRPr lang="en-US" altLang="zh-CN" dirty="0"/>
          </a:p>
          <a:p>
            <a:r>
              <a:rPr lang="en-US" altLang="zh-CN" dirty="0"/>
              <a:t>This test allows us to evaluate / the electronic timing performance / independently of the scintillator / and PMT contributions. //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12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We also tested / the condition-monitoring functions / of the front-end electronics. //</a:t>
            </a:r>
          </a:p>
          <a:p>
            <a:endParaRPr lang="en-US" altLang="zh-CN" dirty="0"/>
          </a:p>
          <a:p>
            <a:r>
              <a:rPr lang="en-US" altLang="zh-CN" dirty="0"/>
              <a:t>The monitoring system records / important operating parameters, / including voltage, / current, / temperature, / and humidity. //</a:t>
            </a:r>
          </a:p>
          <a:p>
            <a:endParaRPr lang="en-US" altLang="zh-CN" dirty="0"/>
          </a:p>
          <a:p>
            <a:r>
              <a:rPr lang="en-US" altLang="zh-CN" dirty="0"/>
              <a:t>The results shown here / demonstrate the system's capability / to acquire these environmental / and electrical parameters. //</a:t>
            </a:r>
          </a:p>
          <a:p>
            <a:endParaRPr lang="en-US" altLang="zh-CN" dirty="0"/>
          </a:p>
          <a:p>
            <a:r>
              <a:rPr lang="en-US" altLang="zh-CN" dirty="0"/>
              <a:t>These functions are useful / for detecting abnormal operating conditions / and supporting long-term system stability. //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7124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Next, / we performed a joint test / using a laser system. //</a:t>
            </a:r>
          </a:p>
          <a:p>
            <a:endParaRPr lang="en-US" altLang="zh-CN" dirty="0"/>
          </a:p>
          <a:p>
            <a:r>
              <a:rPr lang="en-US" altLang="zh-CN" dirty="0"/>
              <a:t>The laser provides / a controlled optical signal / to the </a:t>
            </a:r>
            <a:r>
              <a:rPr lang="en-US" altLang="zh-CN" dirty="0" err="1"/>
              <a:t>ToF</a:t>
            </a:r>
            <a:r>
              <a:rPr lang="en-US" altLang="zh-CN" dirty="0"/>
              <a:t> detectors. //</a:t>
            </a:r>
          </a:p>
          <a:p>
            <a:endParaRPr lang="en-US" altLang="zh-CN" dirty="0"/>
          </a:p>
          <a:p>
            <a:r>
              <a:rPr lang="en-US" altLang="zh-CN" dirty="0"/>
              <a:t>The PMT outputs / are processed through the complete electronics chain, / including the CFD, / level converter, / and FPGA-based TDC. //</a:t>
            </a:r>
          </a:p>
          <a:p>
            <a:endParaRPr lang="en-US" altLang="zh-CN" dirty="0"/>
          </a:p>
          <a:p>
            <a:r>
              <a:rPr lang="en-US" altLang="zh-CN" dirty="0"/>
              <a:t>This test evaluates / the combined performance / of the detector / and readout electronics. //</a:t>
            </a:r>
          </a:p>
          <a:p>
            <a:endParaRPr lang="en-US" altLang="zh-CN" dirty="0"/>
          </a:p>
          <a:p>
            <a:r>
              <a:rPr lang="en-US" altLang="zh-CN" dirty="0"/>
              <a:t>As shown in the figure, / the measured time resolution / reaches a standard deviation / of 24 picoseconds. //</a:t>
            </a:r>
          </a:p>
          <a:p>
            <a:endParaRPr lang="en-US" altLang="zh-CN" dirty="0"/>
          </a:p>
          <a:p>
            <a:r>
              <a:rPr lang="en-US" altLang="zh-CN" dirty="0"/>
              <a:t>This result demonstrates / the excellent timing performance / of the integrated system / under laser-test conditions. //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00159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To further evaluate the system, / we conducted a heavy-ion beam test / at the HIRFL-RIBLL2 beamline. //</a:t>
            </a:r>
          </a:p>
          <a:p>
            <a:endParaRPr lang="en-US" altLang="zh-CN" dirty="0"/>
          </a:p>
          <a:p>
            <a:r>
              <a:rPr lang="en-US" altLang="zh-CN" dirty="0"/>
              <a:t>As shown in the experimental setup, / two time-of-flight detectors / were installed as the start and stop detectors. //</a:t>
            </a:r>
          </a:p>
          <a:p>
            <a:endParaRPr lang="en-US" altLang="zh-CN" dirty="0"/>
          </a:p>
          <a:p>
            <a:r>
              <a:rPr lang="en-US" altLang="zh-CN" dirty="0"/>
              <a:t>This experiment allowed us to evaluate / the complete readout system / with actual heavy-ion signals. //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12438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On the left, / the two-dimensional plot / presents the relationship / between energy loss / and time of flight. //</a:t>
            </a:r>
          </a:p>
          <a:p>
            <a:endParaRPr lang="en-US" altLang="zh-CN" dirty="0"/>
          </a:p>
          <a:p>
            <a:r>
              <a:rPr lang="en-US" altLang="zh-CN" dirty="0"/>
              <a:t>The </a:t>
            </a:r>
            <a:r>
              <a:rPr lang="en-US" altLang="zh-CN" dirty="0" err="1"/>
              <a:t>ToF</a:t>
            </a:r>
            <a:r>
              <a:rPr lang="en-US" altLang="zh-CN" dirty="0"/>
              <a:t> information / is obtained from the difference / between the start and stop detector measurements. //</a:t>
            </a:r>
          </a:p>
          <a:p>
            <a:endParaRPr lang="en-US" altLang="zh-CN" dirty="0"/>
          </a:p>
          <a:p>
            <a:r>
              <a:rPr lang="en-US" altLang="zh-CN" dirty="0"/>
              <a:t>The corresponding timing distribution / is shown on the right. //</a:t>
            </a:r>
          </a:p>
          <a:p>
            <a:endParaRPr lang="en-US" altLang="zh-CN" dirty="0"/>
          </a:p>
          <a:p>
            <a:r>
              <a:rPr lang="en-US" altLang="zh-CN" dirty="0"/>
              <a:t>From the fitted distribution, / we obtained a time resolution / of approximately 64 picoseconds / in standard deviation. //</a:t>
            </a:r>
          </a:p>
          <a:p>
            <a:endParaRPr lang="en-US" altLang="zh-CN" dirty="0"/>
          </a:p>
          <a:p>
            <a:r>
              <a:rPr lang="en-US" altLang="zh-CN" dirty="0"/>
              <a:t>Although this value is higher / than the laser-test result, / it reflects the performance / under realistic beam conditions, / where additional detector / and experimental effects are present. //</a:t>
            </a:r>
          </a:p>
          <a:p>
            <a:endParaRPr lang="en-US" altLang="zh-CN" dirty="0"/>
          </a:p>
          <a:p>
            <a:r>
              <a:rPr lang="en-US" altLang="zh-CN" dirty="0"/>
              <a:t>Multiple Sampling Ionization Chamber(MUSIC)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67526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This slide compares / the particle identification / obtained by the HIRIBL and RIBLL2 systems / in the same experiment. //</a:t>
            </a:r>
          </a:p>
          <a:p>
            <a:endParaRPr lang="en-US" altLang="zh-CN" dirty="0"/>
          </a:p>
          <a:p>
            <a:r>
              <a:rPr lang="en-US" altLang="zh-CN" dirty="0"/>
              <a:t>In the RIBLL2 experimental results, / the argon-40 / and chlorine-40 charge states, / can be distinguished. //</a:t>
            </a:r>
          </a:p>
          <a:p>
            <a:endParaRPr lang="en-US" altLang="zh-CN" dirty="0"/>
          </a:p>
          <a:p>
            <a:r>
              <a:rPr lang="en-US" altLang="zh-CN" dirty="0"/>
              <a:t>These results demonstrate / that the measured </a:t>
            </a:r>
            <a:r>
              <a:rPr lang="en-US" altLang="zh-CN" dirty="0" err="1"/>
              <a:t>ToF</a:t>
            </a:r>
            <a:r>
              <a:rPr lang="en-US" altLang="zh-CN" dirty="0"/>
              <a:t> information / can be effectively used / for particle identification, / and that our system achieves better time resolution / than the RIBLL2 </a:t>
            </a:r>
            <a:r>
              <a:rPr lang="en-US" altLang="zh-CN" dirty="0" err="1"/>
              <a:t>ToF</a:t>
            </a:r>
            <a:r>
              <a:rPr lang="en-US" altLang="zh-CN" dirty="0"/>
              <a:t> readout electronics. //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0934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We also investigated / the time structure / of the heavy-ion beam. //</a:t>
            </a:r>
          </a:p>
          <a:p>
            <a:endParaRPr lang="en-US" altLang="zh-CN" dirty="0"/>
          </a:p>
          <a:p>
            <a:r>
              <a:rPr lang="en-US" altLang="zh-CN" dirty="0"/>
              <a:t>As shown in this slide, / the beam has a period / of approximately 30 seconds, / with each beam spill / lasting around 3 seconds. //</a:t>
            </a:r>
          </a:p>
          <a:p>
            <a:endParaRPr lang="en-US" altLang="zh-CN" dirty="0"/>
          </a:p>
          <a:p>
            <a:r>
              <a:rPr lang="en-US" altLang="zh-CN" dirty="0"/>
              <a:t>Within a spill, / we observe a microstructure / on the scale of approximately 400 milliseconds. //</a:t>
            </a:r>
          </a:p>
          <a:p>
            <a:endParaRPr lang="en-US" altLang="zh-CN" dirty="0"/>
          </a:p>
          <a:p>
            <a:r>
              <a:rPr lang="en-US" altLang="zh-CN" dirty="0"/>
              <a:t>At a finer time scale, / the bunch period / is about 480 nanoseconds, / and the bunch width / is approximately 300 nanoseconds. //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15315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Finally, / I would like to summarize / this work. //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82447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In this work, / we designed and developed / a complete readout electronics system / for the HIRIBL </a:t>
            </a:r>
            <a:r>
              <a:rPr lang="en-US" altLang="zh-CN" dirty="0" err="1"/>
              <a:t>ToF</a:t>
            </a:r>
            <a:r>
              <a:rPr lang="en-US" altLang="zh-CN" dirty="0"/>
              <a:t> detectors. //</a:t>
            </a:r>
          </a:p>
          <a:p>
            <a:endParaRPr lang="en-US" altLang="zh-CN" dirty="0"/>
          </a:p>
          <a:p>
            <a:r>
              <a:rPr lang="en-US" altLang="zh-CN" dirty="0"/>
              <a:t>The system combines / analog CFD processing, / NIM-to-LVDS level conversion, / and a 16-channel FPGA-based TDC. //</a:t>
            </a:r>
          </a:p>
          <a:p>
            <a:endParaRPr lang="en-US" altLang="zh-CN" dirty="0"/>
          </a:p>
          <a:p>
            <a:r>
              <a:rPr lang="en-US" altLang="zh-CN" dirty="0"/>
              <a:t>We also implemented / high-precision timing logic, / triggerless data acquisition, / multi-level buffering, / and condition monitoring. //</a:t>
            </a:r>
          </a:p>
          <a:p>
            <a:endParaRPr lang="en-US" altLang="zh-CN" dirty="0"/>
          </a:p>
          <a:p>
            <a:r>
              <a:rPr lang="en-US" altLang="zh-CN" dirty="0"/>
              <a:t>Experimental tests demonstrated / a time resolution of 24 picoseconds / in the laser test / and approximately 64 picoseconds / in the heavy-ion beam test. //</a:t>
            </a:r>
          </a:p>
          <a:p>
            <a:endParaRPr lang="en-US" altLang="zh-CN" dirty="0"/>
          </a:p>
          <a:p>
            <a:r>
              <a:rPr lang="en-US" altLang="zh-CN" dirty="0"/>
              <a:t>These results validate / the functionality / and promising timing performance / of the developed system. //</a:t>
            </a:r>
          </a:p>
          <a:p>
            <a:endParaRPr lang="en-US" altLang="zh-CN" dirty="0"/>
          </a:p>
          <a:p>
            <a:r>
              <a:rPr lang="en-US" altLang="zh-CN" dirty="0"/>
              <a:t>For future work, / we plan to develop / a customized CFD / with higher counting-rate capability, / improved timing resolution, / and direct LVDS output. //</a:t>
            </a:r>
          </a:p>
          <a:p>
            <a:endParaRPr lang="en-US" altLang="zh-CN" dirty="0"/>
          </a:p>
          <a:p>
            <a:r>
              <a:rPr lang="en-US" altLang="zh-CN" dirty="0"/>
              <a:t>We also intend / to extend the system / to include energy measurement. //   </a:t>
            </a:r>
          </a:p>
          <a:p>
            <a:endParaRPr lang="en-US" altLang="zh-CN" dirty="0"/>
          </a:p>
          <a:p>
            <a:r>
              <a:rPr lang="en-US" altLang="zh-CN" dirty="0"/>
              <a:t>Finally, / we will conduct / further heavy-ion experiments / at the HIAF-HIRIBL beamline / to evaluate the timing performance / and high-rate capability / under its intended operating conditions. //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73183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That concludes / my presentation. //</a:t>
            </a:r>
          </a:p>
          <a:p>
            <a:endParaRPr lang="en-US" altLang="zh-CN" dirty="0"/>
          </a:p>
          <a:p>
            <a:r>
              <a:rPr lang="en-US" altLang="zh-CN" dirty="0"/>
              <a:t>Thank you very much / for your attention. //</a:t>
            </a:r>
          </a:p>
          <a:p>
            <a:endParaRPr lang="en-US" altLang="zh-CN" dirty="0"/>
          </a:p>
          <a:p>
            <a:r>
              <a:rPr lang="en-US" altLang="zh-CN" dirty="0"/>
              <a:t>I would be happy / to answer any questions. //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9576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75445-028D-4A2D-98CE-E4FB7CAC4066}" type="datetimeFigureOut">
              <a:rPr lang="zh-CN" altLang="en-US" smtClean="0"/>
              <a:t>2026/10/15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F787-F56E-4AEE-B1B4-77628CF23D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11226675" y="6318000"/>
            <a:ext cx="540000" cy="5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</p:nvPr>
        </p:nvSpPr>
        <p:spPr>
          <a:xfrm>
            <a:off x="10801350" y="6405438"/>
            <a:ext cx="1390650" cy="365125"/>
          </a:xfrm>
        </p:spPr>
        <p:txBody>
          <a:bodyPr/>
          <a:lstStyle>
            <a:lvl1pPr algn="ctr">
              <a:defRPr sz="2000" b="1">
                <a:solidFill>
                  <a:schemeClr val="bg1"/>
                </a:solidFill>
              </a:defRPr>
            </a:lvl1pPr>
          </a:lstStyle>
          <a:p>
            <a:fld id="{51D91E7F-84B6-4064-9D4E-CC7D244BCA0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75445-028D-4A2D-98CE-E4FB7CAC4066}" type="datetimeFigureOut">
              <a:rPr lang="zh-CN" altLang="en-US" smtClean="0"/>
              <a:t>2026/10/15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F787-F56E-4AEE-B1B4-77628CF23D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75445-028D-4A2D-98CE-E4FB7CAC4066}" type="datetimeFigureOut">
              <a:rPr lang="zh-CN" altLang="en-US" smtClean="0"/>
              <a:t>2026/10/15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1F787-F56E-4AEE-B1B4-77628CF23D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91E7F-84B6-4064-9D4E-CC7D244BCA0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6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6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3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emf"/><Relationship Id="rId5" Type="http://schemas.openxmlformats.org/officeDocument/2006/relationships/image" Target="../media/image29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6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31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emf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em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38"/>
          <a:stretch>
            <a:fillRect/>
          </a:stretch>
        </p:blipFill>
        <p:spPr>
          <a:xfrm>
            <a:off x="0" y="-2407"/>
            <a:ext cx="5048250" cy="6860407"/>
          </a:xfrm>
          <a:custGeom>
            <a:avLst/>
            <a:gdLst>
              <a:gd name="connsiteX0" fmla="*/ 0 w 12187790"/>
              <a:gd name="connsiteY0" fmla="*/ 0 h 6858000"/>
              <a:gd name="connsiteX1" fmla="*/ 7921399 w 12187790"/>
              <a:gd name="connsiteY1" fmla="*/ 0 h 6858000"/>
              <a:gd name="connsiteX2" fmla="*/ 12187790 w 12187790"/>
              <a:gd name="connsiteY2" fmla="*/ 6848238 h 6858000"/>
              <a:gd name="connsiteX3" fmla="*/ 12187790 w 12187790"/>
              <a:gd name="connsiteY3" fmla="*/ 6858000 h 6858000"/>
              <a:gd name="connsiteX4" fmla="*/ 0 w 121877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7790" h="6858000">
                <a:moveTo>
                  <a:pt x="0" y="0"/>
                </a:moveTo>
                <a:lnTo>
                  <a:pt x="7921399" y="0"/>
                </a:lnTo>
                <a:lnTo>
                  <a:pt x="12187790" y="6848238"/>
                </a:lnTo>
                <a:lnTo>
                  <a:pt x="1218779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" name="直角三角形 30"/>
          <p:cNvSpPr/>
          <p:nvPr/>
        </p:nvSpPr>
        <p:spPr>
          <a:xfrm>
            <a:off x="0" y="3439426"/>
            <a:ext cx="2129742" cy="3418574"/>
          </a:xfrm>
          <a:prstGeom prst="rtTriangle">
            <a:avLst/>
          </a:prstGeom>
          <a:solidFill>
            <a:srgbClr val="6D9F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直角三角形 29"/>
          <p:cNvSpPr/>
          <p:nvPr/>
        </p:nvSpPr>
        <p:spPr>
          <a:xfrm>
            <a:off x="0" y="3900668"/>
            <a:ext cx="1842392" cy="2957332"/>
          </a:xfrm>
          <a:prstGeom prst="rt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直角三角形 34"/>
          <p:cNvSpPr/>
          <p:nvPr/>
        </p:nvSpPr>
        <p:spPr>
          <a:xfrm rot="5400000">
            <a:off x="69783" y="-69784"/>
            <a:ext cx="1384433" cy="1524000"/>
          </a:xfrm>
          <a:prstGeom prst="rt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 flipH="1" flipV="1">
            <a:off x="10481732" y="-2407"/>
            <a:ext cx="1710264" cy="2721460"/>
          </a:xfrm>
          <a:prstGeom prst="rtTriangle">
            <a:avLst/>
          </a:prstGeom>
          <a:solidFill>
            <a:srgbClr val="6D9F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直角三角形 8"/>
          <p:cNvSpPr/>
          <p:nvPr/>
        </p:nvSpPr>
        <p:spPr>
          <a:xfrm flipH="1" flipV="1">
            <a:off x="10667998" y="-8678"/>
            <a:ext cx="1524001" cy="2370878"/>
          </a:xfrm>
          <a:prstGeom prst="rt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829430" y="1850277"/>
            <a:ext cx="8285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思源黑体" panose="020B0400000000000000" charset="-122"/>
                <a:cs typeface="Arial" panose="020B0604020202020204" pitchFamily="34" charset="0"/>
              </a:rPr>
              <a:t>Design and development of the readout electronics for the time-of-flight detectors </a:t>
            </a:r>
          </a:p>
          <a:p>
            <a:pPr algn="ctr"/>
            <a:r>
              <a:rPr lang="en-US" altLang="zh-CN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思源黑体" panose="020B0400000000000000" charset="-122"/>
                <a:cs typeface="Arial" panose="020B0604020202020204" pitchFamily="34" charset="0"/>
              </a:rPr>
              <a:t>of the HIAF-HIRIBL beamline</a:t>
            </a:r>
            <a:endParaRPr lang="zh-CN" altLang="en-US" sz="3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思源黑体" panose="020B0400000000000000" charset="-122"/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362450" y="3419937"/>
            <a:ext cx="7496175" cy="19489"/>
          </a:xfrm>
          <a:prstGeom prst="line">
            <a:avLst/>
          </a:prstGeom>
          <a:ln w="28575">
            <a:solidFill>
              <a:srgbClr val="1749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4877476" y="6017894"/>
            <a:ext cx="6848858" cy="523220"/>
          </a:xfrm>
          <a:prstGeom prst="rect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877476" y="6079449"/>
            <a:ext cx="6848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Institute of Modern Physics, Chinese Academy of Sciences</a:t>
            </a: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519" y="-1"/>
            <a:ext cx="3818457" cy="805730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9869648" y="4106462"/>
            <a:ext cx="1835181" cy="467139"/>
          </a:xfrm>
          <a:prstGeom prst="rect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9856608" y="4120821"/>
            <a:ext cx="1861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Shihai Wen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621614" y="5058241"/>
            <a:ext cx="3083215" cy="467139"/>
          </a:xfrm>
          <a:prstGeom prst="rect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8651247" y="5080473"/>
            <a:ext cx="3023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Supervisor: </a:t>
            </a:r>
            <a:r>
              <a:rPr lang="en-US" altLang="zh-CN" sz="2400" dirty="0" err="1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Jie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Kong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42777" y="0"/>
            <a:ext cx="4564464" cy="6858000"/>
          </a:xfrm>
          <a:prstGeom prst="rect">
            <a:avLst/>
          </a:prstGeom>
          <a:solidFill>
            <a:srgbClr val="1749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1363094" y="3152889"/>
            <a:ext cx="2723823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思源黑体" panose="020B0400000000000000" charset="-122"/>
                <a:cs typeface="Arial" panose="020B0604020202020204" pitchFamily="34" charset="0"/>
              </a:rPr>
              <a:t>CONTENTS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7522818" y="962059"/>
            <a:ext cx="0" cy="502799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5282917" y="1024386"/>
            <a:ext cx="5140000" cy="630593"/>
            <a:chOff x="6633624" y="1088029"/>
            <a:chExt cx="5198092" cy="630593"/>
          </a:xfrm>
        </p:grpSpPr>
        <p:sp>
          <p:nvSpPr>
            <p:cNvPr id="54" name="椭圆 53"/>
            <p:cNvSpPr/>
            <p:nvPr/>
          </p:nvSpPr>
          <p:spPr>
            <a:xfrm>
              <a:off x="6633624" y="1088029"/>
              <a:ext cx="614858" cy="614858"/>
            </a:xfrm>
            <a:prstGeom prst="ellipse">
              <a:avLst/>
            </a:prstGeom>
            <a:solidFill>
              <a:srgbClr val="1749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754143" y="1164626"/>
              <a:ext cx="3738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519212" y="1164624"/>
              <a:ext cx="4312504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i="0" dirty="0">
                  <a:solidFill>
                    <a:srgbClr val="0D0D0D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Research Background</a:t>
              </a:r>
              <a:endParaRPr lang="zh-CN" altLang="en-US" sz="3000" dirty="0">
                <a:latin typeface="Arial" panose="020B0604020202020204" pitchFamily="34" charset="0"/>
                <a:ea typeface="思源黑体" panose="020B0400000000000000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53" name="图片 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70" y="163384"/>
            <a:ext cx="3463873" cy="730908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5282917" y="2501823"/>
            <a:ext cx="6909083" cy="630593"/>
            <a:chOff x="6633624" y="1088029"/>
            <a:chExt cx="7054599" cy="630593"/>
          </a:xfrm>
        </p:grpSpPr>
        <p:sp>
          <p:nvSpPr>
            <p:cNvPr id="24" name="椭圆 23"/>
            <p:cNvSpPr/>
            <p:nvPr/>
          </p:nvSpPr>
          <p:spPr>
            <a:xfrm>
              <a:off x="6633624" y="1088029"/>
              <a:ext cx="614858" cy="614858"/>
            </a:xfrm>
            <a:prstGeom prst="ellipse">
              <a:avLst/>
            </a:prstGeom>
            <a:solidFill>
              <a:srgbClr val="1749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754142" y="1164624"/>
              <a:ext cx="3780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519212" y="1164624"/>
              <a:ext cx="6169011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i="0" dirty="0">
                  <a:solidFill>
                    <a:srgbClr val="0D0D0D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HIRIBL-</a:t>
              </a:r>
              <a:r>
                <a:rPr lang="en-US" altLang="zh-CN" sz="3000" b="1" i="0" dirty="0" err="1">
                  <a:solidFill>
                    <a:srgbClr val="0D0D0D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ToF</a:t>
              </a:r>
              <a:r>
                <a:rPr lang="en-US" altLang="zh-CN" sz="3000" b="1" i="0" dirty="0">
                  <a:solidFill>
                    <a:srgbClr val="0D0D0D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 Readout Electronics</a:t>
              </a:r>
              <a:endParaRPr lang="zh-CN" altLang="en-US" sz="3000" dirty="0">
                <a:latin typeface="Arial" panose="020B0604020202020204" pitchFamily="34" charset="0"/>
                <a:ea typeface="思源黑体" panose="020B0400000000000000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282917" y="5494302"/>
            <a:ext cx="2810836" cy="630593"/>
            <a:chOff x="6633624" y="1088029"/>
            <a:chExt cx="2842605" cy="630593"/>
          </a:xfrm>
        </p:grpSpPr>
        <p:sp>
          <p:nvSpPr>
            <p:cNvPr id="36" name="椭圆 35"/>
            <p:cNvSpPr/>
            <p:nvPr/>
          </p:nvSpPr>
          <p:spPr>
            <a:xfrm>
              <a:off x="6633624" y="1088029"/>
              <a:ext cx="614858" cy="614858"/>
            </a:xfrm>
            <a:prstGeom prst="ellipse">
              <a:avLst/>
            </a:prstGeom>
            <a:solidFill>
              <a:srgbClr val="1749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738053" y="1164623"/>
              <a:ext cx="3780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519212" y="1164624"/>
              <a:ext cx="195701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rgbClr val="0D0D0D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Summary</a:t>
              </a:r>
              <a:endParaRPr lang="zh-CN" altLang="en-US" sz="3000" b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282917" y="3959146"/>
            <a:ext cx="4109591" cy="630593"/>
            <a:chOff x="6633624" y="1088029"/>
            <a:chExt cx="4156031" cy="630593"/>
          </a:xfrm>
        </p:grpSpPr>
        <p:sp>
          <p:nvSpPr>
            <p:cNvPr id="28" name="椭圆 27"/>
            <p:cNvSpPr/>
            <p:nvPr/>
          </p:nvSpPr>
          <p:spPr>
            <a:xfrm>
              <a:off x="6633624" y="1088029"/>
              <a:ext cx="614858" cy="614858"/>
            </a:xfrm>
            <a:prstGeom prst="ellipse">
              <a:avLst/>
            </a:prstGeom>
            <a:solidFill>
              <a:srgbClr val="1749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754143" y="1164626"/>
              <a:ext cx="3780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519211" y="1164624"/>
              <a:ext cx="3270444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latin typeface="Arial" panose="020B0604020202020204" pitchFamily="34" charset="0"/>
                  <a:ea typeface="思源黑体" panose="020B0400000000000000" charset="-122"/>
                  <a:cs typeface="Arial" panose="020B0604020202020204" pitchFamily="34" charset="0"/>
                </a:rPr>
                <a:t>Test and Results</a:t>
              </a:r>
              <a:endParaRPr lang="zh-CN" altLang="en-US" sz="3000" b="1" dirty="0">
                <a:latin typeface="Arial" panose="020B0604020202020204" pitchFamily="34" charset="0"/>
                <a:ea typeface="思源黑体" panose="020B0400000000000000" charset="-122"/>
                <a:cs typeface="Arial" panose="020B0604020202020204" pitchFamily="34" charset="0"/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角三角形 4"/>
          <p:cNvSpPr/>
          <p:nvPr/>
        </p:nvSpPr>
        <p:spPr>
          <a:xfrm>
            <a:off x="0" y="5039139"/>
            <a:ext cx="1818861" cy="1818861"/>
          </a:xfrm>
          <a:prstGeom prst="rt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 flipH="1" flipV="1">
            <a:off x="9786082" y="-1"/>
            <a:ext cx="2405917" cy="2405917"/>
          </a:xfrm>
          <a:prstGeom prst="rt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216592" y="1694838"/>
            <a:ext cx="1446530" cy="31534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b="1" dirty="0">
                <a:solidFill>
                  <a:srgbClr val="174994">
                    <a:alpha val="38000"/>
                  </a:srgbClr>
                </a:solidFill>
                <a:latin typeface="Times New Roman" panose="02020603050405020304" charset="0"/>
                <a:ea typeface="思源黑体" panose="020B0400000000000000" charset="-122"/>
              </a:rPr>
              <a:t>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554277" y="2782669"/>
            <a:ext cx="5083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Research Background</a:t>
            </a:r>
            <a:endParaRPr lang="zh-CN" altLang="en-US" sz="3600" b="1" dirty="0">
              <a:latin typeface="Arial" panose="020B0604020202020204" pitchFamily="34" charset="0"/>
              <a:ea typeface="思源黑体" panose="020B0400000000000000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 flipV="1">
            <a:off x="3476690" y="3512166"/>
            <a:ext cx="5238619" cy="45719"/>
          </a:xfrm>
          <a:prstGeom prst="rect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30412" cy="66054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/>
          <p:nvPr/>
        </p:nvPicPr>
        <p:blipFill>
          <a:blip r:embed="rId3"/>
          <a:stretch>
            <a:fillRect/>
          </a:stretch>
        </p:blipFill>
        <p:spPr>
          <a:xfrm>
            <a:off x="2405830" y="4639939"/>
            <a:ext cx="7380340" cy="1667912"/>
          </a:xfrm>
          <a:prstGeom prst="rect">
            <a:avLst/>
          </a:prstGeom>
        </p:spPr>
      </p:pic>
      <p:pic>
        <p:nvPicPr>
          <p:cNvPr id="11" name="图片 10"/>
          <p:cNvPicPr/>
          <p:nvPr/>
        </p:nvPicPr>
        <p:blipFill>
          <a:blip r:embed="rId4"/>
          <a:stretch>
            <a:fillRect/>
          </a:stretch>
        </p:blipFill>
        <p:spPr>
          <a:xfrm>
            <a:off x="592667" y="1354667"/>
            <a:ext cx="4860401" cy="3524335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t>4</a:t>
            </a:fld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108642" y="809635"/>
            <a:ext cx="11961559" cy="0"/>
          </a:xfrm>
          <a:prstGeom prst="line">
            <a:avLst/>
          </a:prstGeom>
          <a:ln w="1587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5941928" y="1366014"/>
            <a:ext cx="5608667" cy="432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2000" dirty="0"/>
              <a:t>     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258337" y="6390707"/>
            <a:ext cx="7367182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i="0" dirty="0">
                <a:solidFill>
                  <a:srgbClr val="0053A3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HIRIBL: </a:t>
            </a:r>
            <a:r>
              <a:rPr lang="en-US" altLang="zh-CN" dirty="0">
                <a:solidFill>
                  <a:srgbClr val="0053A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</a:t>
            </a:r>
            <a:r>
              <a:rPr lang="en-US" altLang="zh-CN" i="0" dirty="0">
                <a:solidFill>
                  <a:srgbClr val="0053A3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he </a:t>
            </a:r>
            <a:r>
              <a:rPr lang="en-US" altLang="zh-CN" dirty="0">
                <a:solidFill>
                  <a:srgbClr val="0053A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</a:t>
            </a:r>
            <a:r>
              <a:rPr lang="en-US" altLang="zh-CN" i="0" dirty="0">
                <a:solidFill>
                  <a:srgbClr val="0053A3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orld's Longest and Highest-rigidity </a:t>
            </a:r>
            <a:r>
              <a:rPr lang="en-US" altLang="zh-CN" dirty="0">
                <a:solidFill>
                  <a:srgbClr val="0053A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</a:t>
            </a:r>
            <a:r>
              <a:rPr lang="en-US" altLang="zh-CN" i="0" dirty="0">
                <a:solidFill>
                  <a:srgbClr val="0053A3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adioactive </a:t>
            </a:r>
            <a:r>
              <a:rPr lang="en-US" altLang="zh-CN" dirty="0">
                <a:solidFill>
                  <a:srgbClr val="0053A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</a:t>
            </a:r>
            <a:r>
              <a:rPr lang="en-US" altLang="zh-CN" i="0" dirty="0">
                <a:solidFill>
                  <a:srgbClr val="0053A3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eam </a:t>
            </a:r>
            <a:r>
              <a:rPr lang="en-US" altLang="zh-CN" dirty="0">
                <a:solidFill>
                  <a:srgbClr val="0053A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</a:t>
            </a:r>
            <a:r>
              <a:rPr lang="en-US" altLang="zh-CN" i="0" dirty="0">
                <a:solidFill>
                  <a:srgbClr val="0053A3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ine</a:t>
            </a:r>
            <a:endParaRPr lang="zh-CN" altLang="en-US" dirty="0">
              <a:solidFill>
                <a:srgbClr val="0053A3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71749" y="1526064"/>
            <a:ext cx="1081087" cy="412804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08641" y="883912"/>
            <a:ext cx="72104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0053A3"/>
              </a:buClr>
              <a:buFont typeface="Wingdings" panose="05000000000000000000" pitchFamily="2" charset="2"/>
              <a:buChar char="n"/>
            </a:pPr>
            <a:r>
              <a:rPr lang="en-US" altLang="zh-CN" sz="2400" b="1" i="0" dirty="0">
                <a:solidFill>
                  <a:srgbClr val="0053A3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HFRS has been officially renamed as HIRIBL</a:t>
            </a:r>
            <a:r>
              <a:rPr lang="en-US" altLang="zh-CN" sz="2400" b="1" dirty="0">
                <a:solidFill>
                  <a:srgbClr val="0053A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  <a:endParaRPr lang="zh-CN" altLang="en-US" sz="2400" b="1" dirty="0">
              <a:solidFill>
                <a:srgbClr val="0053A3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2" name="标题 1"/>
          <p:cNvSpPr txBox="1"/>
          <p:nvPr/>
        </p:nvSpPr>
        <p:spPr>
          <a:xfrm>
            <a:off x="3652837" y="97961"/>
            <a:ext cx="4886325" cy="61797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Research Background</a:t>
            </a:r>
            <a:endParaRPr lang="zh-CN" altLang="en-US" sz="3200" b="1" dirty="0">
              <a:latin typeface="Arial" panose="020B0604020202020204" pitchFamily="34" charset="0"/>
              <a:ea typeface="思源黑体" panose="020B0400000000000000" charset="-122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zh-CN" altLang="en-US" sz="3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97" y="-14401"/>
            <a:ext cx="816609" cy="81660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6394" y="9340"/>
            <a:ext cx="816609" cy="785442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5631918" y="1464241"/>
            <a:ext cx="3235939" cy="3082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2400" b="1" i="0" dirty="0">
                <a:solidFill>
                  <a:srgbClr val="0053A3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Beam Line</a:t>
            </a:r>
            <a:endParaRPr lang="en-US" altLang="zh-CN" sz="2400" b="1" dirty="0">
              <a:solidFill>
                <a:srgbClr val="0053A3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b="0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HIAF-HIRIBL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2400" b="1" dirty="0">
                <a:solidFill>
                  <a:srgbClr val="0053A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PID Method</a:t>
            </a:r>
          </a:p>
          <a:p>
            <a:pPr>
              <a:lnSpc>
                <a:spcPct val="150000"/>
              </a:lnSpc>
            </a:pPr>
            <a:r>
              <a:rPr lang="en-US" altLang="zh-CN" sz="2000" i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</a:t>
            </a:r>
            <a:r>
              <a:rPr lang="el-GR" altLang="zh-CN" sz="2000" i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ρ-Δ</a:t>
            </a:r>
            <a:r>
              <a:rPr lang="en-US" altLang="zh-CN" sz="2000" i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E-</a:t>
            </a:r>
            <a:r>
              <a:rPr lang="en-US" altLang="zh-CN" sz="2000" i="1" dirty="0" err="1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ToF</a:t>
            </a:r>
            <a:endParaRPr lang="en-US" altLang="zh-CN" sz="2000" i="1" dirty="0">
              <a:solidFill>
                <a:srgbClr val="0D0D0D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2400" b="1" dirty="0" err="1">
                <a:solidFill>
                  <a:srgbClr val="0053A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ToF</a:t>
            </a:r>
            <a:r>
              <a:rPr lang="en-US" altLang="zh-CN" sz="2400" b="1" dirty="0">
                <a:solidFill>
                  <a:srgbClr val="0053A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Detectors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Plastic scintillator + PMTs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3156C24-8831-4299-BBDD-DCCEDFFA71ED}"/>
              </a:ext>
            </a:extLst>
          </p:cNvPr>
          <p:cNvSpPr txBox="1"/>
          <p:nvPr/>
        </p:nvSpPr>
        <p:spPr>
          <a:xfrm>
            <a:off x="8866466" y="1818813"/>
            <a:ext cx="2997006" cy="206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2400" b="1" dirty="0">
                <a:solidFill>
                  <a:srgbClr val="0053A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Event Rate</a:t>
            </a:r>
            <a:endParaRPr lang="en-US" altLang="zh-CN" b="1" dirty="0">
              <a:solidFill>
                <a:srgbClr val="0D0D0D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~10⁷ cps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2400" b="1" dirty="0">
                <a:solidFill>
                  <a:srgbClr val="0053A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Resolution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&lt; 50 </a:t>
            </a:r>
            <a:r>
              <a:rPr lang="en-US" altLang="zh-CN" sz="2000" dirty="0" err="1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ps</a:t>
            </a:r>
            <a:r>
              <a:rPr lang="en-US" altLang="zh-CN" sz="2000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RMS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E18C1BAE-CE0E-4AFD-A3DE-8AD3F6B43F24}"/>
              </a:ext>
            </a:extLst>
          </p:cNvPr>
          <p:cNvCxnSpPr>
            <a:cxnSpLocks/>
          </p:cNvCxnSpPr>
          <p:nvPr/>
        </p:nvCxnSpPr>
        <p:spPr>
          <a:xfrm>
            <a:off x="8706114" y="1665288"/>
            <a:ext cx="0" cy="2813843"/>
          </a:xfrm>
          <a:prstGeom prst="line">
            <a:avLst/>
          </a:prstGeom>
          <a:ln w="28575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浅蓝科学实验数据表格">
            <a:extLst>
              <a:ext uri="{FF2B5EF4-FFF2-40B4-BE49-F238E27FC236}">
                <a16:creationId xmlns:a16="http://schemas.microsoft.com/office/drawing/2014/main" id="{B404AF28-32A0-4E94-BEE7-F22E39F28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075" y="1190789"/>
            <a:ext cx="6225138" cy="330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/>
          <p:nvPr/>
        </p:nvPicPr>
        <p:blipFill>
          <a:blip r:embed="rId4"/>
          <a:stretch>
            <a:fillRect/>
          </a:stretch>
        </p:blipFill>
        <p:spPr>
          <a:xfrm>
            <a:off x="148998" y="1108912"/>
            <a:ext cx="5785078" cy="3306294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0801350" y="6448272"/>
            <a:ext cx="1390650" cy="365125"/>
          </a:xfrm>
        </p:spPr>
        <p:txBody>
          <a:bodyPr/>
          <a:lstStyle/>
          <a:p>
            <a:fld id="{51D91E7F-84B6-4064-9D4E-CC7D244BCA04}" type="slidenum">
              <a:rPr lang="zh-CN" altLang="en-US" smtClean="0"/>
              <a:t>5</a:t>
            </a:fld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108642" y="809635"/>
            <a:ext cx="11961559" cy="0"/>
          </a:xfrm>
          <a:prstGeom prst="line">
            <a:avLst/>
          </a:prstGeom>
          <a:ln w="1587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1530782" y="4415206"/>
            <a:ext cx="30215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</a:t>
            </a:r>
            <a:r>
              <a:rPr lang="en-US" altLang="zh-CN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etectors layout on HIRIBL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48997" y="5395749"/>
            <a:ext cx="2914650" cy="10970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53A3"/>
            </a:solidFill>
            <a:prstDash val="solid"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u"/>
            </a:pPr>
            <a:r>
              <a:rPr lang="en-US" altLang="zh-CN" b="1" dirty="0">
                <a:solidFill>
                  <a:srgbClr val="0053A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High time resolution</a:t>
            </a:r>
          </a:p>
          <a:p>
            <a:pPr indent="324000" algn="just">
              <a:lnSpc>
                <a:spcPct val="125000"/>
              </a:lnSpc>
            </a:pPr>
            <a:r>
              <a:rPr lang="en-US" altLang="zh-CN" kern="1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Excellent resolution </a:t>
            </a:r>
          </a:p>
          <a:p>
            <a:pPr indent="324000" algn="just">
              <a:lnSpc>
                <a:spcPct val="125000"/>
              </a:lnSpc>
            </a:pPr>
            <a:r>
              <a:rPr lang="en-US" altLang="zh-CN" kern="1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for nuclide identification;</a:t>
            </a:r>
            <a:endParaRPr lang="en-US" altLang="zh-CN" kern="1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6526" y="4878236"/>
            <a:ext cx="11993675" cy="400110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Research Focus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2018352" y="1541498"/>
            <a:ext cx="711199" cy="470206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384795" y="2149698"/>
            <a:ext cx="711199" cy="470206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2018352" y="3200871"/>
            <a:ext cx="711199" cy="470206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3783307" y="3666904"/>
            <a:ext cx="711199" cy="470206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5280471" y="3734955"/>
            <a:ext cx="711199" cy="470206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7143687" y="4415206"/>
            <a:ext cx="38059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Estimation of HIRIBL </a:t>
            </a:r>
            <a:r>
              <a:rPr lang="en-US" altLang="zh-CN" i="0" dirty="0" err="1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ToF</a:t>
            </a:r>
            <a:r>
              <a:rPr lang="en-US" altLang="zh-CN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data </a:t>
            </a:r>
            <a:r>
              <a:rPr lang="en-US" altLang="zh-CN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</a:t>
            </a:r>
            <a:r>
              <a:rPr lang="en-US" altLang="zh-CN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ate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9" name="标题 1"/>
          <p:cNvSpPr txBox="1"/>
          <p:nvPr/>
        </p:nvSpPr>
        <p:spPr>
          <a:xfrm>
            <a:off x="3652837" y="97961"/>
            <a:ext cx="4886325" cy="61797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Research Background</a:t>
            </a:r>
            <a:endParaRPr lang="zh-CN" altLang="en-US" sz="3200" b="1" dirty="0">
              <a:latin typeface="Arial" panose="020B0604020202020204" pitchFamily="34" charset="0"/>
              <a:ea typeface="思源黑体" panose="020B0400000000000000" charset="-122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zh-CN" altLang="en-US" sz="3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97" y="-14401"/>
            <a:ext cx="816609" cy="816609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6394" y="9340"/>
            <a:ext cx="816609" cy="785442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9B47F18E-76DF-4BC2-B12D-D80BE5D42B55}"/>
              </a:ext>
            </a:extLst>
          </p:cNvPr>
          <p:cNvSpPr txBox="1"/>
          <p:nvPr/>
        </p:nvSpPr>
        <p:spPr>
          <a:xfrm>
            <a:off x="3145865" y="5395749"/>
            <a:ext cx="2667000" cy="11317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53A3"/>
            </a:solidFill>
            <a:prstDash val="solid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342900" indent="-342900">
              <a:lnSpc>
                <a:spcPct val="125000"/>
              </a:lnSpc>
              <a:buFont typeface="Wingdings" panose="05000000000000000000" pitchFamily="2" charset="2"/>
              <a:buChar char="u"/>
              <a:defRPr sz="2000" b="1">
                <a:solidFill>
                  <a:srgbClr val="0053A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 sz="1800" dirty="0"/>
              <a:t>High count rate</a:t>
            </a:r>
          </a:p>
          <a:p>
            <a:pPr marL="0" indent="324000" algn="just">
              <a:buNone/>
            </a:pPr>
            <a:r>
              <a:rPr lang="en-US" altLang="zh-CN" sz="1800" b="0" kern="100" dirty="0">
                <a:solidFill>
                  <a:schemeClr val="tx1"/>
                </a:solidFill>
                <a:ea typeface="宋体" panose="02010600030101010101" pitchFamily="2" charset="-122"/>
              </a:rPr>
              <a:t>Fast response and </a:t>
            </a:r>
          </a:p>
          <a:p>
            <a:pPr marL="0" indent="324000" algn="just">
              <a:buNone/>
            </a:pPr>
            <a:r>
              <a:rPr lang="en-US" altLang="zh-CN" sz="1800" b="0" kern="100" dirty="0">
                <a:solidFill>
                  <a:schemeClr val="tx1"/>
                </a:solidFill>
                <a:ea typeface="宋体" panose="02010600030101010101" pitchFamily="2" charset="-122"/>
              </a:rPr>
              <a:t>accurate processing;</a:t>
            </a:r>
            <a:endParaRPr lang="en-US" altLang="zh-CN" sz="1800" b="0" kern="100" dirty="0">
              <a:solidFill>
                <a:schemeClr val="tx1"/>
              </a:solidFill>
              <a:ea typeface="宋体" panose="02010600030101010101" pitchFamily="2" charset="-122"/>
              <a:sym typeface="+mn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839BBDC-318F-43F1-A386-8D4BDD7D25F3}"/>
              </a:ext>
            </a:extLst>
          </p:cNvPr>
          <p:cNvSpPr txBox="1"/>
          <p:nvPr/>
        </p:nvSpPr>
        <p:spPr>
          <a:xfrm>
            <a:off x="5895083" y="5400889"/>
            <a:ext cx="2914650" cy="10970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53A3"/>
            </a:solidFill>
            <a:prstDash val="solid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342900" indent="-342900">
              <a:lnSpc>
                <a:spcPct val="125000"/>
              </a:lnSpc>
              <a:buFont typeface="Wingdings" panose="05000000000000000000" pitchFamily="2" charset="2"/>
              <a:buChar char="u"/>
              <a:defRPr b="1">
                <a:solidFill>
                  <a:srgbClr val="0053A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Data compression</a:t>
            </a:r>
          </a:p>
          <a:p>
            <a:pPr marL="0" indent="324000" algn="just">
              <a:buNone/>
            </a:pPr>
            <a:r>
              <a:rPr lang="en-US" altLang="zh-CN" b="0" kern="100" dirty="0">
                <a:solidFill>
                  <a:schemeClr val="tx1"/>
                </a:solidFill>
                <a:ea typeface="宋体" panose="02010600030101010101" pitchFamily="2" charset="-122"/>
              </a:rPr>
              <a:t>Real-time processing </a:t>
            </a:r>
          </a:p>
          <a:p>
            <a:pPr marL="0" indent="324000" algn="just">
              <a:buNone/>
            </a:pPr>
            <a:r>
              <a:rPr lang="en-US" altLang="zh-CN" b="0" kern="100" dirty="0">
                <a:solidFill>
                  <a:schemeClr val="tx1"/>
                </a:solidFill>
                <a:ea typeface="宋体" panose="02010600030101010101" pitchFamily="2" charset="-122"/>
              </a:rPr>
              <a:t>and transmission;</a:t>
            </a:r>
            <a:endParaRPr lang="en-US" altLang="zh-CN" b="0" kern="100" dirty="0">
              <a:solidFill>
                <a:schemeClr val="tx1"/>
              </a:solidFill>
              <a:ea typeface="宋体" panose="02010600030101010101" pitchFamily="2" charset="-122"/>
              <a:sym typeface="+mn-e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42A3415-A664-492D-9016-4717F92B482C}"/>
              </a:ext>
            </a:extLst>
          </p:cNvPr>
          <p:cNvSpPr txBox="1"/>
          <p:nvPr/>
        </p:nvSpPr>
        <p:spPr>
          <a:xfrm>
            <a:off x="8891951" y="5395749"/>
            <a:ext cx="3126244" cy="11317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53A3"/>
            </a:solidFill>
            <a:prstDash val="solid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342900" indent="-342900">
              <a:lnSpc>
                <a:spcPct val="125000"/>
              </a:lnSpc>
              <a:buFont typeface="Wingdings" panose="05000000000000000000" pitchFamily="2" charset="2"/>
              <a:buChar char="u"/>
              <a:defRPr b="1">
                <a:solidFill>
                  <a:srgbClr val="0053A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engineering constraints </a:t>
            </a:r>
          </a:p>
          <a:p>
            <a:pPr marL="0" indent="324000" algn="just">
              <a:buNone/>
            </a:pPr>
            <a:r>
              <a:rPr lang="en-US" altLang="zh-CN" b="0" kern="100" dirty="0">
                <a:solidFill>
                  <a:schemeClr val="tx1"/>
                </a:solidFill>
                <a:ea typeface="宋体" panose="02010600030101010101" pitchFamily="2" charset="-122"/>
              </a:rPr>
              <a:t>Temperature and </a:t>
            </a:r>
          </a:p>
          <a:p>
            <a:pPr marL="0" indent="324000" algn="just">
              <a:buNone/>
            </a:pPr>
            <a:r>
              <a:rPr lang="en-US" altLang="zh-CN" b="0" kern="100" dirty="0">
                <a:solidFill>
                  <a:schemeClr val="tx1"/>
                </a:solidFill>
                <a:ea typeface="宋体" panose="02010600030101010101" pitchFamily="2" charset="-122"/>
              </a:rPr>
              <a:t>humidity monitoring;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9DAB540-EC92-D91A-873C-74F279B2F2CC}"/>
              </a:ext>
            </a:extLst>
          </p:cNvPr>
          <p:cNvSpPr/>
          <p:nvPr/>
        </p:nvSpPr>
        <p:spPr>
          <a:xfrm>
            <a:off x="6918113" y="3470150"/>
            <a:ext cx="5046134" cy="470206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t>6</a:t>
            </a:fld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108642" y="809635"/>
            <a:ext cx="11961559" cy="0"/>
          </a:xfrm>
          <a:prstGeom prst="line">
            <a:avLst/>
          </a:prstGeom>
          <a:ln w="1587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5941928" y="1366014"/>
            <a:ext cx="5608667" cy="432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2000" dirty="0"/>
              <a:t>     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标题 1"/>
          <p:cNvSpPr txBox="1"/>
          <p:nvPr/>
        </p:nvSpPr>
        <p:spPr>
          <a:xfrm>
            <a:off x="3704487" y="90526"/>
            <a:ext cx="4474882" cy="67292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altLang="zh-CN" sz="3200" b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FPGA-based TDC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97" y="-14401"/>
            <a:ext cx="816609" cy="81660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6394" y="9340"/>
            <a:ext cx="816609" cy="785442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8C17B26F-A107-41D5-955D-15F3BF7805C2}"/>
              </a:ext>
            </a:extLst>
          </p:cNvPr>
          <p:cNvSpPr txBox="1"/>
          <p:nvPr/>
        </p:nvSpPr>
        <p:spPr>
          <a:xfrm>
            <a:off x="641405" y="1169658"/>
            <a:ext cx="86973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53A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Current Status of Domestic and International Research:</a:t>
            </a:r>
            <a:endParaRPr lang="zh-CN" altLang="en-US" sz="2400" b="1" dirty="0">
              <a:solidFill>
                <a:srgbClr val="0053A3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026" name="Picture 2" descr="学术风格飞行时间探测器对比表">
            <a:extLst>
              <a:ext uri="{FF2B5EF4-FFF2-40B4-BE49-F238E27FC236}">
                <a16:creationId xmlns:a16="http://schemas.microsoft.com/office/drawing/2014/main" id="{892E8DF6-8322-4BEB-8A23-890B5E1B5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41" y="1991345"/>
            <a:ext cx="11162554" cy="421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D496B61A-CA93-065D-80B0-669F484ED547}"/>
              </a:ext>
            </a:extLst>
          </p:cNvPr>
          <p:cNvSpPr/>
          <p:nvPr/>
        </p:nvSpPr>
        <p:spPr>
          <a:xfrm>
            <a:off x="5884458" y="2158398"/>
            <a:ext cx="1684020" cy="3212227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角三角形 4"/>
          <p:cNvSpPr/>
          <p:nvPr/>
        </p:nvSpPr>
        <p:spPr>
          <a:xfrm>
            <a:off x="0" y="5039139"/>
            <a:ext cx="1818861" cy="1818861"/>
          </a:xfrm>
          <a:prstGeom prst="rt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 flipH="1" flipV="1">
            <a:off x="9786082" y="-1"/>
            <a:ext cx="2405917" cy="2405917"/>
          </a:xfrm>
          <a:prstGeom prst="rt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227091" y="1694838"/>
            <a:ext cx="1460656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b="1" dirty="0">
                <a:solidFill>
                  <a:srgbClr val="174994">
                    <a:alpha val="38000"/>
                  </a:srgbClr>
                </a:solidFill>
                <a:latin typeface="Times New Roman" panose="02020603050405020304" charset="0"/>
                <a:ea typeface="思源黑体" panose="020B0400000000000000" charset="-122"/>
              </a:rPr>
              <a:t>2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466206" y="2782669"/>
            <a:ext cx="72805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HIRIBL-</a:t>
            </a:r>
            <a:r>
              <a:rPr lang="en-US" altLang="zh-CN" sz="3600" b="1" i="0" dirty="0" err="1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ToF</a:t>
            </a:r>
            <a:r>
              <a:rPr lang="en-US" altLang="zh-CN" sz="36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Readout Electronics</a:t>
            </a:r>
            <a:endParaRPr lang="zh-CN" altLang="en-US" sz="3600" dirty="0">
              <a:latin typeface="Arial" panose="020B0604020202020204" pitchFamily="34" charset="0"/>
              <a:ea typeface="思源黑体" panose="020B0400000000000000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 flipV="1">
            <a:off x="3487189" y="3512166"/>
            <a:ext cx="5238619" cy="45719"/>
          </a:xfrm>
          <a:prstGeom prst="rect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30412" cy="66054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t>8</a:t>
            </a:fld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108642" y="809635"/>
            <a:ext cx="11961559" cy="0"/>
          </a:xfrm>
          <a:prstGeom prst="line">
            <a:avLst/>
          </a:prstGeom>
          <a:ln w="1587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257866" y="1445947"/>
            <a:ext cx="6972667" cy="494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defTabSz="912495">
              <a:lnSpc>
                <a:spcPct val="120000"/>
              </a:lnSpc>
              <a:buSzPct val="75000"/>
              <a:buFont typeface="Wingdings" panose="05000000000000000000" pitchFamily="2" charset="2"/>
              <a:buChar char="ü"/>
            </a:pPr>
            <a:r>
              <a:rPr lang="en-US" altLang="zh-CN" sz="2400" b="1" dirty="0">
                <a:solidFill>
                  <a:srgbClr val="0053A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Analog CFD + FPGA-based TDC Digitization</a:t>
            </a:r>
            <a:endParaRPr lang="en-US" altLang="zh-CN" sz="2400" b="1" dirty="0">
              <a:solidFill>
                <a:srgbClr val="0053A3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3" name="标题 1"/>
          <p:cNvSpPr txBox="1"/>
          <p:nvPr/>
        </p:nvSpPr>
        <p:spPr>
          <a:xfrm>
            <a:off x="2811485" y="146561"/>
            <a:ext cx="6569029" cy="56241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2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HIRIBL-</a:t>
            </a:r>
            <a:r>
              <a:rPr lang="en-US" altLang="zh-CN" sz="3200" b="1" i="0" dirty="0" err="1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ToF</a:t>
            </a:r>
            <a:r>
              <a:rPr lang="en-US" altLang="zh-CN" sz="32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Readout Electronics</a:t>
            </a:r>
            <a:endParaRPr lang="zh-CN" altLang="en-US" sz="3200" dirty="0">
              <a:latin typeface="Arial" panose="020B0604020202020204" pitchFamily="34" charset="0"/>
              <a:ea typeface="思源黑体" panose="020B0400000000000000" charset="-122"/>
              <a:cs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97" y="-14401"/>
            <a:ext cx="816609" cy="81660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6394" y="9340"/>
            <a:ext cx="816609" cy="78544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6F55180-D213-4B55-A70B-376B85446D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704431"/>
            <a:ext cx="12192000" cy="270587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94CC2D08-DD38-45C1-86FF-49C4B2EB1C5B}"/>
              </a:ext>
            </a:extLst>
          </p:cNvPr>
          <p:cNvSpPr txBox="1"/>
          <p:nvPr/>
        </p:nvSpPr>
        <p:spPr>
          <a:xfrm>
            <a:off x="1550874" y="5679033"/>
            <a:ext cx="907709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0053A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Block diagram of the readout electronics system for the plastic scintillation </a:t>
            </a:r>
            <a:r>
              <a:rPr lang="en-US" altLang="zh-CN" dirty="0" err="1">
                <a:solidFill>
                  <a:srgbClr val="0053A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ToF</a:t>
            </a:r>
            <a:r>
              <a:rPr lang="en-US" altLang="zh-CN" dirty="0">
                <a:solidFill>
                  <a:srgbClr val="0053A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detector</a:t>
            </a:r>
            <a:endParaRPr lang="zh-CN" altLang="en-US" dirty="0">
              <a:solidFill>
                <a:srgbClr val="0053A3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t>9</a:t>
            </a:fld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108642" y="809635"/>
            <a:ext cx="11961559" cy="0"/>
          </a:xfrm>
          <a:prstGeom prst="line">
            <a:avLst/>
          </a:prstGeom>
          <a:ln w="1587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294157" y="5960523"/>
            <a:ext cx="57259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Parameters of EJ-228 and EJ-230 Plastic Scintillators</a:t>
            </a:r>
            <a:endParaRPr lang="zh-CN" altLang="en-US" sz="14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9" name="文本框 8"/>
          <p:cNvSpPr txBox="1"/>
          <p:nvPr/>
        </p:nvSpPr>
        <p:spPr>
          <a:xfrm>
            <a:off x="321385" y="817061"/>
            <a:ext cx="11536072" cy="1431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just" defTabSz="912495">
              <a:lnSpc>
                <a:spcPct val="125000"/>
              </a:lnSpc>
              <a:buSzPct val="75000"/>
            </a:pPr>
            <a:r>
              <a:rPr lang="en-US" altLang="zh-CN" sz="2400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HIRIBL-</a:t>
            </a:r>
            <a:r>
              <a:rPr lang="en-US" altLang="zh-CN" sz="2400" i="0" dirty="0" err="1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ToF</a:t>
            </a:r>
            <a:r>
              <a:rPr lang="en-US" altLang="zh-CN" sz="2400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detector employs a plastic scintillator and PMT readout scheme, utilizing </a:t>
            </a:r>
            <a:r>
              <a:rPr lang="en-US" altLang="zh-CN" sz="24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EJ-228</a:t>
            </a:r>
            <a:r>
              <a:rPr lang="en-US" altLang="zh-CN" sz="2400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and </a:t>
            </a:r>
            <a:r>
              <a:rPr lang="en-US" altLang="zh-CN" sz="24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EJ-230</a:t>
            </a:r>
            <a:r>
              <a:rPr lang="en-US" altLang="zh-CN" sz="2400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scintillators from Eljen Technology, respectively, and </a:t>
            </a:r>
            <a:r>
              <a:rPr lang="en-US" altLang="zh-CN" sz="24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H6533</a:t>
            </a:r>
            <a:r>
              <a:rPr lang="en-US" altLang="zh-CN" sz="2400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PMT assemblies from Hamamatsu.</a:t>
            </a:r>
            <a:endParaRPr lang="en-US" altLang="zh-CN" sz="24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944720" y="5968927"/>
            <a:ext cx="63549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Parameters of the H6533 assembly with built-in R4998-PMT</a:t>
            </a:r>
            <a:endParaRPr lang="zh-CN" altLang="en-US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8" name="标题 1"/>
          <p:cNvSpPr txBox="1"/>
          <p:nvPr/>
        </p:nvSpPr>
        <p:spPr>
          <a:xfrm>
            <a:off x="3399643" y="160490"/>
            <a:ext cx="5392714" cy="56241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200" b="1" i="0" dirty="0" err="1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ToF</a:t>
            </a:r>
            <a:r>
              <a:rPr lang="en-US" altLang="zh-CN" sz="32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Detectors</a:t>
            </a:r>
            <a:endParaRPr lang="zh-CN" altLang="en-US" sz="3200" dirty="0">
              <a:latin typeface="Arial" panose="020B0604020202020204" pitchFamily="34" charset="0"/>
              <a:ea typeface="思源黑体" panose="020B0400000000000000" charset="-122"/>
              <a:cs typeface="Arial" panose="020B0604020202020204" pitchFamily="34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97" y="-14401"/>
            <a:ext cx="816609" cy="81660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6394" y="9340"/>
            <a:ext cx="816609" cy="78544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2E8DC3A-499C-4788-83EA-EA7DDE8405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7" y="2289047"/>
            <a:ext cx="6182563" cy="353356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009D3B8-1DD6-4C5D-9B0B-B7D262E8C3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4301" y="2180610"/>
            <a:ext cx="5765900" cy="3748234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8451EA6D-38A2-477C-2BAF-D64C49DFE63C}"/>
              </a:ext>
            </a:extLst>
          </p:cNvPr>
          <p:cNvSpPr/>
          <p:nvPr/>
        </p:nvSpPr>
        <p:spPr>
          <a:xfrm>
            <a:off x="411480" y="3924300"/>
            <a:ext cx="5635827" cy="369332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8A8F993-CC60-1906-7B2E-DF3EA073B5E8}"/>
              </a:ext>
            </a:extLst>
          </p:cNvPr>
          <p:cNvSpPr/>
          <p:nvPr/>
        </p:nvSpPr>
        <p:spPr>
          <a:xfrm>
            <a:off x="411479" y="4688787"/>
            <a:ext cx="5635827" cy="369332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8616543-F418-C836-816E-8C63AB7DF695}"/>
              </a:ext>
            </a:extLst>
          </p:cNvPr>
          <p:cNvSpPr/>
          <p:nvPr/>
        </p:nvSpPr>
        <p:spPr>
          <a:xfrm>
            <a:off x="6304301" y="4947550"/>
            <a:ext cx="5635827" cy="369332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44" y="2680872"/>
            <a:ext cx="3451756" cy="3463676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t>10</a:t>
            </a:fld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108642" y="809635"/>
            <a:ext cx="11961559" cy="0"/>
          </a:xfrm>
          <a:prstGeom prst="line">
            <a:avLst/>
          </a:prstGeom>
          <a:ln w="1587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0" y="6146752"/>
            <a:ext cx="51770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Small plastic scintillator PMT assembly drawing</a:t>
            </a:r>
            <a:endParaRPr lang="zh-CN" altLang="en-US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045793" y="6151757"/>
            <a:ext cx="28208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HIRIBL-</a:t>
            </a:r>
            <a:r>
              <a:rPr lang="en-US" altLang="zh-CN" dirty="0" err="1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ToF</a:t>
            </a:r>
            <a:r>
              <a:rPr lang="en-US" altLang="zh-CN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detectors</a:t>
            </a:r>
            <a:endParaRPr lang="zh-CN" altLang="en-US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9" name="文本框 8"/>
          <p:cNvSpPr txBox="1"/>
          <p:nvPr/>
        </p:nvSpPr>
        <p:spPr>
          <a:xfrm>
            <a:off x="451193" y="880686"/>
            <a:ext cx="11276456" cy="1896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just" defTabSz="912495">
              <a:lnSpc>
                <a:spcPct val="125000"/>
              </a:lnSpc>
              <a:buSzPct val="75000"/>
            </a:pPr>
            <a:r>
              <a:rPr lang="en-US" altLang="zh-CN" sz="2400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HIRIBL-</a:t>
            </a:r>
            <a:r>
              <a:rPr lang="en-US" altLang="zh-CN" sz="2400" dirty="0" err="1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ToF</a:t>
            </a:r>
            <a:r>
              <a:rPr lang="en-US" altLang="zh-CN" sz="2400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detector uses plastic scintillators of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varying thicknesses </a:t>
            </a:r>
            <a:r>
              <a:rPr lang="en-US" altLang="zh-CN" sz="2400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with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edge-coupled </a:t>
            </a:r>
            <a:r>
              <a:rPr lang="en-US" altLang="zh-CN" sz="2400" b="1" dirty="0" err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PMTs</a:t>
            </a:r>
            <a:r>
              <a:rPr lang="en-US" altLang="zh-CN" sz="2400" dirty="0" err="1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  <a:r>
              <a:rPr lang="en-US" altLang="zh-CN" sz="2400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This geometry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enhances light collection</a:t>
            </a:r>
            <a:r>
              <a:rPr lang="en-US" altLang="zh-CN" sz="2400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 while averaging timing signals from multiple PMTs per event reduces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position-dependent errors </a:t>
            </a:r>
            <a:r>
              <a:rPr lang="en-US" altLang="zh-CN" sz="2400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and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improves overall time resolution</a:t>
            </a:r>
            <a:r>
              <a:rPr lang="en-US" altLang="zh-CN" sz="2400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  <a:endParaRPr lang="zh-CN" altLang="en-US" sz="2400" dirty="0">
              <a:solidFill>
                <a:srgbClr val="0D0D0D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106" y="3028639"/>
            <a:ext cx="4360447" cy="2918492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  <a:prstDash val="lgDash"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815673" y="2687031"/>
            <a:ext cx="2900624" cy="3619575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  <a:prstDash val="lgDash"/>
          </a:ln>
        </p:spPr>
      </p:pic>
      <p:sp>
        <p:nvSpPr>
          <p:cNvPr id="23" name="标题 1"/>
          <p:cNvSpPr txBox="1"/>
          <p:nvPr/>
        </p:nvSpPr>
        <p:spPr>
          <a:xfrm>
            <a:off x="3742543" y="120853"/>
            <a:ext cx="4706914" cy="56241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200" b="1" i="0" dirty="0" err="1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ToF</a:t>
            </a:r>
            <a:r>
              <a:rPr lang="en-US" altLang="zh-CN" sz="32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Detectors</a:t>
            </a:r>
            <a:endParaRPr lang="zh-CN" altLang="en-US" sz="3200" dirty="0">
              <a:latin typeface="Arial" panose="020B0604020202020204" pitchFamily="34" charset="0"/>
              <a:ea typeface="思源黑体" panose="020B0400000000000000" charset="-122"/>
              <a:cs typeface="Arial" panose="020B0604020202020204" pitchFamily="3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97" y="-14401"/>
            <a:ext cx="816609" cy="81660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6394" y="9340"/>
            <a:ext cx="816609" cy="78544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2100A80B-6D6A-4C21-A8ED-1D53AE70E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6191" y="2179547"/>
            <a:ext cx="6170010" cy="3930212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t>11</a:t>
            </a:fld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108642" y="809635"/>
            <a:ext cx="11961559" cy="0"/>
          </a:xfrm>
          <a:prstGeom prst="line">
            <a:avLst/>
          </a:prstGeom>
          <a:ln w="1587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1718204" y="6229816"/>
            <a:ext cx="27872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8-Channel CFD board</a:t>
            </a:r>
            <a:endParaRPr lang="zh-CN" altLang="en-US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931140" y="6231386"/>
            <a:ext cx="39801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Main parameters of the CFD board</a:t>
            </a:r>
            <a:endParaRPr lang="zh-CN" altLang="en-US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9" name="文本框 8"/>
          <p:cNvSpPr txBox="1"/>
          <p:nvPr/>
        </p:nvSpPr>
        <p:spPr>
          <a:xfrm>
            <a:off x="713436" y="913602"/>
            <a:ext cx="10861344" cy="970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just" defTabSz="912495">
              <a:lnSpc>
                <a:spcPct val="125000"/>
              </a:lnSpc>
              <a:buSzPct val="75000"/>
            </a:pP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CFD: This discriminator generates digital pulses marking the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arrival time </a:t>
            </a: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of plastic scintillator signals. </a:t>
            </a:r>
          </a:p>
        </p:txBody>
      </p:sp>
      <p:sp>
        <p:nvSpPr>
          <p:cNvPr id="12" name="矩形 11"/>
          <p:cNvSpPr/>
          <p:nvPr/>
        </p:nvSpPr>
        <p:spPr>
          <a:xfrm>
            <a:off x="6316133" y="4368800"/>
            <a:ext cx="5046134" cy="592667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79547"/>
            <a:ext cx="5309234" cy="3930212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  <a:prstDash val="lgDash"/>
          </a:ln>
        </p:spPr>
      </p:pic>
      <p:sp>
        <p:nvSpPr>
          <p:cNvPr id="18" name="标题 1"/>
          <p:cNvSpPr txBox="1"/>
          <p:nvPr/>
        </p:nvSpPr>
        <p:spPr>
          <a:xfrm>
            <a:off x="3926242" y="143253"/>
            <a:ext cx="4339516" cy="56241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2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CFD Module</a:t>
            </a:r>
            <a:endParaRPr lang="zh-CN" altLang="en-US" sz="3200" dirty="0">
              <a:latin typeface="Arial" panose="020B0604020202020204" pitchFamily="34" charset="0"/>
              <a:ea typeface="思源黑体" panose="020B0400000000000000" charset="-122"/>
              <a:cs typeface="Arial" panose="020B0604020202020204" pitchFamily="34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97" y="-14401"/>
            <a:ext cx="816609" cy="81660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6394" y="9340"/>
            <a:ext cx="816609" cy="78544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>
            <a:extLst>
              <a:ext uri="{FF2B5EF4-FFF2-40B4-BE49-F238E27FC236}">
                <a16:creationId xmlns:a16="http://schemas.microsoft.com/office/drawing/2014/main" id="{5F2CEE34-6142-475B-B965-09F4CBF8E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500" y="2603086"/>
            <a:ext cx="6312499" cy="3264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t>12</a:t>
            </a:fld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108642" y="809635"/>
            <a:ext cx="11961559" cy="0"/>
          </a:xfrm>
          <a:prstGeom prst="line">
            <a:avLst/>
          </a:prstGeom>
          <a:ln w="1587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7" name="图片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400" y="2206302"/>
            <a:ext cx="5372100" cy="3960120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  <a:prstDash val="lgDash"/>
          </a:ln>
        </p:spPr>
      </p:pic>
      <p:sp>
        <p:nvSpPr>
          <p:cNvPr id="43" name="文本框 42"/>
          <p:cNvSpPr txBox="1"/>
          <p:nvPr/>
        </p:nvSpPr>
        <p:spPr>
          <a:xfrm>
            <a:off x="1399406" y="6401231"/>
            <a:ext cx="3588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8-Channel level converter board</a:t>
            </a:r>
            <a:endParaRPr lang="zh-CN" altLang="en-US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464442" y="6401231"/>
            <a:ext cx="51426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highlight>
                  <a:srgbClr val="FFFFFF"/>
                </a:highligh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Main parameters of the level converter board</a:t>
            </a:r>
            <a:endParaRPr lang="zh-CN" altLang="en-US" dirty="0">
              <a:highlight>
                <a:srgbClr val="FFFFFF"/>
              </a:highlight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578801" y="4105275"/>
            <a:ext cx="4699193" cy="669925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标题 1"/>
          <p:cNvSpPr txBox="1"/>
          <p:nvPr/>
        </p:nvSpPr>
        <p:spPr>
          <a:xfrm>
            <a:off x="3863965" y="129162"/>
            <a:ext cx="4464069" cy="56241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200" b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Level Converter</a:t>
            </a:r>
            <a:endParaRPr lang="zh-CN" altLang="en-US" sz="3200" dirty="0">
              <a:latin typeface="Arial" panose="020B0604020202020204" pitchFamily="34" charset="0"/>
              <a:ea typeface="思源黑体" panose="020B0400000000000000" charset="-122"/>
              <a:cs typeface="Arial" panose="020B0604020202020204" pitchFamily="34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97" y="-14401"/>
            <a:ext cx="816609" cy="816609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6394" y="9340"/>
            <a:ext cx="816609" cy="785442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B88C8176-EB4F-479C-A18D-973874F45580}"/>
              </a:ext>
            </a:extLst>
          </p:cNvPr>
          <p:cNvSpPr txBox="1"/>
          <p:nvPr/>
        </p:nvSpPr>
        <p:spPr>
          <a:xfrm>
            <a:off x="1198334" y="996049"/>
            <a:ext cx="9782174" cy="970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 defTabSz="912495">
              <a:lnSpc>
                <a:spcPct val="125000"/>
              </a:lnSpc>
              <a:buSzPct val="75000"/>
            </a:pP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Level Converter Board: Converts CFD output from NIM to LVDS for TDC input via two stages: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NIM-to-TTL</a:t>
            </a: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and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TTL-to-LVDS</a:t>
            </a: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  <a:endParaRPr lang="zh-CN" altLang="en-US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42FF0423-4F7A-4953-8B13-B4508C746F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7650" y="2981325"/>
            <a:ext cx="5955083" cy="2730795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t>13</a:t>
            </a:fld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108642" y="809635"/>
            <a:ext cx="11961559" cy="0"/>
          </a:xfrm>
          <a:prstGeom prst="line">
            <a:avLst/>
          </a:prstGeom>
          <a:ln w="1587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796458" y="6470448"/>
            <a:ext cx="49182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16-Channel time-to-digital converter board</a:t>
            </a:r>
            <a:endParaRPr lang="zh-CN" altLang="en-US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9" name="文本框 8"/>
          <p:cNvSpPr txBox="1"/>
          <p:nvPr/>
        </p:nvSpPr>
        <p:spPr>
          <a:xfrm>
            <a:off x="601891" y="779561"/>
            <a:ext cx="11151518" cy="1431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just" defTabSz="912495">
              <a:lnSpc>
                <a:spcPct val="125000"/>
              </a:lnSpc>
              <a:buSzPct val="75000"/>
            </a:pPr>
            <a:r>
              <a:rPr lang="en-US" altLang="zh-CN" sz="2400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high-precision TDC measures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16-channel</a:t>
            </a:r>
            <a:r>
              <a:rPr lang="en-US" altLang="zh-CN" sz="2400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timing with multi-board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clock and PPS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synchronization. Onboard Flash enables DAQ-based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remote updates</a:t>
            </a:r>
            <a:r>
              <a:rPr lang="en-US" altLang="zh-CN" sz="2400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 The </a:t>
            </a:r>
            <a:r>
              <a:rPr lang="en-US" altLang="zh-CN" sz="2400" dirty="0" err="1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ToF</a:t>
            </a:r>
            <a:r>
              <a:rPr lang="en-US" altLang="zh-CN" sz="2400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readout supports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beam</a:t>
            </a:r>
            <a:r>
              <a:rPr lang="en-US" altLang="zh-CN" sz="2400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calibration</a:t>
            </a:r>
            <a:r>
              <a:rPr lang="en-US" altLang="zh-CN" sz="2400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 and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monitoring modes</a:t>
            </a:r>
            <a:r>
              <a:rPr lang="en-US" altLang="zh-CN" sz="2400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192" y="2241565"/>
            <a:ext cx="5500745" cy="4234682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  <a:prstDash val="lgDash"/>
          </a:ln>
        </p:spPr>
      </p:pic>
      <p:sp>
        <p:nvSpPr>
          <p:cNvPr id="15" name="矩形 14"/>
          <p:cNvSpPr/>
          <p:nvPr/>
        </p:nvSpPr>
        <p:spPr>
          <a:xfrm>
            <a:off x="6572250" y="4605866"/>
            <a:ext cx="4924425" cy="550333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6912082" y="6470448"/>
            <a:ext cx="41747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Main parameters of the TDC board</a:t>
            </a:r>
            <a:endParaRPr lang="zh-CN" altLang="en-US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2" name="标题 1"/>
          <p:cNvSpPr txBox="1"/>
          <p:nvPr/>
        </p:nvSpPr>
        <p:spPr>
          <a:xfrm>
            <a:off x="3192567" y="154152"/>
            <a:ext cx="5806866" cy="56241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2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Time-to-Digital Converter</a:t>
            </a:r>
            <a:endParaRPr lang="zh-CN" altLang="en-US" sz="3200" dirty="0">
              <a:latin typeface="Arial" panose="020B0604020202020204" pitchFamily="34" charset="0"/>
              <a:ea typeface="思源黑体" panose="020B0400000000000000" charset="-122"/>
              <a:cs typeface="Arial" panose="020B0604020202020204" pitchFamily="34" charset="0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97" y="-14401"/>
            <a:ext cx="816609" cy="81660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6394" y="9340"/>
            <a:ext cx="816609" cy="78544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t>14</a:t>
            </a:fld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108642" y="809635"/>
            <a:ext cx="11961559" cy="0"/>
          </a:xfrm>
          <a:prstGeom prst="line">
            <a:avLst/>
          </a:prstGeom>
          <a:ln w="1587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3806374" y="6318653"/>
            <a:ext cx="45660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Triggerless mode based on time slice</a:t>
            </a:r>
            <a:endParaRPr lang="zh-CN" altLang="en-US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5" name="标题 1"/>
          <p:cNvSpPr txBox="1"/>
          <p:nvPr/>
        </p:nvSpPr>
        <p:spPr>
          <a:xfrm>
            <a:off x="3674031" y="120853"/>
            <a:ext cx="4843938" cy="56241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2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Triggerless </a:t>
            </a:r>
            <a:r>
              <a:rPr lang="en-US" altLang="zh-CN" sz="3200" b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Mode</a:t>
            </a:r>
            <a:endParaRPr lang="zh-CN" altLang="en-US" sz="3200" b="1" dirty="0">
              <a:solidFill>
                <a:srgbClr val="0D0D0D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97" y="-14401"/>
            <a:ext cx="816609" cy="81660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6394" y="9340"/>
            <a:ext cx="816609" cy="78544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FF4D4B4-E18B-4918-8CBD-2F3868461C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979" y="2545880"/>
            <a:ext cx="9290039" cy="3557887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  <a:prstDash val="lgDash"/>
          </a:ln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8A1FF89-BDDA-E29B-ECDD-A338E50C3279}"/>
              </a:ext>
            </a:extLst>
          </p:cNvPr>
          <p:cNvSpPr txBox="1"/>
          <p:nvPr/>
        </p:nvSpPr>
        <p:spPr>
          <a:xfrm>
            <a:off x="731517" y="878737"/>
            <a:ext cx="10728959" cy="1452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27000"/>
              </a:lnSpc>
            </a:pPr>
            <a:r>
              <a:rPr lang="en-US" altLang="zh-CN" sz="24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Time-slice-based triggerless</a:t>
            </a:r>
            <a:r>
              <a:rPr lang="en-US" altLang="zh-CN" sz="2400" i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operation is adopted, with a time slice width of </a:t>
            </a:r>
            <a:r>
              <a:rPr lang="en-US" altLang="zh-CN" sz="24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102.4 </a:t>
            </a:r>
            <a:r>
              <a:rPr lang="en-US" altLang="zh-CN" sz="2400" b="1" i="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μs</a:t>
            </a:r>
            <a:r>
              <a:rPr lang="en-US" altLang="zh-CN" sz="2400" i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. </a:t>
            </a:r>
            <a:r>
              <a:rPr lang="en-US" altLang="zh-CN" sz="2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Signals are framed by applying an </a:t>
            </a:r>
            <a:r>
              <a:rPr lang="en-US" altLang="zh-CN" sz="24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intra-slice time offset</a:t>
            </a:r>
            <a:r>
              <a:rPr lang="en-US" altLang="zh-CN" sz="2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, with a synchronous </a:t>
            </a:r>
            <a:r>
              <a:rPr lang="en-US" altLang="zh-CN" sz="24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time slice ID </a:t>
            </a:r>
            <a:r>
              <a:rPr lang="en-US" altLang="zh-CN" sz="2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inserted at the end of each slice. 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t>15</a:t>
            </a:fld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108642" y="809635"/>
            <a:ext cx="11961559" cy="0"/>
          </a:xfrm>
          <a:prstGeom prst="line">
            <a:avLst/>
          </a:prstGeom>
          <a:ln w="1587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5046" y="2048938"/>
            <a:ext cx="6673987" cy="3403589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  <a:prstDash val="lgDash"/>
          </a:ln>
        </p:spPr>
      </p:pic>
      <p:sp>
        <p:nvSpPr>
          <p:cNvPr id="39" name="文本框 38"/>
          <p:cNvSpPr txBox="1"/>
          <p:nvPr/>
        </p:nvSpPr>
        <p:spPr>
          <a:xfrm>
            <a:off x="6305997" y="6041181"/>
            <a:ext cx="49203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Schematic of the 4-chain TDL-based TDC</a:t>
            </a:r>
            <a:endParaRPr lang="zh-CN" altLang="en-US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4" name="图片 13" descr="图表, 条形图&#10;&#10;描述已自动生成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49" y="2048938"/>
            <a:ext cx="4003550" cy="3714541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  <a:prstDash val="lgDash"/>
          </a:ln>
        </p:spPr>
      </p:pic>
      <p:sp>
        <p:nvSpPr>
          <p:cNvPr id="15" name="文本框 24"/>
          <p:cNvSpPr txBox="1"/>
          <p:nvPr/>
        </p:nvSpPr>
        <p:spPr>
          <a:xfrm>
            <a:off x="0" y="6036106"/>
            <a:ext cx="63173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Schematic of non-uniform tap delays among multiple TDLs</a:t>
            </a:r>
            <a:endParaRPr lang="zh-CN" altLang="en-US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76794" y="1140362"/>
            <a:ext cx="4095749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2400" b="1" dirty="0">
                <a:solidFill>
                  <a:srgbClr val="0053A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High time resolution</a:t>
            </a:r>
            <a:endParaRPr lang="zh-CN" altLang="en-US" sz="2400" b="1" dirty="0">
              <a:solidFill>
                <a:srgbClr val="0053A3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标题 1"/>
          <p:cNvSpPr txBox="1"/>
          <p:nvPr/>
        </p:nvSpPr>
        <p:spPr>
          <a:xfrm>
            <a:off x="3630750" y="154295"/>
            <a:ext cx="4930499" cy="56241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2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FPGA Logic Design</a:t>
            </a:r>
            <a:endParaRPr lang="zh-CN" altLang="en-US" sz="3200" dirty="0">
              <a:latin typeface="Arial" panose="020B0604020202020204" pitchFamily="34" charset="0"/>
              <a:ea typeface="思源黑体" panose="020B0400000000000000" charset="-122"/>
              <a:cs typeface="Arial" panose="020B0604020202020204" pitchFamily="34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97" y="-14401"/>
            <a:ext cx="816609" cy="81660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6394" y="9340"/>
            <a:ext cx="816609" cy="785442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D729C900-EF05-AF3B-F529-41ECB5FC711D}"/>
              </a:ext>
            </a:extLst>
          </p:cNvPr>
          <p:cNvSpPr/>
          <p:nvPr/>
        </p:nvSpPr>
        <p:spPr>
          <a:xfrm>
            <a:off x="6572251" y="2048311"/>
            <a:ext cx="3890010" cy="679645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4D9B271-9E03-B6CB-639B-59385FFE551B}"/>
              </a:ext>
            </a:extLst>
          </p:cNvPr>
          <p:cNvSpPr txBox="1"/>
          <p:nvPr/>
        </p:nvSpPr>
        <p:spPr>
          <a:xfrm>
            <a:off x="6572251" y="1405473"/>
            <a:ext cx="4524302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Multiple tapped delay lines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t>16</a:t>
            </a:fld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108642" y="809635"/>
            <a:ext cx="11961559" cy="0"/>
          </a:xfrm>
          <a:prstGeom prst="line">
            <a:avLst/>
          </a:prstGeom>
          <a:ln w="1587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6514885" y="5863699"/>
            <a:ext cx="50278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Backpressure and padding frame mechanism 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16793" y="6422313"/>
            <a:ext cx="5923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Multi-level cache scheduling and readout mechanism</a:t>
            </a:r>
            <a:endParaRPr lang="zh-CN" altLang="en-US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40537" y="875614"/>
            <a:ext cx="3144095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2400" b="1" dirty="0">
                <a:solidFill>
                  <a:srgbClr val="0053A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High count rate</a:t>
            </a:r>
            <a:endParaRPr lang="zh-CN" altLang="en-US" sz="2400" b="1" dirty="0">
              <a:solidFill>
                <a:srgbClr val="0053A3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标题 1"/>
          <p:cNvSpPr txBox="1"/>
          <p:nvPr/>
        </p:nvSpPr>
        <p:spPr>
          <a:xfrm>
            <a:off x="3776365" y="161199"/>
            <a:ext cx="4639270" cy="56241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2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FPGA Logic Design</a:t>
            </a:r>
            <a:endParaRPr lang="zh-CN" altLang="en-US" sz="3200" dirty="0">
              <a:latin typeface="Arial" panose="020B0604020202020204" pitchFamily="34" charset="0"/>
              <a:ea typeface="思源黑体" panose="020B0400000000000000" charset="-122"/>
              <a:cs typeface="Arial" panose="020B0604020202020204" pitchFamily="34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97" y="-14401"/>
            <a:ext cx="816609" cy="816609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6394" y="9340"/>
            <a:ext cx="816609" cy="78544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526498B-1C6C-4117-A38E-28515FF6E1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7293" y="2620982"/>
            <a:ext cx="6036915" cy="247030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CC20397-4226-4326-8585-A48407C566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10" y="951112"/>
            <a:ext cx="6036916" cy="545432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1">
                <a:extLst>
                  <a:ext uri="{FF2B5EF4-FFF2-40B4-BE49-F238E27FC236}">
                    <a16:creationId xmlns:a16="http://schemas.microsoft.com/office/drawing/2014/main" id="{56096D3F-F696-40A2-BCCD-40958A5672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48896" y="1764775"/>
                <a:ext cx="6694107" cy="470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2400" b="1" i="0" u="none" strike="noStrike" cap="none" normalizeH="0" baseline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highlight>
                      <a:srgbClr val="FFFFFF"/>
                    </a:highlight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single-channel </a:t>
                </a:r>
                <a:r>
                  <a:rPr kumimoji="0" lang="en-US" altLang="zh-CN" sz="2400" b="1" i="0" u="none" strike="noStrike" cap="none" normalizeH="0" baseline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highlight>
                      <a:srgbClr val="FFFFFF"/>
                    </a:highlight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count</a:t>
                </a:r>
                <a:r>
                  <a:rPr kumimoji="0" lang="zh-CN" altLang="zh-CN" sz="2400" b="1" i="0" u="none" strike="noStrike" cap="none" normalizeH="0" baseline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highlight>
                      <a:srgbClr val="FFFFFF"/>
                    </a:highlight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 rate of</a:t>
                </a:r>
                <a:r>
                  <a:rPr kumimoji="0" lang="en-US" altLang="zh-CN" sz="2400" b="1" i="0" u="none" strike="noStrike" cap="none" normalizeH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highlight>
                      <a:srgbClr val="FFFFFF"/>
                    </a:highlight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altLang="zh-CN" sz="2400" b="1" i="1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highlight>
                          <a:srgbClr val="FFFFFF"/>
                        </a:highlight>
                        <a:latin typeface="Cambria Math" panose="02040503050406030204" pitchFamily="18" charset="0"/>
                        <a:ea typeface="宋体" panose="02010600030101010101" pitchFamily="2" charset="-122"/>
                        <a:cs typeface="Arial" panose="020B0604020202020204" pitchFamily="34" charset="0"/>
                      </a:rPr>
                      <m:t>𝟕</m:t>
                    </m:r>
                    <m:r>
                      <a:rPr kumimoji="0" lang="en-US" altLang="zh-CN" sz="2400" b="1" i="1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highlight>
                          <a:srgbClr val="FFFFFF"/>
                        </a:highlight>
                        <a:latin typeface="Cambria Math" panose="02040503050406030204" pitchFamily="18" charset="0"/>
                        <a:ea typeface="宋体" panose="02010600030101010101" pitchFamily="2" charset="-122"/>
                        <a:cs typeface="Arial" panose="020B0604020202020204" pitchFamily="34" charset="0"/>
                      </a:rPr>
                      <m:t>.</m:t>
                    </m:r>
                    <m:r>
                      <a:rPr kumimoji="0" lang="en-US" altLang="zh-CN" sz="2400" b="1" i="1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highlight>
                          <a:srgbClr val="FFFFFF"/>
                        </a:highlight>
                        <a:latin typeface="Cambria Math" panose="02040503050406030204" pitchFamily="18" charset="0"/>
                        <a:ea typeface="宋体" panose="02010600030101010101" pitchFamily="2" charset="-122"/>
                        <a:cs typeface="Arial" panose="020B0604020202020204" pitchFamily="34" charset="0"/>
                      </a:rPr>
                      <m:t>𝟖</m:t>
                    </m:r>
                    <m:r>
                      <a:rPr kumimoji="0" lang="en-US" altLang="zh-CN" sz="2400" b="1" i="1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highlight>
                          <a:srgbClr val="FFFFFF"/>
                        </a:highlight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sSup>
                      <m:sSupPr>
                        <m:ctrlPr>
                          <a:rPr kumimoji="0" lang="en-US" altLang="zh-CN" sz="2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US" altLang="zh-CN" sz="2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𝟏𝟎</m:t>
                        </m:r>
                      </m:e>
                      <m:sup>
                        <m:r>
                          <a:rPr kumimoji="0" lang="en-US" altLang="zh-CN" sz="2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𝟔</m:t>
                        </m:r>
                      </m:sup>
                    </m:sSup>
                    <m:r>
                      <a: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highlight>
                          <a:srgbClr val="FFFFFF"/>
                        </a:highlight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kumimoji="0" lang="en-US" altLang="zh-CN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highlight>
                          <a:srgbClr val="FFFFFF"/>
                        </a:highlight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𝐜𝐩𝐬</m:t>
                    </m:r>
                  </m:oMath>
                </a14:m>
                <a:endParaRPr kumimoji="0" lang="zh-CN" altLang="zh-CN" sz="2400" b="1" u="none" strike="noStrike" cap="none" normalizeH="0" baseline="0" dirty="0">
                  <a:ln>
                    <a:noFill/>
                  </a:ln>
                  <a:solidFill>
                    <a:srgbClr val="FF0000"/>
                  </a:solidFill>
                  <a:effectLst/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5" name="Rectangle 1">
                <a:extLst>
                  <a:ext uri="{FF2B5EF4-FFF2-40B4-BE49-F238E27FC236}">
                    <a16:creationId xmlns:a16="http://schemas.microsoft.com/office/drawing/2014/main" id="{56096D3F-F696-40A2-BCCD-40958A5672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48896" y="1764775"/>
                <a:ext cx="6694107" cy="470000"/>
              </a:xfrm>
              <a:prstGeom prst="rect">
                <a:avLst/>
              </a:prstGeom>
              <a:blipFill>
                <a:blip r:embed="rId7"/>
                <a:stretch>
                  <a:fillRect t="-6410" b="-2948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角三角形 4"/>
          <p:cNvSpPr/>
          <p:nvPr/>
        </p:nvSpPr>
        <p:spPr>
          <a:xfrm>
            <a:off x="0" y="5039139"/>
            <a:ext cx="1818861" cy="1818861"/>
          </a:xfrm>
          <a:prstGeom prst="rt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 flipH="1" flipV="1">
            <a:off x="9786082" y="-1"/>
            <a:ext cx="2405917" cy="2405917"/>
          </a:xfrm>
          <a:prstGeom prst="rt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227091" y="1694838"/>
            <a:ext cx="1460656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b="1" dirty="0">
                <a:solidFill>
                  <a:srgbClr val="174994">
                    <a:alpha val="38000"/>
                  </a:srgbClr>
                </a:solidFill>
                <a:latin typeface="Times New Roman" panose="02020603050405020304" charset="0"/>
                <a:ea typeface="思源黑体" panose="020B0400000000000000" charset="-122"/>
              </a:rPr>
              <a:t>3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174127" y="2782669"/>
            <a:ext cx="38437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Test and Results</a:t>
            </a:r>
            <a:endParaRPr lang="zh-CN" altLang="en-US" sz="3600" dirty="0">
              <a:latin typeface="Arial" panose="020B0604020202020204" pitchFamily="34" charset="0"/>
              <a:ea typeface="思源黑体" panose="020B0400000000000000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 flipV="1">
            <a:off x="3487189" y="3512166"/>
            <a:ext cx="5238619" cy="45719"/>
          </a:xfrm>
          <a:prstGeom prst="rect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30412" cy="66054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t>18</a:t>
            </a:fld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108642" y="809635"/>
            <a:ext cx="11961559" cy="0"/>
          </a:xfrm>
          <a:prstGeom prst="line">
            <a:avLst/>
          </a:prstGeom>
          <a:ln w="1587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标题 1"/>
          <p:cNvSpPr txBox="1"/>
          <p:nvPr/>
        </p:nvSpPr>
        <p:spPr>
          <a:xfrm>
            <a:off x="3105029" y="132888"/>
            <a:ext cx="5981941" cy="53834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200" b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Time resolution (Calibration)</a:t>
            </a:r>
            <a:endParaRPr lang="zh-CN" altLang="en-US" sz="3200" b="1" dirty="0">
              <a:solidFill>
                <a:srgbClr val="0D0D0D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97" y="-14401"/>
            <a:ext cx="816609" cy="81660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6394" y="9340"/>
            <a:ext cx="816609" cy="78544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48E4FCBD-769F-4ECB-B12C-4423B06351E7}"/>
              </a:ext>
            </a:extLst>
          </p:cNvPr>
          <p:cNvSpPr txBox="1"/>
          <p:nvPr/>
        </p:nvSpPr>
        <p:spPr>
          <a:xfrm>
            <a:off x="559393" y="6367293"/>
            <a:ext cx="56606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highlight>
                  <a:srgbClr val="FFFFFF"/>
                </a:highligh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Generation method of signals in Calibration mode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8E31028-9040-4F79-9CC3-F388976A34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524" y="1833904"/>
            <a:ext cx="5485677" cy="4420933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  <a:prstDash val="lgDash"/>
          </a:ln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089020CC-4F29-40ED-8CCF-5E0F503A998B}"/>
              </a:ext>
            </a:extLst>
          </p:cNvPr>
          <p:cNvSpPr txBox="1"/>
          <p:nvPr/>
        </p:nvSpPr>
        <p:spPr>
          <a:xfrm>
            <a:off x="6708369" y="6367293"/>
            <a:ext cx="50834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highlight>
                  <a:srgbClr val="FFFFFF"/>
                </a:highligh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Intrinsic time resolution of the 16-channel TDC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0C87BAE-BFAD-427E-A9DB-738D77029C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1833904"/>
            <a:ext cx="6169812" cy="442093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8E063C1B-1B22-9491-DA0D-CB5FBEBCCFEE}"/>
              </a:ext>
            </a:extLst>
          </p:cNvPr>
          <p:cNvSpPr txBox="1"/>
          <p:nvPr/>
        </p:nvSpPr>
        <p:spPr>
          <a:xfrm>
            <a:off x="315824" y="842674"/>
            <a:ext cx="11727179" cy="970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The timing resolution of each channel is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better than 6 ps</a:t>
            </a: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ü"/>
            </a:pP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Evaluate electronic timing performance excluding the contributions of the detectors.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t>19</a:t>
            </a:fld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108642" y="809635"/>
            <a:ext cx="11961559" cy="0"/>
          </a:xfrm>
          <a:prstGeom prst="line">
            <a:avLst/>
          </a:prstGeom>
          <a:ln w="1587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655704" y="6218668"/>
            <a:ext cx="47714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highlight>
                  <a:srgbClr val="FFFFFF"/>
                </a:highligh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FEE voltage and current monitoring results</a:t>
            </a:r>
            <a:endParaRPr lang="zh-CN" altLang="en-US" dirty="0">
              <a:highlight>
                <a:srgbClr val="FFFFFF"/>
              </a:highlight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7" name="标题 1"/>
          <p:cNvSpPr txBox="1"/>
          <p:nvPr/>
        </p:nvSpPr>
        <p:spPr>
          <a:xfrm>
            <a:off x="3796547" y="83787"/>
            <a:ext cx="4598906" cy="6365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b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Condition Monitoring</a:t>
            </a:r>
            <a:endParaRPr lang="zh-CN" altLang="en-US" sz="3200" b="1" dirty="0">
              <a:solidFill>
                <a:srgbClr val="0D0D0D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97" y="-14401"/>
            <a:ext cx="816609" cy="816609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6394" y="9340"/>
            <a:ext cx="816609" cy="78544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59897B3-A760-42C3-BEE6-B05ACB6741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21" y="2023863"/>
            <a:ext cx="5334000" cy="4000500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  <a:prstDash val="lgDash"/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4FED325-1CD3-4842-8A8E-F446B12A79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170" y="2023863"/>
            <a:ext cx="5334000" cy="4000500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  <a:prstDash val="lgDash"/>
          </a:ln>
        </p:spPr>
      </p:pic>
      <p:sp>
        <p:nvSpPr>
          <p:cNvPr id="15" name="文本框 14"/>
          <p:cNvSpPr txBox="1"/>
          <p:nvPr/>
        </p:nvSpPr>
        <p:spPr>
          <a:xfrm>
            <a:off x="6360170" y="6218668"/>
            <a:ext cx="53339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highlight>
                  <a:srgbClr val="FFFFFF"/>
                </a:highlight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FEE temperature and humidity monitoring results</a:t>
            </a:r>
            <a:endParaRPr lang="zh-CN" altLang="en-US" dirty="0">
              <a:highlight>
                <a:srgbClr val="FFFFFF"/>
              </a:highlight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63BE62-E896-1413-5FBD-923E39776AC1}"/>
              </a:ext>
            </a:extLst>
          </p:cNvPr>
          <p:cNvSpPr txBox="1"/>
          <p:nvPr/>
        </p:nvSpPr>
        <p:spPr>
          <a:xfrm>
            <a:off x="272618" y="914640"/>
            <a:ext cx="11646763" cy="970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ct val="125000"/>
              </a:lnSpc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The monitoring system records critical operating parameters, including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voltage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temperature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humidity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, meeting the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engineering design constraints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48127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t>20</a:t>
            </a:fld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108642" y="809635"/>
            <a:ext cx="11961559" cy="0"/>
          </a:xfrm>
          <a:prstGeom prst="line">
            <a:avLst/>
          </a:prstGeom>
          <a:ln w="1587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1" name="标题 1"/>
          <p:cNvSpPr txBox="1"/>
          <p:nvPr/>
        </p:nvSpPr>
        <p:spPr>
          <a:xfrm>
            <a:off x="4083073" y="122403"/>
            <a:ext cx="4025854" cy="57232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200" b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Test with laser</a:t>
            </a:r>
            <a:endParaRPr lang="zh-CN" altLang="en-US" sz="3200" dirty="0">
              <a:latin typeface="Arial" panose="020B0604020202020204" pitchFamily="34" charset="0"/>
              <a:ea typeface="思源黑体" panose="020B0400000000000000" charset="-122"/>
              <a:cs typeface="Arial" panose="020B0604020202020204" pitchFamily="34" charset="0"/>
            </a:endParaRPr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97" y="-14401"/>
            <a:ext cx="816609" cy="816609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6394" y="9340"/>
            <a:ext cx="816609" cy="785442"/>
          </a:xfrm>
          <a:prstGeom prst="rect">
            <a:avLst/>
          </a:prstGeom>
        </p:spPr>
      </p:pic>
      <p:sp>
        <p:nvSpPr>
          <p:cNvPr id="40" name="文本框 39">
            <a:extLst>
              <a:ext uri="{FF2B5EF4-FFF2-40B4-BE49-F238E27FC236}">
                <a16:creationId xmlns:a16="http://schemas.microsoft.com/office/drawing/2014/main" id="{DDCC1F5F-328D-44CF-8C6C-03BC29A287BB}"/>
              </a:ext>
            </a:extLst>
          </p:cNvPr>
          <p:cNvSpPr txBox="1"/>
          <p:nvPr/>
        </p:nvSpPr>
        <p:spPr>
          <a:xfrm>
            <a:off x="1755049" y="6401231"/>
            <a:ext cx="27029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kern="100" dirty="0">
                <a:latin typeface="Arial" panose="020B0604020202020204" pitchFamily="34" charset="0"/>
                <a:cs typeface="Arial" panose="020B0604020202020204" pitchFamily="34" charset="0"/>
              </a:rPr>
              <a:t>Laser Joint test setup</a:t>
            </a:r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5B21FA6A-44A8-4EE7-A7A7-4C6C7C035E66}"/>
              </a:ext>
            </a:extLst>
          </p:cNvPr>
          <p:cNvSpPr txBox="1"/>
          <p:nvPr/>
        </p:nvSpPr>
        <p:spPr>
          <a:xfrm>
            <a:off x="7962924" y="6408537"/>
            <a:ext cx="2912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kern="100" dirty="0">
                <a:latin typeface="Arial" panose="020B0604020202020204" pitchFamily="34" charset="0"/>
                <a:cs typeface="Arial" panose="020B0604020202020204" pitchFamily="34" charset="0"/>
              </a:rPr>
              <a:t>Laser Joint test results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4C07B66-1E3A-4E74-B5EB-01B2B263FD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62" y="2001052"/>
            <a:ext cx="6266059" cy="425786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886374F-385F-454A-8E08-3C51BB670C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996" y="2215138"/>
            <a:ext cx="5248007" cy="3826306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  <a:prstDash val="lgDash"/>
          </a:ln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69319200-F8A7-45CF-92CF-FD7368D1E776}"/>
              </a:ext>
            </a:extLst>
          </p:cNvPr>
          <p:cNvSpPr txBox="1"/>
          <p:nvPr/>
        </p:nvSpPr>
        <p:spPr>
          <a:xfrm>
            <a:off x="7759532" y="2308768"/>
            <a:ext cx="15917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σ=24 </a:t>
            </a:r>
            <a:r>
              <a:rPr lang="en-US" altLang="zh-CN" b="1" dirty="0" err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ps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7687207-B479-10DD-258C-78A44AA62B34}"/>
              </a:ext>
            </a:extLst>
          </p:cNvPr>
          <p:cNvSpPr txBox="1"/>
          <p:nvPr/>
        </p:nvSpPr>
        <p:spPr>
          <a:xfrm>
            <a:off x="229641" y="881140"/>
            <a:ext cx="11719560" cy="970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25000"/>
              </a:lnSpc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PMT outputs are processed through the complete electronics, including the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CFD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converter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FPGA-based TDC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. The timing resolution in laser tests is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ps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IBLL2与HIRIBL探测器束线示意图">
            <a:extLst>
              <a:ext uri="{FF2B5EF4-FFF2-40B4-BE49-F238E27FC236}">
                <a16:creationId xmlns:a16="http://schemas.microsoft.com/office/drawing/2014/main" id="{909C4DE3-D124-47DF-A2A4-F6C075E4F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0735"/>
            <a:ext cx="6525680" cy="555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t>21</a:t>
            </a:fld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108642" y="809635"/>
            <a:ext cx="11961559" cy="0"/>
          </a:xfrm>
          <a:prstGeom prst="line">
            <a:avLst/>
          </a:prstGeom>
          <a:ln w="1587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7945786" y="6250011"/>
            <a:ext cx="25721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b="1" kern="100" baseline="30000" dirty="0">
                <a:latin typeface="Times New Roman" panose="02020603050405020304" charset="0"/>
                <a:ea typeface="宋体" panose="02010600030101010101" pitchFamily="2" charset="-122"/>
              </a:rPr>
              <a:t>40</a:t>
            </a:r>
            <a:r>
              <a:rPr lang="en-US" altLang="zh-CN" kern="100" dirty="0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US" altLang="zh-CN" sz="1400" kern="100" dirty="0">
                <a:latin typeface="Times New Roman" panose="02020603050405020304" charset="0"/>
              </a:rPr>
              <a:t> </a:t>
            </a:r>
            <a:r>
              <a:rPr lang="en-US" altLang="zh-CN" kern="100" dirty="0">
                <a:latin typeface="Arial" panose="020B0604020202020204" pitchFamily="34" charset="0"/>
                <a:cs typeface="Arial" panose="020B0604020202020204" pitchFamily="34" charset="0"/>
              </a:rPr>
              <a:t>beam test setup</a:t>
            </a:r>
            <a:endParaRPr lang="en-US" altLang="zh-CN" sz="14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99957" y="1010757"/>
            <a:ext cx="10926437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2495">
              <a:lnSpc>
                <a:spcPct val="150000"/>
              </a:lnSpc>
              <a:buSzPct val="75000"/>
            </a:pPr>
            <a:r>
              <a:rPr lang="en-US" altLang="zh-CN" b="1" kern="100" baseline="30000" dirty="0">
                <a:latin typeface="Times New Roman" panose="02020603050405020304" charset="0"/>
                <a:ea typeface="宋体" panose="02010600030101010101" pitchFamily="2" charset="-122"/>
              </a:rPr>
              <a:t>40</a:t>
            </a:r>
            <a:r>
              <a:rPr lang="en-US" altLang="zh-CN" sz="2400" b="1" kern="100" dirty="0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US" altLang="zh-CN" b="1" kern="100" dirty="0">
                <a:latin typeface="Times New Roman" panose="02020603050405020304" charset="0"/>
              </a:rPr>
              <a:t> </a:t>
            </a:r>
            <a:r>
              <a:rPr lang="en-US" altLang="zh-CN" sz="24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320 MeV/u beam experiment at the </a:t>
            </a:r>
            <a:r>
              <a:rPr lang="en-US" altLang="zh-CN" sz="24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HIRFL-RIBLL2 </a:t>
            </a:r>
            <a:r>
              <a:rPr lang="en-US" altLang="zh-CN" sz="24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beamline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97" y="-14401"/>
            <a:ext cx="816609" cy="81660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6394" y="9340"/>
            <a:ext cx="816609" cy="785442"/>
          </a:xfrm>
          <a:prstGeom prst="rect">
            <a:avLst/>
          </a:prstGeom>
        </p:spPr>
      </p:pic>
      <p:sp>
        <p:nvSpPr>
          <p:cNvPr id="21" name="标题 1"/>
          <p:cNvSpPr txBox="1"/>
          <p:nvPr/>
        </p:nvSpPr>
        <p:spPr>
          <a:xfrm>
            <a:off x="4083073" y="127002"/>
            <a:ext cx="4025854" cy="54538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200" b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Test with beam</a:t>
            </a:r>
            <a:endParaRPr lang="zh-CN" altLang="en-US" sz="3200" dirty="0">
              <a:latin typeface="Arial" panose="020B0604020202020204" pitchFamily="34" charset="0"/>
              <a:ea typeface="思源黑体" panose="020B0400000000000000" charset="-122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C4B2642-45D7-44B0-A95D-0330810C1A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5681" y="1827606"/>
            <a:ext cx="5412319" cy="4278197"/>
          </a:xfrm>
          <a:prstGeom prst="rect">
            <a:avLst/>
          </a:prstGeom>
        </p:spPr>
      </p:pic>
      <p:sp>
        <p:nvSpPr>
          <p:cNvPr id="40" name="矩形 39">
            <a:extLst>
              <a:ext uri="{FF2B5EF4-FFF2-40B4-BE49-F238E27FC236}">
                <a16:creationId xmlns:a16="http://schemas.microsoft.com/office/drawing/2014/main" id="{8180B1EC-FE11-42FA-82DF-4A6E1A6CAFDA}"/>
              </a:ext>
            </a:extLst>
          </p:cNvPr>
          <p:cNvSpPr/>
          <p:nvPr/>
        </p:nvSpPr>
        <p:spPr>
          <a:xfrm>
            <a:off x="3835401" y="3217334"/>
            <a:ext cx="2663030" cy="1549400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0A0A24DE-3D26-4639-B152-B6875B38DF47}"/>
              </a:ext>
            </a:extLst>
          </p:cNvPr>
          <p:cNvSpPr txBox="1"/>
          <p:nvPr/>
        </p:nvSpPr>
        <p:spPr>
          <a:xfrm>
            <a:off x="1616414" y="6250011"/>
            <a:ext cx="32928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kern="100" dirty="0">
                <a:latin typeface="Arial" panose="020B0604020202020204" pitchFamily="34" charset="0"/>
                <a:cs typeface="Arial" panose="020B0604020202020204" pitchFamily="34" charset="0"/>
              </a:rPr>
              <a:t>Detectors layout on RIBLL2</a:t>
            </a:r>
          </a:p>
        </p:txBody>
      </p:sp>
      <p:cxnSp>
        <p:nvCxnSpPr>
          <p:cNvPr id="2" name="直接箭头连接符 1">
            <a:extLst>
              <a:ext uri="{FF2B5EF4-FFF2-40B4-BE49-F238E27FC236}">
                <a16:creationId xmlns:a16="http://schemas.microsoft.com/office/drawing/2014/main" id="{63C3BBE8-E881-4CB7-9920-FC6EC995A590}"/>
              </a:ext>
            </a:extLst>
          </p:cNvPr>
          <p:cNvCxnSpPr>
            <a:cxnSpLocks/>
          </p:cNvCxnSpPr>
          <p:nvPr/>
        </p:nvCxnSpPr>
        <p:spPr>
          <a:xfrm>
            <a:off x="4754880" y="4766734"/>
            <a:ext cx="1743551" cy="69687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36A4F9C8-0FD8-E144-9FC2-7A0E455A86A0}"/>
              </a:ext>
            </a:extLst>
          </p:cNvPr>
          <p:cNvCxnSpPr>
            <a:cxnSpLocks/>
          </p:cNvCxnSpPr>
          <p:nvPr/>
        </p:nvCxnSpPr>
        <p:spPr>
          <a:xfrm flipV="1">
            <a:off x="4640580" y="2568187"/>
            <a:ext cx="209494" cy="113513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2CC1FF85-47E5-092B-D25A-AC75A96B5095}"/>
              </a:ext>
            </a:extLst>
          </p:cNvPr>
          <p:cNvCxnSpPr>
            <a:cxnSpLocks/>
          </p:cNvCxnSpPr>
          <p:nvPr/>
        </p:nvCxnSpPr>
        <p:spPr>
          <a:xfrm flipH="1" flipV="1">
            <a:off x="5166916" y="2568187"/>
            <a:ext cx="952985" cy="98849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B0F3D70B-997B-A1E5-08EA-1B2FFCAAE3A0}"/>
              </a:ext>
            </a:extLst>
          </p:cNvPr>
          <p:cNvSpPr txBox="1"/>
          <p:nvPr/>
        </p:nvSpPr>
        <p:spPr>
          <a:xfrm>
            <a:off x="2667000" y="2049133"/>
            <a:ext cx="3755107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2495">
              <a:lnSpc>
                <a:spcPct val="150000"/>
              </a:lnSpc>
              <a:buSzPct val="75000"/>
            </a:pP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and stop detectors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t>22</a:t>
            </a:fld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108642" y="809635"/>
            <a:ext cx="11961559" cy="0"/>
          </a:xfrm>
          <a:prstGeom prst="line">
            <a:avLst/>
          </a:prstGeom>
          <a:ln w="1587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7727" y="1948428"/>
            <a:ext cx="5170029" cy="4193762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  <a:prstDash val="lgDash"/>
          </a:ln>
        </p:spPr>
      </p:pic>
      <p:sp>
        <p:nvSpPr>
          <p:cNvPr id="19" name="文本框 30"/>
          <p:cNvSpPr txBox="1"/>
          <p:nvPr/>
        </p:nvSpPr>
        <p:spPr>
          <a:xfrm rot="16200000">
            <a:off x="-200571" y="2297997"/>
            <a:ext cx="1068469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ΔE (</a:t>
            </a:r>
            <a:r>
              <a:rPr lang="en-US" altLang="zh-CN" dirty="0" err="1"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a.u</a:t>
            </a:r>
            <a:r>
              <a:rPr lang="en-US" altLang="zh-CN" dirty="0"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.)</a:t>
            </a:r>
            <a:endParaRPr lang="zh-CN" altLang="en-US" dirty="0">
              <a:latin typeface="Arial" panose="020B0604020202020204" pitchFamily="34" charset="0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21" name="文本框 31"/>
          <p:cNvSpPr txBox="1"/>
          <p:nvPr/>
        </p:nvSpPr>
        <p:spPr>
          <a:xfrm>
            <a:off x="4258080" y="5512895"/>
            <a:ext cx="934304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 err="1"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ToF</a:t>
            </a:r>
            <a:r>
              <a:rPr lang="en-US" altLang="zh-CN" dirty="0"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(ns)</a:t>
            </a:r>
            <a:endParaRPr lang="zh-CN" altLang="en-US" dirty="0">
              <a:latin typeface="Arial" panose="020B0604020202020204" pitchFamily="34" charset="0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25" name="文本框 33"/>
          <p:cNvSpPr txBox="1"/>
          <p:nvPr/>
        </p:nvSpPr>
        <p:spPr>
          <a:xfrm>
            <a:off x="1873255" y="6357093"/>
            <a:ext cx="2638972" cy="369332"/>
          </a:xfrm>
          <a:prstGeom prst="rect">
            <a:avLst/>
          </a:prstGeom>
          <a:noFill/>
          <a:ln w="38100" cap="rnd">
            <a:noFill/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kern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ΔE-</a:t>
            </a:r>
            <a:r>
              <a:rPr lang="en-US" altLang="zh-CN" kern="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ToF</a:t>
            </a:r>
            <a:r>
              <a:rPr lang="en-US" altLang="zh-CN" kern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(ToF1-ToF2)</a:t>
            </a:r>
          </a:p>
        </p:txBody>
      </p:sp>
      <p:sp>
        <p:nvSpPr>
          <p:cNvPr id="59" name="标题 1"/>
          <p:cNvSpPr txBox="1"/>
          <p:nvPr/>
        </p:nvSpPr>
        <p:spPr>
          <a:xfrm>
            <a:off x="4317307" y="120217"/>
            <a:ext cx="3557386" cy="57232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200" b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Joint analysis</a:t>
            </a:r>
            <a:endParaRPr lang="zh-CN" altLang="en-US" sz="3200" b="1" dirty="0">
              <a:solidFill>
                <a:srgbClr val="0D0D0D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60" name="图片 5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97" y="-14401"/>
            <a:ext cx="816609" cy="816609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6394" y="9340"/>
            <a:ext cx="816609" cy="785442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id="{DC155AFC-8322-4762-ADC1-DB78A95B8E6C}"/>
              </a:ext>
            </a:extLst>
          </p:cNvPr>
          <p:cNvSpPr txBox="1"/>
          <p:nvPr/>
        </p:nvSpPr>
        <p:spPr>
          <a:xfrm>
            <a:off x="7648789" y="6357093"/>
            <a:ext cx="2514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b="1" kern="100" baseline="30000" dirty="0">
                <a:latin typeface="Times New Roman" panose="02020603050405020304" charset="0"/>
                <a:ea typeface="宋体" panose="02010600030101010101" pitchFamily="2" charset="-122"/>
              </a:rPr>
              <a:t>40</a:t>
            </a:r>
            <a:r>
              <a:rPr lang="en-US" altLang="zh-CN" kern="100" dirty="0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US" altLang="zh-CN" sz="1400" kern="100" dirty="0">
                <a:latin typeface="Times New Roman" panose="02020603050405020304" charset="0"/>
              </a:rPr>
              <a:t> </a:t>
            </a:r>
            <a:r>
              <a:rPr lang="en-US" altLang="zh-CN" kern="100" dirty="0">
                <a:latin typeface="Arial" panose="020B0604020202020204" pitchFamily="34" charset="0"/>
                <a:cs typeface="Arial" panose="020B0604020202020204" pitchFamily="34" charset="0"/>
              </a:rPr>
              <a:t>beam test results</a:t>
            </a: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75BB104A-6655-4F29-A696-C61F4CC2EB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335" y="1948428"/>
            <a:ext cx="5453286" cy="4193763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  <a:prstDash val="lgDash"/>
          </a:ln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34554654-B268-4C76-AF53-01053FB69029}"/>
              </a:ext>
            </a:extLst>
          </p:cNvPr>
          <p:cNvSpPr txBox="1"/>
          <p:nvPr/>
        </p:nvSpPr>
        <p:spPr>
          <a:xfrm>
            <a:off x="6818080" y="2422480"/>
            <a:ext cx="15410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σ=64 </a:t>
            </a:r>
            <a:r>
              <a:rPr lang="en-US" altLang="zh-CN" sz="2400" b="1" dirty="0" err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ps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DCA6EE6-2B69-8C4F-C7C2-A86BE0764EB2}"/>
              </a:ext>
            </a:extLst>
          </p:cNvPr>
          <p:cNvSpPr txBox="1"/>
          <p:nvPr/>
        </p:nvSpPr>
        <p:spPr>
          <a:xfrm>
            <a:off x="607727" y="858695"/>
            <a:ext cx="11042941" cy="970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25000"/>
              </a:lnSpc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zh-CN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ToF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information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is extracted from the time difference between the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and stop detectors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, and the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loss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is measured by the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MUSIC detector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t>23</a:t>
            </a:fld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108642" y="809635"/>
            <a:ext cx="11961559" cy="0"/>
          </a:xfrm>
          <a:prstGeom prst="line">
            <a:avLst/>
          </a:prstGeom>
          <a:ln w="1587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60" name="图片 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2631" y="2023605"/>
            <a:ext cx="5294275" cy="4210376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  <a:prstDash val="lgDash"/>
          </a:ln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3312" y="2023605"/>
            <a:ext cx="5195443" cy="4210376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  <a:prstDash val="lgDash"/>
          </a:ln>
        </p:spPr>
      </p:pic>
      <p:sp>
        <p:nvSpPr>
          <p:cNvPr id="62" name="文本框 14"/>
          <p:cNvSpPr txBox="1"/>
          <p:nvPr/>
        </p:nvSpPr>
        <p:spPr>
          <a:xfrm>
            <a:off x="2173306" y="6401231"/>
            <a:ext cx="2032923" cy="369332"/>
          </a:xfrm>
          <a:prstGeom prst="rect">
            <a:avLst/>
          </a:prstGeom>
          <a:noFill/>
          <a:ln w="38100" cap="rnd">
            <a:noFill/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HIRIBL: Z-A/Q</a:t>
            </a:r>
          </a:p>
        </p:txBody>
      </p:sp>
      <p:sp>
        <p:nvSpPr>
          <p:cNvPr id="63" name="文本框 16"/>
          <p:cNvSpPr txBox="1"/>
          <p:nvPr/>
        </p:nvSpPr>
        <p:spPr>
          <a:xfrm rot="16200000">
            <a:off x="110829" y="2103337"/>
            <a:ext cx="429108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Z</a:t>
            </a:r>
            <a:endParaRPr lang="zh-CN" altLang="en-US" dirty="0">
              <a:latin typeface="Arial" panose="020B0604020202020204" pitchFamily="34" charset="0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64" name="文本框 18"/>
          <p:cNvSpPr txBox="1"/>
          <p:nvPr/>
        </p:nvSpPr>
        <p:spPr>
          <a:xfrm>
            <a:off x="4620328" y="5593892"/>
            <a:ext cx="63952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A/Q</a:t>
            </a:r>
            <a:endParaRPr lang="zh-CN" altLang="en-US" dirty="0">
              <a:latin typeface="Arial" panose="020B0604020202020204" pitchFamily="34" charset="0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66" name="文本框 20"/>
          <p:cNvSpPr txBox="1"/>
          <p:nvPr/>
        </p:nvSpPr>
        <p:spPr>
          <a:xfrm>
            <a:off x="8018605" y="6401231"/>
            <a:ext cx="2032923" cy="369332"/>
          </a:xfrm>
          <a:prstGeom prst="rect">
            <a:avLst/>
          </a:prstGeom>
          <a:noFill/>
          <a:ln w="38100" cap="rnd">
            <a:noFill/>
            <a:rou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RIBLL2: Z-A/Q</a:t>
            </a:r>
          </a:p>
        </p:txBody>
      </p:sp>
      <p:sp>
        <p:nvSpPr>
          <p:cNvPr id="69" name="文本框 23"/>
          <p:cNvSpPr txBox="1"/>
          <p:nvPr/>
        </p:nvSpPr>
        <p:spPr>
          <a:xfrm rot="16200000">
            <a:off x="6014427" y="2138938"/>
            <a:ext cx="35952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Z</a:t>
            </a:r>
            <a:endParaRPr lang="zh-CN" altLang="en-US" dirty="0">
              <a:latin typeface="Arial" panose="020B0604020202020204" pitchFamily="34" charset="0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72" name="文本框 26"/>
          <p:cNvSpPr txBox="1"/>
          <p:nvPr/>
        </p:nvSpPr>
        <p:spPr>
          <a:xfrm>
            <a:off x="1294685" y="2133225"/>
            <a:ext cx="1250454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baseline="30000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40</a:t>
            </a:r>
            <a:r>
              <a:rPr lang="en-US" altLang="zh-CN" sz="24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Ar</a:t>
            </a:r>
            <a:r>
              <a:rPr lang="en-US" altLang="zh-CN" sz="2400" b="1" baseline="30000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18+</a:t>
            </a:r>
            <a:endParaRPr lang="zh-CN" altLang="en-US" sz="2400" b="1" dirty="0">
              <a:solidFill>
                <a:srgbClr val="FF0000"/>
              </a:solidFill>
              <a:highlight>
                <a:srgbClr val="FFFFFF"/>
              </a:highlight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76" name="文本框 31"/>
          <p:cNvSpPr txBox="1"/>
          <p:nvPr/>
        </p:nvSpPr>
        <p:spPr>
          <a:xfrm>
            <a:off x="8482617" y="2317891"/>
            <a:ext cx="1104900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baseline="30000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40</a:t>
            </a:r>
            <a:r>
              <a:rPr lang="en-US" altLang="zh-CN" sz="24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Cl</a:t>
            </a:r>
            <a:r>
              <a:rPr lang="en-US" altLang="zh-CN" sz="2400" b="1" baseline="30000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17+</a:t>
            </a:r>
            <a:endParaRPr lang="zh-CN" altLang="en-US" sz="2400" b="1" dirty="0">
              <a:solidFill>
                <a:srgbClr val="FF0000"/>
              </a:solidFill>
              <a:highlight>
                <a:srgbClr val="FFFFFF"/>
              </a:highlight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35" name="标题 1"/>
          <p:cNvSpPr txBox="1"/>
          <p:nvPr/>
        </p:nvSpPr>
        <p:spPr>
          <a:xfrm>
            <a:off x="3709382" y="144096"/>
            <a:ext cx="4773235" cy="57232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200" b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Particle Identification</a:t>
            </a:r>
            <a:endParaRPr lang="zh-CN" altLang="en-US" sz="3200" b="1" dirty="0">
              <a:solidFill>
                <a:srgbClr val="0D0D0D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97" y="-14401"/>
            <a:ext cx="816609" cy="816609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6394" y="9340"/>
            <a:ext cx="816609" cy="785442"/>
          </a:xfrm>
          <a:prstGeom prst="rect">
            <a:avLst/>
          </a:prstGeom>
        </p:spPr>
      </p:pic>
      <p:sp>
        <p:nvSpPr>
          <p:cNvPr id="41" name="文本框 18"/>
          <p:cNvSpPr txBox="1"/>
          <p:nvPr/>
        </p:nvSpPr>
        <p:spPr>
          <a:xfrm>
            <a:off x="10386502" y="5579464"/>
            <a:ext cx="639520" cy="3693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A/Q</a:t>
            </a:r>
            <a:endParaRPr lang="zh-CN" altLang="en-US" dirty="0">
              <a:latin typeface="Arial" panose="020B0604020202020204" pitchFamily="34" charset="0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5" name="文本框 31">
            <a:extLst>
              <a:ext uri="{FF2B5EF4-FFF2-40B4-BE49-F238E27FC236}">
                <a16:creationId xmlns:a16="http://schemas.microsoft.com/office/drawing/2014/main" id="{05AD6502-2867-B6D1-F26F-F40F89AE6A1C}"/>
              </a:ext>
            </a:extLst>
          </p:cNvPr>
          <p:cNvSpPr txBox="1"/>
          <p:nvPr/>
        </p:nvSpPr>
        <p:spPr>
          <a:xfrm>
            <a:off x="2717755" y="2386471"/>
            <a:ext cx="1121644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baseline="30000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40</a:t>
            </a:r>
            <a:r>
              <a:rPr lang="en-US" altLang="zh-CN" sz="24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Cl</a:t>
            </a:r>
            <a:r>
              <a:rPr lang="en-US" altLang="zh-CN" sz="2400" b="1" baseline="30000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17+</a:t>
            </a:r>
            <a:endParaRPr lang="zh-CN" altLang="en-US" sz="2400" b="1" dirty="0">
              <a:solidFill>
                <a:srgbClr val="FF0000"/>
              </a:solidFill>
              <a:highlight>
                <a:srgbClr val="FFFFFF"/>
              </a:highlight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6" name="文本框 26">
            <a:extLst>
              <a:ext uri="{FF2B5EF4-FFF2-40B4-BE49-F238E27FC236}">
                <a16:creationId xmlns:a16="http://schemas.microsoft.com/office/drawing/2014/main" id="{C0D97883-26B1-3D21-37D8-5F58A7FCE5A4}"/>
              </a:ext>
            </a:extLst>
          </p:cNvPr>
          <p:cNvSpPr txBox="1"/>
          <p:nvPr/>
        </p:nvSpPr>
        <p:spPr>
          <a:xfrm>
            <a:off x="6965261" y="2087058"/>
            <a:ext cx="1104900" cy="46166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b="1" baseline="30000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40</a:t>
            </a:r>
            <a:r>
              <a:rPr lang="en-US" altLang="zh-CN" sz="24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Ar</a:t>
            </a:r>
            <a:r>
              <a:rPr lang="en-US" altLang="zh-CN" sz="2400" b="1" baseline="30000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18+</a:t>
            </a:r>
            <a:endParaRPr lang="zh-CN" altLang="en-US" sz="2400" b="1" dirty="0">
              <a:solidFill>
                <a:srgbClr val="FF0000"/>
              </a:solidFill>
              <a:highlight>
                <a:srgbClr val="FFFFFF"/>
              </a:highlight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6683D29-3BCC-2D4F-D78F-3FABAE7D030B}"/>
              </a:ext>
            </a:extLst>
          </p:cNvPr>
          <p:cNvSpPr txBox="1"/>
          <p:nvPr/>
        </p:nvSpPr>
        <p:spPr>
          <a:xfrm>
            <a:off x="425657" y="881463"/>
            <a:ext cx="11327528" cy="970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25000"/>
              </a:lnSpc>
            </a:pPr>
            <a:r>
              <a:rPr lang="en-US" altLang="zh-CN" sz="2400" i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Particle identification results obtained by </a:t>
            </a:r>
            <a:r>
              <a:rPr lang="en-US" altLang="zh-CN" sz="24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HIRIBL</a:t>
            </a:r>
            <a:r>
              <a:rPr lang="en-US" altLang="zh-CN" sz="2400" i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and </a:t>
            </a:r>
            <a:r>
              <a:rPr lang="en-US" altLang="zh-CN" sz="2400" b="1" i="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RIBLL2</a:t>
            </a:r>
            <a:r>
              <a:rPr lang="en-US" altLang="zh-CN" sz="2400" i="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systems in the same experiment are compared.</a:t>
            </a:r>
            <a:r>
              <a:rPr lang="en-US" altLang="zh-CN" sz="2400" dirty="0">
                <a:solidFill>
                  <a:srgbClr val="222222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Argon-40</a:t>
            </a:r>
            <a:r>
              <a:rPr lang="en-US" altLang="zh-CN" sz="2400" dirty="0">
                <a:solidFill>
                  <a:srgbClr val="222222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and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Chlorine-40</a:t>
            </a:r>
            <a:r>
              <a:rPr lang="en-US" altLang="zh-CN" sz="2400" dirty="0">
                <a:solidFill>
                  <a:srgbClr val="222222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can be distinguished.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C56510A-B757-4D1A-A297-B253A8008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26" y="860647"/>
            <a:ext cx="10694668" cy="5929585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  <a:prstDash val="lgDash"/>
          </a:ln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t>24</a:t>
            </a:fld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108642" y="809635"/>
            <a:ext cx="11961559" cy="0"/>
          </a:xfrm>
          <a:prstGeom prst="line">
            <a:avLst/>
          </a:prstGeom>
          <a:ln w="1587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1" name="标题 1"/>
          <p:cNvSpPr txBox="1"/>
          <p:nvPr/>
        </p:nvSpPr>
        <p:spPr>
          <a:xfrm>
            <a:off x="3857748" y="128933"/>
            <a:ext cx="4476504" cy="5723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b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Beam microstructure</a:t>
            </a:r>
            <a:endParaRPr lang="zh-CN" altLang="en-US" sz="3200" b="1" dirty="0">
              <a:solidFill>
                <a:srgbClr val="0D0D0D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97" y="-14401"/>
            <a:ext cx="816609" cy="81660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6394" y="9340"/>
            <a:ext cx="816609" cy="785442"/>
          </a:xfrm>
          <a:prstGeom prst="rect">
            <a:avLst/>
          </a:prstGeom>
        </p:spPr>
      </p:pic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ACE7B025-0EB9-418A-BD5F-B105BC033812}"/>
              </a:ext>
            </a:extLst>
          </p:cNvPr>
          <p:cNvCxnSpPr>
            <a:cxnSpLocks/>
          </p:cNvCxnSpPr>
          <p:nvPr/>
        </p:nvCxnSpPr>
        <p:spPr>
          <a:xfrm>
            <a:off x="2473325" y="1203325"/>
            <a:ext cx="0" cy="1648624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74EF0E8D-FB80-4840-BC7E-B0CF2E04BBA4}"/>
              </a:ext>
            </a:extLst>
          </p:cNvPr>
          <p:cNvCxnSpPr>
            <a:cxnSpLocks/>
          </p:cNvCxnSpPr>
          <p:nvPr/>
        </p:nvCxnSpPr>
        <p:spPr>
          <a:xfrm>
            <a:off x="2628900" y="1203325"/>
            <a:ext cx="0" cy="1648624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47AC5839-E2B7-4014-94E2-A400D9E3ED6D}"/>
              </a:ext>
            </a:extLst>
          </p:cNvPr>
          <p:cNvSpPr txBox="1"/>
          <p:nvPr/>
        </p:nvSpPr>
        <p:spPr>
          <a:xfrm>
            <a:off x="6321228" y="4096254"/>
            <a:ext cx="4749800" cy="2580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Beam Period: </a:t>
            </a:r>
            <a:r>
              <a:rPr lang="en-US" altLang="zh-CN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30 s</a:t>
            </a:r>
            <a:endParaRPr lang="en-US" altLang="zh-CN" sz="1800" b="1" i="0" dirty="0">
              <a:solidFill>
                <a:srgbClr val="0D0D0D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Beam Spill Duration: </a:t>
            </a:r>
            <a:r>
              <a:rPr lang="en-US" altLang="zh-CN" b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~3 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Intra-spill Microstructure: </a:t>
            </a:r>
            <a:r>
              <a:rPr lang="en-US" altLang="zh-CN" b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~400 </a:t>
            </a:r>
            <a:r>
              <a:rPr lang="en-US" altLang="zh-CN" b="1" dirty="0" err="1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ms</a:t>
            </a:r>
            <a:endParaRPr lang="en-US" altLang="zh-CN" b="1" dirty="0">
              <a:solidFill>
                <a:srgbClr val="0D0D0D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altLang="zh-CN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6 μ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 Fine Microstructure: </a:t>
            </a: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0053A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	</a:t>
            </a:r>
            <a:r>
              <a:rPr lang="en-US" altLang="zh-CN" b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Period: 480 ns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	Fine Bunch Width: 300 ns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CC102BF-5EB3-4B4D-9BAD-50BE10A2AE15}"/>
              </a:ext>
            </a:extLst>
          </p:cNvPr>
          <p:cNvSpPr txBox="1"/>
          <p:nvPr/>
        </p:nvSpPr>
        <p:spPr>
          <a:xfrm>
            <a:off x="1907646" y="1071367"/>
            <a:ext cx="643467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30 s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99E9600-E0D6-40A0-AEB3-49F944EE1CAA}"/>
              </a:ext>
            </a:extLst>
          </p:cNvPr>
          <p:cNvSpPr/>
          <p:nvPr/>
        </p:nvSpPr>
        <p:spPr>
          <a:xfrm>
            <a:off x="3818467" y="1299634"/>
            <a:ext cx="120871" cy="22478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1F7034ED-0714-48C4-A2F0-A40C56C6C1FE}"/>
              </a:ext>
            </a:extLst>
          </p:cNvPr>
          <p:cNvCxnSpPr/>
          <p:nvPr/>
        </p:nvCxnSpPr>
        <p:spPr>
          <a:xfrm>
            <a:off x="3939338" y="2108200"/>
            <a:ext cx="3477462" cy="52493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48C8B483-39BE-4417-A6E6-BAC0BD3FE035}"/>
              </a:ext>
            </a:extLst>
          </p:cNvPr>
          <p:cNvCxnSpPr>
            <a:cxnSpLocks/>
          </p:cNvCxnSpPr>
          <p:nvPr/>
        </p:nvCxnSpPr>
        <p:spPr>
          <a:xfrm>
            <a:off x="7230533" y="3429000"/>
            <a:ext cx="2336800" cy="0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B3C88D93-BAE6-4B8F-AE53-8DF5EE7C1505}"/>
              </a:ext>
            </a:extLst>
          </p:cNvPr>
          <p:cNvSpPr txBox="1"/>
          <p:nvPr/>
        </p:nvSpPr>
        <p:spPr>
          <a:xfrm>
            <a:off x="8170333" y="3024365"/>
            <a:ext cx="643467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~3 s</a:t>
            </a: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ED1EFE59-9BB3-4C09-A468-64D8F85CFDCD}"/>
              </a:ext>
            </a:extLst>
          </p:cNvPr>
          <p:cNvCxnSpPr>
            <a:cxnSpLocks/>
          </p:cNvCxnSpPr>
          <p:nvPr/>
        </p:nvCxnSpPr>
        <p:spPr>
          <a:xfrm>
            <a:off x="8620125" y="1299634"/>
            <a:ext cx="0" cy="108876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CDD37425-1CD7-4D63-AEDD-E0939FA83F52}"/>
              </a:ext>
            </a:extLst>
          </p:cNvPr>
          <p:cNvCxnSpPr>
            <a:cxnSpLocks/>
          </p:cNvCxnSpPr>
          <p:nvPr/>
        </p:nvCxnSpPr>
        <p:spPr>
          <a:xfrm>
            <a:off x="8904287" y="1299634"/>
            <a:ext cx="0" cy="108876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6995266A-0ECB-4CD7-B3A5-DF14D84CBFBC}"/>
              </a:ext>
            </a:extLst>
          </p:cNvPr>
          <p:cNvSpPr txBox="1"/>
          <p:nvPr/>
        </p:nvSpPr>
        <p:spPr>
          <a:xfrm>
            <a:off x="8813800" y="1071366"/>
            <a:ext cx="1094316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b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400</a:t>
            </a:r>
            <a:r>
              <a:rPr lang="en-US" altLang="zh-CN" sz="18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800" b="1" i="0" dirty="0" err="1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ms</a:t>
            </a:r>
            <a:endParaRPr lang="en-US" altLang="zh-CN" sz="1800" b="1" i="0" dirty="0">
              <a:solidFill>
                <a:srgbClr val="0D0D0D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52AC2F37-FA38-40B8-8606-9F287826224A}"/>
              </a:ext>
            </a:extLst>
          </p:cNvPr>
          <p:cNvSpPr txBox="1"/>
          <p:nvPr/>
        </p:nvSpPr>
        <p:spPr>
          <a:xfrm>
            <a:off x="7594612" y="3560226"/>
            <a:ext cx="1766346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Single Beam Spill</a:t>
            </a:r>
            <a:endParaRPr lang="zh-CN" altLang="en-US" sz="1400" b="1" dirty="0">
              <a:solidFill>
                <a:srgbClr val="0D0D0D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D7A07629-A392-419C-AD4F-3F439F2F7992}"/>
              </a:ext>
            </a:extLst>
          </p:cNvPr>
          <p:cNvCxnSpPr>
            <a:cxnSpLocks/>
          </p:cNvCxnSpPr>
          <p:nvPr/>
        </p:nvCxnSpPr>
        <p:spPr>
          <a:xfrm flipH="1">
            <a:off x="2994660" y="3598544"/>
            <a:ext cx="3878580" cy="165925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D9B78DEF-40EE-4E4A-9F27-E3A09116F5CE}"/>
              </a:ext>
            </a:extLst>
          </p:cNvPr>
          <p:cNvSpPr txBox="1"/>
          <p:nvPr/>
        </p:nvSpPr>
        <p:spPr>
          <a:xfrm>
            <a:off x="1793359" y="6418137"/>
            <a:ext cx="2402601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altLang="zh-CN" sz="1400" b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6 μ</a:t>
            </a:r>
            <a:r>
              <a:rPr lang="en-US" altLang="zh-CN" sz="1400" b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 Beam Microstructure</a:t>
            </a:r>
            <a:endParaRPr lang="zh-CN" altLang="en-US" sz="1400" b="1" dirty="0">
              <a:solidFill>
                <a:srgbClr val="0D0D0D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DA8A2588-46A3-433D-8D8B-0526206177B9}"/>
              </a:ext>
            </a:extLst>
          </p:cNvPr>
          <p:cNvCxnSpPr>
            <a:cxnSpLocks/>
          </p:cNvCxnSpPr>
          <p:nvPr/>
        </p:nvCxnSpPr>
        <p:spPr>
          <a:xfrm>
            <a:off x="2034486" y="6377180"/>
            <a:ext cx="194893" cy="0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>
            <a:extLst>
              <a:ext uri="{FF2B5EF4-FFF2-40B4-BE49-F238E27FC236}">
                <a16:creationId xmlns:a16="http://schemas.microsoft.com/office/drawing/2014/main" id="{E5AE47FC-CE60-4ED8-B65E-7C7DA76CF384}"/>
              </a:ext>
            </a:extLst>
          </p:cNvPr>
          <p:cNvSpPr txBox="1"/>
          <p:nvPr/>
        </p:nvSpPr>
        <p:spPr>
          <a:xfrm>
            <a:off x="1793359" y="5364715"/>
            <a:ext cx="1101425" cy="335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~300 n</a:t>
            </a:r>
            <a:r>
              <a:rPr lang="en-US" altLang="zh-CN" sz="12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</a:t>
            </a:r>
          </a:p>
        </p:txBody>
      </p: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8F8606F3-E358-41F5-AEA5-289FE56B2C7B}"/>
              </a:ext>
            </a:extLst>
          </p:cNvPr>
          <p:cNvCxnSpPr>
            <a:cxnSpLocks/>
          </p:cNvCxnSpPr>
          <p:nvPr/>
        </p:nvCxnSpPr>
        <p:spPr>
          <a:xfrm>
            <a:off x="3133725" y="5364715"/>
            <a:ext cx="0" cy="108876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3F89B076-D6FC-4796-B5D3-865B601D00D7}"/>
              </a:ext>
            </a:extLst>
          </p:cNvPr>
          <p:cNvCxnSpPr>
            <a:cxnSpLocks/>
          </p:cNvCxnSpPr>
          <p:nvPr/>
        </p:nvCxnSpPr>
        <p:spPr>
          <a:xfrm>
            <a:off x="3455987" y="5364715"/>
            <a:ext cx="0" cy="108876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4" name="文本框 53">
            <a:extLst>
              <a:ext uri="{FF2B5EF4-FFF2-40B4-BE49-F238E27FC236}">
                <a16:creationId xmlns:a16="http://schemas.microsoft.com/office/drawing/2014/main" id="{3B9138ED-D988-4209-BA89-B452F99F5195}"/>
              </a:ext>
            </a:extLst>
          </p:cNvPr>
          <p:cNvSpPr txBox="1"/>
          <p:nvPr/>
        </p:nvSpPr>
        <p:spPr>
          <a:xfrm>
            <a:off x="3392448" y="5361258"/>
            <a:ext cx="1101425" cy="335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480 n</a:t>
            </a:r>
            <a:r>
              <a:rPr lang="en-US" altLang="zh-CN" sz="12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</a:t>
            </a:r>
          </a:p>
        </p:txBody>
      </p:sp>
      <p:cxnSp>
        <p:nvCxnSpPr>
          <p:cNvPr id="55" name="直接箭头连接符 54">
            <a:extLst>
              <a:ext uri="{FF2B5EF4-FFF2-40B4-BE49-F238E27FC236}">
                <a16:creationId xmlns:a16="http://schemas.microsoft.com/office/drawing/2014/main" id="{B7A76E91-26F8-47D3-BD09-D7FA293A9AD0}"/>
              </a:ext>
            </a:extLst>
          </p:cNvPr>
          <p:cNvCxnSpPr>
            <a:cxnSpLocks/>
          </p:cNvCxnSpPr>
          <p:nvPr/>
        </p:nvCxnSpPr>
        <p:spPr>
          <a:xfrm>
            <a:off x="3133725" y="5559459"/>
            <a:ext cx="322262" cy="0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931ED1D7-816F-459D-9B22-5F16AE3059B0}"/>
              </a:ext>
            </a:extLst>
          </p:cNvPr>
          <p:cNvCxnSpPr>
            <a:cxnSpLocks/>
          </p:cNvCxnSpPr>
          <p:nvPr/>
        </p:nvCxnSpPr>
        <p:spPr>
          <a:xfrm>
            <a:off x="8620125" y="1436192"/>
            <a:ext cx="284162" cy="0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D6374A6C-4918-4F4B-B998-25B53CC5AB19}"/>
              </a:ext>
            </a:extLst>
          </p:cNvPr>
          <p:cNvCxnSpPr>
            <a:cxnSpLocks/>
          </p:cNvCxnSpPr>
          <p:nvPr/>
        </p:nvCxnSpPr>
        <p:spPr>
          <a:xfrm>
            <a:off x="2467769" y="1362214"/>
            <a:ext cx="161131" cy="0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4BC3A289-4FDE-4E44-BE14-C3538E0480D6}"/>
              </a:ext>
            </a:extLst>
          </p:cNvPr>
          <p:cNvCxnSpPr>
            <a:cxnSpLocks/>
          </p:cNvCxnSpPr>
          <p:nvPr/>
        </p:nvCxnSpPr>
        <p:spPr>
          <a:xfrm>
            <a:off x="1826634" y="4705350"/>
            <a:ext cx="7028" cy="1748125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id="{7036C01C-89CB-4463-8AC0-B3D401CEB5AB}"/>
              </a:ext>
            </a:extLst>
          </p:cNvPr>
          <p:cNvCxnSpPr>
            <a:cxnSpLocks/>
          </p:cNvCxnSpPr>
          <p:nvPr/>
        </p:nvCxnSpPr>
        <p:spPr>
          <a:xfrm>
            <a:off x="1223963" y="4821272"/>
            <a:ext cx="609699" cy="0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65">
            <a:extLst>
              <a:ext uri="{FF2B5EF4-FFF2-40B4-BE49-F238E27FC236}">
                <a16:creationId xmlns:a16="http://schemas.microsoft.com/office/drawing/2014/main" id="{85336820-13FA-4D48-B7E8-1A87CA2F0533}"/>
              </a:ext>
            </a:extLst>
          </p:cNvPr>
          <p:cNvSpPr txBox="1"/>
          <p:nvPr/>
        </p:nvSpPr>
        <p:spPr>
          <a:xfrm>
            <a:off x="1223963" y="4460611"/>
            <a:ext cx="866775" cy="335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 &gt; 1MHz</a:t>
            </a:r>
            <a:endParaRPr lang="en-US" altLang="zh-CN" sz="1200" b="1" i="0" dirty="0">
              <a:solidFill>
                <a:srgbClr val="0D0D0D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角三角形 4"/>
          <p:cNvSpPr/>
          <p:nvPr/>
        </p:nvSpPr>
        <p:spPr>
          <a:xfrm>
            <a:off x="0" y="5039139"/>
            <a:ext cx="1818861" cy="1818861"/>
          </a:xfrm>
          <a:prstGeom prst="rt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 flipH="1" flipV="1">
            <a:off x="9786082" y="-1"/>
            <a:ext cx="2405917" cy="2405917"/>
          </a:xfrm>
          <a:prstGeom prst="rt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227091" y="1694838"/>
            <a:ext cx="1460656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9900" b="1" dirty="0">
                <a:solidFill>
                  <a:srgbClr val="174994">
                    <a:alpha val="38000"/>
                  </a:srgbClr>
                </a:solidFill>
                <a:latin typeface="Times New Roman" panose="02020603050405020304" charset="0"/>
                <a:ea typeface="思源黑体" panose="020B0400000000000000" charset="-122"/>
              </a:rPr>
              <a:t>4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843616" y="2782669"/>
            <a:ext cx="2525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D0D0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Summary</a:t>
            </a:r>
            <a:endParaRPr lang="zh-CN" altLang="en-US" sz="3600" b="1" dirty="0">
              <a:solidFill>
                <a:srgbClr val="0D0D0D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 flipV="1">
            <a:off x="3487189" y="3512166"/>
            <a:ext cx="5238619" cy="45719"/>
          </a:xfrm>
          <a:prstGeom prst="rect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30412" cy="66054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t>26</a:t>
            </a:fld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108642" y="809635"/>
            <a:ext cx="11961559" cy="0"/>
          </a:xfrm>
          <a:prstGeom prst="line">
            <a:avLst/>
          </a:prstGeom>
          <a:ln w="1587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250081" y="865782"/>
            <a:ext cx="11452453" cy="4525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75000"/>
              </a:lnSpc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These results demonstrate that the developed readout electronics satisfies the requirements of the HIRIBL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ToF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detector system for high-rate beam experiments.</a:t>
            </a:r>
          </a:p>
          <a:p>
            <a:pPr marL="285750" indent="-285750" algn="just">
              <a:lnSpc>
                <a:spcPct val="175000"/>
              </a:lnSpc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The next step, we will develop a custom CFD with higher counting rate, improved timing resolution, and LVDS output, while further extending the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ToF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system to include energy measurement.</a:t>
            </a:r>
          </a:p>
          <a:p>
            <a:pPr marL="285750" indent="-285750" algn="just">
              <a:lnSpc>
                <a:spcPct val="175000"/>
              </a:lnSpc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Ultimately, we intend to conduct heavy-ion beam experiments at the HIAF-HIRIBL beamline to test its time performance and counting rate metrics.</a:t>
            </a:r>
            <a:endParaRPr lang="zh-CN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4893206" y="192675"/>
            <a:ext cx="2405587" cy="56081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200" b="1" i="0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Summary</a:t>
            </a:r>
            <a:endParaRPr lang="zh-CN" altLang="en-US" sz="3200" dirty="0">
              <a:latin typeface="Arial" panose="020B0604020202020204" pitchFamily="34" charset="0"/>
              <a:ea typeface="思源黑体" panose="020B0400000000000000" charset="-122"/>
              <a:cs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97" y="-14401"/>
            <a:ext cx="816609" cy="81660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6394" y="9340"/>
            <a:ext cx="816609" cy="78544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77617" y="1438103"/>
            <a:ext cx="9710531" cy="4396166"/>
          </a:xfrm>
          <a:prstGeom prst="rect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499837" y="3313020"/>
            <a:ext cx="54938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ea typeface="思源黑体" panose="020B0400000000000000" charset="-122"/>
                <a:cs typeface="Arial" panose="020B0604020202020204" pitchFamily="34" charset="0"/>
              </a:rPr>
              <a:t>Questions &amp; Discussion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ea typeface="思源黑体" panose="020B0400000000000000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41844" y="2302480"/>
            <a:ext cx="898207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6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Thank You for Your Attention</a:t>
            </a:r>
            <a:endParaRPr lang="zh-CN" altLang="en-US" sz="46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9" name="直接连接符 8"/>
          <p:cNvCxnSpPr>
            <a:cxnSpLocks/>
          </p:cNvCxnSpPr>
          <p:nvPr/>
        </p:nvCxnSpPr>
        <p:spPr>
          <a:xfrm>
            <a:off x="68752" y="4643854"/>
            <a:ext cx="1159156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2939289" y="5039007"/>
            <a:ext cx="30029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Presenter</a:t>
            </a: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Shihai Wen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7403899" y="5039007"/>
            <a:ext cx="2234907" cy="400110"/>
          </a:xfr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October 16, 2026</a:t>
            </a:r>
            <a:endParaRPr lang="zh-CN" altLang="en-US" sz="18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97FA371-C348-404E-9F59-1AB8FE8ED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771" y="2225"/>
            <a:ext cx="3818457" cy="80573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WZkNWEyZjYxYjc1M2EzYzFhZmViMWJkZDdhYjA2M2IifQ=="/>
</p:tagLst>
</file>

<file path=ppt/theme/theme1.xml><?xml version="1.0" encoding="utf-8"?>
<a:theme xmlns:a="http://schemas.openxmlformats.org/drawingml/2006/main" name="2023国科大融媒体编辑部出品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83C25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工大蓝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3A3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onsolas-Verdana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工大蓝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3A3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工大蓝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3A3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2104</TotalTime>
  <Words>3291</Words>
  <Application>Microsoft Office PowerPoint</Application>
  <PresentationFormat>宽屏</PresentationFormat>
  <Paragraphs>412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0" baseType="lpstr">
      <vt:lpstr>等线</vt:lpstr>
      <vt:lpstr>等线 Light</vt:lpstr>
      <vt:lpstr>宋体</vt:lpstr>
      <vt:lpstr>微软雅黑</vt:lpstr>
      <vt:lpstr>Arial</vt:lpstr>
      <vt:lpstr>Calibri</vt:lpstr>
      <vt:lpstr>Cambria Math</vt:lpstr>
      <vt:lpstr>Consolas</vt:lpstr>
      <vt:lpstr>Times New Roman</vt:lpstr>
      <vt:lpstr>Verdana</vt:lpstr>
      <vt:lpstr>Wingdings</vt:lpstr>
      <vt:lpstr>2023国科大融媒体编辑部出品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WenShihai</dc:creator>
  <dc:description>第一PPT模板网-WWW.1PPT.COM</dc:description>
  <cp:lastModifiedBy>e103926</cp:lastModifiedBy>
  <cp:revision>1289</cp:revision>
  <dcterms:created xsi:type="dcterms:W3CDTF">2015-10-24T01:57:00Z</dcterms:created>
  <dcterms:modified xsi:type="dcterms:W3CDTF">2026-10-15T14:15:47Z</dcterms:modified>
  <cp:category>第一PPT模板网-WWW.1PPT.COM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2052-12.1.0.18276</vt:lpwstr>
  </property>
  <property fmtid="{D5CDD505-2E9C-101B-9397-08002B2CF9AE}" pid="3" name="ICV">
    <vt:lpwstr>D3F9261E302145ECB44ED0A0B0108903_12</vt:lpwstr>
  </property>
</Properties>
</file>