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9"/>
  </p:notesMasterIdLst>
  <p:sldIdLst>
    <p:sldId id="256" r:id="rId2"/>
    <p:sldId id="259" r:id="rId3"/>
    <p:sldId id="276" r:id="rId4"/>
    <p:sldId id="277" r:id="rId5"/>
    <p:sldId id="294" r:id="rId6"/>
    <p:sldId id="295" r:id="rId7"/>
    <p:sldId id="280" r:id="rId8"/>
    <p:sldId id="279" r:id="rId9"/>
    <p:sldId id="282" r:id="rId10"/>
    <p:sldId id="281" r:id="rId11"/>
    <p:sldId id="284" r:id="rId12"/>
    <p:sldId id="285" r:id="rId13"/>
    <p:sldId id="296" r:id="rId14"/>
    <p:sldId id="286" r:id="rId15"/>
    <p:sldId id="288" r:id="rId16"/>
    <p:sldId id="291" r:id="rId17"/>
    <p:sldId id="26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6353" autoAdjust="0"/>
  </p:normalViewPr>
  <p:slideViewPr>
    <p:cSldViewPr snapToGrid="0">
      <p:cViewPr>
        <p:scale>
          <a:sx n="90" d="100"/>
          <a:sy n="90" d="100"/>
        </p:scale>
        <p:origin x="1332" y="-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11F28-7843-4DAE-BE04-8465BE35A47B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50E38-58FC-4378-AB1F-4308A8899B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3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afternoon, everyone.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I'm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Chuan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Wang from the University of Science and Technology of China.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I'll present our work “Study of the Readout Electronics for the Muon Tracking Detector System of the NA60+ Experiment.”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163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let me briefly introduce the physics motivation of NA60+/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shown in the QCD phase diagram, the region with high baryon chemical potential is still largely unexplored.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critical end point and a first-order phase transition are predicted in this region, but they have not yet been confirmed experimentally.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NA60+/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stands for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Dilepton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Charm Experiment. It is the successor to the original NA60 experiment.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experiment aims to explore this region through a beam-energy scan at CERN SPS, covering a baryon chemical potential of about 220 to 500 MeV and collision energies of around 6 to 17 GeV.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electromagnetic and hadronic probes will be used to study the properties of strongly interacting matter.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53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the overall experimental setup of NA60+/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experiment has two main tracking systems: the Vertex Spectrometer and the Muon Spectrometer.</a:t>
            </a:r>
            <a:b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Vertex Spectrometer consists of five silicon pixel stations. It measures particle tracks near the interaction point and provides precise vertex information.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hadron absorber, the Muon Spectrometer uses six tracking stations to measure the trajectories of penetrating muons.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matching tracks from the two spectrometers, we can improve the measurement of muon kinematics and the reconstruction of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dimuon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pairs.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measurements are important for physics studies such as thermal radiation, charm production, and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quarkonium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production.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our work focuses on the Muon Spectrometer, I'll introduce this detector in more detail.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23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Muon Spectrometer contains six stations, from MS0 to MS5.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can be divided into three groups according to their functions.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MS0 and MS1 are located after the hadron absorber and before the MNP33 dipole magnet.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measure the muon tracks before entering the magnetic field.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muons pass through the magnet and are deflected by the magnetic field.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MS2 and MS3 measure the tracks after the magnet.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comparing the track directions before and after the magnetic field, we can determine the muon momentum.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MS4 and MS5 are located behind the Muon Wall and are mainly used for additional muon identification.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727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these tracking stations, the experiment uses Multi-Wire Proportional Chambers, or MWPCs.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MWPCs are suitable for covering the large detector area required by the Muon Spectrometer.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detector uses two-dimensional strip readout to measure the particle hit positions.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obtain precise position information, the readout electronics need to measure the detector signals accurately.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one of the main motivations for developing our MWPC readout system.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98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the simulation results for the Muon Spectrometer.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we can see, the particle flux decreases significantly from MS0 to MS5.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MS0 has the highest particle flux, reaching about 3.5 thousand particles per square centimeter per second.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Meanwhile, MS0 to MS3 require high-precision tracking, with a spatial resolution of about 100 to 200 micrometers in the precision coordinate.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readout system needs to provide both precise hit-position measurement and sufficient rate capability.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requirements guide our readout system design.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413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let's look at the overall readout architecture.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system consists of three main parts: front-end electronics, data acquisition, and the host PC.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the front-end electronics receive and process signals from the MWPC detector.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the DAQ collects and organizes data from multiple front-end channels.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the data are sent to the host PC for system control, online monitoring, and data storage.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system also supports communication in the reverse direction for configuration and control.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Next, I'll introduce the main components in more detail.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235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the MWPC prototype and its readout board.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prototype uses a trapezoidal structure and is about half the size of the final readout module.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readout board measures 461 by 423 millimeters.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provides two-dimensional X and Y signal readout through three connectors.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connector has 64 X signals and 64 Y signals, giving a total of 384 readout signals.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this prototype, we use three FEE boards to read out these signals.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907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are the front-end electronics.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FEE board contains two VMM3a ASICs.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VMM3a has 64 channels, so one FEE board provides 128 readout channels.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VMM3a ASICs handle the detector signals and digitize the charge amplitude and timing information.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Kintex-7 FPGA is used to configure the VMM3a ASICs, collect the hit data, and organize the data for transmission.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processed data are then sent to the DAQ through the FEE interface.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39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DAQ board collects data from multiple FEE boards.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prototype system, it can support up to nine FEE boards.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FPGA on the DAQ receives data from the front-end boards, combines the data, and packages them for transmission.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data are then transferred to the host PC through Gigabit Ethernet.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DAQ provides the connection between the front-end electronics and the host-PC software.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952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Next, let's move on to the beam test.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tested the MWPC Prototype-2 system at the CERN SPS H8 beam line in December 2024.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test used secondary particles produced by interactions of a lead beam with a lead target.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lead-beam momentum was 150 GeV per c per nucleon.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setup included two MWPC prototypes, six FEE boards, and a DAQ board.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MWPC prototype was connected to three FEE boards.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the test, we operated the complete readout chain, from detector signal acquisition to data transmission and online monitoring.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goal was to evaluate the performance of the detector together with the readout electronics.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865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are the main results from the beam test, based on the collaboration analysis.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plots show the reconstructed two-dimensional hit distribution and the hit projection in one coordinate.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the strip signals, the hit positions can be determined with high precision.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results show a single-hit spatial resolution of about 100 micrometers.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detection efficiency was above 97 percent.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results show that the MWPC prototype and its readout system performed well during the beam test.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also provide a good starting point for the development of the upgraded readout system.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501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prototype test, our next step is to develop a larger readout system for the Muon Spectrometer.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upgraded system, each MWPC chamber requires 256 X strips and 256 Y strips.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means 512 readout channels per chamber.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achieve a spatial resolution of 100 to 200 micrometers, we need to measure the charge amplitudes from the strips.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same time, the system needs to handle high particle rates, especially at the upstream stations.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these requirements in mind, we are developing a new readout architecture.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016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main change from the beam-test prototype is the move toward centralized chamber-level readout. In the previous system, each FEE board had its own FPGA for configuration and data readout.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new design, these functions are moved to a centralized Readout Controller, or ROC.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chamber contains four front-end boards with eight VMM ASICs, providing 512 readout channels.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ROC controls all four front-end boards.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makes the front-end electronics simpler and helps us expand the system to a larger number of chambers.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final system, an additional data-aggregation stage using an MRU is also being considered.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58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the current integrated chamber-level readout system.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MWPC detector is connected to the front-end electronics through the flexible readout cable, which transfers the detector signals to the FEE boards.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chamber consists of four FEE_V3.0 boards and one ROC_V2.0, providing 512 readout channels.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FEE boards perform front-end signal processing, while the ROC provides centralized configuration, control, and data readout.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current work focuses on the integration and validation of the complete detector-to-readout chain.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360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summarize, our work has three main parts.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we tested the Prototype-2 readout system at CERN SPS, achieving about 100 micrometers spatial resolution and more than 97 percent detection efficiency.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we are now developing a new chamber-level readout system based on FEE_V3.0 and ROC_V2.0.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Finally, as the project moves toward the Technical Design Report, or TDR, phase, we plan to carry out further electronics tests, system integration, and beam tests.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efforts will support the development of the final readout system for the NA60+/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Muon Spectrometer.</a:t>
            </a:r>
            <a:endParaRPr lang="zh-CN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87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</a:t>
            </a:r>
            <a:r>
              <a:rPr lang="zh-CN" altLang="en-US" dirty="0" smtClean="0"/>
              <a:t>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342892" indent="0" algn="ctr">
              <a:buNone/>
              <a:defRPr sz="1650"/>
            </a:lvl2pPr>
            <a:lvl3pPr marL="685783" indent="0" algn="ctr">
              <a:buNone/>
              <a:defRPr sz="1650"/>
            </a:lvl3pPr>
            <a:lvl4pPr marL="1028675" indent="0" algn="ctr">
              <a:buNone/>
              <a:defRPr sz="1500"/>
            </a:lvl4pPr>
            <a:lvl5pPr marL="1371566" indent="0" algn="ctr">
              <a:buNone/>
              <a:defRPr sz="1500"/>
            </a:lvl5pPr>
            <a:lvl6pPr marL="1714457" indent="0" algn="ctr">
              <a:buNone/>
              <a:defRPr sz="1500"/>
            </a:lvl6pPr>
            <a:lvl7pPr marL="2057348" indent="0" algn="ctr">
              <a:buNone/>
              <a:defRPr sz="1500"/>
            </a:lvl7pPr>
            <a:lvl8pPr marL="2400240" indent="0" algn="ctr">
              <a:buNone/>
              <a:defRPr sz="1500"/>
            </a:lvl8pPr>
            <a:lvl9pPr marL="2743132" indent="0" algn="ctr">
              <a:buNone/>
              <a:defRPr sz="15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组合 30"/>
          <p:cNvGrpSpPr>
            <a:grpSpLocks noChangeAspect="1"/>
          </p:cNvGrpSpPr>
          <p:nvPr userDrawn="1"/>
        </p:nvGrpSpPr>
        <p:grpSpPr>
          <a:xfrm>
            <a:off x="1386057" y="5417975"/>
            <a:ext cx="2257464" cy="285824"/>
            <a:chOff x="8729725" y="4570716"/>
            <a:chExt cx="2830513" cy="477838"/>
          </a:xfrm>
          <a:solidFill>
            <a:schemeClr val="bg2">
              <a:lumMod val="60000"/>
              <a:lumOff val="40000"/>
              <a:alpha val="50000"/>
            </a:schemeClr>
          </a:solidFill>
        </p:grpSpPr>
        <p:sp>
          <p:nvSpPr>
            <p:cNvPr id="32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3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4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5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6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7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8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39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0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1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2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3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4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5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7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8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9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50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92805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49867" y="758952"/>
            <a:ext cx="9630325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zh-CN" altLang="en-US" dirty="0" smtClean="0"/>
              <a:t>目录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867" y="2042160"/>
            <a:ext cx="9630325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469094" indent="-335747">
              <a:buFont typeface="Wingdings" panose="05000000000000000000" pitchFamily="2" charset="2"/>
              <a:buChar char="n"/>
              <a:defRPr sz="2700">
                <a:solidFill>
                  <a:schemeClr val="tx2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9270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928474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1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584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667" y="758952"/>
            <a:ext cx="9706525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67" y="4800600"/>
            <a:ext cx="9706525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382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85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172205"/>
            <a:ext cx="12192000" cy="685795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172205"/>
            <a:ext cx="9982200" cy="68579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2000" cy="617220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77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612408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655409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309898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4216585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715771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105025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4005172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574398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983814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4103203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4267884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477171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11986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14034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54" y="948907"/>
            <a:ext cx="10328213" cy="541227"/>
          </a:xfrm>
          <a:prstGeom prst="rect">
            <a:avLst/>
          </a:prstGeom>
        </p:spPr>
        <p:txBody>
          <a:bodyPr anchor="t"/>
          <a:lstStyle>
            <a:lvl1pPr>
              <a:defRPr lang="en-US" sz="3600" dirty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54" y="1691327"/>
            <a:ext cx="10328213" cy="4488814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>
              <a:lnSpc>
                <a:spcPct val="120000"/>
              </a:lnSpc>
              <a:buFont typeface="微软雅黑" panose="020B0503020204020204" pitchFamily="34" charset="-122"/>
              <a:buChar char="▪"/>
              <a:defRPr sz="2700"/>
            </a:lvl1pPr>
            <a:lvl2pPr marL="405994" indent="-200020">
              <a:lnSpc>
                <a:spcPct val="120000"/>
              </a:lnSpc>
              <a:buFont typeface="微软雅黑" panose="020B0503020204020204" pitchFamily="34" charset="-122"/>
              <a:buChar char="▫"/>
              <a:defRPr sz="2400"/>
            </a:lvl2pPr>
            <a:lvl3pPr marL="603632" indent="-192876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3pPr>
            <a:lvl4pPr marL="806034" indent="-189305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4pPr>
            <a:lvl5pPr marL="1009625" indent="-186924">
              <a:lnSpc>
                <a:spcPct val="120000"/>
              </a:lnSpc>
              <a:buFont typeface="微软雅黑" panose="020B0503020204020204" pitchFamily="34" charset="-122"/>
              <a:buChar char="◦"/>
              <a:defRPr sz="2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" y="503154"/>
            <a:ext cx="207035" cy="986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525995" y="503155"/>
            <a:ext cx="10327499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941626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6" y="998540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40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231475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1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8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683" r:id="rId2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56" indent="-137156" algn="l" defTabSz="685783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892" indent="-13715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27" indent="-13715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61" indent="-13715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096" indent="-13715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199970" indent="-17144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4965" indent="-17144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49959" indent="-17144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4954" indent="-171446" algn="l" defTabSz="685783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1692" y="2197100"/>
            <a:ext cx="11740308" cy="1460500"/>
          </a:xfrm>
        </p:spPr>
        <p:txBody>
          <a:bodyPr>
            <a:noAutofit/>
          </a:bodyPr>
          <a:lstStyle/>
          <a:p>
            <a:pPr algn="ctr"/>
            <a:r>
              <a:rPr lang="en-US" altLang="zh-CN" sz="3400" b="1" dirty="0"/>
              <a:t>Study of the Readout Electronics for the Muon Tracking </a:t>
            </a:r>
            <a:r>
              <a:rPr lang="en-US" altLang="zh-CN" sz="3400" b="1" dirty="0" smtClean="0"/>
              <a:t>Detector System </a:t>
            </a:r>
            <a:r>
              <a:rPr lang="en-US" altLang="zh-CN" sz="3400" b="1" dirty="0"/>
              <a:t>of</a:t>
            </a:r>
            <a:r>
              <a:rPr lang="en-US" altLang="zh-CN" sz="3400" b="1" dirty="0"/>
              <a:t> </a:t>
            </a:r>
            <a:r>
              <a:rPr lang="en-US" altLang="zh-CN" sz="3400" b="1" dirty="0"/>
              <a:t>the </a:t>
            </a:r>
            <a:r>
              <a:rPr lang="en-US" altLang="zh-CN" sz="3400" b="1" dirty="0"/>
              <a:t>NA60+ Experiment</a:t>
            </a:r>
            <a:endParaRPr lang="zh-CN" altLang="en-US" sz="34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611338" y="4142481"/>
            <a:ext cx="7312225" cy="2057400"/>
          </a:xfrm>
        </p:spPr>
        <p:txBody>
          <a:bodyPr/>
          <a:lstStyle/>
          <a:p>
            <a:pPr algn="ctr"/>
            <a:r>
              <a:rPr lang="en-US" altLang="zh-CN" b="1" dirty="0" err="1" smtClean="0"/>
              <a:t>Chuan</a:t>
            </a:r>
            <a:r>
              <a:rPr lang="en-US" altLang="zh-CN" b="1" dirty="0" smtClean="0"/>
              <a:t> </a:t>
            </a:r>
            <a:r>
              <a:rPr lang="en-US" altLang="zh-CN" b="1" dirty="0" err="1" smtClean="0"/>
              <a:t>Ao</a:t>
            </a:r>
            <a:r>
              <a:rPr lang="en-US" altLang="zh-CN" b="1" dirty="0" smtClean="0"/>
              <a:t> Wang</a:t>
            </a:r>
            <a:r>
              <a:rPr lang="en-US" altLang="zh-CN" dirty="0" smtClean="0"/>
              <a:t>, Feng Li and Ge </a:t>
            </a:r>
            <a:r>
              <a:rPr lang="en-US" altLang="zh-CN" dirty="0" err="1" smtClean="0"/>
              <a:t>Jin</a:t>
            </a:r>
            <a:endParaRPr lang="en-US" altLang="zh-CN" dirty="0"/>
          </a:p>
          <a:p>
            <a:pPr algn="ctr"/>
            <a:r>
              <a:rPr lang="zh-CN" altLang="zh-CN" dirty="0"/>
              <a:t>University of Science and Technology of China </a:t>
            </a:r>
            <a:r>
              <a:rPr lang="en-US" altLang="zh-CN" dirty="0"/>
              <a:t>INSTR 2026, Hefei, China, 16 October 2026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09695" cy="15575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96D318E-920C-6762-75B0-C04A887D8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468" y="1"/>
            <a:ext cx="3566532" cy="155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6395" y="1050222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Physics Motivation of NA60+/</a:t>
            </a:r>
            <a:r>
              <a:rPr lang="en-US" altLang="zh-CN" dirty="0" err="1"/>
              <a:t>DiCE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54" t="4100" r="8920" b="2299"/>
          <a:stretch/>
        </p:blipFill>
        <p:spPr>
          <a:xfrm>
            <a:off x="6791685" y="2366706"/>
            <a:ext cx="4431030" cy="2708886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内容占位符 2"/>
              <p:cNvSpPr txBox="1">
                <a:spLocks/>
              </p:cNvSpPr>
              <p:nvPr/>
            </p:nvSpPr>
            <p:spPr>
              <a:xfrm>
                <a:off x="470487" y="1867597"/>
                <a:ext cx="6018448" cy="5133873"/>
              </a:xfrm>
              <a:prstGeom prst="rect">
                <a:avLst/>
              </a:prstGeom>
            </p:spPr>
            <p:txBody>
              <a:bodyPr>
                <a:normAutofit fontScale="70000" lnSpcReduction="20000"/>
              </a:bodyPr>
              <a:lstStyle>
                <a:lvl1pPr marL="202401" indent="-202401" algn="l" defTabSz="685783" rtl="0" eaLnBrk="1" latinLnBrk="0" hangingPunct="1">
                  <a:lnSpc>
                    <a:spcPct val="120000"/>
                  </a:lnSpc>
                  <a:spcBef>
                    <a:spcPts val="1050"/>
                  </a:spcBef>
                  <a:spcAft>
                    <a:spcPts val="150"/>
                  </a:spcAft>
                  <a:buClr>
                    <a:schemeClr val="accent1"/>
                  </a:buClr>
                  <a:buSzPct val="80000"/>
                  <a:buFont typeface="微软雅黑" panose="020B0503020204020204" pitchFamily="34" charset="-122"/>
                  <a:buChar char="▪"/>
                  <a:defRPr sz="2700" kern="1200" spc="8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05994" indent="-200020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▫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603632" indent="-192876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◦"/>
                  <a:defRPr sz="21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06034" indent="-189305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◦"/>
                  <a:defRPr sz="21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09625" indent="-186924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◦"/>
                  <a:defRPr sz="21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99970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24965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49959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74954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b="1" dirty="0"/>
                  <a:t>Physics Motivation</a:t>
                </a:r>
              </a:p>
              <a:p>
                <a:r>
                  <a:rPr lang="en-US" altLang="zh-CN" dirty="0"/>
                  <a:t>High-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CN" dirty="0"/>
                  <a:t>region </a:t>
                </a:r>
                <a:r>
                  <a:rPr lang="en-US" altLang="zh-CN" dirty="0"/>
                  <a:t>of the QCD phase diagram is largely </a:t>
                </a:r>
                <a:r>
                  <a:rPr lang="en-US" altLang="zh-CN" dirty="0"/>
                  <a:t>unexplored.</a:t>
                </a:r>
              </a:p>
              <a:p>
                <a:r>
                  <a:rPr lang="en-US" altLang="zh-CN" dirty="0"/>
                  <a:t>Critical </a:t>
                </a:r>
                <a:r>
                  <a:rPr lang="en-US" altLang="zh-CN" dirty="0"/>
                  <a:t>end point and first-order phase transition are predicted, but not yet experimentally </a:t>
                </a:r>
                <a:r>
                  <a:rPr lang="en-US" altLang="zh-CN" dirty="0"/>
                  <a:t>confirmed.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NA60+/</a:t>
                </a:r>
                <a:r>
                  <a:rPr lang="en-US" altLang="zh-CN" dirty="0" err="1"/>
                  <a:t>DiCE</a:t>
                </a:r>
                <a:r>
                  <a:rPr lang="en-US" altLang="zh-CN" dirty="0"/>
                  <a:t> — </a:t>
                </a:r>
                <a:r>
                  <a:rPr lang="en-US" altLang="zh-CN" dirty="0" err="1"/>
                  <a:t>Dilepton</a:t>
                </a:r>
                <a:r>
                  <a:rPr lang="en-US" altLang="zh-CN" dirty="0"/>
                  <a:t> and Charm </a:t>
                </a:r>
                <a:r>
                  <a:rPr lang="en-US" altLang="zh-CN" dirty="0"/>
                  <a:t>Experiment</a:t>
                </a:r>
              </a:p>
              <a:p>
                <a:r>
                  <a:rPr lang="en-US" altLang="zh-CN" dirty="0"/>
                  <a:t>Successor to the original NA60 experiment — hence “NA60+” </a:t>
                </a:r>
              </a:p>
              <a:p>
                <a:r>
                  <a:rPr lang="en-US" altLang="zh-CN" dirty="0"/>
                  <a:t>T</a:t>
                </a:r>
                <a:r>
                  <a:rPr lang="en-US" altLang="zh-CN" dirty="0"/>
                  <a:t>argets </a:t>
                </a:r>
                <a:r>
                  <a:rPr lang="zh-CN" altLang="en-US" dirty="0"/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altLang="zh-CN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𝟐𝟐𝟎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𝟓𝟎𝟎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𝑴𝒆𝑽</m:t>
                    </m:r>
                  </m:oMath>
                </a14:m>
                <a:endParaRPr lang="en-US" altLang="zh-CN" b="1" dirty="0"/>
              </a:p>
              <a:p>
                <a:r>
                  <a:rPr lang="en-US" altLang="zh-CN" dirty="0"/>
                  <a:t>Beam-energy </a:t>
                </a:r>
                <a:r>
                  <a:rPr lang="en-US" altLang="zh-CN" dirty="0"/>
                  <a:t>scan</a:t>
                </a:r>
                <a:r>
                  <a:rPr lang="en-US" altLang="zh-CN" dirty="0"/>
                  <a:t>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𝑵𝑵</m:t>
                            </m:r>
                          </m:sub>
                        </m:sSub>
                      </m:e>
                    </m:rad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𝑮𝒆𝑽</m:t>
                    </m:r>
                  </m:oMath>
                </a14:m>
                <a:endParaRPr lang="en-US" altLang="zh-CN" b="1" dirty="0"/>
              </a:p>
              <a:p>
                <a:r>
                  <a:rPr lang="en-US" altLang="zh-CN" dirty="0"/>
                  <a:t>physics probes: electromagnetic probes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 hadronic probes.</a:t>
                </a:r>
                <a:endParaRPr lang="zh-CN" altLang="en-US" dirty="0"/>
              </a:p>
            </p:txBody>
          </p:sp>
        </mc:Choice>
        <mc:Fallback>
          <p:sp>
            <p:nvSpPr>
              <p:cNvPr id="8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87" y="1867597"/>
                <a:ext cx="6018448" cy="5133873"/>
              </a:xfrm>
              <a:prstGeom prst="rect">
                <a:avLst/>
              </a:prstGeom>
              <a:blipFill>
                <a:blip r:embed="rId4"/>
                <a:stretch>
                  <a:fillRect l="-912" t="-7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0C071433-0CB4-F9AE-96FF-9EDFF2481E18}"/>
              </a:ext>
            </a:extLst>
          </p:cNvPr>
          <p:cNvSpPr txBox="1"/>
          <p:nvPr/>
        </p:nvSpPr>
        <p:spPr>
          <a:xfrm>
            <a:off x="7797292" y="5622353"/>
            <a:ext cx="2419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/>
              <a:t>QCD Phase Diagram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9323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8211" y="1053199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NA60+/</a:t>
            </a:r>
            <a:r>
              <a:rPr lang="en-US" altLang="zh-CN" dirty="0" err="1"/>
              <a:t>DiCE</a:t>
            </a:r>
            <a:r>
              <a:rPr lang="en-US" altLang="zh-CN" dirty="0"/>
              <a:t> Apparatus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19922" y="2465364"/>
            <a:ext cx="4441497" cy="2663801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398211" y="1691327"/>
            <a:ext cx="5804285" cy="5133873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1500" b="1" dirty="0"/>
              <a:t>Vertex Spectrometer</a:t>
            </a:r>
          </a:p>
          <a:p>
            <a:pPr>
              <a:lnSpc>
                <a:spcPct val="100000"/>
              </a:lnSpc>
            </a:pPr>
            <a:r>
              <a:rPr lang="en-US" altLang="zh-CN" sz="1500" dirty="0"/>
              <a:t>5</a:t>
            </a:r>
            <a:r>
              <a:rPr lang="en-US" altLang="zh-CN" sz="1500" dirty="0"/>
              <a:t> </a:t>
            </a:r>
            <a:r>
              <a:rPr lang="en-US" altLang="zh-CN" sz="1500" dirty="0"/>
              <a:t>MAPS stations located upstream of the hadron absorber</a:t>
            </a:r>
            <a:r>
              <a:rPr lang="en-US" altLang="zh-CN" sz="1500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zh-CN" sz="1600" dirty="0"/>
              <a:t>Provides precise tracking and vertex reconstruction</a:t>
            </a:r>
            <a:r>
              <a:rPr lang="en-US" altLang="zh-CN" sz="16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500" b="1" dirty="0"/>
              <a:t>Muon </a:t>
            </a:r>
            <a:r>
              <a:rPr lang="en-US" altLang="zh-CN" sz="1500" b="1" dirty="0"/>
              <a:t>Spectrometer</a:t>
            </a:r>
          </a:p>
          <a:p>
            <a:pPr>
              <a:lnSpc>
                <a:spcPct val="100000"/>
              </a:lnSpc>
            </a:pPr>
            <a:r>
              <a:rPr lang="en-US" altLang="zh-CN" sz="1500" dirty="0"/>
              <a:t>6 </a:t>
            </a:r>
            <a:r>
              <a:rPr lang="en-US" altLang="zh-CN" sz="1500" dirty="0"/>
              <a:t>Muon </a:t>
            </a:r>
            <a:r>
              <a:rPr lang="en-US" altLang="zh-CN" sz="1500" dirty="0"/>
              <a:t>stations downstream of the absorber</a:t>
            </a:r>
            <a:r>
              <a:rPr lang="en-US" altLang="zh-CN" sz="1500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zh-CN" sz="1600" dirty="0"/>
              <a:t>Measures muon trajectories and momentum through the MNP33 dipole magnet</a:t>
            </a:r>
            <a:r>
              <a:rPr lang="en-US" altLang="zh-CN" sz="16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500" b="1" dirty="0"/>
              <a:t>Track </a:t>
            </a:r>
            <a:r>
              <a:rPr lang="en-US" altLang="zh-CN" sz="1500" b="1" dirty="0"/>
              <a:t>Matching</a:t>
            </a:r>
          </a:p>
          <a:p>
            <a:pPr>
              <a:lnSpc>
                <a:spcPct val="110000"/>
              </a:lnSpc>
            </a:pPr>
            <a:r>
              <a:rPr lang="en-US" altLang="zh-CN" sz="1600" dirty="0"/>
              <a:t>Combines vertex and muon tracking information.</a:t>
            </a:r>
          </a:p>
          <a:p>
            <a:pPr>
              <a:lnSpc>
                <a:spcPct val="110000"/>
              </a:lnSpc>
            </a:pPr>
            <a:r>
              <a:rPr lang="en-US" altLang="zh-CN" sz="1600" dirty="0"/>
              <a:t>Improves </a:t>
            </a:r>
            <a:r>
              <a:rPr lang="en-US" altLang="zh-CN" sz="1600" dirty="0" err="1"/>
              <a:t>dimuon</a:t>
            </a:r>
            <a:r>
              <a:rPr lang="en-US" altLang="zh-CN" sz="1600" dirty="0"/>
              <a:t> reconstruction for thermal radiation, charm, and </a:t>
            </a:r>
            <a:r>
              <a:rPr lang="en-US" altLang="zh-CN" sz="1600" dirty="0" err="1"/>
              <a:t>quarkonium</a:t>
            </a:r>
            <a:r>
              <a:rPr lang="en-US" altLang="zh-CN" sz="1600" dirty="0"/>
              <a:t> studies.</a:t>
            </a:r>
          </a:p>
          <a:p>
            <a:pPr>
              <a:lnSpc>
                <a:spcPct val="100000"/>
              </a:lnSpc>
            </a:pPr>
            <a:endParaRPr lang="zh-CN" altLang="en-US" sz="15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8EB7CF-9D2E-8CFB-89D0-A53EA661A4E4}"/>
              </a:ext>
            </a:extLst>
          </p:cNvPr>
          <p:cNvSpPr txBox="1"/>
          <p:nvPr/>
        </p:nvSpPr>
        <p:spPr>
          <a:xfrm>
            <a:off x="7430286" y="5322966"/>
            <a:ext cx="3020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/>
              <a:t>NA60+/DiCE Experimental Setup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6060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5127" y="1115170"/>
            <a:ext cx="8164244" cy="53763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Muon Spectrometer Stations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梯形 5"/>
          <p:cNvSpPr/>
          <p:nvPr/>
        </p:nvSpPr>
        <p:spPr>
          <a:xfrm rot="16200000">
            <a:off x="2583868" y="3687811"/>
            <a:ext cx="1054899" cy="651114"/>
          </a:xfrm>
          <a:prstGeom prst="trapezoid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7" name="立方体 6"/>
          <p:cNvSpPr/>
          <p:nvPr/>
        </p:nvSpPr>
        <p:spPr>
          <a:xfrm>
            <a:off x="3754095" y="3136640"/>
            <a:ext cx="202068" cy="1643554"/>
          </a:xfrm>
          <a:prstGeom prst="cube">
            <a:avLst>
              <a:gd name="adj" fmla="val 710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2" name="立方体 21"/>
          <p:cNvSpPr/>
          <p:nvPr/>
        </p:nvSpPr>
        <p:spPr>
          <a:xfrm>
            <a:off x="4273384" y="3104345"/>
            <a:ext cx="202068" cy="1643554"/>
          </a:xfrm>
          <a:prstGeom prst="cube">
            <a:avLst>
              <a:gd name="adj" fmla="val 710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3" name="立方体 22"/>
          <p:cNvSpPr/>
          <p:nvPr/>
        </p:nvSpPr>
        <p:spPr>
          <a:xfrm>
            <a:off x="4922112" y="3056239"/>
            <a:ext cx="739744" cy="1643554"/>
          </a:xfrm>
          <a:prstGeom prst="cube">
            <a:avLst>
              <a:gd name="adj" fmla="val 4846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5" name="立方体 24"/>
          <p:cNvSpPr/>
          <p:nvPr/>
        </p:nvSpPr>
        <p:spPr>
          <a:xfrm>
            <a:off x="5979077" y="3056238"/>
            <a:ext cx="202068" cy="1643554"/>
          </a:xfrm>
          <a:prstGeom prst="cube">
            <a:avLst>
              <a:gd name="adj" fmla="val 710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6" name="立方体 25"/>
          <p:cNvSpPr/>
          <p:nvPr/>
        </p:nvSpPr>
        <p:spPr>
          <a:xfrm>
            <a:off x="6498366" y="3056237"/>
            <a:ext cx="202068" cy="1643554"/>
          </a:xfrm>
          <a:prstGeom prst="cube">
            <a:avLst>
              <a:gd name="adj" fmla="val 710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7" name="立方体 26"/>
          <p:cNvSpPr/>
          <p:nvPr/>
        </p:nvSpPr>
        <p:spPr>
          <a:xfrm>
            <a:off x="7147094" y="3056237"/>
            <a:ext cx="739744" cy="1643554"/>
          </a:xfrm>
          <a:prstGeom prst="cube">
            <a:avLst>
              <a:gd name="adj" fmla="val 4846"/>
            </a:avLst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8" name="立方体 27"/>
          <p:cNvSpPr/>
          <p:nvPr/>
        </p:nvSpPr>
        <p:spPr>
          <a:xfrm>
            <a:off x="8204059" y="3056236"/>
            <a:ext cx="202068" cy="1643554"/>
          </a:xfrm>
          <a:prstGeom prst="cube">
            <a:avLst>
              <a:gd name="adj" fmla="val 710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9" name="立方体 28"/>
          <p:cNvSpPr/>
          <p:nvPr/>
        </p:nvSpPr>
        <p:spPr>
          <a:xfrm>
            <a:off x="8723348" y="3056235"/>
            <a:ext cx="202068" cy="1643554"/>
          </a:xfrm>
          <a:prstGeom prst="cube">
            <a:avLst>
              <a:gd name="adj" fmla="val 710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cxnSp>
        <p:nvCxnSpPr>
          <p:cNvPr id="11" name="直接连接符 10"/>
          <p:cNvCxnSpPr/>
          <p:nvPr/>
        </p:nvCxnSpPr>
        <p:spPr>
          <a:xfrm>
            <a:off x="3436875" y="4052145"/>
            <a:ext cx="6440039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634854" y="3850238"/>
            <a:ext cx="9826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/>
              <a:t>Hadron absorber</a:t>
            </a:r>
            <a:endParaRPr lang="zh-CN" altLang="en-US" sz="11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558413" y="3742515"/>
            <a:ext cx="9826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/>
              <a:t>Particles</a:t>
            </a:r>
          </a:p>
          <a:p>
            <a:pPr algn="ctr"/>
            <a:r>
              <a:rPr lang="en-US" altLang="zh-CN" sz="1100" dirty="0"/>
              <a:t>From collision</a:t>
            </a:r>
            <a:endParaRPr lang="zh-CN" altLang="en-US" sz="1100" dirty="0"/>
          </a:p>
        </p:txBody>
      </p:sp>
      <p:cxnSp>
        <p:nvCxnSpPr>
          <p:cNvPr id="33" name="直接箭头连接符 32"/>
          <p:cNvCxnSpPr/>
          <p:nvPr/>
        </p:nvCxnSpPr>
        <p:spPr>
          <a:xfrm>
            <a:off x="2288167" y="4111847"/>
            <a:ext cx="34084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290846" y="2648711"/>
            <a:ext cx="1479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/>
              <a:t>Upstream Tracking</a:t>
            </a:r>
            <a:endParaRPr lang="zh-CN" altLang="en-US" sz="1100" dirty="0"/>
          </a:p>
        </p:txBody>
      </p:sp>
      <p:sp>
        <p:nvSpPr>
          <p:cNvPr id="36" name="文本框 35"/>
          <p:cNvSpPr txBox="1"/>
          <p:nvPr/>
        </p:nvSpPr>
        <p:spPr>
          <a:xfrm>
            <a:off x="4769525" y="3305739"/>
            <a:ext cx="9826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</a:rPr>
              <a:t>MNP33</a:t>
            </a:r>
            <a:br>
              <a:rPr lang="en-US" altLang="zh-CN" sz="1100" dirty="0">
                <a:solidFill>
                  <a:schemeClr val="bg1"/>
                </a:solidFill>
              </a:rPr>
            </a:br>
            <a:r>
              <a:rPr lang="en-US" altLang="zh-CN" sz="1100" dirty="0">
                <a:solidFill>
                  <a:schemeClr val="bg1"/>
                </a:solidFill>
              </a:rPr>
              <a:t>dipole</a:t>
            </a:r>
            <a:br>
              <a:rPr lang="en-US" altLang="zh-CN" sz="1100" dirty="0">
                <a:solidFill>
                  <a:schemeClr val="bg1"/>
                </a:solidFill>
              </a:rPr>
            </a:br>
            <a:r>
              <a:rPr lang="en-US" altLang="zh-CN" sz="1100" dirty="0">
                <a:solidFill>
                  <a:schemeClr val="bg1"/>
                </a:solidFill>
              </a:rPr>
              <a:t>magnet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61857" y="2652647"/>
            <a:ext cx="17367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/>
              <a:t>Downstream Tracking</a:t>
            </a:r>
            <a:endParaRPr lang="zh-CN" altLang="en-US" sz="1100" dirty="0"/>
          </a:p>
        </p:txBody>
      </p:sp>
      <p:sp>
        <p:nvSpPr>
          <p:cNvPr id="39" name="文本框 38"/>
          <p:cNvSpPr txBox="1"/>
          <p:nvPr/>
        </p:nvSpPr>
        <p:spPr>
          <a:xfrm>
            <a:off x="7833207" y="2655383"/>
            <a:ext cx="17802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/>
              <a:t>Muon identification</a:t>
            </a:r>
            <a:endParaRPr lang="zh-CN" altLang="en-US" sz="1100" dirty="0"/>
          </a:p>
        </p:txBody>
      </p:sp>
      <p:sp>
        <p:nvSpPr>
          <p:cNvPr id="40" name="文本框 39"/>
          <p:cNvSpPr txBox="1"/>
          <p:nvPr/>
        </p:nvSpPr>
        <p:spPr>
          <a:xfrm>
            <a:off x="7054882" y="3496255"/>
            <a:ext cx="9826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/>
              <a:t>Muon </a:t>
            </a:r>
          </a:p>
          <a:p>
            <a:pPr algn="ctr"/>
            <a:r>
              <a:rPr lang="en-US" altLang="zh-CN" sz="1100" dirty="0"/>
              <a:t>Wall</a:t>
            </a:r>
            <a:endParaRPr lang="zh-CN" altLang="en-US" sz="1100" dirty="0"/>
          </a:p>
        </p:txBody>
      </p:sp>
      <p:sp>
        <p:nvSpPr>
          <p:cNvPr id="3" name="矩形 2"/>
          <p:cNvSpPr/>
          <p:nvPr/>
        </p:nvSpPr>
        <p:spPr>
          <a:xfrm>
            <a:off x="3542981" y="4886872"/>
            <a:ext cx="4876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MS0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130601" y="4885326"/>
            <a:ext cx="4876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MS1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86119" y="4886872"/>
            <a:ext cx="4876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MS2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73739" y="4885326"/>
            <a:ext cx="4876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MS3</a:t>
            </a:r>
          </a:p>
        </p:txBody>
      </p:sp>
      <p:sp>
        <p:nvSpPr>
          <p:cNvPr id="38" name="矩形 37"/>
          <p:cNvSpPr/>
          <p:nvPr/>
        </p:nvSpPr>
        <p:spPr>
          <a:xfrm>
            <a:off x="8038511" y="4890582"/>
            <a:ext cx="4876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MS4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626131" y="4889036"/>
            <a:ext cx="4876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MS5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024290" y="6396772"/>
            <a:ext cx="34557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Muon Spectrometer Station Functions</a:t>
            </a:r>
            <a:endParaRPr lang="zh-CN" altLang="en-US" sz="1400" dirty="0"/>
          </a:p>
        </p:txBody>
      </p:sp>
      <p:sp>
        <p:nvSpPr>
          <p:cNvPr id="4" name="矩形 3"/>
          <p:cNvSpPr/>
          <p:nvPr/>
        </p:nvSpPr>
        <p:spPr>
          <a:xfrm>
            <a:off x="2687483" y="5675698"/>
            <a:ext cx="2673614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/>
              <a:t>Measure the track direction after the hadron absorber and before MNP33.</a:t>
            </a: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4071354" y="5024642"/>
            <a:ext cx="6325" cy="6580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94087" y="5675209"/>
            <a:ext cx="2410627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</a:pPr>
            <a:r>
              <a:rPr lang="en-US" altLang="zh-CN" sz="1100" spc="8" dirty="0"/>
              <a:t>Combined with </a:t>
            </a:r>
            <a:r>
              <a:rPr lang="en-US" altLang="zh-CN" sz="1100" spc="8" dirty="0"/>
              <a:t>MS0 and MS1 </a:t>
            </a:r>
            <a:r>
              <a:rPr lang="en-US" altLang="zh-CN" sz="1100" spc="8" dirty="0"/>
              <a:t>for momentum determination.</a:t>
            </a:r>
          </a:p>
        </p:txBody>
      </p:sp>
      <p:cxnSp>
        <p:nvCxnSpPr>
          <p:cNvPr id="44" name="直接箭头连接符 43"/>
          <p:cNvCxnSpPr/>
          <p:nvPr/>
        </p:nvCxnSpPr>
        <p:spPr>
          <a:xfrm flipV="1">
            <a:off x="6320584" y="5025902"/>
            <a:ext cx="6325" cy="6703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698561" y="5672288"/>
            <a:ext cx="2251642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</a:pPr>
            <a:r>
              <a:rPr lang="en-US" altLang="zh-CN" sz="1100" spc="8" dirty="0"/>
              <a:t>Confirm penetrating tracks for additional muon identification.</a:t>
            </a:r>
          </a:p>
        </p:txBody>
      </p:sp>
      <p:cxnSp>
        <p:nvCxnSpPr>
          <p:cNvPr id="45" name="直接箭头连接符 44"/>
          <p:cNvCxnSpPr/>
          <p:nvPr/>
        </p:nvCxnSpPr>
        <p:spPr>
          <a:xfrm flipV="1">
            <a:off x="8578710" y="5048054"/>
            <a:ext cx="6325" cy="6703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90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8363" y="1069377"/>
            <a:ext cx="8164244" cy="537633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MWPC Detector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67073" y="1818609"/>
            <a:ext cx="2895851" cy="3712786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368363" y="1818609"/>
            <a:ext cx="7200225" cy="5039391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100" dirty="0"/>
              <a:t>MWPCs are adopted for muon </a:t>
            </a:r>
            <a:r>
              <a:rPr lang="en-US" altLang="zh-CN" sz="2100" dirty="0"/>
              <a:t>station </a:t>
            </a:r>
            <a:r>
              <a:rPr lang="en-US" altLang="zh-CN" sz="2100" dirty="0"/>
              <a:t>after the hadron absorber</a:t>
            </a:r>
            <a:r>
              <a:rPr lang="en-US" altLang="zh-CN" sz="2100" dirty="0"/>
              <a:t>.</a:t>
            </a:r>
          </a:p>
          <a:p>
            <a:pPr>
              <a:lnSpc>
                <a:spcPct val="130000"/>
              </a:lnSpc>
            </a:pPr>
            <a:r>
              <a:rPr lang="en-US" altLang="zh-CN" sz="2100" b="1" dirty="0"/>
              <a:t>Two-dimensional strip readout</a:t>
            </a:r>
            <a:r>
              <a:rPr lang="en-US" altLang="zh-CN" sz="2100" dirty="0"/>
              <a:t> provides precise hit-position measurement</a:t>
            </a:r>
            <a:r>
              <a:rPr lang="en-US" altLang="zh-CN" sz="2100" dirty="0"/>
              <a:t>.</a:t>
            </a:r>
          </a:p>
          <a:p>
            <a:pPr>
              <a:lnSpc>
                <a:spcPct val="130000"/>
              </a:lnSpc>
            </a:pPr>
            <a:r>
              <a:rPr lang="en-US" altLang="zh-CN" sz="2100" dirty="0"/>
              <a:t>Large-area MWPCs provide the required tracking capability for the Muon Spectrometer.</a:t>
            </a:r>
            <a:endParaRPr lang="zh-CN" altLang="en-US" sz="2100" dirty="0"/>
          </a:p>
        </p:txBody>
      </p:sp>
      <p:sp>
        <p:nvSpPr>
          <p:cNvPr id="15" name="矩形 14"/>
          <p:cNvSpPr/>
          <p:nvPr/>
        </p:nvSpPr>
        <p:spPr>
          <a:xfrm>
            <a:off x="8162947" y="5573440"/>
            <a:ext cx="2104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MWPC Readout Board</a:t>
            </a:r>
          </a:p>
        </p:txBody>
      </p:sp>
    </p:spTree>
    <p:extLst>
      <p:ext uri="{BB962C8B-B14F-4D97-AF65-F5344CB8AC3E}">
        <p14:creationId xmlns:p14="http://schemas.microsoft.com/office/powerpoint/2010/main" val="100485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343" y="1044021"/>
            <a:ext cx="8521700" cy="537633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Simulation &amp; </a:t>
            </a:r>
            <a:r>
              <a:rPr lang="en-US" altLang="zh-CN" dirty="0"/>
              <a:t>Readout Requirements</a:t>
            </a:r>
            <a:endParaRPr lang="zh-CN" altLang="en-US" dirty="0"/>
          </a:p>
        </p:txBody>
      </p:sp>
      <p:pic>
        <p:nvPicPr>
          <p:cNvPr id="14" name="内容占位符 1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985" r="7401"/>
          <a:stretch/>
        </p:blipFill>
        <p:spPr>
          <a:xfrm>
            <a:off x="5196801" y="2100475"/>
            <a:ext cx="6096039" cy="4131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332343" y="1851409"/>
            <a:ext cx="4988804" cy="500659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300" dirty="0"/>
              <a:t>Particle </a:t>
            </a:r>
            <a:r>
              <a:rPr lang="en-US" altLang="zh-CN" sz="3300" dirty="0" err="1"/>
              <a:t>fluence</a:t>
            </a:r>
            <a:r>
              <a:rPr lang="en-US" altLang="zh-CN" sz="3300" dirty="0"/>
              <a:t> decreases significantly from MS0 to MS5</a:t>
            </a:r>
            <a:r>
              <a:rPr lang="en-US" altLang="zh-CN" sz="3300" dirty="0"/>
              <a:t>.</a:t>
            </a:r>
          </a:p>
          <a:p>
            <a:pPr>
              <a:lnSpc>
                <a:spcPct val="130000"/>
              </a:lnSpc>
            </a:pPr>
            <a:r>
              <a:rPr lang="en-US" altLang="zh-CN" sz="3300" dirty="0"/>
              <a:t>MS0–MS3 require high-precision </a:t>
            </a:r>
            <a:r>
              <a:rPr lang="en-US" altLang="zh-CN" sz="3300" dirty="0"/>
              <a:t>tracking: spatial </a:t>
            </a:r>
            <a:r>
              <a:rPr lang="en-US" altLang="zh-CN" sz="3300" dirty="0"/>
              <a:t>resolution of </a:t>
            </a:r>
            <a:r>
              <a:rPr lang="en-US" altLang="zh-CN" sz="3300" b="1" dirty="0"/>
              <a:t>0.1–0.2 mm </a:t>
            </a:r>
            <a:r>
              <a:rPr lang="en-US" altLang="zh-CN" sz="3300" dirty="0"/>
              <a:t>in the precision coordinate</a:t>
            </a:r>
            <a:r>
              <a:rPr lang="en-US" altLang="zh-CN" sz="3300" dirty="0"/>
              <a:t>.</a:t>
            </a:r>
          </a:p>
          <a:p>
            <a:pPr>
              <a:lnSpc>
                <a:spcPct val="130000"/>
              </a:lnSpc>
            </a:pPr>
            <a:r>
              <a:rPr lang="en-US" altLang="zh-CN" sz="3400" dirty="0"/>
              <a:t>MS0 is the most demanding station, with a peak particle </a:t>
            </a:r>
            <a:r>
              <a:rPr lang="en-US" altLang="zh-CN" sz="3400" dirty="0" err="1"/>
              <a:t>fluence</a:t>
            </a:r>
            <a:r>
              <a:rPr lang="en-US" altLang="zh-CN" sz="3400" dirty="0"/>
              <a:t> of about 3.5 × 10³ cm⁻² s⁻¹.</a:t>
            </a:r>
            <a:endParaRPr lang="zh-CN" altLang="en-US" sz="3400" dirty="0"/>
          </a:p>
        </p:txBody>
      </p:sp>
      <p:sp>
        <p:nvSpPr>
          <p:cNvPr id="15" name="矩形 14"/>
          <p:cNvSpPr/>
          <p:nvPr/>
        </p:nvSpPr>
        <p:spPr>
          <a:xfrm>
            <a:off x="7818775" y="6233353"/>
            <a:ext cx="22888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Particle Flux </a:t>
            </a:r>
            <a:r>
              <a:rPr lang="en-US" altLang="zh-CN" sz="1400" dirty="0" smtClean="0"/>
              <a:t>Distribution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0626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2280" y="1089425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Readout </a:t>
            </a:r>
            <a:r>
              <a:rPr lang="en-US" altLang="zh-CN" dirty="0"/>
              <a:t>Architecture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442280" y="1658112"/>
            <a:ext cx="5873176" cy="5486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900" b="1" dirty="0"/>
              <a:t>Front-End Electronics</a:t>
            </a:r>
          </a:p>
          <a:p>
            <a:r>
              <a:rPr lang="en-US" altLang="zh-CN" sz="2900" dirty="0"/>
              <a:t>Interfaces with the MWPC detector and performs front-end signal processing.</a:t>
            </a:r>
          </a:p>
          <a:p>
            <a:pPr marL="0" indent="0">
              <a:buNone/>
            </a:pPr>
            <a:r>
              <a:rPr lang="en-US" altLang="zh-CN" sz="2800" b="1" dirty="0"/>
              <a:t>Data Acquisition</a:t>
            </a:r>
          </a:p>
          <a:p>
            <a:r>
              <a:rPr lang="en-US" altLang="zh-CN" sz="2800" dirty="0"/>
              <a:t>Collects, processes, and organizes data from multiple front-end channels.</a:t>
            </a:r>
          </a:p>
          <a:p>
            <a:pPr marL="0" indent="0">
              <a:buNone/>
            </a:pPr>
            <a:r>
              <a:rPr lang="en-US" altLang="zh-CN" sz="2900" b="1" dirty="0"/>
              <a:t>Host-PC </a:t>
            </a:r>
            <a:r>
              <a:rPr lang="en-US" altLang="zh-CN" sz="2900" b="1" dirty="0"/>
              <a:t>Interface</a:t>
            </a:r>
          </a:p>
          <a:p>
            <a:r>
              <a:rPr lang="en-US" altLang="zh-CN" sz="3200" dirty="0"/>
              <a:t>Provides system control, online monitoring, and data management.</a:t>
            </a:r>
            <a:endParaRPr lang="en-US" altLang="zh-CN" sz="2800" dirty="0"/>
          </a:p>
        </p:txBody>
      </p:sp>
      <p:sp>
        <p:nvSpPr>
          <p:cNvPr id="27" name="矩形 26"/>
          <p:cNvSpPr/>
          <p:nvPr/>
        </p:nvSpPr>
        <p:spPr>
          <a:xfrm>
            <a:off x="8517370" y="1607798"/>
            <a:ext cx="1892300" cy="66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MWPC</a:t>
            </a:r>
          </a:p>
        </p:txBody>
      </p:sp>
      <p:sp>
        <p:nvSpPr>
          <p:cNvPr id="28" name="矩形 27"/>
          <p:cNvSpPr/>
          <p:nvPr/>
        </p:nvSpPr>
        <p:spPr>
          <a:xfrm>
            <a:off x="8517370" y="2763717"/>
            <a:ext cx="1892300" cy="66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FEE</a:t>
            </a:r>
          </a:p>
        </p:txBody>
      </p:sp>
      <p:sp>
        <p:nvSpPr>
          <p:cNvPr id="29" name="矩形 28"/>
          <p:cNvSpPr/>
          <p:nvPr/>
        </p:nvSpPr>
        <p:spPr>
          <a:xfrm>
            <a:off x="8517370" y="3919636"/>
            <a:ext cx="1892300" cy="66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DAQ</a:t>
            </a:r>
          </a:p>
        </p:txBody>
      </p:sp>
      <p:sp>
        <p:nvSpPr>
          <p:cNvPr id="30" name="矩形 29"/>
          <p:cNvSpPr/>
          <p:nvPr/>
        </p:nvSpPr>
        <p:spPr>
          <a:xfrm>
            <a:off x="8517370" y="5075555"/>
            <a:ext cx="1892300" cy="66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Host PC</a:t>
            </a:r>
          </a:p>
        </p:txBody>
      </p:sp>
      <p:cxnSp>
        <p:nvCxnSpPr>
          <p:cNvPr id="31" name="直接箭头连接符 30"/>
          <p:cNvCxnSpPr>
            <a:stCxn id="27" idx="2"/>
            <a:endCxn id="28" idx="0"/>
          </p:cNvCxnSpPr>
          <p:nvPr/>
        </p:nvCxnSpPr>
        <p:spPr>
          <a:xfrm>
            <a:off x="9463520" y="2268199"/>
            <a:ext cx="0" cy="495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8" idx="2"/>
            <a:endCxn id="29" idx="0"/>
          </p:cNvCxnSpPr>
          <p:nvPr/>
        </p:nvCxnSpPr>
        <p:spPr>
          <a:xfrm>
            <a:off x="9463520" y="3424118"/>
            <a:ext cx="0" cy="4955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29" idx="2"/>
            <a:endCxn id="30" idx="0"/>
          </p:cNvCxnSpPr>
          <p:nvPr/>
        </p:nvCxnSpPr>
        <p:spPr>
          <a:xfrm>
            <a:off x="9463520" y="4580037"/>
            <a:ext cx="0" cy="4955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31457" y="5923698"/>
            <a:ext cx="2664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Overall Readout Architecture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6705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6348" y="1093575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MWPC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41869" y="1490134"/>
            <a:ext cx="3464547" cy="448945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486348" y="2415626"/>
            <a:ext cx="6795802" cy="2638466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100" dirty="0"/>
              <a:t>Trapezoidal MWPC chamber with 2D strip readout.</a:t>
            </a:r>
          </a:p>
          <a:p>
            <a:r>
              <a:rPr lang="en-US" altLang="zh-CN" sz="2100" dirty="0"/>
              <a:t>Readout board size: 461 mm × 423 </a:t>
            </a:r>
            <a:r>
              <a:rPr lang="en-US" altLang="zh-CN" sz="2100" dirty="0"/>
              <a:t>mm.</a:t>
            </a:r>
          </a:p>
          <a:p>
            <a:r>
              <a:rPr lang="en-US" altLang="zh-CN" sz="2100" dirty="0"/>
              <a:t>384-channel 2D X/Y </a:t>
            </a:r>
            <a:r>
              <a:rPr lang="en-US" altLang="zh-CN" sz="2100" dirty="0"/>
              <a:t>readout.</a:t>
            </a:r>
          </a:p>
          <a:p>
            <a:r>
              <a:rPr lang="en-US" altLang="zh-CN" sz="2100" dirty="0"/>
              <a:t>3 connectors: 64 X + 64 Y channels per </a:t>
            </a:r>
            <a:r>
              <a:rPr lang="en-US" altLang="zh-CN" sz="2100" dirty="0"/>
              <a:t>connector.</a:t>
            </a:r>
            <a:endParaRPr lang="zh-CN" altLang="en-US" sz="2100" b="1" dirty="0"/>
          </a:p>
        </p:txBody>
      </p:sp>
      <p:sp>
        <p:nvSpPr>
          <p:cNvPr id="10" name="矩形 9"/>
          <p:cNvSpPr/>
          <p:nvPr/>
        </p:nvSpPr>
        <p:spPr>
          <a:xfrm>
            <a:off x="8383701" y="6231475"/>
            <a:ext cx="15808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MWPC chamber</a:t>
            </a:r>
          </a:p>
        </p:txBody>
      </p:sp>
    </p:spTree>
    <p:extLst>
      <p:ext uri="{BB962C8B-B14F-4D97-AF65-F5344CB8AC3E}">
        <p14:creationId xmlns:p14="http://schemas.microsoft.com/office/powerpoint/2010/main" val="27235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1503" y="1015300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Front-End </a:t>
            </a:r>
            <a:r>
              <a:rPr lang="en-US" altLang="zh-CN" dirty="0" smtClean="0"/>
              <a:t>Electronics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471503" y="1658111"/>
            <a:ext cx="5639762" cy="5167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b="1" dirty="0"/>
              <a:t>VMM3a-based Front-End</a:t>
            </a:r>
            <a:endParaRPr lang="en-US" altLang="zh-CN" sz="2800" dirty="0"/>
          </a:p>
          <a:p>
            <a:r>
              <a:rPr lang="en-US" altLang="zh-CN" sz="2800" dirty="0"/>
              <a:t>64 channels per VMM3a </a:t>
            </a:r>
            <a:r>
              <a:rPr lang="en-US" altLang="zh-CN" sz="2800" dirty="0"/>
              <a:t>ASIC.</a:t>
            </a:r>
            <a:endParaRPr lang="en-US" altLang="zh-CN" sz="2800" dirty="0"/>
          </a:p>
          <a:p>
            <a:r>
              <a:rPr lang="en-US" altLang="zh-CN" sz="2800" dirty="0"/>
              <a:t>2 VMM3a ASICs provide 128 channels per </a:t>
            </a:r>
            <a:r>
              <a:rPr lang="en-US" altLang="zh-CN" sz="2800" dirty="0"/>
              <a:t>FEE.</a:t>
            </a:r>
            <a:endParaRPr lang="en-US" altLang="zh-CN" sz="2800" dirty="0"/>
          </a:p>
          <a:p>
            <a:r>
              <a:rPr lang="en-US" altLang="zh-CN" sz="2800" dirty="0"/>
              <a:t>Charge amplitude are digitized </a:t>
            </a:r>
            <a:r>
              <a:rPr lang="en-US" altLang="zh-CN" sz="2800" dirty="0"/>
              <a:t>on-chip.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b="1" dirty="0"/>
              <a:t>FPGA-based Control and Readout</a:t>
            </a:r>
            <a:endParaRPr lang="en-US" altLang="zh-CN" sz="2800" dirty="0"/>
          </a:p>
          <a:p>
            <a:r>
              <a:rPr lang="en-US" altLang="zh-CN" sz="2800" dirty="0"/>
              <a:t>Kintex-7 FPGA configures the VMM3a </a:t>
            </a:r>
            <a:r>
              <a:rPr lang="en-US" altLang="zh-CN" sz="2800" dirty="0"/>
              <a:t>ASICs.</a:t>
            </a:r>
            <a:endParaRPr lang="en-US" altLang="zh-CN" sz="2800" dirty="0"/>
          </a:p>
          <a:p>
            <a:r>
              <a:rPr lang="en-US" altLang="zh-CN" sz="2800" dirty="0"/>
              <a:t>Hit information is collected and formatted by the </a:t>
            </a:r>
            <a:r>
              <a:rPr lang="en-US" altLang="zh-CN" sz="2800" dirty="0"/>
              <a:t>FPGA.</a:t>
            </a:r>
            <a:endParaRPr lang="en-US" altLang="zh-CN" sz="2800" dirty="0"/>
          </a:p>
          <a:p>
            <a:r>
              <a:rPr lang="en-US" altLang="zh-CN" sz="2800" dirty="0"/>
              <a:t>Data are transferred to the DAQ through the FEE </a:t>
            </a:r>
            <a:r>
              <a:rPr lang="en-US" altLang="zh-CN" sz="2800" dirty="0"/>
              <a:t>interface.</a:t>
            </a:r>
            <a:endParaRPr lang="en-US" altLang="zh-CN" sz="2800" dirty="0"/>
          </a:p>
        </p:txBody>
      </p:sp>
      <p:pic>
        <p:nvPicPr>
          <p:cNvPr id="13" name="FEE_board_photo" descr="image(20261007-152254).png">
            <a:extLst>
              <a:ext uri="{FF2B5EF4-FFF2-40B4-BE49-F238E27FC236}">
                <a16:creationId xmlns:a16="http://schemas.microsoft.com/office/drawing/2014/main" id="{E16C81F3-ABCE-609A-1289-8438B865B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768" y="2730851"/>
            <a:ext cx="3961398" cy="281855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946392" y="6171181"/>
            <a:ext cx="41806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VMM3a-Based 128-Channel Front-End Board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7623852" y="3013466"/>
            <a:ext cx="1024128" cy="1792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317833" y="1661772"/>
            <a:ext cx="2182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Front-end ASIC x2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接箭头连接符 16"/>
          <p:cNvCxnSpPr>
            <a:stCxn id="16" idx="2"/>
            <a:endCxn id="15" idx="0"/>
          </p:cNvCxnSpPr>
          <p:nvPr/>
        </p:nvCxnSpPr>
        <p:spPr>
          <a:xfrm>
            <a:off x="7409158" y="2031104"/>
            <a:ext cx="726759" cy="9823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982759" y="3427994"/>
            <a:ext cx="1024128" cy="8778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9433810" y="2027444"/>
            <a:ext cx="55418" cy="13517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490106" y="1658111"/>
            <a:ext cx="2533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Data Processing </a:t>
            </a:r>
            <a:r>
              <a:rPr lang="en-US" altLang="zh-CN" dirty="0">
                <a:solidFill>
                  <a:srgbClr val="FF0000"/>
                </a:solidFill>
              </a:rPr>
              <a:t>Chip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15818" y="3586490"/>
            <a:ext cx="820271" cy="719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>
            <a:endCxn id="21" idx="2"/>
          </p:cNvCxnSpPr>
          <p:nvPr/>
        </p:nvCxnSpPr>
        <p:spPr>
          <a:xfrm flipV="1">
            <a:off x="9611149" y="4305818"/>
            <a:ext cx="914805" cy="14996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8551503" y="5752569"/>
            <a:ext cx="2050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Interface to DAQ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06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373" y="1002164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DAQ Board and Data Transmission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467374" y="1658111"/>
            <a:ext cx="5308041" cy="51670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b="1" dirty="0"/>
              <a:t>Multi-FEE Readout</a:t>
            </a:r>
            <a:endParaRPr lang="en-US" altLang="zh-CN" sz="2800" dirty="0"/>
          </a:p>
          <a:p>
            <a:r>
              <a:rPr lang="en-US" altLang="zh-CN" sz="2800" dirty="0"/>
              <a:t>Supports configuration and readout of multiple FEE </a:t>
            </a:r>
            <a:r>
              <a:rPr lang="en-US" altLang="zh-CN" sz="2800" dirty="0"/>
              <a:t>boards.</a:t>
            </a:r>
            <a:endParaRPr lang="en-US" altLang="zh-CN" sz="2800" dirty="0"/>
          </a:p>
          <a:p>
            <a:r>
              <a:rPr lang="en-US" altLang="zh-CN" sz="2800" dirty="0"/>
              <a:t>Up to </a:t>
            </a:r>
            <a:r>
              <a:rPr lang="en-US" altLang="zh-CN" sz="2800" b="1" dirty="0"/>
              <a:t>9 FEE boards</a:t>
            </a:r>
            <a:r>
              <a:rPr lang="en-US" altLang="zh-CN" sz="2800" dirty="0"/>
              <a:t> in the prototype </a:t>
            </a:r>
            <a:r>
              <a:rPr lang="en-US" altLang="zh-CN" sz="2800" dirty="0"/>
              <a:t>system.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b="1" dirty="0"/>
              <a:t>FPGA-Based Data Processing</a:t>
            </a:r>
            <a:endParaRPr lang="en-US" altLang="zh-CN" sz="2800" dirty="0"/>
          </a:p>
          <a:p>
            <a:r>
              <a:rPr lang="en-US" altLang="zh-CN" sz="2800" dirty="0"/>
              <a:t>Receives and aggregates data from the FEE </a:t>
            </a:r>
            <a:r>
              <a:rPr lang="en-US" altLang="zh-CN" sz="2800" dirty="0"/>
              <a:t>boards.</a:t>
            </a:r>
            <a:endParaRPr lang="en-US" altLang="zh-CN" sz="2800" dirty="0"/>
          </a:p>
          <a:p>
            <a:r>
              <a:rPr lang="en-US" altLang="zh-CN" sz="2800" dirty="0"/>
              <a:t>FPGA collects and packages data from the FEE </a:t>
            </a:r>
            <a:r>
              <a:rPr lang="en-US" altLang="zh-CN" sz="2800" dirty="0"/>
              <a:t>boards.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2800" b="1" dirty="0"/>
              <a:t>Host-PC Communication</a:t>
            </a:r>
            <a:endParaRPr lang="en-US" altLang="zh-CN" sz="2800" dirty="0"/>
          </a:p>
          <a:p>
            <a:r>
              <a:rPr lang="en-US" altLang="zh-CN" sz="2800" dirty="0"/>
              <a:t>Packaged data are transferred through a </a:t>
            </a:r>
            <a:r>
              <a:rPr lang="en-US" altLang="zh-CN" sz="2800" b="1" dirty="0"/>
              <a:t>Gigabit network </a:t>
            </a:r>
            <a:r>
              <a:rPr lang="en-US" altLang="zh-CN" sz="2800" b="1" dirty="0"/>
              <a:t>interface.</a:t>
            </a:r>
            <a:endParaRPr lang="en-US" altLang="zh-CN" sz="2800" dirty="0"/>
          </a:p>
          <a:p>
            <a:r>
              <a:rPr lang="en-US" altLang="zh-CN" sz="2800" dirty="0"/>
              <a:t>Data are processed and displayed on the host </a:t>
            </a:r>
            <a:r>
              <a:rPr lang="en-US" altLang="zh-CN" sz="2800" dirty="0"/>
              <a:t>PC.</a:t>
            </a:r>
            <a:endParaRPr lang="en-US" altLang="zh-CN" sz="28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b="19686"/>
          <a:stretch/>
        </p:blipFill>
        <p:spPr>
          <a:xfrm rot="5400000">
            <a:off x="7390151" y="3245325"/>
            <a:ext cx="4241368" cy="1936743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8542463" y="2093012"/>
            <a:ext cx="324454" cy="42413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>
            <a:stCxn id="35" idx="2"/>
            <a:endCxn id="25" idx="1"/>
          </p:cNvCxnSpPr>
          <p:nvPr/>
        </p:nvCxnSpPr>
        <p:spPr>
          <a:xfrm>
            <a:off x="7411337" y="3372738"/>
            <a:ext cx="1131126" cy="8409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395065" y="3003406"/>
            <a:ext cx="2032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FEE Interfaces x9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680017" y="4803642"/>
            <a:ext cx="799191" cy="5242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箭头连接符 36"/>
          <p:cNvCxnSpPr>
            <a:stCxn id="38" idx="0"/>
            <a:endCxn id="36" idx="2"/>
          </p:cNvCxnSpPr>
          <p:nvPr/>
        </p:nvCxnSpPr>
        <p:spPr>
          <a:xfrm flipH="1" flipV="1">
            <a:off x="10079612" y="5327898"/>
            <a:ext cx="751102" cy="4732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9208" y="5801176"/>
            <a:ext cx="703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RJ45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073780" y="3386310"/>
            <a:ext cx="799191" cy="9784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箭头连接符 39"/>
          <p:cNvCxnSpPr>
            <a:stCxn id="41" idx="2"/>
          </p:cNvCxnSpPr>
          <p:nvPr/>
        </p:nvCxnSpPr>
        <p:spPr>
          <a:xfrm flipH="1">
            <a:off x="9486566" y="2027444"/>
            <a:ext cx="434945" cy="13105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8649399" y="1658112"/>
            <a:ext cx="2544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Data Processing ASIC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91574" y="6399948"/>
            <a:ext cx="28385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DAQ </a:t>
            </a:r>
            <a:r>
              <a:rPr lang="en-US" altLang="zh-CN" sz="1400" dirty="0"/>
              <a:t>Board for MWPC Readout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8515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888" y="1022977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Beam-Test </a:t>
            </a:r>
            <a:r>
              <a:rPr lang="en-US" altLang="zh-CN" dirty="0"/>
              <a:t>Setup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3"/>
              <p:cNvSpPr>
                <a:spLocks noGrp="1"/>
              </p:cNvSpPr>
              <p:nvPr>
                <p:ph idx="1"/>
              </p:nvPr>
            </p:nvSpPr>
            <p:spPr>
              <a:xfrm>
                <a:off x="467888" y="1691327"/>
                <a:ext cx="4327434" cy="5166673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 b="1" dirty="0"/>
                  <a:t>Beam test performed at the CERN SPS H8 beam line in December 2024</a:t>
                </a:r>
                <a:r>
                  <a:rPr lang="en-US" altLang="zh-CN" sz="2000" b="1" dirty="0" smtClean="0"/>
                  <a:t>.</a:t>
                </a:r>
              </a:p>
              <a:p>
                <a:r>
                  <a:rPr lang="en-US" altLang="zh-CN" sz="2000" dirty="0"/>
                  <a:t>Secondary particles generated by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150 </m:t>
                    </m:r>
                    <m:r>
                      <a:rPr lang="en-US" altLang="zh-CN" sz="2000" i="1" dirty="0" err="1">
                        <a:latin typeface="Cambria Math" panose="02040503050406030204" pitchFamily="18" charset="0"/>
                      </a:rPr>
                      <m:t>𝐴𝐺𝑒𝑉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 dirty="0" err="1">
                        <a:latin typeface="Cambria Math" panose="02040503050406030204" pitchFamily="18" charset="0"/>
                      </a:rPr>
                      <m:t>𝑃𝑏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/>
                  <a:t>beam interactions with a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𝑃𝑏</m:t>
                    </m:r>
                  </m:oMath>
                </a14:m>
                <a:r>
                  <a:rPr lang="en-US" altLang="zh-CN" sz="2000" dirty="0"/>
                  <a:t> target</a:t>
                </a:r>
                <a:r>
                  <a:rPr lang="en-US" altLang="zh-CN" sz="2000" dirty="0" smtClean="0"/>
                  <a:t>.</a:t>
                </a:r>
              </a:p>
              <a:p>
                <a:r>
                  <a:rPr lang="en-US" altLang="zh-CN" sz="2000" dirty="0" smtClean="0"/>
                  <a:t>Small-scale MWPC, </a:t>
                </a:r>
                <a:r>
                  <a:rPr lang="en-US" altLang="zh-CN" sz="2000" dirty="0"/>
                  <a:t>about half the size of the final readout </a:t>
                </a:r>
                <a:r>
                  <a:rPr lang="en-US" altLang="zh-CN" sz="2000" dirty="0" smtClean="0"/>
                  <a:t>module.</a:t>
                </a:r>
                <a:endParaRPr lang="en-US" altLang="zh-CN" sz="2000" dirty="0"/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888" y="1691327"/>
                <a:ext cx="4327434" cy="5166673"/>
              </a:xfrm>
              <a:blipFill>
                <a:blip r:embed="rId3"/>
                <a:stretch>
                  <a:fillRect l="-1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RealBeamTestPhoto" descr="image10.png">
            <a:extLst>
              <a:ext uri="{FF2B5EF4-FFF2-40B4-BE49-F238E27FC236}">
                <a16:creationId xmlns:a16="http://schemas.microsoft.com/office/drawing/2014/main" id="{EB739696-49AC-B945-5FCE-788C20141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172" y="1820682"/>
            <a:ext cx="3286321" cy="419813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279145" y="6250464"/>
            <a:ext cx="3919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Beam-Test Setup at CERN SPS H8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681548" y="2899346"/>
            <a:ext cx="1609344" cy="4858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stCxn id="11" idx="0"/>
          </p:cNvCxnSpPr>
          <p:nvPr/>
        </p:nvCxnSpPr>
        <p:spPr>
          <a:xfrm flipV="1">
            <a:off x="6502466" y="3130994"/>
            <a:ext cx="1179083" cy="2542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871523" y="3385240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MWPC x2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701" y="2106866"/>
            <a:ext cx="1646063" cy="682752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>
          <a:xfrm flipV="1">
            <a:off x="6951408" y="2417259"/>
            <a:ext cx="803292" cy="1735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397137" y="2662341"/>
            <a:ext cx="881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FEE x6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1020" y="4911026"/>
            <a:ext cx="1015343" cy="1217518"/>
          </a:xfrm>
          <a:prstGeom prst="rect">
            <a:avLst/>
          </a:prstGeom>
        </p:spPr>
      </p:pic>
      <p:cxnSp>
        <p:nvCxnSpPr>
          <p:cNvPr id="17" name="直接箭头连接符 16"/>
          <p:cNvCxnSpPr>
            <a:stCxn id="19" idx="2"/>
            <a:endCxn id="15" idx="1"/>
          </p:cNvCxnSpPr>
          <p:nvPr/>
        </p:nvCxnSpPr>
        <p:spPr>
          <a:xfrm>
            <a:off x="6903795" y="5180509"/>
            <a:ext cx="1887224" cy="3392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6550589" y="4811177"/>
            <a:ext cx="706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DAQ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35106" y="3266368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FAB73BC-B049-4115-A692-8D63A059BFB8}" type="slidenum">
              <a:rPr lang="en-US" altLang="zh-CN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10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7455" y="402337"/>
            <a:ext cx="10995385" cy="1087797"/>
          </a:xfrm>
        </p:spPr>
        <p:txBody>
          <a:bodyPr/>
          <a:lstStyle/>
          <a:p>
            <a:r>
              <a:rPr lang="en-US" altLang="zh-CN" dirty="0" smtClean="0"/>
              <a:t>Beam-Test Performance</a:t>
            </a:r>
            <a:r>
              <a:rPr lang="zh-CN" altLang="zh-CN" dirty="0"/>
              <a:t> (</a:t>
            </a:r>
            <a:r>
              <a:rPr lang="zh-CN" altLang="zh-CN" dirty="0" smtClean="0"/>
              <a:t>from</a:t>
            </a:r>
            <a:r>
              <a:rPr lang="en-US" altLang="zh-CN" dirty="0" smtClean="0"/>
              <a:t> </a:t>
            </a:r>
            <a:r>
              <a:rPr lang="zh-CN" altLang="zh-CN" dirty="0" smtClean="0"/>
              <a:t>collaboration </a:t>
            </a:r>
            <a:r>
              <a:rPr lang="zh-CN" altLang="zh-CN" dirty="0"/>
              <a:t>analysis)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5006693" y="2984358"/>
            <a:ext cx="4656814" cy="2337070"/>
          </a:xfrm>
          <a:prstGeom prst="rect">
            <a:avLst/>
          </a:prstGeom>
        </p:spPr>
        <p:txBody>
          <a:bodyPr>
            <a:normAutofit/>
          </a:bodyPr>
          <a:lstStyle>
            <a:lvl1pPr marL="202401" indent="-202401" algn="l" defTabSz="685783" rtl="0" eaLnBrk="1" latinLnBrk="0" hangingPunct="1">
              <a:lnSpc>
                <a:spcPct val="120000"/>
              </a:lnSpc>
              <a:spcBef>
                <a:spcPts val="1050"/>
              </a:spcBef>
              <a:spcAft>
                <a:spcPts val="15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2700" kern="1200" spc="8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5994" indent="-200020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03632" indent="-192876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6034" indent="-189305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09625" indent="-186924" algn="l" defTabSz="685783" rtl="0" eaLnBrk="1" latinLnBrk="0" hangingPunct="1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99970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24965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49959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4954" indent="-171446" algn="l" defTabSz="685783" rtl="0" eaLnBrk="1" latinLnBrk="0" hangingPunct="1">
              <a:lnSpc>
                <a:spcPct val="9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Font typeface="Wingdings 2" pitchFamily="18" charset="2"/>
              <a:buChar char="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b="1" dirty="0"/>
              <a:t>Beam-Test Performance</a:t>
            </a:r>
            <a:endParaRPr lang="en-US" altLang="zh-CN" sz="2400" dirty="0"/>
          </a:p>
          <a:p>
            <a:r>
              <a:rPr lang="en-US" altLang="zh-CN" sz="2400" dirty="0"/>
              <a:t>Single-hit spatial resolution: </a:t>
            </a:r>
            <a:r>
              <a:rPr lang="en-US" altLang="zh-CN" sz="2400" b="1" dirty="0"/>
              <a:t>~100 </a:t>
            </a:r>
            <a:r>
              <a:rPr lang="en-US" altLang="zh-CN" sz="2400" b="1" dirty="0" err="1"/>
              <a:t>μm</a:t>
            </a:r>
            <a:r>
              <a:rPr lang="en-US" altLang="zh-CN" sz="2400" b="1" dirty="0"/>
              <a:t>.</a:t>
            </a:r>
            <a:endParaRPr lang="en-US" altLang="zh-CN" sz="2400" dirty="0"/>
          </a:p>
          <a:p>
            <a:r>
              <a:rPr lang="en-US" altLang="zh-CN" sz="2400" dirty="0"/>
              <a:t>Detection efficiency: </a:t>
            </a:r>
            <a:r>
              <a:rPr lang="en-US" altLang="zh-CN" sz="2400" b="1" dirty="0"/>
              <a:t>&gt;97</a:t>
            </a:r>
            <a:r>
              <a:rPr lang="en-US" altLang="zh-CN" sz="2400" b="1" dirty="0"/>
              <a:t>%.</a:t>
            </a:r>
            <a:endParaRPr lang="en-US" altLang="zh-CN" sz="24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EA61C1A-8B31-E4F7-E912-E121CBD2A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29"/>
          <a:stretch/>
        </p:blipFill>
        <p:spPr>
          <a:xfrm>
            <a:off x="1289316" y="2004449"/>
            <a:ext cx="2254640" cy="195981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80819" y="4065552"/>
            <a:ext cx="24716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Reconstructed hits – 2 dim</a:t>
            </a:r>
            <a:endParaRPr lang="zh-CN" altLang="en-US" sz="1400" dirty="0"/>
          </a:p>
        </p:txBody>
      </p:sp>
      <p:pic>
        <p:nvPicPr>
          <p:cNvPr id="12" name="Image_YProjection" descr="科学直方图与红色拟合曲线.png">
            <a:extLst>
              <a:ext uri="{FF2B5EF4-FFF2-40B4-BE49-F238E27FC236}">
                <a16:creationId xmlns:a16="http://schemas.microsoft.com/office/drawing/2014/main" id="{6CFD9FD4-F8A8-CBB4-7A15-231F992CC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277" y="4672470"/>
            <a:ext cx="2500180" cy="145532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14399" y="6330371"/>
            <a:ext cx="3004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Reconstructed hits – y projection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9654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8234" y="1083190"/>
            <a:ext cx="8075090" cy="54122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Readout Requirements</a:t>
            </a:r>
            <a:endParaRPr lang="zh-CN" altLang="en-US" dirty="0"/>
          </a:p>
        </p:txBody>
      </p:sp>
      <p:pic>
        <p:nvPicPr>
          <p:cNvPr id="9" name="内容占位符 8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7720227" y="4943343"/>
            <a:ext cx="1942841" cy="1457131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内容占位符 2"/>
              <p:cNvSpPr txBox="1">
                <a:spLocks/>
              </p:cNvSpPr>
              <p:nvPr/>
            </p:nvSpPr>
            <p:spPr>
              <a:xfrm>
                <a:off x="4488780" y="1881963"/>
                <a:ext cx="6660289" cy="2627433"/>
              </a:xfrm>
              <a:prstGeom prst="rect">
                <a:avLst/>
              </a:prstGeom>
            </p:spPr>
            <p:txBody>
              <a:bodyPr>
                <a:normAutofit fontScale="47500" lnSpcReduction="20000"/>
              </a:bodyPr>
              <a:lstStyle>
                <a:lvl1pPr marL="202401" indent="-202401" algn="l" defTabSz="685783" rtl="0" eaLnBrk="1" latinLnBrk="0" hangingPunct="1">
                  <a:lnSpc>
                    <a:spcPct val="120000"/>
                  </a:lnSpc>
                  <a:spcBef>
                    <a:spcPts val="1050"/>
                  </a:spcBef>
                  <a:spcAft>
                    <a:spcPts val="150"/>
                  </a:spcAft>
                  <a:buClr>
                    <a:schemeClr val="accent1"/>
                  </a:buClr>
                  <a:buSzPct val="80000"/>
                  <a:buFont typeface="微软雅黑" panose="020B0503020204020204" pitchFamily="34" charset="-122"/>
                  <a:buChar char="▪"/>
                  <a:defRPr sz="2700" kern="1200" spc="8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05994" indent="-200020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▫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603632" indent="-192876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◦"/>
                  <a:defRPr sz="21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06034" indent="-189305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◦"/>
                  <a:defRPr sz="21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09625" indent="-186924" algn="l" defTabSz="685783" rtl="0" eaLnBrk="1" latinLnBrk="0" hangingPunct="1">
                  <a:lnSpc>
                    <a:spcPct val="12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微软雅黑" panose="020B0503020204020204" pitchFamily="34" charset="-122"/>
                  <a:buChar char="◦"/>
                  <a:defRPr sz="21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199970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24965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49959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74954" indent="-171446" algn="l" defTabSz="685783" rtl="0" eaLnBrk="1" latinLnBrk="0" hangingPunct="1">
                  <a:lnSpc>
                    <a:spcPct val="90000"/>
                  </a:lnSpc>
                  <a:spcBef>
                    <a:spcPts val="225"/>
                  </a:spcBef>
                  <a:spcAft>
                    <a:spcPts val="225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05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2800" b="1" dirty="0"/>
                  <a:t>Large-scale 2D Strip Readout</a:t>
                </a:r>
              </a:p>
              <a:p>
                <a:r>
                  <a:rPr lang="en-US" altLang="zh-CN" sz="2800" dirty="0"/>
                  <a:t>256 X-strips + 256 </a:t>
                </a:r>
                <a:r>
                  <a:rPr lang="en-US" altLang="zh-CN" sz="2800" dirty="0"/>
                  <a:t>Y-strips</a:t>
                </a:r>
                <a:r>
                  <a:rPr lang="zh-CN" altLang="en-US" sz="2800" dirty="0"/>
                  <a:t>，</a:t>
                </a:r>
                <a:r>
                  <a:rPr lang="en-US" altLang="zh-CN" sz="2800" dirty="0"/>
                  <a:t>512 </a:t>
                </a:r>
                <a:r>
                  <a:rPr lang="en-US" altLang="zh-CN" sz="2800" dirty="0"/>
                  <a:t>readout channels per </a:t>
                </a:r>
                <a:r>
                  <a:rPr lang="en-US" altLang="zh-CN" sz="2800" dirty="0"/>
                  <a:t>chamber</a:t>
                </a:r>
                <a:r>
                  <a:rPr lang="en-US" altLang="zh-CN" sz="2800" dirty="0"/>
                  <a:t>. Readout board size: </a:t>
                </a:r>
                <a:r>
                  <a:rPr lang="en-US" altLang="zh-CN" sz="2800" dirty="0"/>
                  <a:t>710 </a:t>
                </a:r>
                <a:r>
                  <a:rPr lang="en-US" altLang="zh-CN" sz="2800" dirty="0"/>
                  <a:t>mm × </a:t>
                </a:r>
                <a:r>
                  <a:rPr lang="en-US" altLang="zh-CN" sz="2800" dirty="0"/>
                  <a:t>620 </a:t>
                </a:r>
                <a:r>
                  <a:rPr lang="en-US" altLang="zh-CN" sz="2800" dirty="0"/>
                  <a:t>mm.</a:t>
                </a:r>
              </a:p>
              <a:p>
                <a:pPr marL="0" indent="0">
                  <a:buNone/>
                </a:pPr>
                <a:r>
                  <a:rPr lang="en-US" altLang="zh-CN" sz="2800" b="1" dirty="0"/>
                  <a:t>Precise Charge Measurement</a:t>
                </a:r>
              </a:p>
              <a:p>
                <a:r>
                  <a:rPr lang="en-US" altLang="zh-CN" sz="2800" dirty="0"/>
                  <a:t>Strip-charge amplitudes are used to determine the hit position with </a:t>
                </a:r>
                <a14:m>
                  <m:oMath xmlns:m="http://schemas.openxmlformats.org/officeDocument/2006/math">
                    <m:r>
                      <a:rPr lang="en-US" altLang="zh-CN" sz="2800" i="1" dirty="0">
                        <a:latin typeface="Cambria Math" panose="02040503050406030204" pitchFamily="18" charset="0"/>
                      </a:rPr>
                      <m:t>100–200 </m:t>
                    </m:r>
                    <m:r>
                      <a:rPr lang="en-US" altLang="zh-CN" sz="2800" i="1" dirty="0" err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800" i="1" dirty="0" err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800" dirty="0"/>
                  <a:t>spatial resolution</a:t>
                </a:r>
                <a:r>
                  <a:rPr lang="en-US" altLang="zh-CN" sz="2800" dirty="0"/>
                  <a:t>.</a:t>
                </a:r>
              </a:p>
              <a:p>
                <a:pPr marL="0" indent="0">
                  <a:buNone/>
                </a:pPr>
                <a:r>
                  <a:rPr lang="en-US" altLang="zh-CN" sz="2800" b="1" dirty="0"/>
                  <a:t>High-rate Capability</a:t>
                </a:r>
              </a:p>
              <a:p>
                <a:r>
                  <a:rPr lang="en-US" altLang="zh-CN" sz="2900" dirty="0"/>
                  <a:t>Peak </a:t>
                </a:r>
                <a:r>
                  <a:rPr lang="en-US" altLang="zh-CN" sz="2900" dirty="0"/>
                  <a:t>particle flux: </a:t>
                </a:r>
                <a:r>
                  <a:rPr lang="en-US" altLang="zh-CN" sz="2900" b="1" dirty="0"/>
                  <a:t>3.5 × 10³ cm⁻² s⁻</a:t>
                </a:r>
                <a:r>
                  <a:rPr lang="en-US" altLang="zh-CN" sz="2900" b="1" dirty="0"/>
                  <a:t>¹.</a:t>
                </a:r>
                <a:endParaRPr lang="zh-CN" altLang="en-US" sz="2900" b="1" dirty="0"/>
              </a:p>
            </p:txBody>
          </p:sp>
        </mc:Choice>
        <mc:Fallback>
          <p:sp>
            <p:nvSpPr>
              <p:cNvPr id="8" name="内容占位符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780" y="1881963"/>
                <a:ext cx="6660289" cy="2627433"/>
              </a:xfrm>
              <a:prstGeom prst="rect">
                <a:avLst/>
              </a:prstGeom>
              <a:blipFill>
                <a:blip r:embed="rId4"/>
                <a:stretch>
                  <a:fillRect l="-91" t="-2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/>
          <p:cNvSpPr/>
          <p:nvPr/>
        </p:nvSpPr>
        <p:spPr>
          <a:xfrm>
            <a:off x="7901206" y="6462013"/>
            <a:ext cx="15808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MWPC chamber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457" y="1760850"/>
            <a:ext cx="1629811" cy="212800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219" y="4509398"/>
            <a:ext cx="2822559" cy="165919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664538" y="6320439"/>
            <a:ext cx="22647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MWPC Readout Module</a:t>
            </a:r>
            <a:endParaRPr lang="zh-CN" altLang="en-US" sz="1400" dirty="0"/>
          </a:p>
        </p:txBody>
      </p:sp>
      <p:sp>
        <p:nvSpPr>
          <p:cNvPr id="15" name="右箭头 14"/>
          <p:cNvSpPr/>
          <p:nvPr/>
        </p:nvSpPr>
        <p:spPr>
          <a:xfrm rot="5400000">
            <a:off x="2068756" y="3397557"/>
            <a:ext cx="1902054" cy="321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93298" y="3888857"/>
            <a:ext cx="17500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MS Station Layout</a:t>
            </a:r>
            <a:endParaRPr lang="zh-CN" altLang="en-US" sz="1400" dirty="0"/>
          </a:p>
        </p:txBody>
      </p:sp>
      <p:sp>
        <p:nvSpPr>
          <p:cNvPr id="16" name="右箭头 15"/>
          <p:cNvSpPr/>
          <p:nvPr/>
        </p:nvSpPr>
        <p:spPr>
          <a:xfrm>
            <a:off x="4222778" y="5280206"/>
            <a:ext cx="3403328" cy="321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8970" y="2262911"/>
            <a:ext cx="321626" cy="2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6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0337" y="1035586"/>
            <a:ext cx="10752463" cy="454548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From </a:t>
            </a:r>
            <a:r>
              <a:rPr lang="en-US" altLang="zh-CN" dirty="0" smtClean="0"/>
              <a:t>Beam-Test to </a:t>
            </a:r>
            <a:r>
              <a:rPr lang="en-US" altLang="zh-CN" dirty="0"/>
              <a:t>Current Readout Architecture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97455" y="1490132"/>
                <a:ext cx="5266111" cy="565144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altLang="zh-CN" sz="1800" b="1" dirty="0"/>
                  <a:t>Beam-Test </a:t>
                </a:r>
                <a:r>
                  <a:rPr lang="en-US" altLang="zh-CN" sz="1800" b="1" dirty="0"/>
                  <a:t>Validation</a:t>
                </a:r>
                <a:endParaRPr lang="en-US" altLang="zh-CN" sz="1800" b="1" dirty="0"/>
              </a:p>
              <a:p>
                <a:r>
                  <a:rPr lang="en-US" altLang="zh-CN" sz="1800" dirty="0"/>
                  <a:t>~</a:t>
                </a:r>
                <a14:m>
                  <m:oMath xmlns:m="http://schemas.openxmlformats.org/officeDocument/2006/math">
                    <m:r>
                      <a:rPr lang="en-US" altLang="zh-CN" sz="1800" i="1" dirty="0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altLang="zh-CN" sz="1800" i="1" dirty="0" err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1800" i="1" dirty="0" err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1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800" dirty="0"/>
                  <a:t>resolution, &gt;97% </a:t>
                </a:r>
                <a:r>
                  <a:rPr lang="en-US" altLang="zh-CN" sz="1800" dirty="0" smtClean="0"/>
                  <a:t>efficiency.</a:t>
                </a:r>
              </a:p>
              <a:p>
                <a:pPr marL="0" indent="0">
                  <a:buNone/>
                </a:pPr>
                <a:r>
                  <a:rPr lang="en-US" altLang="zh-CN" sz="1800" b="1" dirty="0"/>
                  <a:t>Motivation for Scaling</a:t>
                </a:r>
              </a:p>
              <a:p>
                <a:r>
                  <a:rPr lang="en-US" altLang="zh-CN" sz="1800" dirty="0"/>
                  <a:t>Scale from prototype to full Muon </a:t>
                </a:r>
                <a:r>
                  <a:rPr lang="en-US" altLang="zh-CN" sz="1800" dirty="0"/>
                  <a:t>Spectrometer.</a:t>
                </a:r>
                <a:endParaRPr lang="en-US" altLang="zh-CN" sz="1800" dirty="0"/>
              </a:p>
              <a:p>
                <a:r>
                  <a:rPr lang="en-US" altLang="zh-CN" sz="1800" dirty="0"/>
                  <a:t>Centralized chamber readout and higher-level data </a:t>
                </a:r>
                <a:r>
                  <a:rPr lang="en-US" altLang="zh-CN" sz="1800" dirty="0" smtClean="0"/>
                  <a:t>aggregation.</a:t>
                </a:r>
              </a:p>
              <a:p>
                <a:pPr marL="0" indent="0">
                  <a:buNone/>
                </a:pPr>
                <a:r>
                  <a:rPr lang="en-US" altLang="zh-CN" sz="1800" b="1" dirty="0"/>
                  <a:t>Current Architecture</a:t>
                </a:r>
              </a:p>
              <a:p>
                <a:r>
                  <a:rPr lang="it-IT" altLang="zh-CN" sz="1800" dirty="0"/>
                  <a:t>4 VMM mezzanines + 1 ROC per </a:t>
                </a:r>
                <a:r>
                  <a:rPr lang="it-IT" altLang="zh-CN" sz="1800" dirty="0" smtClean="0"/>
                  <a:t>chamber.</a:t>
                </a:r>
                <a:endParaRPr lang="it-IT" altLang="zh-CN" sz="1800" dirty="0"/>
              </a:p>
              <a:p>
                <a:r>
                  <a:rPr lang="en-US" altLang="zh-CN" sz="1800" dirty="0"/>
                  <a:t>8 VMMs / 512 strips, with off-detector MRU </a:t>
                </a:r>
                <a:r>
                  <a:rPr lang="en-US" altLang="zh-CN" sz="1800" dirty="0" smtClean="0"/>
                  <a:t>aggregation.</a:t>
                </a:r>
                <a:endParaRPr lang="en-US" altLang="zh-CN" sz="1800" dirty="0"/>
              </a:p>
            </p:txBody>
          </p:sp>
        </mc:Choice>
        <mc:Fallback>
          <p:sp>
            <p:nvSpPr>
              <p:cNvPr id="18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7455" y="1490132"/>
                <a:ext cx="5266111" cy="5651448"/>
              </a:xfrm>
              <a:blipFill>
                <a:blip r:embed="rId3"/>
                <a:stretch>
                  <a:fillRect l="-1042" r="-1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544" y="2163092"/>
            <a:ext cx="3921278" cy="33072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700065" y="5741926"/>
            <a:ext cx="2704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Current Readout Architecture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7003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2344" t="25111" r="2275" b="26036"/>
          <a:stretch/>
        </p:blipFill>
        <p:spPr>
          <a:xfrm>
            <a:off x="6994904" y="5123399"/>
            <a:ext cx="3917432" cy="85977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7949" y="1040411"/>
            <a:ext cx="9563173" cy="503263"/>
          </a:xfrm>
        </p:spPr>
        <p:txBody>
          <a:bodyPr/>
          <a:lstStyle/>
          <a:p>
            <a:r>
              <a:rPr lang="en-US" altLang="zh-CN" dirty="0"/>
              <a:t>Integrated Chamber Readout System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AutoShape 2" descr="已生成图像 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已生成图像 1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AutoShape 6" descr="已生成图像 1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8" descr="已生成图像 1"/>
          <p:cNvSpPr>
            <a:spLocks noChangeAspect="1" noChangeArrowheads="1"/>
          </p:cNvSpPr>
          <p:nvPr/>
        </p:nvSpPr>
        <p:spPr bwMode="auto">
          <a:xfrm>
            <a:off x="941876" y="3114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83017" y="6370689"/>
            <a:ext cx="3682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Integrated Chamber Readout Electronics </a:t>
            </a:r>
          </a:p>
          <a:p>
            <a:pPr algn="ctr"/>
            <a:r>
              <a:rPr lang="en-US" altLang="zh-CN" sz="1400" dirty="0"/>
              <a:t>ROC </a:t>
            </a:r>
            <a:r>
              <a:rPr lang="en-US" altLang="zh-CN" sz="1400" dirty="0"/>
              <a:t>Side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7395915" y="6314686"/>
            <a:ext cx="3666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Integrated Chamber Readout </a:t>
            </a:r>
            <a:r>
              <a:rPr lang="en-US" altLang="zh-CN" sz="1400" dirty="0"/>
              <a:t>Electronics </a:t>
            </a:r>
          </a:p>
          <a:p>
            <a:pPr algn="ctr"/>
            <a:r>
              <a:rPr lang="en-US" altLang="zh-CN" sz="1400" dirty="0"/>
              <a:t>FEE </a:t>
            </a:r>
            <a:r>
              <a:rPr lang="en-US" altLang="zh-CN" sz="1400" dirty="0"/>
              <a:t>Side</a:t>
            </a:r>
            <a:endParaRPr lang="zh-CN" altLang="en-US" sz="1400" dirty="0"/>
          </a:p>
        </p:txBody>
      </p:sp>
      <p:sp>
        <p:nvSpPr>
          <p:cNvPr id="14" name="AutoShape 2" descr="已生成图像 38"/>
          <p:cNvSpPr>
            <a:spLocks noChangeAspect="1" noChangeArrowheads="1"/>
          </p:cNvSpPr>
          <p:nvPr/>
        </p:nvSpPr>
        <p:spPr bwMode="auto">
          <a:xfrm>
            <a:off x="1094276" y="4638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/>
          <a:srcRect t="18459" r="927" b="16192"/>
          <a:stretch/>
        </p:blipFill>
        <p:spPr>
          <a:xfrm>
            <a:off x="789476" y="5234106"/>
            <a:ext cx="3699362" cy="813361"/>
          </a:xfrm>
          <a:prstGeom prst="rect">
            <a:avLst/>
          </a:prstGeom>
        </p:spPr>
      </p:pic>
      <p:sp>
        <p:nvSpPr>
          <p:cNvPr id="3" name="AutoShape 2" descr="已生成图像 2"/>
          <p:cNvSpPr>
            <a:spLocks noChangeAspect="1" noChangeArrowheads="1"/>
          </p:cNvSpPr>
          <p:nvPr/>
        </p:nvSpPr>
        <p:spPr bwMode="auto">
          <a:xfrm>
            <a:off x="1246676" y="6162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76" y="1831169"/>
            <a:ext cx="3699362" cy="319241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/>
          <a:srcRect t="21337" b="22557"/>
          <a:stretch/>
        </p:blipFill>
        <p:spPr>
          <a:xfrm>
            <a:off x="6994905" y="2783621"/>
            <a:ext cx="3666985" cy="914401"/>
          </a:xfrm>
          <a:prstGeom prst="rect">
            <a:avLst/>
          </a:prstGeom>
        </p:spPr>
      </p:pic>
      <p:cxnSp>
        <p:nvCxnSpPr>
          <p:cNvPr id="18" name="直接箭头连接符 17"/>
          <p:cNvCxnSpPr/>
          <p:nvPr/>
        </p:nvCxnSpPr>
        <p:spPr>
          <a:xfrm>
            <a:off x="1769281" y="4829808"/>
            <a:ext cx="0" cy="51816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2348401" y="4829808"/>
            <a:ext cx="0" cy="51816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2942761" y="4829808"/>
            <a:ext cx="0" cy="51816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3552361" y="4829808"/>
            <a:ext cx="0" cy="51816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25" idx="1"/>
          </p:cNvCxnSpPr>
          <p:nvPr/>
        </p:nvCxnSpPr>
        <p:spPr>
          <a:xfrm flipV="1">
            <a:off x="2645581" y="3470257"/>
            <a:ext cx="4349321" cy="77479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左大括号 24"/>
          <p:cNvSpPr/>
          <p:nvPr/>
        </p:nvSpPr>
        <p:spPr>
          <a:xfrm rot="5400000">
            <a:off x="2356021" y="3574488"/>
            <a:ext cx="579120" cy="1920240"/>
          </a:xfrm>
          <a:prstGeom prst="leftBrac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1301" y="5451669"/>
            <a:ext cx="1646063" cy="579121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753743" y="3698022"/>
            <a:ext cx="21493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Flexible Readout Cable</a:t>
            </a:r>
            <a:endParaRPr lang="zh-CN" altLang="en-US" sz="1400" dirty="0"/>
          </a:p>
        </p:txBody>
      </p:sp>
      <p:sp>
        <p:nvSpPr>
          <p:cNvPr id="30" name="矩形 29"/>
          <p:cNvSpPr/>
          <p:nvPr/>
        </p:nvSpPr>
        <p:spPr>
          <a:xfrm>
            <a:off x="484677" y="5886701"/>
            <a:ext cx="674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ROC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V="1">
            <a:off x="1040160" y="5776781"/>
            <a:ext cx="861141" cy="2790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7242" y="5237262"/>
            <a:ext cx="2441553" cy="428813"/>
          </a:xfrm>
          <a:prstGeom prst="rect">
            <a:avLst/>
          </a:prstGeom>
        </p:spPr>
      </p:pic>
      <p:cxnSp>
        <p:nvCxnSpPr>
          <p:cNvPr id="34" name="直接箭头连接符 33"/>
          <p:cNvCxnSpPr>
            <a:stCxn id="36" idx="2"/>
            <a:endCxn id="33" idx="0"/>
          </p:cNvCxnSpPr>
          <p:nvPr/>
        </p:nvCxnSpPr>
        <p:spPr>
          <a:xfrm>
            <a:off x="8740534" y="4751111"/>
            <a:ext cx="217485" cy="4861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8006999" y="4381779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FEE_V3.0 x4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8894" y="5340962"/>
            <a:ext cx="395539" cy="43503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4814" y="5340962"/>
            <a:ext cx="395539" cy="435032"/>
          </a:xfrm>
          <a:prstGeom prst="rect">
            <a:avLst/>
          </a:prstGeom>
        </p:spPr>
      </p:pic>
      <p:cxnSp>
        <p:nvCxnSpPr>
          <p:cNvPr id="39" name="直接箭头连接符 38"/>
          <p:cNvCxnSpPr>
            <a:endCxn id="37" idx="0"/>
          </p:cNvCxnSpPr>
          <p:nvPr/>
        </p:nvCxnSpPr>
        <p:spPr>
          <a:xfrm flipH="1">
            <a:off x="7366663" y="4845400"/>
            <a:ext cx="1136" cy="4955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6889252" y="4444203"/>
            <a:ext cx="968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Power</a:t>
            </a:r>
          </a:p>
        </p:txBody>
      </p:sp>
      <p:sp>
        <p:nvSpPr>
          <p:cNvPr id="56" name="矩形 55"/>
          <p:cNvSpPr/>
          <p:nvPr/>
        </p:nvSpPr>
        <p:spPr>
          <a:xfrm>
            <a:off x="10027116" y="4451506"/>
            <a:ext cx="968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Power</a:t>
            </a:r>
          </a:p>
        </p:txBody>
      </p:sp>
      <p:cxnSp>
        <p:nvCxnSpPr>
          <p:cNvPr id="57" name="直接箭头连接符 56"/>
          <p:cNvCxnSpPr/>
          <p:nvPr/>
        </p:nvCxnSpPr>
        <p:spPr>
          <a:xfrm flipH="1">
            <a:off x="10531050" y="4820839"/>
            <a:ext cx="1136" cy="4955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endCxn id="59" idx="2"/>
          </p:cNvCxnSpPr>
          <p:nvPr/>
        </p:nvCxnSpPr>
        <p:spPr>
          <a:xfrm flipV="1">
            <a:off x="4408504" y="5219063"/>
            <a:ext cx="990828" cy="3799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4644770" y="4849731"/>
            <a:ext cx="1509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Base board</a:t>
            </a:r>
          </a:p>
        </p:txBody>
      </p:sp>
    </p:spTree>
    <p:extLst>
      <p:ext uri="{BB962C8B-B14F-4D97-AF65-F5344CB8AC3E}">
        <p14:creationId xmlns:p14="http://schemas.microsoft.com/office/powerpoint/2010/main" val="375906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7451" y="1015811"/>
            <a:ext cx="8075090" cy="448254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Summary and Outlook</a:t>
            </a:r>
            <a:endParaRPr lang="en-US" altLang="zh-CN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87451" y="2758845"/>
                <a:ext cx="10905389" cy="3036564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/>
                  <a:t>Prototype-2 validated at CERN SPS H8 beam test with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~100 </m:t>
                    </m:r>
                    <m:r>
                      <a:rPr lang="en-US" altLang="zh-CN" sz="2400" i="1" dirty="0" err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CN" sz="2400" i="1" dirty="0" err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/>
                  <a:t>resolution and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&gt;97% </m:t>
                    </m:r>
                  </m:oMath>
                </a14:m>
                <a:r>
                  <a:rPr lang="en-US" altLang="zh-CN" sz="2400" dirty="0"/>
                  <a:t>efficiency</a:t>
                </a:r>
                <a:r>
                  <a:rPr lang="en-US" altLang="zh-CN" sz="2400" dirty="0"/>
                  <a:t>.</a:t>
                </a:r>
              </a:p>
              <a:p>
                <a:r>
                  <a:rPr lang="en-US" altLang="zh-CN" sz="2400" dirty="0"/>
                  <a:t>Development of the </a:t>
                </a:r>
                <a:r>
                  <a:rPr lang="en-US" altLang="zh-CN" sz="2400" b="1" dirty="0"/>
                  <a:t>FEE_V3.0 + ROC_V2.0</a:t>
                </a:r>
                <a:r>
                  <a:rPr lang="en-US" altLang="zh-CN" sz="2400" dirty="0"/>
                  <a:t> chamber-level readout system</a:t>
                </a:r>
                <a:r>
                  <a:rPr lang="en-US" altLang="zh-CN" sz="2400" dirty="0"/>
                  <a:t>.</a:t>
                </a:r>
              </a:p>
              <a:p>
                <a:r>
                  <a:rPr lang="en-US" altLang="zh-CN" sz="2400" b="1" dirty="0"/>
                  <a:t>TDR phase</a:t>
                </a:r>
                <a:r>
                  <a:rPr lang="en-US" altLang="zh-CN" sz="2400" dirty="0"/>
                  <a:t> with electronics tests, system integration, and beam tests.</a:t>
                </a:r>
              </a:p>
            </p:txBody>
          </p:sp>
        </mc:Choice>
        <mc:Fallback>
          <p:sp>
            <p:nvSpPr>
              <p:cNvPr id="18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7451" y="2758845"/>
                <a:ext cx="10905389" cy="3036564"/>
              </a:xfrm>
              <a:blipFill>
                <a:blip r:embed="rId3"/>
                <a:stretch>
                  <a:fillRect l="-671" t="-4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AutoShape 2" descr="已生成图像 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已生成图像 1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AutoShape 6" descr="已生成图像 1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8" descr="已生成图像 1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AutoShape 2" descr="已生成图像 38"/>
          <p:cNvSpPr>
            <a:spLocks noChangeAspect="1" noChangeArrowheads="1"/>
          </p:cNvSpPr>
          <p:nvPr/>
        </p:nvSpPr>
        <p:spPr bwMode="auto">
          <a:xfrm>
            <a:off x="2289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9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Thanks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mtClean="0"/>
              <a:t>请提宝贵意见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687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2297</Words>
  <Application>Microsoft Office PowerPoint</Application>
  <PresentationFormat>宽屏</PresentationFormat>
  <Paragraphs>277</Paragraphs>
  <Slides>17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微软雅黑</vt:lpstr>
      <vt:lpstr>微软雅黑 bold</vt:lpstr>
      <vt:lpstr>Arial</vt:lpstr>
      <vt:lpstr>Cambria Math</vt:lpstr>
      <vt:lpstr>Wingdings</vt:lpstr>
      <vt:lpstr>Wingdings 2</vt:lpstr>
      <vt:lpstr>View</vt:lpstr>
      <vt:lpstr>Study of the Readout Electronics for the Muon Tracking Detector System of the NA60+ Experiment</vt:lpstr>
      <vt:lpstr>Physics Motivation of NA60+/DiCE</vt:lpstr>
      <vt:lpstr>NA60+/DiCE Apparatus</vt:lpstr>
      <vt:lpstr>Muon Spectrometer Stations</vt:lpstr>
      <vt:lpstr>MWPC Detector</vt:lpstr>
      <vt:lpstr>Simulation &amp; Readout Requirements</vt:lpstr>
      <vt:lpstr>Readout Architecture</vt:lpstr>
      <vt:lpstr>MWPC</vt:lpstr>
      <vt:lpstr>Front-End Electronics</vt:lpstr>
      <vt:lpstr>DAQ Board and Data Transmission</vt:lpstr>
      <vt:lpstr>Beam-Test Setup</vt:lpstr>
      <vt:lpstr>Beam-Test Performance (from collaboration analysis)</vt:lpstr>
      <vt:lpstr>Readout Requirements</vt:lpstr>
      <vt:lpstr>From Beam-Test to Current Readout Architecture</vt:lpstr>
      <vt:lpstr>Integrated Chamber Readout System</vt:lpstr>
      <vt:lpstr>Summary and Outlook</vt:lpstr>
      <vt:lpstr>Thanks！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lastModifiedBy>China</cp:lastModifiedBy>
  <cp:revision>1164</cp:revision>
  <dcterms:created xsi:type="dcterms:W3CDTF">2019-09-17T05:46:24Z</dcterms:created>
  <dcterms:modified xsi:type="dcterms:W3CDTF">2026-10-15T10:01:07Z</dcterms:modified>
</cp:coreProperties>
</file>