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7"/>
  </p:notesMasterIdLst>
  <p:sldIdLst>
    <p:sldId id="625" r:id="rId2"/>
    <p:sldId id="301" r:id="rId3"/>
    <p:sldId id="626" r:id="rId4"/>
    <p:sldId id="627" r:id="rId5"/>
    <p:sldId id="636" r:id="rId6"/>
    <p:sldId id="628" r:id="rId7"/>
    <p:sldId id="629" r:id="rId8"/>
    <p:sldId id="631" r:id="rId9"/>
    <p:sldId id="632" r:id="rId10"/>
    <p:sldId id="637" r:id="rId11"/>
    <p:sldId id="638" r:id="rId12"/>
    <p:sldId id="639" r:id="rId13"/>
    <p:sldId id="640" r:id="rId14"/>
    <p:sldId id="634" r:id="rId15"/>
    <p:sldId id="63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379"/>
    <p:restoredTop sz="96327"/>
  </p:normalViewPr>
  <p:slideViewPr>
    <p:cSldViewPr snapToGrid="0" snapToObjects="1">
      <p:cViewPr varScale="1">
        <p:scale>
          <a:sx n="85" d="100"/>
          <a:sy n="85" d="100"/>
        </p:scale>
        <p:origin x="77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09A15-7EFC-E64E-A8FE-872BEB92A783}" type="datetimeFigureOut">
              <a:rPr kumimoji="1" lang="zh-CN" altLang="en-US" smtClean="0"/>
              <a:t>2026/10/14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07C26-A95F-014F-AA63-975778CE08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3"/>
          </p:nvPr>
        </p:nvSpPr>
        <p:spPr>
          <a:xfrm>
            <a:off x="5698067" y="3509963"/>
            <a:ext cx="1219200" cy="914400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84314" y="136525"/>
            <a:ext cx="11401287" cy="578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662610" y="1133062"/>
            <a:ext cx="10866781" cy="5078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cxnSp>
        <p:nvCxnSpPr>
          <p:cNvPr id="7" name="直线连接符 6"/>
          <p:cNvCxnSpPr/>
          <p:nvPr userDrawn="1"/>
        </p:nvCxnSpPr>
        <p:spPr>
          <a:xfrm>
            <a:off x="0" y="859115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2026-10-15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INSTR 2026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313" y="136524"/>
            <a:ext cx="11485369" cy="651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610" y="1133062"/>
            <a:ext cx="10866781" cy="5078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609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zh-CN"/>
              <a:t>INSTR 2026</a:t>
            </a:r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619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DFB6F-434B-7A4B-B421-1C3EF793A4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AAB9F42-843B-4371-88E2-681E52AB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2026-10-15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7B7345-3562-421E-AF27-F26A629B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INSTR 2026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7C2617-2A6A-4EED-BCC0-F768BE72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EE5ABC3D-F3D0-2255-F583-A38E234E7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1970" y="1851232"/>
            <a:ext cx="8781409" cy="2387600"/>
          </a:xfrm>
        </p:spPr>
        <p:txBody>
          <a:bodyPr>
            <a:normAutofit fontScale="90000"/>
          </a:bodyPr>
          <a:lstStyle/>
          <a:p>
            <a:pPr algn="just"/>
            <a:r>
              <a:rPr lang="en-US" altLang="zh-CN" dirty="0">
                <a:solidFill>
                  <a:schemeClr val="tx1"/>
                </a:solidFill>
              </a:rPr>
              <a:t>The beam-particle monitor for the HIRFL-CSR external target experiment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副标题 2">
            <a:extLst>
              <a:ext uri="{FF2B5EF4-FFF2-40B4-BE49-F238E27FC236}">
                <a16:creationId xmlns:a16="http://schemas.microsoft.com/office/drawing/2014/main" id="{002A7332-FBBA-B8B7-DAD2-BE37A7AF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9896" y="4496559"/>
            <a:ext cx="9144000" cy="1655762"/>
          </a:xfrm>
        </p:spPr>
        <p:txBody>
          <a:bodyPr/>
          <a:lstStyle/>
          <a:p>
            <a:r>
              <a:rPr lang="en-US" altLang="zh-CN" dirty="0" err="1"/>
              <a:t>Chaosong</a:t>
            </a:r>
            <a:r>
              <a:rPr lang="en-US" altLang="zh-CN" dirty="0"/>
              <a:t> Gao, Ming Yang, Hulin Wang, Jun Liu, </a:t>
            </a:r>
            <a:r>
              <a:rPr lang="en-US" altLang="zh-CN" dirty="0" err="1"/>
              <a:t>Xianglun</a:t>
            </a:r>
            <a:r>
              <a:rPr lang="en-US" altLang="zh-CN" dirty="0"/>
              <a:t> Wei, </a:t>
            </a:r>
            <a:r>
              <a:rPr lang="en-US" altLang="zh-CN" dirty="0" err="1"/>
              <a:t>Xiangming</a:t>
            </a:r>
            <a:r>
              <a:rPr lang="en-US" altLang="zh-CN" dirty="0"/>
              <a:t> Sun, On behalf of the CEE Beam Monitor Group</a:t>
            </a:r>
          </a:p>
          <a:p>
            <a:r>
              <a:rPr lang="en-US" altLang="zh-CN" dirty="0"/>
              <a:t>Central China Normal University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376327F-D389-A692-63BB-B08FF7A9B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1" y="218543"/>
            <a:ext cx="3450573" cy="8982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025FA95-6A67-42AD-A293-2E9EE0CDA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384" y="218543"/>
            <a:ext cx="4759326" cy="8982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u"/>
            </a:pPr>
            <a:r>
              <a:rPr kumimoji="1" lang="en-US" altLang="zh-CN" sz="3200" dirty="0"/>
              <a:t> Introduction</a:t>
            </a:r>
          </a:p>
          <a:p>
            <a:pPr lvl="1">
              <a:buFont typeface="Wingdings" panose="05000000000000000000" pitchFamily="2" charset="2"/>
              <a:buChar char="u"/>
            </a:pPr>
            <a:endParaRPr kumimoji="1" lang="en-US" altLang="zh-CN" sz="3200" dirty="0"/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en-US" altLang="zh-CN" sz="3200" dirty="0"/>
              <a:t> Beam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particle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monitor</a:t>
            </a:r>
          </a:p>
          <a:p>
            <a:pPr lvl="1">
              <a:buFont typeface="Wingdings" panose="05000000000000000000" pitchFamily="2" charset="2"/>
              <a:buChar char="u"/>
            </a:pPr>
            <a:endParaRPr kumimoji="1" lang="en-US" altLang="zh-CN" sz="3200" dirty="0"/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en-US" altLang="zh-CN" sz="3200" dirty="0"/>
              <a:t> </a:t>
            </a:r>
            <a:r>
              <a:rPr kumimoji="1" lang="en-US" altLang="zh-CN" sz="3200" dirty="0" err="1"/>
              <a:t>Topmetal</a:t>
            </a:r>
            <a:r>
              <a:rPr kumimoji="1" lang="en-US" altLang="zh-CN" sz="3200" dirty="0"/>
              <a:t>-CEE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ASIC</a:t>
            </a:r>
          </a:p>
          <a:p>
            <a:pPr lvl="1">
              <a:buFont typeface="Wingdings" panose="05000000000000000000" pitchFamily="2" charset="2"/>
              <a:buChar char="u"/>
            </a:pPr>
            <a:endParaRPr kumimoji="1" lang="en-US" altLang="zh-CN" sz="3200" dirty="0"/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en-US" altLang="zh-CN" sz="3200" dirty="0"/>
              <a:t> Test results</a:t>
            </a:r>
          </a:p>
          <a:p>
            <a:pPr lvl="1">
              <a:buFont typeface="Wingdings" panose="05000000000000000000" pitchFamily="2" charset="2"/>
              <a:buChar char="u"/>
            </a:pPr>
            <a:endParaRPr kumimoji="1" lang="en-US" altLang="zh-CN" sz="3200" dirty="0"/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en-US" altLang="zh-CN" sz="3200" dirty="0"/>
              <a:t> Summary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A5423A3-DEC7-4F29-9652-1DAF4C02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2CC59D-2E83-5809-B7F9-C0DF29D1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5AC6DB8-1A14-15A6-D336-C0D55A99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D615-864A-4B60-A090-8B1405D3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3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C60D305-64CF-A522-399E-4FBB7D29E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7DAE9755-EF29-4563-8EE4-08737B4578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427" y="3460272"/>
            <a:ext cx="3637722" cy="2964637"/>
          </a:xfr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1611CAC-B303-2563-36E7-1362C74BB92F}"/>
              </a:ext>
            </a:extLst>
          </p:cNvPr>
          <p:cNvSpPr txBox="1"/>
          <p:nvPr/>
        </p:nvSpPr>
        <p:spPr>
          <a:xfrm>
            <a:off x="42410" y="802444"/>
            <a:ext cx="46753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eavy 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 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R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esearch 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F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acility in 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anzhou 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ooling-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torage-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R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ing system (</a:t>
            </a:r>
            <a:r>
              <a:rPr lang="en-US" altLang="zh-CN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HIRFL-CSR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65BC09-46B6-40C4-14C6-1D2962624E05}"/>
              </a:ext>
            </a:extLst>
          </p:cNvPr>
          <p:cNvSpPr txBox="1"/>
          <p:nvPr/>
        </p:nvSpPr>
        <p:spPr>
          <a:xfrm>
            <a:off x="5002696" y="802444"/>
            <a:ext cx="7481163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US" altLang="zh-CN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SR 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</a:t>
            </a:r>
            <a:r>
              <a:rPr lang="en-US" altLang="zh-CN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xternal-target 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</a:t>
            </a:r>
            <a:r>
              <a:rPr lang="en-US" altLang="zh-CN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xperiment (</a:t>
            </a:r>
            <a:r>
              <a:rPr lang="en-US" altLang="zh-CN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CEE</a:t>
            </a:r>
            <a:r>
              <a:rPr lang="en-US" altLang="zh-CN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</a:t>
            </a:r>
            <a:endParaRPr lang="en-US" altLang="zh-CN" sz="24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Study the properties of nuclear matter at high baryonic density </a:t>
            </a:r>
            <a:endParaRPr lang="en-US" altLang="zh-CN" sz="28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Fixed target, with heavy-ion (up to U) beam energy: ~0.4 - 1.1 GeV/u </a:t>
            </a:r>
            <a:endParaRPr lang="en-US" altLang="zh-CN" sz="2800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Maximum event rate: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altLang="zh-CN" sz="2800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4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zh-CN" sz="2800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-1</a:t>
            </a:r>
            <a:r>
              <a:rPr lang="en-U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US" altLang="zh-CN" sz="2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95DB58-6CA8-7D0B-9F3B-2841277D7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2728" y="1920764"/>
            <a:ext cx="4005270" cy="4865906"/>
          </a:xfrm>
          <a:prstGeom prst="rect">
            <a:avLst/>
          </a:prstGeom>
        </p:spPr>
      </p:pic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B2576117-4882-A72F-53EF-64B27686A9E0}"/>
              </a:ext>
            </a:extLst>
          </p:cNvPr>
          <p:cNvCxnSpPr/>
          <p:nvPr/>
        </p:nvCxnSpPr>
        <p:spPr>
          <a:xfrm flipV="1">
            <a:off x="3902765" y="4678017"/>
            <a:ext cx="1742661" cy="1656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02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88DD311-A4E4-5303-7B3F-1A74FA10B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14B4CC-60F2-B4F0-99E0-020F4171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dirty="0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7219EB-77C7-0E2D-CA4A-BB6362954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4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80D4ED88-83BA-B230-86F2-673A1746F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Beam particle monitor (BPM)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21D66A-6A53-9082-39EE-51F3BF5000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61706" y="3292276"/>
            <a:ext cx="2743200" cy="279222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C3D97F6-9D43-A2F3-DD9C-41FB75F903A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541933" y="3392097"/>
            <a:ext cx="4612005" cy="26924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3EF9D14-A468-DFE3-8659-D06C5BBBE84D}"/>
              </a:ext>
            </a:extLst>
          </p:cNvPr>
          <p:cNvSpPr txBox="1"/>
          <p:nvPr/>
        </p:nvSpPr>
        <p:spPr>
          <a:xfrm>
            <a:off x="114019" y="888492"/>
            <a:ext cx="640179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BPM: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Placed upstream of the fixed target in a magnetic shield 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Measure the position of each beam particle 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Two micro-TPCs in a gas vessel, with electric field orthogonal to each other 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Main design parameters: </a:t>
            </a:r>
            <a:endParaRPr lang="en-US" altLang="zh-CN" dirty="0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Position resolution : 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50 </a:t>
            </a:r>
            <a:r>
              <a:rPr lang="en-US" altLang="zh-CN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μm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US" altLang="zh-CN" dirty="0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Time resolution: 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1 </a:t>
            </a:r>
            <a:r>
              <a:rPr lang="en-US" altLang="zh-CN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μs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US" altLang="zh-CN" dirty="0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Maximum event rate: 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~1 MHz </a:t>
            </a:r>
            <a:endParaRPr lang="en-US" altLang="zh-CN" dirty="0"/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Sensitive area: 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en-US" altLang="zh-CN" dirty="0">
                <a:solidFill>
                  <a:srgbClr val="0070C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en-US" altLang="zh-CN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30 mm</a:t>
            </a:r>
            <a:r>
              <a:rPr lang="en-US" altLang="zh-CN" baseline="3000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2</a:t>
            </a:r>
            <a:endParaRPr lang="zh-CN" altLang="en-US" baseline="30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082C04-E046-EFE8-6D36-B91F2C7668A1}"/>
              </a:ext>
            </a:extLst>
          </p:cNvPr>
          <p:cNvSpPr txBox="1"/>
          <p:nvPr/>
        </p:nvSpPr>
        <p:spPr>
          <a:xfrm>
            <a:off x="6082393" y="880452"/>
            <a:ext cx="609887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Working principle: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Ionizing the gas along the path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Collect the electrons and read out the signals.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The Y–Z plane provides the Y position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The X–Z plane provides the X position</a:t>
            </a: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Position measured in two readout planes</a:t>
            </a:r>
            <a:endParaRPr lang="en-US" altLang="zh-CN" dirty="0"/>
          </a:p>
        </p:txBody>
      </p:sp>
      <p:pic>
        <p:nvPicPr>
          <p:cNvPr id="13" name="内容占位符 12">
            <a:extLst>
              <a:ext uri="{FF2B5EF4-FFF2-40B4-BE49-F238E27FC236}">
                <a16:creationId xmlns:a16="http://schemas.microsoft.com/office/drawing/2014/main" id="{7287BB75-4AEC-441D-9805-24170C8A1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7376" y="3963890"/>
            <a:ext cx="3597340" cy="239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32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F7ACBB6-E1DA-42D7-85A9-4B87767C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E7CD14E-BD2F-4985-92C8-3B2382D2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EAB38-2DC0-421E-85D2-0ECC4E5B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121C3CD-2A01-4D66-8DDC-41385CBE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BPM system diagram</a:t>
            </a:r>
            <a:endParaRPr lang="zh-CN" altLang="en-US" dirty="0"/>
          </a:p>
        </p:txBody>
      </p:sp>
      <p:pic>
        <p:nvPicPr>
          <p:cNvPr id="7" name="Picture 3" descr="s05_02.png">
            <a:extLst>
              <a:ext uri="{FF2B5EF4-FFF2-40B4-BE49-F238E27FC236}">
                <a16:creationId xmlns:a16="http://schemas.microsoft.com/office/drawing/2014/main" id="{324D5C40-7502-4424-AB0A-3E055168B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5460" y="1023300"/>
            <a:ext cx="6476540" cy="21268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098517-D62C-4905-BFD7-791CA16FD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342" y="3988498"/>
            <a:ext cx="2882000" cy="17456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F1D8533-A611-4B7D-AF92-147388C45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84" y="3695900"/>
            <a:ext cx="3107769" cy="2330827"/>
          </a:xfrm>
          <a:prstGeom prst="rect">
            <a:avLst/>
          </a:prstGeom>
        </p:spPr>
      </p:pic>
      <p:cxnSp>
        <p:nvCxnSpPr>
          <p:cNvPr id="10" name="直线箭头连接符 6">
            <a:extLst>
              <a:ext uri="{FF2B5EF4-FFF2-40B4-BE49-F238E27FC236}">
                <a16:creationId xmlns:a16="http://schemas.microsoft.com/office/drawing/2014/main" id="{1AF3C226-1746-4F79-B726-AA343E9DD838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1813051" y="4861313"/>
            <a:ext cx="1963291" cy="688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E4371FDC-AE9C-49A6-88CC-E47E2E5CD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768" y="3707807"/>
            <a:ext cx="4515803" cy="237591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B97348F-EE67-407C-AFBA-D8B3CBA5460C}"/>
              </a:ext>
            </a:extLst>
          </p:cNvPr>
          <p:cNvSpPr txBox="1"/>
          <p:nvPr/>
        </p:nvSpPr>
        <p:spPr>
          <a:xfrm>
            <a:off x="45647" y="1205197"/>
            <a:ext cx="54980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u"/>
            </a:pPr>
            <a:r>
              <a:rPr lang="en-US" altLang="zh-CN" dirty="0"/>
              <a:t>Slow control system, detector with front-end electronics, and the back-end electronics. </a:t>
            </a:r>
          </a:p>
          <a:p>
            <a:pPr marL="285750" lvl="0" indent="-285750">
              <a:buFont typeface="Wingdings" panose="05000000000000000000" pitchFamily="2" charset="2"/>
              <a:buChar char="u"/>
            </a:pPr>
            <a:r>
              <a:rPr lang="en-US" altLang="zh-CN" dirty="0"/>
              <a:t>The entire detector is placed inside a magnetic shielding enclosure.</a:t>
            </a:r>
          </a:p>
        </p:txBody>
      </p:sp>
    </p:spTree>
    <p:extLst>
      <p:ext uri="{BB962C8B-B14F-4D97-AF65-F5344CB8AC3E}">
        <p14:creationId xmlns:p14="http://schemas.microsoft.com/office/powerpoint/2010/main" val="209800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B04394-1BFC-8D01-0462-2E7C37D09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ED9DFC3-B3A0-5471-8523-24D78E06E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3B9A2B-9D51-6443-DBE7-571740653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0C5FF317-2D0D-B15E-E793-67C1B202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Topmetal</a:t>
            </a:r>
            <a:r>
              <a:rPr lang="en-US" altLang="zh-CN" dirty="0"/>
              <a:t>-CEE ASIC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64FEB945-208B-31DB-1F02-D39423D5B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0708" y="1394541"/>
            <a:ext cx="3385608" cy="5078413"/>
          </a:xfr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94D280B-06CE-5082-1971-50F561C2BC56}"/>
              </a:ext>
            </a:extLst>
          </p:cNvPr>
          <p:cNvSpPr txBox="1"/>
          <p:nvPr/>
        </p:nvSpPr>
        <p:spPr>
          <a:xfrm>
            <a:off x="38526" y="1528442"/>
            <a:ext cx="3021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400" b="1" dirty="0"/>
              <a:t>The main features:</a:t>
            </a:r>
            <a:endParaRPr lang="zh-CN" alt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表格 11">
                <a:extLst>
                  <a:ext uri="{FF2B5EF4-FFF2-40B4-BE49-F238E27FC236}">
                    <a16:creationId xmlns:a16="http://schemas.microsoft.com/office/drawing/2014/main" id="{4CADBD3C-68F0-41D2-8214-BEBBDCE69C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5627032"/>
                  </p:ext>
                </p:extLst>
              </p:nvPr>
            </p:nvGraphicFramePr>
            <p:xfrm>
              <a:off x="210645" y="2019683"/>
              <a:ext cx="4270394" cy="39626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34435">
                      <a:extLst>
                        <a:ext uri="{9D8B030D-6E8A-4147-A177-3AD203B41FA5}">
                          <a16:colId xmlns:a16="http://schemas.microsoft.com/office/drawing/2014/main" val="1325175694"/>
                        </a:ext>
                      </a:extLst>
                    </a:gridCol>
                    <a:gridCol w="1935959">
                      <a:extLst>
                        <a:ext uri="{9D8B030D-6E8A-4147-A177-3AD203B41FA5}">
                          <a16:colId xmlns:a16="http://schemas.microsoft.com/office/drawing/2014/main" val="1206207030"/>
                        </a:ext>
                      </a:extLst>
                    </a:gridCol>
                  </a:tblGrid>
                  <a:tr h="181857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Feature size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 nm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2388209"/>
                      </a:ext>
                    </a:extLst>
                  </a:tr>
                  <a:tr h="301935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Chip area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3 mm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zh-CN" altLang="en-US" sz="1600" dirty="0"/>
                            <a:t> </a:t>
                          </a:r>
                          <a:r>
                            <a:rPr lang="en-US" altLang="zh-CN" sz="1600" dirty="0"/>
                            <a:t>19 mm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4481059"/>
                      </a:ext>
                    </a:extLst>
                  </a:tr>
                  <a:tr h="528387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Number of  channels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180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33787093"/>
                      </a:ext>
                    </a:extLst>
                  </a:tr>
                  <a:tr h="301935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Channel pitch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100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6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12308674"/>
                      </a:ext>
                    </a:extLst>
                  </a:tr>
                  <a:tr h="301935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CCE size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1mm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zh-CN" altLang="en-US" sz="1600" dirty="0"/>
                            <a:t> </a:t>
                          </a:r>
                          <a:r>
                            <a:rPr lang="en-US" altLang="zh-CN" sz="1600" dirty="0"/>
                            <a:t>89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6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0225995"/>
                      </a:ext>
                    </a:extLst>
                  </a:tr>
                  <a:tr h="528387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Shaping time (tunable)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~0.5</a:t>
                          </a:r>
                          <a14:m>
                            <m:oMath xmlns:m="http://schemas.openxmlformats.org/officeDocument/2006/math">
                              <m:r>
                                <a:rPr lang="zh-CN" altLang="en-US" sz="160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𝑡𝑜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 2 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𝑚𝑠</m:t>
                              </m:r>
                            </m:oMath>
                          </a14:m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70814391"/>
                      </a:ext>
                    </a:extLst>
                  </a:tr>
                  <a:tr h="301935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Peaking time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~100 ns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7710065"/>
                      </a:ext>
                    </a:extLst>
                  </a:tr>
                  <a:tr h="301935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Readout scheme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Data-driven readout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50520441"/>
                      </a:ext>
                    </a:extLst>
                  </a:tr>
                  <a:tr h="301935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Readout time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25 ns/channel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362747"/>
                      </a:ext>
                    </a:extLst>
                  </a:tr>
                  <a:tr h="528387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Amplitude measurement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TOT method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771058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表格 11">
                <a:extLst>
                  <a:ext uri="{FF2B5EF4-FFF2-40B4-BE49-F238E27FC236}">
                    <a16:creationId xmlns:a16="http://schemas.microsoft.com/office/drawing/2014/main" id="{4CADBD3C-68F0-41D2-8214-BEBBDCE69C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75627032"/>
                  </p:ext>
                </p:extLst>
              </p:nvPr>
            </p:nvGraphicFramePr>
            <p:xfrm>
              <a:off x="210645" y="2019683"/>
              <a:ext cx="4270394" cy="396260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34435">
                      <a:extLst>
                        <a:ext uri="{9D8B030D-6E8A-4147-A177-3AD203B41FA5}">
                          <a16:colId xmlns:a16="http://schemas.microsoft.com/office/drawing/2014/main" val="1325175694"/>
                        </a:ext>
                      </a:extLst>
                    </a:gridCol>
                    <a:gridCol w="1935959">
                      <a:extLst>
                        <a:ext uri="{9D8B030D-6E8A-4147-A177-3AD203B41FA5}">
                          <a16:colId xmlns:a16="http://schemas.microsoft.com/office/drawing/2014/main" val="120620703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Feature size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 nm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238820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Chip area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21069" t="-118182" r="-1258" b="-97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4481059"/>
                      </a:ext>
                    </a:extLst>
                  </a:tr>
                  <a:tr h="528387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Number of  channels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180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3378709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Channel pitch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21069" t="-376364" r="-1258" b="-7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230867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CCE size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21069" t="-476364" r="-1258" b="-6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0225995"/>
                      </a:ext>
                    </a:extLst>
                  </a:tr>
                  <a:tr h="528387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Shaping time (tunable)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21069" t="-364368" r="-1258" b="-2919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081439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Peaking time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~100 ns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771006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Readout scheme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Data-driven readout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5052044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Readout time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25 ns/channel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362747"/>
                      </a:ext>
                    </a:extLst>
                  </a:tr>
                  <a:tr h="528387"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Amplitude measurement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600" dirty="0"/>
                            <a:t>TOT method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771058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D2B3D42C-9486-F1EB-73CC-4D134885BC60}"/>
              </a:ext>
            </a:extLst>
          </p:cNvPr>
          <p:cNvSpPr txBox="1"/>
          <p:nvPr/>
        </p:nvSpPr>
        <p:spPr>
          <a:xfrm>
            <a:off x="38526" y="875716"/>
            <a:ext cx="12153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400" b="1" dirty="0"/>
              <a:t>Integrate charge collection electrode (CCE) </a:t>
            </a:r>
            <a:r>
              <a:rPr lang="en-US" altLang="zh-CN" sz="2800" b="1" dirty="0"/>
              <a:t>and</a:t>
            </a:r>
            <a:r>
              <a:rPr lang="en-US" altLang="zh-CN" sz="2400" b="1" dirty="0"/>
              <a:t> readout circuitry in single silicon chip</a:t>
            </a:r>
            <a:endParaRPr lang="zh-CN" altLang="en-US" sz="24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29E3DA-D9BC-7060-07B9-63BC23104B73}"/>
              </a:ext>
            </a:extLst>
          </p:cNvPr>
          <p:cNvSpPr txBox="1"/>
          <p:nvPr/>
        </p:nvSpPr>
        <p:spPr>
          <a:xfrm>
            <a:off x="3783749" y="633982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</a:rPr>
              <a:t>CCE</a:t>
            </a:r>
            <a:endParaRPr lang="zh-CN" altLang="en-US" dirty="0">
              <a:solidFill>
                <a:srgbClr val="00B0F0"/>
              </a:solidFill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46A04040-30E9-EC08-8867-05834A8E111D}"/>
              </a:ext>
            </a:extLst>
          </p:cNvPr>
          <p:cNvCxnSpPr>
            <a:endCxn id="14" idx="3"/>
          </p:cNvCxnSpPr>
          <p:nvPr/>
        </p:nvCxnSpPr>
        <p:spPr>
          <a:xfrm flipH="1">
            <a:off x="4417256" y="6416690"/>
            <a:ext cx="630267" cy="10780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A3EE36CB-3ED3-6A32-CBFC-3B750744DA61}"/>
              </a:ext>
            </a:extLst>
          </p:cNvPr>
          <p:cNvSpPr/>
          <p:nvPr/>
        </p:nvSpPr>
        <p:spPr>
          <a:xfrm>
            <a:off x="4884160" y="6186652"/>
            <a:ext cx="2854806" cy="230037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DC91885-5D4C-418C-B5BB-EA3B1BD01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6316" y="2212664"/>
            <a:ext cx="4114800" cy="314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73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CA2B8F4-0C4E-9AB6-927E-4801E08A4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dirty="0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F9094ED-5BC0-EEB9-5BA0-2888B7AB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dirty="0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2281D6-E889-0659-1DAA-264541A2A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7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BDAF4143-9A80-A372-8693-A97D8B01E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Topmetal</a:t>
            </a:r>
            <a:r>
              <a:rPr lang="en-US" altLang="zh-CN" dirty="0"/>
              <a:t>-CEE ASIC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D21F202A-9B47-F6BB-5FE2-04ABF9CBC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1570" y="3113053"/>
            <a:ext cx="2575441" cy="3008217"/>
          </a:xfr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42041A7-2F01-474A-BD9E-B31E03A7379D}"/>
              </a:ext>
            </a:extLst>
          </p:cNvPr>
          <p:cNvSpPr txBox="1"/>
          <p:nvPr/>
        </p:nvSpPr>
        <p:spPr>
          <a:xfrm>
            <a:off x="38525" y="783700"/>
            <a:ext cx="762092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Building blocks:</a:t>
            </a: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Channel circuitry</a:t>
            </a:r>
          </a:p>
          <a:p>
            <a:pPr marL="800100" lvl="1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CCE, CSA (three gain modes), discriminator, logic circuit, TDC ,TOT ,6-bit DAC (adjust decay time and threshold voltage)</a:t>
            </a: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 data-driven readout circuit</a:t>
            </a:r>
          </a:p>
          <a:p>
            <a:pPr marL="800100" lvl="1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per-channel readout within a clock cycle</a:t>
            </a:r>
          </a:p>
          <a:p>
            <a:pPr marL="800100" lvl="1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7-bit address</a:t>
            </a:r>
            <a:endParaRPr lang="zh-CN" altLang="en-US" sz="20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C91A68C-6793-F2DF-7081-E715481C4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206" y="2532175"/>
            <a:ext cx="4601292" cy="365314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103E711-ABAA-9F53-834E-6035C532C966}"/>
              </a:ext>
            </a:extLst>
          </p:cNvPr>
          <p:cNvSpPr txBox="1"/>
          <p:nvPr/>
        </p:nvSpPr>
        <p:spPr>
          <a:xfrm>
            <a:off x="7552182" y="931979"/>
            <a:ext cx="460129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Bias modules</a:t>
            </a:r>
          </a:p>
          <a:p>
            <a:pPr marL="800100" lvl="1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Voltage  and current biases</a:t>
            </a: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 SPI and analog buffer</a:t>
            </a:r>
          </a:p>
          <a:p>
            <a:pPr marL="800100" lvl="1" indent="-342900">
              <a:buFont typeface="Wingdings" panose="05000000000000000000" pitchFamily="2" charset="2"/>
              <a:buChar char="u"/>
            </a:pPr>
            <a:r>
              <a:rPr lang="en-US" altLang="zh-CN" sz="2000" dirty="0"/>
              <a:t>Configuration and analog signal outputs</a:t>
            </a:r>
            <a:endParaRPr lang="zh-CN" altLang="en-US" sz="20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8B1E5F3-29BF-4CA7-DF1F-76E2B6DF24B3}"/>
              </a:ext>
            </a:extLst>
          </p:cNvPr>
          <p:cNvSpPr txBox="1"/>
          <p:nvPr/>
        </p:nvSpPr>
        <p:spPr>
          <a:xfrm>
            <a:off x="925903" y="6000656"/>
            <a:ext cx="1406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Top structure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5D4F68D-1F14-C796-CC18-533DF538A77C}"/>
              </a:ext>
            </a:extLst>
          </p:cNvPr>
          <p:cNvSpPr txBox="1"/>
          <p:nvPr/>
        </p:nvSpPr>
        <p:spPr>
          <a:xfrm>
            <a:off x="4748644" y="601376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CCE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7434EB0-874B-794A-1C6D-6EAAF23FC776}"/>
              </a:ext>
            </a:extLst>
          </p:cNvPr>
          <p:cNvSpPr txBox="1"/>
          <p:nvPr/>
        </p:nvSpPr>
        <p:spPr>
          <a:xfrm>
            <a:off x="8650660" y="5901505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Channel circuitry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16FDFF-C8C3-BB99-35E6-A72171BB9E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809" y="3324853"/>
            <a:ext cx="3466568" cy="251129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B00B8BD-2501-446B-C4F3-1D41FE264D8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184484" y="2782916"/>
            <a:ext cx="1799873" cy="142650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30579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AA0AFA4-E6B7-4C42-8D7D-7850522D3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dirty="0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093DD24-3DBF-696D-7255-9DC6ACA8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71546" y="6356352"/>
            <a:ext cx="4114800" cy="365125"/>
          </a:xfrm>
        </p:spPr>
        <p:txBody>
          <a:bodyPr/>
          <a:lstStyle/>
          <a:p>
            <a:r>
              <a:rPr kumimoji="1" lang="en-US" altLang="zh-CN" dirty="0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3C5523-9A9B-681D-DB53-946E2508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8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CD4ADD7-4D08-F835-30F5-ED3E6D7A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/>
              <a:t>Topmetal</a:t>
            </a:r>
            <a:r>
              <a:rPr lang="en-US" altLang="zh-CN" dirty="0"/>
              <a:t>-CEE ASIC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240B2175-02C5-3F6F-774B-B60ABABE5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667" y="3119110"/>
            <a:ext cx="3920653" cy="28158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F6BB9B0-B341-3098-D9D0-B7B69E4D9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320" y="3119111"/>
            <a:ext cx="4022661" cy="28158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0DD2573-14B8-524A-4683-C25A7A180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346" y="3119110"/>
            <a:ext cx="3903288" cy="290997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3E9EAFE-06E5-1661-ADA8-E92F729A26EB}"/>
              </a:ext>
            </a:extLst>
          </p:cNvPr>
          <p:cNvSpPr txBox="1"/>
          <p:nvPr/>
        </p:nvSpPr>
        <p:spPr>
          <a:xfrm>
            <a:off x="73910" y="938147"/>
            <a:ext cx="482589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1" dirty="0">
                <a:solidFill>
                  <a:srgbClr val="000000"/>
                </a:solidFill>
                <a:effectLst/>
              </a:rPr>
              <a:t>Noise distribution</a:t>
            </a:r>
            <a:r>
              <a:rPr lang="en-US" altLang="zh-CN" sz="2800" b="1" dirty="0">
                <a:solidFill>
                  <a:srgbClr val="000000"/>
                </a:solidFill>
              </a:rPr>
              <a:t>:</a:t>
            </a:r>
            <a:endParaRPr lang="en-US" altLang="zh-CN" sz="2800" b="1" dirty="0"/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temporal noise distribution of all channels for different chips. 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average values vary from 344 e</a:t>
            </a:r>
            <a:r>
              <a:rPr lang="en-US" altLang="zh-CN" sz="2400" i="1" dirty="0"/>
              <a:t>− </a:t>
            </a:r>
            <a:r>
              <a:rPr lang="en-US" altLang="zh-CN" sz="2400" dirty="0"/>
              <a:t>to 378 e</a:t>
            </a:r>
            <a:r>
              <a:rPr lang="en-US" altLang="zh-CN" sz="2400" i="1" dirty="0"/>
              <a:t>−</a:t>
            </a:r>
            <a:r>
              <a:rPr lang="en-US" altLang="zh-CN" sz="2400" dirty="0"/>
              <a:t>.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10E9B95-283C-81F6-58FE-E46355213368}"/>
              </a:ext>
            </a:extLst>
          </p:cNvPr>
          <p:cNvSpPr txBox="1"/>
          <p:nvPr/>
        </p:nvSpPr>
        <p:spPr>
          <a:xfrm>
            <a:off x="5010322" y="938147"/>
            <a:ext cx="7181677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1" dirty="0">
                <a:solidFill>
                  <a:srgbClr val="000000"/>
                </a:solidFill>
              </a:rPr>
              <a:t>T</a:t>
            </a:r>
            <a:r>
              <a:rPr lang="en-US" altLang="zh-CN" sz="2800" b="1" dirty="0">
                <a:solidFill>
                  <a:srgbClr val="000000"/>
                </a:solidFill>
                <a:effectLst/>
              </a:rPr>
              <a:t>hreshold distribution</a:t>
            </a:r>
            <a:r>
              <a:rPr lang="en-US" altLang="zh-CN" sz="2800" b="1" dirty="0">
                <a:solidFill>
                  <a:srgbClr val="000000"/>
                </a:solidFill>
              </a:rPr>
              <a:t>:</a:t>
            </a:r>
            <a:endParaRPr lang="en-US" altLang="zh-CN" sz="2800" b="1" dirty="0"/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average values vary from 10698 e− to 11490 e−. 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standard deviations vary from 767 e− to 943 e−.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standard deviation of the threshold dispersion is reduced from 766 e− down to 97 e−.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94712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31EBB2-4760-D5E5-CB9A-F581F20F8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dirty="0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DB6D977-D027-FCEB-C49E-081864648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dirty="0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A1A9C4-F0B8-2500-1F04-39EBF2893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9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AFB54BF3-A4BD-A476-64C5-434116AF5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Laser test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FFBD0B7-4C08-4BD4-B18B-202276262219}"/>
              </a:ext>
            </a:extLst>
          </p:cNvPr>
          <p:cNvSpPr txBox="1"/>
          <p:nvPr/>
        </p:nvSpPr>
        <p:spPr>
          <a:xfrm>
            <a:off x="73909" y="874886"/>
            <a:ext cx="690063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1" dirty="0">
                <a:solidFill>
                  <a:srgbClr val="000000"/>
                </a:solidFill>
                <a:effectLst/>
              </a:rPr>
              <a:t>Laser tests</a:t>
            </a:r>
            <a:r>
              <a:rPr lang="en-US" altLang="zh-CN" sz="2800" b="1" dirty="0">
                <a:solidFill>
                  <a:srgbClr val="000000"/>
                </a:solidFill>
              </a:rPr>
              <a:t>:</a:t>
            </a:r>
            <a:endParaRPr lang="en-US" altLang="zh-CN" sz="2800" b="1" dirty="0"/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16 small holes arranged in a 4 × 4 square array. 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drift electric field is 300 V/cm.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Gas mixture of Argon(70%) + carbon dioxide (30%)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Laser emitter named Q-smart 450</a:t>
            </a:r>
            <a:endParaRPr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C5E2BC-FBF9-A783-83AB-99039413B2AD}"/>
              </a:ext>
            </a:extLst>
          </p:cNvPr>
          <p:cNvSpPr txBox="1"/>
          <p:nvPr/>
        </p:nvSpPr>
        <p:spPr>
          <a:xfrm>
            <a:off x="6831106" y="900418"/>
            <a:ext cx="53608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drift time is calculated by the difference between the arrival time of the hit and the time of the trigger pulse. 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The resolutions of the arrival time vary from 9 ns to 13 ns.</a:t>
            </a:r>
          </a:p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2400" dirty="0"/>
              <a:t>drift velocity</a:t>
            </a:r>
            <a:r>
              <a:rPr lang="zh-CN" altLang="en-US" sz="2400" dirty="0"/>
              <a:t>：</a:t>
            </a:r>
            <a:r>
              <a:rPr lang="en-US" altLang="zh-CN" sz="2400" dirty="0"/>
              <a:t>~1.1cm/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µs</a:t>
            </a:r>
            <a:endParaRPr lang="zh-CN" altLang="en-US" sz="24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25F90CF-6415-3AC3-33BC-A4BBFF4EB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51" y="3299187"/>
            <a:ext cx="4114800" cy="2963807"/>
          </a:xfrm>
          <a:prstGeom prst="rect">
            <a:avLst/>
          </a:prstGeom>
        </p:spPr>
      </p:pic>
      <p:pic>
        <p:nvPicPr>
          <p:cNvPr id="13" name="内容占位符 9">
            <a:extLst>
              <a:ext uri="{FF2B5EF4-FFF2-40B4-BE49-F238E27FC236}">
                <a16:creationId xmlns:a16="http://schemas.microsoft.com/office/drawing/2014/main" id="{6C06FF2E-053E-4106-AEDE-CCA65D5E5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910" y="2802651"/>
            <a:ext cx="3623655" cy="3626485"/>
          </a:xfr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884CE4A-2958-42CC-9979-8B2ECB152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8951" y="3299187"/>
            <a:ext cx="4127611" cy="296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22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B475333-C870-404F-9ACF-BA2B64ED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B7CFFC-02F9-44EE-AC43-18A4E903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C34777-1DC8-4AE3-800D-B199FA61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10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E2FA9BC-0C13-43C7-840E-40EC9DBB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i="0" dirty="0">
                <a:solidFill>
                  <a:srgbClr val="C00000"/>
                </a:solidFill>
                <a:latin typeface="Arial"/>
              </a:rPr>
              <a:t>C</a:t>
            </a:r>
            <a:r>
              <a:rPr lang="en-US" altLang="zh-CN" sz="4400" b="1" dirty="0">
                <a:solidFill>
                  <a:srgbClr val="C00000"/>
                </a:solidFill>
                <a:latin typeface="Arial"/>
              </a:rPr>
              <a:t>arbon </a:t>
            </a:r>
            <a:r>
              <a:rPr lang="en-US" altLang="zh-CN" sz="4400" b="1" i="0" dirty="0">
                <a:solidFill>
                  <a:srgbClr val="C00000"/>
                </a:solidFill>
                <a:latin typeface="Arial"/>
              </a:rPr>
              <a:t>beam test (Jan. 2026)</a:t>
            </a:r>
            <a:endParaRPr lang="zh-CN" altLang="en-US" dirty="0"/>
          </a:p>
        </p:txBody>
      </p:sp>
      <p:pic>
        <p:nvPicPr>
          <p:cNvPr id="7" name="内容占位符 8">
            <a:extLst>
              <a:ext uri="{FF2B5EF4-FFF2-40B4-BE49-F238E27FC236}">
                <a16:creationId xmlns:a16="http://schemas.microsoft.com/office/drawing/2014/main" id="{F311DAE1-8091-4897-A7BF-57E3B9B18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8332"/>
            <a:ext cx="7813441" cy="3553668"/>
          </a:xfr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733936-BAEC-47D6-8EFF-EDF908F81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473" y="2668671"/>
            <a:ext cx="4231105" cy="3173329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193E1076-300C-4CFF-822A-30ABC040142D}"/>
              </a:ext>
            </a:extLst>
          </p:cNvPr>
          <p:cNvSpPr txBox="1"/>
          <p:nvPr/>
        </p:nvSpPr>
        <p:spPr>
          <a:xfrm>
            <a:off x="101600" y="1181033"/>
            <a:ext cx="873252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u"/>
            </a:pPr>
            <a:r>
              <a:rPr sz="2400" dirty="0"/>
              <a:t>1.1 GeV/u </a:t>
            </a:r>
            <a:r>
              <a:rPr lang="en-US" sz="2400" dirty="0"/>
              <a:t> </a:t>
            </a:r>
            <a:r>
              <a:rPr sz="2400" dirty="0"/>
              <a:t>C beam</a:t>
            </a:r>
            <a:r>
              <a:rPr lang="en-US" sz="2400" dirty="0"/>
              <a:t>, </a:t>
            </a:r>
            <a:r>
              <a:rPr sz="2400" dirty="0"/>
              <a:t>no magnetic field.</a:t>
            </a:r>
            <a:r>
              <a:rPr lang="en-US" sz="2400" dirty="0"/>
              <a:t> </a:t>
            </a:r>
          </a:p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u"/>
            </a:pPr>
            <a:r>
              <a:rPr lang="en-US" sz="2400" dirty="0"/>
              <a:t>Beam-rate</a:t>
            </a:r>
            <a:r>
              <a:rPr lang="zh-CN" altLang="en-US" sz="2400" dirty="0"/>
              <a:t> </a:t>
            </a:r>
            <a:r>
              <a:rPr lang="en-US" altLang="zh-CN" sz="2400" dirty="0"/>
              <a:t>scan</a:t>
            </a:r>
            <a:r>
              <a:rPr lang="en-US" sz="2400" dirty="0"/>
              <a:t>: ~ 0.01 - 1 </a:t>
            </a:r>
            <a:r>
              <a:rPr lang="en-US" sz="2400" dirty="0" err="1"/>
              <a:t>MHz.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3400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0E5031-3B69-4901-8874-935B22145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dirty="0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524F198-D804-4BCC-A414-AFBB53A4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BFDFDB-DA19-4150-971B-EC95251B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11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75590802-E046-46D8-BDBF-E5C9D094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i="0" dirty="0">
                <a:solidFill>
                  <a:srgbClr val="C00000"/>
                </a:solidFill>
                <a:latin typeface="Arial"/>
              </a:rPr>
              <a:t>Event reconstruction</a:t>
            </a:r>
            <a:endParaRPr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5110E578-CCC7-48F9-A0EE-47F4D4826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0225" y="542971"/>
            <a:ext cx="6301574" cy="380969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3189A56-6150-42E0-AA0D-CC66EDFF8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18169" y="4007532"/>
            <a:ext cx="2057931" cy="28529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8CE27A-DC33-4D87-8B99-E53A51F2E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080844" y="4012682"/>
            <a:ext cx="2057932" cy="2852928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3C0D9F65-2E81-4364-B407-467A4BA679C9}"/>
              </a:ext>
            </a:extLst>
          </p:cNvPr>
          <p:cNvSpPr txBox="1"/>
          <p:nvPr/>
        </p:nvSpPr>
        <p:spPr>
          <a:xfrm>
            <a:off x="483325" y="988165"/>
            <a:ext cx="1836896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1A1A1A"/>
                </a:solidFill>
              </a:rPr>
              <a:t>Pixels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DE5F8DB4-9EA0-4DB3-876C-8D1966E4CB69}"/>
              </a:ext>
            </a:extLst>
          </p:cNvPr>
          <p:cNvSpPr txBox="1"/>
          <p:nvPr/>
        </p:nvSpPr>
        <p:spPr>
          <a:xfrm>
            <a:off x="483324" y="1280773"/>
            <a:ext cx="4830356" cy="295466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0" i="0" dirty="0">
                <a:solidFill>
                  <a:srgbClr val="444444"/>
                </a:solidFill>
              </a:rPr>
              <a:t>address + charge + arrival time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7A114E0-E78D-4880-9E8F-550675EE2959}"/>
              </a:ext>
            </a:extLst>
          </p:cNvPr>
          <p:cNvSpPr txBox="1"/>
          <p:nvPr/>
        </p:nvSpPr>
        <p:spPr>
          <a:xfrm>
            <a:off x="588200" y="1542315"/>
            <a:ext cx="326559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C00000"/>
                </a:solidFill>
              </a:rPr>
              <a:t>↓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B14B414-B3AE-4324-B200-FBC77A7C9DED}"/>
              </a:ext>
            </a:extLst>
          </p:cNvPr>
          <p:cNvSpPr txBox="1"/>
          <p:nvPr/>
        </p:nvSpPr>
        <p:spPr>
          <a:xfrm>
            <a:off x="483324" y="1856845"/>
            <a:ext cx="3776159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sz="2000" b="1" i="0" dirty="0">
                <a:solidFill>
                  <a:srgbClr val="1A1A1A"/>
                </a:solidFill>
              </a:rPr>
              <a:t>Clusters</a:t>
            </a:r>
            <a:r>
              <a:rPr lang="en-US" altLang="zh-CN" sz="2000" b="1" dirty="0">
                <a:solidFill>
                  <a:srgbClr val="1A1A1A"/>
                </a:solidFill>
              </a:rPr>
              <a:t> (Neighboring hit pixels)</a:t>
            </a:r>
            <a:endParaRPr sz="2000" b="1" i="0" dirty="0">
              <a:solidFill>
                <a:srgbClr val="1A1A1A"/>
              </a:solidFill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B9AC8207-D09E-4A66-95DB-7CD73FCD0AC2}"/>
              </a:ext>
            </a:extLst>
          </p:cNvPr>
          <p:cNvSpPr txBox="1"/>
          <p:nvPr/>
        </p:nvSpPr>
        <p:spPr>
          <a:xfrm>
            <a:off x="483323" y="2149453"/>
            <a:ext cx="5356901" cy="295466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0" i="0" dirty="0">
                <a:solidFill>
                  <a:srgbClr val="444444"/>
                </a:solidFill>
              </a:rPr>
              <a:t>charge-weighted centroid </a:t>
            </a:r>
            <a:r>
              <a:rPr lang="en-US" b="0" i="0" dirty="0">
                <a:solidFill>
                  <a:srgbClr val="444444"/>
                </a:solidFill>
              </a:rPr>
              <a:t>is calculated for each cluster.</a:t>
            </a:r>
            <a:endParaRPr b="0" i="0" dirty="0">
              <a:solidFill>
                <a:srgbClr val="444444"/>
              </a:solidFill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C9ACCACC-8413-416E-909F-8B98C612776B}"/>
              </a:ext>
            </a:extLst>
          </p:cNvPr>
          <p:cNvSpPr txBox="1"/>
          <p:nvPr/>
        </p:nvSpPr>
        <p:spPr>
          <a:xfrm>
            <a:off x="588200" y="2434685"/>
            <a:ext cx="326559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C00000"/>
                </a:solidFill>
              </a:rPr>
              <a:t>↓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6C1B14D2-9B2A-40B4-890A-1BA55E5B3B89}"/>
              </a:ext>
            </a:extLst>
          </p:cNvPr>
          <p:cNvSpPr txBox="1"/>
          <p:nvPr/>
        </p:nvSpPr>
        <p:spPr>
          <a:xfrm>
            <a:off x="483323" y="2725525"/>
            <a:ext cx="4667796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1A1A1A"/>
                </a:solidFill>
              </a:rPr>
              <a:t>Track segments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9C979A4B-7D29-406C-885D-F49A0A2A50CA}"/>
              </a:ext>
            </a:extLst>
          </p:cNvPr>
          <p:cNvSpPr txBox="1"/>
          <p:nvPr/>
        </p:nvSpPr>
        <p:spPr>
          <a:xfrm>
            <a:off x="483324" y="3018133"/>
            <a:ext cx="4830356" cy="295466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0" i="0" dirty="0">
                <a:solidFill>
                  <a:srgbClr val="444444"/>
                </a:solidFill>
              </a:rPr>
              <a:t>X,Y and arrival time per micro-TPC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4A3E34E0-4FFB-4428-8441-3F6D8BD7B6F0}"/>
              </a:ext>
            </a:extLst>
          </p:cNvPr>
          <p:cNvSpPr txBox="1"/>
          <p:nvPr/>
        </p:nvSpPr>
        <p:spPr>
          <a:xfrm>
            <a:off x="588200" y="3334583"/>
            <a:ext cx="326559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C00000"/>
                </a:solidFill>
              </a:rPr>
              <a:t>↓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8514A264-BD26-4E74-8C85-57E961D3955C}"/>
              </a:ext>
            </a:extLst>
          </p:cNvPr>
          <p:cNvSpPr txBox="1"/>
          <p:nvPr/>
        </p:nvSpPr>
        <p:spPr>
          <a:xfrm>
            <a:off x="483324" y="3594205"/>
            <a:ext cx="2977355" cy="32624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1A1A1A"/>
                </a:solidFill>
              </a:rPr>
              <a:t>Matched pair</a:t>
            </a:r>
            <a:r>
              <a:rPr lang="en-US" sz="2000" b="1" i="0" dirty="0">
                <a:solidFill>
                  <a:srgbClr val="1A1A1A"/>
                </a:solidFill>
              </a:rPr>
              <a:t> (Track)</a:t>
            </a:r>
            <a:endParaRPr sz="2000" b="1" i="0" dirty="0">
              <a:solidFill>
                <a:srgbClr val="1A1A1A"/>
              </a:solidFill>
            </a:endParaRP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04D33000-4FE7-4BFD-8380-10CFCBF1FF46}"/>
              </a:ext>
            </a:extLst>
          </p:cNvPr>
          <p:cNvSpPr txBox="1"/>
          <p:nvPr/>
        </p:nvSpPr>
        <p:spPr>
          <a:xfrm>
            <a:off x="483324" y="3886813"/>
            <a:ext cx="4830356" cy="5724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b="0" i="0" dirty="0">
                <a:solidFill>
                  <a:srgbClr val="444444"/>
                </a:solidFill>
              </a:rPr>
              <a:t>reconstruct the particle position and incident time.</a:t>
            </a:r>
            <a:r>
              <a:rPr b="0" i="0" dirty="0">
                <a:solidFill>
                  <a:srgbClr val="444444"/>
                </a:solidFill>
              </a:rPr>
              <a:t>→ X, Y, t0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1D46017-7173-7AC2-3D2D-6B90833BAD5E}"/>
              </a:ext>
            </a:extLst>
          </p:cNvPr>
          <p:cNvSpPr txBox="1"/>
          <p:nvPr/>
        </p:nvSpPr>
        <p:spPr>
          <a:xfrm>
            <a:off x="879127" y="1557703"/>
            <a:ext cx="1616374" cy="295466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>
                <a:solidFill>
                  <a:srgbClr val="444444"/>
                </a:solidFill>
              </a:rPr>
              <a:t>g</a:t>
            </a:r>
            <a:r>
              <a:rPr lang="en-US" b="0" i="0" dirty="0">
                <a:solidFill>
                  <a:srgbClr val="444444"/>
                </a:solidFill>
              </a:rPr>
              <a:t>roup  into</a:t>
            </a:r>
            <a:endParaRPr b="0" i="0" dirty="0">
              <a:solidFill>
                <a:srgbClr val="444444"/>
              </a:solidFill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89406965-C1AA-DADA-71C5-20888EC9A227}"/>
              </a:ext>
            </a:extLst>
          </p:cNvPr>
          <p:cNvSpPr txBox="1"/>
          <p:nvPr/>
        </p:nvSpPr>
        <p:spPr>
          <a:xfrm>
            <a:off x="795677" y="2441772"/>
            <a:ext cx="2781536" cy="29861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en-US" altLang="zh-CN" dirty="0"/>
              <a:t>different rows  are connected </a:t>
            </a:r>
            <a:endParaRPr b="0" i="0" dirty="0">
              <a:solidFill>
                <a:srgbClr val="444444"/>
              </a:solidFill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F5B5E12F-4FA1-9B1F-563F-11EFD2163698}"/>
              </a:ext>
            </a:extLst>
          </p:cNvPr>
          <p:cNvSpPr txBox="1"/>
          <p:nvPr/>
        </p:nvSpPr>
        <p:spPr>
          <a:xfrm>
            <a:off x="877550" y="3348397"/>
            <a:ext cx="3272234" cy="295466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en-US" altLang="zh-CN" dirty="0"/>
              <a:t>Match orthogonal micro-TPCs </a:t>
            </a:r>
            <a:endParaRPr b="0" i="0" dirty="0">
              <a:solidFill>
                <a:srgbClr val="444444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5BAC36C-8035-E5ED-5D69-9DCB7EE23632}"/>
              </a:ext>
            </a:extLst>
          </p:cNvPr>
          <p:cNvSpPr txBox="1"/>
          <p:nvPr/>
        </p:nvSpPr>
        <p:spPr>
          <a:xfrm>
            <a:off x="384314" y="5010528"/>
            <a:ext cx="35879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u"/>
            </a:pPr>
            <a:r>
              <a:rPr lang="en-US" altLang="zh-CN" sz="1800" dirty="0"/>
              <a:t>The average cluster size is ~7 pixels</a:t>
            </a:r>
          </a:p>
        </p:txBody>
      </p:sp>
    </p:spTree>
    <p:extLst>
      <p:ext uri="{BB962C8B-B14F-4D97-AF65-F5344CB8AC3E}">
        <p14:creationId xmlns:p14="http://schemas.microsoft.com/office/powerpoint/2010/main" val="157336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3162D0-42CA-4291-99CE-684BA984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 dirty="0"/>
              <a:t>2026-10-15</a:t>
            </a:r>
            <a:endParaRPr kumimoji="1"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04905A7-7461-4A4B-968B-F889114B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dirty="0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EE1C81-37C8-42BE-9F6D-4ED7D790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12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300906BB-7F37-421A-B9BC-74D47E6A4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dirty="0">
                <a:solidFill>
                  <a:srgbClr val="C00000"/>
                </a:solidFill>
                <a:latin typeface="Arial"/>
              </a:rPr>
              <a:t>T</a:t>
            </a:r>
            <a:r>
              <a:rPr lang="en-US" altLang="zh-CN" sz="4400" b="1" i="0" dirty="0">
                <a:solidFill>
                  <a:srgbClr val="C00000"/>
                </a:solidFill>
                <a:latin typeface="Arial"/>
              </a:rPr>
              <a:t>ransverse position resolution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6A0139A-1938-4C89-A32E-EEE5161E614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r="1728" b="2445"/>
          <a:stretch>
            <a:fillRect/>
          </a:stretch>
        </p:blipFill>
        <p:spPr>
          <a:xfrm>
            <a:off x="995680" y="3059457"/>
            <a:ext cx="4097655" cy="29261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EB8047F-7662-4BB1-910A-E4FA2527348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1728" b="2445"/>
          <a:stretch>
            <a:fillRect/>
          </a:stretch>
        </p:blipFill>
        <p:spPr>
          <a:xfrm>
            <a:off x="5465953" y="3047557"/>
            <a:ext cx="4097655" cy="2926128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579A4542-D08E-4B47-B964-ADD1C5A3C98F}"/>
              </a:ext>
            </a:extLst>
          </p:cNvPr>
          <p:cNvSpPr txBox="1"/>
          <p:nvPr/>
        </p:nvSpPr>
        <p:spPr>
          <a:xfrm>
            <a:off x="491317" y="879949"/>
            <a:ext cx="11401287" cy="2664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04000"/>
              </a:lnSpc>
              <a:buFont typeface="Wingdings" panose="05000000000000000000" pitchFamily="2" charset="2"/>
              <a:buChar char="u"/>
            </a:pPr>
            <a:r>
              <a:rPr lang="en-US" sz="2400" b="0" dirty="0">
                <a:solidFill>
                  <a:srgbClr val="141414"/>
                </a:solidFill>
              </a:rPr>
              <a:t>To test the resolutions of transverse position and arrival time, track segments containing clusters in all three pixel rows are utilized.</a:t>
            </a:r>
          </a:p>
          <a:p>
            <a:pPr marL="285750" indent="-285750">
              <a:lnSpc>
                <a:spcPct val="104000"/>
              </a:lnSpc>
              <a:buFont typeface="Wingdings" panose="05000000000000000000" pitchFamily="2" charset="2"/>
              <a:buChar char="u"/>
            </a:pPr>
            <a:r>
              <a:rPr lang="en-US" sz="2400" b="0" dirty="0">
                <a:solidFill>
                  <a:srgbClr val="141414"/>
                </a:solidFill>
              </a:rPr>
              <a:t>A reference track is defined by the clusters in two of the three rows, and the </a:t>
            </a:r>
            <a:r>
              <a:rPr lang="en-US" altLang="zh-CN" sz="2400" dirty="0">
                <a:solidFill>
                  <a:srgbClr val="141414"/>
                </a:solidFill>
              </a:rPr>
              <a:t>reference-track residual </a:t>
            </a:r>
            <a:r>
              <a:rPr lang="en-US" sz="2400" b="0" dirty="0">
                <a:solidFill>
                  <a:srgbClr val="141414"/>
                </a:solidFill>
              </a:rPr>
              <a:t>is then calculated. </a:t>
            </a:r>
          </a:p>
          <a:p>
            <a:pPr marL="285750" indent="-285750">
              <a:lnSpc>
                <a:spcPct val="104000"/>
              </a:lnSpc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141414"/>
                </a:solidFill>
              </a:rPr>
              <a:t>From this residual, we get the single-row resolution, </a:t>
            </a:r>
            <a:r>
              <a:rPr lang="en-US" altLang="zh-CN" sz="2400" dirty="0" err="1">
                <a:solidFill>
                  <a:srgbClr val="141414"/>
                </a:solidFill>
              </a:rPr>
              <a:t>σ_row</a:t>
            </a:r>
            <a:r>
              <a:rPr lang="en-US" altLang="zh-CN" sz="2400" dirty="0">
                <a:solidFill>
                  <a:srgbClr val="141414"/>
                </a:solidFill>
              </a:rPr>
              <a:t>.</a:t>
            </a:r>
          </a:p>
          <a:p>
            <a:pPr marL="285750" indent="-285750">
              <a:lnSpc>
                <a:spcPct val="104000"/>
              </a:lnSpc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141414"/>
                </a:solidFill>
              </a:rPr>
              <a:t>Both s</a:t>
            </a:r>
            <a:r>
              <a:rPr lang="en-US" altLang="zh-CN" sz="2400" b="0" dirty="0">
                <a:solidFill>
                  <a:srgbClr val="141414"/>
                </a:solidFill>
              </a:rPr>
              <a:t>ingle-row resolutions meet the 50 µm target.</a:t>
            </a:r>
          </a:p>
          <a:p>
            <a:pPr>
              <a:lnSpc>
                <a:spcPct val="104000"/>
              </a:lnSpc>
            </a:pPr>
            <a:endParaRPr sz="2400" b="0" dirty="0">
              <a:solidFill>
                <a:srgbClr val="141414"/>
              </a:solidFill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D232D321-A051-438F-8BD0-D67640186B0F}"/>
              </a:ext>
            </a:extLst>
          </p:cNvPr>
          <p:cNvSpPr txBox="1"/>
          <p:nvPr/>
        </p:nvSpPr>
        <p:spPr>
          <a:xfrm>
            <a:off x="1574800" y="6002079"/>
            <a:ext cx="3063240" cy="172355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dirty="0">
                <a:solidFill>
                  <a:srgbClr val="666666"/>
                </a:solidFill>
              </a:rPr>
              <a:t>X-direction position residual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568AEBC7-7B54-40BA-9398-93DDD6AE174A}"/>
              </a:ext>
            </a:extLst>
          </p:cNvPr>
          <p:cNvSpPr txBox="1"/>
          <p:nvPr/>
        </p:nvSpPr>
        <p:spPr>
          <a:xfrm>
            <a:off x="6238240" y="5973685"/>
            <a:ext cx="3063240" cy="172355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dirty="0">
                <a:solidFill>
                  <a:srgbClr val="666666"/>
                </a:solidFill>
              </a:rPr>
              <a:t>Y-direction position residual</a:t>
            </a:r>
          </a:p>
        </p:txBody>
      </p:sp>
    </p:spTree>
    <p:extLst>
      <p:ext uri="{BB962C8B-B14F-4D97-AF65-F5344CB8AC3E}">
        <p14:creationId xmlns:p14="http://schemas.microsoft.com/office/powerpoint/2010/main" val="330135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AAB7CD7-0C59-4C38-9E4C-BE4B0D585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1E427F8-71D7-4CB0-8047-4C622320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69F100-7F8C-41F3-B7EF-8D5D703A0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13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5A44A34F-4827-45ED-9AC4-585F6C78A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b="1" i="0" dirty="0">
                <a:solidFill>
                  <a:srgbClr val="C00000"/>
                </a:solidFill>
                <a:latin typeface="Arial"/>
              </a:rPr>
              <a:t>Time resolution</a:t>
            </a:r>
            <a:endParaRPr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7271635-C513-4221-92AF-B583D22DEB08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4"/>
          <a:srcRect r="2233" b="2748"/>
          <a:stretch>
            <a:fillRect/>
          </a:stretch>
        </p:blipFill>
        <p:spPr>
          <a:xfrm>
            <a:off x="784871" y="2043598"/>
            <a:ext cx="4932008" cy="353504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8298537-4DAA-4E05-A358-CBA7B4CCA8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1743" b="3095"/>
          <a:stretch>
            <a:fillRect/>
          </a:stretch>
        </p:blipFill>
        <p:spPr>
          <a:xfrm>
            <a:off x="6361005" y="2043597"/>
            <a:ext cx="4977555" cy="3531431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ED4ED27E-9BA9-46ED-905C-BD8AF6A30BCB}"/>
              </a:ext>
            </a:extLst>
          </p:cNvPr>
          <p:cNvSpPr txBox="1"/>
          <p:nvPr/>
        </p:nvSpPr>
        <p:spPr>
          <a:xfrm>
            <a:off x="1574800" y="5822719"/>
            <a:ext cx="3063240" cy="172355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dirty="0">
                <a:solidFill>
                  <a:srgbClr val="666666"/>
                </a:solidFill>
              </a:rPr>
              <a:t>X-direction </a:t>
            </a:r>
            <a:r>
              <a:rPr lang="en-US" sz="1000" b="0" i="0" dirty="0">
                <a:solidFill>
                  <a:srgbClr val="666666"/>
                </a:solidFill>
              </a:rPr>
              <a:t>time</a:t>
            </a:r>
            <a:r>
              <a:rPr sz="1000" b="0" i="0" dirty="0">
                <a:solidFill>
                  <a:srgbClr val="666666"/>
                </a:solidFill>
              </a:rPr>
              <a:t> residual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1AD8ACAC-BCF3-42F7-9C27-3ECBDF380837}"/>
              </a:ext>
            </a:extLst>
          </p:cNvPr>
          <p:cNvSpPr txBox="1"/>
          <p:nvPr/>
        </p:nvSpPr>
        <p:spPr>
          <a:xfrm>
            <a:off x="7553962" y="5794325"/>
            <a:ext cx="3063240" cy="172355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dirty="0">
                <a:solidFill>
                  <a:srgbClr val="666666"/>
                </a:solidFill>
              </a:rPr>
              <a:t>Y-direction </a:t>
            </a:r>
            <a:r>
              <a:rPr lang="en-US" sz="1000" b="0" i="0" dirty="0">
                <a:solidFill>
                  <a:srgbClr val="666666"/>
                </a:solidFill>
              </a:rPr>
              <a:t>time</a:t>
            </a:r>
            <a:r>
              <a:rPr sz="1000" b="0" i="0" dirty="0">
                <a:solidFill>
                  <a:srgbClr val="666666"/>
                </a:solidFill>
              </a:rPr>
              <a:t> residual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3DA16590-B629-41E1-AD0A-5B9347B8390A}"/>
              </a:ext>
            </a:extLst>
          </p:cNvPr>
          <p:cNvSpPr txBox="1"/>
          <p:nvPr/>
        </p:nvSpPr>
        <p:spPr>
          <a:xfrm>
            <a:off x="384314" y="1104487"/>
            <a:ext cx="5259566" cy="387798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u"/>
            </a:pPr>
            <a:r>
              <a:rPr lang="en-US" sz="2400" dirty="0">
                <a:solidFill>
                  <a:srgbClr val="141414"/>
                </a:solidFill>
              </a:rPr>
              <a:t>Arrival time resolution: ~15 </a:t>
            </a:r>
            <a:r>
              <a:rPr sz="2400" dirty="0">
                <a:solidFill>
                  <a:srgbClr val="141414"/>
                </a:solidFill>
              </a:rPr>
              <a:t>ns.</a:t>
            </a:r>
            <a:endParaRPr lang="en-US" sz="2400" dirty="0">
              <a:solidFill>
                <a:srgbClr val="1414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06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BCD2808-CCB9-9034-C6B4-45822124F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2F05F4-885D-A2B1-F474-DA2CA86D7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DE8BC1-B7AD-C396-C09B-4F29E6594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14</a:t>
            </a:fld>
            <a:endParaRPr kumimoji="1"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BC1239-2527-10D9-0A53-E48C6061B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55D05E-A06E-B926-C74D-D794DA3EF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6" y="1133062"/>
            <a:ext cx="11317356" cy="507889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en-US" altLang="zh-CN" dirty="0"/>
              <a:t>A dual micro-TPC/GEM beam monitor with </a:t>
            </a:r>
            <a:r>
              <a:rPr lang="en-US" altLang="zh-CN" dirty="0" err="1"/>
              <a:t>Topmetal</a:t>
            </a:r>
            <a:r>
              <a:rPr lang="en-US" altLang="zh-CN" dirty="0"/>
              <a:t>-CEE chips reconstructs the X–Y position and absolute incident time of individual beam particles.</a:t>
            </a:r>
          </a:p>
          <a:p>
            <a:pPr algn="just">
              <a:buFont typeface="Wingdings" panose="05000000000000000000" pitchFamily="2" charset="2"/>
              <a:buChar char="u"/>
            </a:pPr>
            <a:r>
              <a:rPr lang="en-US" altLang="zh-CN" dirty="0"/>
              <a:t>The carbon beam test demonstrates &lt;50 µm transverse precision and ~15 ns arrive time resolution.</a:t>
            </a:r>
          </a:p>
          <a:p>
            <a:pPr algn="just">
              <a:buFont typeface="Wingdings" panose="05000000000000000000" pitchFamily="2" charset="2"/>
              <a:buChar char="u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90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7387AF7F-22A5-6B69-71DE-608F6CDDB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8" y="2747204"/>
            <a:ext cx="11198084" cy="578189"/>
          </a:xfrm>
        </p:spPr>
        <p:txBody>
          <a:bodyPr>
            <a:noAutofit/>
          </a:bodyPr>
          <a:lstStyle/>
          <a:p>
            <a:r>
              <a:rPr lang="en-US" altLang="zh-CN" sz="6600" dirty="0"/>
              <a:t>Thank you for your attentions</a:t>
            </a:r>
            <a:endParaRPr lang="zh-CN" altLang="en-US" sz="6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473168B-D02D-B298-203C-6EA22D1C4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1" y="218543"/>
            <a:ext cx="3450573" cy="898245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8F9A062-B1FE-46CB-B25C-126EC120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zh-CN"/>
              <a:t>2026-10-15</a:t>
            </a:r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2F146E4-DF75-4E7D-85EE-B62D76FE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INSTR 2026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EB5792-A450-4833-AE68-A77D7E9F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DFB6F-434B-7A4B-B421-1C3EF793A4A7}" type="slidenum">
              <a:rPr kumimoji="1" lang="zh-CN" altLang="en-US" smtClean="0"/>
              <a:t>15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9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2.43818897637794,&quot;left&quot;:36.24685039370079,&quot;top&quot;:139.25944881889762,&quot;width&quot;:887.506299212598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2.43818897637794,&quot;left&quot;:36.24685039370079,&quot;top&quot;:139.25944881889762,&quot;width&quot;:887.506299212598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7.84763779527555,&quot;left&quot;:34.87984251968504,&quot;top&quot;:103.85,&quot;width&quot;:861.018897637795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7.84763779527555,&quot;left&quot;:34.87984251968504,&quot;top&quot;:103.85,&quot;width&quot;:861.0188976377952}"/>
</p:tagLst>
</file>

<file path=ppt/theme/theme1.xml><?xml version="1.0" encoding="utf-8"?>
<a:theme xmlns:a="http://schemas.openxmlformats.org/drawingml/2006/main" name="Office 主题​​times">
  <a:themeElements>
    <a:clrScheme name="紫红色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主题​​times</Template>
  <TotalTime>4383</TotalTime>
  <Words>855</Words>
  <Application>Microsoft Office PowerPoint</Application>
  <PresentationFormat>宽屏</PresentationFormat>
  <Paragraphs>172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宋体</vt:lpstr>
      <vt:lpstr>Arial</vt:lpstr>
      <vt:lpstr>Cambria Math</vt:lpstr>
      <vt:lpstr>Times New Roman</vt:lpstr>
      <vt:lpstr>Wingdings</vt:lpstr>
      <vt:lpstr>Office 主题​​times</vt:lpstr>
      <vt:lpstr>The beam-particle monitor for the HIRFL-CSR external target experiment</vt:lpstr>
      <vt:lpstr>Outline</vt:lpstr>
      <vt:lpstr>Introduction</vt:lpstr>
      <vt:lpstr>Beam particle monitor (BPM)</vt:lpstr>
      <vt:lpstr>BPM system diagram</vt:lpstr>
      <vt:lpstr>Topmetal-CEE ASIC</vt:lpstr>
      <vt:lpstr>Topmetal-CEE ASIC</vt:lpstr>
      <vt:lpstr>Topmetal-CEE ASIC</vt:lpstr>
      <vt:lpstr>Laser test</vt:lpstr>
      <vt:lpstr>Carbon beam test (Jan. 2026)</vt:lpstr>
      <vt:lpstr>Event reconstruction</vt:lpstr>
      <vt:lpstr>Transverse position resolution</vt:lpstr>
      <vt:lpstr>Time resolution</vt:lpstr>
      <vt:lpstr>Summary</vt:lpstr>
      <vt:lpstr>Thank you for your attentions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Gaseous Beam Monitor for the CSR External-Target Experiment</dc:title>
  <dc:creator>Hulin Hulin</dc:creator>
  <cp:lastModifiedBy>ming yang</cp:lastModifiedBy>
  <cp:revision>559</cp:revision>
  <dcterms:created xsi:type="dcterms:W3CDTF">2024-01-29T16:03:00Z</dcterms:created>
  <dcterms:modified xsi:type="dcterms:W3CDTF">2026-10-14T05:04:04Z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11CCD87760804E7087786C39C34E8032_12</vt:lpwstr>
  </property>
  <property fmtid="{D5CDD505-2E9C-101B-9397-08002B2CF9AE}" pid="3" name="KSOProductBuildVer">
    <vt:lpwstr>2052-12.1.0.21541</vt:lpwstr>
  </property>
</Properties>
</file>