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9" r:id="rId2"/>
    <p:sldId id="424" r:id="rId3"/>
    <p:sldId id="429" r:id="rId4"/>
    <p:sldId id="427" r:id="rId5"/>
    <p:sldId id="344" r:id="rId6"/>
    <p:sldId id="313" r:id="rId7"/>
    <p:sldId id="407" r:id="rId8"/>
    <p:sldId id="437" r:id="rId9"/>
    <p:sldId id="408" r:id="rId10"/>
    <p:sldId id="298" r:id="rId11"/>
    <p:sldId id="308" r:id="rId12"/>
    <p:sldId id="297" r:id="rId13"/>
    <p:sldId id="438" r:id="rId14"/>
    <p:sldId id="416" r:id="rId15"/>
    <p:sldId id="409" r:id="rId16"/>
    <p:sldId id="410" r:id="rId17"/>
    <p:sldId id="411" r:id="rId18"/>
    <p:sldId id="439" r:id="rId19"/>
    <p:sldId id="414" r:id="rId20"/>
    <p:sldId id="415" r:id="rId21"/>
    <p:sldId id="436" r:id="rId22"/>
    <p:sldId id="256" r:id="rId23"/>
    <p:sldId id="305" r:id="rId24"/>
    <p:sldId id="28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ht" initials="j" lastIdx="1" clrIdx="0">
    <p:extLst>
      <p:ext uri="{19B8F6BF-5375-455C-9EA6-DF929625EA0E}">
        <p15:presenceInfo xmlns:p15="http://schemas.microsoft.com/office/powerpoint/2012/main" userId="jh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0000FF"/>
    <a:srgbClr val="0071C1"/>
    <a:srgbClr val="425B6F"/>
    <a:srgbClr val="2648AF"/>
    <a:srgbClr val="1D77C9"/>
    <a:srgbClr val="990033"/>
    <a:srgbClr val="660066"/>
    <a:srgbClr val="2E6CA4"/>
    <a:srgbClr val="F907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5758FB7-9AC5-4552-8A53-C91805E547FA}" styleName="主题样式 1 - 强调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995" autoAdjust="0"/>
    <p:restoredTop sz="94962" autoAdjust="0"/>
  </p:normalViewPr>
  <p:slideViewPr>
    <p:cSldViewPr snapToGrid="0">
      <p:cViewPr varScale="1">
        <p:scale>
          <a:sx n="80" d="100"/>
          <a:sy n="80" d="100"/>
        </p:scale>
        <p:origin x="2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84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D57E9A78-8BED-4A84-AB6E-6D2E2CCB74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9922511-163A-47B5-8E3F-4C93EE346C1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FB626B-3C49-4712-A232-556C8B10B0AA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109F74E-6A00-45FE-A8B8-9FD1A97EA3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157A3C7-F24A-48FA-BA06-DE70ADED85C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FF6AE4-180D-423A-88DC-34324AE45D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9324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129EFE-418B-43EA-87E0-5E8A10748A02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811B0-9B6B-4CFE-90CE-FD5F9262042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062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FF0B0E8C-EDEB-46FD-A660-41CEE401273C}"/>
              </a:ext>
            </a:extLst>
          </p:cNvPr>
          <p:cNvGrpSpPr/>
          <p:nvPr userDrawn="1"/>
        </p:nvGrpSpPr>
        <p:grpSpPr>
          <a:xfrm>
            <a:off x="747587" y="4215298"/>
            <a:ext cx="3509103" cy="569150"/>
            <a:chOff x="747587" y="4036626"/>
            <a:chExt cx="6336385" cy="569150"/>
          </a:xfrm>
        </p:grpSpPr>
        <p:sp>
          <p:nvSpPr>
            <p:cNvPr id="15" name="箭头: V 形 14">
              <a:extLst>
                <a:ext uri="{FF2B5EF4-FFF2-40B4-BE49-F238E27FC236}">
                  <a16:creationId xmlns:a16="http://schemas.microsoft.com/office/drawing/2014/main" id="{A5C9A717-614E-45A1-BDDF-6A1239242EC1}"/>
                </a:ext>
              </a:extLst>
            </p:cNvPr>
            <p:cNvSpPr/>
            <p:nvPr userDrawn="1"/>
          </p:nvSpPr>
          <p:spPr>
            <a:xfrm>
              <a:off x="747587" y="4036626"/>
              <a:ext cx="1338041" cy="569150"/>
            </a:xfrm>
            <a:prstGeom prst="chevron">
              <a:avLst>
                <a:gd name="adj" fmla="val 29169"/>
              </a:avLst>
            </a:prstGeom>
            <a:solidFill>
              <a:schemeClr val="tx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16" name="箭头: V 形 15">
              <a:extLst>
                <a:ext uri="{FF2B5EF4-FFF2-40B4-BE49-F238E27FC236}">
                  <a16:creationId xmlns:a16="http://schemas.microsoft.com/office/drawing/2014/main" id="{F46CA53C-9B2D-497E-BD3B-DD1C575CF97D}"/>
                </a:ext>
              </a:extLst>
            </p:cNvPr>
            <p:cNvSpPr/>
            <p:nvPr userDrawn="1"/>
          </p:nvSpPr>
          <p:spPr>
            <a:xfrm>
              <a:off x="1997173" y="4036626"/>
              <a:ext cx="1338041" cy="569150"/>
            </a:xfrm>
            <a:prstGeom prst="chevron">
              <a:avLst>
                <a:gd name="adj" fmla="val 29169"/>
              </a:avLst>
            </a:prstGeom>
            <a:solidFill>
              <a:schemeClr val="tx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17" name="箭头: V 形 16">
              <a:extLst>
                <a:ext uri="{FF2B5EF4-FFF2-40B4-BE49-F238E27FC236}">
                  <a16:creationId xmlns:a16="http://schemas.microsoft.com/office/drawing/2014/main" id="{E93C905F-14AE-4934-A9DB-97D495F2392D}"/>
                </a:ext>
              </a:extLst>
            </p:cNvPr>
            <p:cNvSpPr/>
            <p:nvPr userDrawn="1"/>
          </p:nvSpPr>
          <p:spPr>
            <a:xfrm>
              <a:off x="3246759" y="4036626"/>
              <a:ext cx="1338041" cy="569150"/>
            </a:xfrm>
            <a:prstGeom prst="chevron">
              <a:avLst>
                <a:gd name="adj" fmla="val 29169"/>
              </a:avLst>
            </a:prstGeom>
            <a:solidFill>
              <a:schemeClr val="tx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18" name="箭头: V 形 17">
              <a:extLst>
                <a:ext uri="{FF2B5EF4-FFF2-40B4-BE49-F238E27FC236}">
                  <a16:creationId xmlns:a16="http://schemas.microsoft.com/office/drawing/2014/main" id="{D60E2F79-A6B1-4F86-847B-A105EB5356B7}"/>
                </a:ext>
              </a:extLst>
            </p:cNvPr>
            <p:cNvSpPr/>
            <p:nvPr userDrawn="1"/>
          </p:nvSpPr>
          <p:spPr>
            <a:xfrm>
              <a:off x="4496345" y="4036626"/>
              <a:ext cx="1338041" cy="569150"/>
            </a:xfrm>
            <a:prstGeom prst="chevron">
              <a:avLst>
                <a:gd name="adj" fmla="val 29169"/>
              </a:avLst>
            </a:prstGeom>
            <a:solidFill>
              <a:schemeClr val="tx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13" name="箭头: V 形 12">
              <a:extLst>
                <a:ext uri="{FF2B5EF4-FFF2-40B4-BE49-F238E27FC236}">
                  <a16:creationId xmlns:a16="http://schemas.microsoft.com/office/drawing/2014/main" id="{57F71CEE-CAE4-4A08-B4B0-BB11C15FE2EB}"/>
                </a:ext>
              </a:extLst>
            </p:cNvPr>
            <p:cNvSpPr/>
            <p:nvPr userDrawn="1"/>
          </p:nvSpPr>
          <p:spPr>
            <a:xfrm>
              <a:off x="5745931" y="4036626"/>
              <a:ext cx="1338041" cy="569150"/>
            </a:xfrm>
            <a:prstGeom prst="chevron">
              <a:avLst>
                <a:gd name="adj" fmla="val 29169"/>
              </a:avLst>
            </a:prstGeom>
            <a:solidFill>
              <a:schemeClr val="tx2">
                <a:lumMod val="40000"/>
                <a:lumOff val="6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7DAD1558-FEDF-454B-9824-B8E766AD698B}"/>
              </a:ext>
            </a:extLst>
          </p:cNvPr>
          <p:cNvSpPr/>
          <p:nvPr userDrawn="1"/>
        </p:nvSpPr>
        <p:spPr>
          <a:xfrm>
            <a:off x="0" y="1867773"/>
            <a:ext cx="12191999" cy="2200936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82583C0-B0B5-C8B6-D9FF-3447D6354BCF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678872" y="2208503"/>
            <a:ext cx="10834254" cy="1015531"/>
          </a:xfrm>
        </p:spPr>
        <p:txBody>
          <a:bodyPr anchor="b">
            <a:noAutofit/>
          </a:bodyPr>
          <a:lstStyle>
            <a:lvl1pPr algn="ctr">
              <a:defRPr sz="5400" b="1" cap="none" spc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新宋体" panose="02010609030101010101" pitchFamily="49" charset="-122"/>
                <a:ea typeface="新宋体" panose="0201060903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48D382C-DD85-4F23-8BA9-D607944AB6FD}"/>
              </a:ext>
            </a:extLst>
          </p:cNvPr>
          <p:cNvSpPr/>
          <p:nvPr userDrawn="1"/>
        </p:nvSpPr>
        <p:spPr>
          <a:xfrm>
            <a:off x="0" y="4124935"/>
            <a:ext cx="12191999" cy="108000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BD636DE-9AFA-40E1-A0D1-D15547AA58EB}"/>
              </a:ext>
            </a:extLst>
          </p:cNvPr>
          <p:cNvSpPr/>
          <p:nvPr userDrawn="1"/>
        </p:nvSpPr>
        <p:spPr>
          <a:xfrm>
            <a:off x="0" y="1721687"/>
            <a:ext cx="12191999" cy="108000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26AF0BC9-0B24-4100-B916-305F931A05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11" y="248207"/>
            <a:ext cx="4283423" cy="71699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536AC1C3-A522-4D08-87C5-899B01401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764"/>
          <a:stretch/>
        </p:blipFill>
        <p:spPr>
          <a:xfrm>
            <a:off x="10269020" y="217852"/>
            <a:ext cx="1244106" cy="805246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692753C-AD3A-4A65-A6D0-3356FD5D902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739" y="248207"/>
            <a:ext cx="3943561" cy="716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5363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由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AC081045-D1BA-41FE-B181-7E160317A6E5}"/>
              </a:ext>
            </a:extLst>
          </p:cNvPr>
          <p:cNvSpPr/>
          <p:nvPr userDrawn="1"/>
        </p:nvSpPr>
        <p:spPr>
          <a:xfrm>
            <a:off x="0" y="0"/>
            <a:ext cx="4216400" cy="6858000"/>
          </a:xfrm>
          <a:custGeom>
            <a:avLst/>
            <a:gdLst>
              <a:gd name="connsiteX0" fmla="*/ 0 w 3597020"/>
              <a:gd name="connsiteY0" fmla="*/ 0 h 6858000"/>
              <a:gd name="connsiteX1" fmla="*/ 2614728 w 3597020"/>
              <a:gd name="connsiteY1" fmla="*/ 0 h 6858000"/>
              <a:gd name="connsiteX2" fmla="*/ 2658889 w 3597020"/>
              <a:gd name="connsiteY2" fmla="*/ 68885 h 6858000"/>
              <a:gd name="connsiteX3" fmla="*/ 3597020 w 3597020"/>
              <a:gd name="connsiteY3" fmla="*/ 3429000 h 6858000"/>
              <a:gd name="connsiteX4" fmla="*/ 2658889 w 3597020"/>
              <a:gd name="connsiteY4" fmla="*/ 6789116 h 6858000"/>
              <a:gd name="connsiteX5" fmla="*/ 2614728 w 3597020"/>
              <a:gd name="connsiteY5" fmla="*/ 6858000 h 6858000"/>
              <a:gd name="connsiteX6" fmla="*/ 0 w 359702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97020" h="6858000">
                <a:moveTo>
                  <a:pt x="0" y="0"/>
                </a:moveTo>
                <a:lnTo>
                  <a:pt x="2614728" y="0"/>
                </a:lnTo>
                <a:lnTo>
                  <a:pt x="2658889" y="68885"/>
                </a:lnTo>
                <a:cubicBezTo>
                  <a:pt x="3254203" y="1048641"/>
                  <a:pt x="3597020" y="2198786"/>
                  <a:pt x="3597020" y="3429000"/>
                </a:cubicBezTo>
                <a:cubicBezTo>
                  <a:pt x="3597020" y="4659214"/>
                  <a:pt x="3254203" y="5809359"/>
                  <a:pt x="2658889" y="6789116"/>
                </a:cubicBezTo>
                <a:lnTo>
                  <a:pt x="261472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D77C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1C71B42-4638-48A5-9DC6-BA8B5F083148}"/>
              </a:ext>
            </a:extLst>
          </p:cNvPr>
          <p:cNvGrpSpPr/>
          <p:nvPr userDrawn="1"/>
        </p:nvGrpSpPr>
        <p:grpSpPr>
          <a:xfrm>
            <a:off x="625252" y="3172372"/>
            <a:ext cx="2520000" cy="756000"/>
            <a:chOff x="310622" y="3133725"/>
            <a:chExt cx="612160" cy="2014538"/>
          </a:xfrm>
        </p:grpSpPr>
        <p:sp>
          <p:nvSpPr>
            <p:cNvPr id="5" name="标题 1">
              <a:extLst>
                <a:ext uri="{FF2B5EF4-FFF2-40B4-BE49-F238E27FC236}">
                  <a16:creationId xmlns:a16="http://schemas.microsoft.com/office/drawing/2014/main" id="{F84273D8-96AD-4042-8522-BD6FDA8B72DE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319452" y="3473400"/>
              <a:ext cx="594500" cy="146208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600" kern="120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+mj-cs"/>
                </a:defRPr>
              </a:lvl1pPr>
            </a:lstStyle>
            <a:p>
              <a:pPr algn="ctr"/>
              <a:r>
                <a:rPr lang="en-US" altLang="zh-CN" sz="2800" b="1" dirty="0">
                  <a:latin typeface="Cambria" panose="02040503050406030204" pitchFamily="18" charset="0"/>
                </a:rPr>
                <a:t>CONTENT</a:t>
              </a:r>
              <a:endParaRPr lang="zh-CN" altLang="en-US" sz="2800" b="1" dirty="0">
                <a:latin typeface="Cambria" panose="02040503050406030204" pitchFamily="18" charset="0"/>
              </a:endParaRPr>
            </a:p>
          </p:txBody>
        </p:sp>
        <p:sp>
          <p:nvSpPr>
            <p:cNvPr id="8" name="矩形: 圆角 7">
              <a:extLst>
                <a:ext uri="{FF2B5EF4-FFF2-40B4-BE49-F238E27FC236}">
                  <a16:creationId xmlns:a16="http://schemas.microsoft.com/office/drawing/2014/main" id="{D5C32F00-1676-4D3B-AA37-C6706A992FC6}"/>
                </a:ext>
              </a:extLst>
            </p:cNvPr>
            <p:cNvSpPr/>
            <p:nvPr userDrawn="1"/>
          </p:nvSpPr>
          <p:spPr>
            <a:xfrm>
              <a:off x="310622" y="3133725"/>
              <a:ext cx="612160" cy="2014538"/>
            </a:xfrm>
            <a:prstGeom prst="roundRect">
              <a:avLst/>
            </a:prstGeom>
            <a:noFill/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sp>
        <p:nvSpPr>
          <p:cNvPr id="9" name="标题 1">
            <a:extLst>
              <a:ext uri="{FF2B5EF4-FFF2-40B4-BE49-F238E27FC236}">
                <a16:creationId xmlns:a16="http://schemas.microsoft.com/office/drawing/2014/main" id="{F4F85B61-6D65-4060-9AEF-E090134EAAB1}"/>
              </a:ext>
            </a:extLst>
          </p:cNvPr>
          <p:cNvSpPr txBox="1">
            <a:spLocks/>
          </p:cNvSpPr>
          <p:nvPr userDrawn="1"/>
        </p:nvSpPr>
        <p:spPr>
          <a:xfrm>
            <a:off x="615179" y="1544320"/>
            <a:ext cx="2540146" cy="1374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+mj-cs"/>
              </a:defRPr>
            </a:lvl1pPr>
          </a:lstStyle>
          <a:p>
            <a:pPr algn="ctr"/>
            <a:r>
              <a:rPr lang="zh-CN" altLang="en-US" sz="8000" dirty="0">
                <a:latin typeface="+mn-ea"/>
                <a:ea typeface="+mn-ea"/>
              </a:rPr>
              <a:t>目录</a:t>
            </a:r>
          </a:p>
        </p:txBody>
      </p:sp>
      <p:sp>
        <p:nvSpPr>
          <p:cNvPr id="19" name="任意多边形: 形状 18">
            <a:extLst>
              <a:ext uri="{FF2B5EF4-FFF2-40B4-BE49-F238E27FC236}">
                <a16:creationId xmlns:a16="http://schemas.microsoft.com/office/drawing/2014/main" id="{30091F36-7FA5-48F4-9C7F-E959DB2715E3}"/>
              </a:ext>
            </a:extLst>
          </p:cNvPr>
          <p:cNvSpPr/>
          <p:nvPr userDrawn="1"/>
        </p:nvSpPr>
        <p:spPr>
          <a:xfrm>
            <a:off x="5316753" y="0"/>
            <a:ext cx="1038011" cy="6858000"/>
          </a:xfrm>
          <a:custGeom>
            <a:avLst/>
            <a:gdLst>
              <a:gd name="connsiteX0" fmla="*/ 0 w 1038011"/>
              <a:gd name="connsiteY0" fmla="*/ 0 h 6858000"/>
              <a:gd name="connsiteX1" fmla="*/ 55719 w 1038011"/>
              <a:gd name="connsiteY1" fmla="*/ 0 h 6858000"/>
              <a:gd name="connsiteX2" fmla="*/ 99880 w 1038011"/>
              <a:gd name="connsiteY2" fmla="*/ 68885 h 6858000"/>
              <a:gd name="connsiteX3" fmla="*/ 1038011 w 1038011"/>
              <a:gd name="connsiteY3" fmla="*/ 3429000 h 6858000"/>
              <a:gd name="connsiteX4" fmla="*/ 99880 w 1038011"/>
              <a:gd name="connsiteY4" fmla="*/ 6789116 h 6858000"/>
              <a:gd name="connsiteX5" fmla="*/ 55719 w 1038011"/>
              <a:gd name="connsiteY5" fmla="*/ 6858000 h 6858000"/>
              <a:gd name="connsiteX6" fmla="*/ 0 w 1038011"/>
              <a:gd name="connsiteY6" fmla="*/ 6858000 h 6858000"/>
              <a:gd name="connsiteX7" fmla="*/ 59757 w 1038011"/>
              <a:gd name="connsiteY7" fmla="*/ 6764789 h 6858000"/>
              <a:gd name="connsiteX8" fmla="*/ 991096 w 1038011"/>
              <a:gd name="connsiteY8" fmla="*/ 3429000 h 6858000"/>
              <a:gd name="connsiteX9" fmla="*/ 59757 w 1038011"/>
              <a:gd name="connsiteY9" fmla="*/ 9321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38011" h="6858000">
                <a:moveTo>
                  <a:pt x="0" y="0"/>
                </a:moveTo>
                <a:lnTo>
                  <a:pt x="55719" y="0"/>
                </a:lnTo>
                <a:lnTo>
                  <a:pt x="99880" y="68885"/>
                </a:lnTo>
                <a:cubicBezTo>
                  <a:pt x="695194" y="1048641"/>
                  <a:pt x="1038011" y="2198786"/>
                  <a:pt x="1038011" y="3429000"/>
                </a:cubicBezTo>
                <a:cubicBezTo>
                  <a:pt x="1038011" y="4659214"/>
                  <a:pt x="695194" y="5809360"/>
                  <a:pt x="99880" y="6789116"/>
                </a:cubicBezTo>
                <a:lnTo>
                  <a:pt x="55719" y="6858000"/>
                </a:lnTo>
                <a:lnTo>
                  <a:pt x="0" y="6858000"/>
                </a:lnTo>
                <a:lnTo>
                  <a:pt x="59757" y="6764789"/>
                </a:lnTo>
                <a:cubicBezTo>
                  <a:pt x="650761" y="5792126"/>
                  <a:pt x="991096" y="4650308"/>
                  <a:pt x="991096" y="3429000"/>
                </a:cubicBezTo>
                <a:cubicBezTo>
                  <a:pt x="991096" y="2207693"/>
                  <a:pt x="650761" y="1065874"/>
                  <a:pt x="59757" y="93211"/>
                </a:cubicBezTo>
                <a:close/>
              </a:path>
            </a:pathLst>
          </a:custGeom>
          <a:gradFill>
            <a:gsLst>
              <a:gs pos="0">
                <a:schemeClr val="bg1"/>
              </a:gs>
              <a:gs pos="69000">
                <a:srgbClr val="4D94D4"/>
              </a:gs>
              <a:gs pos="29000">
                <a:srgbClr val="5397D6"/>
              </a:gs>
              <a:gs pos="100000">
                <a:schemeClr val="bg1"/>
              </a:gs>
              <a:gs pos="50000">
                <a:srgbClr val="1D77C9"/>
              </a:gs>
            </a:gsLst>
            <a:lin ang="5400000" scaled="0"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D1BCA71-D59E-4C5B-BA5C-842072F052B8}"/>
              </a:ext>
            </a:extLst>
          </p:cNvPr>
          <p:cNvGrpSpPr/>
          <p:nvPr userDrawn="1"/>
        </p:nvGrpSpPr>
        <p:grpSpPr>
          <a:xfrm>
            <a:off x="4371815" y="1242558"/>
            <a:ext cx="1933963" cy="540000"/>
            <a:chOff x="4879815" y="1242558"/>
            <a:chExt cx="1933963" cy="540000"/>
          </a:xfrm>
        </p:grpSpPr>
        <p:sp>
          <p:nvSpPr>
            <p:cNvPr id="15" name="任意多边形: 形状 14">
              <a:extLst>
                <a:ext uri="{FF2B5EF4-FFF2-40B4-BE49-F238E27FC236}">
                  <a16:creationId xmlns:a16="http://schemas.microsoft.com/office/drawing/2014/main" id="{59BADBFF-7873-4375-9AE2-54A8829A876B}"/>
                </a:ext>
              </a:extLst>
            </p:cNvPr>
            <p:cNvSpPr/>
            <p:nvPr userDrawn="1"/>
          </p:nvSpPr>
          <p:spPr>
            <a:xfrm>
              <a:off x="4879815" y="1350558"/>
              <a:ext cx="720000" cy="324000"/>
            </a:xfrm>
            <a:custGeom>
              <a:avLst/>
              <a:gdLst>
                <a:gd name="connsiteX0" fmla="*/ 472939 w 832939"/>
                <a:gd name="connsiteY0" fmla="*/ 0 h 468000"/>
                <a:gd name="connsiteX1" fmla="*/ 652939 w 832939"/>
                <a:gd name="connsiteY1" fmla="*/ 0 h 468000"/>
                <a:gd name="connsiteX2" fmla="*/ 832939 w 832939"/>
                <a:gd name="connsiteY2" fmla="*/ 234000 h 468000"/>
                <a:gd name="connsiteX3" fmla="*/ 652939 w 832939"/>
                <a:gd name="connsiteY3" fmla="*/ 468000 h 468000"/>
                <a:gd name="connsiteX4" fmla="*/ 472939 w 832939"/>
                <a:gd name="connsiteY4" fmla="*/ 468000 h 468000"/>
                <a:gd name="connsiteX5" fmla="*/ 652939 w 832939"/>
                <a:gd name="connsiteY5" fmla="*/ 234000 h 468000"/>
                <a:gd name="connsiteX6" fmla="*/ 236469 w 832939"/>
                <a:gd name="connsiteY6" fmla="*/ 0 h 468000"/>
                <a:gd name="connsiteX7" fmla="*/ 416469 w 832939"/>
                <a:gd name="connsiteY7" fmla="*/ 0 h 468000"/>
                <a:gd name="connsiteX8" fmla="*/ 596469 w 832939"/>
                <a:gd name="connsiteY8" fmla="*/ 234000 h 468000"/>
                <a:gd name="connsiteX9" fmla="*/ 416469 w 832939"/>
                <a:gd name="connsiteY9" fmla="*/ 468000 h 468000"/>
                <a:gd name="connsiteX10" fmla="*/ 236469 w 832939"/>
                <a:gd name="connsiteY10" fmla="*/ 468000 h 468000"/>
                <a:gd name="connsiteX11" fmla="*/ 416469 w 832939"/>
                <a:gd name="connsiteY11" fmla="*/ 234000 h 468000"/>
                <a:gd name="connsiteX12" fmla="*/ 0 w 832939"/>
                <a:gd name="connsiteY12" fmla="*/ 0 h 468000"/>
                <a:gd name="connsiteX13" fmla="*/ 180000 w 832939"/>
                <a:gd name="connsiteY13" fmla="*/ 0 h 468000"/>
                <a:gd name="connsiteX14" fmla="*/ 360000 w 832939"/>
                <a:gd name="connsiteY14" fmla="*/ 234000 h 468000"/>
                <a:gd name="connsiteX15" fmla="*/ 180000 w 832939"/>
                <a:gd name="connsiteY15" fmla="*/ 468000 h 468000"/>
                <a:gd name="connsiteX16" fmla="*/ 0 w 832939"/>
                <a:gd name="connsiteY16" fmla="*/ 468000 h 468000"/>
                <a:gd name="connsiteX17" fmla="*/ 180000 w 832939"/>
                <a:gd name="connsiteY17" fmla="*/ 234000 h 46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939" h="468000">
                  <a:moveTo>
                    <a:pt x="472939" y="0"/>
                  </a:moveTo>
                  <a:lnTo>
                    <a:pt x="652939" y="0"/>
                  </a:lnTo>
                  <a:lnTo>
                    <a:pt x="832939" y="234000"/>
                  </a:lnTo>
                  <a:lnTo>
                    <a:pt x="652939" y="468000"/>
                  </a:lnTo>
                  <a:lnTo>
                    <a:pt x="472939" y="468000"/>
                  </a:lnTo>
                  <a:lnTo>
                    <a:pt x="652939" y="234000"/>
                  </a:lnTo>
                  <a:close/>
                  <a:moveTo>
                    <a:pt x="236469" y="0"/>
                  </a:moveTo>
                  <a:lnTo>
                    <a:pt x="416469" y="0"/>
                  </a:lnTo>
                  <a:lnTo>
                    <a:pt x="596469" y="234000"/>
                  </a:lnTo>
                  <a:lnTo>
                    <a:pt x="416469" y="468000"/>
                  </a:lnTo>
                  <a:lnTo>
                    <a:pt x="236469" y="468000"/>
                  </a:lnTo>
                  <a:lnTo>
                    <a:pt x="416469" y="234000"/>
                  </a:lnTo>
                  <a:close/>
                  <a:moveTo>
                    <a:pt x="0" y="0"/>
                  </a:moveTo>
                  <a:lnTo>
                    <a:pt x="180000" y="0"/>
                  </a:lnTo>
                  <a:lnTo>
                    <a:pt x="360000" y="234000"/>
                  </a:lnTo>
                  <a:lnTo>
                    <a:pt x="180000" y="468000"/>
                  </a:lnTo>
                  <a:lnTo>
                    <a:pt x="0" y="468000"/>
                  </a:lnTo>
                  <a:lnTo>
                    <a:pt x="180000" y="234000"/>
                  </a:lnTo>
                  <a:close/>
                </a:path>
              </a:pathLst>
            </a:custGeom>
            <a:gradFill>
              <a:gsLst>
                <a:gs pos="64000">
                  <a:srgbClr val="3786CF"/>
                </a:gs>
                <a:gs pos="0">
                  <a:srgbClr val="74ABDD"/>
                </a:gs>
                <a:gs pos="100000">
                  <a:srgbClr val="1D77C9"/>
                </a:gs>
              </a:gsLst>
              <a:lin ang="19800000" scaled="0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9B728FA5-33AA-4DA4-92E6-1DEB561C2461}"/>
                </a:ext>
              </a:extLst>
            </p:cNvPr>
            <p:cNvSpPr/>
            <p:nvPr userDrawn="1"/>
          </p:nvSpPr>
          <p:spPr>
            <a:xfrm>
              <a:off x="6273778" y="1242558"/>
              <a:ext cx="540000" cy="540000"/>
            </a:xfrm>
            <a:prstGeom prst="ellipse">
              <a:avLst/>
            </a:prstGeom>
            <a:solidFill>
              <a:srgbClr val="1D77C9"/>
            </a:solidFill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OPPOSans B" panose="00020600040101010101" pitchFamily="18" charset="-122"/>
                  <a:cs typeface="OPPOSans B" panose="00020600040101010101" pitchFamily="18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6FA461A3-16BA-4C46-9CF1-F349FCDABF0A}"/>
              </a:ext>
            </a:extLst>
          </p:cNvPr>
          <p:cNvGrpSpPr/>
          <p:nvPr userDrawn="1"/>
        </p:nvGrpSpPr>
        <p:grpSpPr>
          <a:xfrm>
            <a:off x="4621018" y="2384872"/>
            <a:ext cx="1933963" cy="540000"/>
            <a:chOff x="4608058" y="953253"/>
            <a:chExt cx="1933963" cy="540000"/>
          </a:xfrm>
        </p:grpSpPr>
        <p:sp>
          <p:nvSpPr>
            <p:cNvPr id="48" name="任意多边形: 形状 47">
              <a:extLst>
                <a:ext uri="{FF2B5EF4-FFF2-40B4-BE49-F238E27FC236}">
                  <a16:creationId xmlns:a16="http://schemas.microsoft.com/office/drawing/2014/main" id="{DF0678F7-AD40-41AA-8B0F-292A1F1BF91F}"/>
                </a:ext>
              </a:extLst>
            </p:cNvPr>
            <p:cNvSpPr/>
            <p:nvPr userDrawn="1"/>
          </p:nvSpPr>
          <p:spPr>
            <a:xfrm>
              <a:off x="4608058" y="1061253"/>
              <a:ext cx="720000" cy="324000"/>
            </a:xfrm>
            <a:custGeom>
              <a:avLst/>
              <a:gdLst>
                <a:gd name="connsiteX0" fmla="*/ 472939 w 832939"/>
                <a:gd name="connsiteY0" fmla="*/ 0 h 468000"/>
                <a:gd name="connsiteX1" fmla="*/ 652939 w 832939"/>
                <a:gd name="connsiteY1" fmla="*/ 0 h 468000"/>
                <a:gd name="connsiteX2" fmla="*/ 832939 w 832939"/>
                <a:gd name="connsiteY2" fmla="*/ 234000 h 468000"/>
                <a:gd name="connsiteX3" fmla="*/ 652939 w 832939"/>
                <a:gd name="connsiteY3" fmla="*/ 468000 h 468000"/>
                <a:gd name="connsiteX4" fmla="*/ 472939 w 832939"/>
                <a:gd name="connsiteY4" fmla="*/ 468000 h 468000"/>
                <a:gd name="connsiteX5" fmla="*/ 652939 w 832939"/>
                <a:gd name="connsiteY5" fmla="*/ 234000 h 468000"/>
                <a:gd name="connsiteX6" fmla="*/ 236469 w 832939"/>
                <a:gd name="connsiteY6" fmla="*/ 0 h 468000"/>
                <a:gd name="connsiteX7" fmla="*/ 416469 w 832939"/>
                <a:gd name="connsiteY7" fmla="*/ 0 h 468000"/>
                <a:gd name="connsiteX8" fmla="*/ 596469 w 832939"/>
                <a:gd name="connsiteY8" fmla="*/ 234000 h 468000"/>
                <a:gd name="connsiteX9" fmla="*/ 416469 w 832939"/>
                <a:gd name="connsiteY9" fmla="*/ 468000 h 468000"/>
                <a:gd name="connsiteX10" fmla="*/ 236469 w 832939"/>
                <a:gd name="connsiteY10" fmla="*/ 468000 h 468000"/>
                <a:gd name="connsiteX11" fmla="*/ 416469 w 832939"/>
                <a:gd name="connsiteY11" fmla="*/ 234000 h 468000"/>
                <a:gd name="connsiteX12" fmla="*/ 0 w 832939"/>
                <a:gd name="connsiteY12" fmla="*/ 0 h 468000"/>
                <a:gd name="connsiteX13" fmla="*/ 180000 w 832939"/>
                <a:gd name="connsiteY13" fmla="*/ 0 h 468000"/>
                <a:gd name="connsiteX14" fmla="*/ 360000 w 832939"/>
                <a:gd name="connsiteY14" fmla="*/ 234000 h 468000"/>
                <a:gd name="connsiteX15" fmla="*/ 180000 w 832939"/>
                <a:gd name="connsiteY15" fmla="*/ 468000 h 468000"/>
                <a:gd name="connsiteX16" fmla="*/ 0 w 832939"/>
                <a:gd name="connsiteY16" fmla="*/ 468000 h 468000"/>
                <a:gd name="connsiteX17" fmla="*/ 180000 w 832939"/>
                <a:gd name="connsiteY17" fmla="*/ 234000 h 46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939" h="468000">
                  <a:moveTo>
                    <a:pt x="472939" y="0"/>
                  </a:moveTo>
                  <a:lnTo>
                    <a:pt x="652939" y="0"/>
                  </a:lnTo>
                  <a:lnTo>
                    <a:pt x="832939" y="234000"/>
                  </a:lnTo>
                  <a:lnTo>
                    <a:pt x="652939" y="468000"/>
                  </a:lnTo>
                  <a:lnTo>
                    <a:pt x="472939" y="468000"/>
                  </a:lnTo>
                  <a:lnTo>
                    <a:pt x="652939" y="234000"/>
                  </a:lnTo>
                  <a:close/>
                  <a:moveTo>
                    <a:pt x="236469" y="0"/>
                  </a:moveTo>
                  <a:lnTo>
                    <a:pt x="416469" y="0"/>
                  </a:lnTo>
                  <a:lnTo>
                    <a:pt x="596469" y="234000"/>
                  </a:lnTo>
                  <a:lnTo>
                    <a:pt x="416469" y="468000"/>
                  </a:lnTo>
                  <a:lnTo>
                    <a:pt x="236469" y="468000"/>
                  </a:lnTo>
                  <a:lnTo>
                    <a:pt x="416469" y="234000"/>
                  </a:lnTo>
                  <a:close/>
                  <a:moveTo>
                    <a:pt x="0" y="0"/>
                  </a:moveTo>
                  <a:lnTo>
                    <a:pt x="180000" y="0"/>
                  </a:lnTo>
                  <a:lnTo>
                    <a:pt x="360000" y="234000"/>
                  </a:lnTo>
                  <a:lnTo>
                    <a:pt x="180000" y="468000"/>
                  </a:lnTo>
                  <a:lnTo>
                    <a:pt x="0" y="468000"/>
                  </a:lnTo>
                  <a:lnTo>
                    <a:pt x="180000" y="234000"/>
                  </a:lnTo>
                  <a:close/>
                </a:path>
              </a:pathLst>
            </a:custGeom>
            <a:gradFill>
              <a:gsLst>
                <a:gs pos="64000">
                  <a:srgbClr val="3786CF"/>
                </a:gs>
                <a:gs pos="0">
                  <a:srgbClr val="74ABDD"/>
                </a:gs>
                <a:gs pos="100000">
                  <a:srgbClr val="1D77C9"/>
                </a:gs>
              </a:gsLst>
              <a:lin ang="19800000" scaled="0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BF08C231-3C43-409D-95DC-845C6B0EDF10}"/>
                </a:ext>
              </a:extLst>
            </p:cNvPr>
            <p:cNvSpPr/>
            <p:nvPr userDrawn="1"/>
          </p:nvSpPr>
          <p:spPr>
            <a:xfrm>
              <a:off x="6002021" y="953253"/>
              <a:ext cx="540000" cy="540000"/>
            </a:xfrm>
            <a:prstGeom prst="ellipse">
              <a:avLst/>
            </a:prstGeom>
            <a:solidFill>
              <a:srgbClr val="1D77C9"/>
            </a:solidFill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OPPOSans B" panose="00020600040101010101" pitchFamily="18" charset="-122"/>
                  <a:cs typeface="OPPOSans B" panose="00020600040101010101" pitchFamily="18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FDE327F0-4556-42F7-A6DA-38EB2CA03E52}"/>
              </a:ext>
            </a:extLst>
          </p:cNvPr>
          <p:cNvGrpSpPr/>
          <p:nvPr userDrawn="1"/>
        </p:nvGrpSpPr>
        <p:grpSpPr>
          <a:xfrm>
            <a:off x="4656295" y="3527186"/>
            <a:ext cx="1933963" cy="540000"/>
            <a:chOff x="4608058" y="953253"/>
            <a:chExt cx="1933963" cy="540000"/>
          </a:xfrm>
        </p:grpSpPr>
        <p:sp>
          <p:nvSpPr>
            <p:cNvPr id="51" name="任意多边形: 形状 50">
              <a:extLst>
                <a:ext uri="{FF2B5EF4-FFF2-40B4-BE49-F238E27FC236}">
                  <a16:creationId xmlns:a16="http://schemas.microsoft.com/office/drawing/2014/main" id="{AAB9B26D-24F3-4E6F-B95B-D7955FE36582}"/>
                </a:ext>
              </a:extLst>
            </p:cNvPr>
            <p:cNvSpPr/>
            <p:nvPr userDrawn="1"/>
          </p:nvSpPr>
          <p:spPr>
            <a:xfrm>
              <a:off x="4608058" y="1061253"/>
              <a:ext cx="720000" cy="324000"/>
            </a:xfrm>
            <a:custGeom>
              <a:avLst/>
              <a:gdLst>
                <a:gd name="connsiteX0" fmla="*/ 472939 w 832939"/>
                <a:gd name="connsiteY0" fmla="*/ 0 h 468000"/>
                <a:gd name="connsiteX1" fmla="*/ 652939 w 832939"/>
                <a:gd name="connsiteY1" fmla="*/ 0 h 468000"/>
                <a:gd name="connsiteX2" fmla="*/ 832939 w 832939"/>
                <a:gd name="connsiteY2" fmla="*/ 234000 h 468000"/>
                <a:gd name="connsiteX3" fmla="*/ 652939 w 832939"/>
                <a:gd name="connsiteY3" fmla="*/ 468000 h 468000"/>
                <a:gd name="connsiteX4" fmla="*/ 472939 w 832939"/>
                <a:gd name="connsiteY4" fmla="*/ 468000 h 468000"/>
                <a:gd name="connsiteX5" fmla="*/ 652939 w 832939"/>
                <a:gd name="connsiteY5" fmla="*/ 234000 h 468000"/>
                <a:gd name="connsiteX6" fmla="*/ 236469 w 832939"/>
                <a:gd name="connsiteY6" fmla="*/ 0 h 468000"/>
                <a:gd name="connsiteX7" fmla="*/ 416469 w 832939"/>
                <a:gd name="connsiteY7" fmla="*/ 0 h 468000"/>
                <a:gd name="connsiteX8" fmla="*/ 596469 w 832939"/>
                <a:gd name="connsiteY8" fmla="*/ 234000 h 468000"/>
                <a:gd name="connsiteX9" fmla="*/ 416469 w 832939"/>
                <a:gd name="connsiteY9" fmla="*/ 468000 h 468000"/>
                <a:gd name="connsiteX10" fmla="*/ 236469 w 832939"/>
                <a:gd name="connsiteY10" fmla="*/ 468000 h 468000"/>
                <a:gd name="connsiteX11" fmla="*/ 416469 w 832939"/>
                <a:gd name="connsiteY11" fmla="*/ 234000 h 468000"/>
                <a:gd name="connsiteX12" fmla="*/ 0 w 832939"/>
                <a:gd name="connsiteY12" fmla="*/ 0 h 468000"/>
                <a:gd name="connsiteX13" fmla="*/ 180000 w 832939"/>
                <a:gd name="connsiteY13" fmla="*/ 0 h 468000"/>
                <a:gd name="connsiteX14" fmla="*/ 360000 w 832939"/>
                <a:gd name="connsiteY14" fmla="*/ 234000 h 468000"/>
                <a:gd name="connsiteX15" fmla="*/ 180000 w 832939"/>
                <a:gd name="connsiteY15" fmla="*/ 468000 h 468000"/>
                <a:gd name="connsiteX16" fmla="*/ 0 w 832939"/>
                <a:gd name="connsiteY16" fmla="*/ 468000 h 468000"/>
                <a:gd name="connsiteX17" fmla="*/ 180000 w 832939"/>
                <a:gd name="connsiteY17" fmla="*/ 234000 h 46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939" h="468000">
                  <a:moveTo>
                    <a:pt x="472939" y="0"/>
                  </a:moveTo>
                  <a:lnTo>
                    <a:pt x="652939" y="0"/>
                  </a:lnTo>
                  <a:lnTo>
                    <a:pt x="832939" y="234000"/>
                  </a:lnTo>
                  <a:lnTo>
                    <a:pt x="652939" y="468000"/>
                  </a:lnTo>
                  <a:lnTo>
                    <a:pt x="472939" y="468000"/>
                  </a:lnTo>
                  <a:lnTo>
                    <a:pt x="652939" y="234000"/>
                  </a:lnTo>
                  <a:close/>
                  <a:moveTo>
                    <a:pt x="236469" y="0"/>
                  </a:moveTo>
                  <a:lnTo>
                    <a:pt x="416469" y="0"/>
                  </a:lnTo>
                  <a:lnTo>
                    <a:pt x="596469" y="234000"/>
                  </a:lnTo>
                  <a:lnTo>
                    <a:pt x="416469" y="468000"/>
                  </a:lnTo>
                  <a:lnTo>
                    <a:pt x="236469" y="468000"/>
                  </a:lnTo>
                  <a:lnTo>
                    <a:pt x="416469" y="234000"/>
                  </a:lnTo>
                  <a:close/>
                  <a:moveTo>
                    <a:pt x="0" y="0"/>
                  </a:moveTo>
                  <a:lnTo>
                    <a:pt x="180000" y="0"/>
                  </a:lnTo>
                  <a:lnTo>
                    <a:pt x="360000" y="234000"/>
                  </a:lnTo>
                  <a:lnTo>
                    <a:pt x="180000" y="468000"/>
                  </a:lnTo>
                  <a:lnTo>
                    <a:pt x="0" y="468000"/>
                  </a:lnTo>
                  <a:lnTo>
                    <a:pt x="180000" y="234000"/>
                  </a:lnTo>
                  <a:close/>
                </a:path>
              </a:pathLst>
            </a:custGeom>
            <a:gradFill>
              <a:gsLst>
                <a:gs pos="64000">
                  <a:srgbClr val="3786CF"/>
                </a:gs>
                <a:gs pos="0">
                  <a:srgbClr val="74ABDD"/>
                </a:gs>
                <a:gs pos="100000">
                  <a:srgbClr val="1D77C9"/>
                </a:gs>
              </a:gsLst>
              <a:lin ang="19800000" scaled="0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id="{D62DBF4F-A0CB-4696-B4C8-F28D3BD3555B}"/>
                </a:ext>
              </a:extLst>
            </p:cNvPr>
            <p:cNvSpPr/>
            <p:nvPr userDrawn="1"/>
          </p:nvSpPr>
          <p:spPr>
            <a:xfrm>
              <a:off x="6002021" y="953253"/>
              <a:ext cx="540000" cy="540000"/>
            </a:xfrm>
            <a:prstGeom prst="ellipse">
              <a:avLst/>
            </a:prstGeom>
            <a:solidFill>
              <a:srgbClr val="1D77C9"/>
            </a:solidFill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OPPOSans B" panose="00020600040101010101" pitchFamily="18" charset="-122"/>
                  <a:cs typeface="OPPOSans B" panose="00020600040101010101" pitchFamily="18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3858439F-F8F0-4243-8E17-893E63696B95}"/>
              </a:ext>
            </a:extLst>
          </p:cNvPr>
          <p:cNvGrpSpPr/>
          <p:nvPr userDrawn="1"/>
        </p:nvGrpSpPr>
        <p:grpSpPr>
          <a:xfrm>
            <a:off x="4472145" y="4669499"/>
            <a:ext cx="1933963" cy="540000"/>
            <a:chOff x="4608058" y="953253"/>
            <a:chExt cx="1933963" cy="540000"/>
          </a:xfrm>
        </p:grpSpPr>
        <p:sp>
          <p:nvSpPr>
            <p:cNvPr id="54" name="任意多边形: 形状 53">
              <a:extLst>
                <a:ext uri="{FF2B5EF4-FFF2-40B4-BE49-F238E27FC236}">
                  <a16:creationId xmlns:a16="http://schemas.microsoft.com/office/drawing/2014/main" id="{B9839C41-E80B-41EE-A418-CD40ED27ED7E}"/>
                </a:ext>
              </a:extLst>
            </p:cNvPr>
            <p:cNvSpPr/>
            <p:nvPr userDrawn="1"/>
          </p:nvSpPr>
          <p:spPr>
            <a:xfrm>
              <a:off x="4608058" y="1061253"/>
              <a:ext cx="720000" cy="324000"/>
            </a:xfrm>
            <a:custGeom>
              <a:avLst/>
              <a:gdLst>
                <a:gd name="connsiteX0" fmla="*/ 472939 w 832939"/>
                <a:gd name="connsiteY0" fmla="*/ 0 h 468000"/>
                <a:gd name="connsiteX1" fmla="*/ 652939 w 832939"/>
                <a:gd name="connsiteY1" fmla="*/ 0 h 468000"/>
                <a:gd name="connsiteX2" fmla="*/ 832939 w 832939"/>
                <a:gd name="connsiteY2" fmla="*/ 234000 h 468000"/>
                <a:gd name="connsiteX3" fmla="*/ 652939 w 832939"/>
                <a:gd name="connsiteY3" fmla="*/ 468000 h 468000"/>
                <a:gd name="connsiteX4" fmla="*/ 472939 w 832939"/>
                <a:gd name="connsiteY4" fmla="*/ 468000 h 468000"/>
                <a:gd name="connsiteX5" fmla="*/ 652939 w 832939"/>
                <a:gd name="connsiteY5" fmla="*/ 234000 h 468000"/>
                <a:gd name="connsiteX6" fmla="*/ 236469 w 832939"/>
                <a:gd name="connsiteY6" fmla="*/ 0 h 468000"/>
                <a:gd name="connsiteX7" fmla="*/ 416469 w 832939"/>
                <a:gd name="connsiteY7" fmla="*/ 0 h 468000"/>
                <a:gd name="connsiteX8" fmla="*/ 596469 w 832939"/>
                <a:gd name="connsiteY8" fmla="*/ 234000 h 468000"/>
                <a:gd name="connsiteX9" fmla="*/ 416469 w 832939"/>
                <a:gd name="connsiteY9" fmla="*/ 468000 h 468000"/>
                <a:gd name="connsiteX10" fmla="*/ 236469 w 832939"/>
                <a:gd name="connsiteY10" fmla="*/ 468000 h 468000"/>
                <a:gd name="connsiteX11" fmla="*/ 416469 w 832939"/>
                <a:gd name="connsiteY11" fmla="*/ 234000 h 468000"/>
                <a:gd name="connsiteX12" fmla="*/ 0 w 832939"/>
                <a:gd name="connsiteY12" fmla="*/ 0 h 468000"/>
                <a:gd name="connsiteX13" fmla="*/ 180000 w 832939"/>
                <a:gd name="connsiteY13" fmla="*/ 0 h 468000"/>
                <a:gd name="connsiteX14" fmla="*/ 360000 w 832939"/>
                <a:gd name="connsiteY14" fmla="*/ 234000 h 468000"/>
                <a:gd name="connsiteX15" fmla="*/ 180000 w 832939"/>
                <a:gd name="connsiteY15" fmla="*/ 468000 h 468000"/>
                <a:gd name="connsiteX16" fmla="*/ 0 w 832939"/>
                <a:gd name="connsiteY16" fmla="*/ 468000 h 468000"/>
                <a:gd name="connsiteX17" fmla="*/ 180000 w 832939"/>
                <a:gd name="connsiteY17" fmla="*/ 234000 h 46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939" h="468000">
                  <a:moveTo>
                    <a:pt x="472939" y="0"/>
                  </a:moveTo>
                  <a:lnTo>
                    <a:pt x="652939" y="0"/>
                  </a:lnTo>
                  <a:lnTo>
                    <a:pt x="832939" y="234000"/>
                  </a:lnTo>
                  <a:lnTo>
                    <a:pt x="652939" y="468000"/>
                  </a:lnTo>
                  <a:lnTo>
                    <a:pt x="472939" y="468000"/>
                  </a:lnTo>
                  <a:lnTo>
                    <a:pt x="652939" y="234000"/>
                  </a:lnTo>
                  <a:close/>
                  <a:moveTo>
                    <a:pt x="236469" y="0"/>
                  </a:moveTo>
                  <a:lnTo>
                    <a:pt x="416469" y="0"/>
                  </a:lnTo>
                  <a:lnTo>
                    <a:pt x="596469" y="234000"/>
                  </a:lnTo>
                  <a:lnTo>
                    <a:pt x="416469" y="468000"/>
                  </a:lnTo>
                  <a:lnTo>
                    <a:pt x="236469" y="468000"/>
                  </a:lnTo>
                  <a:lnTo>
                    <a:pt x="416469" y="234000"/>
                  </a:lnTo>
                  <a:close/>
                  <a:moveTo>
                    <a:pt x="0" y="0"/>
                  </a:moveTo>
                  <a:lnTo>
                    <a:pt x="180000" y="0"/>
                  </a:lnTo>
                  <a:lnTo>
                    <a:pt x="360000" y="234000"/>
                  </a:lnTo>
                  <a:lnTo>
                    <a:pt x="180000" y="468000"/>
                  </a:lnTo>
                  <a:lnTo>
                    <a:pt x="0" y="468000"/>
                  </a:lnTo>
                  <a:lnTo>
                    <a:pt x="180000" y="234000"/>
                  </a:lnTo>
                  <a:close/>
                </a:path>
              </a:pathLst>
            </a:custGeom>
            <a:gradFill>
              <a:gsLst>
                <a:gs pos="64000">
                  <a:srgbClr val="3786CF"/>
                </a:gs>
                <a:gs pos="0">
                  <a:srgbClr val="74ABDD"/>
                </a:gs>
                <a:gs pos="100000">
                  <a:srgbClr val="1D77C9"/>
                </a:gs>
              </a:gsLst>
              <a:lin ang="19800000" scaled="0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0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id="{37B044D5-6B1B-4AE1-8F34-E0C93944A5F1}"/>
                </a:ext>
              </a:extLst>
            </p:cNvPr>
            <p:cNvSpPr/>
            <p:nvPr userDrawn="1"/>
          </p:nvSpPr>
          <p:spPr>
            <a:xfrm>
              <a:off x="6002021" y="953253"/>
              <a:ext cx="540000" cy="540000"/>
            </a:xfrm>
            <a:prstGeom prst="ellipse">
              <a:avLst/>
            </a:prstGeom>
            <a:solidFill>
              <a:srgbClr val="1D77C9"/>
            </a:solidFill>
            <a:ln w="57150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+mn-lt"/>
                  <a:ea typeface="OPPOSans B" panose="00020600040101010101" pitchFamily="18" charset="-122"/>
                  <a:cs typeface="OPPOSans B" panose="00020600040101010101" pitchFamily="18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+mn-lt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90762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6D537717-2150-4ED9-9E03-BDDB41C99162}"/>
              </a:ext>
            </a:extLst>
          </p:cNvPr>
          <p:cNvSpPr/>
          <p:nvPr userDrawn="1"/>
        </p:nvSpPr>
        <p:spPr>
          <a:xfrm>
            <a:off x="0" y="6356349"/>
            <a:ext cx="12192000" cy="501651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739CD23-6A5F-422C-88D5-FCB3EF47FDFF}"/>
              </a:ext>
            </a:extLst>
          </p:cNvPr>
          <p:cNvSpPr/>
          <p:nvPr userDrawn="1"/>
        </p:nvSpPr>
        <p:spPr>
          <a:xfrm>
            <a:off x="0" y="0"/>
            <a:ext cx="12192000" cy="942975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12A752-EA68-69C6-2C2B-9E1D0D47B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29" y="1038226"/>
            <a:ext cx="11343542" cy="51387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8F3D9A8-B82D-D040-A1D0-9F2A833FD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29" y="203891"/>
            <a:ext cx="7110046" cy="581922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61978B-E35B-8ED8-34A4-45226D7FA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53286"/>
            <a:ext cx="2743200" cy="30777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+mn-lt"/>
                <a:ea typeface="+mn-ea"/>
              </a:defRPr>
            </a:lvl1pPr>
          </a:lstStyle>
          <a:p>
            <a:r>
              <a:rPr lang="en-US" altLang="zh-CN" dirty="0"/>
              <a:t>PAGE </a:t>
            </a:r>
            <a:fld id="{85593C41-972F-46D9-B833-3EC9D6B1A4C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096301-F201-42DF-B7D8-94A7E27FDCBD}"/>
              </a:ext>
            </a:extLst>
          </p:cNvPr>
          <p:cNvSpPr txBox="1"/>
          <p:nvPr userDrawn="1"/>
        </p:nvSpPr>
        <p:spPr>
          <a:xfrm>
            <a:off x="686167" y="6472550"/>
            <a:ext cx="2888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+mn-lt"/>
                <a:ea typeface="+mn-ea"/>
              </a:rPr>
              <a:t>China Spallation Neutron Source</a:t>
            </a:r>
            <a:endParaRPr lang="zh-CN" altLang="en-US" sz="12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9502836-FF7C-41DE-B3A8-2136BA7681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981" y="144037"/>
            <a:ext cx="1239390" cy="66632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FA3FBD1-CD74-4F4A-A3E4-C446E7C4A780}"/>
              </a:ext>
            </a:extLst>
          </p:cNvPr>
          <p:cNvSpPr txBox="1"/>
          <p:nvPr userDrawn="1"/>
        </p:nvSpPr>
        <p:spPr>
          <a:xfrm>
            <a:off x="7651750" y="6453286"/>
            <a:ext cx="4130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b="1" dirty="0">
                <a:solidFill>
                  <a:schemeClr val="bg1"/>
                </a:solidFill>
                <a:latin typeface="+mn-lt"/>
                <a:ea typeface="+mn-ea"/>
              </a:rPr>
              <a:t>A presentation at INSTR 2026 by</a:t>
            </a: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</a:rPr>
              <a:t>    </a:t>
            </a:r>
            <a:r>
              <a:rPr lang="en-US" altLang="zh-CN" sz="1400" b="1" dirty="0">
                <a:solidFill>
                  <a:schemeClr val="bg1"/>
                </a:solidFill>
                <a:latin typeface="+mn-lt"/>
                <a:ea typeface="+mn-ea"/>
              </a:rPr>
              <a:t>Yuhang Guo </a:t>
            </a:r>
            <a:endParaRPr lang="zh-CN" altLang="en-US" sz="1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FC8B2D-A515-4DAC-A00F-1620E83435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51" y="6464084"/>
            <a:ext cx="286180" cy="286180"/>
          </a:xfrm>
          <a:prstGeom prst="rect">
            <a:avLst/>
          </a:prstGeom>
          <a:ln w="6350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8451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0739CD23-6A5F-422C-88D5-FCB3EF47FDFF}"/>
              </a:ext>
            </a:extLst>
          </p:cNvPr>
          <p:cNvSpPr/>
          <p:nvPr userDrawn="1"/>
        </p:nvSpPr>
        <p:spPr>
          <a:xfrm>
            <a:off x="0" y="0"/>
            <a:ext cx="12192000" cy="942975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8F3D9A8-B82D-D040-A1D0-9F2A833FD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29" y="203891"/>
            <a:ext cx="7110046" cy="581922"/>
          </a:xfrm>
        </p:spPr>
        <p:txBody>
          <a:bodyPr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9502836-FF7C-41DE-B3A8-2136BA7681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9981" y="144037"/>
            <a:ext cx="1239390" cy="666323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BCCA492-1FFE-1354-9D15-C07AA118D2AE}"/>
              </a:ext>
            </a:extLst>
          </p:cNvPr>
          <p:cNvSpPr/>
          <p:nvPr userDrawn="1"/>
        </p:nvSpPr>
        <p:spPr>
          <a:xfrm>
            <a:off x="0" y="6356349"/>
            <a:ext cx="12192000" cy="501651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22081D05-6308-D2B5-2586-FF50DE2D0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53286"/>
            <a:ext cx="2743200" cy="307777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Bookman Old Style" panose="02050604050505020204" pitchFamily="18" charset="0"/>
              </a:defRPr>
            </a:lvl1pPr>
          </a:lstStyle>
          <a:p>
            <a:r>
              <a:rPr lang="en-US" altLang="zh-CN" dirty="0"/>
              <a:t>PAGE </a:t>
            </a:r>
            <a:fld id="{85593C41-972F-46D9-B833-3EC9D6B1A4C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4264186-61D9-489E-8ED5-831055B1D16D}"/>
              </a:ext>
            </a:extLst>
          </p:cNvPr>
          <p:cNvSpPr txBox="1"/>
          <p:nvPr userDrawn="1"/>
        </p:nvSpPr>
        <p:spPr>
          <a:xfrm>
            <a:off x="7651750" y="6453286"/>
            <a:ext cx="4130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 b="1" dirty="0">
                <a:solidFill>
                  <a:schemeClr val="bg1"/>
                </a:solidFill>
                <a:latin typeface="+mn-lt"/>
                <a:ea typeface="+mn-ea"/>
              </a:rPr>
              <a:t>A presentation at INSTR 2026 by</a:t>
            </a:r>
            <a:r>
              <a:rPr lang="zh-CN" altLang="en-US" sz="800" b="1" dirty="0">
                <a:solidFill>
                  <a:schemeClr val="bg1"/>
                </a:solidFill>
                <a:latin typeface="+mn-lt"/>
                <a:ea typeface="+mn-ea"/>
              </a:rPr>
              <a:t>    </a:t>
            </a:r>
            <a:r>
              <a:rPr lang="en-US" altLang="zh-CN" sz="1400" b="1" dirty="0">
                <a:solidFill>
                  <a:schemeClr val="bg1"/>
                </a:solidFill>
                <a:latin typeface="+mn-lt"/>
                <a:ea typeface="+mn-ea"/>
              </a:rPr>
              <a:t>Yuhang Guo </a:t>
            </a:r>
            <a:endParaRPr lang="zh-CN" altLang="en-US" sz="1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5DB3734-57D5-4D00-92C7-D24A36746D69}"/>
              </a:ext>
            </a:extLst>
          </p:cNvPr>
          <p:cNvSpPr txBox="1"/>
          <p:nvPr userDrawn="1"/>
        </p:nvSpPr>
        <p:spPr>
          <a:xfrm>
            <a:off x="686167" y="6472550"/>
            <a:ext cx="2888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1" dirty="0">
                <a:solidFill>
                  <a:schemeClr val="bg1"/>
                </a:solidFill>
                <a:latin typeface="+mn-lt"/>
                <a:ea typeface="+mn-ea"/>
              </a:rPr>
              <a:t>China Spallation Neutron Source</a:t>
            </a:r>
            <a:endParaRPr lang="zh-CN" altLang="en-US" sz="12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0174747-E0F7-474E-A969-A88B568001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51" y="6464084"/>
            <a:ext cx="286180" cy="286180"/>
          </a:xfrm>
          <a:prstGeom prst="rect">
            <a:avLst/>
          </a:prstGeom>
          <a:ln w="6350">
            <a:solidFill>
              <a:schemeClr val="accent5">
                <a:lumMod val="60000"/>
                <a:lumOff val="4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4084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竖版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0739CD23-6A5F-422C-88D5-FCB3EF47FDFF}"/>
              </a:ext>
            </a:extLst>
          </p:cNvPr>
          <p:cNvSpPr/>
          <p:nvPr userDrawn="1"/>
        </p:nvSpPr>
        <p:spPr>
          <a:xfrm>
            <a:off x="0" y="0"/>
            <a:ext cx="2453054" cy="6858000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912A752-EA68-69C6-2C2B-9E1D0D47B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7838" y="824254"/>
            <a:ext cx="8209085" cy="49633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8F3D9A8-B82D-D040-A1D0-9F2A833FD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99115"/>
            <a:ext cx="1160584" cy="6222554"/>
          </a:xfrm>
        </p:spPr>
        <p:txBody>
          <a:bodyPr vert="eaVert">
            <a:norm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9193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8FBAA299-A717-3E1B-DB55-1B75432F73F2}"/>
              </a:ext>
            </a:extLst>
          </p:cNvPr>
          <p:cNvSpPr/>
          <p:nvPr userDrawn="1"/>
        </p:nvSpPr>
        <p:spPr>
          <a:xfrm>
            <a:off x="-1" y="0"/>
            <a:ext cx="5400000" cy="6858000"/>
          </a:xfrm>
          <a:prstGeom prst="rect">
            <a:avLst/>
          </a:prstGeom>
          <a:solidFill>
            <a:srgbClr val="1D77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ABDA87E-C5B8-0CEE-F7E3-88954D5E4590}"/>
              </a:ext>
            </a:extLst>
          </p:cNvPr>
          <p:cNvSpPr/>
          <p:nvPr userDrawn="1"/>
        </p:nvSpPr>
        <p:spPr>
          <a:xfrm>
            <a:off x="5399999" y="0"/>
            <a:ext cx="6792001" cy="6858000"/>
          </a:xfrm>
          <a:prstGeom prst="rect">
            <a:avLst/>
          </a:prstGeom>
          <a:solidFill>
            <a:schemeClr val="tx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976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355B092-CE51-F007-D6C1-CDC289C12703}"/>
              </a:ext>
            </a:extLst>
          </p:cNvPr>
          <p:cNvSpPr txBox="1"/>
          <p:nvPr userDrawn="1"/>
        </p:nvSpPr>
        <p:spPr>
          <a:xfrm>
            <a:off x="1752600" y="2576146"/>
            <a:ext cx="8686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latin typeface="Book Antiqua" panose="02040602050305030304" pitchFamily="18" charset="0"/>
                <a:ea typeface="华文楷体" panose="02010600040101010101" pitchFamily="2" charset="-122"/>
              </a:rPr>
              <a:t>Thanks!</a:t>
            </a:r>
            <a:endParaRPr lang="zh-CN" altLang="en-US" sz="8000" b="1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1078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全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1490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D6D3516-DD6D-E71C-88F6-7C8587C6C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254" y="365125"/>
            <a:ext cx="10943492" cy="8306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BC6EB61-964A-39F1-5382-F187B1C95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254" y="1336431"/>
            <a:ext cx="10943492" cy="484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C0F2A8-CBD5-D384-2EFF-2692A9C6AFA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4254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AF3F4F3-5D4C-65CC-53CD-5C9B651A54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24545" y="6356350"/>
            <a:ext cx="27432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78630E-7C9B-F3D6-08A1-F4C230F7E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724399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defRPr>
            </a:lvl1pPr>
          </a:lstStyle>
          <a:p>
            <a:fld id="{85593C41-972F-46D9-B833-3EC9D6B1A4C2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65260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0" r:id="rId3"/>
    <p:sldLayoutId id="2147483654" r:id="rId4"/>
    <p:sldLayoutId id="2147483651" r:id="rId5"/>
    <p:sldLayoutId id="2147483655" r:id="rId6"/>
    <p:sldLayoutId id="2147483652" r:id="rId7"/>
    <p:sldLayoutId id="2147483657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Book Antiqua" panose="02040602050305030304" pitchFamily="18" charset="0"/>
          <a:ea typeface="华文楷体" panose="02010600040101010101" pitchFamily="2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ok Antiqua" panose="02040602050305030304" pitchFamily="18" charset="0"/>
          <a:ea typeface="华文楷体" panose="02010600040101010101" pitchFamily="2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ok Antiqua" panose="02040602050305030304" pitchFamily="18" charset="0"/>
          <a:ea typeface="华文楷体" panose="02010600040101010101" pitchFamily="2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ok Antiqua" panose="02040602050305030304" pitchFamily="18" charset="0"/>
          <a:ea typeface="华文楷体" panose="02010600040101010101" pitchFamily="2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ok Antiqua" panose="02040602050305030304" pitchFamily="18" charset="0"/>
          <a:ea typeface="华文楷体" panose="02010600040101010101" pitchFamily="2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ok Antiqua" panose="02040602050305030304" pitchFamily="18" charset="0"/>
          <a:ea typeface="华文楷体" panose="0201060004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jpg"/><Relationship Id="rId5" Type="http://schemas.openxmlformats.org/officeDocument/2006/relationships/image" Target="../media/image16.png"/><Relationship Id="rId4" Type="http://schemas.openxmlformats.org/officeDocument/2006/relationships/image" Target="../media/image15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media" Target="../media/media3.mp4"/><Relationship Id="rId7" Type="http://schemas.openxmlformats.org/officeDocument/2006/relationships/image" Target="../media/image24.png"/><Relationship Id="rId12" Type="http://schemas.openxmlformats.org/officeDocument/2006/relationships/image" Target="../media/image29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3.png"/><Relationship Id="rId11" Type="http://schemas.openxmlformats.org/officeDocument/2006/relationships/image" Target="../media/image28.jpe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7.jpeg"/><Relationship Id="rId4" Type="http://schemas.openxmlformats.org/officeDocument/2006/relationships/video" Target="../media/media3.mp4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microsoft.com/office/2007/relationships/hdphoto" Target="../media/hdphoto2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5" Type="http://schemas.microsoft.com/office/2007/relationships/hdphoto" Target="../media/hdphoto4.wdp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B7BBD7-BA79-FF9B-5058-A17922C2F9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3550" y="2107533"/>
            <a:ext cx="11264900" cy="1666979"/>
          </a:xfrm>
        </p:spPr>
        <p:txBody>
          <a:bodyPr anchor="ctr"/>
          <a:lstStyle/>
          <a:p>
            <a:pPr>
              <a:lnSpc>
                <a:spcPct val="100000"/>
              </a:lnSpc>
              <a:spcAft>
                <a:spcPts val="1800"/>
              </a:spcAft>
            </a:pPr>
            <a:r>
              <a:rPr lang="en-US" altLang="zh-CN" sz="3600" dirty="0">
                <a:pattFill prst="ltDnDiag">
                  <a:fgClr>
                    <a:schemeClr val="accent2">
                      <a:lumMod val="20000"/>
                      <a:lumOff val="80000"/>
                    </a:schemeClr>
                  </a:fgClr>
                  <a:bgClr>
                    <a:schemeClr val="bg1"/>
                  </a:bgClr>
                </a:pattFill>
                <a:latin typeface="+mn-lt"/>
                <a:ea typeface="OPPOSans B" panose="00020600040101010101"/>
              </a:rPr>
              <a:t>Introduction and Prospects to the 1.6 GeV Proton Test Beam at CSNS</a:t>
            </a:r>
            <a:endParaRPr lang="zh-CN" altLang="en-US" sz="3600" dirty="0">
              <a:pattFill prst="ltDnDiag">
                <a:fgClr>
                  <a:schemeClr val="accent2">
                    <a:lumMod val="20000"/>
                    <a:lumOff val="80000"/>
                  </a:schemeClr>
                </a:fgClr>
                <a:bgClr>
                  <a:schemeClr val="bg1"/>
                </a:bgClr>
              </a:pattFill>
              <a:latin typeface="+mn-lt"/>
              <a:ea typeface="OPPOSans B" panose="00020600040101010101"/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B04F5C5F-AD59-41E8-A352-B94D5DA5E9B1}"/>
              </a:ext>
            </a:extLst>
          </p:cNvPr>
          <p:cNvGrpSpPr/>
          <p:nvPr/>
        </p:nvGrpSpPr>
        <p:grpSpPr>
          <a:xfrm>
            <a:off x="0" y="5112596"/>
            <a:ext cx="12191999" cy="576000"/>
            <a:chOff x="0" y="5446322"/>
            <a:chExt cx="12191999" cy="576000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96C290CD-1701-44BF-AA42-F1A45A0457CF}"/>
                </a:ext>
              </a:extLst>
            </p:cNvPr>
            <p:cNvSpPr/>
            <p:nvPr/>
          </p:nvSpPr>
          <p:spPr>
            <a:xfrm>
              <a:off x="52550" y="5522792"/>
              <a:ext cx="5566585" cy="432000"/>
            </a:xfrm>
            <a:prstGeom prst="rect">
              <a:avLst/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Author: Yuhang Guo, on behalf of HPES R&amp;D Team</a:t>
              </a: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DB7309E-BCD8-4431-83EA-B2EC04D3A9DF}"/>
                </a:ext>
              </a:extLst>
            </p:cNvPr>
            <p:cNvSpPr/>
            <p:nvPr/>
          </p:nvSpPr>
          <p:spPr>
            <a:xfrm>
              <a:off x="5685504" y="5522792"/>
              <a:ext cx="4321278" cy="432000"/>
            </a:xfrm>
            <a:prstGeom prst="rect">
              <a:avLst/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Institute of High Energy Physics, CAS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6B5A78B-5F29-4E32-9B5A-475D4CAEF00A}"/>
                </a:ext>
              </a:extLst>
            </p:cNvPr>
            <p:cNvSpPr/>
            <p:nvPr/>
          </p:nvSpPr>
          <p:spPr>
            <a:xfrm>
              <a:off x="10073152" y="5522792"/>
              <a:ext cx="2066298" cy="432000"/>
            </a:xfrm>
            <a:prstGeom prst="rect">
              <a:avLst/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</a:rPr>
                <a:t>15. OCT. 2026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886BC2-C524-4770-A5DE-709A41A0791A}"/>
                </a:ext>
              </a:extLst>
            </p:cNvPr>
            <p:cNvSpPr/>
            <p:nvPr/>
          </p:nvSpPr>
          <p:spPr>
            <a:xfrm>
              <a:off x="0" y="5446322"/>
              <a:ext cx="12191999" cy="36000"/>
            </a:xfrm>
            <a:prstGeom prst="rect">
              <a:avLst/>
            </a:prstGeom>
            <a:solidFill>
              <a:srgbClr val="1D77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AB9FCB10-4232-465D-AFD4-DE40204A01AB}"/>
                </a:ext>
              </a:extLst>
            </p:cNvPr>
            <p:cNvSpPr/>
            <p:nvPr/>
          </p:nvSpPr>
          <p:spPr>
            <a:xfrm>
              <a:off x="0" y="5986322"/>
              <a:ext cx="12191999" cy="36000"/>
            </a:xfrm>
            <a:prstGeom prst="rect">
              <a:avLst/>
            </a:prstGeom>
            <a:solidFill>
              <a:srgbClr val="1D77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/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A5DB5E5-1284-49C4-8038-96FF76EBDE47}"/>
              </a:ext>
            </a:extLst>
          </p:cNvPr>
          <p:cNvGrpSpPr/>
          <p:nvPr/>
        </p:nvGrpSpPr>
        <p:grpSpPr>
          <a:xfrm>
            <a:off x="2197101" y="6072740"/>
            <a:ext cx="9861550" cy="487594"/>
            <a:chOff x="4882964" y="4541406"/>
            <a:chExt cx="9861550" cy="487594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0A65B008-FBF1-49A2-84BD-D98AFEA50E3A}"/>
                </a:ext>
              </a:extLst>
            </p:cNvPr>
            <p:cNvSpPr txBox="1"/>
            <p:nvPr/>
          </p:nvSpPr>
          <p:spPr>
            <a:xfrm>
              <a:off x="8146864" y="4567335"/>
              <a:ext cx="6597650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1200" b="1" dirty="0">
                  <a:solidFill>
                    <a:srgbClr val="2E6CA4"/>
                  </a:solidFill>
                  <a:ea typeface="华文新魏" panose="02010800040101010101" pitchFamily="2" charset="-122"/>
                </a:rPr>
                <a:t> 2026 International Conference on Instrumentation for Colliding Beam Physics</a:t>
              </a:r>
            </a:p>
            <a:p>
              <a:pPr algn="ctr"/>
              <a:r>
                <a:rPr lang="en-US" altLang="zh-CN" sz="1200" b="1" dirty="0">
                  <a:solidFill>
                    <a:srgbClr val="2E6CA4"/>
                  </a:solidFill>
                  <a:ea typeface="华文新魏" panose="02010800040101010101" pitchFamily="2" charset="-122"/>
                </a:rPr>
                <a:t>China · Hefei            12-16. Oct. 2026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0717BD5-366C-4B56-B355-378F274E2E0C}"/>
                </a:ext>
              </a:extLst>
            </p:cNvPr>
            <p:cNvSpPr txBox="1"/>
            <p:nvPr/>
          </p:nvSpPr>
          <p:spPr>
            <a:xfrm>
              <a:off x="4882964" y="4541406"/>
              <a:ext cx="31803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rgbClr val="2E6CA4"/>
                  </a:solidFill>
                  <a:ea typeface="华文新魏" panose="02010800040101010101" pitchFamily="2" charset="-122"/>
                </a:rPr>
                <a:t>A Presentation   @</a:t>
              </a:r>
              <a:endParaRPr lang="zh-CN" alt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1109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4DFA48-82FD-4376-AECB-1BCCDFAF6C55}"/>
              </a:ext>
            </a:extLst>
          </p:cNvPr>
          <p:cNvSpPr txBox="1"/>
          <p:nvPr/>
        </p:nvSpPr>
        <p:spPr>
          <a:xfrm>
            <a:off x="6686345" y="1286655"/>
            <a:ext cx="495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Introductions to HPES and CSNS</a:t>
            </a:r>
            <a:endParaRPr lang="zh-CN" altLang="en-US" sz="1600" b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93A59B-DB47-4183-B672-1CCB68FD40A2}"/>
              </a:ext>
            </a:extLst>
          </p:cNvPr>
          <p:cNvSpPr txBox="1"/>
          <p:nvPr/>
        </p:nvSpPr>
        <p:spPr>
          <a:xfrm>
            <a:off x="6923835" y="2428158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Beam Parameters of HPES</a:t>
            </a:r>
            <a:endParaRPr lang="zh-CN" altLang="en-US" sz="2000" b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FF7C40-4BF8-438D-AEB5-7B813A1FA97C}"/>
              </a:ext>
            </a:extLst>
          </p:cNvPr>
          <p:cNvSpPr txBox="1"/>
          <p:nvPr/>
        </p:nvSpPr>
        <p:spPr>
          <a:xfrm>
            <a:off x="6789215" y="4711165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Milestone and Summaries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27B25C-E341-4D67-B80F-BD72E980161A}"/>
              </a:ext>
            </a:extLst>
          </p:cNvPr>
          <p:cNvSpPr txBox="1"/>
          <p:nvPr/>
        </p:nvSpPr>
        <p:spPr>
          <a:xfrm>
            <a:off x="6923835" y="3569661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Devices in HPES Terminal</a:t>
            </a:r>
            <a:endParaRPr lang="zh-CN" altLang="en-US" sz="2000" b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16816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7D6FB37-2A47-4B1F-AED3-CCC7885A9F5E}"/>
              </a:ext>
            </a:extLst>
          </p:cNvPr>
          <p:cNvSpPr txBox="1"/>
          <p:nvPr/>
        </p:nvSpPr>
        <p:spPr>
          <a:xfrm>
            <a:off x="2420620" y="1377196"/>
            <a:ext cx="9239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sz="4800" b="1" dirty="0">
                <a:solidFill>
                  <a:srgbClr val="0071C1"/>
                </a:solidFill>
                <a:latin typeface="Bookman Old Style" panose="02050604050505020204" pitchFamily="18" charset="0"/>
                <a:ea typeface="华文楷体" panose="02010600040101010101" pitchFamily="2" charset="-122"/>
              </a:rPr>
              <a:t>China is building its first 1.6 GeV proton test beam.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F3B397A-495B-4A53-AFBC-B980E28D4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74" y="3621930"/>
            <a:ext cx="9315451" cy="1693587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43890A3D-A618-44E3-AC49-B7A9C0608D85}"/>
              </a:ext>
            </a:extLst>
          </p:cNvPr>
          <p:cNvGrpSpPr/>
          <p:nvPr/>
        </p:nvGrpSpPr>
        <p:grpSpPr>
          <a:xfrm>
            <a:off x="946637" y="1676026"/>
            <a:ext cx="972000" cy="972000"/>
            <a:chOff x="800587" y="3139000"/>
            <a:chExt cx="972000" cy="972000"/>
          </a:xfrm>
        </p:grpSpPr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E34C4031-7500-469A-958E-18B563C0C7B0}"/>
                </a:ext>
              </a:extLst>
            </p:cNvPr>
            <p:cNvSpPr/>
            <p:nvPr/>
          </p:nvSpPr>
          <p:spPr>
            <a:xfrm>
              <a:off x="800587" y="3139000"/>
              <a:ext cx="972000" cy="972000"/>
            </a:xfrm>
            <a:prstGeom prst="ellipse">
              <a:avLst/>
            </a:prstGeom>
            <a:solidFill>
              <a:srgbClr val="0071C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087E130-F964-44E6-BCBF-E864F5A2E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8587" y="3308490"/>
              <a:ext cx="396000" cy="390924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7BE8BB59-092E-415F-9BA0-DEE6A3E8B225}"/>
                </a:ext>
              </a:extLst>
            </p:cNvPr>
            <p:cNvSpPr txBox="1"/>
            <p:nvPr/>
          </p:nvSpPr>
          <p:spPr>
            <a:xfrm>
              <a:off x="888855" y="3715015"/>
              <a:ext cx="79546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NEWS</a:t>
              </a:r>
              <a:endParaRPr lang="zh-CN" altLang="en-US" sz="1400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826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C73CDF-386A-4E36-BA52-D16D0B800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Location of CSNS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9156810-B572-4DD6-8FDE-5A873879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53286"/>
            <a:ext cx="2743200" cy="307777"/>
          </a:xfrm>
        </p:spPr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15E06A2-B7BA-4F47-A99F-98A42AAE1D4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" t="6795" r="3643" b="28541"/>
          <a:stretch/>
        </p:blipFill>
        <p:spPr>
          <a:xfrm>
            <a:off x="241300" y="1093210"/>
            <a:ext cx="5918200" cy="500978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521D2722-04F6-4670-A75D-F444ED8F88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6451600" y="1093210"/>
            <a:ext cx="5009780" cy="500978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6F4E62E-4645-4816-AF3F-DFB66C7F02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396"/>
          <a:stretch/>
        </p:blipFill>
        <p:spPr>
          <a:xfrm>
            <a:off x="9189392" y="2762098"/>
            <a:ext cx="623589" cy="378140"/>
          </a:xfrm>
          <a:prstGeom prst="rect">
            <a:avLst/>
          </a:prstGeom>
        </p:spPr>
      </p:pic>
      <p:sp>
        <p:nvSpPr>
          <p:cNvPr id="8" name="箭头: 下 7">
            <a:extLst>
              <a:ext uri="{FF2B5EF4-FFF2-40B4-BE49-F238E27FC236}">
                <a16:creationId xmlns:a16="http://schemas.microsoft.com/office/drawing/2014/main" id="{0E5E6B4C-8303-483A-8A88-8C59F8E28C79}"/>
              </a:ext>
            </a:extLst>
          </p:cNvPr>
          <p:cNvSpPr/>
          <p:nvPr/>
        </p:nvSpPr>
        <p:spPr>
          <a:xfrm>
            <a:off x="9427365" y="3140238"/>
            <a:ext cx="144000" cy="216000"/>
          </a:xfrm>
          <a:prstGeom prst="downArrow">
            <a:avLst/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rgbClr val="0071C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C066E94-8029-41D8-AFEF-30E1CCEB3A1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0" b="99000" l="2000" r="98600">
                        <a14:foregroundMark x1="7200" y1="22400" x2="9200" y2="22400"/>
                        <a14:foregroundMark x1="3800" y1="24000" x2="2000" y2="25800"/>
                        <a14:foregroundMark x1="40000" y1="68600" x2="45000" y2="65400"/>
                        <a14:foregroundMark x1="28000" y1="94800" x2="28000" y2="94800"/>
                        <a14:foregroundMark x1="77600" y1="94600" x2="77600" y2="94600"/>
                        <a14:foregroundMark x1="73000" y1="99000" x2="73000" y2="99000"/>
                        <a14:foregroundMark x1="98600" y1="10400" x2="98600" y2="10400"/>
                        <a14:foregroundMark x1="89000" y1="2400" x2="89000" y2="2400"/>
                        <a14:foregroundMark x1="59400" y1="34000" x2="61400" y2="34200"/>
                        <a14:foregroundMark x1="87000" y1="14400" x2="62200" y2="40400"/>
                        <a14:foregroundMark x1="63800" y1="40200" x2="74200" y2="77400"/>
                        <a14:foregroundMark x1="74200" y1="77400" x2="74000" y2="84400"/>
                        <a14:foregroundMark x1="58800" y1="37000" x2="86600" y2="9800"/>
                        <a14:foregroundMark x1="86600" y1="9800" x2="95400" y2="8200"/>
                        <a14:foregroundMark x1="48600" y1="29400" x2="13800" y2="25400"/>
                        <a14:foregroundMark x1="49800" y1="47000" x2="31000" y2="69200"/>
                        <a14:foregroundMark x1="31000" y1="69200" x2="23000" y2="74600"/>
                        <a14:backgroundMark x1="99200" y1="800" x2="99200" y2="800"/>
                      </a14:backgroundRemoval>
                    </a14:imgEffect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200" y="1718500"/>
            <a:ext cx="216000" cy="216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6E34514-8B2C-4A76-AD11-663F0A9FE50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0" b="99000" l="2000" r="98600">
                        <a14:foregroundMark x1="7200" y1="22400" x2="9200" y2="22400"/>
                        <a14:foregroundMark x1="3800" y1="24000" x2="2000" y2="25800"/>
                        <a14:foregroundMark x1="40000" y1="68600" x2="45000" y2="65400"/>
                        <a14:foregroundMark x1="28000" y1="94800" x2="28000" y2="94800"/>
                        <a14:foregroundMark x1="77600" y1="94600" x2="77600" y2="94600"/>
                        <a14:foregroundMark x1="73000" y1="99000" x2="73000" y2="99000"/>
                        <a14:foregroundMark x1="98600" y1="10400" x2="98600" y2="10400"/>
                        <a14:foregroundMark x1="89000" y1="2400" x2="89000" y2="2400"/>
                        <a14:foregroundMark x1="59400" y1="34000" x2="61400" y2="34200"/>
                        <a14:foregroundMark x1="87000" y1="14400" x2="62200" y2="40400"/>
                        <a14:foregroundMark x1="63800" y1="40200" x2="74200" y2="77400"/>
                        <a14:foregroundMark x1="74200" y1="77400" x2="74000" y2="84400"/>
                        <a14:foregroundMark x1="58800" y1="37000" x2="86600" y2="9800"/>
                        <a14:foregroundMark x1="86600" y1="9800" x2="95400" y2="8200"/>
                        <a14:foregroundMark x1="48600" y1="29400" x2="13800" y2="25400"/>
                        <a14:foregroundMark x1="49800" y1="47000" x2="31000" y2="69200"/>
                        <a14:foregroundMark x1="31000" y1="69200" x2="23000" y2="74600"/>
                        <a14:backgroundMark x1="99200" y1="800" x2="99200" y2="800"/>
                      </a14:backgroundRemoval>
                    </a14:imgEffect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142" y="3873520"/>
            <a:ext cx="216000" cy="2160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E32A735-580F-446D-819B-CBF83F59FBA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0" b="99000" l="2000" r="98600">
                        <a14:foregroundMark x1="7200" y1="22400" x2="9200" y2="22400"/>
                        <a14:foregroundMark x1="3800" y1="24000" x2="2000" y2="25800"/>
                        <a14:foregroundMark x1="40000" y1="68600" x2="45000" y2="65400"/>
                        <a14:foregroundMark x1="28000" y1="94800" x2="28000" y2="94800"/>
                        <a14:foregroundMark x1="77600" y1="94600" x2="77600" y2="94600"/>
                        <a14:foregroundMark x1="73000" y1="99000" x2="73000" y2="99000"/>
                        <a14:foregroundMark x1="98600" y1="10400" x2="98600" y2="10400"/>
                        <a14:foregroundMark x1="89000" y1="2400" x2="89000" y2="2400"/>
                        <a14:foregroundMark x1="59400" y1="34000" x2="61400" y2="34200"/>
                        <a14:foregroundMark x1="87000" y1="14400" x2="62200" y2="40400"/>
                        <a14:foregroundMark x1="63800" y1="40200" x2="74200" y2="77400"/>
                        <a14:foregroundMark x1="74200" y1="77400" x2="74000" y2="84400"/>
                        <a14:foregroundMark x1="58800" y1="37000" x2="86600" y2="9800"/>
                        <a14:foregroundMark x1="86600" y1="9800" x2="95400" y2="8200"/>
                        <a14:foregroundMark x1="48600" y1="29400" x2="13800" y2="25400"/>
                        <a14:foregroundMark x1="49800" y1="47000" x2="31000" y2="69200"/>
                        <a14:foregroundMark x1="31000" y1="69200" x2="23000" y2="74600"/>
                        <a14:backgroundMark x1="99200" y1="800" x2="99200" y2="800"/>
                      </a14:backgroundRemoval>
                    </a14:imgEffect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7365" y="4695802"/>
            <a:ext cx="216000" cy="216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6771578B-6E0E-45CF-8754-503DAFA084A0}"/>
              </a:ext>
            </a:extLst>
          </p:cNvPr>
          <p:cNvSpPr txBox="1"/>
          <p:nvPr/>
        </p:nvSpPr>
        <p:spPr>
          <a:xfrm>
            <a:off x="7541670" y="1886340"/>
            <a:ext cx="8510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Britannic Bold" panose="020B0903060703020204" pitchFamily="34" charset="0"/>
                <a:ea typeface="华文楷体" panose="02010600040101010101" pitchFamily="2" charset="-122"/>
              </a:rPr>
              <a:t>CAN</a:t>
            </a:r>
          </a:p>
          <a:p>
            <a:pPr algn="ctr"/>
            <a:r>
              <a:rPr lang="en-US" altLang="zh-CN" sz="700" dirty="0">
                <a:latin typeface="Britannic Bold" panose="020B0903060703020204" pitchFamily="34" charset="0"/>
                <a:ea typeface="华文楷体" panose="02010600040101010101" pitchFamily="2" charset="-122"/>
              </a:rPr>
              <a:t>Guangzhou </a:t>
            </a:r>
            <a:r>
              <a:rPr lang="en-US" altLang="zh-CN" sz="700" dirty="0" err="1">
                <a:latin typeface="Britannic Bold" panose="020B0903060703020204" pitchFamily="34" charset="0"/>
                <a:ea typeface="华文楷体" panose="02010600040101010101" pitchFamily="2" charset="-122"/>
              </a:rPr>
              <a:t>Baiyun</a:t>
            </a:r>
            <a:r>
              <a:rPr lang="en-US" altLang="zh-CN" sz="700" dirty="0">
                <a:latin typeface="Britannic Bold" panose="020B0903060703020204" pitchFamily="34" charset="0"/>
                <a:ea typeface="华文楷体" panose="02010600040101010101" pitchFamily="2" charset="-122"/>
              </a:rPr>
              <a:t> Airport</a:t>
            </a:r>
            <a:endParaRPr lang="zh-CN" altLang="en-US" sz="700" dirty="0">
              <a:latin typeface="Britannic Bold" panose="020B0903060703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760E155-09DC-4178-8F11-CF4D56E921FF}"/>
              </a:ext>
            </a:extLst>
          </p:cNvPr>
          <p:cNvSpPr txBox="1"/>
          <p:nvPr/>
        </p:nvSpPr>
        <p:spPr>
          <a:xfrm>
            <a:off x="8801857" y="4035939"/>
            <a:ext cx="8339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Britannic Bold" panose="020B0903060703020204" pitchFamily="34" charset="0"/>
                <a:ea typeface="华文楷体" panose="02010600040101010101" pitchFamily="2" charset="-122"/>
              </a:rPr>
              <a:t>SZX</a:t>
            </a:r>
          </a:p>
          <a:p>
            <a:pPr algn="ctr"/>
            <a:r>
              <a:rPr lang="en-US" altLang="zh-CN" sz="700" dirty="0">
                <a:latin typeface="Britannic Bold" panose="020B0903060703020204" pitchFamily="34" charset="0"/>
                <a:ea typeface="华文楷体" panose="02010600040101010101" pitchFamily="2" charset="-122"/>
              </a:rPr>
              <a:t>Shenzhen </a:t>
            </a:r>
            <a:r>
              <a:rPr lang="en-US" altLang="zh-CN" sz="700" dirty="0" err="1">
                <a:latin typeface="Britannic Bold" panose="020B0903060703020204" pitchFamily="34" charset="0"/>
                <a:ea typeface="华文楷体" panose="02010600040101010101" pitchFamily="2" charset="-122"/>
              </a:rPr>
              <a:t>Baoan</a:t>
            </a:r>
            <a:r>
              <a:rPr lang="en-US" altLang="zh-CN" sz="700" dirty="0">
                <a:latin typeface="Britannic Bold" panose="020B0903060703020204" pitchFamily="34" charset="0"/>
                <a:ea typeface="华文楷体" panose="02010600040101010101" pitchFamily="2" charset="-122"/>
              </a:rPr>
              <a:t> Airport</a:t>
            </a:r>
            <a:endParaRPr lang="zh-CN" altLang="en-US" sz="700" dirty="0">
              <a:latin typeface="Britannic Bold" panose="020B0903060703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BAD036A-744B-4AB8-9399-CD21037F380B}"/>
              </a:ext>
            </a:extLst>
          </p:cNvPr>
          <p:cNvSpPr txBox="1"/>
          <p:nvPr/>
        </p:nvSpPr>
        <p:spPr>
          <a:xfrm>
            <a:off x="9010440" y="4847922"/>
            <a:ext cx="10498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Britannic Bold" panose="020B0903060703020204" pitchFamily="34" charset="0"/>
                <a:ea typeface="华文楷体" panose="02010600040101010101" pitchFamily="2" charset="-122"/>
              </a:rPr>
              <a:t>HKG</a:t>
            </a:r>
          </a:p>
          <a:p>
            <a:pPr algn="ctr"/>
            <a:r>
              <a:rPr lang="en-US" altLang="zh-CN" sz="700" dirty="0">
                <a:latin typeface="Britannic Bold" panose="020B0903060703020204" pitchFamily="34" charset="0"/>
                <a:ea typeface="华文楷体" panose="02010600040101010101" pitchFamily="2" charset="-122"/>
              </a:rPr>
              <a:t>Hongkong Airport</a:t>
            </a:r>
            <a:endParaRPr lang="zh-CN" altLang="en-US" sz="700" dirty="0">
              <a:latin typeface="Britannic Bold" panose="020B0903060703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DBFCC60-77E7-4D6C-8EF2-50539DB25771}"/>
              </a:ext>
            </a:extLst>
          </p:cNvPr>
          <p:cNvSpPr txBox="1"/>
          <p:nvPr/>
        </p:nvSpPr>
        <p:spPr>
          <a:xfrm>
            <a:off x="8554615" y="2399350"/>
            <a:ext cx="146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00FF"/>
                </a:solidFill>
                <a:latin typeface="Britannic Bold" panose="020B0903060703020204" pitchFamily="34" charset="0"/>
                <a:ea typeface="华文楷体" panose="02010600040101010101" pitchFamily="2" charset="-122"/>
              </a:rPr>
              <a:t>1.5 h driving</a:t>
            </a:r>
            <a:endParaRPr lang="zh-CN" altLang="en-US" sz="1600" b="1" dirty="0">
              <a:solidFill>
                <a:srgbClr val="0000FF"/>
              </a:solidFill>
              <a:latin typeface="Britannic Bold" panose="020B0903060703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31" name="形状 30">
            <a:extLst>
              <a:ext uri="{FF2B5EF4-FFF2-40B4-BE49-F238E27FC236}">
                <a16:creationId xmlns:a16="http://schemas.microsoft.com/office/drawing/2014/main" id="{E39DD7A4-591A-4D92-B65D-383493552F2F}"/>
              </a:ext>
            </a:extLst>
          </p:cNvPr>
          <p:cNvSpPr/>
          <p:nvPr/>
        </p:nvSpPr>
        <p:spPr>
          <a:xfrm rot="14303744">
            <a:off x="8170022" y="2670998"/>
            <a:ext cx="1346690" cy="469126"/>
          </a:xfrm>
          <a:prstGeom prst="swooshArrow">
            <a:avLst>
              <a:gd name="adj1" fmla="val 19125"/>
              <a:gd name="adj2" fmla="val 31370"/>
            </a:avLst>
          </a:prstGeom>
          <a:solidFill>
            <a:srgbClr val="0000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2" name="形状 31">
            <a:extLst>
              <a:ext uri="{FF2B5EF4-FFF2-40B4-BE49-F238E27FC236}">
                <a16:creationId xmlns:a16="http://schemas.microsoft.com/office/drawing/2014/main" id="{DFB02B8F-9CA6-4E81-92F9-42FAC5DFBA3D}"/>
              </a:ext>
            </a:extLst>
          </p:cNvPr>
          <p:cNvSpPr/>
          <p:nvPr/>
        </p:nvSpPr>
        <p:spPr>
          <a:xfrm rot="6604496">
            <a:off x="9135895" y="3690885"/>
            <a:ext cx="1046763" cy="656524"/>
          </a:xfrm>
          <a:prstGeom prst="swooshArrow">
            <a:avLst>
              <a:gd name="adj1" fmla="val 15845"/>
              <a:gd name="adj2" fmla="val 31370"/>
            </a:avLst>
          </a:prstGeom>
          <a:solidFill>
            <a:srgbClr val="0000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8B329CB-3A30-4468-90E1-130D543A8AC2}"/>
              </a:ext>
            </a:extLst>
          </p:cNvPr>
          <p:cNvSpPr txBox="1"/>
          <p:nvPr/>
        </p:nvSpPr>
        <p:spPr>
          <a:xfrm>
            <a:off x="9603060" y="4070506"/>
            <a:ext cx="1460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00FF"/>
                </a:solidFill>
                <a:latin typeface="Britannic Bold" panose="020B0903060703020204" pitchFamily="34" charset="0"/>
                <a:ea typeface="华文楷体" panose="02010600040101010101" pitchFamily="2" charset="-122"/>
              </a:rPr>
              <a:t>2 h driving</a:t>
            </a:r>
            <a:endParaRPr lang="zh-CN" altLang="en-US" sz="1600" b="1" dirty="0">
              <a:solidFill>
                <a:srgbClr val="0000FF"/>
              </a:solidFill>
              <a:latin typeface="Britannic Bold" panose="020B0903060703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34" name="形状 33">
            <a:extLst>
              <a:ext uri="{FF2B5EF4-FFF2-40B4-BE49-F238E27FC236}">
                <a16:creationId xmlns:a16="http://schemas.microsoft.com/office/drawing/2014/main" id="{37D45D85-B3CF-4DDF-A711-EDA1F581F20A}"/>
              </a:ext>
            </a:extLst>
          </p:cNvPr>
          <p:cNvSpPr/>
          <p:nvPr/>
        </p:nvSpPr>
        <p:spPr>
          <a:xfrm rot="15442569" flipH="1">
            <a:off x="9136017" y="3441280"/>
            <a:ext cx="403758" cy="410402"/>
          </a:xfrm>
          <a:prstGeom prst="swooshArrow">
            <a:avLst>
              <a:gd name="adj1" fmla="val 15845"/>
              <a:gd name="adj2" fmla="val 31370"/>
            </a:avLst>
          </a:prstGeom>
          <a:solidFill>
            <a:srgbClr val="0000FF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63E2B28-7967-4E3C-A27E-28A36A99F7EF}"/>
              </a:ext>
            </a:extLst>
          </p:cNvPr>
          <p:cNvSpPr txBox="1"/>
          <p:nvPr/>
        </p:nvSpPr>
        <p:spPr>
          <a:xfrm>
            <a:off x="8003814" y="3407821"/>
            <a:ext cx="1281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0000FF"/>
                </a:solidFill>
                <a:latin typeface="Britannic Bold" panose="020B0903060703020204" pitchFamily="34" charset="0"/>
                <a:ea typeface="华文楷体" panose="02010600040101010101" pitchFamily="2" charset="-122"/>
              </a:rPr>
              <a:t>1 h driving</a:t>
            </a:r>
            <a:endParaRPr lang="zh-CN" altLang="en-US" sz="1600" b="1" dirty="0">
              <a:solidFill>
                <a:srgbClr val="0000FF"/>
              </a:solidFill>
              <a:latin typeface="Britannic Bold" panose="020B0903060703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36" name="十字形 35">
            <a:extLst>
              <a:ext uri="{FF2B5EF4-FFF2-40B4-BE49-F238E27FC236}">
                <a16:creationId xmlns:a16="http://schemas.microsoft.com/office/drawing/2014/main" id="{EF1FC0F7-55F3-4B32-B81D-982E70AD0130}"/>
              </a:ext>
            </a:extLst>
          </p:cNvPr>
          <p:cNvSpPr/>
          <p:nvPr/>
        </p:nvSpPr>
        <p:spPr>
          <a:xfrm>
            <a:off x="4472940" y="4930244"/>
            <a:ext cx="216000" cy="216000"/>
          </a:xfrm>
          <a:prstGeom prst="plus">
            <a:avLst>
              <a:gd name="adj" fmla="val 36759"/>
            </a:avLst>
          </a:prstGeom>
          <a:solidFill>
            <a:srgbClr val="0000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B6824F16-BD1A-4EE7-A9B3-1D3219B1455E}"/>
              </a:ext>
            </a:extLst>
          </p:cNvPr>
          <p:cNvSpPr/>
          <p:nvPr/>
        </p:nvSpPr>
        <p:spPr>
          <a:xfrm>
            <a:off x="9430305" y="3366616"/>
            <a:ext cx="144000" cy="72000"/>
          </a:xfrm>
          <a:prstGeom prst="ellipse">
            <a:avLst/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B0F5E5F-DCA1-466C-AF15-81535B13A244}"/>
              </a:ext>
            </a:extLst>
          </p:cNvPr>
          <p:cNvSpPr txBox="1"/>
          <p:nvPr/>
        </p:nvSpPr>
        <p:spPr>
          <a:xfrm>
            <a:off x="3416300" y="5795213"/>
            <a:ext cx="274320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1400" b="1" dirty="0">
                <a:solidFill>
                  <a:srgbClr val="0000F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HPES locates at CSNS campus</a:t>
            </a:r>
            <a:endParaRPr lang="zh-CN" altLang="en-US" sz="1400" b="1" dirty="0">
              <a:solidFill>
                <a:srgbClr val="0000F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889DEFC-06D0-4450-89D1-1A7E751C3017}"/>
              </a:ext>
            </a:extLst>
          </p:cNvPr>
          <p:cNvSpPr txBox="1"/>
          <p:nvPr/>
        </p:nvSpPr>
        <p:spPr>
          <a:xfrm>
            <a:off x="6451600" y="5795213"/>
            <a:ext cx="5009780" cy="30777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altLang="zh-CN" sz="1400" b="1" dirty="0">
                <a:solidFill>
                  <a:srgbClr val="0000F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CSNS can be easily accessed via 3 international airports</a:t>
            </a:r>
            <a:endParaRPr lang="zh-CN" altLang="en-US" sz="1400" b="1" dirty="0">
              <a:solidFill>
                <a:srgbClr val="0000F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40" name="箭头: 下 39">
            <a:extLst>
              <a:ext uri="{FF2B5EF4-FFF2-40B4-BE49-F238E27FC236}">
                <a16:creationId xmlns:a16="http://schemas.microsoft.com/office/drawing/2014/main" id="{F9A28C8C-03C7-4070-A2FC-80345F7F1CB8}"/>
              </a:ext>
            </a:extLst>
          </p:cNvPr>
          <p:cNvSpPr/>
          <p:nvPr/>
        </p:nvSpPr>
        <p:spPr>
          <a:xfrm rot="10800000">
            <a:off x="4475580" y="5342651"/>
            <a:ext cx="213360" cy="307777"/>
          </a:xfrm>
          <a:prstGeom prst="downArrow">
            <a:avLst/>
          </a:prstGeom>
          <a:solidFill>
            <a:srgbClr val="0000FF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71855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24C9CA-1E57-4C03-9F38-677D0AA28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1.1 CSNS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588D9373-0D30-4F71-9AB0-1BB27A47B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53286"/>
            <a:ext cx="2743200" cy="307777"/>
          </a:xfrm>
        </p:spPr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4BB1046-2E97-435A-BB98-ABDE9D6F316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29" y="1111977"/>
            <a:ext cx="7110046" cy="400965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A3E4D14-AF77-46F3-839F-60C0F417B2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237" y="1111977"/>
            <a:ext cx="4163149" cy="226986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CC2F47E-5BE5-4A38-B58B-1F216643650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0237" y="3626500"/>
            <a:ext cx="4163149" cy="199951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4458C37E-DDC6-4279-8D88-A85B9F21A964}"/>
              </a:ext>
            </a:extLst>
          </p:cNvPr>
          <p:cNvSpPr txBox="1"/>
          <p:nvPr/>
        </p:nvSpPr>
        <p:spPr>
          <a:xfrm>
            <a:off x="340409" y="5149010"/>
            <a:ext cx="75414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China Spallation Neutron Source (CSNS) @ Dongguan, China.  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Run since 2018, power: 185 kW.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We are pushing the second phase of CSNS.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8B3C6C3-2E33-4C93-A951-FBA23944EB7B}"/>
              </a:ext>
            </a:extLst>
          </p:cNvPr>
          <p:cNvSpPr txBox="1"/>
          <p:nvPr/>
        </p:nvSpPr>
        <p:spPr>
          <a:xfrm>
            <a:off x="6727347" y="5827958"/>
            <a:ext cx="42962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2648AF"/>
                </a:solidFill>
              </a:rPr>
              <a:t>DOI:10.1016/j.nima.2025.170431</a:t>
            </a:r>
            <a:endParaRPr lang="zh-CN" altLang="en-US" b="1" dirty="0">
              <a:solidFill>
                <a:srgbClr val="2648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57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DD34D3-E99E-4168-B8E8-06B87E3D0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1.2 CSNS-II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E4D3465-7D74-415E-8D43-EFD2593AF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4400" y="6453286"/>
            <a:ext cx="2743200" cy="307777"/>
          </a:xfrm>
        </p:spPr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B3AFEA4-6E51-4B63-8382-955AD88480C1}"/>
                  </a:ext>
                </a:extLst>
              </p:cNvPr>
              <p:cNvSpPr txBox="1"/>
              <p:nvPr/>
            </p:nvSpPr>
            <p:spPr>
              <a:xfrm>
                <a:off x="7114147" y="1397309"/>
                <a:ext cx="4806015" cy="3093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spcAft>
                    <a:spcPts val="1800"/>
                  </a:spcAft>
                  <a:buFont typeface="Wingdings" panose="05000000000000000000" pitchFamily="2" charset="2"/>
                  <a:buChar char="Ø"/>
                </a:pPr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Improvement to CSNS:</a:t>
                </a:r>
              </a:p>
              <a:p>
                <a:pPr marL="800100" lvl="1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000" dirty="0" err="1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Linac</a:t>
                </a:r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 energy 80 MeV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 300 MeV</a:t>
                </a:r>
              </a:p>
              <a:p>
                <a:pPr marL="800100" lvl="1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Beam power 185 kW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  <a:ea typeface="华文楷体" panose="02010600040101010101" pitchFamily="2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 300 kW</a:t>
                </a:r>
              </a:p>
              <a:p>
                <a:pPr marL="800100" lvl="1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11 new neutron beam lines</a:t>
                </a:r>
              </a:p>
              <a:p>
                <a:pPr marL="800100" lvl="1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One Surface muon source</a:t>
                </a:r>
              </a:p>
              <a:p>
                <a:pPr marL="800100" lvl="1" indent="-342900">
                  <a:spcAft>
                    <a:spcPts val="1800"/>
                  </a:spcAft>
                  <a:buFont typeface="Arial" panose="020B0604020202020204" pitchFamily="34" charset="0"/>
                  <a:buChar char="•"/>
                </a:pPr>
                <a:r>
                  <a:rPr lang="en-US" altLang="zh-CN" sz="2000" dirty="0">
                    <a:latin typeface="Book Antiqua" panose="02040602050305030304" pitchFamily="18" charset="0"/>
                    <a:ea typeface="华文楷体" panose="02010600040101010101" pitchFamily="2" charset="-122"/>
                  </a:rPr>
                  <a:t>One 1.6 GeV proton test beam</a:t>
                </a:r>
              </a:p>
            </p:txBody>
          </p:sp>
        </mc:Choice>
        <mc:Fallback xmlns="">
          <p:sp>
            <p:nvSpPr>
              <p:cNvPr id="30" name="文本框 29">
                <a:extLst>
                  <a:ext uri="{FF2B5EF4-FFF2-40B4-BE49-F238E27FC236}">
                    <a16:creationId xmlns:a16="http://schemas.microsoft.com/office/drawing/2014/main" id="{EB3AFEA4-6E51-4B63-8382-955AD8848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4147" y="1397309"/>
                <a:ext cx="4806015" cy="3093154"/>
              </a:xfrm>
              <a:prstGeom prst="rect">
                <a:avLst/>
              </a:prstGeom>
              <a:blipFill>
                <a:blip r:embed="rId2"/>
                <a:stretch>
                  <a:fillRect l="-1142" t="-787" b="-25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1" name="图片 30">
            <a:extLst>
              <a:ext uri="{FF2B5EF4-FFF2-40B4-BE49-F238E27FC236}">
                <a16:creationId xmlns:a16="http://schemas.microsoft.com/office/drawing/2014/main" id="{0269D84D-E866-41F6-9AE0-B4B9B6A85B6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/>
          <a:stretch/>
        </p:blipFill>
        <p:spPr>
          <a:xfrm>
            <a:off x="141401" y="1118080"/>
            <a:ext cx="6927214" cy="4752388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FDC8ECDC-9258-4682-B574-584BD743750F}"/>
              </a:ext>
            </a:extLst>
          </p:cNvPr>
          <p:cNvGrpSpPr/>
          <p:nvPr/>
        </p:nvGrpSpPr>
        <p:grpSpPr>
          <a:xfrm>
            <a:off x="1472569" y="1449700"/>
            <a:ext cx="3331116" cy="806359"/>
            <a:chOff x="1472569" y="1508692"/>
            <a:chExt cx="3331116" cy="806359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B6358B9D-4F01-440B-91E0-BAAC53DC4E83}"/>
                </a:ext>
              </a:extLst>
            </p:cNvPr>
            <p:cNvSpPr/>
            <p:nvPr/>
          </p:nvSpPr>
          <p:spPr>
            <a:xfrm>
              <a:off x="1659345" y="1508692"/>
              <a:ext cx="2262828" cy="33991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19C3436-7113-4004-B06A-77FD093EB2E9}"/>
                </a:ext>
              </a:extLst>
            </p:cNvPr>
            <p:cNvSpPr txBox="1"/>
            <p:nvPr/>
          </p:nvSpPr>
          <p:spPr>
            <a:xfrm>
              <a:off x="1472569" y="1945719"/>
              <a:ext cx="33311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b="1" dirty="0">
                  <a:solidFill>
                    <a:srgbClr val="C00000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Linac-300 MeV</a:t>
              </a:r>
              <a:endParaRPr lang="zh-CN" altLang="en-US" b="1" dirty="0">
                <a:solidFill>
                  <a:srgbClr val="C00000"/>
                </a:solidFill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0A499F2-A154-437A-861F-D60BAE0E09F6}"/>
              </a:ext>
            </a:extLst>
          </p:cNvPr>
          <p:cNvGrpSpPr/>
          <p:nvPr/>
        </p:nvGrpSpPr>
        <p:grpSpPr>
          <a:xfrm>
            <a:off x="5252677" y="2168367"/>
            <a:ext cx="1730040" cy="1754990"/>
            <a:chOff x="5252677" y="2227359"/>
            <a:chExt cx="1730040" cy="1754990"/>
          </a:xfrm>
        </p:grpSpPr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6EE57894-2513-48C9-8A85-8AB5C09AE974}"/>
                </a:ext>
              </a:extLst>
            </p:cNvPr>
            <p:cNvSpPr txBox="1"/>
            <p:nvPr/>
          </p:nvSpPr>
          <p:spPr>
            <a:xfrm>
              <a:off x="5374236" y="2735522"/>
              <a:ext cx="16084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altLang="zh-CN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RCS-500 kW</a:t>
              </a:r>
              <a:endParaRPr lang="zh-CN" altLang="en-US" b="1" dirty="0">
                <a:solidFill>
                  <a:srgbClr val="0000FF"/>
                </a:solidFill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1A1D5DDC-502C-4D92-ABE4-E6E3E34BEABE}"/>
                </a:ext>
              </a:extLst>
            </p:cNvPr>
            <p:cNvSpPr/>
            <p:nvPr/>
          </p:nvSpPr>
          <p:spPr>
            <a:xfrm>
              <a:off x="5252677" y="2227359"/>
              <a:ext cx="1721049" cy="1754990"/>
            </a:xfrm>
            <a:prstGeom prst="roundRect">
              <a:avLst>
                <a:gd name="adj" fmla="val 36981"/>
              </a:avLst>
            </a:prstGeom>
            <a:noFill/>
            <a:ln w="317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E2E330AA-3D3F-47E7-BDC5-5E03BE51299A}"/>
              </a:ext>
            </a:extLst>
          </p:cNvPr>
          <p:cNvGrpSpPr/>
          <p:nvPr/>
        </p:nvGrpSpPr>
        <p:grpSpPr>
          <a:xfrm>
            <a:off x="362055" y="3070140"/>
            <a:ext cx="6029318" cy="3167960"/>
            <a:chOff x="362055" y="3129132"/>
            <a:chExt cx="6029318" cy="3167960"/>
          </a:xfrm>
        </p:grpSpPr>
        <p:sp>
          <p:nvSpPr>
            <p:cNvPr id="39" name="任意多边形: 形状 38">
              <a:extLst>
                <a:ext uri="{FF2B5EF4-FFF2-40B4-BE49-F238E27FC236}">
                  <a16:creationId xmlns:a16="http://schemas.microsoft.com/office/drawing/2014/main" id="{47696138-4E7B-4B83-9A95-C51EA1281C32}"/>
                </a:ext>
              </a:extLst>
            </p:cNvPr>
            <p:cNvSpPr/>
            <p:nvPr/>
          </p:nvSpPr>
          <p:spPr>
            <a:xfrm>
              <a:off x="4208668" y="4286241"/>
              <a:ext cx="1752963" cy="1597576"/>
            </a:xfrm>
            <a:custGeom>
              <a:avLst/>
              <a:gdLst>
                <a:gd name="connsiteX0" fmla="*/ 1005840 w 1833880"/>
                <a:gd name="connsiteY0" fmla="*/ 0 h 1671320"/>
                <a:gd name="connsiteX1" fmla="*/ 955040 w 1833880"/>
                <a:gd name="connsiteY1" fmla="*/ 66040 h 1671320"/>
                <a:gd name="connsiteX2" fmla="*/ 553720 w 1833880"/>
                <a:gd name="connsiteY2" fmla="*/ 914400 h 1671320"/>
                <a:gd name="connsiteX3" fmla="*/ 462280 w 1833880"/>
                <a:gd name="connsiteY3" fmla="*/ 965200 h 1671320"/>
                <a:gd name="connsiteX4" fmla="*/ 0 w 1833880"/>
                <a:gd name="connsiteY4" fmla="*/ 965200 h 1671320"/>
                <a:gd name="connsiteX5" fmla="*/ 0 w 1833880"/>
                <a:gd name="connsiteY5" fmla="*/ 1671320 h 1671320"/>
                <a:gd name="connsiteX6" fmla="*/ 1833880 w 1833880"/>
                <a:gd name="connsiteY6" fmla="*/ 1671320 h 1671320"/>
                <a:gd name="connsiteX7" fmla="*/ 1833880 w 1833880"/>
                <a:gd name="connsiteY7" fmla="*/ 858520 h 1671320"/>
                <a:gd name="connsiteX8" fmla="*/ 1356360 w 1833880"/>
                <a:gd name="connsiteY8" fmla="*/ 858520 h 1671320"/>
                <a:gd name="connsiteX9" fmla="*/ 1224280 w 1833880"/>
                <a:gd name="connsiteY9" fmla="*/ 782320 h 1671320"/>
                <a:gd name="connsiteX10" fmla="*/ 1173480 w 1833880"/>
                <a:gd name="connsiteY10" fmla="*/ 695960 h 1671320"/>
                <a:gd name="connsiteX11" fmla="*/ 1122680 w 1833880"/>
                <a:gd name="connsiteY11" fmla="*/ 528320 h 1671320"/>
                <a:gd name="connsiteX12" fmla="*/ 1143000 w 1833880"/>
                <a:gd name="connsiteY12" fmla="*/ 269240 h 1671320"/>
                <a:gd name="connsiteX13" fmla="*/ 1203960 w 1833880"/>
                <a:gd name="connsiteY13" fmla="*/ 96520 h 1671320"/>
                <a:gd name="connsiteX14" fmla="*/ 1005840 w 1833880"/>
                <a:gd name="connsiteY14" fmla="*/ 0 h 1671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33880" h="1671320">
                  <a:moveTo>
                    <a:pt x="1005840" y="0"/>
                  </a:moveTo>
                  <a:lnTo>
                    <a:pt x="955040" y="66040"/>
                  </a:lnTo>
                  <a:lnTo>
                    <a:pt x="553720" y="914400"/>
                  </a:lnTo>
                  <a:lnTo>
                    <a:pt x="462280" y="965200"/>
                  </a:lnTo>
                  <a:lnTo>
                    <a:pt x="0" y="965200"/>
                  </a:lnTo>
                  <a:lnTo>
                    <a:pt x="0" y="1671320"/>
                  </a:lnTo>
                  <a:lnTo>
                    <a:pt x="1833880" y="1671320"/>
                  </a:lnTo>
                  <a:lnTo>
                    <a:pt x="1833880" y="858520"/>
                  </a:lnTo>
                  <a:lnTo>
                    <a:pt x="1356360" y="858520"/>
                  </a:lnTo>
                  <a:lnTo>
                    <a:pt x="1224280" y="782320"/>
                  </a:lnTo>
                  <a:lnTo>
                    <a:pt x="1173480" y="695960"/>
                  </a:lnTo>
                  <a:lnTo>
                    <a:pt x="1122680" y="528320"/>
                  </a:lnTo>
                  <a:lnTo>
                    <a:pt x="1143000" y="269240"/>
                  </a:lnTo>
                  <a:lnTo>
                    <a:pt x="1203960" y="96520"/>
                  </a:lnTo>
                  <a:lnTo>
                    <a:pt x="1005840" y="0"/>
                  </a:lnTo>
                  <a:close/>
                </a:path>
              </a:pathLst>
            </a:custGeom>
            <a:noFill/>
            <a:ln w="31750">
              <a:solidFill>
                <a:srgbClr val="F907ED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DDE1E31D-D2C1-4288-AB0E-3B1477ADCBFB}"/>
                </a:ext>
              </a:extLst>
            </p:cNvPr>
            <p:cNvGrpSpPr/>
            <p:nvPr/>
          </p:nvGrpSpPr>
          <p:grpSpPr>
            <a:xfrm>
              <a:off x="362055" y="3129132"/>
              <a:ext cx="6029318" cy="3167960"/>
              <a:chOff x="362055" y="3129132"/>
              <a:chExt cx="6029318" cy="3167960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id="{DAE6A88F-440A-4AD7-B8C6-EEE71328C1B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552208" y="3129132"/>
                <a:ext cx="2862084" cy="2099105"/>
                <a:chOff x="8008620" y="3387090"/>
                <a:chExt cx="2987040" cy="2190750"/>
              </a:xfrm>
            </p:grpSpPr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id="{1C6A5B9F-6774-467F-A639-949425F5BF3D}"/>
                    </a:ext>
                  </a:extLst>
                </p:cNvPr>
                <p:cNvSpPr/>
                <p:nvPr/>
              </p:nvSpPr>
              <p:spPr>
                <a:xfrm>
                  <a:off x="8008620" y="3387090"/>
                  <a:ext cx="2053590" cy="1036320"/>
                </a:xfrm>
                <a:custGeom>
                  <a:avLst/>
                  <a:gdLst>
                    <a:gd name="connsiteX0" fmla="*/ 2053590 w 2053590"/>
                    <a:gd name="connsiteY0" fmla="*/ 986790 h 1036320"/>
                    <a:gd name="connsiteX1" fmla="*/ 464820 w 2053590"/>
                    <a:gd name="connsiteY1" fmla="*/ 198120 h 1036320"/>
                    <a:gd name="connsiteX2" fmla="*/ 472440 w 2053590"/>
                    <a:gd name="connsiteY2" fmla="*/ 156210 h 1036320"/>
                    <a:gd name="connsiteX3" fmla="*/ 156210 w 2053590"/>
                    <a:gd name="connsiteY3" fmla="*/ 0 h 1036320"/>
                    <a:gd name="connsiteX4" fmla="*/ 91440 w 2053590"/>
                    <a:gd name="connsiteY4" fmla="*/ 11430 h 1036320"/>
                    <a:gd name="connsiteX5" fmla="*/ 0 w 2053590"/>
                    <a:gd name="connsiteY5" fmla="*/ 190500 h 1036320"/>
                    <a:gd name="connsiteX6" fmla="*/ 15240 w 2053590"/>
                    <a:gd name="connsiteY6" fmla="*/ 270510 h 1036320"/>
                    <a:gd name="connsiteX7" fmla="*/ 350520 w 2053590"/>
                    <a:gd name="connsiteY7" fmla="*/ 422910 h 1036320"/>
                    <a:gd name="connsiteX8" fmla="*/ 430530 w 2053590"/>
                    <a:gd name="connsiteY8" fmla="*/ 247650 h 1036320"/>
                    <a:gd name="connsiteX9" fmla="*/ 2034540 w 2053590"/>
                    <a:gd name="connsiteY9" fmla="*/ 1036320 h 1036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3590" h="1036320">
                      <a:moveTo>
                        <a:pt x="2053590" y="986790"/>
                      </a:moveTo>
                      <a:lnTo>
                        <a:pt x="464820" y="198120"/>
                      </a:lnTo>
                      <a:lnTo>
                        <a:pt x="472440" y="156210"/>
                      </a:lnTo>
                      <a:lnTo>
                        <a:pt x="156210" y="0"/>
                      </a:lnTo>
                      <a:lnTo>
                        <a:pt x="91440" y="11430"/>
                      </a:lnTo>
                      <a:lnTo>
                        <a:pt x="0" y="190500"/>
                      </a:lnTo>
                      <a:lnTo>
                        <a:pt x="15240" y="270510"/>
                      </a:lnTo>
                      <a:lnTo>
                        <a:pt x="350520" y="422910"/>
                      </a:lnTo>
                      <a:lnTo>
                        <a:pt x="430530" y="247650"/>
                      </a:lnTo>
                      <a:lnTo>
                        <a:pt x="2034540" y="103632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44" name="任意多边形: 形状 43">
                  <a:extLst>
                    <a:ext uri="{FF2B5EF4-FFF2-40B4-BE49-F238E27FC236}">
                      <a16:creationId xmlns:a16="http://schemas.microsoft.com/office/drawing/2014/main" id="{F110CAC6-1D81-4C75-8526-605A94FA5DD7}"/>
                    </a:ext>
                  </a:extLst>
                </p:cNvPr>
                <p:cNvSpPr/>
                <p:nvPr/>
              </p:nvSpPr>
              <p:spPr>
                <a:xfrm>
                  <a:off x="9997440" y="3691890"/>
                  <a:ext cx="339090" cy="681990"/>
                </a:xfrm>
                <a:custGeom>
                  <a:avLst/>
                  <a:gdLst>
                    <a:gd name="connsiteX0" fmla="*/ 125730 w 339090"/>
                    <a:gd name="connsiteY0" fmla="*/ 681990 h 681990"/>
                    <a:gd name="connsiteX1" fmla="*/ 64770 w 339090"/>
                    <a:gd name="connsiteY1" fmla="*/ 552450 h 681990"/>
                    <a:gd name="connsiteX2" fmla="*/ 0 w 339090"/>
                    <a:gd name="connsiteY2" fmla="*/ 457200 h 681990"/>
                    <a:gd name="connsiteX3" fmla="*/ 76200 w 339090"/>
                    <a:gd name="connsiteY3" fmla="*/ 434340 h 681990"/>
                    <a:gd name="connsiteX4" fmla="*/ 34290 w 339090"/>
                    <a:gd name="connsiteY4" fmla="*/ 346710 h 681990"/>
                    <a:gd name="connsiteX5" fmla="*/ 41910 w 339090"/>
                    <a:gd name="connsiteY5" fmla="*/ 323850 h 681990"/>
                    <a:gd name="connsiteX6" fmla="*/ 11430 w 339090"/>
                    <a:gd name="connsiteY6" fmla="*/ 240030 h 681990"/>
                    <a:gd name="connsiteX7" fmla="*/ 121920 w 339090"/>
                    <a:gd name="connsiteY7" fmla="*/ 209550 h 681990"/>
                    <a:gd name="connsiteX8" fmla="*/ 114300 w 339090"/>
                    <a:gd name="connsiteY8" fmla="*/ 3810 h 681990"/>
                    <a:gd name="connsiteX9" fmla="*/ 300990 w 339090"/>
                    <a:gd name="connsiteY9" fmla="*/ 0 h 681990"/>
                    <a:gd name="connsiteX10" fmla="*/ 316230 w 339090"/>
                    <a:gd name="connsiteY10" fmla="*/ 232410 h 681990"/>
                    <a:gd name="connsiteX11" fmla="*/ 240030 w 339090"/>
                    <a:gd name="connsiteY11" fmla="*/ 228600 h 681990"/>
                    <a:gd name="connsiteX12" fmla="*/ 243840 w 339090"/>
                    <a:gd name="connsiteY12" fmla="*/ 377190 h 681990"/>
                    <a:gd name="connsiteX13" fmla="*/ 339090 w 339090"/>
                    <a:gd name="connsiteY13" fmla="*/ 396240 h 681990"/>
                    <a:gd name="connsiteX14" fmla="*/ 308610 w 339090"/>
                    <a:gd name="connsiteY14" fmla="*/ 544830 h 681990"/>
                    <a:gd name="connsiteX15" fmla="*/ 270510 w 339090"/>
                    <a:gd name="connsiteY15" fmla="*/ 571500 h 681990"/>
                    <a:gd name="connsiteX16" fmla="*/ 247650 w 339090"/>
                    <a:gd name="connsiteY16" fmla="*/ 640080 h 681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39090" h="681990">
                      <a:moveTo>
                        <a:pt x="125730" y="681990"/>
                      </a:moveTo>
                      <a:lnTo>
                        <a:pt x="64770" y="552450"/>
                      </a:lnTo>
                      <a:lnTo>
                        <a:pt x="0" y="457200"/>
                      </a:lnTo>
                      <a:lnTo>
                        <a:pt x="76200" y="434340"/>
                      </a:lnTo>
                      <a:lnTo>
                        <a:pt x="34290" y="346710"/>
                      </a:lnTo>
                      <a:lnTo>
                        <a:pt x="41910" y="323850"/>
                      </a:lnTo>
                      <a:lnTo>
                        <a:pt x="11430" y="240030"/>
                      </a:lnTo>
                      <a:lnTo>
                        <a:pt x="121920" y="209550"/>
                      </a:lnTo>
                      <a:lnTo>
                        <a:pt x="114300" y="3810"/>
                      </a:lnTo>
                      <a:lnTo>
                        <a:pt x="300990" y="0"/>
                      </a:lnTo>
                      <a:lnTo>
                        <a:pt x="316230" y="232410"/>
                      </a:lnTo>
                      <a:lnTo>
                        <a:pt x="240030" y="228600"/>
                      </a:lnTo>
                      <a:lnTo>
                        <a:pt x="243840" y="377190"/>
                      </a:lnTo>
                      <a:lnTo>
                        <a:pt x="339090" y="396240"/>
                      </a:lnTo>
                      <a:lnTo>
                        <a:pt x="308610" y="544830"/>
                      </a:lnTo>
                      <a:lnTo>
                        <a:pt x="270510" y="571500"/>
                      </a:lnTo>
                      <a:lnTo>
                        <a:pt x="247650" y="64008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45" name="任意多边形: 形状 44">
                  <a:extLst>
                    <a:ext uri="{FF2B5EF4-FFF2-40B4-BE49-F238E27FC236}">
                      <a16:creationId xmlns:a16="http://schemas.microsoft.com/office/drawing/2014/main" id="{72152C93-8040-4BAE-8C9D-B95059642D6E}"/>
                    </a:ext>
                  </a:extLst>
                </p:cNvPr>
                <p:cNvSpPr/>
                <p:nvPr/>
              </p:nvSpPr>
              <p:spPr>
                <a:xfrm>
                  <a:off x="10397490" y="4617720"/>
                  <a:ext cx="598170" cy="350520"/>
                </a:xfrm>
                <a:custGeom>
                  <a:avLst/>
                  <a:gdLst>
                    <a:gd name="connsiteX0" fmla="*/ 34290 w 598170"/>
                    <a:gd name="connsiteY0" fmla="*/ 0 h 350520"/>
                    <a:gd name="connsiteX1" fmla="*/ 354330 w 598170"/>
                    <a:gd name="connsiteY1" fmla="*/ 163830 h 350520"/>
                    <a:gd name="connsiteX2" fmla="*/ 400050 w 598170"/>
                    <a:gd name="connsiteY2" fmla="*/ 110490 h 350520"/>
                    <a:gd name="connsiteX3" fmla="*/ 598170 w 598170"/>
                    <a:gd name="connsiteY3" fmla="*/ 190500 h 350520"/>
                    <a:gd name="connsiteX4" fmla="*/ 514350 w 598170"/>
                    <a:gd name="connsiteY4" fmla="*/ 350520 h 350520"/>
                    <a:gd name="connsiteX5" fmla="*/ 300990 w 598170"/>
                    <a:gd name="connsiteY5" fmla="*/ 228600 h 350520"/>
                    <a:gd name="connsiteX6" fmla="*/ 281940 w 598170"/>
                    <a:gd name="connsiteY6" fmla="*/ 270510 h 350520"/>
                    <a:gd name="connsiteX7" fmla="*/ 0 w 598170"/>
                    <a:gd name="connsiteY7" fmla="*/ 45720 h 350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8170" h="350520">
                      <a:moveTo>
                        <a:pt x="34290" y="0"/>
                      </a:moveTo>
                      <a:lnTo>
                        <a:pt x="354330" y="163830"/>
                      </a:lnTo>
                      <a:lnTo>
                        <a:pt x="400050" y="110490"/>
                      </a:lnTo>
                      <a:lnTo>
                        <a:pt x="598170" y="190500"/>
                      </a:lnTo>
                      <a:lnTo>
                        <a:pt x="514350" y="350520"/>
                      </a:lnTo>
                      <a:lnTo>
                        <a:pt x="300990" y="228600"/>
                      </a:lnTo>
                      <a:lnTo>
                        <a:pt x="281940" y="27051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/>
                </a:p>
              </p:txBody>
            </p:sp>
            <p:grpSp>
              <p:nvGrpSpPr>
                <p:cNvPr id="46" name="组合 45">
                  <a:extLst>
                    <a:ext uri="{FF2B5EF4-FFF2-40B4-BE49-F238E27FC236}">
                      <a16:creationId xmlns:a16="http://schemas.microsoft.com/office/drawing/2014/main" id="{6E99BC25-F4B5-48F6-9D1A-9FEE0B3B99CD}"/>
                    </a:ext>
                  </a:extLst>
                </p:cNvPr>
                <p:cNvGrpSpPr/>
                <p:nvPr/>
              </p:nvGrpSpPr>
              <p:grpSpPr>
                <a:xfrm>
                  <a:off x="10336530" y="4697730"/>
                  <a:ext cx="306705" cy="363855"/>
                  <a:chOff x="10336530" y="4697730"/>
                  <a:chExt cx="306705" cy="363855"/>
                </a:xfrm>
              </p:grpSpPr>
              <p:sp>
                <p:nvSpPr>
                  <p:cNvPr id="49" name="任意多边形: 形状 48">
                    <a:extLst>
                      <a:ext uri="{FF2B5EF4-FFF2-40B4-BE49-F238E27FC236}">
                        <a16:creationId xmlns:a16="http://schemas.microsoft.com/office/drawing/2014/main" id="{D60C5B62-A615-4EF0-BD6A-41231F1BC03B}"/>
                      </a:ext>
                    </a:extLst>
                  </p:cNvPr>
                  <p:cNvSpPr/>
                  <p:nvPr/>
                </p:nvSpPr>
                <p:spPr>
                  <a:xfrm>
                    <a:off x="10357485" y="4697730"/>
                    <a:ext cx="285750" cy="363855"/>
                  </a:xfrm>
                  <a:custGeom>
                    <a:avLst/>
                    <a:gdLst>
                      <a:gd name="connsiteX0" fmla="*/ 78105 w 285750"/>
                      <a:gd name="connsiteY0" fmla="*/ 211455 h 363855"/>
                      <a:gd name="connsiteX1" fmla="*/ 171450 w 285750"/>
                      <a:gd name="connsiteY1" fmla="*/ 363855 h 363855"/>
                      <a:gd name="connsiteX2" fmla="*/ 285750 w 285750"/>
                      <a:gd name="connsiteY2" fmla="*/ 285750 h 363855"/>
                      <a:gd name="connsiteX3" fmla="*/ 175260 w 285750"/>
                      <a:gd name="connsiteY3" fmla="*/ 142875 h 363855"/>
                      <a:gd name="connsiteX4" fmla="*/ 140970 w 285750"/>
                      <a:gd name="connsiteY4" fmla="*/ 169545 h 363855"/>
                      <a:gd name="connsiteX5" fmla="*/ 0 w 285750"/>
                      <a:gd name="connsiteY5" fmla="*/ 0 h 363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5750" h="363855">
                        <a:moveTo>
                          <a:pt x="78105" y="211455"/>
                        </a:moveTo>
                        <a:lnTo>
                          <a:pt x="171450" y="363855"/>
                        </a:lnTo>
                        <a:lnTo>
                          <a:pt x="285750" y="285750"/>
                        </a:lnTo>
                        <a:lnTo>
                          <a:pt x="175260" y="142875"/>
                        </a:lnTo>
                        <a:lnTo>
                          <a:pt x="140970" y="169545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1750">
                    <a:solidFill>
                      <a:srgbClr val="F907ED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cxnSp>
                <p:nvCxnSpPr>
                  <p:cNvPr id="50" name="直接连接符 49">
                    <a:extLst>
                      <a:ext uri="{FF2B5EF4-FFF2-40B4-BE49-F238E27FC236}">
                        <a16:creationId xmlns:a16="http://schemas.microsoft.com/office/drawing/2014/main" id="{CC44B641-1CFB-42F9-8131-1DC69648197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336530" y="4728210"/>
                    <a:ext cx="120015" cy="180975"/>
                  </a:xfrm>
                  <a:prstGeom prst="line">
                    <a:avLst/>
                  </a:prstGeom>
                  <a:ln w="31750">
                    <a:solidFill>
                      <a:srgbClr val="F907ED"/>
                    </a:solidFill>
                    <a:prstDash val="sysDash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id="{E0A3465B-AD78-48A0-8802-E25AB7D1487F}"/>
                    </a:ext>
                  </a:extLst>
                </p:cNvPr>
                <p:cNvSpPr/>
                <p:nvPr/>
              </p:nvSpPr>
              <p:spPr>
                <a:xfrm>
                  <a:off x="9909810" y="4728210"/>
                  <a:ext cx="394335" cy="849630"/>
                </a:xfrm>
                <a:custGeom>
                  <a:avLst/>
                  <a:gdLst>
                    <a:gd name="connsiteX0" fmla="*/ 356235 w 394335"/>
                    <a:gd name="connsiteY0" fmla="*/ 19050 h 849630"/>
                    <a:gd name="connsiteX1" fmla="*/ 394335 w 394335"/>
                    <a:gd name="connsiteY1" fmla="*/ 257175 h 849630"/>
                    <a:gd name="connsiteX2" fmla="*/ 381000 w 394335"/>
                    <a:gd name="connsiteY2" fmla="*/ 790575 h 849630"/>
                    <a:gd name="connsiteX3" fmla="*/ 236220 w 394335"/>
                    <a:gd name="connsiteY3" fmla="*/ 777240 h 849630"/>
                    <a:gd name="connsiteX4" fmla="*/ 245745 w 394335"/>
                    <a:gd name="connsiteY4" fmla="*/ 849630 h 849630"/>
                    <a:gd name="connsiteX5" fmla="*/ 60960 w 394335"/>
                    <a:gd name="connsiteY5" fmla="*/ 815340 h 849630"/>
                    <a:gd name="connsiteX6" fmla="*/ 76200 w 394335"/>
                    <a:gd name="connsiteY6" fmla="*/ 638175 h 849630"/>
                    <a:gd name="connsiteX7" fmla="*/ 142875 w 394335"/>
                    <a:gd name="connsiteY7" fmla="*/ 461010 h 849630"/>
                    <a:gd name="connsiteX8" fmla="*/ 0 w 394335"/>
                    <a:gd name="connsiteY8" fmla="*/ 409575 h 849630"/>
                    <a:gd name="connsiteX9" fmla="*/ 83820 w 394335"/>
                    <a:gd name="connsiteY9" fmla="*/ 241935 h 849630"/>
                    <a:gd name="connsiteX10" fmla="*/ 106680 w 394335"/>
                    <a:gd name="connsiteY10" fmla="*/ 259080 h 849630"/>
                    <a:gd name="connsiteX11" fmla="*/ 209550 w 394335"/>
                    <a:gd name="connsiteY11" fmla="*/ 0 h 849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4335" h="849630">
                      <a:moveTo>
                        <a:pt x="356235" y="19050"/>
                      </a:moveTo>
                      <a:lnTo>
                        <a:pt x="394335" y="257175"/>
                      </a:lnTo>
                      <a:lnTo>
                        <a:pt x="381000" y="790575"/>
                      </a:lnTo>
                      <a:lnTo>
                        <a:pt x="236220" y="777240"/>
                      </a:lnTo>
                      <a:lnTo>
                        <a:pt x="245745" y="849630"/>
                      </a:lnTo>
                      <a:lnTo>
                        <a:pt x="60960" y="815340"/>
                      </a:lnTo>
                      <a:lnTo>
                        <a:pt x="76200" y="638175"/>
                      </a:lnTo>
                      <a:lnTo>
                        <a:pt x="142875" y="461010"/>
                      </a:lnTo>
                      <a:lnTo>
                        <a:pt x="0" y="409575"/>
                      </a:lnTo>
                      <a:lnTo>
                        <a:pt x="83820" y="241935"/>
                      </a:lnTo>
                      <a:lnTo>
                        <a:pt x="106680" y="259080"/>
                      </a:lnTo>
                      <a:lnTo>
                        <a:pt x="209550" y="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48" name="椭圆 47">
                  <a:extLst>
                    <a:ext uri="{FF2B5EF4-FFF2-40B4-BE49-F238E27FC236}">
                      <a16:creationId xmlns:a16="http://schemas.microsoft.com/office/drawing/2014/main" id="{D026CDDA-4244-49F7-96EF-B85A21F34973}"/>
                    </a:ext>
                  </a:extLst>
                </p:cNvPr>
                <p:cNvSpPr/>
                <p:nvPr/>
              </p:nvSpPr>
              <p:spPr>
                <a:xfrm>
                  <a:off x="10123170" y="4434840"/>
                  <a:ext cx="226800" cy="226800"/>
                </a:xfrm>
                <a:prstGeom prst="ellipse">
                  <a:avLst/>
                </a:pr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50" dirty="0">
                    <a:solidFill>
                      <a:schemeClr val="tx1"/>
                    </a:solidFill>
                    <a:latin typeface="OPPOSans B" panose="00020600040101010101" pitchFamily="18" charset="-122"/>
                    <a:ea typeface="OPPOSans B" panose="00020600040101010101" pitchFamily="18" charset="-122"/>
                    <a:cs typeface="OPPOSans B" panose="00020600040101010101" pitchFamily="18" charset="-122"/>
                  </a:endParaRPr>
                </a:p>
              </p:txBody>
            </p:sp>
          </p:grp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C0B22EA7-D970-4E78-AB4B-FF1B8A909347}"/>
                  </a:ext>
                </a:extLst>
              </p:cNvPr>
              <p:cNvSpPr txBox="1"/>
              <p:nvPr/>
            </p:nvSpPr>
            <p:spPr>
              <a:xfrm>
                <a:off x="362055" y="5927760"/>
                <a:ext cx="602931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altLang="zh-CN" b="1" dirty="0">
                    <a:solidFill>
                      <a:srgbClr val="F907ED"/>
                    </a:solidFill>
                    <a:latin typeface="Book Antiqua" panose="02040602050305030304" pitchFamily="18" charset="0"/>
                    <a:ea typeface="华文楷体" panose="02010600040101010101" pitchFamily="2" charset="-122"/>
                  </a:rPr>
                  <a:t>Neutron spectrometers and terminals-11 to be build</a:t>
                </a:r>
                <a:endParaRPr lang="zh-CN" altLang="en-US" b="1" dirty="0">
                  <a:solidFill>
                    <a:srgbClr val="F907ED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endParaRPr>
              </a:p>
            </p:txBody>
          </p:sp>
        </p:grpSp>
      </p:grpSp>
      <p:sp>
        <p:nvSpPr>
          <p:cNvPr id="19" name="文本框 18">
            <a:extLst>
              <a:ext uri="{FF2B5EF4-FFF2-40B4-BE49-F238E27FC236}">
                <a16:creationId xmlns:a16="http://schemas.microsoft.com/office/drawing/2014/main" id="{DBE4E6AE-F11B-4665-9F50-FF2F1C7DF7BA}"/>
              </a:ext>
            </a:extLst>
          </p:cNvPr>
          <p:cNvSpPr txBox="1"/>
          <p:nvPr/>
        </p:nvSpPr>
        <p:spPr>
          <a:xfrm>
            <a:off x="6802512" y="5295851"/>
            <a:ext cx="4828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i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First beam delivery:</a:t>
            </a:r>
            <a:r>
              <a:rPr lang="zh-CN" altLang="en-US" sz="3200" b="1" i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 </a:t>
            </a:r>
            <a:r>
              <a:rPr lang="en-US" altLang="zh-CN" sz="3200" b="1" i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2029</a:t>
            </a:r>
            <a:endParaRPr lang="zh-CN" altLang="en-US" sz="3200" b="1" i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E2A802D-078E-4891-9CFA-2D6E1E705319}"/>
              </a:ext>
            </a:extLst>
          </p:cNvPr>
          <p:cNvSpPr txBox="1"/>
          <p:nvPr/>
        </p:nvSpPr>
        <p:spPr>
          <a:xfrm>
            <a:off x="6690615" y="4874174"/>
            <a:ext cx="5220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i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High-energy Proton-beam Experiment Station (HPES)</a:t>
            </a:r>
            <a:endParaRPr lang="zh-CN" altLang="en-US" sz="1600" b="1" i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500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B5B465C-A46C-4C79-B474-56B01C4E7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1.3 HPES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2B492A-EA85-422B-93BF-4B5495FB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44E67F0-8D6C-4038-B48B-9139985F3212}"/>
              </a:ext>
            </a:extLst>
          </p:cNvPr>
          <p:cNvSpPr/>
          <p:nvPr/>
        </p:nvSpPr>
        <p:spPr>
          <a:xfrm>
            <a:off x="424229" y="998505"/>
            <a:ext cx="93567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 fontAlgn="auto">
              <a:spcAft>
                <a:spcPts val="1200"/>
              </a:spcAft>
            </a:pPr>
            <a:r>
              <a:rPr lang="en-US" altLang="zh-CN" sz="2400" b="1" dirty="0">
                <a:ea typeface="华文楷体" panose="02010600040101010101" pitchFamily="2" charset="-122"/>
                <a:cs typeface="Times New Roman" panose="02020603050405020304" pitchFamily="18" charset="0"/>
              </a:rPr>
              <a:t>High-energy Proton-beam Experiment Station</a:t>
            </a:r>
            <a:r>
              <a:rPr lang="zh-CN" altLang="en-US" sz="2400" b="1" dirty="0">
                <a:ea typeface="华文楷体" panose="02010600040101010101" pitchFamily="2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ea typeface="华文楷体" panose="02010600040101010101" pitchFamily="2" charset="-122"/>
                <a:cs typeface="Times New Roman" panose="02020603050405020304" pitchFamily="18" charset="0"/>
              </a:rPr>
              <a:t>HPES</a:t>
            </a:r>
            <a:r>
              <a:rPr lang="zh-CN" altLang="en-US" sz="2400" b="1" dirty="0">
                <a:ea typeface="华文楷体" panose="02010600040101010101" pitchFamily="2" charset="-122"/>
                <a:cs typeface="Times New Roman" panose="02020603050405020304" pitchFamily="18" charset="0"/>
              </a:rPr>
              <a:t>）</a:t>
            </a:r>
            <a:endParaRPr lang="en-US" altLang="zh-CN" sz="2400" b="1" dirty="0"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2" name="表格 41">
            <a:extLst>
              <a:ext uri="{FF2B5EF4-FFF2-40B4-BE49-F238E27FC236}">
                <a16:creationId xmlns:a16="http://schemas.microsoft.com/office/drawing/2014/main" id="{992147B6-9FB6-44F9-84C7-D5D6FCA3EA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9075027"/>
              </p:ext>
            </p:extLst>
          </p:nvPr>
        </p:nvGraphicFramePr>
        <p:xfrm>
          <a:off x="590763" y="2146358"/>
          <a:ext cx="6033721" cy="363257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0109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27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361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Parameters</a:t>
                      </a:r>
                      <a:endParaRPr lang="en-US" altLang="en-US" sz="14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181" marR="34181" marT="5455" marB="0" anchor="ctr">
                    <a:solidFill>
                      <a:srgbClr val="1D77C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1" dirty="0"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Designed Values</a:t>
                      </a:r>
                      <a:endParaRPr lang="en-US" altLang="en-US" sz="1400" b="1" dirty="0"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34181" marR="34181" marT="5455" marB="0" anchor="ctr">
                    <a:solidFill>
                      <a:srgbClr val="1D77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Primary beam energy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900" b="1">
                          <a:solidFill>
                            <a:srgbClr val="1679BA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7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0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1.6 GeV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Energy spread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900" b="1">
                          <a:solidFill>
                            <a:srgbClr val="1679BA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7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0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&lt;0.5% @ 1.6 GeV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Tunable energy range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>
                      <a:lvl1pPr algn="l" eaLnBrk="0" hangingPunct="0">
                        <a:lnSpc>
                          <a:spcPct val="120000"/>
                        </a:lnSpc>
                        <a:spcBef>
                          <a:spcPct val="3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900" b="1">
                          <a:solidFill>
                            <a:srgbClr val="1679BA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ea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20000"/>
                        </a:spcAft>
                        <a:buClr>
                          <a:schemeClr val="tx1"/>
                        </a:buClr>
                        <a:defRPr sz="17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tx1"/>
                        </a:buClr>
                        <a:buFont typeface="Wingdings" panose="05000000000000000000" pitchFamily="2" charset="2"/>
                        <a:defRPr sz="2000"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b="1">
                          <a:solidFill>
                            <a:srgbClr val="4D5E68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0.8 – 1.6 GeV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Proton flux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zh-CN" sz="1400" b="1" kern="12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altLang="zh-CN" sz="1400" b="1" kern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-10</a:t>
                      </a:r>
                      <a:r>
                        <a:rPr lang="en-US" altLang="zh-CN" sz="1400" b="1" kern="1200" baseline="300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altLang="zh-CN" sz="1400" b="1" kern="1200" baseline="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p/s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2213407280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General Macro-pulse frequency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25 Hz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479578688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Effective macro-pulse frequency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24 Hz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872839860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Macro-pulse length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en-US" altLang="zh-CN" sz="1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ms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215702039"/>
                  </a:ext>
                </a:extLst>
              </a:tr>
              <a:tr h="4036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Interval of micro-pulse</a:t>
                      </a:r>
                      <a:endParaRPr lang="zh-CN" altLang="en-US" sz="1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2363" marR="52363" marT="26182" marB="2618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38"/>
                        </a:spcBef>
                        <a:spcAft>
                          <a:spcPts val="238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zh-CN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410 ns</a:t>
                      </a:r>
                      <a:endParaRPr lang="zh-CN" altLang="zh-CN" sz="1400" b="1" kern="12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27273" marR="27273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503677187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69C5F85F-7BB4-41F7-892E-40EAEA78BED7}"/>
              </a:ext>
            </a:extLst>
          </p:cNvPr>
          <p:cNvSpPr txBox="1"/>
          <p:nvPr/>
        </p:nvSpPr>
        <p:spPr>
          <a:xfrm>
            <a:off x="6779342" y="1591806"/>
            <a:ext cx="5047423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000" indent="-216000">
              <a:spcAft>
                <a:spcPts val="600"/>
              </a:spcAft>
              <a:buFont typeface="微软雅黑" panose="020B0503020204020204" pitchFamily="34" charset="-122"/>
              <a:buChar char="₪"/>
            </a:pPr>
            <a:r>
              <a:rPr lang="en-US" altLang="zh-CN" b="1" dirty="0">
                <a:solidFill>
                  <a:srgbClr val="FF0000"/>
                </a:solidFill>
                <a:ea typeface="华文楷体" panose="02010600040101010101" pitchFamily="2" charset="-122"/>
                <a:cs typeface="Times New Roman" panose="02020603050405020304" pitchFamily="18" charset="0"/>
              </a:rPr>
              <a:t>First</a:t>
            </a:r>
            <a:r>
              <a:rPr lang="en-US" altLang="zh-CN" b="1" dirty="0">
                <a:ea typeface="华文楷体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ea typeface="华文楷体" panose="02010600040101010101" pitchFamily="2" charset="-122"/>
                <a:cs typeface="Times New Roman" panose="02020603050405020304" pitchFamily="18" charset="0"/>
              </a:rPr>
              <a:t>GeV-proton </a:t>
            </a:r>
            <a:r>
              <a:rPr lang="en-US" altLang="zh-CN" b="1" dirty="0">
                <a:ea typeface="华文楷体" panose="02010600040101010101" pitchFamily="2" charset="-122"/>
                <a:cs typeface="Times New Roman" panose="02020603050405020304" pitchFamily="18" charset="0"/>
              </a:rPr>
              <a:t>test beam</a:t>
            </a:r>
            <a:r>
              <a:rPr lang="en-US" altLang="zh-CN" dirty="0">
                <a:ea typeface="华文楷体" panose="02010600040101010101" pitchFamily="2" charset="-122"/>
                <a:cs typeface="Times New Roman" panose="02020603050405020304" pitchFamily="18" charset="0"/>
              </a:rPr>
              <a:t> in China.</a:t>
            </a:r>
          </a:p>
          <a:p>
            <a:pPr marL="360000" indent="-216000">
              <a:spcAft>
                <a:spcPts val="600"/>
              </a:spcAft>
              <a:buFont typeface="微软雅黑" panose="020B0503020204020204" pitchFamily="34" charset="-122"/>
              <a:buChar char="₪"/>
            </a:pPr>
            <a:r>
              <a:rPr lang="en-US" altLang="zh-CN" dirty="0">
                <a:ea typeface="华文楷体" panose="02010600040101010101" pitchFamily="2" charset="-122"/>
                <a:cs typeface="Times New Roman" panose="02020603050405020304" pitchFamily="18" charset="0"/>
              </a:rPr>
              <a:t>Flexible proton beam with flux tunable.</a:t>
            </a:r>
          </a:p>
          <a:p>
            <a:pPr marL="360000" indent="-216000">
              <a:spcAft>
                <a:spcPts val="600"/>
              </a:spcAft>
              <a:buFont typeface="微软雅黑" panose="020B0503020204020204" pitchFamily="34" charset="-122"/>
              <a:buChar char="₪"/>
            </a:pPr>
            <a:r>
              <a:rPr lang="en-US" altLang="zh-CN" dirty="0">
                <a:ea typeface="华文楷体" panose="02010600040101010101" pitchFamily="2" charset="-122"/>
                <a:cs typeface="Times New Roman" panose="02020603050405020304" pitchFamily="18" charset="0"/>
              </a:rPr>
              <a:t>Fill the absence of test beam resources in 1 GeV energy region.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DDC63A-20C1-443E-9D98-929DF9358852}"/>
              </a:ext>
            </a:extLst>
          </p:cNvPr>
          <p:cNvSpPr txBox="1"/>
          <p:nvPr/>
        </p:nvSpPr>
        <p:spPr>
          <a:xfrm>
            <a:off x="1250339" y="1690860"/>
            <a:ext cx="4714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Bookman Old Style" panose="02050604050505020204" pitchFamily="18" charset="0"/>
                <a:ea typeface="华文楷体" panose="02010600040101010101" pitchFamily="2" charset="-122"/>
              </a:rPr>
              <a:t>Bird view of HPES beam parameters</a:t>
            </a:r>
            <a:endParaRPr lang="zh-CN" altLang="en-US" sz="1600" b="1" dirty="0">
              <a:latin typeface="Bookman Old Style" panose="02050604050505020204" pitchFamily="18" charset="0"/>
              <a:ea typeface="华文楷体" panose="02010600040101010101" pitchFamily="2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72A3A59-0592-4297-BA2E-43964677E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064" y="3003173"/>
            <a:ext cx="4107978" cy="324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4202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4DFA48-82FD-4376-AECB-1BCCDFAF6C55}"/>
              </a:ext>
            </a:extLst>
          </p:cNvPr>
          <p:cNvSpPr txBox="1"/>
          <p:nvPr/>
        </p:nvSpPr>
        <p:spPr>
          <a:xfrm>
            <a:off x="6686345" y="1286655"/>
            <a:ext cx="495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Introductions to HPES and CSNS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93A59B-DB47-4183-B672-1CCB68FD40A2}"/>
              </a:ext>
            </a:extLst>
          </p:cNvPr>
          <p:cNvSpPr txBox="1"/>
          <p:nvPr/>
        </p:nvSpPr>
        <p:spPr>
          <a:xfrm>
            <a:off x="6923835" y="2428158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Beam Parameters of HPES</a:t>
            </a:r>
            <a:endParaRPr lang="zh-CN" altLang="en-US" sz="2000" b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FF7C40-4BF8-438D-AEB5-7B813A1FA97C}"/>
              </a:ext>
            </a:extLst>
          </p:cNvPr>
          <p:cNvSpPr txBox="1"/>
          <p:nvPr/>
        </p:nvSpPr>
        <p:spPr>
          <a:xfrm>
            <a:off x="6789215" y="4711165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Milestone and Summaries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27B25C-E341-4D67-B80F-BD72E980161A}"/>
              </a:ext>
            </a:extLst>
          </p:cNvPr>
          <p:cNvSpPr txBox="1"/>
          <p:nvPr/>
        </p:nvSpPr>
        <p:spPr>
          <a:xfrm>
            <a:off x="6923835" y="3569661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Devices in HPES Terminal</a:t>
            </a:r>
            <a:endParaRPr lang="zh-CN" alt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921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F400FD1-DF2A-4B77-9E20-04AE1C2B4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2.1 proton extraction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A6D86D-7A48-4F23-9803-6ED527EB9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3EF57E9C-DD0F-4A3B-84E1-993D519752C2}"/>
              </a:ext>
            </a:extLst>
          </p:cNvPr>
          <p:cNvGrpSpPr/>
          <p:nvPr/>
        </p:nvGrpSpPr>
        <p:grpSpPr>
          <a:xfrm>
            <a:off x="5021521" y="1387258"/>
            <a:ext cx="3465636" cy="2614215"/>
            <a:chOff x="885139" y="1786470"/>
            <a:chExt cx="3773647" cy="276787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FBE9A02-4DF6-4B56-907C-4E67517A0A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70" t="14954" r="8330" b="14377"/>
            <a:stretch/>
          </p:blipFill>
          <p:spPr>
            <a:xfrm>
              <a:off x="885139" y="1786470"/>
              <a:ext cx="3773647" cy="2460101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7B5FFEA-42ED-47C3-B8B7-BFE4D90F8BBA}"/>
                </a:ext>
              </a:extLst>
            </p:cNvPr>
            <p:cNvSpPr txBox="1"/>
            <p:nvPr/>
          </p:nvSpPr>
          <p:spPr>
            <a:xfrm>
              <a:off x="1253540" y="4246571"/>
              <a:ext cx="303684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Diagram of the Proton scatter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6" name="高能质子束团结构示意-大束斑">
            <a:hlinkClick r:id="" action="ppaction://media"/>
            <a:extLst>
              <a:ext uri="{FF2B5EF4-FFF2-40B4-BE49-F238E27FC236}">
                <a16:creationId xmlns:a16="http://schemas.microsoft.com/office/drawing/2014/main" id="{5AA61601-6808-4BA1-A3ED-4A37405BF3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837" t="7813" r="1685" b="2407"/>
          <a:stretch/>
        </p:blipFill>
        <p:spPr>
          <a:xfrm>
            <a:off x="431215" y="1204309"/>
            <a:ext cx="4106060" cy="292640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2E0B4AE-EB6D-409D-8FC6-AA3E3ED57555}"/>
              </a:ext>
            </a:extLst>
          </p:cNvPr>
          <p:cNvSpPr txBox="1"/>
          <p:nvPr/>
        </p:nvSpPr>
        <p:spPr>
          <a:xfrm>
            <a:off x="684941" y="1847333"/>
            <a:ext cx="157070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>
                <a:latin typeface="Times New Roman" panose="0202060305040502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Proton Energy:</a:t>
            </a:r>
            <a:endParaRPr lang="zh-CN" altLang="en-US" sz="1600" b="1" dirty="0">
              <a:latin typeface="Times New Roman" panose="02020603050405020304" pitchFamily="18" charset="0"/>
              <a:ea typeface="华文楷体" panose="0201060004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C14A2D5-8268-41CF-9C1C-D0B416E7ECE0}"/>
              </a:ext>
            </a:extLst>
          </p:cNvPr>
          <p:cNvSpPr txBox="1"/>
          <p:nvPr/>
        </p:nvSpPr>
        <p:spPr>
          <a:xfrm>
            <a:off x="591467" y="4399446"/>
            <a:ext cx="1062621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The proton scatter foil rotates in 25 Hz, synchronous with beam in RCS.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Foil will interact with beam halo when it arrives.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Protons elastic scattering at 20 − 25 </a:t>
            </a:r>
            <a:r>
              <a:rPr lang="en-US" altLang="zh-CN" sz="2000" dirty="0" err="1">
                <a:latin typeface="Book Antiqua" panose="02040602050305030304" pitchFamily="18" charset="0"/>
                <a:ea typeface="华文楷体" panose="02010600040101010101" pitchFamily="2" charset="-122"/>
              </a:rPr>
              <a:t>mrad</a:t>
            </a: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 will be extracted by a </a:t>
            </a:r>
            <a:r>
              <a:rPr lang="en-US" altLang="zh-CN" sz="2000" dirty="0" err="1">
                <a:latin typeface="Book Antiqua" panose="02040602050305030304" pitchFamily="18" charset="0"/>
                <a:ea typeface="华文楷体" panose="02010600040101010101" pitchFamily="2" charset="-122"/>
              </a:rPr>
              <a:t>Lamberson</a:t>
            </a: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 Magnet.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Extracted protons delivered by RABT to the </a:t>
            </a:r>
            <a:r>
              <a:rPr lang="en-US" altLang="zh-CN" sz="2000" b="1" dirty="0">
                <a:solidFill>
                  <a:srgbClr val="FF0000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TWO</a:t>
            </a: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 terminals of HPES.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9637738-41A8-4EFF-807B-F4E92727F46D}"/>
              </a:ext>
            </a:extLst>
          </p:cNvPr>
          <p:cNvSpPr txBox="1"/>
          <p:nvPr/>
        </p:nvSpPr>
        <p:spPr>
          <a:xfrm>
            <a:off x="8101474" y="6147207"/>
            <a:ext cx="39722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altLang="zh-CN" sz="1200" b="1" i="0" dirty="0">
                <a:solidFill>
                  <a:srgbClr val="1D77C9"/>
                </a:solidFill>
                <a:effectLst/>
                <a:latin typeface="Bookman Old Style" panose="02050604050505020204" pitchFamily="18" charset="0"/>
              </a:rPr>
              <a:t>DOI: 10.1103/PhysRevAccelBeams.27.070401</a:t>
            </a:r>
            <a:endParaRPr lang="zh-CN" altLang="en-US" sz="1200" b="1" dirty="0">
              <a:solidFill>
                <a:srgbClr val="1D77C9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5962800-B94B-4BBF-84AB-32214F71E8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2017" y="1250954"/>
            <a:ext cx="2724816" cy="2949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8704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159862C-979C-461A-9D11-7C7366AAA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2.2 Time structure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23F199-5913-4EF1-A256-78AD0A2E4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id="{D5CE5C6D-5295-4EDC-9AB7-5FB443371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59" y="1608121"/>
            <a:ext cx="7230216" cy="4286460"/>
          </a:xfrm>
          <a:prstGeom prst="rect">
            <a:avLst/>
          </a:prstGeom>
        </p:spPr>
      </p:pic>
      <p:sp>
        <p:nvSpPr>
          <p:cNvPr id="36" name="文本框 35">
            <a:extLst>
              <a:ext uri="{FF2B5EF4-FFF2-40B4-BE49-F238E27FC236}">
                <a16:creationId xmlns:a16="http://schemas.microsoft.com/office/drawing/2014/main" id="{78B58402-0AFC-4765-A13A-3B2DAAB89A57}"/>
              </a:ext>
            </a:extLst>
          </p:cNvPr>
          <p:cNvSpPr txBox="1"/>
          <p:nvPr/>
        </p:nvSpPr>
        <p:spPr>
          <a:xfrm>
            <a:off x="7375363" y="1981636"/>
            <a:ext cx="43403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Dual-hierarchy structure: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Macro pulse frequency 25 Hz (24 Hz</a:t>
            </a: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 </a:t>
            </a: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effective)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Macro-pulse length 1 </a:t>
            </a:r>
            <a:r>
              <a:rPr lang="en-US" altLang="zh-CN" sz="2000" dirty="0" err="1">
                <a:latin typeface="Book Antiqua" panose="02040602050305030304" pitchFamily="18" charset="0"/>
                <a:ea typeface="华文楷体" panose="02010600040101010101" pitchFamily="2" charset="-122"/>
              </a:rPr>
              <a:t>ms</a:t>
            </a: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，</a:t>
            </a: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with 39 </a:t>
            </a:r>
            <a:r>
              <a:rPr lang="en-US" altLang="zh-CN" sz="2000" dirty="0" err="1">
                <a:latin typeface="Book Antiqua" panose="02040602050305030304" pitchFamily="18" charset="0"/>
                <a:ea typeface="华文楷体" panose="02010600040101010101" pitchFamily="2" charset="-122"/>
              </a:rPr>
              <a:t>ms</a:t>
            </a: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 interval.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Micro-pulse distributed in the macro-pulse.</a:t>
            </a:r>
          </a:p>
          <a:p>
            <a:pPr marL="800100" lvl="1" indent="-3429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Each micro-pulse width is 120 ns cycled by 410 ns.</a:t>
            </a:r>
          </a:p>
        </p:txBody>
      </p:sp>
    </p:spTree>
    <p:extLst>
      <p:ext uri="{BB962C8B-B14F-4D97-AF65-F5344CB8AC3E}">
        <p14:creationId xmlns:p14="http://schemas.microsoft.com/office/powerpoint/2010/main" val="320047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0B850570-0A24-49CC-94F4-A6071ACBD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2.3 Proton energy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C7A5DA1-DA00-4E5B-8DC1-7FF8AF0CA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1CFDD94F-1ADA-492B-AD00-A963721D1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70" y="3082905"/>
            <a:ext cx="4115877" cy="2970858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8960483E-4C96-4F82-A4CB-4522BBD52DF5}"/>
              </a:ext>
            </a:extLst>
          </p:cNvPr>
          <p:cNvSpPr txBox="1"/>
          <p:nvPr/>
        </p:nvSpPr>
        <p:spPr>
          <a:xfrm>
            <a:off x="424229" y="5945766"/>
            <a:ext cx="22373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>
                <a:solidFill>
                  <a:srgbClr val="1D77C9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Simulated by Geant4</a:t>
            </a:r>
            <a:endParaRPr lang="zh-CN" altLang="en-US" sz="1600" b="1" dirty="0">
              <a:solidFill>
                <a:srgbClr val="1D77C9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199F872C-3463-4CD1-9D45-E4EAA2F0C879}"/>
              </a:ext>
            </a:extLst>
          </p:cNvPr>
          <p:cNvGrpSpPr/>
          <p:nvPr/>
        </p:nvGrpSpPr>
        <p:grpSpPr>
          <a:xfrm>
            <a:off x="6493219" y="4011781"/>
            <a:ext cx="4798414" cy="2137170"/>
            <a:chOff x="3959506" y="3910052"/>
            <a:chExt cx="4798414" cy="2137170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DF7A8CDD-BCB7-475D-A150-0C1EDB160A50}"/>
                </a:ext>
              </a:extLst>
            </p:cNvPr>
            <p:cNvGrpSpPr/>
            <p:nvPr/>
          </p:nvGrpSpPr>
          <p:grpSpPr>
            <a:xfrm>
              <a:off x="3959506" y="4260422"/>
              <a:ext cx="859266" cy="1036320"/>
              <a:chOff x="3729294" y="4460240"/>
              <a:chExt cx="859266" cy="1036320"/>
            </a:xfr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8C9DC0E9-A93A-4C14-AEDC-17EEBE3B9EA6}"/>
                  </a:ext>
                </a:extLst>
              </p:cNvPr>
              <p:cNvSpPr/>
              <p:nvPr/>
            </p:nvSpPr>
            <p:spPr>
              <a:xfrm>
                <a:off x="3729294" y="4592320"/>
                <a:ext cx="751266" cy="77216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80E12828-5B63-41A9-9315-334ED78A7E83}"/>
                  </a:ext>
                </a:extLst>
              </p:cNvPr>
              <p:cNvSpPr/>
              <p:nvPr/>
            </p:nvSpPr>
            <p:spPr>
              <a:xfrm>
                <a:off x="4480560" y="4460240"/>
                <a:ext cx="108000" cy="1036320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A5ACB8E9-E406-43DC-A808-B47A02CD8915}"/>
                </a:ext>
              </a:extLst>
            </p:cNvPr>
            <p:cNvGrpSpPr/>
            <p:nvPr/>
          </p:nvGrpSpPr>
          <p:grpSpPr>
            <a:xfrm>
              <a:off x="5451499" y="3910052"/>
              <a:ext cx="309221" cy="1737060"/>
              <a:chOff x="4883542" y="4128180"/>
              <a:chExt cx="253951" cy="173706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8" name="等腰三角形 37">
                <a:extLst>
                  <a:ext uri="{FF2B5EF4-FFF2-40B4-BE49-F238E27FC236}">
                    <a16:creationId xmlns:a16="http://schemas.microsoft.com/office/drawing/2014/main" id="{114DC293-55C3-4CAC-91AE-3AEF08B71DF1}"/>
                  </a:ext>
                </a:extLst>
              </p:cNvPr>
              <p:cNvSpPr/>
              <p:nvPr/>
            </p:nvSpPr>
            <p:spPr>
              <a:xfrm>
                <a:off x="4883542" y="4684733"/>
                <a:ext cx="253950" cy="1180507"/>
              </a:xfrm>
              <a:prstGeom prst="triangle">
                <a:avLst>
                  <a:gd name="adj" fmla="val 0"/>
                </a:avLst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39" name="等腰三角形 38">
                <a:extLst>
                  <a:ext uri="{FF2B5EF4-FFF2-40B4-BE49-F238E27FC236}">
                    <a16:creationId xmlns:a16="http://schemas.microsoft.com/office/drawing/2014/main" id="{A39AA02F-E8AE-4314-B1EB-8FC48332D737}"/>
                  </a:ext>
                </a:extLst>
              </p:cNvPr>
              <p:cNvSpPr/>
              <p:nvPr/>
            </p:nvSpPr>
            <p:spPr>
              <a:xfrm rot="10800000">
                <a:off x="4883543" y="4128180"/>
                <a:ext cx="253950" cy="1180507"/>
              </a:xfrm>
              <a:prstGeom prst="triangle">
                <a:avLst>
                  <a:gd name="adj" fmla="val 0"/>
                </a:avLst>
              </a:prstGeom>
              <a:grpFill/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F993276B-4374-4B86-9B0F-214BAB07D71A}"/>
                </a:ext>
              </a:extLst>
            </p:cNvPr>
            <p:cNvGrpSpPr/>
            <p:nvPr/>
          </p:nvGrpSpPr>
          <p:grpSpPr>
            <a:xfrm>
              <a:off x="6789737" y="3955035"/>
              <a:ext cx="853440" cy="1647093"/>
              <a:chOff x="5963920" y="4110107"/>
              <a:chExt cx="853440" cy="1647093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F873C891-CFF8-41B0-9723-E34615A21AA0}"/>
                  </a:ext>
                </a:extLst>
              </p:cNvPr>
              <p:cNvSpPr/>
              <p:nvPr/>
            </p:nvSpPr>
            <p:spPr>
              <a:xfrm>
                <a:off x="5963920" y="4110107"/>
                <a:ext cx="853440" cy="68541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FF2A2861-9415-4EB7-AF66-BC66BA05729F}"/>
                  </a:ext>
                </a:extLst>
              </p:cNvPr>
              <p:cNvSpPr/>
              <p:nvPr/>
            </p:nvSpPr>
            <p:spPr>
              <a:xfrm>
                <a:off x="5963920" y="5071787"/>
                <a:ext cx="853440" cy="685413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34FBB56C-E3EA-4696-8374-17942B5BEE84}"/>
                </a:ext>
              </a:extLst>
            </p:cNvPr>
            <p:cNvGrpSpPr/>
            <p:nvPr/>
          </p:nvGrpSpPr>
          <p:grpSpPr>
            <a:xfrm>
              <a:off x="4826000" y="4122009"/>
              <a:ext cx="3931920" cy="1348740"/>
              <a:chOff x="4531360" y="4322064"/>
              <a:chExt cx="3931920" cy="1348740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id="{0E3A18D7-F233-4DC1-82CA-5F4E3D4DF683}"/>
                  </a:ext>
                </a:extLst>
              </p:cNvPr>
              <p:cNvSpPr/>
              <p:nvPr/>
            </p:nvSpPr>
            <p:spPr>
              <a:xfrm>
                <a:off x="4531360" y="4852416"/>
                <a:ext cx="3931920" cy="91440"/>
              </a:xfrm>
              <a:custGeom>
                <a:avLst/>
                <a:gdLst>
                  <a:gd name="connsiteX0" fmla="*/ 0 w 3931920"/>
                  <a:gd name="connsiteY0" fmla="*/ 91440 h 91440"/>
                  <a:gd name="connsiteX1" fmla="*/ 2261616 w 3931920"/>
                  <a:gd name="connsiteY1" fmla="*/ 79248 h 91440"/>
                  <a:gd name="connsiteX2" fmla="*/ 3931920 w 3931920"/>
                  <a:gd name="connsiteY2" fmla="*/ 0 h 91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31920" h="91440">
                    <a:moveTo>
                      <a:pt x="0" y="91440"/>
                    </a:moveTo>
                    <a:lnTo>
                      <a:pt x="2261616" y="79248"/>
                    </a:lnTo>
                    <a:cubicBezTo>
                      <a:pt x="2916936" y="64008"/>
                      <a:pt x="3424428" y="32004"/>
                      <a:pt x="3931920" y="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任意多边形: 形状 29">
                <a:extLst>
                  <a:ext uri="{FF2B5EF4-FFF2-40B4-BE49-F238E27FC236}">
                    <a16:creationId xmlns:a16="http://schemas.microsoft.com/office/drawing/2014/main" id="{C66B3C40-92E0-4054-8385-40DE4989D68A}"/>
                  </a:ext>
                </a:extLst>
              </p:cNvPr>
              <p:cNvSpPr/>
              <p:nvPr/>
            </p:nvSpPr>
            <p:spPr>
              <a:xfrm>
                <a:off x="4531360" y="5004816"/>
                <a:ext cx="3925824" cy="45719"/>
              </a:xfrm>
              <a:custGeom>
                <a:avLst/>
                <a:gdLst>
                  <a:gd name="connsiteX0" fmla="*/ 0 w 3925824"/>
                  <a:gd name="connsiteY0" fmla="*/ 0 h 164592"/>
                  <a:gd name="connsiteX1" fmla="*/ 2237232 w 3925824"/>
                  <a:gd name="connsiteY1" fmla="*/ 24384 h 164592"/>
                  <a:gd name="connsiteX2" fmla="*/ 3925824 w 3925824"/>
                  <a:gd name="connsiteY2" fmla="*/ 164592 h 164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25824" h="164592">
                    <a:moveTo>
                      <a:pt x="0" y="0"/>
                    </a:moveTo>
                    <a:lnTo>
                      <a:pt x="2237232" y="24384"/>
                    </a:lnTo>
                    <a:cubicBezTo>
                      <a:pt x="2891536" y="51816"/>
                      <a:pt x="3408680" y="108204"/>
                      <a:pt x="3925824" y="164592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任意多边形: 形状 30">
                <a:extLst>
                  <a:ext uri="{FF2B5EF4-FFF2-40B4-BE49-F238E27FC236}">
                    <a16:creationId xmlns:a16="http://schemas.microsoft.com/office/drawing/2014/main" id="{16B98EC1-240C-4E1F-8244-79C434302725}"/>
                  </a:ext>
                </a:extLst>
              </p:cNvPr>
              <p:cNvSpPr/>
              <p:nvPr/>
            </p:nvSpPr>
            <p:spPr>
              <a:xfrm>
                <a:off x="4531360" y="4945380"/>
                <a:ext cx="3913632" cy="30480"/>
              </a:xfrm>
              <a:custGeom>
                <a:avLst/>
                <a:gdLst>
                  <a:gd name="connsiteX0" fmla="*/ 0 w 3913632"/>
                  <a:gd name="connsiteY0" fmla="*/ 30480 h 30480"/>
                  <a:gd name="connsiteX1" fmla="*/ 2974848 w 3913632"/>
                  <a:gd name="connsiteY1" fmla="*/ 12192 h 30480"/>
                  <a:gd name="connsiteX2" fmla="*/ 3913632 w 3913632"/>
                  <a:gd name="connsiteY2" fmla="*/ 0 h 30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913632" h="30480">
                    <a:moveTo>
                      <a:pt x="0" y="30480"/>
                    </a:moveTo>
                    <a:lnTo>
                      <a:pt x="2974848" y="12192"/>
                    </a:lnTo>
                    <a:lnTo>
                      <a:pt x="3913632" y="0"/>
                    </a:ln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id="{025F0D1D-BAE1-426F-AB22-6D5AD9205AF7}"/>
                  </a:ext>
                </a:extLst>
              </p:cNvPr>
              <p:cNvSpPr/>
              <p:nvPr/>
            </p:nvSpPr>
            <p:spPr>
              <a:xfrm>
                <a:off x="4531360" y="4541520"/>
                <a:ext cx="2103120" cy="365760"/>
              </a:xfrm>
              <a:custGeom>
                <a:avLst/>
                <a:gdLst>
                  <a:gd name="connsiteX0" fmla="*/ 0 w 2103120"/>
                  <a:gd name="connsiteY0" fmla="*/ 365760 h 365760"/>
                  <a:gd name="connsiteX1" fmla="*/ 835152 w 2103120"/>
                  <a:gd name="connsiteY1" fmla="*/ 353568 h 365760"/>
                  <a:gd name="connsiteX2" fmla="*/ 1341120 w 2103120"/>
                  <a:gd name="connsiteY2" fmla="*/ 268224 h 365760"/>
                  <a:gd name="connsiteX3" fmla="*/ 2103120 w 2103120"/>
                  <a:gd name="connsiteY3" fmla="*/ 0 h 3657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03120" h="365760">
                    <a:moveTo>
                      <a:pt x="0" y="365760"/>
                    </a:moveTo>
                    <a:lnTo>
                      <a:pt x="835152" y="353568"/>
                    </a:lnTo>
                    <a:cubicBezTo>
                      <a:pt x="1058672" y="337312"/>
                      <a:pt x="1129792" y="327152"/>
                      <a:pt x="1341120" y="268224"/>
                    </a:cubicBezTo>
                    <a:cubicBezTo>
                      <a:pt x="1552448" y="209296"/>
                      <a:pt x="1827784" y="104648"/>
                      <a:pt x="2103120" y="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: 形状 32">
                <a:extLst>
                  <a:ext uri="{FF2B5EF4-FFF2-40B4-BE49-F238E27FC236}">
                    <a16:creationId xmlns:a16="http://schemas.microsoft.com/office/drawing/2014/main" id="{C5D3C298-9595-44EF-A61C-FCA37CFCFC31}"/>
                  </a:ext>
                </a:extLst>
              </p:cNvPr>
              <p:cNvSpPr/>
              <p:nvPr/>
            </p:nvSpPr>
            <p:spPr>
              <a:xfrm>
                <a:off x="4531360" y="5035296"/>
                <a:ext cx="2042160" cy="335280"/>
              </a:xfrm>
              <a:custGeom>
                <a:avLst/>
                <a:gdLst>
                  <a:gd name="connsiteX0" fmla="*/ 0 w 2042160"/>
                  <a:gd name="connsiteY0" fmla="*/ 0 h 335280"/>
                  <a:gd name="connsiteX1" fmla="*/ 688848 w 2042160"/>
                  <a:gd name="connsiteY1" fmla="*/ 24384 h 335280"/>
                  <a:gd name="connsiteX2" fmla="*/ 1164336 w 2042160"/>
                  <a:gd name="connsiteY2" fmla="*/ 103632 h 335280"/>
                  <a:gd name="connsiteX3" fmla="*/ 2042160 w 2042160"/>
                  <a:gd name="connsiteY3" fmla="*/ 335280 h 335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42160" h="335280">
                    <a:moveTo>
                      <a:pt x="0" y="0"/>
                    </a:moveTo>
                    <a:cubicBezTo>
                      <a:pt x="247396" y="3556"/>
                      <a:pt x="494792" y="7112"/>
                      <a:pt x="688848" y="24384"/>
                    </a:cubicBezTo>
                    <a:cubicBezTo>
                      <a:pt x="882904" y="41656"/>
                      <a:pt x="938784" y="51816"/>
                      <a:pt x="1164336" y="103632"/>
                    </a:cubicBezTo>
                    <a:cubicBezTo>
                      <a:pt x="1389888" y="155448"/>
                      <a:pt x="1716024" y="245364"/>
                      <a:pt x="2042160" y="33528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F332D029-3E4B-41AA-A286-08B265F3A252}"/>
                  </a:ext>
                </a:extLst>
              </p:cNvPr>
              <p:cNvSpPr/>
              <p:nvPr/>
            </p:nvSpPr>
            <p:spPr>
              <a:xfrm>
                <a:off x="4531360" y="4322064"/>
                <a:ext cx="1963737" cy="609600"/>
              </a:xfrm>
              <a:custGeom>
                <a:avLst/>
                <a:gdLst>
                  <a:gd name="connsiteX0" fmla="*/ 0 w 2128912"/>
                  <a:gd name="connsiteY0" fmla="*/ 609600 h 609600"/>
                  <a:gd name="connsiteX1" fmla="*/ 847344 w 2128912"/>
                  <a:gd name="connsiteY1" fmla="*/ 518160 h 609600"/>
                  <a:gd name="connsiteX2" fmla="*/ 1938528 w 2128912"/>
                  <a:gd name="connsiteY2" fmla="*/ 115824 h 609600"/>
                  <a:gd name="connsiteX3" fmla="*/ 2121408 w 2128912"/>
                  <a:gd name="connsiteY3" fmla="*/ 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8912" h="609600">
                    <a:moveTo>
                      <a:pt x="0" y="609600"/>
                    </a:moveTo>
                    <a:cubicBezTo>
                      <a:pt x="262128" y="605028"/>
                      <a:pt x="524256" y="600456"/>
                      <a:pt x="847344" y="518160"/>
                    </a:cubicBezTo>
                    <a:cubicBezTo>
                      <a:pt x="1170432" y="435864"/>
                      <a:pt x="1726184" y="202184"/>
                      <a:pt x="1938528" y="115824"/>
                    </a:cubicBezTo>
                    <a:cubicBezTo>
                      <a:pt x="2150872" y="29464"/>
                      <a:pt x="2136140" y="14732"/>
                      <a:pt x="2121408" y="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任意多边形: 形状 34">
                <a:extLst>
                  <a:ext uri="{FF2B5EF4-FFF2-40B4-BE49-F238E27FC236}">
                    <a16:creationId xmlns:a16="http://schemas.microsoft.com/office/drawing/2014/main" id="{D330ADE7-0F1E-4035-A09D-C9D40CE37D57}"/>
                  </a:ext>
                </a:extLst>
              </p:cNvPr>
              <p:cNvSpPr/>
              <p:nvPr/>
            </p:nvSpPr>
            <p:spPr>
              <a:xfrm>
                <a:off x="4531360" y="4982634"/>
                <a:ext cx="2121408" cy="688170"/>
              </a:xfrm>
              <a:custGeom>
                <a:avLst/>
                <a:gdLst>
                  <a:gd name="connsiteX0" fmla="*/ 0 w 2121408"/>
                  <a:gd name="connsiteY0" fmla="*/ 5418 h 688170"/>
                  <a:gd name="connsiteX1" fmla="*/ 670560 w 2121408"/>
                  <a:gd name="connsiteY1" fmla="*/ 54186 h 688170"/>
                  <a:gd name="connsiteX2" fmla="*/ 1609344 w 2121408"/>
                  <a:gd name="connsiteY2" fmla="*/ 395562 h 688170"/>
                  <a:gd name="connsiteX3" fmla="*/ 2121408 w 2121408"/>
                  <a:gd name="connsiteY3" fmla="*/ 688170 h 6881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21408" h="688170">
                    <a:moveTo>
                      <a:pt x="0" y="5418"/>
                    </a:moveTo>
                    <a:cubicBezTo>
                      <a:pt x="201168" y="-2710"/>
                      <a:pt x="402336" y="-10838"/>
                      <a:pt x="670560" y="54186"/>
                    </a:cubicBezTo>
                    <a:cubicBezTo>
                      <a:pt x="938784" y="119210"/>
                      <a:pt x="1367536" y="289898"/>
                      <a:pt x="1609344" y="395562"/>
                    </a:cubicBezTo>
                    <a:cubicBezTo>
                      <a:pt x="1851152" y="501226"/>
                      <a:pt x="1986280" y="594698"/>
                      <a:pt x="2121408" y="688170"/>
                    </a:cubicBezTo>
                  </a:path>
                </a:pathLst>
              </a:custGeom>
              <a:noFill/>
              <a:ln w="63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A5C98C1-F3E3-4EBF-986F-3EA4C119C0B1}"/>
                </a:ext>
              </a:extLst>
            </p:cNvPr>
            <p:cNvSpPr txBox="1"/>
            <p:nvPr/>
          </p:nvSpPr>
          <p:spPr>
            <a:xfrm>
              <a:off x="4821737" y="5647112"/>
              <a:ext cx="156874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Degrader</a:t>
              </a:r>
              <a:endParaRPr lang="zh-CN" altLang="en-US" sz="2000" b="1" dirty="0"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6BDDE381-7EBF-43ED-B9AA-616C996F21C8}"/>
                </a:ext>
              </a:extLst>
            </p:cNvPr>
            <p:cNvSpPr txBox="1"/>
            <p:nvPr/>
          </p:nvSpPr>
          <p:spPr>
            <a:xfrm>
              <a:off x="6530308" y="5647112"/>
              <a:ext cx="14438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Collimator</a:t>
              </a:r>
              <a:endParaRPr lang="zh-CN" altLang="en-US" sz="2000" b="1" dirty="0"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</p:grpSp>
      <p:pic>
        <p:nvPicPr>
          <p:cNvPr id="42" name="图片 41">
            <a:extLst>
              <a:ext uri="{FF2B5EF4-FFF2-40B4-BE49-F238E27FC236}">
                <a16:creationId xmlns:a16="http://schemas.microsoft.com/office/drawing/2014/main" id="{AF13EA3B-D919-4227-BD18-10BA48554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851" y="1479751"/>
            <a:ext cx="2665645" cy="2287267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FC2CF8CE-914F-495B-B612-15557CD071FA}"/>
              </a:ext>
            </a:extLst>
          </p:cNvPr>
          <p:cNvGrpSpPr/>
          <p:nvPr/>
        </p:nvGrpSpPr>
        <p:grpSpPr>
          <a:xfrm>
            <a:off x="634504" y="1143983"/>
            <a:ext cx="7691071" cy="1681264"/>
            <a:chOff x="634504" y="1143983"/>
            <a:chExt cx="7691071" cy="1681264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CA8E669C-B567-4F99-8829-8FF6C6A77E6C}"/>
                </a:ext>
              </a:extLst>
            </p:cNvPr>
            <p:cNvSpPr/>
            <p:nvPr/>
          </p:nvSpPr>
          <p:spPr>
            <a:xfrm>
              <a:off x="634504" y="1143983"/>
              <a:ext cx="7691071" cy="1681264"/>
            </a:xfrm>
            <a:prstGeom prst="roundRect">
              <a:avLst>
                <a:gd name="adj" fmla="val 25731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6A111E25-6B82-4EE8-AC5E-23B8387E09AF}"/>
                </a:ext>
              </a:extLst>
            </p:cNvPr>
            <p:cNvSpPr txBox="1"/>
            <p:nvPr/>
          </p:nvSpPr>
          <p:spPr>
            <a:xfrm>
              <a:off x="906463" y="1324307"/>
              <a:ext cx="7147151" cy="13542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Energy of primary proton beam: 1.6 GeV.</a:t>
              </a:r>
            </a:p>
            <a:p>
              <a:pPr marL="457200" indent="-4572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HPES uses a degrader to tuned beam energy.</a:t>
              </a:r>
            </a:p>
            <a:p>
              <a:pPr marL="457200" indent="-45720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altLang="zh-CN" sz="24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Continuous proton energy range: 0.8 – 1.6 GeV.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2612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C398FD71-80F8-40EB-A99E-2853835FC859}"/>
              </a:ext>
            </a:extLst>
          </p:cNvPr>
          <p:cNvSpPr/>
          <p:nvPr/>
        </p:nvSpPr>
        <p:spPr>
          <a:xfrm>
            <a:off x="424229" y="1143983"/>
            <a:ext cx="11453445" cy="1681264"/>
          </a:xfrm>
          <a:prstGeom prst="roundRect">
            <a:avLst>
              <a:gd name="adj" fmla="val 25731"/>
            </a:avLst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C9AA5D3-9608-4E17-8C5D-567CCD989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2.4 Proton flux and beam spot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B6AC5C-68B1-49A6-98CA-62E0929BC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561714-47EF-4091-95CE-2E5F06F2D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135" y="2988770"/>
            <a:ext cx="7057568" cy="3277213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B6352D64-87DE-4777-B7E2-163ECA135048}"/>
              </a:ext>
            </a:extLst>
          </p:cNvPr>
          <p:cNvCxnSpPr>
            <a:cxnSpLocks/>
          </p:cNvCxnSpPr>
          <p:nvPr/>
        </p:nvCxnSpPr>
        <p:spPr>
          <a:xfrm>
            <a:off x="2144539" y="4119611"/>
            <a:ext cx="55618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D914BF0-040B-4253-835C-7E76FF4FEBE2}"/>
              </a:ext>
            </a:extLst>
          </p:cNvPr>
          <p:cNvCxnSpPr>
            <a:cxnSpLocks/>
          </p:cNvCxnSpPr>
          <p:nvPr/>
        </p:nvCxnSpPr>
        <p:spPr>
          <a:xfrm flipH="1">
            <a:off x="2824839" y="4119611"/>
            <a:ext cx="582891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A5E11314-82EA-414F-8740-A995E703C5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t="10216" r="4018" b="5901"/>
          <a:stretch/>
        </p:blipFill>
        <p:spPr>
          <a:xfrm>
            <a:off x="8015082" y="2988770"/>
            <a:ext cx="3606281" cy="319101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E1024CAE-4BC8-4358-B45A-DB2536B63BFC}"/>
              </a:ext>
            </a:extLst>
          </p:cNvPr>
          <p:cNvSpPr txBox="1"/>
          <p:nvPr/>
        </p:nvSpPr>
        <p:spPr>
          <a:xfrm>
            <a:off x="773423" y="1307506"/>
            <a:ext cx="1068116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Proton flux and profile of HPES is tunable by collimator and scattering foil.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Flux adjustable in 10</a:t>
            </a:r>
            <a:r>
              <a:rPr lang="en-US" altLang="zh-CN" sz="2400" baseline="30000" dirty="0">
                <a:latin typeface="Book Antiqua" panose="02040602050305030304" pitchFamily="18" charset="0"/>
                <a:ea typeface="华文楷体" panose="02010600040101010101" pitchFamily="2" charset="-122"/>
              </a:rPr>
              <a:t>3</a:t>
            </a: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-10</a:t>
            </a:r>
            <a:r>
              <a:rPr lang="en-US" altLang="zh-CN" sz="2400" baseline="30000" dirty="0">
                <a:latin typeface="Book Antiqua" panose="02040602050305030304" pitchFamily="18" charset="0"/>
                <a:ea typeface="华文楷体" panose="02010600040101010101" pitchFamily="2" charset="-122"/>
              </a:rPr>
              <a:t>8</a:t>
            </a: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 p/s.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The beam spot adjustable in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10×10mm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~100×100mm</a:t>
            </a:r>
            <a:r>
              <a:rPr lang="en-US" altLang="zh-CN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9778819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4DFA48-82FD-4376-AECB-1BCCDFAF6C55}"/>
              </a:ext>
            </a:extLst>
          </p:cNvPr>
          <p:cNvSpPr txBox="1"/>
          <p:nvPr/>
        </p:nvSpPr>
        <p:spPr>
          <a:xfrm>
            <a:off x="6686345" y="1286655"/>
            <a:ext cx="495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Introductions to HPES and CSNS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93A59B-DB47-4183-B672-1CCB68FD40A2}"/>
              </a:ext>
            </a:extLst>
          </p:cNvPr>
          <p:cNvSpPr txBox="1"/>
          <p:nvPr/>
        </p:nvSpPr>
        <p:spPr>
          <a:xfrm>
            <a:off x="6923835" y="2428158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Beam Parameters of HPES</a:t>
            </a:r>
            <a:endParaRPr lang="zh-CN" alt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FF7C40-4BF8-438D-AEB5-7B813A1FA97C}"/>
              </a:ext>
            </a:extLst>
          </p:cNvPr>
          <p:cNvSpPr txBox="1"/>
          <p:nvPr/>
        </p:nvSpPr>
        <p:spPr>
          <a:xfrm>
            <a:off x="6789215" y="4711165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Milestone and Summaries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27B25C-E341-4D67-B80F-BD72E980161A}"/>
              </a:ext>
            </a:extLst>
          </p:cNvPr>
          <p:cNvSpPr txBox="1"/>
          <p:nvPr/>
        </p:nvSpPr>
        <p:spPr>
          <a:xfrm>
            <a:off x="6923835" y="3569661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Devices in HPES Terminal</a:t>
            </a:r>
            <a:endParaRPr lang="zh-CN" altLang="en-US" sz="2000" b="1" dirty="0">
              <a:solidFill>
                <a:srgbClr val="2648AF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621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3732F57-88A5-45DD-9C29-1F1288102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 Devices in HPES Terminal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A6B3D7-5DB4-46C0-B187-74A2F8BB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PAGE </a:t>
            </a:r>
            <a:fld id="{85593C41-972F-46D9-B833-3EC9D6B1A4C2}" type="slidenum">
              <a:rPr lang="zh-CN" altLang="en-US" smtClean="0"/>
              <a:pPr/>
              <a:t>14</a:t>
            </a:fld>
            <a:endParaRPr lang="zh-CN" altLang="en-US" dirty="0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0D3D46A-C8C0-4547-ABAB-5E71296FB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7190365"/>
              </p:ext>
            </p:extLst>
          </p:nvPr>
        </p:nvGraphicFramePr>
        <p:xfrm>
          <a:off x="626446" y="2774003"/>
          <a:ext cx="10517803" cy="332288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258915">
                  <a:extLst>
                    <a:ext uri="{9D8B030D-6E8A-4147-A177-3AD203B41FA5}">
                      <a16:colId xmlns:a16="http://schemas.microsoft.com/office/drawing/2014/main" val="1360611641"/>
                    </a:ext>
                  </a:extLst>
                </a:gridCol>
                <a:gridCol w="1340439">
                  <a:extLst>
                    <a:ext uri="{9D8B030D-6E8A-4147-A177-3AD203B41FA5}">
                      <a16:colId xmlns:a16="http://schemas.microsoft.com/office/drawing/2014/main" val="463492343"/>
                    </a:ext>
                  </a:extLst>
                </a:gridCol>
                <a:gridCol w="7918449">
                  <a:extLst>
                    <a:ext uri="{9D8B030D-6E8A-4147-A177-3AD203B41FA5}">
                      <a16:colId xmlns:a16="http://schemas.microsoft.com/office/drawing/2014/main" val="401671157"/>
                    </a:ext>
                  </a:extLst>
                </a:gridCol>
              </a:tblGrid>
              <a:tr h="398533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Devices</a:t>
                      </a:r>
                      <a:endParaRPr lang="zh-CN" altLang="en-U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7C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600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Usage</a:t>
                      </a:r>
                      <a:endParaRPr lang="zh-CN" altLang="en-US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77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208094"/>
                  </a:ext>
                </a:extLst>
              </a:tr>
              <a:tr h="417765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Reference DIT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HEPTel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Provide reference track of protons for tracker test, &lt; 10μm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2176260"/>
                  </a:ext>
                </a:extLst>
              </a:tr>
              <a:tr h="41776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LEMS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Provide reference energy of protons calorimeter test, 1% @ 1.6 GeV.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331625"/>
                  </a:ext>
                </a:extLst>
              </a:tr>
              <a:tr h="417765">
                <a:tc vMerge="1">
                  <a:txBody>
                    <a:bodyPr/>
                    <a:lstStyle/>
                    <a:p>
                      <a:pPr algn="l"/>
                      <a:endParaRPr lang="zh-CN" altLang="en-US" sz="160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FLASH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Provide reference to the time gate to the DUT, &lt; 1ns.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5541"/>
                  </a:ext>
                </a:extLst>
              </a:tr>
              <a:tr h="41776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Statistic DIT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PALET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Measure the profile of the extracted beam.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8119116"/>
                  </a:ext>
                </a:extLst>
              </a:tr>
              <a:tr h="41776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PROUD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Measure the time structure of the extracted beam.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6123059"/>
                  </a:ext>
                </a:extLst>
              </a:tr>
              <a:tr h="417765">
                <a:tc vMerge="1">
                  <a:txBody>
                    <a:bodyPr/>
                    <a:lstStyle/>
                    <a:p>
                      <a:pPr algn="l"/>
                      <a:endParaRPr lang="zh-CN" altLang="en-US" sz="1600" dirty="0"/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BMOS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Monitor the flux of the extracted beam without interception. 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5540974"/>
                  </a:ext>
                </a:extLst>
              </a:tr>
              <a:tr h="417765">
                <a:tc v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OPPOSans M"/>
                          <a:ea typeface="OPPOSans M"/>
                        </a:defRPr>
                      </a:lvl9pPr>
                    </a:lstStyle>
                    <a:p>
                      <a:pPr algn="ctr"/>
                      <a:r>
                        <a:rPr lang="en-US" altLang="zh-CN" sz="1600" b="0" dirty="0">
                          <a:latin typeface="+mn-lt"/>
                        </a:rPr>
                        <a:t>SEEM</a:t>
                      </a:r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zh-CN" altLang="en-US" sz="1600" b="0" dirty="0"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9558558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4E710A2B-B1F3-4341-B0D6-94AE208D1F06}"/>
              </a:ext>
            </a:extLst>
          </p:cNvPr>
          <p:cNvSpPr txBox="1"/>
          <p:nvPr/>
        </p:nvSpPr>
        <p:spPr>
          <a:xfrm>
            <a:off x="626447" y="1111584"/>
            <a:ext cx="1079621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HPES is equipped with 7 Detector In Terminal (DIT)</a:t>
            </a:r>
            <a:r>
              <a:rPr lang="zh-CN" altLang="en-US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：</a:t>
            </a:r>
            <a:endParaRPr lang="en-US" altLang="zh-CN" sz="24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Reference DIT: providing reference information of the protons.</a:t>
            </a:r>
          </a:p>
          <a:p>
            <a:pPr marL="800100" lvl="1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Statistic DIT: providing statistic information of the beam.</a:t>
            </a:r>
          </a:p>
        </p:txBody>
      </p:sp>
    </p:spTree>
    <p:extLst>
      <p:ext uri="{BB962C8B-B14F-4D97-AF65-F5344CB8AC3E}">
        <p14:creationId xmlns:p14="http://schemas.microsoft.com/office/powerpoint/2010/main" val="274197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C23FC70E-4EC1-4D96-9185-28A72080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3.1 Reference DIT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3731C97-AF5C-466A-90C8-865EAC0B8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PAGE </a:t>
            </a:r>
            <a:fld id="{85593C41-972F-46D9-B833-3EC9D6B1A4C2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pic>
        <p:nvPicPr>
          <p:cNvPr id="5" name="图片 4">
            <a:hlinkClick r:id="" action="ppaction://noaction"/>
            <a:extLst>
              <a:ext uri="{FF2B5EF4-FFF2-40B4-BE49-F238E27FC236}">
                <a16:creationId xmlns:a16="http://schemas.microsoft.com/office/drawing/2014/main" id="{9A88E18F-3631-42FF-A5AC-1B134DFF09A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9184" t="4983" r="10976"/>
          <a:stretch/>
        </p:blipFill>
        <p:spPr>
          <a:xfrm rot="431699">
            <a:off x="9439955" y="1015346"/>
            <a:ext cx="1350853" cy="1491564"/>
          </a:xfrm>
          <a:prstGeom prst="rect">
            <a:avLst/>
          </a:prstGeom>
        </p:spPr>
      </p:pic>
      <p:pic>
        <p:nvPicPr>
          <p:cNvPr id="6" name="TELE动画视频">
            <a:hlinkClick r:id="" action="ppaction://media"/>
            <a:extLst>
              <a:ext uri="{FF2B5EF4-FFF2-40B4-BE49-F238E27FC236}">
                <a16:creationId xmlns:a16="http://schemas.microsoft.com/office/drawing/2014/main" id="{E5E1BFCB-6A63-4A68-817E-DD33B0846F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l="19427" t="18381" r="17013" b="20988"/>
          <a:stretch/>
        </p:blipFill>
        <p:spPr>
          <a:xfrm>
            <a:off x="6799653" y="993099"/>
            <a:ext cx="2338575" cy="167309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456D9073-2661-4B8E-8E31-A518A737B0D4}"/>
              </a:ext>
            </a:extLst>
          </p:cNvPr>
          <p:cNvSpPr txBox="1"/>
          <p:nvPr/>
        </p:nvSpPr>
        <p:spPr>
          <a:xfrm>
            <a:off x="1553313" y="1062833"/>
            <a:ext cx="517529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marR="0" lvl="0" indent="-216000" algn="l" defTabSz="914400" rtl="0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lang="en-US" altLang="zh-CN" sz="1400" b="0" kern="0" noProof="0" dirty="0">
                <a:solidFill>
                  <a:srgbClr val="000000"/>
                </a:solidFill>
                <a:latin typeface="+mn-lt"/>
                <a:ea typeface="华文楷体" panose="02010600040101010101" pitchFamily="2" charset="-122"/>
              </a:rPr>
              <a:t>An </a:t>
            </a:r>
            <a:r>
              <a:rPr lang="en-US" altLang="zh-CN" sz="1400" b="1" kern="0" noProof="0" dirty="0">
                <a:solidFill>
                  <a:srgbClr val="3366FF"/>
                </a:solidFill>
                <a:latin typeface="+mn-lt"/>
                <a:ea typeface="华文楷体" panose="02010600040101010101" pitchFamily="2" charset="-122"/>
              </a:rPr>
              <a:t>EUDET</a:t>
            </a:r>
            <a:r>
              <a:rPr lang="en-US" altLang="zh-CN" sz="1400" b="0" kern="0" noProof="0" dirty="0">
                <a:solidFill>
                  <a:srgbClr val="000000"/>
                </a:solidFill>
                <a:latin typeface="+mn-lt"/>
                <a:ea typeface="华文楷体" panose="02010600040101010101" pitchFamily="2" charset="-122"/>
              </a:rPr>
              <a:t>-type proton </a:t>
            </a:r>
            <a:r>
              <a:rPr lang="en-US" altLang="zh-CN" sz="1400" b="1" kern="0" noProof="0" dirty="0">
                <a:solidFill>
                  <a:srgbClr val="3366FF"/>
                </a:solidFill>
                <a:latin typeface="+mn-lt"/>
                <a:ea typeface="华文楷体" panose="02010600040101010101" pitchFamily="2" charset="-122"/>
              </a:rPr>
              <a:t>telescope</a:t>
            </a:r>
            <a:r>
              <a:rPr lang="en-US" altLang="zh-CN" sz="1400" b="0" kern="0" noProof="0" dirty="0">
                <a:solidFill>
                  <a:srgbClr val="000000"/>
                </a:solidFill>
                <a:latin typeface="+mn-lt"/>
                <a:ea typeface="华文楷体" panose="02010600040101010101" pitchFamily="2" charset="-122"/>
              </a:rPr>
              <a:t> equipped in HPES.</a:t>
            </a:r>
          </a:p>
          <a:p>
            <a:pPr marL="216000" marR="0" lvl="0" indent="-216000" algn="l" defTabSz="914400" rtl="0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lang="en-US" altLang="zh-CN" sz="1400" b="0" kern="0" noProof="0" dirty="0">
                <a:solidFill>
                  <a:srgbClr val="000000"/>
                </a:solidFill>
                <a:latin typeface="+mn-lt"/>
                <a:ea typeface="华文楷体" panose="02010600040101010101" pitchFamily="2" charset="-122"/>
              </a:rPr>
              <a:t>6 MIMOSA-28, DUT resolution reach &lt; 10 μm</a:t>
            </a:r>
            <a:r>
              <a:rPr lang="en-US" altLang="zh-CN" sz="1400" kern="0" dirty="0">
                <a:solidFill>
                  <a:srgbClr val="000000"/>
                </a:solidFill>
                <a:ea typeface="华文楷体" panose="02010600040101010101" pitchFamily="2" charset="-122"/>
              </a:rPr>
              <a:t>.</a:t>
            </a:r>
          </a:p>
          <a:p>
            <a:pPr marL="216000" marR="0" lvl="0" indent="-216000" algn="l" defTabSz="914400" rtl="0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lang="en-US" altLang="zh-CN" sz="1400" b="0" kern="0" noProof="0" dirty="0">
                <a:solidFill>
                  <a:srgbClr val="000000"/>
                </a:solidFill>
                <a:latin typeface="+mn-lt"/>
                <a:ea typeface="华文楷体" panose="02010600040101010101" pitchFamily="2" charset="-122"/>
              </a:rPr>
              <a:t>Telescope resolution is expect</a:t>
            </a:r>
            <a:r>
              <a:rPr lang="en-US" altLang="zh-CN" sz="1400" kern="0" dirty="0">
                <a:solidFill>
                  <a:srgbClr val="000000"/>
                </a:solidFill>
                <a:ea typeface="华文楷体" panose="02010600040101010101" pitchFamily="2" charset="-122"/>
              </a:rPr>
              <a:t>ed reach &lt; 5 μm.</a:t>
            </a:r>
            <a:endParaRPr lang="en-US" altLang="zh-CN" sz="1400" b="0" kern="0" noProof="0" dirty="0">
              <a:solidFill>
                <a:srgbClr val="000000"/>
              </a:solidFill>
              <a:latin typeface="+mn-lt"/>
              <a:ea typeface="华文楷体" panose="02010600040101010101" pitchFamily="2" charset="-122"/>
            </a:endParaRPr>
          </a:p>
          <a:p>
            <a:pPr marL="216000" marR="0" lvl="0" indent="-216000" algn="l" defTabSz="914400" rtl="0" fontAlgn="base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Char char="•"/>
              <a:tabLst/>
              <a:defRPr/>
            </a:pPr>
            <a:r>
              <a:rPr lang="en-US" altLang="zh-CN" sz="1400" b="0" kern="0" dirty="0">
                <a:latin typeface="+mn-lt"/>
                <a:ea typeface="华文楷体" panose="02010600040101010101" pitchFamily="2" charset="-122"/>
              </a:rPr>
              <a:t>We are also developing a telescope based on Jadepix</a:t>
            </a:r>
            <a:r>
              <a:rPr lang="en-US" altLang="zh-CN" sz="1400" kern="0" dirty="0">
                <a:ea typeface="华文楷体" panose="02010600040101010101" pitchFamily="2" charset="-122"/>
              </a:rPr>
              <a:t>. Prototype is under test at CERN East Area.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华文楷体" panose="02010600040101010101" pitchFamily="2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0602C91-9E4B-4F19-9365-B8D48B03710D}"/>
              </a:ext>
            </a:extLst>
          </p:cNvPr>
          <p:cNvSpPr/>
          <p:nvPr/>
        </p:nvSpPr>
        <p:spPr>
          <a:xfrm>
            <a:off x="623015" y="980224"/>
            <a:ext cx="780540" cy="1656000"/>
          </a:xfrm>
          <a:prstGeom prst="roundRect">
            <a:avLst>
              <a:gd name="adj" fmla="val 45276"/>
            </a:avLst>
          </a:prstGeom>
          <a:solidFill>
            <a:srgbClr val="1D77C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Rtl" rtlCol="0" anchor="ctr"/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rPr>
              <a:t>TRACK</a:t>
            </a:r>
            <a:endParaRPr lang="zh-CN" altLang="en-US" sz="1100" b="1" dirty="0">
              <a:solidFill>
                <a:schemeClr val="bg1"/>
              </a:solidFill>
              <a:latin typeface="Bookman Old Style" panose="02050604050505020204" pitchFamily="18" charset="0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6540FF56-CA45-4AFB-8D2E-C77019322F24}"/>
              </a:ext>
            </a:extLst>
          </p:cNvPr>
          <p:cNvSpPr/>
          <p:nvPr/>
        </p:nvSpPr>
        <p:spPr>
          <a:xfrm>
            <a:off x="623015" y="980223"/>
            <a:ext cx="10829108" cy="1656000"/>
          </a:xfrm>
          <a:prstGeom prst="roundRect">
            <a:avLst>
              <a:gd name="adj" fmla="val 23373"/>
            </a:avLst>
          </a:prstGeom>
          <a:noFill/>
          <a:ln w="19050">
            <a:solidFill>
              <a:srgbClr val="1D7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EB2DA14-E29F-4D25-BD49-BCE97E3B1015}"/>
              </a:ext>
            </a:extLst>
          </p:cNvPr>
          <p:cNvSpPr txBox="1"/>
          <p:nvPr/>
        </p:nvSpPr>
        <p:spPr>
          <a:xfrm>
            <a:off x="1553314" y="2826041"/>
            <a:ext cx="517529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16000" marR="0" lvl="0" indent="-21600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Char char="•"/>
              <a:tabLst/>
              <a:defRPr sz="1400" b="0" kern="0">
                <a:solidFill>
                  <a:srgbClr val="000000"/>
                </a:solidFill>
                <a:ea typeface="华文楷体" panose="02010600040101010101" pitchFamily="2" charset="-122"/>
              </a:defRPr>
            </a:lvl1pPr>
          </a:lstStyle>
          <a:p>
            <a:r>
              <a:rPr lang="en-US" altLang="zh-CN" dirty="0"/>
              <a:t>A TOF spectrometer developed to measure energy.</a:t>
            </a:r>
          </a:p>
          <a:p>
            <a:r>
              <a:rPr lang="en-US" altLang="zh-CN" dirty="0"/>
              <a:t>2 LGAD, 40 m distance, E res. ~1%@1.6 GeV.</a:t>
            </a:r>
          </a:p>
          <a:p>
            <a:r>
              <a:rPr lang="en-US" altLang="zh-CN" dirty="0"/>
              <a:t>LGAD pixels are bonded in parallel to reduce readout channels.</a:t>
            </a:r>
          </a:p>
          <a:p>
            <a:r>
              <a:rPr lang="en-US" altLang="zh-CN" dirty="0"/>
              <a:t>Timing resolution of each ~ 100 ps.</a:t>
            </a: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05D3C8E2-1343-4157-8041-BE9212CAA4F8}"/>
              </a:ext>
            </a:extLst>
          </p:cNvPr>
          <p:cNvSpPr/>
          <p:nvPr/>
        </p:nvSpPr>
        <p:spPr>
          <a:xfrm>
            <a:off x="623015" y="2756917"/>
            <a:ext cx="780540" cy="1656000"/>
          </a:xfrm>
          <a:prstGeom prst="roundRect">
            <a:avLst>
              <a:gd name="adj" fmla="val 50000"/>
            </a:avLst>
          </a:prstGeom>
          <a:solidFill>
            <a:srgbClr val="1D77C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Rtl" rtlCol="0" anchor="ctr"/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rPr>
              <a:t>ENERGY</a:t>
            </a:r>
            <a:endParaRPr lang="zh-CN" altLang="en-US" sz="1100" b="1" dirty="0">
              <a:solidFill>
                <a:schemeClr val="bg1"/>
              </a:solidFill>
              <a:latin typeface="Bookman Old Style" panose="02050604050505020204" pitchFamily="18" charset="0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50F0363D-8EA7-4E73-B3E3-29FE01F37FF1}"/>
              </a:ext>
            </a:extLst>
          </p:cNvPr>
          <p:cNvSpPr/>
          <p:nvPr/>
        </p:nvSpPr>
        <p:spPr>
          <a:xfrm>
            <a:off x="623015" y="2756916"/>
            <a:ext cx="10829108" cy="1656000"/>
          </a:xfrm>
          <a:prstGeom prst="roundRect">
            <a:avLst>
              <a:gd name="adj" fmla="val 23819"/>
            </a:avLst>
          </a:prstGeom>
          <a:noFill/>
          <a:ln w="19050">
            <a:solidFill>
              <a:srgbClr val="1D7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pic>
        <p:nvPicPr>
          <p:cNvPr id="21" name="LEMS动画视频">
            <a:hlinkClick r:id="" action="ppaction://media"/>
            <a:extLst>
              <a:ext uri="{FF2B5EF4-FFF2-40B4-BE49-F238E27FC236}">
                <a16:creationId xmlns:a16="http://schemas.microsoft.com/office/drawing/2014/main" id="{D8A2F50A-B9C3-463B-839A-202385D2F04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8"/>
          <a:srcRect l="6666" t="18667" r="6684" b="29111"/>
          <a:stretch/>
        </p:blipFill>
        <p:spPr>
          <a:xfrm>
            <a:off x="6868714" y="3005943"/>
            <a:ext cx="2673494" cy="120845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3A54EC3-4A2B-4E86-9E36-92999B6BB74D}"/>
              </a:ext>
            </a:extLst>
          </p:cNvPr>
          <p:cNvPicPr/>
          <p:nvPr/>
        </p:nvPicPr>
        <p:blipFill>
          <a:blip r:embed="rId9"/>
          <a:stretch>
            <a:fillRect/>
          </a:stretch>
        </p:blipFill>
        <p:spPr>
          <a:xfrm>
            <a:off x="9764830" y="3112913"/>
            <a:ext cx="1213946" cy="1101486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37BD22CA-22CF-4CC2-BB1A-E8A80F8B2CFE}"/>
              </a:ext>
            </a:extLst>
          </p:cNvPr>
          <p:cNvSpPr txBox="1"/>
          <p:nvPr/>
        </p:nvSpPr>
        <p:spPr>
          <a:xfrm>
            <a:off x="1553314" y="4779762"/>
            <a:ext cx="517529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216000" marR="0" lvl="0" indent="-216000" fontAlgn="base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000000"/>
              </a:buClr>
              <a:buSzTx/>
              <a:buFontTx/>
              <a:buChar char="•"/>
              <a:tabLst/>
              <a:defRPr sz="1400" b="0" kern="0">
                <a:solidFill>
                  <a:srgbClr val="000000"/>
                </a:solidFill>
                <a:ea typeface="华文楷体" panose="02010600040101010101" pitchFamily="2" charset="-122"/>
              </a:defRPr>
            </a:lvl1pPr>
          </a:lstStyle>
          <a:p>
            <a:r>
              <a:rPr lang="en-US" altLang="zh-CN" dirty="0"/>
              <a:t>A trigger device designed to provide time gate reference.</a:t>
            </a:r>
          </a:p>
          <a:p>
            <a:r>
              <a:rPr lang="en-US" altLang="zh-CN" dirty="0"/>
              <a:t>Scintillator fiber coupled with PMT.</a:t>
            </a:r>
          </a:p>
          <a:p>
            <a:r>
              <a:rPr lang="en-US" altLang="zh-CN" dirty="0"/>
              <a:t>Trigger time spread &lt; 1 ns.</a:t>
            </a:r>
          </a:p>
          <a:p>
            <a:r>
              <a:rPr lang="en-US" altLang="zh-CN" dirty="0"/>
              <a:t>Prototype have been tested at CERN North Area.</a:t>
            </a:r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3CBFEABE-FCAF-4D1C-8520-A23315171B12}"/>
              </a:ext>
            </a:extLst>
          </p:cNvPr>
          <p:cNvSpPr/>
          <p:nvPr/>
        </p:nvSpPr>
        <p:spPr>
          <a:xfrm>
            <a:off x="623015" y="4563156"/>
            <a:ext cx="780540" cy="1656000"/>
          </a:xfrm>
          <a:prstGeom prst="roundRect">
            <a:avLst>
              <a:gd name="adj" fmla="val 50000"/>
            </a:avLst>
          </a:prstGeom>
          <a:solidFill>
            <a:srgbClr val="1D77C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Rtl" rtlCol="0" anchor="ctr"/>
          <a:lstStyle/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rPr>
              <a:t>TIME</a:t>
            </a:r>
            <a:endParaRPr lang="zh-CN" altLang="en-US" sz="1100" b="1" dirty="0">
              <a:solidFill>
                <a:schemeClr val="bg1"/>
              </a:solidFill>
              <a:latin typeface="Bookman Old Style" panose="02050604050505020204" pitchFamily="18" charset="0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BA88861C-99B1-4CDD-A0F9-2A0285E955C9}"/>
              </a:ext>
            </a:extLst>
          </p:cNvPr>
          <p:cNvSpPr/>
          <p:nvPr/>
        </p:nvSpPr>
        <p:spPr>
          <a:xfrm>
            <a:off x="623015" y="4563155"/>
            <a:ext cx="10829108" cy="1656000"/>
          </a:xfrm>
          <a:prstGeom prst="roundRect">
            <a:avLst>
              <a:gd name="adj" fmla="val 23819"/>
            </a:avLst>
          </a:prstGeom>
          <a:noFill/>
          <a:ln w="19050">
            <a:solidFill>
              <a:srgbClr val="1D77C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0EAD5F93-7063-4239-BC04-AE303EA36AC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576" y="4768913"/>
            <a:ext cx="1715973" cy="1287482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D5660C5C-7309-4F49-B69F-7D09AE86F49E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9343948" y="4268225"/>
            <a:ext cx="1287481" cy="2288855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0E6C3EEA-4088-4ACB-889F-54D1902507D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" t="28997" r="4344" b="39511"/>
          <a:stretch/>
        </p:blipFill>
        <p:spPr>
          <a:xfrm>
            <a:off x="7317187" y="4661943"/>
            <a:ext cx="2099658" cy="410656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FA85FB35-D2C2-4E0D-9156-57C3A4D271E9}"/>
              </a:ext>
            </a:extLst>
          </p:cNvPr>
          <p:cNvSpPr txBox="1"/>
          <p:nvPr/>
        </p:nvSpPr>
        <p:spPr>
          <a:xfrm>
            <a:off x="9065872" y="2442284"/>
            <a:ext cx="20990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800" b="1" dirty="0">
                <a:solidFill>
                  <a:srgbClr val="2648AF"/>
                </a:solidFill>
              </a:rPr>
              <a:t>DOI:10.1007/s41365-024-01447-9</a:t>
            </a:r>
            <a:endParaRPr lang="zh-CN" altLang="en-US" sz="800" b="1" dirty="0">
              <a:solidFill>
                <a:srgbClr val="2648A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735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16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1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24" repeatCount="indefinite" fill="remove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751F8217-D3AB-40C1-9F0F-D215D82C4230}"/>
              </a:ext>
            </a:extLst>
          </p:cNvPr>
          <p:cNvGrpSpPr/>
          <p:nvPr/>
        </p:nvGrpSpPr>
        <p:grpSpPr>
          <a:xfrm>
            <a:off x="151686" y="3429000"/>
            <a:ext cx="2806692" cy="2686049"/>
            <a:chOff x="335113" y="3429000"/>
            <a:chExt cx="2439837" cy="2686049"/>
          </a:xfrm>
        </p:grpSpPr>
        <p:sp>
          <p:nvSpPr>
            <p:cNvPr id="36" name="矩形: 圆角 35">
              <a:extLst>
                <a:ext uri="{FF2B5EF4-FFF2-40B4-BE49-F238E27FC236}">
                  <a16:creationId xmlns:a16="http://schemas.microsoft.com/office/drawing/2014/main" id="{04DC10EA-5893-4C8C-AF00-939374978E0E}"/>
                </a:ext>
              </a:extLst>
            </p:cNvPr>
            <p:cNvSpPr/>
            <p:nvPr/>
          </p:nvSpPr>
          <p:spPr>
            <a:xfrm>
              <a:off x="335114" y="3429000"/>
              <a:ext cx="2439836" cy="643899"/>
            </a:xfrm>
            <a:prstGeom prst="roundRect">
              <a:avLst>
                <a:gd name="adj" fmla="val 45276"/>
              </a:avLst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rtlCol="0" anchor="ctr"/>
            <a:lstStyle/>
            <a:p>
              <a:pPr algn="ctr"/>
              <a:endParaRPr lang="zh-CN" altLang="en-US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5B2C0D8A-4DBD-48DC-9B24-DA79D8E63D02}"/>
                </a:ext>
              </a:extLst>
            </p:cNvPr>
            <p:cNvSpPr/>
            <p:nvPr/>
          </p:nvSpPr>
          <p:spPr>
            <a:xfrm>
              <a:off x="335113" y="3429000"/>
              <a:ext cx="2439837" cy="2686049"/>
            </a:xfrm>
            <a:prstGeom prst="roundRect">
              <a:avLst>
                <a:gd name="adj" fmla="val 11661"/>
              </a:avLst>
            </a:prstGeom>
            <a:noFill/>
            <a:ln w="19050">
              <a:solidFill>
                <a:srgbClr val="1D77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A3BE6688-1F13-46F5-83D3-28219B5656D4}"/>
              </a:ext>
            </a:extLst>
          </p:cNvPr>
          <p:cNvGrpSpPr/>
          <p:nvPr/>
        </p:nvGrpSpPr>
        <p:grpSpPr>
          <a:xfrm>
            <a:off x="3178026" y="3429000"/>
            <a:ext cx="2806692" cy="2686049"/>
            <a:chOff x="335113" y="3429000"/>
            <a:chExt cx="2439837" cy="2686049"/>
          </a:xfrm>
        </p:grpSpPr>
        <p:sp>
          <p:nvSpPr>
            <p:cNvPr id="40" name="矩形: 圆角 39">
              <a:extLst>
                <a:ext uri="{FF2B5EF4-FFF2-40B4-BE49-F238E27FC236}">
                  <a16:creationId xmlns:a16="http://schemas.microsoft.com/office/drawing/2014/main" id="{9DAF2501-B3BF-4238-918C-B85C7C6B4336}"/>
                </a:ext>
              </a:extLst>
            </p:cNvPr>
            <p:cNvSpPr/>
            <p:nvPr/>
          </p:nvSpPr>
          <p:spPr>
            <a:xfrm>
              <a:off x="335114" y="3429000"/>
              <a:ext cx="2439836" cy="643899"/>
            </a:xfrm>
            <a:prstGeom prst="roundRect">
              <a:avLst>
                <a:gd name="adj" fmla="val 45276"/>
              </a:avLst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rtlCol="0" anchor="ctr"/>
            <a:lstStyle/>
            <a:p>
              <a:pPr algn="ctr"/>
              <a:endParaRPr lang="zh-CN" altLang="en-US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53E3EAC7-0564-4C47-9667-2013214137AF}"/>
                </a:ext>
              </a:extLst>
            </p:cNvPr>
            <p:cNvSpPr/>
            <p:nvPr/>
          </p:nvSpPr>
          <p:spPr>
            <a:xfrm>
              <a:off x="335113" y="3429000"/>
              <a:ext cx="2439837" cy="2686049"/>
            </a:xfrm>
            <a:prstGeom prst="roundRect">
              <a:avLst>
                <a:gd name="adj" fmla="val 11661"/>
              </a:avLst>
            </a:prstGeom>
            <a:noFill/>
            <a:ln w="19050">
              <a:solidFill>
                <a:srgbClr val="1D77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C36CE268-8128-4A67-85A3-5FC3E5D06EE4}"/>
              </a:ext>
            </a:extLst>
          </p:cNvPr>
          <p:cNvGrpSpPr/>
          <p:nvPr/>
        </p:nvGrpSpPr>
        <p:grpSpPr>
          <a:xfrm>
            <a:off x="6178559" y="3429000"/>
            <a:ext cx="2806692" cy="2686049"/>
            <a:chOff x="335113" y="3429000"/>
            <a:chExt cx="2439837" cy="2686049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8B54A309-6289-473E-AC75-D68EF8B9075D}"/>
                </a:ext>
              </a:extLst>
            </p:cNvPr>
            <p:cNvSpPr/>
            <p:nvPr/>
          </p:nvSpPr>
          <p:spPr>
            <a:xfrm>
              <a:off x="335114" y="3429000"/>
              <a:ext cx="2439836" cy="643899"/>
            </a:xfrm>
            <a:prstGeom prst="roundRect">
              <a:avLst>
                <a:gd name="adj" fmla="val 45276"/>
              </a:avLst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rtlCol="0" anchor="ctr"/>
            <a:lstStyle/>
            <a:p>
              <a:pPr algn="ctr"/>
              <a:endParaRPr lang="zh-CN" altLang="en-US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9BBB205C-BA7B-4018-8C4C-07F877C95B83}"/>
                </a:ext>
              </a:extLst>
            </p:cNvPr>
            <p:cNvSpPr/>
            <p:nvPr/>
          </p:nvSpPr>
          <p:spPr>
            <a:xfrm>
              <a:off x="335113" y="3429000"/>
              <a:ext cx="2439837" cy="2686049"/>
            </a:xfrm>
            <a:prstGeom prst="roundRect">
              <a:avLst>
                <a:gd name="adj" fmla="val 11661"/>
              </a:avLst>
            </a:prstGeom>
            <a:noFill/>
            <a:ln w="19050">
              <a:solidFill>
                <a:srgbClr val="1D77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747B2971-5BAC-4B38-B37F-E47BD54DE756}"/>
              </a:ext>
            </a:extLst>
          </p:cNvPr>
          <p:cNvGrpSpPr/>
          <p:nvPr/>
        </p:nvGrpSpPr>
        <p:grpSpPr>
          <a:xfrm>
            <a:off x="9230706" y="3429000"/>
            <a:ext cx="2806692" cy="2686049"/>
            <a:chOff x="335113" y="3429000"/>
            <a:chExt cx="2439837" cy="2686049"/>
          </a:xfrm>
        </p:grpSpPr>
        <p:sp>
          <p:nvSpPr>
            <p:cNvPr id="46" name="矩形: 圆角 45">
              <a:extLst>
                <a:ext uri="{FF2B5EF4-FFF2-40B4-BE49-F238E27FC236}">
                  <a16:creationId xmlns:a16="http://schemas.microsoft.com/office/drawing/2014/main" id="{CE05CBCD-4E54-44F4-BEC8-09EB2BF85223}"/>
                </a:ext>
              </a:extLst>
            </p:cNvPr>
            <p:cNvSpPr/>
            <p:nvPr/>
          </p:nvSpPr>
          <p:spPr>
            <a:xfrm>
              <a:off x="335114" y="3429000"/>
              <a:ext cx="2439836" cy="643899"/>
            </a:xfrm>
            <a:prstGeom prst="roundRect">
              <a:avLst>
                <a:gd name="adj" fmla="val 45276"/>
              </a:avLst>
            </a:prstGeom>
            <a:solidFill>
              <a:srgbClr val="1D77C9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wordArtVertRtl" rtlCol="0" anchor="ctr"/>
            <a:lstStyle/>
            <a:p>
              <a:pPr algn="ctr"/>
              <a:endParaRPr lang="zh-CN" altLang="en-US" sz="1100" b="1" dirty="0">
                <a:solidFill>
                  <a:schemeClr val="bg1"/>
                </a:solidFill>
                <a:latin typeface="Bookman Old Style" panose="02050604050505020204" pitchFamily="18" charset="0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D610AA63-DD5A-4BA6-974B-68D96A3CF91B}"/>
                </a:ext>
              </a:extLst>
            </p:cNvPr>
            <p:cNvSpPr/>
            <p:nvPr/>
          </p:nvSpPr>
          <p:spPr>
            <a:xfrm>
              <a:off x="335113" y="3429000"/>
              <a:ext cx="2439837" cy="2686049"/>
            </a:xfrm>
            <a:prstGeom prst="roundRect">
              <a:avLst>
                <a:gd name="adj" fmla="val 11661"/>
              </a:avLst>
            </a:prstGeom>
            <a:noFill/>
            <a:ln w="19050">
              <a:solidFill>
                <a:srgbClr val="1D77C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sp>
        <p:nvSpPr>
          <p:cNvPr id="3" name="标题 2">
            <a:extLst>
              <a:ext uri="{FF2B5EF4-FFF2-40B4-BE49-F238E27FC236}">
                <a16:creationId xmlns:a16="http://schemas.microsoft.com/office/drawing/2014/main" id="{2B81D81C-867E-4973-9004-782450A5F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3.2 Statistic DIT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21660-568B-40A9-BD40-3151BD4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CA22E143-E12F-4E7D-BCDA-BD8FA6A648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0" y="1173805"/>
            <a:ext cx="2568065" cy="1908308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2B71E68-326D-48D3-A162-1043FEA67189}"/>
              </a:ext>
            </a:extLst>
          </p:cNvPr>
          <p:cNvSpPr txBox="1"/>
          <p:nvPr/>
        </p:nvSpPr>
        <p:spPr>
          <a:xfrm>
            <a:off x="526332" y="352495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PALET</a:t>
            </a:r>
            <a:endParaRPr lang="zh-CN" altLang="en-US" sz="2400" dirty="0">
              <a:solidFill>
                <a:schemeClr val="bg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505825A-8B42-444C-8266-7D990F58A924}"/>
              </a:ext>
            </a:extLst>
          </p:cNvPr>
          <p:cNvSpPr txBox="1"/>
          <p:nvPr/>
        </p:nvSpPr>
        <p:spPr>
          <a:xfrm>
            <a:off x="108767" y="433350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Profile Detector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279B6CC-86ED-4DEF-BAAE-CA1A61DC8920}"/>
              </a:ext>
            </a:extLst>
          </p:cNvPr>
          <p:cNvSpPr txBox="1"/>
          <p:nvPr/>
        </p:nvSpPr>
        <p:spPr>
          <a:xfrm>
            <a:off x="108767" y="4872843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Micromegas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3D9439A-7EA8-4802-9A64-98F31D19ACDD}"/>
              </a:ext>
            </a:extLst>
          </p:cNvPr>
          <p:cNvSpPr txBox="1"/>
          <p:nvPr/>
        </p:nvSpPr>
        <p:spPr>
          <a:xfrm>
            <a:off x="108767" y="541217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Positioning Res. 0.3 mm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9BFAE819-2C3A-4963-B923-C5B2E53A2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437" y="1287625"/>
            <a:ext cx="2743200" cy="1680669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828DE09-DEE7-4C42-90BE-F04CD2BB4A77}"/>
              </a:ext>
            </a:extLst>
          </p:cNvPr>
          <p:cNvSpPr txBox="1"/>
          <p:nvPr/>
        </p:nvSpPr>
        <p:spPr>
          <a:xfrm>
            <a:off x="3552672" y="352495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PROUD</a:t>
            </a:r>
            <a:endParaRPr lang="zh-CN" altLang="en-US" sz="2400" dirty="0">
              <a:solidFill>
                <a:schemeClr val="bg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7AB0EFB-A007-4851-A575-392BB1DD92E4}"/>
              </a:ext>
            </a:extLst>
          </p:cNvPr>
          <p:cNvSpPr txBox="1"/>
          <p:nvPr/>
        </p:nvSpPr>
        <p:spPr>
          <a:xfrm>
            <a:off x="3135107" y="433350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Beam Structure Calibrator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8F06EFD-0C71-400B-BF04-14D5A3D2E1B0}"/>
              </a:ext>
            </a:extLst>
          </p:cNvPr>
          <p:cNvSpPr txBox="1"/>
          <p:nvPr/>
        </p:nvSpPr>
        <p:spPr>
          <a:xfrm>
            <a:off x="3135107" y="4872843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Plastic Scintillator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3B14F97-6603-48EF-8C46-F69801C2F9CC}"/>
              </a:ext>
            </a:extLst>
          </p:cNvPr>
          <p:cNvSpPr txBox="1"/>
          <p:nvPr/>
        </p:nvSpPr>
        <p:spPr>
          <a:xfrm>
            <a:off x="3135107" y="541217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latin typeface="Book Antiqua" panose="02040602050305030304" pitchFamily="18" charset="0"/>
                <a:ea typeface="华文楷体" panose="02010600040101010101" pitchFamily="2" charset="-122"/>
              </a:rPr>
              <a:t>Dyn</a:t>
            </a:r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. range 1-10</a:t>
            </a:r>
            <a:r>
              <a:rPr lang="en-US" altLang="zh-CN" sz="1600" baseline="30000" dirty="0">
                <a:latin typeface="Book Antiqua" panose="02040602050305030304" pitchFamily="18" charset="0"/>
                <a:ea typeface="华文楷体" panose="02010600040101010101" pitchFamily="2" charset="-122"/>
              </a:rPr>
              <a:t>4</a:t>
            </a:r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 p/pulse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E9BD78FC-2940-4C98-A55F-8275700540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873" y="1159143"/>
            <a:ext cx="2568065" cy="1937633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C0C66214-D0C3-4647-83E2-6B3DE44E8CFB}"/>
              </a:ext>
            </a:extLst>
          </p:cNvPr>
          <p:cNvSpPr txBox="1"/>
          <p:nvPr/>
        </p:nvSpPr>
        <p:spPr>
          <a:xfrm>
            <a:off x="6579012" y="352495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SEEM</a:t>
            </a:r>
            <a:endParaRPr lang="zh-CN" altLang="en-US" sz="2400" dirty="0">
              <a:solidFill>
                <a:schemeClr val="bg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CFFA417-3E55-4583-8FC0-8971655A3E4D}"/>
              </a:ext>
            </a:extLst>
          </p:cNvPr>
          <p:cNvSpPr txBox="1"/>
          <p:nvPr/>
        </p:nvSpPr>
        <p:spPr>
          <a:xfrm>
            <a:off x="6161447" y="433350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Flux Monitor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22D5E5EE-62A8-4ACF-A79D-80C3D3415B29}"/>
              </a:ext>
            </a:extLst>
          </p:cNvPr>
          <p:cNvSpPr txBox="1"/>
          <p:nvPr/>
        </p:nvSpPr>
        <p:spPr>
          <a:xfrm>
            <a:off x="6161447" y="4872843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Aluminum Multiplier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E2FDDF7-FCD1-43A1-801C-C6580DCF3CC9}"/>
              </a:ext>
            </a:extLst>
          </p:cNvPr>
          <p:cNvSpPr txBox="1"/>
          <p:nvPr/>
        </p:nvSpPr>
        <p:spPr>
          <a:xfrm>
            <a:off x="6161447" y="541217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0" dirty="0">
                <a:latin typeface="+mn-lt"/>
              </a:rPr>
              <a:t>Intensity &gt; 1E4 p/s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CCDAA28-C9DB-4761-90CE-EAAE5C1BE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000" y="1098088"/>
            <a:ext cx="2061325" cy="2059742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E3063652-87AB-4A42-9922-C446993CB329}"/>
              </a:ext>
            </a:extLst>
          </p:cNvPr>
          <p:cNvSpPr txBox="1"/>
          <p:nvPr/>
        </p:nvSpPr>
        <p:spPr>
          <a:xfrm>
            <a:off x="9605352" y="3524956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BMOS</a:t>
            </a:r>
            <a:endParaRPr lang="zh-CN" altLang="en-US" sz="2400" dirty="0">
              <a:solidFill>
                <a:schemeClr val="bg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6483074-0B03-4BD7-8AF7-AAADFD533D3A}"/>
              </a:ext>
            </a:extLst>
          </p:cNvPr>
          <p:cNvSpPr txBox="1"/>
          <p:nvPr/>
        </p:nvSpPr>
        <p:spPr>
          <a:xfrm>
            <a:off x="9187787" y="433350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Flux Monitor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17AC010-6A81-4596-8299-C889EB59106B}"/>
              </a:ext>
            </a:extLst>
          </p:cNvPr>
          <p:cNvSpPr txBox="1"/>
          <p:nvPr/>
        </p:nvSpPr>
        <p:spPr>
          <a:xfrm>
            <a:off x="9187787" y="4872843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latin typeface="Book Antiqua" panose="02040602050305030304" pitchFamily="18" charset="0"/>
                <a:ea typeface="华文楷体" panose="02010600040101010101" pitchFamily="2" charset="-122"/>
              </a:rPr>
              <a:t>Silicon Carbide</a:t>
            </a:r>
            <a:endParaRPr lang="zh-CN" altLang="en-US" sz="16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1C3CCD6-0475-441C-A038-2F3C2C3BE057}"/>
              </a:ext>
            </a:extLst>
          </p:cNvPr>
          <p:cNvSpPr txBox="1"/>
          <p:nvPr/>
        </p:nvSpPr>
        <p:spPr>
          <a:xfrm>
            <a:off x="9187787" y="5412178"/>
            <a:ext cx="2892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0" dirty="0">
                <a:latin typeface="+mn-lt"/>
              </a:rPr>
              <a:t>Intensity &lt; 1E5 p/s</a:t>
            </a:r>
          </a:p>
        </p:txBody>
      </p:sp>
    </p:spTree>
    <p:extLst>
      <p:ext uri="{BB962C8B-B14F-4D97-AF65-F5344CB8AC3E}">
        <p14:creationId xmlns:p14="http://schemas.microsoft.com/office/powerpoint/2010/main" val="2507542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271332F7-A070-486A-AFDF-6249416AD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3.3 Trigger Logic Unit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8BB785F-7C4A-425A-A884-2BF1F04D9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CFFC85B-CB44-4774-BC6B-1DD833580932}"/>
              </a:ext>
            </a:extLst>
          </p:cNvPr>
          <p:cNvSpPr txBox="1"/>
          <p:nvPr/>
        </p:nvSpPr>
        <p:spPr>
          <a:xfrm>
            <a:off x="716886" y="1140218"/>
            <a:ext cx="111892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70C0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Rigorous alignment proton by proton is required by tracker and calorimeter tests.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A trigger logic unit has been designed in HPES </a:t>
            </a:r>
            <a:r>
              <a:rPr lang="en-US" altLang="zh-CN" b="1" dirty="0">
                <a:solidFill>
                  <a:srgbClr val="0000F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based on AIDA-2020 architecture</a:t>
            </a: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. 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Trigger ID will be fan out to DUT and DIT and packed in data as label of data alignment.</a:t>
            </a:r>
          </a:p>
          <a:p>
            <a:pPr marL="342900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Primary tests have been carried out in SPS.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2C508833-D4D1-43D1-97BF-A3DE1B4B1DFF}"/>
              </a:ext>
            </a:extLst>
          </p:cNvPr>
          <p:cNvGrpSpPr>
            <a:grpSpLocks noChangeAspect="1"/>
          </p:cNvGrpSpPr>
          <p:nvPr/>
        </p:nvGrpSpPr>
        <p:grpSpPr>
          <a:xfrm>
            <a:off x="716886" y="3041366"/>
            <a:ext cx="3816372" cy="2766885"/>
            <a:chOff x="809145" y="1491085"/>
            <a:chExt cx="3591474" cy="2971343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03434513-F61D-4FD2-B363-BE2AB7B8DDF3}"/>
                </a:ext>
              </a:extLst>
            </p:cNvPr>
            <p:cNvSpPr/>
            <p:nvPr/>
          </p:nvSpPr>
          <p:spPr bwMode="auto">
            <a:xfrm>
              <a:off x="2750001" y="1491085"/>
              <a:ext cx="1650618" cy="1267448"/>
            </a:xfrm>
            <a:prstGeom prst="rect">
              <a:avLst/>
            </a:prstGeom>
            <a:solidFill>
              <a:srgbClr val="1B587C">
                <a:lumMod val="20000"/>
                <a:lumOff val="80000"/>
              </a:srgb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AB5BB29A-39BF-401F-9384-B933F8019D70}"/>
                </a:ext>
              </a:extLst>
            </p:cNvPr>
            <p:cNvGrpSpPr/>
            <p:nvPr/>
          </p:nvGrpSpPr>
          <p:grpSpPr>
            <a:xfrm>
              <a:off x="842822" y="3290826"/>
              <a:ext cx="870838" cy="1171602"/>
              <a:chOff x="1612355" y="3321661"/>
              <a:chExt cx="940525" cy="1306052"/>
            </a:xfrm>
          </p:grpSpPr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88531A3-3ABE-4D7B-983A-99462F7BB3B7}"/>
                  </a:ext>
                </a:extLst>
              </p:cNvPr>
              <p:cNvSpPr/>
              <p:nvPr/>
            </p:nvSpPr>
            <p:spPr bwMode="auto">
              <a:xfrm>
                <a:off x="1612355" y="3321661"/>
                <a:ext cx="313509" cy="13060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宋体" panose="02010600030101010101" pitchFamily="2" charset="-122"/>
                  </a:rPr>
                  <a:t>Type</a:t>
                </a:r>
                <a:endPara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D24DC1E5-9BF0-48C0-BEBE-5F55417EC76D}"/>
                  </a:ext>
                </a:extLst>
              </p:cNvPr>
              <p:cNvSpPr/>
              <p:nvPr/>
            </p:nvSpPr>
            <p:spPr bwMode="auto">
              <a:xfrm>
                <a:off x="1925862" y="3321662"/>
                <a:ext cx="313509" cy="1306051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宋体" pitchFamily="2" charset="-122"/>
                  </a:rPr>
                  <a:t>Time Stamp</a:t>
                </a:r>
                <a:endPara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宋体" pitchFamily="2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DE013144-19F4-471C-8657-1D8EC1E6E84E}"/>
                  </a:ext>
                </a:extLst>
              </p:cNvPr>
              <p:cNvSpPr/>
              <p:nvPr/>
            </p:nvSpPr>
            <p:spPr bwMode="auto">
              <a:xfrm>
                <a:off x="2239371" y="3321663"/>
                <a:ext cx="313509" cy="1306049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vert270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charset="0"/>
                    <a:ea typeface="宋体" pitchFamily="2" charset="-122"/>
                  </a:rPr>
                  <a:t>Trigger ID</a:t>
                </a:r>
                <a:endPara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宋体" pitchFamily="2" charset="-122"/>
                </a:endParaRPr>
              </a:p>
            </p:txBody>
          </p:sp>
        </p:grp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4EC6819A-E935-433C-BD84-FD85B9C8E141}"/>
                </a:ext>
              </a:extLst>
            </p:cNvPr>
            <p:cNvSpPr/>
            <p:nvPr/>
          </p:nvSpPr>
          <p:spPr bwMode="auto">
            <a:xfrm>
              <a:off x="3394122" y="3290820"/>
              <a:ext cx="290280" cy="1171594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1100" b="1" kern="0" dirty="0">
                  <a:solidFill>
                    <a:prstClr val="black"/>
                  </a:solidFill>
                  <a:latin typeface="Arial" charset="0"/>
                  <a:ea typeface="宋体" pitchFamily="2" charset="-122"/>
                </a:rPr>
                <a:t>Trigger ID</a:t>
              </a:r>
              <a:endParaRPr kumimoji="0" lang="zh-CN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3CDF646-B441-46E3-B6CA-7A9DB61BFA1D}"/>
                </a:ext>
              </a:extLst>
            </p:cNvPr>
            <p:cNvSpPr/>
            <p:nvPr/>
          </p:nvSpPr>
          <p:spPr bwMode="auto">
            <a:xfrm>
              <a:off x="3684401" y="3290820"/>
              <a:ext cx="290280" cy="1171594"/>
            </a:xfrm>
            <a:prstGeom prst="rect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vert270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charset="0"/>
                  <a:ea typeface="宋体" pitchFamily="2" charset="-122"/>
                </a:rPr>
                <a:t>Data</a:t>
              </a:r>
              <a:endParaRPr kumimoji="0" lang="zh-CN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2" name="箭头: 下 11">
              <a:extLst>
                <a:ext uri="{FF2B5EF4-FFF2-40B4-BE49-F238E27FC236}">
                  <a16:creationId xmlns:a16="http://schemas.microsoft.com/office/drawing/2014/main" id="{75A70B0D-2E79-4AC6-966C-2CC9E719607A}"/>
                </a:ext>
              </a:extLst>
            </p:cNvPr>
            <p:cNvSpPr/>
            <p:nvPr/>
          </p:nvSpPr>
          <p:spPr bwMode="auto">
            <a:xfrm>
              <a:off x="1129070" y="2571088"/>
              <a:ext cx="290272" cy="647874"/>
            </a:xfrm>
            <a:prstGeom prst="downArrow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3" name="箭头: 下 12">
              <a:extLst>
                <a:ext uri="{FF2B5EF4-FFF2-40B4-BE49-F238E27FC236}">
                  <a16:creationId xmlns:a16="http://schemas.microsoft.com/office/drawing/2014/main" id="{188465E3-9466-41C6-8888-FCA2ED3AD5EC}"/>
                </a:ext>
              </a:extLst>
            </p:cNvPr>
            <p:cNvSpPr/>
            <p:nvPr/>
          </p:nvSpPr>
          <p:spPr bwMode="auto">
            <a:xfrm>
              <a:off x="3539269" y="2830391"/>
              <a:ext cx="290272" cy="388570"/>
            </a:xfrm>
            <a:prstGeom prst="downArrow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</a:endParaRPr>
            </a:p>
          </p:txBody>
        </p:sp>
        <p:sp>
          <p:nvSpPr>
            <p:cNvPr id="14" name="箭头: 左右 13">
              <a:extLst>
                <a:ext uri="{FF2B5EF4-FFF2-40B4-BE49-F238E27FC236}">
                  <a16:creationId xmlns:a16="http://schemas.microsoft.com/office/drawing/2014/main" id="{6922C896-8151-4C1A-8541-BBF422B132E2}"/>
                </a:ext>
              </a:extLst>
            </p:cNvPr>
            <p:cNvSpPr/>
            <p:nvPr/>
          </p:nvSpPr>
          <p:spPr bwMode="auto">
            <a:xfrm>
              <a:off x="1823266" y="3478088"/>
              <a:ext cx="1457811" cy="528220"/>
            </a:xfrm>
            <a:prstGeom prst="leftRightArrow">
              <a:avLst/>
            </a:prstGeom>
            <a:solidFill>
              <a:srgbClr val="FFC000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900" b="1" dirty="0">
                  <a:solidFill>
                    <a:prstClr val="black"/>
                  </a:solidFill>
                  <a:latin typeface="Arial" charset="0"/>
                  <a:ea typeface="宋体" pitchFamily="2" charset="-122"/>
                </a:rPr>
                <a:t>Event Alignment</a:t>
              </a:r>
              <a:endParaRPr lang="zh-CN" altLang="en-US" sz="900" b="1" dirty="0">
                <a:solidFill>
                  <a:prstClr val="black"/>
                </a:solidFill>
                <a:latin typeface="Arial" charset="0"/>
                <a:ea typeface="宋体" pitchFamily="2" charset="-122"/>
              </a:endParaRP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DC369470-C7F4-4791-AB76-81FC90916274}"/>
                </a:ext>
              </a:extLst>
            </p:cNvPr>
            <p:cNvGrpSpPr/>
            <p:nvPr/>
          </p:nvGrpSpPr>
          <p:grpSpPr>
            <a:xfrm>
              <a:off x="809145" y="1617095"/>
              <a:ext cx="3401084" cy="975890"/>
              <a:chOff x="1220252" y="4540221"/>
              <a:chExt cx="3189463" cy="1087881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7481B87D-A47D-4B37-95AD-4AAEE392E12A}"/>
                  </a:ext>
                </a:extLst>
              </p:cNvPr>
              <p:cNvSpPr/>
              <p:nvPr/>
            </p:nvSpPr>
            <p:spPr bwMode="auto">
              <a:xfrm>
                <a:off x="1220252" y="4648896"/>
                <a:ext cx="910046" cy="870547"/>
              </a:xfrm>
              <a:prstGeom prst="roundRect">
                <a:avLst>
                  <a:gd name="adj" fmla="val 31183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2540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  <a:cs typeface="Times New Roman" panose="02020603050405020304" pitchFamily="18" charset="0"/>
                  </a:rPr>
                  <a:t>Trigger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altLang="zh-CN" sz="1200" b="1" kern="0" dirty="0">
                    <a:solidFill>
                      <a:prstClr val="black"/>
                    </a:solidFill>
                    <a:ea typeface="宋体" panose="02010600030101010101" pitchFamily="2" charset="-122"/>
                    <a:cs typeface="Times New Roman" panose="02020603050405020304" pitchFamily="18" charset="0"/>
                  </a:rPr>
                  <a:t>System</a:t>
                </a:r>
                <a:endPara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id="{3D539799-C3AB-407D-A02E-56DD17D0EA32}"/>
                  </a:ext>
                </a:extLst>
              </p:cNvPr>
              <p:cNvGrpSpPr/>
              <p:nvPr/>
            </p:nvGrpSpPr>
            <p:grpSpPr>
              <a:xfrm>
                <a:off x="3296507" y="4540221"/>
                <a:ext cx="1113208" cy="1087881"/>
                <a:chOff x="2695616" y="4175704"/>
                <a:chExt cx="1113208" cy="1087881"/>
              </a:xfrm>
            </p:grpSpPr>
            <p:sp>
              <p:nvSpPr>
                <p:cNvPr id="31" name="矩形: 圆角 30">
                  <a:extLst>
                    <a:ext uri="{FF2B5EF4-FFF2-40B4-BE49-F238E27FC236}">
                      <a16:creationId xmlns:a16="http://schemas.microsoft.com/office/drawing/2014/main" id="{836EF6DD-5261-4BDF-B66D-BA657E35F2BF}"/>
                    </a:ext>
                  </a:extLst>
                </p:cNvPr>
                <p:cNvSpPr/>
                <p:nvPr/>
              </p:nvSpPr>
              <p:spPr bwMode="auto">
                <a:xfrm>
                  <a:off x="2695623" y="4175704"/>
                  <a:ext cx="1113201" cy="279282"/>
                </a:xfrm>
                <a:prstGeom prst="roundRect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LEMS</a:t>
                  </a:r>
                  <a:endPara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矩形: 圆角 31">
                  <a:extLst>
                    <a:ext uri="{FF2B5EF4-FFF2-40B4-BE49-F238E27FC236}">
                      <a16:creationId xmlns:a16="http://schemas.microsoft.com/office/drawing/2014/main" id="{05144069-0623-45CD-B456-0F0DBA581AE4}"/>
                    </a:ext>
                  </a:extLst>
                </p:cNvPr>
                <p:cNvSpPr/>
                <p:nvPr/>
              </p:nvSpPr>
              <p:spPr bwMode="auto">
                <a:xfrm>
                  <a:off x="2695622" y="4580011"/>
                  <a:ext cx="1113200" cy="279282"/>
                </a:xfrm>
                <a:prstGeom prst="roundRect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lang="en-US" altLang="zh-CN" sz="1100" b="1" kern="0" dirty="0">
                      <a:solidFill>
                        <a:prstClr val="black"/>
                      </a:solidFill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HEPTel</a:t>
                  </a:r>
                  <a:endPara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矩形: 圆角 34">
                  <a:extLst>
                    <a:ext uri="{FF2B5EF4-FFF2-40B4-BE49-F238E27FC236}">
                      <a16:creationId xmlns:a16="http://schemas.microsoft.com/office/drawing/2014/main" id="{FF1063B1-F1A2-48D6-9EF8-FAFBF6B1C395}"/>
                    </a:ext>
                  </a:extLst>
                </p:cNvPr>
                <p:cNvSpPr/>
                <p:nvPr/>
              </p:nvSpPr>
              <p:spPr bwMode="auto">
                <a:xfrm>
                  <a:off x="2695616" y="4984303"/>
                  <a:ext cx="1113200" cy="279282"/>
                </a:xfrm>
                <a:prstGeom prst="roundRect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ea typeface="Cambria" panose="02040503050406030204" pitchFamily="18" charset="0"/>
                      <a:cs typeface="Times New Roman" panose="02020603050405020304" pitchFamily="18" charset="0"/>
                    </a:rPr>
                    <a:t>DUT</a:t>
                  </a:r>
                  <a:endPara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9ADD51E-A4A9-4A6F-BBD8-2A616A288C7E}"/>
                  </a:ext>
                </a:extLst>
              </p:cNvPr>
              <p:cNvSpPr/>
              <p:nvPr/>
            </p:nvSpPr>
            <p:spPr bwMode="auto">
              <a:xfrm>
                <a:off x="2312126" y="4819517"/>
                <a:ext cx="630367" cy="529303"/>
              </a:xfrm>
              <a:prstGeom prst="rect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  <a:cs typeface="Times New Roman" panose="02020603050405020304" pitchFamily="18" charset="0"/>
                  </a:rPr>
                  <a:t>Trigger</a:t>
                </a:r>
              </a:p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0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宋体" panose="02010600030101010101" pitchFamily="2" charset="-122"/>
                    <a:cs typeface="Times New Roman" panose="02020603050405020304" pitchFamily="18" charset="0"/>
                  </a:rPr>
                  <a:t>ID</a:t>
                </a:r>
                <a:endParaRPr kumimoji="0" lang="zh-CN" altLang="en-US" sz="1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19" name="直接箭头连接符 18">
                <a:extLst>
                  <a:ext uri="{FF2B5EF4-FFF2-40B4-BE49-F238E27FC236}">
                    <a16:creationId xmlns:a16="http://schemas.microsoft.com/office/drawing/2014/main" id="{50E00445-3E37-4F6C-AD52-7698F60BF869}"/>
                  </a:ext>
                </a:extLst>
              </p:cNvPr>
              <p:cNvCxnSpPr>
                <a:cxnSpLocks/>
                <a:stCxn id="16" idx="3"/>
                <a:endCxn id="18" idx="1"/>
              </p:cNvCxnSpPr>
              <p:nvPr/>
            </p:nvCxnSpPr>
            <p:spPr bwMode="auto">
              <a:xfrm flipV="1">
                <a:off x="2130298" y="5084169"/>
                <a:ext cx="181828" cy="1"/>
              </a:xfrm>
              <a:prstGeom prst="straightConnector1">
                <a:avLst/>
              </a:prstGeom>
              <a:solidFill>
                <a:srgbClr val="FFFF00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0" name="连接符: 肘形 19">
                <a:extLst>
                  <a:ext uri="{FF2B5EF4-FFF2-40B4-BE49-F238E27FC236}">
                    <a16:creationId xmlns:a16="http://schemas.microsoft.com/office/drawing/2014/main" id="{8BDB673B-C09E-4353-B3CD-8679245DCBEA}"/>
                  </a:ext>
                </a:extLst>
              </p:cNvPr>
              <p:cNvCxnSpPr>
                <a:cxnSpLocks/>
                <a:stCxn id="18" idx="3"/>
                <a:endCxn id="31" idx="1"/>
              </p:cNvCxnSpPr>
              <p:nvPr/>
            </p:nvCxnSpPr>
            <p:spPr bwMode="auto">
              <a:xfrm flipV="1">
                <a:off x="2942493" y="4679863"/>
                <a:ext cx="354022" cy="404306"/>
              </a:xfrm>
              <a:prstGeom prst="bentConnector3">
                <a:avLst>
                  <a:gd name="adj1" fmla="val 50000"/>
                </a:avLst>
              </a:prstGeom>
              <a:solidFill>
                <a:srgbClr val="FFFF00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3" name="连接符: 肘形 22">
                <a:extLst>
                  <a:ext uri="{FF2B5EF4-FFF2-40B4-BE49-F238E27FC236}">
                    <a16:creationId xmlns:a16="http://schemas.microsoft.com/office/drawing/2014/main" id="{D0504ACC-77E5-4E80-8A33-1BB11C94880E}"/>
                  </a:ext>
                </a:extLst>
              </p:cNvPr>
              <p:cNvCxnSpPr>
                <a:cxnSpLocks/>
                <a:stCxn id="18" idx="3"/>
                <a:endCxn id="35" idx="1"/>
              </p:cNvCxnSpPr>
              <p:nvPr/>
            </p:nvCxnSpPr>
            <p:spPr bwMode="auto">
              <a:xfrm>
                <a:off x="2942493" y="5084169"/>
                <a:ext cx="354015" cy="404292"/>
              </a:xfrm>
              <a:prstGeom prst="bentConnector3">
                <a:avLst>
                  <a:gd name="adj1" fmla="val 50000"/>
                </a:avLst>
              </a:prstGeom>
              <a:solidFill>
                <a:srgbClr val="FFFF00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9" name="直接箭头连接符 28">
                <a:extLst>
                  <a:ext uri="{FF2B5EF4-FFF2-40B4-BE49-F238E27FC236}">
                    <a16:creationId xmlns:a16="http://schemas.microsoft.com/office/drawing/2014/main" id="{E077E3F0-C6A5-4F55-9E21-D537D4B0D26C}"/>
                  </a:ext>
                </a:extLst>
              </p:cNvPr>
              <p:cNvCxnSpPr>
                <a:cxnSpLocks/>
                <a:stCxn id="18" idx="3"/>
                <a:endCxn id="32" idx="1"/>
              </p:cNvCxnSpPr>
              <p:nvPr/>
            </p:nvCxnSpPr>
            <p:spPr bwMode="auto">
              <a:xfrm>
                <a:off x="2942493" y="5084169"/>
                <a:ext cx="354021" cy="1"/>
              </a:xfrm>
              <a:prstGeom prst="straightConnector1">
                <a:avLst/>
              </a:prstGeom>
              <a:solidFill>
                <a:srgbClr val="FFFF00"/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</p:grpSp>
      <p:pic>
        <p:nvPicPr>
          <p:cNvPr id="44" name="图片 43">
            <a:extLst>
              <a:ext uri="{FF2B5EF4-FFF2-40B4-BE49-F238E27FC236}">
                <a16:creationId xmlns:a16="http://schemas.microsoft.com/office/drawing/2014/main" id="{A1CC37BB-C395-47D5-A25A-58D139BCF4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736" y="3373412"/>
            <a:ext cx="7128366" cy="250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134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44DFA48-82FD-4376-AECB-1BCCDFAF6C55}"/>
              </a:ext>
            </a:extLst>
          </p:cNvPr>
          <p:cNvSpPr txBox="1"/>
          <p:nvPr/>
        </p:nvSpPr>
        <p:spPr>
          <a:xfrm>
            <a:off x="6686345" y="1286655"/>
            <a:ext cx="495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Introductions to HPES and CSNS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993A59B-DB47-4183-B672-1CCB68FD40A2}"/>
              </a:ext>
            </a:extLst>
          </p:cNvPr>
          <p:cNvSpPr txBox="1"/>
          <p:nvPr/>
        </p:nvSpPr>
        <p:spPr>
          <a:xfrm>
            <a:off x="6923835" y="2428158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Beam Parameters of HPES</a:t>
            </a:r>
            <a:endParaRPr lang="zh-CN" alt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9FF7C40-4BF8-438D-AEB5-7B813A1FA97C}"/>
              </a:ext>
            </a:extLst>
          </p:cNvPr>
          <p:cNvSpPr txBox="1"/>
          <p:nvPr/>
        </p:nvSpPr>
        <p:spPr>
          <a:xfrm>
            <a:off x="6789215" y="4711165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2648AF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Milestone and Summaries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027B25C-E341-4D67-B80F-BD72E980161A}"/>
              </a:ext>
            </a:extLst>
          </p:cNvPr>
          <p:cNvSpPr txBox="1"/>
          <p:nvPr/>
        </p:nvSpPr>
        <p:spPr>
          <a:xfrm>
            <a:off x="6923835" y="3569661"/>
            <a:ext cx="4029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Devices in HPES Terminal</a:t>
            </a:r>
            <a:endParaRPr lang="zh-CN" alt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8763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B39F466-12A0-40C7-9ECA-1411305BD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29" y="203891"/>
            <a:ext cx="8904126" cy="581922"/>
          </a:xfrm>
        </p:spPr>
        <p:txBody>
          <a:bodyPr/>
          <a:lstStyle/>
          <a:p>
            <a:r>
              <a:rPr lang="en-US" altLang="zh-CN" dirty="0"/>
              <a:t>4.1 Milestone of HPES construction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281455-C325-44C4-8C50-ED5DE1A63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PAGE </a:t>
            </a:r>
            <a:fld id="{85593C41-972F-46D9-B833-3EC9D6B1A4C2}" type="slidenum">
              <a:rPr lang="zh-CN" altLang="en-US" smtClean="0"/>
              <a:pPr/>
              <a:t>19</a:t>
            </a:fld>
            <a:endParaRPr lang="zh-CN" altLang="en-US" dirty="0"/>
          </a:p>
        </p:txBody>
      </p:sp>
      <p:sp>
        <p:nvSpPr>
          <p:cNvPr id="5" name="箭头: V 形 4">
            <a:extLst>
              <a:ext uri="{FF2B5EF4-FFF2-40B4-BE49-F238E27FC236}">
                <a16:creationId xmlns:a16="http://schemas.microsoft.com/office/drawing/2014/main" id="{1D32A782-791E-4DC4-B018-19731BB57E5B}"/>
              </a:ext>
            </a:extLst>
          </p:cNvPr>
          <p:cNvSpPr/>
          <p:nvPr/>
        </p:nvSpPr>
        <p:spPr>
          <a:xfrm>
            <a:off x="594093" y="2009968"/>
            <a:ext cx="2160000" cy="756000"/>
          </a:xfrm>
          <a:prstGeom prst="chevron">
            <a:avLst>
              <a:gd name="adj" fmla="val 32051"/>
            </a:avLst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Civilization Complete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箭头: V 形 5">
            <a:extLst>
              <a:ext uri="{FF2B5EF4-FFF2-40B4-BE49-F238E27FC236}">
                <a16:creationId xmlns:a16="http://schemas.microsoft.com/office/drawing/2014/main" id="{7D29DBB8-AD66-40A9-B340-4B437F60A5EF}"/>
              </a:ext>
            </a:extLst>
          </p:cNvPr>
          <p:cNvSpPr/>
          <p:nvPr/>
        </p:nvSpPr>
        <p:spPr>
          <a:xfrm>
            <a:off x="2573722" y="2009968"/>
            <a:ext cx="2160000" cy="756000"/>
          </a:xfrm>
          <a:prstGeom prst="chevron">
            <a:avLst>
              <a:gd name="adj" fmla="val 32051"/>
            </a:avLst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Device Installation</a:t>
            </a:r>
            <a:endParaRPr lang="zh-CN" altLang="en-US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箭头: V 形 6">
            <a:extLst>
              <a:ext uri="{FF2B5EF4-FFF2-40B4-BE49-F238E27FC236}">
                <a16:creationId xmlns:a16="http://schemas.microsoft.com/office/drawing/2014/main" id="{B81829FD-99E1-4106-B38B-FD331B49C83B}"/>
              </a:ext>
            </a:extLst>
          </p:cNvPr>
          <p:cNvSpPr/>
          <p:nvPr/>
        </p:nvSpPr>
        <p:spPr>
          <a:xfrm>
            <a:off x="4553351" y="2009968"/>
            <a:ext cx="2160000" cy="756000"/>
          </a:xfrm>
          <a:prstGeom prst="chevron">
            <a:avLst>
              <a:gd name="adj" fmla="val 32051"/>
            </a:avLst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without beam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箭头: V 形 7">
            <a:extLst>
              <a:ext uri="{FF2B5EF4-FFF2-40B4-BE49-F238E27FC236}">
                <a16:creationId xmlns:a16="http://schemas.microsoft.com/office/drawing/2014/main" id="{180B5BDF-C192-4958-A2D5-81B5ACBD0E61}"/>
              </a:ext>
            </a:extLst>
          </p:cNvPr>
          <p:cNvSpPr/>
          <p:nvPr/>
        </p:nvSpPr>
        <p:spPr>
          <a:xfrm>
            <a:off x="6532980" y="2009968"/>
            <a:ext cx="2160000" cy="756000"/>
          </a:xfrm>
          <a:prstGeom prst="chevron">
            <a:avLst>
              <a:gd name="adj" fmla="val 32051"/>
            </a:avLst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Commissioning with beam</a:t>
            </a:r>
            <a:endParaRPr lang="zh-CN" altLang="en-US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箭头: V 形 8">
            <a:extLst>
              <a:ext uri="{FF2B5EF4-FFF2-40B4-BE49-F238E27FC236}">
                <a16:creationId xmlns:a16="http://schemas.microsoft.com/office/drawing/2014/main" id="{095F7DFA-2F91-4282-87DC-6EBFC0E17C70}"/>
              </a:ext>
            </a:extLst>
          </p:cNvPr>
          <p:cNvSpPr/>
          <p:nvPr/>
        </p:nvSpPr>
        <p:spPr>
          <a:xfrm>
            <a:off x="8514490" y="2009968"/>
            <a:ext cx="2160000" cy="756000"/>
          </a:xfrm>
          <a:prstGeom prst="chevron">
            <a:avLst>
              <a:gd name="adj" fmla="val 32051"/>
            </a:avLst>
          </a:prstGeom>
          <a:solidFill>
            <a:srgbClr val="0071C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Pilot run</a:t>
            </a:r>
            <a:endParaRPr lang="zh-CN" altLang="en-US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7946EBE2-4A19-430C-84BE-EBB32DE49939}"/>
              </a:ext>
            </a:extLst>
          </p:cNvPr>
          <p:cNvGrpSpPr/>
          <p:nvPr/>
        </p:nvGrpSpPr>
        <p:grpSpPr>
          <a:xfrm>
            <a:off x="1180009" y="1059562"/>
            <a:ext cx="988168" cy="3923646"/>
            <a:chOff x="1180009" y="1059562"/>
            <a:chExt cx="988168" cy="3923646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171CE4AD-DB6B-423A-A90C-17E311CB04F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62885" y="1413540"/>
              <a:ext cx="0" cy="596428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C5B435C9-D913-4FC5-9506-E684B7FA874D}"/>
                </a:ext>
              </a:extLst>
            </p:cNvPr>
            <p:cNvCxnSpPr>
              <a:cxnSpLocks/>
              <a:stCxn id="15" idx="0"/>
            </p:cNvCxnSpPr>
            <p:nvPr/>
          </p:nvCxnSpPr>
          <p:spPr>
            <a:xfrm flipV="1">
              <a:off x="1674093" y="2605485"/>
              <a:ext cx="0" cy="2017723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58">
              <a:extLst>
                <a:ext uri="{FF2B5EF4-FFF2-40B4-BE49-F238E27FC236}">
                  <a16:creationId xmlns:a16="http://schemas.microsoft.com/office/drawing/2014/main" id="{74CF749F-3240-444E-A681-69CB4166D809}"/>
                </a:ext>
              </a:extLst>
            </p:cNvPr>
            <p:cNvGrpSpPr/>
            <p:nvPr/>
          </p:nvGrpSpPr>
          <p:grpSpPr>
            <a:xfrm>
              <a:off x="1494093" y="4623208"/>
              <a:ext cx="360000" cy="360000"/>
              <a:chOff x="1494093" y="4623208"/>
              <a:chExt cx="360000" cy="360000"/>
            </a:xfrm>
          </p:grpSpPr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id="{A704E15D-D63E-49B5-8717-B5A4F0EFDED4}"/>
                  </a:ext>
                </a:extLst>
              </p:cNvPr>
              <p:cNvSpPr/>
              <p:nvPr/>
            </p:nvSpPr>
            <p:spPr>
              <a:xfrm>
                <a:off x="1494093" y="4623208"/>
                <a:ext cx="360000" cy="360000"/>
              </a:xfrm>
              <a:prstGeom prst="ellipse">
                <a:avLst/>
              </a:prstGeom>
              <a:solidFill>
                <a:srgbClr val="0071C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49D405AF-E0FB-4A47-9908-AD3E8A89E12D}"/>
                  </a:ext>
                </a:extLst>
              </p:cNvPr>
              <p:cNvSpPr/>
              <p:nvPr/>
            </p:nvSpPr>
            <p:spPr>
              <a:xfrm>
                <a:off x="1602093" y="472713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EDE2E429-8412-4F8F-A781-15AECD6B869E}"/>
                </a:ext>
              </a:extLst>
            </p:cNvPr>
            <p:cNvSpPr txBox="1"/>
            <p:nvPr/>
          </p:nvSpPr>
          <p:spPr>
            <a:xfrm>
              <a:off x="1180009" y="1059562"/>
              <a:ext cx="988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2026.12</a:t>
              </a:r>
              <a:endParaRPr lang="zh-CN" altLang="en-US" dirty="0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56D9ACFA-0C2E-4BAC-8F39-49E1AE09CC4B}"/>
              </a:ext>
            </a:extLst>
          </p:cNvPr>
          <p:cNvSpPr txBox="1"/>
          <p:nvPr/>
        </p:nvSpPr>
        <p:spPr>
          <a:xfrm>
            <a:off x="393052" y="5096622"/>
            <a:ext cx="434067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Construction of the experiment hall will be finished by summer this year.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Devices installation will then start.</a:t>
            </a:r>
          </a:p>
        </p:txBody>
      </p: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8D3D7AA4-83EE-4FF2-A35C-0B49C51EDDB4}"/>
              </a:ext>
            </a:extLst>
          </p:cNvPr>
          <p:cNvGrpSpPr/>
          <p:nvPr/>
        </p:nvGrpSpPr>
        <p:grpSpPr>
          <a:xfrm>
            <a:off x="3160108" y="1059562"/>
            <a:ext cx="988168" cy="3512711"/>
            <a:chOff x="3160108" y="1059562"/>
            <a:chExt cx="988168" cy="3512711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8BF1749-0493-4528-9FF3-30E79CF0DF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54192" y="1413540"/>
              <a:ext cx="0" cy="596428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CF36DF57-F673-44D9-9668-EDACC9E196A6}"/>
                </a:ext>
              </a:extLst>
            </p:cNvPr>
            <p:cNvCxnSpPr>
              <a:cxnSpLocks/>
              <a:stCxn id="23" idx="0"/>
            </p:cNvCxnSpPr>
            <p:nvPr/>
          </p:nvCxnSpPr>
          <p:spPr>
            <a:xfrm flipV="1">
              <a:off x="3654192" y="2530860"/>
              <a:ext cx="0" cy="1681413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E7BAEBD-5D57-40C6-BE25-2F229DA908B7}"/>
                </a:ext>
              </a:extLst>
            </p:cNvPr>
            <p:cNvSpPr txBox="1"/>
            <p:nvPr/>
          </p:nvSpPr>
          <p:spPr>
            <a:xfrm>
              <a:off x="3160108" y="1059562"/>
              <a:ext cx="988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2027.02</a:t>
              </a:r>
              <a:endParaRPr lang="zh-CN" altLang="en-US" dirty="0"/>
            </a:p>
          </p:txBody>
        </p:sp>
        <p:grpSp>
          <p:nvGrpSpPr>
            <p:cNvPr id="58" name="组合 57">
              <a:extLst>
                <a:ext uri="{FF2B5EF4-FFF2-40B4-BE49-F238E27FC236}">
                  <a16:creationId xmlns:a16="http://schemas.microsoft.com/office/drawing/2014/main" id="{317753D1-EA85-4A7B-B1DE-20C5F8DCCE5F}"/>
                </a:ext>
              </a:extLst>
            </p:cNvPr>
            <p:cNvGrpSpPr/>
            <p:nvPr/>
          </p:nvGrpSpPr>
          <p:grpSpPr>
            <a:xfrm>
              <a:off x="3474192" y="4212273"/>
              <a:ext cx="360000" cy="360000"/>
              <a:chOff x="3474192" y="4206290"/>
              <a:chExt cx="360000" cy="360000"/>
            </a:xfrm>
          </p:grpSpPr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id="{D61F453C-E723-4042-8078-01282DD32E60}"/>
                  </a:ext>
                </a:extLst>
              </p:cNvPr>
              <p:cNvSpPr/>
              <p:nvPr/>
            </p:nvSpPr>
            <p:spPr>
              <a:xfrm>
                <a:off x="3474192" y="4206290"/>
                <a:ext cx="360000" cy="360000"/>
              </a:xfrm>
              <a:prstGeom prst="ellipse">
                <a:avLst/>
              </a:prstGeom>
              <a:solidFill>
                <a:srgbClr val="0071C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id="{5357C5B5-9335-4E00-8F8E-752484E57CD7}"/>
                  </a:ext>
                </a:extLst>
              </p:cNvPr>
              <p:cNvSpPr/>
              <p:nvPr/>
            </p:nvSpPr>
            <p:spPr>
              <a:xfrm>
                <a:off x="3582192" y="4310212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0BABAE5D-4267-441B-B17D-B95EEC3C892C}"/>
              </a:ext>
            </a:extLst>
          </p:cNvPr>
          <p:cNvSpPr txBox="1"/>
          <p:nvPr/>
        </p:nvSpPr>
        <p:spPr>
          <a:xfrm>
            <a:off x="3474192" y="4613876"/>
            <a:ext cx="38260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Terminal device installation</a:t>
            </a:r>
            <a:endParaRPr lang="zh-CN" altLang="en-US" dirty="0"/>
          </a:p>
        </p:txBody>
      </p: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D6867743-234F-4B61-8823-973296A8EC31}"/>
              </a:ext>
            </a:extLst>
          </p:cNvPr>
          <p:cNvGrpSpPr/>
          <p:nvPr/>
        </p:nvGrpSpPr>
        <p:grpSpPr>
          <a:xfrm>
            <a:off x="5140207" y="1059562"/>
            <a:ext cx="988168" cy="3101776"/>
            <a:chOff x="5140207" y="1059562"/>
            <a:chExt cx="988168" cy="3101776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33FA0F4E-2E7A-4B86-B603-58D94C5EBD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4291" y="1413540"/>
              <a:ext cx="0" cy="596428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id="{4A56659F-C451-4ED9-B27A-11B2E83B165C}"/>
                </a:ext>
              </a:extLst>
            </p:cNvPr>
            <p:cNvCxnSpPr>
              <a:cxnSpLocks/>
              <a:stCxn id="29" idx="0"/>
            </p:cNvCxnSpPr>
            <p:nvPr/>
          </p:nvCxnSpPr>
          <p:spPr>
            <a:xfrm flipV="1">
              <a:off x="5634291" y="2765968"/>
              <a:ext cx="0" cy="1035370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组合 56">
              <a:extLst>
                <a:ext uri="{FF2B5EF4-FFF2-40B4-BE49-F238E27FC236}">
                  <a16:creationId xmlns:a16="http://schemas.microsoft.com/office/drawing/2014/main" id="{8E1F6E7E-7713-46DD-B95D-973E793E86A0}"/>
                </a:ext>
              </a:extLst>
            </p:cNvPr>
            <p:cNvGrpSpPr/>
            <p:nvPr/>
          </p:nvGrpSpPr>
          <p:grpSpPr>
            <a:xfrm>
              <a:off x="5454291" y="3801338"/>
              <a:ext cx="360000" cy="360000"/>
              <a:chOff x="5454291" y="3805080"/>
              <a:chExt cx="360000" cy="360000"/>
            </a:xfrm>
          </p:grpSpPr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id="{C571BFF5-C0C7-4D3B-8A23-AE08B474AB4A}"/>
                  </a:ext>
                </a:extLst>
              </p:cNvPr>
              <p:cNvSpPr/>
              <p:nvPr/>
            </p:nvSpPr>
            <p:spPr>
              <a:xfrm>
                <a:off x="5454291" y="3805080"/>
                <a:ext cx="360000" cy="360000"/>
              </a:xfrm>
              <a:prstGeom prst="ellipse">
                <a:avLst/>
              </a:prstGeom>
              <a:solidFill>
                <a:srgbClr val="0071C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id="{B2356FCB-332C-44EB-B492-542BE9753EDF}"/>
                  </a:ext>
                </a:extLst>
              </p:cNvPr>
              <p:cNvSpPr/>
              <p:nvPr/>
            </p:nvSpPr>
            <p:spPr>
              <a:xfrm>
                <a:off x="5562291" y="3909002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FF21A282-B65F-411E-8669-EE1E2DB6033C}"/>
                </a:ext>
              </a:extLst>
            </p:cNvPr>
            <p:cNvSpPr txBox="1"/>
            <p:nvPr/>
          </p:nvSpPr>
          <p:spPr>
            <a:xfrm>
              <a:off x="5140207" y="1059562"/>
              <a:ext cx="988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2027.09</a:t>
              </a:r>
              <a:endParaRPr lang="zh-CN" altLang="en-US" dirty="0"/>
            </a:p>
          </p:txBody>
        </p: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B83B8BF7-9302-405B-979E-869F06FEF861}"/>
              </a:ext>
            </a:extLst>
          </p:cNvPr>
          <p:cNvSpPr txBox="1"/>
          <p:nvPr/>
        </p:nvSpPr>
        <p:spPr>
          <a:xfrm>
            <a:off x="5454291" y="4207654"/>
            <a:ext cx="50157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All devices will be tested without beam</a:t>
            </a:r>
            <a:endParaRPr lang="zh-CN" altLang="en-US" dirty="0"/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027435BD-FD1A-43C3-A8FF-D26C7C8CF118}"/>
              </a:ext>
            </a:extLst>
          </p:cNvPr>
          <p:cNvGrpSpPr/>
          <p:nvPr/>
        </p:nvGrpSpPr>
        <p:grpSpPr>
          <a:xfrm>
            <a:off x="7094484" y="1059562"/>
            <a:ext cx="988168" cy="2690842"/>
            <a:chOff x="7094484" y="1059562"/>
            <a:chExt cx="988168" cy="2690842"/>
          </a:xfrm>
        </p:grpSpPr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id="{3C7B0871-297E-41A9-9E10-1D7E235911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88568" y="1413540"/>
              <a:ext cx="0" cy="596428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C4C9353F-6A38-4E56-833C-C3F545DDEAF0}"/>
                </a:ext>
              </a:extLst>
            </p:cNvPr>
            <p:cNvCxnSpPr>
              <a:cxnSpLocks/>
              <a:stCxn id="36" idx="0"/>
            </p:cNvCxnSpPr>
            <p:nvPr/>
          </p:nvCxnSpPr>
          <p:spPr>
            <a:xfrm flipV="1">
              <a:off x="7588568" y="2765968"/>
              <a:ext cx="0" cy="624436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B2E5512E-13A2-42F4-9797-6196F0876FB0}"/>
                </a:ext>
              </a:extLst>
            </p:cNvPr>
            <p:cNvGrpSpPr/>
            <p:nvPr/>
          </p:nvGrpSpPr>
          <p:grpSpPr>
            <a:xfrm>
              <a:off x="7408568" y="3390404"/>
              <a:ext cx="360000" cy="360000"/>
              <a:chOff x="7408568" y="3391376"/>
              <a:chExt cx="360000" cy="360000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id="{30B53947-59A2-4A7B-8033-34093F259C05}"/>
                  </a:ext>
                </a:extLst>
              </p:cNvPr>
              <p:cNvSpPr/>
              <p:nvPr/>
            </p:nvSpPr>
            <p:spPr>
              <a:xfrm>
                <a:off x="7408568" y="3391376"/>
                <a:ext cx="360000" cy="360000"/>
              </a:xfrm>
              <a:prstGeom prst="ellipse">
                <a:avLst/>
              </a:prstGeom>
              <a:solidFill>
                <a:srgbClr val="0071C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37" name="椭圆 36">
                <a:extLst>
                  <a:ext uri="{FF2B5EF4-FFF2-40B4-BE49-F238E27FC236}">
                    <a16:creationId xmlns:a16="http://schemas.microsoft.com/office/drawing/2014/main" id="{B5ACDD0A-266B-4E9F-94FC-C494E018C52C}"/>
                  </a:ext>
                </a:extLst>
              </p:cNvPr>
              <p:cNvSpPr/>
              <p:nvPr/>
            </p:nvSpPr>
            <p:spPr>
              <a:xfrm>
                <a:off x="7516568" y="3495298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35144242-6CA3-43C2-9C4C-9B1138425A2E}"/>
                </a:ext>
              </a:extLst>
            </p:cNvPr>
            <p:cNvSpPr txBox="1"/>
            <p:nvPr/>
          </p:nvSpPr>
          <p:spPr>
            <a:xfrm>
              <a:off x="7094484" y="1059562"/>
              <a:ext cx="988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2028.07</a:t>
              </a:r>
              <a:endParaRPr lang="zh-CN" altLang="en-US" dirty="0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F9A3A6EF-B47D-4ED7-9F5D-2C2D01F21250}"/>
              </a:ext>
            </a:extLst>
          </p:cNvPr>
          <p:cNvGrpSpPr/>
          <p:nvPr/>
        </p:nvGrpSpPr>
        <p:grpSpPr>
          <a:xfrm>
            <a:off x="9100406" y="1059562"/>
            <a:ext cx="988168" cy="2279908"/>
            <a:chOff x="9100406" y="1059562"/>
            <a:chExt cx="988168" cy="2279908"/>
          </a:xfrm>
        </p:grpSpPr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52F97267-8908-402D-B0BB-E257DDA935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94490" y="1413540"/>
              <a:ext cx="0" cy="596428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0DC967E6-C296-4339-AE9B-E628934CCE52}"/>
                </a:ext>
              </a:extLst>
            </p:cNvPr>
            <p:cNvCxnSpPr>
              <a:cxnSpLocks/>
              <a:stCxn id="42" idx="0"/>
            </p:cNvCxnSpPr>
            <p:nvPr/>
          </p:nvCxnSpPr>
          <p:spPr>
            <a:xfrm flipV="1">
              <a:off x="9594490" y="2765968"/>
              <a:ext cx="0" cy="213502"/>
            </a:xfrm>
            <a:prstGeom prst="line">
              <a:avLst/>
            </a:prstGeom>
            <a:ln w="25400">
              <a:solidFill>
                <a:srgbClr val="0071C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3E056685-817F-42D2-95C8-3ED29B002B09}"/>
                </a:ext>
              </a:extLst>
            </p:cNvPr>
            <p:cNvGrpSpPr/>
            <p:nvPr/>
          </p:nvGrpSpPr>
          <p:grpSpPr>
            <a:xfrm>
              <a:off x="9414490" y="2979470"/>
              <a:ext cx="360000" cy="360000"/>
              <a:chOff x="9414490" y="2979470"/>
              <a:chExt cx="360000" cy="360000"/>
            </a:xfrm>
          </p:grpSpPr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id="{AD8E727D-492E-4616-97D1-00473D7345DE}"/>
                  </a:ext>
                </a:extLst>
              </p:cNvPr>
              <p:cNvSpPr/>
              <p:nvPr/>
            </p:nvSpPr>
            <p:spPr>
              <a:xfrm>
                <a:off x="9414490" y="2979470"/>
                <a:ext cx="360000" cy="360000"/>
              </a:xfrm>
              <a:prstGeom prst="ellipse">
                <a:avLst/>
              </a:prstGeom>
              <a:solidFill>
                <a:srgbClr val="0071C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id="{1DCA6776-78F3-46F3-A508-690CE1D3ABB5}"/>
                  </a:ext>
                </a:extLst>
              </p:cNvPr>
              <p:cNvSpPr/>
              <p:nvPr/>
            </p:nvSpPr>
            <p:spPr>
              <a:xfrm>
                <a:off x="9522490" y="3083392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A7D3A616-7A30-4461-895E-241AF535F83B}"/>
                </a:ext>
              </a:extLst>
            </p:cNvPr>
            <p:cNvSpPr txBox="1"/>
            <p:nvPr/>
          </p:nvSpPr>
          <p:spPr>
            <a:xfrm>
              <a:off x="9100406" y="1059562"/>
              <a:ext cx="988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800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2029.09</a:t>
              </a:r>
              <a:endParaRPr lang="zh-CN" altLang="en-US" dirty="0"/>
            </a:p>
          </p:txBody>
        </p: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8399B753-2886-486C-8A20-9F864048DC1D}"/>
              </a:ext>
            </a:extLst>
          </p:cNvPr>
          <p:cNvSpPr txBox="1"/>
          <p:nvPr/>
        </p:nvSpPr>
        <p:spPr>
          <a:xfrm>
            <a:off x="7434390" y="3795748"/>
            <a:ext cx="296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Fist beam delivery.</a:t>
            </a:r>
            <a:endParaRPr lang="zh-CN" altLang="en-US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2356B851-856E-4221-B5FA-FCE160C5B20B}"/>
              </a:ext>
            </a:extLst>
          </p:cNvPr>
          <p:cNvSpPr txBox="1"/>
          <p:nvPr/>
        </p:nvSpPr>
        <p:spPr>
          <a:xfrm>
            <a:off x="9437906" y="3386710"/>
            <a:ext cx="21600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Book Antiqua" panose="02040602050305030304" pitchFamily="18" charset="0"/>
                <a:ea typeface="华文楷体" panose="02010600040101010101" pitchFamily="2" charset="-122"/>
              </a:rPr>
              <a:t>HPES Pilot run.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6AA49195-3B56-4CAA-9A11-9F2AABC6B98F}"/>
              </a:ext>
            </a:extLst>
          </p:cNvPr>
          <p:cNvSpPr txBox="1"/>
          <p:nvPr/>
        </p:nvSpPr>
        <p:spPr>
          <a:xfrm>
            <a:off x="4948800" y="5224416"/>
            <a:ext cx="687536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0000" indent="-540000" algn="l"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The HPES is expected to delivery its first beam in 2029.</a:t>
            </a:r>
          </a:p>
          <a:p>
            <a:pPr marL="540000" indent="-540000" algn="l">
              <a:spcAft>
                <a:spcPts val="600"/>
              </a:spcAft>
              <a:buFont typeface="Wingdings" panose="05000000000000000000" pitchFamily="2" charset="2"/>
              <a:buChar char="u"/>
            </a:pPr>
            <a:r>
              <a:rPr lang="en-US" altLang="zh-CN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More information will be updated in the future.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C188F853-D842-4703-BF68-0B41FE4108BA}"/>
              </a:ext>
            </a:extLst>
          </p:cNvPr>
          <p:cNvSpPr/>
          <p:nvPr/>
        </p:nvSpPr>
        <p:spPr>
          <a:xfrm>
            <a:off x="4814046" y="5131545"/>
            <a:ext cx="7144870" cy="950442"/>
          </a:xfrm>
          <a:prstGeom prst="roundRect">
            <a:avLst>
              <a:gd name="adj" fmla="val 24213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76866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895C8C9D-F06F-4FC7-BD37-0ED263E34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 Recent progress of HPES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C2BC7B-8929-4570-8F37-AFAE39C62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 dirty="0"/>
              <a:t>PAGE </a:t>
            </a:r>
            <a:fld id="{85593C41-972F-46D9-B833-3EC9D6B1A4C2}" type="slidenum">
              <a:rPr lang="zh-CN" altLang="en-US" smtClean="0"/>
              <a:pPr/>
              <a:t>20</a:t>
            </a:fld>
            <a:endParaRPr lang="zh-CN" altLang="en-US" dirty="0"/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DEEDAC1-BD0B-4979-A23A-AB84108BA213}"/>
              </a:ext>
            </a:extLst>
          </p:cNvPr>
          <p:cNvGrpSpPr>
            <a:grpSpLocks noChangeAspect="1"/>
          </p:cNvGrpSpPr>
          <p:nvPr/>
        </p:nvGrpSpPr>
        <p:grpSpPr>
          <a:xfrm>
            <a:off x="628120" y="1425285"/>
            <a:ext cx="2298712" cy="3080982"/>
            <a:chOff x="9149486" y="1"/>
            <a:chExt cx="3042514" cy="4077907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6DEC8538-716C-429C-BECF-B7ED88238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9486" y="1"/>
              <a:ext cx="3042514" cy="3111500"/>
            </a:xfrm>
            <a:prstGeom prst="rect">
              <a:avLst/>
            </a:prstGeom>
          </p:spPr>
        </p:pic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06E4C31E-5B32-4844-8F8A-C3AAD89A81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789947" y="1518303"/>
              <a:ext cx="382100" cy="255960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0E17B91F-ACE9-4F2C-9683-837E9187B0CC}"/>
                </a:ext>
              </a:extLst>
            </p:cNvPr>
            <p:cNvSpPr txBox="1"/>
            <p:nvPr/>
          </p:nvSpPr>
          <p:spPr>
            <a:xfrm>
              <a:off x="9579838" y="1710673"/>
              <a:ext cx="1776745" cy="824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>
                  <a:solidFill>
                    <a:srgbClr val="00B050"/>
                  </a:solidFill>
                </a:rPr>
                <a:t>View direction</a:t>
              </a:r>
              <a:endParaRPr lang="zh-CN" altLang="en-US" sz="12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F5D5C4B-7E19-463D-9350-41DC6BF35A1F}"/>
              </a:ext>
            </a:extLst>
          </p:cNvPr>
          <p:cNvGrpSpPr>
            <a:grpSpLocks noChangeAspect="1"/>
          </p:cNvGrpSpPr>
          <p:nvPr/>
        </p:nvGrpSpPr>
        <p:grpSpPr>
          <a:xfrm>
            <a:off x="3381779" y="1123776"/>
            <a:ext cx="8582459" cy="5069893"/>
            <a:chOff x="510741" y="687377"/>
            <a:chExt cx="9661171" cy="5707118"/>
          </a:xfrm>
        </p:grpSpPr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31BBC338-8F07-4A3C-81A8-2F12C889D8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00" b="-316"/>
            <a:stretch/>
          </p:blipFill>
          <p:spPr>
            <a:xfrm>
              <a:off x="510803" y="687377"/>
              <a:ext cx="9661109" cy="5707118"/>
            </a:xfrm>
            <a:prstGeom prst="rect">
              <a:avLst/>
            </a:prstGeom>
          </p:spPr>
        </p:pic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83DAFBDF-8E85-4514-BE7E-0BAC554DCC4D}"/>
                </a:ext>
              </a:extLst>
            </p:cNvPr>
            <p:cNvGrpSpPr/>
            <p:nvPr/>
          </p:nvGrpSpPr>
          <p:grpSpPr>
            <a:xfrm>
              <a:off x="6262689" y="966788"/>
              <a:ext cx="3891957" cy="5406487"/>
              <a:chOff x="6262689" y="966788"/>
              <a:chExt cx="3891957" cy="5406487"/>
            </a:xfrm>
          </p:grpSpPr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66C59E67-934A-46C2-ABFD-E7B8C3BE69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19263" y="4332938"/>
                <a:ext cx="3095904" cy="2040337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>
                <a:extLst>
                  <a:ext uri="{FF2B5EF4-FFF2-40B4-BE49-F238E27FC236}">
                    <a16:creationId xmlns:a16="http://schemas.microsoft.com/office/drawing/2014/main" id="{BCB2BABD-DB52-46AB-942D-5C9D247466A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689" y="966788"/>
                <a:ext cx="3891957" cy="2051750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>
                <a:extLst>
                  <a:ext uri="{FF2B5EF4-FFF2-40B4-BE49-F238E27FC236}">
                    <a16:creationId xmlns:a16="http://schemas.microsoft.com/office/drawing/2014/main" id="{8E549E8F-7980-4A4B-B0EE-ED179A883E1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458666" y="2552047"/>
                <a:ext cx="1629259" cy="451501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>
                <a:extLst>
                  <a:ext uri="{FF2B5EF4-FFF2-40B4-BE49-F238E27FC236}">
                    <a16:creationId xmlns:a16="http://schemas.microsoft.com/office/drawing/2014/main" id="{023BF153-73F6-4362-A131-9A98F2D3C2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4394" y="4305953"/>
                <a:ext cx="1590252" cy="189052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>
                <a:extLst>
                  <a:ext uri="{FF2B5EF4-FFF2-40B4-BE49-F238E27FC236}">
                    <a16:creationId xmlns:a16="http://schemas.microsoft.com/office/drawing/2014/main" id="{3842CD01-8161-47C2-9B2E-4DCB496D1A9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319200" y="4305953"/>
                <a:ext cx="2245194" cy="26985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>
                <a:extLst>
                  <a:ext uri="{FF2B5EF4-FFF2-40B4-BE49-F238E27FC236}">
                    <a16:creationId xmlns:a16="http://schemas.microsoft.com/office/drawing/2014/main" id="{95AE15F1-2B09-4B84-BDE4-0DCC39DECCF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62689" y="3003548"/>
                <a:ext cx="2195977" cy="20807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>
                <a:extLst>
                  <a:ext uri="{FF2B5EF4-FFF2-40B4-BE49-F238E27FC236}">
                    <a16:creationId xmlns:a16="http://schemas.microsoft.com/office/drawing/2014/main" id="{4C83B610-9786-4518-9C40-915DEEDD6E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71220" y="3024355"/>
                <a:ext cx="47980" cy="1320911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id="{0B76D1EA-6051-489F-847F-1500F29D04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58666" y="3012374"/>
                <a:ext cx="105665" cy="1307071"/>
              </a:xfrm>
              <a:prstGeom prst="line">
                <a:avLst/>
              </a:prstGeom>
              <a:ln w="38100">
                <a:solidFill>
                  <a:srgbClr val="FFFF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id="{EFDA7F06-A7F1-4560-B447-845FC5A32B70}"/>
                </a:ext>
              </a:extLst>
            </p:cNvPr>
            <p:cNvGrpSpPr/>
            <p:nvPr/>
          </p:nvGrpSpPr>
          <p:grpSpPr>
            <a:xfrm>
              <a:off x="510741" y="2694271"/>
              <a:ext cx="5187591" cy="1987267"/>
              <a:chOff x="510741" y="2694271"/>
              <a:chExt cx="5187591" cy="1987267"/>
            </a:xfrm>
          </p:grpSpPr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6CAB2B12-C217-4ABB-B422-BCBD540004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751422" y="2694271"/>
                <a:ext cx="3923099" cy="324270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id="{FAA7605E-5B8A-4D49-AD35-3A67F2F417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751422" y="4332938"/>
                <a:ext cx="3946910" cy="348600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id="{A3D4BA87-9BBF-4237-A6F7-E5A7D50DC93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10741" y="2964430"/>
                <a:ext cx="4132700" cy="257406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9849A9BD-EFBB-4ABC-B4FD-BAB11C1E21C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71500" y="4221019"/>
                <a:ext cx="4065371" cy="134214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C05AD618-C249-4447-8C65-EAE640E629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51422" y="2694271"/>
                <a:ext cx="1" cy="1987267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>
                <a:extLst>
                  <a:ext uri="{FF2B5EF4-FFF2-40B4-BE49-F238E27FC236}">
                    <a16:creationId xmlns:a16="http://schemas.microsoft.com/office/drawing/2014/main" id="{89FA5C61-2726-4281-AB7D-0F647D9B549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10741" y="2694272"/>
                <a:ext cx="1240681" cy="162134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>
                <a:extLst>
                  <a:ext uri="{FF2B5EF4-FFF2-40B4-BE49-F238E27FC236}">
                    <a16:creationId xmlns:a16="http://schemas.microsoft.com/office/drawing/2014/main" id="{D6F62058-899A-4863-9224-5D936822EB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802" y="4426436"/>
                <a:ext cx="1240558" cy="255102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>
                <a:extLst>
                  <a:ext uri="{FF2B5EF4-FFF2-40B4-BE49-F238E27FC236}">
                    <a16:creationId xmlns:a16="http://schemas.microsoft.com/office/drawing/2014/main" id="{418A0720-4E54-436D-B6DC-06DB163ED3D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43379" y="3012374"/>
                <a:ext cx="1031142" cy="209462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3F9997D8-51FB-4507-8DAD-8C18988E5A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3379" y="4222548"/>
                <a:ext cx="1054953" cy="96897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>
                <a:extLst>
                  <a:ext uri="{FF2B5EF4-FFF2-40B4-BE49-F238E27FC236}">
                    <a16:creationId xmlns:a16="http://schemas.microsoft.com/office/drawing/2014/main" id="{D4F6A0CB-9314-4028-A36A-6816271E93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81029" y="3012374"/>
                <a:ext cx="0" cy="1320564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>
                <a:extLst>
                  <a:ext uri="{FF2B5EF4-FFF2-40B4-BE49-F238E27FC236}">
                    <a16:creationId xmlns:a16="http://schemas.microsoft.com/office/drawing/2014/main" id="{46E5C7F1-0BA9-4881-8FF0-367DC891E6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43379" y="3221836"/>
                <a:ext cx="0" cy="999183"/>
              </a:xfrm>
              <a:prstGeom prst="line">
                <a:avLst/>
              </a:prstGeom>
              <a:ln w="381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0876BEFB-A267-4560-85D9-9BD8C442F85F}"/>
              </a:ext>
            </a:extLst>
          </p:cNvPr>
          <p:cNvSpPr txBox="1"/>
          <p:nvPr/>
        </p:nvSpPr>
        <p:spPr>
          <a:xfrm>
            <a:off x="5727989" y="3535952"/>
            <a:ext cx="870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0000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T1</a:t>
            </a:r>
            <a:endParaRPr lang="zh-CN" altLang="en-US" sz="3200" b="1" dirty="0">
              <a:solidFill>
                <a:srgbClr val="FF0000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0E979005-0357-4651-9954-DDAB792EFBBC}"/>
              </a:ext>
            </a:extLst>
          </p:cNvPr>
          <p:cNvSpPr txBox="1"/>
          <p:nvPr/>
        </p:nvSpPr>
        <p:spPr>
          <a:xfrm>
            <a:off x="9481620" y="3657081"/>
            <a:ext cx="8704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 b="1" dirty="0">
                <a:solidFill>
                  <a:srgbClr val="FFFF00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T2</a:t>
            </a:r>
            <a:endParaRPr lang="zh-CN" altLang="en-US" sz="3200" b="1" dirty="0">
              <a:solidFill>
                <a:srgbClr val="FFFF00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BD3D31DB-E7A0-43B0-8BA7-2B2412F63FB1}"/>
              </a:ext>
            </a:extLst>
          </p:cNvPr>
          <p:cNvSpPr txBox="1"/>
          <p:nvPr/>
        </p:nvSpPr>
        <p:spPr>
          <a:xfrm>
            <a:off x="746604" y="5162257"/>
            <a:ext cx="6465295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Experiment hall have been finished.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Book Antiqua" panose="02040602050305030304" pitchFamily="18" charset="0"/>
                <a:ea typeface="华文楷体" panose="02010600040101010101" pitchFamily="2" charset="-122"/>
              </a:rPr>
              <a:t>Terminals will be finished by JUN. 2027.</a:t>
            </a:r>
            <a:endParaRPr lang="zh-CN" altLang="en-US" sz="24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4311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3E3DB1F-E07E-4F35-9F3E-87EAD20F3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4.2 Recent progress of HPES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638C695-DD8E-4C6E-B640-22E2442E4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21</a:t>
            </a:fld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1397707-25FF-4BEF-8F7F-31D166B00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792" y="990600"/>
            <a:ext cx="4005783" cy="534104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B5E55C5-DA83-4DE8-A67A-AFA2CF6DC3E6}"/>
              </a:ext>
            </a:extLst>
          </p:cNvPr>
          <p:cNvSpPr txBox="1"/>
          <p:nvPr/>
        </p:nvSpPr>
        <p:spPr>
          <a:xfrm>
            <a:off x="512153" y="1120848"/>
            <a:ext cx="71100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Book Antiqua" panose="02040602050305030304" pitchFamily="18" charset="0"/>
                <a:ea typeface="华文楷体" panose="02010600040101010101" pitchFamily="2" charset="-122"/>
              </a:rPr>
              <a:t>The proton scatter has been installed on the RCS of CSNS.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Book Antiqua" panose="02040602050305030304" pitchFamily="18" charset="0"/>
                <a:ea typeface="华文楷体" panose="02010600040101010101" pitchFamily="2" charset="-122"/>
              </a:rPr>
              <a:t>Currently, it is under tuning test.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CC03EAE-5C7D-4C90-9059-C28EF3E1F7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/>
          <a:stretch/>
        </p:blipFill>
        <p:spPr>
          <a:xfrm>
            <a:off x="1637564" y="2692846"/>
            <a:ext cx="4859224" cy="333365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8FC908D4-7E88-41FB-9B97-B3EF00EEEFF4}"/>
              </a:ext>
            </a:extLst>
          </p:cNvPr>
          <p:cNvSpPr/>
          <p:nvPr/>
        </p:nvSpPr>
        <p:spPr>
          <a:xfrm>
            <a:off x="5476875" y="4495800"/>
            <a:ext cx="447675" cy="285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3F6C1C7F-E46B-4E34-8804-72BC9BBB6960}"/>
              </a:ext>
            </a:extLst>
          </p:cNvPr>
          <p:cNvSpPr/>
          <p:nvPr/>
        </p:nvSpPr>
        <p:spPr>
          <a:xfrm rot="20212019">
            <a:off x="6092891" y="4108004"/>
            <a:ext cx="1219200" cy="285750"/>
          </a:xfrm>
          <a:prstGeom prst="rightArrow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25755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1E70C3-48B5-4C61-89F4-56CCBEC25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4.3 Team of HPES</a:t>
            </a:r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77E18F2-1020-44EC-BE56-1388F0192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23982" y="6453286"/>
            <a:ext cx="2743200" cy="307777"/>
          </a:xfrm>
        </p:spPr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F5AE317-E634-48C3-9CBF-81C4F89A42D2}"/>
              </a:ext>
            </a:extLst>
          </p:cNvPr>
          <p:cNvSpPr/>
          <p:nvPr/>
        </p:nvSpPr>
        <p:spPr>
          <a:xfrm>
            <a:off x="0" y="3043452"/>
            <a:ext cx="12192000" cy="3275462"/>
          </a:xfrm>
          <a:prstGeom prst="rect">
            <a:avLst/>
          </a:prstGeom>
          <a:solidFill>
            <a:srgbClr val="1D77C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0A8029A-B60E-4787-B6D4-31B528127A05}"/>
              </a:ext>
            </a:extLst>
          </p:cNvPr>
          <p:cNvSpPr txBox="1"/>
          <p:nvPr/>
        </p:nvSpPr>
        <p:spPr>
          <a:xfrm>
            <a:off x="803177" y="5446121"/>
            <a:ext cx="1989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1600" b="1" dirty="0">
                <a:solidFill>
                  <a:schemeClr val="bg1"/>
                </a:solidFill>
                <a:ea typeface="华文楷体" panose="02010600040101010101" pitchFamily="2" charset="-122"/>
              </a:rPr>
              <a:t>Device Physicist:</a:t>
            </a:r>
          </a:p>
        </p:txBody>
      </p:sp>
      <p:graphicFrame>
        <p:nvGraphicFramePr>
          <p:cNvPr id="34" name="表格 34">
            <a:extLst>
              <a:ext uri="{FF2B5EF4-FFF2-40B4-BE49-F238E27FC236}">
                <a16:creationId xmlns:a16="http://schemas.microsoft.com/office/drawing/2014/main" id="{50D332D7-AB0F-4A2B-906A-CD304B7553FE}"/>
              </a:ext>
            </a:extLst>
          </p:cNvPr>
          <p:cNvGraphicFramePr>
            <a:graphicFrameLocks noGrp="1"/>
          </p:cNvGraphicFramePr>
          <p:nvPr/>
        </p:nvGraphicFramePr>
        <p:xfrm>
          <a:off x="3003740" y="5401977"/>
          <a:ext cx="8008676" cy="68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169">
                  <a:extLst>
                    <a:ext uri="{9D8B030D-6E8A-4147-A177-3AD203B41FA5}">
                      <a16:colId xmlns:a16="http://schemas.microsoft.com/office/drawing/2014/main" val="2545967296"/>
                    </a:ext>
                  </a:extLst>
                </a:gridCol>
                <a:gridCol w="2002169">
                  <a:extLst>
                    <a:ext uri="{9D8B030D-6E8A-4147-A177-3AD203B41FA5}">
                      <a16:colId xmlns:a16="http://schemas.microsoft.com/office/drawing/2014/main" val="2839030140"/>
                    </a:ext>
                  </a:extLst>
                </a:gridCol>
                <a:gridCol w="2002169">
                  <a:extLst>
                    <a:ext uri="{9D8B030D-6E8A-4147-A177-3AD203B41FA5}">
                      <a16:colId xmlns:a16="http://schemas.microsoft.com/office/drawing/2014/main" val="469899446"/>
                    </a:ext>
                  </a:extLst>
                </a:gridCol>
                <a:gridCol w="2002169">
                  <a:extLst>
                    <a:ext uri="{9D8B030D-6E8A-4147-A177-3AD203B41FA5}">
                      <a16:colId xmlns:a16="http://schemas.microsoft.com/office/drawing/2014/main" val="1868333928"/>
                    </a:ext>
                  </a:extLst>
                </a:gridCol>
              </a:tblGrid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QIAN Sen/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钱森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LIANG Zhijun/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梁志均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ZHANG Hongyu/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章红宇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YI Han/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易晗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2144908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SHI Xin/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史欣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LI Qiang/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李强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LV You/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吕游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LI Mengzhao/</a:t>
                      </a:r>
                      <a:r>
                        <a:rPr lang="zh-CN" altLang="en-US" sz="1200" b="1" dirty="0">
                          <a:solidFill>
                            <a:schemeClr val="bg1"/>
                          </a:solidFill>
                          <a:ea typeface="华文楷体" panose="02010600040101010101" pitchFamily="2" charset="-122"/>
                        </a:rPr>
                        <a:t>李梦朝</a:t>
                      </a:r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6569812"/>
                  </a:ext>
                </a:extLst>
              </a:tr>
            </a:tbl>
          </a:graphicData>
        </a:graphic>
      </p:graphicFrame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7C1FFD20-FB73-4546-876C-4EC94DC43531}"/>
              </a:ext>
            </a:extLst>
          </p:cNvPr>
          <p:cNvCxnSpPr>
            <a:cxnSpLocks/>
          </p:cNvCxnSpPr>
          <p:nvPr/>
        </p:nvCxnSpPr>
        <p:spPr>
          <a:xfrm>
            <a:off x="598457" y="5136576"/>
            <a:ext cx="11087037" cy="0"/>
          </a:xfrm>
          <a:prstGeom prst="line">
            <a:avLst/>
          </a:prstGeom>
          <a:ln w="19050">
            <a:solidFill>
              <a:schemeClr val="bg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DA5CA5D-B05B-4B4B-9786-8A2DA772A37E}"/>
              </a:ext>
            </a:extLst>
          </p:cNvPr>
          <p:cNvGrpSpPr/>
          <p:nvPr/>
        </p:nvGrpSpPr>
        <p:grpSpPr>
          <a:xfrm>
            <a:off x="504028" y="1963673"/>
            <a:ext cx="11183944" cy="2817724"/>
            <a:chOff x="504028" y="1963673"/>
            <a:chExt cx="11183944" cy="2817724"/>
          </a:xfrm>
        </p:grpSpPr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id="{B669C4F2-D195-4896-A1DA-D20FC8940D70}"/>
                </a:ext>
              </a:extLst>
            </p:cNvPr>
            <p:cNvGrpSpPr/>
            <p:nvPr/>
          </p:nvGrpSpPr>
          <p:grpSpPr>
            <a:xfrm>
              <a:off x="504028" y="1963673"/>
              <a:ext cx="2018508" cy="2817724"/>
              <a:chOff x="341593" y="1963673"/>
              <a:chExt cx="2018508" cy="2817724"/>
            </a:xfrm>
          </p:grpSpPr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86D8AEB7-3A92-4602-919C-AE6E3D9C7070}"/>
                  </a:ext>
                </a:extLst>
              </p:cNvPr>
              <p:cNvSpPr txBox="1"/>
              <p:nvPr/>
            </p:nvSpPr>
            <p:spPr>
              <a:xfrm>
                <a:off x="341593" y="3981178"/>
                <a:ext cx="201850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Director of HPES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JING Hantao / </a:t>
                </a:r>
                <a:r>
                  <a:rPr lang="zh-CN" altLang="en-US" sz="1200" b="1" dirty="0">
                    <a:solidFill>
                      <a:schemeClr val="bg1"/>
                    </a:solidFill>
                  </a:rPr>
                  <a:t>敬罕涛</a:t>
                </a:r>
                <a:endParaRPr lang="en-US" altLang="zh-CN" sz="1200" b="1" dirty="0">
                  <a:solidFill>
                    <a:schemeClr val="bg1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jinght@ihep.ac.cn</a:t>
                </a:r>
              </a:p>
            </p:txBody>
          </p:sp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0631981C-D0AD-4ACB-B3D1-D0BB7B1228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51" t="19742" r="151" b="24041"/>
              <a:stretch/>
            </p:blipFill>
            <p:spPr>
              <a:xfrm>
                <a:off x="540847" y="1963673"/>
                <a:ext cx="1620000" cy="1620000"/>
              </a:xfrm>
              <a:prstGeom prst="ellipse">
                <a:avLst/>
              </a:prstGeom>
              <a:effectLst>
                <a:outerShdw blurRad="50800" dist="63500" dir="3000000" algn="tl" rotWithShape="0">
                  <a:prstClr val="black">
                    <a:alpha val="40000"/>
                  </a:prstClr>
                </a:outerShdw>
              </a:effectLst>
            </p:spPr>
          </p:pic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244CDA62-87A9-4A47-89BD-F6F9CA2B2F47}"/>
                </a:ext>
              </a:extLst>
            </p:cNvPr>
            <p:cNvGrpSpPr/>
            <p:nvPr/>
          </p:nvGrpSpPr>
          <p:grpSpPr>
            <a:xfrm>
              <a:off x="2795387" y="1963673"/>
              <a:ext cx="2018508" cy="2817724"/>
              <a:chOff x="2510122" y="1963673"/>
              <a:chExt cx="2018508" cy="2817724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3EA4D152-8D4C-4757-A0C4-0DD027ACDFE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53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751" t="3207" r="32538" b="11636"/>
              <a:stretch/>
            </p:blipFill>
            <p:spPr>
              <a:xfrm>
                <a:off x="2710747" y="1963673"/>
                <a:ext cx="1617259" cy="1620000"/>
              </a:xfrm>
              <a:prstGeom prst="ellipse">
                <a:avLst/>
              </a:prstGeom>
              <a:effectLst>
                <a:outerShdw blurRad="50800" dist="63500" dir="30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7C0FDA93-D01B-4F4C-A250-71B9C822A0C9}"/>
                  </a:ext>
                </a:extLst>
              </p:cNvPr>
              <p:cNvSpPr txBox="1"/>
              <p:nvPr/>
            </p:nvSpPr>
            <p:spPr>
              <a:xfrm>
                <a:off x="2510122" y="3981178"/>
                <a:ext cx="201850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Team Coordinator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DONG Mingyi / </a:t>
                </a:r>
                <a:r>
                  <a:rPr lang="zh-CN" altLang="en-US" sz="1200" b="1" dirty="0">
                    <a:solidFill>
                      <a:schemeClr val="bg1"/>
                    </a:solidFill>
                  </a:rPr>
                  <a:t>董明义</a:t>
                </a:r>
                <a:endParaRPr lang="en-US" altLang="zh-CN" sz="1200" b="1" dirty="0">
                  <a:solidFill>
                    <a:schemeClr val="bg1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dongmy@ihep.ac.cn</a:t>
                </a: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2A7DF2E7-DC47-4847-A25B-75D11EB41909}"/>
                </a:ext>
              </a:extLst>
            </p:cNvPr>
            <p:cNvGrpSpPr/>
            <p:nvPr/>
          </p:nvGrpSpPr>
          <p:grpSpPr>
            <a:xfrm>
              <a:off x="5086746" y="1963673"/>
              <a:ext cx="2018508" cy="2817724"/>
              <a:chOff x="4678651" y="1963673"/>
              <a:chExt cx="2018508" cy="2817724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1C586530-6A26-46F2-AF54-C83B8BBA85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49" r="949"/>
              <a:stretch/>
            </p:blipFill>
            <p:spPr>
              <a:xfrm>
                <a:off x="4877905" y="1963673"/>
                <a:ext cx="1620000" cy="1620000"/>
              </a:xfrm>
              <a:prstGeom prst="ellipse">
                <a:avLst/>
              </a:prstGeom>
              <a:effectLst>
                <a:outerShdw blurRad="50800" dist="63500" dir="30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DA40873-050B-4F34-80F9-88A95DB5F60F}"/>
                  </a:ext>
                </a:extLst>
              </p:cNvPr>
              <p:cNvSpPr txBox="1"/>
              <p:nvPr/>
            </p:nvSpPr>
            <p:spPr>
              <a:xfrm>
                <a:off x="4678651" y="3981178"/>
                <a:ext cx="201850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Team Coordinator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FAN Ruirui / </a:t>
                </a:r>
                <a:r>
                  <a:rPr lang="zh-CN" altLang="en-US" sz="1200" b="1" dirty="0">
                    <a:solidFill>
                      <a:schemeClr val="bg1"/>
                    </a:solidFill>
                  </a:rPr>
                  <a:t>樊瑞睿</a:t>
                </a:r>
                <a:endParaRPr lang="en-US" altLang="zh-CN" sz="1200" b="1" dirty="0">
                  <a:solidFill>
                    <a:schemeClr val="bg1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fanrr@ihep.ac.cn</a:t>
                </a: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B3D93A62-00AD-4A2F-A991-63B72B489322}"/>
                </a:ext>
              </a:extLst>
            </p:cNvPr>
            <p:cNvGrpSpPr/>
            <p:nvPr/>
          </p:nvGrpSpPr>
          <p:grpSpPr>
            <a:xfrm>
              <a:off x="7378105" y="1963673"/>
              <a:ext cx="2018508" cy="2817724"/>
              <a:chOff x="6847179" y="1963673"/>
              <a:chExt cx="2018508" cy="2817724"/>
            </a:xfrm>
          </p:grpSpPr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71BC1B66-F032-4678-A710-62D4AE9266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073" t="33467" r="20051" b="25345"/>
              <a:stretch/>
            </p:blipFill>
            <p:spPr>
              <a:xfrm>
                <a:off x="7046708" y="1963673"/>
                <a:ext cx="1619450" cy="1620000"/>
              </a:xfrm>
              <a:prstGeom prst="ellipse">
                <a:avLst/>
              </a:prstGeom>
              <a:effectLst>
                <a:outerShdw blurRad="50800" dist="63500" dir="30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C06D2BE-98D1-40A5-9EFD-D79ED7F2848F}"/>
                  </a:ext>
                </a:extLst>
              </p:cNvPr>
              <p:cNvSpPr txBox="1"/>
              <p:nvPr/>
            </p:nvSpPr>
            <p:spPr>
              <a:xfrm>
                <a:off x="6847179" y="3981178"/>
                <a:ext cx="201850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Beamline Physicist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rgbClr val="FFFF00"/>
                    </a:solidFill>
                  </a:rPr>
                  <a:t>GUO Yuhang / </a:t>
                </a:r>
                <a:r>
                  <a:rPr lang="zh-CN" altLang="en-US" sz="1200" b="1" dirty="0">
                    <a:solidFill>
                      <a:srgbClr val="FFFF00"/>
                    </a:solidFill>
                  </a:rPr>
                  <a:t>郭宇航</a:t>
                </a:r>
                <a:endParaRPr lang="en-US" altLang="zh-CN" sz="1200" b="1" dirty="0">
                  <a:solidFill>
                    <a:srgbClr val="FFFF00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rgbClr val="FFFF00"/>
                    </a:solidFill>
                  </a:rPr>
                  <a:t>guoyh@ihep.ac.cn</a:t>
                </a:r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id="{56852B63-58ED-4A10-9D96-38AABA95D159}"/>
                </a:ext>
              </a:extLst>
            </p:cNvPr>
            <p:cNvGrpSpPr/>
            <p:nvPr/>
          </p:nvGrpSpPr>
          <p:grpSpPr>
            <a:xfrm>
              <a:off x="9669464" y="1963673"/>
              <a:ext cx="2018508" cy="2817724"/>
              <a:chOff x="9669464" y="1963673"/>
              <a:chExt cx="2018508" cy="2817724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9269AB2-18AA-49A3-A2A3-B950EB6F2FE7}"/>
                  </a:ext>
                </a:extLst>
              </p:cNvPr>
              <p:cNvSpPr txBox="1"/>
              <p:nvPr/>
            </p:nvSpPr>
            <p:spPr>
              <a:xfrm>
                <a:off x="9669464" y="3981178"/>
                <a:ext cx="201850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User Support</a:t>
                </a: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TAN Zhixin / </a:t>
                </a:r>
                <a:r>
                  <a:rPr lang="zh-CN" altLang="en-US" sz="1200" b="1" dirty="0">
                    <a:solidFill>
                      <a:schemeClr val="bg1"/>
                    </a:solidFill>
                  </a:rPr>
                  <a:t>谭志新</a:t>
                </a:r>
                <a:endParaRPr lang="en-US" altLang="zh-CN" sz="1200" b="1" dirty="0">
                  <a:solidFill>
                    <a:schemeClr val="bg1"/>
                  </a:solidFill>
                </a:endParaRPr>
              </a:p>
              <a:p>
                <a:pPr algn="ctr">
                  <a:spcAft>
                    <a:spcPts val="600"/>
                  </a:spcAft>
                </a:pPr>
                <a:r>
                  <a:rPr lang="en-US" altLang="zh-CN" sz="1200" b="1" dirty="0">
                    <a:solidFill>
                      <a:schemeClr val="bg1"/>
                    </a:solidFill>
                  </a:rPr>
                  <a:t>tanzx@ihep.ac.cn</a:t>
                </a:r>
              </a:p>
            </p:txBody>
          </p:sp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3D5C90A6-F52B-4E84-A761-1C8117FF0D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652" t="23666" r="18386"/>
              <a:stretch/>
            </p:blipFill>
            <p:spPr>
              <a:xfrm>
                <a:off x="9868718" y="1963673"/>
                <a:ext cx="1620000" cy="1620000"/>
              </a:xfrm>
              <a:prstGeom prst="ellipse">
                <a:avLst/>
              </a:prstGeom>
            </p:spPr>
          </p:pic>
        </p:grp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5D6EF010-7E9C-48FB-935D-CDB9DD8AC8CC}"/>
              </a:ext>
            </a:extLst>
          </p:cNvPr>
          <p:cNvSpPr txBox="1"/>
          <p:nvPr/>
        </p:nvSpPr>
        <p:spPr>
          <a:xfrm>
            <a:off x="702446" y="1223729"/>
            <a:ext cx="107862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zh-CN" sz="2000" b="1" i="1" dirty="0">
                <a:solidFill>
                  <a:srgbClr val="0071C1"/>
                </a:solidFill>
              </a:rPr>
              <a:t>HPES will open to everyone. Welcome to contact with us if you are interested. </a:t>
            </a:r>
            <a:endParaRPr lang="zh-CN" altLang="en-US" sz="2000" b="1" i="1" dirty="0">
              <a:solidFill>
                <a:srgbClr val="0071C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2064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81371068-4999-4830-A79A-AB6407504CBC}"/>
              </a:ext>
            </a:extLst>
          </p:cNvPr>
          <p:cNvSpPr/>
          <p:nvPr/>
        </p:nvSpPr>
        <p:spPr>
          <a:xfrm>
            <a:off x="8908330" y="857839"/>
            <a:ext cx="3283670" cy="5571537"/>
          </a:xfrm>
          <a:prstGeom prst="rect">
            <a:avLst/>
          </a:prstGeom>
          <a:solidFill>
            <a:srgbClr val="1D77C9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solidFill>
                <a:schemeClr val="tx1"/>
              </a:solidFill>
              <a:latin typeface="OPPOSans B" panose="00020600040101010101" pitchFamily="18" charset="-122"/>
              <a:ea typeface="OPPOSans B" panose="00020600040101010101" pitchFamily="18" charset="-122"/>
              <a:cs typeface="OPPOSans B" panose="00020600040101010101" pitchFamily="18" charset="-122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9B5D4AA1-DC61-470D-B2CE-6D3A0937F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4.4 Summaries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E50A23-0406-49A1-8D3F-3B9F8D7E4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CN"/>
              <a:t>PAGE </a:t>
            </a:r>
            <a:fld id="{85593C41-972F-46D9-B833-3EC9D6B1A4C2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9ED5E2F-48AB-495A-8881-13589A5C152A}"/>
              </a:ext>
            </a:extLst>
          </p:cNvPr>
          <p:cNvSpPr txBox="1"/>
          <p:nvPr/>
        </p:nvSpPr>
        <p:spPr>
          <a:xfrm>
            <a:off x="9060730" y="4689686"/>
            <a:ext cx="297887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zh-CN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Contact</a:t>
            </a:r>
            <a:r>
              <a:rPr lang="zh-CN" altLang="en-US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：</a:t>
            </a:r>
            <a:r>
              <a:rPr lang="en-US" altLang="zh-CN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Yuhang Guo</a:t>
            </a:r>
          </a:p>
          <a:p>
            <a:pPr algn="l">
              <a:spcAft>
                <a:spcPts val="1200"/>
              </a:spcAft>
            </a:pPr>
            <a:r>
              <a:rPr lang="en-US" altLang="zh-CN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Phone</a:t>
            </a:r>
            <a:r>
              <a:rPr lang="zh-CN" altLang="en-US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：</a:t>
            </a:r>
            <a:r>
              <a:rPr lang="en-US" altLang="zh-CN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+86 18392181025</a:t>
            </a:r>
          </a:p>
          <a:p>
            <a:pPr algn="l">
              <a:spcAft>
                <a:spcPts val="1200"/>
              </a:spcAft>
            </a:pPr>
            <a:r>
              <a:rPr lang="en-US" altLang="zh-CN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Email</a:t>
            </a:r>
            <a:r>
              <a:rPr lang="zh-CN" altLang="en-US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：</a:t>
            </a:r>
            <a:r>
              <a:rPr lang="en-US" altLang="zh-CN" b="1" dirty="0">
                <a:solidFill>
                  <a:schemeClr val="bg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guoyh@ihep.ac.cn</a:t>
            </a:r>
          </a:p>
        </p:txBody>
      </p:sp>
      <p:sp>
        <p:nvSpPr>
          <p:cNvPr id="10" name="内容占位符 1">
            <a:extLst>
              <a:ext uri="{FF2B5EF4-FFF2-40B4-BE49-F238E27FC236}">
                <a16:creationId xmlns:a16="http://schemas.microsoft.com/office/drawing/2014/main" id="{EB449A86-485E-4929-B809-3CA996860CF0}"/>
              </a:ext>
            </a:extLst>
          </p:cNvPr>
          <p:cNvSpPr txBox="1">
            <a:spLocks/>
          </p:cNvSpPr>
          <p:nvPr/>
        </p:nvSpPr>
        <p:spPr>
          <a:xfrm>
            <a:off x="415358" y="1212850"/>
            <a:ext cx="8331701" cy="5026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altLang="zh-CN" sz="2400" dirty="0"/>
              <a:t>China’s first proton test beam will be completed in 2029.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altLang="zh-CN" sz="2400" dirty="0"/>
              <a:t>Multiple DIT have been equipped with HPES in supporting the users: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altLang="zh-CN" sz="2000" dirty="0"/>
              <a:t>Telescopes with resolution &lt; 10 μm.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altLang="zh-CN" sz="2000" dirty="0"/>
              <a:t>Proton energy spectrometer with res. 1% @ 1.6 GeV.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altLang="zh-CN" sz="2000" dirty="0"/>
              <a:t>Trigger device with TLU for data alignment proton by proton.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altLang="zh-CN" sz="2400" dirty="0"/>
              <a:t>Beam extraction is under tuning.</a:t>
            </a:r>
          </a:p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altLang="zh-CN" sz="2400" dirty="0"/>
              <a:t>Post Doc. position is open. </a:t>
            </a:r>
            <a:r>
              <a:rPr lang="en-US" altLang="zh-CN" sz="2400" b="1" dirty="0">
                <a:solidFill>
                  <a:srgbClr val="FF0000"/>
                </a:solidFill>
              </a:rPr>
              <a:t>We provide competitive salary</a:t>
            </a:r>
            <a:r>
              <a:rPr lang="en-US" altLang="zh-CN" sz="2400" dirty="0"/>
              <a:t>. Contact with us if you are interested.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1351338-F0E3-4256-8B2B-C62360A05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771" y="937208"/>
            <a:ext cx="2469604" cy="329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31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B371A5B3-CAD4-175B-0713-704C1E1C0EAB}"/>
              </a:ext>
            </a:extLst>
          </p:cNvPr>
          <p:cNvGrpSpPr/>
          <p:nvPr/>
        </p:nvGrpSpPr>
        <p:grpSpPr>
          <a:xfrm>
            <a:off x="494577" y="2061480"/>
            <a:ext cx="4320000" cy="4320000"/>
            <a:chOff x="494577" y="1269000"/>
            <a:chExt cx="4320000" cy="4320000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75FA68BC-CBCC-7AA0-2A9C-2D99EC14FDE3}"/>
                </a:ext>
              </a:extLst>
            </p:cNvPr>
            <p:cNvGrpSpPr/>
            <p:nvPr/>
          </p:nvGrpSpPr>
          <p:grpSpPr>
            <a:xfrm>
              <a:off x="494577" y="1269000"/>
              <a:ext cx="4320000" cy="4320000"/>
              <a:chOff x="2918123" y="552042"/>
              <a:chExt cx="4320000" cy="4320000"/>
            </a:xfrm>
          </p:grpSpPr>
          <p:sp>
            <p:nvSpPr>
              <p:cNvPr id="6" name="圆: 空心 5">
                <a:extLst>
                  <a:ext uri="{FF2B5EF4-FFF2-40B4-BE49-F238E27FC236}">
                    <a16:creationId xmlns:a16="http://schemas.microsoft.com/office/drawing/2014/main" id="{E1A3DF3A-1E33-8209-DF47-F7DCC1D62F9F}"/>
                  </a:ext>
                </a:extLst>
              </p:cNvPr>
              <p:cNvSpPr/>
              <p:nvPr/>
            </p:nvSpPr>
            <p:spPr>
              <a:xfrm>
                <a:off x="2918123" y="552042"/>
                <a:ext cx="4320000" cy="4320000"/>
              </a:xfrm>
              <a:prstGeom prst="donut">
                <a:avLst>
                  <a:gd name="adj" fmla="val 35905"/>
                </a:avLst>
              </a:prstGeom>
              <a:solidFill>
                <a:srgbClr val="EB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/>
              </a:p>
            </p:txBody>
          </p:sp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FEF40F65-C968-888C-4E18-93A7E3BC0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screen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4561932" y="1602565"/>
                <a:ext cx="808863" cy="468000"/>
              </a:xfrm>
              <a:prstGeom prst="rect">
                <a:avLst/>
              </a:prstGeom>
            </p:spPr>
          </p:pic>
          <p:sp>
            <p:nvSpPr>
              <p:cNvPr id="7" name="圆: 空心 6">
                <a:extLst>
                  <a:ext uri="{FF2B5EF4-FFF2-40B4-BE49-F238E27FC236}">
                    <a16:creationId xmlns:a16="http://schemas.microsoft.com/office/drawing/2014/main" id="{C3258765-6D65-A289-CE24-A79B4A25F39D}"/>
                  </a:ext>
                </a:extLst>
              </p:cNvPr>
              <p:cNvSpPr/>
              <p:nvPr/>
            </p:nvSpPr>
            <p:spPr>
              <a:xfrm>
                <a:off x="2918123" y="552042"/>
                <a:ext cx="4320000" cy="4320000"/>
              </a:xfrm>
              <a:prstGeom prst="donut">
                <a:avLst>
                  <a:gd name="adj" fmla="val 35905"/>
                </a:avLst>
              </a:prstGeom>
              <a:blipFill>
                <a:blip r:embed="rId4" cstate="screen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artisticTexturizer scaling="1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 l="1" t="-14578" r="-10234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5D0680C-5617-122B-876E-6FE551205DFD}"/>
                  </a:ext>
                </a:extLst>
              </p:cNvPr>
              <p:cNvSpPr txBox="1"/>
              <p:nvPr/>
            </p:nvSpPr>
            <p:spPr>
              <a:xfrm>
                <a:off x="3728123" y="1362042"/>
                <a:ext cx="2700000" cy="2700000"/>
              </a:xfrm>
              <a:prstGeom prst="rect">
                <a:avLst/>
              </a:prstGeom>
              <a:noFill/>
            </p:spPr>
            <p:txBody>
              <a:bodyPr wrap="square" rtlCol="0">
                <a:prstTxWarp prst="textArchUp">
                  <a:avLst>
                    <a:gd name="adj" fmla="val 12371979"/>
                  </a:avLst>
                </a:prstTxWarp>
                <a:spAutoFit/>
              </a:bodyPr>
              <a:lstStyle/>
              <a:p>
                <a:pPr algn="ctr"/>
                <a:r>
                  <a:rPr lang="zh-CN" altLang="en-US" sz="3600" dirty="0">
                    <a:solidFill>
                      <a:schemeClr val="accent1">
                        <a:lumMod val="50000"/>
                      </a:schemeClr>
                    </a:solidFill>
                    <a:latin typeface="华文行楷" panose="02010800040101010101" pitchFamily="2" charset="-122"/>
                    <a:ea typeface="华文行楷" panose="02010800040101010101" pitchFamily="2" charset="-122"/>
                  </a:rPr>
                  <a:t>中国散裂中子源</a:t>
                </a:r>
                <a:endParaRPr lang="en-US" altLang="zh-CN" sz="3600" dirty="0">
                  <a:solidFill>
                    <a:schemeClr val="accent1">
                      <a:lumMod val="50000"/>
                    </a:scheme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  <a:p>
                <a:pPr algn="ctr"/>
                <a:r>
                  <a:rPr lang="en-US" altLang="zh-CN" sz="1050" dirty="0">
                    <a:solidFill>
                      <a:schemeClr val="accent1">
                        <a:lumMod val="50000"/>
                      </a:schemeClr>
                    </a:solidFill>
                    <a:latin typeface="Bookman Old Style" panose="02050604050505020204" pitchFamily="18" charset="0"/>
                    <a:ea typeface="华文行楷" panose="02010800040101010101" pitchFamily="2" charset="-122"/>
                  </a:rPr>
                  <a:t>China Spallation Neutron Source</a:t>
                </a:r>
                <a:endParaRPr lang="zh-CN" altLang="en-US" sz="1050" dirty="0">
                  <a:solidFill>
                    <a:schemeClr val="accent1">
                      <a:lumMod val="50000"/>
                    </a:schemeClr>
                  </a:solidFill>
                  <a:latin typeface="Bookman Old Style" panose="02050604050505020204" pitchFamily="18" charset="0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11" name="圆: 空心 10">
              <a:extLst>
                <a:ext uri="{FF2B5EF4-FFF2-40B4-BE49-F238E27FC236}">
                  <a16:creationId xmlns:a16="http://schemas.microsoft.com/office/drawing/2014/main" id="{865A2788-7504-157C-D3D8-0B702B3E24A9}"/>
                </a:ext>
              </a:extLst>
            </p:cNvPr>
            <p:cNvSpPr/>
            <p:nvPr/>
          </p:nvSpPr>
          <p:spPr>
            <a:xfrm>
              <a:off x="2024577" y="2799000"/>
              <a:ext cx="1260000" cy="1260000"/>
            </a:xfrm>
            <a:prstGeom prst="donut">
              <a:avLst>
                <a:gd name="adj" fmla="val 29115"/>
              </a:avLst>
            </a:prstGeom>
            <a:gradFill flip="none" rotWithShape="1">
              <a:gsLst>
                <a:gs pos="31000">
                  <a:srgbClr val="ABABAB"/>
                </a:gs>
                <a:gs pos="63000">
                  <a:srgbClr val="C4C4C4"/>
                </a:gs>
                <a:gs pos="51000">
                  <a:sysClr val="window" lastClr="FFFFFF"/>
                </a:gs>
                <a:gs pos="0">
                  <a:schemeClr val="tx1">
                    <a:lumMod val="65000"/>
                    <a:lumOff val="3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13500000" scaled="1"/>
              <a:tileRect/>
            </a:gradFill>
            <a:ln w="6350"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1784595-A6EE-CE5C-F5EB-01B30DFB8086}"/>
              </a:ext>
            </a:extLst>
          </p:cNvPr>
          <p:cNvSpPr txBox="1"/>
          <p:nvPr/>
        </p:nvSpPr>
        <p:spPr>
          <a:xfrm>
            <a:off x="670560" y="413926"/>
            <a:ext cx="391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accent4">
                    <a:lumMod val="20000"/>
                    <a:lumOff val="8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致谢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CF917DD-3FE4-42FB-4E9E-A38C468866E7}"/>
              </a:ext>
            </a:extLst>
          </p:cNvPr>
          <p:cNvSpPr txBox="1"/>
          <p:nvPr/>
        </p:nvSpPr>
        <p:spPr>
          <a:xfrm>
            <a:off x="6273800" y="2274838"/>
            <a:ext cx="512064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承蒙厚爱</a:t>
            </a:r>
            <a:endParaRPr lang="en-US" altLang="zh-CN" sz="4800" b="1" dirty="0">
              <a:solidFill>
                <a:schemeClr val="accent4">
                  <a:lumMod val="60000"/>
                  <a:lumOff val="4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algn="ctr"/>
            <a:r>
              <a:rPr lang="zh-CN" altLang="en-US" sz="4800" b="1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感谢倾听</a:t>
            </a:r>
            <a:endParaRPr lang="en-US" altLang="zh-CN" sz="4800" b="1" dirty="0">
              <a:solidFill>
                <a:schemeClr val="accent4">
                  <a:lumMod val="60000"/>
                  <a:lumOff val="40000"/>
                </a:schemeClr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algn="ctr">
              <a:spcBef>
                <a:spcPts val="1200"/>
              </a:spcBef>
            </a:pPr>
            <a:r>
              <a:rPr lang="en-US" altLang="zh-CN" sz="4800" b="1" spc="600" dirty="0">
                <a:solidFill>
                  <a:schemeClr val="accent4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ea typeface="华文楷体" panose="02010600040101010101" pitchFamily="2" charset="-122"/>
              </a:rPr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3332899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3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科研报告PPT">
      <a:majorFont>
        <a:latin typeface="Bookman Old Style"/>
        <a:ea typeface="新宋体"/>
        <a:cs typeface=""/>
      </a:majorFont>
      <a:minorFont>
        <a:latin typeface="Bookman Old Style"/>
        <a:ea typeface="新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19050">
          <a:solidFill>
            <a:schemeClr val="tx1"/>
          </a:solidFill>
        </a:ln>
      </a:spPr>
      <a:bodyPr rtlCol="0" anchor="ctr"/>
      <a:lstStyle>
        <a:defPPr algn="ctr">
          <a:defRPr sz="1100" dirty="0">
            <a:solidFill>
              <a:schemeClr val="tx1"/>
            </a:solidFill>
            <a:latin typeface="OPPOSans B" panose="00020600040101010101" pitchFamily="18" charset="-122"/>
            <a:ea typeface="OPPOSans B" panose="00020600040101010101" pitchFamily="18" charset="-122"/>
            <a:cs typeface="OPPOSans B" panose="00020600040101010101" pitchFamily="18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400" dirty="0" smtClean="0">
            <a:latin typeface="Book Antiqua" panose="02040602050305030304" pitchFamily="18" charset="0"/>
            <a:ea typeface="华文楷体" panose="02010600040101010101" pitchFamily="2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-dump高能质子测试平台设计-v1" id="{02891A7E-8659-4515-ADC5-B2EDD4AC1003}" vid="{91FB458B-422B-4083-8E5D-3EE144010D8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科研报告模板</Template>
  <TotalTime>5740</TotalTime>
  <Words>1327</Words>
  <Application>Microsoft Office PowerPoint</Application>
  <PresentationFormat>宽屏</PresentationFormat>
  <Paragraphs>264</Paragraphs>
  <Slides>24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OPPOSans B</vt:lpstr>
      <vt:lpstr>等线</vt:lpstr>
      <vt:lpstr>华文楷体</vt:lpstr>
      <vt:lpstr>华文行楷</vt:lpstr>
      <vt:lpstr>微软雅黑</vt:lpstr>
      <vt:lpstr>新宋体</vt:lpstr>
      <vt:lpstr>Arial</vt:lpstr>
      <vt:lpstr>Book Antiqua</vt:lpstr>
      <vt:lpstr>Bookman Old Style</vt:lpstr>
      <vt:lpstr>Britannic Bold</vt:lpstr>
      <vt:lpstr>Cambria</vt:lpstr>
      <vt:lpstr>Cambria Math</vt:lpstr>
      <vt:lpstr>Times New Roman</vt:lpstr>
      <vt:lpstr>Wingdings</vt:lpstr>
      <vt:lpstr>Office 主题​​</vt:lpstr>
      <vt:lpstr>Introduction and Prospects to the 1.6 GeV Proton Test Beam at CSNS</vt:lpstr>
      <vt:lpstr>PowerPoint 演示文稿</vt:lpstr>
      <vt:lpstr>PowerPoint 演示文稿</vt:lpstr>
      <vt:lpstr>Location of CSNS</vt:lpstr>
      <vt:lpstr>1.1 CSNS</vt:lpstr>
      <vt:lpstr>1.2 CSNS-II</vt:lpstr>
      <vt:lpstr>1.3 HPES</vt:lpstr>
      <vt:lpstr>PowerPoint 演示文稿</vt:lpstr>
      <vt:lpstr>2.1 proton extraction</vt:lpstr>
      <vt:lpstr>2.2 Time structure</vt:lpstr>
      <vt:lpstr>2.3 Proton energy</vt:lpstr>
      <vt:lpstr>2.4 Proton flux and beam spot</vt:lpstr>
      <vt:lpstr>PowerPoint 演示文稿</vt:lpstr>
      <vt:lpstr>3. Devices in HPES Terminal</vt:lpstr>
      <vt:lpstr>3.1 Reference DIT</vt:lpstr>
      <vt:lpstr>3.2 Statistic DIT</vt:lpstr>
      <vt:lpstr>3.3 Trigger Logic Unit</vt:lpstr>
      <vt:lpstr>PowerPoint 演示文稿</vt:lpstr>
      <vt:lpstr>4.1 Milestone of HPES construction</vt:lpstr>
      <vt:lpstr>4.2 Recent progress of HPES</vt:lpstr>
      <vt:lpstr>4.2 Recent progress of HPES</vt:lpstr>
      <vt:lpstr>4.3 Team of HPES</vt:lpstr>
      <vt:lpstr>4.4 Summaries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Guo Yuhang</dc:creator>
  <cp:lastModifiedBy>guoyuhang</cp:lastModifiedBy>
  <cp:revision>299</cp:revision>
  <dcterms:created xsi:type="dcterms:W3CDTF">2023-09-13T06:59:42Z</dcterms:created>
  <dcterms:modified xsi:type="dcterms:W3CDTF">2026-10-14T07:00:44Z</dcterms:modified>
</cp:coreProperties>
</file>