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34" r:id="rId1"/>
    <p:sldMasterId id="2147485652" r:id="rId2"/>
    <p:sldMasterId id="2147485665" r:id="rId3"/>
    <p:sldMasterId id="2147485678" r:id="rId4"/>
    <p:sldMasterId id="2147485692" r:id="rId5"/>
    <p:sldMasterId id="2147485712" r:id="rId6"/>
  </p:sldMasterIdLst>
  <p:notesMasterIdLst>
    <p:notesMasterId r:id="rId47"/>
  </p:notesMasterIdLst>
  <p:handoutMasterIdLst>
    <p:handoutMasterId r:id="rId48"/>
  </p:handoutMasterIdLst>
  <p:sldIdLst>
    <p:sldId id="743" r:id="rId7"/>
    <p:sldId id="840" r:id="rId8"/>
    <p:sldId id="732" r:id="rId9"/>
    <p:sldId id="790" r:id="rId10"/>
    <p:sldId id="733" r:id="rId11"/>
    <p:sldId id="835" r:id="rId12"/>
    <p:sldId id="841" r:id="rId13"/>
    <p:sldId id="890" r:id="rId14"/>
    <p:sldId id="842" r:id="rId15"/>
    <p:sldId id="843" r:id="rId16"/>
    <p:sldId id="844" r:id="rId17"/>
    <p:sldId id="864" r:id="rId18"/>
    <p:sldId id="846" r:id="rId19"/>
    <p:sldId id="847" r:id="rId20"/>
    <p:sldId id="848" r:id="rId21"/>
    <p:sldId id="849" r:id="rId22"/>
    <p:sldId id="850" r:id="rId23"/>
    <p:sldId id="851" r:id="rId24"/>
    <p:sldId id="866" r:id="rId25"/>
    <p:sldId id="891" r:id="rId26"/>
    <p:sldId id="774" r:id="rId27"/>
    <p:sldId id="775" r:id="rId28"/>
    <p:sldId id="779" r:id="rId29"/>
    <p:sldId id="781" r:id="rId30"/>
    <p:sldId id="782" r:id="rId31"/>
    <p:sldId id="783" r:id="rId32"/>
    <p:sldId id="852" r:id="rId33"/>
    <p:sldId id="815" r:id="rId34"/>
    <p:sldId id="893" r:id="rId35"/>
    <p:sldId id="854" r:id="rId36"/>
    <p:sldId id="856" r:id="rId37"/>
    <p:sldId id="858" r:id="rId38"/>
    <p:sldId id="786" r:id="rId39"/>
    <p:sldId id="895" r:id="rId40"/>
    <p:sldId id="897" r:id="rId41"/>
    <p:sldId id="900" r:id="rId42"/>
    <p:sldId id="889" r:id="rId43"/>
    <p:sldId id="901" r:id="rId44"/>
    <p:sldId id="902" r:id="rId45"/>
    <p:sldId id="903" r:id="rId46"/>
  </p:sldIdLst>
  <p:sldSz cx="12192000" cy="6858000"/>
  <p:notesSz cx="6858000" cy="9144000"/>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2296"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0000FF"/>
    <a:srgbClr val="D6EFFA"/>
    <a:srgbClr val="91B3CC"/>
    <a:srgbClr val="3366FF"/>
    <a:srgbClr val="FF66FF"/>
    <a:srgbClr val="EEECE1"/>
    <a:srgbClr val="1F497D"/>
    <a:srgbClr val="006600"/>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中度样式 3 - 强调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202B0CA-FC54-4496-8BCA-5EF66A818D29}" styleName="深色样式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61" autoAdjust="0"/>
    <p:restoredTop sz="66922" autoAdjust="0"/>
  </p:normalViewPr>
  <p:slideViewPr>
    <p:cSldViewPr>
      <p:cViewPr varScale="1">
        <p:scale>
          <a:sx n="44" d="100"/>
          <a:sy n="44" d="100"/>
        </p:scale>
        <p:origin x="1300" y="32"/>
      </p:cViewPr>
      <p:guideLst>
        <p:guide orient="horz" pos="2160"/>
        <p:guide pos="3840"/>
        <p:guide orient="horz" pos="2296"/>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1388"/>
    </p:cViewPr>
  </p:sorterViewPr>
  <p:notesViewPr>
    <p:cSldViewPr>
      <p:cViewPr varScale="1">
        <p:scale>
          <a:sx n="92" d="100"/>
          <a:sy n="92" d="100"/>
        </p:scale>
        <p:origin x="373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8" Type="http://schemas.openxmlformats.org/officeDocument/2006/relationships/slide" Target="slides/slide2.xml"/><Relationship Id="rId51"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341F6EF-12CB-4735-A31F-C8F4E37529AA}" type="doc">
      <dgm:prSet loTypeId="urn:microsoft.com/office/officeart/2005/8/layout/chevron1" loCatId="process" qsTypeId="urn:microsoft.com/office/officeart/2005/8/quickstyle/simple1#1" qsCatId="simple" csTypeId="urn:microsoft.com/office/officeart/2005/8/colors/accent1_2#1" csCatId="accent1" phldr="1"/>
      <dgm:spPr/>
    </dgm:pt>
    <dgm:pt modelId="{A4C05506-1353-4D15-BE0B-DB2369F5FEB8}">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2019</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019DA77F-09E0-41B0-824D-F58FC3FF85FE}" type="parTrans" cxnId="{0B20089F-2BF0-4514-AAF8-90EF3884297F}">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FBFB2DBC-4802-4A00-A62D-57C05731D6AE}" type="sibTrans" cxnId="{0B20089F-2BF0-4514-AAF8-90EF3884297F}">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B81B9AD9-CE0F-47B9-842D-88A5ED34A30D}">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2020</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62BA0512-7CF0-429D-802E-DF0C71412C27}" type="parTrans" cxnId="{C882400A-F07D-4BAA-954E-BB046F5438C6}">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A1313836-CB50-4EF6-AC6F-499DA78D80DE}" type="sibTrans" cxnId="{C882400A-F07D-4BAA-954E-BB046F5438C6}">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E0C4353A-BCE3-4170-8D6D-9E2669E63EE3}">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2021</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C8F4ACFC-DCCC-4485-8BBB-9996D2EFA14B}" type="parTrans" cxnId="{1AEF55C2-FBAD-47C4-ABC5-0B80E9216CE8}">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371E96B5-0BE9-4A2A-A659-DFC35EA267A0}" type="sibTrans" cxnId="{1AEF55C2-FBAD-47C4-ABC5-0B80E9216CE8}">
      <dgm:prSet/>
      <dgm:spPr/>
      <dgm:t>
        <a:bodyPr/>
        <a:lstStyle/>
        <a:p>
          <a:endParaRPr lang="zh-CN" altLang="en-US" sz="1800" b="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BDF11639-6B46-481A-BDA8-21F3BA83427F}">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2022</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8D21B4A9-5D1B-407F-983B-B804CE14646D}" type="parTrans" cxnId="{89A8A8F7-9475-4CCA-B570-196079EE3D9C}">
      <dgm:prSet/>
      <dgm:spPr/>
      <dgm:t>
        <a:bodyPr/>
        <a:lstStyle/>
        <a:p>
          <a:endParaRPr lang="zh-CN" altLang="en-US" sz="1800" b="1">
            <a:solidFill>
              <a:srgbClr val="FFFF00"/>
            </a:solidFill>
          </a:endParaRPr>
        </a:p>
      </dgm:t>
    </dgm:pt>
    <dgm:pt modelId="{D6751E02-3106-4B0F-9D0B-05B20BAD7B21}" type="sibTrans" cxnId="{89A8A8F7-9475-4CCA-B570-196079EE3D9C}">
      <dgm:prSet/>
      <dgm:spPr/>
      <dgm:t>
        <a:bodyPr/>
        <a:lstStyle/>
        <a:p>
          <a:endParaRPr lang="zh-CN" altLang="en-US" sz="1800" b="1">
            <a:solidFill>
              <a:srgbClr val="FFFF00"/>
            </a:solidFill>
          </a:endParaRPr>
        </a:p>
      </dgm:t>
    </dgm:pt>
    <dgm:pt modelId="{29400772-F8DC-4541-9D12-5E7D6B91ABAB}">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2023</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2852325A-20E4-4962-8E3D-E15A0FAB065A}" type="parTrans" cxnId="{936F751F-93C2-4446-A4FE-9EBD53813044}">
      <dgm:prSet/>
      <dgm:spPr/>
      <dgm:t>
        <a:bodyPr/>
        <a:lstStyle/>
        <a:p>
          <a:endParaRPr lang="zh-CN" altLang="en-US" sz="1800" b="1">
            <a:solidFill>
              <a:srgbClr val="FFFF00"/>
            </a:solidFill>
          </a:endParaRPr>
        </a:p>
      </dgm:t>
    </dgm:pt>
    <dgm:pt modelId="{F51814C3-E14E-4BAD-A0A5-BBEDDD10C59C}" type="sibTrans" cxnId="{936F751F-93C2-4446-A4FE-9EBD53813044}">
      <dgm:prSet/>
      <dgm:spPr/>
      <dgm:t>
        <a:bodyPr/>
        <a:lstStyle/>
        <a:p>
          <a:endParaRPr lang="zh-CN" altLang="en-US" sz="1800" b="1">
            <a:solidFill>
              <a:srgbClr val="FFFF00"/>
            </a:solidFill>
          </a:endParaRPr>
        </a:p>
      </dgm:t>
    </dgm:pt>
    <dgm:pt modelId="{D8F8C7F9-3736-4A73-8883-DADE81B51C67}">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2024</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FD51A916-3847-406F-BEB0-F2576976BE7A}" type="parTrans" cxnId="{5791F83B-8BE7-4378-B598-FE9C9BF0C6D0}">
      <dgm:prSet/>
      <dgm:spPr/>
      <dgm:t>
        <a:bodyPr/>
        <a:lstStyle/>
        <a:p>
          <a:endParaRPr lang="zh-CN" altLang="en-US" sz="1800" b="1">
            <a:solidFill>
              <a:srgbClr val="FFFF00"/>
            </a:solidFill>
          </a:endParaRPr>
        </a:p>
      </dgm:t>
    </dgm:pt>
    <dgm:pt modelId="{DF795428-1451-4A38-AB24-74A37338481C}" type="sibTrans" cxnId="{5791F83B-8BE7-4378-B598-FE9C9BF0C6D0}">
      <dgm:prSet/>
      <dgm:spPr/>
      <dgm:t>
        <a:bodyPr/>
        <a:lstStyle/>
        <a:p>
          <a:endParaRPr lang="zh-CN" altLang="en-US" sz="1800" b="1">
            <a:solidFill>
              <a:srgbClr val="FFFF00"/>
            </a:solidFill>
          </a:endParaRPr>
        </a:p>
      </dgm:t>
    </dgm:pt>
    <dgm:pt modelId="{248DEB5D-3E42-4E7E-B92D-610F1500F895}">
      <dgm:prSet phldrT="[文本]" custT="1"/>
      <dgm:spPr>
        <a:solidFill>
          <a:srgbClr val="4472C4"/>
        </a:solidFill>
      </dgm:spPr>
      <dgm:t>
        <a:bodyPr/>
        <a:lstStyle/>
        <a:p>
          <a:r>
            <a:rPr lang="en-US" altLang="zh-CN"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2025</a:t>
          </a:r>
          <a:endParaRPr lang="zh-CN" altLang="en-US" sz="1800" b="1"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gm:t>
    </dgm:pt>
    <dgm:pt modelId="{D8C5A787-EB30-431C-BBC8-97BC7FAC3A14}" type="parTrans" cxnId="{BEC5DBF3-06EB-4847-A023-B8BA9E614970}">
      <dgm:prSet/>
      <dgm:spPr/>
      <dgm:t>
        <a:bodyPr/>
        <a:lstStyle/>
        <a:p>
          <a:endParaRPr lang="zh-CN" altLang="en-US" sz="1800" b="1">
            <a:solidFill>
              <a:srgbClr val="FFFF00"/>
            </a:solidFill>
          </a:endParaRPr>
        </a:p>
      </dgm:t>
    </dgm:pt>
    <dgm:pt modelId="{8A6C9DAB-9A20-476B-A6D0-60F87CD57D1C}" type="sibTrans" cxnId="{BEC5DBF3-06EB-4847-A023-B8BA9E614970}">
      <dgm:prSet/>
      <dgm:spPr/>
      <dgm:t>
        <a:bodyPr/>
        <a:lstStyle/>
        <a:p>
          <a:endParaRPr lang="zh-CN" altLang="en-US" sz="1800" b="1">
            <a:solidFill>
              <a:srgbClr val="FFFF00"/>
            </a:solidFill>
          </a:endParaRPr>
        </a:p>
      </dgm:t>
    </dgm:pt>
    <dgm:pt modelId="{FBDCF4DD-B559-4B12-AA4B-7925C00242B9}" type="pres">
      <dgm:prSet presAssocID="{4341F6EF-12CB-4735-A31F-C8F4E37529AA}" presName="Name0" presStyleCnt="0">
        <dgm:presLayoutVars>
          <dgm:dir/>
          <dgm:animLvl val="lvl"/>
          <dgm:resizeHandles val="exact"/>
        </dgm:presLayoutVars>
      </dgm:prSet>
      <dgm:spPr/>
    </dgm:pt>
    <dgm:pt modelId="{35D27ACB-F0F7-4A38-AA87-7EC67649D066}" type="pres">
      <dgm:prSet presAssocID="{A4C05506-1353-4D15-BE0B-DB2369F5FEB8}" presName="parTxOnly" presStyleLbl="node1" presStyleIdx="0" presStyleCnt="7">
        <dgm:presLayoutVars>
          <dgm:chMax val="0"/>
          <dgm:chPref val="0"/>
          <dgm:bulletEnabled val="1"/>
        </dgm:presLayoutVars>
      </dgm:prSet>
      <dgm:spPr/>
      <dgm:t>
        <a:bodyPr/>
        <a:lstStyle/>
        <a:p>
          <a:endParaRPr lang="zh-CN" altLang="en-US"/>
        </a:p>
      </dgm:t>
    </dgm:pt>
    <dgm:pt modelId="{72365C73-31C9-4363-A6CA-5C07C5BB7ED5}" type="pres">
      <dgm:prSet presAssocID="{FBFB2DBC-4802-4A00-A62D-57C05731D6AE}" presName="parTxOnlySpace" presStyleCnt="0"/>
      <dgm:spPr/>
    </dgm:pt>
    <dgm:pt modelId="{501207B4-A022-4C0E-9F60-E4D2FAFD4A8A}" type="pres">
      <dgm:prSet presAssocID="{B81B9AD9-CE0F-47B9-842D-88A5ED34A30D}" presName="parTxOnly" presStyleLbl="node1" presStyleIdx="1" presStyleCnt="7">
        <dgm:presLayoutVars>
          <dgm:chMax val="0"/>
          <dgm:chPref val="0"/>
          <dgm:bulletEnabled val="1"/>
        </dgm:presLayoutVars>
      </dgm:prSet>
      <dgm:spPr/>
      <dgm:t>
        <a:bodyPr/>
        <a:lstStyle/>
        <a:p>
          <a:endParaRPr lang="zh-CN" altLang="en-US"/>
        </a:p>
      </dgm:t>
    </dgm:pt>
    <dgm:pt modelId="{B8DAB48E-3D52-4AB0-8EC2-D1B78B67976A}" type="pres">
      <dgm:prSet presAssocID="{A1313836-CB50-4EF6-AC6F-499DA78D80DE}" presName="parTxOnlySpace" presStyleCnt="0"/>
      <dgm:spPr/>
    </dgm:pt>
    <dgm:pt modelId="{5517935B-37F1-46D6-875C-3E9B071DB174}" type="pres">
      <dgm:prSet presAssocID="{E0C4353A-BCE3-4170-8D6D-9E2669E63EE3}" presName="parTxOnly" presStyleLbl="node1" presStyleIdx="2" presStyleCnt="7">
        <dgm:presLayoutVars>
          <dgm:chMax val="0"/>
          <dgm:chPref val="0"/>
          <dgm:bulletEnabled val="1"/>
        </dgm:presLayoutVars>
      </dgm:prSet>
      <dgm:spPr/>
      <dgm:t>
        <a:bodyPr/>
        <a:lstStyle/>
        <a:p>
          <a:endParaRPr lang="zh-CN" altLang="en-US"/>
        </a:p>
      </dgm:t>
    </dgm:pt>
    <dgm:pt modelId="{592E9685-F44E-4DF9-9F36-3A496D4F68D6}" type="pres">
      <dgm:prSet presAssocID="{371E96B5-0BE9-4A2A-A659-DFC35EA267A0}" presName="parTxOnlySpace" presStyleCnt="0"/>
      <dgm:spPr/>
    </dgm:pt>
    <dgm:pt modelId="{8746E454-6C01-447A-8EF0-66B774E585F2}" type="pres">
      <dgm:prSet presAssocID="{BDF11639-6B46-481A-BDA8-21F3BA83427F}" presName="parTxOnly" presStyleLbl="node1" presStyleIdx="3" presStyleCnt="7">
        <dgm:presLayoutVars>
          <dgm:chMax val="0"/>
          <dgm:chPref val="0"/>
          <dgm:bulletEnabled val="1"/>
        </dgm:presLayoutVars>
      </dgm:prSet>
      <dgm:spPr/>
      <dgm:t>
        <a:bodyPr/>
        <a:lstStyle/>
        <a:p>
          <a:endParaRPr lang="zh-CN" altLang="en-US"/>
        </a:p>
      </dgm:t>
    </dgm:pt>
    <dgm:pt modelId="{20CE8735-1751-4125-A82A-21A5D76F8162}" type="pres">
      <dgm:prSet presAssocID="{D6751E02-3106-4B0F-9D0B-05B20BAD7B21}" presName="parTxOnlySpace" presStyleCnt="0"/>
      <dgm:spPr/>
    </dgm:pt>
    <dgm:pt modelId="{F63F9E31-CDB0-47EF-8D13-717B5896A81D}" type="pres">
      <dgm:prSet presAssocID="{29400772-F8DC-4541-9D12-5E7D6B91ABAB}" presName="parTxOnly" presStyleLbl="node1" presStyleIdx="4" presStyleCnt="7" custLinFactNeighborY="-13347">
        <dgm:presLayoutVars>
          <dgm:chMax val="0"/>
          <dgm:chPref val="0"/>
          <dgm:bulletEnabled val="1"/>
        </dgm:presLayoutVars>
      </dgm:prSet>
      <dgm:spPr/>
      <dgm:t>
        <a:bodyPr/>
        <a:lstStyle/>
        <a:p>
          <a:endParaRPr lang="zh-CN" altLang="en-US"/>
        </a:p>
      </dgm:t>
    </dgm:pt>
    <dgm:pt modelId="{1A238968-BC81-4D08-96C7-2527A5D03B90}" type="pres">
      <dgm:prSet presAssocID="{F51814C3-E14E-4BAD-A0A5-BBEDDD10C59C}" presName="parTxOnlySpace" presStyleCnt="0"/>
      <dgm:spPr/>
    </dgm:pt>
    <dgm:pt modelId="{9ADADD0F-DC0D-4E40-B829-2D5EB280E3E4}" type="pres">
      <dgm:prSet presAssocID="{D8F8C7F9-3736-4A73-8883-DADE81B51C67}" presName="parTxOnly" presStyleLbl="node1" presStyleIdx="5" presStyleCnt="7">
        <dgm:presLayoutVars>
          <dgm:chMax val="0"/>
          <dgm:chPref val="0"/>
          <dgm:bulletEnabled val="1"/>
        </dgm:presLayoutVars>
      </dgm:prSet>
      <dgm:spPr/>
      <dgm:t>
        <a:bodyPr/>
        <a:lstStyle/>
        <a:p>
          <a:endParaRPr lang="zh-CN" altLang="en-US"/>
        </a:p>
      </dgm:t>
    </dgm:pt>
    <dgm:pt modelId="{3606CBFF-5554-491D-B5DC-A67865B1549E}" type="pres">
      <dgm:prSet presAssocID="{DF795428-1451-4A38-AB24-74A37338481C}" presName="parTxOnlySpace" presStyleCnt="0"/>
      <dgm:spPr/>
    </dgm:pt>
    <dgm:pt modelId="{1780D13A-0859-4A2E-B698-EAF9ED5F5E68}" type="pres">
      <dgm:prSet presAssocID="{248DEB5D-3E42-4E7E-B92D-610F1500F895}" presName="parTxOnly" presStyleLbl="node1" presStyleIdx="6" presStyleCnt="7" custLinFactNeighborY="-13347">
        <dgm:presLayoutVars>
          <dgm:chMax val="0"/>
          <dgm:chPref val="0"/>
          <dgm:bulletEnabled val="1"/>
        </dgm:presLayoutVars>
      </dgm:prSet>
      <dgm:spPr/>
      <dgm:t>
        <a:bodyPr/>
        <a:lstStyle/>
        <a:p>
          <a:endParaRPr lang="zh-CN" altLang="en-US"/>
        </a:p>
      </dgm:t>
    </dgm:pt>
  </dgm:ptLst>
  <dgm:cxnLst>
    <dgm:cxn modelId="{C882400A-F07D-4BAA-954E-BB046F5438C6}" srcId="{4341F6EF-12CB-4735-A31F-C8F4E37529AA}" destId="{B81B9AD9-CE0F-47B9-842D-88A5ED34A30D}" srcOrd="1" destOrd="0" parTransId="{62BA0512-7CF0-429D-802E-DF0C71412C27}" sibTransId="{A1313836-CB50-4EF6-AC6F-499DA78D80DE}"/>
    <dgm:cxn modelId="{BEC5DBF3-06EB-4847-A023-B8BA9E614970}" srcId="{4341F6EF-12CB-4735-A31F-C8F4E37529AA}" destId="{248DEB5D-3E42-4E7E-B92D-610F1500F895}" srcOrd="6" destOrd="0" parTransId="{D8C5A787-EB30-431C-BBC8-97BC7FAC3A14}" sibTransId="{8A6C9DAB-9A20-476B-A6D0-60F87CD57D1C}"/>
    <dgm:cxn modelId="{0B20089F-2BF0-4514-AAF8-90EF3884297F}" srcId="{4341F6EF-12CB-4735-A31F-C8F4E37529AA}" destId="{A4C05506-1353-4D15-BE0B-DB2369F5FEB8}" srcOrd="0" destOrd="0" parTransId="{019DA77F-09E0-41B0-824D-F58FC3FF85FE}" sibTransId="{FBFB2DBC-4802-4A00-A62D-57C05731D6AE}"/>
    <dgm:cxn modelId="{51D11871-784C-4551-A980-5B85015D60A1}" type="presOf" srcId="{29400772-F8DC-4541-9D12-5E7D6B91ABAB}" destId="{F63F9E31-CDB0-47EF-8D13-717B5896A81D}" srcOrd="0" destOrd="0" presId="urn:microsoft.com/office/officeart/2005/8/layout/chevron1"/>
    <dgm:cxn modelId="{109E68C1-0BD5-40A2-B319-5C00477AF2FC}" type="presOf" srcId="{A4C05506-1353-4D15-BE0B-DB2369F5FEB8}" destId="{35D27ACB-F0F7-4A38-AA87-7EC67649D066}" srcOrd="0" destOrd="0" presId="urn:microsoft.com/office/officeart/2005/8/layout/chevron1"/>
    <dgm:cxn modelId="{936F751F-93C2-4446-A4FE-9EBD53813044}" srcId="{4341F6EF-12CB-4735-A31F-C8F4E37529AA}" destId="{29400772-F8DC-4541-9D12-5E7D6B91ABAB}" srcOrd="4" destOrd="0" parTransId="{2852325A-20E4-4962-8E3D-E15A0FAB065A}" sibTransId="{F51814C3-E14E-4BAD-A0A5-BBEDDD10C59C}"/>
    <dgm:cxn modelId="{7EC7FE51-FC90-4DBB-9289-EC8666380962}" type="presOf" srcId="{4341F6EF-12CB-4735-A31F-C8F4E37529AA}" destId="{FBDCF4DD-B559-4B12-AA4B-7925C00242B9}" srcOrd="0" destOrd="0" presId="urn:microsoft.com/office/officeart/2005/8/layout/chevron1"/>
    <dgm:cxn modelId="{CE6F187F-E02D-4602-98C2-CDFC9692296C}" type="presOf" srcId="{B81B9AD9-CE0F-47B9-842D-88A5ED34A30D}" destId="{501207B4-A022-4C0E-9F60-E4D2FAFD4A8A}" srcOrd="0" destOrd="0" presId="urn:microsoft.com/office/officeart/2005/8/layout/chevron1"/>
    <dgm:cxn modelId="{89A8A8F7-9475-4CCA-B570-196079EE3D9C}" srcId="{4341F6EF-12CB-4735-A31F-C8F4E37529AA}" destId="{BDF11639-6B46-481A-BDA8-21F3BA83427F}" srcOrd="3" destOrd="0" parTransId="{8D21B4A9-5D1B-407F-983B-B804CE14646D}" sibTransId="{D6751E02-3106-4B0F-9D0B-05B20BAD7B21}"/>
    <dgm:cxn modelId="{5B4F5F55-BCAF-4972-84D5-165942C4A491}" type="presOf" srcId="{D8F8C7F9-3736-4A73-8883-DADE81B51C67}" destId="{9ADADD0F-DC0D-4E40-B829-2D5EB280E3E4}" srcOrd="0" destOrd="0" presId="urn:microsoft.com/office/officeart/2005/8/layout/chevron1"/>
    <dgm:cxn modelId="{A9B26A05-5660-4C47-B06D-FAFD0C721B32}" type="presOf" srcId="{248DEB5D-3E42-4E7E-B92D-610F1500F895}" destId="{1780D13A-0859-4A2E-B698-EAF9ED5F5E68}" srcOrd="0" destOrd="0" presId="urn:microsoft.com/office/officeart/2005/8/layout/chevron1"/>
    <dgm:cxn modelId="{34540E00-C116-475B-B5DF-2B8CE89B5FE6}" type="presOf" srcId="{E0C4353A-BCE3-4170-8D6D-9E2669E63EE3}" destId="{5517935B-37F1-46D6-875C-3E9B071DB174}" srcOrd="0" destOrd="0" presId="urn:microsoft.com/office/officeart/2005/8/layout/chevron1"/>
    <dgm:cxn modelId="{B9B31652-DA8F-492E-BD1F-5FB6454CA2FC}" type="presOf" srcId="{BDF11639-6B46-481A-BDA8-21F3BA83427F}" destId="{8746E454-6C01-447A-8EF0-66B774E585F2}" srcOrd="0" destOrd="0" presId="urn:microsoft.com/office/officeart/2005/8/layout/chevron1"/>
    <dgm:cxn modelId="{1AEF55C2-FBAD-47C4-ABC5-0B80E9216CE8}" srcId="{4341F6EF-12CB-4735-A31F-C8F4E37529AA}" destId="{E0C4353A-BCE3-4170-8D6D-9E2669E63EE3}" srcOrd="2" destOrd="0" parTransId="{C8F4ACFC-DCCC-4485-8BBB-9996D2EFA14B}" sibTransId="{371E96B5-0BE9-4A2A-A659-DFC35EA267A0}"/>
    <dgm:cxn modelId="{5791F83B-8BE7-4378-B598-FE9C9BF0C6D0}" srcId="{4341F6EF-12CB-4735-A31F-C8F4E37529AA}" destId="{D8F8C7F9-3736-4A73-8883-DADE81B51C67}" srcOrd="5" destOrd="0" parTransId="{FD51A916-3847-406F-BEB0-F2576976BE7A}" sibTransId="{DF795428-1451-4A38-AB24-74A37338481C}"/>
    <dgm:cxn modelId="{EDE5C8A6-68BA-4907-90B9-2628AE9D1C0D}" type="presParOf" srcId="{FBDCF4DD-B559-4B12-AA4B-7925C00242B9}" destId="{35D27ACB-F0F7-4A38-AA87-7EC67649D066}" srcOrd="0" destOrd="0" presId="urn:microsoft.com/office/officeart/2005/8/layout/chevron1"/>
    <dgm:cxn modelId="{8705732F-8E34-4715-A469-73B1425D3341}" type="presParOf" srcId="{FBDCF4DD-B559-4B12-AA4B-7925C00242B9}" destId="{72365C73-31C9-4363-A6CA-5C07C5BB7ED5}" srcOrd="1" destOrd="0" presId="urn:microsoft.com/office/officeart/2005/8/layout/chevron1"/>
    <dgm:cxn modelId="{D191EB19-0560-4FA8-8156-C0B881FAD358}" type="presParOf" srcId="{FBDCF4DD-B559-4B12-AA4B-7925C00242B9}" destId="{501207B4-A022-4C0E-9F60-E4D2FAFD4A8A}" srcOrd="2" destOrd="0" presId="urn:microsoft.com/office/officeart/2005/8/layout/chevron1"/>
    <dgm:cxn modelId="{6C7EE851-1802-40EB-A5A4-E341D8750E6A}" type="presParOf" srcId="{FBDCF4DD-B559-4B12-AA4B-7925C00242B9}" destId="{B8DAB48E-3D52-4AB0-8EC2-D1B78B67976A}" srcOrd="3" destOrd="0" presId="urn:microsoft.com/office/officeart/2005/8/layout/chevron1"/>
    <dgm:cxn modelId="{B90ECAD3-C85F-49D0-BFB9-BBBEBEC0E78C}" type="presParOf" srcId="{FBDCF4DD-B559-4B12-AA4B-7925C00242B9}" destId="{5517935B-37F1-46D6-875C-3E9B071DB174}" srcOrd="4" destOrd="0" presId="urn:microsoft.com/office/officeart/2005/8/layout/chevron1"/>
    <dgm:cxn modelId="{98BDA250-7740-4760-B7D6-0C717DC7E079}" type="presParOf" srcId="{FBDCF4DD-B559-4B12-AA4B-7925C00242B9}" destId="{592E9685-F44E-4DF9-9F36-3A496D4F68D6}" srcOrd="5" destOrd="0" presId="urn:microsoft.com/office/officeart/2005/8/layout/chevron1"/>
    <dgm:cxn modelId="{49F16A50-959E-43EE-980C-37CDF77C3621}" type="presParOf" srcId="{FBDCF4DD-B559-4B12-AA4B-7925C00242B9}" destId="{8746E454-6C01-447A-8EF0-66B774E585F2}" srcOrd="6" destOrd="0" presId="urn:microsoft.com/office/officeart/2005/8/layout/chevron1"/>
    <dgm:cxn modelId="{F38DF84D-A00F-4F0B-976E-347869C0678D}" type="presParOf" srcId="{FBDCF4DD-B559-4B12-AA4B-7925C00242B9}" destId="{20CE8735-1751-4125-A82A-21A5D76F8162}" srcOrd="7" destOrd="0" presId="urn:microsoft.com/office/officeart/2005/8/layout/chevron1"/>
    <dgm:cxn modelId="{B19DBD9F-4B67-4B5E-820D-FB2B7490E3AC}" type="presParOf" srcId="{FBDCF4DD-B559-4B12-AA4B-7925C00242B9}" destId="{F63F9E31-CDB0-47EF-8D13-717B5896A81D}" srcOrd="8" destOrd="0" presId="urn:microsoft.com/office/officeart/2005/8/layout/chevron1"/>
    <dgm:cxn modelId="{D2817DF7-569D-488E-9530-7398CE4B4C6E}" type="presParOf" srcId="{FBDCF4DD-B559-4B12-AA4B-7925C00242B9}" destId="{1A238968-BC81-4D08-96C7-2527A5D03B90}" srcOrd="9" destOrd="0" presId="urn:microsoft.com/office/officeart/2005/8/layout/chevron1"/>
    <dgm:cxn modelId="{D481A4D4-5E5B-44A8-B06E-081241F5706B}" type="presParOf" srcId="{FBDCF4DD-B559-4B12-AA4B-7925C00242B9}" destId="{9ADADD0F-DC0D-4E40-B829-2D5EB280E3E4}" srcOrd="10" destOrd="0" presId="urn:microsoft.com/office/officeart/2005/8/layout/chevron1"/>
    <dgm:cxn modelId="{29EEBB0F-88E4-4CB3-B2CE-BE58AF45D3D3}" type="presParOf" srcId="{FBDCF4DD-B559-4B12-AA4B-7925C00242B9}" destId="{3606CBFF-5554-491D-B5DC-A67865B1549E}" srcOrd="11" destOrd="0" presId="urn:microsoft.com/office/officeart/2005/8/layout/chevron1"/>
    <dgm:cxn modelId="{6F4EAE75-421B-4D80-ABFF-D7BA731EF8D8}" type="presParOf" srcId="{FBDCF4DD-B559-4B12-AA4B-7925C00242B9}" destId="{1780D13A-0859-4A2E-B698-EAF9ED5F5E68}" srcOrd="12" destOrd="0" presId="urn:microsoft.com/office/officeart/2005/8/layout/chevron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D27ACB-F0F7-4A38-AA87-7EC67649D066}">
      <dsp:nvSpPr>
        <dsp:cNvPr id="0" name=""/>
        <dsp:cNvSpPr/>
      </dsp:nvSpPr>
      <dsp:spPr>
        <a:xfrm>
          <a:off x="0"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2019</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166399" y="0"/>
        <a:ext cx="909430" cy="332798"/>
      </dsp:txXfrm>
    </dsp:sp>
    <dsp:sp modelId="{501207B4-A022-4C0E-9F60-E4D2FAFD4A8A}">
      <dsp:nvSpPr>
        <dsp:cNvPr id="0" name=""/>
        <dsp:cNvSpPr/>
      </dsp:nvSpPr>
      <dsp:spPr>
        <a:xfrm>
          <a:off x="1118006"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2020</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1284405" y="0"/>
        <a:ext cx="909430" cy="332798"/>
      </dsp:txXfrm>
    </dsp:sp>
    <dsp:sp modelId="{5517935B-37F1-46D6-875C-3E9B071DB174}">
      <dsp:nvSpPr>
        <dsp:cNvPr id="0" name=""/>
        <dsp:cNvSpPr/>
      </dsp:nvSpPr>
      <dsp:spPr>
        <a:xfrm>
          <a:off x="2236012"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2021</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2402411" y="0"/>
        <a:ext cx="909430" cy="332798"/>
      </dsp:txXfrm>
    </dsp:sp>
    <dsp:sp modelId="{8746E454-6C01-447A-8EF0-66B774E585F2}">
      <dsp:nvSpPr>
        <dsp:cNvPr id="0" name=""/>
        <dsp:cNvSpPr/>
      </dsp:nvSpPr>
      <dsp:spPr>
        <a:xfrm>
          <a:off x="3354018"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2022</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3520417" y="0"/>
        <a:ext cx="909430" cy="332798"/>
      </dsp:txXfrm>
    </dsp:sp>
    <dsp:sp modelId="{F63F9E31-CDB0-47EF-8D13-717B5896A81D}">
      <dsp:nvSpPr>
        <dsp:cNvPr id="0" name=""/>
        <dsp:cNvSpPr/>
      </dsp:nvSpPr>
      <dsp:spPr>
        <a:xfrm>
          <a:off x="4472024"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2023</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4638423" y="0"/>
        <a:ext cx="909430" cy="332798"/>
      </dsp:txXfrm>
    </dsp:sp>
    <dsp:sp modelId="{9ADADD0F-DC0D-4E40-B829-2D5EB280E3E4}">
      <dsp:nvSpPr>
        <dsp:cNvPr id="0" name=""/>
        <dsp:cNvSpPr/>
      </dsp:nvSpPr>
      <dsp:spPr>
        <a:xfrm>
          <a:off x="5590030"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2024</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5756429" y="0"/>
        <a:ext cx="909430" cy="332798"/>
      </dsp:txXfrm>
    </dsp:sp>
    <dsp:sp modelId="{1780D13A-0859-4A2E-B698-EAF9ED5F5E68}">
      <dsp:nvSpPr>
        <dsp:cNvPr id="0" name=""/>
        <dsp:cNvSpPr/>
      </dsp:nvSpPr>
      <dsp:spPr>
        <a:xfrm>
          <a:off x="6708036" y="0"/>
          <a:ext cx="1242228" cy="332798"/>
        </a:xfrm>
        <a:prstGeom prst="chevron">
          <a:avLst/>
        </a:prstGeom>
        <a:solidFill>
          <a:srgbClr val="4472C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009" tIns="24003" rIns="24003" bIns="24003" numCol="1" spcCol="1270" anchor="ctr" anchorCtr="0">
          <a:noAutofit/>
        </a:bodyPr>
        <a:lstStyle/>
        <a:p>
          <a:pPr lvl="0" algn="ctr" defTabSz="800100">
            <a:lnSpc>
              <a:spcPct val="90000"/>
            </a:lnSpc>
            <a:spcBef>
              <a:spcPct val="0"/>
            </a:spcBef>
            <a:spcAft>
              <a:spcPct val="35000"/>
            </a:spcAft>
          </a:pPr>
          <a:r>
            <a:rPr lang="en-US" altLang="zh-CN"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rPr>
            <a:t>2025</a:t>
          </a:r>
          <a:endParaRPr lang="zh-CN" altLang="en-US" sz="1800" b="1" kern="1200" dirty="0">
            <a:solidFill>
              <a:srgbClr val="EEC641"/>
            </a:solidFill>
            <a:latin typeface="Times New Roman" panose="02020603050405020304" pitchFamily="18" charset="0"/>
            <a:ea typeface="微软雅黑" panose="020B0503020204020204" pitchFamily="34" charset="-122"/>
            <a:cs typeface="Times New Roman" panose="02020603050405020304" pitchFamily="18" charset="0"/>
          </a:endParaRPr>
        </a:p>
      </dsp:txBody>
      <dsp:txXfrm>
        <a:off x="6874435" y="0"/>
        <a:ext cx="909430" cy="33279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F4B2FF4-7BA7-42D4-986A-C26E560229CC}" type="datetimeFigureOut">
              <a:rPr lang="zh-CN" altLang="en-US" smtClean="0"/>
              <a:pPr/>
              <a:t>2026/10/12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0905CA-4BA5-40DD-9324-A208C7215093}" type="slidenum">
              <a:rPr lang="zh-CN" altLang="en-US" smtClean="0"/>
              <a:pPr/>
              <a:t>‹#›</a:t>
            </a:fld>
            <a:endParaRPr lang="zh-CN" altLang="en-US"/>
          </a:p>
        </p:txBody>
      </p:sp>
    </p:spTree>
    <p:extLst>
      <p:ext uri="{BB962C8B-B14F-4D97-AF65-F5344CB8AC3E}">
        <p14:creationId xmlns:p14="http://schemas.microsoft.com/office/powerpoint/2010/main" val="1504554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23786AFE-4E56-48B7-ABB3-20D80C8DCBB1}" type="datetimeFigureOut">
              <a:rPr lang="zh-CN" altLang="en-US"/>
              <a:pPr>
                <a:defRPr/>
              </a:pPr>
              <a:t>2026/10/12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ea typeface="+mn-ea"/>
              </a:defRPr>
            </a:lvl1pPr>
          </a:lstStyle>
          <a:p>
            <a:pPr>
              <a:defRPr/>
            </a:pPr>
            <a:fld id="{2604FCDD-9ED5-46F9-9F2C-1586AA24A14C}" type="slidenum">
              <a:rPr lang="zh-CN" altLang="en-US"/>
              <a:pPr>
                <a:defRPr/>
              </a:pPr>
              <a:t>‹#›</a:t>
            </a:fld>
            <a:endParaRPr lang="zh-CN" altLang="en-US"/>
          </a:p>
        </p:txBody>
      </p:sp>
    </p:spTree>
    <p:extLst>
      <p:ext uri="{BB962C8B-B14F-4D97-AF65-F5344CB8AC3E}">
        <p14:creationId xmlns:p14="http://schemas.microsoft.com/office/powerpoint/2010/main" val="24771826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pPr>
                <a:defRPr/>
              </a:pPr>
              <a:t>1</a:t>
            </a:fld>
            <a:endParaRPr lang="zh-CN" altLang="en-US"/>
          </a:p>
        </p:txBody>
      </p:sp>
    </p:spTree>
    <p:extLst>
      <p:ext uri="{BB962C8B-B14F-4D97-AF65-F5344CB8AC3E}">
        <p14:creationId xmlns:p14="http://schemas.microsoft.com/office/powerpoint/2010/main" val="30785868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pPr>
                <a:defRPr/>
              </a:pPr>
              <a:t>2</a:t>
            </a:fld>
            <a:endParaRPr lang="zh-CN" altLang="en-US"/>
          </a:p>
        </p:txBody>
      </p:sp>
    </p:spTree>
    <p:extLst>
      <p:ext uri="{BB962C8B-B14F-4D97-AF65-F5344CB8AC3E}">
        <p14:creationId xmlns:p14="http://schemas.microsoft.com/office/powerpoint/2010/main" val="6817773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algn="just">
              <a:spcAft>
                <a:spcPts val="0"/>
              </a:spcAft>
            </a:pPr>
            <a:endParaRPr lang="en-US" altLang="zh-CN" sz="1400" kern="100" dirty="0" smtClean="0">
              <a:solidFill>
                <a:srgbClr val="FF0000"/>
              </a:solidFill>
              <a:effectLst/>
              <a:latin typeface="Calibri" panose="020F0502020204030204" pitchFamily="34" charset="0"/>
              <a:ea typeface="+mn-ea"/>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3</a:t>
            </a:fld>
            <a:endParaRPr lang="zh-CN" altLang="en-US">
              <a:solidFill>
                <a:prstClr val="black"/>
              </a:solidFill>
            </a:endParaRPr>
          </a:p>
        </p:txBody>
      </p:sp>
    </p:spTree>
    <p:extLst>
      <p:ext uri="{BB962C8B-B14F-4D97-AF65-F5344CB8AC3E}">
        <p14:creationId xmlns:p14="http://schemas.microsoft.com/office/powerpoint/2010/main" val="3014039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smtClean="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pPr>
                <a:defRPr/>
              </a:pPr>
              <a:t>4</a:t>
            </a:fld>
            <a:endParaRPr lang="zh-CN" altLang="en-US"/>
          </a:p>
        </p:txBody>
      </p:sp>
    </p:spTree>
    <p:extLst>
      <p:ext uri="{BB962C8B-B14F-4D97-AF65-F5344CB8AC3E}">
        <p14:creationId xmlns:p14="http://schemas.microsoft.com/office/powerpoint/2010/main" val="2311006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5</a:t>
            </a:fld>
            <a:endParaRPr lang="zh-CN" altLang="en-US">
              <a:solidFill>
                <a:prstClr val="black"/>
              </a:solidFill>
            </a:endParaRPr>
          </a:p>
        </p:txBody>
      </p:sp>
    </p:spTree>
    <p:extLst>
      <p:ext uri="{BB962C8B-B14F-4D97-AF65-F5344CB8AC3E}">
        <p14:creationId xmlns:p14="http://schemas.microsoft.com/office/powerpoint/2010/main" val="40870867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lang="en-US" altLang="zh-CN" sz="1400" kern="0" dirty="0" smtClean="0">
              <a:solidFill>
                <a:prstClr val="black"/>
              </a:solidFill>
              <a:latin typeface="Arial" panose="020B0604020202020204"/>
              <a:ea typeface="+mn-ea"/>
            </a:endParaRPr>
          </a:p>
          <a:p>
            <a:endParaRPr lang="zh-CN" altLang="en-US" sz="1400" dirty="0" smtClean="0"/>
          </a:p>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6</a:t>
            </a:fld>
            <a:endParaRPr lang="zh-CN" altLang="en-US">
              <a:solidFill>
                <a:prstClr val="black"/>
              </a:solidFill>
            </a:endParaRPr>
          </a:p>
        </p:txBody>
      </p:sp>
    </p:spTree>
    <p:extLst>
      <p:ext uri="{BB962C8B-B14F-4D97-AF65-F5344CB8AC3E}">
        <p14:creationId xmlns:p14="http://schemas.microsoft.com/office/powerpoint/2010/main" val="30388709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zh-CN" sz="1300" b="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7</a:t>
            </a:fld>
            <a:endParaRPr lang="zh-CN" altLang="en-US">
              <a:solidFill>
                <a:prstClr val="black"/>
              </a:solidFill>
            </a:endParaRPr>
          </a:p>
        </p:txBody>
      </p:sp>
    </p:spTree>
    <p:extLst>
      <p:ext uri="{BB962C8B-B14F-4D97-AF65-F5344CB8AC3E}">
        <p14:creationId xmlns:p14="http://schemas.microsoft.com/office/powerpoint/2010/main" val="29658498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zh-CN" sz="1200" b="0" i="0" kern="1200" dirty="0" smtClean="0">
                <a:solidFill>
                  <a:schemeClr val="tx1"/>
                </a:solidFill>
                <a:effectLst/>
                <a:latin typeface="+mn-lt"/>
                <a:ea typeface="+mn-ea"/>
                <a:cs typeface="+mn-cs"/>
              </a:rPr>
              <a:t>That's the project overview. Now, let's look at the project challenges, innovations</a:t>
            </a:r>
            <a:r>
              <a:rPr lang="en-US" altLang="zh-CN" sz="1200" b="0" i="0" kern="1200" baseline="0" dirty="0" smtClean="0">
                <a:solidFill>
                  <a:schemeClr val="tx1"/>
                </a:solidFill>
                <a:effectLst/>
                <a:latin typeface="+mn-lt"/>
                <a:ea typeface="+mn-ea"/>
                <a:cs typeface="+mn-cs"/>
              </a:rPr>
              <a:t> and breakthroughs. </a:t>
            </a:r>
            <a:endParaRPr lang="en-US" altLang="zh-CN" sz="1200" b="0" i="0" kern="1200" dirty="0" smtClean="0">
              <a:solidFill>
                <a:schemeClr val="tx1"/>
              </a:solidFill>
              <a:effectLst/>
              <a:latin typeface="+mn-lt"/>
              <a:ea typeface="+mn-ea"/>
              <a:cs typeface="+mn-cs"/>
            </a:endParaRPr>
          </a:p>
          <a:p>
            <a:endParaRPr lang="en-US" altLang="zh-CN" dirty="0" smtClean="0"/>
          </a:p>
          <a:p>
            <a:r>
              <a:rPr lang="en-US" altLang="zh-CN" dirty="0" smtClean="0"/>
              <a:t>In my</a:t>
            </a:r>
            <a:r>
              <a:rPr lang="en-US" altLang="zh-CN" baseline="0" dirty="0" smtClean="0"/>
              <a:t> talk, firstly I will give a general introduction of the HIAF project, today my talk will mainly focused on the challenges, and </a:t>
            </a:r>
            <a:r>
              <a:rPr lang="en-US" altLang="zh-CN" sz="1200" b="0" i="0" kern="1200" dirty="0" smtClean="0">
                <a:solidFill>
                  <a:schemeClr val="tx1"/>
                </a:solidFill>
                <a:effectLst/>
                <a:latin typeface="+mn-lt"/>
                <a:ea typeface="+mn-ea"/>
                <a:cs typeface="+mn-cs"/>
              </a:rPr>
              <a:t>a series of innovations and breakthroughs addressing</a:t>
            </a:r>
            <a:r>
              <a:rPr lang="en-US" altLang="zh-CN" sz="1200" b="0" i="0" kern="1200" baseline="0" dirty="0" smtClean="0">
                <a:solidFill>
                  <a:schemeClr val="tx1"/>
                </a:solidFill>
                <a:effectLst/>
                <a:latin typeface="+mn-lt"/>
                <a:ea typeface="+mn-ea"/>
                <a:cs typeface="+mn-cs"/>
              </a:rPr>
              <a:t> these challenges.</a:t>
            </a:r>
          </a:p>
          <a:p>
            <a:r>
              <a:rPr lang="en-US" altLang="zh-CN" baseline="0" dirty="0" smtClean="0"/>
              <a:t>, as well as engineering construction and performance of facility. Finally is summary and future perspectives.</a:t>
            </a:r>
          </a:p>
          <a:p>
            <a:r>
              <a:rPr lang="en-US" altLang="zh-CN" baseline="0" dirty="0" smtClean="0"/>
              <a:t>Then is the next step plan and future perspectives and</a:t>
            </a:r>
            <a:endParaRPr lang="zh-CN" altLang="en-US" dirty="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pPr>
                <a:defRPr/>
              </a:pPr>
              <a:t>8</a:t>
            </a:fld>
            <a:endParaRPr lang="zh-CN" altLang="en-US"/>
          </a:p>
        </p:txBody>
      </p:sp>
    </p:spTree>
    <p:extLst>
      <p:ext uri="{BB962C8B-B14F-4D97-AF65-F5344CB8AC3E}">
        <p14:creationId xmlns:p14="http://schemas.microsoft.com/office/powerpoint/2010/main" val="231794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9</a:t>
            </a:fld>
            <a:endParaRPr lang="zh-CN" altLang="en-US">
              <a:solidFill>
                <a:prstClr val="black"/>
              </a:solidFill>
            </a:endParaRPr>
          </a:p>
        </p:txBody>
      </p:sp>
    </p:spTree>
    <p:extLst>
      <p:ext uri="{BB962C8B-B14F-4D97-AF65-F5344CB8AC3E}">
        <p14:creationId xmlns:p14="http://schemas.microsoft.com/office/powerpoint/2010/main" val="32971203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10</a:t>
            </a:fld>
            <a:endParaRPr lang="zh-CN" altLang="en-US">
              <a:solidFill>
                <a:prstClr val="black"/>
              </a:solidFill>
            </a:endParaRPr>
          </a:p>
        </p:txBody>
      </p:sp>
    </p:spTree>
    <p:extLst>
      <p:ext uri="{BB962C8B-B14F-4D97-AF65-F5344CB8AC3E}">
        <p14:creationId xmlns:p14="http://schemas.microsoft.com/office/powerpoint/2010/main" val="507148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11</a:t>
            </a:fld>
            <a:endParaRPr lang="zh-CN" altLang="en-US">
              <a:solidFill>
                <a:prstClr val="black"/>
              </a:solidFill>
            </a:endParaRPr>
          </a:p>
        </p:txBody>
      </p:sp>
    </p:spTree>
    <p:extLst>
      <p:ext uri="{BB962C8B-B14F-4D97-AF65-F5344CB8AC3E}">
        <p14:creationId xmlns:p14="http://schemas.microsoft.com/office/powerpoint/2010/main" val="21337610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12</a:t>
            </a:fld>
            <a:endParaRPr lang="zh-CN" altLang="en-US">
              <a:solidFill>
                <a:prstClr val="black"/>
              </a:solidFill>
            </a:endParaRPr>
          </a:p>
        </p:txBody>
      </p:sp>
    </p:spTree>
    <p:extLst>
      <p:ext uri="{BB962C8B-B14F-4D97-AF65-F5344CB8AC3E}">
        <p14:creationId xmlns:p14="http://schemas.microsoft.com/office/powerpoint/2010/main" val="42916991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13</a:t>
            </a:fld>
            <a:endParaRPr lang="zh-CN" altLang="en-US">
              <a:solidFill>
                <a:prstClr val="black"/>
              </a:solidFill>
            </a:endParaRPr>
          </a:p>
        </p:txBody>
      </p:sp>
    </p:spTree>
    <p:extLst>
      <p:ext uri="{BB962C8B-B14F-4D97-AF65-F5344CB8AC3E}">
        <p14:creationId xmlns:p14="http://schemas.microsoft.com/office/powerpoint/2010/main" val="15988993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54908" rtl="0" eaLnBrk="0" fontAlgn="base" latinLnBrk="0" hangingPunct="0">
              <a:lnSpc>
                <a:spcPct val="100000"/>
              </a:lnSpc>
              <a:spcBef>
                <a:spcPct val="30000"/>
              </a:spcBef>
              <a:spcAft>
                <a:spcPct val="0"/>
              </a:spcAft>
              <a:buClrTx/>
              <a:buSzTx/>
              <a:buFontTx/>
              <a:buNone/>
              <a:tabLst/>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14</a:t>
            </a:fld>
            <a:endParaRPr lang="zh-CN" altLang="en-US">
              <a:solidFill>
                <a:prstClr val="black"/>
              </a:solidFill>
            </a:endParaRPr>
          </a:p>
        </p:txBody>
      </p:sp>
    </p:spTree>
    <p:extLst>
      <p:ext uri="{BB962C8B-B14F-4D97-AF65-F5344CB8AC3E}">
        <p14:creationId xmlns:p14="http://schemas.microsoft.com/office/powerpoint/2010/main" val="19651451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15</a:t>
            </a:fld>
            <a:endParaRPr lang="zh-CN" altLang="en-US">
              <a:solidFill>
                <a:prstClr val="black"/>
              </a:solidFill>
            </a:endParaRPr>
          </a:p>
        </p:txBody>
      </p:sp>
    </p:spTree>
    <p:extLst>
      <p:ext uri="{BB962C8B-B14F-4D97-AF65-F5344CB8AC3E}">
        <p14:creationId xmlns:p14="http://schemas.microsoft.com/office/powerpoint/2010/main" val="3538679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54908" rtl="0" eaLnBrk="0" fontAlgn="base" latinLnBrk="0" hangingPunct="0">
              <a:lnSpc>
                <a:spcPct val="100000"/>
              </a:lnSpc>
              <a:spcBef>
                <a:spcPct val="30000"/>
              </a:spcBef>
              <a:spcAft>
                <a:spcPct val="0"/>
              </a:spcAft>
              <a:buClrTx/>
              <a:buSzTx/>
              <a:buFontTx/>
              <a:buNone/>
              <a:tabLst/>
              <a:defRPr/>
            </a:pPr>
            <a:endPar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16</a:t>
            </a:fld>
            <a:endParaRPr lang="zh-CN" altLang="en-US">
              <a:solidFill>
                <a:prstClr val="black"/>
              </a:solidFill>
            </a:endParaRPr>
          </a:p>
        </p:txBody>
      </p:sp>
    </p:spTree>
    <p:extLst>
      <p:ext uri="{BB962C8B-B14F-4D97-AF65-F5344CB8AC3E}">
        <p14:creationId xmlns:p14="http://schemas.microsoft.com/office/powerpoint/2010/main" val="553539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17</a:t>
            </a:fld>
            <a:endParaRPr lang="zh-CN" altLang="en-US">
              <a:solidFill>
                <a:prstClr val="black"/>
              </a:solidFill>
            </a:endParaRPr>
          </a:p>
        </p:txBody>
      </p:sp>
    </p:spTree>
    <p:extLst>
      <p:ext uri="{BB962C8B-B14F-4D97-AF65-F5344CB8AC3E}">
        <p14:creationId xmlns:p14="http://schemas.microsoft.com/office/powerpoint/2010/main" val="500394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18</a:t>
            </a:fld>
            <a:endParaRPr lang="zh-CN" altLang="en-US">
              <a:solidFill>
                <a:prstClr val="black"/>
              </a:solidFill>
            </a:endParaRPr>
          </a:p>
        </p:txBody>
      </p:sp>
    </p:spTree>
    <p:extLst>
      <p:ext uri="{BB962C8B-B14F-4D97-AF65-F5344CB8AC3E}">
        <p14:creationId xmlns:p14="http://schemas.microsoft.com/office/powerpoint/2010/main" val="23048001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19</a:t>
            </a:fld>
            <a:endParaRPr lang="zh-CN" altLang="en-US">
              <a:solidFill>
                <a:prstClr val="black"/>
              </a:solidFill>
            </a:endParaRPr>
          </a:p>
        </p:txBody>
      </p:sp>
    </p:spTree>
    <p:extLst>
      <p:ext uri="{BB962C8B-B14F-4D97-AF65-F5344CB8AC3E}">
        <p14:creationId xmlns:p14="http://schemas.microsoft.com/office/powerpoint/2010/main" val="2371164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solidFill>
                  <a:prstClr val="black"/>
                </a:solidFill>
              </a:rPr>
              <a:pPr>
                <a:defRPr/>
              </a:pPr>
              <a:t>20</a:t>
            </a:fld>
            <a:endParaRPr lang="zh-CN" altLang="en-US">
              <a:solidFill>
                <a:prstClr val="black"/>
              </a:solidFill>
            </a:endParaRPr>
          </a:p>
        </p:txBody>
      </p:sp>
    </p:spTree>
    <p:extLst>
      <p:ext uri="{BB962C8B-B14F-4D97-AF65-F5344CB8AC3E}">
        <p14:creationId xmlns:p14="http://schemas.microsoft.com/office/powerpoint/2010/main" val="2184613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21</a:t>
            </a:fld>
            <a:endParaRPr lang="zh-CN" altLang="en-US">
              <a:solidFill>
                <a:prstClr val="black"/>
              </a:solidFill>
            </a:endParaRPr>
          </a:p>
        </p:txBody>
      </p:sp>
    </p:spTree>
    <p:extLst>
      <p:ext uri="{BB962C8B-B14F-4D97-AF65-F5344CB8AC3E}">
        <p14:creationId xmlns:p14="http://schemas.microsoft.com/office/powerpoint/2010/main" val="4186536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22</a:t>
            </a:fld>
            <a:endParaRPr lang="zh-CN" altLang="en-US">
              <a:solidFill>
                <a:prstClr val="black"/>
              </a:solidFill>
            </a:endParaRPr>
          </a:p>
        </p:txBody>
      </p:sp>
    </p:spTree>
    <p:extLst>
      <p:ext uri="{BB962C8B-B14F-4D97-AF65-F5344CB8AC3E}">
        <p14:creationId xmlns:p14="http://schemas.microsoft.com/office/powerpoint/2010/main" val="37277297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54908" rtl="0" eaLnBrk="0" fontAlgn="base" latinLnBrk="0" hangingPunct="0">
              <a:lnSpc>
                <a:spcPct val="100000"/>
              </a:lnSpc>
              <a:spcBef>
                <a:spcPct val="30000"/>
              </a:spcBef>
              <a:spcAft>
                <a:spcPct val="0"/>
              </a:spcAft>
              <a:buClrTx/>
              <a:buSzTx/>
              <a:buFontTx/>
              <a:buNone/>
              <a:tabLst/>
              <a:defRPr/>
            </a:pPr>
            <a:endParaRPr lang="en-US" altLang="zh-CN" sz="1200" b="0" i="0" kern="1200" dirty="0" smtClean="0">
              <a:solidFill>
                <a:schemeClr val="tx1"/>
              </a:solidFill>
              <a:effectLst/>
              <a:latin typeface="+mn-lt"/>
              <a:ea typeface="+mn-ea"/>
              <a:cs typeface="+mn-cs"/>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23</a:t>
            </a:fld>
            <a:endParaRPr lang="zh-CN" altLang="en-US">
              <a:solidFill>
                <a:prstClr val="black"/>
              </a:solidFill>
            </a:endParaRPr>
          </a:p>
        </p:txBody>
      </p:sp>
    </p:spTree>
    <p:extLst>
      <p:ext uri="{BB962C8B-B14F-4D97-AF65-F5344CB8AC3E}">
        <p14:creationId xmlns:p14="http://schemas.microsoft.com/office/powerpoint/2010/main" val="31181630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24</a:t>
            </a:fld>
            <a:endParaRPr lang="zh-CN" altLang="en-US">
              <a:solidFill>
                <a:prstClr val="black"/>
              </a:solidFill>
            </a:endParaRPr>
          </a:p>
        </p:txBody>
      </p:sp>
    </p:spTree>
    <p:extLst>
      <p:ext uri="{BB962C8B-B14F-4D97-AF65-F5344CB8AC3E}">
        <p14:creationId xmlns:p14="http://schemas.microsoft.com/office/powerpoint/2010/main" val="10695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25</a:t>
            </a:fld>
            <a:endParaRPr lang="zh-CN" altLang="en-US">
              <a:solidFill>
                <a:prstClr val="black"/>
              </a:solidFill>
            </a:endParaRPr>
          </a:p>
        </p:txBody>
      </p:sp>
    </p:spTree>
    <p:extLst>
      <p:ext uri="{BB962C8B-B14F-4D97-AF65-F5344CB8AC3E}">
        <p14:creationId xmlns:p14="http://schemas.microsoft.com/office/powerpoint/2010/main" val="3205176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54908" rtl="0" eaLnBrk="0" fontAlgn="base" latinLnBrk="0" hangingPunct="0">
              <a:lnSpc>
                <a:spcPct val="100000"/>
              </a:lnSpc>
              <a:spcBef>
                <a:spcPct val="30000"/>
              </a:spcBef>
              <a:spcAft>
                <a:spcPct val="0"/>
              </a:spcAft>
              <a:buClrTx/>
              <a:buSzTx/>
              <a:buFontTx/>
              <a:buNone/>
              <a:tabLst/>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26</a:t>
            </a:fld>
            <a:endParaRPr lang="zh-CN" altLang="en-US">
              <a:solidFill>
                <a:prstClr val="black"/>
              </a:solidFill>
            </a:endParaRPr>
          </a:p>
        </p:txBody>
      </p:sp>
    </p:spTree>
    <p:extLst>
      <p:ext uri="{BB962C8B-B14F-4D97-AF65-F5344CB8AC3E}">
        <p14:creationId xmlns:p14="http://schemas.microsoft.com/office/powerpoint/2010/main" val="31750733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 xmlns:a16="http://schemas.microsoft.com/office/drawing/2014/main" id="{164C32E0-A4EE-1AF7-225B-9BE1FF4CF207}"/>
              </a:ext>
            </a:extLst>
          </p:cNvPr>
          <p:cNvSpPr>
            <a:spLocks noGrp="1" noRot="1" noChangeAspect="1"/>
          </p:cNvSpPr>
          <p:nvPr>
            <p:ph type="sldImg"/>
          </p:nvPr>
        </p:nvSpPr>
        <p:spPr/>
      </p:sp>
      <p:sp>
        <p:nvSpPr>
          <p:cNvPr id="3" name="备注占位符 2">
            <a:extLst>
              <a:ext uri="{FF2B5EF4-FFF2-40B4-BE49-F238E27FC236}">
                <a16:creationId xmlns="" xmlns:a16="http://schemas.microsoft.com/office/drawing/2014/main" id="{6E61FF1A-B67E-8685-4700-7CBEBF81C0A1}"/>
              </a:ext>
            </a:extLst>
          </p:cNvPr>
          <p:cNvSpPr>
            <a:spLocks noGrp="1"/>
          </p:cNvSpPr>
          <p:nvPr>
            <p:ph type="body" idx="1"/>
          </p:nvPr>
        </p:nvSpPr>
        <p:spPr/>
        <p:txBody>
          <a:bodyPr/>
          <a:lstStyle/>
          <a:p>
            <a:endParaRPr lang="en-US" altLang="zh-CN" sz="1300" b="0" baseline="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 xmlns:a16="http://schemas.microsoft.com/office/drawing/2014/main"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27</a:t>
            </a:fld>
            <a:endParaRPr lang="zh-CN" altLang="en-US">
              <a:solidFill>
                <a:prstClr val="black"/>
              </a:solidFill>
            </a:endParaRPr>
          </a:p>
        </p:txBody>
      </p:sp>
    </p:spTree>
    <p:extLst>
      <p:ext uri="{BB962C8B-B14F-4D97-AF65-F5344CB8AC3E}">
        <p14:creationId xmlns:p14="http://schemas.microsoft.com/office/powerpoint/2010/main" val="19876086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28</a:t>
            </a:fld>
            <a:endParaRPr lang="zh-CN" altLang="en-US">
              <a:solidFill>
                <a:prstClr val="black"/>
              </a:solidFill>
            </a:endParaRPr>
          </a:p>
        </p:txBody>
      </p:sp>
    </p:spTree>
    <p:extLst>
      <p:ext uri="{BB962C8B-B14F-4D97-AF65-F5344CB8AC3E}">
        <p14:creationId xmlns:p14="http://schemas.microsoft.com/office/powerpoint/2010/main" val="34633900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29</a:t>
            </a:fld>
            <a:endParaRPr lang="zh-CN" altLang="en-US">
              <a:solidFill>
                <a:prstClr val="black"/>
              </a:solidFill>
            </a:endParaRPr>
          </a:p>
        </p:txBody>
      </p:sp>
    </p:spTree>
    <p:extLst>
      <p:ext uri="{BB962C8B-B14F-4D97-AF65-F5344CB8AC3E}">
        <p14:creationId xmlns:p14="http://schemas.microsoft.com/office/powerpoint/2010/main" val="14336762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marL="0" marR="0" lvl="0" indent="0" algn="l" defTabSz="954908" rtl="0" eaLnBrk="0" fontAlgn="base" latinLnBrk="0" hangingPunct="0">
              <a:lnSpc>
                <a:spcPct val="100000"/>
              </a:lnSpc>
              <a:spcBef>
                <a:spcPct val="30000"/>
              </a:spcBef>
              <a:spcAft>
                <a:spcPct val="0"/>
              </a:spcAft>
              <a:buClrTx/>
              <a:buSzTx/>
              <a:buFontTx/>
              <a:buNone/>
              <a:tabLst/>
              <a:defRPr/>
            </a:pPr>
            <a:endPar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30</a:t>
            </a:fld>
            <a:endParaRPr lang="zh-CN" altLang="en-US">
              <a:solidFill>
                <a:prstClr val="black"/>
              </a:solidFill>
            </a:endParaRPr>
          </a:p>
        </p:txBody>
      </p:sp>
    </p:spTree>
    <p:extLst>
      <p:ext uri="{BB962C8B-B14F-4D97-AF65-F5344CB8AC3E}">
        <p14:creationId xmlns:p14="http://schemas.microsoft.com/office/powerpoint/2010/main" val="1834276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endPar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31</a:t>
            </a:fld>
            <a:endParaRPr lang="zh-CN" altLang="en-US">
              <a:solidFill>
                <a:prstClr val="black"/>
              </a:solidFill>
            </a:endParaRPr>
          </a:p>
        </p:txBody>
      </p:sp>
    </p:spTree>
    <p:extLst>
      <p:ext uri="{BB962C8B-B14F-4D97-AF65-F5344CB8AC3E}">
        <p14:creationId xmlns:p14="http://schemas.microsoft.com/office/powerpoint/2010/main" val="11131353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a:defRPr/>
            </a:pPr>
            <a:fld id="{2604FCDD-9ED5-46F9-9F2C-1586AA24A14C}" type="slidenum">
              <a:rPr lang="zh-CN" altLang="en-US" smtClean="0">
                <a:solidFill>
                  <a:prstClr val="black"/>
                </a:solidFill>
              </a:rPr>
              <a:pPr>
                <a:defRPr/>
              </a:pPr>
              <a:t>32</a:t>
            </a:fld>
            <a:endParaRPr lang="zh-CN" altLang="en-US">
              <a:solidFill>
                <a:prstClr val="black"/>
              </a:solidFill>
            </a:endParaRPr>
          </a:p>
        </p:txBody>
      </p:sp>
    </p:spTree>
    <p:extLst>
      <p:ext uri="{BB962C8B-B14F-4D97-AF65-F5344CB8AC3E}">
        <p14:creationId xmlns:p14="http://schemas.microsoft.com/office/powerpoint/2010/main" val="7712900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634A23B-DC3D-60BE-EC74-CBA58C723B6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xmlns="" id="{164C32E0-A4EE-1AF7-225B-9BE1FF4CF207}"/>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xmlns="" id="{6E61FF1A-B67E-8685-4700-7CBEBF81C0A1}"/>
              </a:ext>
            </a:extLst>
          </p:cNvPr>
          <p:cNvSpPr>
            <a:spLocks noGrp="1"/>
          </p:cNvSpPr>
          <p:nvPr>
            <p:ph type="body" idx="1"/>
          </p:nvPr>
        </p:nvSpPr>
        <p:spPr/>
        <p:txBody>
          <a:bodyPr/>
          <a:lstStyle/>
          <a:p>
            <a:pPr defTabSz="954908">
              <a:defRPr/>
            </a:pPr>
            <a:r>
              <a:rPr lang="en-US" altLang="zh-CN" sz="1300" dirty="0" smtClean="0">
                <a:latin typeface="黑体" panose="02010609060101010101" pitchFamily="49" charset="-122"/>
                <a:ea typeface="黑体" panose="02010609060101010101" pitchFamily="49" charset="-122"/>
                <a:cs typeface="Times New Roman" panose="02020603050405020304" pitchFamily="18" charset="0"/>
              </a:rPr>
              <a:t>Now</a:t>
            </a:r>
            <a:r>
              <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rPr>
              <a:t> ongoing efforts are focused on </a:t>
            </a:r>
            <a:r>
              <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rPr>
              <a:t>………, </a:t>
            </a:r>
          </a:p>
          <a:p>
            <a:pPr defTabSz="954908">
              <a:defRPr/>
            </a:pPr>
            <a:r>
              <a:rPr lang="en-US" altLang="zh-CN" sz="1200" b="0" i="0" kern="1200" dirty="0" smtClean="0">
                <a:solidFill>
                  <a:schemeClr val="tx1"/>
                </a:solidFill>
                <a:effectLst/>
                <a:latin typeface="+mn-lt"/>
                <a:ea typeface="+mn-ea"/>
                <a:cs typeface="+mn-cs"/>
              </a:rPr>
              <a:t>In particular, in the next step we will implement a unique longitudinal stripping stacking scheme, which will increase the beam intensity by a factor of several.</a:t>
            </a:r>
            <a:endPar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endParaRPr>
          </a:p>
          <a:p>
            <a:pPr defTabSz="954908">
              <a:defRPr/>
            </a:pPr>
            <a:r>
              <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rPr>
              <a:t>as well as new techniques implementation for higher intensity, there are </a:t>
            </a:r>
          </a:p>
          <a:p>
            <a:pPr defTabSz="954908">
              <a:defRPr/>
            </a:pPr>
            <a:r>
              <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rPr>
              <a:t>The </a:t>
            </a:r>
            <a:r>
              <a:rPr lang="en-US" altLang="zh-CN" sz="1300" baseline="0" dirty="0" smtClean="0">
                <a:latin typeface="黑体" panose="02010609060101010101" pitchFamily="49" charset="-122"/>
                <a:ea typeface="黑体" panose="02010609060101010101" pitchFamily="49" charset="-122"/>
                <a:cs typeface="Times New Roman" panose="02020603050405020304" pitchFamily="18" charset="0"/>
              </a:rPr>
              <a:t>next ion scheduled for commissioning is uranium ion,</a:t>
            </a:r>
            <a:r>
              <a:rPr lang="en-US" altLang="zh-CN" sz="1200" b="1" i="0" kern="1200" dirty="0" smtClean="0">
                <a:solidFill>
                  <a:schemeClr val="tx1"/>
                </a:solidFill>
                <a:effectLst/>
                <a:latin typeface="+mn-lt"/>
                <a:ea typeface="+mn-ea"/>
                <a:cs typeface="+mn-cs"/>
              </a:rPr>
              <a:t> here is the specified design intensity for Uranium</a:t>
            </a:r>
            <a:r>
              <a:rPr lang="en-US" altLang="zh-CN" sz="1200" b="1" i="0" kern="1200" baseline="0" dirty="0" smtClean="0">
                <a:solidFill>
                  <a:schemeClr val="tx1"/>
                </a:solidFill>
                <a:effectLst/>
                <a:latin typeface="+mn-lt"/>
                <a:ea typeface="+mn-ea"/>
                <a:cs typeface="+mn-cs"/>
              </a:rPr>
              <a:t> beam.</a:t>
            </a:r>
            <a:endParaRPr lang="en-US" altLang="zh-CN" sz="1300" dirty="0">
              <a:latin typeface="黑体" panose="02010609060101010101" pitchFamily="49" charset="-122"/>
              <a:ea typeface="黑体" panose="02010609060101010101" pitchFamily="49" charset="-122"/>
              <a:cs typeface="Times New Roman" panose="02020603050405020304" pitchFamily="18" charset="0"/>
            </a:endParaRPr>
          </a:p>
        </p:txBody>
      </p:sp>
      <p:sp>
        <p:nvSpPr>
          <p:cNvPr id="4" name="灯片编号占位符 3">
            <a:extLst>
              <a:ext uri="{FF2B5EF4-FFF2-40B4-BE49-F238E27FC236}">
                <a16:creationId xmlns:a16="http://schemas.microsoft.com/office/drawing/2014/main" xmlns="" id="{81ADC54A-A2B0-1BCD-7177-34382EBD6645}"/>
              </a:ext>
            </a:extLst>
          </p:cNvPr>
          <p:cNvSpPr>
            <a:spLocks noGrp="1"/>
          </p:cNvSpPr>
          <p:nvPr>
            <p:ph type="sldNum" sz="quarter" idx="5"/>
          </p:nvPr>
        </p:nvSpPr>
        <p:spPr/>
        <p:txBody>
          <a:bodyPr/>
          <a:lstStyle/>
          <a:p>
            <a:pPr defTabSz="954908">
              <a:defRPr/>
            </a:pPr>
            <a:fld id="{4BE81478-0476-4A98-885F-390276433E21}" type="slidenum">
              <a:rPr lang="zh-CN" altLang="en-US">
                <a:solidFill>
                  <a:prstClr val="black"/>
                </a:solidFill>
              </a:rPr>
              <a:pPr defTabSz="954908">
                <a:defRPr/>
              </a:pPr>
              <a:t>33</a:t>
            </a:fld>
            <a:endParaRPr lang="zh-CN" altLang="en-US">
              <a:solidFill>
                <a:prstClr val="black"/>
              </a:solidFill>
            </a:endParaRPr>
          </a:p>
        </p:txBody>
      </p:sp>
    </p:spTree>
    <p:extLst>
      <p:ext uri="{BB962C8B-B14F-4D97-AF65-F5344CB8AC3E}">
        <p14:creationId xmlns:p14="http://schemas.microsoft.com/office/powerpoint/2010/main" val="23263161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zh-CN" altLang="en-US" dirty="0"/>
          </a:p>
        </p:txBody>
      </p:sp>
    </p:spTree>
    <p:extLst>
      <p:ext uri="{BB962C8B-B14F-4D97-AF65-F5344CB8AC3E}">
        <p14:creationId xmlns:p14="http://schemas.microsoft.com/office/powerpoint/2010/main" val="17090081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baseline="0" dirty="0" smtClean="0"/>
              <a:t>For future, </a:t>
            </a:r>
            <a:r>
              <a:rPr lang="en-US" altLang="zh-CN" baseline="0" dirty="0" smtClean="0"/>
              <a:t>an upgrade project CNUF is </a:t>
            </a:r>
            <a:r>
              <a:rPr lang="en-US" altLang="zh-CN" baseline="0" dirty="0" smtClean="0"/>
              <a:t>proposed based on HIAF, </a:t>
            </a:r>
            <a:r>
              <a:rPr lang="en-US" altLang="zh-CN" baseline="0" dirty="0" smtClean="0"/>
              <a:t>CNUF is abbreviation of China advanced nuclear physics research facility. The gray areas and lines show the facilities are under construction, the orange shows the update programs. It is consisted of ISOL</a:t>
            </a:r>
            <a:r>
              <a:rPr lang="zh-CN" altLang="en-US" baseline="0" dirty="0" smtClean="0"/>
              <a:t>、</a:t>
            </a:r>
            <a:r>
              <a:rPr lang="en-US" altLang="zh-CN" baseline="0" dirty="0" smtClean="0"/>
              <a:t>HIAF-U and </a:t>
            </a:r>
            <a:r>
              <a:rPr lang="en-US" altLang="zh-CN" baseline="0" dirty="0" err="1" smtClean="0"/>
              <a:t>EicC</a:t>
            </a:r>
            <a:r>
              <a:rPr lang="en-US" altLang="zh-CN" baseline="0" dirty="0" smtClean="0"/>
              <a:t>.  </a:t>
            </a:r>
          </a:p>
        </p:txBody>
      </p:sp>
      <p:sp>
        <p:nvSpPr>
          <p:cNvPr id="4" name="Slide Number Placeholder 3"/>
          <p:cNvSpPr>
            <a:spLocks noGrp="1"/>
          </p:cNvSpPr>
          <p:nvPr>
            <p:ph type="sldNum" sz="quarter" idx="5"/>
          </p:nvPr>
        </p:nvSpPr>
        <p:spPr/>
        <p:txBody>
          <a:bodyPr/>
          <a:lstStyle/>
          <a:p>
            <a:fld id="{D4D1515B-CC62-48EC-A30D-899D8D582BE3}" type="slidenum">
              <a:rPr lang="en-US">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66439557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The third is the </a:t>
            </a:r>
            <a:r>
              <a:rPr lang="en-US" altLang="zh-CN" dirty="0" err="1" smtClean="0"/>
              <a:t>EicC</a:t>
            </a:r>
            <a:r>
              <a:rPr lang="en-US" altLang="zh-CN" dirty="0" smtClean="0"/>
              <a:t>,</a:t>
            </a:r>
            <a:r>
              <a:rPr lang="en-US" altLang="zh-CN" baseline="0" dirty="0" smtClean="0"/>
              <a:t>  </a:t>
            </a:r>
            <a:r>
              <a:rPr lang="en-US" altLang="zh-CN" baseline="0" dirty="0" err="1" smtClean="0"/>
              <a:t>EicC</a:t>
            </a:r>
            <a:r>
              <a:rPr lang="en-US" altLang="zh-CN" baseline="0" dirty="0" smtClean="0"/>
              <a:t> is Dual-polarized high luminosity electron-ion collider, the design center of mass energy is </a:t>
            </a:r>
            <a:r>
              <a:rPr lang="en-US" altLang="zh-CN" sz="1200" dirty="0" smtClean="0">
                <a:latin typeface="Arial" panose="020B0604020202020204" pitchFamily="34" charset="0"/>
                <a:cs typeface="Arial" panose="020B0604020202020204" pitchFamily="34" charset="0"/>
              </a:rPr>
              <a:t>15-20 GeV, the peak luminosity is</a:t>
            </a:r>
            <a:r>
              <a:rPr lang="en-US" altLang="zh-CN" sz="1200" baseline="0" dirty="0" smtClean="0">
                <a:latin typeface="Arial" panose="020B0604020202020204" pitchFamily="34" charset="0"/>
                <a:cs typeface="Arial" panose="020B0604020202020204" pitchFamily="34" charset="0"/>
              </a:rPr>
              <a:t> about </a:t>
            </a:r>
            <a:r>
              <a:rPr lang="en-US" altLang="zh-CN" sz="1200" dirty="0" smtClean="0">
                <a:latin typeface="Arial" panose="020B0604020202020204" pitchFamily="34" charset="0"/>
                <a:cs typeface="Arial" panose="020B0604020202020204" pitchFamily="34" charset="0"/>
              </a:rPr>
              <a:t>(5-6)</a:t>
            </a:r>
            <a:r>
              <a:rPr lang="en-US" altLang="zh-CN" sz="1200" dirty="0" smtClean="0">
                <a:latin typeface="Times New Roman" panose="02020603050405020304" pitchFamily="18" charset="0"/>
                <a:cs typeface="Times New Roman" panose="02020603050405020304" pitchFamily="18" charset="0"/>
              </a:rPr>
              <a:t> ×</a:t>
            </a:r>
            <a:r>
              <a:rPr lang="en-US" altLang="zh-CN" sz="1200" dirty="0" smtClean="0">
                <a:latin typeface="Arial" panose="020B0604020202020204" pitchFamily="34" charset="0"/>
                <a:cs typeface="Arial" panose="020B0604020202020204" pitchFamily="34" charset="0"/>
              </a:rPr>
              <a:t>10</a:t>
            </a:r>
            <a:r>
              <a:rPr lang="en-US" altLang="zh-CN" sz="1200" baseline="30000" dirty="0" smtClean="0">
                <a:latin typeface="Arial" panose="020B0604020202020204" pitchFamily="34" charset="0"/>
                <a:cs typeface="Arial" panose="020B0604020202020204" pitchFamily="34" charset="0"/>
              </a:rPr>
              <a:t>33</a:t>
            </a:r>
            <a:r>
              <a:rPr lang="en-US" altLang="zh-CN" sz="1200" dirty="0" smtClean="0">
                <a:latin typeface="Arial" panose="020B0604020202020204" pitchFamily="34" charset="0"/>
                <a:cs typeface="Arial" panose="020B0604020202020204" pitchFamily="34" charset="0"/>
              </a:rPr>
              <a:t> cm</a:t>
            </a:r>
            <a:r>
              <a:rPr lang="en-US" altLang="zh-CN" sz="1200" baseline="30000" dirty="0" smtClean="0">
                <a:latin typeface="Arial" panose="020B0604020202020204" pitchFamily="34" charset="0"/>
                <a:cs typeface="Arial" panose="020B0604020202020204" pitchFamily="34" charset="0"/>
              </a:rPr>
              <a:t>-2</a:t>
            </a:r>
            <a:r>
              <a:rPr lang="en-US" altLang="zh-CN" sz="1200" dirty="0" smtClean="0">
                <a:latin typeface="Arial" panose="020B0604020202020204" pitchFamily="34" charset="0"/>
                <a:cs typeface="Arial" panose="020B0604020202020204" pitchFamily="34" charset="0"/>
              </a:rPr>
              <a:t>s</a:t>
            </a:r>
            <a:r>
              <a:rPr lang="en-US" altLang="zh-CN" sz="1200" baseline="30000" dirty="0" smtClean="0">
                <a:latin typeface="Arial" panose="020B0604020202020204" pitchFamily="34" charset="0"/>
                <a:cs typeface="Arial" panose="020B0604020202020204" pitchFamily="34" charset="0"/>
              </a:rPr>
              <a:t>-1</a:t>
            </a:r>
            <a:r>
              <a:rPr lang="en-US" altLang="zh-CN" sz="1200" baseline="0" dirty="0" smtClean="0">
                <a:latin typeface="Arial" panose="020B0604020202020204" pitchFamily="34" charset="0"/>
                <a:cs typeface="Arial" panose="020B0604020202020204" pitchFamily="34" charset="0"/>
              </a:rPr>
              <a:t>.  We hope the integrated luminosity can reach 150-200fb</a:t>
            </a:r>
            <a:r>
              <a:rPr lang="en-US" altLang="zh-CN" sz="1200" baseline="30000" dirty="0" smtClean="0">
                <a:latin typeface="Arial" panose="020B0604020202020204" pitchFamily="34" charset="0"/>
                <a:cs typeface="Arial" panose="020B0604020202020204" pitchFamily="34" charset="0"/>
              </a:rPr>
              <a:t>-1</a:t>
            </a:r>
            <a:r>
              <a:rPr lang="en-US" altLang="zh-CN" sz="1200" baseline="0" dirty="0" smtClean="0">
                <a:latin typeface="Arial" panose="020B0604020202020204" pitchFamily="34" charset="0"/>
                <a:cs typeface="Arial" panose="020B0604020202020204" pitchFamily="34" charset="0"/>
              </a:rPr>
              <a:t>. Compare with EIC of US, </a:t>
            </a:r>
            <a:endParaRPr lang="zh-CN" altLang="en-US" baseline="0" dirty="0"/>
          </a:p>
        </p:txBody>
      </p:sp>
      <p:sp>
        <p:nvSpPr>
          <p:cNvPr id="4" name="Slide Number Placeholder 3"/>
          <p:cNvSpPr>
            <a:spLocks noGrp="1"/>
          </p:cNvSpPr>
          <p:nvPr>
            <p:ph type="sldNum" sz="quarter" idx="5"/>
          </p:nvPr>
        </p:nvSpPr>
        <p:spPr/>
        <p:txBody>
          <a:bodyPr/>
          <a:lstStyle/>
          <a:p>
            <a:fld id="{D4D1515B-CC62-48EC-A30D-899D8D582BE3}" type="slidenum">
              <a:rPr lang="en-US">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9448064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Besides</a:t>
            </a:r>
            <a:r>
              <a:rPr lang="en-US" altLang="zh-CN" baseline="0" dirty="0" smtClean="0"/>
              <a:t> the HIAF, there is another facility </a:t>
            </a:r>
            <a:r>
              <a:rPr lang="en-US" altLang="zh-CN" baseline="0" dirty="0" err="1" smtClean="0"/>
              <a:t>CiADS</a:t>
            </a:r>
            <a:r>
              <a:rPr lang="en-US" altLang="zh-CN" baseline="0" dirty="0" smtClean="0"/>
              <a:t> in the same campus. </a:t>
            </a:r>
            <a:r>
              <a:rPr lang="en-US" altLang="zh-CN" baseline="0" dirty="0" err="1" smtClean="0"/>
              <a:t>CiADS</a:t>
            </a:r>
            <a:r>
              <a:rPr lang="en-US" altLang="zh-CN" baseline="0" dirty="0" smtClean="0"/>
              <a:t> is China </a:t>
            </a:r>
            <a:r>
              <a:rPr lang="en-US" altLang="zh-CN" baseline="0" dirty="0" err="1" smtClean="0"/>
              <a:t>Initiactive</a:t>
            </a:r>
            <a:r>
              <a:rPr lang="en-US" altLang="zh-CN" baseline="0" dirty="0" smtClean="0"/>
              <a:t> Accelerator Driven System. It consists of </a:t>
            </a:r>
            <a:endParaRPr lang="zh-CN" altLang="en-US" dirty="0"/>
          </a:p>
        </p:txBody>
      </p:sp>
    </p:spTree>
    <p:extLst>
      <p:ext uri="{BB962C8B-B14F-4D97-AF65-F5344CB8AC3E}">
        <p14:creationId xmlns:p14="http://schemas.microsoft.com/office/powerpoint/2010/main" val="10490488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err="1" smtClean="0"/>
              <a:t>Isol</a:t>
            </a:r>
            <a:r>
              <a:rPr lang="en-US" altLang="zh-CN" dirty="0" smtClean="0"/>
              <a:t> will</a:t>
            </a:r>
            <a:r>
              <a:rPr lang="en-US" altLang="zh-CN" baseline="0" dirty="0" smtClean="0"/>
              <a:t> be constructed based on the MW-class high-power proton beam of </a:t>
            </a:r>
            <a:r>
              <a:rPr lang="en-US" altLang="zh-CN" baseline="0" dirty="0" err="1" smtClean="0"/>
              <a:t>CiADS</a:t>
            </a:r>
            <a:r>
              <a:rPr lang="en-US" altLang="zh-CN" baseline="0" dirty="0" smtClean="0"/>
              <a:t>. You can find in this table, </a:t>
            </a:r>
            <a:r>
              <a:rPr lang="en-US" altLang="zh-CN" baseline="0" dirty="0" err="1" smtClean="0"/>
              <a:t>CiADs</a:t>
            </a:r>
            <a:r>
              <a:rPr lang="en-US" altLang="zh-CN" baseline="0" dirty="0" smtClean="0"/>
              <a:t> can provide 2.5MW proton to produce high-intensity neutron-rich nuclides and surface muon. </a:t>
            </a:r>
          </a:p>
          <a:p>
            <a:endParaRPr lang="en-US" altLang="zh-CN" baseline="0" dirty="0" smtClean="0"/>
          </a:p>
          <a:p>
            <a:r>
              <a:rPr lang="en-US" altLang="zh-CN" sz="1200" dirty="0" smtClean="0">
                <a:solidFill>
                  <a:prstClr val="black"/>
                </a:solidFill>
                <a:latin typeface="Times New Roman" panose="02020603050405020304" pitchFamily="18" charset="0"/>
                <a:ea typeface="黑体" panose="02010609060101010101" pitchFamily="49" charset="-122"/>
              </a:rPr>
              <a:t>Muon Spin Rotation/Relaxation/Resonance</a:t>
            </a:r>
            <a:r>
              <a:rPr lang="zh-CN" altLang="en-US" sz="1200" dirty="0" smtClean="0">
                <a:solidFill>
                  <a:prstClr val="black"/>
                </a:solidFill>
                <a:latin typeface="Times New Roman" panose="02020603050405020304" pitchFamily="18" charset="0"/>
                <a:ea typeface="黑体" panose="02010609060101010101" pitchFamily="49" charset="-122"/>
              </a:rPr>
              <a:t>，</a:t>
            </a:r>
            <a:r>
              <a:rPr lang="zh-CN" altLang="en-US" sz="1400" dirty="0" smtClean="0">
                <a:solidFill>
                  <a:prstClr val="black"/>
                </a:solidFill>
                <a:latin typeface="Times New Roman" panose="02020603050405020304" pitchFamily="18" charset="0"/>
                <a:ea typeface="楷体" panose="02010609060101010101" pitchFamily="49" charset="-122"/>
              </a:rPr>
              <a:t>利用缪子自旋特性在原子尺度上研究物质结构的方法统称。</a:t>
            </a:r>
            <a:endParaRPr lang="en-US" altLang="zh-CN" sz="1400" dirty="0" smtClean="0">
              <a:solidFill>
                <a:prstClr val="black"/>
              </a:solidFill>
              <a:latin typeface="Times New Roman" panose="02020603050405020304" pitchFamily="18" charset="0"/>
              <a:ea typeface="楷体" panose="02010609060101010101" pitchFamily="49" charset="-122"/>
            </a:endParaRPr>
          </a:p>
          <a:p>
            <a:endParaRPr lang="zh-CN" altLang="en-US" dirty="0"/>
          </a:p>
        </p:txBody>
      </p:sp>
      <p:sp>
        <p:nvSpPr>
          <p:cNvPr id="4" name="Slide Number Placeholder 3"/>
          <p:cNvSpPr>
            <a:spLocks noGrp="1"/>
          </p:cNvSpPr>
          <p:nvPr>
            <p:ph type="sldNum" sz="quarter" idx="5"/>
          </p:nvPr>
        </p:nvSpPr>
        <p:spPr/>
        <p:txBody>
          <a:bodyPr/>
          <a:lstStyle/>
          <a:p>
            <a:fld id="{D4D1515B-CC62-48EC-A30D-899D8D582BE3}" type="slidenum">
              <a:rPr lang="en-US">
                <a:solidFill>
                  <a:prstClr val="black"/>
                </a:solidFill>
              </a:rPr>
              <a:pPr/>
              <a:t>39</a:t>
            </a:fld>
            <a:endParaRPr lang="en-US">
              <a:solidFill>
                <a:prstClr val="black"/>
              </a:solidFill>
            </a:endParaRPr>
          </a:p>
        </p:txBody>
      </p:sp>
    </p:spTree>
    <p:extLst>
      <p:ext uri="{BB962C8B-B14F-4D97-AF65-F5344CB8AC3E}">
        <p14:creationId xmlns:p14="http://schemas.microsoft.com/office/powerpoint/2010/main" val="32143617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dirty="0" smtClean="0"/>
              <a:t>HIAF-U</a:t>
            </a:r>
            <a:r>
              <a:rPr lang="en-US" altLang="zh-CN" baseline="0" dirty="0" smtClean="0"/>
              <a:t> is proposed on the HIAF, For HIAF-U, </a:t>
            </a:r>
            <a:r>
              <a:rPr lang="en-US" altLang="zh-CN" baseline="0" dirty="0" err="1" smtClean="0"/>
              <a:t>iLinac</a:t>
            </a:r>
            <a:r>
              <a:rPr lang="en-US" altLang="zh-CN" baseline="0" dirty="0" smtClean="0"/>
              <a:t> energy will update to 200MeV, a superconducting synchrotron with rigidity of 86 Tm and a superconducting storage ring for beam merging will be constructed. With these update programs both beam intensity and energy will increase significantly.  HIAF-U will focus on </a:t>
            </a:r>
            <a:endParaRPr lang="zh-CN" altLang="en-US" dirty="0"/>
          </a:p>
        </p:txBody>
      </p:sp>
      <p:sp>
        <p:nvSpPr>
          <p:cNvPr id="4" name="Slide Number Placeholder 3"/>
          <p:cNvSpPr>
            <a:spLocks noGrp="1"/>
          </p:cNvSpPr>
          <p:nvPr>
            <p:ph type="sldNum" sz="quarter" idx="5"/>
          </p:nvPr>
        </p:nvSpPr>
        <p:spPr/>
        <p:txBody>
          <a:bodyPr/>
          <a:lstStyle/>
          <a:p>
            <a:fld id="{D4D1515B-CC62-48EC-A30D-899D8D582BE3}" type="slidenum">
              <a:rPr lang="en-US">
                <a:solidFill>
                  <a:prstClr val="black"/>
                </a:solidFill>
              </a:rPr>
              <a:pPr/>
              <a:t>40</a:t>
            </a:fld>
            <a:endParaRPr lang="en-US">
              <a:solidFill>
                <a:prstClr val="black"/>
              </a:solidFill>
            </a:endParaRPr>
          </a:p>
        </p:txBody>
      </p:sp>
    </p:spTree>
    <p:extLst>
      <p:ext uri="{BB962C8B-B14F-4D97-AF65-F5344CB8AC3E}">
        <p14:creationId xmlns:p14="http://schemas.microsoft.com/office/powerpoint/2010/main" val="2373350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gi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gif"/><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tiff"/><Relationship Id="rId5" Type="http://schemas.openxmlformats.org/officeDocument/2006/relationships/image" Target="../media/image4.gif"/><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tiff"/><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tiff"/><Relationship Id="rId1" Type="http://schemas.openxmlformats.org/officeDocument/2006/relationships/slideMaster" Target="../slideMasters/slideMaster3.xml"/><Relationship Id="rId4" Type="http://schemas.openxmlformats.org/officeDocument/2006/relationships/image" Target="../media/image9.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4" name="图片 8"/>
          <p:cNvPicPr preferRelativeResize="0">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79576" y="-3175"/>
            <a:ext cx="9912424" cy="67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标题 8"/>
          <p:cNvSpPr>
            <a:spLocks noGrp="1"/>
          </p:cNvSpPr>
          <p:nvPr>
            <p:ph type="title"/>
          </p:nvPr>
        </p:nvSpPr>
        <p:spPr>
          <a:xfrm>
            <a:off x="2783632" y="0"/>
            <a:ext cx="9000999" cy="541537"/>
          </a:xfrm>
          <a:prstGeom prst="rect">
            <a:avLst/>
          </a:prstGeom>
        </p:spPr>
        <p:txBody>
          <a:bodyPr/>
          <a:lstStyle>
            <a:lvl1pPr algn="ctr">
              <a:defRPr sz="2800">
                <a:effectLst/>
              </a:defRPr>
            </a:lvl1pPr>
          </a:lstStyle>
          <a:p>
            <a:r>
              <a:rPr lang="zh-CN" altLang="en-US" dirty="0"/>
              <a:t>单击此处编辑母版标题样式</a:t>
            </a:r>
          </a:p>
        </p:txBody>
      </p:sp>
      <p:cxnSp>
        <p:nvCxnSpPr>
          <p:cNvPr id="11" name="直接连接符 10">
            <a:extLst>
              <a:ext uri="{FF2B5EF4-FFF2-40B4-BE49-F238E27FC236}">
                <a16:creationId xmlns:a16="http://schemas.microsoft.com/office/drawing/2014/main" xmlns="" id="{41274886-2DC5-45E7-8FF6-782B2718CF26}"/>
              </a:ext>
            </a:extLst>
          </p:cNvPr>
          <p:cNvCxnSpPr/>
          <p:nvPr userDrawn="1"/>
        </p:nvCxnSpPr>
        <p:spPr>
          <a:xfrm>
            <a:off x="0" y="6525344"/>
            <a:ext cx="12192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xmlns="" id="{9D510579-1C86-4E9F-A006-C503795E4E1C}"/>
              </a:ext>
            </a:extLst>
          </p:cNvPr>
          <p:cNvSpPr txBox="1"/>
          <p:nvPr userDrawn="1"/>
        </p:nvSpPr>
        <p:spPr bwMode="auto">
          <a:xfrm>
            <a:off x="9959752" y="6530223"/>
            <a:ext cx="2232248"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eaLnBrk="1" hangingPunct="1"/>
            <a:r>
              <a:rPr lang="en-US" altLang="zh-CN" sz="1100" b="1" dirty="0">
                <a:solidFill>
                  <a:schemeClr val="tx1"/>
                </a:solidFill>
                <a:latin typeface="Tw Cen MT Condensed" panose="020B0606020104020203" pitchFamily="34" charset="0"/>
              </a:rPr>
              <a:t>L. Sun</a:t>
            </a:r>
            <a:r>
              <a:rPr lang="en-US" altLang="zh-CN" sz="1100" b="1" dirty="0">
                <a:solidFill>
                  <a:srgbClr val="0D02E0"/>
                </a:solidFill>
                <a:latin typeface="Tw Cen MT Condensed" panose="020B0606020104020203" pitchFamily="34" charset="0"/>
              </a:rPr>
              <a:t>, Liverpool       </a:t>
            </a:r>
            <a:fld id="{ACE9A58E-C139-4F31-AD25-C18095E9965D}" type="slidenum">
              <a:rPr lang="en-US" altLang="zh-CN" sz="1100" b="1" smtClean="0">
                <a:solidFill>
                  <a:srgbClr val="0D02E0"/>
                </a:solidFill>
                <a:latin typeface="Tw Cen MT Condensed" panose="020B0606020104020203" pitchFamily="34" charset="0"/>
              </a:rPr>
              <a:pPr eaLnBrk="1" hangingPunct="1"/>
              <a:t>‹#›</a:t>
            </a:fld>
            <a:r>
              <a:rPr lang="en-US" altLang="zh-CN" sz="1100" b="1" dirty="0">
                <a:solidFill>
                  <a:srgbClr val="0D02E0"/>
                </a:solidFill>
                <a:latin typeface="Tw Cen MT Condensed" panose="020B0606020104020203" pitchFamily="34" charset="0"/>
              </a:rPr>
              <a:t>/43</a:t>
            </a:r>
            <a:endParaRPr lang="zh-CN" altLang="en-US" sz="1100" b="1" dirty="0">
              <a:solidFill>
                <a:srgbClr val="0D02E0"/>
              </a:solidFill>
              <a:latin typeface="Tw Cen MT Condensed" panose="020B0606020104020203" pitchFamily="34" charset="0"/>
            </a:endParaRPr>
          </a:p>
        </p:txBody>
      </p:sp>
      <p:pic>
        <p:nvPicPr>
          <p:cNvPr id="16" name="图片 15">
            <a:extLst>
              <a:ext uri="{FF2B5EF4-FFF2-40B4-BE49-F238E27FC236}">
                <a16:creationId xmlns:a16="http://schemas.microsoft.com/office/drawing/2014/main" xmlns="" id="{89B118A7-CFDD-4B9A-9324-4185607FDC6F}"/>
              </a:ext>
            </a:extLst>
          </p:cNvPr>
          <p:cNvPicPr>
            <a:picLocks noChangeAspect="1"/>
          </p:cNvPicPr>
          <p:nvPr userDrawn="1"/>
        </p:nvPicPr>
        <p:blipFill rotWithShape="1">
          <a:blip r:embed="rId3">
            <a:clrChange>
              <a:clrFrom>
                <a:srgbClr val="FFFFFF"/>
              </a:clrFrom>
              <a:clrTo>
                <a:srgbClr val="FFFFFF">
                  <a:alpha val="0"/>
                </a:srgbClr>
              </a:clrTo>
            </a:clrChange>
          </a:blip>
          <a:srcRect l="10127" t="35873" r="69817" b="36305"/>
          <a:stretch/>
        </p:blipFill>
        <p:spPr>
          <a:xfrm>
            <a:off x="107079" y="6281126"/>
            <a:ext cx="514902" cy="415898"/>
          </a:xfrm>
          <a:prstGeom prst="rect">
            <a:avLst/>
          </a:prstGeom>
        </p:spPr>
      </p:pic>
      <p:pic>
        <p:nvPicPr>
          <p:cNvPr id="17" name="图片 16">
            <a:extLst>
              <a:ext uri="{FF2B5EF4-FFF2-40B4-BE49-F238E27FC236}">
                <a16:creationId xmlns:a16="http://schemas.microsoft.com/office/drawing/2014/main" xmlns="" id="{C943467D-C0C2-45CD-B5D4-0640DA0B0E2A}"/>
              </a:ext>
            </a:extLst>
          </p:cNvPr>
          <p:cNvPicPr>
            <a:picLocks noChangeAspect="1"/>
          </p:cNvPicPr>
          <p:nvPr userDrawn="1"/>
        </p:nvPicPr>
        <p:blipFill rotWithShape="1">
          <a:blip r:embed="rId4"/>
          <a:srcRect l="-1" t="-3918" r="-1875"/>
          <a:stretch/>
        </p:blipFill>
        <p:spPr>
          <a:xfrm>
            <a:off x="631084" y="6320216"/>
            <a:ext cx="1808792" cy="471617"/>
          </a:xfrm>
          <a:prstGeom prst="rect">
            <a:avLst/>
          </a:prstGeom>
        </p:spPr>
      </p:pic>
      <p:grpSp>
        <p:nvGrpSpPr>
          <p:cNvPr id="2" name="组合 1">
            <a:extLst>
              <a:ext uri="{FF2B5EF4-FFF2-40B4-BE49-F238E27FC236}">
                <a16:creationId xmlns:a16="http://schemas.microsoft.com/office/drawing/2014/main" xmlns="" id="{28DD385D-FE86-4EF4-9F21-E35F658B45D8}"/>
              </a:ext>
            </a:extLst>
          </p:cNvPr>
          <p:cNvGrpSpPr/>
          <p:nvPr userDrawn="1"/>
        </p:nvGrpSpPr>
        <p:grpSpPr>
          <a:xfrm>
            <a:off x="75607" y="-1957"/>
            <a:ext cx="2542009" cy="694107"/>
            <a:chOff x="75607" y="-1957"/>
            <a:chExt cx="2542009" cy="694107"/>
          </a:xfrm>
        </p:grpSpPr>
        <p:sp>
          <p:nvSpPr>
            <p:cNvPr id="5" name="椭圆 4"/>
            <p:cNvSpPr/>
            <p:nvPr userDrawn="1"/>
          </p:nvSpPr>
          <p:spPr>
            <a:xfrm>
              <a:off x="1873245" y="-1957"/>
              <a:ext cx="744371" cy="6718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6" name="矩形 5"/>
            <p:cNvSpPr/>
            <p:nvPr userDrawn="1"/>
          </p:nvSpPr>
          <p:spPr>
            <a:xfrm>
              <a:off x="1584177" y="0"/>
              <a:ext cx="695399" cy="692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8" name="Picture 2">
              <a:extLst>
                <a:ext uri="{FF2B5EF4-FFF2-40B4-BE49-F238E27FC236}">
                  <a16:creationId xmlns:a16="http://schemas.microsoft.com/office/drawing/2014/main" xmlns="" id="{F1E79A51-CDA1-4ED5-8BC0-5F59702DE3CD}"/>
                </a:ext>
              </a:extLst>
            </p:cNvPr>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t="12201" b="12201"/>
            <a:stretch>
              <a:fillRect/>
            </a:stretch>
          </p:blipFill>
          <p:spPr bwMode="auto">
            <a:xfrm>
              <a:off x="75607" y="70361"/>
              <a:ext cx="577846" cy="58246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6">
              <a:extLst>
                <a:ext uri="{FF2B5EF4-FFF2-40B4-BE49-F238E27FC236}">
                  <a16:creationId xmlns:a16="http://schemas.microsoft.com/office/drawing/2014/main" xmlns="" id="{D67E8BB8-FF88-4E6C-AB1E-32EFEB95E8AF}"/>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tretch>
              <a:fillRect/>
            </a:stretch>
          </p:blipFill>
          <p:spPr bwMode="auto">
            <a:xfrm>
              <a:off x="1404554" y="10391"/>
              <a:ext cx="806731" cy="541537"/>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xmlns="" id="{9A482DB9-2013-4FC4-93FF-2CD6B8603A54}"/>
                </a:ext>
              </a:extLst>
            </p:cNvPr>
            <p:cNvPicPr>
              <a:picLocks noChangeAspect="1"/>
            </p:cNvPicPr>
            <p:nvPr userDrawn="1"/>
          </p:nvPicPr>
          <p:blipFill>
            <a:blip r:embed="rId7" cstate="email">
              <a:extLst>
                <a:ext uri="{28A0092B-C50C-407E-A947-70E740481C1C}">
                  <a14:useLocalDpi xmlns:a14="http://schemas.microsoft.com/office/drawing/2010/main"/>
                </a:ext>
              </a:extLst>
            </a:blip>
            <a:srcRect r="80645"/>
            <a:stretch/>
          </p:blipFill>
          <p:spPr>
            <a:xfrm>
              <a:off x="631084" y="3116"/>
              <a:ext cx="787916" cy="665047"/>
            </a:xfrm>
            <a:prstGeom prst="rect">
              <a:avLst/>
            </a:prstGeom>
          </p:spPr>
        </p:pic>
      </p:grpSp>
    </p:spTree>
    <p:extLst>
      <p:ext uri="{BB962C8B-B14F-4D97-AF65-F5344CB8AC3E}">
        <p14:creationId xmlns:p14="http://schemas.microsoft.com/office/powerpoint/2010/main" val="342516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22" name="图片 8">
            <a:extLst>
              <a:ext uri="{FF2B5EF4-FFF2-40B4-BE49-F238E27FC236}">
                <a16:creationId xmlns:a16="http://schemas.microsoft.com/office/drawing/2014/main" xmlns="" id="{289E39C1-3783-4468-B1E0-28B36B818714}"/>
              </a:ext>
            </a:extLst>
          </p:cNvPr>
          <p:cNvPicPr preferRelativeResize="0">
            <a:picLocks/>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279576" y="-3175"/>
            <a:ext cx="9912424" cy="673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cxnSp>
        <p:nvCxnSpPr>
          <p:cNvPr id="3" name="直接连接符 2"/>
          <p:cNvCxnSpPr/>
          <p:nvPr userDrawn="1"/>
        </p:nvCxnSpPr>
        <p:spPr>
          <a:xfrm>
            <a:off x="0" y="6525344"/>
            <a:ext cx="12192000"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xmlns="" id="{9B57490F-4DF3-4BEB-A7B8-3C35CC14EC0B}"/>
              </a:ext>
            </a:extLst>
          </p:cNvPr>
          <p:cNvSpPr txBox="1"/>
          <p:nvPr userDrawn="1"/>
        </p:nvSpPr>
        <p:spPr bwMode="auto">
          <a:xfrm>
            <a:off x="9959752" y="6530223"/>
            <a:ext cx="2232248" cy="2616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eaLnBrk="1" hangingPunct="1"/>
            <a:r>
              <a:rPr lang="en-US" altLang="zh-CN" sz="1100" b="1" dirty="0">
                <a:solidFill>
                  <a:schemeClr val="tx1"/>
                </a:solidFill>
                <a:latin typeface="Tw Cen MT Condensed" panose="020B0606020104020203" pitchFamily="34" charset="0"/>
              </a:rPr>
              <a:t>L. Sun</a:t>
            </a:r>
            <a:r>
              <a:rPr lang="en-US" altLang="zh-CN" sz="1100" b="1" dirty="0">
                <a:solidFill>
                  <a:srgbClr val="0D02E0"/>
                </a:solidFill>
                <a:latin typeface="Tw Cen MT Condensed" panose="020B0606020104020203" pitchFamily="34" charset="0"/>
              </a:rPr>
              <a:t>, Liverpool       </a:t>
            </a:r>
            <a:fld id="{ACE9A58E-C139-4F31-AD25-C18095E9965D}" type="slidenum">
              <a:rPr lang="en-US" altLang="zh-CN" sz="1100" b="1" smtClean="0">
                <a:solidFill>
                  <a:srgbClr val="0D02E0"/>
                </a:solidFill>
                <a:latin typeface="Tw Cen MT Condensed" panose="020B0606020104020203" pitchFamily="34" charset="0"/>
              </a:rPr>
              <a:pPr eaLnBrk="1" hangingPunct="1"/>
              <a:t>‹#›</a:t>
            </a:fld>
            <a:r>
              <a:rPr lang="en-US" altLang="zh-CN" sz="1100" b="1" dirty="0">
                <a:solidFill>
                  <a:srgbClr val="0D02E0"/>
                </a:solidFill>
                <a:latin typeface="Tw Cen MT Condensed" panose="020B0606020104020203" pitchFamily="34" charset="0"/>
              </a:rPr>
              <a:t>/43</a:t>
            </a:r>
            <a:endParaRPr lang="zh-CN" altLang="en-US" sz="1100" b="1" dirty="0">
              <a:solidFill>
                <a:srgbClr val="0D02E0"/>
              </a:solidFill>
              <a:latin typeface="Tw Cen MT Condensed" panose="020B0606020104020203" pitchFamily="34" charset="0"/>
            </a:endParaRPr>
          </a:p>
        </p:txBody>
      </p:sp>
      <p:sp>
        <p:nvSpPr>
          <p:cNvPr id="5" name="AutoShape 2" descr="H3 Beams - Lancaster University">
            <a:extLst>
              <a:ext uri="{FF2B5EF4-FFF2-40B4-BE49-F238E27FC236}">
                <a16:creationId xmlns:a16="http://schemas.microsoft.com/office/drawing/2014/main" xmlns="" id="{9F869E05-CD62-41E3-852A-EC3BE74827C8}"/>
              </a:ext>
            </a:extLst>
          </p:cNvPr>
          <p:cNvSpPr>
            <a:spLocks noChangeAspect="1" noChangeArrowheads="1"/>
          </p:cNvSpPr>
          <p:nvPr userDrawn="1"/>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6" name="图片 5">
            <a:extLst>
              <a:ext uri="{FF2B5EF4-FFF2-40B4-BE49-F238E27FC236}">
                <a16:creationId xmlns:a16="http://schemas.microsoft.com/office/drawing/2014/main" xmlns="" id="{69683F98-54AE-4C9B-85B8-74A2D4AFE3E8}"/>
              </a:ext>
            </a:extLst>
          </p:cNvPr>
          <p:cNvPicPr>
            <a:picLocks noChangeAspect="1"/>
          </p:cNvPicPr>
          <p:nvPr userDrawn="1"/>
        </p:nvPicPr>
        <p:blipFill rotWithShape="1">
          <a:blip r:embed="rId3">
            <a:clrChange>
              <a:clrFrom>
                <a:srgbClr val="FFFFFF"/>
              </a:clrFrom>
              <a:clrTo>
                <a:srgbClr val="FFFFFF">
                  <a:alpha val="0"/>
                </a:srgbClr>
              </a:clrTo>
            </a:clrChange>
          </a:blip>
          <a:srcRect l="10127" t="35873" r="69817" b="36305"/>
          <a:stretch/>
        </p:blipFill>
        <p:spPr>
          <a:xfrm>
            <a:off x="107079" y="6281126"/>
            <a:ext cx="514902" cy="415898"/>
          </a:xfrm>
          <a:prstGeom prst="rect">
            <a:avLst/>
          </a:prstGeom>
        </p:spPr>
      </p:pic>
      <p:pic>
        <p:nvPicPr>
          <p:cNvPr id="15" name="图片 14">
            <a:extLst>
              <a:ext uri="{FF2B5EF4-FFF2-40B4-BE49-F238E27FC236}">
                <a16:creationId xmlns:a16="http://schemas.microsoft.com/office/drawing/2014/main" xmlns="" id="{FA6527F5-380A-4FFF-890C-A4E15050D86A}"/>
              </a:ext>
            </a:extLst>
          </p:cNvPr>
          <p:cNvPicPr>
            <a:picLocks noChangeAspect="1"/>
          </p:cNvPicPr>
          <p:nvPr userDrawn="1"/>
        </p:nvPicPr>
        <p:blipFill rotWithShape="1">
          <a:blip r:embed="rId4"/>
          <a:srcRect l="-1" t="-3918" r="-1875"/>
          <a:stretch/>
        </p:blipFill>
        <p:spPr>
          <a:xfrm>
            <a:off x="631084" y="6320216"/>
            <a:ext cx="1808792" cy="471617"/>
          </a:xfrm>
          <a:prstGeom prst="rect">
            <a:avLst/>
          </a:prstGeom>
        </p:spPr>
      </p:pic>
      <p:grpSp>
        <p:nvGrpSpPr>
          <p:cNvPr id="16" name="组合 15">
            <a:extLst>
              <a:ext uri="{FF2B5EF4-FFF2-40B4-BE49-F238E27FC236}">
                <a16:creationId xmlns:a16="http://schemas.microsoft.com/office/drawing/2014/main" xmlns="" id="{04E230AB-CB8C-4752-A17A-FF60ABFFF8DC}"/>
              </a:ext>
            </a:extLst>
          </p:cNvPr>
          <p:cNvGrpSpPr/>
          <p:nvPr userDrawn="1"/>
        </p:nvGrpSpPr>
        <p:grpSpPr>
          <a:xfrm>
            <a:off x="2744" y="-8054"/>
            <a:ext cx="2769997" cy="700743"/>
            <a:chOff x="-53595" y="-1957"/>
            <a:chExt cx="2671211" cy="694107"/>
          </a:xfrm>
        </p:grpSpPr>
        <p:sp>
          <p:nvSpPr>
            <p:cNvPr id="17" name="椭圆 16">
              <a:extLst>
                <a:ext uri="{FF2B5EF4-FFF2-40B4-BE49-F238E27FC236}">
                  <a16:creationId xmlns:a16="http://schemas.microsoft.com/office/drawing/2014/main" xmlns="" id="{EFA9BEDD-9D56-4C4A-9455-15D7D0FB889A}"/>
                </a:ext>
              </a:extLst>
            </p:cNvPr>
            <p:cNvSpPr/>
            <p:nvPr userDrawn="1"/>
          </p:nvSpPr>
          <p:spPr>
            <a:xfrm>
              <a:off x="1873245" y="-1957"/>
              <a:ext cx="744371" cy="6718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sp>
          <p:nvSpPr>
            <p:cNvPr id="18" name="矩形 17">
              <a:extLst>
                <a:ext uri="{FF2B5EF4-FFF2-40B4-BE49-F238E27FC236}">
                  <a16:creationId xmlns:a16="http://schemas.microsoft.com/office/drawing/2014/main" xmlns="" id="{F6743C4E-AFA1-4E20-B00F-94B87E5C5374}"/>
                </a:ext>
              </a:extLst>
            </p:cNvPr>
            <p:cNvSpPr/>
            <p:nvPr userDrawn="1"/>
          </p:nvSpPr>
          <p:spPr>
            <a:xfrm>
              <a:off x="-53595" y="0"/>
              <a:ext cx="2333171" cy="6921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endParaRPr>
            </a:p>
          </p:txBody>
        </p:sp>
        <p:pic>
          <p:nvPicPr>
            <p:cNvPr id="19" name="Picture 2">
              <a:extLst>
                <a:ext uri="{FF2B5EF4-FFF2-40B4-BE49-F238E27FC236}">
                  <a16:creationId xmlns:a16="http://schemas.microsoft.com/office/drawing/2014/main" xmlns="" id="{9A31D303-C836-486F-9473-3C32B22ED8E5}"/>
                </a:ext>
              </a:extLst>
            </p:cNvPr>
            <p:cNvPicPr>
              <a:picLocks noChangeAspect="1" noChangeArrowheads="1"/>
            </p:cNvPicPr>
            <p:nvPr userDrawn="1"/>
          </p:nvPicPr>
          <p:blipFill rotWithShape="1">
            <a:blip r:embed="rId5" cstate="print">
              <a:extLst>
                <a:ext uri="{28A0092B-C50C-407E-A947-70E740481C1C}">
                  <a14:useLocalDpi xmlns:a14="http://schemas.microsoft.com/office/drawing/2010/main" val="0"/>
                </a:ext>
              </a:extLst>
            </a:blip>
            <a:srcRect t="12201" b="12201"/>
            <a:stretch>
              <a:fillRect/>
            </a:stretch>
          </p:blipFill>
          <p:spPr bwMode="auto">
            <a:xfrm>
              <a:off x="75607" y="70361"/>
              <a:ext cx="577846" cy="58246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a:extLst>
                <a:ext uri="{FF2B5EF4-FFF2-40B4-BE49-F238E27FC236}">
                  <a16:creationId xmlns:a16="http://schemas.microsoft.com/office/drawing/2014/main" xmlns="" id="{B05328EF-7962-4AF5-AF94-C0CFA38B7034}"/>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tretch>
              <a:fillRect/>
            </a:stretch>
          </p:blipFill>
          <p:spPr bwMode="auto">
            <a:xfrm>
              <a:off x="1404554" y="10391"/>
              <a:ext cx="806731" cy="541537"/>
            </a:xfrm>
            <a:prstGeom prst="rect">
              <a:avLst/>
            </a:prstGeom>
            <a:noFill/>
            <a:extLst>
              <a:ext uri="{909E8E84-426E-40DD-AFC4-6F175D3DCCD1}">
                <a14:hiddenFill xmlns:a14="http://schemas.microsoft.com/office/drawing/2010/main">
                  <a:solidFill>
                    <a:srgbClr val="FFFFFF"/>
                  </a:solidFill>
                </a14:hiddenFill>
              </a:ext>
            </a:extLst>
          </p:spPr>
        </p:pic>
        <p:pic>
          <p:nvPicPr>
            <p:cNvPr id="21" name="图片 20">
              <a:extLst>
                <a:ext uri="{FF2B5EF4-FFF2-40B4-BE49-F238E27FC236}">
                  <a16:creationId xmlns:a16="http://schemas.microsoft.com/office/drawing/2014/main" xmlns="" id="{286B7044-A758-45F7-9117-6B860E0CCB1B}"/>
                </a:ext>
              </a:extLst>
            </p:cNvPr>
            <p:cNvPicPr>
              <a:picLocks noChangeAspect="1"/>
            </p:cNvPicPr>
            <p:nvPr userDrawn="1"/>
          </p:nvPicPr>
          <p:blipFill>
            <a:blip r:embed="rId7" cstate="email">
              <a:extLst>
                <a:ext uri="{28A0092B-C50C-407E-A947-70E740481C1C}">
                  <a14:useLocalDpi xmlns:a14="http://schemas.microsoft.com/office/drawing/2010/main"/>
                </a:ext>
              </a:extLst>
            </a:blip>
            <a:srcRect r="80645"/>
            <a:stretch/>
          </p:blipFill>
          <p:spPr>
            <a:xfrm>
              <a:off x="631084" y="3116"/>
              <a:ext cx="787916" cy="665047"/>
            </a:xfrm>
            <a:prstGeom prst="rect">
              <a:avLst/>
            </a:prstGeom>
          </p:spPr>
        </p:pic>
      </p:grpSp>
    </p:spTree>
    <p:extLst>
      <p:ext uri="{BB962C8B-B14F-4D97-AF65-F5344CB8AC3E}">
        <p14:creationId xmlns:p14="http://schemas.microsoft.com/office/powerpoint/2010/main" val="1297911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057E24-9D7C-4E3E-9A46-EE05F99519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DDD6AF52-CF0A-4387-855F-9822A79534A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6CE853C-3B66-435B-A607-593571E3EB7E}"/>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EC7DE385-3B3D-425D-A0A5-9811EBD6A989}"/>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2A58EBAE-3F4D-42DD-8F28-7A123116F0B4}"/>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8208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98BA24E-B4AE-440B-AFE9-6A829BB1EF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9D9A945B-5E55-4C6D-AAD3-F1617B3D062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B18B38E-8EC2-415B-B816-77E31204B959}"/>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19E01AE6-FE5E-44D5-BA5A-6CF964976D4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105CB767-C031-4079-8420-13AB6405DA86}"/>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2795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F946F7C-610A-4E41-912B-77E79AB0CA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9B72AAE-F1E6-45ED-BAF2-49D8D517B8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E5A9C630-FF17-4ACE-81EC-87F954EC9D25}"/>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13FBF273-3F1E-4B0F-BB4E-0C942A73693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9F9CB2F0-0582-4557-BAAC-0C8EFEA6824E}"/>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033282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609535-B914-4276-8DDE-E83AEBAB11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83D6456A-CEA8-42A8-8118-F05E60DD4DF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68C53FD4-CE8F-4AA0-9074-84BDB1FBADE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9496D99A-EC01-42EE-9C29-E2E99EC78835}"/>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7552B50D-A151-443E-90FF-D1D0DAD85046}"/>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60DA3140-355F-47A8-AD9C-1D0D2285EFDA}"/>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38626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8BDFAF-8863-4EAB-9197-27FC1B47AD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AEC03BF-BBEF-4D73-8027-4EA24160B5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96105A59-A0DD-4AF4-97C7-7F6A0A002EB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14681280-EA00-4D3C-8DB1-85B3F6419BE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49767364-E673-4400-A68F-0194F009F0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FFDFEB2B-3E21-4E80-BCC5-BF9F70BD56FB}"/>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xmlns="" id="{D4ECC1F1-2422-49BB-B97E-8A85A9F80181}"/>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xmlns="" id="{88EDB042-74ED-42DD-B157-61B0E6080218}"/>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3800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5C7536-F8F4-4DA9-BFE2-5364CFADBF1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A483BD3-4BFE-41FD-8344-D77DBE6D24F9}"/>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xmlns="" id="{726EAEB1-C44D-4DC0-92B1-D574E629540B}"/>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xmlns="" id="{47266837-8136-407F-8F94-C90927A6AC0D}"/>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00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3DF56298-BF15-4A69-94AA-69C2EBA06711}"/>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xmlns="" id="{DF7B421E-224B-45EE-994C-3C9DA2731CF3}"/>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xmlns="" id="{B131F6F2-8408-4A49-9A58-0AF04078BCB8}"/>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07750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990285-9598-4CEA-A124-3CF61DA59A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21781310-7028-44E0-8DDC-61A08B3A18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1A12C668-B9B9-42EF-8A36-89139577BB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D78DDA9-2045-4E10-B1B5-F11231D94920}"/>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CF27CC6D-8BD0-4554-A909-4B9DA1B16C1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C1A6E579-65B4-44A2-B4DD-EF9252AA33C2}"/>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03358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4B03B6-082C-4EF1-9113-96DD3DF6EBA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11737A71-62E3-4692-B9A9-27FAD3E82F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7D4E73ED-69CB-4D5C-888F-94C0D28C54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E5EC43D0-03E3-4A98-BEB5-ED4C64D13B14}"/>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xmlns="" id="{7164D8DB-F399-4A58-9A8F-89CE4D11CE1F}"/>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xmlns="" id="{F566A5A9-C8F5-45B4-AEF6-AFA04D4DD0BA}"/>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399439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CEA2E7-1CF4-4827-82B2-6D14E86DD46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F5D44C75-C69D-41C7-B892-A21F1ADC183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BF07B30-DC38-4BA0-92E4-3C7DD573B58F}"/>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8E266002-321E-41AA-8172-65263A6D7BA6}"/>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AAEA3877-0E92-4528-8185-C9135552F258}"/>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98183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A872C7C-5878-4999-AD24-AC1BDC4E69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52AD00D-5122-48E3-9F47-8922EF480C9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A580359-100A-4E0F-8F76-1A76575D2178}"/>
              </a:ext>
            </a:extLst>
          </p:cNvPr>
          <p:cNvSpPr>
            <a:spLocks noGrp="1"/>
          </p:cNvSpPr>
          <p:nvPr>
            <p:ph type="dt" sz="half" idx="10"/>
          </p:nvPr>
        </p:nvSpPr>
        <p:spPr/>
        <p:txBody>
          <a:bodyPr/>
          <a:lstStyle/>
          <a:p>
            <a:fld id="{55B5DF32-3080-4642-B0F0-E2F17D753437}" type="datetimeFigureOut">
              <a:rPr lang="en-US" smtClean="0">
                <a:solidFill>
                  <a:prstClr val="black">
                    <a:tint val="75000"/>
                  </a:prstClr>
                </a:solidFill>
              </a:rPr>
              <a:pPr/>
              <a:t>10/12/2026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xmlns="" id="{AD696C9B-099E-4D69-98C1-7C572D3DF04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xmlns="" id="{B24A4AD7-3301-4C27-B44E-40D740E89D4D}"/>
              </a:ext>
            </a:extLst>
          </p:cNvPr>
          <p:cNvSpPr>
            <a:spLocks noGrp="1"/>
          </p:cNvSpPr>
          <p:nvPr>
            <p:ph type="sldNum" sz="quarter" idx="12"/>
          </p:nvPr>
        </p:nvSpPr>
        <p:spPr/>
        <p:txBody>
          <a:bodyPr/>
          <a:lstStyle/>
          <a:p>
            <a:fld id="{D8216E90-6520-414F-AC1C-CF74D8B733E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49263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7" name="灯片编号占位符 5">
            <a:extLst>
              <a:ext uri="{FF2B5EF4-FFF2-40B4-BE49-F238E27FC236}">
                <a16:creationId xmlns:a16="http://schemas.microsoft.com/office/drawing/2014/main" xmlns="" id="{EAF5173B-BD78-4A67-8C4D-1CB96A1FC512}"/>
              </a:ext>
            </a:extLst>
          </p:cNvPr>
          <p:cNvSpPr txBox="1"/>
          <p:nvPr userDrawn="1"/>
        </p:nvSpPr>
        <p:spPr>
          <a:xfrm>
            <a:off x="9247624" y="6448251"/>
            <a:ext cx="2844800" cy="365125"/>
          </a:xfrm>
          <a:prstGeom prst="rect">
            <a:avLst/>
          </a:prstGeom>
        </p:spPr>
        <p:txBody>
          <a:bodyPr vert="horz" lIns="91440" tIns="45720" rIns="91440" bIns="45720" rtlCol="0" anchor="ctr"/>
          <a:lstStyle>
            <a:defPPr>
              <a:defRPr lang="zh-CN"/>
            </a:defPPr>
            <a:lvl1pPr algn="r" rtl="0" fontAlgn="base">
              <a:spcBef>
                <a:spcPct val="0"/>
              </a:spcBef>
              <a:spcAft>
                <a:spcPct val="0"/>
              </a:spcAft>
              <a:defRPr sz="1200" b="1" kern="120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lvl1pPr>
            <a:lvl2pPr marL="4572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defRPr/>
            </a:pPr>
            <a:fld id="{E4699688-86D4-4C0F-BD3C-3C371B83FDC4}" type="slidenum">
              <a:rPr lang="zh-CN" altLang="en-US" sz="1100" smtClean="0">
                <a:solidFill>
                  <a:srgbClr val="003399"/>
                </a:solidFill>
                <a:latin typeface="Arial" panose="020B0604020202020204" pitchFamily="34" charset="0"/>
                <a:ea typeface="微软雅黑" panose="020B0503020204020204" pitchFamily="34" charset="-122"/>
                <a:cs typeface="Arial" panose="020B0604020202020204" pitchFamily="34" charset="0"/>
              </a:rPr>
              <a:pPr eaLnBrk="1" hangingPunct="1">
                <a:defRPr/>
              </a:pPr>
              <a:t>‹#›</a:t>
            </a:fld>
            <a:endParaRPr lang="zh-CN" altLang="en-US" sz="1100" dirty="0">
              <a:solidFill>
                <a:srgbClr val="003399"/>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矩形 10">
            <a:extLst>
              <a:ext uri="{FF2B5EF4-FFF2-40B4-BE49-F238E27FC236}">
                <a16:creationId xmlns:a16="http://schemas.microsoft.com/office/drawing/2014/main" xmlns="" id="{AC141C8E-9DF5-4792-AF0E-C1AFE4535884}"/>
              </a:ext>
            </a:extLst>
          </p:cNvPr>
          <p:cNvSpPr/>
          <p:nvPr userDrawn="1"/>
        </p:nvSpPr>
        <p:spPr>
          <a:xfrm>
            <a:off x="334882" y="731541"/>
            <a:ext cx="11522236" cy="45719"/>
          </a:xfrm>
          <a:prstGeom prst="rect">
            <a:avLst/>
          </a:prstGeom>
          <a:solidFill>
            <a:srgbClr val="004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dirty="0">
              <a:solidFill>
                <a:prstClr val="white"/>
              </a:solidFill>
            </a:endParaRPr>
          </a:p>
        </p:txBody>
      </p:sp>
    </p:spTree>
    <p:extLst>
      <p:ext uri="{BB962C8B-B14F-4D97-AF65-F5344CB8AC3E}">
        <p14:creationId xmlns:p14="http://schemas.microsoft.com/office/powerpoint/2010/main" val="330464123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8C4420-70A4-87ED-80B3-24F6E6792CF7}"/>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Subtitle 2">
            <a:extLst>
              <a:ext uri="{FF2B5EF4-FFF2-40B4-BE49-F238E27FC236}">
                <a16:creationId xmlns="" xmlns:a16="http://schemas.microsoft.com/office/drawing/2014/main" id="{A8415EE5-1515-12BD-41C6-E4DFDD09A4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a:extLst>
              <a:ext uri="{FF2B5EF4-FFF2-40B4-BE49-F238E27FC236}">
                <a16:creationId xmlns="" xmlns:a16="http://schemas.microsoft.com/office/drawing/2014/main" id="{988B159C-1D94-A8F3-97FC-9764D73741F2}"/>
              </a:ext>
            </a:extLst>
          </p:cNvPr>
          <p:cNvSpPr>
            <a:spLocks noGrp="1"/>
          </p:cNvSpPr>
          <p:nvPr>
            <p:ph type="dt" sz="half" idx="10"/>
          </p:nvPr>
        </p:nvSpPr>
        <p:spPr>
          <a:xfrm>
            <a:off x="838200" y="6484255"/>
            <a:ext cx="2743200" cy="365125"/>
          </a:xfrm>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6C74C7D3-C44E-CD17-B46D-5A49AE630771}"/>
              </a:ext>
            </a:extLst>
          </p:cNvPr>
          <p:cNvSpPr>
            <a:spLocks noGrp="1"/>
          </p:cNvSpPr>
          <p:nvPr>
            <p:ph type="ftr" sz="quarter" idx="11"/>
          </p:nvPr>
        </p:nvSpPr>
        <p:spPr>
          <a:xfrm>
            <a:off x="4038600" y="6484255"/>
            <a:ext cx="4114800" cy="365125"/>
          </a:xfrm>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541C17B8-F61A-76D2-669D-9E19DC278F8E}"/>
              </a:ext>
            </a:extLst>
          </p:cNvPr>
          <p:cNvSpPr>
            <a:spLocks noGrp="1"/>
          </p:cNvSpPr>
          <p:nvPr>
            <p:ph type="sldNum" sz="quarter" idx="12"/>
          </p:nvPr>
        </p:nvSpPr>
        <p:spPr>
          <a:xfrm>
            <a:off x="8610600" y="6484255"/>
            <a:ext cx="2743200" cy="365125"/>
          </a:xfrm>
        </p:spPr>
        <p:txBody>
          <a:bodyPr/>
          <a:lstStyle>
            <a:lvl1pPr>
              <a:defRPr sz="1600"/>
            </a:lvl1p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
        <p:nvSpPr>
          <p:cNvPr id="7" name="矩形 8">
            <a:extLst>
              <a:ext uri="{FF2B5EF4-FFF2-40B4-BE49-F238E27FC236}">
                <a16:creationId xmlns="" xmlns:a16="http://schemas.microsoft.com/office/drawing/2014/main" id="{28BA474F-BB7D-1764-9F5E-60349DE23F9F}"/>
              </a:ext>
            </a:extLst>
          </p:cNvPr>
          <p:cNvSpPr/>
          <p:nvPr userDrawn="1"/>
        </p:nvSpPr>
        <p:spPr>
          <a:xfrm>
            <a:off x="300660" y="656692"/>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8" name="Picture 6">
            <a:extLst>
              <a:ext uri="{FF2B5EF4-FFF2-40B4-BE49-F238E27FC236}">
                <a16:creationId xmlns="" xmlns:a16="http://schemas.microsoft.com/office/drawing/2014/main" id="{9335E5D7-1A5C-8882-8B7E-05785C8FFDE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976197" y="51074"/>
            <a:ext cx="828068" cy="46126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a:extLst>
              <a:ext uri="{FF2B5EF4-FFF2-40B4-BE49-F238E27FC236}">
                <a16:creationId xmlns="" xmlns:a16="http://schemas.microsoft.com/office/drawing/2014/main" id="{640002EA-7455-245E-0F8C-A7B2EB931A94}"/>
              </a:ext>
            </a:extLst>
          </p:cNvPr>
          <p:cNvSpPr txBox="1">
            <a:spLocks noChangeArrowheads="1"/>
          </p:cNvSpPr>
          <p:nvPr userDrawn="1"/>
        </p:nvSpPr>
        <p:spPr>
          <a:xfrm>
            <a:off x="227348" y="-35299"/>
            <a:ext cx="10110819" cy="790394"/>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151" algn="ctr" rtl="0" fontAlgn="base">
              <a:spcBef>
                <a:spcPct val="0"/>
              </a:spcBef>
              <a:spcAft>
                <a:spcPct val="0"/>
              </a:spcAft>
              <a:defRPr sz="4400">
                <a:solidFill>
                  <a:schemeClr val="tx2"/>
                </a:solidFill>
                <a:latin typeface="Arial" pitchFamily="34" charset="0"/>
                <a:ea typeface="宋体" pitchFamily="2" charset="-122"/>
              </a:defRPr>
            </a:lvl6pPr>
            <a:lvl7pPr marL="914302" algn="ctr" rtl="0" fontAlgn="base">
              <a:spcBef>
                <a:spcPct val="0"/>
              </a:spcBef>
              <a:spcAft>
                <a:spcPct val="0"/>
              </a:spcAft>
              <a:defRPr sz="4400">
                <a:solidFill>
                  <a:schemeClr val="tx2"/>
                </a:solidFill>
                <a:latin typeface="Arial" pitchFamily="34" charset="0"/>
                <a:ea typeface="宋体" pitchFamily="2" charset="-122"/>
              </a:defRPr>
            </a:lvl7pPr>
            <a:lvl8pPr marL="1371453" algn="ctr" rtl="0" fontAlgn="base">
              <a:spcBef>
                <a:spcPct val="0"/>
              </a:spcBef>
              <a:spcAft>
                <a:spcPct val="0"/>
              </a:spcAft>
              <a:defRPr sz="4400">
                <a:solidFill>
                  <a:schemeClr val="tx2"/>
                </a:solidFill>
                <a:latin typeface="Arial" pitchFamily="34" charset="0"/>
                <a:ea typeface="宋体" pitchFamily="2" charset="-122"/>
              </a:defRPr>
            </a:lvl8pPr>
            <a:lvl9pPr marL="1828604" algn="ctr" rtl="0" fontAlgn="base">
              <a:spcBef>
                <a:spcPct val="0"/>
              </a:spcBef>
              <a:spcAft>
                <a:spcPct val="0"/>
              </a:spcAft>
              <a:defRPr sz="4400">
                <a:solidFill>
                  <a:schemeClr val="tx2"/>
                </a:solidFill>
                <a:latin typeface="Arial" pitchFamily="34" charset="0"/>
                <a:ea typeface="宋体" pitchFamily="2" charset="-122"/>
              </a:defRPr>
            </a:lvl9pPr>
          </a:lstStyle>
          <a:p>
            <a:pPr algn="l" defTabSz="802336" eaLnBrk="1" hangingPunct="1">
              <a:spcBef>
                <a:spcPts val="600"/>
              </a:spcBef>
            </a:pPr>
            <a:endParaRPr lang="en-US" altLang="zh-CN" sz="3200" b="1" kern="0" dirty="0">
              <a:solidFill>
                <a:srgbClr val="C00000"/>
              </a:solidFill>
              <a:effectLst>
                <a:outerShdw blurRad="38100" dist="38100" dir="2700000" algn="tl">
                  <a:srgbClr val="C0C0C0"/>
                </a:outerShdw>
              </a:effectLst>
              <a:latin typeface="Times New Roman" pitchFamily="18" charset="0"/>
              <a:ea typeface="宋体"/>
            </a:endParaRPr>
          </a:p>
        </p:txBody>
      </p:sp>
      <p:pic>
        <p:nvPicPr>
          <p:cNvPr id="10" name="Picture 9">
            <a:extLst>
              <a:ext uri="{FF2B5EF4-FFF2-40B4-BE49-F238E27FC236}">
                <a16:creationId xmlns="" xmlns:a16="http://schemas.microsoft.com/office/drawing/2014/main" id="{F56CB064-FFF2-4745-B81D-1D617CAF4B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380476" y="48299"/>
            <a:ext cx="510361" cy="508583"/>
          </a:xfrm>
          <a:prstGeom prst="rect">
            <a:avLst/>
          </a:prstGeom>
        </p:spPr>
      </p:pic>
      <p:pic>
        <p:nvPicPr>
          <p:cNvPr id="11" name="Picture 10">
            <a:extLst>
              <a:ext uri="{FF2B5EF4-FFF2-40B4-BE49-F238E27FC236}">
                <a16:creationId xmlns="" xmlns:a16="http://schemas.microsoft.com/office/drawing/2014/main" id="{168ACEAB-0868-27CC-9ADB-6FB302E91211}"/>
              </a:ext>
            </a:extLst>
          </p:cNvPr>
          <p:cNvPicPr>
            <a:picLocks noChangeAspect="1"/>
          </p:cNvPicPr>
          <p:nvPr userDrawn="1"/>
        </p:nvPicPr>
        <p:blipFill>
          <a:blip r:embed="rId4"/>
          <a:stretch>
            <a:fillRect/>
          </a:stretch>
        </p:blipFill>
        <p:spPr>
          <a:xfrm>
            <a:off x="9768408" y="58947"/>
            <a:ext cx="507538" cy="515438"/>
          </a:xfrm>
          <a:prstGeom prst="rect">
            <a:avLst/>
          </a:prstGeom>
        </p:spPr>
      </p:pic>
      <p:cxnSp>
        <p:nvCxnSpPr>
          <p:cNvPr id="15" name="Straight Connector 14">
            <a:extLst>
              <a:ext uri="{FF2B5EF4-FFF2-40B4-BE49-F238E27FC236}">
                <a16:creationId xmlns="" xmlns:a16="http://schemas.microsoft.com/office/drawing/2014/main" id="{FC4D1A35-AD40-4114-58A4-6B2C7D1ADDD8}"/>
              </a:ext>
            </a:extLst>
          </p:cNvPr>
          <p:cNvCxnSpPr/>
          <p:nvPr userDrawn="1"/>
        </p:nvCxnSpPr>
        <p:spPr>
          <a:xfrm>
            <a:off x="300660" y="6417332"/>
            <a:ext cx="11503605" cy="0"/>
          </a:xfrm>
          <a:prstGeom prst="line">
            <a:avLst/>
          </a:prstGeom>
          <a:ln>
            <a:solidFill>
              <a:srgbClr val="2F5597"/>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228170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28C4420-70A4-87ED-80B3-24F6E6792CF7}"/>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Subtitle 2">
            <a:extLst>
              <a:ext uri="{FF2B5EF4-FFF2-40B4-BE49-F238E27FC236}">
                <a16:creationId xmlns="" xmlns:a16="http://schemas.microsoft.com/office/drawing/2014/main" id="{A8415EE5-1515-12BD-41C6-E4DFDD09A4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a:extLst>
              <a:ext uri="{FF2B5EF4-FFF2-40B4-BE49-F238E27FC236}">
                <a16:creationId xmlns="" xmlns:a16="http://schemas.microsoft.com/office/drawing/2014/main" id="{988B159C-1D94-A8F3-97FC-9764D73741F2}"/>
              </a:ext>
            </a:extLst>
          </p:cNvPr>
          <p:cNvSpPr>
            <a:spLocks noGrp="1"/>
          </p:cNvSpPr>
          <p:nvPr>
            <p:ph type="dt" sz="half" idx="10"/>
          </p:nvPr>
        </p:nvSpPr>
        <p:spPr>
          <a:xfrm>
            <a:off x="838200" y="6484255"/>
            <a:ext cx="2743200" cy="365125"/>
          </a:xfrm>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6C74C7D3-C44E-CD17-B46D-5A49AE630771}"/>
              </a:ext>
            </a:extLst>
          </p:cNvPr>
          <p:cNvSpPr>
            <a:spLocks noGrp="1"/>
          </p:cNvSpPr>
          <p:nvPr>
            <p:ph type="ftr" sz="quarter" idx="11"/>
          </p:nvPr>
        </p:nvSpPr>
        <p:spPr>
          <a:xfrm>
            <a:off x="4038600" y="6484255"/>
            <a:ext cx="4114800" cy="365125"/>
          </a:xfrm>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541C17B8-F61A-76D2-669D-9E19DC278F8E}"/>
              </a:ext>
            </a:extLst>
          </p:cNvPr>
          <p:cNvSpPr>
            <a:spLocks noGrp="1"/>
          </p:cNvSpPr>
          <p:nvPr>
            <p:ph type="sldNum" sz="quarter" idx="12"/>
          </p:nvPr>
        </p:nvSpPr>
        <p:spPr>
          <a:xfrm>
            <a:off x="9008876" y="6433928"/>
            <a:ext cx="2743200" cy="365125"/>
          </a:xfrm>
        </p:spPr>
        <p:txBody>
          <a:bodyPr/>
          <a:lstStyle>
            <a:lvl1pPr>
              <a:defRPr sz="1600" b="1"/>
            </a:lvl1p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
        <p:nvSpPr>
          <p:cNvPr id="7" name="矩形 8">
            <a:extLst>
              <a:ext uri="{FF2B5EF4-FFF2-40B4-BE49-F238E27FC236}">
                <a16:creationId xmlns="" xmlns:a16="http://schemas.microsoft.com/office/drawing/2014/main" id="{28BA474F-BB7D-1764-9F5E-60349DE23F9F}"/>
              </a:ext>
            </a:extLst>
          </p:cNvPr>
          <p:cNvSpPr/>
          <p:nvPr userDrawn="1"/>
        </p:nvSpPr>
        <p:spPr>
          <a:xfrm>
            <a:off x="300660" y="584684"/>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8" name="Picture 6">
            <a:extLst>
              <a:ext uri="{FF2B5EF4-FFF2-40B4-BE49-F238E27FC236}">
                <a16:creationId xmlns="" xmlns:a16="http://schemas.microsoft.com/office/drawing/2014/main" id="{9335E5D7-1A5C-8882-8B7E-05785C8FFDE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1238425" y="107454"/>
            <a:ext cx="792088" cy="44122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a:extLst>
              <a:ext uri="{FF2B5EF4-FFF2-40B4-BE49-F238E27FC236}">
                <a16:creationId xmlns="" xmlns:a16="http://schemas.microsoft.com/office/drawing/2014/main" id="{640002EA-7455-245E-0F8C-A7B2EB931A94}"/>
              </a:ext>
            </a:extLst>
          </p:cNvPr>
          <p:cNvSpPr txBox="1">
            <a:spLocks noChangeArrowheads="1"/>
          </p:cNvSpPr>
          <p:nvPr userDrawn="1"/>
        </p:nvSpPr>
        <p:spPr>
          <a:xfrm>
            <a:off x="227348" y="-35299"/>
            <a:ext cx="10110819" cy="790394"/>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151" algn="ctr" rtl="0" fontAlgn="base">
              <a:spcBef>
                <a:spcPct val="0"/>
              </a:spcBef>
              <a:spcAft>
                <a:spcPct val="0"/>
              </a:spcAft>
              <a:defRPr sz="4400">
                <a:solidFill>
                  <a:schemeClr val="tx2"/>
                </a:solidFill>
                <a:latin typeface="Arial" pitchFamily="34" charset="0"/>
                <a:ea typeface="宋体" pitchFamily="2" charset="-122"/>
              </a:defRPr>
            </a:lvl6pPr>
            <a:lvl7pPr marL="914302" algn="ctr" rtl="0" fontAlgn="base">
              <a:spcBef>
                <a:spcPct val="0"/>
              </a:spcBef>
              <a:spcAft>
                <a:spcPct val="0"/>
              </a:spcAft>
              <a:defRPr sz="4400">
                <a:solidFill>
                  <a:schemeClr val="tx2"/>
                </a:solidFill>
                <a:latin typeface="Arial" pitchFamily="34" charset="0"/>
                <a:ea typeface="宋体" pitchFamily="2" charset="-122"/>
              </a:defRPr>
            </a:lvl7pPr>
            <a:lvl8pPr marL="1371453" algn="ctr" rtl="0" fontAlgn="base">
              <a:spcBef>
                <a:spcPct val="0"/>
              </a:spcBef>
              <a:spcAft>
                <a:spcPct val="0"/>
              </a:spcAft>
              <a:defRPr sz="4400">
                <a:solidFill>
                  <a:schemeClr val="tx2"/>
                </a:solidFill>
                <a:latin typeface="Arial" pitchFamily="34" charset="0"/>
                <a:ea typeface="宋体" pitchFamily="2" charset="-122"/>
              </a:defRPr>
            </a:lvl8pPr>
            <a:lvl9pPr marL="1828604" algn="ctr" rtl="0" fontAlgn="base">
              <a:spcBef>
                <a:spcPct val="0"/>
              </a:spcBef>
              <a:spcAft>
                <a:spcPct val="0"/>
              </a:spcAft>
              <a:defRPr sz="4400">
                <a:solidFill>
                  <a:schemeClr val="tx2"/>
                </a:solidFill>
                <a:latin typeface="Arial" pitchFamily="34" charset="0"/>
                <a:ea typeface="宋体" pitchFamily="2" charset="-122"/>
              </a:defRPr>
            </a:lvl9pPr>
          </a:lstStyle>
          <a:p>
            <a:pPr algn="l" defTabSz="802336" eaLnBrk="1" hangingPunct="1">
              <a:spcBef>
                <a:spcPts val="600"/>
              </a:spcBef>
            </a:pPr>
            <a:endParaRPr lang="en-US" altLang="zh-CN" sz="3200" b="1" kern="0" dirty="0">
              <a:solidFill>
                <a:srgbClr val="C00000"/>
              </a:solidFill>
              <a:effectLst>
                <a:outerShdw blurRad="38100" dist="38100" dir="2700000" algn="tl">
                  <a:srgbClr val="C0C0C0"/>
                </a:outerShdw>
              </a:effectLst>
              <a:latin typeface="Times New Roman" pitchFamily="18" charset="0"/>
              <a:ea typeface="宋体"/>
            </a:endParaRPr>
          </a:p>
        </p:txBody>
      </p:sp>
      <p:pic>
        <p:nvPicPr>
          <p:cNvPr id="10" name="Picture 9">
            <a:extLst>
              <a:ext uri="{FF2B5EF4-FFF2-40B4-BE49-F238E27FC236}">
                <a16:creationId xmlns="" xmlns:a16="http://schemas.microsoft.com/office/drawing/2014/main" id="{F56CB064-FFF2-4745-B81D-1D617CAF4B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600545" y="48641"/>
            <a:ext cx="495057" cy="493332"/>
          </a:xfrm>
          <a:prstGeom prst="rect">
            <a:avLst/>
          </a:prstGeom>
        </p:spPr>
      </p:pic>
      <p:pic>
        <p:nvPicPr>
          <p:cNvPr id="11" name="Picture 10">
            <a:extLst>
              <a:ext uri="{FF2B5EF4-FFF2-40B4-BE49-F238E27FC236}">
                <a16:creationId xmlns="" xmlns:a16="http://schemas.microsoft.com/office/drawing/2014/main" id="{168ACEAB-0868-27CC-9ADB-6FB302E91211}"/>
              </a:ext>
            </a:extLst>
          </p:cNvPr>
          <p:cNvPicPr>
            <a:picLocks noChangeAspect="1"/>
          </p:cNvPicPr>
          <p:nvPr userDrawn="1"/>
        </p:nvPicPr>
        <p:blipFill>
          <a:blip r:embed="rId4"/>
          <a:stretch>
            <a:fillRect/>
          </a:stretch>
        </p:blipFill>
        <p:spPr>
          <a:xfrm>
            <a:off x="9962665" y="63289"/>
            <a:ext cx="495057" cy="502763"/>
          </a:xfrm>
          <a:prstGeom prst="rect">
            <a:avLst/>
          </a:prstGeom>
        </p:spPr>
      </p:pic>
    </p:spTree>
    <p:extLst>
      <p:ext uri="{BB962C8B-B14F-4D97-AF65-F5344CB8AC3E}">
        <p14:creationId xmlns:p14="http://schemas.microsoft.com/office/powerpoint/2010/main" val="10982821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0AA6E62-70A4-26D4-D62E-9F254617898C}"/>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 xmlns:a16="http://schemas.microsoft.com/office/drawing/2014/main" id="{29DD29B2-1269-181C-6756-0EE19BA6934F}"/>
              </a:ext>
            </a:extLst>
          </p:cNvPr>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 xmlns:a16="http://schemas.microsoft.com/office/drawing/2014/main" id="{A1858974-4427-B2FB-5B52-7E69FD4A47DB}"/>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DC8F4BD0-F49B-590F-5760-3BDF39E4521F}"/>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6EBB7FDC-06EE-C887-F8CB-6769E0A58F8E}"/>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20359477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D865E1-B9E5-2F0F-495E-CEEB834258B3}"/>
              </a:ext>
            </a:extLst>
          </p:cNvPr>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Text Placeholder 2">
            <a:extLst>
              <a:ext uri="{FF2B5EF4-FFF2-40B4-BE49-F238E27FC236}">
                <a16:creationId xmlns="" xmlns:a16="http://schemas.microsoft.com/office/drawing/2014/main" id="{77AAE0F5-ADC8-6F46-29C8-D602F730D4B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ltLang="zh-CN"/>
              <a:t>Click to edit Master text styles</a:t>
            </a:r>
          </a:p>
        </p:txBody>
      </p:sp>
      <p:sp>
        <p:nvSpPr>
          <p:cNvPr id="4" name="Date Placeholder 3">
            <a:extLst>
              <a:ext uri="{FF2B5EF4-FFF2-40B4-BE49-F238E27FC236}">
                <a16:creationId xmlns="" xmlns:a16="http://schemas.microsoft.com/office/drawing/2014/main" id="{05BA3EA2-B5D6-1911-CAD6-84473C5C7C87}"/>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28960B13-EC15-DAAB-4DC4-B4F3D18E46DC}"/>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C17A2856-593F-EDF3-0E32-FFFF18CBB153}"/>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3395807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802A8BF-B3F1-C5C1-11D9-443507321A22}"/>
              </a:ext>
            </a:extLst>
          </p:cNvPr>
          <p:cNvSpPr>
            <a:spLocks noGrp="1"/>
          </p:cNvSpPr>
          <p:nvPr>
            <p:ph type="title"/>
          </p:nvPr>
        </p:nvSpPr>
        <p:spPr/>
        <p:txBody>
          <a:bodyPr/>
          <a:lstStyle/>
          <a:p>
            <a:r>
              <a:rPr lang="en-US" altLang="zh-CN"/>
              <a:t>Click to edit Master title style</a:t>
            </a:r>
            <a:endParaRPr lang="zh-CN" altLang="en-US"/>
          </a:p>
        </p:txBody>
      </p:sp>
      <p:sp>
        <p:nvSpPr>
          <p:cNvPr id="3" name="Content Placeholder 2">
            <a:extLst>
              <a:ext uri="{FF2B5EF4-FFF2-40B4-BE49-F238E27FC236}">
                <a16:creationId xmlns="" xmlns:a16="http://schemas.microsoft.com/office/drawing/2014/main" id="{C6C7BFE5-223A-FC0C-8E1F-CC799F8F94E2}"/>
              </a:ext>
            </a:extLst>
          </p:cNvPr>
          <p:cNvSpPr>
            <a:spLocks noGrp="1"/>
          </p:cNvSpPr>
          <p:nvPr>
            <p:ph sz="half" idx="1"/>
          </p:nvPr>
        </p:nvSpPr>
        <p:spPr>
          <a:xfrm>
            <a:off x="838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a:extLst>
              <a:ext uri="{FF2B5EF4-FFF2-40B4-BE49-F238E27FC236}">
                <a16:creationId xmlns="" xmlns:a16="http://schemas.microsoft.com/office/drawing/2014/main" id="{C731B994-2965-3425-14FD-FDB56889BAA8}"/>
              </a:ext>
            </a:extLst>
          </p:cNvPr>
          <p:cNvSpPr>
            <a:spLocks noGrp="1"/>
          </p:cNvSpPr>
          <p:nvPr>
            <p:ph sz="half" idx="2"/>
          </p:nvPr>
        </p:nvSpPr>
        <p:spPr>
          <a:xfrm>
            <a:off x="6172200" y="1825625"/>
            <a:ext cx="5181600" cy="435133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Date Placeholder 4">
            <a:extLst>
              <a:ext uri="{FF2B5EF4-FFF2-40B4-BE49-F238E27FC236}">
                <a16:creationId xmlns="" xmlns:a16="http://schemas.microsoft.com/office/drawing/2014/main" id="{16B30E64-951D-DF40-E582-E88CB8323907}"/>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6" name="Footer Placeholder 5">
            <a:extLst>
              <a:ext uri="{FF2B5EF4-FFF2-40B4-BE49-F238E27FC236}">
                <a16:creationId xmlns="" xmlns:a16="http://schemas.microsoft.com/office/drawing/2014/main" id="{FCB0C0E0-A955-F0C7-54C3-D75F9DBA9FDE}"/>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7" name="Slide Number Placeholder 6">
            <a:extLst>
              <a:ext uri="{FF2B5EF4-FFF2-40B4-BE49-F238E27FC236}">
                <a16:creationId xmlns="" xmlns:a16="http://schemas.microsoft.com/office/drawing/2014/main" id="{7C61AB7C-5B1B-68FE-263F-11DEFD011AF0}"/>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25831659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EAA5E3-EE04-4C81-2FA7-CE200A52F54D}"/>
              </a:ext>
            </a:extLst>
          </p:cNvPr>
          <p:cNvSpPr>
            <a:spLocks noGrp="1"/>
          </p:cNvSpPr>
          <p:nvPr>
            <p:ph type="title"/>
          </p:nvPr>
        </p:nvSpPr>
        <p:spPr>
          <a:xfrm>
            <a:off x="839788" y="365125"/>
            <a:ext cx="10515600" cy="1325563"/>
          </a:xfrm>
        </p:spPr>
        <p:txBody>
          <a:bodyPr/>
          <a:lstStyle/>
          <a:p>
            <a:r>
              <a:rPr lang="en-US" altLang="zh-CN"/>
              <a:t>Click to edit Master title style</a:t>
            </a:r>
            <a:endParaRPr lang="zh-CN" altLang="en-US"/>
          </a:p>
        </p:txBody>
      </p:sp>
      <p:sp>
        <p:nvSpPr>
          <p:cNvPr id="3" name="Text Placeholder 2">
            <a:extLst>
              <a:ext uri="{FF2B5EF4-FFF2-40B4-BE49-F238E27FC236}">
                <a16:creationId xmlns="" xmlns:a16="http://schemas.microsoft.com/office/drawing/2014/main" id="{120A6443-BAAD-D5BD-1C9B-FB0ED74D58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a:extLst>
              <a:ext uri="{FF2B5EF4-FFF2-40B4-BE49-F238E27FC236}">
                <a16:creationId xmlns="" xmlns:a16="http://schemas.microsoft.com/office/drawing/2014/main" id="{80CF9823-37DC-24C2-0236-061AA3A9A1E0}"/>
              </a:ext>
            </a:extLst>
          </p:cNvPr>
          <p:cNvSpPr>
            <a:spLocks noGrp="1"/>
          </p:cNvSpPr>
          <p:nvPr>
            <p:ph sz="half" idx="2"/>
          </p:nvPr>
        </p:nvSpPr>
        <p:spPr>
          <a:xfrm>
            <a:off x="839788" y="2505075"/>
            <a:ext cx="5157787"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a:extLst>
              <a:ext uri="{FF2B5EF4-FFF2-40B4-BE49-F238E27FC236}">
                <a16:creationId xmlns="" xmlns:a16="http://schemas.microsoft.com/office/drawing/2014/main" id="{983FFD71-7C8A-51AE-7CD5-2D91F5D9B2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a:extLst>
              <a:ext uri="{FF2B5EF4-FFF2-40B4-BE49-F238E27FC236}">
                <a16:creationId xmlns="" xmlns:a16="http://schemas.microsoft.com/office/drawing/2014/main" id="{36303D25-FB43-3C4C-9E2E-32524BF0B801}"/>
              </a:ext>
            </a:extLst>
          </p:cNvPr>
          <p:cNvSpPr>
            <a:spLocks noGrp="1"/>
          </p:cNvSpPr>
          <p:nvPr>
            <p:ph sz="quarter" idx="4"/>
          </p:nvPr>
        </p:nvSpPr>
        <p:spPr>
          <a:xfrm>
            <a:off x="6172200" y="2505075"/>
            <a:ext cx="5183188" cy="3684588"/>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Date Placeholder 6">
            <a:extLst>
              <a:ext uri="{FF2B5EF4-FFF2-40B4-BE49-F238E27FC236}">
                <a16:creationId xmlns="" xmlns:a16="http://schemas.microsoft.com/office/drawing/2014/main" id="{3126988D-1900-06DB-C816-4E14EB53C5BE}"/>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8" name="Footer Placeholder 7">
            <a:extLst>
              <a:ext uri="{FF2B5EF4-FFF2-40B4-BE49-F238E27FC236}">
                <a16:creationId xmlns="" xmlns:a16="http://schemas.microsoft.com/office/drawing/2014/main" id="{D9A3E9EA-E320-A689-8420-1824F7BD6DFC}"/>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9" name="Slide Number Placeholder 8">
            <a:extLst>
              <a:ext uri="{FF2B5EF4-FFF2-40B4-BE49-F238E27FC236}">
                <a16:creationId xmlns="" xmlns:a16="http://schemas.microsoft.com/office/drawing/2014/main" id="{E1ABFEED-8CEE-D32A-B6CC-07A587E52512}"/>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15178134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9673AB-7F54-1CC7-7A20-30A02227ABB2}"/>
              </a:ext>
            </a:extLst>
          </p:cNvPr>
          <p:cNvSpPr>
            <a:spLocks noGrp="1"/>
          </p:cNvSpPr>
          <p:nvPr>
            <p:ph type="title"/>
          </p:nvPr>
        </p:nvSpPr>
        <p:spPr/>
        <p:txBody>
          <a:bodyPr/>
          <a:lstStyle/>
          <a:p>
            <a:r>
              <a:rPr lang="en-US" altLang="zh-CN"/>
              <a:t>Click to edit Master title style</a:t>
            </a:r>
            <a:endParaRPr lang="zh-CN" altLang="en-US"/>
          </a:p>
        </p:txBody>
      </p:sp>
      <p:sp>
        <p:nvSpPr>
          <p:cNvPr id="3" name="Date Placeholder 2">
            <a:extLst>
              <a:ext uri="{FF2B5EF4-FFF2-40B4-BE49-F238E27FC236}">
                <a16:creationId xmlns="" xmlns:a16="http://schemas.microsoft.com/office/drawing/2014/main" id="{86BE01FE-3EA2-25B8-6D92-9977410268EC}"/>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4" name="Footer Placeholder 3">
            <a:extLst>
              <a:ext uri="{FF2B5EF4-FFF2-40B4-BE49-F238E27FC236}">
                <a16:creationId xmlns="" xmlns:a16="http://schemas.microsoft.com/office/drawing/2014/main" id="{AE9AC4DA-B4C6-FCA7-E217-7FF6A1DE3560}"/>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5" name="Slide Number Placeholder 4">
            <a:extLst>
              <a:ext uri="{FF2B5EF4-FFF2-40B4-BE49-F238E27FC236}">
                <a16:creationId xmlns="" xmlns:a16="http://schemas.microsoft.com/office/drawing/2014/main" id="{33759352-660F-6FA9-57F9-FBE0D0C726F8}"/>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27109910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624CBCDD-55E8-7A12-DC7C-117A08CA66A9}"/>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3" name="Footer Placeholder 2">
            <a:extLst>
              <a:ext uri="{FF2B5EF4-FFF2-40B4-BE49-F238E27FC236}">
                <a16:creationId xmlns="" xmlns:a16="http://schemas.microsoft.com/office/drawing/2014/main" id="{A5895EB5-B4D4-924A-5CAB-251F7C51DBF3}"/>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4" name="Slide Number Placeholder 3">
            <a:extLst>
              <a:ext uri="{FF2B5EF4-FFF2-40B4-BE49-F238E27FC236}">
                <a16:creationId xmlns="" xmlns:a16="http://schemas.microsoft.com/office/drawing/2014/main" id="{42EF23D0-8B15-EA69-B6BC-204B8CAA1145}"/>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3418738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F18C855-F53B-4114-013B-C24CF7C807FB}"/>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Content Placeholder 2">
            <a:extLst>
              <a:ext uri="{FF2B5EF4-FFF2-40B4-BE49-F238E27FC236}">
                <a16:creationId xmlns="" xmlns:a16="http://schemas.microsoft.com/office/drawing/2014/main" id="{9CEA5FFD-E176-F262-9D16-F1ACB7B4CD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a:extLst>
              <a:ext uri="{FF2B5EF4-FFF2-40B4-BE49-F238E27FC236}">
                <a16:creationId xmlns="" xmlns:a16="http://schemas.microsoft.com/office/drawing/2014/main" id="{3C10B2CC-93EF-EC52-DBD3-942437560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 xmlns:a16="http://schemas.microsoft.com/office/drawing/2014/main" id="{1053EE4E-FCA5-C2E9-3FB9-BDD76448E037}"/>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6" name="Footer Placeholder 5">
            <a:extLst>
              <a:ext uri="{FF2B5EF4-FFF2-40B4-BE49-F238E27FC236}">
                <a16:creationId xmlns="" xmlns:a16="http://schemas.microsoft.com/office/drawing/2014/main" id="{5FD1D0C3-5A7F-75C2-FDD1-14C48201CCB8}"/>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7" name="Slide Number Placeholder 6">
            <a:extLst>
              <a:ext uri="{FF2B5EF4-FFF2-40B4-BE49-F238E27FC236}">
                <a16:creationId xmlns="" xmlns:a16="http://schemas.microsoft.com/office/drawing/2014/main" id="{5277421C-BEB7-B4AC-7216-B92FECBFBE2E}"/>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17907971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379452F-7986-04E0-565D-5EFD034DB447}"/>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Picture Placeholder 2">
            <a:extLst>
              <a:ext uri="{FF2B5EF4-FFF2-40B4-BE49-F238E27FC236}">
                <a16:creationId xmlns="" xmlns:a16="http://schemas.microsoft.com/office/drawing/2014/main" id="{8C54FDA0-16DF-8773-B229-F1BCF8B676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a:extLst>
              <a:ext uri="{FF2B5EF4-FFF2-40B4-BE49-F238E27FC236}">
                <a16:creationId xmlns="" xmlns:a16="http://schemas.microsoft.com/office/drawing/2014/main" id="{9F42E0E3-7FA9-1670-3A65-1AD0A24825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sp>
        <p:nvSpPr>
          <p:cNvPr id="5" name="Date Placeholder 4">
            <a:extLst>
              <a:ext uri="{FF2B5EF4-FFF2-40B4-BE49-F238E27FC236}">
                <a16:creationId xmlns="" xmlns:a16="http://schemas.microsoft.com/office/drawing/2014/main" id="{CEF64F75-2CAE-0E14-D35E-63CC61FF275E}"/>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6" name="Footer Placeholder 5">
            <a:extLst>
              <a:ext uri="{FF2B5EF4-FFF2-40B4-BE49-F238E27FC236}">
                <a16:creationId xmlns="" xmlns:a16="http://schemas.microsoft.com/office/drawing/2014/main" id="{C3D64392-5479-46C3-9E12-550C7DDB83A0}"/>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7" name="Slide Number Placeholder 6">
            <a:extLst>
              <a:ext uri="{FF2B5EF4-FFF2-40B4-BE49-F238E27FC236}">
                <a16:creationId xmlns="" xmlns:a16="http://schemas.microsoft.com/office/drawing/2014/main" id="{02D909A8-6B12-B470-C361-D61F342CBFFB}"/>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32978581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D3138C-9A5D-E0FF-81E9-269191D55273}"/>
              </a:ext>
            </a:extLst>
          </p:cNvPr>
          <p:cNvSpPr>
            <a:spLocks noGrp="1"/>
          </p:cNvSpPr>
          <p:nvPr>
            <p:ph type="title"/>
          </p:nvPr>
        </p:nvSpPr>
        <p:spPr/>
        <p:txBody>
          <a:bodyPr/>
          <a:lstStyle/>
          <a:p>
            <a:r>
              <a:rPr lang="en-US" altLang="zh-CN"/>
              <a:t>Click to edit Master title style</a:t>
            </a:r>
            <a:endParaRPr lang="zh-CN" altLang="en-US"/>
          </a:p>
        </p:txBody>
      </p:sp>
      <p:sp>
        <p:nvSpPr>
          <p:cNvPr id="3" name="Vertical Text Placeholder 2">
            <a:extLst>
              <a:ext uri="{FF2B5EF4-FFF2-40B4-BE49-F238E27FC236}">
                <a16:creationId xmlns="" xmlns:a16="http://schemas.microsoft.com/office/drawing/2014/main" id="{89D102C6-1312-080C-FF6C-C0E6FE011196}"/>
              </a:ext>
            </a:extLst>
          </p:cNvPr>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 xmlns:a16="http://schemas.microsoft.com/office/drawing/2014/main" id="{BBFAE8C8-F174-21F0-FC25-A19CF8961EE9}"/>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54FF69F3-FA2B-C5CA-71D2-3A737C55B9B1}"/>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5099B41F-3746-7D41-022D-F0703A0479E7}"/>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39576153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DD7A1A3-B138-B201-9B9F-C7646AC9E450}"/>
              </a:ext>
            </a:extLst>
          </p:cNvPr>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a:p>
        </p:txBody>
      </p:sp>
      <p:sp>
        <p:nvSpPr>
          <p:cNvPr id="3" name="Vertical Text Placeholder 2">
            <a:extLst>
              <a:ext uri="{FF2B5EF4-FFF2-40B4-BE49-F238E27FC236}">
                <a16:creationId xmlns="" xmlns:a16="http://schemas.microsoft.com/office/drawing/2014/main" id="{4CAD3574-D02C-0E5B-C311-1F80357C7F2F}"/>
              </a:ext>
            </a:extLst>
          </p:cNvPr>
          <p:cNvSpPr>
            <a:spLocks noGrp="1"/>
          </p:cNvSpPr>
          <p:nvPr>
            <p:ph type="body" orient="vert" idx="1"/>
          </p:nvPr>
        </p:nvSpPr>
        <p:spPr>
          <a:xfrm>
            <a:off x="838200" y="365125"/>
            <a:ext cx="7734300" cy="5811838"/>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 xmlns:a16="http://schemas.microsoft.com/office/drawing/2014/main" id="{421BD766-289C-E439-F5E9-9785371640BE}"/>
              </a:ext>
            </a:extLst>
          </p:cNvPr>
          <p:cNvSpPr>
            <a:spLocks noGrp="1"/>
          </p:cNvSpPr>
          <p:nvPr>
            <p:ph type="dt" sz="half" idx="10"/>
          </p:nvPr>
        </p:nvSpPr>
        <p:spPr/>
        <p:txBody>
          <a:bodyPr/>
          <a:lstStyle/>
          <a:p>
            <a:fld id="{0951F8BE-0DED-499C-BBB8-7D7E428DA616}" type="datetimeFigureOut">
              <a:rPr lang="zh-CN" altLang="en-US" smtClean="0">
                <a:solidFill>
                  <a:prstClr val="black">
                    <a:tint val="82000"/>
                  </a:prstClr>
                </a:solidFill>
              </a:rPr>
              <a:pPr/>
              <a:t>2026/10/12</a:t>
            </a:fld>
            <a:endParaRPr lang="zh-CN" altLang="en-US">
              <a:solidFill>
                <a:prstClr val="black">
                  <a:tint val="82000"/>
                </a:prstClr>
              </a:solidFill>
            </a:endParaRPr>
          </a:p>
        </p:txBody>
      </p:sp>
      <p:sp>
        <p:nvSpPr>
          <p:cNvPr id="5" name="Footer Placeholder 4">
            <a:extLst>
              <a:ext uri="{FF2B5EF4-FFF2-40B4-BE49-F238E27FC236}">
                <a16:creationId xmlns="" xmlns:a16="http://schemas.microsoft.com/office/drawing/2014/main" id="{4D862A30-FAD3-0A8E-BD7D-98072C48BBF4}"/>
              </a:ext>
            </a:extLst>
          </p:cNvPr>
          <p:cNvSpPr>
            <a:spLocks noGrp="1"/>
          </p:cNvSpPr>
          <p:nvPr>
            <p:ph type="ftr" sz="quarter" idx="11"/>
          </p:nvPr>
        </p:nvSpPr>
        <p:spPr/>
        <p:txBody>
          <a:bodyPr/>
          <a:lstStyle/>
          <a:p>
            <a:endParaRPr lang="zh-CN" altLang="en-US">
              <a:solidFill>
                <a:prstClr val="black">
                  <a:tint val="82000"/>
                </a:prstClr>
              </a:solidFill>
            </a:endParaRPr>
          </a:p>
        </p:txBody>
      </p:sp>
      <p:sp>
        <p:nvSpPr>
          <p:cNvPr id="6" name="Slide Number Placeholder 5">
            <a:extLst>
              <a:ext uri="{FF2B5EF4-FFF2-40B4-BE49-F238E27FC236}">
                <a16:creationId xmlns="" xmlns:a16="http://schemas.microsoft.com/office/drawing/2014/main" id="{11A61BD3-23AD-A26C-6CBD-288BD9FB41DA}"/>
              </a:ext>
            </a:extLst>
          </p:cNvPr>
          <p:cNvSpPr>
            <a:spLocks noGrp="1"/>
          </p:cNvSpPr>
          <p:nvPr>
            <p:ph type="sldNum" sz="quarter" idx="12"/>
          </p:nvPr>
        </p:nvSpPr>
        <p:spPr/>
        <p:txBody>
          <a:bodyPr/>
          <a:lstStyle/>
          <a:p>
            <a:fld id="{6CB59DF9-04E4-4097-B4C8-DEBCDD829D45}" type="slidenum">
              <a:rPr lang="zh-CN" altLang="en-US" smtClean="0">
                <a:solidFill>
                  <a:prstClr val="black">
                    <a:tint val="82000"/>
                  </a:prstClr>
                </a:solidFill>
              </a:rPr>
              <a:pPr/>
              <a:t>‹#›</a:t>
            </a:fld>
            <a:endParaRPr lang="zh-CN" altLang="en-US">
              <a:solidFill>
                <a:prstClr val="black">
                  <a:tint val="82000"/>
                </a:prstClr>
              </a:solidFill>
            </a:endParaRPr>
          </a:p>
        </p:txBody>
      </p:sp>
    </p:spTree>
    <p:extLst>
      <p:ext uri="{BB962C8B-B14F-4D97-AF65-F5344CB8AC3E}">
        <p14:creationId xmlns:p14="http://schemas.microsoft.com/office/powerpoint/2010/main" val="13823879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99C00D-7E89-4C60-ADF4-0AB0FE738594}"/>
              </a:ext>
            </a:extLst>
          </p:cNvPr>
          <p:cNvSpPr>
            <a:spLocks noGrp="1"/>
          </p:cNvSpPr>
          <p:nvPr>
            <p:ph type="ctrTitle"/>
          </p:nvPr>
        </p:nvSpPr>
        <p:spPr>
          <a:xfrm>
            <a:off x="1524000" y="1122363"/>
            <a:ext cx="9144000" cy="2387600"/>
          </a:xfrm>
        </p:spPr>
        <p:txBody>
          <a:bodyPr anchor="b"/>
          <a:lstStyle>
            <a:lvl1pPr algn="ctr">
              <a:defRPr sz="6000"/>
            </a:lvl1pPr>
          </a:lstStyle>
          <a:p>
            <a:r>
              <a:rPr lang="en-US" altLang="zh-CN"/>
              <a:t>Click to edit Master title style</a:t>
            </a:r>
            <a:endParaRPr lang="zh-CN" altLang="en-US"/>
          </a:p>
        </p:txBody>
      </p:sp>
      <p:sp>
        <p:nvSpPr>
          <p:cNvPr id="3" name="副标题 2">
            <a:extLst>
              <a:ext uri="{FF2B5EF4-FFF2-40B4-BE49-F238E27FC236}">
                <a16:creationId xmlns:a16="http://schemas.microsoft.com/office/drawing/2014/main" xmlns="" id="{7A61AA9E-1537-46AC-A210-6E36966858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日期占位符 3">
            <a:extLst>
              <a:ext uri="{FF2B5EF4-FFF2-40B4-BE49-F238E27FC236}">
                <a16:creationId xmlns:a16="http://schemas.microsoft.com/office/drawing/2014/main" xmlns="" id="{9A8DC8FC-99F7-4B88-A2F3-01C2246CD71F}"/>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5" name="页脚占位符 4">
            <a:extLst>
              <a:ext uri="{FF2B5EF4-FFF2-40B4-BE49-F238E27FC236}">
                <a16:creationId xmlns:a16="http://schemas.microsoft.com/office/drawing/2014/main" xmlns="" id="{3A8D4A03-33EA-47CE-8625-276DA16E7D75}"/>
              </a:ext>
            </a:extLst>
          </p:cNvPr>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a:extLst>
              <a:ext uri="{FF2B5EF4-FFF2-40B4-BE49-F238E27FC236}">
                <a16:creationId xmlns:a16="http://schemas.microsoft.com/office/drawing/2014/main" xmlns="" id="{A37766C3-60CA-48C1-AAB7-65E58F347D96}"/>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010124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D32EE0F-B365-43BD-84C7-B0C36D86A3F4}"/>
              </a:ext>
            </a:extLst>
          </p:cNvPr>
          <p:cNvSpPr>
            <a:spLocks noGrp="1"/>
          </p:cNvSpPr>
          <p:nvPr>
            <p:ph type="title"/>
          </p:nvPr>
        </p:nvSpPr>
        <p:spPr/>
        <p:txBody>
          <a:bodyPr/>
          <a:lstStyle/>
          <a:p>
            <a:r>
              <a:rPr lang="en-US" altLang="zh-CN"/>
              <a:t>Click to edit Master title style</a:t>
            </a:r>
            <a:endParaRPr lang="zh-CN" altLang="en-US"/>
          </a:p>
        </p:txBody>
      </p:sp>
      <p:sp>
        <p:nvSpPr>
          <p:cNvPr id="3" name="内容占位符 2">
            <a:extLst>
              <a:ext uri="{FF2B5EF4-FFF2-40B4-BE49-F238E27FC236}">
                <a16:creationId xmlns:a16="http://schemas.microsoft.com/office/drawing/2014/main" xmlns="" id="{0C28FD40-1235-487C-AE0F-2C06BB876EE2}"/>
              </a:ext>
            </a:extLst>
          </p:cNvPr>
          <p:cNvSpPr>
            <a:spLocks noGrp="1"/>
          </p:cNvSpPr>
          <p:nvPr>
            <p:ph idx="1"/>
          </p:nvPr>
        </p:nvSpPr>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a:extLst>
              <a:ext uri="{FF2B5EF4-FFF2-40B4-BE49-F238E27FC236}">
                <a16:creationId xmlns:a16="http://schemas.microsoft.com/office/drawing/2014/main" xmlns="" id="{FD0307CD-7DF2-4EAC-9876-FEC01ADDDA71}"/>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5" name="页脚占位符 4">
            <a:extLst>
              <a:ext uri="{FF2B5EF4-FFF2-40B4-BE49-F238E27FC236}">
                <a16:creationId xmlns:a16="http://schemas.microsoft.com/office/drawing/2014/main" xmlns="" id="{7F4F4EAF-7285-4E09-80D5-7E37911377CE}"/>
              </a:ext>
            </a:extLst>
          </p:cNvPr>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a:extLst>
              <a:ext uri="{FF2B5EF4-FFF2-40B4-BE49-F238E27FC236}">
                <a16:creationId xmlns:a16="http://schemas.microsoft.com/office/drawing/2014/main" xmlns="" id="{264C8480-89A5-4D0B-AA0A-4B85B5704A64}"/>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817973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A731F7D-449E-4F91-88D2-1B043412F238}"/>
              </a:ext>
            </a:extLst>
          </p:cNvPr>
          <p:cNvSpPr>
            <a:spLocks noGrp="1"/>
          </p:cNvSpPr>
          <p:nvPr>
            <p:ph type="title"/>
          </p:nvPr>
        </p:nvSpPr>
        <p:spPr>
          <a:xfrm>
            <a:off x="831850" y="1709738"/>
            <a:ext cx="10515600" cy="2852737"/>
          </a:xfrm>
        </p:spPr>
        <p:txBody>
          <a:bodyPr anchor="b"/>
          <a:lstStyle>
            <a:lvl1pPr>
              <a:defRPr sz="6000"/>
            </a:lvl1pPr>
          </a:lstStyle>
          <a:p>
            <a:r>
              <a:rPr lang="en-US" altLang="zh-CN"/>
              <a:t>Click to edit Master title style</a:t>
            </a:r>
            <a:endParaRPr lang="zh-CN" altLang="en-US"/>
          </a:p>
        </p:txBody>
      </p:sp>
      <p:sp>
        <p:nvSpPr>
          <p:cNvPr id="3" name="文本占位符 2">
            <a:extLst>
              <a:ext uri="{FF2B5EF4-FFF2-40B4-BE49-F238E27FC236}">
                <a16:creationId xmlns:a16="http://schemas.microsoft.com/office/drawing/2014/main" xmlns="" id="{16B45007-CE94-4F17-8F89-DCAF43B54F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Edit Master text styles</a:t>
            </a:r>
          </a:p>
        </p:txBody>
      </p:sp>
      <p:sp>
        <p:nvSpPr>
          <p:cNvPr id="4" name="日期占位符 3">
            <a:extLst>
              <a:ext uri="{FF2B5EF4-FFF2-40B4-BE49-F238E27FC236}">
                <a16:creationId xmlns:a16="http://schemas.microsoft.com/office/drawing/2014/main" xmlns="" id="{6505A02B-A5F6-4581-B009-B58C86F2A5A0}"/>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5" name="页脚占位符 4">
            <a:extLst>
              <a:ext uri="{FF2B5EF4-FFF2-40B4-BE49-F238E27FC236}">
                <a16:creationId xmlns:a16="http://schemas.microsoft.com/office/drawing/2014/main" xmlns="" id="{B60B3518-D5C9-43D8-A1E7-294708D97984}"/>
              </a:ext>
            </a:extLst>
          </p:cNvPr>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a:extLst>
              <a:ext uri="{FF2B5EF4-FFF2-40B4-BE49-F238E27FC236}">
                <a16:creationId xmlns:a16="http://schemas.microsoft.com/office/drawing/2014/main" xmlns="" id="{D330D62C-5FFF-4470-8A7F-CB80FEC5FB14}"/>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201165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14EE6A2-124C-4F0F-A45B-B1D5AD3A99FF}"/>
              </a:ext>
            </a:extLst>
          </p:cNvPr>
          <p:cNvSpPr>
            <a:spLocks noGrp="1"/>
          </p:cNvSpPr>
          <p:nvPr>
            <p:ph type="title"/>
          </p:nvPr>
        </p:nvSpPr>
        <p:spPr/>
        <p:txBody>
          <a:bodyPr/>
          <a:lstStyle/>
          <a:p>
            <a:r>
              <a:rPr lang="en-US" altLang="zh-CN"/>
              <a:t>Click to edit Master title style</a:t>
            </a:r>
            <a:endParaRPr lang="zh-CN" altLang="en-US"/>
          </a:p>
        </p:txBody>
      </p:sp>
      <p:sp>
        <p:nvSpPr>
          <p:cNvPr id="3" name="内容占位符 2">
            <a:extLst>
              <a:ext uri="{FF2B5EF4-FFF2-40B4-BE49-F238E27FC236}">
                <a16:creationId xmlns:a16="http://schemas.microsoft.com/office/drawing/2014/main" xmlns="" id="{31BCF580-D7F0-4FDF-A474-476D076E912E}"/>
              </a:ext>
            </a:extLst>
          </p:cNvPr>
          <p:cNvSpPr>
            <a:spLocks noGrp="1"/>
          </p:cNvSpPr>
          <p:nvPr>
            <p:ph sz="half" idx="1"/>
          </p:nvPr>
        </p:nvSpPr>
        <p:spPr>
          <a:xfrm>
            <a:off x="838200" y="1825625"/>
            <a:ext cx="5181600" cy="435133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内容占位符 3">
            <a:extLst>
              <a:ext uri="{FF2B5EF4-FFF2-40B4-BE49-F238E27FC236}">
                <a16:creationId xmlns:a16="http://schemas.microsoft.com/office/drawing/2014/main" xmlns="" id="{ECB1CB9C-2B4E-4A20-8A45-981F7B905419}"/>
              </a:ext>
            </a:extLst>
          </p:cNvPr>
          <p:cNvSpPr>
            <a:spLocks noGrp="1"/>
          </p:cNvSpPr>
          <p:nvPr>
            <p:ph sz="half" idx="2"/>
          </p:nvPr>
        </p:nvSpPr>
        <p:spPr>
          <a:xfrm>
            <a:off x="6172200" y="1825625"/>
            <a:ext cx="5181600" cy="435133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日期占位符 4">
            <a:extLst>
              <a:ext uri="{FF2B5EF4-FFF2-40B4-BE49-F238E27FC236}">
                <a16:creationId xmlns:a16="http://schemas.microsoft.com/office/drawing/2014/main" xmlns="" id="{C58AF73A-BCCD-4DF0-82A9-A4A8AFA7F3AC}"/>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6" name="页脚占位符 5">
            <a:extLst>
              <a:ext uri="{FF2B5EF4-FFF2-40B4-BE49-F238E27FC236}">
                <a16:creationId xmlns:a16="http://schemas.microsoft.com/office/drawing/2014/main" xmlns="" id="{FF1BF0E8-BDD2-4532-8278-594280B9FCC1}"/>
              </a:ext>
            </a:extLst>
          </p:cNvPr>
          <p:cNvSpPr>
            <a:spLocks noGrp="1"/>
          </p:cNvSpPr>
          <p:nvPr>
            <p:ph type="ftr" sz="quarter" idx="11"/>
          </p:nvPr>
        </p:nvSpPr>
        <p:spPr/>
        <p:txBody>
          <a:bodyPr/>
          <a:lstStyle/>
          <a:p>
            <a:endParaRPr lang="en-US">
              <a:solidFill>
                <a:prstClr val="black">
                  <a:tint val="75000"/>
                </a:prstClr>
              </a:solidFill>
            </a:endParaRPr>
          </a:p>
        </p:txBody>
      </p:sp>
      <p:sp>
        <p:nvSpPr>
          <p:cNvPr id="7" name="灯片编号占位符 6">
            <a:extLst>
              <a:ext uri="{FF2B5EF4-FFF2-40B4-BE49-F238E27FC236}">
                <a16:creationId xmlns:a16="http://schemas.microsoft.com/office/drawing/2014/main" xmlns="" id="{C614996A-E5B6-47D2-9E0C-C57B4181122F}"/>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84945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B3C037B4-C0C3-42DD-AD7E-3DB79BE48F46}"/>
              </a:ext>
            </a:extLst>
          </p:cNvPr>
          <p:cNvSpPr>
            <a:spLocks noGrp="1"/>
          </p:cNvSpPr>
          <p:nvPr>
            <p:ph type="title"/>
          </p:nvPr>
        </p:nvSpPr>
        <p:spPr>
          <a:xfrm>
            <a:off x="839788" y="365125"/>
            <a:ext cx="10515600" cy="1325563"/>
          </a:xfrm>
        </p:spPr>
        <p:txBody>
          <a:bodyPr/>
          <a:lstStyle/>
          <a:p>
            <a:r>
              <a:rPr lang="en-US" altLang="zh-CN"/>
              <a:t>Click to edit Master title style</a:t>
            </a:r>
            <a:endParaRPr lang="zh-CN" altLang="en-US"/>
          </a:p>
        </p:txBody>
      </p:sp>
      <p:sp>
        <p:nvSpPr>
          <p:cNvPr id="3" name="文本占位符 2">
            <a:extLst>
              <a:ext uri="{FF2B5EF4-FFF2-40B4-BE49-F238E27FC236}">
                <a16:creationId xmlns:a16="http://schemas.microsoft.com/office/drawing/2014/main" xmlns="" id="{5597B370-05E6-4B1C-BF34-B524147B5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Edit Master text styles</a:t>
            </a:r>
          </a:p>
        </p:txBody>
      </p:sp>
      <p:sp>
        <p:nvSpPr>
          <p:cNvPr id="4" name="内容占位符 3">
            <a:extLst>
              <a:ext uri="{FF2B5EF4-FFF2-40B4-BE49-F238E27FC236}">
                <a16:creationId xmlns:a16="http://schemas.microsoft.com/office/drawing/2014/main" xmlns="" id="{475A5E35-5F15-4E92-B2E2-3FBE8EF76F34}"/>
              </a:ext>
            </a:extLst>
          </p:cNvPr>
          <p:cNvSpPr>
            <a:spLocks noGrp="1"/>
          </p:cNvSpPr>
          <p:nvPr>
            <p:ph sz="half" idx="2"/>
          </p:nvPr>
        </p:nvSpPr>
        <p:spPr>
          <a:xfrm>
            <a:off x="839788" y="2505075"/>
            <a:ext cx="5157787" cy="368458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文本占位符 4">
            <a:extLst>
              <a:ext uri="{FF2B5EF4-FFF2-40B4-BE49-F238E27FC236}">
                <a16:creationId xmlns:a16="http://schemas.microsoft.com/office/drawing/2014/main" xmlns="" id="{7BBED0AB-9731-4450-8D2A-0AA17903574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Edit Master text styles</a:t>
            </a:r>
          </a:p>
        </p:txBody>
      </p:sp>
      <p:sp>
        <p:nvSpPr>
          <p:cNvPr id="6" name="内容占位符 5">
            <a:extLst>
              <a:ext uri="{FF2B5EF4-FFF2-40B4-BE49-F238E27FC236}">
                <a16:creationId xmlns:a16="http://schemas.microsoft.com/office/drawing/2014/main" xmlns="" id="{9250B2F2-7CB0-4D39-9755-257CA896091C}"/>
              </a:ext>
            </a:extLst>
          </p:cNvPr>
          <p:cNvSpPr>
            <a:spLocks noGrp="1"/>
          </p:cNvSpPr>
          <p:nvPr>
            <p:ph sz="quarter" idx="4"/>
          </p:nvPr>
        </p:nvSpPr>
        <p:spPr>
          <a:xfrm>
            <a:off x="6172200" y="2505075"/>
            <a:ext cx="5183188" cy="368458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日期占位符 6">
            <a:extLst>
              <a:ext uri="{FF2B5EF4-FFF2-40B4-BE49-F238E27FC236}">
                <a16:creationId xmlns:a16="http://schemas.microsoft.com/office/drawing/2014/main" xmlns="" id="{50AFFB71-D59F-4146-8361-D53CCA81888E}"/>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8" name="页脚占位符 7">
            <a:extLst>
              <a:ext uri="{FF2B5EF4-FFF2-40B4-BE49-F238E27FC236}">
                <a16:creationId xmlns:a16="http://schemas.microsoft.com/office/drawing/2014/main" xmlns="" id="{EC91EE7E-A84D-4BCC-8FB0-C9B69858BB94}"/>
              </a:ext>
            </a:extLst>
          </p:cNvPr>
          <p:cNvSpPr>
            <a:spLocks noGrp="1"/>
          </p:cNvSpPr>
          <p:nvPr>
            <p:ph type="ftr" sz="quarter" idx="11"/>
          </p:nvPr>
        </p:nvSpPr>
        <p:spPr/>
        <p:txBody>
          <a:bodyPr/>
          <a:lstStyle/>
          <a:p>
            <a:endParaRPr lang="en-US">
              <a:solidFill>
                <a:prstClr val="black">
                  <a:tint val="75000"/>
                </a:prstClr>
              </a:solidFill>
            </a:endParaRPr>
          </a:p>
        </p:txBody>
      </p:sp>
      <p:sp>
        <p:nvSpPr>
          <p:cNvPr id="9" name="灯片编号占位符 8">
            <a:extLst>
              <a:ext uri="{FF2B5EF4-FFF2-40B4-BE49-F238E27FC236}">
                <a16:creationId xmlns:a16="http://schemas.microsoft.com/office/drawing/2014/main" xmlns="" id="{45927D90-6075-41EF-BF79-9958C881A1F8}"/>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76552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C3AC562-BFB2-4D77-8BA2-41A602BB7C03}"/>
              </a:ext>
            </a:extLst>
          </p:cNvPr>
          <p:cNvSpPr>
            <a:spLocks noGrp="1"/>
          </p:cNvSpPr>
          <p:nvPr>
            <p:ph type="title"/>
          </p:nvPr>
        </p:nvSpPr>
        <p:spPr/>
        <p:txBody>
          <a:bodyPr/>
          <a:lstStyle/>
          <a:p>
            <a:r>
              <a:rPr lang="en-US" altLang="zh-CN"/>
              <a:t>Click to edit Master title style</a:t>
            </a:r>
            <a:endParaRPr lang="zh-CN" altLang="en-US"/>
          </a:p>
        </p:txBody>
      </p:sp>
      <p:sp>
        <p:nvSpPr>
          <p:cNvPr id="3" name="日期占位符 2">
            <a:extLst>
              <a:ext uri="{FF2B5EF4-FFF2-40B4-BE49-F238E27FC236}">
                <a16:creationId xmlns:a16="http://schemas.microsoft.com/office/drawing/2014/main" xmlns="" id="{715BFE98-4451-42FD-B5A3-F8B4F9DC85AA}"/>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4" name="页脚占位符 3">
            <a:extLst>
              <a:ext uri="{FF2B5EF4-FFF2-40B4-BE49-F238E27FC236}">
                <a16:creationId xmlns:a16="http://schemas.microsoft.com/office/drawing/2014/main" xmlns="" id="{0E5E4707-7C2F-43B6-8830-605880DFA67F}"/>
              </a:ext>
            </a:extLst>
          </p:cNvPr>
          <p:cNvSpPr>
            <a:spLocks noGrp="1"/>
          </p:cNvSpPr>
          <p:nvPr>
            <p:ph type="ftr" sz="quarter" idx="11"/>
          </p:nvPr>
        </p:nvSpPr>
        <p:spPr/>
        <p:txBody>
          <a:bodyPr/>
          <a:lstStyle/>
          <a:p>
            <a:endParaRPr lang="en-US">
              <a:solidFill>
                <a:prstClr val="black">
                  <a:tint val="75000"/>
                </a:prstClr>
              </a:solidFill>
            </a:endParaRPr>
          </a:p>
        </p:txBody>
      </p:sp>
      <p:sp>
        <p:nvSpPr>
          <p:cNvPr id="5" name="灯片编号占位符 4">
            <a:extLst>
              <a:ext uri="{FF2B5EF4-FFF2-40B4-BE49-F238E27FC236}">
                <a16:creationId xmlns:a16="http://schemas.microsoft.com/office/drawing/2014/main" xmlns="" id="{3956CD05-39F5-49A0-9E78-1F8262F7095A}"/>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595174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5925CFCE-DF65-4903-850D-9E7E3503ADA5}"/>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3" name="页脚占位符 2">
            <a:extLst>
              <a:ext uri="{FF2B5EF4-FFF2-40B4-BE49-F238E27FC236}">
                <a16:creationId xmlns:a16="http://schemas.microsoft.com/office/drawing/2014/main" xmlns="" id="{00A465E6-B556-4FA4-8052-54E0780105BE}"/>
              </a:ext>
            </a:extLst>
          </p:cNvPr>
          <p:cNvSpPr>
            <a:spLocks noGrp="1"/>
          </p:cNvSpPr>
          <p:nvPr>
            <p:ph type="ftr" sz="quarter" idx="11"/>
          </p:nvPr>
        </p:nvSpPr>
        <p:spPr/>
        <p:txBody>
          <a:bodyPr/>
          <a:lstStyle/>
          <a:p>
            <a:endParaRPr lang="en-US">
              <a:solidFill>
                <a:prstClr val="black">
                  <a:tint val="75000"/>
                </a:prstClr>
              </a:solidFill>
            </a:endParaRPr>
          </a:p>
        </p:txBody>
      </p:sp>
      <p:sp>
        <p:nvSpPr>
          <p:cNvPr id="4" name="灯片编号占位符 3">
            <a:extLst>
              <a:ext uri="{FF2B5EF4-FFF2-40B4-BE49-F238E27FC236}">
                <a16:creationId xmlns:a16="http://schemas.microsoft.com/office/drawing/2014/main" xmlns="" id="{9A52126C-39FC-4BEB-870D-0D17E963F1A1}"/>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38746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C3EE3E-D617-42BD-A6FD-2641508A9790}"/>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内容占位符 2">
            <a:extLst>
              <a:ext uri="{FF2B5EF4-FFF2-40B4-BE49-F238E27FC236}">
                <a16:creationId xmlns:a16="http://schemas.microsoft.com/office/drawing/2014/main" xmlns="" id="{779543A8-B285-4A68-A1A6-17990BD332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文本占位符 3">
            <a:extLst>
              <a:ext uri="{FF2B5EF4-FFF2-40B4-BE49-F238E27FC236}">
                <a16:creationId xmlns:a16="http://schemas.microsoft.com/office/drawing/2014/main" xmlns="" id="{C6AA0C70-86B1-492A-9BBF-376323AAEC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Edit Master text styles</a:t>
            </a:r>
          </a:p>
        </p:txBody>
      </p:sp>
      <p:sp>
        <p:nvSpPr>
          <p:cNvPr id="5" name="日期占位符 4">
            <a:extLst>
              <a:ext uri="{FF2B5EF4-FFF2-40B4-BE49-F238E27FC236}">
                <a16:creationId xmlns:a16="http://schemas.microsoft.com/office/drawing/2014/main" xmlns="" id="{A53BBDB7-782F-405A-9E7C-AF87EA024A03}"/>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6" name="页脚占位符 5">
            <a:extLst>
              <a:ext uri="{FF2B5EF4-FFF2-40B4-BE49-F238E27FC236}">
                <a16:creationId xmlns:a16="http://schemas.microsoft.com/office/drawing/2014/main" xmlns="" id="{8E3EC9A8-E595-4499-B7A8-09474090BCE5}"/>
              </a:ext>
            </a:extLst>
          </p:cNvPr>
          <p:cNvSpPr>
            <a:spLocks noGrp="1"/>
          </p:cNvSpPr>
          <p:nvPr>
            <p:ph type="ftr" sz="quarter" idx="11"/>
          </p:nvPr>
        </p:nvSpPr>
        <p:spPr/>
        <p:txBody>
          <a:bodyPr/>
          <a:lstStyle/>
          <a:p>
            <a:endParaRPr lang="en-US">
              <a:solidFill>
                <a:prstClr val="black">
                  <a:tint val="75000"/>
                </a:prstClr>
              </a:solidFill>
            </a:endParaRPr>
          </a:p>
        </p:txBody>
      </p:sp>
      <p:sp>
        <p:nvSpPr>
          <p:cNvPr id="7" name="灯片编号占位符 6">
            <a:extLst>
              <a:ext uri="{FF2B5EF4-FFF2-40B4-BE49-F238E27FC236}">
                <a16:creationId xmlns:a16="http://schemas.microsoft.com/office/drawing/2014/main" xmlns="" id="{393568D7-6AB5-4AEF-A312-06B0CE20FC62}"/>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6869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4D73FDC-9CA1-4C24-A824-2D26FACF2C75}"/>
              </a:ext>
            </a:extLst>
          </p:cNvPr>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zh-CN" altLang="en-US"/>
          </a:p>
        </p:txBody>
      </p:sp>
      <p:sp>
        <p:nvSpPr>
          <p:cNvPr id="3" name="图片占位符 2">
            <a:extLst>
              <a:ext uri="{FF2B5EF4-FFF2-40B4-BE49-F238E27FC236}">
                <a16:creationId xmlns:a16="http://schemas.microsoft.com/office/drawing/2014/main" xmlns="" id="{565E7576-74F0-4EE2-A741-0BA41EF99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zh-CN" altLang="en-US"/>
          </a:p>
        </p:txBody>
      </p:sp>
      <p:sp>
        <p:nvSpPr>
          <p:cNvPr id="4" name="文本占位符 3">
            <a:extLst>
              <a:ext uri="{FF2B5EF4-FFF2-40B4-BE49-F238E27FC236}">
                <a16:creationId xmlns:a16="http://schemas.microsoft.com/office/drawing/2014/main" xmlns="" id="{99945A86-3BE7-43C7-AB13-6BBF4F2061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Edit Master text styles</a:t>
            </a:r>
          </a:p>
        </p:txBody>
      </p:sp>
      <p:sp>
        <p:nvSpPr>
          <p:cNvPr id="5" name="日期占位符 4">
            <a:extLst>
              <a:ext uri="{FF2B5EF4-FFF2-40B4-BE49-F238E27FC236}">
                <a16:creationId xmlns:a16="http://schemas.microsoft.com/office/drawing/2014/main" xmlns="" id="{94001E58-3599-4641-8A56-FF4E150CCF01}"/>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6" name="页脚占位符 5">
            <a:extLst>
              <a:ext uri="{FF2B5EF4-FFF2-40B4-BE49-F238E27FC236}">
                <a16:creationId xmlns:a16="http://schemas.microsoft.com/office/drawing/2014/main" xmlns="" id="{2E6C4B7E-6DC9-4C83-B6FA-E369C18094B9}"/>
              </a:ext>
            </a:extLst>
          </p:cNvPr>
          <p:cNvSpPr>
            <a:spLocks noGrp="1"/>
          </p:cNvSpPr>
          <p:nvPr>
            <p:ph type="ftr" sz="quarter" idx="11"/>
          </p:nvPr>
        </p:nvSpPr>
        <p:spPr/>
        <p:txBody>
          <a:bodyPr/>
          <a:lstStyle/>
          <a:p>
            <a:endParaRPr lang="en-US">
              <a:solidFill>
                <a:prstClr val="black">
                  <a:tint val="75000"/>
                </a:prstClr>
              </a:solidFill>
            </a:endParaRPr>
          </a:p>
        </p:txBody>
      </p:sp>
      <p:sp>
        <p:nvSpPr>
          <p:cNvPr id="7" name="灯片编号占位符 6">
            <a:extLst>
              <a:ext uri="{FF2B5EF4-FFF2-40B4-BE49-F238E27FC236}">
                <a16:creationId xmlns:a16="http://schemas.microsoft.com/office/drawing/2014/main" xmlns="" id="{A10DA16E-B493-40B9-98E1-295F5E160B96}"/>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474360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8BDA388-E0E2-4851-A345-B18CE177B13A}"/>
              </a:ext>
            </a:extLst>
          </p:cNvPr>
          <p:cNvSpPr>
            <a:spLocks noGrp="1"/>
          </p:cNvSpPr>
          <p:nvPr>
            <p:ph type="title"/>
          </p:nvPr>
        </p:nvSpPr>
        <p:spPr/>
        <p:txBody>
          <a:bodyPr/>
          <a:lstStyle/>
          <a:p>
            <a:r>
              <a:rPr lang="en-US" altLang="zh-CN"/>
              <a:t>Click to edit Master title style</a:t>
            </a:r>
            <a:endParaRPr lang="zh-CN" altLang="en-US"/>
          </a:p>
        </p:txBody>
      </p:sp>
      <p:sp>
        <p:nvSpPr>
          <p:cNvPr id="3" name="竖排文字占位符 2">
            <a:extLst>
              <a:ext uri="{FF2B5EF4-FFF2-40B4-BE49-F238E27FC236}">
                <a16:creationId xmlns:a16="http://schemas.microsoft.com/office/drawing/2014/main" xmlns="" id="{0C2450D5-72C8-43F1-8972-CF01CB92E614}"/>
              </a:ext>
            </a:extLst>
          </p:cNvPr>
          <p:cNvSpPr>
            <a:spLocks noGrp="1"/>
          </p:cNvSpPr>
          <p:nvPr>
            <p:ph type="body" orient="vert" idx="1"/>
          </p:nvPr>
        </p:nvSpPr>
        <p:spPr/>
        <p:txBody>
          <a:bodyPr vert="eaVert"/>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a:extLst>
              <a:ext uri="{FF2B5EF4-FFF2-40B4-BE49-F238E27FC236}">
                <a16:creationId xmlns:a16="http://schemas.microsoft.com/office/drawing/2014/main" xmlns="" id="{AF603140-7A8C-4BB7-8E47-385F3A5E532B}"/>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5" name="页脚占位符 4">
            <a:extLst>
              <a:ext uri="{FF2B5EF4-FFF2-40B4-BE49-F238E27FC236}">
                <a16:creationId xmlns:a16="http://schemas.microsoft.com/office/drawing/2014/main" xmlns="" id="{8E8E4099-1D3B-4247-8D3D-C1538A1CB6EA}"/>
              </a:ext>
            </a:extLst>
          </p:cNvPr>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a:extLst>
              <a:ext uri="{FF2B5EF4-FFF2-40B4-BE49-F238E27FC236}">
                <a16:creationId xmlns:a16="http://schemas.microsoft.com/office/drawing/2014/main" xmlns="" id="{0270BE62-A225-484C-A9DB-1071AD0901F5}"/>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22594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6CF04336-328A-4FAB-876F-92F2DEF7208E}"/>
              </a:ext>
            </a:extLst>
          </p:cNvPr>
          <p:cNvSpPr>
            <a:spLocks noGrp="1"/>
          </p:cNvSpPr>
          <p:nvPr>
            <p:ph type="title" orient="vert"/>
          </p:nvPr>
        </p:nvSpPr>
        <p:spPr>
          <a:xfrm>
            <a:off x="8724900" y="365125"/>
            <a:ext cx="2628900" cy="5811838"/>
          </a:xfrm>
        </p:spPr>
        <p:txBody>
          <a:bodyPr vert="eaVert"/>
          <a:lstStyle/>
          <a:p>
            <a:r>
              <a:rPr lang="en-US" altLang="zh-CN"/>
              <a:t>Click to edit Master title style</a:t>
            </a:r>
            <a:endParaRPr lang="zh-CN" altLang="en-US"/>
          </a:p>
        </p:txBody>
      </p:sp>
      <p:sp>
        <p:nvSpPr>
          <p:cNvPr id="3" name="竖排文字占位符 2">
            <a:extLst>
              <a:ext uri="{FF2B5EF4-FFF2-40B4-BE49-F238E27FC236}">
                <a16:creationId xmlns:a16="http://schemas.microsoft.com/office/drawing/2014/main" xmlns="" id="{3CB642C8-7BFD-4C39-80B6-11B6AFCF6FDA}"/>
              </a:ext>
            </a:extLst>
          </p:cNvPr>
          <p:cNvSpPr>
            <a:spLocks noGrp="1"/>
          </p:cNvSpPr>
          <p:nvPr>
            <p:ph type="body" orient="vert" idx="1"/>
          </p:nvPr>
        </p:nvSpPr>
        <p:spPr>
          <a:xfrm>
            <a:off x="838200" y="365125"/>
            <a:ext cx="7734300" cy="5811838"/>
          </a:xfrm>
        </p:spPr>
        <p:txBody>
          <a:bodyPr vert="eaVert"/>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日期占位符 3">
            <a:extLst>
              <a:ext uri="{FF2B5EF4-FFF2-40B4-BE49-F238E27FC236}">
                <a16:creationId xmlns:a16="http://schemas.microsoft.com/office/drawing/2014/main" xmlns="" id="{01E2DC9D-4B11-4DCB-88AB-FCDD8D94B214}"/>
              </a:ext>
            </a:extLst>
          </p:cNvPr>
          <p:cNvSpPr>
            <a:spLocks noGrp="1"/>
          </p:cNvSpPr>
          <p:nvPr>
            <p:ph type="dt" sz="half" idx="10"/>
          </p:nvPr>
        </p:nvSpPr>
        <p:spPr/>
        <p:txBody>
          <a:bodyPr/>
          <a:lstStyle/>
          <a:p>
            <a:fld id="{B17750E6-D798-4A44-9044-9C0698BDDDAE}" type="datetimeFigureOut">
              <a:rPr lang="en-US" smtClean="0">
                <a:solidFill>
                  <a:prstClr val="black">
                    <a:tint val="75000"/>
                  </a:prstClr>
                </a:solidFill>
              </a:rPr>
              <a:pPr/>
              <a:t>10/12/2026</a:t>
            </a:fld>
            <a:endParaRPr lang="en-US">
              <a:solidFill>
                <a:prstClr val="black">
                  <a:tint val="75000"/>
                </a:prstClr>
              </a:solidFill>
            </a:endParaRPr>
          </a:p>
        </p:txBody>
      </p:sp>
      <p:sp>
        <p:nvSpPr>
          <p:cNvPr id="5" name="页脚占位符 4">
            <a:extLst>
              <a:ext uri="{FF2B5EF4-FFF2-40B4-BE49-F238E27FC236}">
                <a16:creationId xmlns:a16="http://schemas.microsoft.com/office/drawing/2014/main" xmlns="" id="{BC25D44E-CED9-4E0E-A81E-D7FDED1937AB}"/>
              </a:ext>
            </a:extLst>
          </p:cNvPr>
          <p:cNvSpPr>
            <a:spLocks noGrp="1"/>
          </p:cNvSpPr>
          <p:nvPr>
            <p:ph type="ftr" sz="quarter" idx="11"/>
          </p:nvPr>
        </p:nvSpPr>
        <p:spPr/>
        <p:txBody>
          <a:bodyPr/>
          <a:lstStyle/>
          <a:p>
            <a:endParaRPr lang="en-US">
              <a:solidFill>
                <a:prstClr val="black">
                  <a:tint val="75000"/>
                </a:prstClr>
              </a:solidFill>
            </a:endParaRPr>
          </a:p>
        </p:txBody>
      </p:sp>
      <p:sp>
        <p:nvSpPr>
          <p:cNvPr id="6" name="灯片编号占位符 5">
            <a:extLst>
              <a:ext uri="{FF2B5EF4-FFF2-40B4-BE49-F238E27FC236}">
                <a16:creationId xmlns:a16="http://schemas.microsoft.com/office/drawing/2014/main" xmlns="" id="{8EA152F9-5C7E-423F-A7B1-EEA9F4601335}"/>
              </a:ext>
            </a:extLst>
          </p:cNvPr>
          <p:cNvSpPr>
            <a:spLocks noGrp="1"/>
          </p:cNvSpPr>
          <p:nvPr>
            <p:ph type="sldNum" sz="quarter" idx="12"/>
          </p:nvPr>
        </p:nvSpPr>
        <p:spPr/>
        <p:txBody>
          <a:body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160564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32451" y="150634"/>
            <a:ext cx="10519281" cy="640543"/>
          </a:xfrm>
        </p:spPr>
        <p:txBody>
          <a:bodyPr>
            <a:normAutofit/>
          </a:bodyPr>
          <a:lstStyle>
            <a:lvl1pPr algn="ctr">
              <a:defRPr sz="3600" b="1"/>
            </a:lvl1pPr>
          </a:lstStyle>
          <a:p>
            <a:r>
              <a:rPr lang="en-US" altLang="zh-CN"/>
              <a:t>Click to edit Master title style</a:t>
            </a:r>
            <a:endParaRPr lang="zh-CN" altLang="en-US" dirty="0"/>
          </a:p>
        </p:txBody>
      </p:sp>
      <p:sp>
        <p:nvSpPr>
          <p:cNvPr id="6" name="灯片编号占位符 5"/>
          <p:cNvSpPr>
            <a:spLocks noGrp="1"/>
          </p:cNvSpPr>
          <p:nvPr>
            <p:ph type="sldNum" sz="quarter" idx="12"/>
          </p:nvPr>
        </p:nvSpPr>
        <p:spPr>
          <a:xfrm>
            <a:off x="10943302" y="6491818"/>
            <a:ext cx="1069439" cy="365125"/>
          </a:xfrm>
          <a:prstGeom prst="rect">
            <a:avLst/>
          </a:prstGeom>
        </p:spPr>
        <p:txBody>
          <a:bodyPr/>
          <a:lstStyle>
            <a:lvl1pPr>
              <a:defRPr>
                <a:latin typeface="Arial" panose="020B0604020202020204" pitchFamily="34" charset="0"/>
                <a:cs typeface="Arial" panose="020B0604020202020204" pitchFamily="34" charset="0"/>
              </a:defRPr>
            </a:lvl1pPr>
          </a:lstStyle>
          <a:p>
            <a:fld id="{FA412C22-FAFA-4A22-B8C2-5058AC3F506E}" type="slidenum">
              <a:rPr lang="en-US" smtClean="0">
                <a:solidFill>
                  <a:prstClr val="black">
                    <a:tint val="75000"/>
                  </a:prstClr>
                </a:solidFill>
              </a:rPr>
              <a:pPr/>
              <a:t>‹#›</a:t>
            </a:fld>
            <a:endParaRPr lang="en-US">
              <a:solidFill>
                <a:prstClr val="black">
                  <a:tint val="75000"/>
                </a:prstClr>
              </a:solidFill>
            </a:endParaRPr>
          </a:p>
        </p:txBody>
      </p:sp>
      <p:cxnSp>
        <p:nvCxnSpPr>
          <p:cNvPr id="7" name="直接连接符 6"/>
          <p:cNvCxnSpPr>
            <a:cxnSpLocks/>
          </p:cNvCxnSpPr>
          <p:nvPr/>
        </p:nvCxnSpPr>
        <p:spPr>
          <a:xfrm>
            <a:off x="931816" y="904067"/>
            <a:ext cx="10898940" cy="0"/>
          </a:xfrm>
          <a:prstGeom prst="line">
            <a:avLst/>
          </a:prstGeom>
          <a:ln w="38100">
            <a:solidFill>
              <a:srgbClr val="FFC000"/>
            </a:solidFill>
            <a:prstDash val="solid"/>
          </a:ln>
        </p:spPr>
        <p:style>
          <a:lnRef idx="1">
            <a:schemeClr val="accent1"/>
          </a:lnRef>
          <a:fillRef idx="0">
            <a:schemeClr val="accent1"/>
          </a:fillRef>
          <a:effectRef idx="0">
            <a:schemeClr val="accent1"/>
          </a:effectRef>
          <a:fontRef idx="minor">
            <a:schemeClr val="tx1"/>
          </a:fontRef>
        </p:style>
      </p:cxnSp>
      <p:pic>
        <p:nvPicPr>
          <p:cNvPr id="8" name="图片 7"/>
          <p:cNvPicPr>
            <a:picLocks noChangeAspect="1"/>
          </p:cNvPicPr>
          <p:nvPr/>
        </p:nvPicPr>
        <p:blipFill>
          <a:blip r:embed="rId2" cstate="print"/>
          <a:stretch>
            <a:fillRect/>
          </a:stretch>
        </p:blipFill>
        <p:spPr>
          <a:xfrm>
            <a:off x="336545" y="297838"/>
            <a:ext cx="595271" cy="645700"/>
          </a:xfrm>
          <a:prstGeom prst="rect">
            <a:avLst/>
          </a:prstGeom>
        </p:spPr>
      </p:pic>
      <p:cxnSp>
        <p:nvCxnSpPr>
          <p:cNvPr id="9" name="直接连接符 6">
            <a:extLst>
              <a:ext uri="{FF2B5EF4-FFF2-40B4-BE49-F238E27FC236}">
                <a16:creationId xmlns:a16="http://schemas.microsoft.com/office/drawing/2014/main" xmlns="" id="{4B42171E-64CA-D944-9541-DEDED4498016}"/>
              </a:ext>
            </a:extLst>
          </p:cNvPr>
          <p:cNvCxnSpPr>
            <a:cxnSpLocks/>
          </p:cNvCxnSpPr>
          <p:nvPr/>
        </p:nvCxnSpPr>
        <p:spPr>
          <a:xfrm>
            <a:off x="293752" y="6463845"/>
            <a:ext cx="11604495" cy="0"/>
          </a:xfrm>
          <a:prstGeom prst="line">
            <a:avLst/>
          </a:prstGeom>
          <a:ln w="38100">
            <a:solidFill>
              <a:srgbClr val="7030A0"/>
            </a:solidFill>
            <a:prstDash val="solid"/>
          </a:ln>
        </p:spPr>
        <p:style>
          <a:lnRef idx="1">
            <a:schemeClr val="accent1"/>
          </a:lnRef>
          <a:fillRef idx="0">
            <a:schemeClr val="accent1"/>
          </a:fillRef>
          <a:effectRef idx="0">
            <a:schemeClr val="accent1"/>
          </a:effectRef>
          <a:fontRef idx="minor">
            <a:schemeClr val="tx1"/>
          </a:fontRef>
        </p:style>
      </p:cxnSp>
      <p:sp>
        <p:nvSpPr>
          <p:cNvPr id="12" name="Footer Placeholder 11">
            <a:extLst>
              <a:ext uri="{FF2B5EF4-FFF2-40B4-BE49-F238E27FC236}">
                <a16:creationId xmlns:a16="http://schemas.microsoft.com/office/drawing/2014/main" xmlns="" id="{8A5FAE21-04E4-4543-B60C-ED4B6BD954BD}"/>
              </a:ext>
            </a:extLst>
          </p:cNvPr>
          <p:cNvSpPr>
            <a:spLocks noGrp="1"/>
          </p:cNvSpPr>
          <p:nvPr>
            <p:ph type="ftr" sz="quarter" idx="14"/>
          </p:nvPr>
        </p:nvSpPr>
        <p:spPr>
          <a:xfrm>
            <a:off x="1757723" y="6489082"/>
            <a:ext cx="8802119" cy="365125"/>
          </a:xfrm>
          <a:prstGeom prst="rect">
            <a:avLst/>
          </a:prstGeom>
        </p:spPr>
        <p:txBody>
          <a:bodyPr/>
          <a:lstStyle>
            <a:lvl1pPr>
              <a:defRPr sz="1400"/>
            </a:lvl1pPr>
          </a:lstStyle>
          <a:p>
            <a:endParaRPr lang="en-US">
              <a:solidFill>
                <a:prstClr val="black">
                  <a:tint val="75000"/>
                </a:prstClr>
              </a:solidFill>
            </a:endParaRPr>
          </a:p>
        </p:txBody>
      </p:sp>
    </p:spTree>
    <p:extLst>
      <p:ext uri="{BB962C8B-B14F-4D97-AF65-F5344CB8AC3E}">
        <p14:creationId xmlns:p14="http://schemas.microsoft.com/office/powerpoint/2010/main" val="40155870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
        <p:nvSpPr>
          <p:cNvPr id="17" name="灯片编号占位符 5">
            <a:extLst>
              <a:ext uri="{FF2B5EF4-FFF2-40B4-BE49-F238E27FC236}">
                <a16:creationId xmlns:a16="http://schemas.microsoft.com/office/drawing/2014/main" xmlns="" id="{EAF5173B-BD78-4A67-8C4D-1CB96A1FC512}"/>
              </a:ext>
            </a:extLst>
          </p:cNvPr>
          <p:cNvSpPr txBox="1"/>
          <p:nvPr userDrawn="1"/>
        </p:nvSpPr>
        <p:spPr>
          <a:xfrm>
            <a:off x="9247624" y="6448251"/>
            <a:ext cx="2844800" cy="365125"/>
          </a:xfrm>
          <a:prstGeom prst="rect">
            <a:avLst/>
          </a:prstGeom>
        </p:spPr>
        <p:txBody>
          <a:bodyPr vert="horz" lIns="91440" tIns="45720" rIns="91440" bIns="45720" rtlCol="0" anchor="ctr"/>
          <a:lstStyle>
            <a:defPPr>
              <a:defRPr lang="zh-CN"/>
            </a:defPPr>
            <a:lvl1pPr algn="r" rtl="0" fontAlgn="base">
              <a:spcBef>
                <a:spcPct val="0"/>
              </a:spcBef>
              <a:spcAft>
                <a:spcPct val="0"/>
              </a:spcAft>
              <a:defRPr sz="1200" b="1" kern="120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lvl1pPr>
            <a:lvl2pPr marL="4572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defRPr/>
            </a:pPr>
            <a:fld id="{E4699688-86D4-4C0F-BD3C-3C371B83FDC4}" type="slidenum">
              <a:rPr lang="zh-CN" altLang="en-US" sz="1100" smtClean="0">
                <a:solidFill>
                  <a:srgbClr val="003399"/>
                </a:solidFill>
                <a:latin typeface="Arial" panose="020B0604020202020204" pitchFamily="34" charset="0"/>
                <a:ea typeface="微软雅黑" panose="020B0503020204020204" pitchFamily="34" charset="-122"/>
                <a:cs typeface="Arial" panose="020B0604020202020204" pitchFamily="34" charset="0"/>
              </a:rPr>
              <a:pPr eaLnBrk="1" hangingPunct="1">
                <a:defRPr/>
              </a:pPr>
              <a:t>‹#›</a:t>
            </a:fld>
            <a:endParaRPr lang="zh-CN" altLang="en-US" sz="1100" dirty="0">
              <a:solidFill>
                <a:srgbClr val="003399"/>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矩形 10">
            <a:extLst>
              <a:ext uri="{FF2B5EF4-FFF2-40B4-BE49-F238E27FC236}">
                <a16:creationId xmlns:a16="http://schemas.microsoft.com/office/drawing/2014/main" xmlns="" id="{AC141C8E-9DF5-4792-AF0E-C1AFE4535884}"/>
              </a:ext>
            </a:extLst>
          </p:cNvPr>
          <p:cNvSpPr/>
          <p:nvPr userDrawn="1"/>
        </p:nvSpPr>
        <p:spPr>
          <a:xfrm>
            <a:off x="334882" y="731541"/>
            <a:ext cx="11522236" cy="45719"/>
          </a:xfrm>
          <a:prstGeom prst="rect">
            <a:avLst/>
          </a:prstGeom>
          <a:solidFill>
            <a:srgbClr val="004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dirty="0">
              <a:solidFill>
                <a:prstClr val="white"/>
              </a:solidFill>
            </a:endParaRPr>
          </a:p>
        </p:txBody>
      </p:sp>
    </p:spTree>
    <p:extLst>
      <p:ext uri="{BB962C8B-B14F-4D97-AF65-F5344CB8AC3E}">
        <p14:creationId xmlns:p14="http://schemas.microsoft.com/office/powerpoint/2010/main" val="280164979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封面与提纲">
    <p:spTree>
      <p:nvGrpSpPr>
        <p:cNvPr id="1" name=""/>
        <p:cNvGrpSpPr/>
        <p:nvPr/>
      </p:nvGrpSpPr>
      <p:grpSpPr>
        <a:xfrm>
          <a:off x="0" y="0"/>
          <a:ext cx="0" cy="0"/>
          <a:chOff x="0" y="0"/>
          <a:chExt cx="0" cy="0"/>
        </a:xfrm>
      </p:grpSpPr>
      <p:sp>
        <p:nvSpPr>
          <p:cNvPr id="7" name="矩形 6">
            <a:extLst>
              <a:ext uri="{FF2B5EF4-FFF2-40B4-BE49-F238E27FC236}">
                <a16:creationId xmlns="" xmlns:a16="http://schemas.microsoft.com/office/drawing/2014/main" id="{6B9A52DC-B9F5-43C3-9A7F-AB411152FA6E}"/>
              </a:ext>
            </a:extLst>
          </p:cNvPr>
          <p:cNvSpPr/>
          <p:nvPr userDrawn="1"/>
        </p:nvSpPr>
        <p:spPr>
          <a:xfrm>
            <a:off x="334882" y="746579"/>
            <a:ext cx="11522236" cy="45719"/>
          </a:xfrm>
          <a:prstGeom prst="rect">
            <a:avLst/>
          </a:prstGeom>
          <a:solidFill>
            <a:srgbClr val="004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dirty="0">
              <a:solidFill>
                <a:prstClr val="white"/>
              </a:solidFill>
            </a:endParaRPr>
          </a:p>
        </p:txBody>
      </p:sp>
    </p:spTree>
    <p:extLst>
      <p:ext uri="{BB962C8B-B14F-4D97-AF65-F5344CB8AC3E}">
        <p14:creationId xmlns:p14="http://schemas.microsoft.com/office/powerpoint/2010/main" val="2963856207"/>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p:spPr>
        <p:txBody>
          <a:bodyPr/>
          <a:lstStyle/>
          <a:p>
            <a:pPr eaLnBrk="1" fontAlgn="auto" hangingPunct="1">
              <a:spcBef>
                <a:spcPts val="0"/>
              </a:spcBef>
              <a:spcAft>
                <a:spcPts val="0"/>
              </a:spcAft>
            </a:pPr>
            <a:fld id="{B847CC70-BBB9-4FA0-A531-FB0E9F9D6011}" type="datetimeFigureOut">
              <a:rPr lang="zh-CN" altLang="en-US" smtClean="0">
                <a:solidFill>
                  <a:prstClr val="black"/>
                </a:solidFill>
                <a:latin typeface="Calibri"/>
              </a:rPr>
              <a:pPr eaLnBrk="1" fontAlgn="auto" hangingPunct="1">
                <a:spcBef>
                  <a:spcPts val="0"/>
                </a:spcBef>
                <a:spcAft>
                  <a:spcPts val="0"/>
                </a:spcAft>
              </a:pPr>
              <a:t>2026/10/12</a:t>
            </a:fld>
            <a:endParaRPr lang="zh-CN" altLang="en-US">
              <a:solidFill>
                <a:prstClr val="black"/>
              </a:solidFill>
              <a:latin typeface="Calibri"/>
            </a:endParaRPr>
          </a:p>
        </p:txBody>
      </p:sp>
      <p:sp>
        <p:nvSpPr>
          <p:cNvPr id="5" name="页脚占位符 4"/>
          <p:cNvSpPr>
            <a:spLocks noGrp="1"/>
          </p:cNvSpPr>
          <p:nvPr>
            <p:ph type="ftr" sz="quarter" idx="11"/>
          </p:nvPr>
        </p:nvSpPr>
        <p:spPr>
          <a:xfrm>
            <a:off x="4038600" y="6356350"/>
            <a:ext cx="4114800" cy="365125"/>
          </a:xfrm>
        </p:spPr>
        <p:txBody>
          <a:bodyPr/>
          <a:lstStyle/>
          <a:p>
            <a:pPr eaLnBrk="1" fontAlgn="auto" hangingPunct="1">
              <a:spcBef>
                <a:spcPts val="0"/>
              </a:spcBef>
              <a:spcAft>
                <a:spcPts val="0"/>
              </a:spcAft>
            </a:pPr>
            <a:endParaRPr lang="zh-CN" altLang="en-US">
              <a:solidFill>
                <a:prstClr val="black"/>
              </a:solidFill>
              <a:latin typeface="Calibri"/>
            </a:endParaRPr>
          </a:p>
        </p:txBody>
      </p:sp>
      <p:sp>
        <p:nvSpPr>
          <p:cNvPr id="6" name="灯片编号占位符 5"/>
          <p:cNvSpPr>
            <a:spLocks noGrp="1"/>
          </p:cNvSpPr>
          <p:nvPr>
            <p:ph type="sldNum" sz="quarter" idx="12"/>
          </p:nvPr>
        </p:nvSpPr>
        <p:spPr>
          <a:xfrm>
            <a:off x="8610600" y="6356350"/>
            <a:ext cx="2743200" cy="365125"/>
          </a:xfrm>
        </p:spPr>
        <p:txBody>
          <a:bodyPr/>
          <a:lstStyle/>
          <a:p>
            <a:pPr eaLnBrk="1" fontAlgn="auto" hangingPunct="1">
              <a:spcBef>
                <a:spcPts val="0"/>
              </a:spcBef>
              <a:spcAft>
                <a:spcPts val="0"/>
              </a:spcAft>
            </a:pPr>
            <a:fld id="{058647C3-CBA3-45E1-A8F9-2BFD250F344E}" type="slidenum">
              <a:rPr lang="zh-CN" altLang="en-US" smtClean="0">
                <a:solidFill>
                  <a:prstClr val="black"/>
                </a:solidFill>
                <a:latin typeface="Calibri"/>
              </a:rPr>
              <a:pPr eaLnBrk="1" fontAlgn="auto" hangingPunct="1">
                <a:spcBef>
                  <a:spcPts val="0"/>
                </a:spcBef>
                <a:spcAft>
                  <a:spcPts val="0"/>
                </a:spcAft>
              </a:pPr>
              <a:t>‹#›</a:t>
            </a:fld>
            <a:endParaRPr lang="zh-CN" altLang="en-US" dirty="0">
              <a:solidFill>
                <a:prstClr val="black"/>
              </a:solidFill>
              <a:latin typeface="Calibri"/>
            </a:endParaRPr>
          </a:p>
        </p:txBody>
      </p:sp>
      <p:sp>
        <p:nvSpPr>
          <p:cNvPr id="10" name="矩形 9">
            <a:extLst>
              <a:ext uri="{FF2B5EF4-FFF2-40B4-BE49-F238E27FC236}">
                <a16:creationId xmlns="" xmlns:a16="http://schemas.microsoft.com/office/drawing/2014/main" id="{3C77B9A1-4385-4012-899B-337F403A373F}"/>
              </a:ext>
            </a:extLst>
          </p:cNvPr>
          <p:cNvSpPr/>
          <p:nvPr userDrawn="1"/>
        </p:nvSpPr>
        <p:spPr>
          <a:xfrm>
            <a:off x="334882" y="746579"/>
            <a:ext cx="11522236" cy="45719"/>
          </a:xfrm>
          <a:prstGeom prst="rect">
            <a:avLst/>
          </a:prstGeom>
          <a:solidFill>
            <a:srgbClr val="004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dirty="0">
              <a:solidFill>
                <a:prstClr val="white"/>
              </a:solidFill>
            </a:endParaRPr>
          </a:p>
        </p:txBody>
      </p:sp>
    </p:spTree>
    <p:extLst>
      <p:ext uri="{BB962C8B-B14F-4D97-AF65-F5344CB8AC3E}">
        <p14:creationId xmlns:p14="http://schemas.microsoft.com/office/powerpoint/2010/main" val="21653337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17" name="灯片编号占位符 5">
            <a:extLst>
              <a:ext uri="{FF2B5EF4-FFF2-40B4-BE49-F238E27FC236}">
                <a16:creationId xmlns="" xmlns:a16="http://schemas.microsoft.com/office/drawing/2014/main" id="{EAF5173B-BD78-4A67-8C4D-1CB96A1FC512}"/>
              </a:ext>
            </a:extLst>
          </p:cNvPr>
          <p:cNvSpPr txBox="1"/>
          <p:nvPr userDrawn="1"/>
        </p:nvSpPr>
        <p:spPr>
          <a:xfrm>
            <a:off x="9247624" y="6448251"/>
            <a:ext cx="2844800" cy="365125"/>
          </a:xfrm>
          <a:prstGeom prst="rect">
            <a:avLst/>
          </a:prstGeom>
        </p:spPr>
        <p:txBody>
          <a:bodyPr vert="horz" lIns="91440" tIns="45720" rIns="91440" bIns="45720" rtlCol="0" anchor="ctr"/>
          <a:lstStyle>
            <a:defPPr>
              <a:defRPr lang="zh-CN"/>
            </a:defPPr>
            <a:lvl1pPr algn="r" rtl="0" fontAlgn="base">
              <a:spcBef>
                <a:spcPct val="0"/>
              </a:spcBef>
              <a:spcAft>
                <a:spcPct val="0"/>
              </a:spcAft>
              <a:defRPr sz="1200" b="1" kern="1200">
                <a:solidFill>
                  <a:schemeClr val="tx1"/>
                </a:solidFill>
                <a:latin typeface="Times New Roman" panose="02020603050405020304" pitchFamily="18" charset="0"/>
                <a:ea typeface="宋体" panose="02010600030101010101" pitchFamily="2" charset="-122"/>
                <a:cs typeface="Times New Roman" panose="02020603050405020304" pitchFamily="18" charset="0"/>
              </a:defRPr>
            </a:lvl1pPr>
            <a:lvl2pPr marL="4572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ctr"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defRPr/>
            </a:pPr>
            <a:fld id="{E4699688-86D4-4C0F-BD3C-3C371B83FDC4}" type="slidenum">
              <a:rPr lang="zh-CN" altLang="en-US" sz="1100" smtClean="0">
                <a:solidFill>
                  <a:srgbClr val="003399"/>
                </a:solidFill>
                <a:latin typeface="Arial" panose="020B0604020202020204" pitchFamily="34" charset="0"/>
                <a:ea typeface="微软雅黑" panose="020B0503020204020204" pitchFamily="34" charset="-122"/>
                <a:cs typeface="Arial" panose="020B0604020202020204" pitchFamily="34" charset="0"/>
              </a:rPr>
              <a:pPr eaLnBrk="1" hangingPunct="1">
                <a:defRPr/>
              </a:pPr>
              <a:t>‹#›</a:t>
            </a:fld>
            <a:endParaRPr lang="zh-CN" altLang="en-US" sz="1100" dirty="0">
              <a:solidFill>
                <a:srgbClr val="003399"/>
              </a:solidFill>
              <a:latin typeface="Arial" panose="020B0604020202020204" pitchFamily="34" charset="0"/>
              <a:ea typeface="微软雅黑" panose="020B0503020204020204" pitchFamily="34" charset="-122"/>
              <a:cs typeface="Arial" panose="020B0604020202020204" pitchFamily="34" charset="0"/>
            </a:endParaRPr>
          </a:p>
        </p:txBody>
      </p:sp>
      <p:sp>
        <p:nvSpPr>
          <p:cNvPr id="8" name="矩形 7">
            <a:extLst>
              <a:ext uri="{FF2B5EF4-FFF2-40B4-BE49-F238E27FC236}">
                <a16:creationId xmlns="" xmlns:a16="http://schemas.microsoft.com/office/drawing/2014/main" id="{97D04CCE-81FF-44FE-A9A4-F73C70DB4FDC}"/>
              </a:ext>
            </a:extLst>
          </p:cNvPr>
          <p:cNvSpPr/>
          <p:nvPr userDrawn="1"/>
        </p:nvSpPr>
        <p:spPr>
          <a:xfrm>
            <a:off x="334882" y="746579"/>
            <a:ext cx="11522236" cy="45719"/>
          </a:xfrm>
          <a:prstGeom prst="rect">
            <a:avLst/>
          </a:prstGeom>
          <a:solidFill>
            <a:srgbClr val="0041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zh-CN" altLang="en-US" dirty="0">
              <a:solidFill>
                <a:prstClr val="white"/>
              </a:solidFill>
            </a:endParaRPr>
          </a:p>
        </p:txBody>
      </p:sp>
    </p:spTree>
    <p:extLst>
      <p:ext uri="{BB962C8B-B14F-4D97-AF65-F5344CB8AC3E}">
        <p14:creationId xmlns:p14="http://schemas.microsoft.com/office/powerpoint/2010/main" val="4233008810"/>
      </p:ext>
    </p:extLst>
  </p:cSld>
  <p:clrMapOvr>
    <a:masterClrMapping/>
  </p:clrMapOvr>
  <p:extLst>
    <p:ext uri="{DCECCB84-F9BA-43D5-87BE-67443E8EF086}">
      <p15:sldGuideLst xmlns:p15="http://schemas.microsoft.com/office/powerpoint/2012/main">
        <p15:guide id="4294967295" orient="horz" pos="2160">
          <p15:clr>
            <a:srgbClr val="FBAE40"/>
          </p15:clr>
        </p15:guide>
        <p15:guide id="4294967295" pos="3840">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037D6FA7-85A2-4E83-9A1B-5E0D869E8B7F}"/>
              </a:ext>
            </a:extLst>
          </p:cNvPr>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9334725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4" name="Date Placeholder 3"/>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68393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06962195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Edit Master text styles</a:t>
            </a:r>
          </a:p>
        </p:txBody>
      </p:sp>
      <p:sp>
        <p:nvSpPr>
          <p:cNvPr id="4" name="Date Placeholder 3"/>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4357326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Date Placeholder 4"/>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0519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7" name="Date Placeholder 6"/>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23769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Date Placeholder 2"/>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3142531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5902172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Edit Master text styles</a:t>
            </a:r>
          </a:p>
        </p:txBody>
      </p:sp>
      <p:sp>
        <p:nvSpPr>
          <p:cNvPr id="5" name="Date Placeholder 4"/>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367280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Edit Master text styles</a:t>
            </a:r>
          </a:p>
        </p:txBody>
      </p:sp>
      <p:sp>
        <p:nvSpPr>
          <p:cNvPr id="5" name="Date Placeholder 4"/>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619112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3238666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ltLang="zh-CN"/>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10"/>
          </p:nvPr>
        </p:nvSpPr>
        <p:spPr/>
        <p:txBody>
          <a:bodyPr/>
          <a:lstStyle/>
          <a:p>
            <a:fld id="{08E99FF4-24C6-40F0-AA02-12A9A0C6E1C7}" type="datetimeFigureOut">
              <a:rPr lang="zh-CN" altLang="en-US" smtClean="0">
                <a:solidFill>
                  <a:prstClr val="black">
                    <a:tint val="75000"/>
                  </a:prstClr>
                </a:solidFill>
              </a:rPr>
              <a:pPr/>
              <a:t>2026/10/14</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8AA7CE8-DCF6-4B3D-9D3C-CC653C2B63D3}"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2981565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theme" Target="../theme/theme3.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2.xml"/><Relationship Id="rId2" Type="http://schemas.openxmlformats.org/officeDocument/2006/relationships/slideLayout" Target="../slideLayouts/slideLayout41.xml"/><Relationship Id="rId1" Type="http://schemas.openxmlformats.org/officeDocument/2006/relationships/slideLayout" Target="../slideLayouts/slideLayout40.xml"/><Relationship Id="rId5" Type="http://schemas.openxmlformats.org/officeDocument/2006/relationships/theme" Target="../theme/theme5.xml"/><Relationship Id="rId4"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Line 49"/>
          <p:cNvSpPr>
            <a:spLocks noChangeShapeType="1"/>
          </p:cNvSpPr>
          <p:nvPr userDrawn="1"/>
        </p:nvSpPr>
        <p:spPr bwMode="auto">
          <a:xfrm>
            <a:off x="0" y="647700"/>
            <a:ext cx="12192000" cy="0"/>
          </a:xfrm>
          <a:prstGeom prst="line">
            <a:avLst/>
          </a:prstGeom>
          <a:noFill/>
          <a:ln w="57150">
            <a:gradFill flip="none" rotWithShape="1">
              <a:gsLst>
                <a:gs pos="0">
                  <a:schemeClr val="bg1"/>
                </a:gs>
                <a:gs pos="39000">
                  <a:schemeClr val="accent1">
                    <a:lumMod val="45000"/>
                    <a:lumOff val="55000"/>
                  </a:schemeClr>
                </a:gs>
                <a:gs pos="63000">
                  <a:schemeClr val="accent1">
                    <a:lumMod val="45000"/>
                    <a:lumOff val="55000"/>
                  </a:schemeClr>
                </a:gs>
                <a:gs pos="100000">
                  <a:schemeClr val="tx2"/>
                </a:gs>
              </a:gsLst>
              <a:path path="circle">
                <a:fillToRect l="100000" t="100000"/>
              </a:path>
              <a:tileRect r="-100000" b="-100000"/>
            </a:gra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anchor="ctr"/>
          <a:lstStyle/>
          <a:p>
            <a:endParaRPr lang="zh-CN" altLang="en-US" dirty="0"/>
          </a:p>
        </p:txBody>
      </p:sp>
    </p:spTree>
  </p:cSld>
  <p:clrMap bg1="lt1" tx1="dk1" bg2="lt2" tx2="dk2" accent1="accent1" accent2="accent2" accent3="accent3" accent4="accent4" accent5="accent5" accent6="accent6" hlink="hlink" folHlink="folHlink"/>
  <p:sldLayoutIdLst>
    <p:sldLayoutId id="2147485545" r:id="rId1"/>
    <p:sldLayoutId id="2147485651" r:id="rId2"/>
  </p:sldLayoutIdLst>
  <p:txStyles>
    <p:titleStyle>
      <a:lvl1pPr marL="371475" indent="-371475" algn="r" rtl="0" eaLnBrk="0" fontAlgn="base" hangingPunct="0">
        <a:lnSpc>
          <a:spcPct val="110000"/>
        </a:lnSpc>
        <a:spcBef>
          <a:spcPct val="0"/>
        </a:spcBef>
        <a:spcAft>
          <a:spcPct val="35000"/>
        </a:spcAft>
        <a:buClr>
          <a:srgbClr val="F1AF00"/>
        </a:buClr>
        <a:defRPr lang="zh-CN" altLang="en-US" sz="2100" b="1" kern="1200" dirty="0">
          <a:solidFill>
            <a:schemeClr val="bg1"/>
          </a:solidFill>
          <a:effectLst>
            <a:outerShdw blurRad="38100" dist="38100" dir="2700000" algn="tl">
              <a:srgbClr val="C0C0C0"/>
            </a:outerShdw>
          </a:effectLst>
          <a:latin typeface="Calibri" pitchFamily="34" charset="0"/>
          <a:ea typeface="黑体" pitchFamily="49" charset="-122"/>
          <a:cs typeface="+mn-cs"/>
        </a:defRPr>
      </a:lvl1pPr>
      <a:lvl2pPr marL="371475" indent="-371475" algn="r" rtl="0" eaLnBrk="0" fontAlgn="base" hangingPunct="0">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2pPr>
      <a:lvl3pPr marL="371475" indent="-371475" algn="r" rtl="0" eaLnBrk="0" fontAlgn="base" hangingPunct="0">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3pPr>
      <a:lvl4pPr marL="371475" indent="-371475" algn="r" rtl="0" eaLnBrk="0" fontAlgn="base" hangingPunct="0">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4pPr>
      <a:lvl5pPr marL="371475" indent="-371475" algn="r" rtl="0" eaLnBrk="0" fontAlgn="base" hangingPunct="0">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5pPr>
      <a:lvl6pPr marL="714375" indent="-371475" algn="r" rtl="0" fontAlgn="base">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6pPr>
      <a:lvl7pPr marL="1057275" indent="-371475" algn="r" rtl="0" fontAlgn="base">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7pPr>
      <a:lvl8pPr marL="1400175" indent="-371475" algn="r" rtl="0" fontAlgn="base">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8pPr>
      <a:lvl9pPr marL="1743075" indent="-371475" algn="r" rtl="0" fontAlgn="base">
        <a:lnSpc>
          <a:spcPct val="110000"/>
        </a:lnSpc>
        <a:spcBef>
          <a:spcPct val="0"/>
        </a:spcBef>
        <a:spcAft>
          <a:spcPct val="35000"/>
        </a:spcAft>
        <a:buClr>
          <a:srgbClr val="F1AF00"/>
        </a:buClr>
        <a:defRPr sz="2100" b="1">
          <a:solidFill>
            <a:schemeClr val="bg1"/>
          </a:solidFill>
          <a:latin typeface="Calibri" pitchFamily="34" charset="0"/>
          <a:ea typeface="黑体" pitchFamily="2" charset="-122"/>
        </a:defRPr>
      </a:lvl9pPr>
    </p:titleStyle>
    <p:bodyStyle>
      <a:lvl1pPr marL="257175" indent="-257175" algn="l" rtl="0" eaLnBrk="0" fontAlgn="base" hangingPunct="0">
        <a:spcBef>
          <a:spcPct val="20000"/>
        </a:spcBef>
        <a:spcAft>
          <a:spcPct val="0"/>
        </a:spcAft>
        <a:buFont typeface="Arial" panose="020B0604020202020204" pitchFamily="34" charset="0"/>
        <a:buChar char="•"/>
        <a:defRPr lang="zh-CN" altLang="en-US" sz="1600" kern="1200" dirty="0">
          <a:solidFill>
            <a:srgbClr val="376092"/>
          </a:solidFill>
          <a:latin typeface="Arial" pitchFamily="34" charset="0"/>
          <a:ea typeface="黑体" pitchFamily="49" charset="-122"/>
          <a:cs typeface="Times New Roman" pitchFamily="18" charset="0"/>
        </a:defRPr>
      </a:lvl1pPr>
      <a:lvl2pPr marL="557213" indent="-214313" algn="l" rtl="0" eaLnBrk="0" fontAlgn="base" hangingPunct="0">
        <a:spcBef>
          <a:spcPct val="20000"/>
        </a:spcBef>
        <a:spcAft>
          <a:spcPct val="0"/>
        </a:spcAft>
        <a:buFont typeface="Arial" panose="020B0604020202020204" pitchFamily="34" charset="0"/>
        <a:buChar char="–"/>
        <a:defRPr lang="zh-CN" altLang="en-US" kern="1200" dirty="0">
          <a:solidFill>
            <a:srgbClr val="376092"/>
          </a:solidFill>
          <a:latin typeface="Arial" pitchFamily="34" charset="0"/>
          <a:ea typeface="黑体" pitchFamily="49" charset="-122"/>
          <a:cs typeface="Times New Roman" pitchFamily="18" charset="0"/>
        </a:defRPr>
      </a:lvl2pPr>
      <a:lvl3pPr marL="857250" indent="-171450" algn="l" rtl="0" eaLnBrk="0" fontAlgn="base" hangingPunct="0">
        <a:spcBef>
          <a:spcPct val="20000"/>
        </a:spcBef>
        <a:spcAft>
          <a:spcPct val="0"/>
        </a:spcAft>
        <a:buFont typeface="Arial" panose="020B0604020202020204" pitchFamily="34" charset="0"/>
        <a:buChar char="•"/>
        <a:defRPr lang="zh-CN" altLang="en-US" sz="1500" kern="1200" dirty="0">
          <a:solidFill>
            <a:srgbClr val="376092"/>
          </a:solidFill>
          <a:latin typeface="Arial" pitchFamily="34" charset="0"/>
          <a:ea typeface="黑体" pitchFamily="49" charset="-122"/>
          <a:cs typeface="Times New Roman" pitchFamily="18" charset="0"/>
        </a:defRPr>
      </a:lvl3pPr>
      <a:lvl4pPr marL="1200150" indent="-171450" algn="l" rtl="0" eaLnBrk="0" fontAlgn="base" hangingPunct="0">
        <a:spcBef>
          <a:spcPct val="20000"/>
        </a:spcBef>
        <a:spcAft>
          <a:spcPct val="0"/>
        </a:spcAft>
        <a:buFont typeface="Arial" panose="020B0604020202020204" pitchFamily="34" charset="0"/>
        <a:buChar char="–"/>
        <a:defRPr lang="zh-CN" altLang="en-US" sz="1500" kern="1200" dirty="0">
          <a:solidFill>
            <a:srgbClr val="376092"/>
          </a:solidFill>
          <a:latin typeface="Arial" pitchFamily="34" charset="0"/>
          <a:ea typeface="黑体" pitchFamily="49" charset="-122"/>
          <a:cs typeface="Times New Roman" pitchFamily="18" charset="0"/>
        </a:defRPr>
      </a:lvl4pPr>
      <a:lvl5pPr marL="1543050" indent="-171450" algn="l" rtl="0" eaLnBrk="0" fontAlgn="base" hangingPunct="0">
        <a:spcBef>
          <a:spcPct val="20000"/>
        </a:spcBef>
        <a:spcAft>
          <a:spcPct val="0"/>
        </a:spcAft>
        <a:buFont typeface="Arial" panose="020B0604020202020204" pitchFamily="34" charset="0"/>
        <a:buChar char="»"/>
        <a:defRPr lang="zh-CN" altLang="en-US" sz="1500" kern="1200" dirty="0">
          <a:solidFill>
            <a:srgbClr val="376092"/>
          </a:solidFill>
          <a:latin typeface="Arial" pitchFamily="34" charset="0"/>
          <a:ea typeface="黑体" pitchFamily="49" charset="-122"/>
          <a:cs typeface="Times New Roman" pitchFamily="18" charset="0"/>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8AF7991-6E48-42B0-82E2-1B3DD7337C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659D4A69-E0F9-4346-876A-E4FE1016BB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64B165B-4A98-4BB9-B115-28FEF3D335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55B5DF32-3080-4642-B0F0-E2F17D753437}" type="datetimeFigureOut">
              <a:rPr lang="en-US" smtClean="0">
                <a:solidFill>
                  <a:prstClr val="black">
                    <a:tint val="75000"/>
                  </a:prstClr>
                </a:solidFill>
                <a:latin typeface="Calibri" panose="020F0502020204030204"/>
                <a:ea typeface="等线" panose="02010600030101010101" pitchFamily="2" charset="-122"/>
              </a:rPr>
              <a:pPr eaLnBrk="1" fontAlgn="auto" hangingPunct="1">
                <a:spcBef>
                  <a:spcPts val="0"/>
                </a:spcBef>
                <a:spcAft>
                  <a:spcPts val="0"/>
                </a:spcAft>
              </a:pPr>
              <a:t>10/12/2026</a:t>
            </a:fld>
            <a:endParaRPr lang="en-US">
              <a:solidFill>
                <a:prstClr val="black">
                  <a:tint val="75000"/>
                </a:prstClr>
              </a:solidFill>
              <a:latin typeface="Calibri" panose="020F0502020204030204"/>
              <a:ea typeface="等线" panose="02010600030101010101" pitchFamily="2" charset="-122"/>
            </a:endParaRPr>
          </a:p>
        </p:txBody>
      </p:sp>
      <p:sp>
        <p:nvSpPr>
          <p:cNvPr id="5" name="Footer Placeholder 4">
            <a:extLst>
              <a:ext uri="{FF2B5EF4-FFF2-40B4-BE49-F238E27FC236}">
                <a16:creationId xmlns:a16="http://schemas.microsoft.com/office/drawing/2014/main" xmlns="" id="{388C7623-A70F-48D2-A48D-C1848D8CA6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Calibri" panose="020F0502020204030204"/>
              <a:ea typeface="等线" panose="02010600030101010101" pitchFamily="2" charset="-122"/>
            </a:endParaRPr>
          </a:p>
        </p:txBody>
      </p:sp>
      <p:sp>
        <p:nvSpPr>
          <p:cNvPr id="6" name="Slide Number Placeholder 5">
            <a:extLst>
              <a:ext uri="{FF2B5EF4-FFF2-40B4-BE49-F238E27FC236}">
                <a16:creationId xmlns:a16="http://schemas.microsoft.com/office/drawing/2014/main" xmlns="" id="{7F1466D2-8267-455C-8BFD-116706D14D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D8216E90-6520-414F-AC1C-CF74D8B733ED}" type="slidenum">
              <a:rPr lang="en-US" smtClean="0">
                <a:solidFill>
                  <a:prstClr val="black">
                    <a:tint val="75000"/>
                  </a:prstClr>
                </a:solidFill>
                <a:latin typeface="Calibri" panose="020F0502020204030204"/>
                <a:ea typeface="等线" panose="02010600030101010101" pitchFamily="2" charset="-122"/>
              </a:rPr>
              <a:pPr eaLnBrk="1" fontAlgn="auto" hangingPunct="1">
                <a:spcBef>
                  <a:spcPts val="0"/>
                </a:spcBef>
                <a:spcAft>
                  <a:spcPts val="0"/>
                </a:spcAft>
              </a:pPr>
              <a:t>‹#›</a:t>
            </a:fld>
            <a:endParaRPr lang="en-US">
              <a:solidFill>
                <a:prstClr val="black">
                  <a:tint val="75000"/>
                </a:prstClr>
              </a:solidFill>
              <a:latin typeface="Calibri" panose="020F0502020204030204"/>
              <a:ea typeface="等线" panose="02010600030101010101" pitchFamily="2" charset="-122"/>
            </a:endParaRPr>
          </a:p>
        </p:txBody>
      </p:sp>
    </p:spTree>
    <p:extLst>
      <p:ext uri="{BB962C8B-B14F-4D97-AF65-F5344CB8AC3E}">
        <p14:creationId xmlns:p14="http://schemas.microsoft.com/office/powerpoint/2010/main" val="2681411996"/>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D3CEB7FA-6615-1918-5020-C71B44E09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ltLang="zh-CN"/>
              <a:t>Click to edit Master title style</a:t>
            </a:r>
            <a:endParaRPr lang="zh-CN" altLang="en-US"/>
          </a:p>
        </p:txBody>
      </p:sp>
      <p:sp>
        <p:nvSpPr>
          <p:cNvPr id="3" name="Text Placeholder 2">
            <a:extLst>
              <a:ext uri="{FF2B5EF4-FFF2-40B4-BE49-F238E27FC236}">
                <a16:creationId xmlns="" xmlns:a16="http://schemas.microsoft.com/office/drawing/2014/main" id="{58E85615-5B67-F14A-7B86-5CA709D88C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a:extLst>
              <a:ext uri="{FF2B5EF4-FFF2-40B4-BE49-F238E27FC236}">
                <a16:creationId xmlns="" xmlns:a16="http://schemas.microsoft.com/office/drawing/2014/main" id="{03CC4781-7E19-DE4A-9995-DF40CFC66C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eaLnBrk="1" hangingPunct="1"/>
            <a:fld id="{0951F8BE-0DED-499C-BBB8-7D7E428DA616}" type="datetimeFigureOut">
              <a:rPr lang="zh-CN" altLang="en-US" smtClean="0">
                <a:solidFill>
                  <a:prstClr val="black">
                    <a:tint val="82000"/>
                  </a:prstClr>
                </a:solidFill>
                <a:latin typeface="等线" panose="02010600030101010101" pitchFamily="2" charset="-122"/>
                <a:ea typeface="等线" panose="02010600030101010101" pitchFamily="2" charset="-122"/>
              </a:rPr>
              <a:pPr eaLnBrk="1" hangingPunct="1"/>
              <a:t>2026/10/12</a:t>
            </a:fld>
            <a:endParaRPr lang="zh-CN" altLang="en-US">
              <a:solidFill>
                <a:prstClr val="black">
                  <a:tint val="82000"/>
                </a:prstClr>
              </a:solidFill>
              <a:latin typeface="等线" panose="02010600030101010101" pitchFamily="2" charset="-122"/>
              <a:ea typeface="等线" panose="02010600030101010101" pitchFamily="2" charset="-122"/>
            </a:endParaRPr>
          </a:p>
        </p:txBody>
      </p:sp>
      <p:sp>
        <p:nvSpPr>
          <p:cNvPr id="5" name="Footer Placeholder 4">
            <a:extLst>
              <a:ext uri="{FF2B5EF4-FFF2-40B4-BE49-F238E27FC236}">
                <a16:creationId xmlns="" xmlns:a16="http://schemas.microsoft.com/office/drawing/2014/main" id="{CAAD2D56-217F-1F5F-CF2A-773B94133C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eaLnBrk="1" hangingPunct="1"/>
            <a:endParaRPr lang="zh-CN" altLang="en-US">
              <a:solidFill>
                <a:prstClr val="black">
                  <a:tint val="82000"/>
                </a:prstClr>
              </a:solidFill>
              <a:latin typeface="等线" panose="02010600030101010101" pitchFamily="2" charset="-122"/>
              <a:ea typeface="等线" panose="02010600030101010101" pitchFamily="2" charset="-122"/>
            </a:endParaRPr>
          </a:p>
        </p:txBody>
      </p:sp>
      <p:sp>
        <p:nvSpPr>
          <p:cNvPr id="6" name="Slide Number Placeholder 5">
            <a:extLst>
              <a:ext uri="{FF2B5EF4-FFF2-40B4-BE49-F238E27FC236}">
                <a16:creationId xmlns="" xmlns:a16="http://schemas.microsoft.com/office/drawing/2014/main" id="{8A1CB812-9DCC-749E-10FF-A691B261C4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eaLnBrk="1" hangingPunct="1"/>
            <a:fld id="{6CB59DF9-04E4-4097-B4C8-DEBCDD829D45}" type="slidenum">
              <a:rPr lang="zh-CN" altLang="en-US" smtClean="0">
                <a:solidFill>
                  <a:prstClr val="black">
                    <a:tint val="82000"/>
                  </a:prstClr>
                </a:solidFill>
                <a:latin typeface="等线" panose="02010600030101010101" pitchFamily="2" charset="-122"/>
                <a:ea typeface="等线" panose="02010600030101010101" pitchFamily="2" charset="-122"/>
              </a:rPr>
              <a:pPr eaLnBrk="1" hangingPunct="1"/>
              <a:t>‹#›</a:t>
            </a:fld>
            <a:endParaRPr lang="zh-CN" altLang="en-US">
              <a:solidFill>
                <a:prstClr val="black">
                  <a:tint val="82000"/>
                </a:prstClr>
              </a:solidFill>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4197216631"/>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E1F49DAD-D314-4B91-9172-EE8E7A03CE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907B67B6-DDA6-4644-9AE8-FEDB22D976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xmlns="" id="{F3AA4A35-2FE1-4482-A482-B6B1BACF6A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B17750E6-D798-4A44-9044-9C0698BDDDAE}" type="datetimeFigureOut">
              <a:rPr lang="en-US" smtClean="0">
                <a:solidFill>
                  <a:prstClr val="black">
                    <a:tint val="75000"/>
                  </a:prstClr>
                </a:solidFill>
                <a:latin typeface="等线" panose="020F0502020204030204"/>
                <a:ea typeface="+mn-ea"/>
              </a:rPr>
              <a:pPr eaLnBrk="1" fontAlgn="auto" hangingPunct="1">
                <a:spcBef>
                  <a:spcPts val="0"/>
                </a:spcBef>
                <a:spcAft>
                  <a:spcPts val="0"/>
                </a:spcAft>
              </a:pPr>
              <a:t>10/12/2026</a:t>
            </a:fld>
            <a:endParaRPr lang="en-US">
              <a:solidFill>
                <a:prstClr val="black">
                  <a:tint val="75000"/>
                </a:prstClr>
              </a:solidFill>
              <a:latin typeface="等线" panose="020F0502020204030204"/>
              <a:ea typeface="+mn-ea"/>
            </a:endParaRPr>
          </a:p>
        </p:txBody>
      </p:sp>
      <p:sp>
        <p:nvSpPr>
          <p:cNvPr id="5" name="页脚占位符 4">
            <a:extLst>
              <a:ext uri="{FF2B5EF4-FFF2-40B4-BE49-F238E27FC236}">
                <a16:creationId xmlns:a16="http://schemas.microsoft.com/office/drawing/2014/main" xmlns="" id="{00649CF4-8739-4CD9-80EE-80058951D8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a:solidFill>
                <a:prstClr val="black">
                  <a:tint val="75000"/>
                </a:prstClr>
              </a:solidFill>
              <a:latin typeface="等线" panose="020F0502020204030204"/>
              <a:ea typeface="+mn-ea"/>
            </a:endParaRPr>
          </a:p>
        </p:txBody>
      </p:sp>
      <p:sp>
        <p:nvSpPr>
          <p:cNvPr id="6" name="灯片编号占位符 5">
            <a:extLst>
              <a:ext uri="{FF2B5EF4-FFF2-40B4-BE49-F238E27FC236}">
                <a16:creationId xmlns:a16="http://schemas.microsoft.com/office/drawing/2014/main" xmlns="" id="{22F0538B-624E-4905-8260-810AA9F4C0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FA412C22-FAFA-4A22-B8C2-5058AC3F506E}" type="slidenum">
              <a:rPr lang="en-US" smtClean="0">
                <a:solidFill>
                  <a:prstClr val="black">
                    <a:tint val="75000"/>
                  </a:prstClr>
                </a:solidFill>
                <a:latin typeface="等线" panose="020F0502020204030204"/>
                <a:ea typeface="+mn-ea"/>
              </a:rPr>
              <a:pPr eaLnBrk="1" fontAlgn="auto" hangingPunct="1">
                <a:spcBef>
                  <a:spcPts val="0"/>
                </a:spcBef>
                <a:spcAft>
                  <a:spcPts val="0"/>
                </a:spcAft>
              </a:pPr>
              <a:t>‹#›</a:t>
            </a:fld>
            <a:endParaRPr lang="en-US">
              <a:solidFill>
                <a:prstClr val="black">
                  <a:tint val="75000"/>
                </a:prstClr>
              </a:solidFill>
              <a:latin typeface="等线" panose="020F0502020204030204"/>
              <a:ea typeface="+mn-ea"/>
            </a:endParaRPr>
          </a:p>
        </p:txBody>
      </p:sp>
    </p:spTree>
    <p:extLst>
      <p:ext uri="{BB962C8B-B14F-4D97-AF65-F5344CB8AC3E}">
        <p14:creationId xmlns:p14="http://schemas.microsoft.com/office/powerpoint/2010/main" val="25454360"/>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 id="2147485690" r:id="rId12"/>
    <p:sldLayoutId id="214748569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7208789"/>
      </p:ext>
    </p:extLst>
  </p:cSld>
  <p:clrMap bg1="lt1" tx1="dk1" bg2="lt2" tx2="dk2" accent1="accent1" accent2="accent2" accent3="accent3" accent4="accent4" accent5="accent5" accent6="accent6" hlink="hlink" folHlink="folHlink"/>
  <p:sldLayoutIdLst>
    <p:sldLayoutId id="2147485693" r:id="rId1"/>
    <p:sldLayoutId id="2147485694" r:id="rId2"/>
    <p:sldLayoutId id="2147485695" r:id="rId3"/>
    <p:sldLayoutId id="2147485696"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ltLang="zh-CN"/>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ltLang="zh-CN"/>
              <a:t>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08E99FF4-24C6-40F0-AA02-12A9A0C6E1C7}" type="datetimeFigureOut">
              <a:rPr lang="zh-CN" altLang="en-US" smtClean="0">
                <a:solidFill>
                  <a:prstClr val="black">
                    <a:tint val="75000"/>
                  </a:prstClr>
                </a:solidFill>
                <a:latin typeface="Calibri" panose="020F0502020204030204"/>
                <a:ea typeface="等线" panose="02010600030101010101" charset="-122"/>
              </a:rPr>
              <a:pPr defTabSz="457200" eaLnBrk="1" fontAlgn="auto" hangingPunct="1">
                <a:spcBef>
                  <a:spcPts val="0"/>
                </a:spcBef>
                <a:spcAft>
                  <a:spcPts val="0"/>
                </a:spcAft>
              </a:pPr>
              <a:t>2026/10/14</a:t>
            </a:fld>
            <a:endParaRPr lang="zh-CN" altLang="en-US">
              <a:solidFill>
                <a:prstClr val="black">
                  <a:tint val="75000"/>
                </a:prstClr>
              </a:solidFill>
              <a:latin typeface="Calibri" panose="020F0502020204030204"/>
              <a:ea typeface="等线" panose="02010600030101010101" charset="-122"/>
            </a:endParaRPr>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zh-CN" altLang="en-US">
              <a:solidFill>
                <a:prstClr val="black">
                  <a:tint val="75000"/>
                </a:prstClr>
              </a:solidFill>
              <a:latin typeface="Calibri" panose="020F0502020204030204"/>
              <a:ea typeface="等线" panose="02010600030101010101" charset="-122"/>
            </a:endParaRPr>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D8AA7CE8-DCF6-4B3D-9D3C-CC653C2B63D3}" type="slidenum">
              <a:rPr lang="zh-CN" altLang="en-US" smtClean="0">
                <a:solidFill>
                  <a:prstClr val="black">
                    <a:tint val="75000"/>
                  </a:prstClr>
                </a:solidFill>
                <a:latin typeface="Calibri" panose="020F0502020204030204"/>
                <a:ea typeface="等线" panose="02010600030101010101" charset="-122"/>
              </a:rPr>
              <a:pPr defTabSz="457200" eaLnBrk="1" fontAlgn="auto" hangingPunct="1">
                <a:spcBef>
                  <a:spcPts val="0"/>
                </a:spcBef>
                <a:spcAft>
                  <a:spcPts val="0"/>
                </a:spcAft>
              </a:pPr>
              <a:t>‹#›</a:t>
            </a:fld>
            <a:endParaRPr lang="zh-CN" altLang="en-US">
              <a:solidFill>
                <a:prstClr val="black">
                  <a:tint val="75000"/>
                </a:prstClr>
              </a:solidFill>
              <a:latin typeface="Calibri" panose="020F0502020204030204"/>
              <a:ea typeface="等线" panose="02010600030101010101" charset="-122"/>
            </a:endParaRPr>
          </a:p>
        </p:txBody>
      </p:sp>
    </p:spTree>
    <p:extLst>
      <p:ext uri="{BB962C8B-B14F-4D97-AF65-F5344CB8AC3E}">
        <p14:creationId xmlns:p14="http://schemas.microsoft.com/office/powerpoint/2010/main" val="292359312"/>
      </p:ext>
    </p:extLst>
  </p:cSld>
  <p:clrMap bg1="lt1" tx1="dk1" bg2="lt2" tx2="dk2" accent1="accent1" accent2="accent2" accent3="accent3" accent4="accent4" accent5="accent5" accent6="accent6" hlink="hlink" folHlink="folHlink"/>
  <p:sldLayoutIdLst>
    <p:sldLayoutId id="2147485713" r:id="rId1"/>
    <p:sldLayoutId id="2147485714" r:id="rId2"/>
    <p:sldLayoutId id="2147485715" r:id="rId3"/>
    <p:sldLayoutId id="2147485716" r:id="rId4"/>
    <p:sldLayoutId id="2147485717" r:id="rId5"/>
    <p:sldLayoutId id="2147485718" r:id="rId6"/>
    <p:sldLayoutId id="2147485719" r:id="rId7"/>
    <p:sldLayoutId id="2147485720" r:id="rId8"/>
    <p:sldLayoutId id="2147485721" r:id="rId9"/>
    <p:sldLayoutId id="2147485722" r:id="rId10"/>
    <p:sldLayoutId id="214748572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6.jpe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14.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diagramColors" Target="../diagrams/colors1.xml"/><Relationship Id="rId3" Type="http://schemas.openxmlformats.org/officeDocument/2006/relationships/image" Target="../media/image24.png"/><Relationship Id="rId7" Type="http://schemas.openxmlformats.org/officeDocument/2006/relationships/image" Target="../media/image28.jpeg"/><Relationship Id="rId12" Type="http://schemas.openxmlformats.org/officeDocument/2006/relationships/diagramQuickStyle" Target="../diagrams/quickStyle1.xml"/><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27.png"/><Relationship Id="rId11" Type="http://schemas.openxmlformats.org/officeDocument/2006/relationships/diagramLayout" Target="../diagrams/layout1.xml"/><Relationship Id="rId5" Type="http://schemas.openxmlformats.org/officeDocument/2006/relationships/image" Target="../media/image26.jpeg"/><Relationship Id="rId10" Type="http://schemas.openxmlformats.org/officeDocument/2006/relationships/diagramData" Target="../diagrams/data1.xml"/><Relationship Id="rId4" Type="http://schemas.openxmlformats.org/officeDocument/2006/relationships/image" Target="../media/image25.png"/><Relationship Id="rId9" Type="http://schemas.openxmlformats.org/officeDocument/2006/relationships/image" Target="../media/image30.jpeg"/><Relationship Id="rId14" Type="http://schemas.microsoft.com/office/2007/relationships/diagramDrawing" Target="../diagrams/drawing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39.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31.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34.jpeg"/><Relationship Id="rId5" Type="http://schemas.openxmlformats.org/officeDocument/2006/relationships/image" Target="../media/image33.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38.jpeg"/><Relationship Id="rId5" Type="http://schemas.microsoft.com/office/2007/relationships/hdphoto" Target="../media/hdphoto3.wdp"/><Relationship Id="rId10" Type="http://schemas.openxmlformats.org/officeDocument/2006/relationships/image" Target="../media/image41.png"/><Relationship Id="rId4" Type="http://schemas.openxmlformats.org/officeDocument/2006/relationships/image" Target="../media/image37.png"/><Relationship Id="rId9" Type="http://schemas.microsoft.com/office/2007/relationships/hdphoto" Target="../media/hdphoto4.wdp"/></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4.xml"/><Relationship Id="rId1" Type="http://schemas.openxmlformats.org/officeDocument/2006/relationships/slideLayout" Target="../slideLayouts/slideLayout1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notesSlide" Target="../notesSlides/notesSlide16.xml"/><Relationship Id="rId7" Type="http://schemas.microsoft.com/office/2007/relationships/hdphoto" Target="../media/hdphoto6.wdp"/><Relationship Id="rId2" Type="http://schemas.openxmlformats.org/officeDocument/2006/relationships/slideLayout" Target="../slideLayouts/slideLayout14.xml"/><Relationship Id="rId1" Type="http://schemas.openxmlformats.org/officeDocument/2006/relationships/tags" Target="../tags/tag3.xml"/><Relationship Id="rId6" Type="http://schemas.openxmlformats.org/officeDocument/2006/relationships/image" Target="../media/image52.png"/><Relationship Id="rId11" Type="http://schemas.openxmlformats.org/officeDocument/2006/relationships/image" Target="../media/image56.jpeg"/><Relationship Id="rId5" Type="http://schemas.microsoft.com/office/2007/relationships/hdphoto" Target="../media/hdphoto5.wdp"/><Relationship Id="rId10" Type="http://schemas.openxmlformats.org/officeDocument/2006/relationships/image" Target="../media/image55.jpeg"/><Relationship Id="rId4" Type="http://schemas.openxmlformats.org/officeDocument/2006/relationships/image" Target="../media/image51.png"/><Relationship Id="rId9"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7.png"/><Relationship Id="rId7" Type="http://schemas.openxmlformats.org/officeDocument/2006/relationships/image" Target="../media/image60.emf"/><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59.jpeg"/><Relationship Id="rId5" Type="http://schemas.openxmlformats.org/officeDocument/2006/relationships/image" Target="../media/image58.jpeg"/><Relationship Id="rId4" Type="http://schemas.microsoft.com/office/2007/relationships/hdphoto" Target="../media/hdphoto7.wdp"/><Relationship Id="rId9" Type="http://schemas.openxmlformats.org/officeDocument/2006/relationships/image" Target="../media/image62.emf"/></Relationships>
</file>

<file path=ppt/slides/_rels/slide1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png"/></Relationships>
</file>

<file path=ppt/slides/_rels/slide19.xml.rels><?xml version="1.0" encoding="UTF-8" standalone="yes"?>
<Relationships xmlns="http://schemas.openxmlformats.org/package/2006/relationships"><Relationship Id="rId8" Type="http://schemas.openxmlformats.org/officeDocument/2006/relationships/image" Target="../media/image74.gif"/><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72.png"/><Relationship Id="rId5" Type="http://schemas.openxmlformats.org/officeDocument/2006/relationships/image" Target="../media/image71.emf"/><Relationship Id="rId10" Type="http://schemas.microsoft.com/office/2007/relationships/hdphoto" Target="../media/hdphoto1.wdp"/><Relationship Id="rId4" Type="http://schemas.openxmlformats.org/officeDocument/2006/relationships/image" Target="../media/image70.png"/><Relationship Id="rId9"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5.png"/><Relationship Id="rId7" Type="http://schemas.openxmlformats.org/officeDocument/2006/relationships/image" Target="../media/image79.jpeg"/><Relationship Id="rId2" Type="http://schemas.openxmlformats.org/officeDocument/2006/relationships/notesSlide" Target="../notesSlides/notesSlide21.xml"/><Relationship Id="rId1" Type="http://schemas.openxmlformats.org/officeDocument/2006/relationships/slideLayout" Target="../slideLayouts/slideLayout14.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png"/></Relationships>
</file>

<file path=ppt/slides/_rels/slide2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notesSlide" Target="../notesSlides/notesSlide22.xml"/><Relationship Id="rId18" Type="http://schemas.openxmlformats.org/officeDocument/2006/relationships/image" Target="../media/image85.jpeg"/><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slideLayout" Target="../slideLayouts/slideLayout14.xml"/><Relationship Id="rId17" Type="http://schemas.openxmlformats.org/officeDocument/2006/relationships/image" Target="../media/image84.jpeg"/><Relationship Id="rId2" Type="http://schemas.openxmlformats.org/officeDocument/2006/relationships/tags" Target="../tags/tag5.xml"/><Relationship Id="rId16" Type="http://schemas.openxmlformats.org/officeDocument/2006/relationships/image" Target="../media/image83.jpe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image" Target="../media/image82.png"/><Relationship Id="rId10" Type="http://schemas.openxmlformats.org/officeDocument/2006/relationships/tags" Target="../tags/tag13.xml"/><Relationship Id="rId19" Type="http://schemas.openxmlformats.org/officeDocument/2006/relationships/image" Target="../media/image86.jpeg"/><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image" Target="../media/image81.png"/></Relationships>
</file>

<file path=ppt/slides/_rels/slide23.xml.rels><?xml version="1.0" encoding="UTF-8" standalone="yes"?>
<Relationships xmlns="http://schemas.openxmlformats.org/package/2006/relationships"><Relationship Id="rId8" Type="http://schemas.openxmlformats.org/officeDocument/2006/relationships/image" Target="../media/image92.jpeg"/><Relationship Id="rId3" Type="http://schemas.openxmlformats.org/officeDocument/2006/relationships/image" Target="../media/image87.jpeg"/><Relationship Id="rId7" Type="http://schemas.openxmlformats.org/officeDocument/2006/relationships/image" Target="../media/image91.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90.jpeg"/><Relationship Id="rId11" Type="http://schemas.openxmlformats.org/officeDocument/2006/relationships/image" Target="../media/image95.jpeg"/><Relationship Id="rId5" Type="http://schemas.openxmlformats.org/officeDocument/2006/relationships/image" Target="../media/image89.png"/><Relationship Id="rId10" Type="http://schemas.openxmlformats.org/officeDocument/2006/relationships/image" Target="../media/image94.jpeg"/><Relationship Id="rId4" Type="http://schemas.openxmlformats.org/officeDocument/2006/relationships/image" Target="../media/image88.jpeg"/><Relationship Id="rId9" Type="http://schemas.openxmlformats.org/officeDocument/2006/relationships/image" Target="../media/image93.jpeg"/></Relationships>
</file>

<file path=ppt/slides/_rels/slide2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98.png"/><Relationship Id="rId4" Type="http://schemas.openxmlformats.org/officeDocument/2006/relationships/image" Target="../media/image97.png"/></Relationships>
</file>

<file path=ppt/slides/_rels/slide25.xml.rels><?xml version="1.0" encoding="UTF-8" standalone="yes"?>
<Relationships xmlns="http://schemas.openxmlformats.org/package/2006/relationships"><Relationship Id="rId8" Type="http://schemas.openxmlformats.org/officeDocument/2006/relationships/image" Target="../media/image103.tiff"/><Relationship Id="rId3" Type="http://schemas.openxmlformats.org/officeDocument/2006/relationships/image" Target="../media/image99.png"/><Relationship Id="rId7" Type="http://schemas.microsoft.com/office/2007/relationships/hdphoto" Target="../media/hdphoto8.wdp"/><Relationship Id="rId2" Type="http://schemas.openxmlformats.org/officeDocument/2006/relationships/notesSlide" Target="../notesSlides/notesSlide25.xml"/><Relationship Id="rId1" Type="http://schemas.openxmlformats.org/officeDocument/2006/relationships/slideLayout" Target="../slideLayouts/slideLayout14.xml"/><Relationship Id="rId6" Type="http://schemas.openxmlformats.org/officeDocument/2006/relationships/image" Target="../media/image102.png"/><Relationship Id="rId5" Type="http://schemas.openxmlformats.org/officeDocument/2006/relationships/image" Target="../media/image101.jpeg"/><Relationship Id="rId4" Type="http://schemas.openxmlformats.org/officeDocument/2006/relationships/image" Target="../media/image100.jpeg"/></Relationships>
</file>

<file path=ppt/slides/_rels/slide2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26.xml"/><Relationship Id="rId1" Type="http://schemas.openxmlformats.org/officeDocument/2006/relationships/slideLayout" Target="../slideLayouts/slideLayout14.xml"/><Relationship Id="rId5" Type="http://schemas.openxmlformats.org/officeDocument/2006/relationships/image" Target="../media/image106.jpeg"/><Relationship Id="rId4" Type="http://schemas.openxmlformats.org/officeDocument/2006/relationships/image" Target="../media/image105.png"/></Relationships>
</file>

<file path=ppt/slides/_rels/slide2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27.xml"/><Relationship Id="rId1" Type="http://schemas.openxmlformats.org/officeDocument/2006/relationships/slideLayout" Target="../slideLayouts/slideLayout14.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108.png"/></Relationships>
</file>

<file path=ppt/slides/_rels/slide28.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2.png"/><Relationship Id="rId7" Type="http://schemas.openxmlformats.org/officeDocument/2006/relationships/image" Target="../media/image113.png"/><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1.png"/></Relationships>
</file>

<file path=ppt/slides/_rels/slide29.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118.png"/></Relationships>
</file>

<file path=ppt/slides/_rels/slide30.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0.xml"/><Relationship Id="rId1" Type="http://schemas.openxmlformats.org/officeDocument/2006/relationships/slideLayout" Target="../slideLayouts/slideLayout14.xml"/><Relationship Id="rId5" Type="http://schemas.openxmlformats.org/officeDocument/2006/relationships/image" Target="../media/image121.png"/><Relationship Id="rId4" Type="http://schemas.openxmlformats.org/officeDocument/2006/relationships/image" Target="../media/image120.png"/></Relationships>
</file>

<file path=ppt/slides/_rels/slide31.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slideLayout" Target="../slideLayouts/slideLayout14.xml"/><Relationship Id="rId7" Type="http://schemas.openxmlformats.org/officeDocument/2006/relationships/image" Target="../media/image124.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image" Target="../media/image127.tiff"/><Relationship Id="rId2" Type="http://schemas.openxmlformats.org/officeDocument/2006/relationships/notesSlide" Target="../notesSlides/notesSlide34.xml"/><Relationship Id="rId1" Type="http://schemas.openxmlformats.org/officeDocument/2006/relationships/slideLayout" Target="../slideLayouts/slideLayout42.xml"/><Relationship Id="rId4" Type="http://schemas.openxmlformats.org/officeDocument/2006/relationships/image" Target="../media/image128.png"/></Relationships>
</file>

<file path=ppt/slides/_rels/slide35.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35.xml"/><Relationship Id="rId1" Type="http://schemas.openxmlformats.org/officeDocument/2006/relationships/slideLayout" Target="../slideLayouts/slideLayout45.xml"/><Relationship Id="rId4" Type="http://schemas.openxmlformats.org/officeDocument/2006/relationships/image" Target="../media/image130.png"/></Relationships>
</file>

<file path=ppt/slides/_rels/slide36.xml.rels><?xml version="1.0" encoding="UTF-8" standalone="yes"?>
<Relationships xmlns="http://schemas.openxmlformats.org/package/2006/relationships"><Relationship Id="rId3" Type="http://schemas.openxmlformats.org/officeDocument/2006/relationships/image" Target="../media/image131.png"/><Relationship Id="rId7" Type="http://schemas.openxmlformats.org/officeDocument/2006/relationships/image" Target="../media/image130.png"/><Relationship Id="rId2" Type="http://schemas.openxmlformats.org/officeDocument/2006/relationships/notesSlide" Target="../notesSlides/notesSlide36.xml"/><Relationship Id="rId1" Type="http://schemas.openxmlformats.org/officeDocument/2006/relationships/slideLayout" Target="../slideLayouts/slideLayout45.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37.xml.rels><?xml version="1.0" encoding="UTF-8" standalone="yes"?>
<Relationships xmlns="http://schemas.openxmlformats.org/package/2006/relationships"><Relationship Id="rId2" Type="http://schemas.openxmlformats.org/officeDocument/2006/relationships/image" Target="../media/image135.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38.xml"/><Relationship Id="rId1" Type="http://schemas.openxmlformats.org/officeDocument/2006/relationships/slideLayout" Target="../slideLayouts/slideLayout4.xml"/><Relationship Id="rId6" Type="http://schemas.openxmlformats.org/officeDocument/2006/relationships/image" Target="../media/image130.png"/><Relationship Id="rId5" Type="http://schemas.openxmlformats.org/officeDocument/2006/relationships/image" Target="../media/image139.png"/><Relationship Id="rId4" Type="http://schemas.openxmlformats.org/officeDocument/2006/relationships/image" Target="../media/image138.gif"/></Relationships>
</file>

<file path=ppt/slides/_rels/slide40.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3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8546" name="标题 1"/>
          <p:cNvSpPr>
            <a:spLocks noGrp="1"/>
          </p:cNvSpPr>
          <p:nvPr>
            <p:ph type="ctrTitle" idx="4294967295"/>
          </p:nvPr>
        </p:nvSpPr>
        <p:spPr>
          <a:xfrm>
            <a:off x="911424" y="1825008"/>
            <a:ext cx="10399721" cy="1243952"/>
          </a:xfrm>
          <a:prstGeom prst="rect">
            <a:avLst/>
          </a:prstGeom>
          <a:solidFill>
            <a:schemeClr val="tx2">
              <a:lumMod val="60000"/>
              <a:lumOff val="40000"/>
            </a:schemeClr>
          </a:solidFill>
          <a:ln w="38100" cmpd="dbl">
            <a:noFill/>
            <a:miter lim="800000"/>
            <a:headEnd/>
            <a:tailEnd/>
          </a:ln>
        </p:spPr>
        <p:txBody>
          <a:bodyPr anchor="ctr" anchorCtr="1">
            <a:noAutofit/>
          </a:bodyPr>
          <a:lstStyle/>
          <a:p>
            <a:pPr algn="ctr" eaLnBrk="1" fontAlgn="ctr" hangingPunct="1">
              <a:lnSpc>
                <a:spcPct val="100000"/>
              </a:lnSpc>
              <a:spcAft>
                <a:spcPts val="0"/>
              </a:spcAft>
            </a:pPr>
            <a:r>
              <a:rPr lang="en-US" altLang="zh-CN" sz="4800" dirty="0" smtClean="0">
                <a:solidFill>
                  <a:schemeClr val="tx1"/>
                </a:solidFill>
                <a:effectLst/>
                <a:latin typeface="Arial" panose="020B0604020202020204" pitchFamily="34" charset="0"/>
                <a:cs typeface="Arial" panose="020B0604020202020204" pitchFamily="34" charset="0"/>
              </a:rPr>
              <a:t> </a:t>
            </a:r>
            <a:r>
              <a:rPr lang="en-US" altLang="zh-CN" sz="4800" dirty="0" smtClean="0">
                <a:solidFill>
                  <a:srgbClr val="FFFF00"/>
                </a:solidFill>
                <a:effectLst/>
                <a:latin typeface="Times New Roman" panose="02020603050405020304" pitchFamily="18" charset="0"/>
                <a:cs typeface="Times New Roman" panose="02020603050405020304" pitchFamily="18" charset="0"/>
              </a:rPr>
              <a:t>Progress and status of</a:t>
            </a:r>
            <a:r>
              <a:rPr lang="en-US" altLang="zh-CN" sz="4800" dirty="0">
                <a:solidFill>
                  <a:srgbClr val="FFFF00"/>
                </a:solidFill>
                <a:effectLst/>
                <a:latin typeface="Times New Roman" panose="02020603050405020304" pitchFamily="18" charset="0"/>
                <a:cs typeface="Times New Roman" panose="02020603050405020304" pitchFamily="18" charset="0"/>
              </a:rPr>
              <a:t> </a:t>
            </a:r>
            <a:r>
              <a:rPr lang="en-US" altLang="zh-CN" sz="4800" dirty="0" smtClean="0">
                <a:solidFill>
                  <a:srgbClr val="FFFF00"/>
                </a:solidFill>
                <a:effectLst/>
                <a:latin typeface="Times New Roman" panose="02020603050405020304" pitchFamily="18" charset="0"/>
                <a:cs typeface="Times New Roman" panose="02020603050405020304" pitchFamily="18" charset="0"/>
              </a:rPr>
              <a:t>HIAF project</a:t>
            </a:r>
            <a:endParaRPr lang="zh-CN" altLang="en-US" sz="4800" dirty="0">
              <a:solidFill>
                <a:srgbClr val="FFFF00"/>
              </a:solidFill>
              <a:latin typeface="Times New Roman" panose="02020603050405020304" pitchFamily="18" charset="0"/>
              <a:ea typeface="Arial Unicode MS" panose="020B0604020202020204" pitchFamily="34" charset="-122"/>
              <a:cs typeface="Times New Roman" panose="02020603050405020304" pitchFamily="18" charset="0"/>
            </a:endParaRPr>
          </a:p>
        </p:txBody>
      </p:sp>
      <p:sp>
        <p:nvSpPr>
          <p:cNvPr id="108547" name="副标题 2"/>
          <p:cNvSpPr>
            <a:spLocks noGrp="1"/>
          </p:cNvSpPr>
          <p:nvPr>
            <p:ph type="subTitle" idx="4294967295"/>
          </p:nvPr>
        </p:nvSpPr>
        <p:spPr>
          <a:xfrm>
            <a:off x="1919535" y="4431909"/>
            <a:ext cx="8136904" cy="509259"/>
          </a:xfrm>
          <a:prstGeom prst="rect">
            <a:avLst/>
          </a:prstGeom>
        </p:spPr>
        <p:txBody>
          <a:bodyPr/>
          <a:lstStyle/>
          <a:p>
            <a:pPr marL="0" indent="0" algn="ctr" eaLnBrk="1" hangingPunct="1">
              <a:buNone/>
            </a:pPr>
            <a:r>
              <a:rPr lang="en-US" altLang="zh-CN" sz="2400" b="1" dirty="0">
                <a:solidFill>
                  <a:schemeClr val="tx2"/>
                </a:solidFill>
                <a:latin typeface="Times New Roman" panose="02020603050405020304" pitchFamily="18" charset="0"/>
                <a:ea typeface="Arial Unicode MS" panose="020B0604020202020204" pitchFamily="34" charset="-122"/>
              </a:rPr>
              <a:t>On behalf of the </a:t>
            </a:r>
            <a:r>
              <a:rPr lang="en-US" altLang="zh-CN" sz="2400" b="1" dirty="0" smtClean="0">
                <a:solidFill>
                  <a:schemeClr val="tx2"/>
                </a:solidFill>
                <a:latin typeface="Times New Roman" panose="02020603050405020304" pitchFamily="18" charset="0"/>
                <a:ea typeface="Arial Unicode MS" panose="020B0604020202020204" pitchFamily="34" charset="-122"/>
              </a:rPr>
              <a:t>HIAF </a:t>
            </a:r>
            <a:r>
              <a:rPr lang="en-US" altLang="zh-CN" sz="2400" b="1" dirty="0">
                <a:solidFill>
                  <a:schemeClr val="tx2"/>
                </a:solidFill>
                <a:latin typeface="Times New Roman" panose="02020603050405020304" pitchFamily="18" charset="0"/>
                <a:ea typeface="Arial Unicode MS" panose="020B0604020202020204" pitchFamily="34" charset="-122"/>
              </a:rPr>
              <a:t>Project Team</a:t>
            </a:r>
          </a:p>
        </p:txBody>
      </p:sp>
      <p:pic>
        <p:nvPicPr>
          <p:cNvPr id="15" name="Picture 6">
            <a:extLst>
              <a:ext uri="{FF2B5EF4-FFF2-40B4-BE49-F238E27FC236}">
                <a16:creationId xmlns:a16="http://schemas.microsoft.com/office/drawing/2014/main" xmlns="" id="{EDB127F3-1798-4DEB-A368-0BC1A1B839F0}"/>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9737618" y="204134"/>
            <a:ext cx="961623" cy="645512"/>
          </a:xfrm>
          <a:prstGeom prst="rect">
            <a:avLst/>
          </a:prstGeom>
          <a:noFill/>
          <a:extLst>
            <a:ext uri="{909E8E84-426E-40DD-AFC4-6F175D3DCCD1}">
              <a14:hiddenFill xmlns:a14="http://schemas.microsoft.com/office/drawing/2010/main">
                <a:solidFill>
                  <a:srgbClr val="FFFFFF"/>
                </a:solidFill>
              </a14:hiddenFill>
            </a:ext>
          </a:extLst>
        </p:spPr>
      </p:pic>
      <p:pic>
        <p:nvPicPr>
          <p:cNvPr id="16" name="图片 15">
            <a:extLst>
              <a:ext uri="{FF2B5EF4-FFF2-40B4-BE49-F238E27FC236}">
                <a16:creationId xmlns:a16="http://schemas.microsoft.com/office/drawing/2014/main" xmlns="" id="{697ABAD8-9522-4612-AA55-8861A10772D4}"/>
              </a:ext>
            </a:extLst>
          </p:cNvPr>
          <p:cNvPicPr>
            <a:picLocks noChangeAspect="1"/>
          </p:cNvPicPr>
          <p:nvPr/>
        </p:nvPicPr>
        <p:blipFill>
          <a:blip r:embed="rId4" cstate="email">
            <a:extLst>
              <a:ext uri="{28A0092B-C50C-407E-A947-70E740481C1C}">
                <a14:useLocalDpi xmlns:a14="http://schemas.microsoft.com/office/drawing/2010/main"/>
              </a:ext>
            </a:extLst>
          </a:blip>
          <a:srcRect r="80645"/>
          <a:stretch/>
        </p:blipFill>
        <p:spPr>
          <a:xfrm>
            <a:off x="10884532" y="116632"/>
            <a:ext cx="972108" cy="820516"/>
          </a:xfrm>
          <a:prstGeom prst="rect">
            <a:avLst/>
          </a:prstGeom>
        </p:spPr>
      </p:pic>
      <p:sp>
        <p:nvSpPr>
          <p:cNvPr id="12" name="Rectangle 12"/>
          <p:cNvSpPr>
            <a:spLocks noChangeArrowheads="1"/>
          </p:cNvSpPr>
          <p:nvPr/>
        </p:nvSpPr>
        <p:spPr bwMode="auto">
          <a:xfrm>
            <a:off x="4008716" y="3587951"/>
            <a:ext cx="3958543" cy="633137"/>
          </a:xfrm>
          <a:prstGeom prst="rect">
            <a:avLst/>
          </a:prstGeom>
          <a:noFill/>
          <a:ln w="9525">
            <a:noFill/>
            <a:miter lim="800000"/>
          </a:ln>
        </p:spPr>
        <p:txBody>
          <a:bodyPr wrap="square" lIns="78373" tIns="39187" rIns="78373" bIns="39187">
            <a:spAutoFit/>
          </a:bodyPr>
          <a:lstStyle/>
          <a:p>
            <a:pPr algn="ctr" defTabSz="784225">
              <a:spcBef>
                <a:spcPts val="0"/>
              </a:spcBef>
            </a:pPr>
            <a:r>
              <a:rPr lang="en-US" altLang="zh-CN" sz="3600" b="1" dirty="0" err="1">
                <a:solidFill>
                  <a:schemeClr val="tx2"/>
                </a:solidFill>
                <a:latin typeface="Times New Roman" panose="02020603050405020304" pitchFamily="18" charset="0"/>
                <a:ea typeface="Arial Unicode MS" panose="020B0604020202020204" pitchFamily="34" charset="-122"/>
                <a:cs typeface="Times New Roman" pitchFamily="18" charset="0"/>
              </a:rPr>
              <a:t>Jiancheng</a:t>
            </a:r>
            <a:r>
              <a:rPr lang="en-US" altLang="zh-CN" sz="3600" b="1" dirty="0">
                <a:solidFill>
                  <a:schemeClr val="tx2"/>
                </a:solidFill>
                <a:latin typeface="Times New Roman" panose="02020603050405020304" pitchFamily="18" charset="0"/>
                <a:ea typeface="Arial Unicode MS" panose="020B0604020202020204" pitchFamily="34" charset="-122"/>
                <a:cs typeface="Times New Roman" pitchFamily="18" charset="0"/>
              </a:rPr>
              <a:t> Yang</a:t>
            </a:r>
          </a:p>
        </p:txBody>
      </p:sp>
      <p:sp>
        <p:nvSpPr>
          <p:cNvPr id="13" name="Rectangle 6"/>
          <p:cNvSpPr>
            <a:spLocks noChangeArrowheads="1"/>
          </p:cNvSpPr>
          <p:nvPr/>
        </p:nvSpPr>
        <p:spPr bwMode="auto">
          <a:xfrm>
            <a:off x="1847528" y="5373216"/>
            <a:ext cx="8991272" cy="417694"/>
          </a:xfrm>
          <a:prstGeom prst="rect">
            <a:avLst/>
          </a:prstGeom>
          <a:noFill/>
          <a:ln w="9525">
            <a:noFill/>
            <a:miter lim="800000"/>
          </a:ln>
        </p:spPr>
        <p:txBody>
          <a:bodyPr wrap="none" lIns="78373" tIns="39187" rIns="78373" bIns="39187">
            <a:spAutoFit/>
          </a:bodyPr>
          <a:lstStyle/>
          <a:p>
            <a:pPr algn="ctr" defTabSz="784225" fontAlgn="auto">
              <a:spcBef>
                <a:spcPts val="0"/>
              </a:spcBef>
              <a:spcAft>
                <a:spcPts val="0"/>
              </a:spcAft>
            </a:pPr>
            <a:r>
              <a:rPr kumimoji="1" lang="en-US" altLang="zh-CN" sz="2200" b="1" dirty="0">
                <a:solidFill>
                  <a:prstClr val="black"/>
                </a:solidFill>
                <a:latin typeface="Times New Roman" panose="02020603050405020304" pitchFamily="18" charset="0"/>
                <a:cs typeface="Times New Roman" panose="02020603050405020304" pitchFamily="18" charset="0"/>
              </a:rPr>
              <a:t>Institute of Modern Physics (IMP)  </a:t>
            </a:r>
            <a:r>
              <a:rPr kumimoji="1" lang="en-US" altLang="zh-CN" sz="2200" b="1" dirty="0" smtClean="0">
                <a:solidFill>
                  <a:prstClr val="black"/>
                </a:solidFill>
                <a:latin typeface="Times New Roman" panose="02020603050405020304" pitchFamily="18" charset="0"/>
                <a:cs typeface="Times New Roman" panose="02020603050405020304" pitchFamily="18" charset="0"/>
              </a:rPr>
              <a:t>, Chinese </a:t>
            </a:r>
            <a:r>
              <a:rPr kumimoji="1" lang="en-US" altLang="zh-CN" sz="2200" b="1" dirty="0">
                <a:solidFill>
                  <a:prstClr val="black"/>
                </a:solidFill>
                <a:latin typeface="Times New Roman" panose="02020603050405020304" pitchFamily="18" charset="0"/>
                <a:cs typeface="Times New Roman" panose="02020603050405020304" pitchFamily="18" charset="0"/>
              </a:rPr>
              <a:t>Academy of Sciences (CAS) </a:t>
            </a:r>
          </a:p>
        </p:txBody>
      </p:sp>
      <p:sp>
        <p:nvSpPr>
          <p:cNvPr id="17" name="Rectangle 6"/>
          <p:cNvSpPr>
            <a:spLocks noChangeArrowheads="1"/>
          </p:cNvSpPr>
          <p:nvPr/>
        </p:nvSpPr>
        <p:spPr bwMode="auto">
          <a:xfrm>
            <a:off x="8710928" y="6095270"/>
            <a:ext cx="2691021" cy="417694"/>
          </a:xfrm>
          <a:prstGeom prst="rect">
            <a:avLst/>
          </a:prstGeom>
          <a:noFill/>
          <a:ln w="9525">
            <a:noFill/>
            <a:miter lim="800000"/>
          </a:ln>
        </p:spPr>
        <p:txBody>
          <a:bodyPr wrap="none" lIns="78373" tIns="39187" rIns="78373" bIns="39187">
            <a:spAutoFit/>
          </a:bodyPr>
          <a:lstStyle/>
          <a:p>
            <a:pPr algn="ctr" defTabSz="784225" fontAlgn="auto">
              <a:spcBef>
                <a:spcPts val="0"/>
              </a:spcBef>
              <a:spcAft>
                <a:spcPts val="0"/>
              </a:spcAft>
            </a:pPr>
            <a:r>
              <a:rPr lang="en-US" altLang="zh-CN" sz="2200" b="1" dirty="0" smtClean="0">
                <a:solidFill>
                  <a:schemeClr val="tx2"/>
                </a:solidFill>
                <a:latin typeface="Times New Roman" panose="02020603050405020304" pitchFamily="18" charset="0"/>
                <a:ea typeface="Arial Unicode MS" panose="020B0604020202020204" pitchFamily="34" charset="-122"/>
                <a:cs typeface="Times New Roman" pitchFamily="18" charset="0"/>
              </a:rPr>
              <a:t>Oct</a:t>
            </a:r>
            <a:r>
              <a:rPr lang="en-US" altLang="zh-CN" sz="2200" b="1" dirty="0" smtClean="0">
                <a:solidFill>
                  <a:schemeClr val="tx2"/>
                </a:solidFill>
                <a:latin typeface="Times New Roman" panose="02020603050405020304" pitchFamily="18" charset="0"/>
                <a:ea typeface="Arial Unicode MS" panose="020B0604020202020204" pitchFamily="34" charset="-122"/>
                <a:cs typeface="Times New Roman" pitchFamily="18" charset="0"/>
              </a:rPr>
              <a:t> 15, </a:t>
            </a:r>
            <a:r>
              <a:rPr lang="en-US" altLang="zh-CN" sz="2200" b="1" dirty="0" err="1" smtClean="0">
                <a:solidFill>
                  <a:schemeClr val="tx2"/>
                </a:solidFill>
                <a:latin typeface="Times New Roman" panose="02020603050405020304" pitchFamily="18" charset="0"/>
                <a:ea typeface="Arial Unicode MS" panose="020B0604020202020204" pitchFamily="34" charset="-122"/>
                <a:cs typeface="Times New Roman" pitchFamily="18" charset="0"/>
              </a:rPr>
              <a:t>HeFei</a:t>
            </a:r>
            <a:r>
              <a:rPr lang="en-US" altLang="zh-CN" sz="2200" b="1" dirty="0" smtClean="0">
                <a:solidFill>
                  <a:schemeClr val="tx2"/>
                </a:solidFill>
                <a:latin typeface="Times New Roman" panose="02020603050405020304" pitchFamily="18" charset="0"/>
                <a:ea typeface="Arial Unicode MS" panose="020B0604020202020204" pitchFamily="34" charset="-122"/>
                <a:cs typeface="Times New Roman" pitchFamily="18" charset="0"/>
              </a:rPr>
              <a:t>, China</a:t>
            </a:r>
            <a:endParaRPr lang="en-US" altLang="zh-CN" sz="2200" b="1" dirty="0">
              <a:solidFill>
                <a:schemeClr val="tx2"/>
              </a:solidFill>
              <a:latin typeface="Times New Roman" panose="02020603050405020304" pitchFamily="18" charset="0"/>
              <a:ea typeface="Arial Unicode MS" panose="020B0604020202020204" pitchFamily="34" charset="-122"/>
              <a:cs typeface="Times New Roman" pitchFamily="18" charset="0"/>
            </a:endParaRPr>
          </a:p>
        </p:txBody>
      </p:sp>
      <p:sp>
        <p:nvSpPr>
          <p:cNvPr id="10" name="Rectangle 6"/>
          <p:cNvSpPr>
            <a:spLocks noChangeArrowheads="1"/>
          </p:cNvSpPr>
          <p:nvPr/>
        </p:nvSpPr>
        <p:spPr bwMode="auto">
          <a:xfrm>
            <a:off x="263352" y="333432"/>
            <a:ext cx="8725635" cy="756248"/>
          </a:xfrm>
          <a:prstGeom prst="rect">
            <a:avLst/>
          </a:prstGeom>
          <a:noFill/>
          <a:ln w="9525">
            <a:noFill/>
            <a:miter lim="800000"/>
          </a:ln>
        </p:spPr>
        <p:txBody>
          <a:bodyPr wrap="square" lIns="78373" tIns="39187" rIns="78373" bIns="39187">
            <a:spAutoFit/>
          </a:bodyPr>
          <a:lstStyle/>
          <a:p>
            <a:pPr algn="ctr" defTabSz="784225" fontAlgn="auto">
              <a:spcBef>
                <a:spcPts val="0"/>
              </a:spcBef>
              <a:spcAft>
                <a:spcPts val="0"/>
              </a:spcAft>
            </a:pPr>
            <a:r>
              <a:rPr kumimoji="1" lang="en-US" altLang="zh-CN" sz="2000" b="1" dirty="0" smtClean="0">
                <a:solidFill>
                  <a:srgbClr val="0000CC"/>
                </a:solidFill>
                <a:latin typeface="Times New Roman" panose="02020603050405020304" pitchFamily="18" charset="0"/>
                <a:cs typeface="Times New Roman" panose="02020603050405020304" pitchFamily="18" charset="0"/>
              </a:rPr>
              <a:t>The International Conference on Instrumentation for Colliding Beam Physics</a:t>
            </a:r>
          </a:p>
          <a:p>
            <a:pPr algn="ctr" defTabSz="784225" fontAlgn="auto">
              <a:spcBef>
                <a:spcPts val="0"/>
              </a:spcBef>
              <a:spcAft>
                <a:spcPts val="0"/>
              </a:spcAft>
            </a:pPr>
            <a:r>
              <a:rPr kumimoji="1" lang="en-US" altLang="zh-CN" sz="2400" b="1" dirty="0" smtClean="0">
                <a:solidFill>
                  <a:srgbClr val="0000CC"/>
                </a:solidFill>
                <a:latin typeface="Times New Roman" panose="02020603050405020304" pitchFamily="18" charset="0"/>
                <a:cs typeface="Times New Roman" panose="02020603050405020304" pitchFamily="18" charset="0"/>
              </a:rPr>
              <a:t>( INSTR 2026 ) </a:t>
            </a:r>
            <a:endParaRPr lang="en-US" altLang="zh-CN" sz="2400" b="1" dirty="0">
              <a:solidFill>
                <a:srgbClr val="0000CC"/>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280031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71464" y="1772816"/>
            <a:ext cx="10657184"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Project overview</a:t>
            </a:r>
            <a:endParaRPr lang="en-US" altLang="zh-CN" sz="3600" b="1" dirty="0">
              <a:solidFill>
                <a:srgbClr val="003399"/>
              </a:solidFill>
              <a:latin typeface="Times New Roman" panose="02020603050405020304" pitchFamily="18" charset="0"/>
              <a:ea typeface="宋体" panose="02010600030101010101" pitchFamily="2" charset="-122"/>
              <a:cs typeface="Times New Roman" panose="02020603050405020304" pitchFamily="18" charset="0"/>
            </a:endParaRP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Challenges, innovations, </a:t>
            </a:r>
            <a:r>
              <a:rPr lang="en-US" altLang="zh-CN" sz="3600" b="1" dirty="0">
                <a:solidFill>
                  <a:srgbClr val="003399"/>
                </a:solidFill>
                <a:latin typeface="Times New Roman" panose="02020603050405020304" pitchFamily="18" charset="0"/>
                <a:ea typeface="宋体" panose="02010600030101010101" pitchFamily="2" charset="-122"/>
                <a:cs typeface="Times New Roman" panose="02020603050405020304" pitchFamily="18" charset="0"/>
              </a:rPr>
              <a:t>and b</a:t>
            </a: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reakthroughs</a:t>
            </a: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Construction, commissioning, and performance </a:t>
            </a: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Summary and perspectives</a:t>
            </a:r>
          </a:p>
        </p:txBody>
      </p:sp>
      <p:sp>
        <p:nvSpPr>
          <p:cNvPr id="3" name="文本框 2"/>
          <p:cNvSpPr txBox="1"/>
          <p:nvPr/>
        </p:nvSpPr>
        <p:spPr bwMode="auto">
          <a:xfrm>
            <a:off x="4933325" y="404664"/>
            <a:ext cx="2170787"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4800" b="1" dirty="0" smtClean="0">
                <a:solidFill>
                  <a:srgbClr val="003399"/>
                </a:solidFill>
                <a:latin typeface="Times New Roman" panose="02020603050405020304" pitchFamily="18" charset="0"/>
                <a:cs typeface="Times New Roman" panose="02020603050405020304" pitchFamily="18" charset="0"/>
              </a:rPr>
              <a:t>Outline</a:t>
            </a:r>
            <a:endParaRPr lang="zh-CN" altLang="en-US" sz="4800" b="1" dirty="0">
              <a:solidFill>
                <a:srgbClr val="0033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80277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3" name="Rounded Rectangle 1">
            <a:extLst>
              <a:ext uri="{FF2B5EF4-FFF2-40B4-BE49-F238E27FC236}">
                <a16:creationId xmlns:a16="http://schemas.microsoft.com/office/drawing/2014/main" xmlns="" id="{7D138AB9-C587-4BAF-8AF7-D7F0416F99EA}"/>
              </a:ext>
            </a:extLst>
          </p:cNvPr>
          <p:cNvSpPr/>
          <p:nvPr/>
        </p:nvSpPr>
        <p:spPr>
          <a:xfrm>
            <a:off x="643373" y="1423957"/>
            <a:ext cx="10811122" cy="2756418"/>
          </a:xfrm>
          <a:prstGeom prst="roundRect">
            <a:avLst>
              <a:gd name="adj" fmla="val 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ea typeface="微软雅黑" panose="020B0503020204020204" pitchFamily="34" charset="-122"/>
            </a:endParaRPr>
          </a:p>
        </p:txBody>
      </p:sp>
      <p:pic>
        <p:nvPicPr>
          <p:cNvPr id="5" name="图片 4">
            <a:extLst>
              <a:ext uri="{FF2B5EF4-FFF2-40B4-BE49-F238E27FC236}">
                <a16:creationId xmlns:a16="http://schemas.microsoft.com/office/drawing/2014/main" xmlns="" id="{5E611A55-4C95-4C7A-8AFC-624BEE7CA628}"/>
              </a:ext>
            </a:extLst>
          </p:cNvPr>
          <p:cNvPicPr preferRelativeResize="0"/>
          <p:nvPr/>
        </p:nvPicPr>
        <p:blipFill>
          <a:blip r:embed="rId3"/>
          <a:stretch>
            <a:fillRect/>
          </a:stretch>
        </p:blipFill>
        <p:spPr>
          <a:xfrm>
            <a:off x="4179006" y="1799906"/>
            <a:ext cx="1574073" cy="1980000"/>
          </a:xfrm>
          <a:prstGeom prst="rect">
            <a:avLst/>
          </a:prstGeom>
        </p:spPr>
      </p:pic>
      <p:pic>
        <p:nvPicPr>
          <p:cNvPr id="6" name="Picture 2">
            <a:extLst>
              <a:ext uri="{FF2B5EF4-FFF2-40B4-BE49-F238E27FC236}">
                <a16:creationId xmlns:a16="http://schemas.microsoft.com/office/drawing/2014/main" xmlns="" id="{98961E2C-6E02-40AF-8E52-278E7368908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15541" y="1781938"/>
            <a:ext cx="1389960" cy="1980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xmlns="" id="{062A0CD6-6CFB-4056-9C93-5356DEA117D2}"/>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5613" b="16908"/>
          <a:stretch>
            <a:fillRect/>
          </a:stretch>
        </p:blipFill>
        <p:spPr bwMode="auto">
          <a:xfrm>
            <a:off x="744068" y="1799906"/>
            <a:ext cx="1791544" cy="1980000"/>
          </a:xfrm>
          <a:prstGeom prst="rect">
            <a:avLst/>
          </a:prstGeom>
          <a:noFill/>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xmlns="" id="{8497E816-58F2-4EB8-82EA-22B7F4B66E3B}"/>
              </a:ext>
            </a:extLst>
          </p:cNvPr>
          <p:cNvSpPr txBox="1"/>
          <p:nvPr/>
        </p:nvSpPr>
        <p:spPr>
          <a:xfrm>
            <a:off x="554310" y="735883"/>
            <a:ext cx="5304865" cy="630942"/>
          </a:xfrm>
          <a:prstGeom prst="rect">
            <a:avLst/>
          </a:prstGeom>
          <a:noFill/>
        </p:spPr>
        <p:txBody>
          <a:bodyPr wrap="square" rtlCol="0">
            <a:spAutoFit/>
          </a:bodyPr>
          <a:lstStyle/>
          <a:p>
            <a:pPr>
              <a:lnSpc>
                <a:spcPct val="125000"/>
              </a:lnSpc>
            </a:pPr>
            <a:r>
              <a:rPr lang="en-US" altLang="zh-CN" sz="28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Nuclear physics frontier:</a:t>
            </a:r>
            <a:endParaRPr lang="zh-CN" altLang="en-US" sz="2800" b="1" dirty="0">
              <a:solidFill>
                <a:srgbClr val="0000FF"/>
              </a:solidFill>
              <a:effectLst/>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矩形 8">
            <a:extLst>
              <a:ext uri="{FF2B5EF4-FFF2-40B4-BE49-F238E27FC236}">
                <a16:creationId xmlns:a16="http://schemas.microsoft.com/office/drawing/2014/main" xmlns="" id="{6B118DBD-C465-44CA-8FF1-261813E9DD25}"/>
              </a:ext>
            </a:extLst>
          </p:cNvPr>
          <p:cNvSpPr/>
          <p:nvPr/>
        </p:nvSpPr>
        <p:spPr>
          <a:xfrm>
            <a:off x="6012422" y="1781938"/>
            <a:ext cx="5341378" cy="2015936"/>
          </a:xfrm>
          <a:prstGeom prst="rect">
            <a:avLst/>
          </a:prstGeom>
          <a:noFill/>
        </p:spPr>
        <p:txBody>
          <a:bodyPr wrap="square">
            <a:spAutoFit/>
          </a:bodyPr>
          <a:lstStyle/>
          <a:p>
            <a:pPr marL="432000" indent="-432000">
              <a:spcBef>
                <a:spcPts val="600"/>
              </a:spcBef>
              <a:buSzPct val="130000"/>
              <a:buFont typeface="Arial" panose="020B0604020202020204" pitchFamily="34" charset="0"/>
              <a:buChar char="•"/>
            </a:pPr>
            <a:r>
              <a:rPr lang="en-US" altLang="zh-CN" sz="2200" b="1" dirty="0">
                <a:solidFill>
                  <a:schemeClr val="bg1"/>
                </a:solidFill>
                <a:latin typeface="Times New Roman"/>
              </a:rPr>
              <a:t>Explore the limit of nuclear existence</a:t>
            </a:r>
          </a:p>
          <a:p>
            <a:pPr marL="432000" indent="-432000">
              <a:spcBef>
                <a:spcPts val="600"/>
              </a:spcBef>
              <a:buSzPct val="130000"/>
              <a:buFont typeface="Arial" panose="020B0604020202020204" pitchFamily="34" charset="0"/>
              <a:buChar char="•"/>
            </a:pPr>
            <a:r>
              <a:rPr lang="en-US" altLang="zh-CN" sz="2200" b="1" dirty="0">
                <a:solidFill>
                  <a:schemeClr val="bg1"/>
                </a:solidFill>
                <a:latin typeface="Times New Roman"/>
              </a:rPr>
              <a:t>Study exotic nuclear structure</a:t>
            </a:r>
          </a:p>
          <a:p>
            <a:pPr marL="432000" indent="-432000">
              <a:spcBef>
                <a:spcPts val="600"/>
              </a:spcBef>
              <a:buSzPct val="130000"/>
              <a:buFont typeface="Arial" panose="020B0604020202020204" pitchFamily="34" charset="0"/>
              <a:buChar char="•"/>
            </a:pPr>
            <a:r>
              <a:rPr lang="en-US" altLang="zh-CN" sz="2200" b="1" dirty="0">
                <a:solidFill>
                  <a:schemeClr val="bg1"/>
                </a:solidFill>
                <a:latin typeface="Times New Roman"/>
              </a:rPr>
              <a:t>Understand the origin of the elements</a:t>
            </a:r>
          </a:p>
          <a:p>
            <a:pPr marL="432000" indent="-432000">
              <a:spcBef>
                <a:spcPts val="600"/>
              </a:spcBef>
              <a:buSzPct val="130000"/>
              <a:buFont typeface="Arial" panose="020B0604020202020204" pitchFamily="34" charset="0"/>
              <a:buChar char="•"/>
            </a:pPr>
            <a:r>
              <a:rPr lang="en-US" altLang="zh-CN" sz="2200" b="1" dirty="0">
                <a:solidFill>
                  <a:schemeClr val="bg1"/>
                </a:solidFill>
                <a:latin typeface="Times New Roman"/>
              </a:rPr>
              <a:t>Study the properties of High Energy and Density Matter</a:t>
            </a:r>
          </a:p>
        </p:txBody>
      </p:sp>
      <p:sp>
        <p:nvSpPr>
          <p:cNvPr id="10" name="文本框 9">
            <a:extLst>
              <a:ext uri="{FF2B5EF4-FFF2-40B4-BE49-F238E27FC236}">
                <a16:creationId xmlns:a16="http://schemas.microsoft.com/office/drawing/2014/main" xmlns="" id="{312CF75B-96B1-4C5A-83AF-2A61E42B8544}"/>
              </a:ext>
            </a:extLst>
          </p:cNvPr>
          <p:cNvSpPr txBox="1"/>
          <p:nvPr/>
        </p:nvSpPr>
        <p:spPr>
          <a:xfrm>
            <a:off x="389010" y="4229135"/>
            <a:ext cx="11246824" cy="430887"/>
          </a:xfrm>
          <a:prstGeom prst="rect">
            <a:avLst/>
          </a:prstGeom>
          <a:noFill/>
        </p:spPr>
        <p:txBody>
          <a:bodyPr wrap="square">
            <a:spAutoFit/>
          </a:bodyPr>
          <a:lstStyle/>
          <a:p>
            <a:pPr algn="ctr"/>
            <a:r>
              <a:rPr lang="en-US" altLang="zh-CN" sz="2200" b="1" dirty="0">
                <a:latin typeface="Times New Roman" panose="02020603050405020304" pitchFamily="18" charset="0"/>
                <a:cs typeface="Times New Roman" panose="02020603050405020304" pitchFamily="18" charset="0"/>
              </a:rPr>
              <a:t>Accelerators and use of </a:t>
            </a:r>
            <a:r>
              <a:rPr lang="en-US" altLang="zh-CN" sz="2200" b="1" dirty="0">
                <a:solidFill>
                  <a:srgbClr val="C00000"/>
                </a:solidFill>
                <a:latin typeface="Times New Roman" panose="02020603050405020304" pitchFamily="18" charset="0"/>
                <a:cs typeface="Times New Roman" panose="02020603050405020304" pitchFamily="18" charset="0"/>
              </a:rPr>
              <a:t>high intensity heavy-ion beams </a:t>
            </a:r>
            <a:r>
              <a:rPr lang="en-US" altLang="zh-CN" sz="2200" b="1" dirty="0">
                <a:latin typeface="Times New Roman" panose="02020603050405020304" pitchFamily="18" charset="0"/>
                <a:cs typeface="Times New Roman" panose="02020603050405020304" pitchFamily="18" charset="0"/>
              </a:rPr>
              <a:t>will be key to solving those questions </a:t>
            </a:r>
            <a:endParaRPr lang="zh-CN" altLang="en-US" sz="2200" b="1" dirty="0">
              <a:latin typeface="Times New Roman" panose="02020603050405020304" pitchFamily="18" charset="0"/>
              <a:cs typeface="Times New Roman" panose="02020603050405020304" pitchFamily="18" charset="0"/>
            </a:endParaRPr>
          </a:p>
        </p:txBody>
      </p:sp>
      <p:pic>
        <p:nvPicPr>
          <p:cNvPr id="11" name="Picture 3" descr="c11">
            <a:extLst>
              <a:ext uri="{FF2B5EF4-FFF2-40B4-BE49-F238E27FC236}">
                <a16:creationId xmlns:a16="http://schemas.microsoft.com/office/drawing/2014/main" xmlns="" id="{7A100777-5591-4132-A9C5-69C925991BEA}"/>
              </a:ext>
            </a:extLst>
          </p:cNvPr>
          <p:cNvPicPr preferRelativeResize="0">
            <a:picLocks noChangeArrowheads="1"/>
          </p:cNvPicPr>
          <p:nvPr/>
        </p:nvPicPr>
        <p:blipFill>
          <a:blip r:embed="rId6">
            <a:lum bright="24000"/>
          </a:blip>
          <a:srcRect/>
          <a:stretch>
            <a:fillRect/>
          </a:stretch>
        </p:blipFill>
        <p:spPr bwMode="auto">
          <a:xfrm>
            <a:off x="3001427" y="4869160"/>
            <a:ext cx="1892239" cy="1237327"/>
          </a:xfrm>
          <a:prstGeom prst="rect">
            <a:avLst/>
          </a:prstGeom>
          <a:noFill/>
          <a:ln w="19050">
            <a:noFill/>
            <a:miter lim="800000"/>
            <a:headEnd/>
            <a:tailEnd/>
          </a:ln>
        </p:spPr>
      </p:pic>
      <p:pic>
        <p:nvPicPr>
          <p:cNvPr id="12" name="Picture 6" descr="Схема ускорительного комплекса мегапроекта NICA.png">
            <a:extLst>
              <a:ext uri="{FF2B5EF4-FFF2-40B4-BE49-F238E27FC236}">
                <a16:creationId xmlns:a16="http://schemas.microsoft.com/office/drawing/2014/main" xmlns="" id="{09A0311C-04FB-44CB-B2A1-FC5187CCD2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08467" y="4869160"/>
            <a:ext cx="1892239" cy="123732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1" descr="图片5">
            <a:extLst>
              <a:ext uri="{FF2B5EF4-FFF2-40B4-BE49-F238E27FC236}">
                <a16:creationId xmlns:a16="http://schemas.microsoft.com/office/drawing/2014/main" xmlns="" id="{82E4D630-6E7B-4160-BCC6-340F0DB21C4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215507" y="4869160"/>
            <a:ext cx="1892239" cy="1237327"/>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pic>
        <p:nvPicPr>
          <p:cNvPr id="14" name="Picture 9" descr="RIBF鳥瞰図051116-英">
            <a:extLst>
              <a:ext uri="{FF2B5EF4-FFF2-40B4-BE49-F238E27FC236}">
                <a16:creationId xmlns:a16="http://schemas.microsoft.com/office/drawing/2014/main" xmlns="" id="{08589F35-5C2A-4987-B02E-E78BBCEA0C50}"/>
              </a:ext>
            </a:extLst>
          </p:cNvPr>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322547" y="4869160"/>
            <a:ext cx="1892239" cy="1237327"/>
          </a:xfrm>
          <a:prstGeom prst="rect">
            <a:avLst/>
          </a:prstGeom>
          <a:noFill/>
          <a:ln w="38100">
            <a:noFill/>
            <a:miter lim="800000"/>
            <a:headEnd/>
            <a:tailEnd/>
          </a:ln>
          <a:extLst>
            <a:ext uri="{909E8E84-426E-40DD-AFC4-6F175D3DCCD1}">
              <a14:hiddenFill xmlns:a14="http://schemas.microsoft.com/office/drawing/2010/main">
                <a:solidFill>
                  <a:srgbClr val="FFFFFF"/>
                </a:solidFill>
              </a14:hiddenFill>
            </a:ext>
          </a:extLst>
        </p:spPr>
      </p:pic>
      <p:sp>
        <p:nvSpPr>
          <p:cNvPr id="15" name="Text Box 13">
            <a:extLst>
              <a:ext uri="{FF2B5EF4-FFF2-40B4-BE49-F238E27FC236}">
                <a16:creationId xmlns:a16="http://schemas.microsoft.com/office/drawing/2014/main" xmlns="" id="{2DFDE5BE-BB78-4FF0-8C99-D429AE61A706}"/>
              </a:ext>
            </a:extLst>
          </p:cNvPr>
          <p:cNvSpPr txBox="1">
            <a:spLocks noChangeArrowheads="1"/>
          </p:cNvSpPr>
          <p:nvPr/>
        </p:nvSpPr>
        <p:spPr bwMode="auto">
          <a:xfrm>
            <a:off x="894387" y="6155247"/>
            <a:ext cx="1892238" cy="338554"/>
          </a:xfrm>
          <a:prstGeom prst="rect">
            <a:avLst/>
          </a:prstGeom>
          <a:noFill/>
          <a:ln w="9525">
            <a:noFill/>
            <a:miter lim="800000"/>
          </a:ln>
        </p:spPr>
        <p:txBody>
          <a:bodyPr wrap="square">
            <a:spAutoFit/>
          </a:bodyPr>
          <a:lstStyle>
            <a:defPPr>
              <a:defRPr lang="zh-CN"/>
            </a:defPPr>
            <a:lvl1pPr algn="ctr">
              <a:defRPr sz="1600" b="1">
                <a:solidFill>
                  <a:schemeClr val="bg1"/>
                </a:solidFill>
                <a:ea typeface="微软雅黑" panose="020B0503020204020204" pitchFamily="34" charset="-122"/>
              </a:defRPr>
            </a:lvl1pPr>
          </a:lstStyle>
          <a:p>
            <a:r>
              <a:rPr lang="en-US" altLang="zh-CN" dirty="0">
                <a:solidFill>
                  <a:schemeClr val="tx1"/>
                </a:solidFill>
                <a:latin typeface="Times New Roman" panose="02020603050405020304" pitchFamily="18" charset="0"/>
                <a:cs typeface="Times New Roman" panose="02020603050405020304" pitchFamily="18" charset="0"/>
              </a:rPr>
              <a:t>FRIB</a:t>
            </a:r>
          </a:p>
        </p:txBody>
      </p:sp>
      <p:sp>
        <p:nvSpPr>
          <p:cNvPr id="16" name="Text Box 27">
            <a:extLst>
              <a:ext uri="{FF2B5EF4-FFF2-40B4-BE49-F238E27FC236}">
                <a16:creationId xmlns:a16="http://schemas.microsoft.com/office/drawing/2014/main" xmlns="" id="{B9AA4187-7048-4EA1-8B12-54C5CF41E4F7}"/>
              </a:ext>
            </a:extLst>
          </p:cNvPr>
          <p:cNvSpPr txBox="1">
            <a:spLocks noChangeArrowheads="1"/>
          </p:cNvSpPr>
          <p:nvPr/>
        </p:nvSpPr>
        <p:spPr bwMode="auto">
          <a:xfrm>
            <a:off x="3029521" y="6155247"/>
            <a:ext cx="1864145" cy="338554"/>
          </a:xfrm>
          <a:prstGeom prst="rect">
            <a:avLst/>
          </a:prstGeom>
          <a:noFill/>
          <a:ln w="9525">
            <a:noFill/>
            <a:miter lim="800000"/>
          </a:ln>
        </p:spPr>
        <p:txBody>
          <a:bodyPr wrap="square">
            <a:spAutoFit/>
          </a:bodyPr>
          <a:lstStyle>
            <a:defPPr>
              <a:defRPr lang="zh-CN"/>
            </a:defPPr>
            <a:lvl1pPr algn="ctr">
              <a:defRPr sz="1600" b="1">
                <a:solidFill>
                  <a:schemeClr val="bg1"/>
                </a:solidFill>
                <a:ea typeface="微软雅黑" panose="020B0503020204020204" pitchFamily="34" charset="-122"/>
              </a:defRPr>
            </a:lvl1pPr>
            <a:lvl2pPr marL="742950" indent="-285750" algn="l">
              <a:defRPr>
                <a:solidFill>
                  <a:schemeClr val="tx1"/>
                </a:solidFill>
                <a:latin typeface="Arial" panose="020B0604020202020204" pitchFamily="34" charset="0"/>
                <a:ea typeface="宋体" panose="02010600030101010101" pitchFamily="2" charset="-122"/>
              </a:defRPr>
            </a:lvl2pPr>
            <a:lvl3pPr marL="1143000" indent="-228600" algn="l">
              <a:defRPr>
                <a:solidFill>
                  <a:schemeClr val="tx1"/>
                </a:solidFill>
                <a:latin typeface="Arial" panose="020B0604020202020204" pitchFamily="34" charset="0"/>
                <a:ea typeface="宋体" panose="02010600030101010101" pitchFamily="2" charset="-122"/>
              </a:defRPr>
            </a:lvl3pPr>
            <a:lvl4pPr marL="1600200" indent="-228600" algn="l">
              <a:defRPr>
                <a:solidFill>
                  <a:schemeClr val="tx1"/>
                </a:solidFill>
                <a:latin typeface="Arial" panose="020B0604020202020204" pitchFamily="34" charset="0"/>
                <a:ea typeface="宋体" panose="02010600030101010101" pitchFamily="2" charset="-122"/>
              </a:defRPr>
            </a:lvl4pPr>
            <a:lvl5pPr marL="2057400" indent="-228600" algn="l">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en-US" altLang="zh-CN" dirty="0">
                <a:solidFill>
                  <a:schemeClr val="tx1"/>
                </a:solidFill>
                <a:latin typeface="Times New Roman" panose="02020603050405020304" pitchFamily="18" charset="0"/>
                <a:cs typeface="Times New Roman" panose="02020603050405020304" pitchFamily="18" charset="0"/>
              </a:rPr>
              <a:t>FAIR</a:t>
            </a:r>
          </a:p>
        </p:txBody>
      </p:sp>
      <p:sp>
        <p:nvSpPr>
          <p:cNvPr id="17" name="矩形 8">
            <a:extLst>
              <a:ext uri="{FF2B5EF4-FFF2-40B4-BE49-F238E27FC236}">
                <a16:creationId xmlns:a16="http://schemas.microsoft.com/office/drawing/2014/main" xmlns="" id="{D9B1F026-EDA1-4D91-BB35-788AEBF69C09}"/>
              </a:ext>
            </a:extLst>
          </p:cNvPr>
          <p:cNvSpPr>
            <a:spLocks noChangeArrowheads="1"/>
          </p:cNvSpPr>
          <p:nvPr/>
        </p:nvSpPr>
        <p:spPr bwMode="auto">
          <a:xfrm>
            <a:off x="5136559" y="6155247"/>
            <a:ext cx="1864145" cy="338554"/>
          </a:xfrm>
          <a:prstGeom prst="rect">
            <a:avLst/>
          </a:prstGeom>
          <a:noFill/>
          <a:ln w="9525">
            <a:noFill/>
            <a:miter lim="800000"/>
          </a:ln>
        </p:spPr>
        <p:txBody>
          <a:bodyPr wrap="square">
            <a:spAutoFit/>
          </a:bodyPr>
          <a:lstStyle/>
          <a:p>
            <a:pPr algn="ct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NICA</a:t>
            </a:r>
          </a:p>
        </p:txBody>
      </p:sp>
      <p:sp>
        <p:nvSpPr>
          <p:cNvPr id="18" name="Rectangular Callout 33">
            <a:extLst>
              <a:ext uri="{FF2B5EF4-FFF2-40B4-BE49-F238E27FC236}">
                <a16:creationId xmlns:a16="http://schemas.microsoft.com/office/drawing/2014/main" xmlns="" id="{26E90D1A-BE39-4A95-A468-BCE10AD62C4A}"/>
              </a:ext>
            </a:extLst>
          </p:cNvPr>
          <p:cNvSpPr/>
          <p:nvPr/>
        </p:nvSpPr>
        <p:spPr>
          <a:xfrm>
            <a:off x="9322547" y="6155247"/>
            <a:ext cx="1892239" cy="338554"/>
          </a:xfrm>
          <a:prstGeom prst="wedgeRectCallout">
            <a:avLst>
              <a:gd name="adj1" fmla="val -22439"/>
              <a:gd name="adj2" fmla="val 48851"/>
            </a:avLst>
          </a:prstGeom>
          <a:noFill/>
          <a:ln w="9525">
            <a:noFill/>
            <a:miter lim="800000"/>
          </a:ln>
        </p:spPr>
        <p:txBody>
          <a:bodyPr wrap="square">
            <a:spAutoFit/>
          </a:bodyPr>
          <a:lstStyle/>
          <a:p>
            <a:pPr algn="ct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RIBF</a:t>
            </a:r>
            <a:endParaRPr lang="en-US" sz="16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矩形 2">
            <a:extLst>
              <a:ext uri="{FF2B5EF4-FFF2-40B4-BE49-F238E27FC236}">
                <a16:creationId xmlns:a16="http://schemas.microsoft.com/office/drawing/2014/main" xmlns="" id="{83EBA8B8-98E5-4AD8-850E-D39870E3FA86}"/>
              </a:ext>
            </a:extLst>
          </p:cNvPr>
          <p:cNvSpPr>
            <a:spLocks noChangeArrowheads="1"/>
          </p:cNvSpPr>
          <p:nvPr/>
        </p:nvSpPr>
        <p:spPr bwMode="auto">
          <a:xfrm>
            <a:off x="7215507" y="6155247"/>
            <a:ext cx="1892238" cy="338554"/>
          </a:xfrm>
          <a:prstGeom prst="rect">
            <a:avLst/>
          </a:prstGeom>
          <a:noFill/>
          <a:ln w="9525">
            <a:noFill/>
            <a:miter lim="800000"/>
          </a:ln>
        </p:spPr>
        <p:txBody>
          <a:bodyPr wrap="square">
            <a:spAutoFit/>
          </a:bodyPr>
          <a:lstStyle/>
          <a:p>
            <a:pPr algn="ctr"/>
            <a:r>
              <a:rPr lang="en-US" altLang="zh-CN" sz="1600" b="1" dirty="0">
                <a:latin typeface="Times New Roman" panose="02020603050405020304" pitchFamily="18" charset="0"/>
                <a:ea typeface="微软雅黑" panose="020B0503020204020204" pitchFamily="34" charset="-122"/>
                <a:cs typeface="Times New Roman" panose="02020603050405020304" pitchFamily="18" charset="0"/>
              </a:rPr>
              <a:t>SPIRAL2</a:t>
            </a:r>
          </a:p>
        </p:txBody>
      </p:sp>
      <p:pic>
        <p:nvPicPr>
          <p:cNvPr id="20" name="图片 19">
            <a:extLst>
              <a:ext uri="{FF2B5EF4-FFF2-40B4-BE49-F238E27FC236}">
                <a16:creationId xmlns:a16="http://schemas.microsoft.com/office/drawing/2014/main" xmlns="" id="{FCF6C51C-5676-427A-9FE7-6E8BF5D6CE56}"/>
              </a:ext>
            </a:extLst>
          </p:cNvPr>
          <p:cNvPicPr>
            <a:picLocks noChangeAspect="1"/>
          </p:cNvPicPr>
          <p:nvPr/>
        </p:nvPicPr>
        <p:blipFill>
          <a:blip r:embed="rId10"/>
          <a:stretch>
            <a:fillRect/>
          </a:stretch>
        </p:blipFill>
        <p:spPr>
          <a:xfrm>
            <a:off x="554310" y="4890706"/>
            <a:ext cx="2260408" cy="1264541"/>
          </a:xfrm>
          <a:prstGeom prst="rect">
            <a:avLst/>
          </a:prstGeom>
        </p:spPr>
      </p:pic>
      <p:sp>
        <p:nvSpPr>
          <p:cNvPr id="21" name="文本框 20"/>
          <p:cNvSpPr txBox="1"/>
          <p:nvPr/>
        </p:nvSpPr>
        <p:spPr bwMode="auto">
          <a:xfrm>
            <a:off x="4223792" y="107921"/>
            <a:ext cx="344196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Project overview</a:t>
            </a:r>
            <a:endParaRPr lang="en-US" altLang="zh-CN" sz="3200" b="1" dirty="0">
              <a:solidFill>
                <a:prstClr val="black"/>
              </a:solidFill>
            </a:endParaRPr>
          </a:p>
        </p:txBody>
      </p:sp>
    </p:spTree>
    <p:extLst>
      <p:ext uri="{BB962C8B-B14F-4D97-AF65-F5344CB8AC3E}">
        <p14:creationId xmlns:p14="http://schemas.microsoft.com/office/powerpoint/2010/main" val="37939111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a:xfrm>
            <a:off x="227348" y="-1"/>
            <a:ext cx="9901100" cy="583175"/>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ea typeface="宋体" pitchFamily="2" charset="-122"/>
              </a:defRPr>
            </a:lvl2pPr>
            <a:lvl3pPr algn="ctr" rtl="0" eaLnBrk="0" fontAlgn="base" hangingPunct="0">
              <a:spcBef>
                <a:spcPct val="0"/>
              </a:spcBef>
              <a:spcAft>
                <a:spcPct val="0"/>
              </a:spcAft>
              <a:defRPr sz="4400">
                <a:solidFill>
                  <a:schemeClr val="tx2"/>
                </a:solidFill>
                <a:latin typeface="Arial" pitchFamily="34" charset="0"/>
                <a:ea typeface="宋体" pitchFamily="2" charset="-122"/>
              </a:defRPr>
            </a:lvl3pPr>
            <a:lvl4pPr algn="ctr" rtl="0" eaLnBrk="0" fontAlgn="base" hangingPunct="0">
              <a:spcBef>
                <a:spcPct val="0"/>
              </a:spcBef>
              <a:spcAft>
                <a:spcPct val="0"/>
              </a:spcAft>
              <a:defRPr sz="4400">
                <a:solidFill>
                  <a:schemeClr val="tx2"/>
                </a:solidFill>
                <a:latin typeface="Arial" pitchFamily="34" charset="0"/>
                <a:ea typeface="宋体" pitchFamily="2" charset="-122"/>
              </a:defRPr>
            </a:lvl4pPr>
            <a:lvl5pPr algn="ctr" rtl="0" eaLnBrk="0" fontAlgn="base" hangingPunct="0">
              <a:spcBef>
                <a:spcPct val="0"/>
              </a:spcBef>
              <a:spcAft>
                <a:spcPct val="0"/>
              </a:spcAft>
              <a:defRPr sz="4400">
                <a:solidFill>
                  <a:schemeClr val="tx2"/>
                </a:solidFill>
                <a:latin typeface="Arial" pitchFamily="34" charset="0"/>
                <a:ea typeface="宋体" pitchFamily="2" charset="-122"/>
              </a:defRPr>
            </a:lvl5pPr>
            <a:lvl6pPr marL="457151" algn="ctr" rtl="0" fontAlgn="base">
              <a:spcBef>
                <a:spcPct val="0"/>
              </a:spcBef>
              <a:spcAft>
                <a:spcPct val="0"/>
              </a:spcAft>
              <a:defRPr sz="4400">
                <a:solidFill>
                  <a:schemeClr val="tx2"/>
                </a:solidFill>
                <a:latin typeface="Arial" pitchFamily="34" charset="0"/>
                <a:ea typeface="宋体" pitchFamily="2" charset="-122"/>
              </a:defRPr>
            </a:lvl6pPr>
            <a:lvl7pPr marL="914302" algn="ctr" rtl="0" fontAlgn="base">
              <a:spcBef>
                <a:spcPct val="0"/>
              </a:spcBef>
              <a:spcAft>
                <a:spcPct val="0"/>
              </a:spcAft>
              <a:defRPr sz="4400">
                <a:solidFill>
                  <a:schemeClr val="tx2"/>
                </a:solidFill>
                <a:latin typeface="Arial" pitchFamily="34" charset="0"/>
                <a:ea typeface="宋体" pitchFamily="2" charset="-122"/>
              </a:defRPr>
            </a:lvl7pPr>
            <a:lvl8pPr marL="1371453" algn="ctr" rtl="0" fontAlgn="base">
              <a:spcBef>
                <a:spcPct val="0"/>
              </a:spcBef>
              <a:spcAft>
                <a:spcPct val="0"/>
              </a:spcAft>
              <a:defRPr sz="4400">
                <a:solidFill>
                  <a:schemeClr val="tx2"/>
                </a:solidFill>
                <a:latin typeface="Arial" pitchFamily="34" charset="0"/>
                <a:ea typeface="宋体" pitchFamily="2" charset="-122"/>
              </a:defRPr>
            </a:lvl8pPr>
            <a:lvl9pPr marL="1828604" algn="ctr" rtl="0" fontAlgn="base">
              <a:spcBef>
                <a:spcPct val="0"/>
              </a:spcBef>
              <a:spcAft>
                <a:spcPct val="0"/>
              </a:spcAft>
              <a:defRPr sz="4400">
                <a:solidFill>
                  <a:schemeClr val="tx2"/>
                </a:solidFill>
                <a:latin typeface="Arial" pitchFamily="34" charset="0"/>
                <a:ea typeface="宋体" pitchFamily="2" charset="-122"/>
              </a:defRPr>
            </a:lvl9pPr>
          </a:lstStyle>
          <a:p>
            <a:pPr algn="l" defTabSz="802336" eaLnBrk="1" hangingPunct="1">
              <a:spcBef>
                <a:spcPts val="600"/>
              </a:spcBef>
            </a:pPr>
            <a:r>
              <a:rPr lang="en-US" altLang="zh-CN" sz="2800" b="1" dirty="0">
                <a:ln w="3175" cmpd="sng">
                  <a:noFill/>
                  <a:prstDash val="solid"/>
                </a:ln>
                <a:solidFill>
                  <a:srgbClr val="C40F0E"/>
                </a:solidFill>
                <a:latin typeface="Arial" panose="020B0604020202020204" pitchFamily="34" charset="0"/>
                <a:ea typeface="黑体" pitchFamily="49" charset="-122"/>
                <a:cs typeface="Arial" panose="020B0604020202020204" pitchFamily="34" charset="0"/>
              </a:rPr>
              <a:t>H</a:t>
            </a:r>
            <a:r>
              <a:rPr lang="en-US" altLang="zh-CN" sz="2800" b="1" dirty="0">
                <a:ln w="3175" cmpd="sng">
                  <a:noFill/>
                  <a:prstDash val="solid"/>
                </a:ln>
                <a:solidFill>
                  <a:srgbClr val="2F5597"/>
                </a:solidFill>
                <a:latin typeface="Arial" panose="020B0604020202020204" pitchFamily="34" charset="0"/>
                <a:ea typeface="黑体" pitchFamily="49" charset="-122"/>
                <a:cs typeface="Arial" panose="020B0604020202020204" pitchFamily="34" charset="0"/>
              </a:rPr>
              <a:t>igh-</a:t>
            </a:r>
            <a:r>
              <a:rPr lang="en-US" altLang="zh-CN" sz="2800" b="1" dirty="0">
                <a:ln w="3175" cmpd="sng">
                  <a:noFill/>
                  <a:prstDash val="solid"/>
                </a:ln>
                <a:solidFill>
                  <a:srgbClr val="C40F0E"/>
                </a:solidFill>
                <a:latin typeface="Arial" panose="020B0604020202020204" pitchFamily="34" charset="0"/>
                <a:ea typeface="黑体" pitchFamily="49" charset="-122"/>
                <a:cs typeface="Arial" panose="020B0604020202020204" pitchFamily="34" charset="0"/>
              </a:rPr>
              <a:t>I</a:t>
            </a:r>
            <a:r>
              <a:rPr lang="en-US" altLang="zh-CN" sz="2800" b="1" dirty="0">
                <a:ln w="3175" cmpd="sng">
                  <a:noFill/>
                  <a:prstDash val="solid"/>
                </a:ln>
                <a:solidFill>
                  <a:srgbClr val="2F5597"/>
                </a:solidFill>
                <a:latin typeface="Arial" panose="020B0604020202020204" pitchFamily="34" charset="0"/>
                <a:ea typeface="黑体" pitchFamily="49" charset="-122"/>
                <a:cs typeface="Arial" panose="020B0604020202020204" pitchFamily="34" charset="0"/>
              </a:rPr>
              <a:t>ntensity Heavy-Ion </a:t>
            </a:r>
            <a:r>
              <a:rPr lang="en-US" altLang="zh-CN" sz="2800" b="1" dirty="0">
                <a:ln w="3175" cmpd="sng">
                  <a:noFill/>
                  <a:prstDash val="solid"/>
                </a:ln>
                <a:solidFill>
                  <a:srgbClr val="C40F0E"/>
                </a:solidFill>
                <a:latin typeface="Arial" panose="020B0604020202020204" pitchFamily="34" charset="0"/>
                <a:ea typeface="黑体" pitchFamily="49" charset="-122"/>
                <a:cs typeface="Arial" panose="020B0604020202020204" pitchFamily="34" charset="0"/>
              </a:rPr>
              <a:t>A</a:t>
            </a:r>
            <a:r>
              <a:rPr lang="en-US" altLang="zh-CN" sz="2800" b="1" dirty="0">
                <a:ln w="3175" cmpd="sng">
                  <a:noFill/>
                  <a:prstDash val="solid"/>
                </a:ln>
                <a:solidFill>
                  <a:srgbClr val="2F5597"/>
                </a:solidFill>
                <a:latin typeface="Arial" panose="020B0604020202020204" pitchFamily="34" charset="0"/>
                <a:ea typeface="黑体" pitchFamily="49" charset="-122"/>
                <a:cs typeface="Arial" panose="020B0604020202020204" pitchFamily="34" charset="0"/>
              </a:rPr>
              <a:t>ccelerator </a:t>
            </a:r>
            <a:r>
              <a:rPr lang="en-US" altLang="zh-CN" sz="2800" b="1" dirty="0">
                <a:ln w="3175" cmpd="sng">
                  <a:noFill/>
                  <a:prstDash val="solid"/>
                </a:ln>
                <a:solidFill>
                  <a:srgbClr val="C40F0E"/>
                </a:solidFill>
                <a:latin typeface="Arial" panose="020B0604020202020204" pitchFamily="34" charset="0"/>
                <a:ea typeface="黑体" pitchFamily="49" charset="-122"/>
                <a:cs typeface="Arial" panose="020B0604020202020204" pitchFamily="34" charset="0"/>
              </a:rPr>
              <a:t>F</a:t>
            </a:r>
            <a:r>
              <a:rPr lang="en-US" altLang="zh-CN" sz="2800" b="1" dirty="0">
                <a:ln w="3175" cmpd="sng">
                  <a:noFill/>
                  <a:prstDash val="solid"/>
                </a:ln>
                <a:solidFill>
                  <a:srgbClr val="2F5597"/>
                </a:solidFill>
                <a:latin typeface="Arial" panose="020B0604020202020204" pitchFamily="34" charset="0"/>
                <a:ea typeface="黑体" pitchFamily="49" charset="-122"/>
                <a:cs typeface="Arial" panose="020B0604020202020204" pitchFamily="34" charset="0"/>
              </a:rPr>
              <a:t>acility- </a:t>
            </a:r>
            <a:r>
              <a:rPr lang="en-US" altLang="zh-CN" sz="2800" b="1" dirty="0">
                <a:ln w="3175" cmpd="sng">
                  <a:noFill/>
                  <a:prstDash val="solid"/>
                </a:ln>
                <a:solidFill>
                  <a:srgbClr val="C40F0E"/>
                </a:solidFill>
                <a:latin typeface="Arial" panose="020B0604020202020204" pitchFamily="34" charset="0"/>
                <a:ea typeface="黑体" pitchFamily="49" charset="-122"/>
                <a:cs typeface="Arial" panose="020B0604020202020204" pitchFamily="34" charset="0"/>
              </a:rPr>
              <a:t>HIAF</a:t>
            </a:r>
          </a:p>
        </p:txBody>
      </p:sp>
      <p:pic>
        <p:nvPicPr>
          <p:cNvPr id="5" name="Picture 18">
            <a:extLst>
              <a:ext uri="{FF2B5EF4-FFF2-40B4-BE49-F238E27FC236}">
                <a16:creationId xmlns="" xmlns:a16="http://schemas.microsoft.com/office/drawing/2014/main" id="{190EEE4B-6741-12A9-DDA1-C93F3161C043}"/>
              </a:ext>
            </a:extLst>
          </p:cNvPr>
          <p:cNvPicPr/>
          <p:nvPr/>
        </p:nvPicPr>
        <p:blipFill rotWithShape="1">
          <a:blip r:embed="rId3">
            <a:extLst>
              <a:ext uri="{28A0092B-C50C-407E-A947-70E740481C1C}">
                <a14:useLocalDpi xmlns:a14="http://schemas.microsoft.com/office/drawing/2010/main" val="0"/>
              </a:ext>
            </a:extLst>
          </a:blip>
          <a:srcRect l="4350" t="7456" b="3818"/>
          <a:stretch>
            <a:fillRect/>
          </a:stretch>
        </p:blipFill>
        <p:spPr>
          <a:xfrm>
            <a:off x="0" y="-1"/>
            <a:ext cx="12192000" cy="6858002"/>
          </a:xfrm>
          <a:prstGeom prst="rect">
            <a:avLst/>
          </a:prstGeom>
        </p:spPr>
      </p:pic>
      <p:sp>
        <p:nvSpPr>
          <p:cNvPr id="6" name="矩形 5"/>
          <p:cNvSpPr/>
          <p:nvPr/>
        </p:nvSpPr>
        <p:spPr>
          <a:xfrm>
            <a:off x="911424" y="873612"/>
            <a:ext cx="10729192" cy="1004634"/>
          </a:xfrm>
          <a:prstGeom prst="rect">
            <a:avLst/>
          </a:prstGeom>
        </p:spPr>
        <p:txBody>
          <a:bodyPr wrap="square">
            <a:spAutoFit/>
          </a:bodyPr>
          <a:lstStyle/>
          <a:p>
            <a:pPr indent="457200" algn="just">
              <a:lnSpc>
                <a:spcPct val="114000"/>
              </a:lnSpc>
            </a:pPr>
            <a:r>
              <a:rPr lang="en-US" altLang="zh-CN" sz="2600" b="1" dirty="0" smtClean="0">
                <a:solidFill>
                  <a:schemeClr val="bg1"/>
                </a:solidFill>
                <a:latin typeface="Times New Roman" panose="02020603050405020304" pitchFamily="18" charset="0"/>
                <a:cs typeface="Times New Roman" panose="02020603050405020304" pitchFamily="18" charset="0"/>
              </a:rPr>
              <a:t>The </a:t>
            </a:r>
            <a:r>
              <a:rPr lang="en-US" altLang="zh-CN" sz="2600" b="1" dirty="0">
                <a:solidFill>
                  <a:schemeClr val="bg1"/>
                </a:solidFill>
                <a:latin typeface="Times New Roman" panose="02020603050405020304" pitchFamily="18" charset="0"/>
                <a:cs typeface="Times New Roman" panose="02020603050405020304" pitchFamily="18" charset="0"/>
              </a:rPr>
              <a:t>major national science and technology infrastructure under construction with the support of both central and local governments </a:t>
            </a:r>
          </a:p>
        </p:txBody>
      </p:sp>
      <p:sp>
        <p:nvSpPr>
          <p:cNvPr id="7" name="矩形 6"/>
          <p:cNvSpPr/>
          <p:nvPr/>
        </p:nvSpPr>
        <p:spPr>
          <a:xfrm>
            <a:off x="335360" y="5517232"/>
            <a:ext cx="9937104" cy="972382"/>
          </a:xfrm>
          <a:prstGeom prst="rect">
            <a:avLst/>
          </a:prstGeom>
        </p:spPr>
        <p:txBody>
          <a:bodyPr wrap="square">
            <a:spAutoFit/>
          </a:bodyPr>
          <a:lstStyle/>
          <a:p>
            <a:pPr indent="457200" algn="just">
              <a:lnSpc>
                <a:spcPct val="125000"/>
              </a:lnSpc>
            </a:pPr>
            <a:r>
              <a:rPr lang="en-US" altLang="zh-CN" sz="2400" b="1" dirty="0">
                <a:solidFill>
                  <a:srgbClr val="FFFF00"/>
                </a:solidFill>
                <a:latin typeface="Times New Roman" panose="02020603050405020304" pitchFamily="18" charset="0"/>
                <a:cs typeface="Times New Roman" panose="02020603050405020304" pitchFamily="18" charset="0"/>
              </a:rPr>
              <a:t>The project </a:t>
            </a:r>
            <a:r>
              <a:rPr lang="en-US" altLang="zh-CN" sz="2400" b="1" dirty="0" smtClean="0">
                <a:solidFill>
                  <a:srgbClr val="FFFF00"/>
                </a:solidFill>
                <a:latin typeface="Times New Roman" panose="02020603050405020304" pitchFamily="18" charset="0"/>
                <a:cs typeface="Times New Roman" panose="02020603050405020304" pitchFamily="18" charset="0"/>
              </a:rPr>
              <a:t>was </a:t>
            </a:r>
            <a:r>
              <a:rPr lang="en-US" altLang="zh-CN" sz="2400" b="1" dirty="0">
                <a:solidFill>
                  <a:srgbClr val="FFFF00"/>
                </a:solidFill>
                <a:latin typeface="Times New Roman" panose="02020603050405020304" pitchFamily="18" charset="0"/>
                <a:cs typeface="Times New Roman" panose="02020603050405020304" pitchFamily="18" charset="0"/>
              </a:rPr>
              <a:t>proposed and constructed by IMP, CAS</a:t>
            </a:r>
          </a:p>
          <a:p>
            <a:pPr indent="457200">
              <a:lnSpc>
                <a:spcPct val="125000"/>
              </a:lnSpc>
            </a:pPr>
            <a:r>
              <a:rPr lang="en-US" altLang="zh-CN" sz="2400" b="1" dirty="0" smtClean="0">
                <a:solidFill>
                  <a:srgbClr val="FFFF00"/>
                </a:solidFill>
                <a:latin typeface="Times New Roman" panose="02020603050405020304" pitchFamily="18" charset="0"/>
                <a:cs typeface="Times New Roman" panose="02020603050405020304" pitchFamily="18" charset="0"/>
              </a:rPr>
              <a:t>The </a:t>
            </a:r>
            <a:r>
              <a:rPr lang="en-US" altLang="zh-CN" sz="2400" b="1" dirty="0">
                <a:solidFill>
                  <a:srgbClr val="FFFF00"/>
                </a:solidFill>
                <a:latin typeface="Times New Roman" panose="02020603050405020304" pitchFamily="18" charset="0"/>
                <a:cs typeface="Times New Roman" panose="02020603050405020304" pitchFamily="18" charset="0"/>
              </a:rPr>
              <a:t>total budget is 3.0 billion </a:t>
            </a:r>
            <a:r>
              <a:rPr lang="en-US" altLang="zh-CN" sz="2400" b="1" dirty="0" smtClean="0">
                <a:solidFill>
                  <a:srgbClr val="FFFF00"/>
                </a:solidFill>
                <a:latin typeface="Times New Roman" panose="02020603050405020304" pitchFamily="18" charset="0"/>
                <a:cs typeface="Times New Roman" panose="02020603050405020304" pitchFamily="18" charset="0"/>
              </a:rPr>
              <a:t>CNY</a:t>
            </a:r>
            <a:endParaRPr lang="en-US" altLang="zh-CN" sz="2400" b="1" dirty="0">
              <a:solidFill>
                <a:srgbClr val="FFFF00"/>
              </a:solidFill>
              <a:latin typeface="Times New Roman" panose="02020603050405020304" pitchFamily="18" charset="0"/>
              <a:cs typeface="Times New Roman" panose="02020603050405020304" pitchFamily="18" charset="0"/>
            </a:endParaRPr>
          </a:p>
        </p:txBody>
      </p:sp>
      <p:sp>
        <p:nvSpPr>
          <p:cNvPr id="8" name="Rectangle 2"/>
          <p:cNvSpPr txBox="1">
            <a:spLocks noChangeArrowheads="1"/>
          </p:cNvSpPr>
          <p:nvPr/>
        </p:nvSpPr>
        <p:spPr>
          <a:xfrm>
            <a:off x="1489085" y="83218"/>
            <a:ext cx="9671139" cy="790394"/>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802640" eaLnBrk="1" hangingPunct="1">
              <a:spcBef>
                <a:spcPts val="600"/>
              </a:spcBef>
            </a:pPr>
            <a:r>
              <a:rPr lang="en-US" altLang="zh-CN" sz="3200" b="1" dirty="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H</a:t>
            </a:r>
            <a:r>
              <a:rPr lang="en-US" altLang="zh-CN" sz="3200" b="1" dirty="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igh-</a:t>
            </a:r>
            <a:r>
              <a:rPr lang="en-US" altLang="zh-CN" sz="3200" b="1" dirty="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I</a:t>
            </a:r>
            <a:r>
              <a:rPr lang="en-US" altLang="zh-CN" sz="3200" b="1" dirty="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ntensity Heavy Ion </a:t>
            </a:r>
            <a:r>
              <a:rPr lang="en-US" altLang="zh-CN" sz="3200" b="1" dirty="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A</a:t>
            </a:r>
            <a:r>
              <a:rPr lang="en-US" altLang="zh-CN" sz="3200" b="1" dirty="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ccelerator </a:t>
            </a:r>
            <a:r>
              <a:rPr lang="en-US" altLang="zh-CN" sz="32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F</a:t>
            </a:r>
            <a:r>
              <a:rPr lang="en-US" altLang="zh-CN" sz="3200" b="1" dirty="0" smtClean="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acility - </a:t>
            </a:r>
            <a:r>
              <a:rPr lang="en-US" altLang="zh-CN" sz="32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HIAF</a:t>
            </a:r>
            <a:endParaRPr lang="en-US" altLang="zh-CN" sz="3200" b="1" kern="0" dirty="0">
              <a:solidFill>
                <a:srgbClr val="FFFF00"/>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p:txBody>
      </p:sp>
    </p:spTree>
    <p:extLst>
      <p:ext uri="{BB962C8B-B14F-4D97-AF65-F5344CB8AC3E}">
        <p14:creationId xmlns:p14="http://schemas.microsoft.com/office/powerpoint/2010/main" val="119646400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grpSp>
        <p:nvGrpSpPr>
          <p:cNvPr id="22" name="组合 21">
            <a:extLst>
              <a:ext uri="{FF2B5EF4-FFF2-40B4-BE49-F238E27FC236}">
                <a16:creationId xmlns:a16="http://schemas.microsoft.com/office/drawing/2014/main" xmlns="" id="{6F27C49F-2A2B-417C-9E54-D47B73A94358}"/>
              </a:ext>
            </a:extLst>
          </p:cNvPr>
          <p:cNvGrpSpPr/>
          <p:nvPr/>
        </p:nvGrpSpPr>
        <p:grpSpPr>
          <a:xfrm>
            <a:off x="137930" y="1492916"/>
            <a:ext cx="8622366" cy="5135213"/>
            <a:chOff x="263352" y="1268760"/>
            <a:chExt cx="9660690" cy="5970723"/>
          </a:xfrm>
        </p:grpSpPr>
        <p:pic>
          <p:nvPicPr>
            <p:cNvPr id="23" name="图片 22">
              <a:extLst>
                <a:ext uri="{FF2B5EF4-FFF2-40B4-BE49-F238E27FC236}">
                  <a16:creationId xmlns:a16="http://schemas.microsoft.com/office/drawing/2014/main" xmlns="" id="{CCD4C7AD-2E5C-4336-A347-868DFA0C6DF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3352" y="1268760"/>
              <a:ext cx="8367770" cy="5599484"/>
            </a:xfrm>
            <a:prstGeom prst="rect">
              <a:avLst/>
            </a:prstGeom>
          </p:spPr>
        </p:pic>
        <p:sp>
          <p:nvSpPr>
            <p:cNvPr id="24" name="矩形 23">
              <a:extLst>
                <a:ext uri="{FF2B5EF4-FFF2-40B4-BE49-F238E27FC236}">
                  <a16:creationId xmlns:a16="http://schemas.microsoft.com/office/drawing/2014/main" xmlns="" id="{98E96CD0-7A20-4577-9B68-D0880AE3B37D}"/>
                </a:ext>
              </a:extLst>
            </p:cNvPr>
            <p:cNvSpPr/>
            <p:nvPr/>
          </p:nvSpPr>
          <p:spPr>
            <a:xfrm>
              <a:off x="1679990" y="3369563"/>
              <a:ext cx="946093" cy="400110"/>
            </a:xfrm>
            <a:prstGeom prst="rect">
              <a:avLst/>
            </a:prstGeom>
            <a:noFill/>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000" b="1" i="0" u="none" strike="noStrike" kern="0" cap="none" spc="0" normalizeH="0" baseline="0" noProof="0" dirty="0" err="1">
                  <a:ln>
                    <a:noFill/>
                  </a:ln>
                  <a:solidFill>
                    <a:srgbClr val="FF3300"/>
                  </a:solidFill>
                  <a:effectLst/>
                  <a:uLnTx/>
                  <a:uFillTx/>
                  <a:latin typeface="Times New Roman" pitchFamily="18" charset="0"/>
                  <a:ea typeface="MS PGothic" pitchFamily="34" charset="-128"/>
                  <a:cs typeface="Times New Roman" pitchFamily="18" charset="0"/>
                </a:rPr>
                <a:t>BRing</a:t>
              </a:r>
              <a:r>
                <a:rPr kumimoji="0" lang="en-US" altLang="zh-CN" sz="1950" b="0" i="0" u="none" strike="noStrike" kern="0" cap="none" spc="0" normalizeH="0" baseline="0" noProof="0" dirty="0">
                  <a:ln>
                    <a:noFill/>
                  </a:ln>
                  <a:solidFill>
                    <a:srgbClr val="FF3300"/>
                  </a:solidFill>
                  <a:effectLst/>
                  <a:uLnTx/>
                  <a:uFillTx/>
                  <a:latin typeface="Times New Roman" pitchFamily="18" charset="0"/>
                  <a:ea typeface="MS PGothic" pitchFamily="34" charset="-128"/>
                  <a:cs typeface="Times New Roman" pitchFamily="18" charset="0"/>
                </a:rPr>
                <a:t> </a:t>
              </a:r>
              <a:endParaRPr kumimoji="0" lang="zh-CN" altLang="en-US" sz="1950" b="0" i="0" u="none" strike="noStrike" kern="0" cap="none" spc="0" normalizeH="0" baseline="0" noProof="0" dirty="0">
                <a:ln>
                  <a:noFill/>
                </a:ln>
                <a:solidFill>
                  <a:srgbClr val="FF3300"/>
                </a:solidFill>
                <a:effectLst/>
                <a:uLnTx/>
                <a:uFillTx/>
                <a:latin typeface="Calibri" panose="020F0502020204030204"/>
                <a:ea typeface="等线" panose="02010600030101010101" pitchFamily="2" charset="-122"/>
              </a:endParaRPr>
            </a:p>
          </p:txBody>
        </p:sp>
        <p:sp>
          <p:nvSpPr>
            <p:cNvPr id="25" name="Text Box 211">
              <a:extLst>
                <a:ext uri="{FF2B5EF4-FFF2-40B4-BE49-F238E27FC236}">
                  <a16:creationId xmlns:a16="http://schemas.microsoft.com/office/drawing/2014/main" xmlns="" id="{7E05C2B2-CA2F-479C-87CA-03DCD36DF63C}"/>
                </a:ext>
              </a:extLst>
            </p:cNvPr>
            <p:cNvSpPr txBox="1">
              <a:spLocks noChangeArrowheads="1"/>
            </p:cNvSpPr>
            <p:nvPr/>
          </p:nvSpPr>
          <p:spPr bwMode="auto">
            <a:xfrm>
              <a:off x="3854494" y="4945250"/>
              <a:ext cx="2928324" cy="1180914"/>
            </a:xfrm>
            <a:prstGeom prst="rect">
              <a:avLst/>
            </a:prstGeom>
            <a:noFill/>
            <a:ln w="3175" cap="flat" cmpd="sng" algn="ctr">
              <a:noFill/>
              <a:prstDash val="solid"/>
              <a:headEnd/>
              <a:tailEnd/>
            </a:ln>
            <a:effec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err="1">
                  <a:ln>
                    <a:noFill/>
                  </a:ln>
                  <a:solidFill>
                    <a:srgbClr val="FF0000"/>
                  </a:solidFill>
                  <a:effectLst/>
                  <a:uLnTx/>
                  <a:uFillTx/>
                  <a:latin typeface="Times New Roman" panose="02020603050405020304" pitchFamily="18" charset="0"/>
                  <a:ea typeface="黑体" pitchFamily="49" charset="-122"/>
                  <a:cs typeface="Times New Roman" pitchFamily="18" charset="0"/>
                </a:rPr>
                <a:t>iLinac</a:t>
              </a:r>
              <a:r>
                <a:rPr kumimoji="0" lang="en-US" altLang="zh-CN" sz="1800" b="1" i="0" u="none" strike="noStrike" kern="0" cap="none" spc="0" normalizeH="0" baseline="0" noProof="0" dirty="0">
                  <a:ln>
                    <a:noFill/>
                  </a:ln>
                  <a:solidFill>
                    <a:srgbClr val="FF0000"/>
                  </a:solidFill>
                  <a:effectLst/>
                  <a:uLnTx/>
                  <a:uFillTx/>
                  <a:latin typeface="Times New Roman" pitchFamily="18" charset="0"/>
                  <a:ea typeface="黑体" pitchFamily="49" charset="-122"/>
                  <a:cs typeface="Times New Roman" pitchFamily="18" charset="0"/>
                </a:rPr>
                <a:t>:</a:t>
              </a:r>
              <a:r>
                <a:rPr kumimoji="0" lang="en-US" altLang="zh-CN" sz="18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Superconducting </a:t>
              </a:r>
              <a:r>
                <a:rPr kumimoji="0" lang="en-US" altLang="zh-CN" sz="1400" b="1" i="0" u="none" strike="noStrike" kern="0" cap="none" spc="0" normalizeH="0" baseline="0" noProof="0" dirty="0" err="1">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linac</a:t>
              </a:r>
              <a:endParaRPr kumimoji="0" lang="en-US" altLang="zh-CN" sz="1400" b="1" i="0" u="none" strike="noStrike" kern="0" cap="none" spc="0" normalizeH="0" baseline="0" noProof="0" dirty="0">
                <a:ln>
                  <a:noFill/>
                </a:ln>
                <a:solidFill>
                  <a:srgbClr val="003366"/>
                </a:solidFill>
                <a:effectLst/>
                <a:uLnTx/>
                <a:uFillTx/>
                <a:latin typeface="Times New Roman" pitchFamily="18" charset="0"/>
                <a:ea typeface="黑体" pitchFamily="49" charset="-122"/>
                <a:cs typeface="Times New Roman"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Length:100 m/</a:t>
              </a:r>
              <a:r>
                <a:rPr kumimoji="0" lang="en-US" altLang="zh-CN" sz="1400" b="1" i="0" u="none" strike="noStrike" kern="0" cap="none" spc="0" normalizeH="0" baseline="0" noProof="0" dirty="0">
                  <a:ln>
                    <a:noFill/>
                  </a:ln>
                  <a:solidFill>
                    <a:srgbClr val="EEECE1">
                      <a:lumMod val="90000"/>
                    </a:srgbClr>
                  </a:solidFill>
                  <a:effectLst/>
                  <a:uLnTx/>
                  <a:uFillTx/>
                  <a:latin typeface="Times New Roman" panose="02020603050405020304" pitchFamily="18" charset="0"/>
                  <a:cs typeface="Times New Roman" panose="02020603050405020304" pitchFamily="18" charset="0"/>
                </a:rPr>
                <a:t>300 m</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Energy: 17-22 MeV/u(U</a:t>
              </a:r>
              <a:r>
                <a:rPr kumimoji="0" lang="en-US" altLang="zh-CN" sz="1400" b="1" i="0" u="none" strike="noStrike" kern="0" cap="none" spc="0" normalizeH="0" baseline="30000" noProof="0" dirty="0">
                  <a:ln>
                    <a:noFill/>
                  </a:ln>
                  <a:solidFill>
                    <a:srgbClr val="0000FF"/>
                  </a:solidFill>
                  <a:effectLst/>
                  <a:uLnTx/>
                  <a:uFillTx/>
                  <a:latin typeface="Times New Roman" panose="02020603050405020304" pitchFamily="18" charset="0"/>
                  <a:cs typeface="Times New Roman" panose="02020603050405020304" pitchFamily="18" charset="0"/>
                </a:rPr>
                <a:t>35+-46</a:t>
              </a:r>
              <a:r>
                <a:rPr kumimoji="0" lang="en-US" altLang="zh-CN" sz="1400" b="1" i="0" u="none" strike="noStrike" kern="0" cap="none" spc="0" normalizeH="0" baseline="30000" noProof="0" dirty="0" smtClean="0">
                  <a:ln>
                    <a:noFill/>
                  </a:ln>
                  <a:solidFill>
                    <a:srgbClr val="0000FF"/>
                  </a:solidFill>
                  <a:effectLst/>
                  <a:uLnTx/>
                  <a:uFillTx/>
                  <a:latin typeface="Times New Roman" panose="02020603050405020304" pitchFamily="18" charset="0"/>
                  <a:cs typeface="Times New Roman" panose="02020603050405020304" pitchFamily="18" charset="0"/>
                </a:rPr>
                <a:t>+</a:t>
              </a:r>
              <a:r>
                <a:rPr kumimoji="0" lang="en-US" altLang="zh-CN" sz="1400" b="1" i="0" u="none" strike="noStrike" kern="0" cap="none" spc="0" normalizeH="0" baseline="0" noProof="0" dirty="0" smtClean="0">
                  <a:ln>
                    <a:noFill/>
                  </a:ln>
                  <a:solidFill>
                    <a:srgbClr val="0000FF"/>
                  </a:solidFill>
                  <a:effectLst/>
                  <a:uLnTx/>
                  <a:uFillTx/>
                  <a:latin typeface="Times New Roman" panose="02020603050405020304" pitchFamily="18" charset="0"/>
                  <a:cs typeface="Times New Roman" panose="02020603050405020304" pitchFamily="18" charset="0"/>
                </a:rPr>
                <a:t>)</a:t>
              </a:r>
              <a:endPar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endParaRPr>
            </a:p>
          </p:txBody>
        </p:sp>
        <p:sp>
          <p:nvSpPr>
            <p:cNvPr id="26" name="Text Box 211">
              <a:extLst>
                <a:ext uri="{FF2B5EF4-FFF2-40B4-BE49-F238E27FC236}">
                  <a16:creationId xmlns:a16="http://schemas.microsoft.com/office/drawing/2014/main" xmlns="" id="{D7862D62-18E6-456A-971C-3F52EA721B91}"/>
                </a:ext>
              </a:extLst>
            </p:cNvPr>
            <p:cNvSpPr txBox="1">
              <a:spLocks noChangeArrowheads="1"/>
            </p:cNvSpPr>
            <p:nvPr/>
          </p:nvSpPr>
          <p:spPr bwMode="auto">
            <a:xfrm>
              <a:off x="5235229" y="3250372"/>
              <a:ext cx="2499483" cy="1216698"/>
            </a:xfrm>
            <a:prstGeom prst="rect">
              <a:avLst/>
            </a:prstGeom>
            <a:noFill/>
            <a:ln w="3175" cap="flat" cmpd="sng" algn="ctr">
              <a:noFill/>
              <a:prstDash val="solid"/>
              <a:headEnd/>
              <a:tailEnd/>
            </a:ln>
            <a:effectLst/>
          </p:spPr>
          <p:txBody>
            <a:bodyPr wrap="square" anchor="ct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err="1">
                  <a:ln>
                    <a:noFill/>
                  </a:ln>
                  <a:solidFill>
                    <a:srgbClr val="FF0000"/>
                  </a:solidFill>
                  <a:effectLst/>
                  <a:uLnTx/>
                  <a:uFillTx/>
                  <a:latin typeface="Times New Roman" panose="02020603050405020304" pitchFamily="18" charset="0"/>
                  <a:ea typeface="仿宋_GB2312" pitchFamily="49" charset="-122"/>
                  <a:cs typeface="Times New Roman" panose="02020603050405020304" pitchFamily="18" charset="0"/>
                </a:rPr>
                <a:t>SRing</a:t>
              </a:r>
              <a:r>
                <a:rPr kumimoji="0" lang="en-US" altLang="zh-CN" sz="1800" b="1" i="0" u="none" strike="noStrike" kern="0" cap="none" spc="0" normalizeH="0" baseline="0" noProof="0" dirty="0">
                  <a:ln>
                    <a:noFill/>
                  </a:ln>
                  <a:solidFill>
                    <a:srgbClr val="FF0000"/>
                  </a:solidFill>
                  <a:effectLst/>
                  <a:uLnTx/>
                  <a:uFillTx/>
                  <a:latin typeface="Times New Roman" panose="02020603050405020304" pitchFamily="18" charset="0"/>
                  <a:ea typeface="仿宋_GB2312" pitchFamily="49" charset="-122"/>
                  <a:cs typeface="Times New Roman" panose="02020603050405020304" pitchFamily="18"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Spectrometer ring</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Circumference: 277 m</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cs typeface="Times New Roman" panose="02020603050405020304" pitchFamily="18" charset="0"/>
                </a:rPr>
                <a:t>Rigidity: 13-15 Tm</a:t>
              </a:r>
            </a:p>
          </p:txBody>
        </p:sp>
        <p:sp>
          <p:nvSpPr>
            <p:cNvPr id="27" name="矩形 26">
              <a:extLst>
                <a:ext uri="{FF2B5EF4-FFF2-40B4-BE49-F238E27FC236}">
                  <a16:creationId xmlns:a16="http://schemas.microsoft.com/office/drawing/2014/main" xmlns="" id="{7F460EAD-6528-4FFA-B34D-5AF1FB56DEB3}"/>
                </a:ext>
              </a:extLst>
            </p:cNvPr>
            <p:cNvSpPr/>
            <p:nvPr/>
          </p:nvSpPr>
          <p:spPr>
            <a:xfrm>
              <a:off x="2902606" y="2424285"/>
              <a:ext cx="1903777" cy="339960"/>
            </a:xfrm>
            <a:prstGeom prst="rect">
              <a:avLst/>
            </a:prstGeom>
            <a:noFill/>
          </p:spPr>
          <p:txBody>
            <a:bodyPr wrap="square">
              <a:spAutoFit/>
            </a:bodyPr>
            <a:lstStyle>
              <a:defPPr>
                <a:defRPr lang="zh-CN"/>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151" algn="l" rtl="0" fontAlgn="base">
                <a:spcBef>
                  <a:spcPct val="0"/>
                </a:spcBef>
                <a:spcAft>
                  <a:spcPct val="0"/>
                </a:spcAft>
                <a:defRPr kern="1200">
                  <a:solidFill>
                    <a:schemeClr val="tx1"/>
                  </a:solidFill>
                  <a:latin typeface="Arial" pitchFamily="34" charset="0"/>
                  <a:ea typeface="宋体" pitchFamily="2" charset="-122"/>
                  <a:cs typeface="+mn-cs"/>
                </a:defRPr>
              </a:lvl2pPr>
              <a:lvl3pPr marL="914302" algn="l" rtl="0" fontAlgn="base">
                <a:spcBef>
                  <a:spcPct val="0"/>
                </a:spcBef>
                <a:spcAft>
                  <a:spcPct val="0"/>
                </a:spcAft>
                <a:defRPr kern="1200">
                  <a:solidFill>
                    <a:schemeClr val="tx1"/>
                  </a:solidFill>
                  <a:latin typeface="Arial" pitchFamily="34" charset="0"/>
                  <a:ea typeface="宋体" pitchFamily="2" charset="-122"/>
                  <a:cs typeface="+mn-cs"/>
                </a:defRPr>
              </a:lvl3pPr>
              <a:lvl4pPr marL="1371453" algn="l" rtl="0" fontAlgn="base">
                <a:spcBef>
                  <a:spcPct val="0"/>
                </a:spcBef>
                <a:spcAft>
                  <a:spcPct val="0"/>
                </a:spcAft>
                <a:defRPr kern="1200">
                  <a:solidFill>
                    <a:schemeClr val="tx1"/>
                  </a:solidFill>
                  <a:latin typeface="Arial" pitchFamily="34" charset="0"/>
                  <a:ea typeface="宋体" pitchFamily="2" charset="-122"/>
                  <a:cs typeface="+mn-cs"/>
                </a:defRPr>
              </a:lvl4pPr>
              <a:lvl5pPr marL="1828604" algn="l" rtl="0" fontAlgn="base">
                <a:spcBef>
                  <a:spcPct val="0"/>
                </a:spcBef>
                <a:spcAft>
                  <a:spcPct val="0"/>
                </a:spcAft>
                <a:defRPr kern="1200">
                  <a:solidFill>
                    <a:schemeClr val="tx1"/>
                  </a:solidFill>
                  <a:latin typeface="Arial" pitchFamily="34" charset="0"/>
                  <a:ea typeface="宋体" pitchFamily="2" charset="-122"/>
                  <a:cs typeface="+mn-cs"/>
                </a:defRPr>
              </a:lvl5pPr>
              <a:lvl6pPr marL="2285755" algn="l" defTabSz="914302" rtl="0" eaLnBrk="1" latinLnBrk="0" hangingPunct="1">
                <a:defRPr kern="1200">
                  <a:solidFill>
                    <a:schemeClr val="tx1"/>
                  </a:solidFill>
                  <a:latin typeface="Arial" pitchFamily="34" charset="0"/>
                  <a:ea typeface="宋体" pitchFamily="2" charset="-122"/>
                  <a:cs typeface="+mn-cs"/>
                </a:defRPr>
              </a:lvl6pPr>
              <a:lvl7pPr marL="2742906" algn="l" defTabSz="914302" rtl="0" eaLnBrk="1" latinLnBrk="0" hangingPunct="1">
                <a:defRPr kern="1200">
                  <a:solidFill>
                    <a:schemeClr val="tx1"/>
                  </a:solidFill>
                  <a:latin typeface="Arial" pitchFamily="34" charset="0"/>
                  <a:ea typeface="宋体" pitchFamily="2" charset="-122"/>
                  <a:cs typeface="+mn-cs"/>
                </a:defRPr>
              </a:lvl7pPr>
              <a:lvl8pPr marL="3200057" algn="l" defTabSz="914302" rtl="0" eaLnBrk="1" latinLnBrk="0" hangingPunct="1">
                <a:defRPr kern="1200">
                  <a:solidFill>
                    <a:schemeClr val="tx1"/>
                  </a:solidFill>
                  <a:latin typeface="Arial" pitchFamily="34" charset="0"/>
                  <a:ea typeface="宋体" pitchFamily="2" charset="-122"/>
                  <a:cs typeface="+mn-cs"/>
                </a:defRPr>
              </a:lvl8pPr>
              <a:lvl9pPr marL="3657208" algn="l" defTabSz="914302" rtl="0" eaLnBrk="1" latinLnBrk="0" hangingPunct="1">
                <a:defRPr kern="1200">
                  <a:solidFill>
                    <a:schemeClr val="tx1"/>
                  </a:solidFill>
                  <a:latin typeface="Arial" pitchFamily="34" charset="0"/>
                  <a:ea typeface="宋体" pitchFamily="2" charset="-122"/>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1300" b="1" i="0" u="none" strike="noStrike" kern="120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rPr>
                <a:t>L: 180m, B</a:t>
              </a:r>
              <a:r>
                <a:rPr kumimoji="0" lang="el-GR" altLang="zh-CN" sz="1300" b="1" i="0" u="none" strike="noStrike" kern="120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rPr>
                <a:t>ρ</a:t>
              </a:r>
              <a:r>
                <a:rPr kumimoji="0" lang="en-US" altLang="zh-CN" sz="1300" b="1" i="0" u="none" strike="noStrike" kern="120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rPr>
                <a:t>: 25 Tm</a:t>
              </a:r>
              <a:endParaRPr kumimoji="0" lang="zh-CN" altLang="en-US" sz="1300" b="1" i="0" u="none" strike="noStrike" kern="120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endParaRPr>
            </a:p>
          </p:txBody>
        </p:sp>
        <p:sp>
          <p:nvSpPr>
            <p:cNvPr id="28" name="Text Box 211">
              <a:extLst>
                <a:ext uri="{FF2B5EF4-FFF2-40B4-BE49-F238E27FC236}">
                  <a16:creationId xmlns:a16="http://schemas.microsoft.com/office/drawing/2014/main" xmlns="" id="{CE77B95D-7BE8-49B1-BC7C-A58E85B65718}"/>
                </a:ext>
              </a:extLst>
            </p:cNvPr>
            <p:cNvSpPr txBox="1">
              <a:spLocks noChangeArrowheads="1"/>
            </p:cNvSpPr>
            <p:nvPr/>
          </p:nvSpPr>
          <p:spPr bwMode="auto">
            <a:xfrm>
              <a:off x="753192" y="4199368"/>
              <a:ext cx="2599839" cy="894631"/>
            </a:xfrm>
            <a:prstGeom prst="rect">
              <a:avLst/>
            </a:prstGeom>
            <a:noFill/>
            <a:ln w="3175" cap="flat" cmpd="sng" algn="ctr">
              <a:noFill/>
              <a:prstDash val="solid"/>
              <a:headEnd/>
              <a:tailEnd/>
            </a:ln>
            <a:effectLst/>
          </p:spPr>
          <p:txBody>
            <a:bodyPr wrap="square" anchor="ctr">
              <a:spAutoFit/>
            </a:bodyPr>
            <a:lstStyle/>
            <a:p>
              <a:pPr marL="0" marR="0" lvl="0" indent="179388"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002060"/>
                  </a:solidFill>
                  <a:effectLst/>
                  <a:uLnTx/>
                  <a:uFillTx/>
                  <a:latin typeface="Times New Roman" panose="02020603050405020304" pitchFamily="18" charset="0"/>
                  <a:ea typeface="仿宋_GB2312" pitchFamily="49" charset="-122"/>
                  <a:cs typeface="Times New Roman" panose="02020603050405020304" pitchFamily="18" charset="0"/>
                </a:rPr>
                <a:t>Fast cycle ring</a:t>
              </a:r>
              <a:endParaRPr kumimoji="0" lang="zh-CN" altLang="en-US" sz="1600" b="1" i="0" u="none" strike="noStrike" kern="0" cap="none" spc="0" normalizeH="0" baseline="0" noProof="0" dirty="0">
                <a:ln>
                  <a:noFill/>
                </a:ln>
                <a:solidFill>
                  <a:srgbClr val="002060"/>
                </a:solidFill>
                <a:effectLst/>
                <a:uLnTx/>
                <a:uFillTx/>
                <a:latin typeface="Times New Roman" panose="02020603050405020304" pitchFamily="18" charset="0"/>
                <a:ea typeface="仿宋_GB2312" pitchFamily="49" charset="-122"/>
                <a:cs typeface="Times New Roman" panose="02020603050405020304" pitchFamily="18" charset="0"/>
              </a:endParaRPr>
            </a:p>
            <a:p>
              <a:pPr marL="0" marR="0" lvl="0" indent="179388"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rPr>
                <a:t>Circumference: 569 m</a:t>
              </a:r>
            </a:p>
            <a:p>
              <a:pPr marL="0" marR="0" lvl="0" indent="179388"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srgbClr val="0000FF"/>
                  </a:solidFill>
                  <a:effectLst/>
                  <a:uLnTx/>
                  <a:uFillTx/>
                  <a:latin typeface="Times New Roman" panose="02020603050405020304" pitchFamily="18" charset="0"/>
                  <a:ea typeface="宋体" charset="-122"/>
                  <a:cs typeface="Times New Roman" panose="02020603050405020304" pitchFamily="18" charset="0"/>
                </a:rPr>
                <a:t>Rigidity: 34 Tm</a:t>
              </a:r>
            </a:p>
          </p:txBody>
        </p:sp>
        <p:sp>
          <p:nvSpPr>
            <p:cNvPr id="29" name="矩形 28">
              <a:extLst>
                <a:ext uri="{FF2B5EF4-FFF2-40B4-BE49-F238E27FC236}">
                  <a16:creationId xmlns:a16="http://schemas.microsoft.com/office/drawing/2014/main" xmlns="" id="{E2F082FA-7330-4F1A-A32D-8025DCF8A160}"/>
                </a:ext>
              </a:extLst>
            </p:cNvPr>
            <p:cNvSpPr/>
            <p:nvPr/>
          </p:nvSpPr>
          <p:spPr>
            <a:xfrm>
              <a:off x="2872071" y="1443157"/>
              <a:ext cx="3129061" cy="366746"/>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F0000"/>
                  </a:solidFill>
                  <a:effectLst/>
                  <a:uLnTx/>
                  <a:uFillTx/>
                  <a:latin typeface="Times New Roman" panose="02020603050405020304" pitchFamily="18" charset="0"/>
                  <a:ea typeface="黑体" pitchFamily="49" charset="-122"/>
                  <a:cs typeface="Times New Roman" pitchFamily="18" charset="0"/>
                </a:rPr>
                <a:t>HFRS:</a:t>
              </a:r>
              <a:r>
                <a:rPr kumimoji="0" lang="en-US" altLang="zh-CN" sz="16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 </a:t>
              </a:r>
              <a:r>
                <a:rPr kumimoji="0" lang="en-US" altLang="zh-CN" sz="1600" b="1" i="0" u="none" strike="noStrike" kern="0" cap="none" spc="0" normalizeH="0" baseline="0" noProof="0" dirty="0">
                  <a:ln>
                    <a:noFill/>
                  </a:ln>
                  <a:solidFill>
                    <a:srgbClr val="0000FF"/>
                  </a:solidFill>
                  <a:effectLst/>
                  <a:uLnTx/>
                  <a:uFillTx/>
                  <a:latin typeface="Times New Roman" panose="02020603050405020304" pitchFamily="18" charset="0"/>
                  <a:ea typeface="仿宋_GB2312" pitchFamily="49" charset="-122"/>
                  <a:cs typeface="Times New Roman" panose="02020603050405020304" pitchFamily="18" charset="0"/>
                </a:rPr>
                <a:t>Radioactive beam line</a:t>
              </a:r>
              <a:endParaRPr kumimoji="0" lang="en-US" altLang="zh-CN" sz="1600" b="1" i="0" u="none" strike="noStrike" kern="0" cap="none" spc="0" normalizeH="0" baseline="0" noProof="0" dirty="0">
                <a:ln>
                  <a:noFill/>
                </a:ln>
                <a:solidFill>
                  <a:srgbClr val="0000FF"/>
                </a:solidFill>
                <a:effectLst/>
                <a:uLnTx/>
                <a:uFillTx/>
                <a:latin typeface="Times New Roman" pitchFamily="18" charset="0"/>
                <a:ea typeface="黑体" pitchFamily="49" charset="-122"/>
                <a:cs typeface="Times New Roman" pitchFamily="18" charset="0"/>
              </a:endParaRPr>
            </a:p>
          </p:txBody>
        </p:sp>
        <p:sp>
          <p:nvSpPr>
            <p:cNvPr id="30" name="矩形 29">
              <a:extLst>
                <a:ext uri="{FF2B5EF4-FFF2-40B4-BE49-F238E27FC236}">
                  <a16:creationId xmlns:a16="http://schemas.microsoft.com/office/drawing/2014/main" xmlns="" id="{9BD28E5D-95D8-423A-B310-60DDCE9D0D47}"/>
                </a:ext>
              </a:extLst>
            </p:cNvPr>
            <p:cNvSpPr/>
            <p:nvPr/>
          </p:nvSpPr>
          <p:spPr>
            <a:xfrm>
              <a:off x="6746563" y="6559564"/>
              <a:ext cx="3177479" cy="679919"/>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FF0000"/>
                  </a:solidFill>
                  <a:effectLst/>
                  <a:uLnTx/>
                  <a:uFillTx/>
                  <a:latin typeface="Times New Roman" panose="02020603050405020304" pitchFamily="18" charset="0"/>
                  <a:ea typeface="黑体" pitchFamily="49" charset="-122"/>
                  <a:cs typeface="Times New Roman" pitchFamily="18" charset="0"/>
                </a:rPr>
                <a:t>SECR:</a:t>
              </a:r>
              <a:r>
                <a:rPr kumimoji="0" lang="en-US" altLang="zh-CN" sz="16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Superconducting </a:t>
              </a:r>
              <a:r>
                <a:rPr kumimoji="0" lang="en-US" altLang="zh-CN" sz="1600" b="1" i="0" u="none" strike="noStrike" kern="0" cap="none" spc="0" normalizeH="0" baseline="0" noProof="0" dirty="0" smtClean="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ECR </a:t>
              </a:r>
              <a:r>
                <a:rPr kumimoji="0" lang="en-US" altLang="zh-CN" sz="1600" b="1" i="0" u="none" strike="noStrike" kern="0" cap="none" spc="0" normalizeH="0" baseline="0" noProof="0" dirty="0">
                  <a:ln>
                    <a:noFill/>
                  </a:ln>
                  <a:solidFill>
                    <a:srgbClr val="003366"/>
                  </a:solidFill>
                  <a:effectLst/>
                  <a:uLnTx/>
                  <a:uFillTx/>
                  <a:latin typeface="Times New Roman" panose="02020603050405020304" pitchFamily="18" charset="0"/>
                  <a:ea typeface="仿宋_GB2312" pitchFamily="49" charset="-122"/>
                  <a:cs typeface="Times New Roman" panose="02020603050405020304" pitchFamily="18" charset="0"/>
                </a:rPr>
                <a:t>source</a:t>
              </a:r>
            </a:p>
          </p:txBody>
        </p:sp>
        <p:sp>
          <p:nvSpPr>
            <p:cNvPr id="31" name="文本框 30">
              <a:extLst>
                <a:ext uri="{FF2B5EF4-FFF2-40B4-BE49-F238E27FC236}">
                  <a16:creationId xmlns:a16="http://schemas.microsoft.com/office/drawing/2014/main" xmlns="" id="{9CC10589-4EBE-4CD6-A5DF-8B145059B3B2}"/>
                </a:ext>
              </a:extLst>
            </p:cNvPr>
            <p:cNvSpPr txBox="1"/>
            <p:nvPr/>
          </p:nvSpPr>
          <p:spPr>
            <a:xfrm>
              <a:off x="3136314" y="6443868"/>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1</a:t>
              </a:r>
              <a:endParaRPr kumimoji="0" lang="zh-CN" altLang="en-US" sz="1800" b="1" i="0" u="none" strike="noStrike" kern="0" cap="none" spc="0" normalizeH="0" baseline="0" noProof="0" dirty="0" smtClean="0">
                <a:ln>
                  <a:noFill/>
                </a:ln>
                <a:solidFill>
                  <a:prstClr val="white"/>
                </a:solidFill>
                <a:effectLst/>
                <a:uLnTx/>
                <a:uFillTx/>
              </a:endParaRPr>
            </a:p>
          </p:txBody>
        </p:sp>
        <p:sp>
          <p:nvSpPr>
            <p:cNvPr id="32" name="文本框 31">
              <a:extLst>
                <a:ext uri="{FF2B5EF4-FFF2-40B4-BE49-F238E27FC236}">
                  <a16:creationId xmlns:a16="http://schemas.microsoft.com/office/drawing/2014/main" xmlns="" id="{65C54FC5-5DEA-4902-88D6-F9A99C6A54B4}"/>
                </a:ext>
              </a:extLst>
            </p:cNvPr>
            <p:cNvSpPr txBox="1"/>
            <p:nvPr/>
          </p:nvSpPr>
          <p:spPr>
            <a:xfrm>
              <a:off x="1215276" y="1721788"/>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2</a:t>
              </a:r>
              <a:endParaRPr kumimoji="0" lang="zh-CN" altLang="en-US" sz="1800" b="1" i="0" u="none" strike="noStrike" kern="0" cap="none" spc="0" normalizeH="0" baseline="0" noProof="0" dirty="0" smtClean="0">
                <a:ln>
                  <a:noFill/>
                </a:ln>
                <a:solidFill>
                  <a:prstClr val="white"/>
                </a:solidFill>
                <a:effectLst/>
                <a:uLnTx/>
                <a:uFillTx/>
              </a:endParaRPr>
            </a:p>
          </p:txBody>
        </p:sp>
        <p:sp>
          <p:nvSpPr>
            <p:cNvPr id="33" name="文本框 32">
              <a:extLst>
                <a:ext uri="{FF2B5EF4-FFF2-40B4-BE49-F238E27FC236}">
                  <a16:creationId xmlns:a16="http://schemas.microsoft.com/office/drawing/2014/main" xmlns="" id="{BCA88029-6581-4028-9ADF-09D6D2861C2F}"/>
                </a:ext>
              </a:extLst>
            </p:cNvPr>
            <p:cNvSpPr txBox="1"/>
            <p:nvPr/>
          </p:nvSpPr>
          <p:spPr>
            <a:xfrm>
              <a:off x="3844805" y="1898868"/>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3</a:t>
              </a:r>
              <a:endParaRPr kumimoji="0" lang="zh-CN" altLang="en-US" sz="1800" b="1" i="0" u="none" strike="noStrike" kern="0" cap="none" spc="0" normalizeH="0" baseline="0" noProof="0" dirty="0" smtClean="0">
                <a:ln>
                  <a:noFill/>
                </a:ln>
                <a:solidFill>
                  <a:prstClr val="white"/>
                </a:solidFill>
                <a:effectLst/>
                <a:uLnTx/>
                <a:uFillTx/>
              </a:endParaRPr>
            </a:p>
          </p:txBody>
        </p:sp>
        <p:sp>
          <p:nvSpPr>
            <p:cNvPr id="34" name="文本框 33">
              <a:extLst>
                <a:ext uri="{FF2B5EF4-FFF2-40B4-BE49-F238E27FC236}">
                  <a16:creationId xmlns:a16="http://schemas.microsoft.com/office/drawing/2014/main" xmlns="" id="{C22DFF24-F675-4F8A-BAEF-3EF45F1E5A0E}"/>
                </a:ext>
              </a:extLst>
            </p:cNvPr>
            <p:cNvSpPr txBox="1"/>
            <p:nvPr/>
          </p:nvSpPr>
          <p:spPr>
            <a:xfrm>
              <a:off x="5814818" y="2487855"/>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4</a:t>
              </a:r>
              <a:endParaRPr kumimoji="0" lang="zh-CN" altLang="en-US" sz="1800" b="1" i="0" u="none" strike="noStrike" kern="0" cap="none" spc="0" normalizeH="0" baseline="0" noProof="0" dirty="0" smtClean="0">
                <a:ln>
                  <a:noFill/>
                </a:ln>
                <a:solidFill>
                  <a:prstClr val="white"/>
                </a:solidFill>
                <a:effectLst/>
                <a:uLnTx/>
                <a:uFillTx/>
              </a:endParaRPr>
            </a:p>
          </p:txBody>
        </p:sp>
        <p:sp>
          <p:nvSpPr>
            <p:cNvPr id="35" name="文本框 34">
              <a:extLst>
                <a:ext uri="{FF2B5EF4-FFF2-40B4-BE49-F238E27FC236}">
                  <a16:creationId xmlns:a16="http://schemas.microsoft.com/office/drawing/2014/main" xmlns="" id="{6FA1EEA8-82D7-40FC-84C3-B017C4266D38}"/>
                </a:ext>
              </a:extLst>
            </p:cNvPr>
            <p:cNvSpPr txBox="1"/>
            <p:nvPr/>
          </p:nvSpPr>
          <p:spPr>
            <a:xfrm>
              <a:off x="6994398" y="2455374"/>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5</a:t>
              </a:r>
              <a:endParaRPr kumimoji="0" lang="zh-CN" altLang="en-US" sz="1800" b="1" i="0" u="none" strike="noStrike" kern="0" cap="none" spc="0" normalizeH="0" baseline="0" noProof="0" dirty="0" smtClean="0">
                <a:ln>
                  <a:noFill/>
                </a:ln>
                <a:solidFill>
                  <a:prstClr val="white"/>
                </a:solidFill>
                <a:effectLst/>
                <a:uLnTx/>
                <a:uFillTx/>
              </a:endParaRPr>
            </a:p>
          </p:txBody>
        </p:sp>
        <p:sp>
          <p:nvSpPr>
            <p:cNvPr id="36" name="文本框 35">
              <a:extLst>
                <a:ext uri="{FF2B5EF4-FFF2-40B4-BE49-F238E27FC236}">
                  <a16:creationId xmlns:a16="http://schemas.microsoft.com/office/drawing/2014/main" xmlns="" id="{72C4203C-807C-4E15-8245-D8F678420FDA}"/>
                </a:ext>
              </a:extLst>
            </p:cNvPr>
            <p:cNvSpPr txBox="1"/>
            <p:nvPr/>
          </p:nvSpPr>
          <p:spPr>
            <a:xfrm>
              <a:off x="6293332" y="1496771"/>
              <a:ext cx="312906" cy="369332"/>
            </a:xfrm>
            <a:prstGeom prst="rect">
              <a:avLst/>
            </a:prstGeom>
            <a:solidFill>
              <a:srgbClr val="0000FF"/>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smtClean="0">
                  <a:ln>
                    <a:noFill/>
                  </a:ln>
                  <a:solidFill>
                    <a:prstClr val="white"/>
                  </a:solidFill>
                  <a:effectLst/>
                  <a:uLnTx/>
                  <a:uFillTx/>
                </a:rPr>
                <a:t>6</a:t>
              </a:r>
              <a:endParaRPr kumimoji="0" lang="zh-CN" altLang="en-US" sz="1800" b="1" i="0" u="none" strike="noStrike" kern="0" cap="none" spc="0" normalizeH="0" baseline="0" noProof="0" dirty="0" smtClean="0">
                <a:ln>
                  <a:noFill/>
                </a:ln>
                <a:solidFill>
                  <a:prstClr val="white"/>
                </a:solidFill>
                <a:effectLst/>
                <a:uLnTx/>
                <a:uFillTx/>
              </a:endParaRPr>
            </a:p>
          </p:txBody>
        </p:sp>
      </p:grpSp>
      <p:sp>
        <p:nvSpPr>
          <p:cNvPr id="37" name="文本框 36">
            <a:extLst>
              <a:ext uri="{FF2B5EF4-FFF2-40B4-BE49-F238E27FC236}">
                <a16:creationId xmlns:a16="http://schemas.microsoft.com/office/drawing/2014/main" xmlns="" id="{59BFB137-962B-42F6-AE96-336F55C110A7}"/>
              </a:ext>
            </a:extLst>
          </p:cNvPr>
          <p:cNvSpPr txBox="1"/>
          <p:nvPr/>
        </p:nvSpPr>
        <p:spPr>
          <a:xfrm>
            <a:off x="6762743" y="2288754"/>
            <a:ext cx="4872506" cy="2999347"/>
          </a:xfrm>
          <a:prstGeom prst="rect">
            <a:avLst/>
          </a:prstGeom>
          <a:solidFill>
            <a:schemeClr val="accent5">
              <a:lumMod val="75000"/>
            </a:schemeClr>
          </a:solidFill>
        </p:spPr>
        <p:txBody>
          <a:bodyPr wrap="square" rtlCol="0">
            <a:spAutoFit/>
          </a:bodyPr>
          <a:lstStyle/>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Low energy nuclear structure terminal</a:t>
            </a:r>
          </a:p>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High energy experimental terminal</a:t>
            </a:r>
          </a:p>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High energy fragment separator HFRS</a:t>
            </a:r>
          </a:p>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High precision spectrometer ring SRing</a:t>
            </a:r>
          </a:p>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Electron ion recombination terminal</a:t>
            </a:r>
          </a:p>
          <a:p>
            <a:pPr marL="342900" indent="-342900">
              <a:lnSpc>
                <a:spcPct val="150000"/>
              </a:lnSpc>
              <a:spcBef>
                <a:spcPts val="300"/>
              </a:spcBef>
              <a:buFont typeface="+mj-ea"/>
              <a:buAutoNum type="circleNumDbPlain"/>
            </a:pPr>
            <a:r>
              <a:rPr lang="en-US" altLang="zh-CN" sz="2000" b="1" dirty="0">
                <a:solidFill>
                  <a:prstClr val="white"/>
                </a:solidFill>
                <a:latin typeface="Times New Roman" panose="02020603050405020304" pitchFamily="18" charset="0"/>
                <a:cs typeface="Times New Roman" panose="02020603050405020304" pitchFamily="18" charset="0"/>
              </a:rPr>
              <a:t>Radioactive ion beam physics terminal</a:t>
            </a:r>
          </a:p>
        </p:txBody>
      </p:sp>
      <p:sp>
        <p:nvSpPr>
          <p:cNvPr id="38" name="矩形 37">
            <a:extLst>
              <a:ext uri="{FF2B5EF4-FFF2-40B4-BE49-F238E27FC236}">
                <a16:creationId xmlns:a16="http://schemas.microsoft.com/office/drawing/2014/main" xmlns="" id="{C20CC1E3-293D-4DF6-AD89-927928E82615}"/>
              </a:ext>
            </a:extLst>
          </p:cNvPr>
          <p:cNvSpPr/>
          <p:nvPr/>
        </p:nvSpPr>
        <p:spPr>
          <a:xfrm>
            <a:off x="7002974" y="1606070"/>
            <a:ext cx="4491137" cy="544893"/>
          </a:xfrm>
          <a:prstGeom prst="rect">
            <a:avLst/>
          </a:prstGeom>
        </p:spPr>
        <p:txBody>
          <a:bodyPr wrap="square">
            <a:spAutoFit/>
          </a:bodyPr>
          <a:lstStyle/>
          <a:p>
            <a:pPr algn="ctr">
              <a:lnSpc>
                <a:spcPct val="114000"/>
              </a:lnSpc>
            </a:pPr>
            <a:r>
              <a:rPr lang="en-US" altLang="zh-CN" sz="2800" b="1" dirty="0">
                <a:solidFill>
                  <a:srgbClr val="003399"/>
                </a:solidFill>
                <a:latin typeface="Times New Roman" panose="02020603050405020304" pitchFamily="18" charset="0"/>
                <a:cs typeface="Times New Roman" panose="02020603050405020304" pitchFamily="18" charset="0"/>
              </a:rPr>
              <a:t>Experimental terminals</a:t>
            </a:r>
          </a:p>
        </p:txBody>
      </p:sp>
      <p:sp>
        <p:nvSpPr>
          <p:cNvPr id="39" name="文本框 38">
            <a:extLst>
              <a:ext uri="{FF2B5EF4-FFF2-40B4-BE49-F238E27FC236}">
                <a16:creationId xmlns:a16="http://schemas.microsoft.com/office/drawing/2014/main" xmlns="" id="{A9F6A0E2-0A88-4F8D-B11F-87E62CF0EE8B}"/>
              </a:ext>
            </a:extLst>
          </p:cNvPr>
          <p:cNvSpPr txBox="1"/>
          <p:nvPr/>
        </p:nvSpPr>
        <p:spPr>
          <a:xfrm>
            <a:off x="695400" y="793874"/>
            <a:ext cx="11593288" cy="630942"/>
          </a:xfrm>
          <a:prstGeom prst="rect">
            <a:avLst/>
          </a:prstGeom>
          <a:noFill/>
        </p:spPr>
        <p:txBody>
          <a:bodyPr wrap="square" rtlCol="0">
            <a:spAutoFit/>
          </a:bodyPr>
          <a:lstStyle/>
          <a:p>
            <a:pPr>
              <a:lnSpc>
                <a:spcPct val="125000"/>
              </a:lnSpc>
            </a:pPr>
            <a:r>
              <a:rPr lang="en-US" altLang="zh-CN" sz="2800" b="1" dirty="0" smtClean="0">
                <a:solidFill>
                  <a:srgbClr val="0000FF"/>
                </a:solidFill>
                <a:ea typeface="微软雅黑" panose="020B0503020204020204" pitchFamily="34" charset="-122"/>
                <a:cs typeface="Times New Roman" panose="02020603050405020304" pitchFamily="18" charset="0"/>
              </a:rPr>
              <a:t>The whole layout: </a:t>
            </a:r>
            <a:r>
              <a:rPr lang="en-US" altLang="zh-CN" sz="2400" b="1" dirty="0" smtClean="0">
                <a:solidFill>
                  <a:srgbClr val="003399"/>
                </a:solidFill>
                <a:ea typeface="微软雅黑" panose="020B0503020204020204" pitchFamily="34" charset="-122"/>
                <a:cs typeface="Times New Roman" panose="02020603050405020304" pitchFamily="18" charset="0"/>
              </a:rPr>
              <a:t>accelerator components and experimental terminals</a:t>
            </a:r>
            <a:endParaRPr lang="zh-CN" altLang="en-US" sz="2400" b="1" dirty="0">
              <a:solidFill>
                <a:srgbClr val="003399"/>
              </a:solidFill>
              <a:ea typeface="微软雅黑" panose="020B0503020204020204" pitchFamily="34" charset="-122"/>
              <a:cs typeface="Times New Roman" panose="02020603050405020304" pitchFamily="18" charset="0"/>
            </a:endParaRPr>
          </a:p>
        </p:txBody>
      </p:sp>
      <p:sp>
        <p:nvSpPr>
          <p:cNvPr id="21" name="文本框 20"/>
          <p:cNvSpPr txBox="1"/>
          <p:nvPr/>
        </p:nvSpPr>
        <p:spPr bwMode="auto">
          <a:xfrm>
            <a:off x="4223792" y="107921"/>
            <a:ext cx="344196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Project overview</a:t>
            </a:r>
            <a:endParaRPr lang="en-US" altLang="zh-CN" sz="3200" b="1" dirty="0">
              <a:solidFill>
                <a:prstClr val="black"/>
              </a:solidFill>
            </a:endParaRPr>
          </a:p>
        </p:txBody>
      </p:sp>
    </p:spTree>
    <p:extLst>
      <p:ext uri="{BB962C8B-B14F-4D97-AF65-F5344CB8AC3E}">
        <p14:creationId xmlns:p14="http://schemas.microsoft.com/office/powerpoint/2010/main" val="15510378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58" name="Picture 4" descr="C:\Users\zhengyj\Desktop\2021-02-07_150731.jpg"/>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rightnessContrast contrast="-40000"/>
                    </a14:imgEffect>
                    <a14:imgEffect>
                      <a14:saturation sat="400000"/>
                    </a14:imgEffect>
                  </a14:imgLayer>
                </a14:imgProps>
              </a:ext>
              <a:ext uri="{28A0092B-C50C-407E-A947-70E740481C1C}">
                <a14:useLocalDpi xmlns:a14="http://schemas.microsoft.com/office/drawing/2010/main"/>
              </a:ext>
            </a:extLst>
          </a:blip>
          <a:srcRect t="2586"/>
          <a:stretch/>
        </p:blipFill>
        <p:spPr bwMode="auto">
          <a:xfrm>
            <a:off x="1119034" y="951160"/>
            <a:ext cx="9973108" cy="514387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9" name="矩形 58"/>
          <p:cNvSpPr/>
          <p:nvPr/>
        </p:nvSpPr>
        <p:spPr>
          <a:xfrm>
            <a:off x="2894196" y="3659628"/>
            <a:ext cx="946093" cy="400110"/>
          </a:xfrm>
          <a:prstGeom prst="rect">
            <a:avLst/>
          </a:prstGeom>
          <a:noFill/>
        </p:spPr>
        <p:txBody>
          <a:bodyPr wrap="none">
            <a:spAutoFit/>
          </a:bodyPr>
          <a:lstStyle/>
          <a:p>
            <a:pPr fontAlgn="auto">
              <a:spcBef>
                <a:spcPts val="0"/>
              </a:spcBef>
              <a:spcAft>
                <a:spcPts val="0"/>
              </a:spcAft>
              <a:defRPr/>
            </a:pPr>
            <a:r>
              <a:rPr lang="en-US" altLang="zh-CN" sz="2000" b="1" dirty="0" err="1">
                <a:solidFill>
                  <a:srgbClr val="0000FF"/>
                </a:solidFill>
                <a:latin typeface="Times New Roman" panose="02020603050405020304" pitchFamily="18" charset="0"/>
                <a:ea typeface="MS PGothic" panose="020B0600070205080204" pitchFamily="34" charset="-128"/>
                <a:cs typeface="Times New Roman" panose="02020603050405020304" pitchFamily="18" charset="0"/>
              </a:rPr>
              <a:t>BRing</a:t>
            </a:r>
            <a:r>
              <a:rPr lang="en-US" altLang="zh-CN" sz="1950" dirty="0">
                <a:solidFill>
                  <a:srgbClr val="FF3300"/>
                </a:solidFill>
                <a:latin typeface="Times New Roman" panose="02020603050405020304" pitchFamily="18" charset="0"/>
                <a:ea typeface="MS PGothic" panose="020B0600070205080204" pitchFamily="34" charset="-128"/>
                <a:cs typeface="Times New Roman" panose="02020603050405020304" pitchFamily="18" charset="0"/>
              </a:rPr>
              <a:t> </a:t>
            </a:r>
            <a:endParaRPr lang="zh-CN" altLang="en-US" sz="1950" dirty="0">
              <a:solidFill>
                <a:srgbClr val="FF3300"/>
              </a:solidFill>
              <a:latin typeface="Calibri" panose="020F0502020204030204"/>
            </a:endParaRPr>
          </a:p>
        </p:txBody>
      </p:sp>
      <p:sp>
        <p:nvSpPr>
          <p:cNvPr id="60" name="Text Box 211"/>
          <p:cNvSpPr txBox="1">
            <a:spLocks noChangeArrowheads="1"/>
          </p:cNvSpPr>
          <p:nvPr/>
        </p:nvSpPr>
        <p:spPr bwMode="auto">
          <a:xfrm>
            <a:off x="8324015" y="4895612"/>
            <a:ext cx="1900023" cy="584775"/>
          </a:xfrm>
          <a:prstGeom prst="rect">
            <a:avLst/>
          </a:prstGeom>
          <a:noFill/>
          <a:ln w="3175" cap="flat" cmpd="sng" algn="ctr">
            <a:noFill/>
            <a:prstDash val="solid"/>
          </a:ln>
          <a:effectLst/>
        </p:spPr>
        <p:txBody>
          <a:bodyPr wrap="square" anchor="ctr">
            <a:spAutoFit/>
          </a:bodyPr>
          <a:lstStyle/>
          <a:p>
            <a:pPr>
              <a:defRPr/>
            </a:pPr>
            <a:r>
              <a:rPr lang="en-US" altLang="zh-CN" b="1" kern="0" dirty="0" err="1">
                <a:solidFill>
                  <a:srgbClr val="0000FF"/>
                </a:solidFill>
                <a:latin typeface="Times New Roman" panose="02020603050405020304" pitchFamily="18" charset="0"/>
                <a:ea typeface="黑体" panose="02010609060101010101" pitchFamily="49" charset="-122"/>
                <a:cs typeface="Times New Roman" panose="02020603050405020304" pitchFamily="18" charset="0"/>
              </a:rPr>
              <a:t>iLinac</a:t>
            </a:r>
            <a:r>
              <a:rPr lang="en-US" altLang="zh-CN"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b="1" kern="0" dirty="0">
                <a:solidFill>
                  <a:srgbClr val="0000FF"/>
                </a:solidFill>
                <a:latin typeface="Times New Roman" panose="02020603050405020304" pitchFamily="18" charset="0"/>
                <a:ea typeface="仿宋_GB2312" panose="02010609030101010101" pitchFamily="49" charset="-122"/>
                <a:cs typeface="Times New Roman" panose="02020603050405020304" pitchFamily="18" charset="0"/>
              </a:rPr>
              <a:t> </a:t>
            </a:r>
          </a:p>
          <a:p>
            <a:pPr>
              <a:defRPr/>
            </a:pPr>
            <a:r>
              <a:rPr lang="en-US" altLang="zh-CN" sz="1400" b="1" kern="0" dirty="0">
                <a:solidFill>
                  <a:srgbClr val="003366"/>
                </a:solidFill>
                <a:latin typeface="Times New Roman" panose="02020603050405020304" pitchFamily="18" charset="0"/>
                <a:ea typeface="仿宋_GB2312" panose="02010609030101010101" pitchFamily="49" charset="-122"/>
                <a:cs typeface="Times New Roman" panose="02020603050405020304" pitchFamily="18" charset="0"/>
              </a:rPr>
              <a:t>Superconducting </a:t>
            </a:r>
            <a:r>
              <a:rPr lang="en-US" altLang="zh-CN" sz="1400" b="1" kern="0" dirty="0" err="1">
                <a:solidFill>
                  <a:srgbClr val="003366"/>
                </a:solidFill>
                <a:latin typeface="Times New Roman" panose="02020603050405020304" pitchFamily="18" charset="0"/>
                <a:ea typeface="仿宋_GB2312" panose="02010609030101010101" pitchFamily="49" charset="-122"/>
                <a:cs typeface="Times New Roman" panose="02020603050405020304" pitchFamily="18" charset="0"/>
              </a:rPr>
              <a:t>linac</a:t>
            </a:r>
            <a:endParaRPr lang="en-US" altLang="zh-CN" sz="1400" b="1" kern="0" dirty="0">
              <a:solidFill>
                <a:srgbClr val="003366"/>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 name="Text Box 211"/>
          <p:cNvSpPr txBox="1">
            <a:spLocks noChangeArrowheads="1"/>
          </p:cNvSpPr>
          <p:nvPr/>
        </p:nvSpPr>
        <p:spPr bwMode="auto">
          <a:xfrm>
            <a:off x="7050296" y="2704261"/>
            <a:ext cx="2170393" cy="1046440"/>
          </a:xfrm>
          <a:prstGeom prst="rect">
            <a:avLst/>
          </a:prstGeom>
          <a:noFill/>
          <a:ln w="3175" cap="flat" cmpd="sng" algn="ctr">
            <a:noFill/>
            <a:prstDash val="solid"/>
          </a:ln>
          <a:effectLst/>
        </p:spPr>
        <p:txBody>
          <a:bodyPr wrap="square" anchor="ctr">
            <a:spAutoFit/>
          </a:bodyPr>
          <a:lstStyle/>
          <a:p>
            <a:pPr>
              <a:defRPr/>
            </a:pPr>
            <a:r>
              <a:rPr lang="en-US" altLang="zh-CN" b="1" kern="0" dirty="0">
                <a:solidFill>
                  <a:srgbClr val="0000FF"/>
                </a:solidFill>
                <a:latin typeface="Times New Roman" panose="02020603050405020304" pitchFamily="18" charset="0"/>
                <a:ea typeface="仿宋_GB2312" panose="02010609030101010101" pitchFamily="49" charset="-122"/>
                <a:cs typeface="Times New Roman" panose="02020603050405020304" pitchFamily="18" charset="0"/>
              </a:rPr>
              <a:t>SRing: </a:t>
            </a:r>
          </a:p>
          <a:p>
            <a:pPr>
              <a:defRPr/>
            </a:pPr>
            <a:r>
              <a:rPr lang="en-US" altLang="zh-CN" sz="1600" b="1" kern="0" dirty="0">
                <a:solidFill>
                  <a:srgbClr val="003366"/>
                </a:solidFill>
                <a:latin typeface="Times New Roman" panose="02020603050405020304" pitchFamily="18" charset="0"/>
                <a:ea typeface="仿宋_GB2312" panose="02010609030101010101" pitchFamily="49" charset="-122"/>
                <a:cs typeface="Times New Roman" panose="02020603050405020304" pitchFamily="18" charset="0"/>
              </a:rPr>
              <a:t>Spectrometer ring</a:t>
            </a:r>
          </a:p>
          <a:p>
            <a:pPr>
              <a:defRPr/>
            </a:pPr>
            <a:r>
              <a:rPr lang="en-US" altLang="zh-CN" sz="1400" b="1" kern="0"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Circumference: 277m</a:t>
            </a:r>
          </a:p>
          <a:p>
            <a:pPr>
              <a:defRPr/>
            </a:pPr>
            <a:r>
              <a:rPr lang="en-US" altLang="zh-CN" sz="1400" b="1" kern="0"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Rigidity: 2-15 Tm</a:t>
            </a:r>
          </a:p>
        </p:txBody>
      </p:sp>
      <p:sp>
        <p:nvSpPr>
          <p:cNvPr id="62" name="Text Box 211"/>
          <p:cNvSpPr txBox="1">
            <a:spLocks noChangeArrowheads="1"/>
          </p:cNvSpPr>
          <p:nvPr/>
        </p:nvSpPr>
        <p:spPr bwMode="auto">
          <a:xfrm>
            <a:off x="2431450" y="4059738"/>
            <a:ext cx="2599839" cy="769441"/>
          </a:xfrm>
          <a:prstGeom prst="rect">
            <a:avLst/>
          </a:prstGeom>
          <a:noFill/>
          <a:ln w="3175" cap="flat" cmpd="sng" algn="ctr">
            <a:noFill/>
            <a:prstDash val="solid"/>
          </a:ln>
          <a:effectLst/>
        </p:spPr>
        <p:txBody>
          <a:bodyPr wrap="square" anchor="ctr">
            <a:spAutoFit/>
          </a:bodyPr>
          <a:lstStyle/>
          <a:p>
            <a:pPr indent="179705">
              <a:defRPr/>
            </a:pPr>
            <a:r>
              <a:rPr lang="en-US" altLang="zh-CN" sz="1600" b="1" kern="0" dirty="0">
                <a:solidFill>
                  <a:srgbClr val="002060"/>
                </a:solidFill>
                <a:latin typeface="Times New Roman" panose="02020603050405020304" pitchFamily="18" charset="0"/>
                <a:ea typeface="仿宋_GB2312" panose="02010609030101010101" pitchFamily="49" charset="-122"/>
                <a:cs typeface="Times New Roman" panose="02020603050405020304" pitchFamily="18" charset="0"/>
              </a:rPr>
              <a:t>Fast cycle ring</a:t>
            </a:r>
            <a:endParaRPr lang="zh-CN" altLang="en-US" sz="1600" b="1" kern="0" dirty="0">
              <a:solidFill>
                <a:srgbClr val="002060"/>
              </a:solidFill>
              <a:latin typeface="Times New Roman" panose="02020603050405020304" pitchFamily="18" charset="0"/>
              <a:ea typeface="仿宋_GB2312" panose="02010609030101010101" pitchFamily="49" charset="-122"/>
              <a:cs typeface="Times New Roman" panose="02020603050405020304" pitchFamily="18" charset="0"/>
            </a:endParaRPr>
          </a:p>
          <a:p>
            <a:pPr indent="179705">
              <a:defRPr/>
            </a:pPr>
            <a:r>
              <a:rPr lang="en-US" altLang="zh-CN" sz="1400" b="1" kern="0"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Circumference: 590 m</a:t>
            </a:r>
          </a:p>
          <a:p>
            <a:pPr indent="179705">
              <a:defRPr/>
            </a:pPr>
            <a:r>
              <a:rPr lang="en-US" altLang="zh-CN" sz="1400" b="1" kern="0"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Rigidity: 34 Tm</a:t>
            </a:r>
          </a:p>
        </p:txBody>
      </p:sp>
      <p:sp>
        <p:nvSpPr>
          <p:cNvPr id="63" name="矩形 62"/>
          <p:cNvSpPr/>
          <p:nvPr/>
        </p:nvSpPr>
        <p:spPr>
          <a:xfrm>
            <a:off x="3163754" y="1363232"/>
            <a:ext cx="2792752" cy="338554"/>
          </a:xfrm>
          <a:prstGeom prst="rect">
            <a:avLst/>
          </a:prstGeom>
        </p:spPr>
        <p:txBody>
          <a:bodyPr wrap="none">
            <a:spAutoFit/>
          </a:bodyPr>
          <a:lstStyle/>
          <a:p>
            <a:pPr>
              <a:defRPr/>
            </a:pPr>
            <a:r>
              <a:rPr lang="en-US" altLang="zh-CN" sz="16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HFRS:</a:t>
            </a:r>
            <a:r>
              <a:rPr lang="en-US" altLang="zh-CN" sz="1600" b="1" kern="0" dirty="0">
                <a:solidFill>
                  <a:srgbClr val="0000FF"/>
                </a:solidFill>
                <a:latin typeface="Times New Roman" panose="02020603050405020304" pitchFamily="18" charset="0"/>
                <a:ea typeface="仿宋_GB2312" panose="02010609030101010101" pitchFamily="49" charset="-122"/>
                <a:cs typeface="Times New Roman" panose="02020603050405020304" pitchFamily="18" charset="0"/>
              </a:rPr>
              <a:t> </a:t>
            </a:r>
            <a:r>
              <a:rPr lang="en-US" altLang="zh-CN" sz="1600" b="1" kern="0"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Radioactive beam line</a:t>
            </a:r>
            <a:endParaRPr lang="en-US" altLang="zh-CN" sz="1600" b="1" kern="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4" name="矩形 63"/>
          <p:cNvSpPr/>
          <p:nvPr/>
        </p:nvSpPr>
        <p:spPr>
          <a:xfrm>
            <a:off x="7050296" y="5491454"/>
            <a:ext cx="3103277" cy="584775"/>
          </a:xfrm>
          <a:prstGeom prst="rect">
            <a:avLst/>
          </a:prstGeom>
          <a:noFill/>
        </p:spPr>
        <p:txBody>
          <a:bodyPr wrap="square">
            <a:spAutoFit/>
          </a:bodyPr>
          <a:lstStyle/>
          <a:p>
            <a:pPr algn="ctr">
              <a:spcAft>
                <a:spcPts val="0"/>
              </a:spcAft>
            </a:pPr>
            <a:r>
              <a:rPr lang="en-US" altLang="zh-CN" sz="16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Low energy nuclear structure and irradiation terminal </a:t>
            </a:r>
            <a:endParaRPr lang="zh-CN" altLang="en-US" sz="16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
        <p:nvSpPr>
          <p:cNvPr id="65" name="矩形 24"/>
          <p:cNvSpPr>
            <a:spLocks noChangeArrowheads="1"/>
          </p:cNvSpPr>
          <p:nvPr/>
        </p:nvSpPr>
        <p:spPr bwMode="auto">
          <a:xfrm>
            <a:off x="430881" y="1100055"/>
            <a:ext cx="2552852" cy="646331"/>
          </a:xfrm>
          <a:prstGeom prst="rect">
            <a:avLst/>
          </a:prstGeom>
          <a:noFill/>
          <a:ln w="9525">
            <a:noFill/>
            <a:miter lim="800000"/>
          </a:ln>
        </p:spPr>
        <p:txBody>
          <a:bodyPr wrap="square">
            <a:spAutoFit/>
          </a:bodyPr>
          <a:lstStyle/>
          <a:p>
            <a:pPr algn="ctr">
              <a:spcAft>
                <a:spcPts val="600"/>
              </a:spcAft>
            </a:pPr>
            <a:r>
              <a:rPr lang="en-US" altLang="zh-CN"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High energy experiment station</a:t>
            </a:r>
          </a:p>
        </p:txBody>
      </p:sp>
      <p:sp>
        <p:nvSpPr>
          <p:cNvPr id="66" name="矩形 65"/>
          <p:cNvSpPr/>
          <p:nvPr/>
        </p:nvSpPr>
        <p:spPr>
          <a:xfrm>
            <a:off x="7010785" y="908758"/>
            <a:ext cx="1885377" cy="584775"/>
          </a:xfrm>
          <a:prstGeom prst="rect">
            <a:avLst/>
          </a:prstGeom>
        </p:spPr>
        <p:txBody>
          <a:bodyPr wrap="square">
            <a:spAutoFit/>
          </a:bodyPr>
          <a:lstStyle/>
          <a:p>
            <a:pPr algn="ctr">
              <a:spcAft>
                <a:spcPts val="0"/>
              </a:spcAft>
            </a:pPr>
            <a:r>
              <a:rPr lang="en-US" altLang="zh-CN" sz="16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Radioactive beams  physics station</a:t>
            </a:r>
            <a:endParaRPr lang="zh-CN" altLang="en-US" sz="16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endParaRPr>
          </a:p>
        </p:txBody>
      </p:sp>
      <p:sp>
        <p:nvSpPr>
          <p:cNvPr id="67" name="矩形 66"/>
          <p:cNvSpPr/>
          <p:nvPr/>
        </p:nvSpPr>
        <p:spPr>
          <a:xfrm>
            <a:off x="8786731" y="1440275"/>
            <a:ext cx="1579604" cy="523220"/>
          </a:xfrm>
          <a:prstGeom prst="rect">
            <a:avLst/>
          </a:prstGeom>
          <a:noFill/>
        </p:spPr>
        <p:txBody>
          <a:bodyPr wrap="square">
            <a:spAutoFit/>
          </a:bodyPr>
          <a:lstStyle/>
          <a:p>
            <a:pPr algn="ctr">
              <a:spcAft>
                <a:spcPts val="0"/>
              </a:spcAft>
            </a:pPr>
            <a:r>
              <a:rPr lang="en-US" altLang="zh-CN" sz="14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High precision </a:t>
            </a:r>
          </a:p>
          <a:p>
            <a:pPr algn="ctr">
              <a:spcAft>
                <a:spcPts val="0"/>
              </a:spcAft>
            </a:pPr>
            <a:r>
              <a:rPr lang="en-US" altLang="zh-CN" sz="14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spectrometer ring</a:t>
            </a:r>
          </a:p>
        </p:txBody>
      </p:sp>
      <p:sp>
        <p:nvSpPr>
          <p:cNvPr id="68" name="矩形 67"/>
          <p:cNvSpPr/>
          <p:nvPr/>
        </p:nvSpPr>
        <p:spPr>
          <a:xfrm>
            <a:off x="8194733" y="2500540"/>
            <a:ext cx="1825346" cy="523220"/>
          </a:xfrm>
          <a:prstGeom prst="rect">
            <a:avLst/>
          </a:prstGeom>
          <a:noFill/>
        </p:spPr>
        <p:txBody>
          <a:bodyPr wrap="square">
            <a:spAutoFit/>
          </a:bodyPr>
          <a:lstStyle/>
          <a:p>
            <a:pPr algn="ctr">
              <a:spcAft>
                <a:spcPts val="0"/>
              </a:spcAft>
            </a:pPr>
            <a:r>
              <a:rPr lang="en-US" altLang="zh-CN" sz="14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e-ion recombination</a:t>
            </a:r>
          </a:p>
          <a:p>
            <a:pPr algn="ctr">
              <a:spcAft>
                <a:spcPts val="0"/>
              </a:spcAft>
            </a:pPr>
            <a:r>
              <a:rPr lang="en-US" altLang="zh-CN" sz="1400" b="1" dirty="0">
                <a:solidFill>
                  <a:srgbClr val="C00000"/>
                </a:solidFill>
                <a:latin typeface="Times New Roman" panose="02020603050405020304" pitchFamily="18" charset="0"/>
                <a:ea typeface="仿宋_GB2312" panose="02010609030101010101" pitchFamily="49" charset="-122"/>
                <a:cs typeface="Times New Roman" panose="02020603050405020304" pitchFamily="18" charset="0"/>
              </a:rPr>
              <a:t> spectroscopy</a:t>
            </a:r>
          </a:p>
        </p:txBody>
      </p:sp>
      <p:sp>
        <p:nvSpPr>
          <p:cNvPr id="69" name="Oval 206"/>
          <p:cNvSpPr/>
          <p:nvPr/>
        </p:nvSpPr>
        <p:spPr>
          <a:xfrm>
            <a:off x="2482019" y="1629923"/>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dirty="0">
                <a:solidFill>
                  <a:prstClr val="white"/>
                </a:solidFill>
                <a:latin typeface="Times New Roman" panose="02020603050405020304" pitchFamily="18" charset="0"/>
                <a:ea typeface="宋体" panose="02010600030101010101" pitchFamily="2" charset="-122"/>
              </a:rPr>
              <a:t>2</a:t>
            </a:r>
          </a:p>
        </p:txBody>
      </p:sp>
      <p:sp>
        <p:nvSpPr>
          <p:cNvPr id="70" name="Oval 206"/>
          <p:cNvSpPr/>
          <p:nvPr/>
        </p:nvSpPr>
        <p:spPr>
          <a:xfrm>
            <a:off x="4193248" y="1711959"/>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a:solidFill>
                  <a:prstClr val="white"/>
                </a:solidFill>
                <a:latin typeface="Times New Roman" panose="02020603050405020304" pitchFamily="18" charset="0"/>
                <a:ea typeface="宋体" panose="02010600030101010101" pitchFamily="2" charset="-122"/>
              </a:rPr>
              <a:t>3</a:t>
            </a:r>
          </a:p>
        </p:txBody>
      </p:sp>
      <p:sp>
        <p:nvSpPr>
          <p:cNvPr id="71" name="Oval 206"/>
          <p:cNvSpPr/>
          <p:nvPr/>
        </p:nvSpPr>
        <p:spPr>
          <a:xfrm>
            <a:off x="6431488" y="951541"/>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dirty="0">
                <a:solidFill>
                  <a:prstClr val="white"/>
                </a:solidFill>
                <a:latin typeface="Times New Roman" panose="02020603050405020304" pitchFamily="18" charset="0"/>
                <a:ea typeface="宋体" panose="02010600030101010101" pitchFamily="2" charset="-122"/>
              </a:rPr>
              <a:t>4</a:t>
            </a:r>
          </a:p>
        </p:txBody>
      </p:sp>
      <p:sp>
        <p:nvSpPr>
          <p:cNvPr id="72" name="Oval 206"/>
          <p:cNvSpPr/>
          <p:nvPr/>
        </p:nvSpPr>
        <p:spPr>
          <a:xfrm>
            <a:off x="8556756" y="1495998"/>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a:solidFill>
                  <a:prstClr val="white"/>
                </a:solidFill>
                <a:latin typeface="Times New Roman" panose="02020603050405020304" pitchFamily="18" charset="0"/>
                <a:ea typeface="宋体" panose="02010600030101010101" pitchFamily="2" charset="-122"/>
              </a:rPr>
              <a:t>5</a:t>
            </a:r>
          </a:p>
        </p:txBody>
      </p:sp>
      <p:sp>
        <p:nvSpPr>
          <p:cNvPr id="73" name="Oval 206"/>
          <p:cNvSpPr/>
          <p:nvPr/>
        </p:nvSpPr>
        <p:spPr>
          <a:xfrm>
            <a:off x="8039644" y="2560299"/>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a:solidFill>
                  <a:prstClr val="white"/>
                </a:solidFill>
                <a:latin typeface="Times New Roman" panose="02020603050405020304" pitchFamily="18" charset="0"/>
                <a:ea typeface="宋体" panose="02010600030101010101" pitchFamily="2" charset="-122"/>
              </a:rPr>
              <a:t>6</a:t>
            </a:r>
          </a:p>
        </p:txBody>
      </p:sp>
      <p:sp>
        <p:nvSpPr>
          <p:cNvPr id="74" name="Oval 206"/>
          <p:cNvSpPr/>
          <p:nvPr/>
        </p:nvSpPr>
        <p:spPr>
          <a:xfrm>
            <a:off x="6764202" y="5520846"/>
            <a:ext cx="250825" cy="252412"/>
          </a:xfrm>
          <a:prstGeom prst="ellipse">
            <a:avLst/>
          </a:prstGeom>
          <a:solidFill>
            <a:srgbClr val="C00000"/>
          </a:solidFill>
          <a:ln w="9525" cap="flat" cmpd="sng">
            <a:solidFill>
              <a:srgbClr val="00B0F0"/>
            </a:solidFill>
            <a:prstDash val="solid"/>
            <a:headEnd type="none" w="med" len="med"/>
            <a:tailEnd type="none" w="med" len="med"/>
          </a:ln>
        </p:spPr>
        <p:txBody>
          <a:bodyPr wrap="none" anchor="ctr" anchorCtr="0"/>
          <a:lstStyle>
            <a:lvl1pPr marL="342900" indent="-342900" algn="l" rtl="0" eaLnBrk="0" fontAlgn="base" hangingPunct="0">
              <a:spcBef>
                <a:spcPct val="20000"/>
              </a:spcBef>
              <a:spcAft>
                <a:spcPct val="0"/>
              </a:spcAft>
              <a:buFont typeface="Arial" panose="020B0604020202020204" pitchFamily="34" charset="0"/>
              <a:buChar char="•"/>
              <a:defRPr lang="zh-CN" altLang="en-US" sz="22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1pPr>
            <a:lvl2pPr marL="742950" indent="-285750" algn="l" rtl="0" eaLnBrk="0" fontAlgn="base" hangingPunct="0">
              <a:spcBef>
                <a:spcPct val="20000"/>
              </a:spcBef>
              <a:spcAft>
                <a:spcPct val="0"/>
              </a:spcAft>
              <a:buFont typeface="Arial" panose="020B0604020202020204" pitchFamily="34" charset="0"/>
              <a:buChar char="–"/>
              <a:defRPr lang="zh-CN" altLang="en-US" sz="24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2pPr>
            <a:lvl3pPr marL="11430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3pPr>
            <a:lvl4pPr marL="16002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4pPr>
            <a:lvl5pPr marL="2057400" indent="-228600" algn="l" rtl="0" eaLnBrk="0" fontAlgn="base" hangingPunct="0">
              <a:spcBef>
                <a:spcPct val="20000"/>
              </a:spcBef>
              <a:spcAft>
                <a:spcPct val="0"/>
              </a:spcAft>
              <a:buFont typeface="Arial" panose="020B0604020202020204" pitchFamily="34" charset="0"/>
              <a:buChar char="»"/>
              <a:defRPr lang="zh-CN" altLang="en-US" sz="2000" kern="1200" dirty="0">
                <a:solidFill>
                  <a:srgbClr val="376092"/>
                </a:solidFill>
                <a:latin typeface="Arial" panose="020B0604020202020204" pitchFamily="34" charset="0"/>
                <a:ea typeface="黑体" panose="02010609060101010101" pitchFamily="49" charset="-122"/>
                <a:cs typeface="Times New Roman" panose="02020603050405020304" pitchFamily="18" charset="0"/>
              </a:defRPr>
            </a:lvl5pPr>
          </a:lstStyle>
          <a:p>
            <a:pPr marL="0" indent="0" algn="ctr">
              <a:spcBef>
                <a:spcPct val="0"/>
              </a:spcBef>
              <a:buFontTx/>
              <a:buNone/>
            </a:pPr>
            <a:r>
              <a:rPr lang="en-US" altLang="zh-CN" sz="1600">
                <a:solidFill>
                  <a:prstClr val="white"/>
                </a:solidFill>
                <a:latin typeface="Times New Roman" panose="02020603050405020304" pitchFamily="18" charset="0"/>
                <a:ea typeface="宋体" panose="02010600030101010101" pitchFamily="2" charset="-122"/>
              </a:rPr>
              <a:t>1</a:t>
            </a:r>
          </a:p>
        </p:txBody>
      </p:sp>
      <p:sp>
        <p:nvSpPr>
          <p:cNvPr id="75" name="矩形 74"/>
          <p:cNvSpPr/>
          <p:nvPr/>
        </p:nvSpPr>
        <p:spPr>
          <a:xfrm>
            <a:off x="430881" y="6176917"/>
            <a:ext cx="11395809" cy="492443"/>
          </a:xfrm>
          <a:prstGeom prst="rect">
            <a:avLst/>
          </a:prstGeom>
        </p:spPr>
        <p:txBody>
          <a:bodyPr wrap="square">
            <a:spAutoFit/>
          </a:bodyPr>
          <a:lstStyle/>
          <a:p>
            <a:pPr algn="ctr"/>
            <a:r>
              <a:rPr lang="en-US" altLang="zh-CN" sz="2600" b="1" dirty="0">
                <a:solidFill>
                  <a:prstClr val="black"/>
                </a:solidFill>
                <a:latin typeface="Times New Roman" panose="02020603050405020304" pitchFamily="18" charset="0"/>
                <a:cs typeface="Times New Roman" panose="02020603050405020304" pitchFamily="18" charset="0"/>
              </a:rPr>
              <a:t>Digital-twin-based engineering information </a:t>
            </a:r>
            <a:r>
              <a:rPr lang="en-US" altLang="zh-CN" sz="2600" b="1" dirty="0" smtClean="0">
                <a:solidFill>
                  <a:prstClr val="black"/>
                </a:solidFill>
                <a:latin typeface="Times New Roman" panose="02020603050405020304" pitchFamily="18" charset="0"/>
                <a:cs typeface="Times New Roman" panose="02020603050405020304" pitchFamily="18" charset="0"/>
              </a:rPr>
              <a:t>modeling </a:t>
            </a:r>
            <a:r>
              <a:rPr lang="en-US" altLang="zh-CN" sz="2600" b="1" dirty="0">
                <a:solidFill>
                  <a:prstClr val="black"/>
                </a:solidFill>
                <a:latin typeface="Times New Roman" panose="02020603050405020304" pitchFamily="18" charset="0"/>
                <a:cs typeface="Times New Roman" panose="02020603050405020304" pitchFamily="18" charset="0"/>
              </a:rPr>
              <a:t>(</a:t>
            </a:r>
            <a:r>
              <a:rPr lang="en-US" altLang="zh-CN" sz="2600" b="1" dirty="0" smtClean="0">
                <a:solidFill>
                  <a:prstClr val="black"/>
                </a:solidFill>
                <a:latin typeface="Times New Roman" panose="02020603050405020304" pitchFamily="18" charset="0"/>
                <a:cs typeface="Times New Roman" panose="02020603050405020304" pitchFamily="18" charset="0"/>
              </a:rPr>
              <a:t>BIM) </a:t>
            </a:r>
            <a:r>
              <a:rPr lang="en-US" altLang="zh-CN" sz="2600" b="1" dirty="0">
                <a:solidFill>
                  <a:prstClr val="black"/>
                </a:solidFill>
                <a:latin typeface="Times New Roman" panose="02020603050405020304" pitchFamily="18" charset="0"/>
                <a:cs typeface="Times New Roman" panose="02020603050405020304" pitchFamily="18" charset="0"/>
              </a:rPr>
              <a:t>of HIAF facility</a:t>
            </a:r>
            <a:endParaRPr lang="zh-CN" altLang="en-US" sz="2600" b="1" dirty="0">
              <a:solidFill>
                <a:prstClr val="black"/>
              </a:solidFill>
              <a:latin typeface="Times New Roman" panose="02020603050405020304" pitchFamily="18" charset="0"/>
              <a:cs typeface="Times New Roman" panose="02020603050405020304" pitchFamily="18" charset="0"/>
            </a:endParaRPr>
          </a:p>
        </p:txBody>
      </p:sp>
      <p:sp>
        <p:nvSpPr>
          <p:cNvPr id="76" name="矩形 75"/>
          <p:cNvSpPr/>
          <p:nvPr/>
        </p:nvSpPr>
        <p:spPr>
          <a:xfrm>
            <a:off x="9964175" y="4612904"/>
            <a:ext cx="1534394" cy="769441"/>
          </a:xfrm>
          <a:prstGeom prst="rect">
            <a:avLst/>
          </a:prstGeom>
        </p:spPr>
        <p:txBody>
          <a:bodyPr wrap="none">
            <a:spAutoFit/>
          </a:bodyPr>
          <a:lstStyle/>
          <a:p>
            <a:pPr>
              <a:defRPr/>
            </a:pPr>
            <a:r>
              <a:rPr lang="en-US" altLang="zh-CN" sz="16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SECR:</a:t>
            </a:r>
            <a:r>
              <a:rPr lang="en-US" altLang="zh-CN" sz="1600" b="1" kern="0" dirty="0">
                <a:solidFill>
                  <a:srgbClr val="0000FF"/>
                </a:solidFill>
                <a:latin typeface="Times New Roman" panose="02020603050405020304" pitchFamily="18" charset="0"/>
                <a:ea typeface="仿宋_GB2312" panose="02010609030101010101" pitchFamily="49" charset="-122"/>
                <a:cs typeface="Times New Roman" panose="02020603050405020304" pitchFamily="18" charset="0"/>
              </a:rPr>
              <a:t> </a:t>
            </a:r>
          </a:p>
          <a:p>
            <a:pPr>
              <a:defRPr/>
            </a:pPr>
            <a:r>
              <a:rPr lang="en-US" altLang="zh-CN" sz="1400" b="1" kern="0" dirty="0">
                <a:solidFill>
                  <a:srgbClr val="003366"/>
                </a:solidFill>
                <a:latin typeface="Times New Roman" panose="02020603050405020304" pitchFamily="18" charset="0"/>
                <a:ea typeface="仿宋_GB2312" panose="02010609030101010101" pitchFamily="49" charset="-122"/>
                <a:cs typeface="Times New Roman" panose="02020603050405020304" pitchFamily="18" charset="0"/>
              </a:rPr>
              <a:t>Superconducting </a:t>
            </a:r>
          </a:p>
          <a:p>
            <a:pPr>
              <a:defRPr/>
            </a:pPr>
            <a:r>
              <a:rPr lang="en-US" altLang="zh-CN" sz="1400" b="1" kern="0" dirty="0">
                <a:solidFill>
                  <a:srgbClr val="003366"/>
                </a:solidFill>
                <a:latin typeface="Times New Roman" panose="02020603050405020304" pitchFamily="18" charset="0"/>
                <a:ea typeface="仿宋_GB2312" panose="02010609030101010101" pitchFamily="49" charset="-122"/>
                <a:cs typeface="Times New Roman" panose="02020603050405020304" pitchFamily="18" charset="0"/>
              </a:rPr>
              <a:t>ECR source</a:t>
            </a:r>
          </a:p>
        </p:txBody>
      </p:sp>
      <p:sp>
        <p:nvSpPr>
          <p:cNvPr id="77" name="矩形 76"/>
          <p:cNvSpPr/>
          <p:nvPr/>
        </p:nvSpPr>
        <p:spPr>
          <a:xfrm>
            <a:off x="263352" y="1644042"/>
            <a:ext cx="2293208" cy="1400383"/>
          </a:xfrm>
          <a:prstGeom prst="rect">
            <a:avLst/>
          </a:prstGeom>
        </p:spPr>
        <p:txBody>
          <a:bodyPr wrap="square">
            <a:spAutoFit/>
          </a:bodyPr>
          <a:lstStyle/>
          <a:p>
            <a:pPr marL="174625" indent="-174625">
              <a:spcBef>
                <a:spcPts val="300"/>
              </a:spcBef>
              <a:buFont typeface="Arial" panose="020B0604020202020204" pitchFamily="34" charset="0"/>
              <a:buChar char="•"/>
            </a:pPr>
            <a:r>
              <a:rPr lang="en-US" altLang="zh-CN" sz="1600" dirty="0" smtClean="0">
                <a:solidFill>
                  <a:srgbClr val="1F497D"/>
                </a:solidFill>
                <a:latin typeface="Times New Roman" panose="02020603050405020304" pitchFamily="18" charset="0"/>
                <a:ea typeface="宋体" panose="02010600030101010101" pitchFamily="2" charset="-122"/>
              </a:rPr>
              <a:t>Hyper nuclei physics</a:t>
            </a:r>
            <a:endParaRPr lang="en-US" altLang="zh-CN" sz="1600" dirty="0">
              <a:solidFill>
                <a:srgbClr val="1F497D"/>
              </a:solidFill>
              <a:latin typeface="Times New Roman" panose="02020603050405020304" pitchFamily="18" charset="0"/>
              <a:ea typeface="宋体" panose="02010600030101010101" pitchFamily="2" charset="-122"/>
            </a:endParaRPr>
          </a:p>
          <a:p>
            <a:pPr marL="174625" indent="-174625">
              <a:spcBef>
                <a:spcPts val="300"/>
              </a:spcBef>
              <a:buFont typeface="Arial" panose="020B0604020202020204" pitchFamily="34" charset="0"/>
              <a:buChar char="•"/>
            </a:pPr>
            <a:r>
              <a:rPr lang="en-US" altLang="zh-CN" sz="1600" dirty="0">
                <a:solidFill>
                  <a:srgbClr val="1F497D"/>
                </a:solidFill>
                <a:latin typeface="Times New Roman" panose="02020603050405020304" pitchFamily="18" charset="0"/>
                <a:ea typeface="宋体" panose="02010600030101010101" pitchFamily="2" charset="-122"/>
              </a:rPr>
              <a:t>Phase diagram of strongly interacting matter</a:t>
            </a:r>
          </a:p>
          <a:p>
            <a:pPr marL="174625" indent="-174625">
              <a:spcBef>
                <a:spcPts val="300"/>
              </a:spcBef>
              <a:buFont typeface="Arial" panose="020B0604020202020204" pitchFamily="34" charset="0"/>
              <a:buChar char="•"/>
            </a:pPr>
            <a:endParaRPr lang="zh-CN" altLang="en-US" sz="1600" dirty="0">
              <a:solidFill>
                <a:srgbClr val="1F497D"/>
              </a:solidFill>
              <a:latin typeface="Times New Roman" panose="02020603050405020304" pitchFamily="18" charset="0"/>
              <a:ea typeface="宋体" panose="02010600030101010101" pitchFamily="2" charset="-122"/>
            </a:endParaRPr>
          </a:p>
        </p:txBody>
      </p:sp>
      <p:sp>
        <p:nvSpPr>
          <p:cNvPr id="78" name="文本框 77"/>
          <p:cNvSpPr txBox="1"/>
          <p:nvPr/>
        </p:nvSpPr>
        <p:spPr bwMode="auto">
          <a:xfrm>
            <a:off x="4223792" y="107921"/>
            <a:ext cx="344196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Project overview</a:t>
            </a:r>
            <a:endParaRPr lang="en-US" altLang="zh-CN" sz="3200" b="1" dirty="0">
              <a:solidFill>
                <a:prstClr val="black"/>
              </a:solidFill>
            </a:endParaRPr>
          </a:p>
        </p:txBody>
      </p:sp>
    </p:spTree>
    <p:extLst>
      <p:ext uri="{BB962C8B-B14F-4D97-AF65-F5344CB8AC3E}">
        <p14:creationId xmlns:p14="http://schemas.microsoft.com/office/powerpoint/2010/main" val="41152027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32" name="Picture 2" descr="https://www.impcas.ac.cn/ttxw2017/202607/W020260721387119277572_ORIGIN.pn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786" r="9468" b="5870"/>
          <a:stretch/>
        </p:blipFill>
        <p:spPr bwMode="auto">
          <a:xfrm>
            <a:off x="7910564" y="2723106"/>
            <a:ext cx="3951231" cy="2594937"/>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连接符: 肘形 24"/>
          <p:cNvCxnSpPr/>
          <p:nvPr/>
        </p:nvCxnSpPr>
        <p:spPr>
          <a:xfrm rot="5400000" flipH="1" flipV="1">
            <a:off x="7620485" y="3420368"/>
            <a:ext cx="768440" cy="638376"/>
          </a:xfrm>
          <a:prstGeom prst="bentConnector3">
            <a:avLst>
              <a:gd name="adj1" fmla="val 77711"/>
            </a:avLst>
          </a:prstGeom>
          <a:ln w="28575">
            <a:solidFill>
              <a:srgbClr val="EEC641"/>
            </a:solidFill>
          </a:ln>
        </p:spPr>
        <p:style>
          <a:lnRef idx="1">
            <a:schemeClr val="accent1"/>
          </a:lnRef>
          <a:fillRef idx="0">
            <a:schemeClr val="accent1"/>
          </a:fillRef>
          <a:effectRef idx="0">
            <a:schemeClr val="accent1"/>
          </a:effectRef>
          <a:fontRef idx="minor">
            <a:schemeClr val="tx1"/>
          </a:fontRef>
        </p:style>
      </p:cxnSp>
      <p:pic>
        <p:nvPicPr>
          <p:cNvPr id="81" name="Picture 2"/>
          <p:cNvPicPr/>
          <p:nvPr/>
        </p:nvPicPr>
        <p:blipFill>
          <a:blip r:embed="rId4"/>
          <a:stretch>
            <a:fillRect/>
          </a:stretch>
        </p:blipFill>
        <p:spPr>
          <a:xfrm>
            <a:off x="5306392" y="4756312"/>
            <a:ext cx="2359368" cy="1299723"/>
          </a:xfrm>
          <a:prstGeom prst="roundRect">
            <a:avLst/>
          </a:prstGeom>
          <a:effectLst>
            <a:outerShdw blurRad="50800" dist="38100" dir="2700000" algn="tl" rotWithShape="0">
              <a:prstClr val="black">
                <a:alpha val="40000"/>
              </a:prstClr>
            </a:outerShdw>
          </a:effectLst>
        </p:spPr>
      </p:pic>
      <p:pic>
        <p:nvPicPr>
          <p:cNvPr id="82" name="图片 50"/>
          <p:cNvPicPr/>
          <p:nvPr/>
        </p:nvPicPr>
        <p:blipFill>
          <a:blip r:embed="rId5" cstate="print">
            <a:extLst>
              <a:ext uri="{28A0092B-C50C-407E-A947-70E740481C1C}">
                <a14:useLocalDpi xmlns:a14="http://schemas.microsoft.com/office/drawing/2010/main" val="0"/>
              </a:ext>
            </a:extLst>
          </a:blip>
          <a:stretch>
            <a:fillRect/>
          </a:stretch>
        </p:blipFill>
        <p:spPr>
          <a:xfrm>
            <a:off x="5130216" y="1573568"/>
            <a:ext cx="2225670" cy="1267170"/>
          </a:xfrm>
          <a:prstGeom prst="roundRect">
            <a:avLst/>
          </a:prstGeom>
          <a:effectLst>
            <a:outerShdw blurRad="50800" dist="38100" dir="2700000" algn="tl" rotWithShape="0">
              <a:prstClr val="black">
                <a:alpha val="40000"/>
              </a:prstClr>
            </a:outerShdw>
          </a:effectLst>
        </p:spPr>
      </p:pic>
      <p:sp>
        <p:nvSpPr>
          <p:cNvPr id="84" name="Inhaltsplatzhalter 4"/>
          <p:cNvSpPr txBox="1"/>
          <p:nvPr/>
        </p:nvSpPr>
        <p:spPr>
          <a:xfrm>
            <a:off x="8600508" y="1832761"/>
            <a:ext cx="3028691" cy="741613"/>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13765">
              <a:lnSpc>
                <a:spcPct val="114000"/>
              </a:lnSpc>
              <a:defRPr/>
            </a:pPr>
            <a:r>
              <a:rPr lang="en-US" altLang="zh-CN" sz="22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Beam commissioning</a:t>
            </a:r>
          </a:p>
          <a:p>
            <a:pPr algn="ctr" defTabSz="913765">
              <a:lnSpc>
                <a:spcPct val="114000"/>
              </a:lnSpc>
              <a:defRPr/>
            </a:pPr>
            <a:r>
              <a:rPr lang="en-US" sz="22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Equipment operation</a:t>
            </a:r>
          </a:p>
        </p:txBody>
      </p:sp>
      <p:sp>
        <p:nvSpPr>
          <p:cNvPr id="85" name="Inhaltsplatzhalter 4"/>
          <p:cNvSpPr txBox="1"/>
          <p:nvPr/>
        </p:nvSpPr>
        <p:spPr>
          <a:xfrm>
            <a:off x="516343" y="3010292"/>
            <a:ext cx="2157491" cy="561436"/>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14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sym typeface="+mn-ea"/>
              </a:rPr>
              <a:t>Civil construction began</a:t>
            </a:r>
            <a:endParaRPr lang="en-US"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a:p>
            <a:pPr defTabSz="913765">
              <a:lnSpc>
                <a:spcPct val="114000"/>
              </a:lnSpc>
              <a:buFont typeface="Wingdings" panose="05000000000000000000" pitchFamily="2" charset="2"/>
              <a:buNone/>
              <a:defRPr/>
            </a:pPr>
            <a:endParaRPr lang="en-US" altLang="zh-CN"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6" name="Inhaltsplatzhalter 4"/>
          <p:cNvSpPr txBox="1"/>
          <p:nvPr/>
        </p:nvSpPr>
        <p:spPr>
          <a:xfrm>
            <a:off x="1457769" y="4109399"/>
            <a:ext cx="2427928" cy="615553"/>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25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First</a:t>
            </a:r>
            <a:r>
              <a:rPr lang="zh-CN" altLang="en-US"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key</a:t>
            </a:r>
            <a:r>
              <a:rPr lang="zh-CN" altLang="en-US"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equipment</a:t>
            </a:r>
          </a:p>
          <a:p>
            <a:pPr defTabSz="913765">
              <a:lnSpc>
                <a:spcPct val="125000"/>
              </a:lnSpc>
              <a:buFont typeface="Wingdings" panose="05000000000000000000" pitchFamily="2" charset="2"/>
              <a:buNone/>
              <a:defRPr/>
            </a:pPr>
            <a:endParaRPr lang="en-US"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7" name="Inhaltsplatzhalter 4"/>
          <p:cNvSpPr txBox="1"/>
          <p:nvPr/>
        </p:nvSpPr>
        <p:spPr>
          <a:xfrm>
            <a:off x="3088595" y="2872744"/>
            <a:ext cx="2010487" cy="615553"/>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25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Key prototype</a:t>
            </a:r>
          </a:p>
          <a:p>
            <a:pPr defTabSz="913765">
              <a:lnSpc>
                <a:spcPct val="125000"/>
              </a:lnSpc>
              <a:buFont typeface="Wingdings" panose="05000000000000000000" pitchFamily="2" charset="2"/>
              <a:buNone/>
              <a:defRPr/>
            </a:pPr>
            <a:r>
              <a:rPr lang="en-US" altLang="zh-CN"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Equipment bidding</a:t>
            </a:r>
            <a:endParaRPr lang="en-US"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88" name="Inhaltsplatzhalter 4"/>
          <p:cNvSpPr txBox="1"/>
          <p:nvPr/>
        </p:nvSpPr>
        <p:spPr>
          <a:xfrm>
            <a:off x="5441082" y="2899802"/>
            <a:ext cx="2266247" cy="561436"/>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14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Testing</a:t>
            </a:r>
          </a:p>
          <a:p>
            <a:pPr defTabSz="913765">
              <a:lnSpc>
                <a:spcPct val="114000"/>
              </a:lnSpc>
              <a:buFont typeface="Wingdings" panose="05000000000000000000" pitchFamily="2" charset="2"/>
              <a:buNone/>
              <a:defRPr/>
            </a:pPr>
            <a:r>
              <a:rPr lang="en-US" altLang="zh-CN"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Auxiliary system</a:t>
            </a:r>
          </a:p>
        </p:txBody>
      </p:sp>
      <p:sp>
        <p:nvSpPr>
          <p:cNvPr id="89" name="Inhaltsplatzhalter 4"/>
          <p:cNvSpPr txBox="1"/>
          <p:nvPr/>
        </p:nvSpPr>
        <p:spPr>
          <a:xfrm>
            <a:off x="5916424" y="4346754"/>
            <a:ext cx="2595048" cy="615553"/>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25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Installation </a:t>
            </a:r>
          </a:p>
          <a:p>
            <a:pPr defTabSz="913765">
              <a:lnSpc>
                <a:spcPct val="125000"/>
              </a:lnSpc>
              <a:buFont typeface="Wingdings" panose="05000000000000000000" pitchFamily="2" charset="2"/>
              <a:buNone/>
              <a:defRPr/>
            </a:pPr>
            <a:r>
              <a:rPr lang="en-US" altLang="zh-CN"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Offline commissioning</a:t>
            </a:r>
          </a:p>
        </p:txBody>
      </p:sp>
      <p:sp>
        <p:nvSpPr>
          <p:cNvPr id="90" name="Inhaltsplatzhalter 4"/>
          <p:cNvSpPr txBox="1"/>
          <p:nvPr/>
        </p:nvSpPr>
        <p:spPr>
          <a:xfrm>
            <a:off x="3841787" y="4154740"/>
            <a:ext cx="1829266" cy="307777"/>
          </a:xfrm>
          <a:prstGeom prst="rect">
            <a:avLst/>
          </a:prstGeom>
        </p:spPr>
        <p:txBody>
          <a:bodyPr wrap="square" lIns="0" tIns="0" rIns="0" bIns="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lnSpc>
                <a:spcPct val="125000"/>
              </a:lnSpc>
              <a:buFont typeface="Wingdings" panose="05000000000000000000" pitchFamily="2" charset="2"/>
              <a:buNone/>
              <a:defRPr/>
            </a:pP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Batch processing</a:t>
            </a:r>
            <a:endParaRPr lang="en-US" sz="16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91" name="图片 37"/>
          <p:cNvPicPr/>
          <p:nvPr/>
        </p:nvPicPr>
        <p:blipFill>
          <a:blip r:embed="rId6"/>
          <a:stretch>
            <a:fillRect/>
          </a:stretch>
        </p:blipFill>
        <p:spPr>
          <a:xfrm>
            <a:off x="2697848" y="1573568"/>
            <a:ext cx="2216703" cy="1260000"/>
          </a:xfrm>
          <a:prstGeom prst="roundRect">
            <a:avLst/>
          </a:prstGeom>
          <a:effectLst>
            <a:outerShdw blurRad="50800" dist="38100" dir="2700000" algn="tl" rotWithShape="0">
              <a:prstClr val="black">
                <a:alpha val="40000"/>
              </a:prstClr>
            </a:outerShdw>
          </a:effectLst>
        </p:spPr>
      </p:pic>
      <p:pic>
        <p:nvPicPr>
          <p:cNvPr id="92" name="图片 41"/>
          <p:cNvPicPr/>
          <p:nvPr/>
        </p:nvPicPr>
        <p:blipFill rotWithShape="1">
          <a:blip r:embed="rId7" cstate="print">
            <a:extLst>
              <a:ext uri="{28A0092B-C50C-407E-A947-70E740481C1C}">
                <a14:useLocalDpi xmlns:a14="http://schemas.microsoft.com/office/drawing/2010/main" val="0"/>
              </a:ext>
            </a:extLst>
          </a:blip>
          <a:srcRect l="3937" t="21113" r="14339"/>
          <a:stretch>
            <a:fillRect/>
          </a:stretch>
        </p:blipFill>
        <p:spPr>
          <a:xfrm>
            <a:off x="174841" y="4756312"/>
            <a:ext cx="2359368" cy="1299723"/>
          </a:xfrm>
          <a:prstGeom prst="roundRect">
            <a:avLst/>
          </a:prstGeom>
          <a:effectLst>
            <a:outerShdw blurRad="50800" dist="38100" dir="2700000" algn="tl" rotWithShape="0">
              <a:prstClr val="black">
                <a:alpha val="40000"/>
              </a:prstClr>
            </a:outerShdw>
          </a:effectLst>
        </p:spPr>
      </p:pic>
      <p:pic>
        <p:nvPicPr>
          <p:cNvPr id="93" name="图片 40"/>
          <p:cNvPicPr/>
          <p:nvPr/>
        </p:nvPicPr>
        <p:blipFill rotWithShape="1">
          <a:blip r:embed="rId8" cstate="print">
            <a:extLst>
              <a:ext uri="{28A0092B-C50C-407E-A947-70E740481C1C}">
                <a14:useLocalDpi xmlns:a14="http://schemas.microsoft.com/office/drawing/2010/main" val="0"/>
              </a:ext>
            </a:extLst>
          </a:blip>
          <a:srcRect l="8235" r="9976"/>
          <a:stretch>
            <a:fillRect/>
          </a:stretch>
        </p:blipFill>
        <p:spPr>
          <a:xfrm>
            <a:off x="212385" y="1573568"/>
            <a:ext cx="2264138" cy="1260000"/>
          </a:xfrm>
          <a:prstGeom prst="roundRect">
            <a:avLst/>
          </a:prstGeom>
          <a:effectLst>
            <a:outerShdw blurRad="50800" dist="38100" dir="2700000" algn="tl" rotWithShape="0">
              <a:prstClr val="black">
                <a:alpha val="40000"/>
              </a:prstClr>
            </a:outerShdw>
          </a:effectLst>
        </p:spPr>
      </p:pic>
      <p:pic>
        <p:nvPicPr>
          <p:cNvPr id="94" name="图片 42"/>
          <p:cNvPicPr/>
          <p:nvPr/>
        </p:nvPicPr>
        <p:blipFill>
          <a:blip r:embed="rId9" cstate="print">
            <a:extLst>
              <a:ext uri="{28A0092B-C50C-407E-A947-70E740481C1C}">
                <a14:useLocalDpi xmlns:a14="http://schemas.microsoft.com/office/drawing/2010/main" val="0"/>
              </a:ext>
            </a:extLst>
          </a:blip>
          <a:stretch>
            <a:fillRect/>
          </a:stretch>
        </p:blipFill>
        <p:spPr>
          <a:xfrm>
            <a:off x="2807087" y="4756312"/>
            <a:ext cx="2226427" cy="1299723"/>
          </a:xfrm>
          <a:prstGeom prst="roundRect">
            <a:avLst/>
          </a:prstGeom>
          <a:effectLst>
            <a:outerShdw blurRad="50800" dist="38100" dir="2700000" algn="tl" rotWithShape="0">
              <a:prstClr val="black">
                <a:alpha val="40000"/>
              </a:prstClr>
            </a:outerShdw>
          </a:effectLst>
        </p:spPr>
      </p:pic>
      <p:cxnSp>
        <p:nvCxnSpPr>
          <p:cNvPr id="95" name="Straight Connector 4"/>
          <p:cNvCxnSpPr/>
          <p:nvPr/>
        </p:nvCxnSpPr>
        <p:spPr>
          <a:xfrm>
            <a:off x="397900" y="2773505"/>
            <a:ext cx="0" cy="1063953"/>
          </a:xfrm>
          <a:prstGeom prst="line">
            <a:avLst/>
          </a:prstGeom>
          <a:noFill/>
          <a:ln w="28575" cap="flat" cmpd="sng" algn="ctr">
            <a:solidFill>
              <a:srgbClr val="4472C4"/>
            </a:solidFill>
            <a:prstDash val="solid"/>
            <a:miter lim="800000"/>
            <a:headEnd type="oval"/>
          </a:ln>
          <a:effectLst/>
        </p:spPr>
      </p:cxnSp>
      <p:cxnSp>
        <p:nvCxnSpPr>
          <p:cNvPr id="96" name="Straight Connector 4"/>
          <p:cNvCxnSpPr/>
          <p:nvPr/>
        </p:nvCxnSpPr>
        <p:spPr>
          <a:xfrm>
            <a:off x="2965535" y="2811397"/>
            <a:ext cx="0" cy="1063953"/>
          </a:xfrm>
          <a:prstGeom prst="line">
            <a:avLst/>
          </a:prstGeom>
          <a:noFill/>
          <a:ln w="28575" cap="flat" cmpd="sng" algn="ctr">
            <a:solidFill>
              <a:srgbClr val="4472C4"/>
            </a:solidFill>
            <a:prstDash val="solid"/>
            <a:miter lim="800000"/>
            <a:headEnd type="oval"/>
          </a:ln>
          <a:effectLst/>
        </p:spPr>
      </p:cxnSp>
      <p:cxnSp>
        <p:nvCxnSpPr>
          <p:cNvPr id="97" name="Straight Connector 18"/>
          <p:cNvCxnSpPr/>
          <p:nvPr/>
        </p:nvCxnSpPr>
        <p:spPr>
          <a:xfrm>
            <a:off x="5225164" y="2811397"/>
            <a:ext cx="0" cy="1063953"/>
          </a:xfrm>
          <a:prstGeom prst="line">
            <a:avLst/>
          </a:prstGeom>
          <a:noFill/>
          <a:ln w="28575" cap="flat" cmpd="sng" algn="ctr">
            <a:solidFill>
              <a:srgbClr val="4472C4"/>
            </a:solidFill>
            <a:prstDash val="solid"/>
            <a:miter lim="800000"/>
            <a:headEnd type="oval"/>
          </a:ln>
          <a:effectLst/>
        </p:spPr>
      </p:cxnSp>
      <p:cxnSp>
        <p:nvCxnSpPr>
          <p:cNvPr id="98" name="Straight Connector 4"/>
          <p:cNvCxnSpPr/>
          <p:nvPr/>
        </p:nvCxnSpPr>
        <p:spPr>
          <a:xfrm flipV="1">
            <a:off x="1339666" y="3798483"/>
            <a:ext cx="0" cy="972000"/>
          </a:xfrm>
          <a:prstGeom prst="line">
            <a:avLst/>
          </a:prstGeom>
          <a:noFill/>
          <a:ln w="28575" cap="flat" cmpd="sng" algn="ctr">
            <a:solidFill>
              <a:srgbClr val="4472C4"/>
            </a:solidFill>
            <a:prstDash val="solid"/>
            <a:miter lim="800000"/>
            <a:headEnd type="oval"/>
          </a:ln>
          <a:effectLst/>
        </p:spPr>
      </p:cxnSp>
      <p:cxnSp>
        <p:nvCxnSpPr>
          <p:cNvPr id="99" name="Straight Connector 4"/>
          <p:cNvCxnSpPr/>
          <p:nvPr/>
        </p:nvCxnSpPr>
        <p:spPr>
          <a:xfrm flipV="1">
            <a:off x="3697931" y="3798483"/>
            <a:ext cx="0" cy="972000"/>
          </a:xfrm>
          <a:prstGeom prst="line">
            <a:avLst/>
          </a:prstGeom>
          <a:noFill/>
          <a:ln w="28575" cap="flat" cmpd="sng" algn="ctr">
            <a:solidFill>
              <a:srgbClr val="4472C4"/>
            </a:solidFill>
            <a:prstDash val="solid"/>
            <a:miter lim="800000"/>
            <a:headEnd type="oval"/>
          </a:ln>
          <a:effectLst/>
        </p:spPr>
      </p:cxnSp>
      <p:cxnSp>
        <p:nvCxnSpPr>
          <p:cNvPr id="100" name="Straight Connector 4"/>
          <p:cNvCxnSpPr/>
          <p:nvPr/>
        </p:nvCxnSpPr>
        <p:spPr>
          <a:xfrm flipV="1">
            <a:off x="5772923" y="3798483"/>
            <a:ext cx="0" cy="972000"/>
          </a:xfrm>
          <a:prstGeom prst="line">
            <a:avLst/>
          </a:prstGeom>
          <a:noFill/>
          <a:ln w="28575" cap="flat" cmpd="sng" algn="ctr">
            <a:solidFill>
              <a:srgbClr val="4472C4"/>
            </a:solidFill>
            <a:prstDash val="solid"/>
            <a:miter lim="800000"/>
            <a:headEnd type="oval"/>
          </a:ln>
          <a:effectLst/>
        </p:spPr>
      </p:cxnSp>
      <p:sp>
        <p:nvSpPr>
          <p:cNvPr id="101" name="矩形 5"/>
          <p:cNvSpPr/>
          <p:nvPr/>
        </p:nvSpPr>
        <p:spPr>
          <a:xfrm>
            <a:off x="8040216" y="5406174"/>
            <a:ext cx="3968564" cy="901272"/>
          </a:xfrm>
          <a:prstGeom prst="rect">
            <a:avLst/>
          </a:prstGeom>
        </p:spPr>
        <p:txBody>
          <a:bodyPr wrap="square">
            <a:spAutoFit/>
          </a:bodyPr>
          <a:lstStyle/>
          <a:p>
            <a:pPr algn="ctr" defTabSz="913765">
              <a:lnSpc>
                <a:spcPct val="114000"/>
              </a:lnSpc>
              <a:defRPr/>
            </a:pPr>
            <a:r>
              <a:rPr lang="en-US" altLang="zh-CN"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Achieve design parameters</a:t>
            </a:r>
          </a:p>
          <a:p>
            <a:pPr algn="ctr" defTabSz="913765">
              <a:lnSpc>
                <a:spcPct val="114000"/>
              </a:lnSpc>
              <a:defRPr/>
            </a:pPr>
            <a:r>
              <a:rPr lang="en-US" altLang="zh-CN"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@2025.11</a:t>
            </a:r>
            <a:endParaRPr lang="zh-CN" altLang="en-US" sz="24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102" name="图示 12"/>
          <p:cNvGraphicFramePr/>
          <p:nvPr>
            <p:extLst>
              <p:ext uri="{D42A27DB-BD31-4B8C-83A1-F6EECF244321}">
                <p14:modId xmlns:p14="http://schemas.microsoft.com/office/powerpoint/2010/main" val="533330042"/>
              </p:ext>
            </p:extLst>
          </p:nvPr>
        </p:nvGraphicFramePr>
        <p:xfrm>
          <a:off x="69302" y="3621500"/>
          <a:ext cx="7950265" cy="33279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103" name="椭圆 102"/>
          <p:cNvSpPr/>
          <p:nvPr/>
        </p:nvSpPr>
        <p:spPr>
          <a:xfrm>
            <a:off x="7998780" y="3139081"/>
            <a:ext cx="116613" cy="116613"/>
          </a:xfrm>
          <a:prstGeom prst="ellipse">
            <a:avLst/>
          </a:prstGeom>
          <a:solidFill>
            <a:srgbClr val="EEC64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4" name="文本框 103">
            <a:extLst>
              <a:ext uri="{FF2B5EF4-FFF2-40B4-BE49-F238E27FC236}">
                <a16:creationId xmlns="" xmlns:a16="http://schemas.microsoft.com/office/drawing/2014/main" id="{F6A45896-DC1C-4BCE-B487-534F53AB9BDD}"/>
              </a:ext>
            </a:extLst>
          </p:cNvPr>
          <p:cNvSpPr txBox="1"/>
          <p:nvPr/>
        </p:nvSpPr>
        <p:spPr>
          <a:xfrm>
            <a:off x="266869" y="817548"/>
            <a:ext cx="2380716" cy="523220"/>
          </a:xfrm>
          <a:prstGeom prst="rect">
            <a:avLst/>
          </a:prstGeom>
          <a:noFill/>
        </p:spPr>
        <p:txBody>
          <a:bodyPr wrap="none" rtlCol="0">
            <a:spAutoFit/>
          </a:bodyPr>
          <a:lstStyle/>
          <a:p>
            <a:pPr defTabSz="457200" fontAlgn="auto">
              <a:spcBef>
                <a:spcPts val="0"/>
              </a:spcBef>
              <a:spcAft>
                <a:spcPts val="0"/>
              </a:spcAft>
            </a:pPr>
            <a:r>
              <a:rPr lang="en-US" altLang="zh-CN" sz="2800" b="1" dirty="0" smtClean="0">
                <a:solidFill>
                  <a:srgbClr val="0000FF"/>
                </a:solidFill>
                <a:latin typeface="Times New Roman" panose="02020603050405020304" pitchFamily="18" charset="0"/>
                <a:cs typeface="Times New Roman" panose="02020603050405020304" pitchFamily="18" charset="0"/>
              </a:rPr>
              <a:t>Time </a:t>
            </a:r>
            <a:r>
              <a:rPr lang="en-US" altLang="zh-CN" sz="2800" b="1" dirty="0">
                <a:solidFill>
                  <a:srgbClr val="0000FF"/>
                </a:solidFill>
                <a:latin typeface="Times New Roman" panose="02020603050405020304" pitchFamily="18" charset="0"/>
                <a:cs typeface="Times New Roman" panose="02020603050405020304" pitchFamily="18" charset="0"/>
              </a:rPr>
              <a:t>schedule</a:t>
            </a:r>
            <a:endParaRPr lang="zh-CN" altLang="en-US" sz="2800" b="1" dirty="0">
              <a:solidFill>
                <a:srgbClr val="0000FF"/>
              </a:solidFill>
              <a:latin typeface="Times New Roman" panose="02020603050405020304" pitchFamily="18" charset="0"/>
              <a:cs typeface="Times New Roman" panose="02020603050405020304" pitchFamily="18" charset="0"/>
            </a:endParaRPr>
          </a:p>
        </p:txBody>
      </p:sp>
      <p:sp>
        <p:nvSpPr>
          <p:cNvPr id="105" name="Rectangle 1">
            <a:extLst>
              <a:ext uri="{FF2B5EF4-FFF2-40B4-BE49-F238E27FC236}">
                <a16:creationId xmlns:a16="http://schemas.microsoft.com/office/drawing/2014/main" xmlns="" id="{F35E0E0A-07E2-4E37-8DC9-9147D170BB69}"/>
              </a:ext>
            </a:extLst>
          </p:cNvPr>
          <p:cNvSpPr/>
          <p:nvPr/>
        </p:nvSpPr>
        <p:spPr>
          <a:xfrm>
            <a:off x="3535620" y="876594"/>
            <a:ext cx="5900911" cy="523220"/>
          </a:xfrm>
          <a:prstGeom prst="rect">
            <a:avLst/>
          </a:prstGeom>
        </p:spPr>
        <p:txBody>
          <a:bodyPr wrap="none">
            <a:spAutoFit/>
          </a:bodyPr>
          <a:lstStyle/>
          <a:p>
            <a:r>
              <a:rPr 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7-year construction period since 2019</a:t>
            </a:r>
          </a:p>
        </p:txBody>
      </p:sp>
      <p:sp>
        <p:nvSpPr>
          <p:cNvPr id="29" name="文本框 28"/>
          <p:cNvSpPr txBox="1"/>
          <p:nvPr/>
        </p:nvSpPr>
        <p:spPr bwMode="auto">
          <a:xfrm>
            <a:off x="4223792" y="107921"/>
            <a:ext cx="344196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Project overview</a:t>
            </a:r>
            <a:endParaRPr lang="en-US" altLang="zh-CN" sz="3200" b="1" dirty="0">
              <a:solidFill>
                <a:prstClr val="black"/>
              </a:solidFill>
            </a:endParaRPr>
          </a:p>
        </p:txBody>
      </p:sp>
      <p:sp>
        <p:nvSpPr>
          <p:cNvPr id="2" name="矩形 1"/>
          <p:cNvSpPr/>
          <p:nvPr/>
        </p:nvSpPr>
        <p:spPr>
          <a:xfrm>
            <a:off x="1542085" y="6267994"/>
            <a:ext cx="4756430" cy="430887"/>
          </a:xfrm>
          <a:prstGeom prst="rect">
            <a:avLst/>
          </a:prstGeom>
        </p:spPr>
        <p:txBody>
          <a:bodyPr wrap="none">
            <a:spAutoFit/>
          </a:bodyPr>
          <a:lstStyle/>
          <a:p>
            <a:r>
              <a:rPr lang="en-US" altLang="zh-CN" sz="2200" b="1" dirty="0">
                <a:solidFill>
                  <a:srgbClr val="0000FF"/>
                </a:solidFill>
              </a:rPr>
              <a:t>The key milestones and timelines </a:t>
            </a:r>
            <a:endParaRPr lang="zh-CN" altLang="en-US" sz="2200" b="1" dirty="0">
              <a:solidFill>
                <a:srgbClr val="0000FF"/>
              </a:solidFill>
            </a:endParaRPr>
          </a:p>
        </p:txBody>
      </p:sp>
    </p:spTree>
    <p:extLst>
      <p:ext uri="{BB962C8B-B14F-4D97-AF65-F5344CB8AC3E}">
        <p14:creationId xmlns:p14="http://schemas.microsoft.com/office/powerpoint/2010/main" val="20109597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71464" y="1772816"/>
            <a:ext cx="10657184"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Project overview</a:t>
            </a:r>
            <a:endParaRPr lang="en-US" altLang="zh-CN" sz="3600" b="1" dirty="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endParaRP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Challenges, innovations, </a:t>
            </a:r>
            <a:r>
              <a:rPr lang="en-US" altLang="zh-CN" sz="3600" b="1" dirty="0">
                <a:solidFill>
                  <a:srgbClr val="003399"/>
                </a:solidFill>
                <a:latin typeface="Times New Roman" panose="02020603050405020304" pitchFamily="18" charset="0"/>
                <a:ea typeface="宋体" panose="02010600030101010101" pitchFamily="2" charset="-122"/>
                <a:cs typeface="Times New Roman" panose="02020603050405020304" pitchFamily="18" charset="0"/>
              </a:rPr>
              <a:t>and b</a:t>
            </a: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reakthroughs</a:t>
            </a:r>
          </a:p>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Construction, commissioning, and performance </a:t>
            </a:r>
          </a:p>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Summary and perspectives</a:t>
            </a:r>
          </a:p>
        </p:txBody>
      </p:sp>
      <p:sp>
        <p:nvSpPr>
          <p:cNvPr id="3" name="文本框 2"/>
          <p:cNvSpPr txBox="1"/>
          <p:nvPr/>
        </p:nvSpPr>
        <p:spPr bwMode="auto">
          <a:xfrm>
            <a:off x="4933325" y="404664"/>
            <a:ext cx="2170787"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4800" b="1" dirty="0" smtClean="0">
                <a:solidFill>
                  <a:srgbClr val="003399"/>
                </a:solidFill>
                <a:latin typeface="Times New Roman" panose="02020603050405020304" pitchFamily="18" charset="0"/>
                <a:cs typeface="Times New Roman" panose="02020603050405020304" pitchFamily="18" charset="0"/>
              </a:rPr>
              <a:t>Outline</a:t>
            </a:r>
            <a:endParaRPr lang="zh-CN" altLang="en-US" sz="4800" b="1" dirty="0">
              <a:solidFill>
                <a:srgbClr val="0033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25338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graphicFrame>
        <p:nvGraphicFramePr>
          <p:cNvPr id="21" name="表格 20">
            <a:extLst>
              <a:ext uri="{FF2B5EF4-FFF2-40B4-BE49-F238E27FC236}">
                <a16:creationId xmlns="" xmlns:a16="http://schemas.microsoft.com/office/drawing/2014/main" id="{048EFF67-2C78-4137-9415-F117EDAEF8AC}"/>
              </a:ext>
            </a:extLst>
          </p:cNvPr>
          <p:cNvGraphicFramePr>
            <a:graphicFrameLocks noGrp="1"/>
          </p:cNvGraphicFramePr>
          <p:nvPr>
            <p:extLst>
              <p:ext uri="{D42A27DB-BD31-4B8C-83A1-F6EECF244321}">
                <p14:modId xmlns:p14="http://schemas.microsoft.com/office/powerpoint/2010/main" val="296518778"/>
              </p:ext>
            </p:extLst>
          </p:nvPr>
        </p:nvGraphicFramePr>
        <p:xfrm>
          <a:off x="551384" y="1916832"/>
          <a:ext cx="11233247" cy="4524522"/>
        </p:xfrm>
        <a:graphic>
          <a:graphicData uri="http://schemas.openxmlformats.org/drawingml/2006/table">
            <a:tbl>
              <a:tblPr firstRow="1" firstCol="1" bandRow="1"/>
              <a:tblGrid>
                <a:gridCol w="3128246">
                  <a:extLst>
                    <a:ext uri="{9D8B030D-6E8A-4147-A177-3AD203B41FA5}">
                      <a16:colId xmlns="" xmlns:a16="http://schemas.microsoft.com/office/drawing/2014/main" val="270776942"/>
                    </a:ext>
                  </a:extLst>
                </a:gridCol>
                <a:gridCol w="1493027">
                  <a:extLst>
                    <a:ext uri="{9D8B030D-6E8A-4147-A177-3AD203B41FA5}">
                      <a16:colId xmlns="" xmlns:a16="http://schemas.microsoft.com/office/drawing/2014/main" val="1916857829"/>
                    </a:ext>
                  </a:extLst>
                </a:gridCol>
                <a:gridCol w="1139367">
                  <a:extLst>
                    <a:ext uri="{9D8B030D-6E8A-4147-A177-3AD203B41FA5}">
                      <a16:colId xmlns="" xmlns:a16="http://schemas.microsoft.com/office/drawing/2014/main" val="652317088"/>
                    </a:ext>
                  </a:extLst>
                </a:gridCol>
                <a:gridCol w="1944216">
                  <a:extLst>
                    <a:ext uri="{9D8B030D-6E8A-4147-A177-3AD203B41FA5}">
                      <a16:colId xmlns="" xmlns:a16="http://schemas.microsoft.com/office/drawing/2014/main" val="2255231576"/>
                    </a:ext>
                  </a:extLst>
                </a:gridCol>
                <a:gridCol w="1589613">
                  <a:extLst>
                    <a:ext uri="{9D8B030D-6E8A-4147-A177-3AD203B41FA5}">
                      <a16:colId xmlns="" xmlns:a16="http://schemas.microsoft.com/office/drawing/2014/main" val="3264985099"/>
                    </a:ext>
                  </a:extLst>
                </a:gridCol>
                <a:gridCol w="1938778">
                  <a:extLst>
                    <a:ext uri="{9D8B030D-6E8A-4147-A177-3AD203B41FA5}">
                      <a16:colId xmlns="" xmlns:a16="http://schemas.microsoft.com/office/drawing/2014/main" val="594458721"/>
                    </a:ext>
                  </a:extLst>
                </a:gridCol>
              </a:tblGrid>
              <a:tr h="499511">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just">
                        <a:spcBef>
                          <a:spcPts val="100"/>
                        </a:spcBef>
                        <a:spcAft>
                          <a:spcPts val="100"/>
                        </a:spcAft>
                      </a:pPr>
                      <a:r>
                        <a:rPr lang="en-GB" sz="2000" b="1" kern="800" dirty="0">
                          <a:solidFill>
                            <a:srgbClr val="000099"/>
                          </a:solidFill>
                          <a:effectLst/>
                          <a:latin typeface="Times New Roman" panose="02020603050405020304" pitchFamily="18" charset="0"/>
                          <a:ea typeface="宋体" panose="02010600030101010101" pitchFamily="2" charset="-122"/>
                        </a:rPr>
                        <a:t> </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200" b="1" kern="800" dirty="0">
                          <a:solidFill>
                            <a:srgbClr val="000099"/>
                          </a:solidFill>
                          <a:effectLst/>
                          <a:latin typeface="Times New Roman" panose="02020603050405020304" pitchFamily="18" charset="0"/>
                          <a:ea typeface="宋体" panose="02010600030101010101" pitchFamily="2" charset="-122"/>
                        </a:rPr>
                        <a:t>SECR</a:t>
                      </a:r>
                      <a:endParaRPr lang="zh-CN" sz="2200"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200" b="1" kern="800" dirty="0" err="1">
                          <a:solidFill>
                            <a:srgbClr val="000099"/>
                          </a:solidFill>
                          <a:effectLst/>
                          <a:latin typeface="Times New Roman" panose="02020603050405020304" pitchFamily="18" charset="0"/>
                          <a:ea typeface="宋体" panose="02010600030101010101" pitchFamily="2" charset="-122"/>
                        </a:rPr>
                        <a:t>iLinac</a:t>
                      </a:r>
                      <a:endParaRPr lang="zh-CN" sz="2200"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200" b="1" kern="800" dirty="0">
                          <a:solidFill>
                            <a:srgbClr val="000099"/>
                          </a:solidFill>
                          <a:effectLst/>
                          <a:latin typeface="Times New Roman" panose="02020603050405020304" pitchFamily="18" charset="0"/>
                          <a:ea typeface="宋体" panose="02010600030101010101" pitchFamily="2" charset="-122"/>
                        </a:rPr>
                        <a:t>BRing</a:t>
                      </a:r>
                      <a:endParaRPr lang="zh-CN" sz="2200"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200" b="1" kern="800" dirty="0">
                          <a:solidFill>
                            <a:srgbClr val="000099"/>
                          </a:solidFill>
                          <a:effectLst/>
                          <a:latin typeface="Times New Roman" panose="02020603050405020304" pitchFamily="18" charset="0"/>
                          <a:ea typeface="宋体" panose="02010600030101010101" pitchFamily="2" charset="-122"/>
                        </a:rPr>
                        <a:t>HFRS</a:t>
                      </a:r>
                      <a:endParaRPr lang="zh-CN" sz="2200"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200" b="1" kern="800" dirty="0" err="1">
                          <a:solidFill>
                            <a:srgbClr val="000099"/>
                          </a:solidFill>
                          <a:effectLst/>
                          <a:latin typeface="Times New Roman" panose="02020603050405020304" pitchFamily="18" charset="0"/>
                          <a:ea typeface="宋体" panose="02010600030101010101" pitchFamily="2" charset="-122"/>
                        </a:rPr>
                        <a:t>SRing</a:t>
                      </a:r>
                      <a:endParaRPr lang="zh-CN" sz="2200" dirty="0">
                        <a:solidFill>
                          <a:srgbClr val="000099"/>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28575" cap="flat" cmpd="sng" algn="ctr">
                      <a:solidFill>
                        <a:sysClr val="windowText" lastClr="000000">
                          <a:lumMod val="85000"/>
                          <a:lumOff val="1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164496145"/>
                  </a:ext>
                </a:extLst>
              </a:tr>
              <a:tr h="606262">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kern="800" dirty="0">
                          <a:solidFill>
                            <a:srgbClr val="000099"/>
                          </a:solidFill>
                          <a:effectLst/>
                          <a:latin typeface="Times New Roman" panose="02020603050405020304" pitchFamily="18" charset="0"/>
                          <a:ea typeface="宋体" panose="02010600030101010101" pitchFamily="2" charset="-122"/>
                        </a:rPr>
                        <a:t>Length / circumference (m)</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US" sz="2000" b="0" kern="800" dirty="0">
                          <a:solidFill>
                            <a:srgbClr val="0000FF"/>
                          </a:solidFill>
                          <a:effectLst/>
                          <a:latin typeface="Times New Roman" panose="02020603050405020304" pitchFamily="18" charset="0"/>
                          <a:ea typeface="宋体" panose="02010600030101010101" pitchFamily="2" charset="-122"/>
                        </a:rPr>
                        <a:t>114</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US" sz="2000" b="0" kern="800" dirty="0">
                          <a:solidFill>
                            <a:srgbClr val="0000FF"/>
                          </a:solidFill>
                          <a:effectLst/>
                          <a:latin typeface="Times New Roman" panose="02020603050405020304" pitchFamily="18" charset="0"/>
                          <a:ea typeface="宋体" panose="02010600030101010101" pitchFamily="2" charset="-122"/>
                        </a:rPr>
                        <a:t>569</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US" sz="2000" b="0" kern="800" dirty="0">
                          <a:solidFill>
                            <a:srgbClr val="0000FF"/>
                          </a:solidFill>
                          <a:effectLst/>
                          <a:latin typeface="Times New Roman" panose="02020603050405020304" pitchFamily="18" charset="0"/>
                          <a:ea typeface="宋体" panose="02010600030101010101" pitchFamily="2" charset="-122"/>
                        </a:rPr>
                        <a:t>192</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US" sz="2000" b="0" kern="800" dirty="0">
                          <a:solidFill>
                            <a:srgbClr val="0000FF"/>
                          </a:solidFill>
                          <a:effectLst/>
                          <a:latin typeface="Times New Roman" panose="02020603050405020304" pitchFamily="18" charset="0"/>
                          <a:ea typeface="宋体" panose="02010600030101010101" pitchFamily="2" charset="-122"/>
                        </a:rPr>
                        <a:t>277</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519531362"/>
                  </a:ext>
                </a:extLst>
              </a:tr>
              <a:tr h="386714">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kern="800" dirty="0">
                          <a:solidFill>
                            <a:srgbClr val="000099"/>
                          </a:solidFill>
                          <a:effectLst/>
                          <a:latin typeface="Times New Roman" panose="02020603050405020304" pitchFamily="18" charset="0"/>
                          <a:ea typeface="宋体" panose="02010600030101010101" pitchFamily="2" charset="-122"/>
                        </a:rPr>
                        <a:t>Final energy of U (MeV/u)</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0.014 (U</a:t>
                      </a:r>
                      <a:r>
                        <a:rPr lang="en-GB" sz="2000" b="0" kern="800" baseline="30000" dirty="0">
                          <a:solidFill>
                            <a:srgbClr val="0000FF"/>
                          </a:solidFill>
                          <a:effectLst/>
                          <a:latin typeface="Times New Roman" panose="02020603050405020304" pitchFamily="18" charset="0"/>
                          <a:ea typeface="宋体" panose="02010600030101010101" pitchFamily="2" charset="-122"/>
                        </a:rPr>
                        <a:t>35+</a:t>
                      </a:r>
                      <a:r>
                        <a:rPr lang="en-GB" sz="2000" b="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17 (U</a:t>
                      </a:r>
                      <a:r>
                        <a:rPr lang="en-GB" sz="2000" b="0" kern="800" baseline="30000" dirty="0">
                          <a:solidFill>
                            <a:srgbClr val="0000FF"/>
                          </a:solidFill>
                          <a:effectLst/>
                          <a:latin typeface="Times New Roman" panose="02020603050405020304" pitchFamily="18" charset="0"/>
                          <a:ea typeface="宋体" panose="02010600030101010101" pitchFamily="2" charset="-122"/>
                        </a:rPr>
                        <a:t>35+</a:t>
                      </a:r>
                      <a:r>
                        <a:rPr lang="en-GB" sz="2000" b="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83</a:t>
                      </a:r>
                      <a:r>
                        <a:rPr lang="en-US" sz="2000" b="0" kern="800" dirty="0">
                          <a:solidFill>
                            <a:srgbClr val="0000FF"/>
                          </a:solidFill>
                          <a:effectLst/>
                          <a:latin typeface="Times New Roman" panose="02020603050405020304" pitchFamily="18" charset="0"/>
                          <a:ea typeface="宋体" panose="02010600030101010101" pitchFamily="2" charset="-122"/>
                        </a:rPr>
                        <a:t>5</a:t>
                      </a:r>
                      <a:r>
                        <a:rPr lang="en-GB" sz="2000" b="0" kern="800" dirty="0">
                          <a:solidFill>
                            <a:srgbClr val="0000FF"/>
                          </a:solidFill>
                          <a:effectLst/>
                          <a:latin typeface="Times New Roman" panose="02020603050405020304" pitchFamily="18" charset="0"/>
                          <a:ea typeface="宋体" panose="02010600030101010101" pitchFamily="2" charset="-122"/>
                        </a:rPr>
                        <a:t> (U</a:t>
                      </a:r>
                      <a:r>
                        <a:rPr lang="en-GB" sz="2000" b="0" kern="800" baseline="30000" dirty="0">
                          <a:solidFill>
                            <a:srgbClr val="0000FF"/>
                          </a:solidFill>
                          <a:effectLst/>
                          <a:latin typeface="Times New Roman" panose="02020603050405020304" pitchFamily="18" charset="0"/>
                          <a:ea typeface="宋体" panose="02010600030101010101" pitchFamily="2" charset="-122"/>
                        </a:rPr>
                        <a:t>35+</a:t>
                      </a:r>
                      <a:r>
                        <a:rPr lang="en-GB" sz="2000" b="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8</a:t>
                      </a:r>
                      <a:r>
                        <a:rPr lang="en-GB" sz="2000" b="0" dirty="0">
                          <a:solidFill>
                            <a:srgbClr val="0000FF"/>
                          </a:solidFill>
                          <a:effectLst/>
                          <a:latin typeface="Times New Roman" panose="02020603050405020304" pitchFamily="18" charset="0"/>
                          <a:ea typeface="宋体" panose="02010600030101010101" pitchFamily="2" charset="-122"/>
                        </a:rPr>
                        <a:t>00 (</a:t>
                      </a:r>
                      <a:r>
                        <a:rPr lang="en-GB" sz="2000" b="0" kern="800" dirty="0">
                          <a:solidFill>
                            <a:srgbClr val="0000FF"/>
                          </a:solidFill>
                          <a:effectLst/>
                          <a:latin typeface="Times New Roman" panose="02020603050405020304" pitchFamily="18" charset="0"/>
                          <a:ea typeface="宋体" panose="02010600030101010101" pitchFamily="2" charset="-122"/>
                        </a:rPr>
                        <a:t>U</a:t>
                      </a:r>
                      <a:r>
                        <a:rPr lang="en-GB" sz="2000" b="0" kern="800" baseline="30000" dirty="0">
                          <a:solidFill>
                            <a:srgbClr val="0000FF"/>
                          </a:solidFill>
                          <a:effectLst/>
                          <a:latin typeface="Times New Roman" panose="02020603050405020304" pitchFamily="18" charset="0"/>
                          <a:ea typeface="宋体" panose="02010600030101010101" pitchFamily="2" charset="-122"/>
                        </a:rPr>
                        <a:t>92+</a:t>
                      </a:r>
                      <a:r>
                        <a:rPr lang="en-GB" sz="2000" b="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11</a:t>
                      </a:r>
                      <a:r>
                        <a:rPr lang="en-GB" sz="2000" b="0" dirty="0">
                          <a:solidFill>
                            <a:srgbClr val="0000FF"/>
                          </a:solidFill>
                          <a:effectLst/>
                          <a:latin typeface="Times New Roman" panose="02020603050405020304" pitchFamily="18" charset="0"/>
                          <a:ea typeface="宋体" panose="02010600030101010101" pitchFamily="2" charset="-122"/>
                        </a:rPr>
                        <a:t>00 (</a:t>
                      </a:r>
                      <a:r>
                        <a:rPr lang="en-GB" sz="2000" b="0" kern="800" dirty="0">
                          <a:solidFill>
                            <a:srgbClr val="0000FF"/>
                          </a:solidFill>
                          <a:effectLst/>
                          <a:latin typeface="Times New Roman" panose="02020603050405020304" pitchFamily="18" charset="0"/>
                          <a:ea typeface="宋体" panose="02010600030101010101" pitchFamily="2" charset="-122"/>
                        </a:rPr>
                        <a:t>U</a:t>
                      </a:r>
                      <a:r>
                        <a:rPr lang="en-GB" sz="2000" b="0" kern="800" baseline="30000" dirty="0">
                          <a:solidFill>
                            <a:srgbClr val="0000FF"/>
                          </a:solidFill>
                          <a:effectLst/>
                          <a:latin typeface="Times New Roman" panose="02020603050405020304" pitchFamily="18" charset="0"/>
                          <a:ea typeface="宋体" panose="02010600030101010101" pitchFamily="2" charset="-122"/>
                        </a:rPr>
                        <a:t>92+</a:t>
                      </a:r>
                      <a:r>
                        <a:rPr lang="en-GB" sz="2000" b="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346303464"/>
                  </a:ext>
                </a:extLst>
              </a:tr>
              <a:tr h="434044">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kern="800" dirty="0" smtClean="0">
                          <a:solidFill>
                            <a:srgbClr val="000099"/>
                          </a:solidFill>
                          <a:effectLst/>
                          <a:latin typeface="Times New Roman" panose="02020603050405020304" pitchFamily="18" charset="0"/>
                          <a:ea typeface="宋体" panose="02010600030101010101" pitchFamily="2" charset="-122"/>
                        </a:rPr>
                        <a:t>Magnetic rigidity(Tm</a:t>
                      </a:r>
                      <a:r>
                        <a:rPr lang="en-GB" sz="2000" b="1" kern="800" dirty="0">
                          <a:solidFill>
                            <a:srgbClr val="000099"/>
                          </a:solidFill>
                          <a:effectLst/>
                          <a:latin typeface="Times New Roman" panose="02020603050405020304" pitchFamily="18" charset="0"/>
                          <a:ea typeface="宋体" panose="02010600030101010101" pitchFamily="2" charset="-122"/>
                        </a:rPr>
                        <a:t>)</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34</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25</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1</a:t>
                      </a:r>
                      <a:r>
                        <a:rPr lang="en-GB" sz="2000" b="0" dirty="0">
                          <a:solidFill>
                            <a:srgbClr val="0000FF"/>
                          </a:solidFill>
                          <a:effectLst/>
                          <a:latin typeface="Times New Roman" panose="02020603050405020304" pitchFamily="18" charset="0"/>
                          <a:ea typeface="宋体" panose="02010600030101010101" pitchFamily="2" charset="-122"/>
                        </a:rPr>
                        <a:t>5</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91919574"/>
                  </a:ext>
                </a:extLst>
              </a:tr>
              <a:tr h="769191">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kern="800" dirty="0" smtClean="0">
                          <a:solidFill>
                            <a:srgbClr val="000099"/>
                          </a:solidFill>
                          <a:effectLst/>
                          <a:latin typeface="Times New Roman" panose="02020603050405020304" pitchFamily="18" charset="0"/>
                          <a:ea typeface="宋体" panose="02010600030101010101" pitchFamily="2" charset="-122"/>
                        </a:rPr>
                        <a:t> </a:t>
                      </a:r>
                      <a:r>
                        <a:rPr lang="en-GB" sz="2000" b="1" kern="800" dirty="0">
                          <a:solidFill>
                            <a:srgbClr val="000099"/>
                          </a:solidFill>
                          <a:effectLst/>
                          <a:latin typeface="Times New Roman" panose="02020603050405020304" pitchFamily="18" charset="0"/>
                          <a:ea typeface="宋体" panose="02010600030101010101" pitchFamily="2" charset="-122"/>
                        </a:rPr>
                        <a:t>B</a:t>
                      </a:r>
                      <a:r>
                        <a:rPr lang="en-GB" sz="2000" b="1" kern="800" dirty="0" smtClean="0">
                          <a:solidFill>
                            <a:srgbClr val="000099"/>
                          </a:solidFill>
                          <a:effectLst/>
                          <a:latin typeface="Times New Roman" panose="02020603050405020304" pitchFamily="18" charset="0"/>
                          <a:ea typeface="宋体" panose="02010600030101010101" pitchFamily="2" charset="-122"/>
                        </a:rPr>
                        <a:t>eam </a:t>
                      </a:r>
                      <a:r>
                        <a:rPr lang="en-GB" sz="2000" b="1" kern="800" dirty="0">
                          <a:solidFill>
                            <a:srgbClr val="000099"/>
                          </a:solidFill>
                          <a:effectLst/>
                          <a:latin typeface="Times New Roman" panose="02020603050405020304" pitchFamily="18" charset="0"/>
                          <a:ea typeface="宋体" panose="02010600030101010101" pitchFamily="2" charset="-122"/>
                        </a:rPr>
                        <a:t>intensity of </a:t>
                      </a:r>
                      <a:r>
                        <a:rPr lang="en-GB" sz="2400" b="1" kern="800" dirty="0">
                          <a:solidFill>
                            <a:srgbClr val="FF0000"/>
                          </a:solidFill>
                          <a:effectLst/>
                          <a:latin typeface="Times New Roman" panose="02020603050405020304" pitchFamily="18" charset="0"/>
                          <a:ea typeface="宋体" panose="02010600030101010101" pitchFamily="2" charset="-122"/>
                        </a:rPr>
                        <a:t>U</a:t>
                      </a:r>
                      <a:endParaRPr lang="zh-CN" sz="2400" b="1" dirty="0">
                        <a:solidFill>
                          <a:srgbClr val="FF0000"/>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1" kern="800" dirty="0" smtClean="0">
                          <a:solidFill>
                            <a:srgbClr val="FF0000"/>
                          </a:solidFill>
                          <a:effectLst/>
                          <a:latin typeface="Times New Roman" panose="02020603050405020304" pitchFamily="18" charset="0"/>
                          <a:ea typeface="宋体" panose="02010600030101010101" pitchFamily="2" charset="-122"/>
                        </a:rPr>
                        <a:t>1.7 </a:t>
                      </a:r>
                      <a:r>
                        <a:rPr lang="en-GB" sz="2000" b="1" kern="800" dirty="0" err="1" smtClean="0">
                          <a:solidFill>
                            <a:srgbClr val="FF0000"/>
                          </a:solidFill>
                          <a:effectLst/>
                          <a:latin typeface="Times New Roman" panose="02020603050405020304" pitchFamily="18" charset="0"/>
                          <a:ea typeface="宋体" panose="02010600030101010101" pitchFamily="2" charset="-122"/>
                        </a:rPr>
                        <a:t>emA</a:t>
                      </a:r>
                      <a:r>
                        <a:rPr lang="en-GB" sz="2000" b="1" kern="800" dirty="0" smtClean="0">
                          <a:solidFill>
                            <a:srgbClr val="FF0000"/>
                          </a:solidFill>
                          <a:effectLst/>
                          <a:latin typeface="Times New Roman" panose="02020603050405020304" pitchFamily="18" charset="0"/>
                          <a:ea typeface="宋体" panose="02010600030101010101" pitchFamily="2" charset="-122"/>
                        </a:rPr>
                        <a:t> </a:t>
                      </a:r>
                      <a:r>
                        <a:rPr lang="en-GB" sz="2000" b="1" kern="800" dirty="0">
                          <a:solidFill>
                            <a:srgbClr val="FF0000"/>
                          </a:solidFill>
                          <a:effectLst/>
                          <a:latin typeface="Times New Roman" panose="02020603050405020304" pitchFamily="18" charset="0"/>
                          <a:ea typeface="宋体" panose="02010600030101010101" pitchFamily="2" charset="-122"/>
                        </a:rPr>
                        <a:t>(U</a:t>
                      </a:r>
                      <a:r>
                        <a:rPr lang="en-GB" sz="2000" b="1" kern="800" baseline="30000" dirty="0">
                          <a:solidFill>
                            <a:srgbClr val="FF0000"/>
                          </a:solidFill>
                          <a:effectLst/>
                          <a:latin typeface="Times New Roman" panose="02020603050405020304" pitchFamily="18" charset="0"/>
                          <a:ea typeface="宋体" panose="02010600030101010101" pitchFamily="2" charset="-122"/>
                        </a:rPr>
                        <a:t>35+</a:t>
                      </a:r>
                      <a:r>
                        <a:rPr lang="en-GB" sz="2000" b="1" dirty="0">
                          <a:solidFill>
                            <a:srgbClr val="FF0000"/>
                          </a:solidFill>
                          <a:effectLst/>
                          <a:latin typeface="Times New Roman" panose="02020603050405020304" pitchFamily="18" charset="0"/>
                          <a:ea typeface="宋体" panose="02010600030101010101" pitchFamily="2" charset="-122"/>
                        </a:rPr>
                        <a:t>)</a:t>
                      </a:r>
                      <a:endParaRPr lang="zh-CN" sz="2000" b="1" dirty="0">
                        <a:solidFill>
                          <a:srgbClr val="FF0000"/>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1" kern="800" dirty="0" smtClean="0">
                          <a:solidFill>
                            <a:srgbClr val="FF0000"/>
                          </a:solidFill>
                          <a:effectLst/>
                          <a:latin typeface="Times New Roman" panose="02020603050405020304" pitchFamily="18" charset="0"/>
                          <a:ea typeface="宋体" panose="02010600030101010101" pitchFamily="2" charset="-122"/>
                        </a:rPr>
                        <a:t>1.0 </a:t>
                      </a:r>
                      <a:r>
                        <a:rPr lang="en-GB" altLang="zh-CN" sz="2000" b="1" kern="800" dirty="0" err="1" smtClean="0">
                          <a:solidFill>
                            <a:srgbClr val="FF0000"/>
                          </a:solidFill>
                          <a:effectLst/>
                          <a:latin typeface="Times New Roman" panose="02020603050405020304" pitchFamily="18" charset="0"/>
                          <a:ea typeface="宋体" panose="02010600030101010101" pitchFamily="2" charset="-122"/>
                        </a:rPr>
                        <a:t>emA</a:t>
                      </a:r>
                      <a:endParaRPr lang="en-GB" sz="2000" b="1" kern="800" dirty="0" smtClean="0">
                        <a:solidFill>
                          <a:srgbClr val="FF0000"/>
                        </a:solidFill>
                        <a:effectLst/>
                        <a:latin typeface="Times New Roman" panose="02020603050405020304" pitchFamily="18" charset="0"/>
                        <a:ea typeface="宋体" panose="02010600030101010101" pitchFamily="2" charset="-122"/>
                      </a:endParaRPr>
                    </a:p>
                    <a:p>
                      <a:pPr algn="ctr">
                        <a:spcBef>
                          <a:spcPts val="100"/>
                        </a:spcBef>
                        <a:spcAft>
                          <a:spcPts val="100"/>
                        </a:spcAft>
                      </a:pPr>
                      <a:r>
                        <a:rPr lang="en-GB" sz="2000" b="1" kern="800" dirty="0" smtClean="0">
                          <a:solidFill>
                            <a:srgbClr val="FF0000"/>
                          </a:solidFill>
                          <a:effectLst/>
                          <a:latin typeface="Times New Roman" panose="02020603050405020304" pitchFamily="18" charset="0"/>
                          <a:ea typeface="宋体" panose="02010600030101010101" pitchFamily="2" charset="-122"/>
                        </a:rPr>
                        <a:t>(U</a:t>
                      </a:r>
                      <a:r>
                        <a:rPr lang="en-GB" sz="2000" b="1" kern="800" baseline="30000" dirty="0" smtClean="0">
                          <a:solidFill>
                            <a:srgbClr val="FF0000"/>
                          </a:solidFill>
                          <a:effectLst/>
                          <a:latin typeface="Times New Roman" panose="02020603050405020304" pitchFamily="18" charset="0"/>
                          <a:ea typeface="宋体" panose="02010600030101010101" pitchFamily="2" charset="-122"/>
                        </a:rPr>
                        <a:t>35</a:t>
                      </a:r>
                      <a:r>
                        <a:rPr lang="en-GB" sz="2000" b="1" kern="800" baseline="30000" dirty="0">
                          <a:solidFill>
                            <a:srgbClr val="FF0000"/>
                          </a:solidFill>
                          <a:effectLst/>
                          <a:latin typeface="Times New Roman" panose="02020603050405020304" pitchFamily="18" charset="0"/>
                          <a:ea typeface="宋体" panose="02010600030101010101" pitchFamily="2" charset="-122"/>
                        </a:rPr>
                        <a:t>+</a:t>
                      </a:r>
                      <a:r>
                        <a:rPr lang="en-GB" sz="2000" b="1" dirty="0">
                          <a:solidFill>
                            <a:srgbClr val="FF0000"/>
                          </a:solidFill>
                          <a:effectLst/>
                          <a:latin typeface="Times New Roman" panose="02020603050405020304" pitchFamily="18" charset="0"/>
                          <a:ea typeface="宋体" panose="02010600030101010101" pitchFamily="2" charset="-122"/>
                        </a:rPr>
                        <a:t>)</a:t>
                      </a:r>
                      <a:endParaRPr lang="zh-CN" sz="2000" b="1" dirty="0">
                        <a:solidFill>
                          <a:srgbClr val="FF0000"/>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marL="0" marR="0" lvl="0" indent="0" algn="ctr" defTabSz="457200" rtl="0" eaLnBrk="1" fontAlgn="auto" latinLnBrk="0" hangingPunct="1">
                        <a:lnSpc>
                          <a:spcPct val="100000"/>
                        </a:lnSpc>
                        <a:spcBef>
                          <a:spcPts val="100"/>
                        </a:spcBef>
                        <a:spcAft>
                          <a:spcPts val="100"/>
                        </a:spcAft>
                        <a:buClrTx/>
                        <a:buSzTx/>
                        <a:buFontTx/>
                        <a:buNone/>
                        <a:tabLst/>
                        <a:defRPr/>
                      </a:pPr>
                      <a:r>
                        <a:rPr lang="en-GB" sz="2000" b="1" kern="800" dirty="0">
                          <a:solidFill>
                            <a:srgbClr val="FF0000"/>
                          </a:solidFill>
                          <a:effectLst/>
                          <a:latin typeface="Times New Roman" panose="02020603050405020304" pitchFamily="18" charset="0"/>
                          <a:ea typeface="宋体" panose="02010600030101010101" pitchFamily="2" charset="-122"/>
                        </a:rPr>
                        <a:t>2</a:t>
                      </a:r>
                      <a:r>
                        <a:rPr lang="en-GB" sz="2000" b="1" kern="800" dirty="0">
                          <a:solidFill>
                            <a:srgbClr val="FF0000"/>
                          </a:solidFill>
                          <a:effectLst/>
                          <a:latin typeface="Times New Roman" panose="02020603050405020304" pitchFamily="18" charset="0"/>
                          <a:ea typeface="宋体" panose="02010600030101010101" pitchFamily="2" charset="-122"/>
                          <a:sym typeface="Symbol" panose="05050102010706020507" pitchFamily="18" charset="2"/>
                        </a:rPr>
                        <a:t></a:t>
                      </a:r>
                      <a:r>
                        <a:rPr lang="en-GB" sz="2000" b="1" kern="800" dirty="0">
                          <a:solidFill>
                            <a:srgbClr val="FF0000"/>
                          </a:solidFill>
                          <a:effectLst/>
                          <a:latin typeface="Times New Roman" panose="02020603050405020304" pitchFamily="18" charset="0"/>
                          <a:ea typeface="宋体" panose="02010600030101010101" pitchFamily="2" charset="-122"/>
                        </a:rPr>
                        <a:t>10</a:t>
                      </a:r>
                      <a:r>
                        <a:rPr lang="en-GB" sz="2000" b="1" kern="800" baseline="30000" dirty="0">
                          <a:solidFill>
                            <a:srgbClr val="FF0000"/>
                          </a:solidFill>
                          <a:effectLst/>
                          <a:latin typeface="Times New Roman" panose="02020603050405020304" pitchFamily="18" charset="0"/>
                          <a:ea typeface="宋体" panose="02010600030101010101" pitchFamily="2" charset="-122"/>
                        </a:rPr>
                        <a:t>11</a:t>
                      </a:r>
                      <a:r>
                        <a:rPr lang="en-GB" sz="2000" b="1" kern="800" dirty="0">
                          <a:solidFill>
                            <a:srgbClr val="FF0000"/>
                          </a:solidFill>
                          <a:effectLst/>
                          <a:latin typeface="Times New Roman" panose="02020603050405020304" pitchFamily="18" charset="0"/>
                          <a:ea typeface="宋体" panose="02010600030101010101" pitchFamily="2" charset="-122"/>
                        </a:rPr>
                        <a:t>ppp </a:t>
                      </a:r>
                      <a:r>
                        <a:rPr lang="en-GB" altLang="zh-CN" sz="2000" b="1" kern="800" dirty="0">
                          <a:solidFill>
                            <a:srgbClr val="FF0000"/>
                          </a:solidFill>
                          <a:effectLst/>
                          <a:latin typeface="Times New Roman" panose="02020603050405020304" pitchFamily="18" charset="0"/>
                          <a:ea typeface="宋体" panose="02010600030101010101" pitchFamily="2" charset="-122"/>
                        </a:rPr>
                        <a:t>(U</a:t>
                      </a:r>
                      <a:r>
                        <a:rPr lang="en-GB" altLang="zh-CN" sz="2000" b="1" kern="800" baseline="30000" dirty="0">
                          <a:solidFill>
                            <a:srgbClr val="FF0000"/>
                          </a:solidFill>
                          <a:effectLst/>
                          <a:latin typeface="Times New Roman" panose="02020603050405020304" pitchFamily="18" charset="0"/>
                          <a:ea typeface="宋体" panose="02010600030101010101" pitchFamily="2" charset="-122"/>
                        </a:rPr>
                        <a:t>35+</a:t>
                      </a:r>
                      <a:r>
                        <a:rPr lang="en-GB" altLang="zh-CN" sz="2000" b="1" kern="800" dirty="0">
                          <a:solidFill>
                            <a:srgbClr val="FF0000"/>
                          </a:solidFill>
                          <a:effectLst/>
                          <a:latin typeface="Times New Roman" panose="02020603050405020304" pitchFamily="18" charset="0"/>
                          <a:ea typeface="宋体" panose="02010600030101010101" pitchFamily="2" charset="-122"/>
                        </a:rPr>
                        <a:t>)</a:t>
                      </a:r>
                      <a:endParaRPr lang="en-GB" sz="2000" b="1" kern="800" dirty="0">
                        <a:solidFill>
                          <a:srgbClr val="FF0000"/>
                        </a:solidFill>
                        <a:effectLst/>
                        <a:latin typeface="Times New Roman" panose="02020603050405020304" pitchFamily="18" charset="0"/>
                        <a:ea typeface="宋体" panose="02010600030101010101" pitchFamily="2" charset="-122"/>
                      </a:endParaRPr>
                    </a:p>
                    <a:p>
                      <a:pPr marL="0" marR="0" lvl="0" indent="0" algn="ctr" defTabSz="457200" rtl="0" eaLnBrk="1" fontAlgn="auto" latinLnBrk="0" hangingPunct="1">
                        <a:lnSpc>
                          <a:spcPct val="100000"/>
                        </a:lnSpc>
                        <a:spcBef>
                          <a:spcPts val="100"/>
                        </a:spcBef>
                        <a:spcAft>
                          <a:spcPts val="100"/>
                        </a:spcAft>
                        <a:buClrTx/>
                        <a:buSzTx/>
                        <a:buFontTx/>
                        <a:buNone/>
                        <a:tabLst/>
                        <a:defRPr/>
                      </a:pPr>
                      <a:r>
                        <a:rPr lang="en-GB" altLang="zh-CN" sz="2000" b="1" kern="800" dirty="0">
                          <a:solidFill>
                            <a:srgbClr val="FF0000"/>
                          </a:solidFill>
                          <a:effectLst/>
                          <a:latin typeface="Times New Roman" panose="02020603050405020304" pitchFamily="18" charset="0"/>
                          <a:ea typeface="宋体" panose="02010600030101010101" pitchFamily="2" charset="-122"/>
                          <a:sym typeface="Symbol" panose="05050102010706020507" pitchFamily="18" charset="2"/>
                        </a:rPr>
                        <a:t>6</a:t>
                      </a:r>
                      <a:r>
                        <a:rPr lang="en-GB" altLang="zh-CN" sz="2000" b="1" kern="800" dirty="0">
                          <a:solidFill>
                            <a:srgbClr val="FF0000"/>
                          </a:solidFill>
                          <a:effectLst/>
                          <a:latin typeface="Times New Roman" panose="02020603050405020304" pitchFamily="18" charset="0"/>
                          <a:ea typeface="宋体" panose="02010600030101010101" pitchFamily="2" charset="-122"/>
                        </a:rPr>
                        <a:t>10</a:t>
                      </a:r>
                      <a:r>
                        <a:rPr lang="en-GB" altLang="zh-CN" sz="2000" b="1" kern="800" baseline="30000" dirty="0">
                          <a:solidFill>
                            <a:srgbClr val="FF0000"/>
                          </a:solidFill>
                          <a:effectLst/>
                          <a:latin typeface="Times New Roman" panose="02020603050405020304" pitchFamily="18" charset="0"/>
                          <a:ea typeface="宋体" panose="02010600030101010101" pitchFamily="2" charset="-122"/>
                        </a:rPr>
                        <a:t>11</a:t>
                      </a:r>
                      <a:r>
                        <a:rPr lang="en-GB" altLang="zh-CN" sz="2000" b="1" kern="800" dirty="0">
                          <a:solidFill>
                            <a:srgbClr val="FF0000"/>
                          </a:solidFill>
                          <a:effectLst/>
                          <a:latin typeface="Times New Roman" panose="02020603050405020304" pitchFamily="18" charset="0"/>
                          <a:ea typeface="宋体" panose="02010600030101010101" pitchFamily="2" charset="-122"/>
                        </a:rPr>
                        <a:t>pps (U</a:t>
                      </a:r>
                      <a:r>
                        <a:rPr lang="en-GB" altLang="zh-CN" sz="2000" b="1" kern="800" baseline="30000" dirty="0">
                          <a:solidFill>
                            <a:srgbClr val="FF0000"/>
                          </a:solidFill>
                          <a:effectLst/>
                          <a:latin typeface="Times New Roman" panose="02020603050405020304" pitchFamily="18" charset="0"/>
                          <a:ea typeface="宋体" panose="02010600030101010101" pitchFamily="2" charset="-122"/>
                        </a:rPr>
                        <a:t>35+</a:t>
                      </a:r>
                      <a:r>
                        <a:rPr lang="en-GB" altLang="zh-CN" sz="2000" b="1" kern="800" dirty="0">
                          <a:solidFill>
                            <a:srgbClr val="FF0000"/>
                          </a:solidFill>
                          <a:effectLst/>
                          <a:latin typeface="Times New Roman" panose="02020603050405020304" pitchFamily="18" charset="0"/>
                          <a:ea typeface="宋体" panose="02010600030101010101" pitchFamily="2" charset="-122"/>
                        </a:rPr>
                        <a:t>)</a:t>
                      </a: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kern="800" dirty="0">
                          <a:solidFill>
                            <a:srgbClr val="FF0000"/>
                          </a:solidFill>
                          <a:effectLst/>
                          <a:latin typeface="Times New Roman" panose="02020603050405020304" pitchFamily="18" charset="0"/>
                          <a:ea typeface="宋体" panose="02010600030101010101" pitchFamily="2" charset="-122"/>
                        </a:rPr>
                        <a:t> -------</a:t>
                      </a:r>
                      <a:endParaRPr lang="zh-CN" sz="2000" dirty="0">
                        <a:solidFill>
                          <a:srgbClr val="FF0000"/>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1" kern="800" dirty="0">
                          <a:solidFill>
                            <a:srgbClr val="FF0000"/>
                          </a:solidFill>
                          <a:effectLst/>
                          <a:latin typeface="Times New Roman" panose="02020603050405020304" pitchFamily="18" charset="0"/>
                          <a:ea typeface="宋体" panose="02010600030101010101" pitchFamily="2" charset="-122"/>
                        </a:rPr>
                        <a:t>(0.5-1)</a:t>
                      </a:r>
                      <a:r>
                        <a:rPr lang="en-GB" altLang="zh-CN" sz="2000" b="1" kern="800" dirty="0">
                          <a:solidFill>
                            <a:srgbClr val="FF0000"/>
                          </a:solidFill>
                          <a:effectLst/>
                          <a:latin typeface="Times New Roman" panose="02020603050405020304" pitchFamily="18" charset="0"/>
                          <a:ea typeface="宋体" panose="02010600030101010101" pitchFamily="2" charset="-122"/>
                          <a:sym typeface="Symbol" panose="05050102010706020507" pitchFamily="18" charset="2"/>
                        </a:rPr>
                        <a:t> </a:t>
                      </a:r>
                      <a:r>
                        <a:rPr lang="en-GB" sz="2000" b="1" kern="800" dirty="0">
                          <a:solidFill>
                            <a:srgbClr val="FF0000"/>
                          </a:solidFill>
                          <a:effectLst/>
                          <a:latin typeface="Times New Roman" panose="02020603050405020304" pitchFamily="18" charset="0"/>
                          <a:ea typeface="宋体" panose="02010600030101010101" pitchFamily="2" charset="-122"/>
                        </a:rPr>
                        <a:t>10</a:t>
                      </a:r>
                      <a:r>
                        <a:rPr lang="en-GB" sz="2000" b="1" kern="800" baseline="30000" dirty="0">
                          <a:solidFill>
                            <a:srgbClr val="FF0000"/>
                          </a:solidFill>
                          <a:effectLst/>
                          <a:latin typeface="Times New Roman" panose="02020603050405020304" pitchFamily="18" charset="0"/>
                          <a:ea typeface="宋体" panose="02010600030101010101" pitchFamily="2" charset="-122"/>
                        </a:rPr>
                        <a:t>12</a:t>
                      </a:r>
                      <a:r>
                        <a:rPr lang="en-GB" sz="2000" b="1" kern="800" dirty="0">
                          <a:solidFill>
                            <a:srgbClr val="FF0000"/>
                          </a:solidFill>
                          <a:effectLst/>
                          <a:latin typeface="Times New Roman" panose="02020603050405020304" pitchFamily="18" charset="0"/>
                          <a:ea typeface="宋体" panose="02010600030101010101" pitchFamily="2" charset="-122"/>
                        </a:rPr>
                        <a:t>ppp (U</a:t>
                      </a:r>
                      <a:r>
                        <a:rPr lang="en-GB" sz="2000" b="1" kern="800" baseline="30000" dirty="0">
                          <a:solidFill>
                            <a:srgbClr val="FF0000"/>
                          </a:solidFill>
                          <a:effectLst/>
                          <a:latin typeface="Times New Roman" panose="02020603050405020304" pitchFamily="18" charset="0"/>
                          <a:ea typeface="宋体" panose="02010600030101010101" pitchFamily="2" charset="-122"/>
                        </a:rPr>
                        <a:t>92+</a:t>
                      </a:r>
                      <a:r>
                        <a:rPr lang="en-GB" sz="2000" b="1" kern="800" dirty="0">
                          <a:solidFill>
                            <a:srgbClr val="FF0000"/>
                          </a:solidFill>
                          <a:effectLst/>
                          <a:latin typeface="Times New Roman" panose="02020603050405020304" pitchFamily="18" charset="0"/>
                          <a:ea typeface="宋体" panose="02010600030101010101" pitchFamily="2" charset="-122"/>
                        </a:rPr>
                        <a:t>)</a:t>
                      </a:r>
                      <a:endParaRPr lang="zh-CN" sz="2000" b="1" dirty="0">
                        <a:solidFill>
                          <a:srgbClr val="FF0000"/>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96437291"/>
                  </a:ext>
                </a:extLst>
              </a:tr>
              <a:tr h="910553">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kern="800" dirty="0">
                          <a:solidFill>
                            <a:srgbClr val="000099"/>
                          </a:solidFill>
                          <a:effectLst/>
                          <a:latin typeface="Times New Roman" panose="02020603050405020304" pitchFamily="18" charset="0"/>
                          <a:ea typeface="宋体" panose="02010600030101010101" pitchFamily="2" charset="-122"/>
                        </a:rPr>
                        <a:t>Operation mode</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DC</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CW </a:t>
                      </a:r>
                      <a:r>
                        <a:rPr lang="en-GB" sz="2000" b="0" kern="800" dirty="0" smtClean="0">
                          <a:solidFill>
                            <a:srgbClr val="0000FF"/>
                          </a:solidFill>
                          <a:effectLst/>
                          <a:latin typeface="Times New Roman" panose="02020603050405020304" pitchFamily="18" charset="0"/>
                          <a:ea typeface="宋体" panose="02010600030101010101" pitchFamily="2" charset="-122"/>
                        </a:rPr>
                        <a:t>or</a:t>
                      </a:r>
                    </a:p>
                    <a:p>
                      <a:pPr algn="ctr">
                        <a:spcBef>
                          <a:spcPts val="100"/>
                        </a:spcBef>
                        <a:spcAft>
                          <a:spcPts val="100"/>
                        </a:spcAft>
                      </a:pPr>
                      <a:r>
                        <a:rPr lang="en-GB" sz="2000" b="0" kern="800" dirty="0" smtClean="0">
                          <a:solidFill>
                            <a:srgbClr val="0000FF"/>
                          </a:solidFill>
                          <a:effectLst/>
                          <a:latin typeface="Times New Roman" panose="02020603050405020304" pitchFamily="18" charset="0"/>
                          <a:ea typeface="宋体" panose="02010600030101010101" pitchFamily="2" charset="-122"/>
                        </a:rPr>
                        <a:t> </a:t>
                      </a:r>
                      <a:r>
                        <a:rPr lang="en-GB" sz="2000" b="0" kern="800" dirty="0">
                          <a:solidFill>
                            <a:srgbClr val="0000FF"/>
                          </a:solidFill>
                          <a:effectLst/>
                          <a:latin typeface="Times New Roman" panose="02020603050405020304" pitchFamily="18" charset="0"/>
                          <a:ea typeface="宋体" panose="02010600030101010101" pitchFamily="2" charset="-122"/>
                        </a:rPr>
                        <a:t>pulse</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fast ramping (12T/s, 3Hz)</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Momentum-resolution 1100</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DC, deceleration</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6350" cap="flat" cmpd="sng" algn="ctr">
                      <a:solidFill>
                        <a:sysClr val="windowText" lastClr="000000">
                          <a:lumMod val="65000"/>
                          <a:lumOff val="3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018647084"/>
                  </a:ext>
                </a:extLst>
              </a:tr>
              <a:tr h="910553">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l">
                        <a:spcBef>
                          <a:spcPts val="100"/>
                        </a:spcBef>
                        <a:spcAft>
                          <a:spcPts val="100"/>
                        </a:spcAft>
                      </a:pPr>
                      <a:r>
                        <a:rPr lang="en-GB" sz="2000" b="1" dirty="0">
                          <a:solidFill>
                            <a:srgbClr val="000099"/>
                          </a:solidFill>
                          <a:effectLst/>
                          <a:latin typeface="Times New Roman" panose="02020603050405020304" pitchFamily="18" charset="0"/>
                          <a:ea typeface="宋体" panose="02010600030101010101" pitchFamily="2" charset="-122"/>
                        </a:rPr>
                        <a:t>Emittance</a:t>
                      </a:r>
                      <a:r>
                        <a:rPr lang="en-GB" sz="2000" b="1" baseline="0" dirty="0">
                          <a:solidFill>
                            <a:srgbClr val="000099"/>
                          </a:solidFill>
                          <a:effectLst/>
                          <a:latin typeface="Times New Roman" panose="02020603050405020304" pitchFamily="18" charset="0"/>
                          <a:ea typeface="宋体" panose="02010600030101010101" pitchFamily="2" charset="-122"/>
                        </a:rPr>
                        <a:t> </a:t>
                      </a:r>
                      <a:r>
                        <a:rPr lang="en-GB" sz="2000" b="1" dirty="0">
                          <a:solidFill>
                            <a:srgbClr val="000099"/>
                          </a:solidFill>
                          <a:effectLst/>
                          <a:latin typeface="Times New Roman" panose="02020603050405020304" pitchFamily="18" charset="0"/>
                          <a:ea typeface="宋体" panose="02010600030101010101" pitchFamily="2" charset="-122"/>
                        </a:rPr>
                        <a:t>or Acceptance (</a:t>
                      </a:r>
                      <a:r>
                        <a:rPr lang="en-GB" altLang="zh-CN" sz="2000" b="1" dirty="0">
                          <a:solidFill>
                            <a:srgbClr val="000099"/>
                          </a:solidFill>
                          <a:effectLst/>
                          <a:latin typeface="Times New Roman" panose="02020603050405020304" pitchFamily="18" charset="0"/>
                          <a:ea typeface="宋体" panose="02010600030101010101" pitchFamily="2" charset="-122"/>
                        </a:rPr>
                        <a:t>H/V, </a:t>
                      </a:r>
                      <a:r>
                        <a:rPr lang="en-GB" sz="2000" b="1" dirty="0">
                          <a:solidFill>
                            <a:srgbClr val="000099"/>
                          </a:solidFill>
                          <a:effectLst/>
                          <a:latin typeface="Times New Roman" panose="02020603050405020304" pitchFamily="18" charset="0"/>
                          <a:ea typeface="宋体" panose="02010600030101010101" pitchFamily="2" charset="-122"/>
                          <a:sym typeface="Symbol" panose="05050102010706020507" pitchFamily="18" charset="2"/>
                        </a:rPr>
                        <a:t></a:t>
                      </a:r>
                      <a:r>
                        <a:rPr lang="en-GB" sz="2000" b="1" dirty="0">
                          <a:solidFill>
                            <a:srgbClr val="000099"/>
                          </a:solidFill>
                          <a:effectLst/>
                          <a:latin typeface="Times New Roman" panose="02020603050405020304" pitchFamily="18" charset="0"/>
                          <a:ea typeface="宋体" panose="02010600030101010101" pitchFamily="2" charset="-122"/>
                        </a:rPr>
                        <a:t>·mm·mrad, </a:t>
                      </a:r>
                      <a:r>
                        <a:rPr lang="en-GB" sz="2000" b="1" dirty="0" err="1">
                          <a:solidFill>
                            <a:srgbClr val="000099"/>
                          </a:solidFill>
                          <a:effectLst/>
                          <a:latin typeface="Times New Roman" panose="02020603050405020304" pitchFamily="18" charset="0"/>
                          <a:ea typeface="宋体" panose="02010600030101010101" pitchFamily="2" charset="-122"/>
                        </a:rPr>
                        <a:t>dp</a:t>
                      </a:r>
                      <a:r>
                        <a:rPr lang="en-GB" sz="2000" b="1" dirty="0">
                          <a:solidFill>
                            <a:srgbClr val="000099"/>
                          </a:solidFill>
                          <a:effectLst/>
                          <a:latin typeface="Times New Roman" panose="02020603050405020304" pitchFamily="18" charset="0"/>
                          <a:ea typeface="宋体" panose="02010600030101010101" pitchFamily="2" charset="-122"/>
                        </a:rPr>
                        <a:t>/p)</a:t>
                      </a:r>
                      <a:endParaRPr lang="zh-CN" sz="2000" b="1" dirty="0">
                        <a:solidFill>
                          <a:srgbClr val="000099"/>
                        </a:solidFill>
                        <a:effectLst/>
                        <a:latin typeface="Times New Roman" panose="02020603050405020304" pitchFamily="18" charset="0"/>
                        <a:ea typeface="宋体" panose="02010600030101010101" pitchFamily="2" charset="-122"/>
                      </a:endParaRPr>
                    </a:p>
                  </a:txBody>
                  <a:tcPr marL="72000" marR="72000" marT="0" marB="0" anchor="ctr">
                    <a:lnL w="28575" cap="flat" cmpd="sng" algn="ctr">
                      <a:solidFill>
                        <a:sysClr val="windowText" lastClr="000000">
                          <a:lumMod val="85000"/>
                          <a:lumOff val="1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 </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5</a:t>
                      </a:r>
                      <a:r>
                        <a:rPr lang="en-GB" sz="2000" b="0" dirty="0">
                          <a:solidFill>
                            <a:srgbClr val="0000FF"/>
                          </a:solidFill>
                          <a:effectLst/>
                          <a:latin typeface="Times New Roman" panose="02020603050405020304" pitchFamily="18" charset="0"/>
                          <a:ea typeface="宋体" panose="02010600030101010101" pitchFamily="2" charset="-122"/>
                        </a:rPr>
                        <a:t> / 5</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2</a:t>
                      </a:r>
                      <a:r>
                        <a:rPr lang="en-GB" sz="2000" b="0" dirty="0">
                          <a:solidFill>
                            <a:srgbClr val="0000FF"/>
                          </a:solidFill>
                          <a:effectLst/>
                          <a:latin typeface="Times New Roman" panose="02020603050405020304" pitchFamily="18" charset="0"/>
                          <a:ea typeface="宋体" panose="02010600030101010101" pitchFamily="2" charset="-122"/>
                        </a:rPr>
                        <a:t>00/100, 0.5%</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sym typeface="Symbol" panose="05050102010706020507" pitchFamily="18" charset="2"/>
                        </a:rPr>
                        <a:t></a:t>
                      </a:r>
                      <a:r>
                        <a:rPr lang="en-GB" sz="2000" b="0" kern="800" dirty="0">
                          <a:solidFill>
                            <a:srgbClr val="0000FF"/>
                          </a:solidFill>
                          <a:effectLst/>
                          <a:latin typeface="Times New Roman" panose="02020603050405020304" pitchFamily="18" charset="0"/>
                          <a:ea typeface="宋体" panose="02010600030101010101" pitchFamily="2" charset="-122"/>
                        </a:rPr>
                        <a:t>30mrad(H)/</a:t>
                      </a:r>
                      <a:r>
                        <a:rPr lang="en-GB" sz="2000" b="0" kern="800" dirty="0">
                          <a:solidFill>
                            <a:srgbClr val="0000FF"/>
                          </a:solidFill>
                          <a:effectLst/>
                          <a:latin typeface="Times New Roman" panose="02020603050405020304" pitchFamily="18" charset="0"/>
                          <a:ea typeface="宋体" panose="02010600030101010101" pitchFamily="2" charset="-122"/>
                          <a:sym typeface="Symbol" panose="05050102010706020507" pitchFamily="18" charset="2"/>
                        </a:rPr>
                        <a:t></a:t>
                      </a:r>
                      <a:r>
                        <a:rPr lang="en-GB" sz="2000" b="0" kern="800" dirty="0">
                          <a:solidFill>
                            <a:srgbClr val="0000FF"/>
                          </a:solidFill>
                          <a:effectLst/>
                          <a:latin typeface="Times New Roman" panose="02020603050405020304" pitchFamily="18" charset="0"/>
                          <a:ea typeface="宋体" panose="02010600030101010101" pitchFamily="2" charset="-122"/>
                        </a:rPr>
                        <a:t>15 mrad(V), </a:t>
                      </a:r>
                      <a:r>
                        <a:rPr lang="en-GB" sz="2000" b="0" kern="800" dirty="0">
                          <a:solidFill>
                            <a:srgbClr val="0000FF"/>
                          </a:solidFill>
                          <a:effectLst/>
                          <a:latin typeface="Times New Roman" panose="02020603050405020304" pitchFamily="18" charset="0"/>
                          <a:ea typeface="宋体" panose="02010600030101010101" pitchFamily="2" charset="-122"/>
                          <a:sym typeface="Symbol" panose="05050102010706020507" pitchFamily="18" charset="2"/>
                        </a:rPr>
                        <a:t></a:t>
                      </a:r>
                      <a:r>
                        <a:rPr lang="en-GB" sz="2000" b="0" kern="800" dirty="0">
                          <a:solidFill>
                            <a:srgbClr val="0000FF"/>
                          </a:solidFill>
                          <a:effectLst/>
                          <a:latin typeface="Times New Roman" panose="02020603050405020304" pitchFamily="18" charset="0"/>
                          <a:ea typeface="宋体" panose="02010600030101010101" pitchFamily="2" charset="-122"/>
                        </a:rPr>
                        <a:t>2% </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6350" cap="flat" cmpd="sng" algn="ctr">
                      <a:solidFill>
                        <a:sysClr val="windowText" lastClr="000000">
                          <a:lumMod val="65000"/>
                          <a:lumOff val="3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宋体"/>
                        </a:defRPr>
                      </a:lvl1pPr>
                      <a:lvl2pPr marL="457200" algn="l" defTabSz="457200" rtl="0" eaLnBrk="1" latinLnBrk="0" hangingPunct="1">
                        <a:defRPr sz="1800" kern="1200">
                          <a:solidFill>
                            <a:schemeClr val="tx1"/>
                          </a:solidFill>
                          <a:latin typeface="Calibri" panose="020F0502020204030204"/>
                          <a:ea typeface="宋体"/>
                        </a:defRPr>
                      </a:lvl2pPr>
                      <a:lvl3pPr marL="914400" algn="l" defTabSz="457200" rtl="0" eaLnBrk="1" latinLnBrk="0" hangingPunct="1">
                        <a:defRPr sz="1800" kern="1200">
                          <a:solidFill>
                            <a:schemeClr val="tx1"/>
                          </a:solidFill>
                          <a:latin typeface="Calibri" panose="020F0502020204030204"/>
                          <a:ea typeface="宋体"/>
                        </a:defRPr>
                      </a:lvl3pPr>
                      <a:lvl4pPr marL="1371600" algn="l" defTabSz="457200" rtl="0" eaLnBrk="1" latinLnBrk="0" hangingPunct="1">
                        <a:defRPr sz="1800" kern="1200">
                          <a:solidFill>
                            <a:schemeClr val="tx1"/>
                          </a:solidFill>
                          <a:latin typeface="Calibri" panose="020F0502020204030204"/>
                          <a:ea typeface="宋体"/>
                        </a:defRPr>
                      </a:lvl4pPr>
                      <a:lvl5pPr marL="1828800" algn="l" defTabSz="457200" rtl="0" eaLnBrk="1" latinLnBrk="0" hangingPunct="1">
                        <a:defRPr sz="1800" kern="1200">
                          <a:solidFill>
                            <a:schemeClr val="tx1"/>
                          </a:solidFill>
                          <a:latin typeface="Calibri" panose="020F0502020204030204"/>
                          <a:ea typeface="宋体"/>
                        </a:defRPr>
                      </a:lvl5pPr>
                      <a:lvl6pPr marL="2286000" algn="l" defTabSz="457200" rtl="0" eaLnBrk="1" latinLnBrk="0" hangingPunct="1">
                        <a:defRPr sz="1800" kern="1200">
                          <a:solidFill>
                            <a:schemeClr val="tx1"/>
                          </a:solidFill>
                          <a:latin typeface="Calibri" panose="020F0502020204030204"/>
                          <a:ea typeface="宋体"/>
                        </a:defRPr>
                      </a:lvl6pPr>
                      <a:lvl7pPr marL="2743200" algn="l" defTabSz="457200" rtl="0" eaLnBrk="1" latinLnBrk="0" hangingPunct="1">
                        <a:defRPr sz="1800" kern="1200">
                          <a:solidFill>
                            <a:schemeClr val="tx1"/>
                          </a:solidFill>
                          <a:latin typeface="Calibri" panose="020F0502020204030204"/>
                          <a:ea typeface="宋体"/>
                        </a:defRPr>
                      </a:lvl7pPr>
                      <a:lvl8pPr marL="3200400" algn="l" defTabSz="457200" rtl="0" eaLnBrk="1" latinLnBrk="0" hangingPunct="1">
                        <a:defRPr sz="1800" kern="1200">
                          <a:solidFill>
                            <a:schemeClr val="tx1"/>
                          </a:solidFill>
                          <a:latin typeface="Calibri" panose="020F0502020204030204"/>
                          <a:ea typeface="宋体"/>
                        </a:defRPr>
                      </a:lvl8pPr>
                      <a:lvl9pPr marL="3657600" algn="l" defTabSz="457200" rtl="0" eaLnBrk="1" latinLnBrk="0" hangingPunct="1">
                        <a:defRPr sz="1800" kern="1200">
                          <a:solidFill>
                            <a:schemeClr val="tx1"/>
                          </a:solidFill>
                          <a:latin typeface="Calibri" panose="020F0502020204030204"/>
                          <a:ea typeface="宋体"/>
                        </a:defRPr>
                      </a:lvl9pPr>
                    </a:lstStyle>
                    <a:p>
                      <a:pPr algn="ctr">
                        <a:spcBef>
                          <a:spcPts val="100"/>
                        </a:spcBef>
                        <a:spcAft>
                          <a:spcPts val="100"/>
                        </a:spcAft>
                      </a:pPr>
                      <a:r>
                        <a:rPr lang="en-GB" sz="2000" b="0" kern="800" dirty="0">
                          <a:solidFill>
                            <a:srgbClr val="0000FF"/>
                          </a:solidFill>
                          <a:effectLst/>
                          <a:latin typeface="Times New Roman" panose="02020603050405020304" pitchFamily="18" charset="0"/>
                          <a:ea typeface="宋体" panose="02010600030101010101" pitchFamily="2" charset="-122"/>
                        </a:rPr>
                        <a:t>40</a:t>
                      </a:r>
                      <a:r>
                        <a:rPr lang="en-GB" sz="2000" b="0" dirty="0">
                          <a:solidFill>
                            <a:srgbClr val="0000FF"/>
                          </a:solidFill>
                          <a:effectLst/>
                          <a:latin typeface="Times New Roman" panose="02020603050405020304" pitchFamily="18" charset="0"/>
                          <a:ea typeface="宋体" panose="02010600030101010101" pitchFamily="2" charset="-122"/>
                        </a:rPr>
                        <a:t>/40, 1.5% (normal mode)</a:t>
                      </a:r>
                      <a:endParaRPr lang="zh-CN" sz="2000" b="0" dirty="0">
                        <a:solidFill>
                          <a:srgbClr val="0000FF"/>
                        </a:solidFill>
                        <a:effectLst/>
                        <a:latin typeface="Times New Roman" panose="02020603050405020304" pitchFamily="18" charset="0"/>
                        <a:ea typeface="宋体" panose="02010600030101010101" pitchFamily="2" charset="-122"/>
                      </a:endParaRPr>
                    </a:p>
                  </a:txBody>
                  <a:tcPr marL="36195" marR="36195" marT="0" marB="0" anchor="ctr">
                    <a:lnL w="6350" cap="flat" cmpd="sng" algn="ctr">
                      <a:solidFill>
                        <a:sysClr val="windowText" lastClr="000000">
                          <a:lumMod val="65000"/>
                          <a:lumOff val="35000"/>
                        </a:sysClr>
                      </a:solidFill>
                      <a:prstDash val="solid"/>
                      <a:round/>
                      <a:headEnd type="none" w="med" len="med"/>
                      <a:tailEnd type="none" w="med" len="med"/>
                    </a:lnL>
                    <a:lnR w="28575" cap="flat" cmpd="sng" algn="ctr">
                      <a:solidFill>
                        <a:sysClr val="windowText" lastClr="000000">
                          <a:lumMod val="85000"/>
                          <a:lumOff val="15000"/>
                        </a:sysClr>
                      </a:solidFill>
                      <a:prstDash val="solid"/>
                      <a:round/>
                      <a:headEnd type="none" w="med" len="med"/>
                      <a:tailEnd type="none" w="med" len="med"/>
                    </a:lnR>
                    <a:lnT w="6350" cap="flat" cmpd="sng" algn="ctr">
                      <a:solidFill>
                        <a:sysClr val="windowText" lastClr="000000">
                          <a:lumMod val="65000"/>
                          <a:lumOff val="35000"/>
                        </a:sysClr>
                      </a:solidFill>
                      <a:prstDash val="solid"/>
                      <a:round/>
                      <a:headEnd type="none" w="med" len="med"/>
                      <a:tailEnd type="none" w="med" len="med"/>
                    </a:lnT>
                    <a:lnB w="28575" cap="flat" cmpd="sng" algn="ctr">
                      <a:solidFill>
                        <a:sysClr val="windowText" lastClr="000000">
                          <a:lumMod val="85000"/>
                          <a:lumOff val="15000"/>
                        </a:sys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815582958"/>
                  </a:ext>
                </a:extLst>
              </a:tr>
            </a:tbl>
          </a:graphicData>
        </a:graphic>
      </p:graphicFrame>
      <p:sp>
        <p:nvSpPr>
          <p:cNvPr id="40" name="文本框 39">
            <a:extLst>
              <a:ext uri="{FF2B5EF4-FFF2-40B4-BE49-F238E27FC236}">
                <a16:creationId xmlns:a16="http://schemas.microsoft.com/office/drawing/2014/main" xmlns="" id="{A9F6A0E2-0A88-4F8D-B11F-87E62CF0EE8B}"/>
              </a:ext>
            </a:extLst>
          </p:cNvPr>
          <p:cNvSpPr txBox="1"/>
          <p:nvPr/>
        </p:nvSpPr>
        <p:spPr>
          <a:xfrm>
            <a:off x="752019" y="1268760"/>
            <a:ext cx="11045424" cy="553998"/>
          </a:xfrm>
          <a:prstGeom prst="rect">
            <a:avLst/>
          </a:prstGeom>
          <a:noFill/>
        </p:spPr>
        <p:txBody>
          <a:bodyPr wrap="square" rtlCol="0">
            <a:spAutoFit/>
          </a:bodyPr>
          <a:lstStyle/>
          <a:p>
            <a:pPr>
              <a:lnSpc>
                <a:spcPct val="125000"/>
              </a:lnSpc>
            </a:pPr>
            <a:r>
              <a:rPr lang="en-US" altLang="zh-CN" sz="2400" b="1" dirty="0" smtClean="0">
                <a:solidFill>
                  <a:srgbClr val="FF0000"/>
                </a:solidFill>
                <a:ea typeface="微软雅黑" panose="020B0503020204020204" pitchFamily="34" charset="-122"/>
                <a:cs typeface="Times New Roman" panose="02020603050405020304" pitchFamily="18" charset="0"/>
              </a:rPr>
              <a:t>High current </a:t>
            </a:r>
            <a:r>
              <a:rPr lang="en-US" altLang="zh-CN" sz="2400" b="1" dirty="0" smtClean="0">
                <a:solidFill>
                  <a:prstClr val="black"/>
                </a:solidFill>
                <a:ea typeface="微软雅黑" panose="020B0503020204020204" pitchFamily="34" charset="-122"/>
                <a:cs typeface="Times New Roman" panose="02020603050405020304" pitchFamily="18" charset="0"/>
              </a:rPr>
              <a:t>low energy CW and</a:t>
            </a:r>
            <a:r>
              <a:rPr lang="en-US" altLang="zh-CN" sz="2400" b="1" dirty="0" smtClean="0">
                <a:solidFill>
                  <a:srgbClr val="FF0000"/>
                </a:solidFill>
                <a:ea typeface="微软雅黑" panose="020B0503020204020204" pitchFamily="34" charset="-122"/>
                <a:cs typeface="Times New Roman" panose="02020603050405020304" pitchFamily="18" charset="0"/>
              </a:rPr>
              <a:t> high </a:t>
            </a:r>
            <a:r>
              <a:rPr lang="en-US" altLang="zh-CN" sz="2400" b="1" dirty="0">
                <a:solidFill>
                  <a:srgbClr val="FF0000"/>
                </a:solidFill>
                <a:ea typeface="微软雅黑" panose="020B0503020204020204" pitchFamily="34" charset="-122"/>
                <a:cs typeface="Times New Roman" panose="02020603050405020304" pitchFamily="18" charset="0"/>
              </a:rPr>
              <a:t>intensity</a:t>
            </a:r>
            <a:r>
              <a:rPr lang="en-US" altLang="zh-CN" sz="2400" b="1" dirty="0">
                <a:solidFill>
                  <a:prstClr val="black"/>
                </a:solidFill>
                <a:ea typeface="微软雅黑" panose="020B0503020204020204" pitchFamily="34" charset="-122"/>
                <a:cs typeface="Times New Roman" panose="02020603050405020304" pitchFamily="18" charset="0"/>
              </a:rPr>
              <a:t> </a:t>
            </a:r>
            <a:r>
              <a:rPr lang="en-US" altLang="zh-CN" sz="2400" b="1" dirty="0" smtClean="0">
                <a:solidFill>
                  <a:prstClr val="black"/>
                </a:solidFill>
                <a:ea typeface="微软雅黑" panose="020B0503020204020204" pitchFamily="34" charset="-122"/>
                <a:cs typeface="Times New Roman" panose="02020603050405020304" pitchFamily="18" charset="0"/>
              </a:rPr>
              <a:t>high energy pulse beam</a:t>
            </a:r>
            <a:endParaRPr lang="zh-CN" altLang="en-US" sz="2400" b="1" dirty="0">
              <a:solidFill>
                <a:prstClr val="black"/>
              </a:solidFill>
              <a:ea typeface="微软雅黑" panose="020B0503020204020204" pitchFamily="34" charset="-122"/>
              <a:cs typeface="Times New Roman" panose="02020603050405020304" pitchFamily="18" charset="0"/>
            </a:endParaRPr>
          </a:p>
        </p:txBody>
      </p:sp>
      <p:sp>
        <p:nvSpPr>
          <p:cNvPr id="4" name="矩形 3"/>
          <p:cNvSpPr/>
          <p:nvPr/>
        </p:nvSpPr>
        <p:spPr>
          <a:xfrm>
            <a:off x="335360" y="817548"/>
            <a:ext cx="1904689" cy="523220"/>
          </a:xfrm>
          <a:prstGeom prst="rect">
            <a:avLst/>
          </a:prstGeom>
        </p:spPr>
        <p:txBody>
          <a:bodyPr wrap="none">
            <a:spAutoFit/>
          </a:bodyPr>
          <a:lstStyle/>
          <a:p>
            <a:r>
              <a:rPr lang="en-US" altLang="zh-CN" sz="2800" b="1" dirty="0" smtClean="0">
                <a:solidFill>
                  <a:srgbClr val="0000FF"/>
                </a:solidFill>
                <a:ea typeface="微软雅黑" panose="020B0503020204020204" pitchFamily="34" charset="-122"/>
                <a:cs typeface="Times New Roman" panose="02020603050405020304" pitchFamily="18" charset="0"/>
              </a:rPr>
              <a:t>Features: </a:t>
            </a:r>
            <a:endParaRPr lang="zh-CN" altLang="en-US" dirty="0">
              <a:solidFill>
                <a:prstClr val="black"/>
              </a:solidFill>
            </a:endParaRPr>
          </a:p>
        </p:txBody>
      </p:sp>
      <p:sp>
        <p:nvSpPr>
          <p:cNvPr id="6" name="文本框 5"/>
          <p:cNvSpPr txBox="1"/>
          <p:nvPr/>
        </p:nvSpPr>
        <p:spPr bwMode="auto">
          <a:xfrm>
            <a:off x="3719736" y="116632"/>
            <a:ext cx="480452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High intensity ion beam</a:t>
            </a:r>
            <a:endParaRPr lang="zh-CN" altLang="en-US" sz="3200" b="1" dirty="0">
              <a:solidFill>
                <a:prstClr val="black"/>
              </a:solidFill>
            </a:endParaRPr>
          </a:p>
        </p:txBody>
      </p:sp>
    </p:spTree>
    <p:extLst>
      <p:ext uri="{BB962C8B-B14F-4D97-AF65-F5344CB8AC3E}">
        <p14:creationId xmlns:p14="http://schemas.microsoft.com/office/powerpoint/2010/main" val="16988419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3" name="文本框 2"/>
          <p:cNvSpPr txBox="1"/>
          <p:nvPr/>
        </p:nvSpPr>
        <p:spPr bwMode="auto">
          <a:xfrm>
            <a:off x="4511824" y="116632"/>
            <a:ext cx="3166251"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a:solidFill>
                  <a:prstClr val="black"/>
                </a:solidFill>
              </a:rPr>
              <a:t>K</a:t>
            </a:r>
            <a:r>
              <a:rPr lang="en-US" altLang="zh-CN" sz="3200" b="1" dirty="0" smtClean="0">
                <a:solidFill>
                  <a:prstClr val="black"/>
                </a:solidFill>
              </a:rPr>
              <a:t>ey </a:t>
            </a:r>
            <a:r>
              <a:rPr lang="en-US" altLang="zh-CN" sz="3200" b="1" dirty="0">
                <a:solidFill>
                  <a:prstClr val="black"/>
                </a:solidFill>
              </a:rPr>
              <a:t>c</a:t>
            </a:r>
            <a:r>
              <a:rPr lang="en-US" altLang="zh-CN" sz="3200" b="1" dirty="0" smtClean="0">
                <a:solidFill>
                  <a:prstClr val="black"/>
                </a:solidFill>
              </a:rPr>
              <a:t>hallenges</a:t>
            </a:r>
            <a:endParaRPr lang="zh-CN" altLang="en-US" sz="3200" b="1" dirty="0">
              <a:solidFill>
                <a:prstClr val="black"/>
              </a:solidFill>
            </a:endParaRPr>
          </a:p>
        </p:txBody>
      </p:sp>
      <p:graphicFrame>
        <p:nvGraphicFramePr>
          <p:cNvPr id="4" name="Group 81">
            <a:extLst>
              <a:ext uri="{FF2B5EF4-FFF2-40B4-BE49-F238E27FC236}">
                <a16:creationId xmlns:a16="http://schemas.microsoft.com/office/drawing/2014/main" xmlns="" id="{D743F773-E17B-4F59-9E67-97B44640F785}"/>
              </a:ext>
            </a:extLst>
          </p:cNvPr>
          <p:cNvGraphicFramePr>
            <a:graphicFrameLocks noGrp="1"/>
          </p:cNvGraphicFramePr>
          <p:nvPr>
            <p:extLst/>
          </p:nvPr>
        </p:nvGraphicFramePr>
        <p:xfrm>
          <a:off x="857545" y="1428039"/>
          <a:ext cx="6606607" cy="3582000"/>
        </p:xfrm>
        <a:graphic>
          <a:graphicData uri="http://schemas.openxmlformats.org/drawingml/2006/table">
            <a:tbl>
              <a:tblPr firstRow="1">
                <a:tableStyleId>{B301B821-A1FF-4177-AEE7-76D212191A09}</a:tableStyleId>
              </a:tblPr>
              <a:tblGrid>
                <a:gridCol w="1187706">
                  <a:extLst>
                    <a:ext uri="{9D8B030D-6E8A-4147-A177-3AD203B41FA5}">
                      <a16:colId xmlns:a16="http://schemas.microsoft.com/office/drawing/2014/main" xmlns="" val="20000"/>
                    </a:ext>
                  </a:extLst>
                </a:gridCol>
                <a:gridCol w="1633094">
                  <a:extLst>
                    <a:ext uri="{9D8B030D-6E8A-4147-A177-3AD203B41FA5}">
                      <a16:colId xmlns:a16="http://schemas.microsoft.com/office/drawing/2014/main" xmlns="" val="20001"/>
                    </a:ext>
                  </a:extLst>
                </a:gridCol>
                <a:gridCol w="1410399">
                  <a:extLst>
                    <a:ext uri="{9D8B030D-6E8A-4147-A177-3AD203B41FA5}">
                      <a16:colId xmlns:a16="http://schemas.microsoft.com/office/drawing/2014/main" xmlns="" val="20002"/>
                    </a:ext>
                  </a:extLst>
                </a:gridCol>
                <a:gridCol w="1261935">
                  <a:extLst>
                    <a:ext uri="{9D8B030D-6E8A-4147-A177-3AD203B41FA5}">
                      <a16:colId xmlns:a16="http://schemas.microsoft.com/office/drawing/2014/main" xmlns="" val="20003"/>
                    </a:ext>
                  </a:extLst>
                </a:gridCol>
                <a:gridCol w="1113473">
                  <a:extLst>
                    <a:ext uri="{9D8B030D-6E8A-4147-A177-3AD203B41FA5}">
                      <a16:colId xmlns:a16="http://schemas.microsoft.com/office/drawing/2014/main" xmlns="" val="20004"/>
                    </a:ext>
                  </a:extLst>
                </a:gridCol>
              </a:tblGrid>
              <a:tr h="327459">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kern="1200" cap="none" normalizeH="0" baseline="0" noProof="0" dirty="0">
                          <a:ln>
                            <a:noFill/>
                          </a:ln>
                          <a:effectLst/>
                          <a:latin typeface="Times New Roman" panose="02020603050405020304" pitchFamily="18" charset="0"/>
                          <a:cs typeface="Times New Roman" panose="02020603050405020304" pitchFamily="18" charset="0"/>
                        </a:rPr>
                        <a:t>Institute</a:t>
                      </a:r>
                      <a:endParaRPr kumimoji="0" lang="en-US" altLang="de-DE" sz="1600" b="0" u="none" strike="noStrike" kern="1200" cap="none" normalizeH="0" baseline="0" noProof="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kern="1200" cap="none" normalizeH="0" baseline="0" noProof="0" dirty="0">
                          <a:ln>
                            <a:noFill/>
                          </a:ln>
                          <a:effectLst/>
                          <a:latin typeface="Times New Roman" panose="02020603050405020304" pitchFamily="18" charset="0"/>
                          <a:cs typeface="Times New Roman" panose="02020603050405020304" pitchFamily="18" charset="0"/>
                        </a:rPr>
                        <a:t>Machine</a:t>
                      </a:r>
                      <a:endParaRPr kumimoji="0" lang="en-US" altLang="de-DE" sz="1600" b="0" u="none" strike="noStrike" kern="1200" cap="none" normalizeH="0" baseline="0" noProof="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kern="1200" cap="none" normalizeH="0" baseline="0" noProof="0" dirty="0" smtClean="0">
                          <a:ln>
                            <a:noFill/>
                          </a:ln>
                          <a:effectLst/>
                          <a:latin typeface="Times New Roman" panose="02020603050405020304" pitchFamily="18" charset="0"/>
                          <a:cs typeface="Times New Roman" panose="02020603050405020304" pitchFamily="18" charset="0"/>
                        </a:rPr>
                        <a:t>Planned</a:t>
                      </a:r>
                      <a:endParaRPr kumimoji="0" lang="en-US" altLang="de-DE" sz="1600" b="0" u="none" strike="noStrike" kern="1200" cap="none" normalizeH="0" baseline="0" noProof="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kern="1200" cap="none" normalizeH="0" baseline="0" noProof="0" dirty="0" smtClean="0">
                          <a:ln>
                            <a:noFill/>
                          </a:ln>
                          <a:effectLst/>
                          <a:latin typeface="Times New Roman" panose="02020603050405020304" pitchFamily="18" charset="0"/>
                          <a:cs typeface="Times New Roman" panose="02020603050405020304" pitchFamily="18" charset="0"/>
                        </a:rPr>
                        <a:t>Achieved</a:t>
                      </a:r>
                      <a:endParaRPr kumimoji="0" lang="en-US" altLang="de-DE" sz="1600" b="0" u="none" strike="noStrike" kern="1200" cap="none" normalizeH="0" baseline="0" noProof="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kern="1200" cap="none" normalizeH="0" baseline="0" noProof="0" dirty="0" smtClean="0">
                          <a:ln>
                            <a:noFill/>
                          </a:ln>
                          <a:effectLst/>
                          <a:latin typeface="Times New Roman" panose="02020603050405020304" pitchFamily="18" charset="0"/>
                          <a:cs typeface="Times New Roman" panose="02020603050405020304" pitchFamily="18" charset="0"/>
                        </a:rPr>
                        <a:t>Ion</a:t>
                      </a:r>
                      <a:endParaRPr kumimoji="0" lang="en-US" altLang="de-DE" sz="1600" b="0" u="none" strike="noStrike" kern="1200" cap="none" normalizeH="0" baseline="0" noProof="0" dirty="0">
                        <a:ln>
                          <a:noFill/>
                        </a:ln>
                        <a:solidFill>
                          <a:schemeClr val="tx1"/>
                        </a:solidFill>
                        <a:effectLst/>
                        <a:latin typeface="Times New Roman" panose="02020603050405020304" pitchFamily="18" charset="0"/>
                        <a:ea typeface="+mn-ea"/>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000"/>
                  </a:ext>
                </a:extLst>
              </a:tr>
              <a:tr h="327459">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BNL</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AGS Booster</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5</a:t>
                      </a:r>
                      <a:r>
                        <a:rPr lang="en-US" altLang="zh-CN" sz="1600" b="0" kern="0" dirty="0">
                          <a:latin typeface="Times New Roman" panose="02020603050405020304" pitchFamily="18" charset="0"/>
                          <a:cs typeface="Times New Roman" panose="02020603050405020304" pitchFamily="18" charset="0"/>
                        </a:rPr>
                        <a:t>×</a:t>
                      </a: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10</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9</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Au</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32+</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001"/>
                  </a:ext>
                </a:extLst>
              </a:tr>
              <a:tr h="327459">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CERN</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LEIR</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9</a:t>
                      </a:r>
                      <a:r>
                        <a:rPr lang="en-US" altLang="zh-CN" sz="1600" b="0" kern="0" dirty="0">
                          <a:latin typeface="Times New Roman" panose="02020603050405020304" pitchFamily="18" charset="0"/>
                          <a:cs typeface="Times New Roman" panose="02020603050405020304" pitchFamily="18" charset="0"/>
                        </a:rPr>
                        <a:t>×</a:t>
                      </a:r>
                      <a:r>
                        <a:rPr kumimoji="0" lang="en-US" altLang="zh-CN" sz="1600" b="0" u="none" strike="noStrike" kern="1200" cap="none" normalizeH="0" baseline="0" noProof="0" dirty="0">
                          <a:ln>
                            <a:noFill/>
                          </a:ln>
                          <a:effectLst/>
                          <a:latin typeface="Times New Roman" panose="02020603050405020304" pitchFamily="18" charset="0"/>
                          <a:cs typeface="Times New Roman" panose="02020603050405020304" pitchFamily="18" charset="0"/>
                        </a:rPr>
                        <a:t>10</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8</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Pb</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54+</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002"/>
                  </a:ext>
                </a:extLst>
              </a:tr>
              <a:tr h="327459">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JINR</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NICA Booster</a:t>
                      </a:r>
                      <a:endPar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4</a:t>
                      </a:r>
                      <a:r>
                        <a:rPr lang="en-US" altLang="zh-CN" sz="1600" b="0" kern="0" dirty="0">
                          <a:latin typeface="Times New Roman" panose="02020603050405020304" pitchFamily="18" charset="0"/>
                          <a:cs typeface="Times New Roman" panose="02020603050405020304" pitchFamily="18" charset="0"/>
                        </a:rPr>
                        <a:t>×</a:t>
                      </a: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10</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9</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i="0" u="none" strike="noStrike" cap="none" normalizeH="0" baseline="0" noProof="0" dirty="0">
                          <a:ln>
                            <a:noFill/>
                          </a:ln>
                          <a:solidFill>
                            <a:schemeClr val="tx1"/>
                          </a:solidFill>
                          <a:effectLst/>
                          <a:latin typeface="Times New Roman" panose="02020603050405020304" pitchFamily="18" charset="0"/>
                          <a:cs typeface="Times New Roman" panose="02020603050405020304" pitchFamily="18" charset="0"/>
                        </a:rPr>
                        <a:t>/</a:t>
                      </a: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Au</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32+</a:t>
                      </a:r>
                      <a:endParaRPr kumimoji="0" lang="en-US" altLang="de-DE" sz="1600" b="0" i="0" u="none" strike="noStrike" cap="none" normalizeH="0" baseline="30000" noProof="0" dirty="0">
                        <a:ln>
                          <a:noFill/>
                        </a:ln>
                        <a:solidFill>
                          <a:schemeClr val="tx1"/>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003"/>
                  </a:ext>
                </a:extLst>
              </a:tr>
              <a:tr h="327459">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GSI</a:t>
                      </a:r>
                      <a:endParaRPr kumimoji="0" lang="en-US" altLang="de-DE" sz="1600" b="0" i="0" u="none" strike="noStrike" cap="none" normalizeH="0" baseline="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accent2">
                        <a:lumMod val="20000"/>
                        <a:lumOff val="80000"/>
                      </a:schemeClr>
                    </a:solid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SIS18</a:t>
                      </a:r>
                      <a:endParaRPr kumimoji="0" lang="en-US" altLang="de-DE" sz="1600" b="0" i="0" u="none" strike="noStrike" cap="none" normalizeH="0" baseline="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accent2">
                        <a:lumMod val="20000"/>
                        <a:lumOff val="80000"/>
                      </a:schemeClr>
                    </a:solid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1.0</a:t>
                      </a:r>
                      <a:r>
                        <a:rPr lang="en-US" altLang="zh-CN" sz="1600" b="0" kern="0" dirty="0">
                          <a:latin typeface="Times New Roman" panose="02020603050405020304" pitchFamily="18" charset="0"/>
                          <a:cs typeface="Times New Roman" panose="02020603050405020304" pitchFamily="18" charset="0"/>
                        </a:rPr>
                        <a:t>×</a:t>
                      </a: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10</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11</a:t>
                      </a:r>
                      <a:endParaRPr kumimoji="0" lang="en-US" altLang="de-DE" sz="1600" b="0"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accent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600" b="0" u="none" strike="noStrike" cap="none" normalizeH="0" baseline="0" noProof="0" dirty="0" smtClean="0">
                          <a:ln>
                            <a:noFill/>
                          </a:ln>
                          <a:effectLst/>
                          <a:latin typeface="Times New Roman" panose="02020603050405020304" pitchFamily="18" charset="0"/>
                          <a:cs typeface="Times New Roman" panose="02020603050405020304" pitchFamily="18" charset="0"/>
                        </a:rPr>
                        <a:t>~ 4</a:t>
                      </a:r>
                      <a:r>
                        <a:rPr lang="en-US" altLang="zh-CN" sz="1600" b="0" kern="0" dirty="0" smtClean="0">
                          <a:latin typeface="Times New Roman" panose="02020603050405020304" pitchFamily="18" charset="0"/>
                          <a:cs typeface="Times New Roman" panose="02020603050405020304" pitchFamily="18" charset="0"/>
                        </a:rPr>
                        <a:t>×</a:t>
                      </a:r>
                      <a:r>
                        <a:rPr kumimoji="0" lang="en-US" altLang="de-DE" sz="1600" b="0" u="none" strike="noStrike" cap="none" normalizeH="0" baseline="0" noProof="0" dirty="0" smtClean="0">
                          <a:ln>
                            <a:noFill/>
                          </a:ln>
                          <a:effectLst/>
                          <a:latin typeface="Times New Roman" panose="02020603050405020304" pitchFamily="18" charset="0"/>
                          <a:cs typeface="Times New Roman" panose="02020603050405020304" pitchFamily="18" charset="0"/>
                        </a:rPr>
                        <a:t>10</a:t>
                      </a:r>
                      <a:r>
                        <a:rPr kumimoji="0" lang="en-US" altLang="de-DE" sz="1600" b="0" u="none" strike="noStrike" cap="none" normalizeH="0" baseline="30000" noProof="0" dirty="0" smtClean="0">
                          <a:ln>
                            <a:noFill/>
                          </a:ln>
                          <a:effectLst/>
                          <a:latin typeface="Times New Roman" panose="02020603050405020304" pitchFamily="18" charset="0"/>
                          <a:cs typeface="Times New Roman" panose="02020603050405020304" pitchFamily="18" charset="0"/>
                        </a:rPr>
                        <a:t>10</a:t>
                      </a:r>
                      <a:endParaRPr kumimoji="0" lang="en-US" altLang="de-DE" sz="1600" b="0"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accent2">
                        <a:lumMod val="20000"/>
                        <a:lumOff val="80000"/>
                      </a:schemeClr>
                    </a:solidFill>
                  </a:tcPr>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U</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28+</a:t>
                      </a:r>
                      <a:endParaRPr kumimoji="0" lang="en-US" altLang="de-DE" sz="1600" b="0" i="0" u="none" strike="noStrike" cap="none" normalizeH="0" baseline="3000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accent2">
                        <a:lumMod val="20000"/>
                        <a:lumOff val="80000"/>
                      </a:schemeClr>
                    </a:solidFill>
                  </a:tcPr>
                </a:tc>
                <a:extLst>
                  <a:ext uri="{0D108BD9-81ED-4DB2-BD59-A6C34878D82A}">
                    <a16:rowId xmlns:a16="http://schemas.microsoft.com/office/drawing/2014/main" xmlns="" val="10004"/>
                  </a:ext>
                </a:extLst>
              </a:tr>
              <a:tr h="327459">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FAIR</a:t>
                      </a:r>
                      <a:endParaRPr kumimoji="0" lang="en-US" altLang="de-DE" sz="1600" b="0" i="0" u="none" strike="noStrike" cap="none" normalizeH="0" baseline="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SIS100</a:t>
                      </a:r>
                      <a:endParaRPr kumimoji="0" lang="en-US" altLang="de-DE" sz="1600" b="0" i="0" u="none" strike="noStrike" cap="none" normalizeH="0" baseline="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0" u="none" strike="noStrike" kern="1200" cap="none" normalizeH="0" baseline="0" noProof="0" dirty="0">
                          <a:ln>
                            <a:noFill/>
                          </a:ln>
                          <a:effectLst/>
                          <a:latin typeface="Times New Roman" panose="02020603050405020304" pitchFamily="18" charset="0"/>
                          <a:cs typeface="Times New Roman" panose="02020603050405020304" pitchFamily="18" charset="0"/>
                        </a:rPr>
                        <a:t>4.0</a:t>
                      </a:r>
                      <a:r>
                        <a:rPr lang="en-US" altLang="zh-CN" sz="1600" b="0" kern="0" dirty="0">
                          <a:latin typeface="Times New Roman" panose="02020603050405020304" pitchFamily="18" charset="0"/>
                          <a:cs typeface="Times New Roman" panose="02020603050405020304" pitchFamily="18" charset="0"/>
                        </a:rPr>
                        <a:t>×1</a:t>
                      </a: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0</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11</a:t>
                      </a:r>
                      <a:endParaRPr kumimoji="0" lang="en-US" altLang="de-DE" sz="1600" b="0" i="0"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i="0" u="none" strike="noStrike" cap="none" normalizeH="0" baseline="0" noProof="0" dirty="0">
                          <a:ln>
                            <a:noFill/>
                          </a:ln>
                          <a:solidFill>
                            <a:srgbClr val="259794"/>
                          </a:solidFill>
                          <a:effectLst/>
                          <a:latin typeface="Times New Roman" panose="02020603050405020304" pitchFamily="18" charset="0"/>
                          <a:cs typeface="Times New Roman" panose="02020603050405020304" pitchFamily="18" charset="0"/>
                        </a:rPr>
                        <a:t>/</a:t>
                      </a:r>
                    </a:p>
                  </a:txBody>
                  <a:tcPr marL="72000" marR="72000" marT="72000" marB="72000" anchor="ctr" anchorCtr="1" horzOverflow="overflow"/>
                </a:tc>
                <a:tc>
                  <a:txBody>
                    <a:bodyPr/>
                    <a:lstStyle>
                      <a:lvl1pPr algn="l" eaLnBrk="0" hangingPunct="0">
                        <a:spcBef>
                          <a:spcPct val="20000"/>
                        </a:spcBef>
                        <a:defRPr sz="2800">
                          <a:solidFill>
                            <a:schemeClr val="tx1"/>
                          </a:solidFill>
                          <a:latin typeface="Arial" charset="0"/>
                        </a:defRPr>
                      </a:lvl1pPr>
                      <a:lvl2pPr marL="742950" indent="-285750" algn="l" eaLnBrk="0" hangingPunct="0">
                        <a:spcBef>
                          <a:spcPct val="20000"/>
                        </a:spcBef>
                        <a:defRPr sz="2400">
                          <a:solidFill>
                            <a:schemeClr val="tx1"/>
                          </a:solidFill>
                          <a:latin typeface="Arial" charset="0"/>
                        </a:defRPr>
                      </a:lvl2pPr>
                      <a:lvl3pPr marL="1143000" indent="-228600" algn="l" eaLnBrk="0" hangingPunct="0">
                        <a:spcBef>
                          <a:spcPct val="20000"/>
                        </a:spcBef>
                        <a:defRPr sz="2000">
                          <a:solidFill>
                            <a:schemeClr val="tx1"/>
                          </a:solidFill>
                          <a:latin typeface="Arial" charset="0"/>
                        </a:defRPr>
                      </a:lvl3pPr>
                      <a:lvl4pPr marL="1600200" indent="-228600" algn="l" eaLnBrk="0" hangingPunct="0">
                        <a:spcBef>
                          <a:spcPct val="20000"/>
                        </a:spcBef>
                        <a:defRPr>
                          <a:solidFill>
                            <a:schemeClr val="tx1"/>
                          </a:solidFill>
                          <a:latin typeface="Arial" charset="0"/>
                        </a:defRPr>
                      </a:lvl4pPr>
                      <a:lvl5pPr marL="2057400" indent="-228600" algn="l"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600" b="0" u="none" strike="noStrike" cap="none" normalizeH="0" baseline="0" noProof="0" dirty="0">
                          <a:ln>
                            <a:noFill/>
                          </a:ln>
                          <a:effectLst/>
                          <a:latin typeface="Times New Roman" panose="02020603050405020304" pitchFamily="18" charset="0"/>
                          <a:cs typeface="Times New Roman" panose="02020603050405020304" pitchFamily="18" charset="0"/>
                        </a:rPr>
                        <a:t>U</a:t>
                      </a:r>
                      <a:r>
                        <a:rPr kumimoji="0" lang="en-US" altLang="de-DE" sz="1600" b="0" u="none" strike="noStrike" cap="none" normalizeH="0" baseline="30000" noProof="0" dirty="0">
                          <a:ln>
                            <a:noFill/>
                          </a:ln>
                          <a:effectLst/>
                          <a:latin typeface="Times New Roman" panose="02020603050405020304" pitchFamily="18" charset="0"/>
                          <a:cs typeface="Times New Roman" panose="02020603050405020304" pitchFamily="18" charset="0"/>
                        </a:rPr>
                        <a:t>28+</a:t>
                      </a:r>
                      <a:endParaRPr kumimoji="0" lang="en-US" altLang="de-DE" sz="1600" b="0" i="0" u="none" strike="noStrike" cap="none" normalizeH="0" baseline="30000" noProof="0" dirty="0">
                        <a:ln>
                          <a:noFill/>
                        </a:ln>
                        <a:solidFill>
                          <a:srgbClr val="259794"/>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005"/>
                  </a:ext>
                </a:extLst>
              </a:tr>
              <a:tr h="3531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IMP</a:t>
                      </a:r>
                      <a:endPar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HIA</a:t>
                      </a:r>
                      <a:r>
                        <a:rPr kumimoji="0" lang="en-US" altLang="zh-CN" sz="1800" b="1"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F-BRing</a:t>
                      </a:r>
                      <a:endPar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&gt;1.0</a:t>
                      </a:r>
                      <a:r>
                        <a:rPr lang="en-US" altLang="zh-CN" sz="1800" b="1" kern="0" dirty="0" smtClean="0">
                          <a:solidFill>
                            <a:srgbClr val="FF0000"/>
                          </a:solidFill>
                          <a:latin typeface="Times New Roman" panose="02020603050405020304" pitchFamily="18" charset="0"/>
                          <a:cs typeface="Times New Roman" panose="02020603050405020304" pitchFamily="18" charset="0"/>
                        </a:rPr>
                        <a:t>×</a:t>
                      </a: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10</a:t>
                      </a:r>
                      <a:r>
                        <a:rPr kumimoji="0" lang="en-US" altLang="de-DE" sz="1800" b="1" u="none" strike="noStrike" cap="none" normalizeH="0" baseline="30000" noProof="0" dirty="0" smtClean="0">
                          <a:ln>
                            <a:noFill/>
                          </a:ln>
                          <a:solidFill>
                            <a:srgbClr val="FF0000"/>
                          </a:solidFill>
                          <a:effectLst/>
                          <a:latin typeface="Times New Roman" panose="02020603050405020304" pitchFamily="18" charset="0"/>
                          <a:cs typeface="Times New Roman" panose="02020603050405020304" pitchFamily="18" charset="0"/>
                        </a:rPr>
                        <a:t>11</a:t>
                      </a:r>
                      <a:endParaRPr kumimoji="0" lang="en-US" altLang="de-DE" sz="1800" b="1" i="0"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a:t>
                      </a: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U</a:t>
                      </a:r>
                      <a:r>
                        <a:rPr kumimoji="0" lang="en-US" altLang="de-DE" sz="1800" b="1"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rPr>
                        <a:t>35+</a:t>
                      </a:r>
                      <a:endParaRPr kumimoji="0" lang="en-US" altLang="de-DE" sz="1800" b="1" i="0"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extLst>
                  <a:ext uri="{0D108BD9-81ED-4DB2-BD59-A6C34878D82A}">
                    <a16:rowId xmlns:a16="http://schemas.microsoft.com/office/drawing/2014/main" xmlns="" val="2492105810"/>
                  </a:ext>
                </a:extLst>
              </a:tr>
              <a:tr h="3531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IMP</a:t>
                      </a:r>
                      <a:endPar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HIA</a:t>
                      </a:r>
                      <a:r>
                        <a:rPr kumimoji="0" lang="en-US" altLang="zh-CN"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F-</a:t>
                      </a:r>
                      <a:r>
                        <a:rPr kumimoji="0" lang="en-US" altLang="zh-CN" sz="1800" b="1" u="none" strike="noStrike" cap="none" normalizeH="0" baseline="0" noProof="0" dirty="0" err="1" smtClean="0">
                          <a:ln>
                            <a:noFill/>
                          </a:ln>
                          <a:solidFill>
                            <a:srgbClr val="FF0000"/>
                          </a:solidFill>
                          <a:effectLst/>
                          <a:latin typeface="Times New Roman" panose="02020603050405020304" pitchFamily="18" charset="0"/>
                          <a:cs typeface="Times New Roman" panose="02020603050405020304" pitchFamily="18" charset="0"/>
                        </a:rPr>
                        <a:t>SRing</a:t>
                      </a:r>
                      <a:endPar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&gt;5.0</a:t>
                      </a:r>
                      <a:r>
                        <a:rPr lang="en-US" altLang="zh-CN" sz="1800" b="1" kern="0" dirty="0" smtClean="0">
                          <a:solidFill>
                            <a:srgbClr val="FF0000"/>
                          </a:solidFill>
                          <a:latin typeface="Times New Roman" panose="02020603050405020304" pitchFamily="18" charset="0"/>
                          <a:cs typeface="Times New Roman" panose="02020603050405020304" pitchFamily="18" charset="0"/>
                        </a:rPr>
                        <a:t>×</a:t>
                      </a: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10</a:t>
                      </a:r>
                      <a:r>
                        <a:rPr kumimoji="0" lang="en-US" altLang="de-DE" sz="1800" b="1" u="none" strike="noStrike" cap="none" normalizeH="0" baseline="30000" noProof="0" dirty="0" smtClean="0">
                          <a:ln>
                            <a:noFill/>
                          </a:ln>
                          <a:solidFill>
                            <a:srgbClr val="FF0000"/>
                          </a:solidFill>
                          <a:effectLst/>
                          <a:latin typeface="Times New Roman" panose="02020603050405020304" pitchFamily="18" charset="0"/>
                          <a:cs typeface="Times New Roman" panose="02020603050405020304" pitchFamily="18" charset="0"/>
                        </a:rPr>
                        <a:t>15</a:t>
                      </a:r>
                      <a:endParaRPr kumimoji="0" lang="en-US" altLang="de-DE" sz="1800" b="1" i="0"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i="0" u="none" strike="noStrike" cap="none" normalizeH="0" baseline="0" noProof="0" dirty="0">
                          <a:ln>
                            <a:noFill/>
                          </a:ln>
                          <a:solidFill>
                            <a:srgbClr val="FF0000"/>
                          </a:solidFill>
                          <a:effectLst/>
                          <a:latin typeface="Times New Roman" panose="02020603050405020304" pitchFamily="18" charset="0"/>
                          <a:cs typeface="Times New Roman" panose="02020603050405020304" pitchFamily="18" charset="0"/>
                        </a:rPr>
                        <a:t>/</a:t>
                      </a:r>
                    </a:p>
                  </a:txBody>
                  <a:tcPr marL="72000" marR="72000" marT="72000" marB="72000" anchor="ctr" anchorCtr="1" horzOverflow="overflow">
                    <a:solidFill>
                      <a:schemeClr val="tx2">
                        <a:lumMod val="20000"/>
                        <a:lumOff val="8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smtClean="0">
                          <a:ln>
                            <a:noFill/>
                          </a:ln>
                          <a:solidFill>
                            <a:srgbClr val="FF0000"/>
                          </a:solidFill>
                          <a:effectLst/>
                          <a:latin typeface="Times New Roman" panose="02020603050405020304" pitchFamily="18" charset="0"/>
                          <a:cs typeface="Times New Roman" panose="02020603050405020304" pitchFamily="18" charset="0"/>
                        </a:rPr>
                        <a:t>U</a:t>
                      </a:r>
                      <a:r>
                        <a:rPr kumimoji="0" lang="en-US" altLang="de-DE" sz="1800" b="1" u="none" strike="noStrike" cap="none" normalizeH="0" baseline="30000" noProof="0" dirty="0" smtClean="0">
                          <a:ln>
                            <a:noFill/>
                          </a:ln>
                          <a:solidFill>
                            <a:srgbClr val="FF0000"/>
                          </a:solidFill>
                          <a:effectLst/>
                          <a:latin typeface="Times New Roman" panose="02020603050405020304" pitchFamily="18" charset="0"/>
                          <a:cs typeface="Times New Roman" panose="02020603050405020304" pitchFamily="18" charset="0"/>
                        </a:rPr>
                        <a:t>92+</a:t>
                      </a:r>
                      <a:endParaRPr kumimoji="0" lang="en-US" altLang="de-DE" sz="1800" b="1" i="0" u="none" strike="noStrike" cap="none" normalizeH="0" baseline="30000" noProof="0" dirty="0">
                        <a:ln>
                          <a:noFill/>
                        </a:ln>
                        <a:solidFill>
                          <a:srgbClr val="FF0000"/>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solidFill>
                      <a:schemeClr val="tx2">
                        <a:lumMod val="20000"/>
                        <a:lumOff val="80000"/>
                      </a:schemeClr>
                    </a:solidFill>
                  </a:tcPr>
                </a:tc>
              </a:tr>
              <a:tr h="35319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IMP</a:t>
                      </a:r>
                      <a:endParaRPr kumimoji="0" lang="en-US" altLang="de-DE" sz="1800" b="1" i="0"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HIRFL-CSR</a:t>
                      </a:r>
                      <a:endParaRPr kumimoji="0" lang="en-US" altLang="zh-CN" sz="1800" b="1" i="0"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1.0</a:t>
                      </a:r>
                      <a:r>
                        <a:rPr lang="en-US" altLang="zh-CN" sz="1800" b="1" kern="0" dirty="0">
                          <a:solidFill>
                            <a:srgbClr val="000099"/>
                          </a:solidFill>
                          <a:latin typeface="Times New Roman" panose="02020603050405020304" pitchFamily="18" charset="0"/>
                          <a:cs typeface="Times New Roman" panose="02020603050405020304" pitchFamily="18" charset="0"/>
                        </a:rPr>
                        <a:t>×</a:t>
                      </a: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10</a:t>
                      </a:r>
                      <a:r>
                        <a:rPr kumimoji="0" lang="en-US" altLang="de-DE" sz="1800" b="1"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rPr>
                        <a:t>9</a:t>
                      </a:r>
                      <a:endParaRPr kumimoji="0" lang="en-US" altLang="de-DE" sz="1800" b="1" i="0"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1.0</a:t>
                      </a:r>
                      <a:r>
                        <a:rPr lang="en-US" altLang="zh-CN" sz="1800" b="1" kern="0" dirty="0">
                          <a:solidFill>
                            <a:srgbClr val="000099"/>
                          </a:solidFill>
                          <a:latin typeface="Times New Roman" panose="02020603050405020304" pitchFamily="18" charset="0"/>
                          <a:cs typeface="Times New Roman" panose="02020603050405020304" pitchFamily="18" charset="0"/>
                        </a:rPr>
                        <a:t>×</a:t>
                      </a: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10</a:t>
                      </a:r>
                      <a:r>
                        <a:rPr kumimoji="0" lang="en-US" altLang="de-DE" sz="1800" b="1"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rPr>
                        <a:t>8</a:t>
                      </a:r>
                      <a:endParaRPr kumimoji="0" lang="en-US" altLang="de-DE" sz="1800" b="1" i="0"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de-DE" sz="1800" b="1" u="none" strike="noStrike" cap="none" normalizeH="0" baseline="0" noProof="0" dirty="0">
                          <a:ln>
                            <a:noFill/>
                          </a:ln>
                          <a:solidFill>
                            <a:srgbClr val="000099"/>
                          </a:solidFill>
                          <a:effectLst/>
                          <a:latin typeface="Times New Roman" panose="02020603050405020304" pitchFamily="18" charset="0"/>
                          <a:cs typeface="Times New Roman" panose="02020603050405020304" pitchFamily="18" charset="0"/>
                        </a:rPr>
                        <a:t>U</a:t>
                      </a:r>
                      <a:r>
                        <a:rPr kumimoji="0" lang="en-US" altLang="de-DE" sz="1800" b="1"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rPr>
                        <a:t>74+</a:t>
                      </a:r>
                      <a:endParaRPr kumimoji="0" lang="en-US" altLang="de-DE" sz="1800" b="1" i="0" u="none" strike="noStrike" cap="none" normalizeH="0" baseline="30000" noProof="0" dirty="0">
                        <a:ln>
                          <a:noFill/>
                        </a:ln>
                        <a:solidFill>
                          <a:srgbClr val="000099"/>
                        </a:solidFill>
                        <a:effectLst/>
                        <a:latin typeface="Times New Roman" panose="02020603050405020304" pitchFamily="18" charset="0"/>
                        <a:cs typeface="Times New Roman" panose="02020603050405020304" pitchFamily="18" charset="0"/>
                      </a:endParaRPr>
                    </a:p>
                  </a:txBody>
                  <a:tcPr marL="72000" marR="72000" marT="72000" marB="72000" anchor="ctr" anchorCtr="1" horzOverflow="overflow"/>
                </a:tc>
                <a:extLst>
                  <a:ext uri="{0D108BD9-81ED-4DB2-BD59-A6C34878D82A}">
                    <a16:rowId xmlns:a16="http://schemas.microsoft.com/office/drawing/2014/main" xmlns="" val="1039682586"/>
                  </a:ext>
                </a:extLst>
              </a:tr>
            </a:tbl>
          </a:graphicData>
        </a:graphic>
      </p:graphicFrame>
      <p:sp>
        <p:nvSpPr>
          <p:cNvPr id="5" name="Text Box 211">
            <a:extLst>
              <a:ext uri="{FF2B5EF4-FFF2-40B4-BE49-F238E27FC236}">
                <a16:creationId xmlns:a16="http://schemas.microsoft.com/office/drawing/2014/main" xmlns="" id="{41DE70AB-4CC0-9497-26B6-84A4B2E905F7}"/>
              </a:ext>
            </a:extLst>
          </p:cNvPr>
          <p:cNvSpPr txBox="1">
            <a:spLocks noChangeArrowheads="1"/>
          </p:cNvSpPr>
          <p:nvPr/>
        </p:nvSpPr>
        <p:spPr bwMode="auto">
          <a:xfrm>
            <a:off x="8213926" y="1137946"/>
            <a:ext cx="3385049" cy="892552"/>
          </a:xfrm>
          <a:prstGeom prst="rect">
            <a:avLst/>
          </a:prstGeom>
          <a:solidFill>
            <a:schemeClr val="accent5">
              <a:lumMod val="20000"/>
              <a:lumOff val="80000"/>
            </a:schemeClr>
          </a:solidFill>
          <a:ln w="3175" cap="flat" cmpd="sng" algn="ctr">
            <a:noFill/>
            <a:prstDash val="solid"/>
            <a:headEnd/>
            <a:tailEnd/>
          </a:ln>
          <a:effectLst/>
        </p:spPr>
        <p:txBody>
          <a:bodyPr wrap="square" anchor="ctr">
            <a:spAutoFit/>
          </a:bodyPr>
          <a:lstStyle/>
          <a:p>
            <a:pPr algn="ctr">
              <a:defRPr/>
            </a:pPr>
            <a:r>
              <a:rPr lang="en-US" altLang="zh-CN" sz="2600" b="1" kern="0" dirty="0" smtClean="0">
                <a:solidFill>
                  <a:srgbClr val="FF0000"/>
                </a:solidFill>
                <a:latin typeface="Times New Roman" panose="02020603050405020304" pitchFamily="18" charset="0"/>
                <a:ea typeface="SimHei" panose="02010609060101010101" pitchFamily="49" charset="-122"/>
                <a:cs typeface="Times New Roman" panose="02020603050405020304" pitchFamily="18" charset="0"/>
              </a:rPr>
              <a:t>Challenge-1:</a:t>
            </a:r>
          </a:p>
          <a:p>
            <a:pPr algn="ctr">
              <a:defRPr/>
            </a:pPr>
            <a:r>
              <a:rPr lang="en-US" altLang="zh-CN" sz="2600" b="1" kern="0" dirty="0" smtClean="0">
                <a:solidFill>
                  <a:srgbClr val="0000FF"/>
                </a:solidFill>
                <a:latin typeface="Times New Roman" panose="02020603050405020304" pitchFamily="18" charset="0"/>
                <a:ea typeface="SimHei" panose="02010609060101010101" pitchFamily="49" charset="-122"/>
                <a:cs typeface="Times New Roman" panose="02020603050405020304" pitchFamily="18" charset="0"/>
              </a:rPr>
              <a:t>Beam dynamics</a:t>
            </a:r>
            <a:endParaRPr lang="en-US" altLang="zh-CN" sz="2600" b="1" kern="0" dirty="0">
              <a:solidFill>
                <a:srgbClr val="0000FF"/>
              </a:solidFill>
              <a:latin typeface="Times New Roman" panose="02020603050405020304" pitchFamily="18" charset="0"/>
              <a:ea typeface="SimHei" panose="02010609060101010101" pitchFamily="49" charset="-122"/>
              <a:cs typeface="Times New Roman" panose="02020603050405020304" pitchFamily="18" charset="0"/>
            </a:endParaRPr>
          </a:p>
        </p:txBody>
      </p:sp>
      <p:sp>
        <p:nvSpPr>
          <p:cNvPr id="7" name="内容占位符 4">
            <a:extLst>
              <a:ext uri="{FF2B5EF4-FFF2-40B4-BE49-F238E27FC236}">
                <a16:creationId xmlns:a16="http://schemas.microsoft.com/office/drawing/2014/main" xmlns="" id="{963C2BEB-DF2F-5A2D-3F2F-BDD0BBB0D4B4}"/>
              </a:ext>
            </a:extLst>
          </p:cNvPr>
          <p:cNvSpPr txBox="1">
            <a:spLocks/>
          </p:cNvSpPr>
          <p:nvPr/>
        </p:nvSpPr>
        <p:spPr>
          <a:xfrm>
            <a:off x="8515738" y="2667663"/>
            <a:ext cx="3198979" cy="1870980"/>
          </a:xfrm>
          <a:prstGeom prst="rect">
            <a:avLst/>
          </a:prstGeom>
          <a:noFill/>
          <a:ln w="19050">
            <a:noFill/>
          </a:ln>
        </p:spPr>
        <p:txBody>
          <a:bodyPr vert="horz" lIns="91440" tIns="45720" rIns="9144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1pPr>
            <a:lvl2pPr marL="432000" indent="-228600" algn="l" defTabSz="914400" rtl="0" eaLnBrk="1" latinLnBrk="0" hangingPunct="1">
              <a:lnSpc>
                <a:spcPct val="90000"/>
              </a:lnSpc>
              <a:spcBef>
                <a:spcPts val="500"/>
              </a:spcBef>
              <a:buFont typeface="Wingdings" panose="05000000000000000000" pitchFamily="2" charset="2"/>
              <a:buChar char="Ø"/>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2pPr>
            <a:lvl3pPr marL="864000" indent="-228600" algn="l" defTabSz="914400" rtl="0" eaLnBrk="1" latinLnBrk="0" hangingPunct="1">
              <a:lnSpc>
                <a:spcPct val="90000"/>
              </a:lnSpc>
              <a:spcBef>
                <a:spcPts val="500"/>
              </a:spcBef>
              <a:buFont typeface="Wingdings" panose="05000000000000000000" pitchFamily="2" charset="2"/>
              <a:buChar char="u"/>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3pPr>
            <a:lvl4pPr marL="1296000" indent="-228600" algn="l" defTabSz="914400" rtl="0" eaLnBrk="1" latinLnBrk="0" hangingPunct="1">
              <a:lnSpc>
                <a:spcPct val="90000"/>
              </a:lnSpc>
              <a:spcBef>
                <a:spcPts val="500"/>
              </a:spcBef>
              <a:buFont typeface="Wingdings" panose="05000000000000000000" pitchFamily="2" charset="2"/>
              <a:buChar char="p"/>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4pPr>
            <a:lvl5pPr marL="1728000" indent="-228600" algn="l" defTabSz="914400" rtl="0" eaLnBrk="1" latinLnBrk="0" hangingPunct="1">
              <a:lnSpc>
                <a:spcPct val="90000"/>
              </a:lnSpc>
              <a:spcBef>
                <a:spcPts val="500"/>
              </a:spcBef>
              <a:buFont typeface="Wingdings" panose="05000000000000000000" pitchFamily="2" charset="2"/>
              <a:buChar char="ü"/>
              <a:defRPr sz="2400" kern="1200">
                <a:solidFill>
                  <a:schemeClr val="tx1"/>
                </a:solidFill>
                <a:latin typeface="Times New Roman" panose="02020603050405020304" pitchFamily="18" charset="0"/>
                <a:ea typeface="黑体" panose="02010609060101010101" pitchFamily="49" charset="-122"/>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5000"/>
              </a:lnSpc>
              <a:spcBef>
                <a:spcPts val="0"/>
              </a:spcBef>
            </a:pPr>
            <a:r>
              <a:rPr lang="en-US" altLang="zh-CN" b="1" dirty="0">
                <a:solidFill>
                  <a:prstClr val="black"/>
                </a:solidFill>
              </a:rPr>
              <a:t>Nonlinear effects</a:t>
            </a:r>
          </a:p>
          <a:p>
            <a:pPr>
              <a:lnSpc>
                <a:spcPct val="125000"/>
              </a:lnSpc>
              <a:spcBef>
                <a:spcPts val="0"/>
              </a:spcBef>
            </a:pPr>
            <a:r>
              <a:rPr lang="en-US" altLang="zh-CN" b="1" dirty="0">
                <a:solidFill>
                  <a:prstClr val="black"/>
                </a:solidFill>
              </a:rPr>
              <a:t>Space charge </a:t>
            </a:r>
            <a:r>
              <a:rPr lang="en-US" altLang="zh-CN" b="1" dirty="0" smtClean="0">
                <a:solidFill>
                  <a:prstClr val="black"/>
                </a:solidFill>
              </a:rPr>
              <a:t>effects</a:t>
            </a:r>
          </a:p>
          <a:p>
            <a:pPr>
              <a:lnSpc>
                <a:spcPct val="125000"/>
              </a:lnSpc>
              <a:spcBef>
                <a:spcPts val="0"/>
              </a:spcBef>
            </a:pPr>
            <a:r>
              <a:rPr lang="en-US" altLang="zh-CN" b="1" dirty="0" smtClean="0">
                <a:solidFill>
                  <a:prstClr val="black"/>
                </a:solidFill>
              </a:rPr>
              <a:t>Collective effects</a:t>
            </a:r>
          </a:p>
          <a:p>
            <a:pPr>
              <a:lnSpc>
                <a:spcPct val="125000"/>
              </a:lnSpc>
              <a:spcBef>
                <a:spcPts val="0"/>
              </a:spcBef>
            </a:pPr>
            <a:r>
              <a:rPr lang="en-US" altLang="zh-CN" b="1" dirty="0" smtClean="0">
                <a:solidFill>
                  <a:prstClr val="black"/>
                </a:solidFill>
              </a:rPr>
              <a:t>Dynamic vacuum</a:t>
            </a:r>
            <a:endParaRPr lang="en-US" altLang="zh-CN" b="1" dirty="0">
              <a:solidFill>
                <a:prstClr val="black"/>
              </a:solidFill>
            </a:endParaRPr>
          </a:p>
        </p:txBody>
      </p:sp>
      <p:sp>
        <p:nvSpPr>
          <p:cNvPr id="9" name="右箭头 8">
            <a:extLst>
              <a:ext uri="{FF2B5EF4-FFF2-40B4-BE49-F238E27FC236}">
                <a16:creationId xmlns:a16="http://schemas.microsoft.com/office/drawing/2014/main" xmlns="" id="{F9E14C4F-255B-DFF5-807E-B5BC91CA1B1C}"/>
              </a:ext>
            </a:extLst>
          </p:cNvPr>
          <p:cNvSpPr>
            <a:spLocks noChangeAspect="1"/>
          </p:cNvSpPr>
          <p:nvPr/>
        </p:nvSpPr>
        <p:spPr>
          <a:xfrm rot="5400000">
            <a:off x="9560809" y="4733616"/>
            <a:ext cx="415151" cy="43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prstClr val="white"/>
              </a:solidFill>
              <a:latin typeface="Times New Roman" panose="02020603050405020304" pitchFamily="18" charset="0"/>
              <a:cs typeface="Times New Roman" panose="02020603050405020304" pitchFamily="18" charset="0"/>
            </a:endParaRPr>
          </a:p>
        </p:txBody>
      </p:sp>
      <p:sp>
        <p:nvSpPr>
          <p:cNvPr id="11" name="文本框 10">
            <a:extLst>
              <a:ext uri="{FF2B5EF4-FFF2-40B4-BE49-F238E27FC236}">
                <a16:creationId xmlns:a16="http://schemas.microsoft.com/office/drawing/2014/main" xmlns="" id="{644D7C15-098A-7D2E-EDEC-3357ECD01A90}"/>
              </a:ext>
            </a:extLst>
          </p:cNvPr>
          <p:cNvSpPr txBox="1"/>
          <p:nvPr/>
        </p:nvSpPr>
        <p:spPr>
          <a:xfrm>
            <a:off x="9029878" y="5365031"/>
            <a:ext cx="2455218" cy="968791"/>
          </a:xfrm>
          <a:prstGeom prst="rect">
            <a:avLst/>
          </a:prstGeom>
          <a:noFill/>
        </p:spPr>
        <p:txBody>
          <a:bodyPr wrap="square">
            <a:spAutoFit/>
          </a:bodyPr>
          <a:lstStyle/>
          <a:p>
            <a:pPr algn="ctr">
              <a:lnSpc>
                <a:spcPct val="114000"/>
              </a:lnSpc>
              <a:spcBef>
                <a:spcPts val="0"/>
              </a:spcBef>
            </a:pPr>
            <a:r>
              <a:rPr lang="en-US" altLang="zh-CN" sz="2600" dirty="0">
                <a:solidFill>
                  <a:srgbClr val="0000FF"/>
                </a:solidFill>
                <a:latin typeface="Times New Roman" panose="02020603050405020304" pitchFamily="18" charset="0"/>
                <a:cs typeface="Times New Roman" panose="02020603050405020304" pitchFamily="18" charset="0"/>
              </a:rPr>
              <a:t>Beam intensity</a:t>
            </a:r>
          </a:p>
          <a:p>
            <a:pPr algn="ctr">
              <a:lnSpc>
                <a:spcPct val="114000"/>
              </a:lnSpc>
              <a:spcBef>
                <a:spcPts val="0"/>
              </a:spcBef>
            </a:pPr>
            <a:r>
              <a:rPr lang="en-US" altLang="zh-CN" sz="2600" dirty="0">
                <a:solidFill>
                  <a:srgbClr val="0000FF"/>
                </a:solidFill>
                <a:latin typeface="Times New Roman" panose="02020603050405020304" pitchFamily="18" charset="0"/>
                <a:cs typeface="Times New Roman" panose="02020603050405020304" pitchFamily="18" charset="0"/>
              </a:rPr>
              <a:t>Beam quality</a:t>
            </a:r>
          </a:p>
        </p:txBody>
      </p:sp>
      <p:sp>
        <p:nvSpPr>
          <p:cNvPr id="12" name="文本框 11">
            <a:extLst>
              <a:ext uri="{FF2B5EF4-FFF2-40B4-BE49-F238E27FC236}">
                <a16:creationId xmlns:a16="http://schemas.microsoft.com/office/drawing/2014/main" xmlns="" id="{71335273-A66F-1D43-32DB-EBC401C37774}"/>
              </a:ext>
            </a:extLst>
          </p:cNvPr>
          <p:cNvSpPr txBox="1"/>
          <p:nvPr/>
        </p:nvSpPr>
        <p:spPr>
          <a:xfrm>
            <a:off x="10109998" y="2278033"/>
            <a:ext cx="1101584" cy="430887"/>
          </a:xfrm>
          <a:prstGeom prst="rect">
            <a:avLst/>
          </a:prstGeom>
          <a:noFill/>
        </p:spPr>
        <p:txBody>
          <a:bodyPr wrap="none" rtlCol="0">
            <a:spAutoFit/>
          </a:bodyPr>
          <a:lstStyle/>
          <a:p>
            <a:r>
              <a:rPr kumimoji="1" lang="en-US" altLang="zh-CN" sz="2200" b="1" dirty="0">
                <a:solidFill>
                  <a:srgbClr val="FF0000"/>
                </a:solidFill>
                <a:latin typeface="Times New Roman" panose="02020603050405020304" pitchFamily="18" charset="0"/>
                <a:cs typeface="Times New Roman" panose="02020603050405020304" pitchFamily="18" charset="0"/>
              </a:rPr>
              <a:t>leads to</a:t>
            </a:r>
            <a:endParaRPr kumimoji="1" lang="zh-CN" altLang="en-US" sz="2200" b="1" dirty="0">
              <a:solidFill>
                <a:srgbClr val="FF0000"/>
              </a:solidFill>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xmlns="" id="{37FABFB8-94F4-2A45-C085-D672A9A5666C}"/>
              </a:ext>
            </a:extLst>
          </p:cNvPr>
          <p:cNvSpPr txBox="1"/>
          <p:nvPr/>
        </p:nvSpPr>
        <p:spPr>
          <a:xfrm>
            <a:off x="10257487" y="4798313"/>
            <a:ext cx="859531" cy="430887"/>
          </a:xfrm>
          <a:prstGeom prst="rect">
            <a:avLst/>
          </a:prstGeom>
          <a:noFill/>
        </p:spPr>
        <p:txBody>
          <a:bodyPr wrap="none" rtlCol="0">
            <a:spAutoFit/>
          </a:bodyPr>
          <a:lstStyle/>
          <a:p>
            <a:r>
              <a:rPr kumimoji="1" lang="en-US" altLang="zh-CN" sz="2200" b="1" dirty="0">
                <a:solidFill>
                  <a:srgbClr val="FF0000"/>
                </a:solidFill>
                <a:latin typeface="Times New Roman" panose="02020603050405020304" pitchFamily="18" charset="0"/>
                <a:cs typeface="Times New Roman" panose="02020603050405020304" pitchFamily="18" charset="0"/>
              </a:rPr>
              <a:t>limits</a:t>
            </a:r>
            <a:endParaRPr kumimoji="1" lang="zh-CN" altLang="en-US" sz="2200" b="1" dirty="0">
              <a:solidFill>
                <a:srgbClr val="FF0000"/>
              </a:solidFill>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xmlns="" id="{A9F6A0E2-0A88-4F8D-B11F-87E62CF0EE8B}"/>
              </a:ext>
            </a:extLst>
          </p:cNvPr>
          <p:cNvSpPr txBox="1"/>
          <p:nvPr/>
        </p:nvSpPr>
        <p:spPr>
          <a:xfrm>
            <a:off x="559511" y="763966"/>
            <a:ext cx="7264681" cy="630942"/>
          </a:xfrm>
          <a:prstGeom prst="rect">
            <a:avLst/>
          </a:prstGeom>
          <a:noFill/>
        </p:spPr>
        <p:txBody>
          <a:bodyPr wrap="square" rtlCol="0">
            <a:spAutoFit/>
          </a:bodyPr>
          <a:lstStyle/>
          <a:p>
            <a:pPr>
              <a:lnSpc>
                <a:spcPct val="125000"/>
              </a:lnSpc>
            </a:pPr>
            <a:r>
              <a:rPr lang="en-US" altLang="zh-CN" sz="28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World's </a:t>
            </a:r>
            <a:r>
              <a:rPr lang="en-US" altLang="zh-CN" sz="28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most intense pulsed </a:t>
            </a:r>
            <a:r>
              <a:rPr lang="en-US" altLang="zh-CN" sz="28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heavy-ion beams</a:t>
            </a:r>
            <a:endParaRPr lang="zh-CN" altLang="en-US" sz="2800" b="1" dirty="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右箭头 15">
            <a:extLst>
              <a:ext uri="{FF2B5EF4-FFF2-40B4-BE49-F238E27FC236}">
                <a16:creationId xmlns:a16="http://schemas.microsoft.com/office/drawing/2014/main" xmlns="" id="{F9E14C4F-255B-DFF5-807E-B5BC91CA1B1C}"/>
              </a:ext>
            </a:extLst>
          </p:cNvPr>
          <p:cNvSpPr>
            <a:spLocks noChangeAspect="1"/>
          </p:cNvSpPr>
          <p:nvPr/>
        </p:nvSpPr>
        <p:spPr>
          <a:xfrm rot="5400000">
            <a:off x="9470421" y="2166041"/>
            <a:ext cx="415151" cy="43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Times New Roman" panose="02020603050405020304" pitchFamily="18" charset="0"/>
              <a:cs typeface="Times New Roman" panose="02020603050405020304" pitchFamily="18" charset="0"/>
            </a:endParaRPr>
          </a:p>
        </p:txBody>
      </p:sp>
      <p:sp>
        <p:nvSpPr>
          <p:cNvPr id="17" name="文本框 16">
            <a:extLst>
              <a:ext uri="{FF2B5EF4-FFF2-40B4-BE49-F238E27FC236}">
                <a16:creationId xmlns:a16="http://schemas.microsoft.com/office/drawing/2014/main" xmlns="" id="{24BAC971-367C-48C9-9F75-0FB5B814F028}"/>
              </a:ext>
            </a:extLst>
          </p:cNvPr>
          <p:cNvSpPr txBox="1"/>
          <p:nvPr/>
        </p:nvSpPr>
        <p:spPr bwMode="auto">
          <a:xfrm>
            <a:off x="479376" y="5427221"/>
            <a:ext cx="2984387" cy="892552"/>
          </a:xfrm>
          <a:prstGeom prst="rect">
            <a:avLst/>
          </a:prstGeom>
          <a:solidFill>
            <a:schemeClr val="accent5">
              <a:lumMod val="20000"/>
              <a:lumOff val="80000"/>
            </a:schemeClr>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algn="ctr" eaLnBrk="1" hangingPunct="1"/>
            <a:r>
              <a:rPr lang="en-US" altLang="zh-CN" sz="2600" b="1" dirty="0" smtClean="0">
                <a:solidFill>
                  <a:srgbClr val="FF0000"/>
                </a:solidFill>
                <a:latin typeface="Times New Roman" panose="02020603050405020304" pitchFamily="18" charset="0"/>
                <a:cs typeface="Times New Roman" panose="02020603050405020304" pitchFamily="18" charset="0"/>
              </a:rPr>
              <a:t>Challenge-2</a:t>
            </a:r>
          </a:p>
          <a:p>
            <a:pPr algn="ctr" eaLnBrk="1" hangingPunct="1"/>
            <a:r>
              <a:rPr lang="en-US" altLang="zh-CN" sz="2600" b="1" dirty="0" smtClean="0">
                <a:solidFill>
                  <a:srgbClr val="0000FF"/>
                </a:solidFill>
                <a:latin typeface="Times New Roman" panose="02020603050405020304" pitchFamily="18" charset="0"/>
                <a:cs typeface="Times New Roman" panose="02020603050405020304" pitchFamily="18" charset="0"/>
              </a:rPr>
              <a:t>Technology aspect</a:t>
            </a:r>
            <a:endParaRPr lang="en-US" altLang="zh-CN" sz="2600" b="1" dirty="0">
              <a:solidFill>
                <a:srgbClr val="0000FF"/>
              </a:solidFill>
              <a:latin typeface="Times New Roman" panose="02020603050405020304" pitchFamily="18" charset="0"/>
              <a:cs typeface="Times New Roman" panose="02020603050405020304" pitchFamily="18" charset="0"/>
            </a:endParaRPr>
          </a:p>
        </p:txBody>
      </p:sp>
      <p:sp>
        <p:nvSpPr>
          <p:cNvPr id="18" name="右箭头 17">
            <a:extLst>
              <a:ext uri="{FF2B5EF4-FFF2-40B4-BE49-F238E27FC236}">
                <a16:creationId xmlns:a16="http://schemas.microsoft.com/office/drawing/2014/main" xmlns="" id="{F9E14C4F-255B-DFF5-807E-B5BC91CA1B1C}"/>
              </a:ext>
            </a:extLst>
          </p:cNvPr>
          <p:cNvSpPr>
            <a:spLocks noChangeAspect="1"/>
          </p:cNvSpPr>
          <p:nvPr/>
        </p:nvSpPr>
        <p:spPr>
          <a:xfrm>
            <a:off x="3981043" y="5686421"/>
            <a:ext cx="415151" cy="43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Times New Roman" panose="02020603050405020304" pitchFamily="18" charset="0"/>
              <a:cs typeface="Times New Roman" panose="02020603050405020304" pitchFamily="18" charset="0"/>
            </a:endParaRPr>
          </a:p>
        </p:txBody>
      </p:sp>
      <p:sp>
        <p:nvSpPr>
          <p:cNvPr id="2" name="矩形 1"/>
          <p:cNvSpPr/>
          <p:nvPr/>
        </p:nvSpPr>
        <p:spPr>
          <a:xfrm>
            <a:off x="4473703" y="5153661"/>
            <a:ext cx="3885969" cy="1477328"/>
          </a:xfrm>
          <a:prstGeom prst="rect">
            <a:avLst/>
          </a:prstGeom>
          <a:noFill/>
        </p:spPr>
        <p:txBody>
          <a:bodyPr wrap="square">
            <a:spAutoFit/>
          </a:bodyPr>
          <a:lstStyle/>
          <a:p>
            <a:pPr marL="228600" indent="-228600" eaLnBrk="1" hangingPunct="1">
              <a:lnSpc>
                <a:spcPct val="125000"/>
              </a:lnSpc>
              <a:spcBef>
                <a:spcPts val="0"/>
              </a:spcBef>
              <a:buFont typeface="Arial" panose="020B0604020202020204" pitchFamily="34" charset="0"/>
              <a:buChar char="•"/>
            </a:pPr>
            <a:r>
              <a:rPr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Beam production</a:t>
            </a:r>
            <a:endParaRPr lang="en-US" altLang="zh-CN"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marL="228600" indent="-228600" eaLnBrk="1" hangingPunct="1">
              <a:lnSpc>
                <a:spcPct val="125000"/>
              </a:lnSpc>
              <a:spcBef>
                <a:spcPts val="0"/>
              </a:spcBef>
              <a:buFont typeface="Arial" panose="020B0604020202020204" pitchFamily="34" charset="0"/>
              <a:buChar char="•"/>
            </a:pPr>
            <a:r>
              <a:rPr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Low energy manipulation</a:t>
            </a:r>
            <a:endParaRPr lang="en-US" altLang="zh-CN"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marL="228600" indent="-228600" eaLnBrk="1" hangingPunct="1">
              <a:lnSpc>
                <a:spcPct val="125000"/>
              </a:lnSpc>
              <a:spcBef>
                <a:spcPts val="0"/>
              </a:spcBef>
              <a:buFont typeface="Arial" panose="020B0604020202020204" pitchFamily="34" charset="0"/>
              <a:buChar char="•"/>
            </a:pPr>
            <a:r>
              <a:rPr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Fast ramping acceleration</a:t>
            </a:r>
            <a:endParaRPr lang="zh-CN" altLang="en-US"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右箭头 19">
            <a:extLst>
              <a:ext uri="{FF2B5EF4-FFF2-40B4-BE49-F238E27FC236}">
                <a16:creationId xmlns:a16="http://schemas.microsoft.com/office/drawing/2014/main" xmlns="" id="{F9E14C4F-255B-DFF5-807E-B5BC91CA1B1C}"/>
              </a:ext>
            </a:extLst>
          </p:cNvPr>
          <p:cNvSpPr>
            <a:spLocks noChangeAspect="1"/>
          </p:cNvSpPr>
          <p:nvPr/>
        </p:nvSpPr>
        <p:spPr>
          <a:xfrm>
            <a:off x="8355002" y="5676325"/>
            <a:ext cx="415151" cy="4320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prstClr val="white"/>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5758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52" name="矩形 51"/>
          <p:cNvSpPr/>
          <p:nvPr/>
        </p:nvSpPr>
        <p:spPr>
          <a:xfrm>
            <a:off x="1271464" y="107921"/>
            <a:ext cx="10225136" cy="584775"/>
          </a:xfrm>
          <a:prstGeom prst="rect">
            <a:avLst/>
          </a:prstGeom>
          <a:noFill/>
        </p:spPr>
        <p:txBody>
          <a:bodyPr wrap="square">
            <a:spAutoFit/>
          </a:bodyPr>
          <a:lstStyle/>
          <a:p>
            <a:pPr algn="ctr" fontAlgn="auto">
              <a:spcBef>
                <a:spcPts val="0"/>
              </a:spcBef>
              <a:spcAft>
                <a:spcPts val="0"/>
              </a:spcAft>
              <a:defRPr/>
            </a:pPr>
            <a:r>
              <a:rPr lang="en-US" altLang="zh-CN" sz="3200" b="1" kern="0" dirty="0" smtClean="0">
                <a:solidFill>
                  <a:srgbClr val="FF0000"/>
                </a:solidFill>
                <a:latin typeface="Times New Roman" panose="02020603050405020304" pitchFamily="18" charset="0"/>
                <a:ea typeface="MS PGothic" panose="020B0600070205080204" pitchFamily="34" charset="-128"/>
                <a:cs typeface="Times New Roman" panose="02020603050405020304" pitchFamily="18" charset="0"/>
              </a:rPr>
              <a:t>How to achieve the </a:t>
            </a:r>
            <a:r>
              <a:rPr lang="en-US" altLang="zh-CN" sz="3200" b="1" kern="0" dirty="0">
                <a:solidFill>
                  <a:srgbClr val="FF0000"/>
                </a:solidFill>
                <a:latin typeface="Times New Roman" panose="02020603050405020304" pitchFamily="18" charset="0"/>
                <a:ea typeface="MS PGothic" panose="020B0600070205080204" pitchFamily="34" charset="-128"/>
                <a:cs typeface="Times New Roman" panose="02020603050405020304" pitchFamily="18" charset="0"/>
              </a:rPr>
              <a:t>unprecedented heavy ion intensity  </a:t>
            </a:r>
          </a:p>
        </p:txBody>
      </p:sp>
      <p:pic>
        <p:nvPicPr>
          <p:cNvPr id="38" name="Picture 2" descr="G:\2020-01-13_110711.jpg">
            <a:extLst>
              <a:ext uri="{FF2B5EF4-FFF2-40B4-BE49-F238E27FC236}">
                <a16:creationId xmlns:a16="http://schemas.microsoft.com/office/drawing/2014/main" xmlns="" id="{B7285886-761A-09A9-DF0F-589AD6D0C01C}"/>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rot="1062531">
            <a:off x="3453418" y="1835995"/>
            <a:ext cx="5006366" cy="3819026"/>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54">
            <a:extLst>
              <a:ext uri="{FF2B5EF4-FFF2-40B4-BE49-F238E27FC236}">
                <a16:creationId xmlns:a16="http://schemas.microsoft.com/office/drawing/2014/main" xmlns="" id="{F2684DCC-9EED-EBB7-0924-F0DF096EC9FB}"/>
              </a:ext>
            </a:extLst>
          </p:cNvPr>
          <p:cNvSpPr/>
          <p:nvPr/>
        </p:nvSpPr>
        <p:spPr>
          <a:xfrm>
            <a:off x="4018682" y="3748291"/>
            <a:ext cx="1011815" cy="400110"/>
          </a:xfrm>
          <a:prstGeom prst="rect">
            <a:avLst/>
          </a:prstGeom>
        </p:spPr>
        <p:txBody>
          <a:bodyPr wrap="none">
            <a:spAutoFit/>
          </a:bodyPr>
          <a:lstStyle/>
          <a:p>
            <a:pPr eaLnBrk="1" fontAlgn="auto" hangingPunct="1">
              <a:spcBef>
                <a:spcPts val="0"/>
              </a:spcBef>
              <a:spcAft>
                <a:spcPts val="0"/>
              </a:spcAft>
              <a:defRPr/>
            </a:pPr>
            <a:r>
              <a:rPr lang="en-US" altLang="zh-CN" sz="2000" b="1" kern="0" dirty="0" err="1">
                <a:solidFill>
                  <a:prstClr val="black"/>
                </a:solidFill>
                <a:ea typeface="MS PGothic" panose="020B0600070205080204" pitchFamily="34" charset="-128"/>
                <a:cs typeface="Arial" panose="020B0604020202020204" pitchFamily="34" charset="0"/>
              </a:rPr>
              <a:t>BRing</a:t>
            </a:r>
            <a:r>
              <a:rPr lang="en-US" altLang="zh-CN" sz="2000" b="1" kern="0" dirty="0">
                <a:solidFill>
                  <a:prstClr val="black"/>
                </a:solidFill>
                <a:ea typeface="MS PGothic" panose="020B0600070205080204" pitchFamily="34" charset="-128"/>
                <a:cs typeface="Arial" panose="020B0604020202020204" pitchFamily="34" charset="0"/>
              </a:rPr>
              <a:t> </a:t>
            </a:r>
            <a:endParaRPr lang="zh-CN" altLang="en-US" sz="2000" b="1" kern="0" dirty="0">
              <a:solidFill>
                <a:prstClr val="black"/>
              </a:solidFill>
              <a:ea typeface="宋体"/>
              <a:cs typeface="Arial" panose="020B0604020202020204" pitchFamily="34" charset="0"/>
            </a:endParaRPr>
          </a:p>
        </p:txBody>
      </p:sp>
      <p:sp>
        <p:nvSpPr>
          <p:cNvPr id="49" name="矩形 55">
            <a:extLst>
              <a:ext uri="{FF2B5EF4-FFF2-40B4-BE49-F238E27FC236}">
                <a16:creationId xmlns:a16="http://schemas.microsoft.com/office/drawing/2014/main" xmlns="" id="{B1AB1494-4574-9A7E-A7D8-F3FABA2DCFEA}"/>
              </a:ext>
            </a:extLst>
          </p:cNvPr>
          <p:cNvSpPr/>
          <p:nvPr/>
        </p:nvSpPr>
        <p:spPr>
          <a:xfrm>
            <a:off x="5489279" y="4687151"/>
            <a:ext cx="915635" cy="369332"/>
          </a:xfrm>
          <a:prstGeom prst="rect">
            <a:avLst/>
          </a:prstGeom>
        </p:spPr>
        <p:txBody>
          <a:bodyPr wrap="none">
            <a:spAutoFit/>
          </a:bodyPr>
          <a:lstStyle/>
          <a:p>
            <a:pPr eaLnBrk="1" fontAlgn="auto" hangingPunct="1">
              <a:spcBef>
                <a:spcPts val="0"/>
              </a:spcBef>
              <a:spcAft>
                <a:spcPts val="0"/>
              </a:spcAft>
              <a:defRPr/>
            </a:pPr>
            <a:r>
              <a:rPr lang="en-US" altLang="zh-CN" b="1" kern="0" dirty="0" err="1">
                <a:solidFill>
                  <a:prstClr val="black"/>
                </a:solidFill>
                <a:ea typeface="MS PGothic" panose="020B0600070205080204" pitchFamily="34" charset="-128"/>
                <a:cs typeface="Arial" panose="020B0604020202020204" pitchFamily="34" charset="0"/>
              </a:rPr>
              <a:t>iLinac</a:t>
            </a:r>
            <a:r>
              <a:rPr lang="en-US" altLang="zh-CN" b="1" kern="0" dirty="0">
                <a:solidFill>
                  <a:prstClr val="black"/>
                </a:solidFill>
                <a:ea typeface="MS PGothic" panose="020B0600070205080204" pitchFamily="34" charset="-128"/>
                <a:cs typeface="Arial" panose="020B0604020202020204" pitchFamily="34" charset="0"/>
              </a:rPr>
              <a:t> </a:t>
            </a:r>
            <a:endParaRPr lang="zh-CN" altLang="en-US" b="1" kern="0" dirty="0">
              <a:solidFill>
                <a:prstClr val="black"/>
              </a:solidFill>
              <a:ea typeface="宋体"/>
              <a:cs typeface="Arial" panose="020B0604020202020204" pitchFamily="34" charset="0"/>
            </a:endParaRPr>
          </a:p>
        </p:txBody>
      </p:sp>
      <p:sp>
        <p:nvSpPr>
          <p:cNvPr id="50" name="矩形 56">
            <a:extLst>
              <a:ext uri="{FF2B5EF4-FFF2-40B4-BE49-F238E27FC236}">
                <a16:creationId xmlns:a16="http://schemas.microsoft.com/office/drawing/2014/main" xmlns="" id="{1302A435-50BA-1DC0-C8B7-09F46F5F9A59}"/>
              </a:ext>
            </a:extLst>
          </p:cNvPr>
          <p:cNvSpPr/>
          <p:nvPr/>
        </p:nvSpPr>
        <p:spPr>
          <a:xfrm>
            <a:off x="7433312" y="4537893"/>
            <a:ext cx="889987" cy="369332"/>
          </a:xfrm>
          <a:prstGeom prst="rect">
            <a:avLst/>
          </a:prstGeom>
        </p:spPr>
        <p:txBody>
          <a:bodyPr wrap="none">
            <a:spAutoFit/>
          </a:bodyPr>
          <a:lstStyle/>
          <a:p>
            <a:pPr eaLnBrk="1" fontAlgn="auto" hangingPunct="1">
              <a:spcBef>
                <a:spcPts val="0"/>
              </a:spcBef>
              <a:spcAft>
                <a:spcPts val="0"/>
              </a:spcAft>
              <a:defRPr/>
            </a:pPr>
            <a:r>
              <a:rPr lang="en-US" altLang="zh-CN" b="1" kern="0" dirty="0">
                <a:solidFill>
                  <a:prstClr val="black"/>
                </a:solidFill>
                <a:ea typeface="MS PGothic" panose="020B0600070205080204" pitchFamily="34" charset="-128"/>
                <a:cs typeface="Arial" panose="020B0604020202020204" pitchFamily="34" charset="0"/>
              </a:rPr>
              <a:t>SECR </a:t>
            </a:r>
            <a:endParaRPr lang="zh-CN" altLang="en-US" b="1" kern="0" dirty="0">
              <a:solidFill>
                <a:prstClr val="black"/>
              </a:solidFill>
              <a:ea typeface="宋体"/>
              <a:cs typeface="Arial" panose="020B0604020202020204" pitchFamily="34" charset="0"/>
            </a:endParaRPr>
          </a:p>
        </p:txBody>
      </p:sp>
      <p:sp>
        <p:nvSpPr>
          <p:cNvPr id="51" name="矩形 57">
            <a:extLst>
              <a:ext uri="{FF2B5EF4-FFF2-40B4-BE49-F238E27FC236}">
                <a16:creationId xmlns:a16="http://schemas.microsoft.com/office/drawing/2014/main" xmlns="" id="{ABA28A09-6F74-45B2-297A-CF2ECEEBE90D}"/>
              </a:ext>
            </a:extLst>
          </p:cNvPr>
          <p:cNvSpPr/>
          <p:nvPr/>
        </p:nvSpPr>
        <p:spPr>
          <a:xfrm>
            <a:off x="6714441" y="2570441"/>
            <a:ext cx="1098379" cy="338554"/>
          </a:xfrm>
          <a:prstGeom prst="rect">
            <a:avLst/>
          </a:prstGeom>
          <a:noFill/>
        </p:spPr>
        <p:txBody>
          <a:bodyPr wrap="square">
            <a:spAutoFit/>
          </a:bodyPr>
          <a:lstStyle/>
          <a:p>
            <a:pPr eaLnBrk="1" fontAlgn="auto" hangingPunct="1">
              <a:spcBef>
                <a:spcPts val="0"/>
              </a:spcBef>
              <a:spcAft>
                <a:spcPts val="0"/>
              </a:spcAft>
              <a:defRPr/>
            </a:pPr>
            <a:r>
              <a:rPr lang="en-US" altLang="zh-CN" sz="1600" b="1" kern="0" dirty="0" err="1">
                <a:solidFill>
                  <a:prstClr val="black"/>
                </a:solidFill>
                <a:ea typeface="MS PGothic" panose="020B0600070205080204" pitchFamily="34" charset="-128"/>
                <a:cs typeface="Arial" panose="020B0604020202020204" pitchFamily="34" charset="0"/>
              </a:rPr>
              <a:t>SRing</a:t>
            </a:r>
            <a:r>
              <a:rPr lang="en-US" altLang="zh-CN" sz="1600" b="1" kern="0" dirty="0">
                <a:solidFill>
                  <a:prstClr val="black"/>
                </a:solidFill>
                <a:ea typeface="MS PGothic" panose="020B0600070205080204" pitchFamily="34" charset="-128"/>
                <a:cs typeface="Arial" panose="020B0604020202020204" pitchFamily="34" charset="0"/>
              </a:rPr>
              <a:t> </a:t>
            </a:r>
            <a:endParaRPr lang="zh-CN" altLang="en-US" sz="1600" b="1" kern="0" dirty="0">
              <a:solidFill>
                <a:prstClr val="black"/>
              </a:solidFill>
              <a:ea typeface="宋体"/>
              <a:cs typeface="Arial" panose="020B0604020202020204" pitchFamily="34" charset="0"/>
            </a:endParaRPr>
          </a:p>
        </p:txBody>
      </p:sp>
      <p:sp>
        <p:nvSpPr>
          <p:cNvPr id="53" name="对话气泡: 圆角矩形 83">
            <a:extLst>
              <a:ext uri="{FF2B5EF4-FFF2-40B4-BE49-F238E27FC236}">
                <a16:creationId xmlns:a16="http://schemas.microsoft.com/office/drawing/2014/main" xmlns="" id="{DD28F3F2-7B66-445A-02CC-142A5A77589D}"/>
              </a:ext>
            </a:extLst>
          </p:cNvPr>
          <p:cNvSpPr/>
          <p:nvPr/>
        </p:nvSpPr>
        <p:spPr>
          <a:xfrm>
            <a:off x="5648873" y="4215109"/>
            <a:ext cx="1916162" cy="347568"/>
          </a:xfrm>
          <a:prstGeom prst="wedgeRoundRectCallout">
            <a:avLst>
              <a:gd name="adj1" fmla="val -57897"/>
              <a:gd name="adj2" fmla="val -114066"/>
              <a:gd name="adj3" fmla="val 16667"/>
            </a:avLst>
          </a:prstGeom>
          <a:solidFill>
            <a:srgbClr val="3366FF"/>
          </a:solidFill>
          <a:ln w="25400" cap="flat" cmpd="sng" algn="ctr">
            <a:noFill/>
            <a:prstDash val="solid"/>
          </a:ln>
          <a:effectLst/>
        </p:spPr>
        <p:txBody>
          <a:bodyPr rtlCol="0" anchor="ctr"/>
          <a:lstStyle/>
          <a:p>
            <a:pPr algn="ctr" eaLnBrk="1" fontAlgn="auto" hangingPunct="1">
              <a:spcBef>
                <a:spcPts val="0"/>
              </a:spcBef>
              <a:spcAft>
                <a:spcPts val="0"/>
              </a:spcAft>
              <a:defRPr/>
            </a:pPr>
            <a:r>
              <a:rPr lang="en-US" altLang="zh-CN" sz="1600" kern="0" dirty="0">
                <a:solidFill>
                  <a:srgbClr val="FFFF00"/>
                </a:solidFill>
                <a:cs typeface="Arial" panose="020B0604020202020204" pitchFamily="34" charset="0"/>
              </a:rPr>
              <a:t>1~2</a:t>
            </a:r>
            <a:r>
              <a:rPr lang="en-GB" altLang="zh-CN" sz="1600" b="1" kern="800" dirty="0">
                <a:solidFill>
                  <a:srgbClr val="FFFF00"/>
                </a:solidFill>
                <a:cs typeface="Arial" panose="020B0604020202020204" pitchFamily="34" charset="0"/>
                <a:sym typeface="Symbol" panose="05050102010706020507" pitchFamily="18" charset="2"/>
              </a:rPr>
              <a:t>10</a:t>
            </a:r>
            <a:r>
              <a:rPr lang="en-GB" altLang="zh-CN" sz="1600" b="1" kern="800" baseline="30000" dirty="0">
                <a:solidFill>
                  <a:srgbClr val="FFFF00"/>
                </a:solidFill>
                <a:cs typeface="Arial" panose="020B0604020202020204" pitchFamily="34" charset="0"/>
                <a:sym typeface="Symbol" panose="05050102010706020507" pitchFamily="18" charset="2"/>
              </a:rPr>
              <a:t>11 </a:t>
            </a:r>
            <a:r>
              <a:rPr lang="en-US" altLang="zh-CN" sz="1600" b="1" kern="800" dirty="0" err="1">
                <a:solidFill>
                  <a:srgbClr val="FFFF00"/>
                </a:solidFill>
                <a:cs typeface="Arial" panose="020B0604020202020204" pitchFamily="34" charset="0"/>
                <a:sym typeface="Symbol" panose="05050102010706020507" pitchFamily="18" charset="2"/>
              </a:rPr>
              <a:t>ppp</a:t>
            </a:r>
            <a:r>
              <a:rPr lang="en-US" altLang="zh-CN" sz="1600" b="1" kern="800" dirty="0">
                <a:solidFill>
                  <a:srgbClr val="FFFF00"/>
                </a:solidFill>
                <a:cs typeface="Arial" panose="020B0604020202020204" pitchFamily="34" charset="0"/>
                <a:sym typeface="Symbol" panose="05050102010706020507" pitchFamily="18" charset="2"/>
              </a:rPr>
              <a:t> U</a:t>
            </a:r>
            <a:r>
              <a:rPr lang="en-US" altLang="zh-CN" sz="1600" b="1" kern="800" baseline="30000" dirty="0">
                <a:solidFill>
                  <a:srgbClr val="FFFF00"/>
                </a:solidFill>
                <a:cs typeface="Arial" panose="020B0604020202020204" pitchFamily="34" charset="0"/>
                <a:sym typeface="Symbol" panose="05050102010706020507" pitchFamily="18" charset="2"/>
              </a:rPr>
              <a:t>35+</a:t>
            </a:r>
            <a:endParaRPr lang="zh-CN" altLang="en-US" sz="1600" kern="0" baseline="30000" dirty="0">
              <a:solidFill>
                <a:srgbClr val="FFFF00"/>
              </a:solidFill>
              <a:cs typeface="Arial" panose="020B0604020202020204" pitchFamily="34" charset="0"/>
            </a:endParaRPr>
          </a:p>
        </p:txBody>
      </p:sp>
      <p:sp>
        <p:nvSpPr>
          <p:cNvPr id="57" name="对话气泡: 圆角矩形 84">
            <a:extLst>
              <a:ext uri="{FF2B5EF4-FFF2-40B4-BE49-F238E27FC236}">
                <a16:creationId xmlns:a16="http://schemas.microsoft.com/office/drawing/2014/main" xmlns="" id="{0C46D69A-04F1-D430-0A0C-D1F10BE65D26}"/>
              </a:ext>
            </a:extLst>
          </p:cNvPr>
          <p:cNvSpPr/>
          <p:nvPr/>
        </p:nvSpPr>
        <p:spPr>
          <a:xfrm>
            <a:off x="3963729" y="5329917"/>
            <a:ext cx="1346286" cy="350464"/>
          </a:xfrm>
          <a:prstGeom prst="wedgeRoundRectCallout">
            <a:avLst>
              <a:gd name="adj1" fmla="val 42029"/>
              <a:gd name="adj2" fmla="val -87636"/>
              <a:gd name="adj3" fmla="val 16667"/>
            </a:avLst>
          </a:prstGeom>
          <a:solidFill>
            <a:srgbClr val="3366FF"/>
          </a:solidFill>
          <a:ln w="25400" cap="flat" cmpd="sng" algn="ctr">
            <a:noFill/>
            <a:prstDash val="solid"/>
          </a:ln>
          <a:effectLst/>
        </p:spPr>
        <p:txBody>
          <a:bodyPr rtlCol="0" anchor="ctr"/>
          <a:lstStyle/>
          <a:p>
            <a:pPr algn="ctr" eaLnBrk="1" fontAlgn="auto" hangingPunct="1">
              <a:spcBef>
                <a:spcPts val="0"/>
              </a:spcBef>
              <a:spcAft>
                <a:spcPts val="0"/>
              </a:spcAft>
              <a:defRPr/>
            </a:pPr>
            <a:r>
              <a:rPr lang="en-US" altLang="zh-CN" sz="1600" b="1" kern="0" dirty="0">
                <a:solidFill>
                  <a:srgbClr val="FFFF00"/>
                </a:solidFill>
                <a:cs typeface="Arial" panose="020B0604020202020204" pitchFamily="34" charset="0"/>
              </a:rPr>
              <a:t>1 </a:t>
            </a:r>
            <a:r>
              <a:rPr lang="en-US" altLang="zh-CN" sz="1600" b="1" kern="0" dirty="0" err="1">
                <a:solidFill>
                  <a:srgbClr val="FFFF00"/>
                </a:solidFill>
                <a:cs typeface="Arial" panose="020B0604020202020204" pitchFamily="34" charset="0"/>
              </a:rPr>
              <a:t>emA</a:t>
            </a:r>
            <a:r>
              <a:rPr lang="en-US" altLang="zh-CN" sz="1600" b="1" kern="0" dirty="0">
                <a:solidFill>
                  <a:srgbClr val="FFFF00"/>
                </a:solidFill>
                <a:cs typeface="Arial" panose="020B0604020202020204" pitchFamily="34" charset="0"/>
              </a:rPr>
              <a:t> </a:t>
            </a:r>
            <a:r>
              <a:rPr lang="en-US" altLang="zh-CN" sz="1600" b="1" kern="800" dirty="0">
                <a:solidFill>
                  <a:srgbClr val="FFFF00"/>
                </a:solidFill>
                <a:cs typeface="Arial" panose="020B0604020202020204" pitchFamily="34" charset="0"/>
                <a:sym typeface="Symbol" panose="05050102010706020507" pitchFamily="18" charset="2"/>
              </a:rPr>
              <a:t>U</a:t>
            </a:r>
            <a:r>
              <a:rPr lang="en-US" altLang="zh-CN" sz="1600" b="1" kern="800" baseline="30000" dirty="0">
                <a:solidFill>
                  <a:srgbClr val="FFFF00"/>
                </a:solidFill>
                <a:cs typeface="Arial" panose="020B0604020202020204" pitchFamily="34" charset="0"/>
                <a:sym typeface="Symbol" panose="05050102010706020507" pitchFamily="18" charset="2"/>
              </a:rPr>
              <a:t>35+</a:t>
            </a:r>
            <a:endParaRPr lang="zh-CN" altLang="en-US" sz="1600" b="1" kern="0" baseline="30000" dirty="0">
              <a:solidFill>
                <a:srgbClr val="FFFF00"/>
              </a:solidFill>
              <a:cs typeface="Arial" panose="020B0604020202020204" pitchFamily="34" charset="0"/>
            </a:endParaRPr>
          </a:p>
        </p:txBody>
      </p:sp>
      <p:sp>
        <p:nvSpPr>
          <p:cNvPr id="58" name="对话气泡: 圆角矩形 85">
            <a:extLst>
              <a:ext uri="{FF2B5EF4-FFF2-40B4-BE49-F238E27FC236}">
                <a16:creationId xmlns:a16="http://schemas.microsoft.com/office/drawing/2014/main" xmlns="" id="{FE63F8FC-0C77-4046-DED1-9435754972F5}"/>
              </a:ext>
            </a:extLst>
          </p:cNvPr>
          <p:cNvSpPr/>
          <p:nvPr/>
        </p:nvSpPr>
        <p:spPr>
          <a:xfrm>
            <a:off x="6319248" y="5360591"/>
            <a:ext cx="1649414" cy="337860"/>
          </a:xfrm>
          <a:prstGeom prst="wedgeRoundRectCallout">
            <a:avLst>
              <a:gd name="adj1" fmla="val 41971"/>
              <a:gd name="adj2" fmla="val -92857"/>
              <a:gd name="adj3" fmla="val 16667"/>
            </a:avLst>
          </a:prstGeom>
          <a:solidFill>
            <a:srgbClr val="3366FF"/>
          </a:solidFill>
          <a:ln w="25400" cap="flat" cmpd="sng" algn="ctr">
            <a:noFill/>
            <a:prstDash val="solid"/>
          </a:ln>
          <a:effectLst/>
        </p:spPr>
        <p:txBody>
          <a:bodyPr rtlCol="0" anchor="ctr"/>
          <a:lstStyle/>
          <a:p>
            <a:pPr algn="ctr" eaLnBrk="1" fontAlgn="auto" hangingPunct="1">
              <a:spcBef>
                <a:spcPts val="0"/>
              </a:spcBef>
              <a:spcAft>
                <a:spcPts val="0"/>
              </a:spcAft>
              <a:defRPr/>
            </a:pPr>
            <a:r>
              <a:rPr lang="en-US" altLang="zh-CN" sz="1600" b="1" kern="0" dirty="0">
                <a:solidFill>
                  <a:srgbClr val="FFFF00"/>
                </a:solidFill>
                <a:cs typeface="Arial" panose="020B0604020202020204" pitchFamily="34" charset="0"/>
              </a:rPr>
              <a:t>&gt;1.7 </a:t>
            </a:r>
            <a:r>
              <a:rPr lang="en-US" altLang="zh-CN" sz="1600" b="1" kern="0" dirty="0" err="1">
                <a:solidFill>
                  <a:srgbClr val="FFFF00"/>
                </a:solidFill>
                <a:cs typeface="Arial" panose="020B0604020202020204" pitchFamily="34" charset="0"/>
              </a:rPr>
              <a:t>emA</a:t>
            </a:r>
            <a:r>
              <a:rPr lang="en-US" altLang="zh-CN" sz="1600" b="1" kern="0" dirty="0">
                <a:solidFill>
                  <a:srgbClr val="FFFF00"/>
                </a:solidFill>
                <a:cs typeface="Arial" panose="020B0604020202020204" pitchFamily="34" charset="0"/>
              </a:rPr>
              <a:t> </a:t>
            </a:r>
            <a:r>
              <a:rPr lang="en-US" altLang="zh-CN" sz="1600" b="1" kern="800" dirty="0">
                <a:solidFill>
                  <a:srgbClr val="FFFF00"/>
                </a:solidFill>
                <a:cs typeface="Arial" panose="020B0604020202020204" pitchFamily="34" charset="0"/>
                <a:sym typeface="Symbol" panose="05050102010706020507" pitchFamily="18" charset="2"/>
              </a:rPr>
              <a:t>U</a:t>
            </a:r>
            <a:r>
              <a:rPr lang="en-US" altLang="zh-CN" sz="1600" b="1" kern="800" baseline="30000" dirty="0">
                <a:solidFill>
                  <a:srgbClr val="FFFF00"/>
                </a:solidFill>
                <a:cs typeface="Arial" panose="020B0604020202020204" pitchFamily="34" charset="0"/>
                <a:sym typeface="Symbol" panose="05050102010706020507" pitchFamily="18" charset="2"/>
              </a:rPr>
              <a:t>35+</a:t>
            </a:r>
            <a:endParaRPr lang="zh-CN" altLang="en-US" sz="1600" b="1" kern="0" baseline="30000" dirty="0">
              <a:solidFill>
                <a:srgbClr val="FFFF00"/>
              </a:solidFill>
              <a:cs typeface="Arial" panose="020B0604020202020204" pitchFamily="34" charset="0"/>
            </a:endParaRPr>
          </a:p>
        </p:txBody>
      </p:sp>
      <p:sp>
        <p:nvSpPr>
          <p:cNvPr id="59" name="对话气泡: 圆角矩形 83">
            <a:extLst>
              <a:ext uri="{FF2B5EF4-FFF2-40B4-BE49-F238E27FC236}">
                <a16:creationId xmlns:a16="http://schemas.microsoft.com/office/drawing/2014/main" xmlns="" id="{80D514CC-95A9-D552-2DD6-36BA7D3DF60A}"/>
              </a:ext>
            </a:extLst>
          </p:cNvPr>
          <p:cNvSpPr/>
          <p:nvPr/>
        </p:nvSpPr>
        <p:spPr>
          <a:xfrm>
            <a:off x="5663131" y="3372817"/>
            <a:ext cx="1817529" cy="375474"/>
          </a:xfrm>
          <a:prstGeom prst="wedgeRoundRectCallout">
            <a:avLst>
              <a:gd name="adj1" fmla="val 36364"/>
              <a:gd name="adj2" fmla="val -100290"/>
              <a:gd name="adj3" fmla="val 16667"/>
            </a:avLst>
          </a:prstGeom>
          <a:solidFill>
            <a:srgbClr val="3366FF"/>
          </a:solidFill>
          <a:ln w="25400" cap="flat" cmpd="sng" algn="ctr">
            <a:noFill/>
            <a:prstDash val="solid"/>
          </a:ln>
          <a:effectLst/>
        </p:spPr>
        <p:txBody>
          <a:bodyPr rtlCol="0" anchor="ctr"/>
          <a:lstStyle/>
          <a:p>
            <a:pPr algn="ctr" eaLnBrk="1" fontAlgn="auto" hangingPunct="1">
              <a:spcBef>
                <a:spcPts val="0"/>
              </a:spcBef>
              <a:spcAft>
                <a:spcPts val="0"/>
              </a:spcAft>
              <a:defRPr/>
            </a:pPr>
            <a:r>
              <a:rPr lang="en-US" altLang="zh-CN" sz="1600" kern="0" dirty="0">
                <a:solidFill>
                  <a:srgbClr val="FFFF00"/>
                </a:solidFill>
                <a:cs typeface="Arial" panose="020B0604020202020204" pitchFamily="34" charset="0"/>
              </a:rPr>
              <a:t>~1</a:t>
            </a:r>
            <a:r>
              <a:rPr lang="en-GB" altLang="zh-CN" sz="1600" b="1" kern="800" dirty="0">
                <a:solidFill>
                  <a:srgbClr val="FFFF00"/>
                </a:solidFill>
                <a:cs typeface="Arial" panose="020B0604020202020204" pitchFamily="34" charset="0"/>
                <a:sym typeface="Symbol" panose="05050102010706020507" pitchFamily="18" charset="2"/>
              </a:rPr>
              <a:t>10</a:t>
            </a:r>
            <a:r>
              <a:rPr lang="en-GB" altLang="zh-CN" sz="1600" b="1" kern="800" baseline="30000" dirty="0">
                <a:solidFill>
                  <a:srgbClr val="FFFF00"/>
                </a:solidFill>
                <a:cs typeface="Arial" panose="020B0604020202020204" pitchFamily="34" charset="0"/>
                <a:sym typeface="Symbol" panose="05050102010706020507" pitchFamily="18" charset="2"/>
              </a:rPr>
              <a:t>12 </a:t>
            </a:r>
            <a:r>
              <a:rPr lang="en-US" altLang="zh-CN" sz="1600" b="1" kern="800" dirty="0" err="1">
                <a:solidFill>
                  <a:srgbClr val="FFFF00"/>
                </a:solidFill>
                <a:cs typeface="Arial" panose="020B0604020202020204" pitchFamily="34" charset="0"/>
                <a:sym typeface="Symbol" panose="05050102010706020507" pitchFamily="18" charset="2"/>
              </a:rPr>
              <a:t>ppp</a:t>
            </a:r>
            <a:r>
              <a:rPr lang="en-US" altLang="zh-CN" sz="1600" b="1" kern="800" dirty="0">
                <a:solidFill>
                  <a:srgbClr val="FFFF00"/>
                </a:solidFill>
                <a:cs typeface="Arial" panose="020B0604020202020204" pitchFamily="34" charset="0"/>
                <a:sym typeface="Symbol" panose="05050102010706020507" pitchFamily="18" charset="2"/>
              </a:rPr>
              <a:t> U</a:t>
            </a:r>
            <a:r>
              <a:rPr lang="en-US" altLang="zh-CN" sz="1600" b="1" kern="800" baseline="30000" dirty="0">
                <a:solidFill>
                  <a:srgbClr val="FFFF00"/>
                </a:solidFill>
                <a:cs typeface="Arial" panose="020B0604020202020204" pitchFamily="34" charset="0"/>
                <a:sym typeface="Symbol" panose="05050102010706020507" pitchFamily="18" charset="2"/>
              </a:rPr>
              <a:t>92+</a:t>
            </a:r>
            <a:endParaRPr lang="zh-CN" altLang="en-US" sz="1600" kern="0" baseline="30000" dirty="0">
              <a:solidFill>
                <a:srgbClr val="FFFF00"/>
              </a:solidFill>
              <a:cs typeface="Arial" panose="020B0604020202020204" pitchFamily="34" charset="0"/>
            </a:endParaRPr>
          </a:p>
        </p:txBody>
      </p:sp>
      <p:sp>
        <p:nvSpPr>
          <p:cNvPr id="60" name="矩形 59"/>
          <p:cNvSpPr/>
          <p:nvPr/>
        </p:nvSpPr>
        <p:spPr>
          <a:xfrm>
            <a:off x="5375920" y="5753168"/>
            <a:ext cx="2794193" cy="892552"/>
          </a:xfrm>
          <a:prstGeom prst="rect">
            <a:avLst/>
          </a:prstGeom>
          <a:solidFill>
            <a:schemeClr val="bg1"/>
          </a:solidFill>
          <a:ln w="28575">
            <a:solidFill>
              <a:srgbClr val="91B3CC"/>
            </a:solidFill>
          </a:ln>
        </p:spPr>
        <p:txBody>
          <a:bodyPr wrap="square">
            <a:spAutoFit/>
          </a:bodyPr>
          <a:lstStyle/>
          <a:p>
            <a:pPr algn="ctr">
              <a:spcBef>
                <a:spcPts val="0"/>
              </a:spcBef>
            </a:pPr>
            <a:r>
              <a:rPr lang="en-US" altLang="zh-CN" sz="2800" b="1" dirty="0" smtClean="0">
                <a:solidFill>
                  <a:srgbClr val="0000FF"/>
                </a:solidFill>
                <a:latin typeface="Times New Roman" panose="02020603050405020304" pitchFamily="18" charset="0"/>
                <a:cs typeface="Times New Roman" panose="02020603050405020304" pitchFamily="18" charset="0"/>
              </a:rPr>
              <a:t> </a:t>
            </a:r>
            <a:r>
              <a:rPr lang="en-US" altLang="zh-CN" sz="2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 Front-End </a:t>
            </a:r>
          </a:p>
          <a:p>
            <a:pPr algn="ctr">
              <a:spcBef>
                <a:spcPts val="0"/>
              </a:spcBef>
            </a:pP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4</a:t>
            </a:r>
            <a:r>
              <a:rPr lang="en-US" altLang="zh-CN" sz="2400" b="1" baseline="3000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th </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generation ECR</a:t>
            </a:r>
          </a:p>
        </p:txBody>
      </p:sp>
      <p:sp>
        <p:nvSpPr>
          <p:cNvPr id="61" name="矩形 60"/>
          <p:cNvSpPr/>
          <p:nvPr/>
        </p:nvSpPr>
        <p:spPr>
          <a:xfrm>
            <a:off x="2495600" y="5733256"/>
            <a:ext cx="1918356" cy="892552"/>
          </a:xfrm>
          <a:prstGeom prst="rect">
            <a:avLst/>
          </a:prstGeom>
          <a:solidFill>
            <a:schemeClr val="bg1"/>
          </a:solidFill>
          <a:ln w="28575">
            <a:solidFill>
              <a:srgbClr val="91B3CC"/>
            </a:solidFill>
          </a:ln>
        </p:spPr>
        <p:txBody>
          <a:bodyPr wrap="square">
            <a:spAutoFit/>
          </a:bodyPr>
          <a:lstStyle/>
          <a:p>
            <a:pPr algn="ctr">
              <a:spcBef>
                <a:spcPts val="0"/>
              </a:spcBef>
            </a:pPr>
            <a:r>
              <a:rPr lang="en-US" altLang="zh-CN" sz="2800" b="1" dirty="0" smtClean="0">
                <a:solidFill>
                  <a:srgbClr val="0000FF"/>
                </a:solidFill>
                <a:latin typeface="Times New Roman" panose="02020603050405020304" pitchFamily="18" charset="0"/>
                <a:cs typeface="Times New Roman" panose="02020603050405020304" pitchFamily="18" charset="0"/>
              </a:rPr>
              <a:t> </a:t>
            </a:r>
            <a:r>
              <a:rPr lang="en-US" altLang="zh-CN" sz="2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Injector  </a:t>
            </a:r>
          </a:p>
          <a:p>
            <a:pPr algn="ctr">
              <a:spcBef>
                <a:spcPts val="0"/>
              </a:spcBef>
            </a:pP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SRF </a:t>
            </a:r>
            <a:r>
              <a:rPr lang="en-US" altLang="zh-CN" sz="2400" b="1" dirty="0" err="1"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Linac</a:t>
            </a:r>
            <a:endPar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2" name="矩形 61"/>
          <p:cNvSpPr/>
          <p:nvPr/>
        </p:nvSpPr>
        <p:spPr>
          <a:xfrm>
            <a:off x="382150" y="3854078"/>
            <a:ext cx="2833530" cy="1292662"/>
          </a:xfrm>
          <a:prstGeom prst="rect">
            <a:avLst/>
          </a:prstGeom>
          <a:solidFill>
            <a:schemeClr val="bg1"/>
          </a:solidFill>
          <a:ln w="28575">
            <a:solidFill>
              <a:srgbClr val="91B3CC"/>
            </a:solidFill>
          </a:ln>
        </p:spPr>
        <p:txBody>
          <a:bodyPr wrap="square">
            <a:spAutoFit/>
          </a:bodyPr>
          <a:lstStyle/>
          <a:p>
            <a:pPr algn="ctr">
              <a:spcBef>
                <a:spcPts val="0"/>
              </a:spcBef>
            </a:pPr>
            <a:r>
              <a:rPr lang="en-US" altLang="zh-CN" sz="2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Accumulation</a:t>
            </a:r>
          </a:p>
          <a:p>
            <a:pPr algn="ctr">
              <a:spcBef>
                <a:spcPts val="0"/>
              </a:spcBef>
            </a:pPr>
            <a:r>
              <a:rPr lang="en-US" altLang="zh-CN" sz="28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Novel</a:t>
            </a:r>
            <a:r>
              <a:rPr lang="en-US" altLang="zh-CN" sz="28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Dual-plane painting injection</a:t>
            </a:r>
            <a:r>
              <a:rPr lang="en-US" altLang="zh-CN" sz="2400" b="1" dirty="0" smtClean="0">
                <a:solidFill>
                  <a:srgbClr val="0000FF"/>
                </a:solidFill>
                <a:latin typeface="Times New Roman" panose="02020603050405020304" pitchFamily="18" charset="0"/>
                <a:cs typeface="Times New Roman" panose="02020603050405020304" pitchFamily="18" charset="0"/>
              </a:rPr>
              <a:t> </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63" name="矩形 62"/>
          <p:cNvSpPr/>
          <p:nvPr/>
        </p:nvSpPr>
        <p:spPr>
          <a:xfrm>
            <a:off x="4835732" y="889178"/>
            <a:ext cx="3334381" cy="1292662"/>
          </a:xfrm>
          <a:prstGeom prst="rect">
            <a:avLst/>
          </a:prstGeom>
          <a:solidFill>
            <a:schemeClr val="bg1"/>
          </a:solidFill>
          <a:ln w="28575">
            <a:solidFill>
              <a:srgbClr val="91B3CC"/>
            </a:solidFill>
          </a:ln>
        </p:spPr>
        <p:txBody>
          <a:bodyPr wrap="square">
            <a:spAutoFit/>
          </a:bodyPr>
          <a:lstStyle/>
          <a:p>
            <a:pPr algn="ctr">
              <a:spcBef>
                <a:spcPts val="0"/>
              </a:spcBef>
            </a:pPr>
            <a:r>
              <a:rPr lang="en-US" altLang="zh-CN" sz="2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Stacking </a:t>
            </a:r>
          </a:p>
          <a:p>
            <a:pPr algn="ctr">
              <a:spcBef>
                <a:spcPts val="0"/>
              </a:spcBef>
            </a:pPr>
            <a:r>
              <a:rPr lang="en-US" altLang="zh-CN" sz="28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Innovative</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 stripping stacking longitudinally </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64" name="矩形 63"/>
          <p:cNvSpPr/>
          <p:nvPr/>
        </p:nvSpPr>
        <p:spPr>
          <a:xfrm>
            <a:off x="400180" y="1801510"/>
            <a:ext cx="2959516" cy="1292662"/>
          </a:xfrm>
          <a:prstGeom prst="rect">
            <a:avLst/>
          </a:prstGeom>
          <a:solidFill>
            <a:schemeClr val="bg1"/>
          </a:solidFill>
          <a:ln w="28575">
            <a:solidFill>
              <a:srgbClr val="91B3CC"/>
            </a:solidFill>
          </a:ln>
        </p:spPr>
        <p:txBody>
          <a:bodyPr wrap="square">
            <a:spAutoFit/>
          </a:bodyPr>
          <a:lstStyle/>
          <a:p>
            <a:pPr algn="ctr">
              <a:spcBef>
                <a:spcPts val="0"/>
              </a:spcBef>
            </a:pPr>
            <a:r>
              <a:rPr lang="en-US" altLang="zh-CN" sz="2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Acceleration</a:t>
            </a:r>
          </a:p>
          <a:p>
            <a:pPr algn="ctr">
              <a:spcBef>
                <a:spcPts val="0"/>
              </a:spcBef>
            </a:pPr>
            <a:r>
              <a:rPr lang="en-US" altLang="zh-CN" sz="24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The highest </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ramping rate </a:t>
            </a:r>
            <a:r>
              <a:rPr lang="en-US" altLang="zh-CN" sz="28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24 T/s</a:t>
            </a:r>
            <a:endParaRPr lang="zh-CN" altLang="en-US" sz="2800" b="1" dirty="0">
              <a:solidFill>
                <a:srgbClr val="FF0000"/>
              </a:solidFill>
              <a:latin typeface="Times New Roman" panose="02020603050405020304" pitchFamily="18" charset="0"/>
              <a:cs typeface="Times New Roman" panose="02020603050405020304" pitchFamily="18" charset="0"/>
            </a:endParaRPr>
          </a:p>
        </p:txBody>
      </p:sp>
      <p:sp>
        <p:nvSpPr>
          <p:cNvPr id="65" name="下箭头 64"/>
          <p:cNvSpPr/>
          <p:nvPr/>
        </p:nvSpPr>
        <p:spPr>
          <a:xfrm rot="5400000">
            <a:off x="4618449" y="5994045"/>
            <a:ext cx="485580" cy="4107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下箭头 65"/>
          <p:cNvSpPr/>
          <p:nvPr/>
        </p:nvSpPr>
        <p:spPr>
          <a:xfrm rot="8100000">
            <a:off x="1845526" y="5287902"/>
            <a:ext cx="485580" cy="4107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7" name="下箭头 66"/>
          <p:cNvSpPr/>
          <p:nvPr/>
        </p:nvSpPr>
        <p:spPr>
          <a:xfrm rot="10800000">
            <a:off x="1528608" y="3140968"/>
            <a:ext cx="485580" cy="4107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8" name="下箭头 67"/>
          <p:cNvSpPr/>
          <p:nvPr/>
        </p:nvSpPr>
        <p:spPr>
          <a:xfrm rot="13500000">
            <a:off x="3528906" y="1233462"/>
            <a:ext cx="485580" cy="41079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9" name="矩形 68">
            <a:extLst>
              <a:ext uri="{FF2B5EF4-FFF2-40B4-BE49-F238E27FC236}">
                <a16:creationId xmlns:a16="http://schemas.microsoft.com/office/drawing/2014/main" xmlns="" id="{7FBF009D-27A3-4D23-A4F9-2D37BBD91AA1}"/>
              </a:ext>
            </a:extLst>
          </p:cNvPr>
          <p:cNvSpPr/>
          <p:nvPr/>
        </p:nvSpPr>
        <p:spPr>
          <a:xfrm>
            <a:off x="8472265" y="4596118"/>
            <a:ext cx="3478016" cy="93763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altLang="zh-CN" sz="2600" b="1" dirty="0">
                <a:solidFill>
                  <a:srgbClr val="0000FF"/>
                </a:solidFill>
                <a:latin typeface="Times New Roman" panose="02020603050405020304" pitchFamily="18" charset="0"/>
                <a:ea typeface="宋体" panose="02010600030101010101" pitchFamily="2" charset="-122"/>
                <a:cs typeface="Times New Roman" panose="02020603050405020304" pitchFamily="18" charset="0"/>
              </a:rPr>
              <a:t>AI-driven control software platform </a:t>
            </a:r>
          </a:p>
        </p:txBody>
      </p:sp>
      <p:sp>
        <p:nvSpPr>
          <p:cNvPr id="70" name="梯形 69">
            <a:extLst>
              <a:ext uri="{FF2B5EF4-FFF2-40B4-BE49-F238E27FC236}">
                <a16:creationId xmlns:a16="http://schemas.microsoft.com/office/drawing/2014/main" xmlns="" id="{27DE5F8D-8ABC-4801-989E-D892B386270D}"/>
              </a:ext>
            </a:extLst>
          </p:cNvPr>
          <p:cNvSpPr/>
          <p:nvPr>
            <p:custDataLst>
              <p:tags r:id="rId1"/>
            </p:custDataLst>
          </p:nvPr>
        </p:nvSpPr>
        <p:spPr>
          <a:xfrm rot="10800000" flipV="1">
            <a:off x="8458280" y="3971286"/>
            <a:ext cx="3492000" cy="628882"/>
          </a:xfrm>
          <a:prstGeom prst="trapezoid">
            <a:avLst>
              <a:gd name="adj" fmla="val 77320"/>
            </a:avLst>
          </a:prstGeom>
          <a:gradFill flip="none" rotWithShape="1">
            <a:gsLst>
              <a:gs pos="15000">
                <a:srgbClr val="0050AC">
                  <a:alpha val="0"/>
                </a:srgbClr>
              </a:gs>
              <a:gs pos="100000">
                <a:srgbClr val="0050AC">
                  <a:alpha val="22000"/>
                </a:srgbClr>
              </a:gs>
            </a:gsLst>
            <a:lin ang="5400000" scaled="1"/>
            <a:tileRect/>
          </a:gradFill>
          <a:ln w="19050" cap="flat" cmpd="sng" algn="ctr">
            <a:noFill/>
            <a:prstDash val="solid"/>
            <a:miter lim="800000"/>
          </a:ln>
          <a:effectLst/>
        </p:spPr>
        <p:txBody>
          <a:bodyPr rtlCol="0" anchor="ctr"/>
          <a:lstStyle/>
          <a:p>
            <a:pPr algn="ctr">
              <a:spcBef>
                <a:spcPts val="0"/>
              </a:spcBef>
            </a:pPr>
            <a:r>
              <a:rPr lang="en-US" altLang="zh-CN" sz="28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Commissioning</a:t>
            </a:r>
          </a:p>
        </p:txBody>
      </p:sp>
      <p:sp>
        <p:nvSpPr>
          <p:cNvPr id="71" name="矩形 70">
            <a:extLst>
              <a:ext uri="{FF2B5EF4-FFF2-40B4-BE49-F238E27FC236}">
                <a16:creationId xmlns:a16="http://schemas.microsoft.com/office/drawing/2014/main" xmlns="" id="{7FBF009D-27A3-4D23-A4F9-2D37BBD91AA1}"/>
              </a:ext>
            </a:extLst>
          </p:cNvPr>
          <p:cNvSpPr/>
          <p:nvPr/>
        </p:nvSpPr>
        <p:spPr>
          <a:xfrm>
            <a:off x="8311395" y="2272939"/>
            <a:ext cx="3600000" cy="93763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pPr>
            <a:r>
              <a:rPr lang="en-US"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Digital twin </a:t>
            </a:r>
            <a:r>
              <a:rPr lang="en-US" altLang="zh-CN" sz="26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engineering </a:t>
            </a:r>
            <a:r>
              <a:rPr lang="en-US"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construction</a:t>
            </a:r>
          </a:p>
        </p:txBody>
      </p:sp>
      <p:sp>
        <p:nvSpPr>
          <p:cNvPr id="72" name="梯形 71">
            <a:extLst>
              <a:ext uri="{FF2B5EF4-FFF2-40B4-BE49-F238E27FC236}">
                <a16:creationId xmlns:a16="http://schemas.microsoft.com/office/drawing/2014/main" xmlns="" id="{27DE5F8D-8ABC-4801-989E-D892B386270D}"/>
              </a:ext>
            </a:extLst>
          </p:cNvPr>
          <p:cNvSpPr/>
          <p:nvPr>
            <p:custDataLst>
              <p:tags r:id="rId2"/>
            </p:custDataLst>
          </p:nvPr>
        </p:nvSpPr>
        <p:spPr>
          <a:xfrm rot="10800000" flipV="1">
            <a:off x="8321253" y="1648628"/>
            <a:ext cx="3600000" cy="628882"/>
          </a:xfrm>
          <a:prstGeom prst="trapezoid">
            <a:avLst>
              <a:gd name="adj" fmla="val 77320"/>
            </a:avLst>
          </a:prstGeom>
          <a:gradFill flip="none" rotWithShape="1">
            <a:gsLst>
              <a:gs pos="15000">
                <a:srgbClr val="0050AC">
                  <a:alpha val="0"/>
                </a:srgbClr>
              </a:gs>
              <a:gs pos="100000">
                <a:srgbClr val="0050AC">
                  <a:alpha val="22000"/>
                </a:srgbClr>
              </a:gs>
            </a:gsLst>
            <a:lin ang="5400000" scaled="1"/>
            <a:tileRect/>
          </a:gradFill>
          <a:ln w="19050" cap="flat" cmpd="sng" algn="ctr">
            <a:noFill/>
            <a:prstDash val="solid"/>
            <a:miter lim="800000"/>
          </a:ln>
          <a:effectLst/>
        </p:spPr>
        <p:txBody>
          <a:bodyPr rtlCol="0" anchor="ctr"/>
          <a:lstStyle/>
          <a:p>
            <a:pPr algn="ctr">
              <a:spcBef>
                <a:spcPts val="0"/>
              </a:spcBef>
            </a:pPr>
            <a:r>
              <a:rPr lang="en-US" altLang="zh-CN" sz="28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Construction</a:t>
            </a:r>
          </a:p>
        </p:txBody>
      </p:sp>
      <p:sp>
        <p:nvSpPr>
          <p:cNvPr id="73" name="加号 72">
            <a:extLst>
              <a:ext uri="{FF2B5EF4-FFF2-40B4-BE49-F238E27FC236}">
                <a16:creationId xmlns:a16="http://schemas.microsoft.com/office/drawing/2014/main" xmlns="" id="{F327C092-D925-4F7C-82E6-9A34576E1E8F}"/>
              </a:ext>
            </a:extLst>
          </p:cNvPr>
          <p:cNvSpPr>
            <a:spLocks noChangeAspect="1"/>
          </p:cNvSpPr>
          <p:nvPr/>
        </p:nvSpPr>
        <p:spPr>
          <a:xfrm>
            <a:off x="9826722" y="3407786"/>
            <a:ext cx="540000" cy="541527"/>
          </a:xfrm>
          <a:prstGeom prst="mathPlus">
            <a:avLst/>
          </a:prstGeom>
          <a:solidFill>
            <a:srgbClr val="0D6DBA"/>
          </a:solidFill>
          <a:ln>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4014346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41" name="文本框 40"/>
          <p:cNvSpPr txBox="1"/>
          <p:nvPr/>
        </p:nvSpPr>
        <p:spPr bwMode="auto">
          <a:xfrm>
            <a:off x="284118" y="116632"/>
            <a:ext cx="33714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FF0000"/>
                </a:solidFill>
              </a:rPr>
              <a:t>Breakthrough-1:</a:t>
            </a:r>
            <a:endParaRPr lang="zh-CN" altLang="en-US" sz="3200" b="1" dirty="0">
              <a:solidFill>
                <a:srgbClr val="0000FF"/>
              </a:solidFill>
            </a:endParaRPr>
          </a:p>
        </p:txBody>
      </p:sp>
      <p:pic>
        <p:nvPicPr>
          <p:cNvPr id="42" name="图片 41">
            <a:extLst>
              <a:ext uri="{FF2B5EF4-FFF2-40B4-BE49-F238E27FC236}">
                <a16:creationId xmlns:a16="http://schemas.microsoft.com/office/drawing/2014/main" xmlns="" id="{105C1ACC-8499-4DD7-8A5B-6D06F8AE7FC3}"/>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contrast="-20000"/>
                    </a14:imgEffect>
                  </a14:imgLayer>
                </a14:imgProps>
              </a:ext>
            </a:extLst>
          </a:blip>
          <a:srcRect l="40496" r="21871"/>
          <a:stretch/>
        </p:blipFill>
        <p:spPr>
          <a:xfrm>
            <a:off x="767408" y="1471876"/>
            <a:ext cx="2523314" cy="2419882"/>
          </a:xfrm>
          <a:prstGeom prst="rect">
            <a:avLst/>
          </a:prstGeom>
        </p:spPr>
      </p:pic>
      <p:pic>
        <p:nvPicPr>
          <p:cNvPr id="45" name="图片 44">
            <a:extLst>
              <a:ext uri="{FF2B5EF4-FFF2-40B4-BE49-F238E27FC236}">
                <a16:creationId xmlns:a16="http://schemas.microsoft.com/office/drawing/2014/main" xmlns="" id="{328C37C8-F6D2-43D3-B921-91393AB1CA4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b="3361"/>
          <a:stretch/>
        </p:blipFill>
        <p:spPr>
          <a:xfrm>
            <a:off x="422427" y="4221088"/>
            <a:ext cx="3729357" cy="2225079"/>
          </a:xfrm>
          <a:prstGeom prst="rect">
            <a:avLst/>
          </a:prstGeom>
        </p:spPr>
      </p:pic>
      <p:grpSp>
        <p:nvGrpSpPr>
          <p:cNvPr id="46" name="组合 45">
            <a:extLst>
              <a:ext uri="{FF2B5EF4-FFF2-40B4-BE49-F238E27FC236}">
                <a16:creationId xmlns:a16="http://schemas.microsoft.com/office/drawing/2014/main" xmlns="" id="{E7E136A6-5D7E-4CD7-914C-5BF508C6AD5B}"/>
              </a:ext>
            </a:extLst>
          </p:cNvPr>
          <p:cNvGrpSpPr>
            <a:grpSpLocks noChangeAspect="1"/>
          </p:cNvGrpSpPr>
          <p:nvPr/>
        </p:nvGrpSpPr>
        <p:grpSpPr>
          <a:xfrm>
            <a:off x="6737215" y="4139682"/>
            <a:ext cx="3055550" cy="2097630"/>
            <a:chOff x="4189059" y="1440940"/>
            <a:chExt cx="1807522" cy="1342417"/>
          </a:xfrm>
        </p:grpSpPr>
        <p:grpSp>
          <p:nvGrpSpPr>
            <p:cNvPr id="47" name="组合 46">
              <a:extLst>
                <a:ext uri="{FF2B5EF4-FFF2-40B4-BE49-F238E27FC236}">
                  <a16:creationId xmlns:a16="http://schemas.microsoft.com/office/drawing/2014/main" xmlns="" id="{2F4FADC5-2E25-4B3F-89AB-19DD72EFAFA8}"/>
                </a:ext>
              </a:extLst>
            </p:cNvPr>
            <p:cNvGrpSpPr/>
            <p:nvPr/>
          </p:nvGrpSpPr>
          <p:grpSpPr>
            <a:xfrm>
              <a:off x="4189059" y="1440940"/>
              <a:ext cx="1807522" cy="1342417"/>
              <a:chOff x="6312813" y="2683995"/>
              <a:chExt cx="4172666" cy="2749778"/>
            </a:xfrm>
          </p:grpSpPr>
          <p:pic>
            <p:nvPicPr>
              <p:cNvPr id="49" name="图片 48" descr="图表, 折线图, 直方图&#10;&#10;AI 生成的内容可能不正确。">
                <a:extLst>
                  <a:ext uri="{FF2B5EF4-FFF2-40B4-BE49-F238E27FC236}">
                    <a16:creationId xmlns:a16="http://schemas.microsoft.com/office/drawing/2014/main" xmlns="" id="{F91EA92F-20E7-4A5C-94E2-7D839E6BAE7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312813" y="2683995"/>
                <a:ext cx="4172666" cy="2749778"/>
              </a:xfrm>
              <a:prstGeom prst="rect">
                <a:avLst/>
              </a:prstGeom>
            </p:spPr>
          </p:pic>
          <p:cxnSp>
            <p:nvCxnSpPr>
              <p:cNvPr id="50" name="直接连接符 49">
                <a:extLst>
                  <a:ext uri="{FF2B5EF4-FFF2-40B4-BE49-F238E27FC236}">
                    <a16:creationId xmlns:a16="http://schemas.microsoft.com/office/drawing/2014/main" xmlns="" id="{8F7D3660-172B-43B9-B4D0-BE90F147D530}"/>
                  </a:ext>
                </a:extLst>
              </p:cNvPr>
              <p:cNvCxnSpPr/>
              <p:nvPr/>
            </p:nvCxnSpPr>
            <p:spPr>
              <a:xfrm>
                <a:off x="7089885" y="2894503"/>
                <a:ext cx="3210268" cy="0"/>
              </a:xfrm>
              <a:prstGeom prst="line">
                <a:avLst/>
              </a:prstGeom>
              <a:ln w="15875">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E924957E-3892-4A7E-BA66-CEE3F32E972E}"/>
                  </a:ext>
                </a:extLst>
              </p:cNvPr>
              <p:cNvCxnSpPr/>
              <p:nvPr/>
            </p:nvCxnSpPr>
            <p:spPr>
              <a:xfrm>
                <a:off x="7089885" y="2954805"/>
                <a:ext cx="3210268" cy="0"/>
              </a:xfrm>
              <a:prstGeom prst="line">
                <a:avLst/>
              </a:prstGeom>
              <a:ln w="15875">
                <a:solidFill>
                  <a:srgbClr val="7030A0"/>
                </a:solidFill>
                <a:prstDash val="lgDash"/>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xmlns="" id="{F75FA7EA-A858-41E7-8737-3566453CE61F}"/>
                  </a:ext>
                </a:extLst>
              </p:cNvPr>
              <p:cNvCxnSpPr/>
              <p:nvPr/>
            </p:nvCxnSpPr>
            <p:spPr>
              <a:xfrm flipH="1" flipV="1">
                <a:off x="8689533" y="2924139"/>
                <a:ext cx="16428" cy="5096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48" name="矩形 47">
              <a:extLst>
                <a:ext uri="{FF2B5EF4-FFF2-40B4-BE49-F238E27FC236}">
                  <a16:creationId xmlns:a16="http://schemas.microsoft.com/office/drawing/2014/main" xmlns="" id="{8B16AB59-5C56-4DBF-938E-CFA96ED649C6}"/>
                </a:ext>
              </a:extLst>
            </p:cNvPr>
            <p:cNvSpPr/>
            <p:nvPr/>
          </p:nvSpPr>
          <p:spPr>
            <a:xfrm>
              <a:off x="4986093" y="1966603"/>
              <a:ext cx="575624" cy="158107"/>
            </a:xfrm>
            <a:prstGeom prst="rect">
              <a:avLst/>
            </a:prstGeom>
          </p:spPr>
          <p:txBody>
            <a:bodyPr wrap="none">
              <a:spAutoFit/>
            </a:bodyPr>
            <a:lstStyle/>
            <a:p>
              <a:r>
                <a:rPr lang="en-US" altLang="zh-CN" sz="1400"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Variation</a:t>
              </a:r>
              <a:r>
                <a:rPr lang="zh-CN" altLang="en-US" sz="1400"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1400" dirty="0">
                  <a:solidFill>
                    <a:srgbClr val="0070C0"/>
                  </a:solidFill>
                  <a:latin typeface="Times New Roman" panose="02020603050405020304" pitchFamily="18" charset="0"/>
                  <a:ea typeface="黑体" panose="02010609060101010101" pitchFamily="49" charset="-122"/>
                  <a:cs typeface="Times New Roman" panose="02020603050405020304" pitchFamily="18" charset="0"/>
                </a:rPr>
                <a:t>2%</a:t>
              </a:r>
              <a:endParaRPr lang="zh-CN" altLang="en-US" sz="1400" dirty="0">
                <a:solidFill>
                  <a:srgbClr val="0070C0"/>
                </a:solidFill>
                <a:latin typeface="Times New Roman" panose="02020603050405020304" pitchFamily="18" charset="0"/>
                <a:cs typeface="Times New Roman" panose="02020603050405020304" pitchFamily="18" charset="0"/>
              </a:endParaRPr>
            </a:p>
          </p:txBody>
        </p:sp>
      </p:grpSp>
      <p:sp>
        <p:nvSpPr>
          <p:cNvPr id="53" name="文本框 52">
            <a:extLst>
              <a:ext uri="{FF2B5EF4-FFF2-40B4-BE49-F238E27FC236}">
                <a16:creationId xmlns:a16="http://schemas.microsoft.com/office/drawing/2014/main" xmlns="" id="{D070DE31-DDEF-47A1-A204-A9EE71FE084A}"/>
              </a:ext>
            </a:extLst>
          </p:cNvPr>
          <p:cNvSpPr txBox="1"/>
          <p:nvPr/>
        </p:nvSpPr>
        <p:spPr>
          <a:xfrm>
            <a:off x="9733902" y="4384549"/>
            <a:ext cx="2410770" cy="1523494"/>
          </a:xfrm>
          <a:prstGeom prst="rect">
            <a:avLst/>
          </a:prstGeom>
          <a:noFill/>
        </p:spPr>
        <p:txBody>
          <a:bodyPr wrap="square" rtlCol="0">
            <a:spAutoFit/>
          </a:bodyPr>
          <a:lstStyle/>
          <a:p>
            <a:pPr algn="ctr"/>
            <a:r>
              <a:rPr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Bi</a:t>
            </a:r>
            <a:r>
              <a:rPr lang="en-US" altLang="zh-CN" sz="2200" b="1" baseline="30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31</a:t>
            </a:r>
            <a:r>
              <a:rPr lang="en-US" altLang="zh-CN" sz="2200" b="1" baseline="30000"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t>
            </a:r>
          </a:p>
          <a:p>
            <a:pPr algn="ctr">
              <a:spcBef>
                <a:spcPts val="600"/>
              </a:spcBef>
            </a:pPr>
            <a:r>
              <a:rPr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2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the </a:t>
            </a:r>
            <a:r>
              <a:rPr lang="en-US" altLang="zh-CN" sz="2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peak current of pulse beam reached</a:t>
            </a:r>
            <a:r>
              <a:rPr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1emA</a:t>
            </a:r>
            <a:endParaRPr lang="zh-CN" altLang="en-US" sz="2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57" name="图片 56">
            <a:extLst>
              <a:ext uri="{FF2B5EF4-FFF2-40B4-BE49-F238E27FC236}">
                <a16:creationId xmlns:a16="http://schemas.microsoft.com/office/drawing/2014/main" xmlns="" id="{A3AA8990-3992-0DBE-48E9-4CF06BEEB20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063916" y="1340768"/>
            <a:ext cx="4369377" cy="2615856"/>
          </a:xfrm>
          <a:prstGeom prst="rect">
            <a:avLst/>
          </a:prstGeom>
        </p:spPr>
      </p:pic>
      <p:sp>
        <p:nvSpPr>
          <p:cNvPr id="58" name="箭头: 下 4">
            <a:extLst>
              <a:ext uri="{FF2B5EF4-FFF2-40B4-BE49-F238E27FC236}">
                <a16:creationId xmlns:a16="http://schemas.microsoft.com/office/drawing/2014/main" xmlns="" id="{0283217C-4578-9AAE-0562-309EB93671C8}"/>
              </a:ext>
            </a:extLst>
          </p:cNvPr>
          <p:cNvSpPr/>
          <p:nvPr/>
        </p:nvSpPr>
        <p:spPr>
          <a:xfrm rot="2208995">
            <a:off x="9021642" y="1650928"/>
            <a:ext cx="229607" cy="468000"/>
          </a:xfrm>
          <a:prstGeom prst="downArrow">
            <a:avLst>
              <a:gd name="adj1" fmla="val 50000"/>
              <a:gd name="adj2" fmla="val 79730"/>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Times New Roman" panose="02020603050405020304" pitchFamily="18" charset="0"/>
              <a:ea typeface="等线" panose="02010600030101010101" charset="-122"/>
              <a:cs typeface="Times New Roman" panose="02020603050405020304" pitchFamily="18" charset="0"/>
            </a:endParaRPr>
          </a:p>
        </p:txBody>
      </p:sp>
      <p:sp>
        <p:nvSpPr>
          <p:cNvPr id="59" name="文本框 58">
            <a:extLst>
              <a:ext uri="{FF2B5EF4-FFF2-40B4-BE49-F238E27FC236}">
                <a16:creationId xmlns:a16="http://schemas.microsoft.com/office/drawing/2014/main" xmlns="" id="{41F181BF-D887-DA04-33C6-5BA17639139E}"/>
              </a:ext>
            </a:extLst>
          </p:cNvPr>
          <p:cNvSpPr txBox="1"/>
          <p:nvPr/>
        </p:nvSpPr>
        <p:spPr>
          <a:xfrm>
            <a:off x="8491576" y="1291658"/>
            <a:ext cx="1280160" cy="369332"/>
          </a:xfrm>
          <a:prstGeom prst="rect">
            <a:avLst/>
          </a:prstGeom>
          <a:noFill/>
        </p:spPr>
        <p:txBody>
          <a:bodyPr wrap="square">
            <a:spAutoFit/>
          </a:bodyPr>
          <a:lstStyle/>
          <a:p>
            <a:pPr eaLnBrk="1" fontAlgn="auto" hangingPunct="1">
              <a:spcBef>
                <a:spcPts val="0"/>
              </a:spcBef>
              <a:spcAft>
                <a:spcPts val="0"/>
              </a:spcAft>
            </a:pPr>
            <a:r>
              <a:rPr lang="en-US" altLang="zh-CN" b="1" kern="0" dirty="0">
                <a:solidFill>
                  <a:srgbClr val="CC0000"/>
                </a:solidFill>
                <a:latin typeface="Times New Roman" panose="02020603050405020304" pitchFamily="18" charset="0"/>
                <a:ea typeface="ＭＳ Ｐゴシック"/>
                <a:cs typeface="Times New Roman" panose="02020603050405020304" pitchFamily="18" charset="0"/>
                <a:sym typeface="Symbol" panose="05050102010706020507" pitchFamily="18" charset="2"/>
              </a:rPr>
              <a:t>HIAF goal</a:t>
            </a:r>
            <a:endParaRPr lang="zh-CN" altLang="en-US" b="1" dirty="0">
              <a:solidFill>
                <a:srgbClr val="CC0000"/>
              </a:solidFill>
              <a:latin typeface="Times New Roman" panose="02020603050405020304" pitchFamily="18" charset="0"/>
              <a:ea typeface="等线" panose="02010600030101010101" charset="-122"/>
              <a:cs typeface="Times New Roman" panose="02020603050405020304" pitchFamily="18" charset="0"/>
            </a:endParaRPr>
          </a:p>
        </p:txBody>
      </p:sp>
      <p:sp>
        <p:nvSpPr>
          <p:cNvPr id="4" name="矩形 3"/>
          <p:cNvSpPr/>
          <p:nvPr/>
        </p:nvSpPr>
        <p:spPr>
          <a:xfrm>
            <a:off x="6265885" y="6269250"/>
            <a:ext cx="4140875" cy="400110"/>
          </a:xfrm>
          <a:prstGeom prst="rect">
            <a:avLst/>
          </a:prstGeom>
        </p:spPr>
        <p:txBody>
          <a:bodyPr wrap="square">
            <a:spAutoFit/>
          </a:bodyPr>
          <a:lstStyle/>
          <a:p>
            <a:pPr algn="ctr">
              <a:spcBef>
                <a:spcPts val="600"/>
              </a:spcBef>
              <a:defRPr/>
            </a:pPr>
            <a:r>
              <a:rPr lang="en-US" altLang="zh-CN" sz="2000" b="1" dirty="0">
                <a:solidFill>
                  <a:srgbClr val="0041B4"/>
                </a:solidFill>
                <a:latin typeface="Times New Roman" panose="02020603050405020304" pitchFamily="18" charset="0"/>
                <a:ea typeface="黑体" panose="02010609060101010101" pitchFamily="49" charset="-122"/>
                <a:cs typeface="Times New Roman" panose="02020603050405020304" pitchFamily="18" charset="0"/>
              </a:rPr>
              <a:t>Innovative afterglow operation</a:t>
            </a:r>
          </a:p>
        </p:txBody>
      </p:sp>
      <p:sp>
        <p:nvSpPr>
          <p:cNvPr id="5" name="矩形 4"/>
          <p:cNvSpPr/>
          <p:nvPr/>
        </p:nvSpPr>
        <p:spPr>
          <a:xfrm>
            <a:off x="3753431" y="4365104"/>
            <a:ext cx="2983784" cy="1523494"/>
          </a:xfrm>
          <a:prstGeom prst="rect">
            <a:avLst/>
          </a:prstGeom>
        </p:spPr>
        <p:txBody>
          <a:bodyPr wrap="square">
            <a:spAutoFit/>
          </a:bodyPr>
          <a:lstStyle/>
          <a:p>
            <a:pPr algn="ctr"/>
            <a:r>
              <a:rPr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Bi</a:t>
            </a:r>
            <a:r>
              <a:rPr lang="en-US" altLang="zh-CN" sz="2200" b="1" baseline="30000"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35+</a:t>
            </a:r>
            <a:r>
              <a:rPr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p>
          <a:p>
            <a:pPr algn="ctr">
              <a:spcBef>
                <a:spcPts val="600"/>
              </a:spcBef>
            </a:pPr>
            <a:r>
              <a:rPr lang="en-US" altLang="zh-CN" sz="22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beam current </a:t>
            </a:r>
            <a:r>
              <a:rPr lang="en-US" altLang="zh-CN" sz="22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is about </a:t>
            </a:r>
            <a:r>
              <a:rPr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350 e</a:t>
            </a:r>
            <a:r>
              <a:rPr lang="el-GR"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μ</a:t>
            </a:r>
            <a:r>
              <a:rPr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 </a:t>
            </a:r>
            <a:r>
              <a:rPr lang="en-US" altLang="zh-CN" sz="22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the </a:t>
            </a:r>
            <a:r>
              <a:rPr lang="en-US" altLang="zh-CN" sz="22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new record of Bi ion.</a:t>
            </a:r>
            <a:endParaRPr lang="zh-CN" altLang="en-US" sz="2200" b="1" dirty="0">
              <a:solidFill>
                <a:srgbClr val="C00000"/>
              </a:solidFill>
              <a:latin typeface="Times New Roman" panose="02020603050405020304" pitchFamily="18" charset="0"/>
              <a:cs typeface="Times New Roman" panose="02020603050405020304" pitchFamily="18" charset="0"/>
            </a:endParaRPr>
          </a:p>
        </p:txBody>
      </p:sp>
      <p:sp>
        <p:nvSpPr>
          <p:cNvPr id="8" name="矩形 7"/>
          <p:cNvSpPr/>
          <p:nvPr/>
        </p:nvSpPr>
        <p:spPr>
          <a:xfrm>
            <a:off x="4752391" y="116632"/>
            <a:ext cx="3143809" cy="584775"/>
          </a:xfrm>
          <a:prstGeom prst="rect">
            <a:avLst/>
          </a:prstGeom>
        </p:spPr>
        <p:txBody>
          <a:bodyPr wrap="none">
            <a:spAutoFit/>
          </a:bodyPr>
          <a:lstStyle/>
          <a:p>
            <a:r>
              <a:rPr lang="en-US" altLang="zh-CN" sz="3200" b="1" dirty="0">
                <a:solidFill>
                  <a:srgbClr val="0000FF"/>
                </a:solidFill>
              </a:rPr>
              <a:t>HCI production</a:t>
            </a:r>
            <a:endParaRPr lang="zh-CN" altLang="en-US" dirty="0">
              <a:solidFill>
                <a:prstClr val="black"/>
              </a:solidFill>
            </a:endParaRPr>
          </a:p>
        </p:txBody>
      </p:sp>
      <p:sp>
        <p:nvSpPr>
          <p:cNvPr id="28" name="矩形 27"/>
          <p:cNvSpPr/>
          <p:nvPr/>
        </p:nvSpPr>
        <p:spPr>
          <a:xfrm>
            <a:off x="745173" y="776317"/>
            <a:ext cx="11581017" cy="492443"/>
          </a:xfrm>
          <a:prstGeom prst="rect">
            <a:avLst/>
          </a:prstGeom>
        </p:spPr>
        <p:txBody>
          <a:bodyPr wrap="square">
            <a:spAutoFit/>
          </a:bodyPr>
          <a:lstStyle/>
          <a:p>
            <a:r>
              <a:rPr lang="en-US" altLang="zh-CN" sz="2600" b="1" dirty="0" smtClean="0">
                <a:solidFill>
                  <a:srgbClr val="0000FF"/>
                </a:solidFill>
              </a:rPr>
              <a:t>The </a:t>
            </a:r>
            <a:r>
              <a:rPr lang="en-US" altLang="zh-CN" sz="2600" b="1" dirty="0">
                <a:solidFill>
                  <a:srgbClr val="0000FF"/>
                </a:solidFill>
              </a:rPr>
              <a:t>world's first </a:t>
            </a:r>
            <a:r>
              <a:rPr lang="en-US" altLang="zh-CN" sz="2600" b="1" dirty="0" smtClean="0">
                <a:solidFill>
                  <a:prstClr val="black"/>
                </a:solidFill>
              </a:rPr>
              <a:t>fourth-generation</a:t>
            </a:r>
            <a:r>
              <a:rPr lang="en-US" altLang="zh-CN" sz="2600" b="1" dirty="0">
                <a:solidFill>
                  <a:prstClr val="black"/>
                </a:solidFill>
              </a:rPr>
              <a:t> </a:t>
            </a:r>
            <a:r>
              <a:rPr lang="en-US" altLang="zh-CN" sz="2600" b="1" dirty="0" smtClean="0">
                <a:solidFill>
                  <a:prstClr val="black"/>
                </a:solidFill>
              </a:rPr>
              <a:t>superconducting ECR ion source</a:t>
            </a:r>
            <a:endParaRPr lang="zh-CN" altLang="zh-CN" sz="2600" b="1" dirty="0">
              <a:solidFill>
                <a:prstClr val="black"/>
              </a:solidFill>
              <a:latin typeface="Times New Roman" panose="02020603050405020304" pitchFamily="18" charset="0"/>
            </a:endParaRPr>
          </a:p>
        </p:txBody>
      </p:sp>
      <p:sp>
        <p:nvSpPr>
          <p:cNvPr id="25" name="文本框 24">
            <a:extLst>
              <a:ext uri="{FF2B5EF4-FFF2-40B4-BE49-F238E27FC236}">
                <a16:creationId xmlns:a16="http://schemas.microsoft.com/office/drawing/2014/main" xmlns="" id="{63ACE3AF-395A-461D-B25F-C8D4A2B42960}"/>
              </a:ext>
            </a:extLst>
          </p:cNvPr>
          <p:cNvSpPr txBox="1"/>
          <p:nvPr/>
        </p:nvSpPr>
        <p:spPr bwMode="auto">
          <a:xfrm>
            <a:off x="3798345" y="1340768"/>
            <a:ext cx="3377775" cy="23698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eaLnBrk="1" hangingPunct="1">
              <a:spcBef>
                <a:spcPts val="0"/>
              </a:spcBef>
              <a:defRPr/>
            </a:pPr>
            <a:r>
              <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Features</a:t>
            </a:r>
            <a:r>
              <a:rPr lang="zh-CN" altLang="en-US"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endParaRPr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a:p>
            <a:pPr marL="268288" indent="-268288">
              <a:spcBef>
                <a:spcPts val="1200"/>
              </a:spcBef>
              <a:buFont typeface="Arial" panose="020B0604020202020204" pitchFamily="34" charset="0"/>
              <a:buChar char="•"/>
              <a:defRPr/>
            </a:pPr>
            <a:r>
              <a:rPr lang="en-US" altLang="zh-CN" sz="200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45/28 </a:t>
            </a:r>
            <a:r>
              <a:rPr lang="en-US" altLang="zh-CN" sz="2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GHz Operation</a:t>
            </a:r>
          </a:p>
          <a:p>
            <a:pPr marL="268288" indent="-268288">
              <a:spcBef>
                <a:spcPts val="600"/>
              </a:spcBef>
              <a:buFont typeface="Arial" panose="020B0604020202020204" pitchFamily="34" charset="0"/>
              <a:buChar char="•"/>
              <a:defRPr/>
            </a:pPr>
            <a:r>
              <a:rPr lang="en-US" altLang="zh-CN" sz="2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High Power quasi-optical microwave injection</a:t>
            </a:r>
          </a:p>
          <a:p>
            <a:pPr marL="268288" indent="-268288">
              <a:spcBef>
                <a:spcPts val="600"/>
              </a:spcBef>
              <a:buFont typeface="Arial" panose="020B0604020202020204" pitchFamily="34" charset="0"/>
              <a:buChar char="•"/>
              <a:defRPr/>
            </a:pPr>
            <a:r>
              <a:rPr lang="en-US" altLang="zh-CN" sz="2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Micro-channel plasma </a:t>
            </a:r>
            <a:r>
              <a:rPr lang="en-US" altLang="zh-CN" sz="200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chamber</a:t>
            </a:r>
            <a:endParaRPr lang="en-US" altLang="zh-CN" sz="20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6633071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65" name="文本框 64">
            <a:extLst>
              <a:ext uri="{FF2B5EF4-FFF2-40B4-BE49-F238E27FC236}">
                <a16:creationId xmlns:a16="http://schemas.microsoft.com/office/drawing/2014/main" xmlns="" id="{88B6AE1E-062C-455E-B5A7-CF8C9D246CFD}"/>
              </a:ext>
            </a:extLst>
          </p:cNvPr>
          <p:cNvSpPr txBox="1"/>
          <p:nvPr/>
        </p:nvSpPr>
        <p:spPr bwMode="auto">
          <a:xfrm>
            <a:off x="1596284" y="6175202"/>
            <a:ext cx="2551220" cy="4770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rtlCol="0">
            <a:spAutoFit/>
          </a:bodyPr>
          <a:lstStyle/>
          <a:p>
            <a:pPr eaLnBrk="1" fontAlgn="auto" hangingPunct="1">
              <a:lnSpc>
                <a:spcPct val="125000"/>
              </a:lnSpc>
              <a:spcBef>
                <a:spcPts val="0"/>
              </a:spcBef>
              <a:spcAft>
                <a:spcPts val="0"/>
              </a:spcAft>
              <a:defRPr/>
            </a:pPr>
            <a:r>
              <a:rPr lang="en-US" altLang="zh-CN" sz="20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0.8 MeV/u CW RFQ</a:t>
            </a:r>
          </a:p>
        </p:txBody>
      </p:sp>
      <p:pic>
        <p:nvPicPr>
          <p:cNvPr id="18" name="图片 3">
            <a:extLst>
              <a:ext uri="{FF2B5EF4-FFF2-40B4-BE49-F238E27FC236}">
                <a16:creationId xmlns:a16="http://schemas.microsoft.com/office/drawing/2014/main" xmlns="" id="{82DCE7C1-743C-4B79-B8E6-9FE019B528C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118"/>
          <a:stretch/>
        </p:blipFill>
        <p:spPr>
          <a:xfrm rot="20905437">
            <a:off x="199433" y="1953055"/>
            <a:ext cx="5450962" cy="2931972"/>
          </a:xfrm>
          <a:prstGeom prst="rect">
            <a:avLst/>
          </a:prstGeom>
          <a:noFill/>
        </p:spPr>
      </p:pic>
      <p:sp>
        <p:nvSpPr>
          <p:cNvPr id="19" name="文本框 18"/>
          <p:cNvSpPr txBox="1"/>
          <p:nvPr/>
        </p:nvSpPr>
        <p:spPr bwMode="auto">
          <a:xfrm>
            <a:off x="3359696" y="1560703"/>
            <a:ext cx="2086649" cy="400110"/>
          </a:xfrm>
          <a:prstGeom prst="rect">
            <a:avLst/>
          </a:prstGeom>
          <a:solidFill>
            <a:schemeClr val="accent3">
              <a:lumMod val="20000"/>
              <a:lumOff val="80000"/>
            </a:schemeClr>
          </a:solidFill>
          <a:ln>
            <a:noFill/>
          </a:ln>
          <a:effectLst/>
        </p:spPr>
        <p:txBody>
          <a:bodyPr wrap="square" rtlCol="0">
            <a:spAutoFit/>
          </a:bodyPr>
          <a:lstStyle/>
          <a:p>
            <a:pPr marL="186055" indent="-186055" eaLnBrk="1" fontAlgn="auto" hangingPunct="1">
              <a:spcBef>
                <a:spcPts val="600"/>
              </a:spcBef>
              <a:spcAft>
                <a:spcPts val="0"/>
              </a:spcAft>
              <a:buFont typeface="Arial" panose="020B0604020202020204" pitchFamily="34" charset="0"/>
              <a:buChar char="•"/>
              <a:defRPr/>
            </a:pPr>
            <a:r>
              <a:rPr lang="en-US" altLang="zh-CN" sz="2000" b="1" kern="0" dirty="0" smtClean="0">
                <a:solidFill>
                  <a:srgbClr val="000099"/>
                </a:solidFill>
                <a:latin typeface="Times New Roman" panose="02020603050405020304" pitchFamily="18" charset="0"/>
                <a:cs typeface="Times New Roman" panose="02020603050405020304" pitchFamily="18" charset="0"/>
              </a:rPr>
              <a:t>CW</a:t>
            </a:r>
            <a:r>
              <a:rPr lang="en-US" altLang="zh-CN" sz="2000" b="1" kern="0" dirty="0">
                <a:solidFill>
                  <a:srgbClr val="000099"/>
                </a:solidFill>
                <a:latin typeface="Times New Roman" panose="02020603050405020304" pitchFamily="18" charset="0"/>
                <a:cs typeface="Times New Roman" panose="02020603050405020304" pitchFamily="18" charset="0"/>
              </a:rPr>
              <a:t>, </a:t>
            </a:r>
            <a:r>
              <a:rPr lang="en-US" altLang="zh-CN" sz="2000" b="1" kern="0" dirty="0" smtClean="0">
                <a:solidFill>
                  <a:srgbClr val="FF0000"/>
                </a:solidFill>
                <a:latin typeface="Times New Roman" panose="02020603050405020304" pitchFamily="18" charset="0"/>
                <a:cs typeface="Times New Roman" panose="02020603050405020304" pitchFamily="18" charset="0"/>
              </a:rPr>
              <a:t>1.0 </a:t>
            </a:r>
            <a:r>
              <a:rPr lang="en-US" altLang="zh-CN" sz="2000" b="1" kern="0" dirty="0" err="1" smtClean="0">
                <a:solidFill>
                  <a:srgbClr val="FF0000"/>
                </a:solidFill>
                <a:latin typeface="Times New Roman" panose="02020603050405020304" pitchFamily="18" charset="0"/>
                <a:cs typeface="Times New Roman" panose="02020603050405020304" pitchFamily="18" charset="0"/>
              </a:rPr>
              <a:t>emA</a:t>
            </a:r>
            <a:r>
              <a:rPr lang="en-US" altLang="zh-CN" sz="2000" b="1" kern="0" dirty="0" smtClean="0">
                <a:solidFill>
                  <a:srgbClr val="FF0000"/>
                </a:solidFill>
                <a:latin typeface="Times New Roman" panose="02020603050405020304" pitchFamily="18" charset="0"/>
                <a:cs typeface="Times New Roman" panose="02020603050405020304" pitchFamily="18" charset="0"/>
              </a:rPr>
              <a:t> U</a:t>
            </a:r>
            <a:endParaRPr lang="en-US" altLang="zh-CN" sz="2000" b="1" kern="0" baseline="30000" dirty="0">
              <a:solidFill>
                <a:srgbClr val="FF0000"/>
              </a:solidFill>
              <a:latin typeface="Times New Roman" panose="02020603050405020304" pitchFamily="18" charset="0"/>
              <a:cs typeface="Times New Roman" panose="02020603050405020304" pitchFamily="18" charset="0"/>
            </a:endParaRPr>
          </a:p>
        </p:txBody>
      </p:sp>
      <p:pic>
        <p:nvPicPr>
          <p:cNvPr id="20" name="图片 19">
            <a:extLst>
              <a:ext uri="{FF2B5EF4-FFF2-40B4-BE49-F238E27FC236}">
                <a16:creationId xmlns:a16="http://schemas.microsoft.com/office/drawing/2014/main" xmlns="" id="{6DC12F02-6C03-42D0-8C4A-64A8DD562A32}"/>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t="24313" b="15367"/>
          <a:stretch/>
        </p:blipFill>
        <p:spPr>
          <a:xfrm>
            <a:off x="410536" y="4435557"/>
            <a:ext cx="4640845" cy="1672532"/>
          </a:xfrm>
          <a:prstGeom prst="rect">
            <a:avLst/>
          </a:prstGeom>
        </p:spPr>
      </p:pic>
      <p:pic>
        <p:nvPicPr>
          <p:cNvPr id="21" name="Picture 4">
            <a:extLst>
              <a:ext uri="{FF2B5EF4-FFF2-40B4-BE49-F238E27FC236}">
                <a16:creationId xmlns:a16="http://schemas.microsoft.com/office/drawing/2014/main" xmlns="" id="{27F1A00C-48C8-488C-A2DD-24D3CE4755B4}"/>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23550" y="1412776"/>
            <a:ext cx="5573050" cy="2439290"/>
          </a:xfrm>
          <a:prstGeom prst="rect">
            <a:avLst/>
          </a:prstGeom>
          <a:noFill/>
          <a:extLst>
            <a:ext uri="{909E8E84-426E-40DD-AFC4-6F175D3DCCD1}">
              <a14:hiddenFill xmlns:a14="http://schemas.microsoft.com/office/drawing/2010/main">
                <a:solidFill>
                  <a:srgbClr val="FFFFFF"/>
                </a:solidFill>
              </a14:hiddenFill>
            </a:ext>
          </a:extLst>
        </p:spPr>
      </p:pic>
      <p:pic>
        <p:nvPicPr>
          <p:cNvPr id="22" name="图片 21">
            <a:extLst>
              <a:ext uri="{FF2B5EF4-FFF2-40B4-BE49-F238E27FC236}">
                <a16:creationId xmlns:a16="http://schemas.microsoft.com/office/drawing/2014/main" xmlns="" id="{C473360C-B09F-466F-AEAB-3E00BFA8A47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032934" y="4005064"/>
            <a:ext cx="1685252" cy="700181"/>
          </a:xfrm>
          <a:prstGeom prst="rect">
            <a:avLst/>
          </a:prstGeom>
        </p:spPr>
      </p:pic>
      <p:pic>
        <p:nvPicPr>
          <p:cNvPr id="23" name="图片 22">
            <a:extLst>
              <a:ext uri="{FF2B5EF4-FFF2-40B4-BE49-F238E27FC236}">
                <a16:creationId xmlns:a16="http://schemas.microsoft.com/office/drawing/2014/main" xmlns="" id="{7104E501-C048-4B6F-B696-9D521705C8EC}"/>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6032934" y="5020479"/>
            <a:ext cx="1719220" cy="763294"/>
          </a:xfrm>
          <a:prstGeom prst="rect">
            <a:avLst/>
          </a:prstGeom>
        </p:spPr>
      </p:pic>
      <p:sp>
        <p:nvSpPr>
          <p:cNvPr id="24" name="矩形 23">
            <a:extLst>
              <a:ext uri="{FF2B5EF4-FFF2-40B4-BE49-F238E27FC236}">
                <a16:creationId xmlns:a16="http://schemas.microsoft.com/office/drawing/2014/main" xmlns="" id="{3E90BD51-C329-446A-ACF4-C158D14B84E6}"/>
              </a:ext>
            </a:extLst>
          </p:cNvPr>
          <p:cNvSpPr/>
          <p:nvPr/>
        </p:nvSpPr>
        <p:spPr>
          <a:xfrm>
            <a:off x="6219420" y="4674622"/>
            <a:ext cx="1297150" cy="338554"/>
          </a:xfrm>
          <a:prstGeom prst="rect">
            <a:avLst/>
          </a:prstGeom>
          <a:noFill/>
        </p:spPr>
        <p:txBody>
          <a:bodyPr wrap="square" rtlCol="0">
            <a:spAutoFit/>
          </a:bodyPr>
          <a:lstStyle/>
          <a:p>
            <a:pPr algn="ctr" defTabSz="457200" eaLnBrk="1" fontAlgn="auto" hangingPunct="1">
              <a:spcBef>
                <a:spcPts val="0"/>
              </a:spcBef>
              <a:spcAft>
                <a:spcPts val="0"/>
              </a:spcAft>
              <a:defRPr/>
            </a:pPr>
            <a:r>
              <a:rPr lang="en-US" altLang="zh-CN" sz="16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QWR 007 </a:t>
            </a:r>
            <a:endParaRPr lang="zh-CN" altLang="en-US" sz="16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5" name="矩形 24">
            <a:extLst>
              <a:ext uri="{FF2B5EF4-FFF2-40B4-BE49-F238E27FC236}">
                <a16:creationId xmlns:a16="http://schemas.microsoft.com/office/drawing/2014/main" xmlns="" id="{E64B49D6-DF39-468F-9784-B37857465CBF}"/>
              </a:ext>
            </a:extLst>
          </p:cNvPr>
          <p:cNvSpPr/>
          <p:nvPr/>
        </p:nvSpPr>
        <p:spPr>
          <a:xfrm>
            <a:off x="6242647" y="5785577"/>
            <a:ext cx="1297151" cy="338554"/>
          </a:xfrm>
          <a:prstGeom prst="rect">
            <a:avLst/>
          </a:prstGeom>
          <a:noFill/>
        </p:spPr>
        <p:txBody>
          <a:bodyPr wrap="square" rtlCol="0">
            <a:spAutoFit/>
          </a:bodyPr>
          <a:lstStyle/>
          <a:p>
            <a:pPr algn="ctr" defTabSz="457200" eaLnBrk="1" fontAlgn="auto" hangingPunct="1">
              <a:spcBef>
                <a:spcPts val="0"/>
              </a:spcBef>
              <a:spcAft>
                <a:spcPts val="0"/>
              </a:spcAft>
              <a:defRPr/>
            </a:pPr>
            <a:r>
              <a:rPr lang="en-US" altLang="zh-CN" sz="16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HWR 015 </a:t>
            </a:r>
            <a:endParaRPr lang="zh-CN" altLang="en-US" sz="16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2" name="Picture 2">
            <a:extLst>
              <a:ext uri="{FF2B5EF4-FFF2-40B4-BE49-F238E27FC236}">
                <a16:creationId xmlns:a16="http://schemas.microsoft.com/office/drawing/2014/main" xmlns="" id="{654FCB93-443A-4746-8CAB-8188A66C2FCC}"/>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a:fillRect/>
          </a:stretch>
        </p:blipFill>
        <p:spPr bwMode="auto">
          <a:xfrm rot="5400000">
            <a:off x="8961985" y="3421839"/>
            <a:ext cx="2023398" cy="3189847"/>
          </a:xfrm>
          <a:prstGeom prst="rect">
            <a:avLst/>
          </a:prstGeom>
          <a:noFill/>
          <a:extLst>
            <a:ext uri="{909E8E84-426E-40DD-AFC4-6F175D3DCCD1}">
              <a14:hiddenFill xmlns:a14="http://schemas.microsoft.com/office/drawing/2010/main">
                <a:solidFill>
                  <a:srgbClr val="FFFFFF"/>
                </a:solidFill>
              </a14:hiddenFill>
            </a:ext>
          </a:extLst>
        </p:spPr>
      </p:pic>
      <p:sp>
        <p:nvSpPr>
          <p:cNvPr id="13" name="矩形 12">
            <a:extLst>
              <a:ext uri="{FF2B5EF4-FFF2-40B4-BE49-F238E27FC236}">
                <a16:creationId xmlns:a16="http://schemas.microsoft.com/office/drawing/2014/main" xmlns="" id="{31FF5E60-EFC6-4DAE-A4FA-A716AD0F4CEA}"/>
              </a:ext>
            </a:extLst>
          </p:cNvPr>
          <p:cNvSpPr/>
          <p:nvPr/>
        </p:nvSpPr>
        <p:spPr>
          <a:xfrm>
            <a:off x="5724429" y="6118218"/>
            <a:ext cx="6216326" cy="553998"/>
          </a:xfrm>
          <a:prstGeom prst="rect">
            <a:avLst/>
          </a:prstGeom>
          <a:solidFill>
            <a:srgbClr val="EEECE1"/>
          </a:solidFill>
        </p:spPr>
        <p:txBody>
          <a:bodyPr wrap="square">
            <a:spAutoFit/>
          </a:bodyPr>
          <a:lstStyle/>
          <a:p>
            <a:pPr eaLnBrk="1" fontAlgn="auto" hangingPunct="1">
              <a:lnSpc>
                <a:spcPct val="125000"/>
              </a:lnSpc>
              <a:spcBef>
                <a:spcPts val="0"/>
              </a:spcBef>
              <a:spcAft>
                <a:spcPts val="0"/>
              </a:spcAft>
              <a:defRPr/>
            </a:pPr>
            <a:r>
              <a:rPr lang="en-US" altLang="zh-CN" sz="2400" b="1" kern="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Average </a:t>
            </a:r>
            <a:r>
              <a:rPr lang="en-US" altLang="zh-CN" sz="2400" b="1" kern="0" dirty="0" err="1"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E</a:t>
            </a:r>
            <a:r>
              <a:rPr lang="en-US" altLang="zh-CN" sz="2400" b="1" kern="0" baseline="-25000" dirty="0" err="1"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pk</a:t>
            </a:r>
            <a:r>
              <a:rPr lang="en-US" altLang="zh-CN" sz="2400" b="1" kern="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 </a:t>
            </a:r>
            <a:r>
              <a:rPr lang="en-US" altLang="zh-CN" sz="2400" b="1" kern="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33.8 MV/m</a:t>
            </a:r>
            <a:r>
              <a:rPr lang="zh-CN" altLang="en-US" sz="2400" b="1" kern="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a:t>
            </a:r>
            <a:r>
              <a:rPr lang="en-US" altLang="zh-CN" sz="2400" b="1" kern="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20.7% &gt; designed</a:t>
            </a:r>
            <a:endParaRPr lang="zh-CN" altLang="en-US" sz="2400" kern="0" dirty="0" smtClean="0">
              <a:solidFill>
                <a:prstClr val="black"/>
              </a:solidFill>
              <a:latin typeface="Times New Roman" panose="02020603050405020304" pitchFamily="18" charset="0"/>
              <a:cs typeface="Times New Roman" panose="02020603050405020304" pitchFamily="18" charset="0"/>
            </a:endParaRPr>
          </a:p>
        </p:txBody>
      </p:sp>
      <p:sp>
        <p:nvSpPr>
          <p:cNvPr id="14" name="文本框 13"/>
          <p:cNvSpPr txBox="1"/>
          <p:nvPr/>
        </p:nvSpPr>
        <p:spPr bwMode="auto">
          <a:xfrm>
            <a:off x="284118" y="116632"/>
            <a:ext cx="33714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FF0000"/>
                </a:solidFill>
              </a:rPr>
              <a:t>Breakthrough-2:</a:t>
            </a:r>
            <a:endParaRPr lang="zh-CN" altLang="en-US" sz="3200" b="1" dirty="0">
              <a:solidFill>
                <a:srgbClr val="0000FF"/>
              </a:solidFill>
            </a:endParaRPr>
          </a:p>
        </p:txBody>
      </p:sp>
      <p:sp>
        <p:nvSpPr>
          <p:cNvPr id="15" name="矩形 14"/>
          <p:cNvSpPr/>
          <p:nvPr/>
        </p:nvSpPr>
        <p:spPr>
          <a:xfrm>
            <a:off x="4898722" y="116632"/>
            <a:ext cx="3645550" cy="584775"/>
          </a:xfrm>
          <a:prstGeom prst="rect">
            <a:avLst/>
          </a:prstGeom>
        </p:spPr>
        <p:txBody>
          <a:bodyPr wrap="none">
            <a:spAutoFit/>
          </a:bodyPr>
          <a:lstStyle/>
          <a:p>
            <a:r>
              <a:rPr lang="en-US" altLang="zh-CN" sz="3200" b="1" dirty="0" smtClean="0">
                <a:solidFill>
                  <a:srgbClr val="0000FF"/>
                </a:solidFill>
              </a:rPr>
              <a:t>SRF </a:t>
            </a:r>
            <a:r>
              <a:rPr lang="en-US" altLang="zh-CN" sz="3200" b="1" dirty="0" err="1" smtClean="0">
                <a:solidFill>
                  <a:srgbClr val="0000FF"/>
                </a:solidFill>
              </a:rPr>
              <a:t>linac</a:t>
            </a:r>
            <a:r>
              <a:rPr lang="en-US" altLang="zh-CN" sz="3200" b="1" dirty="0" smtClean="0">
                <a:solidFill>
                  <a:srgbClr val="0000FF"/>
                </a:solidFill>
              </a:rPr>
              <a:t> injector</a:t>
            </a:r>
            <a:endParaRPr lang="zh-CN" altLang="en-US" dirty="0">
              <a:solidFill>
                <a:prstClr val="black"/>
              </a:solidFill>
            </a:endParaRPr>
          </a:p>
        </p:txBody>
      </p:sp>
      <p:sp>
        <p:nvSpPr>
          <p:cNvPr id="16" name="文本框 15"/>
          <p:cNvSpPr txBox="1"/>
          <p:nvPr/>
        </p:nvSpPr>
        <p:spPr bwMode="auto">
          <a:xfrm>
            <a:off x="606989" y="1560703"/>
            <a:ext cx="2531086" cy="400110"/>
          </a:xfrm>
          <a:prstGeom prst="rect">
            <a:avLst/>
          </a:prstGeom>
          <a:solidFill>
            <a:schemeClr val="accent3">
              <a:lumMod val="20000"/>
              <a:lumOff val="80000"/>
            </a:schemeClr>
          </a:solidFill>
          <a:ln>
            <a:noFill/>
          </a:ln>
          <a:effectLst/>
        </p:spPr>
        <p:txBody>
          <a:bodyPr wrap="square" rtlCol="0">
            <a:spAutoFit/>
          </a:bodyPr>
          <a:lstStyle/>
          <a:p>
            <a:pPr marL="186055" indent="-186055" eaLnBrk="1" fontAlgn="auto" hangingPunct="1">
              <a:spcBef>
                <a:spcPts val="300"/>
              </a:spcBef>
              <a:spcAft>
                <a:spcPts val="0"/>
              </a:spcAft>
              <a:buFont typeface="Arial" panose="020B0604020202020204" pitchFamily="34" charset="0"/>
              <a:buChar char="•"/>
              <a:defRPr/>
            </a:pPr>
            <a:r>
              <a:rPr lang="en-US" altLang="zh-CN" sz="2000" b="1" kern="0" dirty="0">
                <a:solidFill>
                  <a:srgbClr val="000099"/>
                </a:solidFill>
                <a:latin typeface="Times New Roman" panose="02020603050405020304" pitchFamily="18" charset="0"/>
                <a:cs typeface="Times New Roman" panose="02020603050405020304" pitchFamily="18" charset="0"/>
              </a:rPr>
              <a:t>Pulsed, </a:t>
            </a:r>
            <a:r>
              <a:rPr lang="en-US" altLang="zh-CN" sz="2000" b="1" kern="0" dirty="0" smtClean="0">
                <a:solidFill>
                  <a:srgbClr val="FF0000"/>
                </a:solidFill>
                <a:latin typeface="Times New Roman" panose="02020603050405020304" pitchFamily="18" charset="0"/>
                <a:cs typeface="Times New Roman" panose="02020603050405020304" pitchFamily="18" charset="0"/>
              </a:rPr>
              <a:t>1.7 </a:t>
            </a:r>
            <a:r>
              <a:rPr lang="en-US" altLang="zh-CN" sz="2000" b="1" kern="0" dirty="0" err="1" smtClean="0">
                <a:solidFill>
                  <a:srgbClr val="FF0000"/>
                </a:solidFill>
                <a:latin typeface="Times New Roman" panose="02020603050405020304" pitchFamily="18" charset="0"/>
                <a:cs typeface="Times New Roman" panose="02020603050405020304" pitchFamily="18" charset="0"/>
              </a:rPr>
              <a:t>emA</a:t>
            </a:r>
            <a:r>
              <a:rPr lang="en-US" altLang="zh-CN" sz="2000" b="1" kern="0" dirty="0" smtClean="0">
                <a:solidFill>
                  <a:srgbClr val="FF0000"/>
                </a:solidFill>
                <a:latin typeface="Times New Roman" panose="02020603050405020304" pitchFamily="18" charset="0"/>
                <a:cs typeface="Times New Roman" panose="02020603050405020304" pitchFamily="18" charset="0"/>
              </a:rPr>
              <a:t> U </a:t>
            </a:r>
            <a:endParaRPr lang="en-US" altLang="zh-CN" sz="2000" b="1" kern="0" baseline="30000" dirty="0">
              <a:solidFill>
                <a:srgbClr val="FF0000"/>
              </a:solidFill>
              <a:latin typeface="Times New Roman" panose="02020603050405020304" pitchFamily="18" charset="0"/>
              <a:cs typeface="Times New Roman" panose="02020603050405020304" pitchFamily="18" charset="0"/>
            </a:endParaRPr>
          </a:p>
        </p:txBody>
      </p:sp>
      <p:sp>
        <p:nvSpPr>
          <p:cNvPr id="17" name="文本框 81">
            <a:extLst>
              <a:ext uri="{FF2B5EF4-FFF2-40B4-BE49-F238E27FC236}">
                <a16:creationId xmlns:a16="http://schemas.microsoft.com/office/drawing/2014/main" xmlns="" id="{36626B16-7C23-C23A-1C8E-28A34D8E8D15}"/>
              </a:ext>
            </a:extLst>
          </p:cNvPr>
          <p:cNvSpPr txBox="1"/>
          <p:nvPr/>
        </p:nvSpPr>
        <p:spPr>
          <a:xfrm>
            <a:off x="843833" y="784806"/>
            <a:ext cx="10364735" cy="492443"/>
          </a:xfrm>
          <a:prstGeom prst="rect">
            <a:avLst/>
          </a:prstGeom>
          <a:noFill/>
        </p:spPr>
        <p:txBody>
          <a:bodyPr wrap="square">
            <a:spAutoFit/>
          </a:bodyPr>
          <a:lstStyle/>
          <a:p>
            <a:pPr algn="ctr"/>
            <a:r>
              <a:rPr lang="en-US" altLang="zh-CN" sz="2600" b="1" dirty="0">
                <a:solidFill>
                  <a:srgbClr val="FF0000"/>
                </a:solidFill>
                <a:ea typeface="微软雅黑" panose="020B0503020204020204" pitchFamily="34" charset="-122"/>
                <a:cs typeface="Arial" panose="020B0604020202020204" pitchFamily="34" charset="0"/>
              </a:rPr>
              <a:t>mA level </a:t>
            </a:r>
            <a:r>
              <a:rPr lang="en-US" altLang="zh-CN" sz="2600" b="1" dirty="0" smtClean="0">
                <a:ea typeface="微软雅黑" panose="020B0503020204020204" pitchFamily="34" charset="-122"/>
                <a:cs typeface="Arial" panose="020B0604020202020204" pitchFamily="34" charset="0"/>
              </a:rPr>
              <a:t>highly charged heavy </a:t>
            </a:r>
            <a:r>
              <a:rPr lang="en-US" altLang="zh-CN" sz="2600" b="1" dirty="0">
                <a:ea typeface="微软雅黑" panose="020B0503020204020204" pitchFamily="34" charset="-122"/>
                <a:cs typeface="Arial" panose="020B0604020202020204" pitchFamily="34" charset="0"/>
              </a:rPr>
              <a:t>ion beam</a:t>
            </a:r>
          </a:p>
        </p:txBody>
      </p:sp>
    </p:spTree>
    <p:extLst>
      <p:ext uri="{BB962C8B-B14F-4D97-AF65-F5344CB8AC3E}">
        <p14:creationId xmlns:p14="http://schemas.microsoft.com/office/powerpoint/2010/main" val="34711345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4" name="Picture 4"/>
          <p:cNvPicPr>
            <a:picLocks noChangeAspect="1" noChangeArrowheads="1"/>
          </p:cNvPicPr>
          <p:nvPr/>
        </p:nvPicPr>
        <p:blipFill rotWithShape="1">
          <a:blip r:embed="rId3"/>
          <a:srcRect l="14236" t="3103" r="-3206" b="20841"/>
          <a:stretch/>
        </p:blipFill>
        <p:spPr bwMode="auto">
          <a:xfrm>
            <a:off x="404041" y="3971494"/>
            <a:ext cx="3132000" cy="1795998"/>
          </a:xfrm>
          <a:prstGeom prst="rect">
            <a:avLst/>
          </a:prstGeom>
          <a:noFill/>
          <a:ln w="9525">
            <a:noFill/>
            <a:miter lim="800000"/>
            <a:headEnd/>
            <a:tailEnd/>
          </a:ln>
          <a:effectLst/>
        </p:spPr>
      </p:pic>
      <p:pic>
        <p:nvPicPr>
          <p:cNvPr id="6" name="Picture 3"/>
          <p:cNvPicPr>
            <a:picLocks noChangeAspect="1" noChangeArrowheads="1"/>
          </p:cNvPicPr>
          <p:nvPr/>
        </p:nvPicPr>
        <p:blipFill rotWithShape="1">
          <a:blip r:embed="rId4" cstate="print"/>
          <a:srcRect b="11318"/>
          <a:stretch/>
        </p:blipFill>
        <p:spPr bwMode="auto">
          <a:xfrm>
            <a:off x="407368" y="1335479"/>
            <a:ext cx="3000313" cy="1805489"/>
          </a:xfrm>
          <a:prstGeom prst="rect">
            <a:avLst/>
          </a:prstGeom>
          <a:noFill/>
          <a:ln w="9525">
            <a:noFill/>
            <a:miter lim="800000"/>
            <a:headEnd/>
            <a:tailEnd/>
          </a:ln>
          <a:effectLst/>
        </p:spPr>
      </p:pic>
      <p:pic>
        <p:nvPicPr>
          <p:cNvPr id="10" name="图片 9"/>
          <p:cNvPicPr>
            <a:picLocks noChangeAspect="1"/>
          </p:cNvPicPr>
          <p:nvPr/>
        </p:nvPicPr>
        <p:blipFill rotWithShape="1">
          <a:blip r:embed="rId5" cstate="print"/>
          <a:srcRect t="4820"/>
          <a:stretch/>
        </p:blipFill>
        <p:spPr>
          <a:xfrm>
            <a:off x="3287688" y="1455210"/>
            <a:ext cx="2559186" cy="1685758"/>
          </a:xfrm>
          <a:prstGeom prst="rect">
            <a:avLst/>
          </a:prstGeom>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287976" y="4025737"/>
            <a:ext cx="2592000" cy="1985230"/>
          </a:xfrm>
          <a:prstGeom prst="rect">
            <a:avLst/>
          </a:prstGeom>
        </p:spPr>
      </p:pic>
      <p:sp>
        <p:nvSpPr>
          <p:cNvPr id="13" name="文本框 12">
            <a:extLst>
              <a:ext uri="{FF2B5EF4-FFF2-40B4-BE49-F238E27FC236}">
                <a16:creationId xmlns:a16="http://schemas.microsoft.com/office/drawing/2014/main" xmlns="" id="{0C28EB68-22BD-4C02-AC5C-662C072ED249}"/>
              </a:ext>
            </a:extLst>
          </p:cNvPr>
          <p:cNvSpPr txBox="1"/>
          <p:nvPr/>
        </p:nvSpPr>
        <p:spPr bwMode="auto">
          <a:xfrm>
            <a:off x="709676" y="3255367"/>
            <a:ext cx="4450220" cy="461665"/>
          </a:xfrm>
          <a:prstGeom prst="rect">
            <a:avLst/>
          </a:prstGeom>
          <a:solidFill>
            <a:srgbClr val="EEECE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algn="ctr" eaLnBrk="1" fontAlgn="auto" hangingPunct="1">
              <a:spcBef>
                <a:spcPts val="0"/>
              </a:spcBef>
              <a:spcAft>
                <a:spcPts val="0"/>
              </a:spcAft>
              <a:defRPr/>
            </a:pPr>
            <a:r>
              <a:rPr lang="en-US" altLang="zh-CN" sz="2400" kern="0" dirty="0" smtClean="0">
                <a:solidFill>
                  <a:prstClr val="black"/>
                </a:solidFill>
                <a:latin typeface="Times New Roman" panose="02020603050405020304" pitchFamily="18" charset="0"/>
                <a:cs typeface="Times New Roman" panose="02020603050405020304" pitchFamily="18" charset="0"/>
              </a:rPr>
              <a:t>Conventional multi-turn injection</a:t>
            </a:r>
            <a:endParaRPr lang="zh-CN" altLang="en-US" sz="2400" kern="0" dirty="0" smtClean="0">
              <a:solidFill>
                <a:prstClr val="black"/>
              </a:solidFill>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xmlns="" id="{0C28EB68-22BD-4C02-AC5C-662C072ED249}"/>
              </a:ext>
            </a:extLst>
          </p:cNvPr>
          <p:cNvSpPr txBox="1"/>
          <p:nvPr/>
        </p:nvSpPr>
        <p:spPr bwMode="auto">
          <a:xfrm>
            <a:off x="695400" y="6075414"/>
            <a:ext cx="4392000" cy="461665"/>
          </a:xfrm>
          <a:prstGeom prst="rect">
            <a:avLst/>
          </a:prstGeom>
          <a:solidFill>
            <a:srgbClr val="EEECE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algn="ctr" eaLnBrk="1" fontAlgn="auto" hangingPunct="1">
              <a:spcBef>
                <a:spcPts val="0"/>
              </a:spcBef>
              <a:spcAft>
                <a:spcPts val="0"/>
              </a:spcAft>
              <a:defRPr/>
            </a:pPr>
            <a:r>
              <a:rPr lang="en-US" altLang="zh-CN" sz="2400" b="1" kern="0" dirty="0" smtClean="0">
                <a:solidFill>
                  <a:srgbClr val="0000FF"/>
                </a:solidFill>
                <a:latin typeface="Times New Roman" panose="02020603050405020304" pitchFamily="18" charset="0"/>
                <a:cs typeface="Times New Roman" panose="02020603050405020304" pitchFamily="18" charset="0"/>
              </a:rPr>
              <a:t> Dual planes painting injection</a:t>
            </a:r>
            <a:endParaRPr lang="zh-CN" altLang="en-US" sz="2400" b="1" kern="0" dirty="0" smtClean="0">
              <a:solidFill>
                <a:srgbClr val="0000FF"/>
              </a:solidFill>
              <a:latin typeface="Times New Roman" panose="02020603050405020304" pitchFamily="18" charset="0"/>
              <a:cs typeface="Times New Roman" panose="02020603050405020304" pitchFamily="18" charset="0"/>
            </a:endParaRPr>
          </a:p>
        </p:txBody>
      </p:sp>
      <p:sp>
        <p:nvSpPr>
          <p:cNvPr id="2" name="矩形 1"/>
          <p:cNvSpPr/>
          <p:nvPr/>
        </p:nvSpPr>
        <p:spPr>
          <a:xfrm>
            <a:off x="329679" y="764704"/>
            <a:ext cx="6563394" cy="523220"/>
          </a:xfrm>
          <a:prstGeom prst="rect">
            <a:avLst/>
          </a:prstGeom>
        </p:spPr>
        <p:txBody>
          <a:bodyPr wrap="square">
            <a:spAutoFit/>
          </a:bodyPr>
          <a:lstStyle/>
          <a:p>
            <a:pPr marL="457200" indent="-457200" eaLnBrk="1" hangingPunct="1">
              <a:buFont typeface="Wingdings" panose="05000000000000000000" pitchFamily="2" charset="2"/>
              <a:buChar char="p"/>
              <a:defRPr/>
            </a:pPr>
            <a:r>
              <a:rPr lang="en-US" altLang="zh-CN" sz="2800" b="1" dirty="0" smtClean="0">
                <a:solidFill>
                  <a:srgbClr val="0000FF"/>
                </a:solidFill>
                <a:latin typeface="Times New Roman" panose="02020603050405020304" pitchFamily="18" charset="0"/>
                <a:cs typeface="Times New Roman" panose="02020603050405020304" pitchFamily="18" charset="0"/>
              </a:rPr>
              <a:t>Novel dual planes painting injection</a:t>
            </a:r>
            <a:endParaRPr lang="zh-CN" altLang="en-US" sz="2800" b="1" dirty="0">
              <a:solidFill>
                <a:prstClr val="black"/>
              </a:solidFill>
              <a:latin typeface="Times New Roman" panose="02020603050405020304" pitchFamily="18" charset="0"/>
              <a:cs typeface="Times New Roman" panose="02020603050405020304" pitchFamily="18" charset="0"/>
            </a:endParaRPr>
          </a:p>
        </p:txBody>
      </p:sp>
      <p:sp>
        <p:nvSpPr>
          <p:cNvPr id="15" name="矩形 14"/>
          <p:cNvSpPr/>
          <p:nvPr/>
        </p:nvSpPr>
        <p:spPr>
          <a:xfrm>
            <a:off x="6312024" y="1196752"/>
            <a:ext cx="5544616" cy="830997"/>
          </a:xfrm>
          <a:prstGeom prst="rect">
            <a:avLst/>
          </a:prstGeom>
        </p:spPr>
        <p:txBody>
          <a:bodyPr wrap="square">
            <a:spAutoFit/>
          </a:bodyPr>
          <a:lstStyle/>
          <a:p>
            <a:pPr eaLnBrk="1" hangingPunct="1">
              <a:defRPr/>
            </a:pPr>
            <a:r>
              <a:rPr lang="en-US" altLang="zh-CN" sz="2400" b="1" dirty="0">
                <a:solidFill>
                  <a:prstClr val="black"/>
                </a:solidFill>
                <a:latin typeface="Times New Roman" panose="02020603050405020304" pitchFamily="18" charset="0"/>
                <a:cs typeface="Times New Roman" panose="02020603050405020304" pitchFamily="18" charset="0"/>
              </a:rPr>
              <a:t>B</a:t>
            </a:r>
            <a:r>
              <a:rPr lang="en-US" altLang="zh-CN" sz="2400" b="1" dirty="0" smtClean="0">
                <a:solidFill>
                  <a:prstClr val="black"/>
                </a:solidFill>
                <a:latin typeface="Times New Roman" panose="02020603050405020304" pitchFamily="18" charset="0"/>
                <a:cs typeface="Times New Roman" panose="02020603050405020304" pitchFamily="18" charset="0"/>
              </a:rPr>
              <a:t>oth </a:t>
            </a:r>
            <a:r>
              <a:rPr lang="en-US" altLang="zh-CN" sz="2400" b="1" dirty="0">
                <a:solidFill>
                  <a:prstClr val="black"/>
                </a:solidFill>
                <a:latin typeface="Times New Roman" panose="02020603050405020304" pitchFamily="18" charset="0"/>
                <a:cs typeface="Times New Roman" panose="02020603050405020304" pitchFamily="18" charset="0"/>
              </a:rPr>
              <a:t>the horizontal and vertical painting simultaneous using the tilted </a:t>
            </a:r>
            <a:r>
              <a:rPr lang="en-US" altLang="zh-CN" sz="2400" b="1" dirty="0" smtClean="0">
                <a:solidFill>
                  <a:prstClr val="black"/>
                </a:solidFill>
                <a:latin typeface="Times New Roman" panose="02020603050405020304" pitchFamily="18" charset="0"/>
                <a:cs typeface="Times New Roman" panose="02020603050405020304" pitchFamily="18" charset="0"/>
              </a:rPr>
              <a:t>E-Septum</a:t>
            </a:r>
            <a:endParaRPr lang="zh-CN" altLang="en-US" sz="2400" b="1" dirty="0">
              <a:solidFill>
                <a:prstClr val="black"/>
              </a:solidFill>
              <a:latin typeface="Times New Roman" panose="02020603050405020304" pitchFamily="18" charset="0"/>
              <a:cs typeface="Times New Roman" panose="02020603050405020304" pitchFamily="18" charset="0"/>
            </a:endParaRPr>
          </a:p>
        </p:txBody>
      </p:sp>
      <p:sp>
        <p:nvSpPr>
          <p:cNvPr id="16" name="Text Box 56"/>
          <p:cNvSpPr txBox="1">
            <a:spLocks noChangeArrowheads="1"/>
          </p:cNvSpPr>
          <p:nvPr/>
        </p:nvSpPr>
        <p:spPr bwMode="auto">
          <a:xfrm>
            <a:off x="6032791" y="5765965"/>
            <a:ext cx="5967865" cy="769441"/>
          </a:xfrm>
          <a:prstGeom prst="rect">
            <a:avLst/>
          </a:prstGeom>
          <a:solidFill>
            <a:schemeClr val="accent5">
              <a:lumMod val="20000"/>
              <a:lumOff val="80000"/>
            </a:schemeClr>
          </a:solidFill>
          <a:ln w="9525">
            <a:noFill/>
            <a:miter lim="800000"/>
          </a:ln>
        </p:spPr>
        <p:txBody>
          <a:bodyPr wrap="square">
            <a:spAutoFit/>
          </a:bodyPr>
          <a:lstStyle/>
          <a:p>
            <a:pPr algn="ctr"/>
            <a:r>
              <a:rPr lang="en-US" altLang="zh-CN" sz="2200" dirty="0">
                <a:solidFill>
                  <a:srgbClr val="000099"/>
                </a:solidFill>
                <a:latin typeface="Times New Roman" panose="02020603050405020304" pitchFamily="18" charset="0"/>
                <a:cs typeface="Times New Roman" panose="02020603050405020304" pitchFamily="18" charset="0"/>
              </a:rPr>
              <a:t>2.0</a:t>
            </a:r>
            <a:r>
              <a:rPr lang="en-US" altLang="zh-CN" sz="2200" b="1"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 </a:t>
            </a:r>
            <a:r>
              <a:rPr lang="en-US" altLang="zh-CN" sz="2200" b="1" dirty="0">
                <a:solidFill>
                  <a:srgbClr val="000099"/>
                </a:solidFill>
                <a:latin typeface="Times New Roman" panose="02020603050405020304" pitchFamily="18" charset="0"/>
                <a:cs typeface="Times New Roman" panose="02020603050405020304" pitchFamily="18" charset="0"/>
                <a:sym typeface="Symbol" panose="05050102010706020507" pitchFamily="18" charset="2"/>
              </a:rPr>
              <a:t></a:t>
            </a:r>
            <a:r>
              <a:rPr lang="en-US" altLang="zh-CN" sz="2200" dirty="0">
                <a:solidFill>
                  <a:srgbClr val="000099"/>
                </a:solidFill>
                <a:latin typeface="Times New Roman" panose="02020603050405020304" pitchFamily="18" charset="0"/>
                <a:cs typeface="Times New Roman" panose="02020603050405020304" pitchFamily="18" charset="0"/>
                <a:sym typeface="Symbol" panose="05050102010706020507" pitchFamily="18" charset="2"/>
              </a:rPr>
              <a:t>10</a:t>
            </a:r>
            <a:r>
              <a:rPr lang="en-US" altLang="zh-CN" sz="2200" baseline="30000" dirty="0">
                <a:solidFill>
                  <a:srgbClr val="000099"/>
                </a:solidFill>
                <a:latin typeface="Times New Roman" panose="02020603050405020304" pitchFamily="18" charset="0"/>
                <a:cs typeface="Times New Roman" panose="02020603050405020304" pitchFamily="18" charset="0"/>
                <a:sym typeface="Symbol" panose="05050102010706020507" pitchFamily="18" charset="2"/>
              </a:rPr>
              <a:t>11</a:t>
            </a:r>
            <a:r>
              <a:rPr lang="en-US" altLang="zh-CN" sz="2200" dirty="0">
                <a:solidFill>
                  <a:srgbClr val="000099"/>
                </a:solidFill>
                <a:latin typeface="Times New Roman" panose="02020603050405020304" pitchFamily="18" charset="0"/>
                <a:cs typeface="Times New Roman" panose="02020603050405020304" pitchFamily="18" charset="0"/>
                <a:sym typeface="Symbol" panose="05050102010706020507" pitchFamily="18" charset="2"/>
              </a:rPr>
              <a:t> with two planes painting, </a:t>
            </a:r>
            <a:r>
              <a:rPr lang="en-US" altLang="zh-CN" sz="2200" b="1"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nearly 10 times over the </a:t>
            </a:r>
            <a:r>
              <a:rPr lang="en-US" altLang="zh-CN" sz="2200" b="1" dirty="0" smtClean="0">
                <a:solidFill>
                  <a:srgbClr val="FF0000"/>
                </a:solidFill>
                <a:latin typeface="Times New Roman" panose="02020603050405020304" pitchFamily="18" charset="0"/>
                <a:cs typeface="Times New Roman" panose="02020603050405020304" pitchFamily="18" charset="0"/>
                <a:sym typeface="Symbol" panose="05050102010706020507" pitchFamily="18" charset="2"/>
              </a:rPr>
              <a:t>conventional multi-turn injection</a:t>
            </a:r>
            <a:endParaRPr lang="en-US" altLang="zh-CN" sz="2200" b="1" dirty="0">
              <a:solidFill>
                <a:srgbClr val="FF0000"/>
              </a:solidFill>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a:blip r:embed="rId7"/>
          <a:stretch>
            <a:fillRect/>
          </a:stretch>
        </p:blipFill>
        <p:spPr>
          <a:xfrm>
            <a:off x="6626293" y="2201510"/>
            <a:ext cx="4425906" cy="3390694"/>
          </a:xfrm>
          <a:prstGeom prst="rect">
            <a:avLst/>
          </a:prstGeom>
        </p:spPr>
      </p:pic>
      <p:sp>
        <p:nvSpPr>
          <p:cNvPr id="17" name="文本框 16"/>
          <p:cNvSpPr txBox="1"/>
          <p:nvPr/>
        </p:nvSpPr>
        <p:spPr bwMode="auto">
          <a:xfrm>
            <a:off x="284118" y="116632"/>
            <a:ext cx="33714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FF0000"/>
                </a:solidFill>
              </a:rPr>
              <a:t>Breakthrough-3:</a:t>
            </a:r>
            <a:endParaRPr lang="zh-CN" altLang="en-US" sz="3200" b="1" dirty="0">
              <a:solidFill>
                <a:srgbClr val="0000FF"/>
              </a:solidFill>
            </a:endParaRPr>
          </a:p>
        </p:txBody>
      </p:sp>
      <p:sp>
        <p:nvSpPr>
          <p:cNvPr id="18" name="矩形 17"/>
          <p:cNvSpPr/>
          <p:nvPr/>
        </p:nvSpPr>
        <p:spPr>
          <a:xfrm>
            <a:off x="3935760" y="116632"/>
            <a:ext cx="6720109" cy="584775"/>
          </a:xfrm>
          <a:prstGeom prst="rect">
            <a:avLst/>
          </a:prstGeom>
        </p:spPr>
        <p:txBody>
          <a:bodyPr wrap="none">
            <a:spAutoFit/>
          </a:bodyPr>
          <a:lstStyle/>
          <a:p>
            <a:r>
              <a:rPr lang="en-US" altLang="zh-CN" sz="3200" b="1" dirty="0" smtClean="0">
                <a:solidFill>
                  <a:srgbClr val="0000FF"/>
                </a:solidFill>
              </a:rPr>
              <a:t>New beam accumulation scheme </a:t>
            </a:r>
            <a:endParaRPr lang="zh-CN" altLang="en-US" dirty="0">
              <a:solidFill>
                <a:prstClr val="black"/>
              </a:solidFill>
            </a:endParaRPr>
          </a:p>
        </p:txBody>
      </p:sp>
    </p:spTree>
    <p:extLst>
      <p:ext uri="{BB962C8B-B14F-4D97-AF65-F5344CB8AC3E}">
        <p14:creationId xmlns:p14="http://schemas.microsoft.com/office/powerpoint/2010/main" val="16866981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29" name="矩形: 圆角 64">
            <a:extLst>
              <a:ext uri="{FF2B5EF4-FFF2-40B4-BE49-F238E27FC236}">
                <a16:creationId xmlns:a16="http://schemas.microsoft.com/office/drawing/2014/main" xmlns="" id="{97232BB5-23FA-45B6-8CFF-F0712CCCD027}"/>
              </a:ext>
            </a:extLst>
          </p:cNvPr>
          <p:cNvSpPr>
            <a:spLocks/>
          </p:cNvSpPr>
          <p:nvPr/>
        </p:nvSpPr>
        <p:spPr>
          <a:xfrm>
            <a:off x="10415220" y="2008208"/>
            <a:ext cx="1363909" cy="922906"/>
          </a:xfrm>
          <a:prstGeom prst="roundRect">
            <a:avLst>
              <a:gd name="adj" fmla="val 9563"/>
            </a:avLst>
          </a:prstGeom>
          <a:gradFill flip="none" rotWithShape="1">
            <a:gsLst>
              <a:gs pos="0">
                <a:srgbClr val="E8F5FE"/>
              </a:gs>
              <a:gs pos="50000">
                <a:sysClr val="window" lastClr="FFFFFF"/>
              </a:gs>
              <a:gs pos="100000">
                <a:srgbClr val="E8F5FE"/>
              </a:gs>
            </a:gsLst>
            <a:lin ang="0" scaled="1"/>
            <a:tileRect/>
          </a:gradFill>
          <a:ln w="9525" cap="flat" cmpd="sng" algn="ctr">
            <a:solidFill>
              <a:srgbClr val="076EBD">
                <a:alpha val="40000"/>
              </a:srgbClr>
            </a:solidFill>
            <a:prstDash val="solid"/>
            <a:miter lim="800000"/>
          </a:ln>
          <a:effectLst>
            <a:outerShdw blurRad="723900" sx="102000" sy="102000" algn="ctr" rotWithShape="0">
              <a:srgbClr val="1E2B4D">
                <a:alpha val="8000"/>
              </a:srgbClr>
            </a:outerShdw>
          </a:effectLst>
        </p:spPr>
        <p:txBody>
          <a:bodyPr rtlCol="0" anchor="ctr"/>
          <a:lstStyle/>
          <a:p>
            <a:pPr algn="ctr"/>
            <a:endParaRPr lang="zh-CN" altLang="en-US" kern="0" dirty="0">
              <a:solidFill>
                <a:srgbClr val="0041B4"/>
              </a:solidFill>
              <a:latin typeface="微软雅黑" panose="020B0503020204020204" pitchFamily="34" charset="-122"/>
              <a:ea typeface="微软雅黑" panose="020B0503020204020204" pitchFamily="34" charset="-122"/>
            </a:endParaRPr>
          </a:p>
        </p:txBody>
      </p:sp>
      <p:sp>
        <p:nvSpPr>
          <p:cNvPr id="28" name="矩形: 圆角 64">
            <a:extLst>
              <a:ext uri="{FF2B5EF4-FFF2-40B4-BE49-F238E27FC236}">
                <a16:creationId xmlns:a16="http://schemas.microsoft.com/office/drawing/2014/main" xmlns="" id="{97232BB5-23FA-45B6-8CFF-F0712CCCD027}"/>
              </a:ext>
            </a:extLst>
          </p:cNvPr>
          <p:cNvSpPr>
            <a:spLocks/>
          </p:cNvSpPr>
          <p:nvPr/>
        </p:nvSpPr>
        <p:spPr>
          <a:xfrm>
            <a:off x="6448848" y="2067208"/>
            <a:ext cx="1532940" cy="922906"/>
          </a:xfrm>
          <a:prstGeom prst="roundRect">
            <a:avLst>
              <a:gd name="adj" fmla="val 9563"/>
            </a:avLst>
          </a:prstGeom>
          <a:gradFill flip="none" rotWithShape="1">
            <a:gsLst>
              <a:gs pos="0">
                <a:srgbClr val="E8F5FE"/>
              </a:gs>
              <a:gs pos="50000">
                <a:sysClr val="window" lastClr="FFFFFF"/>
              </a:gs>
              <a:gs pos="100000">
                <a:srgbClr val="E8F5FE"/>
              </a:gs>
            </a:gsLst>
            <a:lin ang="0" scaled="1"/>
            <a:tileRect/>
          </a:gradFill>
          <a:ln w="9525" cap="flat" cmpd="sng" algn="ctr">
            <a:solidFill>
              <a:srgbClr val="076EBD">
                <a:alpha val="40000"/>
              </a:srgbClr>
            </a:solidFill>
            <a:prstDash val="solid"/>
            <a:miter lim="800000"/>
          </a:ln>
          <a:effectLst>
            <a:outerShdw blurRad="723900" sx="102000" sy="102000" algn="ctr" rotWithShape="0">
              <a:srgbClr val="1E2B4D">
                <a:alpha val="8000"/>
              </a:srgbClr>
            </a:outerShdw>
          </a:effectLst>
        </p:spPr>
        <p:txBody>
          <a:bodyPr rtlCol="0" anchor="ctr"/>
          <a:lstStyle/>
          <a:p>
            <a:pPr algn="ctr"/>
            <a:endParaRPr lang="zh-CN" altLang="en-US" kern="0" dirty="0">
              <a:solidFill>
                <a:srgbClr val="0041B4"/>
              </a:solidFill>
              <a:latin typeface="微软雅黑" panose="020B0503020204020204" pitchFamily="34" charset="-122"/>
              <a:ea typeface="微软雅黑" panose="020B0503020204020204" pitchFamily="34" charset="-122"/>
            </a:endParaRPr>
          </a:p>
        </p:txBody>
      </p:sp>
      <p:sp>
        <p:nvSpPr>
          <p:cNvPr id="41" name="文本框 40"/>
          <p:cNvSpPr txBox="1"/>
          <p:nvPr/>
        </p:nvSpPr>
        <p:spPr bwMode="auto">
          <a:xfrm>
            <a:off x="3863752" y="133885"/>
            <a:ext cx="7378943"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r>
              <a:rPr lang="en-US" altLang="zh-CN" sz="3200" b="1" dirty="0" smtClean="0">
                <a:solidFill>
                  <a:srgbClr val="0000FF"/>
                </a:solidFill>
              </a:rPr>
              <a:t>High-ramping-rate </a:t>
            </a:r>
            <a:r>
              <a:rPr lang="en-US" altLang="zh-CN" sz="3200" b="1" dirty="0">
                <a:solidFill>
                  <a:srgbClr val="0000FF"/>
                </a:solidFill>
              </a:rPr>
              <a:t>beam </a:t>
            </a:r>
            <a:r>
              <a:rPr lang="en-US" altLang="zh-CN" sz="3200" b="1" dirty="0" smtClean="0">
                <a:solidFill>
                  <a:srgbClr val="0000FF"/>
                </a:solidFill>
              </a:rPr>
              <a:t>acceleration</a:t>
            </a:r>
            <a:endParaRPr lang="zh-CN" altLang="en-US" sz="3200" b="1" dirty="0">
              <a:solidFill>
                <a:srgbClr val="0000FF"/>
              </a:solidFill>
            </a:endParaRPr>
          </a:p>
        </p:txBody>
      </p:sp>
      <p:sp>
        <p:nvSpPr>
          <p:cNvPr id="3" name="文本框 2">
            <a:extLst>
              <a:ext uri="{FF2B5EF4-FFF2-40B4-BE49-F238E27FC236}">
                <a16:creationId xmlns:a16="http://schemas.microsoft.com/office/drawing/2014/main" xmlns="" id="{612BE137-47D5-4685-8265-11820A76DDC3}"/>
              </a:ext>
            </a:extLst>
          </p:cNvPr>
          <p:cNvSpPr txBox="1"/>
          <p:nvPr/>
        </p:nvSpPr>
        <p:spPr>
          <a:xfrm>
            <a:off x="605845" y="692696"/>
            <a:ext cx="11322803" cy="707886"/>
          </a:xfrm>
          <a:prstGeom prst="rect">
            <a:avLst/>
          </a:prstGeom>
          <a:noFill/>
        </p:spPr>
        <p:txBody>
          <a:bodyPr wrap="square" rtlCol="0">
            <a:spAutoFit/>
          </a:bodyPr>
          <a:lstStyle/>
          <a:p>
            <a:pPr>
              <a:lnSpc>
                <a:spcPct val="125000"/>
              </a:lnSpc>
            </a:pPr>
            <a:r>
              <a:rPr lang="en-US" altLang="zh-CN" sz="3200" b="1" dirty="0" smtClean="0">
                <a:solidFill>
                  <a:srgbClr val="FF0000"/>
                </a:solidFill>
                <a:latin typeface="Times New Roman" panose="02020603050405020304" pitchFamily="18" charset="0"/>
                <a:cs typeface="Times New Roman" panose="02020603050405020304" pitchFamily="18" charset="0"/>
              </a:rPr>
              <a:t> Why?   </a:t>
            </a:r>
            <a:r>
              <a:rPr lang="en-US" altLang="zh-CN" sz="2800" b="1" dirty="0" smtClean="0">
                <a:solidFill>
                  <a:srgbClr val="0000FF"/>
                </a:solidFill>
                <a:cs typeface="Arial" panose="020B0604020202020204" pitchFamily="34" charset="0"/>
              </a:rPr>
              <a:t>High intensity ion beam effects</a:t>
            </a:r>
            <a:r>
              <a:rPr lang="en-US" altLang="zh-CN" sz="2800" b="1" dirty="0" smtClean="0">
                <a:solidFill>
                  <a:srgbClr val="0000FF"/>
                </a:solidFill>
                <a:latin typeface="Times New Roman" panose="02020603050405020304" pitchFamily="18" charset="0"/>
                <a:cs typeface="Times New Roman" panose="02020603050405020304" pitchFamily="18" charset="0"/>
              </a:rPr>
              <a:t> </a:t>
            </a:r>
            <a:r>
              <a:rPr lang="en-US" altLang="zh-CN" sz="2800" b="1" dirty="0" smtClean="0">
                <a:solidFill>
                  <a:prstClr val="black"/>
                </a:solidFill>
                <a:latin typeface="Times New Roman" panose="02020603050405020304" pitchFamily="18" charset="0"/>
                <a:cs typeface="Times New Roman" panose="02020603050405020304" pitchFamily="18" charset="0"/>
              </a:rPr>
              <a:t>dominated beam loss</a:t>
            </a:r>
            <a:endParaRPr lang="zh-CN" altLang="en-US" sz="2800" b="1" dirty="0">
              <a:solidFill>
                <a:prstClr val="black"/>
              </a:solidFill>
              <a:latin typeface="Times New Roman" panose="02020603050405020304" pitchFamily="18" charset="0"/>
              <a:cs typeface="Times New Roman" panose="02020603050405020304" pitchFamily="18" charset="0"/>
            </a:endParaRPr>
          </a:p>
        </p:txBody>
      </p:sp>
      <p:sp>
        <p:nvSpPr>
          <p:cNvPr id="25" name="TextBox 19">
            <a:extLst>
              <a:ext uri="{FF2B5EF4-FFF2-40B4-BE49-F238E27FC236}">
                <a16:creationId xmlns="" xmlns:a16="http://schemas.microsoft.com/office/drawing/2014/main" id="{F111B75F-A519-0491-7B60-132AA41AFCC4}"/>
              </a:ext>
            </a:extLst>
          </p:cNvPr>
          <p:cNvSpPr txBox="1"/>
          <p:nvPr/>
        </p:nvSpPr>
        <p:spPr>
          <a:xfrm>
            <a:off x="983432" y="3792073"/>
            <a:ext cx="10327314" cy="523210"/>
          </a:xfrm>
          <a:prstGeom prst="rect">
            <a:avLst/>
          </a:prstGeom>
          <a:solidFill>
            <a:schemeClr val="accent4">
              <a:lumMod val="20000"/>
              <a:lumOff val="80000"/>
            </a:schemeClr>
          </a:solidFill>
        </p:spPr>
        <p:txBody>
          <a:bodyPr wrap="square" lIns="91430" tIns="45715" rIns="91430" bIns="45715" rtlCol="0" anchor="ctr" anchorCtr="1">
            <a:spAutoFit/>
          </a:bodyPr>
          <a:lstStyle/>
          <a:p>
            <a:pPr algn="ctr">
              <a:spcBef>
                <a:spcPts val="0"/>
              </a:spcBef>
            </a:pPr>
            <a:r>
              <a:rPr lang="en-US" altLang="zh-CN" sz="2800" dirty="0" smtClean="0">
                <a:solidFill>
                  <a:srgbClr val="0000FF"/>
                </a:solidFill>
                <a:latin typeface="Times New Roman" panose="02020603050405020304" pitchFamily="18" charset="0"/>
                <a:cs typeface="Times New Roman" panose="02020603050405020304" pitchFamily="18" charset="0"/>
              </a:rPr>
              <a:t>Beam should be launched </a:t>
            </a:r>
            <a:r>
              <a:rPr lang="en-US" altLang="zh-CN" sz="2800" dirty="0">
                <a:solidFill>
                  <a:srgbClr val="0000FF"/>
                </a:solidFill>
                <a:latin typeface="Times New Roman" panose="02020603050405020304" pitchFamily="18" charset="0"/>
                <a:cs typeface="Times New Roman" panose="02020603050405020304" pitchFamily="18" charset="0"/>
              </a:rPr>
              <a:t>to the high energy as </a:t>
            </a:r>
            <a:r>
              <a:rPr lang="en-US" altLang="zh-CN" sz="2800" dirty="0" smtClean="0">
                <a:solidFill>
                  <a:srgbClr val="0000FF"/>
                </a:solidFill>
                <a:latin typeface="Times New Roman" panose="02020603050405020304" pitchFamily="18" charset="0"/>
                <a:cs typeface="Times New Roman" panose="02020603050405020304" pitchFamily="18" charset="0"/>
              </a:rPr>
              <a:t>quickly </a:t>
            </a:r>
            <a:r>
              <a:rPr lang="en-US" altLang="zh-CN" sz="2800" dirty="0">
                <a:solidFill>
                  <a:srgbClr val="0000FF"/>
                </a:solidFill>
                <a:latin typeface="Times New Roman" panose="02020603050405020304" pitchFamily="18" charset="0"/>
                <a:cs typeface="Times New Roman" panose="02020603050405020304" pitchFamily="18" charset="0"/>
              </a:rPr>
              <a:t>as </a:t>
            </a:r>
            <a:r>
              <a:rPr lang="en-US" altLang="zh-CN" sz="2800" dirty="0" smtClean="0">
                <a:solidFill>
                  <a:srgbClr val="0000FF"/>
                </a:solidFill>
                <a:latin typeface="Times New Roman" panose="02020603050405020304" pitchFamily="18" charset="0"/>
                <a:cs typeface="Times New Roman" panose="02020603050405020304" pitchFamily="18" charset="0"/>
              </a:rPr>
              <a:t>possible </a:t>
            </a:r>
            <a:endParaRPr lang="en-US" sz="2800" dirty="0">
              <a:solidFill>
                <a:srgbClr val="0000FF"/>
              </a:solidFill>
              <a:latin typeface="Times New Roman" panose="02020603050405020304" pitchFamily="18" charset="0"/>
              <a:cs typeface="Times New Roman" panose="02020603050405020304" pitchFamily="18" charset="0"/>
            </a:endParaRPr>
          </a:p>
        </p:txBody>
      </p:sp>
      <p:sp>
        <p:nvSpPr>
          <p:cNvPr id="14" name="文本框 13"/>
          <p:cNvSpPr txBox="1"/>
          <p:nvPr/>
        </p:nvSpPr>
        <p:spPr bwMode="auto">
          <a:xfrm>
            <a:off x="284118" y="116632"/>
            <a:ext cx="33714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FF0000"/>
                </a:solidFill>
              </a:rPr>
              <a:t>Breakthrough-4:</a:t>
            </a:r>
            <a:endParaRPr lang="zh-CN" altLang="en-US" sz="3200" b="1" dirty="0">
              <a:solidFill>
                <a:srgbClr val="0000FF"/>
              </a:solidFill>
            </a:endParaRPr>
          </a:p>
        </p:txBody>
      </p:sp>
      <p:pic>
        <p:nvPicPr>
          <p:cNvPr id="15" name="图片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389" y="1421676"/>
            <a:ext cx="2534193" cy="2367365"/>
          </a:xfrm>
          <a:prstGeom prst="rect">
            <a:avLst/>
          </a:prstGeom>
        </p:spPr>
      </p:pic>
      <p:pic>
        <p:nvPicPr>
          <p:cNvPr id="16" name="图片 15">
            <a:extLst>
              <a:ext uri="{FF2B5EF4-FFF2-40B4-BE49-F238E27FC236}">
                <a16:creationId xmlns:a16="http://schemas.microsoft.com/office/drawing/2014/main" xmlns="" id="{D3F43117-A584-4539-9071-116DDDAE38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7279" y="1420548"/>
            <a:ext cx="2236656" cy="2338301"/>
          </a:xfrm>
          <a:prstGeom prst="rect">
            <a:avLst/>
          </a:prstGeom>
        </p:spPr>
      </p:pic>
      <p:pic>
        <p:nvPicPr>
          <p:cNvPr id="17"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4714" t="14052" b="52464"/>
          <a:stretch/>
        </p:blipFill>
        <p:spPr bwMode="auto">
          <a:xfrm>
            <a:off x="8059299" y="1373645"/>
            <a:ext cx="2141158" cy="21993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图片 17">
            <a:extLst>
              <a:ext uri="{FF2B5EF4-FFF2-40B4-BE49-F238E27FC236}">
                <a16:creationId xmlns:a16="http://schemas.microsoft.com/office/drawing/2014/main" xmlns="" id="{DE317677-03BE-4FBF-A2C6-AB68F2E494C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27568"/>
          <a:stretch/>
        </p:blipFill>
        <p:spPr>
          <a:xfrm>
            <a:off x="375909" y="4261703"/>
            <a:ext cx="4463196" cy="2505162"/>
          </a:xfrm>
          <a:prstGeom prst="rect">
            <a:avLst/>
          </a:prstGeom>
        </p:spPr>
      </p:pic>
      <p:sp>
        <p:nvSpPr>
          <p:cNvPr id="20" name="矩形: 圆角 64">
            <a:extLst>
              <a:ext uri="{FF2B5EF4-FFF2-40B4-BE49-F238E27FC236}">
                <a16:creationId xmlns:a16="http://schemas.microsoft.com/office/drawing/2014/main" xmlns="" id="{97232BB5-23FA-45B6-8CFF-F0712CCCD027}"/>
              </a:ext>
            </a:extLst>
          </p:cNvPr>
          <p:cNvSpPr>
            <a:spLocks/>
          </p:cNvSpPr>
          <p:nvPr/>
        </p:nvSpPr>
        <p:spPr>
          <a:xfrm>
            <a:off x="3072963" y="2060849"/>
            <a:ext cx="1090637" cy="922906"/>
          </a:xfrm>
          <a:prstGeom prst="roundRect">
            <a:avLst>
              <a:gd name="adj" fmla="val 9563"/>
            </a:avLst>
          </a:prstGeom>
          <a:gradFill flip="none" rotWithShape="1">
            <a:gsLst>
              <a:gs pos="0">
                <a:srgbClr val="E8F5FE"/>
              </a:gs>
              <a:gs pos="50000">
                <a:sysClr val="window" lastClr="FFFFFF"/>
              </a:gs>
              <a:gs pos="100000">
                <a:srgbClr val="E8F5FE"/>
              </a:gs>
            </a:gsLst>
            <a:lin ang="0" scaled="1"/>
            <a:tileRect/>
          </a:gradFill>
          <a:ln w="9525" cap="flat" cmpd="sng" algn="ctr">
            <a:solidFill>
              <a:srgbClr val="076EBD">
                <a:alpha val="40000"/>
              </a:srgbClr>
            </a:solidFill>
            <a:prstDash val="solid"/>
            <a:miter lim="800000"/>
          </a:ln>
          <a:effectLst>
            <a:outerShdw blurRad="723900" sx="102000" sy="102000" algn="ctr" rotWithShape="0">
              <a:srgbClr val="1E2B4D">
                <a:alpha val="8000"/>
              </a:srgbClr>
            </a:outerShdw>
          </a:effectLst>
        </p:spPr>
        <p:txBody>
          <a:bodyPr rtlCol="0" anchor="ctr"/>
          <a:lstStyle/>
          <a:p>
            <a:pPr algn="ctr"/>
            <a:endParaRPr lang="zh-CN" altLang="en-US" kern="0" dirty="0">
              <a:solidFill>
                <a:srgbClr val="0041B4"/>
              </a:solidFill>
              <a:latin typeface="微软雅黑" panose="020B0503020204020204" pitchFamily="34" charset="-122"/>
              <a:ea typeface="微软雅黑" panose="020B0503020204020204" pitchFamily="34" charset="-122"/>
            </a:endParaRPr>
          </a:p>
        </p:txBody>
      </p:sp>
      <p:sp>
        <p:nvSpPr>
          <p:cNvPr id="2" name="矩形 1"/>
          <p:cNvSpPr/>
          <p:nvPr/>
        </p:nvSpPr>
        <p:spPr>
          <a:xfrm>
            <a:off x="3080717" y="2113438"/>
            <a:ext cx="1149674" cy="830997"/>
          </a:xfrm>
          <a:prstGeom prst="rect">
            <a:avLst/>
          </a:prstGeom>
        </p:spPr>
        <p:txBody>
          <a:bodyPr wrap="none">
            <a:spAutoFit/>
          </a:bodyPr>
          <a:lstStyle/>
          <a:p>
            <a:pPr algn="ctr">
              <a:spcBef>
                <a:spcPts val="0"/>
              </a:spcBef>
              <a:spcAft>
                <a:spcPts val="0"/>
              </a:spcAft>
            </a:pPr>
            <a:r>
              <a:rPr lang="en-US" altLang="zh-CN" sz="2400" b="1" dirty="0">
                <a:latin typeface="Times New Roman" panose="02020603050405020304" pitchFamily="18" charset="0"/>
                <a:cs typeface="Times New Roman" panose="02020603050405020304" pitchFamily="18" charset="0"/>
              </a:rPr>
              <a:t>Space </a:t>
            </a:r>
            <a:endParaRPr lang="en-US" altLang="zh-CN" sz="2400" b="1" dirty="0" smtClean="0">
              <a:latin typeface="Times New Roman" panose="02020603050405020304" pitchFamily="18" charset="0"/>
              <a:cs typeface="Times New Roman" panose="02020603050405020304" pitchFamily="18" charset="0"/>
            </a:endParaRPr>
          </a:p>
          <a:p>
            <a:pPr algn="ctr">
              <a:spcBef>
                <a:spcPts val="0"/>
              </a:spcBef>
              <a:spcAft>
                <a:spcPts val="0"/>
              </a:spcAft>
            </a:pPr>
            <a:r>
              <a:rPr lang="en-US" altLang="zh-CN" sz="2400" b="1" dirty="0" smtClean="0">
                <a:latin typeface="Times New Roman" panose="02020603050405020304" pitchFamily="18" charset="0"/>
                <a:cs typeface="Times New Roman" panose="02020603050405020304" pitchFamily="18" charset="0"/>
              </a:rPr>
              <a:t>charge </a:t>
            </a:r>
            <a:endParaRPr lang="zh-CN" altLang="en-US" sz="2400" dirty="0"/>
          </a:p>
        </p:txBody>
      </p:sp>
      <p:sp>
        <p:nvSpPr>
          <p:cNvPr id="26" name="矩形 25"/>
          <p:cNvSpPr/>
          <p:nvPr/>
        </p:nvSpPr>
        <p:spPr>
          <a:xfrm>
            <a:off x="10415220" y="2047211"/>
            <a:ext cx="1441420" cy="830997"/>
          </a:xfrm>
          <a:prstGeom prst="rect">
            <a:avLst/>
          </a:prstGeom>
        </p:spPr>
        <p:txBody>
          <a:bodyPr wrap="none">
            <a:spAutoFit/>
          </a:bodyPr>
          <a:lstStyle/>
          <a:p>
            <a:pPr algn="ctr">
              <a:spcBef>
                <a:spcPts val="0"/>
              </a:spcBef>
              <a:spcAft>
                <a:spcPts val="0"/>
              </a:spcAft>
            </a:pPr>
            <a:r>
              <a:rPr lang="en-US" altLang="zh-CN" sz="2400" b="1" dirty="0" smtClean="0">
                <a:latin typeface="Times New Roman" panose="02020603050405020304" pitchFamily="18" charset="0"/>
                <a:cs typeface="Times New Roman" panose="02020603050405020304" pitchFamily="18" charset="0"/>
              </a:rPr>
              <a:t>Dynamic </a:t>
            </a:r>
          </a:p>
          <a:p>
            <a:pPr algn="ctr">
              <a:spcBef>
                <a:spcPts val="0"/>
              </a:spcBef>
              <a:spcAft>
                <a:spcPts val="0"/>
              </a:spcAft>
            </a:pPr>
            <a:r>
              <a:rPr lang="en-US" altLang="zh-CN" sz="2400" b="1" dirty="0" smtClean="0">
                <a:latin typeface="Times New Roman" panose="02020603050405020304" pitchFamily="18" charset="0"/>
                <a:cs typeface="Times New Roman" panose="02020603050405020304" pitchFamily="18" charset="0"/>
              </a:rPr>
              <a:t>vacuum</a:t>
            </a:r>
            <a:endParaRPr lang="zh-CN" altLang="en-US" sz="2400" dirty="0"/>
          </a:p>
        </p:txBody>
      </p:sp>
      <p:sp>
        <p:nvSpPr>
          <p:cNvPr id="7" name="矩形 6"/>
          <p:cNvSpPr/>
          <p:nvPr/>
        </p:nvSpPr>
        <p:spPr>
          <a:xfrm>
            <a:off x="6481776" y="2134911"/>
            <a:ext cx="1558440" cy="830997"/>
          </a:xfrm>
          <a:prstGeom prst="rect">
            <a:avLst/>
          </a:prstGeom>
        </p:spPr>
        <p:txBody>
          <a:bodyPr wrap="none">
            <a:spAutoFit/>
          </a:bodyPr>
          <a:lstStyle/>
          <a:p>
            <a:pPr defTabSz="944880" eaLnBrk="1" fontAlgn="auto" hangingPunct="1">
              <a:spcBef>
                <a:spcPts val="0"/>
              </a:spcBef>
              <a:spcAft>
                <a:spcPts val="0"/>
              </a:spcAft>
            </a:pPr>
            <a:r>
              <a:rPr lang="en-US" altLang="zh-CN" sz="2400" b="1" dirty="0">
                <a:latin typeface="Times New Roman" panose="02020603050405020304" pitchFamily="18" charset="0"/>
                <a:cs typeface="Times New Roman" panose="02020603050405020304" pitchFamily="18" charset="0"/>
              </a:rPr>
              <a:t>Collective </a:t>
            </a:r>
            <a:endParaRPr lang="en-US" altLang="zh-CN" sz="2400" b="1" dirty="0" smtClean="0">
              <a:latin typeface="Times New Roman" panose="02020603050405020304" pitchFamily="18" charset="0"/>
              <a:cs typeface="Times New Roman" panose="02020603050405020304" pitchFamily="18" charset="0"/>
            </a:endParaRPr>
          </a:p>
          <a:p>
            <a:pPr algn="ctr" defTabSz="944880" eaLnBrk="1" fontAlgn="auto" hangingPunct="1">
              <a:spcBef>
                <a:spcPts val="0"/>
              </a:spcBef>
              <a:spcAft>
                <a:spcPts val="0"/>
              </a:spcAft>
            </a:pPr>
            <a:r>
              <a:rPr lang="en-US" altLang="zh-CN" sz="2400" b="1" dirty="0" smtClean="0">
                <a:latin typeface="Times New Roman" panose="02020603050405020304" pitchFamily="18" charset="0"/>
                <a:cs typeface="Times New Roman" panose="02020603050405020304" pitchFamily="18" charset="0"/>
              </a:rPr>
              <a:t>instability</a:t>
            </a:r>
            <a:endParaRPr lang="zh-CN" altLang="en-US" sz="2400" b="1" dirty="0">
              <a:latin typeface="Times New Roman" panose="02020603050405020304" pitchFamily="18" charset="0"/>
              <a:cs typeface="Times New Roman" panose="02020603050405020304" pitchFamily="18" charset="0"/>
            </a:endParaRPr>
          </a:p>
        </p:txBody>
      </p:sp>
      <p:sp>
        <p:nvSpPr>
          <p:cNvPr id="30" name="Freeform 6">
            <a:extLst>
              <a:ext uri="{FF2B5EF4-FFF2-40B4-BE49-F238E27FC236}">
                <a16:creationId xmlns:a16="http://schemas.microsoft.com/office/drawing/2014/main" xmlns="" id="{0491C562-39CF-47AF-9D7C-EAD2FB6E189C}"/>
              </a:ext>
            </a:extLst>
          </p:cNvPr>
          <p:cNvSpPr>
            <a:spLocks/>
          </p:cNvSpPr>
          <p:nvPr/>
        </p:nvSpPr>
        <p:spPr bwMode="auto">
          <a:xfrm>
            <a:off x="5116400" y="4977283"/>
            <a:ext cx="729454" cy="1295769"/>
          </a:xfrm>
          <a:custGeom>
            <a:avLst/>
            <a:gdLst>
              <a:gd name="T0" fmla="*/ 0 w 574"/>
              <a:gd name="T1" fmla="*/ 0 h 1190"/>
              <a:gd name="T2" fmla="*/ 0 w 574"/>
              <a:gd name="T3" fmla="*/ 487 h 1190"/>
              <a:gd name="T4" fmla="*/ 166 w 574"/>
              <a:gd name="T5" fmla="*/ 595 h 1190"/>
              <a:gd name="T6" fmla="*/ 166 w 574"/>
              <a:gd name="T7" fmla="*/ 595 h 1190"/>
              <a:gd name="T8" fmla="*/ 166 w 574"/>
              <a:gd name="T9" fmla="*/ 595 h 1190"/>
              <a:gd name="T10" fmla="*/ 0 w 574"/>
              <a:gd name="T11" fmla="*/ 704 h 1190"/>
              <a:gd name="T12" fmla="*/ 0 w 574"/>
              <a:gd name="T13" fmla="*/ 1190 h 1190"/>
              <a:gd name="T14" fmla="*/ 424 w 574"/>
              <a:gd name="T15" fmla="*/ 689 h 1190"/>
              <a:gd name="T16" fmla="*/ 424 w 574"/>
              <a:gd name="T17" fmla="*/ 689 h 1190"/>
              <a:gd name="T18" fmla="*/ 424 w 574"/>
              <a:gd name="T19" fmla="*/ 689 h 1190"/>
              <a:gd name="T20" fmla="*/ 425 w 574"/>
              <a:gd name="T21" fmla="*/ 689 h 1190"/>
              <a:gd name="T22" fmla="*/ 425 w 574"/>
              <a:gd name="T23" fmla="*/ 795 h 1190"/>
              <a:gd name="T24" fmla="*/ 574 w 574"/>
              <a:gd name="T25" fmla="*/ 592 h 1190"/>
              <a:gd name="T26" fmla="*/ 425 w 574"/>
              <a:gd name="T27" fmla="*/ 389 h 1190"/>
              <a:gd name="T28" fmla="*/ 425 w 574"/>
              <a:gd name="T29" fmla="*/ 501 h 1190"/>
              <a:gd name="T30" fmla="*/ 424 w 574"/>
              <a:gd name="T31" fmla="*/ 502 h 1190"/>
              <a:gd name="T32" fmla="*/ 0 w 574"/>
              <a:gd name="T33" fmla="*/ 0 h 1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74" h="1190">
                <a:moveTo>
                  <a:pt x="0" y="0"/>
                </a:moveTo>
                <a:cubicBezTo>
                  <a:pt x="0" y="487"/>
                  <a:pt x="0" y="487"/>
                  <a:pt x="0" y="487"/>
                </a:cubicBezTo>
                <a:cubicBezTo>
                  <a:pt x="0" y="487"/>
                  <a:pt x="65" y="541"/>
                  <a:pt x="166" y="595"/>
                </a:cubicBezTo>
                <a:cubicBezTo>
                  <a:pt x="166" y="595"/>
                  <a:pt x="166" y="595"/>
                  <a:pt x="166" y="595"/>
                </a:cubicBezTo>
                <a:cubicBezTo>
                  <a:pt x="166" y="595"/>
                  <a:pt x="166" y="595"/>
                  <a:pt x="166" y="595"/>
                </a:cubicBezTo>
                <a:cubicBezTo>
                  <a:pt x="65" y="649"/>
                  <a:pt x="0" y="704"/>
                  <a:pt x="0" y="704"/>
                </a:cubicBezTo>
                <a:cubicBezTo>
                  <a:pt x="0" y="1190"/>
                  <a:pt x="0" y="1190"/>
                  <a:pt x="0" y="1190"/>
                </a:cubicBezTo>
                <a:cubicBezTo>
                  <a:pt x="135" y="877"/>
                  <a:pt x="369" y="722"/>
                  <a:pt x="424" y="689"/>
                </a:cubicBezTo>
                <a:cubicBezTo>
                  <a:pt x="424" y="689"/>
                  <a:pt x="424" y="689"/>
                  <a:pt x="424" y="689"/>
                </a:cubicBezTo>
                <a:cubicBezTo>
                  <a:pt x="424" y="689"/>
                  <a:pt x="424" y="689"/>
                  <a:pt x="424" y="689"/>
                </a:cubicBezTo>
                <a:cubicBezTo>
                  <a:pt x="424" y="689"/>
                  <a:pt x="425" y="689"/>
                  <a:pt x="425" y="689"/>
                </a:cubicBezTo>
                <a:cubicBezTo>
                  <a:pt x="425" y="795"/>
                  <a:pt x="425" y="795"/>
                  <a:pt x="425" y="795"/>
                </a:cubicBezTo>
                <a:cubicBezTo>
                  <a:pt x="574" y="592"/>
                  <a:pt x="574" y="592"/>
                  <a:pt x="574" y="592"/>
                </a:cubicBezTo>
                <a:cubicBezTo>
                  <a:pt x="425" y="389"/>
                  <a:pt x="425" y="389"/>
                  <a:pt x="425" y="389"/>
                </a:cubicBezTo>
                <a:cubicBezTo>
                  <a:pt x="425" y="501"/>
                  <a:pt x="425" y="501"/>
                  <a:pt x="425" y="501"/>
                </a:cubicBezTo>
                <a:cubicBezTo>
                  <a:pt x="425" y="501"/>
                  <a:pt x="424" y="502"/>
                  <a:pt x="424" y="502"/>
                </a:cubicBezTo>
                <a:cubicBezTo>
                  <a:pt x="369" y="468"/>
                  <a:pt x="135" y="313"/>
                  <a:pt x="0" y="0"/>
                </a:cubicBezTo>
                <a:close/>
              </a:path>
            </a:pathLst>
          </a:custGeom>
          <a:gradFill flip="none" rotWithShape="1">
            <a:gsLst>
              <a:gs pos="0">
                <a:srgbClr val="0000FF">
                  <a:alpha val="95000"/>
                </a:srgbClr>
              </a:gs>
              <a:gs pos="76000">
                <a:srgbClr val="0250AF">
                  <a:alpha val="0"/>
                </a:srgbClr>
              </a:gs>
            </a:gsLst>
            <a:lin ang="10800000" scaled="1"/>
            <a:tileRect/>
          </a:gradFill>
          <a:ln w="12700" cap="flat" cmpd="sng" algn="ctr">
            <a:noFill/>
            <a:prstDash val="solid"/>
            <a:miter lim="800000"/>
          </a:ln>
          <a:effectLst/>
        </p:spPr>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defRPr/>
            </a:pPr>
            <a:endParaRPr lang="zh-CN" altLang="en-US" kern="0"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矩形 31"/>
          <p:cNvSpPr/>
          <p:nvPr/>
        </p:nvSpPr>
        <p:spPr>
          <a:xfrm>
            <a:off x="1491267" y="5409725"/>
            <a:ext cx="3466013" cy="430887"/>
          </a:xfrm>
          <a:prstGeom prst="rect">
            <a:avLst/>
          </a:prstGeom>
        </p:spPr>
        <p:txBody>
          <a:bodyPr wrap="none">
            <a:spAutoFit/>
          </a:bodyPr>
          <a:lstStyle/>
          <a:p>
            <a:r>
              <a:rPr lang="en-US" altLang="zh-CN" sz="2200" b="1" dirty="0">
                <a:latin typeface="Arial" panose="020B0604020202020204" pitchFamily="34" charset="0"/>
                <a:ea typeface="黑体" panose="02010609060101010101" pitchFamily="49" charset="-122"/>
              </a:rPr>
              <a:t>Fast ramping rate mode </a:t>
            </a:r>
            <a:endParaRPr lang="zh-CN" altLang="en-US" sz="2200" dirty="0">
              <a:latin typeface="Arial" panose="020B0604020202020204" pitchFamily="34" charset="0"/>
            </a:endParaRPr>
          </a:p>
        </p:txBody>
      </p:sp>
      <p:sp>
        <p:nvSpPr>
          <p:cNvPr id="8" name="矩形 7"/>
          <p:cNvSpPr/>
          <p:nvPr/>
        </p:nvSpPr>
        <p:spPr>
          <a:xfrm>
            <a:off x="6134383" y="4552009"/>
            <a:ext cx="6010289" cy="461665"/>
          </a:xfrm>
          <a:prstGeom prst="rect">
            <a:avLst/>
          </a:prstGeom>
        </p:spPr>
        <p:txBody>
          <a:bodyPr wrap="square">
            <a:spAutoFit/>
          </a:bodyPr>
          <a:lstStyle/>
          <a:p>
            <a:r>
              <a:rPr lang="en-US" altLang="zh-CN" sz="2400" b="1" dirty="0">
                <a:solidFill>
                  <a:srgbClr val="C00000"/>
                </a:solidFill>
                <a:latin typeface="Times New Roman" panose="02020603050405020304" pitchFamily="18" charset="0"/>
                <a:cs typeface="Times New Roman" panose="02020603050405020304" pitchFamily="18" charset="0"/>
              </a:rPr>
              <a:t>C</a:t>
            </a:r>
            <a:r>
              <a:rPr lang="en-US" altLang="zh-CN" sz="2400" b="1" dirty="0" smtClean="0">
                <a:solidFill>
                  <a:srgbClr val="C00000"/>
                </a:solidFill>
                <a:latin typeface="Times New Roman" panose="02020603050405020304" pitchFamily="18" charset="0"/>
                <a:cs typeface="Times New Roman" panose="02020603050405020304" pitchFamily="18" charset="0"/>
              </a:rPr>
              <a:t>hallenges for fast ramping acceleration</a:t>
            </a:r>
            <a:endParaRPr lang="zh-CN" altLang="en-US" sz="2400" b="1" dirty="0">
              <a:solidFill>
                <a:srgbClr val="C00000"/>
              </a:solidFill>
              <a:latin typeface="Times New Roman" panose="02020603050405020304" pitchFamily="18" charset="0"/>
              <a:cs typeface="Times New Roman" panose="02020603050405020304" pitchFamily="18" charset="0"/>
            </a:endParaRPr>
          </a:p>
        </p:txBody>
      </p:sp>
      <p:sp>
        <p:nvSpPr>
          <p:cNvPr id="33" name="文本框 32">
            <a:extLst>
              <a:ext uri="{FF2B5EF4-FFF2-40B4-BE49-F238E27FC236}">
                <a16:creationId xmlns:a16="http://schemas.microsoft.com/office/drawing/2014/main" xmlns="" id="{F953AA83-B128-426E-B836-5EDE4E456F1F}"/>
              </a:ext>
            </a:extLst>
          </p:cNvPr>
          <p:cNvSpPr txBox="1"/>
          <p:nvPr/>
        </p:nvSpPr>
        <p:spPr>
          <a:xfrm>
            <a:off x="8149378" y="5360265"/>
            <a:ext cx="1469387" cy="830997"/>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defPPr>
              <a:defRPr lang="zh-CN"/>
            </a:defPPr>
            <a:lvl1pPr>
              <a:defRPr sz="2400" b="1">
                <a:latin typeface="Times New Roman" panose="02020603050405020304" pitchFamily="18" charset="0"/>
                <a:cs typeface="Times New Roman" panose="02020603050405020304" pitchFamily="18" charset="0"/>
              </a:defRPr>
            </a:lvl1pPr>
          </a:lstStyle>
          <a:p>
            <a:pPr algn="ctr"/>
            <a:r>
              <a:rPr lang="en-US" altLang="zh-CN" dirty="0" smtClean="0">
                <a:solidFill>
                  <a:srgbClr val="0000FF"/>
                </a:solidFill>
              </a:rPr>
              <a:t>RF </a:t>
            </a:r>
            <a:r>
              <a:rPr lang="en-US" altLang="zh-CN" dirty="0">
                <a:solidFill>
                  <a:srgbClr val="0000FF"/>
                </a:solidFill>
              </a:rPr>
              <a:t>system</a:t>
            </a:r>
            <a:endParaRPr lang="zh-CN" altLang="en-US" dirty="0">
              <a:solidFill>
                <a:srgbClr val="0000FF"/>
              </a:solidFill>
            </a:endParaRPr>
          </a:p>
        </p:txBody>
      </p:sp>
      <p:sp>
        <p:nvSpPr>
          <p:cNvPr id="34" name="文本框 33">
            <a:extLst>
              <a:ext uri="{FF2B5EF4-FFF2-40B4-BE49-F238E27FC236}">
                <a16:creationId xmlns:a16="http://schemas.microsoft.com/office/drawing/2014/main" xmlns="" id="{CEE94E32-0528-4909-A2CB-18459B30C8E4}"/>
              </a:ext>
            </a:extLst>
          </p:cNvPr>
          <p:cNvSpPr txBox="1"/>
          <p:nvPr/>
        </p:nvSpPr>
        <p:spPr>
          <a:xfrm>
            <a:off x="6240016" y="5377480"/>
            <a:ext cx="1664137" cy="830997"/>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altLang="zh-CN" sz="2400" b="1" dirty="0">
                <a:solidFill>
                  <a:srgbClr val="0000FF"/>
                </a:solidFill>
                <a:latin typeface="Times New Roman" panose="02020603050405020304" pitchFamily="18" charset="0"/>
                <a:cs typeface="Times New Roman" panose="02020603050405020304" pitchFamily="18" charset="0"/>
              </a:rPr>
              <a:t>P</a:t>
            </a:r>
            <a:r>
              <a:rPr lang="en-US" altLang="zh-CN" sz="2400" b="1" dirty="0" smtClean="0">
                <a:solidFill>
                  <a:srgbClr val="0000FF"/>
                </a:solidFill>
                <a:latin typeface="Times New Roman" panose="02020603050405020304" pitchFamily="18" charset="0"/>
                <a:cs typeface="Times New Roman" panose="02020603050405020304" pitchFamily="18" charset="0"/>
              </a:rPr>
              <a:t>ower </a:t>
            </a:r>
            <a:r>
              <a:rPr lang="en-US" altLang="zh-CN" sz="2400" b="1" dirty="0">
                <a:solidFill>
                  <a:srgbClr val="0000FF"/>
                </a:solidFill>
                <a:latin typeface="Times New Roman" panose="02020603050405020304" pitchFamily="18" charset="0"/>
                <a:cs typeface="Times New Roman" panose="02020603050405020304" pitchFamily="18" charset="0"/>
              </a:rPr>
              <a:t>supply </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35" name="矩形 34">
            <a:extLst>
              <a:ext uri="{FF2B5EF4-FFF2-40B4-BE49-F238E27FC236}">
                <a16:creationId xmlns:a16="http://schemas.microsoft.com/office/drawing/2014/main" xmlns="" id="{5BC665E7-722C-4CB3-B3BE-A18C15AFEB9F}"/>
              </a:ext>
            </a:extLst>
          </p:cNvPr>
          <p:cNvSpPr/>
          <p:nvPr/>
        </p:nvSpPr>
        <p:spPr>
          <a:xfrm>
            <a:off x="9967619" y="5352967"/>
            <a:ext cx="1498769" cy="830997"/>
          </a:xfrm>
          <a:prstGeom prst="rect">
            <a:avLst/>
          </a:prstGeom>
          <a:solidFill>
            <a:schemeClr val="bg2"/>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rtlCol="0">
            <a:spAutoFit/>
          </a:bodyPr>
          <a:lstStyle/>
          <a:p>
            <a:pPr algn="ctr"/>
            <a:r>
              <a:rPr lang="en-US" altLang="zh-CN" sz="2400" b="1" dirty="0">
                <a:solidFill>
                  <a:srgbClr val="0000FF"/>
                </a:solidFill>
                <a:latin typeface="Times New Roman" panose="02020603050405020304" pitchFamily="18" charset="0"/>
                <a:cs typeface="Times New Roman" panose="02020603050405020304" pitchFamily="18" charset="0"/>
              </a:rPr>
              <a:t>V</a:t>
            </a:r>
            <a:r>
              <a:rPr lang="en-US" altLang="zh-CN" sz="2400" b="1" dirty="0" smtClean="0">
                <a:solidFill>
                  <a:srgbClr val="0000FF"/>
                </a:solidFill>
                <a:latin typeface="Times New Roman" panose="02020603050405020304" pitchFamily="18" charset="0"/>
                <a:cs typeface="Times New Roman" panose="02020603050405020304" pitchFamily="18" charset="0"/>
              </a:rPr>
              <a:t>acuum </a:t>
            </a:r>
            <a:r>
              <a:rPr lang="en-US" altLang="zh-CN" sz="2400" b="1" dirty="0">
                <a:solidFill>
                  <a:srgbClr val="0000FF"/>
                </a:solidFill>
                <a:latin typeface="Times New Roman" panose="02020603050405020304" pitchFamily="18" charset="0"/>
                <a:cs typeface="Times New Roman" panose="02020603050405020304" pitchFamily="18" charset="0"/>
              </a:rPr>
              <a:t>chamber</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82352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3" name="文本框 2"/>
          <p:cNvSpPr txBox="1"/>
          <p:nvPr/>
        </p:nvSpPr>
        <p:spPr bwMode="auto">
          <a:xfrm>
            <a:off x="1991544" y="116632"/>
            <a:ext cx="806342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003399"/>
                </a:solidFill>
              </a:rPr>
              <a:t>Fast </a:t>
            </a:r>
            <a:r>
              <a:rPr lang="en-US" altLang="zh-CN" sz="3200" b="1" dirty="0">
                <a:solidFill>
                  <a:srgbClr val="003399"/>
                </a:solidFill>
              </a:rPr>
              <a:t>ramping rate full energy storage </a:t>
            </a:r>
            <a:r>
              <a:rPr lang="en-US" altLang="zh-CN" sz="3200" b="1" dirty="0" smtClean="0">
                <a:solidFill>
                  <a:srgbClr val="003399"/>
                </a:solidFill>
              </a:rPr>
              <a:t>PS</a:t>
            </a:r>
            <a:endParaRPr lang="en-US" altLang="zh-CN" sz="3200" b="1" dirty="0">
              <a:solidFill>
                <a:srgbClr val="003399"/>
              </a:solidFill>
            </a:endParaRPr>
          </a:p>
        </p:txBody>
      </p:sp>
      <p:pic>
        <p:nvPicPr>
          <p:cNvPr id="25" name="图片 24">
            <a:extLst>
              <a:ext uri="{FF2B5EF4-FFF2-40B4-BE49-F238E27FC236}">
                <a16:creationId xmlns:a16="http://schemas.microsoft.com/office/drawing/2014/main" xmlns="" id="{3DBCCEDB-B808-48B7-81D4-5FB9B0D80BA7}"/>
              </a:ext>
            </a:extLst>
          </p:cNvPr>
          <p:cNvPicPr>
            <a:picLocks/>
          </p:cNvPicPr>
          <p:nvPr/>
        </p:nvPicPr>
        <p:blipFill>
          <a:blip r:embed="rId4" cstate="screen">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rcRect/>
          <a:stretch/>
        </p:blipFill>
        <p:spPr>
          <a:xfrm>
            <a:off x="5731781" y="1708127"/>
            <a:ext cx="2994551" cy="2080912"/>
          </a:xfrm>
          <a:prstGeom prst="rect">
            <a:avLst/>
          </a:prstGeom>
        </p:spPr>
      </p:pic>
      <p:pic>
        <p:nvPicPr>
          <p:cNvPr id="26" name="图片 25">
            <a:extLst>
              <a:ext uri="{FF2B5EF4-FFF2-40B4-BE49-F238E27FC236}">
                <a16:creationId xmlns:a16="http://schemas.microsoft.com/office/drawing/2014/main" xmlns="" id="{E16215E0-965B-43A3-AFBA-2A4AB5B657D4}"/>
              </a:ext>
            </a:extLst>
          </p:cNvPr>
          <p:cNvPicPr preferRelativeResize="0">
            <a:picLocks/>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8832304" y="1708127"/>
            <a:ext cx="2994551" cy="2080912"/>
          </a:xfrm>
          <a:prstGeom prst="rect">
            <a:avLst/>
          </a:prstGeom>
        </p:spPr>
      </p:pic>
      <p:pic>
        <p:nvPicPr>
          <p:cNvPr id="36" name="图片 35"/>
          <p:cNvPicPr>
            <a:picLocks noChangeAspect="1"/>
          </p:cNvPicPr>
          <p:nvPr/>
        </p:nvPicPr>
        <p:blipFill>
          <a:blip r:embed="rId8"/>
          <a:stretch>
            <a:fillRect/>
          </a:stretch>
        </p:blipFill>
        <p:spPr>
          <a:xfrm>
            <a:off x="434714" y="4529434"/>
            <a:ext cx="3414056" cy="2298391"/>
          </a:xfrm>
          <a:prstGeom prst="rect">
            <a:avLst/>
          </a:prstGeom>
        </p:spPr>
      </p:pic>
      <p:graphicFrame>
        <p:nvGraphicFramePr>
          <p:cNvPr id="43" name="表格 42">
            <a:extLst>
              <a:ext uri="{FF2B5EF4-FFF2-40B4-BE49-F238E27FC236}">
                <a16:creationId xmlns="" xmlns:a16="http://schemas.microsoft.com/office/drawing/2014/main" id="{E83BD1F9-9651-46AA-4C1B-998C5ECE35DD}"/>
              </a:ext>
            </a:extLst>
          </p:cNvPr>
          <p:cNvGraphicFramePr/>
          <p:nvPr>
            <p:custDataLst>
              <p:tags r:id="rId1"/>
            </p:custDataLst>
            <p:extLst>
              <p:ext uri="{D42A27DB-BD31-4B8C-83A1-F6EECF244321}">
                <p14:modId xmlns:p14="http://schemas.microsoft.com/office/powerpoint/2010/main" val="4094046822"/>
              </p:ext>
            </p:extLst>
          </p:nvPr>
        </p:nvGraphicFramePr>
        <p:xfrm>
          <a:off x="7676181" y="4660808"/>
          <a:ext cx="4009488" cy="2103120"/>
        </p:xfrm>
        <a:graphic>
          <a:graphicData uri="http://schemas.openxmlformats.org/drawingml/2006/table">
            <a:tbl>
              <a:tblPr firstRow="1" bandRow="1"/>
              <a:tblGrid>
                <a:gridCol w="2057966">
                  <a:extLst>
                    <a:ext uri="{9D8B030D-6E8A-4147-A177-3AD203B41FA5}">
                      <a16:colId xmlns="" xmlns:a16="http://schemas.microsoft.com/office/drawing/2014/main" val="20000"/>
                    </a:ext>
                  </a:extLst>
                </a:gridCol>
                <a:gridCol w="1041805">
                  <a:extLst>
                    <a:ext uri="{9D8B030D-6E8A-4147-A177-3AD203B41FA5}">
                      <a16:colId xmlns="" xmlns:a16="http://schemas.microsoft.com/office/drawing/2014/main" val="20001"/>
                    </a:ext>
                  </a:extLst>
                </a:gridCol>
                <a:gridCol w="909717">
                  <a:extLst>
                    <a:ext uri="{9D8B030D-6E8A-4147-A177-3AD203B41FA5}">
                      <a16:colId xmlns="" xmlns:a16="http://schemas.microsoft.com/office/drawing/2014/main" val="20002"/>
                    </a:ext>
                  </a:extLst>
                </a:gridCol>
              </a:tblGrid>
              <a:tr h="635267">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Power</a:t>
                      </a:r>
                      <a:r>
                        <a:rPr lang="en-US" altLang="zh-CN" sz="1800" baseline="0" dirty="0">
                          <a:latin typeface="Times New Roman" panose="02020603050405020304" pitchFamily="18" charset="0"/>
                          <a:ea typeface="黑体" panose="02010609060101010101" pitchFamily="49" charset="-122"/>
                          <a:cs typeface="Times New Roman" panose="02020603050405020304" pitchFamily="18" charset="0"/>
                        </a:rPr>
                        <a:t> requirement</a:t>
                      </a:r>
                      <a:r>
                        <a:rPr lang="zh-CN" altLang="en-US" sz="1800" dirty="0">
                          <a:latin typeface="Times New Roman" panose="02020603050405020304" pitchFamily="18" charset="0"/>
                          <a:ea typeface="黑体" panose="02010609060101010101" pitchFamily="49" charset="-122"/>
                          <a:cs typeface="Times New Roman" panose="02020603050405020304" pitchFamily="18" charset="0"/>
                        </a:rPr>
                        <a:t> </a:t>
                      </a: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(MVA)</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algn="ctr">
                        <a:buNone/>
                      </a:pP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Conventional</a:t>
                      </a:r>
                      <a:r>
                        <a:rPr lang="en-US" altLang="zh-CN" sz="1800" baseline="0" dirty="0">
                          <a:latin typeface="Times New Roman" panose="02020603050405020304" pitchFamily="18" charset="0"/>
                          <a:ea typeface="黑体" panose="02010609060101010101" pitchFamily="49" charset="-122"/>
                          <a:cs typeface="Times New Roman" panose="02020603050405020304" pitchFamily="18" charset="0"/>
                        </a:rPr>
                        <a:t> </a:t>
                      </a:r>
                      <a:endParaRPr lang="zh-CN" altLang="en-US" sz="1800"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algn="ctr">
                        <a:buNone/>
                      </a:pPr>
                      <a:r>
                        <a:rPr lang="en-US" altLang="zh-CN" sz="1800" dirty="0">
                          <a:latin typeface="Times New Roman" panose="02020603050405020304" pitchFamily="18" charset="0"/>
                          <a:ea typeface="黑体" panose="02010609060101010101" pitchFamily="49" charset="-122"/>
                          <a:cs typeface="Times New Roman" panose="02020603050405020304" pitchFamily="18" charset="0"/>
                        </a:rPr>
                        <a:t>Energy</a:t>
                      </a:r>
                      <a:r>
                        <a:rPr lang="en-US" altLang="zh-CN" sz="1800" baseline="0" dirty="0">
                          <a:latin typeface="Times New Roman" panose="02020603050405020304" pitchFamily="18" charset="0"/>
                          <a:ea typeface="黑体" panose="02010609060101010101" pitchFamily="49" charset="-122"/>
                          <a:cs typeface="Times New Roman" panose="02020603050405020304" pitchFamily="18" charset="0"/>
                        </a:rPr>
                        <a:t> storage</a:t>
                      </a:r>
                      <a:endParaRPr lang="zh-CN" altLang="en-US" sz="1800"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solidFill>
                  </a:tcPr>
                </a:tc>
                <a:extLst>
                  <a:ext uri="{0D108BD9-81ED-4DB2-BD59-A6C34878D82A}">
                    <a16:rowId xmlns="" xmlns:a16="http://schemas.microsoft.com/office/drawing/2014/main" val="10000"/>
                  </a:ext>
                </a:extLst>
              </a:tr>
              <a:tr h="33275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baseline="0" dirty="0" err="1" smtClean="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Bendng</a:t>
                      </a:r>
                      <a:r>
                        <a:rPr lang="en-US" altLang="zh-CN" sz="1600" b="0" baseline="0" dirty="0" smtClean="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1600" b="0" baseline="0"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magnet</a:t>
                      </a:r>
                      <a:endParaRPr lang="en-US" altLang="zh-CN" sz="1600" b="0"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180</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15</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 xmlns:a16="http://schemas.microsoft.com/office/drawing/2014/main" val="10001"/>
                  </a:ext>
                </a:extLst>
              </a:tr>
              <a:tr h="33275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baseline="0" dirty="0" smtClean="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Quadruple </a:t>
                      </a:r>
                      <a:r>
                        <a:rPr lang="en-US" altLang="zh-CN" sz="1600" b="0" baseline="0"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magnet</a:t>
                      </a:r>
                      <a:endParaRPr lang="en-US" altLang="zh-CN" sz="1600" b="0"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50</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20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6</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 xmlns:a16="http://schemas.microsoft.com/office/drawing/2014/main" val="10002"/>
                  </a:ext>
                </a:extLst>
              </a:tr>
              <a:tr h="33275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 Total</a:t>
                      </a:r>
                      <a:r>
                        <a:rPr lang="en-US" altLang="zh-CN" sz="1600" b="0" baseline="0" dirty="0">
                          <a:latin typeface="Times New Roman" panose="02020603050405020304" pitchFamily="18" charset="0"/>
                          <a:ea typeface="黑体" panose="02010609060101010101" pitchFamily="49" charset="-122"/>
                          <a:cs typeface="Times New Roman" panose="02020603050405020304" pitchFamily="18" charset="0"/>
                        </a:rPr>
                        <a:t> of </a:t>
                      </a:r>
                      <a:r>
                        <a:rPr lang="en-US" altLang="zh-CN" sz="1600" b="0" dirty="0" err="1">
                          <a:latin typeface="Times New Roman" panose="02020603050405020304" pitchFamily="18" charset="0"/>
                          <a:ea typeface="黑体" panose="02010609060101010101" pitchFamily="49" charset="-122"/>
                          <a:cs typeface="Times New Roman" panose="02020603050405020304" pitchFamily="18" charset="0"/>
                        </a:rPr>
                        <a:t>BRing</a:t>
                      </a:r>
                      <a:endParaRPr lang="en-US" altLang="zh-CN" sz="1600" b="0" dirty="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250</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41</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extLst>
                  <a:ext uri="{0D108BD9-81ED-4DB2-BD59-A6C34878D82A}">
                    <a16:rowId xmlns="" xmlns:a16="http://schemas.microsoft.com/office/drawing/2014/main" val="10003"/>
                  </a:ext>
                </a:extLst>
              </a:tr>
              <a:tr h="332759">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Total of HIAF</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297</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buNone/>
                      </a:pPr>
                      <a:r>
                        <a:rPr lang="en-US" altLang="zh-CN" sz="1600" b="0" dirty="0">
                          <a:latin typeface="Times New Roman" panose="02020603050405020304" pitchFamily="18" charset="0"/>
                          <a:ea typeface="黑体" panose="02010609060101010101" pitchFamily="49" charset="-122"/>
                          <a:cs typeface="Times New Roman" panose="02020603050405020304" pitchFamily="18" charset="0"/>
                        </a:rPr>
                        <a:t>88</a:t>
                      </a:r>
                    </a:p>
                  </a:txBody>
                  <a:tcPr anchor="ctr">
                    <a:lnL w="12700" cap="flat" cmpd="sng" algn="ctr">
                      <a:solidFill>
                        <a:sysClr val="window" lastClr="FFFFFF"/>
                      </a:solidFill>
                      <a:prstDash val="solid"/>
                      <a:round/>
                      <a:headEnd type="none" w="med" len="med"/>
                      <a:tailEnd type="none" w="med" len="med"/>
                    </a:lnL>
                    <a:lnR w="12700" cap="flat" cmpd="sng" algn="ctr">
                      <a:solidFill>
                        <a:sysClr val="window" lastClr="FFFFFF"/>
                      </a:solidFill>
                      <a:prstDash val="solid"/>
                      <a:round/>
                      <a:headEnd type="none" w="med" len="med"/>
                      <a:tailEnd type="none" w="med" len="med"/>
                    </a:lnR>
                    <a:lnT w="12700" cap="flat" cmpd="sng" algn="ctr">
                      <a:solidFill>
                        <a:sysClr val="window" lastClr="FFFFFF"/>
                      </a:solidFill>
                      <a:prstDash val="solid"/>
                      <a:round/>
                      <a:headEnd type="none" w="med" len="med"/>
                      <a:tailEnd type="none" w="med" len="med"/>
                    </a:lnT>
                    <a:lnB w="12700" cap="flat" cmpd="sng" algn="ctr">
                      <a:solidFill>
                        <a:sysClr val="window" lastClr="FFFFFF"/>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extLst>
                  <a:ext uri="{0D108BD9-81ED-4DB2-BD59-A6C34878D82A}">
                    <a16:rowId xmlns="" xmlns:a16="http://schemas.microsoft.com/office/drawing/2014/main" val="10004"/>
                  </a:ext>
                </a:extLst>
              </a:tr>
            </a:tbl>
          </a:graphicData>
        </a:graphic>
      </p:graphicFrame>
      <p:sp>
        <p:nvSpPr>
          <p:cNvPr id="44" name="矩形 43">
            <a:extLst>
              <a:ext uri="{FF2B5EF4-FFF2-40B4-BE49-F238E27FC236}">
                <a16:creationId xmlns="" xmlns:a16="http://schemas.microsoft.com/office/drawing/2014/main" id="{466ED1E4-E404-E1F8-2A60-2725557FB0BB}"/>
              </a:ext>
            </a:extLst>
          </p:cNvPr>
          <p:cNvSpPr/>
          <p:nvPr/>
        </p:nvSpPr>
        <p:spPr>
          <a:xfrm>
            <a:off x="9764412" y="5301208"/>
            <a:ext cx="1909682" cy="722553"/>
          </a:xfrm>
          <a:prstGeom prst="rect">
            <a:avLst/>
          </a:prstGeom>
          <a:noFill/>
          <a:ln w="38100" cap="flat" cmpd="sng" algn="ctr">
            <a:solidFill>
              <a:srgbClr val="FF0000"/>
            </a:solidFill>
            <a:prstDash val="solid"/>
          </a:ln>
          <a:effectLst/>
          <a:extLst>
            <a:ext uri="{909E8E84-426E-40DD-AFC4-6F175D3DCCD1}">
              <a14:hiddenFill xmlns:a14="http://schemas.microsoft.com/office/drawing/2010/main">
                <a:solidFill>
                  <a:schemeClr val="accent1"/>
                </a:solidFill>
              </a14:hiddenFill>
            </a:ext>
          </a:extLst>
        </p:spPr>
        <p:txBody>
          <a:bodyPr rtlCol="0" anchor="ctr"/>
          <a:lstStyle/>
          <a:p>
            <a:pPr fontAlgn="auto">
              <a:lnSpc>
                <a:spcPct val="110000"/>
              </a:lnSpc>
              <a:spcBef>
                <a:spcPts val="0"/>
              </a:spcBef>
              <a:spcAft>
                <a:spcPts val="0"/>
              </a:spcAft>
              <a:defRPr/>
            </a:pPr>
            <a:endParaRPr lang="zh-CN" altLang="en-US" sz="2000" kern="0" dirty="0">
              <a:solidFill>
                <a:prstClr val="white"/>
              </a:solidFill>
              <a:latin typeface="Times New Roman" panose="02020603050405020304" pitchFamily="18" charset="0"/>
              <a:ea typeface="黑体" panose="02010609060101010101" charset="-122"/>
              <a:cs typeface="Times New Roman" panose="02020603050405020304" pitchFamily="18" charset="0"/>
            </a:endParaRPr>
          </a:p>
        </p:txBody>
      </p:sp>
      <p:pic>
        <p:nvPicPr>
          <p:cNvPr id="47" name="图片 46">
            <a:extLst>
              <a:ext uri="{FF2B5EF4-FFF2-40B4-BE49-F238E27FC236}">
                <a16:creationId xmlns:a16="http://schemas.microsoft.com/office/drawing/2014/main" xmlns="" id="{14A2B8F6-54D7-9A12-173D-E184DC876F9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075781" y="4598991"/>
            <a:ext cx="3312000" cy="2152800"/>
          </a:xfrm>
          <a:prstGeom prst="rect">
            <a:avLst/>
          </a:prstGeom>
        </p:spPr>
      </p:pic>
      <p:sp>
        <p:nvSpPr>
          <p:cNvPr id="48" name="文本框 47">
            <a:extLst>
              <a:ext uri="{FF2B5EF4-FFF2-40B4-BE49-F238E27FC236}">
                <a16:creationId xmlns:a16="http://schemas.microsoft.com/office/drawing/2014/main" xmlns="" id="{19023F4A-93F0-C46C-59C7-00F30919FF7B}"/>
              </a:ext>
            </a:extLst>
          </p:cNvPr>
          <p:cNvSpPr txBox="1"/>
          <p:nvPr/>
        </p:nvSpPr>
        <p:spPr>
          <a:xfrm>
            <a:off x="4873459" y="5188672"/>
            <a:ext cx="2127083" cy="338554"/>
          </a:xfrm>
          <a:prstGeom prst="rect">
            <a:avLst/>
          </a:prstGeom>
          <a:noFill/>
        </p:spPr>
        <p:txBody>
          <a:bodyPr wrap="square" rtlCol="0">
            <a:spAutoFit/>
          </a:bodyPr>
          <a:lstStyle/>
          <a:p>
            <a:pPr algn="ctr"/>
            <a:r>
              <a:rPr lang="en-US" altLang="zh-CN" sz="1600" dirty="0">
                <a:solidFill>
                  <a:srgbClr val="FF0000"/>
                </a:solidFill>
                <a:latin typeface="Times New Roman" panose="02020603050405020304" pitchFamily="18" charset="0"/>
                <a:cs typeface="Times New Roman" panose="02020603050405020304" pitchFamily="18" charset="0"/>
              </a:rPr>
              <a:t>100Gs</a:t>
            </a:r>
            <a:r>
              <a:rPr lang="zh-CN" altLang="en-US" sz="1600" dirty="0">
                <a:solidFill>
                  <a:srgbClr val="FF0000"/>
                </a:solidFill>
                <a:latin typeface="Times New Roman" panose="02020603050405020304" pitchFamily="18" charset="0"/>
                <a:cs typeface="Times New Roman" panose="02020603050405020304" pitchFamily="18" charset="0"/>
              </a:rPr>
              <a:t>→</a:t>
            </a:r>
            <a:r>
              <a:rPr lang="en-US" altLang="zh-CN" sz="1600" dirty="0">
                <a:solidFill>
                  <a:srgbClr val="FF0000"/>
                </a:solidFill>
                <a:latin typeface="Times New Roman" panose="02020603050405020304" pitchFamily="18" charset="0"/>
                <a:cs typeface="Times New Roman" panose="02020603050405020304" pitchFamily="18" charset="0"/>
              </a:rPr>
              <a:t>&lt;±1Gs</a:t>
            </a:r>
          </a:p>
        </p:txBody>
      </p:sp>
      <p:sp>
        <p:nvSpPr>
          <p:cNvPr id="49" name="文本框 48">
            <a:extLst>
              <a:ext uri="{FF2B5EF4-FFF2-40B4-BE49-F238E27FC236}">
                <a16:creationId xmlns:a16="http://schemas.microsoft.com/office/drawing/2014/main" xmlns="" id="{E970567D-8EE5-C85B-997F-D2DA36ACF517}"/>
              </a:ext>
            </a:extLst>
          </p:cNvPr>
          <p:cNvSpPr txBox="1"/>
          <p:nvPr/>
        </p:nvSpPr>
        <p:spPr>
          <a:xfrm>
            <a:off x="5035249" y="5677844"/>
            <a:ext cx="1839051" cy="584775"/>
          </a:xfrm>
          <a:prstGeom prst="rect">
            <a:avLst/>
          </a:prstGeom>
          <a:noFill/>
        </p:spPr>
        <p:txBody>
          <a:bodyPr wrap="square">
            <a:spAutoFit/>
          </a:bodyPr>
          <a:lstStyle/>
          <a:p>
            <a:pPr algn="ctr"/>
            <a:r>
              <a:rPr lang="en-US" altLang="zh-CN" sz="1600" dirty="0">
                <a:solidFill>
                  <a:prstClr val="black"/>
                </a:solidFill>
                <a:latin typeface="Times New Roman" panose="02020603050405020304" pitchFamily="18" charset="0"/>
                <a:cs typeface="Times New Roman" panose="02020603050405020304" pitchFamily="18" charset="0"/>
              </a:rPr>
              <a:t>Dynamic magnet field correction </a:t>
            </a:r>
            <a:endParaRPr lang="zh-CN" altLang="en-US" sz="1600" dirty="0">
              <a:solidFill>
                <a:prstClr val="black"/>
              </a:solidFill>
              <a:latin typeface="Times New Roman" panose="02020603050405020304" pitchFamily="18" charset="0"/>
              <a:cs typeface="Times New Roman" panose="02020603050405020304" pitchFamily="18" charset="0"/>
            </a:endParaRPr>
          </a:p>
        </p:txBody>
      </p:sp>
      <p:sp>
        <p:nvSpPr>
          <p:cNvPr id="50" name="矩形 49"/>
          <p:cNvSpPr/>
          <p:nvPr/>
        </p:nvSpPr>
        <p:spPr>
          <a:xfrm>
            <a:off x="832672" y="4005064"/>
            <a:ext cx="10764000" cy="461665"/>
          </a:xfrm>
          <a:prstGeom prst="rect">
            <a:avLst/>
          </a:prstGeom>
          <a:solidFill>
            <a:schemeClr val="accent4">
              <a:lumMod val="20000"/>
              <a:lumOff val="80000"/>
            </a:schemeClr>
          </a:solidFill>
        </p:spPr>
        <p:txBody>
          <a:bodyPr wrap="none">
            <a:spAutoFit/>
          </a:bodyPr>
          <a:lstStyle/>
          <a:p>
            <a:pPr algn="just" fontAlgn="auto">
              <a:spcBef>
                <a:spcPts val="0"/>
              </a:spcBef>
              <a:spcAft>
                <a:spcPts val="0"/>
              </a:spcAft>
            </a:pPr>
            <a:r>
              <a:rPr lang="en-US" altLang="zh-CN" sz="2400" b="1" dirty="0">
                <a:solidFill>
                  <a:srgbClr val="3366FF"/>
                </a:solidFill>
                <a:latin typeface="Times New Roman" panose="02020603050405020304" pitchFamily="18" charset="0"/>
                <a:cs typeface="Times New Roman" panose="02020603050405020304" pitchFamily="18" charset="0"/>
              </a:rPr>
              <a:t>E</a:t>
            </a:r>
            <a:r>
              <a:rPr lang="en-US" altLang="zh-CN" sz="2400" b="1" dirty="0" smtClean="0">
                <a:solidFill>
                  <a:srgbClr val="3366FF"/>
                </a:solidFill>
                <a:latin typeface="Times New Roman" panose="02020603050405020304" pitchFamily="18" charset="0"/>
                <a:cs typeface="Times New Roman" panose="02020603050405020304" pitchFamily="18" charset="0"/>
              </a:rPr>
              <a:t>xcellent </a:t>
            </a:r>
            <a:r>
              <a:rPr lang="en-US" altLang="zh-CN" sz="2400" b="1" dirty="0" smtClean="0">
                <a:solidFill>
                  <a:srgbClr val="0000FF"/>
                </a:solidFill>
                <a:latin typeface="Times New Roman" panose="02020603050405020304" pitchFamily="18" charset="0"/>
                <a:cs typeface="Times New Roman" panose="02020603050405020304" pitchFamily="18" charset="0"/>
              </a:rPr>
              <a:t>performance, </a:t>
            </a:r>
            <a:r>
              <a:rPr lang="en-US" altLang="zh-CN" sz="2400" b="1" dirty="0" smtClean="0">
                <a:solidFill>
                  <a:prstClr val="black"/>
                </a:solidFill>
                <a:latin typeface="Times New Roman" panose="02020603050405020304" pitchFamily="18" charset="0"/>
                <a:cs typeface="Times New Roman" panose="02020603050405020304" pitchFamily="18" charset="0"/>
              </a:rPr>
              <a:t>and power consumption is </a:t>
            </a:r>
            <a:r>
              <a:rPr lang="en-US" altLang="zh-CN" sz="2400" b="1" dirty="0" smtClean="0">
                <a:solidFill>
                  <a:srgbClr val="FF0000"/>
                </a:solidFill>
                <a:latin typeface="Times New Roman" panose="02020603050405020304" pitchFamily="18" charset="0"/>
                <a:cs typeface="Times New Roman" panose="02020603050405020304" pitchFamily="18" charset="0"/>
              </a:rPr>
              <a:t>reduced to 10% </a:t>
            </a:r>
            <a:r>
              <a:rPr lang="en-US" altLang="zh-CN" sz="2400" b="1" dirty="0">
                <a:solidFill>
                  <a:prstClr val="black"/>
                </a:solidFill>
                <a:latin typeface="Times New Roman" panose="02020603050405020304" pitchFamily="18" charset="0"/>
                <a:cs typeface="Times New Roman" panose="02020603050405020304" pitchFamily="18" charset="0"/>
              </a:rPr>
              <a:t>of traditional</a:t>
            </a:r>
            <a:endParaRPr lang="zh-CN" altLang="en-US" sz="2400" b="1" dirty="0">
              <a:solidFill>
                <a:prstClr val="black"/>
              </a:solidFill>
              <a:latin typeface="Times New Roman" panose="02020603050405020304" pitchFamily="18" charset="0"/>
              <a:cs typeface="Times New Roman" panose="02020603050405020304" pitchFamily="18" charset="0"/>
            </a:endParaRPr>
          </a:p>
        </p:txBody>
      </p:sp>
      <p:sp>
        <p:nvSpPr>
          <p:cNvPr id="52" name="矩形 51"/>
          <p:cNvSpPr/>
          <p:nvPr/>
        </p:nvSpPr>
        <p:spPr>
          <a:xfrm>
            <a:off x="932425" y="5731781"/>
            <a:ext cx="2388274" cy="584775"/>
          </a:xfrm>
          <a:prstGeom prst="rect">
            <a:avLst/>
          </a:prstGeom>
          <a:solidFill>
            <a:schemeClr val="bg1"/>
          </a:solidFill>
        </p:spPr>
        <p:txBody>
          <a:bodyPr wrap="square">
            <a:spAutoFit/>
          </a:bodyPr>
          <a:lstStyle/>
          <a:p>
            <a:r>
              <a:rPr lang="en-US" altLang="zh-CN" sz="1600" dirty="0" smtClean="0">
                <a:solidFill>
                  <a:srgbClr val="FF0000"/>
                </a:solidFill>
                <a:latin typeface="Times New Roman" panose="02020603050405020304" pitchFamily="18" charset="0"/>
                <a:cs typeface="Times New Roman" panose="02020603050405020304" pitchFamily="18" charset="0"/>
              </a:rPr>
              <a:t>Ramping </a:t>
            </a:r>
            <a:r>
              <a:rPr lang="en-US" altLang="zh-CN" sz="1600" dirty="0">
                <a:solidFill>
                  <a:srgbClr val="FF0000"/>
                </a:solidFill>
                <a:latin typeface="Times New Roman" panose="02020603050405020304" pitchFamily="18" charset="0"/>
                <a:cs typeface="Times New Roman" panose="02020603050405020304" pitchFamily="18" charset="0"/>
              </a:rPr>
              <a:t>rate &gt; 40000A/s, </a:t>
            </a:r>
            <a:endParaRPr lang="en-US" altLang="zh-CN" sz="1600" dirty="0" smtClean="0">
              <a:solidFill>
                <a:srgbClr val="FF0000"/>
              </a:solidFill>
              <a:latin typeface="Times New Roman" panose="02020603050405020304" pitchFamily="18" charset="0"/>
              <a:cs typeface="Times New Roman" panose="02020603050405020304" pitchFamily="18" charset="0"/>
            </a:endParaRPr>
          </a:p>
          <a:p>
            <a:r>
              <a:rPr lang="en-US" altLang="zh-CN" sz="1600" dirty="0">
                <a:solidFill>
                  <a:srgbClr val="FF0000"/>
                </a:solidFill>
                <a:latin typeface="Times New Roman" panose="02020603050405020304" pitchFamily="18" charset="0"/>
                <a:cs typeface="Times New Roman" panose="02020603050405020304" pitchFamily="18" charset="0"/>
              </a:rPr>
              <a:t>T</a:t>
            </a:r>
            <a:r>
              <a:rPr lang="en-US" altLang="zh-CN" sz="1600" dirty="0" smtClean="0">
                <a:solidFill>
                  <a:srgbClr val="FF0000"/>
                </a:solidFill>
                <a:latin typeface="Times New Roman" panose="02020603050405020304" pitchFamily="18" charset="0"/>
                <a:cs typeface="Times New Roman" panose="02020603050405020304" pitchFamily="18" charset="0"/>
              </a:rPr>
              <a:t>racking </a:t>
            </a:r>
            <a:r>
              <a:rPr lang="en-US" altLang="zh-CN" sz="1600" dirty="0">
                <a:solidFill>
                  <a:srgbClr val="FF0000"/>
                </a:solidFill>
                <a:latin typeface="Times New Roman" panose="02020603050405020304" pitchFamily="18" charset="0"/>
                <a:cs typeface="Times New Roman" panose="02020603050405020304" pitchFamily="18" charset="0"/>
              </a:rPr>
              <a:t>error&lt; ±</a:t>
            </a:r>
            <a:r>
              <a:rPr lang="en-US" altLang="zh-CN" sz="1600" dirty="0" smtClean="0">
                <a:solidFill>
                  <a:srgbClr val="FF0000"/>
                </a:solidFill>
                <a:latin typeface="Times New Roman" panose="02020603050405020304" pitchFamily="18" charset="0"/>
                <a:cs typeface="Times New Roman" panose="02020603050405020304" pitchFamily="18" charset="0"/>
              </a:rPr>
              <a:t>9.6 e-5</a:t>
            </a:r>
            <a:endParaRPr lang="zh-CN" altLang="en-US" sz="1600" dirty="0">
              <a:solidFill>
                <a:srgbClr val="FF0000"/>
              </a:solidFill>
            </a:endParaRPr>
          </a:p>
        </p:txBody>
      </p:sp>
      <p:sp>
        <p:nvSpPr>
          <p:cNvPr id="53" name="矩形 52"/>
          <p:cNvSpPr/>
          <p:nvPr/>
        </p:nvSpPr>
        <p:spPr>
          <a:xfrm>
            <a:off x="5917220" y="810999"/>
            <a:ext cx="5327122" cy="830997"/>
          </a:xfrm>
          <a:prstGeom prst="rect">
            <a:avLst/>
          </a:prstGeom>
        </p:spPr>
        <p:txBody>
          <a:bodyPr wrap="square">
            <a:spAutoFit/>
          </a:bodyPr>
          <a:lstStyle/>
          <a:p>
            <a:pPr algn="ctr" fontAlgn="auto">
              <a:spcBef>
                <a:spcPts val="0"/>
              </a:spcBef>
              <a:spcAft>
                <a:spcPts val="0"/>
              </a:spcAft>
            </a:pPr>
            <a:r>
              <a:rPr lang="en-US" altLang="zh-CN" sz="2400" b="1" dirty="0">
                <a:solidFill>
                  <a:prstClr val="black"/>
                </a:solidFill>
                <a:latin typeface="Times New Roman" panose="02020603050405020304" pitchFamily="18" charset="0"/>
                <a:cs typeface="Times New Roman" panose="02020603050405020304" pitchFamily="18" charset="0"/>
              </a:rPr>
              <a:t>A</a:t>
            </a:r>
            <a:r>
              <a:rPr lang="en-US" altLang="zh-CN" sz="2400" b="1" dirty="0" smtClean="0">
                <a:solidFill>
                  <a:prstClr val="black"/>
                </a:solidFill>
                <a:latin typeface="Times New Roman" panose="02020603050405020304" pitchFamily="18" charset="0"/>
                <a:cs typeface="Times New Roman" panose="02020603050405020304" pitchFamily="18" charset="0"/>
              </a:rPr>
              <a:t> full energy storage system </a:t>
            </a:r>
            <a:r>
              <a:rPr lang="en-US" altLang="zh-CN" sz="2400" b="1" dirty="0">
                <a:solidFill>
                  <a:prstClr val="black"/>
                </a:solidFill>
                <a:latin typeface="Times New Roman" panose="02020603050405020304" pitchFamily="18" charset="0"/>
                <a:cs typeface="Times New Roman" panose="02020603050405020304" pitchFamily="18" charset="0"/>
              </a:rPr>
              <a:t>including </a:t>
            </a:r>
            <a:r>
              <a:rPr lang="en-US" altLang="zh-CN" sz="2400" b="1" dirty="0" smtClean="0">
                <a:solidFill>
                  <a:prstClr val="black"/>
                </a:solidFill>
                <a:latin typeface="Times New Roman" panose="02020603050405020304" pitchFamily="18" charset="0"/>
                <a:cs typeface="Times New Roman" panose="02020603050405020304" pitchFamily="18" charset="0"/>
              </a:rPr>
              <a:t> </a:t>
            </a:r>
            <a:r>
              <a:rPr lang="en-US" altLang="zh-CN" sz="2400" b="1" dirty="0" smtClean="0">
                <a:solidFill>
                  <a:srgbClr val="3366FF"/>
                </a:solidFill>
                <a:latin typeface="Times New Roman" panose="02020603050405020304" pitchFamily="18" charset="0"/>
                <a:cs typeface="Times New Roman" panose="02020603050405020304" pitchFamily="18" charset="0"/>
              </a:rPr>
              <a:t>350 power converters </a:t>
            </a:r>
            <a:r>
              <a:rPr lang="en-US" altLang="zh-CN" sz="2400" b="1" dirty="0" smtClean="0">
                <a:solidFill>
                  <a:prstClr val="black"/>
                </a:solidFill>
                <a:latin typeface="Times New Roman" panose="02020603050405020304" pitchFamily="18" charset="0"/>
                <a:cs typeface="Times New Roman" panose="02020603050405020304" pitchFamily="18" charset="0"/>
              </a:rPr>
              <a:t>has been built</a:t>
            </a:r>
            <a:endParaRPr lang="en-US" altLang="zh-CN" sz="2400" b="1" dirty="0">
              <a:solidFill>
                <a:prstClr val="black"/>
              </a:solidFill>
              <a:latin typeface="Times New Roman" panose="02020603050405020304" pitchFamily="18" charset="0"/>
              <a:cs typeface="Times New Roman" panose="02020603050405020304" pitchFamily="18" charset="0"/>
            </a:endParaRPr>
          </a:p>
        </p:txBody>
      </p:sp>
      <p:pic>
        <p:nvPicPr>
          <p:cNvPr id="18" name="Picture 1" descr="单功率单元二象限-图7">
            <a:extLst>
              <a:ext uri="{FF2B5EF4-FFF2-40B4-BE49-F238E27FC236}">
                <a16:creationId xmlns:a16="http://schemas.microsoft.com/office/drawing/2014/main" xmlns="" id="{86884759-994A-49F2-820E-D4F7F64E2F8A}"/>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462559" y="1390329"/>
            <a:ext cx="1344818" cy="1631990"/>
          </a:xfrm>
          <a:prstGeom prst="rect">
            <a:avLst/>
          </a:prstGeom>
          <a:noFill/>
        </p:spPr>
      </p:pic>
      <p:pic>
        <p:nvPicPr>
          <p:cNvPr id="19" name="Picture 1" descr="单功率单元二象限-图7">
            <a:extLst>
              <a:ext uri="{FF2B5EF4-FFF2-40B4-BE49-F238E27FC236}">
                <a16:creationId xmlns:a16="http://schemas.microsoft.com/office/drawing/2014/main" xmlns="" id="{75E893EB-E8C8-4B12-89F6-341455591670}"/>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3008253" y="1412134"/>
            <a:ext cx="1287547" cy="1631990"/>
          </a:xfrm>
          <a:prstGeom prst="rect">
            <a:avLst/>
          </a:prstGeom>
          <a:noFill/>
        </p:spPr>
      </p:pic>
      <p:sp>
        <p:nvSpPr>
          <p:cNvPr id="20" name="TextBox 10">
            <a:extLst>
              <a:ext uri="{FF2B5EF4-FFF2-40B4-BE49-F238E27FC236}">
                <a16:creationId xmlns:a16="http://schemas.microsoft.com/office/drawing/2014/main" xmlns="" id="{C7895372-683B-4E5D-B86F-2E926D7A2CD0}"/>
              </a:ext>
            </a:extLst>
          </p:cNvPr>
          <p:cNvSpPr txBox="1"/>
          <p:nvPr/>
        </p:nvSpPr>
        <p:spPr>
          <a:xfrm>
            <a:off x="1695070" y="1787275"/>
            <a:ext cx="1372877" cy="692497"/>
          </a:xfrm>
          <a:prstGeom prst="rect">
            <a:avLst/>
          </a:prstGeom>
          <a:noFill/>
        </p:spPr>
        <p:txBody>
          <a:bodyPr wrap="square" rtlCol="0">
            <a:spAutoFit/>
          </a:bodyPr>
          <a:lstStyle/>
          <a:p>
            <a:pPr algn="ctr" fontAlgn="auto">
              <a:spcBef>
                <a:spcPts val="0"/>
              </a:spcBef>
              <a:spcAft>
                <a:spcPts val="0"/>
              </a:spcAft>
            </a:pPr>
            <a:r>
              <a:rPr lang="en-US" altLang="zh-CN" sz="1300" b="1" dirty="0">
                <a:latin typeface="Times New Roman" panose="02020603050405020304" pitchFamily="18" charset="0"/>
                <a:cs typeface="Times New Roman" panose="02020603050405020304" pitchFamily="18" charset="0"/>
              </a:rPr>
              <a:t>Energy from capacitor tank to magnet load </a:t>
            </a:r>
          </a:p>
        </p:txBody>
      </p:sp>
      <p:sp>
        <p:nvSpPr>
          <p:cNvPr id="21" name="TextBox 10">
            <a:extLst>
              <a:ext uri="{FF2B5EF4-FFF2-40B4-BE49-F238E27FC236}">
                <a16:creationId xmlns:a16="http://schemas.microsoft.com/office/drawing/2014/main" xmlns="" id="{2E63AB00-1229-4F7D-9262-64077511053E}"/>
              </a:ext>
            </a:extLst>
          </p:cNvPr>
          <p:cNvSpPr txBox="1"/>
          <p:nvPr/>
        </p:nvSpPr>
        <p:spPr>
          <a:xfrm>
            <a:off x="4185751" y="1802604"/>
            <a:ext cx="1375415" cy="692497"/>
          </a:xfrm>
          <a:prstGeom prst="rect">
            <a:avLst/>
          </a:prstGeom>
          <a:noFill/>
        </p:spPr>
        <p:txBody>
          <a:bodyPr wrap="square" rtlCol="0">
            <a:spAutoFit/>
          </a:bodyPr>
          <a:lstStyle/>
          <a:p>
            <a:pPr algn="ctr" fontAlgn="auto">
              <a:spcBef>
                <a:spcPts val="0"/>
              </a:spcBef>
              <a:spcAft>
                <a:spcPts val="0"/>
              </a:spcAft>
            </a:pPr>
            <a:r>
              <a:rPr lang="en-US" altLang="zh-CN" sz="1300" b="1" dirty="0">
                <a:latin typeface="Times New Roman" panose="02020603050405020304" pitchFamily="18" charset="0"/>
                <a:cs typeface="Times New Roman" panose="02020603050405020304" pitchFamily="18" charset="0"/>
              </a:rPr>
              <a:t>Energy from magnet load to capacitor tank </a:t>
            </a:r>
          </a:p>
        </p:txBody>
      </p:sp>
      <p:sp>
        <p:nvSpPr>
          <p:cNvPr id="22" name="矩形 21"/>
          <p:cNvSpPr/>
          <p:nvPr/>
        </p:nvSpPr>
        <p:spPr>
          <a:xfrm>
            <a:off x="335360" y="764704"/>
            <a:ext cx="3960440" cy="523220"/>
          </a:xfrm>
          <a:prstGeom prst="rect">
            <a:avLst/>
          </a:prstGeom>
        </p:spPr>
        <p:txBody>
          <a:bodyPr wrap="square">
            <a:spAutoFit/>
          </a:bodyPr>
          <a:lstStyle/>
          <a:p>
            <a:pPr algn="just"/>
            <a:r>
              <a:rPr lang="en-US" altLang="zh-CN" sz="2800" b="1" kern="0" dirty="0">
                <a:solidFill>
                  <a:srgbClr val="FF3300"/>
                </a:solidFill>
                <a:latin typeface="Times New Roman" panose="02020603050405020304" pitchFamily="18" charset="0"/>
                <a:cs typeface="Times New Roman" panose="02020603050405020304" pitchFamily="18" charset="0"/>
              </a:rPr>
              <a:t>Innovative </a:t>
            </a:r>
            <a:r>
              <a:rPr lang="en-US" altLang="zh-CN" sz="2800" b="1" kern="0" dirty="0" smtClean="0">
                <a:solidFill>
                  <a:srgbClr val="FF3300"/>
                </a:solidFill>
                <a:latin typeface="Times New Roman" panose="02020603050405020304" pitchFamily="18" charset="0"/>
                <a:cs typeface="Times New Roman" panose="02020603050405020304" pitchFamily="18" charset="0"/>
              </a:rPr>
              <a:t>topology</a:t>
            </a:r>
            <a:r>
              <a:rPr lang="zh-CN" altLang="en-US" sz="2800" b="1" kern="0" dirty="0" smtClean="0">
                <a:solidFill>
                  <a:srgbClr val="FF3300"/>
                </a:solidFill>
                <a:latin typeface="Times New Roman" panose="02020603050405020304" pitchFamily="18" charset="0"/>
                <a:cs typeface="Times New Roman" panose="02020603050405020304" pitchFamily="18" charset="0"/>
              </a:rPr>
              <a:t>：</a:t>
            </a:r>
            <a:endParaRPr lang="zh-CN" altLang="en-US" sz="2800" b="1" kern="0" dirty="0">
              <a:solidFill>
                <a:srgbClr val="FF3300"/>
              </a:solidFill>
              <a:latin typeface="Times New Roman" panose="02020603050405020304" pitchFamily="18" charset="0"/>
              <a:cs typeface="Times New Roman" panose="02020603050405020304" pitchFamily="18" charset="0"/>
            </a:endParaRPr>
          </a:p>
        </p:txBody>
      </p:sp>
      <p:sp>
        <p:nvSpPr>
          <p:cNvPr id="23" name="矩形 22"/>
          <p:cNvSpPr/>
          <p:nvPr/>
        </p:nvSpPr>
        <p:spPr>
          <a:xfrm>
            <a:off x="330995" y="3142709"/>
            <a:ext cx="5346794" cy="646331"/>
          </a:xfrm>
          <a:prstGeom prst="rect">
            <a:avLst/>
          </a:prstGeom>
        </p:spPr>
        <p:txBody>
          <a:bodyPr wrap="square">
            <a:spAutoFit/>
          </a:bodyPr>
          <a:lstStyle/>
          <a:p>
            <a:pPr algn="ctr"/>
            <a:r>
              <a:rPr lang="en-US" altLang="zh-CN" b="1" dirty="0">
                <a:solidFill>
                  <a:srgbClr val="3366FF"/>
                </a:solidFill>
                <a:latin typeface="Times New Roman" panose="02020603050405020304" pitchFamily="18" charset="0"/>
                <a:cs typeface="Times New Roman" panose="02020603050405020304" pitchFamily="18" charset="0"/>
              </a:rPr>
              <a:t>( variable forward excitation, full energy storage, PWM rectification technology )</a:t>
            </a:r>
            <a:endParaRPr lang="zh-CN" altLang="en-US" b="1" dirty="0">
              <a:solidFill>
                <a:srgbClr val="3366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2375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3" name="文本框 2"/>
          <p:cNvSpPr txBox="1"/>
          <p:nvPr/>
        </p:nvSpPr>
        <p:spPr bwMode="auto">
          <a:xfrm>
            <a:off x="3359696" y="116632"/>
            <a:ext cx="607890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003399"/>
                </a:solidFill>
              </a:rPr>
              <a:t>Magnetic alloy core loaded RF</a:t>
            </a:r>
            <a:endParaRPr lang="en-US" altLang="zh-CN" sz="3200" b="1" dirty="0">
              <a:solidFill>
                <a:srgbClr val="003399"/>
              </a:solidFill>
            </a:endParaRPr>
          </a:p>
        </p:txBody>
      </p:sp>
      <p:pic>
        <p:nvPicPr>
          <p:cNvPr id="4" name="图片 3">
            <a:extLst>
              <a:ext uri="{FF2B5EF4-FFF2-40B4-BE49-F238E27FC236}">
                <a16:creationId xmlns:a16="http://schemas.microsoft.com/office/drawing/2014/main" xmlns="" id="{E7BC5850-D8E8-485F-89D8-990FBB876A2D}"/>
              </a:ext>
            </a:extLst>
          </p:cNvPr>
          <p:cNvPicPr>
            <a:picLocks/>
          </p:cNvPicPr>
          <p:nvPr/>
        </p:nvPicPr>
        <p:blipFill rotWithShape="1">
          <a:blip r:embed="rId3" cstate="screen">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a:ext>
            </a:extLst>
          </a:blip>
          <a:srcRect/>
          <a:stretch/>
        </p:blipFill>
        <p:spPr>
          <a:xfrm>
            <a:off x="642148" y="3523611"/>
            <a:ext cx="5757002" cy="2788030"/>
          </a:xfrm>
          <a:prstGeom prst="rect">
            <a:avLst/>
          </a:prstGeom>
        </p:spPr>
      </p:pic>
      <p:graphicFrame>
        <p:nvGraphicFramePr>
          <p:cNvPr id="5" name="表格 4">
            <a:extLst>
              <a:ext uri="{FF2B5EF4-FFF2-40B4-BE49-F238E27FC236}">
                <a16:creationId xmlns:a16="http://schemas.microsoft.com/office/drawing/2014/main" xmlns="" id="{557D6521-9056-47ED-ABD4-7A47466455A1}"/>
              </a:ext>
            </a:extLst>
          </p:cNvPr>
          <p:cNvGraphicFramePr>
            <a:graphicFrameLocks noGrp="1"/>
          </p:cNvGraphicFramePr>
          <p:nvPr>
            <p:extLst>
              <p:ext uri="{D42A27DB-BD31-4B8C-83A1-F6EECF244321}">
                <p14:modId xmlns:p14="http://schemas.microsoft.com/office/powerpoint/2010/main" val="290561549"/>
              </p:ext>
            </p:extLst>
          </p:nvPr>
        </p:nvGraphicFramePr>
        <p:xfrm>
          <a:off x="6825223" y="3404959"/>
          <a:ext cx="5226761" cy="2084453"/>
        </p:xfrm>
        <a:graphic>
          <a:graphicData uri="http://schemas.openxmlformats.org/drawingml/2006/table">
            <a:tbl>
              <a:tblPr firstRow="1" bandRow="1">
                <a:tableStyleId>{69012ECD-51FC-41F1-AA8D-1B2483CD663E}</a:tableStyleId>
              </a:tblPr>
              <a:tblGrid>
                <a:gridCol w="1226638">
                  <a:extLst>
                    <a:ext uri="{9D8B030D-6E8A-4147-A177-3AD203B41FA5}">
                      <a16:colId xmlns:a16="http://schemas.microsoft.com/office/drawing/2014/main" xmlns="" val="4079811008"/>
                    </a:ext>
                  </a:extLst>
                </a:gridCol>
                <a:gridCol w="1420685">
                  <a:extLst>
                    <a:ext uri="{9D8B030D-6E8A-4147-A177-3AD203B41FA5}">
                      <a16:colId xmlns:a16="http://schemas.microsoft.com/office/drawing/2014/main" xmlns="" val="2852626791"/>
                    </a:ext>
                  </a:extLst>
                </a:gridCol>
                <a:gridCol w="1153960">
                  <a:extLst>
                    <a:ext uri="{9D8B030D-6E8A-4147-A177-3AD203B41FA5}">
                      <a16:colId xmlns:a16="http://schemas.microsoft.com/office/drawing/2014/main" xmlns="" val="1837682184"/>
                    </a:ext>
                  </a:extLst>
                </a:gridCol>
                <a:gridCol w="1425478">
                  <a:extLst>
                    <a:ext uri="{9D8B030D-6E8A-4147-A177-3AD203B41FA5}">
                      <a16:colId xmlns:a16="http://schemas.microsoft.com/office/drawing/2014/main" xmlns="" val="1778473810"/>
                    </a:ext>
                  </a:extLst>
                </a:gridCol>
              </a:tblGrid>
              <a:tr h="474581">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fontAlgn="ctr"/>
                      <a:r>
                        <a:rPr lang="en-US" altLang="zh-CN" sz="1800" b="1" u="none" strike="noStrike" dirty="0">
                          <a:solidFill>
                            <a:schemeClr val="bg1"/>
                          </a:solidFill>
                          <a:effectLst/>
                          <a:latin typeface="Times New Roman" panose="02020603050405020304" pitchFamily="18" charset="0"/>
                          <a:cs typeface="Times New Roman" panose="02020603050405020304" pitchFamily="18" charset="0"/>
                        </a:rPr>
                        <a:t>Facilities</a:t>
                      </a:r>
                      <a:endParaRPr lang="en-US" sz="1800" b="1" i="0" u="none" strike="noStrike"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fontAlgn="ctr"/>
                      <a:r>
                        <a:rPr lang="en-US" altLang="zh-CN" sz="1800" b="1" u="none" strike="noStrike" dirty="0" smtClean="0">
                          <a:solidFill>
                            <a:schemeClr val="bg1"/>
                          </a:solidFill>
                          <a:effectLst/>
                          <a:latin typeface="Times New Roman" panose="02020603050405020304" pitchFamily="18" charset="0"/>
                          <a:cs typeface="Times New Roman" panose="02020603050405020304" pitchFamily="18" charset="0"/>
                        </a:rPr>
                        <a:t>Voltage</a:t>
                      </a:r>
                    </a:p>
                    <a:p>
                      <a:pPr algn="ctr" fontAlgn="ctr"/>
                      <a:r>
                        <a:rPr lang="en-US" altLang="zh-CN" sz="1800" b="1" u="none" strike="noStrike" dirty="0" smtClean="0">
                          <a:solidFill>
                            <a:schemeClr val="bg1"/>
                          </a:solidFill>
                          <a:effectLst/>
                          <a:latin typeface="Times New Roman" panose="02020603050405020304" pitchFamily="18" charset="0"/>
                          <a:cs typeface="Times New Roman" panose="02020603050405020304" pitchFamily="18" charset="0"/>
                        </a:rPr>
                        <a:t> </a:t>
                      </a:r>
                      <a:r>
                        <a:rPr lang="en-US" altLang="zh-CN" sz="1800" b="1" u="none" strike="noStrike" dirty="0">
                          <a:solidFill>
                            <a:schemeClr val="bg1"/>
                          </a:solidFill>
                          <a:effectLst/>
                          <a:latin typeface="Times New Roman" panose="02020603050405020304" pitchFamily="18" charset="0"/>
                          <a:cs typeface="Times New Roman" panose="02020603050405020304" pitchFamily="18" charset="0"/>
                        </a:rPr>
                        <a:t>(kV)</a:t>
                      </a:r>
                      <a:endParaRPr lang="zh-CN" altLang="en-US" sz="1800" b="1" i="0" u="none" strike="noStrike" dirty="0">
                        <a:solidFill>
                          <a:schemeClr val="bg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fontAlgn="ctr"/>
                      <a:r>
                        <a:rPr lang="en-US" altLang="zh-CN" sz="1800" b="1" u="none" strike="noStrike" dirty="0">
                          <a:effectLst/>
                          <a:latin typeface="Times New Roman" panose="02020603050405020304" pitchFamily="18" charset="0"/>
                          <a:cs typeface="Times New Roman" panose="02020603050405020304" pitchFamily="18" charset="0"/>
                        </a:rPr>
                        <a:t>Length </a:t>
                      </a:r>
                      <a:r>
                        <a:rPr lang="en-US" altLang="zh-CN" sz="1800" b="1" u="none" strike="noStrike" dirty="0" smtClean="0">
                          <a:effectLst/>
                          <a:latin typeface="Times New Roman" panose="02020603050405020304" pitchFamily="18" charset="0"/>
                          <a:cs typeface="Times New Roman" panose="02020603050405020304" pitchFamily="18" charset="0"/>
                        </a:rPr>
                        <a:t>(</a:t>
                      </a:r>
                      <a:r>
                        <a:rPr lang="en-US" altLang="zh-CN" sz="1800" b="1" u="none" strike="noStrike" dirty="0">
                          <a:effectLst/>
                          <a:latin typeface="Times New Roman" panose="02020603050405020304" pitchFamily="18" charset="0"/>
                          <a:cs typeface="Times New Roman" panose="02020603050405020304" pitchFamily="18" charset="0"/>
                        </a:rPr>
                        <a:t>m)</a:t>
                      </a:r>
                      <a:endParaRPr lang="zh-CN" altLang="en-US" sz="18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b="1" kern="1200">
                          <a:solidFill>
                            <a:schemeClr val="lt1"/>
                          </a:solidFill>
                          <a:latin typeface="等线"/>
                        </a:defRPr>
                      </a:lvl1pPr>
                      <a:lvl2pPr marL="457200" algn="l" defTabSz="914400" rtl="0" eaLnBrk="1" latinLnBrk="0" hangingPunct="1">
                        <a:defRPr sz="1800" b="1" kern="1200">
                          <a:solidFill>
                            <a:schemeClr val="lt1"/>
                          </a:solidFill>
                          <a:latin typeface="等线"/>
                        </a:defRPr>
                      </a:lvl2pPr>
                      <a:lvl3pPr marL="914400" algn="l" defTabSz="914400" rtl="0" eaLnBrk="1" latinLnBrk="0" hangingPunct="1">
                        <a:defRPr sz="1800" b="1" kern="1200">
                          <a:solidFill>
                            <a:schemeClr val="lt1"/>
                          </a:solidFill>
                          <a:latin typeface="等线"/>
                        </a:defRPr>
                      </a:lvl3pPr>
                      <a:lvl4pPr marL="1371600" algn="l" defTabSz="914400" rtl="0" eaLnBrk="1" latinLnBrk="0" hangingPunct="1">
                        <a:defRPr sz="1800" b="1" kern="1200">
                          <a:solidFill>
                            <a:schemeClr val="lt1"/>
                          </a:solidFill>
                          <a:latin typeface="等线"/>
                        </a:defRPr>
                      </a:lvl4pPr>
                      <a:lvl5pPr marL="1828800" algn="l" defTabSz="914400" rtl="0" eaLnBrk="1" latinLnBrk="0" hangingPunct="1">
                        <a:defRPr sz="1800" b="1" kern="1200">
                          <a:solidFill>
                            <a:schemeClr val="lt1"/>
                          </a:solidFill>
                          <a:latin typeface="等线"/>
                        </a:defRPr>
                      </a:lvl5pPr>
                      <a:lvl6pPr marL="2286000" algn="l" defTabSz="914400" rtl="0" eaLnBrk="1" latinLnBrk="0" hangingPunct="1">
                        <a:defRPr sz="1800" b="1" kern="1200">
                          <a:solidFill>
                            <a:schemeClr val="lt1"/>
                          </a:solidFill>
                          <a:latin typeface="等线"/>
                        </a:defRPr>
                      </a:lvl6pPr>
                      <a:lvl7pPr marL="2743200" algn="l" defTabSz="914400" rtl="0" eaLnBrk="1" latinLnBrk="0" hangingPunct="1">
                        <a:defRPr sz="1800" b="1" kern="1200">
                          <a:solidFill>
                            <a:schemeClr val="lt1"/>
                          </a:solidFill>
                          <a:latin typeface="等线"/>
                        </a:defRPr>
                      </a:lvl7pPr>
                      <a:lvl8pPr marL="3200400" algn="l" defTabSz="914400" rtl="0" eaLnBrk="1" latinLnBrk="0" hangingPunct="1">
                        <a:defRPr sz="1800" b="1" kern="1200">
                          <a:solidFill>
                            <a:schemeClr val="lt1"/>
                          </a:solidFill>
                          <a:latin typeface="等线"/>
                        </a:defRPr>
                      </a:lvl8pPr>
                      <a:lvl9pPr marL="3657600" algn="l" defTabSz="914400" rtl="0" eaLnBrk="1" latinLnBrk="0" hangingPunct="1">
                        <a:defRPr sz="1800" b="1" kern="1200">
                          <a:solidFill>
                            <a:schemeClr val="lt1"/>
                          </a:solidFill>
                          <a:latin typeface="等线"/>
                        </a:defRPr>
                      </a:lvl9pPr>
                    </a:lstStyle>
                    <a:p>
                      <a:pPr algn="ctr" fontAlgn="ctr"/>
                      <a:r>
                        <a:rPr lang="en-US" altLang="zh-CN" sz="1800" b="1" u="none" strike="noStrike" dirty="0" smtClean="0">
                          <a:effectLst/>
                          <a:latin typeface="Times New Roman" panose="02020603050405020304" pitchFamily="18" charset="0"/>
                          <a:cs typeface="Times New Roman" panose="02020603050405020304" pitchFamily="18" charset="0"/>
                        </a:rPr>
                        <a:t>Gradient(kV/m</a:t>
                      </a:r>
                      <a:r>
                        <a:rPr lang="en-US" altLang="zh-CN" sz="1800" b="1" u="none" strike="noStrike" dirty="0">
                          <a:effectLst/>
                          <a:latin typeface="Times New Roman" panose="02020603050405020304" pitchFamily="18" charset="0"/>
                          <a:cs typeface="Times New Roman" panose="02020603050405020304" pitchFamily="18" charset="0"/>
                        </a:rPr>
                        <a:t>)</a:t>
                      </a:r>
                      <a:endParaRPr lang="zh-CN" altLang="en-US" sz="18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extLst>
                  <a:ext uri="{0D108BD9-81ED-4DB2-BD59-A6C34878D82A}">
                    <a16:rowId xmlns:a16="http://schemas.microsoft.com/office/drawing/2014/main" xmlns="" val="1074083494"/>
                  </a:ext>
                </a:extLst>
              </a:tr>
              <a:tr h="422304">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JPARC-RCS</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41</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1.78</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a:effectLst/>
                          <a:latin typeface="Times New Roman" panose="02020603050405020304" pitchFamily="18" charset="0"/>
                          <a:cs typeface="Times New Roman" panose="02020603050405020304" pitchFamily="18" charset="0"/>
                        </a:rPr>
                        <a:t>23</a:t>
                      </a:r>
                      <a:endParaRPr lang="en-US" sz="16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extLst>
                  <a:ext uri="{0D108BD9-81ED-4DB2-BD59-A6C34878D82A}">
                    <a16:rowId xmlns:a16="http://schemas.microsoft.com/office/drawing/2014/main" xmlns="" val="2899003918"/>
                  </a:ext>
                </a:extLst>
              </a:tr>
              <a:tr h="422304">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JPARC-MR</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46.7</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1.78</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26.2</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extLst>
                  <a:ext uri="{0D108BD9-81ED-4DB2-BD59-A6C34878D82A}">
                    <a16:rowId xmlns:a16="http://schemas.microsoft.com/office/drawing/2014/main" xmlns="" val="3453462588"/>
                  </a:ext>
                </a:extLst>
              </a:tr>
              <a:tr h="264138">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SIS18</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altLang="zh-CN" sz="1600" b="1" u="none" strike="noStrike" dirty="0">
                          <a:solidFill>
                            <a:srgbClr val="000000"/>
                          </a:solidFill>
                          <a:effectLst/>
                          <a:latin typeface="Times New Roman" panose="02020603050405020304" pitchFamily="18" charset="0"/>
                          <a:cs typeface="Times New Roman" panose="02020603050405020304" pitchFamily="18" charset="0"/>
                        </a:rPr>
                        <a:t>50</a:t>
                      </a:r>
                      <a:endParaRPr lang="en-US" altLang="zh-CN"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altLang="zh-CN" sz="1600" b="1" u="none" strike="noStrike" dirty="0">
                          <a:solidFill>
                            <a:srgbClr val="000000"/>
                          </a:solidFill>
                          <a:effectLst/>
                          <a:latin typeface="Times New Roman" panose="02020603050405020304" pitchFamily="18" charset="0"/>
                          <a:cs typeface="Times New Roman" panose="02020603050405020304" pitchFamily="18" charset="0"/>
                        </a:rPr>
                        <a:t>2</a:t>
                      </a:r>
                      <a:endParaRPr lang="en-US" altLang="zh-CN"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altLang="zh-CN" sz="1600" b="1" u="none" strike="noStrike" dirty="0">
                          <a:effectLst/>
                          <a:latin typeface="Times New Roman" panose="02020603050405020304" pitchFamily="18" charset="0"/>
                          <a:cs typeface="Times New Roman" panose="02020603050405020304" pitchFamily="18" charset="0"/>
                        </a:rPr>
                        <a:t>25</a:t>
                      </a:r>
                      <a:endParaRPr lang="en-US" altLang="zh-CN"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extLst>
                  <a:ext uri="{0D108BD9-81ED-4DB2-BD59-A6C34878D82A}">
                    <a16:rowId xmlns:a16="http://schemas.microsoft.com/office/drawing/2014/main" xmlns="" val="2933266270"/>
                  </a:ext>
                </a:extLst>
              </a:tr>
              <a:tr h="422304">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600" b="1" u="none" strike="noStrike" dirty="0">
                          <a:effectLst/>
                          <a:latin typeface="Times New Roman" panose="02020603050405020304" pitchFamily="18" charset="0"/>
                          <a:cs typeface="Times New Roman" panose="02020603050405020304" pitchFamily="18" charset="0"/>
                        </a:rPr>
                        <a:t>HIAF-BRing</a:t>
                      </a:r>
                      <a:endParaRPr lang="en-US" sz="16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algn="ctr" fontAlgn="ctr"/>
                      <a:r>
                        <a:rPr lang="en-US" sz="1800" b="1" u="none" strike="noStrike" dirty="0">
                          <a:solidFill>
                            <a:srgbClr val="FF0000"/>
                          </a:solidFill>
                          <a:effectLst/>
                          <a:latin typeface="Times New Roman" panose="02020603050405020304" pitchFamily="18" charset="0"/>
                          <a:cs typeface="Times New Roman" panose="02020603050405020304" pitchFamily="18" charset="0"/>
                        </a:rPr>
                        <a:t>70</a:t>
                      </a:r>
                      <a:endParaRPr lang="en-US" sz="18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0" algn="ctr" defTabSz="914400" rtl="0" eaLnBrk="1" fontAlgn="ctr" latinLnBrk="0" hangingPunct="1"/>
                      <a:r>
                        <a:rPr lang="en-US" sz="1800" b="1" u="none" strike="noStrike" kern="1200" dirty="0">
                          <a:solidFill>
                            <a:srgbClr val="FF0000"/>
                          </a:solidFill>
                          <a:effectLst/>
                          <a:latin typeface="Times New Roman" panose="02020603050405020304" pitchFamily="18" charset="0"/>
                          <a:cs typeface="Times New Roman" panose="02020603050405020304" pitchFamily="18" charset="0"/>
                        </a:rPr>
                        <a:t>2</a:t>
                      </a:r>
                      <a:endParaRPr lang="en-US" sz="1800" b="1" u="none" strike="noStrike" kern="1200"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tc>
                  <a:txBody>
                    <a:bodyPr/>
                    <a:lstStyle>
                      <a:lvl1pPr marL="0" algn="l" defTabSz="914400" rtl="0" eaLnBrk="1" latinLnBrk="0" hangingPunct="1">
                        <a:defRPr sz="1800" kern="1200">
                          <a:solidFill>
                            <a:schemeClr val="dk1"/>
                          </a:solidFill>
                          <a:latin typeface="等线"/>
                        </a:defRPr>
                      </a:lvl1pPr>
                      <a:lvl2pPr marL="457200" algn="l" defTabSz="914400" rtl="0" eaLnBrk="1" latinLnBrk="0" hangingPunct="1">
                        <a:defRPr sz="1800" kern="1200">
                          <a:solidFill>
                            <a:schemeClr val="dk1"/>
                          </a:solidFill>
                          <a:latin typeface="等线"/>
                        </a:defRPr>
                      </a:lvl2pPr>
                      <a:lvl3pPr marL="914400" algn="l" defTabSz="914400" rtl="0" eaLnBrk="1" latinLnBrk="0" hangingPunct="1">
                        <a:defRPr sz="1800" kern="1200">
                          <a:solidFill>
                            <a:schemeClr val="dk1"/>
                          </a:solidFill>
                          <a:latin typeface="等线"/>
                        </a:defRPr>
                      </a:lvl3pPr>
                      <a:lvl4pPr marL="1371600" algn="l" defTabSz="914400" rtl="0" eaLnBrk="1" latinLnBrk="0" hangingPunct="1">
                        <a:defRPr sz="1800" kern="1200">
                          <a:solidFill>
                            <a:schemeClr val="dk1"/>
                          </a:solidFill>
                          <a:latin typeface="等线"/>
                        </a:defRPr>
                      </a:lvl4pPr>
                      <a:lvl5pPr marL="1828800" algn="l" defTabSz="914400" rtl="0" eaLnBrk="1" latinLnBrk="0" hangingPunct="1">
                        <a:defRPr sz="1800" kern="1200">
                          <a:solidFill>
                            <a:schemeClr val="dk1"/>
                          </a:solidFill>
                          <a:latin typeface="等线"/>
                        </a:defRPr>
                      </a:lvl5pPr>
                      <a:lvl6pPr marL="2286000" algn="l" defTabSz="914400" rtl="0" eaLnBrk="1" latinLnBrk="0" hangingPunct="1">
                        <a:defRPr sz="1800" kern="1200">
                          <a:solidFill>
                            <a:schemeClr val="dk1"/>
                          </a:solidFill>
                          <a:latin typeface="等线"/>
                        </a:defRPr>
                      </a:lvl6pPr>
                      <a:lvl7pPr marL="2743200" algn="l" defTabSz="914400" rtl="0" eaLnBrk="1" latinLnBrk="0" hangingPunct="1">
                        <a:defRPr sz="1800" kern="1200">
                          <a:solidFill>
                            <a:schemeClr val="dk1"/>
                          </a:solidFill>
                          <a:latin typeface="等线"/>
                        </a:defRPr>
                      </a:lvl7pPr>
                      <a:lvl8pPr marL="3200400" algn="l" defTabSz="914400" rtl="0" eaLnBrk="1" latinLnBrk="0" hangingPunct="1">
                        <a:defRPr sz="1800" kern="1200">
                          <a:solidFill>
                            <a:schemeClr val="dk1"/>
                          </a:solidFill>
                          <a:latin typeface="等线"/>
                        </a:defRPr>
                      </a:lvl8pPr>
                      <a:lvl9pPr marL="3657600" algn="l" defTabSz="914400" rtl="0" eaLnBrk="1" latinLnBrk="0" hangingPunct="1">
                        <a:defRPr sz="1800" kern="1200">
                          <a:solidFill>
                            <a:schemeClr val="dk1"/>
                          </a:solidFill>
                          <a:latin typeface="等线"/>
                        </a:defRPr>
                      </a:lvl9pPr>
                    </a:lstStyle>
                    <a:p>
                      <a:pPr marL="0" algn="ctr" defTabSz="914400" rtl="0" eaLnBrk="1" fontAlgn="ctr" latinLnBrk="0" hangingPunct="1"/>
                      <a:r>
                        <a:rPr lang="en-US" sz="1800" b="1" u="none" strike="noStrike" kern="1200" dirty="0">
                          <a:solidFill>
                            <a:srgbClr val="FF0000"/>
                          </a:solidFill>
                          <a:effectLst/>
                          <a:latin typeface="Times New Roman" panose="02020603050405020304" pitchFamily="18" charset="0"/>
                          <a:cs typeface="Times New Roman" panose="02020603050405020304" pitchFamily="18" charset="0"/>
                        </a:rPr>
                        <a:t>35</a:t>
                      </a:r>
                      <a:endParaRPr lang="en-US" sz="1800" b="1" u="none" strike="noStrike" kern="1200"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4763" marR="4763" marT="4763" marB="0" anchor="ctr"/>
                </a:tc>
                <a:extLst>
                  <a:ext uri="{0D108BD9-81ED-4DB2-BD59-A6C34878D82A}">
                    <a16:rowId xmlns:a16="http://schemas.microsoft.com/office/drawing/2014/main" xmlns="" val="3074660232"/>
                  </a:ext>
                </a:extLst>
              </a:tr>
            </a:tbl>
          </a:graphicData>
        </a:graphic>
      </p:graphicFrame>
      <p:sp>
        <p:nvSpPr>
          <p:cNvPr id="2" name="矩形 1"/>
          <p:cNvSpPr/>
          <p:nvPr/>
        </p:nvSpPr>
        <p:spPr>
          <a:xfrm>
            <a:off x="1486511" y="6337577"/>
            <a:ext cx="3955185" cy="400110"/>
          </a:xfrm>
          <a:prstGeom prst="rect">
            <a:avLst/>
          </a:prstGeom>
          <a:solidFill>
            <a:schemeClr val="accent3">
              <a:lumMod val="20000"/>
              <a:lumOff val="80000"/>
            </a:schemeClr>
          </a:solidFill>
        </p:spPr>
        <p:txBody>
          <a:bodyPr wrap="none">
            <a:spAutoFit/>
          </a:bodyPr>
          <a:lstStyle/>
          <a:p>
            <a:r>
              <a:rPr lang="en-US" altLang="zh-CN" sz="2000" dirty="0">
                <a:solidFill>
                  <a:prstClr val="black"/>
                </a:solidFill>
                <a:latin typeface="Times New Roman" panose="02020603050405020304" pitchFamily="18" charset="0"/>
                <a:cs typeface="Times New Roman" panose="02020603050405020304" pitchFamily="18" charset="0"/>
              </a:rPr>
              <a:t>MA loaded RF </a:t>
            </a:r>
            <a:r>
              <a:rPr lang="en-US" altLang="zh-CN" sz="2000" dirty="0" smtClean="0">
                <a:solidFill>
                  <a:prstClr val="black"/>
                </a:solidFill>
                <a:latin typeface="Times New Roman" panose="02020603050405020304" pitchFamily="18" charset="0"/>
                <a:cs typeface="Times New Roman" panose="02020603050405020304" pitchFamily="18" charset="0"/>
              </a:rPr>
              <a:t>system in </a:t>
            </a:r>
            <a:r>
              <a:rPr lang="en-US" altLang="zh-CN" sz="2000" dirty="0">
                <a:solidFill>
                  <a:prstClr val="black"/>
                </a:solidFill>
                <a:latin typeface="Times New Roman" panose="02020603050405020304" pitchFamily="18" charset="0"/>
                <a:cs typeface="Times New Roman" panose="02020603050405020304" pitchFamily="18" charset="0"/>
              </a:rPr>
              <a:t>the tunnel </a:t>
            </a:r>
            <a:endParaRPr lang="zh-CN" altLang="en-US" sz="2000" dirty="0">
              <a:solidFill>
                <a:prstClr val="black"/>
              </a:solidFill>
            </a:endParaRPr>
          </a:p>
        </p:txBody>
      </p:sp>
      <p:sp>
        <p:nvSpPr>
          <p:cNvPr id="17" name="矩形 16"/>
          <p:cNvSpPr/>
          <p:nvPr/>
        </p:nvSpPr>
        <p:spPr>
          <a:xfrm>
            <a:off x="7661555" y="5671295"/>
            <a:ext cx="3334802" cy="430887"/>
          </a:xfrm>
          <a:prstGeom prst="rect">
            <a:avLst/>
          </a:prstGeom>
        </p:spPr>
        <p:txBody>
          <a:bodyPr wrap="square">
            <a:spAutoFit/>
          </a:bodyPr>
          <a:lstStyle/>
          <a:p>
            <a:r>
              <a:rPr lang="en-US" altLang="zh-CN" sz="22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Total RF voltage: </a:t>
            </a:r>
            <a:r>
              <a:rPr lang="en-US" altLang="zh-CN" sz="2200" b="1" dirty="0" smtClean="0">
                <a:solidFill>
                  <a:srgbClr val="FF0000"/>
                </a:solidFill>
                <a:latin typeface="Times New Roman" panose="02020603050405020304" pitchFamily="18" charset="0"/>
                <a:ea typeface="微软雅黑" panose="020B0503020204020204" pitchFamily="34" charset="-122"/>
                <a:cs typeface="Times New Roman" panose="02020603050405020304" pitchFamily="18" charset="0"/>
              </a:rPr>
              <a:t>350kV</a:t>
            </a:r>
            <a:endParaRPr lang="zh-CN" altLang="en-US" sz="2200" dirty="0">
              <a:solidFill>
                <a:srgbClr val="FF0000"/>
              </a:solidFill>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 xmlns:a16="http://schemas.microsoft.com/office/drawing/2014/main" id="{0A116E66-54AA-3E66-88F6-273D3EC2B60A}"/>
              </a:ext>
            </a:extLst>
          </p:cNvPr>
          <p:cNvSpPr txBox="1"/>
          <p:nvPr/>
        </p:nvSpPr>
        <p:spPr>
          <a:xfrm>
            <a:off x="479376" y="824315"/>
            <a:ext cx="4962320" cy="461665"/>
          </a:xfrm>
          <a:prstGeom prst="rect">
            <a:avLst/>
          </a:prstGeom>
          <a:noFill/>
        </p:spPr>
        <p:txBody>
          <a:bodyPr wrap="none" rtlCol="0">
            <a:spAutoFit/>
          </a:bodyPr>
          <a:lstStyle/>
          <a:p>
            <a:r>
              <a:rPr lang="en-US" altLang="zh-CN" sz="2400" b="1" dirty="0" smtClean="0">
                <a:solidFill>
                  <a:srgbClr val="FF0000"/>
                </a:solidFill>
                <a:latin typeface="Times New Roman" panose="02020603050405020304" pitchFamily="18" charset="0"/>
                <a:cs typeface="Times New Roman" panose="02020603050405020304" pitchFamily="18" charset="0"/>
              </a:rPr>
              <a:t>Breakthrough in MA</a:t>
            </a:r>
            <a:r>
              <a:rPr lang="zh-CN" altLang="en-US" sz="2400" b="1" dirty="0" smtClean="0">
                <a:solidFill>
                  <a:srgbClr val="FF0000"/>
                </a:solidFill>
                <a:latin typeface="Times New Roman" panose="02020603050405020304" pitchFamily="18" charset="0"/>
                <a:cs typeface="Times New Roman" panose="02020603050405020304" pitchFamily="18" charset="0"/>
              </a:rPr>
              <a:t> </a:t>
            </a:r>
            <a:r>
              <a:rPr lang="en-US" altLang="zh-CN" sz="2400" b="1" dirty="0">
                <a:solidFill>
                  <a:srgbClr val="FF0000"/>
                </a:solidFill>
                <a:latin typeface="Times New Roman" panose="02020603050405020304" pitchFamily="18" charset="0"/>
                <a:cs typeface="Times New Roman" panose="02020603050405020304" pitchFamily="18" charset="0"/>
              </a:rPr>
              <a:t>Loaded Cavity</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pic>
        <p:nvPicPr>
          <p:cNvPr id="22" name="图片 21">
            <a:extLst>
              <a:ext uri="{FF2B5EF4-FFF2-40B4-BE49-F238E27FC236}">
                <a16:creationId xmlns="" xmlns:a16="http://schemas.microsoft.com/office/drawing/2014/main" id="{A70C67B3-91CB-0833-00C4-9DF807C932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0075" r="20075"/>
          <a:stretch/>
        </p:blipFill>
        <p:spPr>
          <a:xfrm>
            <a:off x="643747" y="1488500"/>
            <a:ext cx="1564445" cy="1474185"/>
          </a:xfrm>
          <a:prstGeom prst="rect">
            <a:avLst/>
          </a:prstGeom>
        </p:spPr>
      </p:pic>
      <p:sp>
        <p:nvSpPr>
          <p:cNvPr id="23" name="文本框 22">
            <a:extLst>
              <a:ext uri="{FF2B5EF4-FFF2-40B4-BE49-F238E27FC236}">
                <a16:creationId xmlns="" xmlns:a16="http://schemas.microsoft.com/office/drawing/2014/main" id="{CB090DB8-20A2-38CB-F7C1-8F4A3E0BD45A}"/>
              </a:ext>
            </a:extLst>
          </p:cNvPr>
          <p:cNvSpPr txBox="1"/>
          <p:nvPr/>
        </p:nvSpPr>
        <p:spPr>
          <a:xfrm>
            <a:off x="643747" y="2570735"/>
            <a:ext cx="1635829" cy="318100"/>
          </a:xfrm>
          <a:prstGeom prst="rect">
            <a:avLst/>
          </a:prstGeom>
          <a:noFill/>
          <a:ln w="19050">
            <a:noFill/>
          </a:ln>
        </p:spPr>
        <p:txBody>
          <a:bodyPr wrap="square" rtlCol="0">
            <a:spAutoFit/>
          </a:bodyPr>
          <a:lstStyle/>
          <a:p>
            <a:pPr algn="ctr" defTabSz="1219170">
              <a:defRPr/>
            </a:pPr>
            <a:r>
              <a:rPr lang="en-US" altLang="zh-CN" sz="1467"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95×65×25mm</a:t>
            </a:r>
          </a:p>
        </p:txBody>
      </p:sp>
      <p:pic>
        <p:nvPicPr>
          <p:cNvPr id="24" name="图片 23">
            <a:extLst>
              <a:ext uri="{FF2B5EF4-FFF2-40B4-BE49-F238E27FC236}">
                <a16:creationId xmlns="" xmlns:a16="http://schemas.microsoft.com/office/drawing/2014/main" id="{3340BF99-B38B-6930-C518-D841214FEA5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9778" r="6719"/>
          <a:stretch/>
        </p:blipFill>
        <p:spPr>
          <a:xfrm flipV="1">
            <a:off x="2712964" y="1495947"/>
            <a:ext cx="1540933" cy="1466737"/>
          </a:xfrm>
          <a:prstGeom prst="rect">
            <a:avLst/>
          </a:prstGeom>
        </p:spPr>
      </p:pic>
      <p:sp>
        <p:nvSpPr>
          <p:cNvPr id="25" name="矩形 24">
            <a:extLst>
              <a:ext uri="{FF2B5EF4-FFF2-40B4-BE49-F238E27FC236}">
                <a16:creationId xmlns="" xmlns:a16="http://schemas.microsoft.com/office/drawing/2014/main" id="{2C97C3C2-EEAA-B13B-E3DA-73BD6F44EAE5}"/>
              </a:ext>
            </a:extLst>
          </p:cNvPr>
          <p:cNvSpPr/>
          <p:nvPr/>
        </p:nvSpPr>
        <p:spPr>
          <a:xfrm>
            <a:off x="668082" y="1480903"/>
            <a:ext cx="1587294" cy="420564"/>
          </a:xfrm>
          <a:prstGeom prst="rect">
            <a:avLst/>
          </a:prstGeom>
        </p:spPr>
        <p:txBody>
          <a:bodyPr wrap="none">
            <a:spAutoFit/>
          </a:bodyPr>
          <a:lstStyle/>
          <a:p>
            <a:r>
              <a:rPr lang="en-US" altLang="zh-CN" sz="2133" dirty="0">
                <a:solidFill>
                  <a:srgbClr val="FFFF00"/>
                </a:solidFill>
                <a:latin typeface="Times New Roman" panose="02020603050405020304" pitchFamily="18" charset="0"/>
                <a:cs typeface="Times New Roman" panose="02020603050405020304" pitchFamily="18" charset="0"/>
              </a:rPr>
              <a:t>18um ribbon</a:t>
            </a:r>
            <a:endParaRPr lang="zh-CN" altLang="en-US" sz="2133" dirty="0">
              <a:solidFill>
                <a:srgbClr val="FFFF00"/>
              </a:solidFill>
              <a:latin typeface="Times New Roman" panose="02020603050405020304" pitchFamily="18" charset="0"/>
              <a:cs typeface="Times New Roman" panose="02020603050405020304" pitchFamily="18" charset="0"/>
            </a:endParaRPr>
          </a:p>
        </p:txBody>
      </p:sp>
      <p:sp>
        <p:nvSpPr>
          <p:cNvPr id="26" name="矩形 25">
            <a:extLst>
              <a:ext uri="{FF2B5EF4-FFF2-40B4-BE49-F238E27FC236}">
                <a16:creationId xmlns="" xmlns:a16="http://schemas.microsoft.com/office/drawing/2014/main" id="{87E70E39-9798-2406-3760-440C7A57ABFA}"/>
              </a:ext>
            </a:extLst>
          </p:cNvPr>
          <p:cNvSpPr/>
          <p:nvPr/>
        </p:nvSpPr>
        <p:spPr>
          <a:xfrm>
            <a:off x="2742779" y="1466996"/>
            <a:ext cx="1587294" cy="420564"/>
          </a:xfrm>
          <a:prstGeom prst="rect">
            <a:avLst/>
          </a:prstGeom>
        </p:spPr>
        <p:txBody>
          <a:bodyPr wrap="none">
            <a:spAutoFit/>
          </a:bodyPr>
          <a:lstStyle/>
          <a:p>
            <a:r>
              <a:rPr lang="en-US" altLang="zh-CN" sz="2133" dirty="0">
                <a:solidFill>
                  <a:srgbClr val="FFFF00"/>
                </a:solidFill>
                <a:latin typeface="Times New Roman" panose="02020603050405020304" pitchFamily="18" charset="0"/>
                <a:cs typeface="Times New Roman" panose="02020603050405020304" pitchFamily="18" charset="0"/>
              </a:rPr>
              <a:t>18um ribbon</a:t>
            </a:r>
            <a:endParaRPr lang="zh-CN" altLang="en-US" sz="2133" dirty="0">
              <a:solidFill>
                <a:srgbClr val="FFFF00"/>
              </a:solidFill>
              <a:latin typeface="Times New Roman" panose="02020603050405020304" pitchFamily="18" charset="0"/>
              <a:cs typeface="Times New Roman" panose="02020603050405020304" pitchFamily="18" charset="0"/>
            </a:endParaRPr>
          </a:p>
        </p:txBody>
      </p:sp>
      <p:sp>
        <p:nvSpPr>
          <p:cNvPr id="27" name="右箭头 25">
            <a:extLst>
              <a:ext uri="{FF2B5EF4-FFF2-40B4-BE49-F238E27FC236}">
                <a16:creationId xmlns="" xmlns:a16="http://schemas.microsoft.com/office/drawing/2014/main" id="{E46C1108-B80E-2623-1361-543BA180FEF6}"/>
              </a:ext>
            </a:extLst>
          </p:cNvPr>
          <p:cNvSpPr/>
          <p:nvPr/>
        </p:nvSpPr>
        <p:spPr bwMode="auto">
          <a:xfrm>
            <a:off x="2367497" y="2087938"/>
            <a:ext cx="272119" cy="275307"/>
          </a:xfrm>
          <a:prstGeom prst="rightArrow">
            <a:avLst/>
          </a:prstGeom>
          <a:solidFill>
            <a:schemeClr val="accent5">
              <a:lumMod val="60000"/>
              <a:lumOff val="40000"/>
            </a:schemeClr>
          </a:solidFill>
          <a:ln>
            <a:noFill/>
          </a:ln>
        </p:spPr>
        <p:txBody>
          <a:bodyPr vert="horz" wrap="square" lIns="121920" tIns="60960" rIns="121920" bIns="60960" numCol="1" rtlCol="0" anchor="t" anchorCtr="0" compatLnSpc="1"/>
          <a:lstStyle/>
          <a:p>
            <a:pPr defTabSz="1219170">
              <a:lnSpc>
                <a:spcPct val="180000"/>
              </a:lnSpc>
              <a:buClr>
                <a:prstClr val="white"/>
              </a:buClr>
              <a:defRPr/>
            </a:pPr>
            <a:endParaRPr lang="zh-CN" altLang="en-US" sz="2667" b="1">
              <a:solidFill>
                <a:srgbClr val="000000"/>
              </a:solidFill>
              <a:latin typeface="Times New Roman" panose="02020603050405020304" pitchFamily="18" charset="0"/>
              <a:ea typeface="楷体_GB2312" charset="0"/>
              <a:cs typeface="Times New Roman" panose="02020603050405020304" pitchFamily="18" charset="0"/>
            </a:endParaRPr>
          </a:p>
        </p:txBody>
      </p:sp>
      <p:pic>
        <p:nvPicPr>
          <p:cNvPr id="28" name="图片 27">
            <a:extLst>
              <a:ext uri="{FF2B5EF4-FFF2-40B4-BE49-F238E27FC236}">
                <a16:creationId xmlns="" xmlns:a16="http://schemas.microsoft.com/office/drawing/2014/main" id="{32B202FC-ED13-F7FB-0FD3-894E371E5D2D}"/>
              </a:ext>
            </a:extLst>
          </p:cNvPr>
          <p:cNvPicPr>
            <a:picLocks noChangeAspect="1"/>
          </p:cNvPicPr>
          <p:nvPr/>
        </p:nvPicPr>
        <p:blipFill>
          <a:blip r:embed="rId7"/>
          <a:stretch>
            <a:fillRect/>
          </a:stretch>
        </p:blipFill>
        <p:spPr>
          <a:xfrm>
            <a:off x="4817295" y="1472717"/>
            <a:ext cx="1566737" cy="1491297"/>
          </a:xfrm>
          <a:prstGeom prst="rect">
            <a:avLst/>
          </a:prstGeom>
        </p:spPr>
      </p:pic>
      <p:sp>
        <p:nvSpPr>
          <p:cNvPr id="29" name="矩形 28">
            <a:extLst>
              <a:ext uri="{FF2B5EF4-FFF2-40B4-BE49-F238E27FC236}">
                <a16:creationId xmlns="" xmlns:a16="http://schemas.microsoft.com/office/drawing/2014/main" id="{0514C800-8019-D8F8-B810-88D6032363A9}"/>
              </a:ext>
            </a:extLst>
          </p:cNvPr>
          <p:cNvSpPr/>
          <p:nvPr/>
        </p:nvSpPr>
        <p:spPr>
          <a:xfrm>
            <a:off x="4796738" y="1491123"/>
            <a:ext cx="1587294" cy="420564"/>
          </a:xfrm>
          <a:prstGeom prst="rect">
            <a:avLst/>
          </a:prstGeom>
        </p:spPr>
        <p:txBody>
          <a:bodyPr wrap="none">
            <a:spAutoFit/>
          </a:bodyPr>
          <a:lstStyle/>
          <a:p>
            <a:r>
              <a:rPr lang="en-US" altLang="zh-CN" sz="2133" dirty="0">
                <a:solidFill>
                  <a:srgbClr val="FFFF00"/>
                </a:solidFill>
                <a:latin typeface="Times New Roman" panose="02020603050405020304" pitchFamily="18" charset="0"/>
                <a:cs typeface="Times New Roman" panose="02020603050405020304" pitchFamily="18" charset="0"/>
              </a:rPr>
              <a:t>14um ribbon</a:t>
            </a:r>
            <a:endParaRPr lang="zh-CN" altLang="en-US" sz="2133" dirty="0">
              <a:solidFill>
                <a:srgbClr val="FFFF00"/>
              </a:solidFill>
              <a:latin typeface="Times New Roman" panose="02020603050405020304" pitchFamily="18" charset="0"/>
              <a:cs typeface="Times New Roman" panose="02020603050405020304" pitchFamily="18" charset="0"/>
            </a:endParaRPr>
          </a:p>
        </p:txBody>
      </p:sp>
      <p:sp>
        <p:nvSpPr>
          <p:cNvPr id="30" name="右箭头 25">
            <a:extLst>
              <a:ext uri="{FF2B5EF4-FFF2-40B4-BE49-F238E27FC236}">
                <a16:creationId xmlns="" xmlns:a16="http://schemas.microsoft.com/office/drawing/2014/main" id="{A219DAA9-7513-E000-0861-34EB24749978}"/>
              </a:ext>
            </a:extLst>
          </p:cNvPr>
          <p:cNvSpPr/>
          <p:nvPr/>
        </p:nvSpPr>
        <p:spPr bwMode="auto">
          <a:xfrm>
            <a:off x="4367808" y="2099959"/>
            <a:ext cx="272119" cy="275307"/>
          </a:xfrm>
          <a:prstGeom prst="rightArrow">
            <a:avLst/>
          </a:prstGeom>
          <a:solidFill>
            <a:schemeClr val="accent5">
              <a:lumMod val="60000"/>
              <a:lumOff val="40000"/>
            </a:schemeClr>
          </a:solidFill>
          <a:ln>
            <a:noFill/>
          </a:ln>
        </p:spPr>
        <p:txBody>
          <a:bodyPr vert="horz" wrap="square" lIns="121920" tIns="60960" rIns="121920" bIns="60960" numCol="1" rtlCol="0" anchor="t" anchorCtr="0" compatLnSpc="1"/>
          <a:lstStyle/>
          <a:p>
            <a:pPr defTabSz="1219170">
              <a:lnSpc>
                <a:spcPct val="180000"/>
              </a:lnSpc>
              <a:buClr>
                <a:prstClr val="white"/>
              </a:buClr>
              <a:defRPr/>
            </a:pPr>
            <a:endParaRPr lang="zh-CN" altLang="en-US" sz="2667" b="1">
              <a:solidFill>
                <a:srgbClr val="000000"/>
              </a:solidFill>
              <a:latin typeface="Times New Roman" panose="02020603050405020304" pitchFamily="18" charset="0"/>
              <a:ea typeface="楷体_GB2312" charset="0"/>
              <a:cs typeface="Times New Roman" panose="02020603050405020304" pitchFamily="18" charset="0"/>
            </a:endParaRPr>
          </a:p>
        </p:txBody>
      </p:sp>
      <p:sp>
        <p:nvSpPr>
          <p:cNvPr id="31" name="文本框 30">
            <a:extLst>
              <a:ext uri="{FF2B5EF4-FFF2-40B4-BE49-F238E27FC236}">
                <a16:creationId xmlns="" xmlns:a16="http://schemas.microsoft.com/office/drawing/2014/main" id="{378D3F25-DBF2-9B23-AF75-ECD5B6445D94}"/>
              </a:ext>
            </a:extLst>
          </p:cNvPr>
          <p:cNvSpPr txBox="1"/>
          <p:nvPr/>
        </p:nvSpPr>
        <p:spPr>
          <a:xfrm>
            <a:off x="2529412" y="2548385"/>
            <a:ext cx="1728191" cy="318100"/>
          </a:xfrm>
          <a:prstGeom prst="rect">
            <a:avLst/>
          </a:prstGeom>
          <a:noFill/>
          <a:ln w="19050">
            <a:noFill/>
          </a:ln>
        </p:spPr>
        <p:txBody>
          <a:bodyPr wrap="square" rtlCol="0">
            <a:spAutoFit/>
          </a:bodyPr>
          <a:lstStyle/>
          <a:p>
            <a:pPr algn="ctr" defTabSz="1219170">
              <a:defRPr/>
            </a:pPr>
            <a:r>
              <a:rPr lang="en-US" altLang="zh-CN" sz="1467"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460×230×25mm</a:t>
            </a:r>
          </a:p>
        </p:txBody>
      </p:sp>
      <p:sp>
        <p:nvSpPr>
          <p:cNvPr id="32" name="文本框 31">
            <a:extLst>
              <a:ext uri="{FF2B5EF4-FFF2-40B4-BE49-F238E27FC236}">
                <a16:creationId xmlns="" xmlns:a16="http://schemas.microsoft.com/office/drawing/2014/main" id="{4CDDC46C-DB18-2F90-D902-77DDE1B800F1}"/>
              </a:ext>
            </a:extLst>
          </p:cNvPr>
          <p:cNvSpPr txBox="1"/>
          <p:nvPr/>
        </p:nvSpPr>
        <p:spPr>
          <a:xfrm>
            <a:off x="4727848" y="2549716"/>
            <a:ext cx="1728192" cy="318100"/>
          </a:xfrm>
          <a:prstGeom prst="rect">
            <a:avLst/>
          </a:prstGeom>
          <a:noFill/>
          <a:ln w="19050">
            <a:noFill/>
          </a:ln>
        </p:spPr>
        <p:txBody>
          <a:bodyPr wrap="square" rtlCol="0">
            <a:spAutoFit/>
          </a:bodyPr>
          <a:lstStyle/>
          <a:p>
            <a:pPr algn="ctr" defTabSz="1219170">
              <a:defRPr/>
            </a:pPr>
            <a:r>
              <a:rPr lang="en-US" altLang="zh-CN" sz="1467"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780×360×35mm</a:t>
            </a:r>
          </a:p>
        </p:txBody>
      </p:sp>
      <p:pic>
        <p:nvPicPr>
          <p:cNvPr id="33" name="图片 32">
            <a:extLst>
              <a:ext uri="{FF2B5EF4-FFF2-40B4-BE49-F238E27FC236}">
                <a16:creationId xmlns="" xmlns:a16="http://schemas.microsoft.com/office/drawing/2014/main" id="{9CB70BDB-98AA-EAAB-F53D-00F4244AC108}"/>
              </a:ext>
            </a:extLst>
          </p:cNvPr>
          <p:cNvPicPr>
            <a:picLocks noChangeAspect="1"/>
          </p:cNvPicPr>
          <p:nvPr/>
        </p:nvPicPr>
        <p:blipFill rotWithShape="1">
          <a:blip r:embed="rId8"/>
          <a:srcRect l="9949" t="9211" r="11928" b="4606"/>
          <a:stretch/>
        </p:blipFill>
        <p:spPr>
          <a:xfrm>
            <a:off x="6708962" y="1052736"/>
            <a:ext cx="2523974" cy="1719159"/>
          </a:xfrm>
          <a:prstGeom prst="rect">
            <a:avLst/>
          </a:prstGeom>
        </p:spPr>
      </p:pic>
      <p:pic>
        <p:nvPicPr>
          <p:cNvPr id="34" name="图片 33">
            <a:extLst>
              <a:ext uri="{FF2B5EF4-FFF2-40B4-BE49-F238E27FC236}">
                <a16:creationId xmlns="" xmlns:a16="http://schemas.microsoft.com/office/drawing/2014/main" id="{55AA4809-A320-0217-74BB-C2AFFE8779BE}"/>
              </a:ext>
            </a:extLst>
          </p:cNvPr>
          <p:cNvPicPr>
            <a:picLocks noChangeAspect="1"/>
          </p:cNvPicPr>
          <p:nvPr/>
        </p:nvPicPr>
        <p:blipFill rotWithShape="1">
          <a:blip r:embed="rId9"/>
          <a:srcRect l="9005" t="9058" r="11689" b="4324"/>
          <a:stretch/>
        </p:blipFill>
        <p:spPr>
          <a:xfrm>
            <a:off x="9328956" y="1052736"/>
            <a:ext cx="2502290" cy="1711101"/>
          </a:xfrm>
          <a:prstGeom prst="rect">
            <a:avLst/>
          </a:prstGeom>
        </p:spPr>
      </p:pic>
      <p:sp>
        <p:nvSpPr>
          <p:cNvPr id="36" name="矩形 35"/>
          <p:cNvSpPr/>
          <p:nvPr/>
        </p:nvSpPr>
        <p:spPr>
          <a:xfrm>
            <a:off x="7955310" y="2716420"/>
            <a:ext cx="2623282" cy="430887"/>
          </a:xfrm>
          <a:prstGeom prst="rect">
            <a:avLst/>
          </a:prstGeom>
        </p:spPr>
        <p:txBody>
          <a:bodyPr wrap="none">
            <a:spAutoFit/>
          </a:bodyPr>
          <a:lstStyle/>
          <a:p>
            <a:pPr eaLnBrk="1" hangingPunct="1">
              <a:defRPr/>
            </a:pPr>
            <a:r>
              <a:rPr lang="en-US" altLang="zh-CN" sz="2200" dirty="0" smtClean="0">
                <a:solidFill>
                  <a:prstClr val="black"/>
                </a:solidFill>
              </a:rPr>
              <a:t> </a:t>
            </a:r>
            <a:r>
              <a:rPr lang="en-US" altLang="zh-CN" sz="2200" b="1" dirty="0" smtClean="0">
                <a:solidFill>
                  <a:prstClr val="black"/>
                </a:solidFill>
                <a:latin typeface="Times New Roman" panose="02020603050405020304" pitchFamily="18" charset="0"/>
                <a:cs typeface="Times New Roman" panose="02020603050405020304" pitchFamily="18" charset="0"/>
              </a:rPr>
              <a:t>World-leading </a:t>
            </a:r>
            <a:r>
              <a:rPr lang="en-US" altLang="zh-CN" sz="2200" b="1" dirty="0">
                <a:solidFill>
                  <a:prstClr val="black"/>
                </a:solidFill>
                <a:latin typeface="Times New Roman" panose="02020603050405020304" pitchFamily="18" charset="0"/>
                <a:cs typeface="Times New Roman" panose="02020603050405020304" pitchFamily="18" charset="0"/>
              </a:rPr>
              <a:t>level</a:t>
            </a:r>
          </a:p>
        </p:txBody>
      </p:sp>
      <p:sp>
        <p:nvSpPr>
          <p:cNvPr id="37" name="矩形 36"/>
          <p:cNvSpPr/>
          <p:nvPr/>
        </p:nvSpPr>
        <p:spPr>
          <a:xfrm>
            <a:off x="2204078" y="2974271"/>
            <a:ext cx="2954655" cy="369332"/>
          </a:xfrm>
          <a:prstGeom prst="rect">
            <a:avLst/>
          </a:prstGeom>
        </p:spPr>
        <p:txBody>
          <a:bodyPr wrap="none">
            <a:spAutoFit/>
          </a:bodyPr>
          <a:lstStyle/>
          <a:p>
            <a:r>
              <a:rPr lang="en-US" altLang="zh-CN" dirty="0">
                <a:solidFill>
                  <a:prstClr val="black"/>
                </a:solidFill>
                <a:cs typeface="Arial" panose="020B0604020202020204" pitchFamily="34" charset="0"/>
              </a:rPr>
              <a:t>Over ten</a:t>
            </a:r>
            <a:r>
              <a:rPr lang="zh-CN" altLang="en-US" dirty="0">
                <a:solidFill>
                  <a:prstClr val="black"/>
                </a:solidFill>
                <a:cs typeface="Arial" panose="020B0604020202020204" pitchFamily="34" charset="0"/>
              </a:rPr>
              <a:t> </a:t>
            </a:r>
            <a:r>
              <a:rPr lang="en-US" altLang="zh-CN" dirty="0">
                <a:solidFill>
                  <a:prstClr val="black"/>
                </a:solidFill>
                <a:cs typeface="Arial" panose="020B0604020202020204" pitchFamily="34" charset="0"/>
              </a:rPr>
              <a:t>years exploration </a:t>
            </a:r>
            <a:endParaRPr lang="zh-CN" altLang="en-US" dirty="0">
              <a:solidFill>
                <a:prstClr val="black"/>
              </a:solidFill>
            </a:endParaRPr>
          </a:p>
        </p:txBody>
      </p:sp>
      <p:sp>
        <p:nvSpPr>
          <p:cNvPr id="6" name="矩形 5"/>
          <p:cNvSpPr/>
          <p:nvPr/>
        </p:nvSpPr>
        <p:spPr>
          <a:xfrm>
            <a:off x="6942726" y="6135044"/>
            <a:ext cx="4371710" cy="430887"/>
          </a:xfrm>
          <a:prstGeom prst="rect">
            <a:avLst/>
          </a:prstGeom>
        </p:spPr>
        <p:txBody>
          <a:bodyPr wrap="none">
            <a:spAutoFit/>
          </a:bodyPr>
          <a:lstStyle/>
          <a:p>
            <a:r>
              <a:rPr lang="en-US" altLang="zh-CN" sz="2200" b="1" dirty="0">
                <a:latin typeface="Times New Roman" panose="02020603050405020304" pitchFamily="18" charset="0"/>
                <a:cs typeface="Times New Roman" panose="02020603050405020304" pitchFamily="18" charset="0"/>
              </a:rPr>
              <a:t>R</a:t>
            </a:r>
            <a:r>
              <a:rPr lang="en-US" altLang="zh-CN" sz="2200" b="1" dirty="0" smtClean="0">
                <a:latin typeface="Times New Roman" panose="02020603050405020304" pitchFamily="18" charset="0"/>
                <a:cs typeface="Times New Roman" panose="02020603050405020304" pitchFamily="18" charset="0"/>
              </a:rPr>
              <a:t>anks </a:t>
            </a:r>
            <a:r>
              <a:rPr lang="en-US" altLang="zh-CN" sz="2200" b="1" dirty="0">
                <a:latin typeface="Times New Roman" panose="02020603050405020304" pitchFamily="18" charset="0"/>
                <a:cs typeface="Times New Roman" panose="02020603050405020304" pitchFamily="18" charset="0"/>
              </a:rPr>
              <a:t>among </a:t>
            </a:r>
            <a:r>
              <a:rPr lang="en-US" altLang="zh-CN" sz="2200" b="1" dirty="0">
                <a:solidFill>
                  <a:srgbClr val="FF0000"/>
                </a:solidFill>
                <a:latin typeface="Times New Roman" panose="02020603050405020304" pitchFamily="18" charset="0"/>
                <a:cs typeface="Times New Roman" panose="02020603050405020304" pitchFamily="18" charset="0"/>
              </a:rPr>
              <a:t>the best in the world</a:t>
            </a:r>
            <a:endParaRPr lang="zh-CN" altLang="en-US" sz="22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49220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11" name="文本框 10"/>
          <p:cNvSpPr txBox="1"/>
          <p:nvPr/>
        </p:nvSpPr>
        <p:spPr bwMode="auto">
          <a:xfrm>
            <a:off x="3503712" y="179929"/>
            <a:ext cx="5921814"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003399"/>
                </a:solidFill>
              </a:rPr>
              <a:t>Thin-walled </a:t>
            </a:r>
            <a:r>
              <a:rPr lang="en-US" altLang="zh-CN" sz="3200" b="1" dirty="0">
                <a:solidFill>
                  <a:srgbClr val="003399"/>
                </a:solidFill>
              </a:rPr>
              <a:t>vacuum </a:t>
            </a:r>
            <a:r>
              <a:rPr lang="en-US" altLang="zh-CN" sz="3200" b="1" dirty="0" smtClean="0">
                <a:solidFill>
                  <a:srgbClr val="003399"/>
                </a:solidFill>
              </a:rPr>
              <a:t>chamber</a:t>
            </a:r>
            <a:endParaRPr lang="en-US" altLang="zh-CN" sz="3200" b="1" dirty="0">
              <a:solidFill>
                <a:srgbClr val="003399"/>
              </a:solidFill>
            </a:endParaRPr>
          </a:p>
        </p:txBody>
      </p:sp>
      <p:sp>
        <p:nvSpPr>
          <p:cNvPr id="57" name="文本框 56">
            <a:extLst>
              <a:ext uri="{FF2B5EF4-FFF2-40B4-BE49-F238E27FC236}">
                <a16:creationId xmlns="" xmlns:a16="http://schemas.microsoft.com/office/drawing/2014/main" id="{17B463E1-4420-2B6C-1E2F-EEA8ADADC4EF}"/>
              </a:ext>
            </a:extLst>
          </p:cNvPr>
          <p:cNvSpPr txBox="1"/>
          <p:nvPr/>
        </p:nvSpPr>
        <p:spPr>
          <a:xfrm>
            <a:off x="420628" y="764704"/>
            <a:ext cx="8414638" cy="535531"/>
          </a:xfrm>
          <a:prstGeom prst="rect">
            <a:avLst/>
          </a:prstGeom>
          <a:noFill/>
        </p:spPr>
        <p:txBody>
          <a:bodyPr wrap="square" rtlCol="0">
            <a:spAutoFit/>
          </a:bodyPr>
          <a:lstStyle/>
          <a:p>
            <a:pPr eaLnBrk="1" fontAlgn="auto" hangingPunct="1">
              <a:lnSpc>
                <a:spcPct val="120000"/>
              </a:lnSpc>
              <a:spcBef>
                <a:spcPts val="0"/>
              </a:spcBef>
              <a:spcAft>
                <a:spcPts val="0"/>
              </a:spcAft>
            </a:pPr>
            <a:r>
              <a:rPr lang="en-US" altLang="zh-CN" sz="2400" b="1" dirty="0" smtClean="0">
                <a:solidFill>
                  <a:srgbClr val="C00000"/>
                </a:solidFill>
                <a:latin typeface="Times New Roman" panose="02020603050405020304" pitchFamily="18" charset="0"/>
                <a:ea typeface="微软雅黑" panose="020B0503020204020204" pitchFamily="34" charset="-122"/>
                <a:cs typeface="Times New Roman" panose="02020603050405020304" pitchFamily="18" charset="0"/>
              </a:rPr>
              <a:t>Thin-wall chambers: </a:t>
            </a:r>
            <a:r>
              <a:rPr lang="en-US" altLang="zh-CN" sz="2200" dirty="0" smtClean="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Keep </a:t>
            </a:r>
            <a:r>
              <a:rPr lang="en-US" altLang="zh-CN" sz="2200"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eddy currents at a tolerable level</a:t>
            </a:r>
          </a:p>
        </p:txBody>
      </p:sp>
      <p:pic>
        <p:nvPicPr>
          <p:cNvPr id="59" name="图片 1">
            <a:extLst>
              <a:ext uri="{FF2B5EF4-FFF2-40B4-BE49-F238E27FC236}">
                <a16:creationId xmlns="" xmlns:a16="http://schemas.microsoft.com/office/drawing/2014/main" id="{5855B628-0649-D22E-49D9-28D45DD4DFE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32962" y="2201353"/>
            <a:ext cx="2437679" cy="1335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矩形 18">
            <a:extLst>
              <a:ext uri="{FF2B5EF4-FFF2-40B4-BE49-F238E27FC236}">
                <a16:creationId xmlns="" xmlns:a16="http://schemas.microsoft.com/office/drawing/2014/main" id="{D497AA99-82A7-4C0D-B842-8D1F0DC50D38}"/>
              </a:ext>
            </a:extLst>
          </p:cNvPr>
          <p:cNvSpPr>
            <a:spLocks noChangeArrowheads="1"/>
          </p:cNvSpPr>
          <p:nvPr/>
        </p:nvSpPr>
        <p:spPr bwMode="auto">
          <a:xfrm>
            <a:off x="2895457" y="1959633"/>
            <a:ext cx="2701605" cy="584775"/>
          </a:xfrm>
          <a:prstGeom prst="rect">
            <a:avLst/>
          </a:prstGeom>
          <a:noFill/>
          <a:ln w="9525">
            <a:noFill/>
            <a:miter lim="800000"/>
            <a:headEnd/>
            <a:tailEnd/>
          </a:ln>
        </p:spPr>
        <p:txBody>
          <a:bodyPr wrap="square">
            <a:spAutoFit/>
          </a:bodyPr>
          <a:lstStyle/>
          <a:p>
            <a:pPr algn="ctr" eaLnBrk="1" fontAlgn="auto" hangingPunct="1">
              <a:spcBef>
                <a:spcPts val="0"/>
              </a:spcBef>
              <a:spcAft>
                <a:spcPts val="0"/>
              </a:spcAft>
              <a:defRPr/>
            </a:pPr>
            <a:r>
              <a:rPr lang="en-US" altLang="zh-CN" sz="1600" dirty="0">
                <a:solidFill>
                  <a:prstClr val="black"/>
                </a:solidFill>
                <a:latin typeface="Times New Roman" panose="02020603050405020304" pitchFamily="18" charset="0"/>
                <a:ea typeface="黑体" pitchFamily="49" charset="-122"/>
                <a:cs typeface="Times New Roman" panose="02020603050405020304" pitchFamily="18" charset="0"/>
              </a:rPr>
              <a:t>Stainless</a:t>
            </a:r>
            <a:r>
              <a:rPr lang="en-US" altLang="zh-CN" sz="1600" dirty="0">
                <a:solidFill>
                  <a:srgbClr val="0000FF"/>
                </a:solidFill>
                <a:latin typeface="Times New Roman" panose="02020603050405020304" pitchFamily="18" charset="0"/>
                <a:ea typeface="黑体" pitchFamily="49" charset="-122"/>
                <a:cs typeface="Times New Roman" panose="02020603050405020304" pitchFamily="18" charset="0"/>
              </a:rPr>
              <a:t> </a:t>
            </a:r>
            <a:r>
              <a:rPr lang="en-US" altLang="zh-CN" sz="1600" dirty="0">
                <a:latin typeface="Times New Roman" panose="02020603050405020304" pitchFamily="18" charset="0"/>
                <a:ea typeface="黑体" pitchFamily="49" charset="-122"/>
                <a:cs typeface="Times New Roman" panose="02020603050405020304" pitchFamily="18" charset="0"/>
              </a:rPr>
              <a:t>steel-</a:t>
            </a:r>
            <a:r>
              <a:rPr lang="en-US" altLang="zh-CN" sz="1600" b="1" dirty="0">
                <a:latin typeface="Times New Roman" panose="02020603050405020304" pitchFamily="18" charset="0"/>
                <a:ea typeface="黑体" pitchFamily="49" charset="-122"/>
                <a:cs typeface="Times New Roman" panose="02020603050405020304" pitchFamily="18" charset="0"/>
              </a:rPr>
              <a:t>0.3mm</a:t>
            </a:r>
          </a:p>
          <a:p>
            <a:pPr algn="ctr" eaLnBrk="1" fontAlgn="auto" hangingPunct="1">
              <a:spcBef>
                <a:spcPts val="0"/>
              </a:spcBef>
              <a:spcAft>
                <a:spcPts val="0"/>
              </a:spcAft>
              <a:defRPr/>
            </a:pPr>
            <a:r>
              <a:rPr lang="en-US" altLang="zh-CN" sz="1600" dirty="0">
                <a:solidFill>
                  <a:prstClr val="black"/>
                </a:solidFill>
                <a:latin typeface="Times New Roman" panose="02020603050405020304" pitchFamily="18" charset="0"/>
                <a:ea typeface="黑体" pitchFamily="49" charset="-122"/>
                <a:cs typeface="Times New Roman" panose="02020603050405020304" pitchFamily="18" charset="0"/>
              </a:rPr>
              <a:t>Rib-</a:t>
            </a:r>
            <a:r>
              <a:rPr lang="en-US" altLang="zh-CN" sz="1600" dirty="0">
                <a:solidFill>
                  <a:srgbClr val="C00000"/>
                </a:solidFill>
                <a:latin typeface="Times New Roman" panose="02020603050405020304" pitchFamily="18" charset="0"/>
                <a:ea typeface="黑体" pitchFamily="49" charset="-122"/>
                <a:cs typeface="Times New Roman" panose="02020603050405020304" pitchFamily="18" charset="0"/>
              </a:rPr>
              <a:t>15mm,one side</a:t>
            </a:r>
          </a:p>
        </p:txBody>
      </p:sp>
      <p:sp>
        <p:nvSpPr>
          <p:cNvPr id="62" name="矩形 61">
            <a:extLst>
              <a:ext uri="{FF2B5EF4-FFF2-40B4-BE49-F238E27FC236}">
                <a16:creationId xmlns="" xmlns:a16="http://schemas.microsoft.com/office/drawing/2014/main" id="{F5705C15-BC48-88F7-F682-C07A27FDC124}"/>
              </a:ext>
            </a:extLst>
          </p:cNvPr>
          <p:cNvSpPr/>
          <p:nvPr/>
        </p:nvSpPr>
        <p:spPr>
          <a:xfrm>
            <a:off x="7671278" y="1077004"/>
            <a:ext cx="3744416" cy="492443"/>
          </a:xfrm>
          <a:prstGeom prst="rect">
            <a:avLst/>
          </a:prstGeom>
        </p:spPr>
        <p:txBody>
          <a:bodyPr wrap="square">
            <a:spAutoFit/>
          </a:bodyPr>
          <a:lstStyle/>
          <a:p>
            <a:pPr eaLnBrk="1" fontAlgn="auto" hangingPunct="1">
              <a:spcBef>
                <a:spcPts val="0"/>
              </a:spcBef>
              <a:spcAft>
                <a:spcPts val="0"/>
              </a:spcAft>
            </a:pPr>
            <a:r>
              <a:rPr lang="en-US" altLang="zh-CN" sz="2600" b="1" dirty="0" smtClean="0">
                <a:solidFill>
                  <a:srgbClr val="0000FF"/>
                </a:solidFill>
                <a:latin typeface="Times New Roman" panose="02020603050405020304" pitchFamily="18" charset="0"/>
                <a:ea typeface="黑体" pitchFamily="49" charset="-122"/>
                <a:cs typeface="Times New Roman" panose="02020603050405020304" pitchFamily="18" charset="0"/>
              </a:rPr>
              <a:t>Novel scheme of IMP</a:t>
            </a:r>
            <a:endParaRPr lang="zh-CN" altLang="en-US" sz="2600" b="1" dirty="0">
              <a:solidFill>
                <a:srgbClr val="0000FF"/>
              </a:solidFill>
              <a:latin typeface="Times New Roman" panose="02020603050405020304" pitchFamily="18" charset="0"/>
              <a:cs typeface="Times New Roman" panose="02020603050405020304" pitchFamily="18" charset="0"/>
            </a:endParaRPr>
          </a:p>
        </p:txBody>
      </p:sp>
      <p:sp>
        <p:nvSpPr>
          <p:cNvPr id="64" name="矩形 63">
            <a:extLst>
              <a:ext uri="{FF2B5EF4-FFF2-40B4-BE49-F238E27FC236}">
                <a16:creationId xmlns="" xmlns:a16="http://schemas.microsoft.com/office/drawing/2014/main" id="{6759DAEA-B8C7-6564-86EC-35C885E561FB}"/>
              </a:ext>
            </a:extLst>
          </p:cNvPr>
          <p:cNvSpPr/>
          <p:nvPr/>
        </p:nvSpPr>
        <p:spPr>
          <a:xfrm>
            <a:off x="4234469" y="3121123"/>
            <a:ext cx="1985466" cy="383241"/>
          </a:xfrm>
          <a:prstGeom prst="rect">
            <a:avLst/>
          </a:prstGeom>
        </p:spPr>
        <p:txBody>
          <a:bodyPr wrap="square">
            <a:spAutoFit/>
          </a:bodyPr>
          <a:lstStyle/>
          <a:p>
            <a:pPr eaLnBrk="1" fontAlgn="auto" hangingPunct="1">
              <a:spcBef>
                <a:spcPts val="0"/>
              </a:spcBef>
              <a:spcAft>
                <a:spcPts val="0"/>
              </a:spcAft>
              <a:buClr>
                <a:srgbClr val="0000FF"/>
              </a:buClr>
            </a:pPr>
            <a:r>
              <a:rPr lang="en-US" altLang="zh-CN" dirty="0">
                <a:solidFill>
                  <a:prstClr val="black"/>
                </a:solidFill>
                <a:latin typeface="Times New Roman" panose="02020603050405020304" pitchFamily="18" charset="0"/>
                <a:cs typeface="Times New Roman" panose="02020603050405020304" pitchFamily="18" charset="0"/>
              </a:rPr>
              <a:t>R</a:t>
            </a:r>
            <a:r>
              <a:rPr lang="en-US" altLang="zh-CN" dirty="0" smtClean="0">
                <a:solidFill>
                  <a:prstClr val="black"/>
                </a:solidFill>
                <a:latin typeface="Times New Roman" panose="02020603050405020304" pitchFamily="18" charset="0"/>
                <a:cs typeface="Times New Roman" panose="02020603050405020304" pitchFamily="18" charset="0"/>
              </a:rPr>
              <a:t>einforcing </a:t>
            </a:r>
            <a:r>
              <a:rPr lang="en-US" altLang="zh-CN" dirty="0">
                <a:solidFill>
                  <a:prstClr val="black"/>
                </a:solidFill>
                <a:latin typeface="Times New Roman" panose="02020603050405020304" pitchFamily="18" charset="0"/>
                <a:cs typeface="Times New Roman" panose="02020603050405020304" pitchFamily="18" charset="0"/>
              </a:rPr>
              <a:t>ribs</a:t>
            </a:r>
          </a:p>
        </p:txBody>
      </p:sp>
      <p:pic>
        <p:nvPicPr>
          <p:cNvPr id="27" name="图片 26">
            <a:extLst>
              <a:ext uri="{FF2B5EF4-FFF2-40B4-BE49-F238E27FC236}">
                <a16:creationId xmlns:a16="http://schemas.microsoft.com/office/drawing/2014/main" xmlns="" id="{CAE77B3B-0BEB-4023-96E7-D5C8262667C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6997" y="2036985"/>
            <a:ext cx="2199436" cy="1156595"/>
          </a:xfrm>
          <a:prstGeom prst="rect">
            <a:avLst/>
          </a:prstGeom>
        </p:spPr>
      </p:pic>
      <p:sp>
        <p:nvSpPr>
          <p:cNvPr id="28" name="TextBox 10">
            <a:extLst>
              <a:ext uri="{FF2B5EF4-FFF2-40B4-BE49-F238E27FC236}">
                <a16:creationId xmlns:a16="http://schemas.microsoft.com/office/drawing/2014/main" xmlns="" id="{E6B823A2-D29F-46D4-8620-8D0D23D11F95}"/>
              </a:ext>
            </a:extLst>
          </p:cNvPr>
          <p:cNvSpPr txBox="1"/>
          <p:nvPr/>
        </p:nvSpPr>
        <p:spPr>
          <a:xfrm>
            <a:off x="758414" y="1412776"/>
            <a:ext cx="2025218" cy="400110"/>
          </a:xfrm>
          <a:prstGeom prst="rect">
            <a:avLst/>
          </a:prstGeom>
          <a:solidFill>
            <a:schemeClr val="accent3">
              <a:lumMod val="20000"/>
              <a:lumOff val="80000"/>
            </a:schemeClr>
          </a:solidFill>
        </p:spPr>
        <p:txBody>
          <a:bodyPr wrap="square" rtlCol="0">
            <a:spAutoFit/>
          </a:bodyPr>
          <a:lstStyle/>
          <a:p>
            <a:pPr algn="ctr" fontAlgn="auto">
              <a:spcBef>
                <a:spcPts val="0"/>
              </a:spcBef>
              <a:spcAft>
                <a:spcPts val="0"/>
              </a:spcAft>
            </a:pPr>
            <a:r>
              <a:rPr lang="en-US" altLang="zh-CN" sz="2000" b="1" dirty="0" smtClean="0">
                <a:latin typeface="Times New Roman" panose="02020603050405020304" pitchFamily="18" charset="0"/>
                <a:ea typeface="楷体" pitchFamily="49" charset="-122"/>
                <a:cs typeface="Times New Roman" panose="02020603050405020304" pitchFamily="18" charset="0"/>
              </a:rPr>
              <a:t>HIMAC - Japan</a:t>
            </a:r>
            <a:endParaRPr lang="en-US" altLang="zh-CN" sz="2000" kern="0" dirty="0">
              <a:latin typeface="Times New Roman" panose="02020603050405020304" pitchFamily="18" charset="0"/>
              <a:ea typeface="黑体" pitchFamily="2" charset="-122"/>
              <a:cs typeface="Times New Roman" panose="02020603050405020304" pitchFamily="18" charset="0"/>
            </a:endParaRPr>
          </a:p>
        </p:txBody>
      </p:sp>
      <p:sp>
        <p:nvSpPr>
          <p:cNvPr id="31" name="TextBox 10">
            <a:extLst>
              <a:ext uri="{FF2B5EF4-FFF2-40B4-BE49-F238E27FC236}">
                <a16:creationId xmlns:a16="http://schemas.microsoft.com/office/drawing/2014/main" xmlns="" id="{91DA44F6-D329-4FD0-9447-2A7BFEF03F09}"/>
              </a:ext>
            </a:extLst>
          </p:cNvPr>
          <p:cNvSpPr txBox="1"/>
          <p:nvPr/>
        </p:nvSpPr>
        <p:spPr>
          <a:xfrm>
            <a:off x="3575720" y="1422344"/>
            <a:ext cx="2168408" cy="400110"/>
          </a:xfrm>
          <a:prstGeom prst="rect">
            <a:avLst/>
          </a:prstGeom>
          <a:solidFill>
            <a:schemeClr val="accent3">
              <a:lumMod val="20000"/>
              <a:lumOff val="80000"/>
            </a:schemeClr>
          </a:solidFill>
        </p:spPr>
        <p:txBody>
          <a:bodyPr wrap="square" rtlCol="0">
            <a:spAutoFit/>
          </a:bodyPr>
          <a:lstStyle/>
          <a:p>
            <a:pPr algn="ctr" fontAlgn="auto">
              <a:spcBef>
                <a:spcPts val="0"/>
              </a:spcBef>
              <a:spcAft>
                <a:spcPts val="0"/>
              </a:spcAft>
            </a:pPr>
            <a:r>
              <a:rPr lang="en-US" altLang="zh-CN" sz="2000" b="1" dirty="0" smtClean="0">
                <a:latin typeface="Times New Roman" panose="02020603050405020304" pitchFamily="18" charset="0"/>
                <a:ea typeface="楷体" pitchFamily="49" charset="-122"/>
                <a:cs typeface="Times New Roman" panose="02020603050405020304" pitchFamily="18" charset="0"/>
              </a:rPr>
              <a:t>GSI - Germany</a:t>
            </a:r>
            <a:endParaRPr lang="en-US" altLang="zh-CN" sz="2000" b="1" kern="0" dirty="0">
              <a:latin typeface="Times New Roman" panose="02020603050405020304" pitchFamily="18" charset="0"/>
              <a:ea typeface="黑体" pitchFamily="2" charset="-122"/>
              <a:cs typeface="Times New Roman" panose="02020603050405020304" pitchFamily="18" charset="0"/>
            </a:endParaRPr>
          </a:p>
        </p:txBody>
      </p:sp>
      <p:pic>
        <p:nvPicPr>
          <p:cNvPr id="30" name="图片 29" descr="微信图片_20220928105604.jpg">
            <a:extLst>
              <a:ext uri="{FF2B5EF4-FFF2-40B4-BE49-F238E27FC236}">
                <a16:creationId xmlns="" xmlns:a16="http://schemas.microsoft.com/office/drawing/2014/main" id="{B14B6996-2414-C85E-5A86-1E2ACF984563}"/>
              </a:ext>
            </a:extLst>
          </p:cNvPr>
          <p:cNvPicPr/>
          <p:nvPr/>
        </p:nvPicPr>
        <p:blipFill>
          <a:blip r:embed="rId5" cstate="print"/>
          <a:srcRect l="14610" r="13572"/>
          <a:stretch>
            <a:fillRect/>
          </a:stretch>
        </p:blipFill>
        <p:spPr>
          <a:xfrm>
            <a:off x="9768408" y="1603208"/>
            <a:ext cx="1909332" cy="906498"/>
          </a:xfrm>
          <a:prstGeom prst="rect">
            <a:avLst/>
          </a:prstGeom>
        </p:spPr>
      </p:pic>
      <p:pic>
        <p:nvPicPr>
          <p:cNvPr id="32" name="图片 31">
            <a:extLst>
              <a:ext uri="{FF2B5EF4-FFF2-40B4-BE49-F238E27FC236}">
                <a16:creationId xmlns="" xmlns:a16="http://schemas.microsoft.com/office/drawing/2014/main" id="{32B716F6-AF94-4F85-0F59-213561BB5B2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38176" y="1583634"/>
            <a:ext cx="3139302" cy="1638552"/>
          </a:xfrm>
          <a:prstGeom prst="rect">
            <a:avLst/>
          </a:prstGeom>
        </p:spPr>
      </p:pic>
      <p:sp>
        <p:nvSpPr>
          <p:cNvPr id="34" name="矩形 33">
            <a:extLst>
              <a:ext uri="{FF2B5EF4-FFF2-40B4-BE49-F238E27FC236}">
                <a16:creationId xmlns="" xmlns:a16="http://schemas.microsoft.com/office/drawing/2014/main" id="{7BFF7E65-DEEF-2150-AFFB-9AB52DD9D431}"/>
              </a:ext>
            </a:extLst>
          </p:cNvPr>
          <p:cNvSpPr/>
          <p:nvPr/>
        </p:nvSpPr>
        <p:spPr>
          <a:xfrm>
            <a:off x="9552384" y="2545740"/>
            <a:ext cx="2338499" cy="646331"/>
          </a:xfrm>
          <a:prstGeom prst="rect">
            <a:avLst/>
          </a:prstGeom>
          <a:noFill/>
        </p:spPr>
        <p:txBody>
          <a:bodyPr wrap="square">
            <a:spAutoFit/>
          </a:bodyPr>
          <a:lstStyle/>
          <a:p>
            <a:pPr algn="ctr" eaLnBrk="1" fontAlgn="auto" hangingPunct="1">
              <a:spcBef>
                <a:spcPts val="0"/>
              </a:spcBef>
              <a:spcAft>
                <a:spcPts val="0"/>
              </a:spcAft>
            </a:pPr>
            <a:r>
              <a:rPr lang="en-US" altLang="zh-CN" b="1" dirty="0" smtClean="0">
                <a:solidFill>
                  <a:srgbClr val="003399"/>
                </a:solidFill>
                <a:latin typeface="Times New Roman" panose="02020603050405020304" pitchFamily="18" charset="0"/>
                <a:ea typeface="黑体" pitchFamily="49" charset="-122"/>
                <a:cs typeface="Times New Roman" panose="02020603050405020304" pitchFamily="18" charset="0"/>
              </a:rPr>
              <a:t>3D-printed CT4 titanium alloy cage</a:t>
            </a:r>
            <a:endParaRPr lang="zh-CN" altLang="en-US" b="1" dirty="0">
              <a:solidFill>
                <a:srgbClr val="003399"/>
              </a:solidFill>
              <a:latin typeface="Times New Roman" panose="02020603050405020304" pitchFamily="18" charset="0"/>
              <a:ea typeface="黑体" pitchFamily="49" charset="-122"/>
              <a:cs typeface="Times New Roman" panose="02020603050405020304" pitchFamily="18" charset="0"/>
            </a:endParaRPr>
          </a:p>
        </p:txBody>
      </p:sp>
      <p:sp>
        <p:nvSpPr>
          <p:cNvPr id="5" name="矩形 4"/>
          <p:cNvSpPr/>
          <p:nvPr/>
        </p:nvSpPr>
        <p:spPr>
          <a:xfrm>
            <a:off x="6382574" y="3324433"/>
            <a:ext cx="5479079" cy="430887"/>
          </a:xfrm>
          <a:prstGeom prst="rect">
            <a:avLst/>
          </a:prstGeom>
        </p:spPr>
        <p:txBody>
          <a:bodyPr wrap="square">
            <a:spAutoFit/>
          </a:bodyPr>
          <a:lstStyle/>
          <a:p>
            <a:pPr lvl="0" algn="ctr" eaLnBrk="1" fontAlgn="auto" hangingPunct="1">
              <a:spcBef>
                <a:spcPts val="0"/>
              </a:spcBef>
              <a:spcAft>
                <a:spcPts val="0"/>
              </a:spcAft>
            </a:pPr>
            <a:r>
              <a:rPr lang="en-US" altLang="zh-CN" sz="2200" b="1" dirty="0" smtClean="0">
                <a:solidFill>
                  <a:srgbClr val="003399"/>
                </a:solidFill>
                <a:latin typeface="Times New Roman" panose="02020603050405020304" pitchFamily="18" charset="0"/>
                <a:ea typeface="黑体" pitchFamily="49" charset="-122"/>
                <a:cs typeface="Times New Roman" panose="02020603050405020304" pitchFamily="18" charset="0"/>
              </a:rPr>
              <a:t>Thin-wall </a:t>
            </a:r>
            <a:r>
              <a:rPr lang="en-US" altLang="zh-CN" sz="2200" b="1" dirty="0">
                <a:solidFill>
                  <a:srgbClr val="003399"/>
                </a:solidFill>
                <a:latin typeface="Times New Roman" panose="02020603050405020304" pitchFamily="18" charset="0"/>
                <a:ea typeface="黑体" pitchFamily="49" charset="-122"/>
                <a:cs typeface="Times New Roman" panose="02020603050405020304" pitchFamily="18" charset="0"/>
              </a:rPr>
              <a:t>chamber supported by </a:t>
            </a:r>
            <a:r>
              <a:rPr lang="en-US" altLang="zh-CN" sz="2200" b="1" dirty="0" smtClean="0">
                <a:solidFill>
                  <a:srgbClr val="003399"/>
                </a:solidFill>
                <a:latin typeface="Times New Roman" panose="02020603050405020304" pitchFamily="18" charset="0"/>
                <a:ea typeface="黑体" pitchFamily="49" charset="-122"/>
                <a:cs typeface="Times New Roman" panose="02020603050405020304" pitchFamily="18" charset="0"/>
              </a:rPr>
              <a:t>cage</a:t>
            </a:r>
            <a:endParaRPr lang="zh-CN" altLang="en-US" sz="2200" b="1" dirty="0">
              <a:solidFill>
                <a:srgbClr val="003399"/>
              </a:solidFill>
              <a:latin typeface="Times New Roman" panose="02020603050405020304" pitchFamily="18" charset="0"/>
              <a:cs typeface="Times New Roman" panose="02020603050405020304" pitchFamily="18" charset="0"/>
            </a:endParaRPr>
          </a:p>
        </p:txBody>
      </p:sp>
      <p:sp>
        <p:nvSpPr>
          <p:cNvPr id="80" name="矩形 18"/>
          <p:cNvSpPr>
            <a:spLocks noChangeArrowheads="1"/>
          </p:cNvSpPr>
          <p:nvPr/>
        </p:nvSpPr>
        <p:spPr bwMode="auto">
          <a:xfrm>
            <a:off x="6933393" y="2857232"/>
            <a:ext cx="2053402" cy="338554"/>
          </a:xfrm>
          <a:prstGeom prst="rect">
            <a:avLst/>
          </a:prstGeom>
          <a:noFill/>
          <a:ln w="9525">
            <a:noFill/>
            <a:miter lim="800000"/>
          </a:ln>
        </p:spPr>
        <p:txBody>
          <a:bodyPr wrap="square">
            <a:spAutoFit/>
          </a:bodyPr>
          <a:lstStyle/>
          <a:p>
            <a:pPr algn="ctr">
              <a:spcBef>
                <a:spcPts val="0"/>
              </a:spcBef>
              <a:defRPr/>
            </a:pPr>
            <a:r>
              <a:rPr lang="en-US" altLang="zh-CN" sz="16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Cage: 4 mm one </a:t>
            </a:r>
            <a:r>
              <a:rPr lang="en-US" altLang="zh-CN" sz="16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side</a:t>
            </a:r>
          </a:p>
        </p:txBody>
      </p:sp>
      <p:sp>
        <p:nvSpPr>
          <p:cNvPr id="2" name="矩形 1"/>
          <p:cNvSpPr/>
          <p:nvPr/>
        </p:nvSpPr>
        <p:spPr>
          <a:xfrm>
            <a:off x="6855781" y="1556792"/>
            <a:ext cx="2345514" cy="369332"/>
          </a:xfrm>
          <a:prstGeom prst="rect">
            <a:avLst/>
          </a:prstGeom>
        </p:spPr>
        <p:txBody>
          <a:bodyPr wrap="none">
            <a:spAutoFit/>
          </a:bodyPr>
          <a:lstStyle/>
          <a:p>
            <a:r>
              <a:rPr lang="en-US" altLang="zh-CN"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Stainless steel-0.3mm </a:t>
            </a:r>
            <a:endParaRPr lang="zh-CN" altLang="en-US" dirty="0"/>
          </a:p>
        </p:txBody>
      </p:sp>
      <p:pic>
        <p:nvPicPr>
          <p:cNvPr id="39" name="图片 38">
            <a:extLst>
              <a:ext uri="{FF2B5EF4-FFF2-40B4-BE49-F238E27FC236}">
                <a16:creationId xmlns="" xmlns:a16="http://schemas.microsoft.com/office/drawing/2014/main" id="{2EA35087-7433-FCB7-131A-94144D7836F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07368" y="4504322"/>
            <a:ext cx="3369634" cy="2093030"/>
          </a:xfrm>
          <a:prstGeom prst="rect">
            <a:avLst/>
          </a:prstGeom>
        </p:spPr>
      </p:pic>
      <p:sp>
        <p:nvSpPr>
          <p:cNvPr id="40" name="文本框 39">
            <a:extLst>
              <a:ext uri="{FF2B5EF4-FFF2-40B4-BE49-F238E27FC236}">
                <a16:creationId xmlns="" xmlns:a16="http://schemas.microsoft.com/office/drawing/2014/main" id="{3D2D757C-B241-1035-FC55-032DD72EAD22}"/>
              </a:ext>
            </a:extLst>
          </p:cNvPr>
          <p:cNvSpPr txBox="1"/>
          <p:nvPr/>
        </p:nvSpPr>
        <p:spPr>
          <a:xfrm>
            <a:off x="3143672" y="4593322"/>
            <a:ext cx="3300895" cy="707886"/>
          </a:xfrm>
          <a:prstGeom prst="rect">
            <a:avLst/>
          </a:prstGeom>
          <a:noFill/>
        </p:spPr>
        <p:txBody>
          <a:bodyPr wrap="square">
            <a:spAutoFit/>
          </a:bodyPr>
          <a:lstStyle/>
          <a:p>
            <a:pPr algn="ctr"/>
            <a:r>
              <a:rPr lang="en-US" altLang="zh-CN" sz="20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Static vacuum</a:t>
            </a:r>
          </a:p>
          <a:p>
            <a:pPr algn="ctr"/>
            <a:r>
              <a:rPr lang="en-US" altLang="zh-CN" sz="20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pressure</a:t>
            </a:r>
          </a:p>
        </p:txBody>
      </p:sp>
      <p:sp>
        <p:nvSpPr>
          <p:cNvPr id="41" name="矩形 40"/>
          <p:cNvSpPr/>
          <p:nvPr/>
        </p:nvSpPr>
        <p:spPr>
          <a:xfrm>
            <a:off x="4014372" y="5373216"/>
            <a:ext cx="1719614" cy="830997"/>
          </a:xfrm>
          <a:prstGeom prst="rect">
            <a:avLst/>
          </a:prstGeom>
          <a:solidFill>
            <a:srgbClr val="003399"/>
          </a:solidFill>
        </p:spPr>
        <p:txBody>
          <a:bodyPr wrap="square">
            <a:spAutoFit/>
          </a:bodyPr>
          <a:lstStyle/>
          <a:p>
            <a:pPr algn="ctr"/>
            <a:r>
              <a:rPr lang="en-US" altLang="zh-CN" sz="2400" b="1" dirty="0" smtClean="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4.7×10</a:t>
            </a:r>
            <a:r>
              <a:rPr lang="en-US" altLang="zh-CN" sz="2400" b="1" baseline="30000" dirty="0" smtClean="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-12</a:t>
            </a:r>
          </a:p>
          <a:p>
            <a:pPr algn="ctr"/>
            <a:r>
              <a:rPr lang="en-US" altLang="zh-CN" sz="2400" b="1" baseline="30000" dirty="0" smtClean="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2400"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mbar</a:t>
            </a:r>
            <a:endParaRPr lang="zh-CN" altLang="en-US" sz="2400"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42" name="图片 41">
            <a:extLst>
              <a:ext uri="{FF2B5EF4-FFF2-40B4-BE49-F238E27FC236}">
                <a16:creationId xmlns:a16="http://schemas.microsoft.com/office/drawing/2014/main" xmlns="" id="{ED134C94-FBBC-4CA5-89F5-8A90917336F4}"/>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3494" r="1870"/>
          <a:stretch/>
        </p:blipFill>
        <p:spPr>
          <a:xfrm>
            <a:off x="5807968" y="4447496"/>
            <a:ext cx="3415285" cy="2196136"/>
          </a:xfrm>
          <a:prstGeom prst="rect">
            <a:avLst/>
          </a:prstGeom>
          <a:ln w="3175">
            <a:solidFill>
              <a:schemeClr val="tx1"/>
            </a:solidFill>
          </a:ln>
        </p:spPr>
      </p:pic>
      <p:sp>
        <p:nvSpPr>
          <p:cNvPr id="43" name="文本框 42">
            <a:extLst>
              <a:ext uri="{FF2B5EF4-FFF2-40B4-BE49-F238E27FC236}">
                <a16:creationId xmlns:a16="http://schemas.microsoft.com/office/drawing/2014/main" xmlns="" id="{FA24AFEC-9899-47CD-97F2-4B38ED673980}"/>
              </a:ext>
            </a:extLst>
          </p:cNvPr>
          <p:cNvSpPr txBox="1"/>
          <p:nvPr/>
        </p:nvSpPr>
        <p:spPr bwMode="auto">
          <a:xfrm>
            <a:off x="9387350" y="4593322"/>
            <a:ext cx="2547527" cy="70788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algn="ctr"/>
            <a:r>
              <a:rPr lang="en-US" altLang="zh-CN" sz="20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Dynamic vacuum level of </a:t>
            </a:r>
            <a:r>
              <a:rPr lang="en-US" altLang="zh-CN" sz="20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high </a:t>
            </a:r>
            <a:r>
              <a:rPr lang="en-US" altLang="zh-CN" sz="2000" b="1" dirty="0" smtClean="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rPr>
              <a:t>intensity</a:t>
            </a:r>
            <a:endParaRPr lang="zh-CN" altLang="en-US" sz="2000" b="1" dirty="0">
              <a:solidFill>
                <a:srgbClr val="0000FF"/>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4" name="文本框 43">
            <a:extLst>
              <a:ext uri="{FF2B5EF4-FFF2-40B4-BE49-F238E27FC236}">
                <a16:creationId xmlns:a16="http://schemas.microsoft.com/office/drawing/2014/main" xmlns="" id="{81DA0191-B388-4A6E-A24F-E1E318E07552}"/>
              </a:ext>
            </a:extLst>
          </p:cNvPr>
          <p:cNvSpPr txBox="1"/>
          <p:nvPr/>
        </p:nvSpPr>
        <p:spPr bwMode="auto">
          <a:xfrm>
            <a:off x="9484904" y="5455519"/>
            <a:ext cx="2024913" cy="830997"/>
          </a:xfrm>
          <a:prstGeom prst="rect">
            <a:avLst/>
          </a:prstGeom>
          <a:solidFill>
            <a:srgbClr val="003399"/>
          </a:solid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algn="ctr" eaLnBrk="1" hangingPunct="1"/>
            <a:r>
              <a:rPr lang="en-US" altLang="zh-CN" sz="2400" b="1" dirty="0" smtClean="0">
                <a:solidFill>
                  <a:srgbClr val="FFFF00"/>
                </a:solidFill>
                <a:latin typeface="Times New Roman" panose="02020603050405020304" pitchFamily="18" charset="0"/>
                <a:cs typeface="Times New Roman" panose="02020603050405020304" pitchFamily="18" charset="0"/>
              </a:rPr>
              <a:t>1×10</a:t>
            </a:r>
            <a:r>
              <a:rPr lang="en-US" altLang="zh-CN" sz="2400" b="1" baseline="30000" dirty="0" smtClean="0">
                <a:solidFill>
                  <a:srgbClr val="FFFF00"/>
                </a:solidFill>
                <a:latin typeface="Times New Roman" panose="02020603050405020304" pitchFamily="18" charset="0"/>
                <a:cs typeface="Times New Roman" panose="02020603050405020304" pitchFamily="18" charset="0"/>
              </a:rPr>
              <a:t>-11 </a:t>
            </a:r>
            <a:r>
              <a:rPr lang="en-US" altLang="zh-CN" sz="2400" b="1" dirty="0" smtClean="0">
                <a:solidFill>
                  <a:srgbClr val="FFFF00"/>
                </a:solidFill>
                <a:latin typeface="Times New Roman" panose="02020603050405020304" pitchFamily="18" charset="0"/>
                <a:cs typeface="Times New Roman" panose="02020603050405020304" pitchFamily="18" charset="0"/>
              </a:rPr>
              <a:t>~</a:t>
            </a:r>
          </a:p>
          <a:p>
            <a:pPr algn="ctr" eaLnBrk="1" hangingPunct="1"/>
            <a:r>
              <a:rPr lang="en-US" altLang="zh-CN" sz="2400" b="1" dirty="0" smtClean="0">
                <a:solidFill>
                  <a:srgbClr val="FFFF00"/>
                </a:solidFill>
                <a:latin typeface="Times New Roman" panose="02020603050405020304" pitchFamily="18" charset="0"/>
                <a:cs typeface="Times New Roman" panose="02020603050405020304" pitchFamily="18" charset="0"/>
              </a:rPr>
              <a:t>5×10</a:t>
            </a:r>
            <a:r>
              <a:rPr lang="en-US" altLang="zh-CN" sz="2400" b="1" baseline="30000" dirty="0" smtClean="0">
                <a:solidFill>
                  <a:srgbClr val="FFFF00"/>
                </a:solidFill>
                <a:latin typeface="Times New Roman" panose="02020603050405020304" pitchFamily="18" charset="0"/>
                <a:cs typeface="Times New Roman" panose="02020603050405020304" pitchFamily="18" charset="0"/>
              </a:rPr>
              <a:t>-12</a:t>
            </a:r>
            <a:r>
              <a:rPr lang="en-US" altLang="zh-CN" sz="2400" b="1" dirty="0" smtClean="0">
                <a:solidFill>
                  <a:srgbClr val="FFFF00"/>
                </a:solidFill>
                <a:latin typeface="Times New Roman" panose="02020603050405020304" pitchFamily="18" charset="0"/>
                <a:cs typeface="Times New Roman" panose="02020603050405020304" pitchFamily="18" charset="0"/>
              </a:rPr>
              <a:t> </a:t>
            </a:r>
            <a:r>
              <a:rPr lang="en-US" altLang="zh-CN" sz="2400" b="1" dirty="0">
                <a:solidFill>
                  <a:srgbClr val="FFFF00"/>
                </a:solidFill>
                <a:latin typeface="Times New Roman" panose="02020603050405020304" pitchFamily="18" charset="0"/>
                <a:cs typeface="Times New Roman" panose="02020603050405020304" pitchFamily="18" charset="0"/>
              </a:rPr>
              <a:t>mbar</a:t>
            </a:r>
            <a:endParaRPr lang="zh-CN" altLang="en-US" sz="2400" b="1" dirty="0">
              <a:solidFill>
                <a:srgbClr val="FFFF00"/>
              </a:solidFill>
              <a:latin typeface="Times New Roman" panose="02020603050405020304" pitchFamily="18" charset="0"/>
              <a:cs typeface="Times New Roman" panose="02020603050405020304" pitchFamily="18" charset="0"/>
            </a:endParaRPr>
          </a:p>
        </p:txBody>
      </p:sp>
      <p:sp>
        <p:nvSpPr>
          <p:cNvPr id="45" name="文本框 44">
            <a:extLst>
              <a:ext uri="{FF2B5EF4-FFF2-40B4-BE49-F238E27FC236}">
                <a16:creationId xmlns="" xmlns:a16="http://schemas.microsoft.com/office/drawing/2014/main" id="{138F9754-DDD9-536F-07AA-CD33D7948A70}"/>
              </a:ext>
            </a:extLst>
          </p:cNvPr>
          <p:cNvSpPr txBox="1"/>
          <p:nvPr/>
        </p:nvSpPr>
        <p:spPr>
          <a:xfrm>
            <a:off x="696616" y="3789040"/>
            <a:ext cx="10944000" cy="461665"/>
          </a:xfrm>
          <a:prstGeom prst="rect">
            <a:avLst/>
          </a:prstGeom>
          <a:solidFill>
            <a:schemeClr val="accent2">
              <a:lumMod val="20000"/>
              <a:lumOff val="80000"/>
            </a:schemeClr>
          </a:solidFill>
        </p:spPr>
        <p:txBody>
          <a:bodyPr wrap="square" rtlCol="0">
            <a:spAutoFit/>
          </a:bodyPr>
          <a:lstStyle/>
          <a:p>
            <a:pPr algn="ctr"/>
            <a:r>
              <a:rPr lang="en-US" altLang="zh-CN" sz="2400" b="1" dirty="0">
                <a:solidFill>
                  <a:prstClr val="black"/>
                </a:solidFill>
              </a:rPr>
              <a:t>This is </a:t>
            </a:r>
            <a:r>
              <a:rPr lang="en-US" altLang="zh-CN" sz="2400" b="1" dirty="0">
                <a:solidFill>
                  <a:srgbClr val="FF0000"/>
                </a:solidFill>
              </a:rPr>
              <a:t>the highest vacuum level ever reported </a:t>
            </a:r>
            <a:r>
              <a:rPr lang="en-US" altLang="zh-CN" sz="2400" b="1" dirty="0">
                <a:solidFill>
                  <a:prstClr val="black"/>
                </a:solidFill>
              </a:rPr>
              <a:t>for synchrotron </a:t>
            </a:r>
            <a:r>
              <a:rPr lang="en-US" altLang="zh-CN" sz="2400" b="1" dirty="0" smtClean="0">
                <a:solidFill>
                  <a:prstClr val="black"/>
                </a:solidFill>
              </a:rPr>
              <a:t>facilities</a:t>
            </a:r>
            <a:endParaRPr lang="en-US" altLang="zh-CN" sz="2200" b="1" dirty="0">
              <a:solidFill>
                <a:prstClr val="black"/>
              </a:solidFill>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17875528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14" name="文本框 13"/>
          <p:cNvSpPr txBox="1"/>
          <p:nvPr/>
        </p:nvSpPr>
        <p:spPr bwMode="auto">
          <a:xfrm>
            <a:off x="284118" y="116632"/>
            <a:ext cx="3371436"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srgbClr val="FF0000"/>
                </a:solidFill>
              </a:rPr>
              <a:t>Breakthrough-4:</a:t>
            </a:r>
            <a:endParaRPr lang="zh-CN" altLang="en-US" sz="3200" b="1" dirty="0">
              <a:solidFill>
                <a:srgbClr val="0000FF"/>
              </a:solidFill>
            </a:endParaRPr>
          </a:p>
        </p:txBody>
      </p:sp>
      <p:pic>
        <p:nvPicPr>
          <p:cNvPr id="8" name="图片 7">
            <a:extLst>
              <a:ext uri="{FF2B5EF4-FFF2-40B4-BE49-F238E27FC236}">
                <a16:creationId xmlns:a16="http://schemas.microsoft.com/office/drawing/2014/main" xmlns="" id="{C7D9137F-C307-FFE0-650F-D45EE7177573}"/>
              </a:ext>
            </a:extLst>
          </p:cNvPr>
          <p:cNvPicPr>
            <a:picLocks noChangeAspect="1"/>
          </p:cNvPicPr>
          <p:nvPr/>
        </p:nvPicPr>
        <p:blipFill>
          <a:blip r:embed="rId3"/>
          <a:stretch>
            <a:fillRect/>
          </a:stretch>
        </p:blipFill>
        <p:spPr>
          <a:xfrm>
            <a:off x="3490682" y="1892414"/>
            <a:ext cx="1865633" cy="1280441"/>
          </a:xfrm>
          <a:prstGeom prst="rect">
            <a:avLst/>
          </a:prstGeom>
          <a:ln w="1905">
            <a:solidFill>
              <a:schemeClr val="tx1">
                <a:lumMod val="65000"/>
                <a:lumOff val="35000"/>
              </a:schemeClr>
            </a:solidFill>
          </a:ln>
        </p:spPr>
      </p:pic>
      <p:pic>
        <p:nvPicPr>
          <p:cNvPr id="9" name="图片 8">
            <a:extLst>
              <a:ext uri="{FF2B5EF4-FFF2-40B4-BE49-F238E27FC236}">
                <a16:creationId xmlns:a16="http://schemas.microsoft.com/office/drawing/2014/main" xmlns="" id="{3452A54A-0643-D740-B7EC-08AF75BF928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45018" y="5002307"/>
            <a:ext cx="2130714" cy="1207022"/>
          </a:xfrm>
          <a:prstGeom prst="rect">
            <a:avLst/>
          </a:prstGeom>
          <a:ln w="1905">
            <a:solidFill>
              <a:schemeClr val="tx1">
                <a:lumMod val="65000"/>
                <a:lumOff val="35000"/>
              </a:schemeClr>
            </a:solidFill>
          </a:ln>
        </p:spPr>
      </p:pic>
      <p:pic>
        <p:nvPicPr>
          <p:cNvPr id="15" name="图片 14">
            <a:extLst>
              <a:ext uri="{FF2B5EF4-FFF2-40B4-BE49-F238E27FC236}">
                <a16:creationId xmlns:a16="http://schemas.microsoft.com/office/drawing/2014/main" xmlns="" id="{415AFE5B-EC7E-0595-9240-53A4ADC037DA}"/>
              </a:ext>
            </a:extLst>
          </p:cNvPr>
          <p:cNvPicPr>
            <a:picLocks noChangeAspect="1"/>
          </p:cNvPicPr>
          <p:nvPr/>
        </p:nvPicPr>
        <p:blipFill>
          <a:blip r:embed="rId5"/>
          <a:stretch>
            <a:fillRect/>
          </a:stretch>
        </p:blipFill>
        <p:spPr>
          <a:xfrm>
            <a:off x="6016674" y="1844824"/>
            <a:ext cx="2052466" cy="1333084"/>
          </a:xfrm>
          <a:prstGeom prst="rect">
            <a:avLst/>
          </a:prstGeom>
          <a:ln w="1905">
            <a:solidFill>
              <a:schemeClr val="tx1">
                <a:lumMod val="65000"/>
                <a:lumOff val="35000"/>
              </a:schemeClr>
            </a:solidFill>
          </a:ln>
        </p:spPr>
      </p:pic>
      <p:grpSp>
        <p:nvGrpSpPr>
          <p:cNvPr id="16" name="组合 15">
            <a:extLst>
              <a:ext uri="{FF2B5EF4-FFF2-40B4-BE49-F238E27FC236}">
                <a16:creationId xmlns:a16="http://schemas.microsoft.com/office/drawing/2014/main" xmlns="" id="{0F37DF9A-D376-7956-D133-BE9CFCBA1678}"/>
              </a:ext>
            </a:extLst>
          </p:cNvPr>
          <p:cNvGrpSpPr/>
          <p:nvPr/>
        </p:nvGrpSpPr>
        <p:grpSpPr>
          <a:xfrm>
            <a:off x="263352" y="4029694"/>
            <a:ext cx="11094729" cy="748370"/>
            <a:chOff x="3904776" y="1810407"/>
            <a:chExt cx="4971069" cy="862321"/>
          </a:xfrm>
        </p:grpSpPr>
        <p:cxnSp>
          <p:nvCxnSpPr>
            <p:cNvPr id="17" name="直接连接符 16">
              <a:extLst>
                <a:ext uri="{FF2B5EF4-FFF2-40B4-BE49-F238E27FC236}">
                  <a16:creationId xmlns:a16="http://schemas.microsoft.com/office/drawing/2014/main" xmlns="" id="{02CBCD5E-442C-B5D9-43F5-A9533C18B3D3}"/>
                </a:ext>
              </a:extLst>
            </p:cNvPr>
            <p:cNvCxnSpPr>
              <a:cxnSpLocks/>
            </p:cNvCxnSpPr>
            <p:nvPr/>
          </p:nvCxnSpPr>
          <p:spPr>
            <a:xfrm flipV="1">
              <a:off x="3976205" y="2146699"/>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 name="组合 17">
              <a:extLst>
                <a:ext uri="{FF2B5EF4-FFF2-40B4-BE49-F238E27FC236}">
                  <a16:creationId xmlns:a16="http://schemas.microsoft.com/office/drawing/2014/main" xmlns="" id="{E15E92E5-3B15-545B-B17C-E6A0E9DAC437}"/>
                </a:ext>
              </a:extLst>
            </p:cNvPr>
            <p:cNvGrpSpPr/>
            <p:nvPr/>
          </p:nvGrpSpPr>
          <p:grpSpPr>
            <a:xfrm>
              <a:off x="3971771" y="2146699"/>
              <a:ext cx="1579540" cy="194640"/>
              <a:chOff x="2178673" y="1828182"/>
              <a:chExt cx="1579540" cy="194640"/>
            </a:xfrm>
          </p:grpSpPr>
          <p:cxnSp>
            <p:nvCxnSpPr>
              <p:cNvPr id="50" name="直接连接符 49">
                <a:extLst>
                  <a:ext uri="{FF2B5EF4-FFF2-40B4-BE49-F238E27FC236}">
                    <a16:creationId xmlns:a16="http://schemas.microsoft.com/office/drawing/2014/main" xmlns="" id="{1749A81A-DB15-2B96-CFE0-EF63AB00F9C0}"/>
                  </a:ext>
                </a:extLst>
              </p:cNvPr>
              <p:cNvCxnSpPr>
                <a:cxnSpLocks/>
              </p:cNvCxnSpPr>
              <p:nvPr/>
            </p:nvCxnSpPr>
            <p:spPr>
              <a:xfrm flipV="1">
                <a:off x="2178673" y="2009374"/>
                <a:ext cx="1576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509C59D2-1E32-9CCD-544F-174778AF3A74}"/>
                  </a:ext>
                </a:extLst>
              </p:cNvPr>
              <p:cNvCxnSpPr>
                <a:cxnSpLocks/>
              </p:cNvCxnSpPr>
              <p:nvPr/>
            </p:nvCxnSpPr>
            <p:spPr>
              <a:xfrm flipV="1">
                <a:off x="2183405"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9418089A-5E08-3BF6-071E-8D94B997917E}"/>
                  </a:ext>
                </a:extLst>
              </p:cNvPr>
              <p:cNvCxnSpPr>
                <a:cxnSpLocks/>
              </p:cNvCxnSpPr>
              <p:nvPr/>
            </p:nvCxnSpPr>
            <p:spPr>
              <a:xfrm flipV="1">
                <a:off x="3758213"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01AB3B1E-6482-A969-B75B-5C2A42ABDA30}"/>
                  </a:ext>
                </a:extLst>
              </p:cNvPr>
              <p:cNvCxnSpPr>
                <a:cxnSpLocks/>
              </p:cNvCxnSpPr>
              <p:nvPr/>
            </p:nvCxnSpPr>
            <p:spPr>
              <a:xfrm flipV="1">
                <a:off x="2646589"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xmlns="" id="{32648268-7258-A6F2-FF81-18C7B63C6628}"/>
                  </a:ext>
                </a:extLst>
              </p:cNvPr>
              <p:cNvCxnSpPr>
                <a:cxnSpLocks/>
              </p:cNvCxnSpPr>
              <p:nvPr/>
            </p:nvCxnSpPr>
            <p:spPr>
              <a:xfrm flipV="1">
                <a:off x="2935702"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xmlns="" id="{EAF617AD-3E3D-AC29-B55C-02C92760A2E1}"/>
                  </a:ext>
                </a:extLst>
              </p:cNvPr>
              <p:cNvCxnSpPr>
                <a:cxnSpLocks/>
              </p:cNvCxnSpPr>
              <p:nvPr/>
            </p:nvCxnSpPr>
            <p:spPr>
              <a:xfrm flipV="1">
                <a:off x="3130684"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xmlns="" id="{709DBE48-9322-966B-B8C4-E8B77C0D1FBB}"/>
                  </a:ext>
                </a:extLst>
              </p:cNvPr>
              <p:cNvCxnSpPr>
                <a:cxnSpLocks/>
              </p:cNvCxnSpPr>
              <p:nvPr/>
            </p:nvCxnSpPr>
            <p:spPr>
              <a:xfrm flipV="1">
                <a:off x="3283493"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xmlns="" id="{0A2BE199-81CD-5B95-C45B-529527C3A0F0}"/>
                  </a:ext>
                </a:extLst>
              </p:cNvPr>
              <p:cNvCxnSpPr>
                <a:cxnSpLocks/>
              </p:cNvCxnSpPr>
              <p:nvPr/>
            </p:nvCxnSpPr>
            <p:spPr>
              <a:xfrm flipV="1">
                <a:off x="3399625"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直接连接符 57">
                <a:extLst>
                  <a:ext uri="{FF2B5EF4-FFF2-40B4-BE49-F238E27FC236}">
                    <a16:creationId xmlns:a16="http://schemas.microsoft.com/office/drawing/2014/main" xmlns="" id="{95EF63D2-8747-A868-2484-860193DA8501}"/>
                  </a:ext>
                </a:extLst>
              </p:cNvPr>
              <p:cNvCxnSpPr>
                <a:cxnSpLocks/>
              </p:cNvCxnSpPr>
              <p:nvPr/>
            </p:nvCxnSpPr>
            <p:spPr>
              <a:xfrm flipV="1">
                <a:off x="350720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xmlns="" id="{990386D5-9908-5076-157F-777A9ACCFDFC}"/>
                  </a:ext>
                </a:extLst>
              </p:cNvPr>
              <p:cNvCxnSpPr>
                <a:cxnSpLocks/>
              </p:cNvCxnSpPr>
              <p:nvPr/>
            </p:nvCxnSpPr>
            <p:spPr>
              <a:xfrm flipV="1">
                <a:off x="360133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直接连接符 59">
                <a:extLst>
                  <a:ext uri="{FF2B5EF4-FFF2-40B4-BE49-F238E27FC236}">
                    <a16:creationId xmlns:a16="http://schemas.microsoft.com/office/drawing/2014/main" xmlns="" id="{7703F814-B5BF-513C-E008-41E8869FF86E}"/>
                  </a:ext>
                </a:extLst>
              </p:cNvPr>
              <p:cNvCxnSpPr>
                <a:cxnSpLocks/>
              </p:cNvCxnSpPr>
              <p:nvPr/>
            </p:nvCxnSpPr>
            <p:spPr>
              <a:xfrm flipV="1">
                <a:off x="367529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组合 18">
              <a:extLst>
                <a:ext uri="{FF2B5EF4-FFF2-40B4-BE49-F238E27FC236}">
                  <a16:creationId xmlns:a16="http://schemas.microsoft.com/office/drawing/2014/main" xmlns="" id="{FB655C51-487E-64FA-B9EB-2116B4CDEB26}"/>
                </a:ext>
              </a:extLst>
            </p:cNvPr>
            <p:cNvGrpSpPr/>
            <p:nvPr/>
          </p:nvGrpSpPr>
          <p:grpSpPr>
            <a:xfrm>
              <a:off x="5544434" y="2146699"/>
              <a:ext cx="1579540" cy="194640"/>
              <a:chOff x="2178673" y="1828182"/>
              <a:chExt cx="1579540" cy="194640"/>
            </a:xfrm>
          </p:grpSpPr>
          <p:cxnSp>
            <p:nvCxnSpPr>
              <p:cNvPr id="38" name="直接连接符 37">
                <a:extLst>
                  <a:ext uri="{FF2B5EF4-FFF2-40B4-BE49-F238E27FC236}">
                    <a16:creationId xmlns:a16="http://schemas.microsoft.com/office/drawing/2014/main" xmlns="" id="{6C874FF5-6BF4-203A-1ABD-E5C3682E6B85}"/>
                  </a:ext>
                </a:extLst>
              </p:cNvPr>
              <p:cNvCxnSpPr>
                <a:cxnSpLocks/>
              </p:cNvCxnSpPr>
              <p:nvPr/>
            </p:nvCxnSpPr>
            <p:spPr>
              <a:xfrm flipV="1">
                <a:off x="2178673" y="2009374"/>
                <a:ext cx="1576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直接连接符 38">
                <a:extLst>
                  <a:ext uri="{FF2B5EF4-FFF2-40B4-BE49-F238E27FC236}">
                    <a16:creationId xmlns:a16="http://schemas.microsoft.com/office/drawing/2014/main" xmlns="" id="{7ED40522-AD87-FA49-B0C7-94F2E5532351}"/>
                  </a:ext>
                </a:extLst>
              </p:cNvPr>
              <p:cNvCxnSpPr>
                <a:cxnSpLocks/>
              </p:cNvCxnSpPr>
              <p:nvPr/>
            </p:nvCxnSpPr>
            <p:spPr>
              <a:xfrm flipV="1">
                <a:off x="2183405"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xmlns="" id="{C126B0FF-816E-0F59-A4C5-06596B09ADD4}"/>
                  </a:ext>
                </a:extLst>
              </p:cNvPr>
              <p:cNvCxnSpPr>
                <a:cxnSpLocks/>
              </p:cNvCxnSpPr>
              <p:nvPr/>
            </p:nvCxnSpPr>
            <p:spPr>
              <a:xfrm flipV="1">
                <a:off x="3758213"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xmlns="" id="{14C4CE17-9BB2-0639-AA58-337F59FACFC7}"/>
                  </a:ext>
                </a:extLst>
              </p:cNvPr>
              <p:cNvCxnSpPr>
                <a:cxnSpLocks/>
              </p:cNvCxnSpPr>
              <p:nvPr/>
            </p:nvCxnSpPr>
            <p:spPr>
              <a:xfrm flipV="1">
                <a:off x="2646589"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B058C871-E0CD-3CC7-54BF-7290AA57C9F4}"/>
                  </a:ext>
                </a:extLst>
              </p:cNvPr>
              <p:cNvCxnSpPr>
                <a:cxnSpLocks/>
              </p:cNvCxnSpPr>
              <p:nvPr/>
            </p:nvCxnSpPr>
            <p:spPr>
              <a:xfrm flipV="1">
                <a:off x="2935702"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1BA24FD2-F4E8-DE75-D31B-2AEA607A8AE6}"/>
                  </a:ext>
                </a:extLst>
              </p:cNvPr>
              <p:cNvCxnSpPr>
                <a:cxnSpLocks/>
              </p:cNvCxnSpPr>
              <p:nvPr/>
            </p:nvCxnSpPr>
            <p:spPr>
              <a:xfrm flipV="1">
                <a:off x="3130684"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xmlns="" id="{A19BB167-B7FE-DA47-26C6-38E7CAFE2C60}"/>
                  </a:ext>
                </a:extLst>
              </p:cNvPr>
              <p:cNvCxnSpPr>
                <a:cxnSpLocks/>
              </p:cNvCxnSpPr>
              <p:nvPr/>
            </p:nvCxnSpPr>
            <p:spPr>
              <a:xfrm flipV="1">
                <a:off x="3283493"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直接连接符 45">
                <a:extLst>
                  <a:ext uri="{FF2B5EF4-FFF2-40B4-BE49-F238E27FC236}">
                    <a16:creationId xmlns:a16="http://schemas.microsoft.com/office/drawing/2014/main" xmlns="" id="{BA6DEF5B-5F80-BE41-446E-1C334D81C895}"/>
                  </a:ext>
                </a:extLst>
              </p:cNvPr>
              <p:cNvCxnSpPr>
                <a:cxnSpLocks/>
              </p:cNvCxnSpPr>
              <p:nvPr/>
            </p:nvCxnSpPr>
            <p:spPr>
              <a:xfrm flipV="1">
                <a:off x="3399625"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接连接符 46">
                <a:extLst>
                  <a:ext uri="{FF2B5EF4-FFF2-40B4-BE49-F238E27FC236}">
                    <a16:creationId xmlns:a16="http://schemas.microsoft.com/office/drawing/2014/main" xmlns="" id="{32186457-AF96-DF99-5D04-58FE128B8111}"/>
                  </a:ext>
                </a:extLst>
              </p:cNvPr>
              <p:cNvCxnSpPr>
                <a:cxnSpLocks/>
              </p:cNvCxnSpPr>
              <p:nvPr/>
            </p:nvCxnSpPr>
            <p:spPr>
              <a:xfrm flipV="1">
                <a:off x="350720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5D3B9804-5CF6-E203-A13B-2B1C72AE0CC8}"/>
                  </a:ext>
                </a:extLst>
              </p:cNvPr>
              <p:cNvCxnSpPr>
                <a:cxnSpLocks/>
              </p:cNvCxnSpPr>
              <p:nvPr/>
            </p:nvCxnSpPr>
            <p:spPr>
              <a:xfrm flipV="1">
                <a:off x="360133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972287D7-3EF9-1093-F148-2E7356054BB1}"/>
                  </a:ext>
                </a:extLst>
              </p:cNvPr>
              <p:cNvCxnSpPr>
                <a:cxnSpLocks/>
              </p:cNvCxnSpPr>
              <p:nvPr/>
            </p:nvCxnSpPr>
            <p:spPr>
              <a:xfrm flipV="1">
                <a:off x="367529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组合 19">
              <a:extLst>
                <a:ext uri="{FF2B5EF4-FFF2-40B4-BE49-F238E27FC236}">
                  <a16:creationId xmlns:a16="http://schemas.microsoft.com/office/drawing/2014/main" xmlns="" id="{D83183FC-DDA7-ED72-DECA-B9471039FD92}"/>
                </a:ext>
              </a:extLst>
            </p:cNvPr>
            <p:cNvGrpSpPr/>
            <p:nvPr/>
          </p:nvGrpSpPr>
          <p:grpSpPr>
            <a:xfrm>
              <a:off x="7121829" y="2146699"/>
              <a:ext cx="1579540" cy="194640"/>
              <a:chOff x="2178673" y="1828182"/>
              <a:chExt cx="1579540" cy="194640"/>
            </a:xfrm>
          </p:grpSpPr>
          <p:cxnSp>
            <p:nvCxnSpPr>
              <p:cNvPr id="27" name="直接连接符 26">
                <a:extLst>
                  <a:ext uri="{FF2B5EF4-FFF2-40B4-BE49-F238E27FC236}">
                    <a16:creationId xmlns:a16="http://schemas.microsoft.com/office/drawing/2014/main" xmlns="" id="{263A55A8-C706-129D-FA7E-88C33C88F56D}"/>
                  </a:ext>
                </a:extLst>
              </p:cNvPr>
              <p:cNvCxnSpPr>
                <a:cxnSpLocks/>
              </p:cNvCxnSpPr>
              <p:nvPr/>
            </p:nvCxnSpPr>
            <p:spPr>
              <a:xfrm flipV="1">
                <a:off x="2178673" y="2009374"/>
                <a:ext cx="15768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直接连接符 27">
                <a:extLst>
                  <a:ext uri="{FF2B5EF4-FFF2-40B4-BE49-F238E27FC236}">
                    <a16:creationId xmlns:a16="http://schemas.microsoft.com/office/drawing/2014/main" xmlns="" id="{E0B51C3D-CDA5-554C-9958-ADEE6CF5633B}"/>
                  </a:ext>
                </a:extLst>
              </p:cNvPr>
              <p:cNvCxnSpPr>
                <a:cxnSpLocks/>
              </p:cNvCxnSpPr>
              <p:nvPr/>
            </p:nvCxnSpPr>
            <p:spPr>
              <a:xfrm flipV="1">
                <a:off x="2183405"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xmlns="" id="{9704BB63-5C39-B47E-1361-13B287A65EAD}"/>
                  </a:ext>
                </a:extLst>
              </p:cNvPr>
              <p:cNvCxnSpPr>
                <a:cxnSpLocks/>
              </p:cNvCxnSpPr>
              <p:nvPr/>
            </p:nvCxnSpPr>
            <p:spPr>
              <a:xfrm flipV="1">
                <a:off x="3758213" y="1828182"/>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xmlns="" id="{0D00AB08-1FB5-4D49-08F6-83370B6F2F1E}"/>
                  </a:ext>
                </a:extLst>
              </p:cNvPr>
              <p:cNvCxnSpPr>
                <a:cxnSpLocks/>
              </p:cNvCxnSpPr>
              <p:nvPr/>
            </p:nvCxnSpPr>
            <p:spPr>
              <a:xfrm flipV="1">
                <a:off x="2646589"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xmlns="" id="{5C514D2E-C9BC-C57E-F3DA-4EBE4608247B}"/>
                  </a:ext>
                </a:extLst>
              </p:cNvPr>
              <p:cNvCxnSpPr>
                <a:cxnSpLocks/>
              </p:cNvCxnSpPr>
              <p:nvPr/>
            </p:nvCxnSpPr>
            <p:spPr>
              <a:xfrm flipV="1">
                <a:off x="2935702"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xmlns="" id="{39F11193-EBA9-374F-63C2-C2038F298723}"/>
                  </a:ext>
                </a:extLst>
              </p:cNvPr>
              <p:cNvCxnSpPr>
                <a:cxnSpLocks/>
              </p:cNvCxnSpPr>
              <p:nvPr/>
            </p:nvCxnSpPr>
            <p:spPr>
              <a:xfrm flipV="1">
                <a:off x="3130684"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3CD503BD-3094-AB50-431E-F50488CEEBA9}"/>
                  </a:ext>
                </a:extLst>
              </p:cNvPr>
              <p:cNvCxnSpPr>
                <a:cxnSpLocks/>
              </p:cNvCxnSpPr>
              <p:nvPr/>
            </p:nvCxnSpPr>
            <p:spPr>
              <a:xfrm flipV="1">
                <a:off x="3283493"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2DDF0D7E-28AE-CD60-5DB0-73CEFB7C0458}"/>
                  </a:ext>
                </a:extLst>
              </p:cNvPr>
              <p:cNvCxnSpPr>
                <a:cxnSpLocks/>
              </p:cNvCxnSpPr>
              <p:nvPr/>
            </p:nvCxnSpPr>
            <p:spPr>
              <a:xfrm flipV="1">
                <a:off x="3399625"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xmlns="" id="{2065325F-DEBD-D7FA-4720-3B475CD48EF2}"/>
                  </a:ext>
                </a:extLst>
              </p:cNvPr>
              <p:cNvCxnSpPr>
                <a:cxnSpLocks/>
              </p:cNvCxnSpPr>
              <p:nvPr/>
            </p:nvCxnSpPr>
            <p:spPr>
              <a:xfrm flipV="1">
                <a:off x="350720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xmlns="" id="{B9B6D3F6-E72F-ECDB-7172-E9AB7F26A1B6}"/>
                  </a:ext>
                </a:extLst>
              </p:cNvPr>
              <p:cNvCxnSpPr>
                <a:cxnSpLocks/>
              </p:cNvCxnSpPr>
              <p:nvPr/>
            </p:nvCxnSpPr>
            <p:spPr>
              <a:xfrm flipV="1">
                <a:off x="360133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xmlns="" id="{D3578275-B752-8111-8D3E-A0D1364C41FA}"/>
                  </a:ext>
                </a:extLst>
              </p:cNvPr>
              <p:cNvCxnSpPr>
                <a:cxnSpLocks/>
              </p:cNvCxnSpPr>
              <p:nvPr/>
            </p:nvCxnSpPr>
            <p:spPr>
              <a:xfrm flipV="1">
                <a:off x="3675290" y="1890150"/>
                <a:ext cx="0" cy="108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1" name="直接连接符 20">
              <a:extLst>
                <a:ext uri="{FF2B5EF4-FFF2-40B4-BE49-F238E27FC236}">
                  <a16:creationId xmlns:a16="http://schemas.microsoft.com/office/drawing/2014/main" xmlns="" id="{3C5EE9DC-BEAD-8D91-9F3C-621BFB421B09}"/>
                </a:ext>
              </a:extLst>
            </p:cNvPr>
            <p:cNvCxnSpPr>
              <a:cxnSpLocks/>
            </p:cNvCxnSpPr>
            <p:nvPr/>
          </p:nvCxnSpPr>
          <p:spPr>
            <a:xfrm flipV="1">
              <a:off x="8701339" y="2146699"/>
              <a:ext cx="0" cy="19464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a:extLst>
                <a:ext uri="{FF2B5EF4-FFF2-40B4-BE49-F238E27FC236}">
                  <a16:creationId xmlns:a16="http://schemas.microsoft.com/office/drawing/2014/main" xmlns="" id="{401B7540-59BA-2BAD-BE69-F61E29AF23DE}"/>
                </a:ext>
              </a:extLst>
            </p:cNvPr>
            <p:cNvSpPr txBox="1"/>
            <p:nvPr/>
          </p:nvSpPr>
          <p:spPr>
            <a:xfrm>
              <a:off x="3904776" y="2328756"/>
              <a:ext cx="474810" cy="338554"/>
            </a:xfrm>
            <a:prstGeom prst="rect">
              <a:avLst/>
            </a:prstGeom>
            <a:noFill/>
            <a:ln>
              <a:noFill/>
            </a:ln>
          </p:spPr>
          <p:txBody>
            <a:bodyPr wrap="none" rtlCol="0">
              <a:spAutoFit/>
            </a:bodyPr>
            <a:lstStyle/>
            <a:p>
              <a:pPr fontAlgn="auto">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0.1</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3" name="文本框 22">
              <a:extLst>
                <a:ext uri="{FF2B5EF4-FFF2-40B4-BE49-F238E27FC236}">
                  <a16:creationId xmlns:a16="http://schemas.microsoft.com/office/drawing/2014/main" xmlns="" id="{8CD5E914-393B-4CE8-B745-BC3A4F173279}"/>
                </a:ext>
              </a:extLst>
            </p:cNvPr>
            <p:cNvSpPr txBox="1"/>
            <p:nvPr/>
          </p:nvSpPr>
          <p:spPr>
            <a:xfrm>
              <a:off x="5477349" y="1810407"/>
              <a:ext cx="304892" cy="338554"/>
            </a:xfrm>
            <a:prstGeom prst="rect">
              <a:avLst/>
            </a:prstGeom>
            <a:noFill/>
            <a:ln>
              <a:noFill/>
            </a:ln>
          </p:spPr>
          <p:txBody>
            <a:bodyPr wrap="none" rtlCol="0">
              <a:spAutoFit/>
            </a:bodyPr>
            <a:lstStyle/>
            <a:p>
              <a:pPr fontAlgn="auto">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1</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4" name="文本框 23">
              <a:extLst>
                <a:ext uri="{FF2B5EF4-FFF2-40B4-BE49-F238E27FC236}">
                  <a16:creationId xmlns:a16="http://schemas.microsoft.com/office/drawing/2014/main" xmlns="" id="{F2DED646-5D81-FD44-D330-49EB1746561F}"/>
                </a:ext>
              </a:extLst>
            </p:cNvPr>
            <p:cNvSpPr txBox="1"/>
            <p:nvPr/>
          </p:nvSpPr>
          <p:spPr>
            <a:xfrm>
              <a:off x="8563187" y="1810407"/>
              <a:ext cx="312658" cy="390104"/>
            </a:xfrm>
            <a:prstGeom prst="rect">
              <a:avLst/>
            </a:prstGeom>
            <a:noFill/>
            <a:ln>
              <a:noFill/>
            </a:ln>
          </p:spPr>
          <p:txBody>
            <a:bodyPr wrap="square" rtlCol="0">
              <a:spAutoFit/>
            </a:bodyPr>
            <a:lstStyle/>
            <a:p>
              <a:pPr fontAlgn="auto">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100</a:t>
              </a:r>
              <a:endParaRPr lang="zh-CN" altLang="en-US" sz="1600" dirty="0">
                <a:solidFill>
                  <a:prstClr val="black"/>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a16="http://schemas.microsoft.com/office/drawing/2014/main" xmlns="" id="{97DAA8CA-81E4-37E0-0A2E-93CD4EB991EA}"/>
                </a:ext>
              </a:extLst>
            </p:cNvPr>
            <p:cNvSpPr txBox="1"/>
            <p:nvPr/>
          </p:nvSpPr>
          <p:spPr>
            <a:xfrm>
              <a:off x="7037940" y="2334174"/>
              <a:ext cx="425116" cy="338554"/>
            </a:xfrm>
            <a:prstGeom prst="rect">
              <a:avLst/>
            </a:prstGeom>
            <a:noFill/>
            <a:ln>
              <a:noFill/>
            </a:ln>
          </p:spPr>
          <p:txBody>
            <a:bodyPr wrap="none" rtlCol="0">
              <a:spAutoFit/>
            </a:bodyPr>
            <a:lstStyle/>
            <a:p>
              <a:pPr fontAlgn="auto">
                <a:spcBef>
                  <a:spcPts val="0"/>
                </a:spcBef>
                <a:spcAft>
                  <a:spcPts val="0"/>
                </a:spcAft>
              </a:pPr>
              <a:r>
                <a:rPr lang="en-US" altLang="zh-CN" sz="1600" dirty="0">
                  <a:solidFill>
                    <a:prstClr val="black"/>
                  </a:solidFill>
                  <a:latin typeface="微软雅黑" panose="020B0503020204020204" pitchFamily="34" charset="-122"/>
                  <a:ea typeface="微软雅黑" panose="020B0503020204020204" pitchFamily="34" charset="-122"/>
                </a:rPr>
                <a:t>10</a:t>
              </a:r>
              <a:endParaRPr lang="zh-CN" altLang="en-US" sz="1600" dirty="0">
                <a:solidFill>
                  <a:prstClr val="black"/>
                </a:solidFill>
                <a:latin typeface="微软雅黑" panose="020B0503020204020204" pitchFamily="34" charset="-122"/>
                <a:ea typeface="微软雅黑" panose="020B0503020204020204" pitchFamily="34" charset="-122"/>
              </a:endParaRPr>
            </a:p>
          </p:txBody>
        </p:sp>
        <p:cxnSp>
          <p:nvCxnSpPr>
            <p:cNvPr id="26" name="直接箭头连接符 25">
              <a:extLst>
                <a:ext uri="{FF2B5EF4-FFF2-40B4-BE49-F238E27FC236}">
                  <a16:creationId xmlns:a16="http://schemas.microsoft.com/office/drawing/2014/main" xmlns="" id="{8F6E559D-3B0C-6E81-11E3-7B5BBA0863C0}"/>
                </a:ext>
              </a:extLst>
            </p:cNvPr>
            <p:cNvCxnSpPr>
              <a:cxnSpLocks/>
            </p:cNvCxnSpPr>
            <p:nvPr/>
          </p:nvCxnSpPr>
          <p:spPr>
            <a:xfrm>
              <a:off x="8342653" y="2325446"/>
              <a:ext cx="516099" cy="0"/>
            </a:xfrm>
            <a:prstGeom prst="straightConnector1">
              <a:avLst/>
            </a:prstGeom>
            <a:ln w="38100">
              <a:solidFill>
                <a:schemeClr val="tx1"/>
              </a:solidFill>
              <a:tailEnd type="stealth"/>
            </a:ln>
          </p:spPr>
          <p:style>
            <a:lnRef idx="1">
              <a:schemeClr val="accent1"/>
            </a:lnRef>
            <a:fillRef idx="0">
              <a:schemeClr val="accent1"/>
            </a:fillRef>
            <a:effectRef idx="0">
              <a:schemeClr val="accent1"/>
            </a:effectRef>
            <a:fontRef idx="minor">
              <a:schemeClr val="tx1"/>
            </a:fontRef>
          </p:style>
        </p:cxnSp>
      </p:grpSp>
      <p:pic>
        <p:nvPicPr>
          <p:cNvPr id="61" name="图片 60">
            <a:extLst>
              <a:ext uri="{FF2B5EF4-FFF2-40B4-BE49-F238E27FC236}">
                <a16:creationId xmlns:a16="http://schemas.microsoft.com/office/drawing/2014/main" xmlns="" id="{3666D850-C21F-78A7-6670-F83A7CB9B15F}"/>
              </a:ext>
            </a:extLst>
          </p:cNvPr>
          <p:cNvPicPr>
            <a:picLocks noChangeAspect="1"/>
          </p:cNvPicPr>
          <p:nvPr/>
        </p:nvPicPr>
        <p:blipFill>
          <a:blip r:embed="rId6"/>
          <a:stretch>
            <a:fillRect/>
          </a:stretch>
        </p:blipFill>
        <p:spPr>
          <a:xfrm>
            <a:off x="3606868" y="5002307"/>
            <a:ext cx="1908000" cy="1231141"/>
          </a:xfrm>
          <a:prstGeom prst="rect">
            <a:avLst/>
          </a:prstGeom>
          <a:ln w="1905">
            <a:solidFill>
              <a:schemeClr val="tx1">
                <a:lumMod val="65000"/>
                <a:lumOff val="35000"/>
              </a:schemeClr>
            </a:solidFill>
          </a:ln>
        </p:spPr>
      </p:pic>
      <p:pic>
        <p:nvPicPr>
          <p:cNvPr id="62" name="图片 61">
            <a:extLst>
              <a:ext uri="{FF2B5EF4-FFF2-40B4-BE49-F238E27FC236}">
                <a16:creationId xmlns:a16="http://schemas.microsoft.com/office/drawing/2014/main" xmlns="" id="{47310CB5-9B92-E816-6DAF-A67B3E5EA3C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63178" y="1916832"/>
            <a:ext cx="1864470" cy="1337182"/>
          </a:xfrm>
          <a:prstGeom prst="rect">
            <a:avLst/>
          </a:prstGeom>
          <a:ln w="1905">
            <a:solidFill>
              <a:schemeClr val="tx1">
                <a:lumMod val="65000"/>
                <a:lumOff val="35000"/>
              </a:schemeClr>
            </a:solidFill>
            <a:headEnd type="oval"/>
            <a:tailEnd type="none"/>
          </a:ln>
        </p:spPr>
      </p:pic>
      <p:sp>
        <p:nvSpPr>
          <p:cNvPr id="64" name="文本框 63">
            <a:extLst>
              <a:ext uri="{FF2B5EF4-FFF2-40B4-BE49-F238E27FC236}">
                <a16:creationId xmlns:a16="http://schemas.microsoft.com/office/drawing/2014/main" xmlns="" id="{51DEB5BB-2352-F2D4-1C4E-51A68EFB3FBC}"/>
              </a:ext>
            </a:extLst>
          </p:cNvPr>
          <p:cNvSpPr txBox="1"/>
          <p:nvPr/>
        </p:nvSpPr>
        <p:spPr>
          <a:xfrm>
            <a:off x="10056440" y="4541470"/>
            <a:ext cx="1534966" cy="830997"/>
          </a:xfrm>
          <a:prstGeom prst="rect">
            <a:avLst/>
          </a:prstGeom>
          <a:noFill/>
        </p:spPr>
        <p:txBody>
          <a:bodyPr wrap="square" rtlCol="0">
            <a:spAutoFit/>
          </a:bodyPr>
          <a:lstStyle/>
          <a:p>
            <a:pPr algn="ctr"/>
            <a:r>
              <a:rPr lang="en-US" altLang="zh-CN" sz="1600" b="1" dirty="0" smtClean="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Ramp </a:t>
            </a: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rate of the magnetic field</a:t>
            </a:r>
            <a:r>
              <a:rPr lang="zh-CN" altLang="en-US" sz="1600" b="1" dirty="0" smtClean="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T/s</a:t>
            </a:r>
            <a:r>
              <a:rPr lang="zh-CN" altLang="en-US" sz="1600" b="1" dirty="0">
                <a:solidFill>
                  <a:prstClr val="black"/>
                </a:solidFill>
                <a:latin typeface="Times New Roman" panose="02020603050405020304" pitchFamily="18" charset="0"/>
                <a:ea typeface="微软雅黑" panose="020B0503020204020204" pitchFamily="34" charset="-122"/>
                <a:cs typeface="Times New Roman" panose="02020603050405020304" pitchFamily="18" charset="0"/>
              </a:rPr>
              <a:t>）</a:t>
            </a:r>
          </a:p>
        </p:txBody>
      </p:sp>
      <p:sp>
        <p:nvSpPr>
          <p:cNvPr id="65" name="文本框 64">
            <a:extLst>
              <a:ext uri="{FF2B5EF4-FFF2-40B4-BE49-F238E27FC236}">
                <a16:creationId xmlns:a16="http://schemas.microsoft.com/office/drawing/2014/main" xmlns="" id="{B34ADCD8-CD94-5F2A-D53F-03E9FB03CF10}"/>
              </a:ext>
            </a:extLst>
          </p:cNvPr>
          <p:cNvSpPr txBox="1"/>
          <p:nvPr/>
        </p:nvSpPr>
        <p:spPr>
          <a:xfrm>
            <a:off x="914718" y="6363508"/>
            <a:ext cx="2223151" cy="369332"/>
          </a:xfrm>
          <a:prstGeom prst="rect">
            <a:avLst/>
          </a:prstGeom>
          <a:noFill/>
        </p:spPr>
        <p:txBody>
          <a:bodyPr wrap="square">
            <a:spAutoFit/>
          </a:bodyPr>
          <a:lstStyle/>
          <a:p>
            <a:pPr algn="ctr" fontAlgn="auto">
              <a:spcBef>
                <a:spcPts val="0"/>
              </a:spcBef>
              <a:spcAft>
                <a:spcPts val="0"/>
              </a:spcAft>
            </a:pPr>
            <a:r>
              <a:rPr lang="en-US" altLang="zh-CN" b="1" dirty="0">
                <a:solidFill>
                  <a:prstClr val="black">
                    <a:lumMod val="85000"/>
                    <a:lumOff val="15000"/>
                  </a:prstClr>
                </a:solidFill>
                <a:latin typeface="Times New Roman" panose="02020603050405020304" pitchFamily="18" charset="0"/>
                <a:ea typeface="微软雅黑" panose="020B0503020204020204" pitchFamily="34" charset="-122"/>
                <a:cs typeface="Times New Roman" panose="02020603050405020304" pitchFamily="18" charset="0"/>
              </a:rPr>
              <a:t>HIMM, China</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6" name="文本框 65">
            <a:extLst>
              <a:ext uri="{FF2B5EF4-FFF2-40B4-BE49-F238E27FC236}">
                <a16:creationId xmlns:a16="http://schemas.microsoft.com/office/drawing/2014/main" xmlns="" id="{E1099F9A-AC85-26BA-401A-A7A36AEE5927}"/>
              </a:ext>
            </a:extLst>
          </p:cNvPr>
          <p:cNvSpPr txBox="1"/>
          <p:nvPr/>
        </p:nvSpPr>
        <p:spPr>
          <a:xfrm>
            <a:off x="3507996" y="6381328"/>
            <a:ext cx="1931183" cy="369332"/>
          </a:xfrm>
          <a:prstGeom prst="rect">
            <a:avLst/>
          </a:prstGeom>
          <a:noFill/>
        </p:spPr>
        <p:txBody>
          <a:bodyPr wrap="square">
            <a:spAutoFit/>
          </a:bodyPr>
          <a:lstStyle/>
          <a:p>
            <a:pPr algn="ctr" fontAlgn="auto">
              <a:spcBef>
                <a:spcPts val="0"/>
              </a:spcBef>
              <a:spcAft>
                <a:spcPts val="0"/>
              </a:spcAft>
            </a:pPr>
            <a:r>
              <a:rPr lang="en-US" altLang="zh-CN" b="1" dirty="0">
                <a:solidFill>
                  <a:prstClr val="black">
                    <a:lumMod val="85000"/>
                    <a:lumOff val="15000"/>
                  </a:prstClr>
                </a:solidFill>
                <a:latin typeface="Times New Roman" panose="02020603050405020304" pitchFamily="18" charset="0"/>
                <a:ea typeface="微软雅黑" panose="020B0503020204020204" pitchFamily="34" charset="-122"/>
                <a:cs typeface="Times New Roman" panose="02020603050405020304" pitchFamily="18" charset="0"/>
              </a:rPr>
              <a:t>HIMAC, Japan</a:t>
            </a:r>
            <a:endParaRPr lang="en-US" altLang="zh-CN" b="1"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67" name="文本框 66">
            <a:extLst>
              <a:ext uri="{FF2B5EF4-FFF2-40B4-BE49-F238E27FC236}">
                <a16:creationId xmlns:a16="http://schemas.microsoft.com/office/drawing/2014/main" xmlns="" id="{F4A63DE9-33FF-0D30-D8DC-C50DBA10CF13}"/>
              </a:ext>
            </a:extLst>
          </p:cNvPr>
          <p:cNvSpPr txBox="1"/>
          <p:nvPr/>
        </p:nvSpPr>
        <p:spPr>
          <a:xfrm>
            <a:off x="1032832" y="3284984"/>
            <a:ext cx="2182848" cy="369332"/>
          </a:xfrm>
          <a:prstGeom prst="rect">
            <a:avLst/>
          </a:prstGeom>
          <a:noFill/>
        </p:spPr>
        <p:txBody>
          <a:bodyPr wrap="square">
            <a:spAutoFit/>
          </a:bodyPr>
          <a:lstStyle/>
          <a:p>
            <a:r>
              <a:rPr lang="en-US" altLang="zh-CN" b="1" dirty="0">
                <a:solidFill>
                  <a:prstClr val="black">
                    <a:lumMod val="85000"/>
                    <a:lumOff val="15000"/>
                  </a:prstClr>
                </a:solidFill>
                <a:latin typeface="Times New Roman" panose="02020603050405020304" pitchFamily="18" charset="0"/>
                <a:cs typeface="Times New Roman" panose="02020603050405020304" pitchFamily="18" charset="0"/>
              </a:rPr>
              <a:t>HIRFL-CSR, China</a:t>
            </a:r>
          </a:p>
        </p:txBody>
      </p:sp>
      <p:sp>
        <p:nvSpPr>
          <p:cNvPr id="68" name="文本框 67">
            <a:extLst>
              <a:ext uri="{FF2B5EF4-FFF2-40B4-BE49-F238E27FC236}">
                <a16:creationId xmlns:a16="http://schemas.microsoft.com/office/drawing/2014/main" xmlns="" id="{1E4B6D70-1205-A209-5976-E978887FDAEF}"/>
              </a:ext>
            </a:extLst>
          </p:cNvPr>
          <p:cNvSpPr txBox="1"/>
          <p:nvPr/>
        </p:nvSpPr>
        <p:spPr>
          <a:xfrm>
            <a:off x="3071664" y="3248123"/>
            <a:ext cx="2552053" cy="369332"/>
          </a:xfrm>
          <a:prstGeom prst="rect">
            <a:avLst/>
          </a:prstGeom>
          <a:noFill/>
        </p:spPr>
        <p:txBody>
          <a:bodyPr wrap="square">
            <a:spAutoFit/>
          </a:bodyPr>
          <a:lstStyle/>
          <a:p>
            <a:pPr algn="ctr" fontAlgn="auto">
              <a:spcBef>
                <a:spcPts val="0"/>
              </a:spcBef>
              <a:spcAft>
                <a:spcPts val="0"/>
              </a:spcAft>
            </a:pPr>
            <a:r>
              <a:rPr lang="de-DE" altLang="zh-CN" b="1" dirty="0">
                <a:solidFill>
                  <a:prstClr val="black">
                    <a:lumMod val="85000"/>
                    <a:lumOff val="15000"/>
                  </a:prstClr>
                </a:solidFill>
                <a:latin typeface="Times New Roman" panose="02020603050405020304" pitchFamily="18" charset="0"/>
                <a:ea typeface="微软雅黑" panose="020B0503020204020204" pitchFamily="34" charset="-122"/>
                <a:cs typeface="Times New Roman" panose="02020603050405020304" pitchFamily="18" charset="0"/>
              </a:rPr>
              <a:t>HIT, Germany</a:t>
            </a:r>
          </a:p>
        </p:txBody>
      </p:sp>
      <p:sp>
        <p:nvSpPr>
          <p:cNvPr id="69" name="文本框 68">
            <a:extLst>
              <a:ext uri="{FF2B5EF4-FFF2-40B4-BE49-F238E27FC236}">
                <a16:creationId xmlns:a16="http://schemas.microsoft.com/office/drawing/2014/main" xmlns="" id="{9A62A9C9-32F9-17C8-7E5D-3A27294B1E38}"/>
              </a:ext>
            </a:extLst>
          </p:cNvPr>
          <p:cNvSpPr txBox="1"/>
          <p:nvPr/>
        </p:nvSpPr>
        <p:spPr>
          <a:xfrm>
            <a:off x="6201533" y="3212976"/>
            <a:ext cx="1838683" cy="369332"/>
          </a:xfrm>
          <a:prstGeom prst="rect">
            <a:avLst/>
          </a:prstGeom>
          <a:noFill/>
        </p:spPr>
        <p:txBody>
          <a:bodyPr wrap="square">
            <a:spAutoFit/>
          </a:bodyPr>
          <a:lstStyle/>
          <a:p>
            <a:pPr algn="ctr"/>
            <a:r>
              <a:rPr lang="en-US" altLang="zh-CN" b="1" dirty="0">
                <a:solidFill>
                  <a:prstClr val="black">
                    <a:lumMod val="85000"/>
                    <a:lumOff val="15000"/>
                  </a:prstClr>
                </a:solidFill>
                <a:latin typeface="Times New Roman" panose="02020603050405020304" pitchFamily="18" charset="0"/>
                <a:ea typeface="微软雅黑" panose="020B0503020204020204" pitchFamily="34" charset="-122"/>
                <a:cs typeface="Times New Roman" panose="02020603050405020304" pitchFamily="18" charset="0"/>
              </a:rPr>
              <a:t>SIS12, Germany</a:t>
            </a:r>
            <a:endParaRPr lang="zh-CN" altLang="en-US" b="1" dirty="0">
              <a:solidFill>
                <a:prstClr val="black"/>
              </a:solidFill>
            </a:endParaRPr>
          </a:p>
        </p:txBody>
      </p:sp>
      <p:sp>
        <p:nvSpPr>
          <p:cNvPr id="70" name="文本框 69">
            <a:extLst>
              <a:ext uri="{FF2B5EF4-FFF2-40B4-BE49-F238E27FC236}">
                <a16:creationId xmlns:a16="http://schemas.microsoft.com/office/drawing/2014/main" xmlns="" id="{237415C9-2995-EC20-F2EF-D17273A549E9}"/>
              </a:ext>
            </a:extLst>
          </p:cNvPr>
          <p:cNvSpPr txBox="1"/>
          <p:nvPr/>
        </p:nvSpPr>
        <p:spPr>
          <a:xfrm>
            <a:off x="9017331" y="3407014"/>
            <a:ext cx="1775254" cy="369332"/>
          </a:xfrm>
          <a:prstGeom prst="rect">
            <a:avLst/>
          </a:prstGeom>
          <a:noFill/>
        </p:spPr>
        <p:txBody>
          <a:bodyPr wrap="square">
            <a:spAutoFit/>
          </a:bodyPr>
          <a:lstStyle/>
          <a:p>
            <a:pPr algn="ctr"/>
            <a:r>
              <a:rPr lang="en-US" altLang="zh-CN" b="1" dirty="0" smtClean="0">
                <a:solidFill>
                  <a:srgbClr val="0000FF"/>
                </a:solidFill>
                <a:latin typeface="Times New Roman" panose="02020603050405020304" pitchFamily="18" charset="0"/>
                <a:cs typeface="Times New Roman" panose="02020603050405020304" pitchFamily="18" charset="0"/>
              </a:rPr>
              <a:t>HIAF</a:t>
            </a:r>
            <a:r>
              <a:rPr lang="zh-CN" altLang="en-US" b="1" dirty="0" smtClean="0">
                <a:solidFill>
                  <a:srgbClr val="0000FF"/>
                </a:solidFill>
                <a:latin typeface="Times New Roman" panose="02020603050405020304" pitchFamily="18" charset="0"/>
                <a:cs typeface="Times New Roman" panose="02020603050405020304" pitchFamily="18" charset="0"/>
              </a:rPr>
              <a:t>，</a:t>
            </a:r>
            <a:r>
              <a:rPr lang="en-US" altLang="zh-CN" b="1" dirty="0">
                <a:solidFill>
                  <a:srgbClr val="0000FF"/>
                </a:solidFill>
                <a:latin typeface="Times New Roman" panose="02020603050405020304" pitchFamily="18" charset="0"/>
                <a:cs typeface="Times New Roman" panose="02020603050405020304" pitchFamily="18" charset="0"/>
              </a:rPr>
              <a:t>China</a:t>
            </a:r>
          </a:p>
        </p:txBody>
      </p:sp>
      <p:sp>
        <p:nvSpPr>
          <p:cNvPr id="71" name="对话气泡: 圆角矩形 79">
            <a:extLst>
              <a:ext uri="{FF2B5EF4-FFF2-40B4-BE49-F238E27FC236}">
                <a16:creationId xmlns:a16="http://schemas.microsoft.com/office/drawing/2014/main" xmlns="" id="{859FC5D1-A04A-AC76-CFED-F12ECC230B36}"/>
              </a:ext>
            </a:extLst>
          </p:cNvPr>
          <p:cNvSpPr/>
          <p:nvPr/>
        </p:nvSpPr>
        <p:spPr>
          <a:xfrm>
            <a:off x="2096865" y="3730206"/>
            <a:ext cx="866193" cy="366912"/>
          </a:xfrm>
          <a:prstGeom prst="wedgeRoundRectCallout">
            <a:avLst>
              <a:gd name="adj1" fmla="val 39875"/>
              <a:gd name="adj2" fmla="val 116150"/>
              <a:gd name="adj3" fmla="val 16667"/>
            </a:avLst>
          </a:prstGeom>
          <a:noFill/>
          <a:ln w="952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prstClr val="black"/>
                </a:solidFill>
                <a:latin typeface="Times New Roman" panose="02020603050405020304" pitchFamily="18" charset="0"/>
                <a:cs typeface="Times New Roman" panose="02020603050405020304" pitchFamily="18" charset="0"/>
              </a:rPr>
              <a:t>0. 5 T/s</a:t>
            </a:r>
          </a:p>
        </p:txBody>
      </p:sp>
      <p:sp>
        <p:nvSpPr>
          <p:cNvPr id="72" name="对话气泡: 圆角矩形 86">
            <a:extLst>
              <a:ext uri="{FF2B5EF4-FFF2-40B4-BE49-F238E27FC236}">
                <a16:creationId xmlns:a16="http://schemas.microsoft.com/office/drawing/2014/main" xmlns="" id="{8E2E43D0-F983-4AAD-379C-2FF5C2554A84}"/>
              </a:ext>
            </a:extLst>
          </p:cNvPr>
          <p:cNvSpPr/>
          <p:nvPr/>
        </p:nvSpPr>
        <p:spPr>
          <a:xfrm>
            <a:off x="4357512" y="3782168"/>
            <a:ext cx="866193" cy="366912"/>
          </a:xfrm>
          <a:prstGeom prst="wedgeRoundRectCallout">
            <a:avLst>
              <a:gd name="adj1" fmla="val -51616"/>
              <a:gd name="adj2" fmla="val 137516"/>
              <a:gd name="adj3" fmla="val 16667"/>
            </a:avLst>
          </a:prstGeom>
          <a:noFill/>
          <a:ln w="952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prstClr val="black"/>
                </a:solidFill>
                <a:latin typeface="Times New Roman" panose="02020603050405020304" pitchFamily="18" charset="0"/>
                <a:cs typeface="Times New Roman" panose="02020603050405020304" pitchFamily="18" charset="0"/>
              </a:rPr>
              <a:t>1. 5 T/s</a:t>
            </a:r>
          </a:p>
        </p:txBody>
      </p:sp>
      <p:sp>
        <p:nvSpPr>
          <p:cNvPr id="73" name="对话气泡: 圆角矩形 87">
            <a:extLst>
              <a:ext uri="{FF2B5EF4-FFF2-40B4-BE49-F238E27FC236}">
                <a16:creationId xmlns:a16="http://schemas.microsoft.com/office/drawing/2014/main" xmlns="" id="{75505084-D332-9CFB-0ED3-F6CEBEDEDA15}"/>
              </a:ext>
            </a:extLst>
          </p:cNvPr>
          <p:cNvSpPr/>
          <p:nvPr/>
        </p:nvSpPr>
        <p:spPr>
          <a:xfrm>
            <a:off x="2602543" y="4570686"/>
            <a:ext cx="673189" cy="353152"/>
          </a:xfrm>
          <a:prstGeom prst="wedgeRoundRectCallout">
            <a:avLst>
              <a:gd name="adj1" fmla="val 143601"/>
              <a:gd name="adj2" fmla="val -69580"/>
              <a:gd name="adj3" fmla="val 16667"/>
            </a:avLst>
          </a:prstGeom>
          <a:noFill/>
          <a:ln w="952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prstClr val="black"/>
                </a:solidFill>
                <a:latin typeface="Times New Roman" panose="02020603050405020304" pitchFamily="18" charset="0"/>
                <a:cs typeface="Times New Roman" panose="02020603050405020304" pitchFamily="18" charset="0"/>
              </a:rPr>
              <a:t>1 T/s</a:t>
            </a:r>
          </a:p>
        </p:txBody>
      </p:sp>
      <p:sp>
        <p:nvSpPr>
          <p:cNvPr id="74" name="对话气泡: 圆角矩形 89">
            <a:extLst>
              <a:ext uri="{FF2B5EF4-FFF2-40B4-BE49-F238E27FC236}">
                <a16:creationId xmlns:a16="http://schemas.microsoft.com/office/drawing/2014/main" xmlns="" id="{8C1FA0BC-53F9-DD4B-2666-E0AFE1D70F37}"/>
              </a:ext>
            </a:extLst>
          </p:cNvPr>
          <p:cNvSpPr/>
          <p:nvPr/>
        </p:nvSpPr>
        <p:spPr>
          <a:xfrm>
            <a:off x="4986154" y="4581128"/>
            <a:ext cx="821814" cy="360065"/>
          </a:xfrm>
          <a:prstGeom prst="wedgeRoundRectCallout">
            <a:avLst>
              <a:gd name="adj1" fmla="val -51335"/>
              <a:gd name="adj2" fmla="val -84646"/>
              <a:gd name="adj3" fmla="val 16667"/>
            </a:avLst>
          </a:prstGeom>
          <a:noFill/>
          <a:ln w="952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solidFill>
                  <a:prstClr val="black"/>
                </a:solidFill>
                <a:latin typeface="Times New Roman" panose="02020603050405020304" pitchFamily="18" charset="0"/>
                <a:cs typeface="Times New Roman" panose="02020603050405020304" pitchFamily="18" charset="0"/>
              </a:rPr>
              <a:t>2 T/s</a:t>
            </a:r>
          </a:p>
        </p:txBody>
      </p:sp>
      <p:sp>
        <p:nvSpPr>
          <p:cNvPr id="75" name="对话气泡: 圆角矩形 90">
            <a:extLst>
              <a:ext uri="{FF2B5EF4-FFF2-40B4-BE49-F238E27FC236}">
                <a16:creationId xmlns:a16="http://schemas.microsoft.com/office/drawing/2014/main" xmlns="" id="{D86D1C33-6E6C-A8E9-1FA1-77958C2FA1C7}"/>
              </a:ext>
            </a:extLst>
          </p:cNvPr>
          <p:cNvSpPr/>
          <p:nvPr/>
        </p:nvSpPr>
        <p:spPr>
          <a:xfrm>
            <a:off x="6863246" y="3724517"/>
            <a:ext cx="1233513" cy="336800"/>
          </a:xfrm>
          <a:prstGeom prst="wedgeRoundRectCallout">
            <a:avLst>
              <a:gd name="adj1" fmla="val -8107"/>
              <a:gd name="adj2" fmla="val 110511"/>
              <a:gd name="adj3" fmla="val 16667"/>
            </a:avLst>
          </a:prstGeom>
          <a:noFill/>
          <a:ln w="9525">
            <a:solidFill>
              <a:srgbClr val="00B0F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a:solidFill>
                  <a:srgbClr val="0000FF"/>
                </a:solidFill>
                <a:latin typeface="Times New Roman" panose="02020603050405020304" pitchFamily="18" charset="0"/>
                <a:cs typeface="Times New Roman" panose="02020603050405020304" pitchFamily="18" charset="0"/>
              </a:rPr>
              <a:t>8~10 T/s</a:t>
            </a:r>
          </a:p>
        </p:txBody>
      </p:sp>
      <p:sp>
        <p:nvSpPr>
          <p:cNvPr id="76" name="对话气泡: 圆角矩形 92">
            <a:extLst>
              <a:ext uri="{FF2B5EF4-FFF2-40B4-BE49-F238E27FC236}">
                <a16:creationId xmlns:a16="http://schemas.microsoft.com/office/drawing/2014/main" xmlns="" id="{15B508FF-5730-A257-7E5C-E1A9F3DD75E6}"/>
              </a:ext>
            </a:extLst>
          </p:cNvPr>
          <p:cNvSpPr/>
          <p:nvPr/>
        </p:nvSpPr>
        <p:spPr>
          <a:xfrm>
            <a:off x="8942870" y="4775144"/>
            <a:ext cx="996200" cy="539261"/>
          </a:xfrm>
          <a:prstGeom prst="wedgeRoundRectCallout">
            <a:avLst>
              <a:gd name="adj1" fmla="val -54693"/>
              <a:gd name="adj2" fmla="val -115758"/>
              <a:gd name="adj3" fmla="val 16667"/>
            </a:avLst>
          </a:prstGeom>
          <a:noFill/>
          <a:ln w="9525">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400" b="1" dirty="0">
                <a:solidFill>
                  <a:srgbClr val="C00000"/>
                </a:solidFill>
                <a:latin typeface="Times New Roman" panose="02020603050405020304" pitchFamily="18" charset="0"/>
                <a:cs typeface="Times New Roman" panose="02020603050405020304" pitchFamily="18" charset="0"/>
              </a:rPr>
              <a:t>24 T/s</a:t>
            </a:r>
          </a:p>
        </p:txBody>
      </p:sp>
      <p:sp>
        <p:nvSpPr>
          <p:cNvPr id="77" name="文本框 76">
            <a:extLst>
              <a:ext uri="{FF2B5EF4-FFF2-40B4-BE49-F238E27FC236}">
                <a16:creationId xmlns:a16="http://schemas.microsoft.com/office/drawing/2014/main" xmlns="" id="{789D6282-7593-DA9B-4ABA-3ABB5B9244EF}"/>
              </a:ext>
            </a:extLst>
          </p:cNvPr>
          <p:cNvSpPr txBox="1"/>
          <p:nvPr/>
        </p:nvSpPr>
        <p:spPr>
          <a:xfrm>
            <a:off x="479376" y="774235"/>
            <a:ext cx="10831491" cy="954107"/>
          </a:xfrm>
          <a:prstGeom prst="rect">
            <a:avLst/>
          </a:prstGeom>
          <a:noFill/>
        </p:spPr>
        <p:txBody>
          <a:bodyPr wrap="square">
            <a:spAutoFit/>
          </a:bodyPr>
          <a:lstStyle>
            <a:defPPr>
              <a:defRPr lang="zh-CN"/>
            </a:defPPr>
            <a:lvl1pPr algn="ctr">
              <a:defRPr sz="1600" b="1">
                <a:solidFill>
                  <a:srgbClr val="0000FF"/>
                </a:solidFill>
                <a:latin typeface="Times New Roman" panose="02020603050405020304" pitchFamily="18" charset="0"/>
                <a:cs typeface="Times New Roman" panose="02020603050405020304" pitchFamily="18" charset="0"/>
              </a:defRPr>
            </a:lvl1pPr>
          </a:lstStyle>
          <a:p>
            <a:r>
              <a:rPr lang="en-US" altLang="zh-CN" sz="2800" dirty="0"/>
              <a:t>The non-resonant acceleration rate reaches </a:t>
            </a:r>
            <a:r>
              <a:rPr lang="en-US" altLang="zh-CN" sz="2800" dirty="0">
                <a:solidFill>
                  <a:srgbClr val="FF0000"/>
                </a:solidFill>
              </a:rPr>
              <a:t>24 T/s, three times the fastest rate reported </a:t>
            </a:r>
            <a:r>
              <a:rPr lang="en-US" altLang="zh-CN" sz="2800" dirty="0" smtClean="0">
                <a:solidFill>
                  <a:srgbClr val="FF0000"/>
                </a:solidFill>
              </a:rPr>
              <a:t>internationally.</a:t>
            </a:r>
            <a:endParaRPr lang="zh-CN" altLang="zh-CN" sz="2800" dirty="0">
              <a:solidFill>
                <a:srgbClr val="FF0000"/>
              </a:solidFill>
            </a:endParaRPr>
          </a:p>
        </p:txBody>
      </p:sp>
      <p:grpSp>
        <p:nvGrpSpPr>
          <p:cNvPr id="78" name="组合 77">
            <a:extLst>
              <a:ext uri="{FF2B5EF4-FFF2-40B4-BE49-F238E27FC236}">
                <a16:creationId xmlns:a16="http://schemas.microsoft.com/office/drawing/2014/main" xmlns="" id="{1D387E72-9C88-B318-5B63-FF6A4E0AC9F1}"/>
              </a:ext>
            </a:extLst>
          </p:cNvPr>
          <p:cNvGrpSpPr/>
          <p:nvPr/>
        </p:nvGrpSpPr>
        <p:grpSpPr>
          <a:xfrm>
            <a:off x="8866874" y="3501008"/>
            <a:ext cx="739646" cy="966117"/>
            <a:chOff x="9076229" y="1566725"/>
            <a:chExt cx="739646" cy="966117"/>
          </a:xfrm>
        </p:grpSpPr>
        <p:cxnSp>
          <p:nvCxnSpPr>
            <p:cNvPr id="79" name="直接连接符 78">
              <a:extLst>
                <a:ext uri="{FF2B5EF4-FFF2-40B4-BE49-F238E27FC236}">
                  <a16:creationId xmlns:a16="http://schemas.microsoft.com/office/drawing/2014/main" xmlns="" id="{5575CD07-B514-B6B5-001D-E5D5EB627E46}"/>
                </a:ext>
              </a:extLst>
            </p:cNvPr>
            <p:cNvCxnSpPr>
              <a:cxnSpLocks/>
            </p:cNvCxnSpPr>
            <p:nvPr/>
          </p:nvCxnSpPr>
          <p:spPr>
            <a:xfrm>
              <a:off x="9092084" y="1874989"/>
              <a:ext cx="0" cy="657853"/>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80" name="Picture 4" descr="飘动的国旗动图,国旗飘动gif,国旗飘动动态图(第4页)_大山谷图库">
              <a:extLst>
                <a:ext uri="{FF2B5EF4-FFF2-40B4-BE49-F238E27FC236}">
                  <a16:creationId xmlns:a16="http://schemas.microsoft.com/office/drawing/2014/main" xmlns="" id="{761A452F-00B2-BF02-E7E1-692212D6206F}"/>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17023"/>
            <a:stretch/>
          </p:blipFill>
          <p:spPr bwMode="auto">
            <a:xfrm>
              <a:off x="9076229" y="1566725"/>
              <a:ext cx="739646" cy="729317"/>
            </a:xfrm>
            <a:prstGeom prst="rect">
              <a:avLst/>
            </a:prstGeom>
            <a:noFill/>
            <a:extLst>
              <a:ext uri="{909E8E84-426E-40DD-AFC4-6F175D3DCCD1}">
                <a14:hiddenFill xmlns:a14="http://schemas.microsoft.com/office/drawing/2010/main">
                  <a:solidFill>
                    <a:srgbClr val="FFFFFF"/>
                  </a:solidFill>
                </a14:hiddenFill>
              </a:ext>
            </a:extLst>
          </p:spPr>
        </p:pic>
      </p:grpSp>
      <p:pic>
        <p:nvPicPr>
          <p:cNvPr id="81" name="Picture 4" descr="C:\Users\zhengyj\Desktop\2021-02-07_150731.jpg"/>
          <p:cNvPicPr>
            <a:picLocks noChangeAspect="1" noChangeArrowheads="1"/>
          </p:cNvPicPr>
          <p:nvPr/>
        </p:nvPicPr>
        <p:blipFill rotWithShape="1">
          <a:blip r:embed="rId9" cstate="screen">
            <a:extLst>
              <a:ext uri="{BEBA8EAE-BF5A-486C-A8C5-ECC9F3942E4B}">
                <a14:imgProps xmlns:a14="http://schemas.microsoft.com/office/drawing/2010/main">
                  <a14:imgLayer r:embed="rId10">
                    <a14:imgEffect>
                      <a14:brightnessContrast contrast="-40000"/>
                    </a14:imgEffect>
                    <a14:imgEffect>
                      <a14:saturation sat="400000"/>
                    </a14:imgEffect>
                  </a14:imgLayer>
                </a14:imgProps>
              </a:ext>
              <a:ext uri="{28A0092B-C50C-407E-A947-70E740481C1C}">
                <a14:useLocalDpi xmlns:a14="http://schemas.microsoft.com/office/drawing/2010/main"/>
              </a:ext>
            </a:extLst>
          </a:blip>
          <a:srcRect t="2586"/>
          <a:stretch/>
        </p:blipFill>
        <p:spPr bwMode="auto">
          <a:xfrm>
            <a:off x="8607038" y="1771082"/>
            <a:ext cx="2928918" cy="159319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矩形 1"/>
          <p:cNvSpPr/>
          <p:nvPr/>
        </p:nvSpPr>
        <p:spPr>
          <a:xfrm>
            <a:off x="5612422" y="5517232"/>
            <a:ext cx="6096000" cy="1100814"/>
          </a:xfrm>
          <a:prstGeom prst="rect">
            <a:avLst/>
          </a:prstGeom>
        </p:spPr>
        <p:txBody>
          <a:bodyPr>
            <a:spAutoFit/>
          </a:bodyPr>
          <a:lstStyle/>
          <a:p>
            <a:pPr algn="ctr">
              <a:lnSpc>
                <a:spcPct val="114000"/>
              </a:lnSpc>
            </a:pPr>
            <a:r>
              <a:rPr lang="en-US" altLang="zh-CN" sz="2800" b="1" dirty="0" smtClean="0">
                <a:solidFill>
                  <a:srgbClr val="0000FF"/>
                </a:solidFill>
                <a:latin typeface="Times New Roman" panose="02020603050405020304" pitchFamily="18" charset="0"/>
                <a:cs typeface="Times New Roman" panose="02020603050405020304" pitchFamily="18" charset="0"/>
              </a:rPr>
              <a:t>Reducing </a:t>
            </a:r>
            <a:r>
              <a:rPr lang="en-US" altLang="zh-CN" sz="2800" b="1" dirty="0">
                <a:solidFill>
                  <a:srgbClr val="0000FF"/>
                </a:solidFill>
                <a:latin typeface="Times New Roman" panose="02020603050405020304" pitchFamily="18" charset="0"/>
                <a:cs typeface="Times New Roman" panose="02020603050405020304" pitchFamily="18" charset="0"/>
              </a:rPr>
              <a:t>high-intensity-dominated beam loss </a:t>
            </a:r>
            <a:r>
              <a:rPr lang="en-US" altLang="zh-CN" sz="3200" b="1" dirty="0">
                <a:solidFill>
                  <a:srgbClr val="FF0000"/>
                </a:solidFill>
                <a:latin typeface="Times New Roman" panose="02020603050405020304" pitchFamily="18" charset="0"/>
                <a:cs typeface="Times New Roman" panose="02020603050405020304" pitchFamily="18" charset="0"/>
              </a:rPr>
              <a:t>from 13</a:t>
            </a:r>
            <a:r>
              <a:rPr lang="en-US" altLang="zh-CN" sz="3200" b="1" dirty="0" smtClean="0">
                <a:solidFill>
                  <a:srgbClr val="FF0000"/>
                </a:solidFill>
                <a:latin typeface="Times New Roman" panose="02020603050405020304" pitchFamily="18" charset="0"/>
                <a:cs typeface="Times New Roman" panose="02020603050405020304" pitchFamily="18" charset="0"/>
              </a:rPr>
              <a:t>% to 3%</a:t>
            </a:r>
            <a:endParaRPr lang="zh-CN" altLang="en-US" sz="3200" b="1" dirty="0">
              <a:solidFill>
                <a:srgbClr val="FF0000"/>
              </a:solidFill>
              <a:latin typeface="Times New Roman" panose="02020603050405020304" pitchFamily="18" charset="0"/>
              <a:cs typeface="Times New Roman" panose="02020603050405020304" pitchFamily="18" charset="0"/>
            </a:endParaRPr>
          </a:p>
        </p:txBody>
      </p:sp>
      <p:sp>
        <p:nvSpPr>
          <p:cNvPr id="82" name="文本框 81"/>
          <p:cNvSpPr txBox="1"/>
          <p:nvPr/>
        </p:nvSpPr>
        <p:spPr bwMode="auto">
          <a:xfrm>
            <a:off x="3863752" y="133885"/>
            <a:ext cx="7378943"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r>
              <a:rPr lang="en-US" altLang="zh-CN" sz="3200" b="1" dirty="0" smtClean="0">
                <a:solidFill>
                  <a:srgbClr val="0000FF"/>
                </a:solidFill>
              </a:rPr>
              <a:t>High-ramping-rate </a:t>
            </a:r>
            <a:r>
              <a:rPr lang="en-US" altLang="zh-CN" sz="3200" b="1" dirty="0">
                <a:solidFill>
                  <a:srgbClr val="0000FF"/>
                </a:solidFill>
              </a:rPr>
              <a:t>beam </a:t>
            </a:r>
            <a:r>
              <a:rPr lang="en-US" altLang="zh-CN" sz="3200" b="1" dirty="0" smtClean="0">
                <a:solidFill>
                  <a:srgbClr val="0000FF"/>
                </a:solidFill>
              </a:rPr>
              <a:t>acceleration</a:t>
            </a:r>
            <a:endParaRPr lang="zh-CN" altLang="en-US" sz="3200" b="1" dirty="0">
              <a:solidFill>
                <a:srgbClr val="0000FF"/>
              </a:solidFill>
            </a:endParaRPr>
          </a:p>
        </p:txBody>
      </p:sp>
    </p:spTree>
    <p:extLst>
      <p:ext uri="{BB962C8B-B14F-4D97-AF65-F5344CB8AC3E}">
        <p14:creationId xmlns:p14="http://schemas.microsoft.com/office/powerpoint/2010/main" val="15098246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271464" y="1772816"/>
            <a:ext cx="10657184"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Project overview</a:t>
            </a:r>
            <a:endParaRPr lang="en-US" altLang="zh-CN" sz="3600" b="1" dirty="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endParaRPr>
          </a:p>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Challenges, innovations, </a:t>
            </a:r>
            <a:r>
              <a:rPr lang="en-US" altLang="zh-CN" sz="3600" b="1" dirty="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and b</a:t>
            </a: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reakthroughs</a:t>
            </a: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Construction, commissioning, and performance </a:t>
            </a:r>
          </a:p>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Summary and perspectives</a:t>
            </a:r>
          </a:p>
        </p:txBody>
      </p:sp>
      <p:sp>
        <p:nvSpPr>
          <p:cNvPr id="3" name="文本框 2"/>
          <p:cNvSpPr txBox="1"/>
          <p:nvPr/>
        </p:nvSpPr>
        <p:spPr bwMode="auto">
          <a:xfrm>
            <a:off x="4933325" y="404664"/>
            <a:ext cx="2170787"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4800" b="1" dirty="0" smtClean="0">
                <a:solidFill>
                  <a:srgbClr val="003399"/>
                </a:solidFill>
                <a:latin typeface="Times New Roman" panose="02020603050405020304" pitchFamily="18" charset="0"/>
                <a:cs typeface="Times New Roman" panose="02020603050405020304" pitchFamily="18" charset="0"/>
              </a:rPr>
              <a:t>Outline</a:t>
            </a:r>
            <a:endParaRPr lang="zh-CN" altLang="en-US" sz="4800" b="1" dirty="0">
              <a:solidFill>
                <a:srgbClr val="0033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53724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79" name="图片 78">
            <a:extLst>
              <a:ext uri="{FF2B5EF4-FFF2-40B4-BE49-F238E27FC236}">
                <a16:creationId xmlns:a16="http://schemas.microsoft.com/office/drawing/2014/main" xmlns="" id="{ED33AC2C-C604-4271-8554-35EA79A9C9C2}"/>
              </a:ext>
            </a:extLst>
          </p:cNvPr>
          <p:cNvPicPr>
            <a:picLocks noChangeAspect="1"/>
          </p:cNvPicPr>
          <p:nvPr/>
        </p:nvPicPr>
        <p:blipFill>
          <a:blip r:embed="rId3"/>
          <a:stretch>
            <a:fillRect/>
          </a:stretch>
        </p:blipFill>
        <p:spPr>
          <a:xfrm>
            <a:off x="7931800" y="1348834"/>
            <a:ext cx="3672408" cy="2048803"/>
          </a:xfrm>
          <a:prstGeom prst="rect">
            <a:avLst/>
          </a:prstGeom>
          <a:ln>
            <a:noFill/>
          </a:ln>
        </p:spPr>
      </p:pic>
      <p:pic>
        <p:nvPicPr>
          <p:cNvPr id="80" name="图片 79">
            <a:extLst>
              <a:ext uri="{FF2B5EF4-FFF2-40B4-BE49-F238E27FC236}">
                <a16:creationId xmlns:a16="http://schemas.microsoft.com/office/drawing/2014/main" xmlns="" id="{5C27E8FA-F134-496B-A592-FBD1DE62AC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954" y="1384704"/>
            <a:ext cx="4164623" cy="2451642"/>
          </a:xfrm>
          <a:prstGeom prst="rect">
            <a:avLst/>
          </a:prstGeom>
        </p:spPr>
      </p:pic>
      <p:sp>
        <p:nvSpPr>
          <p:cNvPr id="81" name="右箭头 10">
            <a:extLst>
              <a:ext uri="{FF2B5EF4-FFF2-40B4-BE49-F238E27FC236}">
                <a16:creationId xmlns:a16="http://schemas.microsoft.com/office/drawing/2014/main" xmlns="" id="{CB72F7E6-6E98-45C9-AD88-1C3E5B749507}"/>
              </a:ext>
            </a:extLst>
          </p:cNvPr>
          <p:cNvSpPr/>
          <p:nvPr/>
        </p:nvSpPr>
        <p:spPr>
          <a:xfrm>
            <a:off x="3029819" y="4846598"/>
            <a:ext cx="279061" cy="305465"/>
          </a:xfrm>
          <a:prstGeom prst="rightArrow">
            <a:avLst/>
          </a:prstGeom>
          <a:gradFill flip="none" rotWithShape="1">
            <a:gsLst>
              <a:gs pos="0">
                <a:srgbClr val="2068B0">
                  <a:alpha val="0"/>
                </a:srgbClr>
              </a:gs>
              <a:gs pos="100000">
                <a:srgbClr val="00B0F0"/>
              </a:gs>
              <a:gs pos="100000">
                <a:srgbClr val="A5A5A5">
                  <a:lumMod val="105000"/>
                  <a:satMod val="109000"/>
                  <a:tint val="81000"/>
                </a:srgbClr>
              </a:gs>
              <a:gs pos="0">
                <a:srgbClr val="2068B0">
                  <a:alpha val="0"/>
                </a:srgbClr>
              </a:gs>
              <a:gs pos="99000">
                <a:srgbClr val="2068B0"/>
              </a:gs>
            </a:gsLst>
            <a:lin ang="0" scaled="1"/>
            <a:tileRect/>
          </a:gradFill>
          <a:ln w="6350" cap="flat" cmpd="sng" algn="ctr">
            <a:noFill/>
            <a:prstDash val="solid"/>
            <a:miter lim="800000"/>
          </a:ln>
          <a:effectLst/>
        </p:spPr>
        <p:txBody>
          <a:bodyPr rtlCol="0" anchor="ctr">
            <a:noAutofit/>
          </a:bodyPr>
          <a:lstStyle/>
          <a:p>
            <a:pPr algn="ctr" eaLnBrk="1" fontAlgn="auto" hangingPunct="1">
              <a:spcBef>
                <a:spcPts val="0"/>
              </a:spcBef>
              <a:spcAft>
                <a:spcPts val="0"/>
              </a:spcAft>
              <a:defRPr/>
            </a:pPr>
            <a:endParaRPr lang="zh-CN" altLang="en-US" kern="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2" name="圆角矩形 72">
            <a:extLst>
              <a:ext uri="{FF2B5EF4-FFF2-40B4-BE49-F238E27FC236}">
                <a16:creationId xmlns:a16="http://schemas.microsoft.com/office/drawing/2014/main" xmlns="" id="{214A8C51-C04A-4896-A5EF-C631D13FBC4F}"/>
              </a:ext>
            </a:extLst>
          </p:cNvPr>
          <p:cNvSpPr/>
          <p:nvPr/>
        </p:nvSpPr>
        <p:spPr>
          <a:xfrm>
            <a:off x="417430" y="4527546"/>
            <a:ext cx="2424846" cy="835009"/>
          </a:xfrm>
          <a:prstGeom prst="roundRect">
            <a:avLst>
              <a:gd name="adj" fmla="val 4321"/>
            </a:avLst>
          </a:prstGeom>
          <a:noFill/>
          <a:ln w="9525" cap="flat" cmpd="sng" algn="ctr">
            <a:solidFill>
              <a:sysClr val="windowText" lastClr="000000">
                <a:lumMod val="65000"/>
                <a:lumOff val="35000"/>
              </a:sysClr>
            </a:solidFill>
            <a:prstDash val="solid"/>
            <a:miter lim="800000"/>
          </a:ln>
          <a:effectLst/>
        </p:spPr>
        <p:txBody>
          <a:bodyPr rtlCol="0" anchor="ctr">
            <a:noAutofit/>
          </a:bodyPr>
          <a:lstStyle/>
          <a:p>
            <a:pPr algn="ctr" eaLnBrk="1" fontAlgn="auto" hangingPunct="1">
              <a:spcBef>
                <a:spcPts val="0"/>
              </a:spcBef>
              <a:spcAft>
                <a:spcPts val="0"/>
              </a:spcAft>
              <a:defRPr/>
            </a:pPr>
            <a:r>
              <a:rPr lang="zh-CN" altLang="en-US" sz="1600" kern="0" dirty="0" smtClean="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The standardized design of non-standard equipment is rapidly iterated</a:t>
            </a:r>
            <a:endParaRPr lang="en-US" altLang="zh-CN" sz="1600" b="1" kern="0"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3" name="圆角矩形 73">
            <a:extLst>
              <a:ext uri="{FF2B5EF4-FFF2-40B4-BE49-F238E27FC236}">
                <a16:creationId xmlns:a16="http://schemas.microsoft.com/office/drawing/2014/main" xmlns="" id="{2C75D41A-9159-46E3-882A-E349878DE318}"/>
              </a:ext>
            </a:extLst>
          </p:cNvPr>
          <p:cNvSpPr/>
          <p:nvPr/>
        </p:nvSpPr>
        <p:spPr>
          <a:xfrm>
            <a:off x="6312024" y="4565120"/>
            <a:ext cx="2508939" cy="776161"/>
          </a:xfrm>
          <a:prstGeom prst="roundRect">
            <a:avLst>
              <a:gd name="adj" fmla="val 4321"/>
            </a:avLst>
          </a:prstGeom>
          <a:noFill/>
          <a:ln w="9525" cap="flat" cmpd="sng" algn="ctr">
            <a:solidFill>
              <a:sysClr val="windowText" lastClr="000000">
                <a:lumMod val="65000"/>
                <a:lumOff val="35000"/>
              </a:sysClr>
            </a:solidFill>
            <a:prstDash val="solid"/>
            <a:miter lim="800000"/>
          </a:ln>
          <a:effectLst/>
        </p:spPr>
        <p:txBody>
          <a:bodyPr rtlCol="0" anchor="ctr">
            <a:noAutofit/>
          </a:bodyPr>
          <a:lstStyle/>
          <a:p>
            <a:pPr algn="ctr" eaLnBrk="1" fontAlgn="auto" hangingPunct="1">
              <a:spcBef>
                <a:spcPts val="0"/>
              </a:spcBef>
              <a:spcAft>
                <a:spcPts val="0"/>
              </a:spcAft>
              <a:defRPr/>
            </a:pPr>
            <a:r>
              <a:rPr lang="zh-CN" altLang="en-US" sz="1600" kern="0" dirty="0" smtClean="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Three-dimensional virtual visualization of assembly optimization processes</a:t>
            </a:r>
            <a:endParaRPr lang="en-US" altLang="zh-CN" sz="1600" b="1" kern="0"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4" name="圆角矩形 74">
            <a:extLst>
              <a:ext uri="{FF2B5EF4-FFF2-40B4-BE49-F238E27FC236}">
                <a16:creationId xmlns:a16="http://schemas.microsoft.com/office/drawing/2014/main" xmlns="" id="{1CDBF7F1-00F6-477D-B19F-D342D20ADB74}"/>
              </a:ext>
            </a:extLst>
          </p:cNvPr>
          <p:cNvSpPr/>
          <p:nvPr/>
        </p:nvSpPr>
        <p:spPr>
          <a:xfrm>
            <a:off x="3466712" y="4592681"/>
            <a:ext cx="2341256" cy="780536"/>
          </a:xfrm>
          <a:prstGeom prst="roundRect">
            <a:avLst>
              <a:gd name="adj" fmla="val 4321"/>
            </a:avLst>
          </a:prstGeom>
          <a:noFill/>
          <a:ln w="9525" cap="flat" cmpd="sng" algn="ctr">
            <a:solidFill>
              <a:sysClr val="windowText" lastClr="000000">
                <a:lumMod val="65000"/>
                <a:lumOff val="35000"/>
              </a:sysClr>
            </a:solidFill>
            <a:prstDash val="solid"/>
            <a:miter lim="800000"/>
          </a:ln>
          <a:effectLst/>
        </p:spPr>
        <p:txBody>
          <a:bodyPr rtlCol="0" anchor="ctr">
            <a:noAutofit/>
          </a:bodyPr>
          <a:lstStyle/>
          <a:p>
            <a:pPr algn="ctr" eaLnBrk="1" fontAlgn="auto" hangingPunct="1">
              <a:spcBef>
                <a:spcPts val="0"/>
              </a:spcBef>
              <a:spcAft>
                <a:spcPts val="0"/>
              </a:spcAft>
              <a:defRPr/>
            </a:pPr>
            <a:r>
              <a:rPr lang="zh-CN" altLang="en-US" sz="1600" kern="0" dirty="0" smtClean="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Digital-driven modular prefabrication boosts efficiency</a:t>
            </a:r>
            <a:endParaRPr lang="en-US" altLang="zh-CN" sz="1600" b="1" kern="0"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5" name="圆角矩形 75">
            <a:extLst>
              <a:ext uri="{FF2B5EF4-FFF2-40B4-BE49-F238E27FC236}">
                <a16:creationId xmlns:a16="http://schemas.microsoft.com/office/drawing/2014/main" xmlns="" id="{E9A7755D-5D0A-4B2D-B415-1171E44BF779}"/>
              </a:ext>
            </a:extLst>
          </p:cNvPr>
          <p:cNvSpPr/>
          <p:nvPr/>
        </p:nvSpPr>
        <p:spPr>
          <a:xfrm>
            <a:off x="9327766" y="4528170"/>
            <a:ext cx="2312850" cy="784169"/>
          </a:xfrm>
          <a:prstGeom prst="roundRect">
            <a:avLst>
              <a:gd name="adj" fmla="val 4321"/>
            </a:avLst>
          </a:prstGeom>
          <a:noFill/>
          <a:ln w="9525" cap="flat" cmpd="sng" algn="ctr">
            <a:solidFill>
              <a:sysClr val="windowText" lastClr="000000">
                <a:lumMod val="65000"/>
                <a:lumOff val="35000"/>
              </a:sysClr>
            </a:solidFill>
            <a:prstDash val="solid"/>
            <a:miter lim="800000"/>
          </a:ln>
          <a:effectLst/>
        </p:spPr>
        <p:txBody>
          <a:bodyPr rtlCol="0" anchor="ctr">
            <a:noAutofit/>
          </a:bodyPr>
          <a:lstStyle/>
          <a:p>
            <a:pPr algn="ctr" eaLnBrk="1" fontAlgn="auto" hangingPunct="1">
              <a:spcBef>
                <a:spcPts val="0"/>
              </a:spcBef>
              <a:spcAft>
                <a:spcPts val="0"/>
              </a:spcAft>
              <a:defRPr/>
            </a:pPr>
            <a:r>
              <a:rPr lang="zh-CN" altLang="en-US" sz="1600" kern="0" dirty="0" smtClean="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Full-chain data sharing for dynamic decision-making</a:t>
            </a:r>
          </a:p>
        </p:txBody>
      </p:sp>
      <p:sp>
        <p:nvSpPr>
          <p:cNvPr id="86" name="右箭头 10">
            <a:extLst>
              <a:ext uri="{FF2B5EF4-FFF2-40B4-BE49-F238E27FC236}">
                <a16:creationId xmlns:a16="http://schemas.microsoft.com/office/drawing/2014/main" xmlns="" id="{D4B29AC4-FD53-4DD5-89D7-E7C9A6697D13}"/>
              </a:ext>
            </a:extLst>
          </p:cNvPr>
          <p:cNvSpPr/>
          <p:nvPr/>
        </p:nvSpPr>
        <p:spPr>
          <a:xfrm>
            <a:off x="5951984" y="4918250"/>
            <a:ext cx="279061" cy="305465"/>
          </a:xfrm>
          <a:prstGeom prst="rightArrow">
            <a:avLst/>
          </a:prstGeom>
          <a:gradFill flip="none" rotWithShape="1">
            <a:gsLst>
              <a:gs pos="0">
                <a:srgbClr val="2068B0">
                  <a:alpha val="0"/>
                </a:srgbClr>
              </a:gs>
              <a:gs pos="100000">
                <a:srgbClr val="00B0F0"/>
              </a:gs>
              <a:gs pos="100000">
                <a:srgbClr val="A5A5A5">
                  <a:lumMod val="105000"/>
                  <a:satMod val="109000"/>
                  <a:tint val="81000"/>
                </a:srgbClr>
              </a:gs>
              <a:gs pos="0">
                <a:srgbClr val="2068B0">
                  <a:alpha val="0"/>
                </a:srgbClr>
              </a:gs>
              <a:gs pos="99000">
                <a:srgbClr val="2068B0"/>
              </a:gs>
            </a:gsLst>
            <a:lin ang="0" scaled="1"/>
            <a:tileRect/>
          </a:gradFill>
          <a:ln w="6350" cap="flat" cmpd="sng" algn="ctr">
            <a:noFill/>
            <a:prstDash val="solid"/>
            <a:miter lim="800000"/>
          </a:ln>
          <a:effectLst/>
        </p:spPr>
        <p:txBody>
          <a:bodyPr rtlCol="0" anchor="ctr">
            <a:noAutofit/>
          </a:bodyPr>
          <a:lstStyle/>
          <a:p>
            <a:pPr algn="ctr" eaLnBrk="1" fontAlgn="auto" hangingPunct="1">
              <a:spcBef>
                <a:spcPts val="0"/>
              </a:spcBef>
              <a:spcAft>
                <a:spcPts val="0"/>
              </a:spcAft>
              <a:defRPr/>
            </a:pPr>
            <a:endParaRPr lang="zh-CN" altLang="en-US" kern="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7" name="右箭头 10">
            <a:extLst>
              <a:ext uri="{FF2B5EF4-FFF2-40B4-BE49-F238E27FC236}">
                <a16:creationId xmlns:a16="http://schemas.microsoft.com/office/drawing/2014/main" xmlns="" id="{CA761513-1533-4682-9185-9EA230FC1A52}"/>
              </a:ext>
            </a:extLst>
          </p:cNvPr>
          <p:cNvSpPr/>
          <p:nvPr/>
        </p:nvSpPr>
        <p:spPr>
          <a:xfrm>
            <a:off x="8976320" y="4841705"/>
            <a:ext cx="279061" cy="305465"/>
          </a:xfrm>
          <a:prstGeom prst="rightArrow">
            <a:avLst/>
          </a:prstGeom>
          <a:gradFill flip="none" rotWithShape="1">
            <a:gsLst>
              <a:gs pos="0">
                <a:srgbClr val="2068B0">
                  <a:alpha val="0"/>
                </a:srgbClr>
              </a:gs>
              <a:gs pos="100000">
                <a:srgbClr val="00B0F0"/>
              </a:gs>
              <a:gs pos="100000">
                <a:srgbClr val="A5A5A5">
                  <a:lumMod val="105000"/>
                  <a:satMod val="109000"/>
                  <a:tint val="81000"/>
                </a:srgbClr>
              </a:gs>
              <a:gs pos="0">
                <a:srgbClr val="2068B0">
                  <a:alpha val="0"/>
                </a:srgbClr>
              </a:gs>
              <a:gs pos="99000">
                <a:srgbClr val="2068B0"/>
              </a:gs>
            </a:gsLst>
            <a:lin ang="0" scaled="1"/>
            <a:tileRect/>
          </a:gradFill>
          <a:ln w="6350" cap="flat" cmpd="sng" algn="ctr">
            <a:noFill/>
            <a:prstDash val="solid"/>
            <a:miter lim="800000"/>
          </a:ln>
          <a:effectLst/>
        </p:spPr>
        <p:txBody>
          <a:bodyPr rtlCol="0" anchor="ctr">
            <a:noAutofit/>
          </a:bodyPr>
          <a:lstStyle/>
          <a:p>
            <a:pPr algn="ctr" eaLnBrk="1" fontAlgn="auto" hangingPunct="1">
              <a:spcBef>
                <a:spcPts val="0"/>
              </a:spcBef>
              <a:spcAft>
                <a:spcPts val="0"/>
              </a:spcAft>
              <a:defRPr/>
            </a:pPr>
            <a:endParaRPr lang="zh-CN" altLang="en-US" kern="0">
              <a:solidFill>
                <a:srgbClr val="00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88" name="图片 87">
            <a:extLst>
              <a:ext uri="{FF2B5EF4-FFF2-40B4-BE49-F238E27FC236}">
                <a16:creationId xmlns:a16="http://schemas.microsoft.com/office/drawing/2014/main" xmlns="" id="{EB197BDF-FFBF-472E-814B-C985BA6BDE4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915" r="48571" b="3538"/>
          <a:stretch/>
        </p:blipFill>
        <p:spPr>
          <a:xfrm>
            <a:off x="495753" y="5385159"/>
            <a:ext cx="2287879" cy="1248293"/>
          </a:xfrm>
          <a:prstGeom prst="rect">
            <a:avLst/>
          </a:prstGeom>
        </p:spPr>
      </p:pic>
      <p:pic>
        <p:nvPicPr>
          <p:cNvPr id="89" name="图片 88">
            <a:extLst>
              <a:ext uri="{FF2B5EF4-FFF2-40B4-BE49-F238E27FC236}">
                <a16:creationId xmlns:a16="http://schemas.microsoft.com/office/drawing/2014/main" xmlns="" id="{176D41D0-A716-44C4-9051-9C4544FE699E}"/>
              </a:ext>
            </a:extLst>
          </p:cNvPr>
          <p:cNvPicPr>
            <a:picLocks noChangeAspect="1"/>
          </p:cNvPicPr>
          <p:nvPr/>
        </p:nvPicPr>
        <p:blipFill rotWithShape="1">
          <a:blip r:embed="rId6"/>
          <a:srcRect t="20436"/>
          <a:stretch/>
        </p:blipFill>
        <p:spPr>
          <a:xfrm>
            <a:off x="9373199" y="5373216"/>
            <a:ext cx="2267417" cy="1295566"/>
          </a:xfrm>
          <a:prstGeom prst="rect">
            <a:avLst/>
          </a:prstGeom>
          <a:ln w="3175">
            <a:solidFill>
              <a:sysClr val="windowText" lastClr="000000">
                <a:lumMod val="50000"/>
                <a:lumOff val="50000"/>
              </a:sysClr>
            </a:solidFill>
          </a:ln>
        </p:spPr>
      </p:pic>
      <p:pic>
        <p:nvPicPr>
          <p:cNvPr id="90" name="图片 89">
            <a:extLst>
              <a:ext uri="{FF2B5EF4-FFF2-40B4-BE49-F238E27FC236}">
                <a16:creationId xmlns:a16="http://schemas.microsoft.com/office/drawing/2014/main" xmlns="" id="{677946EF-4EA8-4527-B946-70889A5FBC00}"/>
              </a:ext>
            </a:extLst>
          </p:cNvPr>
          <p:cNvPicPr/>
          <p:nvPr/>
        </p:nvPicPr>
        <p:blipFill rotWithShape="1">
          <a:blip r:embed="rId7" cstate="print">
            <a:extLst>
              <a:ext uri="{28A0092B-C50C-407E-A947-70E740481C1C}">
                <a14:useLocalDpi xmlns:a14="http://schemas.microsoft.com/office/drawing/2010/main" val="0"/>
              </a:ext>
            </a:extLst>
          </a:blip>
          <a:srcRect l="39944" r="2"/>
          <a:stretch/>
        </p:blipFill>
        <p:spPr bwMode="auto">
          <a:xfrm>
            <a:off x="3431704" y="5409798"/>
            <a:ext cx="2397482" cy="1213464"/>
          </a:xfrm>
          <a:prstGeom prst="rect">
            <a:avLst/>
          </a:prstGeom>
          <a:noFill/>
          <a:ln>
            <a:noFill/>
          </a:ln>
          <a:extLst>
            <a:ext uri="{53640926-AAD7-44D8-BBD7-CCE9431645EC}">
              <a14:shadowObscured xmlns:a14="http://schemas.microsoft.com/office/drawing/2010/main"/>
            </a:ext>
          </a:extLst>
        </p:spPr>
      </p:pic>
      <p:pic>
        <p:nvPicPr>
          <p:cNvPr id="91" name="图片 90">
            <a:extLst>
              <a:ext uri="{FF2B5EF4-FFF2-40B4-BE49-F238E27FC236}">
                <a16:creationId xmlns:a16="http://schemas.microsoft.com/office/drawing/2014/main" xmlns="" id="{2F942C81-8554-408C-8A0A-2CE7456322D2}"/>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6480" t="4919" b="21736"/>
          <a:stretch/>
        </p:blipFill>
        <p:spPr>
          <a:xfrm>
            <a:off x="6456040" y="5385159"/>
            <a:ext cx="2243892" cy="1253585"/>
          </a:xfrm>
          <a:prstGeom prst="rect">
            <a:avLst/>
          </a:prstGeom>
        </p:spPr>
      </p:pic>
      <p:sp>
        <p:nvSpPr>
          <p:cNvPr id="92" name="文本框 91">
            <a:extLst>
              <a:ext uri="{FF2B5EF4-FFF2-40B4-BE49-F238E27FC236}">
                <a16:creationId xmlns:a16="http://schemas.microsoft.com/office/drawing/2014/main" xmlns="" id="{CFE4F20A-D8E9-4D6A-887B-BE95B9986848}"/>
              </a:ext>
            </a:extLst>
          </p:cNvPr>
          <p:cNvSpPr txBox="1"/>
          <p:nvPr/>
        </p:nvSpPr>
        <p:spPr>
          <a:xfrm>
            <a:off x="3987390" y="3068960"/>
            <a:ext cx="3838447" cy="860327"/>
          </a:xfrm>
          <a:prstGeom prst="rect">
            <a:avLst/>
          </a:prstGeom>
          <a:noFill/>
          <a:ln>
            <a:noFill/>
          </a:ln>
        </p:spPr>
        <p:txBody>
          <a:bodyPr wrap="square">
            <a:noAutofit/>
          </a:bodyPr>
          <a:lstStyle/>
          <a:p>
            <a:pPr algn="ctr" eaLnBrk="1" hangingPunct="1"/>
            <a:r>
              <a:rPr lang="en-US" altLang="zh-CN"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Through</a:t>
            </a:r>
            <a:r>
              <a:rPr lang="zh-CN" altLang="en-US"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a End-to-End</a:t>
            </a:r>
            <a:r>
              <a:rPr lang="zh-CN" altLang="en-US"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a:t>
            </a:r>
            <a:r>
              <a:rPr lang="zh-CN" altLang="en-US"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igital closed loop</a:t>
            </a:r>
            <a:endParaRPr lang="en-US" altLang="zh-CN"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3" name="文本框 92">
            <a:extLst>
              <a:ext uri="{FF2B5EF4-FFF2-40B4-BE49-F238E27FC236}">
                <a16:creationId xmlns:a16="http://schemas.microsoft.com/office/drawing/2014/main" xmlns="" id="{E852541F-28FD-4BEF-B6FF-634D34AC398E}"/>
              </a:ext>
            </a:extLst>
          </p:cNvPr>
          <p:cNvSpPr txBox="1"/>
          <p:nvPr/>
        </p:nvSpPr>
        <p:spPr>
          <a:xfrm>
            <a:off x="4223792" y="1444255"/>
            <a:ext cx="3274599" cy="1624705"/>
          </a:xfrm>
          <a:prstGeom prst="rect">
            <a:avLst/>
          </a:prstGeom>
          <a:noFill/>
          <a:ln>
            <a:noFill/>
          </a:ln>
        </p:spPr>
        <p:txBody>
          <a:bodyPr wrap="square">
            <a:noAutofit/>
          </a:bodyPr>
          <a:lstStyle/>
          <a:p>
            <a:pPr algn="ctr" eaLnBrk="1" hangingPunct="1"/>
            <a:r>
              <a:rPr lang="zh-CN"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Digital</a:t>
            </a:r>
            <a:r>
              <a:rPr lang="en-US"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zh-CN"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twin</a:t>
            </a:r>
            <a:r>
              <a:rPr lang="en-US"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a:t>
            </a:r>
            <a:r>
              <a:rPr lang="zh-CN"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driv</a:t>
            </a:r>
            <a:r>
              <a:rPr lang="en-US" altLang="zh-CN" sz="2400" dirty="0" err="1"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en</a:t>
            </a:r>
            <a:r>
              <a:rPr lang="zh-CN" altLang="zh-CN" sz="2400" dirty="0" smtClean="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zh-CN" sz="2400"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rPr>
              <a:t>construction</a:t>
            </a:r>
            <a:endParaRPr lang="en-US" altLang="zh-CN" sz="2400" dirty="0">
              <a:solidFill>
                <a:srgbClr val="0033CC"/>
              </a:solidFill>
              <a:latin typeface="Times New Roman" panose="02020603050405020304" pitchFamily="18" charset="0"/>
              <a:ea typeface="黑体" panose="02010609060101010101" pitchFamily="49" charset="-122"/>
              <a:cs typeface="Times New Roman" panose="02020603050405020304" pitchFamily="18" charset="0"/>
            </a:endParaRPr>
          </a:p>
          <a:p>
            <a:pPr algn="ctr" eaLnBrk="1" hangingPunct="1">
              <a:spcBef>
                <a:spcPts val="600"/>
              </a:spcBef>
            </a:pPr>
            <a:r>
              <a:rPr lang="zh-CN" altLang="en-US" sz="19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Create new models for engineering construction</a:t>
            </a:r>
          </a:p>
        </p:txBody>
      </p:sp>
      <p:sp>
        <p:nvSpPr>
          <p:cNvPr id="94" name="矩形 93"/>
          <p:cNvSpPr/>
          <p:nvPr/>
        </p:nvSpPr>
        <p:spPr>
          <a:xfrm>
            <a:off x="1088044" y="4059579"/>
            <a:ext cx="1131122" cy="461665"/>
          </a:xfrm>
          <a:prstGeom prst="rect">
            <a:avLst/>
          </a:prstGeom>
        </p:spPr>
        <p:txBody>
          <a:bodyPr wrap="none">
            <a:noAutofit/>
          </a:bodyPr>
          <a:lstStyle/>
          <a:p>
            <a:pPr eaLnBrk="1" hangingPunct="1"/>
            <a:r>
              <a:rPr lang="zh-CN" altLang="en-US"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Design</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5" name="矩形 94"/>
          <p:cNvSpPr/>
          <p:nvPr/>
        </p:nvSpPr>
        <p:spPr>
          <a:xfrm>
            <a:off x="3647728" y="4077072"/>
            <a:ext cx="2030094" cy="461665"/>
          </a:xfrm>
          <a:prstGeom prst="rect">
            <a:avLst/>
          </a:prstGeom>
        </p:spPr>
        <p:txBody>
          <a:bodyPr wrap="none">
            <a:noAutofit/>
          </a:bodyPr>
          <a:lstStyle/>
          <a:p>
            <a:pPr algn="ctr" eaLnBrk="1" hangingPunct="1"/>
            <a:r>
              <a:rPr lang="zh-CN" altLang="en-US" sz="2400" b="1" dirty="0"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Manufactur</a:t>
            </a:r>
            <a:r>
              <a:rPr lang="en-US" altLang="zh-CN" sz="2400" b="1" dirty="0" err="1" smtClean="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ing</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6" name="矩形 95"/>
          <p:cNvSpPr/>
          <p:nvPr/>
        </p:nvSpPr>
        <p:spPr>
          <a:xfrm>
            <a:off x="6728371" y="4059578"/>
            <a:ext cx="1915441" cy="461665"/>
          </a:xfrm>
          <a:prstGeom prst="rect">
            <a:avLst/>
          </a:prstGeom>
        </p:spPr>
        <p:txBody>
          <a:bodyPr wrap="none">
            <a:noAutofit/>
          </a:bodyPr>
          <a:lstStyle/>
          <a:p>
            <a:pPr algn="ctr" eaLnBrk="1" hangingPunct="1"/>
            <a:r>
              <a:rPr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Installation</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7" name="矩形 96"/>
          <p:cNvSpPr/>
          <p:nvPr/>
        </p:nvSpPr>
        <p:spPr>
          <a:xfrm>
            <a:off x="9616955" y="4031153"/>
            <a:ext cx="1900968" cy="461665"/>
          </a:xfrm>
          <a:prstGeom prst="rect">
            <a:avLst/>
          </a:prstGeom>
        </p:spPr>
        <p:txBody>
          <a:bodyPr wrap="none">
            <a:noAutofit/>
          </a:bodyPr>
          <a:lstStyle/>
          <a:p>
            <a:pPr eaLnBrk="1" hangingPunct="1"/>
            <a:r>
              <a:rPr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Management</a:t>
            </a:r>
            <a:endParaRPr lang="zh-CN" altLang="en-US" sz="2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98" name="组合 97">
            <a:extLst>
              <a:ext uri="{FF2B5EF4-FFF2-40B4-BE49-F238E27FC236}">
                <a16:creationId xmlns:a16="http://schemas.microsoft.com/office/drawing/2014/main" xmlns="" id="{EB2D83E9-5A02-275F-1B67-3641963FDDAB}"/>
              </a:ext>
            </a:extLst>
          </p:cNvPr>
          <p:cNvGrpSpPr/>
          <p:nvPr/>
        </p:nvGrpSpPr>
        <p:grpSpPr>
          <a:xfrm rot="10800000">
            <a:off x="253517" y="3861049"/>
            <a:ext cx="11296733" cy="288489"/>
            <a:chOff x="3854107" y="6435349"/>
            <a:chExt cx="3951015" cy="326949"/>
          </a:xfrm>
        </p:grpSpPr>
        <p:grpSp>
          <p:nvGrpSpPr>
            <p:cNvPr id="99" name="组合 98">
              <a:extLst>
                <a:ext uri="{FF2B5EF4-FFF2-40B4-BE49-F238E27FC236}">
                  <a16:creationId xmlns:a16="http://schemas.microsoft.com/office/drawing/2014/main" xmlns="" id="{22D1D476-A7DC-C053-2AB0-7DEC233BA4E9}"/>
                </a:ext>
              </a:extLst>
            </p:cNvPr>
            <p:cNvGrpSpPr/>
            <p:nvPr/>
          </p:nvGrpSpPr>
          <p:grpSpPr>
            <a:xfrm>
              <a:off x="3854107" y="6435349"/>
              <a:ext cx="3951015" cy="326949"/>
              <a:chOff x="252730" y="4214353"/>
              <a:chExt cx="8567874" cy="845662"/>
            </a:xfrm>
          </p:grpSpPr>
          <p:sp>
            <p:nvSpPr>
              <p:cNvPr id="101" name="任意多边形: 形状 1028">
                <a:extLst>
                  <a:ext uri="{FF2B5EF4-FFF2-40B4-BE49-F238E27FC236}">
                    <a16:creationId xmlns:a16="http://schemas.microsoft.com/office/drawing/2014/main" xmlns="" id="{22E1B596-7B2D-0259-5E57-C9F5333666DE}"/>
                  </a:ext>
                </a:extLst>
              </p:cNvPr>
              <p:cNvSpPr/>
              <p:nvPr/>
            </p:nvSpPr>
            <p:spPr>
              <a:xfrm flipH="1" flipV="1">
                <a:off x="4548922" y="4216739"/>
                <a:ext cx="4271682" cy="843276"/>
              </a:xfrm>
              <a:custGeom>
                <a:avLst/>
                <a:gdLst>
                  <a:gd name="connsiteX0" fmla="*/ 0 w 5597172"/>
                  <a:gd name="connsiteY0" fmla="*/ 676275 h 685800"/>
                  <a:gd name="connsiteX1" fmla="*/ 4152900 w 5597172"/>
                  <a:gd name="connsiteY1" fmla="*/ 304800 h 685800"/>
                  <a:gd name="connsiteX2" fmla="*/ 4886325 w 5597172"/>
                  <a:gd name="connsiteY2" fmla="*/ 0 h 685800"/>
                  <a:gd name="connsiteX3" fmla="*/ 5353050 w 5597172"/>
                  <a:gd name="connsiteY3" fmla="*/ 0 h 685800"/>
                  <a:gd name="connsiteX4" fmla="*/ 5353050 w 5597172"/>
                  <a:gd name="connsiteY4" fmla="*/ 352425 h 685800"/>
                  <a:gd name="connsiteX5" fmla="*/ 2057400 w 5597172"/>
                  <a:gd name="connsiteY5" fmla="*/ 685800 h 685800"/>
                  <a:gd name="connsiteX6" fmla="*/ 0 w 5597172"/>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86275 w 5353050"/>
                  <a:gd name="connsiteY4" fmla="*/ 4476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000500 w 5353050"/>
                  <a:gd name="connsiteY1" fmla="*/ 295275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000500 w 5353050"/>
                  <a:gd name="connsiteY1" fmla="*/ 295275 h 685800"/>
                  <a:gd name="connsiteX2" fmla="*/ 50006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005398"/>
                  <a:gd name="connsiteY0" fmla="*/ 676275 h 685800"/>
                  <a:gd name="connsiteX1" fmla="*/ 4000500 w 5005398"/>
                  <a:gd name="connsiteY1" fmla="*/ 295275 h 685800"/>
                  <a:gd name="connsiteX2" fmla="*/ 5000625 w 5005398"/>
                  <a:gd name="connsiteY2" fmla="*/ 0 h 685800"/>
                  <a:gd name="connsiteX3" fmla="*/ 4410075 w 5005398"/>
                  <a:gd name="connsiteY3" fmla="*/ 409575 h 685800"/>
                  <a:gd name="connsiteX4" fmla="*/ 2057400 w 5005398"/>
                  <a:gd name="connsiteY4" fmla="*/ 685800 h 685800"/>
                  <a:gd name="connsiteX5" fmla="*/ 0 w 5005398"/>
                  <a:gd name="connsiteY5" fmla="*/ 676275 h 685800"/>
                  <a:gd name="connsiteX0" fmla="*/ 0 w 5139826"/>
                  <a:gd name="connsiteY0" fmla="*/ 676275 h 685800"/>
                  <a:gd name="connsiteX1" fmla="*/ 4000500 w 5139826"/>
                  <a:gd name="connsiteY1" fmla="*/ 295275 h 685800"/>
                  <a:gd name="connsiteX2" fmla="*/ 5136451 w 5139826"/>
                  <a:gd name="connsiteY2" fmla="*/ 0 h 685800"/>
                  <a:gd name="connsiteX3" fmla="*/ 4410075 w 5139826"/>
                  <a:gd name="connsiteY3" fmla="*/ 409575 h 685800"/>
                  <a:gd name="connsiteX4" fmla="*/ 2057400 w 5139826"/>
                  <a:gd name="connsiteY4" fmla="*/ 685800 h 685800"/>
                  <a:gd name="connsiteX5" fmla="*/ 0 w 5139826"/>
                  <a:gd name="connsiteY5" fmla="*/ 676275 h 685800"/>
                  <a:gd name="connsiteX0" fmla="*/ 0 w 5139826"/>
                  <a:gd name="connsiteY0" fmla="*/ 676275 h 685800"/>
                  <a:gd name="connsiteX1" fmla="*/ 4000500 w 5139826"/>
                  <a:gd name="connsiteY1" fmla="*/ 295275 h 685800"/>
                  <a:gd name="connsiteX2" fmla="*/ 5136451 w 5139826"/>
                  <a:gd name="connsiteY2" fmla="*/ 0 h 685800"/>
                  <a:gd name="connsiteX3" fmla="*/ 4410075 w 5139826"/>
                  <a:gd name="connsiteY3" fmla="*/ 409575 h 685800"/>
                  <a:gd name="connsiteX4" fmla="*/ 2057400 w 5139826"/>
                  <a:gd name="connsiteY4" fmla="*/ 685800 h 685800"/>
                  <a:gd name="connsiteX5" fmla="*/ 0 w 5139826"/>
                  <a:gd name="connsiteY5" fmla="*/ 676275 h 685800"/>
                  <a:gd name="connsiteX0" fmla="*/ 0 w 5136451"/>
                  <a:gd name="connsiteY0" fmla="*/ 676275 h 685800"/>
                  <a:gd name="connsiteX1" fmla="*/ 4000500 w 5136451"/>
                  <a:gd name="connsiteY1" fmla="*/ 295275 h 685800"/>
                  <a:gd name="connsiteX2" fmla="*/ 5136451 w 5136451"/>
                  <a:gd name="connsiteY2" fmla="*/ 0 h 685800"/>
                  <a:gd name="connsiteX3" fmla="*/ 4410075 w 5136451"/>
                  <a:gd name="connsiteY3" fmla="*/ 409575 h 685800"/>
                  <a:gd name="connsiteX4" fmla="*/ 2057400 w 5136451"/>
                  <a:gd name="connsiteY4" fmla="*/ 685800 h 685800"/>
                  <a:gd name="connsiteX5" fmla="*/ 0 w 5136451"/>
                  <a:gd name="connsiteY5" fmla="*/ 676275 h 685800"/>
                  <a:gd name="connsiteX0" fmla="*/ 0 w 5091176"/>
                  <a:gd name="connsiteY0" fmla="*/ 676275 h 685800"/>
                  <a:gd name="connsiteX1" fmla="*/ 4000500 w 5091176"/>
                  <a:gd name="connsiteY1" fmla="*/ 295275 h 685800"/>
                  <a:gd name="connsiteX2" fmla="*/ 5091176 w 5091176"/>
                  <a:gd name="connsiteY2" fmla="*/ 0 h 685800"/>
                  <a:gd name="connsiteX3" fmla="*/ 4410075 w 5091176"/>
                  <a:gd name="connsiteY3" fmla="*/ 409575 h 685800"/>
                  <a:gd name="connsiteX4" fmla="*/ 2057400 w 5091176"/>
                  <a:gd name="connsiteY4" fmla="*/ 685800 h 685800"/>
                  <a:gd name="connsiteX5" fmla="*/ 0 w 5091176"/>
                  <a:gd name="connsiteY5" fmla="*/ 676275 h 685800"/>
                  <a:gd name="connsiteX0" fmla="*/ 0 w 5091176"/>
                  <a:gd name="connsiteY0" fmla="*/ 682395 h 691920"/>
                  <a:gd name="connsiteX1" fmla="*/ 4000500 w 5091176"/>
                  <a:gd name="connsiteY1" fmla="*/ 301395 h 691920"/>
                  <a:gd name="connsiteX2" fmla="*/ 5091176 w 5091176"/>
                  <a:gd name="connsiteY2" fmla="*/ 0 h 691920"/>
                  <a:gd name="connsiteX3" fmla="*/ 4410075 w 5091176"/>
                  <a:gd name="connsiteY3" fmla="*/ 415695 h 691920"/>
                  <a:gd name="connsiteX4" fmla="*/ 2057400 w 5091176"/>
                  <a:gd name="connsiteY4" fmla="*/ 691920 h 691920"/>
                  <a:gd name="connsiteX5" fmla="*/ 0 w 5091176"/>
                  <a:gd name="connsiteY5" fmla="*/ 682395 h 691920"/>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 name="connsiteX0" fmla="*/ 0 w 5105756"/>
                  <a:gd name="connsiteY0" fmla="*/ 680100 h 689625"/>
                  <a:gd name="connsiteX1" fmla="*/ 4000500 w 5105756"/>
                  <a:gd name="connsiteY1" fmla="*/ 299100 h 689625"/>
                  <a:gd name="connsiteX2" fmla="*/ 5105756 w 5105756"/>
                  <a:gd name="connsiteY2" fmla="*/ 0 h 689625"/>
                  <a:gd name="connsiteX3" fmla="*/ 4410075 w 5105756"/>
                  <a:gd name="connsiteY3" fmla="*/ 413400 h 689625"/>
                  <a:gd name="connsiteX4" fmla="*/ 2057400 w 5105756"/>
                  <a:gd name="connsiteY4" fmla="*/ 689625 h 689625"/>
                  <a:gd name="connsiteX5" fmla="*/ 0 w 5105756"/>
                  <a:gd name="connsiteY5" fmla="*/ 680100 h 689625"/>
                  <a:gd name="connsiteX0" fmla="*/ 0 w 5105756"/>
                  <a:gd name="connsiteY0" fmla="*/ 680100 h 689625"/>
                  <a:gd name="connsiteX1" fmla="*/ 4000500 w 5105756"/>
                  <a:gd name="connsiteY1" fmla="*/ 299100 h 689625"/>
                  <a:gd name="connsiteX2" fmla="*/ 5105756 w 5105756"/>
                  <a:gd name="connsiteY2" fmla="*/ 0 h 689625"/>
                  <a:gd name="connsiteX3" fmla="*/ 4410075 w 5105756"/>
                  <a:gd name="connsiteY3" fmla="*/ 413400 h 689625"/>
                  <a:gd name="connsiteX4" fmla="*/ 2057400 w 5105756"/>
                  <a:gd name="connsiteY4" fmla="*/ 689625 h 689625"/>
                  <a:gd name="connsiteX5" fmla="*/ 0 w 5105756"/>
                  <a:gd name="connsiteY5" fmla="*/ 680100 h 68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756" h="689625">
                    <a:moveTo>
                      <a:pt x="0" y="680100"/>
                    </a:moveTo>
                    <a:cubicBezTo>
                      <a:pt x="1669256" y="550718"/>
                      <a:pt x="3149541" y="412450"/>
                      <a:pt x="4000500" y="299100"/>
                    </a:cubicBezTo>
                    <a:cubicBezTo>
                      <a:pt x="4851459" y="185750"/>
                      <a:pt x="5010411" y="89924"/>
                      <a:pt x="5105756" y="0"/>
                    </a:cubicBezTo>
                    <a:cubicBezTo>
                      <a:pt x="4979990" y="177066"/>
                      <a:pt x="4918134" y="298463"/>
                      <a:pt x="4410075" y="413400"/>
                    </a:cubicBezTo>
                    <a:cubicBezTo>
                      <a:pt x="3902016" y="528338"/>
                      <a:pt x="3430587" y="580087"/>
                      <a:pt x="2057400" y="689625"/>
                    </a:cubicBezTo>
                    <a:lnTo>
                      <a:pt x="0" y="680100"/>
                    </a:lnTo>
                    <a:close/>
                  </a:path>
                </a:pathLst>
              </a:custGeom>
              <a:gradFill flip="none" rotWithShape="1">
                <a:gsLst>
                  <a:gs pos="10000">
                    <a:srgbClr val="0091EA">
                      <a:alpha val="0"/>
                    </a:srgbClr>
                  </a:gs>
                  <a:gs pos="67000">
                    <a:srgbClr val="184CA0">
                      <a:alpha val="23000"/>
                    </a:srgbClr>
                  </a:gs>
                  <a:gs pos="100000">
                    <a:srgbClr val="184CA0">
                      <a:alpha val="89000"/>
                    </a:srgbClr>
                  </a:gs>
                </a:gsLst>
                <a:lin ang="16200000" scaled="1"/>
                <a:tileRect/>
              </a:gradFill>
              <a:ln w="12700" cap="flat" cmpd="sng" algn="ctr">
                <a:noFill/>
                <a:prstDash val="solid"/>
                <a:miter lim="800000"/>
              </a:ln>
              <a:effectLst/>
            </p:spPr>
            <p:txBody>
              <a:bodyPr rtlCol="0" anchor="ctr">
                <a:noAutofit/>
              </a:bodyPr>
              <a:lstStyle/>
              <a:p>
                <a:pPr algn="ctr" defTabSz="457200" eaLnBrk="1" fontAlgn="auto" hangingPunct="1">
                  <a:spcBef>
                    <a:spcPts val="0"/>
                  </a:spcBef>
                  <a:spcAft>
                    <a:spcPts val="0"/>
                  </a:spcAft>
                  <a:defRPr/>
                </a:pPr>
                <a:endParaRPr lang="zh-CN" altLang="en-US" kern="0"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2" name="任意多边形: 形状 1029">
                <a:extLst>
                  <a:ext uri="{FF2B5EF4-FFF2-40B4-BE49-F238E27FC236}">
                    <a16:creationId xmlns:a16="http://schemas.microsoft.com/office/drawing/2014/main" xmlns="" id="{D2E03346-764F-630B-EEE8-A696AB68E68B}"/>
                  </a:ext>
                </a:extLst>
              </p:cNvPr>
              <p:cNvSpPr/>
              <p:nvPr/>
            </p:nvSpPr>
            <p:spPr>
              <a:xfrm flipV="1">
                <a:off x="252730" y="4214353"/>
                <a:ext cx="4302164" cy="845662"/>
              </a:xfrm>
              <a:custGeom>
                <a:avLst/>
                <a:gdLst>
                  <a:gd name="connsiteX0" fmla="*/ 0 w 5597172"/>
                  <a:gd name="connsiteY0" fmla="*/ 676275 h 685800"/>
                  <a:gd name="connsiteX1" fmla="*/ 4152900 w 5597172"/>
                  <a:gd name="connsiteY1" fmla="*/ 304800 h 685800"/>
                  <a:gd name="connsiteX2" fmla="*/ 4886325 w 5597172"/>
                  <a:gd name="connsiteY2" fmla="*/ 0 h 685800"/>
                  <a:gd name="connsiteX3" fmla="*/ 5353050 w 5597172"/>
                  <a:gd name="connsiteY3" fmla="*/ 0 h 685800"/>
                  <a:gd name="connsiteX4" fmla="*/ 5353050 w 5597172"/>
                  <a:gd name="connsiteY4" fmla="*/ 352425 h 685800"/>
                  <a:gd name="connsiteX5" fmla="*/ 2057400 w 5597172"/>
                  <a:gd name="connsiteY5" fmla="*/ 685800 h 685800"/>
                  <a:gd name="connsiteX6" fmla="*/ 0 w 5597172"/>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86275 w 5353050"/>
                  <a:gd name="connsiteY4" fmla="*/ 4476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152900 w 5353050"/>
                  <a:gd name="connsiteY1" fmla="*/ 304800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000500 w 5353050"/>
                  <a:gd name="connsiteY1" fmla="*/ 295275 h 685800"/>
                  <a:gd name="connsiteX2" fmla="*/ 48863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353050"/>
                  <a:gd name="connsiteY0" fmla="*/ 676275 h 685800"/>
                  <a:gd name="connsiteX1" fmla="*/ 4000500 w 5353050"/>
                  <a:gd name="connsiteY1" fmla="*/ 295275 h 685800"/>
                  <a:gd name="connsiteX2" fmla="*/ 5000625 w 5353050"/>
                  <a:gd name="connsiteY2" fmla="*/ 0 h 685800"/>
                  <a:gd name="connsiteX3" fmla="*/ 5353050 w 5353050"/>
                  <a:gd name="connsiteY3" fmla="*/ 0 h 685800"/>
                  <a:gd name="connsiteX4" fmla="*/ 4410075 w 5353050"/>
                  <a:gd name="connsiteY4" fmla="*/ 409575 h 685800"/>
                  <a:gd name="connsiteX5" fmla="*/ 2057400 w 5353050"/>
                  <a:gd name="connsiteY5" fmla="*/ 685800 h 685800"/>
                  <a:gd name="connsiteX6" fmla="*/ 0 w 5353050"/>
                  <a:gd name="connsiteY6" fmla="*/ 676275 h 685800"/>
                  <a:gd name="connsiteX0" fmla="*/ 0 w 5005398"/>
                  <a:gd name="connsiteY0" fmla="*/ 676275 h 685800"/>
                  <a:gd name="connsiteX1" fmla="*/ 4000500 w 5005398"/>
                  <a:gd name="connsiteY1" fmla="*/ 295275 h 685800"/>
                  <a:gd name="connsiteX2" fmla="*/ 5000625 w 5005398"/>
                  <a:gd name="connsiteY2" fmla="*/ 0 h 685800"/>
                  <a:gd name="connsiteX3" fmla="*/ 4410075 w 5005398"/>
                  <a:gd name="connsiteY3" fmla="*/ 409575 h 685800"/>
                  <a:gd name="connsiteX4" fmla="*/ 2057400 w 5005398"/>
                  <a:gd name="connsiteY4" fmla="*/ 685800 h 685800"/>
                  <a:gd name="connsiteX5" fmla="*/ 0 w 5005398"/>
                  <a:gd name="connsiteY5" fmla="*/ 676275 h 685800"/>
                  <a:gd name="connsiteX0" fmla="*/ 0 w 5139826"/>
                  <a:gd name="connsiteY0" fmla="*/ 676275 h 685800"/>
                  <a:gd name="connsiteX1" fmla="*/ 4000500 w 5139826"/>
                  <a:gd name="connsiteY1" fmla="*/ 295275 h 685800"/>
                  <a:gd name="connsiteX2" fmla="*/ 5136451 w 5139826"/>
                  <a:gd name="connsiteY2" fmla="*/ 0 h 685800"/>
                  <a:gd name="connsiteX3" fmla="*/ 4410075 w 5139826"/>
                  <a:gd name="connsiteY3" fmla="*/ 409575 h 685800"/>
                  <a:gd name="connsiteX4" fmla="*/ 2057400 w 5139826"/>
                  <a:gd name="connsiteY4" fmla="*/ 685800 h 685800"/>
                  <a:gd name="connsiteX5" fmla="*/ 0 w 5139826"/>
                  <a:gd name="connsiteY5" fmla="*/ 676275 h 685800"/>
                  <a:gd name="connsiteX0" fmla="*/ 0 w 5139826"/>
                  <a:gd name="connsiteY0" fmla="*/ 676275 h 685800"/>
                  <a:gd name="connsiteX1" fmla="*/ 4000500 w 5139826"/>
                  <a:gd name="connsiteY1" fmla="*/ 295275 h 685800"/>
                  <a:gd name="connsiteX2" fmla="*/ 5136451 w 5139826"/>
                  <a:gd name="connsiteY2" fmla="*/ 0 h 685800"/>
                  <a:gd name="connsiteX3" fmla="*/ 4410075 w 5139826"/>
                  <a:gd name="connsiteY3" fmla="*/ 409575 h 685800"/>
                  <a:gd name="connsiteX4" fmla="*/ 2057400 w 5139826"/>
                  <a:gd name="connsiteY4" fmla="*/ 685800 h 685800"/>
                  <a:gd name="connsiteX5" fmla="*/ 0 w 5139826"/>
                  <a:gd name="connsiteY5" fmla="*/ 676275 h 685800"/>
                  <a:gd name="connsiteX0" fmla="*/ 0 w 5136451"/>
                  <a:gd name="connsiteY0" fmla="*/ 676275 h 685800"/>
                  <a:gd name="connsiteX1" fmla="*/ 4000500 w 5136451"/>
                  <a:gd name="connsiteY1" fmla="*/ 295275 h 685800"/>
                  <a:gd name="connsiteX2" fmla="*/ 5136451 w 5136451"/>
                  <a:gd name="connsiteY2" fmla="*/ 0 h 685800"/>
                  <a:gd name="connsiteX3" fmla="*/ 4410075 w 5136451"/>
                  <a:gd name="connsiteY3" fmla="*/ 409575 h 685800"/>
                  <a:gd name="connsiteX4" fmla="*/ 2057400 w 5136451"/>
                  <a:gd name="connsiteY4" fmla="*/ 685800 h 685800"/>
                  <a:gd name="connsiteX5" fmla="*/ 0 w 5136451"/>
                  <a:gd name="connsiteY5" fmla="*/ 676275 h 685800"/>
                  <a:gd name="connsiteX0" fmla="*/ 0 w 5091176"/>
                  <a:gd name="connsiteY0" fmla="*/ 676275 h 685800"/>
                  <a:gd name="connsiteX1" fmla="*/ 4000500 w 5091176"/>
                  <a:gd name="connsiteY1" fmla="*/ 295275 h 685800"/>
                  <a:gd name="connsiteX2" fmla="*/ 5091176 w 5091176"/>
                  <a:gd name="connsiteY2" fmla="*/ 0 h 685800"/>
                  <a:gd name="connsiteX3" fmla="*/ 4410075 w 5091176"/>
                  <a:gd name="connsiteY3" fmla="*/ 409575 h 685800"/>
                  <a:gd name="connsiteX4" fmla="*/ 2057400 w 5091176"/>
                  <a:gd name="connsiteY4" fmla="*/ 685800 h 685800"/>
                  <a:gd name="connsiteX5" fmla="*/ 0 w 5091176"/>
                  <a:gd name="connsiteY5" fmla="*/ 676275 h 685800"/>
                  <a:gd name="connsiteX0" fmla="*/ 0 w 5091176"/>
                  <a:gd name="connsiteY0" fmla="*/ 682395 h 691920"/>
                  <a:gd name="connsiteX1" fmla="*/ 4000500 w 5091176"/>
                  <a:gd name="connsiteY1" fmla="*/ 301395 h 691920"/>
                  <a:gd name="connsiteX2" fmla="*/ 5091176 w 5091176"/>
                  <a:gd name="connsiteY2" fmla="*/ 0 h 691920"/>
                  <a:gd name="connsiteX3" fmla="*/ 4410075 w 5091176"/>
                  <a:gd name="connsiteY3" fmla="*/ 415695 h 691920"/>
                  <a:gd name="connsiteX4" fmla="*/ 2057400 w 5091176"/>
                  <a:gd name="connsiteY4" fmla="*/ 691920 h 691920"/>
                  <a:gd name="connsiteX5" fmla="*/ 0 w 5091176"/>
                  <a:gd name="connsiteY5" fmla="*/ 682395 h 691920"/>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 name="connsiteX0" fmla="*/ 0 w 5100893"/>
                  <a:gd name="connsiteY0" fmla="*/ 680100 h 689625"/>
                  <a:gd name="connsiteX1" fmla="*/ 4000500 w 5100893"/>
                  <a:gd name="connsiteY1" fmla="*/ 299100 h 689625"/>
                  <a:gd name="connsiteX2" fmla="*/ 5100893 w 5100893"/>
                  <a:gd name="connsiteY2" fmla="*/ 0 h 689625"/>
                  <a:gd name="connsiteX3" fmla="*/ 4410075 w 5100893"/>
                  <a:gd name="connsiteY3" fmla="*/ 413400 h 689625"/>
                  <a:gd name="connsiteX4" fmla="*/ 2057400 w 5100893"/>
                  <a:gd name="connsiteY4" fmla="*/ 689625 h 689625"/>
                  <a:gd name="connsiteX5" fmla="*/ 0 w 5100893"/>
                  <a:gd name="connsiteY5" fmla="*/ 680100 h 689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0893" h="689625">
                    <a:moveTo>
                      <a:pt x="0" y="680100"/>
                    </a:moveTo>
                    <a:cubicBezTo>
                      <a:pt x="1669256" y="550718"/>
                      <a:pt x="3150351" y="412450"/>
                      <a:pt x="4000500" y="299100"/>
                    </a:cubicBezTo>
                    <a:cubicBezTo>
                      <a:pt x="4850649" y="185750"/>
                      <a:pt x="5005548" y="89924"/>
                      <a:pt x="5100893" y="0"/>
                    </a:cubicBezTo>
                    <a:cubicBezTo>
                      <a:pt x="4982382" y="179361"/>
                      <a:pt x="4917324" y="298463"/>
                      <a:pt x="4410075" y="413400"/>
                    </a:cubicBezTo>
                    <a:cubicBezTo>
                      <a:pt x="3902826" y="528337"/>
                      <a:pt x="3430587" y="580087"/>
                      <a:pt x="2057400" y="689625"/>
                    </a:cubicBezTo>
                    <a:lnTo>
                      <a:pt x="0" y="680100"/>
                    </a:lnTo>
                    <a:close/>
                  </a:path>
                </a:pathLst>
              </a:custGeom>
              <a:gradFill flip="none" rotWithShape="1">
                <a:gsLst>
                  <a:gs pos="10000">
                    <a:srgbClr val="0091EA">
                      <a:alpha val="0"/>
                    </a:srgbClr>
                  </a:gs>
                  <a:gs pos="67000">
                    <a:srgbClr val="184CA0">
                      <a:alpha val="23000"/>
                    </a:srgbClr>
                  </a:gs>
                  <a:gs pos="100000">
                    <a:srgbClr val="184CA0">
                      <a:alpha val="89000"/>
                    </a:srgbClr>
                  </a:gs>
                </a:gsLst>
                <a:lin ang="16200000" scaled="1"/>
                <a:tileRect/>
              </a:gradFill>
              <a:ln w="12700" cap="flat" cmpd="sng" algn="ctr">
                <a:noFill/>
                <a:prstDash val="solid"/>
                <a:miter lim="800000"/>
              </a:ln>
              <a:effectLst/>
            </p:spPr>
            <p:txBody>
              <a:bodyPr rtlCol="0" anchor="ctr">
                <a:noAutofit/>
              </a:bodyPr>
              <a:lstStyle/>
              <a:p>
                <a:pPr algn="ctr" defTabSz="457200" eaLnBrk="1" fontAlgn="auto" hangingPunct="1">
                  <a:spcBef>
                    <a:spcPts val="0"/>
                  </a:spcBef>
                  <a:spcAft>
                    <a:spcPts val="0"/>
                  </a:spcAft>
                  <a:defRPr/>
                </a:pPr>
                <a:endParaRPr lang="zh-CN" altLang="en-US" kern="0"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0" name="任意多边形: 形状 1027">
              <a:extLst>
                <a:ext uri="{FF2B5EF4-FFF2-40B4-BE49-F238E27FC236}">
                  <a16:creationId xmlns:a16="http://schemas.microsoft.com/office/drawing/2014/main" xmlns="" id="{0447B55F-D8AE-5854-9BC5-EC062658721B}"/>
                </a:ext>
              </a:extLst>
            </p:cNvPr>
            <p:cNvSpPr/>
            <p:nvPr/>
          </p:nvSpPr>
          <p:spPr>
            <a:xfrm flipV="1">
              <a:off x="5428368" y="6438473"/>
              <a:ext cx="813799" cy="318225"/>
            </a:xfrm>
            <a:custGeom>
              <a:avLst/>
              <a:gdLst>
                <a:gd name="connsiteX0" fmla="*/ 1037621 w 2065901"/>
                <a:gd name="connsiteY0" fmla="*/ 0 h 696507"/>
                <a:gd name="connsiteX1" fmla="*/ 1037623 w 2065901"/>
                <a:gd name="connsiteY1" fmla="*/ 2 h 696507"/>
                <a:gd name="connsiteX2" fmla="*/ 1037624 w 2065901"/>
                <a:gd name="connsiteY2" fmla="*/ 0 h 696507"/>
                <a:gd name="connsiteX3" fmla="*/ 1037624 w 2065901"/>
                <a:gd name="connsiteY3" fmla="*/ 5 h 696507"/>
                <a:gd name="connsiteX4" fmla="*/ 1111500 w 2065901"/>
                <a:gd name="connsiteY4" fmla="*/ 108003 h 696507"/>
                <a:gd name="connsiteX5" fmla="*/ 2065901 w 2065901"/>
                <a:gd name="connsiteY5" fmla="*/ 691800 h 696507"/>
                <a:gd name="connsiteX6" fmla="*/ 1037624 w 2065901"/>
                <a:gd name="connsiteY6" fmla="*/ 696507 h 696507"/>
                <a:gd name="connsiteX7" fmla="*/ 1037624 w 2065901"/>
                <a:gd name="connsiteY7" fmla="*/ 696507 h 696507"/>
                <a:gd name="connsiteX8" fmla="*/ 1037623 w 2065901"/>
                <a:gd name="connsiteY8" fmla="*/ 696507 h 696507"/>
                <a:gd name="connsiteX9" fmla="*/ 1037621 w 2065901"/>
                <a:gd name="connsiteY9" fmla="*/ 696507 h 696507"/>
                <a:gd name="connsiteX10" fmla="*/ 1037621 w 2065901"/>
                <a:gd name="connsiteY10" fmla="*/ 696507 h 696507"/>
                <a:gd name="connsiteX11" fmla="*/ 0 w 2065901"/>
                <a:gd name="connsiteY11" fmla="*/ 691800 h 696507"/>
                <a:gd name="connsiteX12" fmla="*/ 963074 w 2065901"/>
                <a:gd name="connsiteY12" fmla="*/ 108003 h 696507"/>
                <a:gd name="connsiteX13" fmla="*/ 1037621 w 2065901"/>
                <a:gd name="connsiteY13" fmla="*/ 5 h 696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65901" h="696507">
                  <a:moveTo>
                    <a:pt x="1037621" y="0"/>
                  </a:moveTo>
                  <a:lnTo>
                    <a:pt x="1037623" y="2"/>
                  </a:lnTo>
                  <a:lnTo>
                    <a:pt x="1037624" y="0"/>
                  </a:lnTo>
                  <a:lnTo>
                    <a:pt x="1037624" y="5"/>
                  </a:lnTo>
                  <a:lnTo>
                    <a:pt x="1111500" y="108003"/>
                  </a:lnTo>
                  <a:cubicBezTo>
                    <a:pt x="1295040" y="359120"/>
                    <a:pt x="1529284" y="547338"/>
                    <a:pt x="2065901" y="691800"/>
                  </a:cubicBezTo>
                  <a:lnTo>
                    <a:pt x="1037624" y="696507"/>
                  </a:lnTo>
                  <a:lnTo>
                    <a:pt x="1037624" y="696507"/>
                  </a:lnTo>
                  <a:lnTo>
                    <a:pt x="1037623" y="696507"/>
                  </a:lnTo>
                  <a:lnTo>
                    <a:pt x="1037621" y="696507"/>
                  </a:lnTo>
                  <a:lnTo>
                    <a:pt x="1037621" y="696507"/>
                  </a:lnTo>
                  <a:lnTo>
                    <a:pt x="0" y="691800"/>
                  </a:lnTo>
                  <a:cubicBezTo>
                    <a:pt x="541494" y="547338"/>
                    <a:pt x="777866" y="359120"/>
                    <a:pt x="963074" y="108003"/>
                  </a:cubicBezTo>
                  <a:lnTo>
                    <a:pt x="1037621" y="5"/>
                  </a:lnTo>
                  <a:close/>
                </a:path>
              </a:pathLst>
            </a:custGeom>
            <a:gradFill flip="none" rotWithShape="1">
              <a:gsLst>
                <a:gs pos="10000">
                  <a:srgbClr val="0091EA">
                    <a:alpha val="0"/>
                  </a:srgbClr>
                </a:gs>
                <a:gs pos="67000">
                  <a:srgbClr val="184CA0">
                    <a:alpha val="23000"/>
                  </a:srgbClr>
                </a:gs>
                <a:gs pos="100000">
                  <a:srgbClr val="184CA0">
                    <a:alpha val="89000"/>
                  </a:srgbClr>
                </a:gs>
              </a:gsLst>
              <a:lin ang="16200000" scaled="1"/>
              <a:tileRect/>
            </a:gradFill>
            <a:ln w="12700" cap="flat" cmpd="sng" algn="ctr">
              <a:noFill/>
              <a:prstDash val="solid"/>
              <a:miter lim="800000"/>
            </a:ln>
            <a:effectLst/>
          </p:spPr>
          <p:txBody>
            <a:bodyPr rtlCol="0" anchor="ctr">
              <a:noAutofit/>
            </a:bodyPr>
            <a:lstStyle/>
            <a:p>
              <a:pPr algn="ctr" defTabSz="457200" eaLnBrk="1" fontAlgn="auto" hangingPunct="1">
                <a:spcBef>
                  <a:spcPts val="0"/>
                </a:spcBef>
                <a:spcAft>
                  <a:spcPts val="0"/>
                </a:spcAft>
                <a:defRPr/>
              </a:pPr>
              <a:endParaRPr lang="zh-CN" altLang="en-US" kern="0"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03" name="文本框 102">
            <a:extLst>
              <a:ext uri="{FF2B5EF4-FFF2-40B4-BE49-F238E27FC236}">
                <a16:creationId xmlns:a16="http://schemas.microsoft.com/office/drawing/2014/main" xmlns="" id="{CFE4F20A-D8E9-4D6A-887B-BE95B9986848}"/>
              </a:ext>
            </a:extLst>
          </p:cNvPr>
          <p:cNvSpPr txBox="1"/>
          <p:nvPr/>
        </p:nvSpPr>
        <p:spPr>
          <a:xfrm>
            <a:off x="8132656" y="3363765"/>
            <a:ext cx="3789065" cy="618631"/>
          </a:xfrm>
          <a:prstGeom prst="rect">
            <a:avLst/>
          </a:prstGeom>
          <a:noFill/>
          <a:ln>
            <a:noFill/>
          </a:ln>
        </p:spPr>
        <p:txBody>
          <a:bodyPr wrap="square">
            <a:noAutofit/>
          </a:bodyPr>
          <a:lstStyle/>
          <a:p>
            <a:pPr algn="ctr" eaLnBrk="1" hangingPunct="1">
              <a:lnSpc>
                <a:spcPct val="114000"/>
              </a:lnSpc>
            </a:pPr>
            <a:r>
              <a:rPr lang="en-US" altLang="zh-CN" sz="140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High intensity</a:t>
            </a:r>
            <a:r>
              <a:rPr lang="zh-CN" altLang="en-US" sz="140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140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Heavy ion accelerator -HIAF</a:t>
            </a:r>
            <a:endParaRPr lang="en-US" altLang="zh-CN" sz="160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algn="ctr" eaLnBrk="1" hangingPunct="1">
              <a:lnSpc>
                <a:spcPct val="114000"/>
              </a:lnSpc>
            </a:pPr>
            <a:r>
              <a:rPr lang="zh-CN" altLang="en-US" sz="16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Digital Twin collaborative platform</a:t>
            </a:r>
            <a:endParaRPr lang="en-US" altLang="zh-CN" sz="16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04" name="文本框 103">
            <a:extLst>
              <a:ext uri="{FF2B5EF4-FFF2-40B4-BE49-F238E27FC236}">
                <a16:creationId xmlns:a16="http://schemas.microsoft.com/office/drawing/2014/main" xmlns="" id="{6E7B8D0E-FA35-424B-8881-AC5E9162749C}"/>
              </a:ext>
            </a:extLst>
          </p:cNvPr>
          <p:cNvSpPr txBox="1"/>
          <p:nvPr/>
        </p:nvSpPr>
        <p:spPr>
          <a:xfrm>
            <a:off x="263352" y="764704"/>
            <a:ext cx="12131326" cy="544960"/>
          </a:xfrm>
          <a:prstGeom prst="rect">
            <a:avLst/>
          </a:prstGeom>
          <a:noFill/>
        </p:spPr>
        <p:txBody>
          <a:bodyPr wrap="square" rtlCol="0" anchor="t">
            <a:noAutofit/>
            <a:scene3d>
              <a:camera prst="orthographicFront"/>
              <a:lightRig rig="threePt" dir="t"/>
            </a:scene3d>
          </a:bodyPr>
          <a:lstStyle/>
          <a:p>
            <a:pPr defTabSz="866943">
              <a:defRPr/>
            </a:pPr>
            <a:r>
              <a:rPr lang="zh-CN" altLang="en-US" sz="28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Digital Twins </a:t>
            </a:r>
            <a:r>
              <a:rPr lang="zh-CN" altLang="en-US"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 </a:t>
            </a:r>
            <a:r>
              <a:rPr lang="zh-CN" altLang="en-US" sz="2400"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high-quality and efficient </a:t>
            </a:r>
            <a:r>
              <a:rPr lang="zh-CN" altLang="en-US"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construction of </a:t>
            </a:r>
            <a:r>
              <a:rPr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large scale</a:t>
            </a:r>
            <a:r>
              <a:rPr lang="zh-CN" altLang="en-US"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zh-CN" altLang="en-US"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scientific </a:t>
            </a:r>
            <a:r>
              <a:rPr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project</a:t>
            </a:r>
            <a:endParaRPr lang="zh-CN" altLang="en-US"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a:p>
            <a:pPr defTabSz="866943">
              <a:defRPr/>
            </a:pPr>
            <a:endParaRPr lang="zh-CN" altLang="en-US" sz="30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0" name="文本框 29"/>
          <p:cNvSpPr txBox="1"/>
          <p:nvPr/>
        </p:nvSpPr>
        <p:spPr bwMode="auto">
          <a:xfrm>
            <a:off x="3503712" y="116632"/>
            <a:ext cx="5214889"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Engineering </a:t>
            </a:r>
            <a:r>
              <a:rPr lang="en-US" altLang="zh-CN" sz="3200" b="1" dirty="0">
                <a:solidFill>
                  <a:prstClr val="black"/>
                </a:solidFill>
              </a:rPr>
              <a:t>Construction</a:t>
            </a:r>
            <a:endParaRPr lang="zh-CN" altLang="en-US" sz="3200" b="1" dirty="0">
              <a:solidFill>
                <a:prstClr val="black"/>
              </a:solidFill>
            </a:endParaRPr>
          </a:p>
        </p:txBody>
      </p:sp>
    </p:spTree>
    <p:extLst>
      <p:ext uri="{BB962C8B-B14F-4D97-AF65-F5344CB8AC3E}">
        <p14:creationId xmlns:p14="http://schemas.microsoft.com/office/powerpoint/2010/main" val="11108867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3" name="文本框 2"/>
          <p:cNvSpPr txBox="1"/>
          <p:nvPr/>
        </p:nvSpPr>
        <p:spPr bwMode="auto">
          <a:xfrm>
            <a:off x="3503712" y="107921"/>
            <a:ext cx="5214889"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Engineering </a:t>
            </a:r>
            <a:r>
              <a:rPr lang="en-US" altLang="zh-CN" sz="3200" b="1" dirty="0">
                <a:solidFill>
                  <a:prstClr val="black"/>
                </a:solidFill>
              </a:rPr>
              <a:t>Construction</a:t>
            </a:r>
            <a:endParaRPr lang="zh-CN" altLang="en-US" sz="3200" b="1" dirty="0">
              <a:solidFill>
                <a:prstClr val="black"/>
              </a:solidFill>
            </a:endParaRPr>
          </a:p>
        </p:txBody>
      </p:sp>
      <p:pic>
        <p:nvPicPr>
          <p:cNvPr id="5" name="图片 4" descr="ScreenShot_2026-01-21_164642_812"/>
          <p:cNvPicPr/>
          <p:nvPr/>
        </p:nvPicPr>
        <p:blipFill>
          <a:blip r:embed="rId14"/>
          <a:stretch>
            <a:fillRect/>
          </a:stretch>
        </p:blipFill>
        <p:spPr>
          <a:xfrm>
            <a:off x="8045450" y="3868802"/>
            <a:ext cx="3877310" cy="2203450"/>
          </a:xfrm>
          <a:prstGeom prst="roundRect">
            <a:avLst/>
          </a:prstGeom>
        </p:spPr>
      </p:pic>
      <p:pic>
        <p:nvPicPr>
          <p:cNvPr id="6" name="Picture 13"/>
          <p:cNvPicPr/>
          <p:nvPr>
            <p:custDataLst>
              <p:tags r:id="rId1"/>
            </p:custDataLst>
          </p:nvPr>
        </p:nvPicPr>
        <p:blipFill>
          <a:blip r:embed="rId15"/>
          <a:stretch>
            <a:fillRect/>
          </a:stretch>
        </p:blipFill>
        <p:spPr>
          <a:xfrm>
            <a:off x="266621" y="1412776"/>
            <a:ext cx="3848095" cy="2340147"/>
          </a:xfrm>
          <a:prstGeom prst="roundRect">
            <a:avLst/>
          </a:prstGeom>
        </p:spPr>
      </p:pic>
      <p:sp>
        <p:nvSpPr>
          <p:cNvPr id="7" name="Rectangle 2"/>
          <p:cNvSpPr>
            <a:spLocks noChangeArrowheads="1"/>
          </p:cNvSpPr>
          <p:nvPr/>
        </p:nvSpPr>
        <p:spPr bwMode="auto">
          <a:xfrm>
            <a:off x="3023162" y="836712"/>
            <a:ext cx="91406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algn="ctr"/>
            <a:r>
              <a:rPr lang="en-US" altLang="en-US" sz="2400" dirty="0">
                <a:solidFill>
                  <a:prstClr val="black"/>
                </a:solidFill>
                <a:latin typeface="Times New Roman" panose="02020603050405020304" pitchFamily="18" charset="0"/>
                <a:cs typeface="Times New Roman" panose="02020603050405020304" pitchFamily="18" charset="0"/>
              </a:rPr>
              <a:t>Occupies </a:t>
            </a:r>
            <a:r>
              <a:rPr lang="en-US" altLang="en-US" sz="2400" b="1" dirty="0">
                <a:solidFill>
                  <a:srgbClr val="0000FF"/>
                </a:solidFill>
                <a:latin typeface="Times New Roman" panose="02020603050405020304" pitchFamily="18" charset="0"/>
                <a:cs typeface="Times New Roman" panose="02020603050405020304" pitchFamily="18" charset="0"/>
              </a:rPr>
              <a:t>80 acres</a:t>
            </a:r>
            <a:r>
              <a:rPr lang="en-US" altLang="en-US" sz="2400" dirty="0">
                <a:solidFill>
                  <a:srgbClr val="0000FF"/>
                </a:solidFill>
                <a:latin typeface="Times New Roman" panose="02020603050405020304" pitchFamily="18" charset="0"/>
                <a:cs typeface="Times New Roman" panose="02020603050405020304" pitchFamily="18" charset="0"/>
              </a:rPr>
              <a:t>, </a:t>
            </a:r>
            <a:r>
              <a:rPr lang="en-US" altLang="en-US" sz="2400" dirty="0">
                <a:solidFill>
                  <a:prstClr val="black"/>
                </a:solidFill>
                <a:latin typeface="Times New Roman" panose="02020603050405020304" pitchFamily="18" charset="0"/>
                <a:cs typeface="Times New Roman" panose="02020603050405020304" pitchFamily="18" charset="0"/>
              </a:rPr>
              <a:t>total </a:t>
            </a:r>
            <a:r>
              <a:rPr lang="en-US" altLang="zh-CN" sz="2400" dirty="0">
                <a:solidFill>
                  <a:prstClr val="black"/>
                </a:solidFill>
                <a:latin typeface="Times New Roman" panose="02020603050405020304" pitchFamily="18" charset="0"/>
                <a:cs typeface="Times New Roman" panose="02020603050405020304" pitchFamily="18" charset="0"/>
              </a:rPr>
              <a:t>construction</a:t>
            </a:r>
            <a:r>
              <a:rPr lang="en-US" altLang="en-US" sz="2400" dirty="0">
                <a:solidFill>
                  <a:prstClr val="black"/>
                </a:solidFill>
                <a:latin typeface="Times New Roman" panose="02020603050405020304" pitchFamily="18" charset="0"/>
                <a:cs typeface="Times New Roman" panose="02020603050405020304" pitchFamily="18" charset="0"/>
              </a:rPr>
              <a:t> area </a:t>
            </a:r>
            <a:r>
              <a:rPr lang="en-US" altLang="en-US" sz="2400" b="1" dirty="0">
                <a:solidFill>
                  <a:srgbClr val="0000FF"/>
                </a:solidFill>
                <a:latin typeface="Times New Roman" panose="02020603050405020304" pitchFamily="18" charset="0"/>
                <a:cs typeface="Times New Roman" panose="02020603050405020304" pitchFamily="18" charset="0"/>
              </a:rPr>
              <a:t>58,000 </a:t>
            </a:r>
            <a:r>
              <a:rPr lang="en-US" altLang="zh-CN" sz="2400" b="1" dirty="0">
                <a:solidFill>
                  <a:srgbClr val="0000FF"/>
                </a:solidFill>
                <a:latin typeface="Times New Roman" panose="02020603050405020304" pitchFamily="18" charset="0"/>
                <a:cs typeface="Times New Roman" panose="02020603050405020304" pitchFamily="18" charset="0"/>
              </a:rPr>
              <a:t>m</a:t>
            </a:r>
            <a:r>
              <a:rPr lang="en-US" altLang="zh-CN" sz="2400" b="1" baseline="30000" dirty="0">
                <a:solidFill>
                  <a:srgbClr val="0000FF"/>
                </a:solidFill>
                <a:latin typeface="Times New Roman" panose="02020603050405020304" pitchFamily="18" charset="0"/>
                <a:cs typeface="Times New Roman" panose="02020603050405020304" pitchFamily="18" charset="0"/>
              </a:rPr>
              <a:t>2</a:t>
            </a:r>
            <a:r>
              <a:rPr lang="en-US" altLang="en-US" sz="2400" dirty="0" smtClean="0">
                <a:solidFill>
                  <a:srgbClr val="EEC641"/>
                </a:solidFill>
                <a:latin typeface="Times New Roman" panose="02020603050405020304" pitchFamily="18" charset="0"/>
                <a:cs typeface="Times New Roman" panose="02020603050405020304" pitchFamily="18" charset="0"/>
              </a:rPr>
              <a:t>,</a:t>
            </a:r>
          </a:p>
        </p:txBody>
      </p:sp>
      <p:pic>
        <p:nvPicPr>
          <p:cNvPr id="8" name="图片 18" descr="C:/Users/仇浩/Desktop/20251001_HIAF 科学摄影/20251001_HIAF_科学摄影-Sahaza Delis--41.jpg20251001_HIAF_科学摄影-Sahaza Delis--41"/>
          <p:cNvPicPr/>
          <p:nvPr>
            <p:custDataLst>
              <p:tags r:id="rId2"/>
            </p:custDataLst>
          </p:nvPr>
        </p:nvPicPr>
        <p:blipFill>
          <a:blip r:embed="rId16"/>
          <a:srcRect t="14995"/>
          <a:stretch>
            <a:fillRect/>
          </a:stretch>
        </p:blipFill>
        <p:spPr>
          <a:xfrm>
            <a:off x="266622" y="3861048"/>
            <a:ext cx="3848635" cy="2181250"/>
          </a:xfrm>
          <a:prstGeom prst="roundRect">
            <a:avLst/>
          </a:prstGeom>
        </p:spPr>
      </p:pic>
      <p:pic>
        <p:nvPicPr>
          <p:cNvPr id="9" name="图片 25"/>
          <p:cNvPicPr/>
          <p:nvPr>
            <p:custDataLst>
              <p:tags r:id="rId3"/>
            </p:custDataLst>
          </p:nvPr>
        </p:nvPicPr>
        <p:blipFill>
          <a:blip r:embed="rId17" cstate="screen"/>
          <a:stretch>
            <a:fillRect/>
          </a:stretch>
        </p:blipFill>
        <p:spPr>
          <a:xfrm>
            <a:off x="4268947" y="3861049"/>
            <a:ext cx="3623772" cy="2181250"/>
          </a:xfrm>
          <a:prstGeom prst="roundRect">
            <a:avLst/>
          </a:prstGeom>
        </p:spPr>
      </p:pic>
      <p:pic>
        <p:nvPicPr>
          <p:cNvPr id="10" name="图片 24" descr="C:/Users/仇浩/Desktop/20251001_HIAF 科学摄影/20251001_HIAF_科学摄影-Sahaza Delis--32.jpg20251001_HIAF_科学摄影-Sahaza Delis--32"/>
          <p:cNvPicPr/>
          <p:nvPr>
            <p:custDataLst>
              <p:tags r:id="rId4"/>
            </p:custDataLst>
          </p:nvPr>
        </p:nvPicPr>
        <p:blipFill>
          <a:blip r:embed="rId18"/>
          <a:srcRect t="2746"/>
          <a:stretch>
            <a:fillRect/>
          </a:stretch>
        </p:blipFill>
        <p:spPr>
          <a:xfrm>
            <a:off x="4268947" y="1412776"/>
            <a:ext cx="3623772" cy="2349551"/>
          </a:xfrm>
          <a:prstGeom prst="roundRect">
            <a:avLst/>
          </a:prstGeom>
        </p:spPr>
      </p:pic>
      <p:pic>
        <p:nvPicPr>
          <p:cNvPr id="12" name="图片 26" descr="C:/Users/仇浩/Desktop/20251001_HIAF 科学摄影/20251001_HIAF_科学摄影-Sahaza Delis--34.jpg20251001_HIAF_科学摄影-Sahaza Delis--34"/>
          <p:cNvPicPr/>
          <p:nvPr>
            <p:custDataLst>
              <p:tags r:id="rId5"/>
            </p:custDataLst>
          </p:nvPr>
        </p:nvPicPr>
        <p:blipFill>
          <a:blip r:embed="rId19"/>
          <a:srcRect t="8550"/>
          <a:stretch>
            <a:fillRect/>
          </a:stretch>
        </p:blipFill>
        <p:spPr>
          <a:xfrm>
            <a:off x="8046949" y="1412776"/>
            <a:ext cx="3853758" cy="2349551"/>
          </a:xfrm>
          <a:prstGeom prst="roundRect">
            <a:avLst/>
          </a:prstGeom>
        </p:spPr>
      </p:pic>
      <p:sp>
        <p:nvSpPr>
          <p:cNvPr id="13" name="文本框 13"/>
          <p:cNvSpPr txBox="1"/>
          <p:nvPr>
            <p:custDataLst>
              <p:tags r:id="rId6"/>
            </p:custDataLst>
          </p:nvPr>
        </p:nvSpPr>
        <p:spPr>
          <a:xfrm>
            <a:off x="103172" y="5680645"/>
            <a:ext cx="3007870" cy="369332"/>
          </a:xfrm>
          <a:prstGeom prst="rect">
            <a:avLst/>
          </a:prstGeom>
          <a:noFill/>
        </p:spPr>
        <p:txBody>
          <a:bodyPr wrap="square" rtlCol="0">
            <a:spAutoFit/>
          </a:bodyPr>
          <a:lstStyle/>
          <a:p>
            <a:pPr algn="ctr" eaLnBrk="1" hangingPunct="1">
              <a:defRPr/>
            </a:pPr>
            <a:r>
              <a:rPr lang="en-US" altLang="zh-CN" b="1" dirty="0" err="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Testing&amp;Assembly</a:t>
            </a: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hall</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4" name="文本框 14"/>
          <p:cNvSpPr txBox="1"/>
          <p:nvPr>
            <p:custDataLst>
              <p:tags r:id="rId7"/>
            </p:custDataLst>
          </p:nvPr>
        </p:nvSpPr>
        <p:spPr>
          <a:xfrm>
            <a:off x="4189618" y="3397685"/>
            <a:ext cx="2334920" cy="369332"/>
          </a:xfrm>
          <a:prstGeom prst="rect">
            <a:avLst/>
          </a:prstGeom>
          <a:noFill/>
        </p:spPr>
        <p:txBody>
          <a:bodyPr wrap="square" rtlCol="0">
            <a:spAutoFit/>
          </a:bodyPr>
          <a:lstStyle/>
          <a:p>
            <a:pPr algn="ctr" eaLnBrk="1" hangingPunct="1">
              <a:defRPr/>
            </a:pPr>
            <a:r>
              <a:rPr lang="en-US" altLang="zh-CN" b="1" dirty="0" err="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SRing</a:t>
            </a: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building</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5" name="文本框 15"/>
          <p:cNvSpPr txBox="1"/>
          <p:nvPr>
            <p:custDataLst>
              <p:tags r:id="rId8"/>
            </p:custDataLst>
          </p:nvPr>
        </p:nvSpPr>
        <p:spPr>
          <a:xfrm>
            <a:off x="8023342" y="3387078"/>
            <a:ext cx="1897151" cy="369332"/>
          </a:xfrm>
          <a:prstGeom prst="rect">
            <a:avLst/>
          </a:prstGeom>
          <a:noFill/>
        </p:spPr>
        <p:txBody>
          <a:bodyPr wrap="square" rtlCol="0">
            <a:spAutoFit/>
          </a:bodyPr>
          <a:lstStyle/>
          <a:p>
            <a:pPr algn="ctr" eaLnBrk="1" hangingPunct="1">
              <a:defRPr/>
            </a:pPr>
            <a:r>
              <a:rPr lang="en-US" altLang="zh-CN" b="1" dirty="0" err="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Cryo</a:t>
            </a: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center</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6" name="文本框 16"/>
          <p:cNvSpPr txBox="1"/>
          <p:nvPr>
            <p:custDataLst>
              <p:tags r:id="rId9"/>
            </p:custDataLst>
          </p:nvPr>
        </p:nvSpPr>
        <p:spPr>
          <a:xfrm>
            <a:off x="542364" y="3397684"/>
            <a:ext cx="2552696" cy="369332"/>
          </a:xfrm>
          <a:prstGeom prst="rect">
            <a:avLst/>
          </a:prstGeom>
          <a:noFill/>
        </p:spPr>
        <p:txBody>
          <a:bodyPr wrap="square" rtlCol="0">
            <a:spAutoFit/>
          </a:bodyPr>
          <a:lstStyle/>
          <a:p>
            <a:pPr eaLnBrk="1" hangingPunct="1">
              <a:defRPr/>
            </a:pPr>
            <a:r>
              <a:rPr lang="en-US" altLang="zh-CN" b="1" dirty="0" err="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BRing</a:t>
            </a: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building</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7" name="文本框 8"/>
          <p:cNvSpPr txBox="1"/>
          <p:nvPr>
            <p:custDataLst>
              <p:tags r:id="rId10"/>
            </p:custDataLst>
          </p:nvPr>
        </p:nvSpPr>
        <p:spPr>
          <a:xfrm>
            <a:off x="4691342" y="5680645"/>
            <a:ext cx="2334920" cy="369332"/>
          </a:xfrm>
          <a:prstGeom prst="rect">
            <a:avLst/>
          </a:prstGeom>
          <a:noFill/>
        </p:spPr>
        <p:txBody>
          <a:bodyPr wrap="square" rtlCol="0">
            <a:spAutoFit/>
          </a:bodyPr>
          <a:lstStyle/>
          <a:p>
            <a:pPr eaLnBrk="1" hangingPunct="1">
              <a:defRPr/>
            </a:pPr>
            <a:r>
              <a:rPr lang="en-US" altLang="zh-CN" b="1" dirty="0" err="1">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Linac</a:t>
            </a: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 building</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8" name="文本框 9"/>
          <p:cNvSpPr txBox="1"/>
          <p:nvPr>
            <p:custDataLst>
              <p:tags r:id="rId11"/>
            </p:custDataLst>
          </p:nvPr>
        </p:nvSpPr>
        <p:spPr>
          <a:xfrm>
            <a:off x="8384884" y="5680645"/>
            <a:ext cx="3327740" cy="369332"/>
          </a:xfrm>
          <a:prstGeom prst="rect">
            <a:avLst/>
          </a:prstGeom>
          <a:noFill/>
        </p:spPr>
        <p:txBody>
          <a:bodyPr wrap="square" rtlCol="0">
            <a:spAutoFit/>
          </a:bodyPr>
          <a:lstStyle/>
          <a:p>
            <a:pPr eaLnBrk="1" hangingPunct="1">
              <a:defRPr/>
            </a:pPr>
            <a:r>
              <a:rPr lang="en-US" altLang="zh-CN"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rPr>
              <a:t>Central control building</a:t>
            </a:r>
            <a:endParaRPr lang="zh-CN" altLang="en-US" b="1" dirty="0">
              <a:solidFill>
                <a:srgbClr val="FFFF0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9" name="文本框 18">
            <a:extLst>
              <a:ext uri="{FF2B5EF4-FFF2-40B4-BE49-F238E27FC236}">
                <a16:creationId xmlns="" xmlns:a16="http://schemas.microsoft.com/office/drawing/2014/main" id="{F6A45896-DC1C-4BCE-B487-534F53AB9BDD}"/>
              </a:ext>
            </a:extLst>
          </p:cNvPr>
          <p:cNvSpPr txBox="1"/>
          <p:nvPr/>
        </p:nvSpPr>
        <p:spPr>
          <a:xfrm>
            <a:off x="266869" y="817548"/>
            <a:ext cx="2927404" cy="523220"/>
          </a:xfrm>
          <a:prstGeom prst="rect">
            <a:avLst/>
          </a:prstGeom>
          <a:noFill/>
        </p:spPr>
        <p:txBody>
          <a:bodyPr wrap="none" rtlCol="0">
            <a:spAutoFit/>
          </a:bodyPr>
          <a:lstStyle/>
          <a:p>
            <a:pPr defTabSz="457200" fontAlgn="auto">
              <a:spcBef>
                <a:spcPts val="0"/>
              </a:spcBef>
              <a:spcAft>
                <a:spcPts val="0"/>
              </a:spcAft>
            </a:pPr>
            <a:r>
              <a:rPr lang="en-US" altLang="zh-CN" sz="2800" b="1" dirty="0" smtClean="0">
                <a:solidFill>
                  <a:srgbClr val="0000FF"/>
                </a:solidFill>
                <a:latin typeface="Times New Roman" panose="02020603050405020304" pitchFamily="18" charset="0"/>
                <a:cs typeface="Times New Roman" panose="02020603050405020304" pitchFamily="18" charset="0"/>
              </a:rPr>
              <a:t>Civil construction</a:t>
            </a:r>
            <a:endParaRPr lang="zh-CN" altLang="en-US" sz="2800" b="1" dirty="0">
              <a:solidFill>
                <a:srgbClr val="0000FF"/>
              </a:solidFill>
              <a:latin typeface="Times New Roman" panose="02020603050405020304" pitchFamily="18" charset="0"/>
              <a:cs typeface="Times New Roman" panose="02020603050405020304" pitchFamily="18" charset="0"/>
            </a:endParaRPr>
          </a:p>
        </p:txBody>
      </p:sp>
      <p:sp>
        <p:nvSpPr>
          <p:cNvPr id="4" name="矩形 3"/>
          <p:cNvSpPr/>
          <p:nvPr/>
        </p:nvSpPr>
        <p:spPr>
          <a:xfrm>
            <a:off x="244885" y="6207695"/>
            <a:ext cx="11683763" cy="461665"/>
          </a:xfrm>
          <a:prstGeom prst="rect">
            <a:avLst/>
          </a:prstGeom>
        </p:spPr>
        <p:txBody>
          <a:bodyPr wrap="square">
            <a:spAutoFit/>
          </a:bodyPr>
          <a:lstStyle/>
          <a:p>
            <a:r>
              <a:rPr lang="en-US" altLang="zh-CN" sz="2400" dirty="0">
                <a:solidFill>
                  <a:srgbClr val="0000FF"/>
                </a:solidFill>
                <a:latin typeface="Times New Roman" panose="02020603050405020304" pitchFamily="18" charset="0"/>
                <a:cs typeface="Times New Roman" panose="02020603050405020304" pitchFamily="18" charset="0"/>
              </a:rPr>
              <a:t>10 above-ground building </a:t>
            </a:r>
            <a:r>
              <a:rPr lang="en-US" altLang="zh-CN" sz="2400" dirty="0">
                <a:latin typeface="Times New Roman" panose="02020603050405020304" pitchFamily="18" charset="0"/>
                <a:cs typeface="Times New Roman" panose="02020603050405020304" pitchFamily="18" charset="0"/>
              </a:rPr>
              <a:t>and a </a:t>
            </a:r>
            <a:r>
              <a:rPr lang="en-US" altLang="zh-CN" sz="2400" dirty="0">
                <a:solidFill>
                  <a:srgbClr val="0000FF"/>
                </a:solidFill>
                <a:latin typeface="Times New Roman" panose="02020603050405020304" pitchFamily="18" charset="0"/>
                <a:cs typeface="Times New Roman" panose="02020603050405020304" pitchFamily="18" charset="0"/>
              </a:rPr>
              <a:t>2-kilometer-long underground tunnel </a:t>
            </a:r>
            <a:r>
              <a:rPr lang="en-US" altLang="zh-CN" sz="2400" dirty="0">
                <a:latin typeface="Times New Roman" panose="02020603050405020304" pitchFamily="18" charset="0"/>
                <a:cs typeface="Times New Roman" panose="02020603050405020304" pitchFamily="18" charset="0"/>
              </a:rPr>
              <a:t>at a depth of 13 meters</a:t>
            </a:r>
          </a:p>
        </p:txBody>
      </p:sp>
    </p:spTree>
    <p:extLst>
      <p:ext uri="{BB962C8B-B14F-4D97-AF65-F5344CB8AC3E}">
        <p14:creationId xmlns:p14="http://schemas.microsoft.com/office/powerpoint/2010/main" val="2625177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2" name="矩形 1"/>
          <p:cNvSpPr/>
          <p:nvPr/>
        </p:nvSpPr>
        <p:spPr>
          <a:xfrm>
            <a:off x="623392" y="6170762"/>
            <a:ext cx="11449272" cy="498598"/>
          </a:xfrm>
          <a:prstGeom prst="rect">
            <a:avLst/>
          </a:prstGeom>
        </p:spPr>
        <p:txBody>
          <a:bodyPr wrap="square">
            <a:spAutoFit/>
          </a:bodyPr>
          <a:lstStyle/>
          <a:p>
            <a:pPr algn="just">
              <a:lnSpc>
                <a:spcPct val="110000"/>
              </a:lnSpc>
              <a:buSzPct val="100000"/>
              <a:defRPr/>
            </a:pPr>
            <a:r>
              <a:rPr lang="en-US" altLang="zh-CN" sz="2400" b="1" dirty="0" smtClean="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The period </a:t>
            </a:r>
            <a:r>
              <a:rPr lang="en-US" altLang="zh-CN" sz="2400" b="1"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for a </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2-kilometer </a:t>
            </a:r>
            <a:r>
              <a:rPr lang="en-US" altLang="zh-CN" sz="2400" b="1"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beam </a:t>
            </a:r>
            <a:r>
              <a:rPr lang="en-US" altLang="zh-CN" sz="24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line </a:t>
            </a:r>
            <a:r>
              <a:rPr lang="en-US" altLang="zh-CN" sz="2400" b="1"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has been shortened from </a:t>
            </a:r>
            <a:r>
              <a:rPr lang="en-US" altLang="zh-CN" sz="24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2-3 </a:t>
            </a:r>
            <a:r>
              <a:rPr lang="en-US" altLang="zh-CN" sz="24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years </a:t>
            </a:r>
            <a:r>
              <a:rPr lang="en-US" altLang="zh-CN" sz="2400" b="1" dirty="0">
                <a:solidFill>
                  <a:srgbClr val="002060"/>
                </a:solidFill>
                <a:latin typeface="Times New Roman" panose="02020603050405020304" pitchFamily="18" charset="0"/>
                <a:ea typeface="黑体" panose="02010609060101010101" pitchFamily="49" charset="-122"/>
                <a:cs typeface="Times New Roman" panose="02020603050405020304" pitchFamily="18" charset="0"/>
              </a:rPr>
              <a:t>to </a:t>
            </a:r>
            <a:r>
              <a:rPr lang="en-US" altLang="zh-CN" sz="24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8 </a:t>
            </a:r>
            <a:r>
              <a:rPr lang="en-US" altLang="zh-CN" sz="24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months</a:t>
            </a:r>
            <a:endParaRPr lang="en-US" altLang="zh-CN" sz="2400" b="1" kern="0"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8" name="组合 27">
            <a:extLst>
              <a:ext uri="{FF2B5EF4-FFF2-40B4-BE49-F238E27FC236}">
                <a16:creationId xmlns:a16="http://schemas.microsoft.com/office/drawing/2014/main" xmlns="" id="{C2A42E39-75DC-4467-A822-27AC4E19A014}"/>
              </a:ext>
            </a:extLst>
          </p:cNvPr>
          <p:cNvGrpSpPr/>
          <p:nvPr/>
        </p:nvGrpSpPr>
        <p:grpSpPr>
          <a:xfrm>
            <a:off x="504560" y="1460216"/>
            <a:ext cx="11622904" cy="4705088"/>
            <a:chOff x="273947" y="715847"/>
            <a:chExt cx="11696111" cy="5744999"/>
          </a:xfrm>
        </p:grpSpPr>
        <p:pic>
          <p:nvPicPr>
            <p:cNvPr id="29" name="图片 28">
              <a:extLst>
                <a:ext uri="{FF2B5EF4-FFF2-40B4-BE49-F238E27FC236}">
                  <a16:creationId xmlns:a16="http://schemas.microsoft.com/office/drawing/2014/main" xmlns="" id="{297C8101-392C-4A71-9C77-FC5DEF9AEF8B}"/>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397841" y="2575337"/>
              <a:ext cx="2566901" cy="1506550"/>
            </a:xfrm>
            <a:prstGeom prst="rect">
              <a:avLst/>
            </a:prstGeom>
          </p:spPr>
        </p:pic>
        <p:pic>
          <p:nvPicPr>
            <p:cNvPr id="30" name="Picture 2">
              <a:extLst>
                <a:ext uri="{FF2B5EF4-FFF2-40B4-BE49-F238E27FC236}">
                  <a16:creationId xmlns:a16="http://schemas.microsoft.com/office/drawing/2014/main" xmlns="" id="{E09966BE-3EDB-4F5B-832E-425ED55A5AF7}"/>
                </a:ext>
              </a:extLst>
            </p:cNvPr>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758688" y="4946965"/>
              <a:ext cx="2493037" cy="1513880"/>
            </a:xfrm>
            <a:prstGeom prst="rect">
              <a:avLst/>
            </a:prstGeom>
            <a:noFill/>
            <a:extLst>
              <a:ext uri="{909E8E84-426E-40DD-AFC4-6F175D3DCCD1}">
                <a14:hiddenFill xmlns:a14="http://schemas.microsoft.com/office/drawing/2010/main">
                  <a:solidFill>
                    <a:srgbClr val="FFFFFF"/>
                  </a:solidFill>
                </a14:hiddenFill>
              </a:ext>
            </a:extLst>
          </p:spPr>
        </p:pic>
        <p:pic>
          <p:nvPicPr>
            <p:cNvPr id="31" name="图片 30">
              <a:extLst>
                <a:ext uri="{FF2B5EF4-FFF2-40B4-BE49-F238E27FC236}">
                  <a16:creationId xmlns:a16="http://schemas.microsoft.com/office/drawing/2014/main" xmlns="" id="{671FB8BE-E6F1-4554-B3AD-21E0390E9AA1}"/>
                </a:ext>
              </a:extLst>
            </p:cNvPr>
            <p:cNvPicPr>
              <a:picLocks noChangeAspect="1"/>
            </p:cNvPicPr>
            <p:nvPr/>
          </p:nvPicPr>
          <p:blipFill>
            <a:blip r:embed="rId5"/>
            <a:stretch>
              <a:fillRect/>
            </a:stretch>
          </p:blipFill>
          <p:spPr>
            <a:xfrm>
              <a:off x="3845177" y="2423828"/>
              <a:ext cx="4356579" cy="2530467"/>
            </a:xfrm>
            <a:prstGeom prst="rect">
              <a:avLst/>
            </a:prstGeom>
          </p:spPr>
        </p:pic>
        <p:pic>
          <p:nvPicPr>
            <p:cNvPr id="32" name="图片 31">
              <a:extLst>
                <a:ext uri="{FF2B5EF4-FFF2-40B4-BE49-F238E27FC236}">
                  <a16:creationId xmlns:a16="http://schemas.microsoft.com/office/drawing/2014/main" xmlns="" id="{0F01F90C-7109-4A72-A85C-AEA0CF74EDB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45762" y="4954296"/>
              <a:ext cx="3499415" cy="1506550"/>
            </a:xfrm>
            <a:prstGeom prst="rect">
              <a:avLst/>
            </a:prstGeom>
          </p:spPr>
        </p:pic>
        <p:pic>
          <p:nvPicPr>
            <p:cNvPr id="33" name="图片 32">
              <a:extLst>
                <a:ext uri="{FF2B5EF4-FFF2-40B4-BE49-F238E27FC236}">
                  <a16:creationId xmlns:a16="http://schemas.microsoft.com/office/drawing/2014/main" xmlns="" id="{722B34C7-A613-4527-9282-1C575ABE70D6}"/>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33647" y="779767"/>
              <a:ext cx="3296529" cy="1988309"/>
            </a:xfrm>
            <a:prstGeom prst="rect">
              <a:avLst/>
            </a:prstGeom>
          </p:spPr>
        </p:pic>
        <p:pic>
          <p:nvPicPr>
            <p:cNvPr id="34" name="图片 33">
              <a:extLst>
                <a:ext uri="{FF2B5EF4-FFF2-40B4-BE49-F238E27FC236}">
                  <a16:creationId xmlns:a16="http://schemas.microsoft.com/office/drawing/2014/main" xmlns="" id="{B844347D-E6E1-4DBF-B2EB-8B511113C9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983002" y="4946965"/>
              <a:ext cx="2679435" cy="1506550"/>
            </a:xfrm>
            <a:prstGeom prst="rect">
              <a:avLst/>
            </a:prstGeom>
          </p:spPr>
        </p:pic>
        <p:pic>
          <p:nvPicPr>
            <p:cNvPr id="35" name="图片 34">
              <a:extLst>
                <a:ext uri="{FF2B5EF4-FFF2-40B4-BE49-F238E27FC236}">
                  <a16:creationId xmlns:a16="http://schemas.microsoft.com/office/drawing/2014/main" xmlns="" id="{00BD3A97-0D7A-4523-A3B5-D93AC4D8582B}"/>
                </a:ext>
              </a:extLst>
            </p:cNvPr>
            <p:cNvPicPr/>
            <p:nvPr/>
          </p:nvPicPr>
          <p:blipFill rotWithShape="1">
            <a:blip r:embed="rId9" cstate="screen">
              <a:extLst>
                <a:ext uri="{28A0092B-C50C-407E-A947-70E740481C1C}">
                  <a14:useLocalDpi xmlns:a14="http://schemas.microsoft.com/office/drawing/2010/main"/>
                </a:ext>
              </a:extLst>
            </a:blip>
            <a:srcRect/>
            <a:stretch/>
          </p:blipFill>
          <p:spPr>
            <a:xfrm>
              <a:off x="9344337" y="4954295"/>
              <a:ext cx="2625721" cy="1506550"/>
            </a:xfrm>
            <a:prstGeom prst="rect">
              <a:avLst/>
            </a:prstGeom>
          </p:spPr>
        </p:pic>
        <p:pic>
          <p:nvPicPr>
            <p:cNvPr id="36" name="图片 35">
              <a:extLst>
                <a:ext uri="{FF2B5EF4-FFF2-40B4-BE49-F238E27FC236}">
                  <a16:creationId xmlns:a16="http://schemas.microsoft.com/office/drawing/2014/main" xmlns="" id="{6653AC53-F667-4F23-A6A7-B51AFAC91DF7}"/>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4068931" y="715847"/>
              <a:ext cx="7901127" cy="1788460"/>
            </a:xfrm>
            <a:prstGeom prst="rect">
              <a:avLst/>
            </a:prstGeom>
          </p:spPr>
        </p:pic>
        <p:cxnSp>
          <p:nvCxnSpPr>
            <p:cNvPr id="37" name="肘形连接符 47">
              <a:extLst>
                <a:ext uri="{FF2B5EF4-FFF2-40B4-BE49-F238E27FC236}">
                  <a16:creationId xmlns:a16="http://schemas.microsoft.com/office/drawing/2014/main" xmlns="" id="{492BC1D0-8497-4B55-8645-004D9C69E0E3}"/>
                </a:ext>
              </a:extLst>
            </p:cNvPr>
            <p:cNvCxnSpPr/>
            <p:nvPr/>
          </p:nvCxnSpPr>
          <p:spPr>
            <a:xfrm rot="5400000">
              <a:off x="3302063" y="4656496"/>
              <a:ext cx="1113098" cy="269403"/>
            </a:xfrm>
            <a:prstGeom prst="bentConnector3">
              <a:avLst>
                <a:gd name="adj1" fmla="val 50000"/>
              </a:avLst>
            </a:prstGeom>
            <a:noFill/>
            <a:ln w="9525" cap="flat" cmpd="sng" algn="ctr">
              <a:solidFill>
                <a:srgbClr val="C00000"/>
              </a:solidFill>
              <a:prstDash val="solid"/>
              <a:headEnd type="diamond" w="med" len="med"/>
              <a:tailEnd type="diamond" w="med" len="med"/>
            </a:ln>
            <a:effectLst/>
          </p:spPr>
        </p:cxnSp>
        <p:cxnSp>
          <p:nvCxnSpPr>
            <p:cNvPr id="38" name="肘形连接符 48">
              <a:extLst>
                <a:ext uri="{FF2B5EF4-FFF2-40B4-BE49-F238E27FC236}">
                  <a16:creationId xmlns:a16="http://schemas.microsoft.com/office/drawing/2014/main" xmlns="" id="{5E06DE63-A81F-4C82-807A-F224873A77AB}"/>
                </a:ext>
              </a:extLst>
            </p:cNvPr>
            <p:cNvCxnSpPr/>
            <p:nvPr/>
          </p:nvCxnSpPr>
          <p:spPr>
            <a:xfrm rot="10800000">
              <a:off x="3031738" y="1615496"/>
              <a:ext cx="2137201" cy="1561479"/>
            </a:xfrm>
            <a:prstGeom prst="bentConnector3">
              <a:avLst>
                <a:gd name="adj1" fmla="val 60268"/>
              </a:avLst>
            </a:prstGeom>
            <a:noFill/>
            <a:ln w="9525" cap="flat" cmpd="sng" algn="ctr">
              <a:solidFill>
                <a:srgbClr val="C00000"/>
              </a:solidFill>
              <a:prstDash val="solid"/>
              <a:headEnd type="diamond" w="med" len="med"/>
              <a:tailEnd type="diamond" w="med" len="med"/>
            </a:ln>
            <a:effectLst/>
          </p:spPr>
        </p:cxnSp>
        <p:cxnSp>
          <p:nvCxnSpPr>
            <p:cNvPr id="39" name="肘形连接符 49">
              <a:extLst>
                <a:ext uri="{FF2B5EF4-FFF2-40B4-BE49-F238E27FC236}">
                  <a16:creationId xmlns:a16="http://schemas.microsoft.com/office/drawing/2014/main" xmlns="" id="{B2464CA4-0BD5-4314-AF60-73429F000061}"/>
                </a:ext>
              </a:extLst>
            </p:cNvPr>
            <p:cNvCxnSpPr>
              <a:endCxn id="36" idx="2"/>
            </p:cNvCxnSpPr>
            <p:nvPr/>
          </p:nvCxnSpPr>
          <p:spPr>
            <a:xfrm flipV="1">
              <a:off x="7057748" y="2504307"/>
              <a:ext cx="961747" cy="526738"/>
            </a:xfrm>
            <a:prstGeom prst="bentConnector2">
              <a:avLst/>
            </a:prstGeom>
            <a:noFill/>
            <a:ln w="9525" cap="flat" cmpd="sng" algn="ctr">
              <a:solidFill>
                <a:srgbClr val="C00000"/>
              </a:solidFill>
              <a:prstDash val="solid"/>
              <a:headEnd type="diamond" w="med" len="med"/>
              <a:tailEnd type="diamond" w="med" len="med"/>
            </a:ln>
            <a:effectLst/>
          </p:spPr>
        </p:cxnSp>
        <p:cxnSp>
          <p:nvCxnSpPr>
            <p:cNvPr id="40" name="肘形连接符 50">
              <a:extLst>
                <a:ext uri="{FF2B5EF4-FFF2-40B4-BE49-F238E27FC236}">
                  <a16:creationId xmlns:a16="http://schemas.microsoft.com/office/drawing/2014/main" xmlns="" id="{AC410F58-1457-45FE-ACA0-37F57A3E4629}"/>
                </a:ext>
              </a:extLst>
            </p:cNvPr>
            <p:cNvCxnSpPr>
              <a:cxnSpLocks/>
            </p:cNvCxnSpPr>
            <p:nvPr/>
          </p:nvCxnSpPr>
          <p:spPr>
            <a:xfrm rot="16200000" flipH="1">
              <a:off x="7381947" y="4327699"/>
              <a:ext cx="639747" cy="613443"/>
            </a:xfrm>
            <a:prstGeom prst="bentConnector3">
              <a:avLst>
                <a:gd name="adj1" fmla="val 65264"/>
              </a:avLst>
            </a:prstGeom>
            <a:noFill/>
            <a:ln w="9525" cap="flat" cmpd="sng" algn="ctr">
              <a:solidFill>
                <a:srgbClr val="C00000"/>
              </a:solidFill>
              <a:prstDash val="solid"/>
              <a:headEnd type="diamond" w="med" len="med"/>
              <a:tailEnd type="diamond" w="med" len="med"/>
            </a:ln>
            <a:effectLst/>
          </p:spPr>
        </p:cxnSp>
        <p:cxnSp>
          <p:nvCxnSpPr>
            <p:cNvPr id="41" name="肘形连接符 51">
              <a:extLst>
                <a:ext uri="{FF2B5EF4-FFF2-40B4-BE49-F238E27FC236}">
                  <a16:creationId xmlns:a16="http://schemas.microsoft.com/office/drawing/2014/main" xmlns="" id="{00B168BD-4D2B-4FB9-BCB3-40B13C6574B5}"/>
                </a:ext>
              </a:extLst>
            </p:cNvPr>
            <p:cNvCxnSpPr>
              <a:endCxn id="35" idx="0"/>
            </p:cNvCxnSpPr>
            <p:nvPr/>
          </p:nvCxnSpPr>
          <p:spPr>
            <a:xfrm>
              <a:off x="7608163" y="4234647"/>
              <a:ext cx="3049035" cy="719648"/>
            </a:xfrm>
            <a:prstGeom prst="bentConnector2">
              <a:avLst/>
            </a:prstGeom>
            <a:noFill/>
            <a:ln w="9525" cap="flat" cmpd="sng" algn="ctr">
              <a:solidFill>
                <a:srgbClr val="C00000"/>
              </a:solidFill>
              <a:prstDash val="solid"/>
              <a:headEnd type="diamond" w="med" len="med"/>
              <a:tailEnd type="diamond" w="med" len="med"/>
            </a:ln>
            <a:effectLst/>
          </p:spPr>
        </p:cxnSp>
        <p:cxnSp>
          <p:nvCxnSpPr>
            <p:cNvPr id="42" name="肘形连接符 52">
              <a:extLst>
                <a:ext uri="{FF2B5EF4-FFF2-40B4-BE49-F238E27FC236}">
                  <a16:creationId xmlns:a16="http://schemas.microsoft.com/office/drawing/2014/main" xmlns="" id="{811F5087-E7E0-48D8-B284-0E22E3D28CF2}"/>
                </a:ext>
              </a:extLst>
            </p:cNvPr>
            <p:cNvCxnSpPr>
              <a:cxnSpLocks/>
            </p:cNvCxnSpPr>
            <p:nvPr/>
          </p:nvCxnSpPr>
          <p:spPr>
            <a:xfrm flipV="1">
              <a:off x="7892249" y="3329238"/>
              <a:ext cx="1505592" cy="753275"/>
            </a:xfrm>
            <a:prstGeom prst="bentConnector3">
              <a:avLst/>
            </a:prstGeom>
            <a:noFill/>
            <a:ln w="9525" cap="flat" cmpd="sng" algn="ctr">
              <a:solidFill>
                <a:srgbClr val="C00000"/>
              </a:solidFill>
              <a:prstDash val="solid"/>
              <a:headEnd type="diamond" w="med" len="med"/>
              <a:tailEnd type="diamond" w="med" len="med"/>
            </a:ln>
            <a:effectLst/>
          </p:spPr>
        </p:cxnSp>
        <p:sp>
          <p:nvSpPr>
            <p:cNvPr id="43" name="文本框 42">
              <a:extLst>
                <a:ext uri="{FF2B5EF4-FFF2-40B4-BE49-F238E27FC236}">
                  <a16:creationId xmlns:a16="http://schemas.microsoft.com/office/drawing/2014/main" xmlns="" id="{88B0BF5A-E234-4D23-9109-5B804DCCFB76}"/>
                </a:ext>
              </a:extLst>
            </p:cNvPr>
            <p:cNvSpPr txBox="1"/>
            <p:nvPr/>
          </p:nvSpPr>
          <p:spPr>
            <a:xfrm>
              <a:off x="6755050" y="4937174"/>
              <a:ext cx="1401494" cy="375801"/>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iLinac</a:t>
              </a:r>
              <a:endParaRPr lang="zh-CN" altLang="en-US" kern="0" dirty="0">
                <a:solidFill>
                  <a:prstClr val="black"/>
                </a:solidFill>
              </a:endParaRPr>
            </a:p>
          </p:txBody>
        </p:sp>
        <p:sp>
          <p:nvSpPr>
            <p:cNvPr id="44" name="文本框 43">
              <a:extLst>
                <a:ext uri="{FF2B5EF4-FFF2-40B4-BE49-F238E27FC236}">
                  <a16:creationId xmlns:a16="http://schemas.microsoft.com/office/drawing/2014/main" xmlns="" id="{A5B44621-8228-4941-8366-DC207522F8B5}"/>
                </a:ext>
              </a:extLst>
            </p:cNvPr>
            <p:cNvSpPr txBox="1"/>
            <p:nvPr/>
          </p:nvSpPr>
          <p:spPr>
            <a:xfrm>
              <a:off x="9344563" y="4946965"/>
              <a:ext cx="1193807" cy="375801"/>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RFQ</a:t>
              </a:r>
              <a:endParaRPr lang="zh-CN" altLang="en-US" kern="0" dirty="0">
                <a:solidFill>
                  <a:prstClr val="black"/>
                </a:solidFill>
              </a:endParaRPr>
            </a:p>
          </p:txBody>
        </p:sp>
        <p:sp>
          <p:nvSpPr>
            <p:cNvPr id="45" name="文本框 44">
              <a:extLst>
                <a:ext uri="{FF2B5EF4-FFF2-40B4-BE49-F238E27FC236}">
                  <a16:creationId xmlns:a16="http://schemas.microsoft.com/office/drawing/2014/main" xmlns="" id="{2DF44C3E-95C3-4D79-AA72-3D39BDBF292B}"/>
                </a:ext>
              </a:extLst>
            </p:cNvPr>
            <p:cNvSpPr txBox="1"/>
            <p:nvPr/>
          </p:nvSpPr>
          <p:spPr>
            <a:xfrm>
              <a:off x="3944143" y="4946965"/>
              <a:ext cx="1867781" cy="375801"/>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BRing Injection Line</a:t>
              </a:r>
              <a:endParaRPr lang="zh-CN" altLang="en-US" kern="0" dirty="0">
                <a:solidFill>
                  <a:prstClr val="black"/>
                </a:solidFill>
              </a:endParaRPr>
            </a:p>
          </p:txBody>
        </p:sp>
        <p:sp>
          <p:nvSpPr>
            <p:cNvPr id="46" name="文本框 45">
              <a:extLst>
                <a:ext uri="{FF2B5EF4-FFF2-40B4-BE49-F238E27FC236}">
                  <a16:creationId xmlns:a16="http://schemas.microsoft.com/office/drawing/2014/main" xmlns="" id="{9C9ADD74-6486-4CC5-9D82-D46EA5341FC5}"/>
                </a:ext>
              </a:extLst>
            </p:cNvPr>
            <p:cNvSpPr txBox="1"/>
            <p:nvPr/>
          </p:nvSpPr>
          <p:spPr>
            <a:xfrm>
              <a:off x="345762" y="4954294"/>
              <a:ext cx="1348064" cy="375801"/>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BRing</a:t>
              </a:r>
              <a:endParaRPr lang="zh-CN" altLang="en-US" kern="0" dirty="0">
                <a:solidFill>
                  <a:prstClr val="black"/>
                </a:solidFill>
              </a:endParaRPr>
            </a:p>
          </p:txBody>
        </p:sp>
        <p:sp>
          <p:nvSpPr>
            <p:cNvPr id="47" name="文本框 46">
              <a:extLst>
                <a:ext uri="{FF2B5EF4-FFF2-40B4-BE49-F238E27FC236}">
                  <a16:creationId xmlns:a16="http://schemas.microsoft.com/office/drawing/2014/main" xmlns="" id="{2E69EA26-D513-4ADD-9F5A-09AC5BF11717}"/>
                </a:ext>
              </a:extLst>
            </p:cNvPr>
            <p:cNvSpPr txBox="1"/>
            <p:nvPr/>
          </p:nvSpPr>
          <p:spPr>
            <a:xfrm>
              <a:off x="273947" y="759296"/>
              <a:ext cx="1496349" cy="375801"/>
            </a:xfrm>
            <a:prstGeom prst="rect">
              <a:avLst/>
            </a:prstGeom>
            <a:solidFill>
              <a:srgbClr val="EEECE1"/>
            </a:solidFill>
          </p:spPr>
          <p:txBody>
            <a:bodyPr wrap="square" rtlCol="0">
              <a:spAutoFit/>
            </a:bodyPr>
            <a:lstStyle/>
            <a:p>
              <a:pPr algn="ctr" eaLnBrk="1" fontAlgn="auto" hangingPunct="1">
                <a:spcBef>
                  <a:spcPts val="0"/>
                </a:spcBef>
                <a:spcAft>
                  <a:spcPts val="0"/>
                </a:spcAft>
                <a:defRPr/>
              </a:pPr>
              <a:r>
                <a:rPr lang="en-US" altLang="zh-CN" sz="1400" b="1" kern="0" dirty="0" err="1"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HiRIBL</a:t>
              </a:r>
              <a:r>
                <a:rPr lang="en-US" altLang="zh-CN" sz="1400" b="1" kern="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(HFRS)</a:t>
              </a:r>
              <a:endParaRPr lang="zh-CN" altLang="en-US" sz="1400" b="1" kern="0"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48" name="文本框 47">
              <a:extLst>
                <a:ext uri="{FF2B5EF4-FFF2-40B4-BE49-F238E27FC236}">
                  <a16:creationId xmlns:a16="http://schemas.microsoft.com/office/drawing/2014/main" xmlns="" id="{97390A12-6B08-4E60-82AB-953ACDAD9FA4}"/>
                </a:ext>
              </a:extLst>
            </p:cNvPr>
            <p:cNvSpPr txBox="1"/>
            <p:nvPr/>
          </p:nvSpPr>
          <p:spPr>
            <a:xfrm>
              <a:off x="4067136" y="721735"/>
              <a:ext cx="1008101" cy="375801"/>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SRing</a:t>
              </a:r>
              <a:endParaRPr lang="zh-CN" altLang="en-US" kern="0" dirty="0">
                <a:solidFill>
                  <a:prstClr val="black"/>
                </a:solidFill>
              </a:endParaRPr>
            </a:p>
          </p:txBody>
        </p:sp>
        <p:cxnSp>
          <p:nvCxnSpPr>
            <p:cNvPr id="49" name="直接连接符 48">
              <a:extLst>
                <a:ext uri="{FF2B5EF4-FFF2-40B4-BE49-F238E27FC236}">
                  <a16:creationId xmlns:a16="http://schemas.microsoft.com/office/drawing/2014/main" xmlns="" id="{D66FEDE6-3B42-45B3-8BF1-66580305AF9A}"/>
                </a:ext>
              </a:extLst>
            </p:cNvPr>
            <p:cNvCxnSpPr/>
            <p:nvPr/>
          </p:nvCxnSpPr>
          <p:spPr>
            <a:xfrm rot="5400000">
              <a:off x="5674825" y="4774294"/>
              <a:ext cx="360000" cy="0"/>
            </a:xfrm>
            <a:prstGeom prst="line">
              <a:avLst/>
            </a:prstGeom>
            <a:noFill/>
            <a:ln w="9525" cap="flat" cmpd="sng" algn="ctr">
              <a:solidFill>
                <a:srgbClr val="C00000"/>
              </a:solidFill>
              <a:prstDash val="solid"/>
              <a:headEnd type="diamond" w="med" len="med"/>
              <a:tailEnd type="diamond" w="med" len="med"/>
            </a:ln>
            <a:effectLst/>
          </p:spPr>
        </p:cxnSp>
        <p:pic>
          <p:nvPicPr>
            <p:cNvPr id="50" name="图片 49">
              <a:extLst>
                <a:ext uri="{FF2B5EF4-FFF2-40B4-BE49-F238E27FC236}">
                  <a16:creationId xmlns:a16="http://schemas.microsoft.com/office/drawing/2014/main" xmlns="" id="{51B2B736-E72B-448D-BC97-26216D4667BA}"/>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3647" y="2782595"/>
              <a:ext cx="3321117" cy="2011479"/>
            </a:xfrm>
            <a:prstGeom prst="rect">
              <a:avLst/>
            </a:prstGeom>
          </p:spPr>
        </p:pic>
      </p:grpSp>
      <p:sp>
        <p:nvSpPr>
          <p:cNvPr id="51" name="文本框 50">
            <a:extLst>
              <a:ext uri="{FF2B5EF4-FFF2-40B4-BE49-F238E27FC236}">
                <a16:creationId xmlns:a16="http://schemas.microsoft.com/office/drawing/2014/main" xmlns="" id="{F7893599-A1FA-46F2-BB1C-0C1D92C99721}"/>
              </a:ext>
            </a:extLst>
          </p:cNvPr>
          <p:cNvSpPr txBox="1"/>
          <p:nvPr/>
        </p:nvSpPr>
        <p:spPr>
          <a:xfrm>
            <a:off x="9571346" y="2989423"/>
            <a:ext cx="1186335" cy="307777"/>
          </a:xfrm>
          <a:prstGeom prst="rect">
            <a:avLst/>
          </a:prstGeom>
          <a:solidFill>
            <a:srgbClr val="EEECE1"/>
          </a:solidFill>
        </p:spPr>
        <p:txBody>
          <a:bodyPr wrap="square" rtlCol="0">
            <a:spAutoFit/>
          </a:bodyPr>
          <a:lstStyle>
            <a:defPPr>
              <a:defRPr lang="zh-CN"/>
            </a:defPPr>
            <a:lvl1pPr algn="ctr">
              <a:defRPr sz="1400" b="1">
                <a:latin typeface="Times New Roman" panose="02020603050405020304" pitchFamily="18" charset="0"/>
                <a:ea typeface="黑体" panose="02010609060101010101" pitchFamily="49" charset="-122"/>
                <a:cs typeface="Times New Roman" panose="02020603050405020304" pitchFamily="18" charset="0"/>
              </a:defRPr>
            </a:lvl1pPr>
          </a:lstStyle>
          <a:p>
            <a:pPr eaLnBrk="1" fontAlgn="auto" hangingPunct="1">
              <a:spcBef>
                <a:spcPts val="0"/>
              </a:spcBef>
              <a:spcAft>
                <a:spcPts val="0"/>
              </a:spcAft>
              <a:defRPr/>
            </a:pPr>
            <a:r>
              <a:rPr lang="en-US" altLang="zh-CN" kern="0" dirty="0">
                <a:solidFill>
                  <a:prstClr val="black"/>
                </a:solidFill>
              </a:rPr>
              <a:t>Ion Sources</a:t>
            </a:r>
            <a:endParaRPr lang="zh-CN" altLang="en-US" kern="0" dirty="0">
              <a:solidFill>
                <a:prstClr val="black"/>
              </a:solidFill>
            </a:endParaRPr>
          </a:p>
        </p:txBody>
      </p:sp>
      <p:sp>
        <p:nvSpPr>
          <p:cNvPr id="52" name="文本框 51">
            <a:extLst>
              <a:ext uri="{FF2B5EF4-FFF2-40B4-BE49-F238E27FC236}">
                <a16:creationId xmlns:a16="http://schemas.microsoft.com/office/drawing/2014/main" xmlns="" id="{FE4032C7-B806-4C4A-9D1F-068254BECFC0}"/>
              </a:ext>
            </a:extLst>
          </p:cNvPr>
          <p:cNvSpPr txBox="1"/>
          <p:nvPr/>
        </p:nvSpPr>
        <p:spPr bwMode="auto">
          <a:xfrm>
            <a:off x="504560" y="806447"/>
            <a:ext cx="314316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zh-CN" sz="2800" b="1" dirty="0" smtClean="0">
                <a:solidFill>
                  <a:srgbClr val="0000FF"/>
                </a:solidFill>
                <a:latin typeface="Times New Roman" panose="02020603050405020304" pitchFamily="18" charset="0"/>
                <a:cs typeface="Times New Roman" panose="02020603050405020304" pitchFamily="18" charset="0"/>
                <a:sym typeface="+mn-ea"/>
              </a:rPr>
              <a:t>Tunnel installation</a:t>
            </a:r>
            <a:endParaRPr lang="zh-CN" altLang="en-US" sz="2800" dirty="0">
              <a:solidFill>
                <a:srgbClr val="C00000"/>
              </a:solidFill>
              <a:latin typeface="Times New Roman" panose="02020603050405020304" pitchFamily="18" charset="0"/>
              <a:cs typeface="Times New Roman" panose="02020603050405020304" pitchFamily="18" charset="0"/>
            </a:endParaRPr>
          </a:p>
        </p:txBody>
      </p:sp>
      <p:sp>
        <p:nvSpPr>
          <p:cNvPr id="53" name="矩形 52"/>
          <p:cNvSpPr/>
          <p:nvPr/>
        </p:nvSpPr>
        <p:spPr>
          <a:xfrm>
            <a:off x="5880601" y="836712"/>
            <a:ext cx="3304110" cy="461665"/>
          </a:xfrm>
          <a:prstGeom prst="rect">
            <a:avLst/>
          </a:prstGeom>
        </p:spPr>
        <p:txBody>
          <a:bodyPr wrap="none">
            <a:spAutoFit/>
          </a:bodyPr>
          <a:lstStyle/>
          <a:p>
            <a:r>
              <a:rPr lang="en-US" altLang="zh-CN" sz="2400" b="1" dirty="0">
                <a:solidFill>
                  <a:srgbClr val="C00000"/>
                </a:solidFill>
                <a:latin typeface="Times New Roman" panose="02020603050405020304" pitchFamily="18" charset="0"/>
                <a:cs typeface="Times New Roman" panose="02020603050405020304" pitchFamily="18" charset="0"/>
                <a:sym typeface="+mn-ea"/>
              </a:rPr>
              <a:t>Full Digital Instruction </a:t>
            </a:r>
            <a:endParaRPr lang="zh-CN" altLang="en-US" sz="2400" b="1" dirty="0">
              <a:solidFill>
                <a:srgbClr val="C00000"/>
              </a:solidFill>
              <a:latin typeface="Times New Roman" panose="02020603050405020304" pitchFamily="18" charset="0"/>
              <a:cs typeface="Times New Roman" panose="02020603050405020304" pitchFamily="18" charset="0"/>
            </a:endParaRPr>
          </a:p>
        </p:txBody>
      </p:sp>
      <p:sp>
        <p:nvSpPr>
          <p:cNvPr id="55" name="文本框 54"/>
          <p:cNvSpPr txBox="1"/>
          <p:nvPr/>
        </p:nvSpPr>
        <p:spPr bwMode="auto">
          <a:xfrm>
            <a:off x="3503712" y="107921"/>
            <a:ext cx="5214889"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Engineering </a:t>
            </a:r>
            <a:r>
              <a:rPr lang="en-US" altLang="zh-CN" sz="3200" b="1" dirty="0">
                <a:solidFill>
                  <a:prstClr val="black"/>
                </a:solidFill>
              </a:rPr>
              <a:t>Construction</a:t>
            </a:r>
            <a:endParaRPr lang="zh-CN" altLang="en-US" sz="3200" b="1" dirty="0">
              <a:solidFill>
                <a:prstClr val="black"/>
              </a:solidFill>
            </a:endParaRPr>
          </a:p>
        </p:txBody>
      </p:sp>
    </p:spTree>
    <p:extLst>
      <p:ext uri="{BB962C8B-B14F-4D97-AF65-F5344CB8AC3E}">
        <p14:creationId xmlns:p14="http://schemas.microsoft.com/office/powerpoint/2010/main" val="11892280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4" name="矩形 3"/>
          <p:cNvSpPr/>
          <p:nvPr/>
        </p:nvSpPr>
        <p:spPr>
          <a:xfrm>
            <a:off x="483640" y="839636"/>
            <a:ext cx="5179623" cy="369332"/>
          </a:xfrm>
          <a:prstGeom prst="rect">
            <a:avLst/>
          </a:prstGeom>
        </p:spPr>
        <p:txBody>
          <a:bodyPr wrap="none">
            <a:noAutofit/>
          </a:bodyPr>
          <a:lstStyle/>
          <a:p>
            <a:pPr defTabSz="457200" fontAlgn="auto">
              <a:spcBef>
                <a:spcPts val="0"/>
              </a:spcBef>
              <a:spcAft>
                <a:spcPts val="0"/>
              </a:spcAft>
            </a:pPr>
            <a:r>
              <a:rPr lang="en-US" altLang="zh-CN" sz="2600" b="1" dirty="0" smtClean="0">
                <a:solidFill>
                  <a:srgbClr val="0000FF"/>
                </a:solidFill>
                <a:latin typeface="Times New Roman" panose="02020603050405020304" pitchFamily="18" charset="0"/>
                <a:cs typeface="Times New Roman" panose="02020603050405020304" pitchFamily="18" charset="0"/>
              </a:rPr>
              <a:t>AI-driven beam control </a:t>
            </a:r>
            <a:r>
              <a:rPr lang="en-US" altLang="zh-CN" sz="2600" b="1" dirty="0">
                <a:solidFill>
                  <a:srgbClr val="0000FF"/>
                </a:solidFill>
                <a:latin typeface="Times New Roman" panose="02020603050405020304" pitchFamily="18" charset="0"/>
                <a:cs typeface="Times New Roman" panose="02020603050405020304" pitchFamily="18" charset="0"/>
              </a:rPr>
              <a:t>p</a:t>
            </a:r>
            <a:r>
              <a:rPr lang="en-US" altLang="zh-CN" sz="2600" b="1" dirty="0" smtClean="0">
                <a:solidFill>
                  <a:srgbClr val="0000FF"/>
                </a:solidFill>
                <a:latin typeface="Times New Roman" panose="02020603050405020304" pitchFamily="18" charset="0"/>
                <a:cs typeface="Times New Roman" panose="02020603050405020304" pitchFamily="18" charset="0"/>
              </a:rPr>
              <a:t>latform </a:t>
            </a:r>
          </a:p>
          <a:p>
            <a:pPr defTabSz="457200" fontAlgn="auto">
              <a:spcBef>
                <a:spcPts val="0"/>
              </a:spcBef>
              <a:spcAft>
                <a:spcPts val="0"/>
              </a:spcAft>
            </a:pPr>
            <a:endParaRPr lang="zh-CN" altLang="en-US" sz="2800" b="1" dirty="0">
              <a:solidFill>
                <a:srgbClr val="0000FF"/>
              </a:solidFill>
              <a:latin typeface="Times New Roman" panose="02020603050405020304" pitchFamily="18" charset="0"/>
              <a:cs typeface="Times New Roman" panose="02020603050405020304" pitchFamily="18" charset="0"/>
            </a:endParaRPr>
          </a:p>
        </p:txBody>
      </p:sp>
      <p:sp>
        <p:nvSpPr>
          <p:cNvPr id="2" name="矩形 1"/>
          <p:cNvSpPr/>
          <p:nvPr/>
        </p:nvSpPr>
        <p:spPr>
          <a:xfrm>
            <a:off x="694467" y="1340768"/>
            <a:ext cx="11428505" cy="503977"/>
          </a:xfrm>
          <a:prstGeom prst="rect">
            <a:avLst/>
          </a:prstGeom>
        </p:spPr>
        <p:txBody>
          <a:bodyPr wrap="square">
            <a:noAutofit/>
          </a:bodyPr>
          <a:lstStyle/>
          <a:p>
            <a:r>
              <a:rPr lang="en-US" altLang="zh-CN" sz="2200" b="1" dirty="0" smtClean="0">
                <a:solidFill>
                  <a:srgbClr val="0F1115"/>
                </a:solidFill>
                <a:latin typeface="Times New Roman" panose="02020603050405020304" pitchFamily="18" charset="0"/>
                <a:cs typeface="Times New Roman" panose="02020603050405020304" pitchFamily="18" charset="0"/>
              </a:rPr>
              <a:t>A </a:t>
            </a:r>
            <a:r>
              <a:rPr lang="en-US" altLang="zh-CN" sz="2200" b="1" dirty="0">
                <a:solidFill>
                  <a:srgbClr val="0F1115"/>
                </a:solidFill>
                <a:latin typeface="Times New Roman" panose="02020603050405020304" pitchFamily="18" charset="0"/>
                <a:cs typeface="Times New Roman" panose="02020603050405020304" pitchFamily="18" charset="0"/>
              </a:rPr>
              <a:t>new full-stack intelligent software system for </a:t>
            </a:r>
            <a:r>
              <a:rPr lang="en-US" altLang="zh-CN" sz="2200" b="1" dirty="0">
                <a:solidFill>
                  <a:srgbClr val="C00000"/>
                </a:solidFill>
                <a:latin typeface="Times New Roman" panose="02020603050405020304" pitchFamily="18" charset="0"/>
                <a:cs typeface="Times New Roman" panose="02020603050405020304" pitchFamily="18" charset="0"/>
              </a:rPr>
              <a:t>communication, control, storage, and </a:t>
            </a:r>
            <a:r>
              <a:rPr lang="en-US" altLang="zh-CN" sz="2200" b="1" dirty="0" smtClean="0">
                <a:solidFill>
                  <a:srgbClr val="C00000"/>
                </a:solidFill>
                <a:latin typeface="Times New Roman" panose="02020603050405020304" pitchFamily="18" charset="0"/>
                <a:cs typeface="Times New Roman" panose="02020603050405020304" pitchFamily="18" charset="0"/>
              </a:rPr>
              <a:t>analysis</a:t>
            </a:r>
            <a:endParaRPr lang="zh-CN" altLang="en-US" b="1" dirty="0">
              <a:solidFill>
                <a:srgbClr val="C00000"/>
              </a:solidFill>
              <a:latin typeface="Times New Roman" panose="02020603050405020304" pitchFamily="18" charset="0"/>
              <a:cs typeface="Times New Roman" panose="02020603050405020304" pitchFamily="18" charset="0"/>
            </a:endParaRPr>
          </a:p>
        </p:txBody>
      </p:sp>
      <p:pic>
        <p:nvPicPr>
          <p:cNvPr id="8" name="图片 7">
            <a:extLst>
              <a:ext uri="{FF2B5EF4-FFF2-40B4-BE49-F238E27FC236}">
                <a16:creationId xmlns:a16="http://schemas.microsoft.com/office/drawing/2014/main" xmlns="" id="{442A5E92-E476-43AB-A869-BFAA0BF79E47}"/>
              </a:ext>
            </a:extLst>
          </p:cNvPr>
          <p:cNvPicPr>
            <a:picLocks noChangeAspect="1"/>
          </p:cNvPicPr>
          <p:nvPr/>
        </p:nvPicPr>
        <p:blipFill>
          <a:blip r:embed="rId3"/>
          <a:stretch>
            <a:fillRect/>
          </a:stretch>
        </p:blipFill>
        <p:spPr>
          <a:xfrm>
            <a:off x="874766" y="3899666"/>
            <a:ext cx="2968380" cy="1543558"/>
          </a:xfrm>
          <a:prstGeom prst="rect">
            <a:avLst/>
          </a:prstGeom>
        </p:spPr>
      </p:pic>
      <p:grpSp>
        <p:nvGrpSpPr>
          <p:cNvPr id="9" name="组合 8">
            <a:extLst>
              <a:ext uri="{FF2B5EF4-FFF2-40B4-BE49-F238E27FC236}">
                <a16:creationId xmlns:a16="http://schemas.microsoft.com/office/drawing/2014/main" xmlns="" id="{BD7AC278-2CFC-4EDA-BB53-669023B8E4A1}"/>
              </a:ext>
            </a:extLst>
          </p:cNvPr>
          <p:cNvGrpSpPr/>
          <p:nvPr/>
        </p:nvGrpSpPr>
        <p:grpSpPr>
          <a:xfrm>
            <a:off x="1042603" y="3418663"/>
            <a:ext cx="2672208" cy="1577085"/>
            <a:chOff x="710079" y="3072103"/>
            <a:chExt cx="2711943" cy="1671413"/>
          </a:xfrm>
        </p:grpSpPr>
        <p:sp>
          <p:nvSpPr>
            <p:cNvPr id="10" name="文本框 9">
              <a:extLst>
                <a:ext uri="{FF2B5EF4-FFF2-40B4-BE49-F238E27FC236}">
                  <a16:creationId xmlns:a16="http://schemas.microsoft.com/office/drawing/2014/main" xmlns="" id="{AC1C3D53-FFF0-48C9-ABC7-CB2F4CD8B5B1}"/>
                </a:ext>
              </a:extLst>
            </p:cNvPr>
            <p:cNvSpPr txBox="1"/>
            <p:nvPr/>
          </p:nvSpPr>
          <p:spPr>
            <a:xfrm>
              <a:off x="1039323" y="4089384"/>
              <a:ext cx="1732813" cy="387030"/>
            </a:xfrm>
            <a:prstGeom prst="rect">
              <a:avLst/>
            </a:prstGeom>
            <a:noFill/>
          </p:spPr>
          <p:txBody>
            <a:bodyPr wrap="square">
              <a:noAutofit/>
            </a:bodyPr>
            <a:lstStyle/>
            <a:p>
              <a:pPr algn="ctr">
                <a:lnSpc>
                  <a:spcPct val="113000"/>
                </a:lnSpc>
              </a:pPr>
              <a:r>
                <a:rPr lang="zh-CN" altLang="en-US" sz="1400" dirty="0" smtClean="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rPr>
                <a:t>International </a:t>
              </a:r>
              <a:endParaRPr lang="zh-CN" altLang="en-US" sz="1400"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1" name="文本框 10">
              <a:extLst>
                <a:ext uri="{FF2B5EF4-FFF2-40B4-BE49-F238E27FC236}">
                  <a16:creationId xmlns:a16="http://schemas.microsoft.com/office/drawing/2014/main" xmlns="" id="{DAEBE21A-4155-4392-B547-E306C59A2D33}"/>
                </a:ext>
              </a:extLst>
            </p:cNvPr>
            <p:cNvSpPr txBox="1"/>
            <p:nvPr/>
          </p:nvSpPr>
          <p:spPr>
            <a:xfrm>
              <a:off x="1342962" y="4476414"/>
              <a:ext cx="1125535" cy="267102"/>
            </a:xfrm>
            <a:prstGeom prst="rect">
              <a:avLst/>
            </a:prstGeom>
            <a:noFill/>
          </p:spPr>
          <p:txBody>
            <a:bodyPr wrap="square">
              <a:noAutofit/>
            </a:bodyPr>
            <a:lstStyle/>
            <a:p>
              <a:pPr algn="ctr"/>
              <a:r>
                <a:rPr lang="en-US" altLang="zh-CN" sz="1400"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rPr>
                <a:t>CV-Link</a:t>
              </a:r>
              <a:endParaRPr lang="zh-CN" altLang="en-US" sz="1400"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文本框 11">
              <a:extLst>
                <a:ext uri="{FF2B5EF4-FFF2-40B4-BE49-F238E27FC236}">
                  <a16:creationId xmlns:a16="http://schemas.microsoft.com/office/drawing/2014/main" xmlns="" id="{31BAF23C-03A2-4767-9B95-5DB1FC5E03D9}"/>
                </a:ext>
              </a:extLst>
            </p:cNvPr>
            <p:cNvSpPr txBox="1"/>
            <p:nvPr/>
          </p:nvSpPr>
          <p:spPr>
            <a:xfrm>
              <a:off x="710079" y="3072103"/>
              <a:ext cx="2711943" cy="580609"/>
            </a:xfrm>
            <a:prstGeom prst="rect">
              <a:avLst/>
            </a:prstGeom>
            <a:solidFill>
              <a:schemeClr val="bg1"/>
            </a:solidFill>
          </p:spPr>
          <p:txBody>
            <a:bodyPr wrap="square">
              <a:noAutofit/>
            </a:bodyPr>
            <a:lstStyle/>
            <a:p>
              <a:pPr algn="ctr"/>
              <a:r>
                <a:rPr lang="zh-CN" altLang="en-US" b="1" dirty="0" smtClean="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rPr>
                <a:t>Increase the transmission rate by five times</a:t>
              </a:r>
              <a:endParaRPr lang="zh-CN" altLang="en-US" b="1"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3" name="矩形: 圆角 51">
            <a:extLst>
              <a:ext uri="{FF2B5EF4-FFF2-40B4-BE49-F238E27FC236}">
                <a16:creationId xmlns:a16="http://schemas.microsoft.com/office/drawing/2014/main" xmlns="" id="{F375A15C-444C-4233-B0FB-EE3ABB393F6C}"/>
              </a:ext>
            </a:extLst>
          </p:cNvPr>
          <p:cNvSpPr/>
          <p:nvPr/>
        </p:nvSpPr>
        <p:spPr>
          <a:xfrm>
            <a:off x="673814" y="1988842"/>
            <a:ext cx="3489792" cy="3497226"/>
          </a:xfrm>
          <a:prstGeom prst="roundRect">
            <a:avLst>
              <a:gd name="adj" fmla="val 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15" name="组合 14">
            <a:extLst>
              <a:ext uri="{FF2B5EF4-FFF2-40B4-BE49-F238E27FC236}">
                <a16:creationId xmlns:a16="http://schemas.microsoft.com/office/drawing/2014/main" xmlns="" id="{E472949F-6519-4795-AB3D-727D8C8C2B84}"/>
              </a:ext>
            </a:extLst>
          </p:cNvPr>
          <p:cNvGrpSpPr/>
          <p:nvPr/>
        </p:nvGrpSpPr>
        <p:grpSpPr>
          <a:xfrm>
            <a:off x="8616280" y="3441046"/>
            <a:ext cx="3189236" cy="1868220"/>
            <a:chOff x="8526900" y="5204204"/>
            <a:chExt cx="3189236" cy="1868220"/>
          </a:xfrm>
        </p:grpSpPr>
        <p:sp>
          <p:nvSpPr>
            <p:cNvPr id="17" name="文本框 16">
              <a:extLst>
                <a:ext uri="{FF2B5EF4-FFF2-40B4-BE49-F238E27FC236}">
                  <a16:creationId xmlns:a16="http://schemas.microsoft.com/office/drawing/2014/main" xmlns="" id="{8D5C0C92-4AF7-4C19-8578-BC4B93EFD66E}"/>
                </a:ext>
              </a:extLst>
            </p:cNvPr>
            <p:cNvSpPr txBox="1"/>
            <p:nvPr/>
          </p:nvSpPr>
          <p:spPr>
            <a:xfrm>
              <a:off x="8526900" y="5204204"/>
              <a:ext cx="3189236" cy="697699"/>
            </a:xfrm>
            <a:prstGeom prst="rect">
              <a:avLst/>
            </a:prstGeom>
            <a:solidFill>
              <a:schemeClr val="bg1"/>
            </a:solidFill>
          </p:spPr>
          <p:txBody>
            <a:bodyPr wrap="square">
              <a:noAutofit/>
            </a:bodyPr>
            <a:lstStyle/>
            <a:p>
              <a:pPr algn="ctr"/>
              <a:r>
                <a:rPr lang="zh-CN" altLang="en-US" b="1"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rPr>
                <a:t>Dynamic control performance is enhanced by 20 times</a:t>
              </a:r>
            </a:p>
          </p:txBody>
        </p:sp>
        <p:grpSp>
          <p:nvGrpSpPr>
            <p:cNvPr id="18" name="组合 17">
              <a:extLst>
                <a:ext uri="{FF2B5EF4-FFF2-40B4-BE49-F238E27FC236}">
                  <a16:creationId xmlns:a16="http://schemas.microsoft.com/office/drawing/2014/main" xmlns="" id="{3D20C666-6D3F-487D-85D5-C1F5ECB06E87}"/>
                </a:ext>
              </a:extLst>
            </p:cNvPr>
            <p:cNvGrpSpPr/>
            <p:nvPr/>
          </p:nvGrpSpPr>
          <p:grpSpPr>
            <a:xfrm>
              <a:off x="8869602" y="6046536"/>
              <a:ext cx="2501961" cy="1025888"/>
              <a:chOff x="8869602" y="6046536"/>
              <a:chExt cx="2501961" cy="1025888"/>
            </a:xfrm>
          </p:grpSpPr>
          <p:pic>
            <p:nvPicPr>
              <p:cNvPr id="19" name="图片 18">
                <a:extLst>
                  <a:ext uri="{FF2B5EF4-FFF2-40B4-BE49-F238E27FC236}">
                    <a16:creationId xmlns:a16="http://schemas.microsoft.com/office/drawing/2014/main" xmlns="" id="{0D155DEA-3845-48E0-85E9-8612CFBFAD2C}"/>
                  </a:ext>
                </a:extLst>
              </p:cNvPr>
              <p:cNvPicPr>
                <a:picLocks noChangeAspect="1"/>
              </p:cNvPicPr>
              <p:nvPr/>
            </p:nvPicPr>
            <p:blipFill rotWithShape="1">
              <a:blip r:embed="rId4"/>
              <a:srcRect t="7803" b="7744"/>
              <a:stretch/>
            </p:blipFill>
            <p:spPr>
              <a:xfrm>
                <a:off x="8869602" y="6190897"/>
                <a:ext cx="2501961" cy="881527"/>
              </a:xfrm>
              <a:prstGeom prst="rect">
                <a:avLst/>
              </a:prstGeom>
            </p:spPr>
          </p:pic>
          <p:grpSp>
            <p:nvGrpSpPr>
              <p:cNvPr id="20" name="组合 19">
                <a:extLst>
                  <a:ext uri="{FF2B5EF4-FFF2-40B4-BE49-F238E27FC236}">
                    <a16:creationId xmlns:a16="http://schemas.microsoft.com/office/drawing/2014/main" xmlns="" id="{C294F666-FFBB-445D-9922-650B017FA90F}"/>
                  </a:ext>
                </a:extLst>
              </p:cNvPr>
              <p:cNvGrpSpPr/>
              <p:nvPr/>
            </p:nvGrpSpPr>
            <p:grpSpPr>
              <a:xfrm>
                <a:off x="9541500" y="6046536"/>
                <a:ext cx="1369160" cy="601891"/>
                <a:chOff x="7227465" y="4855477"/>
                <a:chExt cx="1369160" cy="609701"/>
              </a:xfrm>
            </p:grpSpPr>
            <p:sp>
              <p:nvSpPr>
                <p:cNvPr id="21" name="文本框 20">
                  <a:extLst>
                    <a:ext uri="{FF2B5EF4-FFF2-40B4-BE49-F238E27FC236}">
                      <a16:creationId xmlns:a16="http://schemas.microsoft.com/office/drawing/2014/main" xmlns="" id="{DC7635A7-F162-4CD7-93D6-E2E1F85E5E69}"/>
                    </a:ext>
                  </a:extLst>
                </p:cNvPr>
                <p:cNvSpPr txBox="1"/>
                <p:nvPr/>
              </p:nvSpPr>
              <p:spPr>
                <a:xfrm>
                  <a:off x="7227465" y="5184585"/>
                  <a:ext cx="354584" cy="280593"/>
                </a:xfrm>
                <a:prstGeom prst="rect">
                  <a:avLst/>
                </a:prstGeom>
                <a:noFill/>
              </p:spPr>
              <p:txBody>
                <a:bodyPr wrap="square" rtlCol="0">
                  <a:noAutofit/>
                </a:bodyPr>
                <a:lstStyle/>
                <a:p>
                  <a:r>
                    <a:rPr lang="en-US" altLang="zh-CN" sz="1200" b="1" dirty="0">
                      <a:solidFill>
                        <a:srgbClr val="70AD47">
                          <a:lumMod val="75000"/>
                        </a:srgbClr>
                      </a:solidFill>
                      <a:latin typeface="Times New Roman" panose="02020603050405020304" pitchFamily="18" charset="0"/>
                      <a:ea typeface="黑体" panose="02010609060101010101" pitchFamily="49" charset="-122"/>
                      <a:cs typeface="Times New Roman" panose="02020603050405020304" pitchFamily="18" charset="0"/>
                    </a:rPr>
                    <a:t>3s</a:t>
                  </a:r>
                  <a:endParaRPr lang="zh-CN" altLang="en-US" sz="1200" b="1" dirty="0">
                    <a:solidFill>
                      <a:srgbClr val="70AD47">
                        <a:lumMod val="75000"/>
                      </a:srgb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2" name="文本框 21">
                  <a:extLst>
                    <a:ext uri="{FF2B5EF4-FFF2-40B4-BE49-F238E27FC236}">
                      <a16:creationId xmlns:a16="http://schemas.microsoft.com/office/drawing/2014/main" xmlns="" id="{BA82C194-B39F-44D2-A42E-F4E6F5F05E7B}"/>
                    </a:ext>
                  </a:extLst>
                </p:cNvPr>
                <p:cNvSpPr txBox="1"/>
                <p:nvPr/>
              </p:nvSpPr>
              <p:spPr>
                <a:xfrm>
                  <a:off x="8157081" y="4855477"/>
                  <a:ext cx="439544" cy="280594"/>
                </a:xfrm>
                <a:prstGeom prst="rect">
                  <a:avLst/>
                </a:prstGeom>
                <a:noFill/>
              </p:spPr>
              <p:txBody>
                <a:bodyPr wrap="square" rtlCol="0">
                  <a:noAutofit/>
                </a:bodyPr>
                <a:lstStyle/>
                <a:p>
                  <a:r>
                    <a:rPr lang="en-US" altLang="zh-CN" sz="1200" b="1"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67s</a:t>
                  </a:r>
                  <a:endParaRPr lang="zh-CN" altLang="en-US" sz="1200" b="1"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endParaRPr>
                </a:p>
              </p:txBody>
            </p:sp>
          </p:grpSp>
        </p:grpSp>
      </p:grpSp>
      <p:sp>
        <p:nvSpPr>
          <p:cNvPr id="16" name="矩形: 圆角 112">
            <a:extLst>
              <a:ext uri="{FF2B5EF4-FFF2-40B4-BE49-F238E27FC236}">
                <a16:creationId xmlns:a16="http://schemas.microsoft.com/office/drawing/2014/main" xmlns="" id="{048262C0-10DA-4C48-8654-3865DE1FADAD}"/>
              </a:ext>
            </a:extLst>
          </p:cNvPr>
          <p:cNvSpPr/>
          <p:nvPr/>
        </p:nvSpPr>
        <p:spPr>
          <a:xfrm>
            <a:off x="4799855" y="1982142"/>
            <a:ext cx="3199191" cy="3503925"/>
          </a:xfrm>
          <a:prstGeom prst="roundRect">
            <a:avLst>
              <a:gd name="adj" fmla="val 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grpSp>
        <p:nvGrpSpPr>
          <p:cNvPr id="24" name="组合 23">
            <a:extLst>
              <a:ext uri="{FF2B5EF4-FFF2-40B4-BE49-F238E27FC236}">
                <a16:creationId xmlns:a16="http://schemas.microsoft.com/office/drawing/2014/main" xmlns="" id="{197C4E60-6DF8-4B30-9CD9-214B237CB76D}"/>
              </a:ext>
            </a:extLst>
          </p:cNvPr>
          <p:cNvGrpSpPr/>
          <p:nvPr/>
        </p:nvGrpSpPr>
        <p:grpSpPr>
          <a:xfrm>
            <a:off x="5105784" y="3440417"/>
            <a:ext cx="2649269" cy="1868845"/>
            <a:chOff x="4868399" y="4814654"/>
            <a:chExt cx="2759080" cy="1841971"/>
          </a:xfrm>
        </p:grpSpPr>
        <p:pic>
          <p:nvPicPr>
            <p:cNvPr id="26" name="图片 25">
              <a:extLst>
                <a:ext uri="{FF2B5EF4-FFF2-40B4-BE49-F238E27FC236}">
                  <a16:creationId xmlns:a16="http://schemas.microsoft.com/office/drawing/2014/main" xmlns="" id="{4F16891A-9537-4EC1-816B-CF40924F823D}"/>
                </a:ext>
              </a:extLst>
            </p:cNvPr>
            <p:cNvPicPr>
              <a:picLocks noChangeAspect="1"/>
            </p:cNvPicPr>
            <p:nvPr/>
          </p:nvPicPr>
          <p:blipFill rotWithShape="1">
            <a:blip r:embed="rId5"/>
            <a:srcRect l="5887" t="10862" r="6547" b="-442"/>
            <a:stretch/>
          </p:blipFill>
          <p:spPr>
            <a:xfrm>
              <a:off x="4868399" y="5687766"/>
              <a:ext cx="2759080" cy="968859"/>
            </a:xfrm>
            <a:prstGeom prst="rect">
              <a:avLst/>
            </a:prstGeom>
          </p:spPr>
        </p:pic>
        <p:sp>
          <p:nvSpPr>
            <p:cNvPr id="27" name="文本框 26">
              <a:extLst>
                <a:ext uri="{FF2B5EF4-FFF2-40B4-BE49-F238E27FC236}">
                  <a16:creationId xmlns:a16="http://schemas.microsoft.com/office/drawing/2014/main" xmlns="" id="{3B621E17-8EE8-4DE8-9BF7-9DD650D98D91}"/>
                </a:ext>
              </a:extLst>
            </p:cNvPr>
            <p:cNvSpPr txBox="1"/>
            <p:nvPr/>
          </p:nvSpPr>
          <p:spPr>
            <a:xfrm>
              <a:off x="4943279" y="4814654"/>
              <a:ext cx="2531226" cy="759261"/>
            </a:xfrm>
            <a:prstGeom prst="rect">
              <a:avLst/>
            </a:prstGeom>
            <a:solidFill>
              <a:schemeClr val="bg1"/>
            </a:solidFill>
          </p:spPr>
          <p:txBody>
            <a:bodyPr wrap="square">
              <a:noAutofit/>
            </a:bodyPr>
            <a:lstStyle/>
            <a:p>
              <a:pPr algn="ctr"/>
              <a:r>
                <a:rPr lang="zh-CN" altLang="en-US" b="1" dirty="0">
                  <a:solidFill>
                    <a:prstClr val="black">
                      <a:lumMod val="65000"/>
                      <a:lumOff val="35000"/>
                    </a:prstClr>
                  </a:solidFill>
                  <a:latin typeface="Times New Roman" panose="02020603050405020304" pitchFamily="18" charset="0"/>
                  <a:ea typeface="黑体" panose="02010609060101010101" pitchFamily="49" charset="-122"/>
                  <a:cs typeface="Times New Roman" panose="02020603050405020304" pitchFamily="18" charset="0"/>
                </a:rPr>
                <a:t>Big data access speed is 10 times faster</a:t>
              </a:r>
            </a:p>
          </p:txBody>
        </p:sp>
      </p:grpSp>
      <p:sp>
        <p:nvSpPr>
          <p:cNvPr id="25" name="矩形: 圆角 124">
            <a:extLst>
              <a:ext uri="{FF2B5EF4-FFF2-40B4-BE49-F238E27FC236}">
                <a16:creationId xmlns:a16="http://schemas.microsoft.com/office/drawing/2014/main" xmlns="" id="{7A047C52-3658-4A08-9472-CF1077817A7E}"/>
              </a:ext>
            </a:extLst>
          </p:cNvPr>
          <p:cNvSpPr/>
          <p:nvPr/>
        </p:nvSpPr>
        <p:spPr>
          <a:xfrm>
            <a:off x="8647078" y="1936714"/>
            <a:ext cx="3137553" cy="3549353"/>
          </a:xfrm>
          <a:prstGeom prst="roundRect">
            <a:avLst>
              <a:gd name="adj" fmla="val 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dirty="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框 27">
            <a:extLst>
              <a:ext uri="{FF2B5EF4-FFF2-40B4-BE49-F238E27FC236}">
                <a16:creationId xmlns:a16="http://schemas.microsoft.com/office/drawing/2014/main" xmlns="" id="{BAD5D135-317C-43C7-B7AD-CBEF498AECA3}"/>
              </a:ext>
            </a:extLst>
          </p:cNvPr>
          <p:cNvSpPr txBox="1"/>
          <p:nvPr/>
        </p:nvSpPr>
        <p:spPr>
          <a:xfrm>
            <a:off x="673814" y="1955672"/>
            <a:ext cx="3489792" cy="1350372"/>
          </a:xfrm>
          <a:prstGeom prst="rect">
            <a:avLst/>
          </a:prstGeom>
          <a:solidFill>
            <a:srgbClr val="0041B4"/>
          </a:solidFill>
        </p:spPr>
        <p:txBody>
          <a:bodyPr wrap="square" rtlCol="0">
            <a:noAutofit/>
          </a:bodyPr>
          <a:lstStyle/>
          <a:p>
            <a:pPr algn="ctr">
              <a:lnSpc>
                <a:spcPct val="114000"/>
              </a:lnSpc>
            </a:pPr>
            <a:r>
              <a:rPr lang="en-US" altLang="zh-CN" sz="22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Internationally </a:t>
            </a:r>
            <a:r>
              <a:rPr lang="en-US" altLang="zh-CN"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pioneering </a:t>
            </a:r>
            <a:endParaRPr lang="en-US" altLang="zh-CN" sz="22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14000"/>
              </a:lnSpc>
            </a:pPr>
            <a:r>
              <a:rPr lang="en-US" altLang="zh-CN" sz="2200" b="1" dirty="0">
                <a:solidFill>
                  <a:prstClr val="white"/>
                </a:solidFill>
                <a:latin typeface="Times New Roman" panose="02020603050405020304" pitchFamily="18" charset="0"/>
                <a:ea typeface="黑体" panose="02010609060101010101" pitchFamily="49" charset="-122"/>
                <a:cs typeface="Times New Roman" panose="02020603050405020304" pitchFamily="18" charset="0"/>
              </a:rPr>
              <a:t>h</a:t>
            </a: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igh-speed communication protocol </a:t>
            </a:r>
            <a:r>
              <a:rPr lang="en-US" altLang="zh-CN" sz="22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CV-Link</a:t>
            </a:r>
            <a:endParaRPr lang="en-US" altLang="zh-CN"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9" name="文本框 28">
            <a:extLst>
              <a:ext uri="{FF2B5EF4-FFF2-40B4-BE49-F238E27FC236}">
                <a16:creationId xmlns:a16="http://schemas.microsoft.com/office/drawing/2014/main" xmlns="" id="{E6421738-99C4-4334-A24B-FD22B5E73CBA}"/>
              </a:ext>
            </a:extLst>
          </p:cNvPr>
          <p:cNvSpPr txBox="1"/>
          <p:nvPr/>
        </p:nvSpPr>
        <p:spPr>
          <a:xfrm>
            <a:off x="4784248" y="1978505"/>
            <a:ext cx="3214798" cy="1319788"/>
          </a:xfrm>
          <a:prstGeom prst="rect">
            <a:avLst/>
          </a:prstGeom>
          <a:solidFill>
            <a:srgbClr val="0041B4"/>
          </a:solidFill>
        </p:spPr>
        <p:txBody>
          <a:bodyPr wrap="square" rtlCol="0">
            <a:noAutofit/>
          </a:bodyPr>
          <a:lstStyle/>
          <a:p>
            <a:pPr algn="ctr">
              <a:lnSpc>
                <a:spcPct val="114000"/>
              </a:lnSpc>
            </a:pPr>
            <a:r>
              <a:rPr lang="zh-CN" altLang="en-US"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Innovative </a:t>
            </a:r>
            <a:endParaRPr lang="en-US" altLang="zh-CN"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14000"/>
              </a:lnSpc>
            </a:pP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b</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ig </a:t>
            </a:r>
            <a:r>
              <a:rPr lang="en-US" altLang="zh-CN" sz="2200" b="1" dirty="0">
                <a:solidFill>
                  <a:prstClr val="white"/>
                </a:solidFill>
                <a:latin typeface="Times New Roman" panose="02020603050405020304" pitchFamily="18" charset="0"/>
                <a:ea typeface="黑体" panose="02010609060101010101" pitchFamily="49" charset="-122"/>
                <a:cs typeface="Times New Roman" panose="02020603050405020304" pitchFamily="18" charset="0"/>
              </a:rPr>
              <a:t>d</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ata </a:t>
            </a:r>
            <a:r>
              <a:rPr lang="en-US" altLang="zh-CN" sz="2200" b="1" dirty="0">
                <a:solidFill>
                  <a:prstClr val="white"/>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ccess </a:t>
            </a:r>
            <a:r>
              <a:rPr lang="zh-CN" altLang="en-US" sz="2200" b="1" dirty="0">
                <a:solidFill>
                  <a:prstClr val="white"/>
                </a:solidFill>
                <a:latin typeface="Times New Roman" panose="02020603050405020304" pitchFamily="18" charset="0"/>
                <a:ea typeface="黑体" panose="02010609060101010101" pitchFamily="49" charset="-122"/>
                <a:cs typeface="Times New Roman" panose="02020603050405020304" pitchFamily="18" charset="0"/>
              </a:rPr>
              <a:t>and </a:t>
            </a: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a</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nalytics </a:t>
            </a:r>
            <a:r>
              <a:rPr lang="zh-CN" altLang="en-US"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LA-DB</a:t>
            </a:r>
          </a:p>
        </p:txBody>
      </p:sp>
      <p:sp>
        <p:nvSpPr>
          <p:cNvPr id="30" name="文本框 29">
            <a:extLst>
              <a:ext uri="{FF2B5EF4-FFF2-40B4-BE49-F238E27FC236}">
                <a16:creationId xmlns:a16="http://schemas.microsoft.com/office/drawing/2014/main" xmlns="" id="{B56D8901-5A47-4C31-AF07-9CB3EFC98FC7}"/>
              </a:ext>
            </a:extLst>
          </p:cNvPr>
          <p:cNvSpPr txBox="1"/>
          <p:nvPr/>
        </p:nvSpPr>
        <p:spPr>
          <a:xfrm>
            <a:off x="8635294" y="1942500"/>
            <a:ext cx="3170221" cy="1320587"/>
          </a:xfrm>
          <a:prstGeom prst="rect">
            <a:avLst/>
          </a:prstGeom>
          <a:solidFill>
            <a:srgbClr val="0041B4"/>
          </a:solidFill>
        </p:spPr>
        <p:txBody>
          <a:bodyPr wrap="square" rtlCol="0">
            <a:noAutofit/>
          </a:bodyPr>
          <a:lstStyle/>
          <a:p>
            <a:pPr algn="ctr">
              <a:lnSpc>
                <a:spcPct val="114000"/>
              </a:lnSpc>
            </a:pPr>
            <a:r>
              <a:rPr lang="en-US" altLang="zh-CN" sz="22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High reliability </a:t>
            </a: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d</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istributed </a:t>
            </a:r>
            <a:r>
              <a:rPr lang="en-US" altLang="zh-CN" sz="2200" b="1" dirty="0" err="1"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i</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ntelligent </a:t>
            </a: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c</a:t>
            </a:r>
            <a:r>
              <a:rPr lang="zh-CN" altLang="en-US"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ontrol  </a:t>
            </a:r>
            <a:r>
              <a:rPr lang="en-US" altLang="zh-CN" sz="2200" b="1" dirty="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rPr>
              <a:t>system </a:t>
            </a:r>
            <a:r>
              <a:rPr lang="zh-CN" altLang="en-US" sz="2200" b="1" dirty="0" smtClean="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LACCS</a:t>
            </a:r>
            <a:endParaRPr lang="zh-CN" altLang="en-US" sz="2200"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32" name="十字形 31"/>
          <p:cNvSpPr>
            <a:spLocks noChangeAspect="1"/>
          </p:cNvSpPr>
          <p:nvPr/>
        </p:nvSpPr>
        <p:spPr>
          <a:xfrm>
            <a:off x="4295840" y="3212976"/>
            <a:ext cx="360000" cy="357618"/>
          </a:xfrm>
          <a:prstGeom prst="plus">
            <a:avLst>
              <a:gd name="adj" fmla="val 36415"/>
            </a:avLst>
          </a:prstGeom>
          <a:solidFill>
            <a:srgbClr val="D6EFFA"/>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prstClr val="white"/>
              </a:solidFill>
              <a:latin typeface="Times New Roman" panose="02020603050405020304" pitchFamily="18" charset="0"/>
              <a:cs typeface="Times New Roman" panose="02020603050405020304" pitchFamily="18" charset="0"/>
            </a:endParaRPr>
          </a:p>
        </p:txBody>
      </p:sp>
      <p:sp>
        <p:nvSpPr>
          <p:cNvPr id="33" name="十字形 32"/>
          <p:cNvSpPr>
            <a:spLocks noChangeAspect="1"/>
          </p:cNvSpPr>
          <p:nvPr/>
        </p:nvSpPr>
        <p:spPr>
          <a:xfrm>
            <a:off x="8121365" y="3212976"/>
            <a:ext cx="360000" cy="357618"/>
          </a:xfrm>
          <a:prstGeom prst="plus">
            <a:avLst>
              <a:gd name="adj" fmla="val 36415"/>
            </a:avLst>
          </a:prstGeom>
          <a:solidFill>
            <a:srgbClr val="D6EFFA"/>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prstClr val="white"/>
              </a:solidFill>
              <a:latin typeface="Times New Roman" panose="02020603050405020304" pitchFamily="18" charset="0"/>
              <a:cs typeface="Times New Roman" panose="02020603050405020304" pitchFamily="18" charset="0"/>
            </a:endParaRPr>
          </a:p>
        </p:txBody>
      </p:sp>
      <p:sp>
        <p:nvSpPr>
          <p:cNvPr id="37" name="矩形 36">
            <a:extLst>
              <a:ext uri="{FF2B5EF4-FFF2-40B4-BE49-F238E27FC236}">
                <a16:creationId xmlns:a16="http://schemas.microsoft.com/office/drawing/2014/main" xmlns="" id="{930AB41E-6C42-4CF2-BF7A-ABCF89429365}"/>
              </a:ext>
            </a:extLst>
          </p:cNvPr>
          <p:cNvSpPr/>
          <p:nvPr/>
        </p:nvSpPr>
        <p:spPr>
          <a:xfrm>
            <a:off x="469140" y="5668452"/>
            <a:ext cx="11336375" cy="1004634"/>
          </a:xfrm>
          <a:prstGeom prst="rect">
            <a:avLst/>
          </a:prstGeom>
          <a:solidFill>
            <a:schemeClr val="accent4">
              <a:lumMod val="20000"/>
              <a:lumOff val="80000"/>
            </a:schemeClr>
          </a:solidFill>
          <a:ln w="3175">
            <a:noFill/>
          </a:ln>
          <a:effectLst/>
        </p:spPr>
        <p:txBody>
          <a:bodyPr wrap="square" anchor="ctr" anchorCtr="1">
            <a:noAutofit/>
          </a:bodyPr>
          <a:lstStyle/>
          <a:p>
            <a:pPr algn="ctr">
              <a:lnSpc>
                <a:spcPct val="114000"/>
              </a:lnSpc>
              <a:defRPr/>
            </a:pPr>
            <a:r>
              <a:rPr lang="en-US" altLang="zh-CN" sz="2400" b="1" dirty="0" smtClean="0">
                <a:solidFill>
                  <a:srgbClr val="0000FF"/>
                </a:solidFill>
                <a:latin typeface="Times New Roman" panose="02020603050405020304" pitchFamily="18" charset="0"/>
                <a:cs typeface="Times New Roman" panose="02020603050405020304" pitchFamily="18" charset="0"/>
              </a:rPr>
              <a:t>The entire </a:t>
            </a:r>
            <a:r>
              <a:rPr lang="en-US" altLang="zh-CN" sz="2400" b="1" dirty="0">
                <a:solidFill>
                  <a:srgbClr val="0000FF"/>
                </a:solidFill>
                <a:latin typeface="Times New Roman" panose="02020603050405020304" pitchFamily="18" charset="0"/>
                <a:cs typeface="Times New Roman" panose="02020603050405020304" pitchFamily="18" charset="0"/>
              </a:rPr>
              <a:t>chain guarantees the security of data for the accelerator's large scientific facility and core research experiments, with </a:t>
            </a:r>
            <a:r>
              <a:rPr lang="en-US" altLang="zh-CN" sz="2400" b="1" dirty="0" smtClean="0">
                <a:solidFill>
                  <a:srgbClr val="0000FF"/>
                </a:solidFill>
                <a:latin typeface="Times New Roman" panose="02020603050405020304" pitchFamily="18" charset="0"/>
                <a:cs typeface="Times New Roman" panose="02020603050405020304" pitchFamily="18" charset="0"/>
              </a:rPr>
              <a:t>high performance</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31" name="文本框 30"/>
          <p:cNvSpPr txBox="1"/>
          <p:nvPr/>
        </p:nvSpPr>
        <p:spPr bwMode="auto">
          <a:xfrm>
            <a:off x="3719736" y="116632"/>
            <a:ext cx="501130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Machine Commissioning</a:t>
            </a:r>
            <a:endParaRPr lang="zh-CN" altLang="en-US" sz="3200" b="1" dirty="0">
              <a:solidFill>
                <a:prstClr val="black"/>
              </a:solidFill>
            </a:endParaRPr>
          </a:p>
        </p:txBody>
      </p:sp>
    </p:spTree>
    <p:extLst>
      <p:ext uri="{BB962C8B-B14F-4D97-AF65-F5344CB8AC3E}">
        <p14:creationId xmlns:p14="http://schemas.microsoft.com/office/powerpoint/2010/main" val="28896090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15" name="图片 14" descr="图示  AI 生成的内容可能不正确。">
            <a:extLst>
              <a:ext uri="{FF2B5EF4-FFF2-40B4-BE49-F238E27FC236}">
                <a16:creationId xmlns:a16="http://schemas.microsoft.com/office/drawing/2014/main" xmlns="" id="{B159452C-1459-8F88-A111-0EBAE8CEAD9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488851" y="1687116"/>
            <a:ext cx="2478792" cy="3370598"/>
          </a:xfrm>
          <a:prstGeom prst="rect">
            <a:avLst/>
          </a:prstGeom>
        </p:spPr>
      </p:pic>
      <p:sp>
        <p:nvSpPr>
          <p:cNvPr id="16" name="文本框 15">
            <a:extLst>
              <a:ext uri="{FF2B5EF4-FFF2-40B4-BE49-F238E27FC236}">
                <a16:creationId xmlns:a16="http://schemas.microsoft.com/office/drawing/2014/main" xmlns="" id="{EBE11237-0FA7-FC8E-2BD0-48F8B264E7D5}"/>
              </a:ext>
            </a:extLst>
          </p:cNvPr>
          <p:cNvSpPr txBox="1"/>
          <p:nvPr/>
        </p:nvSpPr>
        <p:spPr>
          <a:xfrm>
            <a:off x="323743" y="800942"/>
            <a:ext cx="11480794" cy="1043882"/>
          </a:xfrm>
          <a:prstGeom prst="rect">
            <a:avLst/>
          </a:prstGeom>
          <a:noFill/>
        </p:spPr>
        <p:txBody>
          <a:bodyPr wrap="square">
            <a:noAutofit/>
          </a:bodyPr>
          <a:lstStyle/>
          <a:p>
            <a:pPr algn="ctr" eaLnBrk="1" fontAlgn="auto" hangingPunct="1">
              <a:spcBef>
                <a:spcPts val="0"/>
              </a:spcBef>
              <a:spcAft>
                <a:spcPts val="0"/>
              </a:spcAft>
              <a:defRPr/>
            </a:pPr>
            <a:r>
              <a:rPr kumimoji="1" lang="en-US" altLang="zh-CN" sz="26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HIAF implementation: </a:t>
            </a:r>
            <a:r>
              <a:rPr kumimoji="1"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integration 141 beam dynamics</a:t>
            </a:r>
            <a:r>
              <a:rPr kumimoji="1" lang="en-US" altLang="zh-CN"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3,559 large-scale </a:t>
            </a:r>
            <a:r>
              <a:rPr kumimoji="1"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devices</a:t>
            </a:r>
            <a:r>
              <a:rPr kumimoji="1" lang="en-US" altLang="zh-CN"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and 230,000 </a:t>
            </a:r>
            <a:r>
              <a:rPr kumimoji="1" lang="en-US" altLang="zh-CN" sz="24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control </a:t>
            </a:r>
            <a:r>
              <a:rPr kumimoji="1" lang="en-US" altLang="zh-CN"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variables for joint commissioning </a:t>
            </a:r>
            <a:endParaRPr lang="zh-CN" altLang="en-US" sz="24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8" name="肘形连接符 17">
            <a:extLst>
              <a:ext uri="{FF2B5EF4-FFF2-40B4-BE49-F238E27FC236}">
                <a16:creationId xmlns:a16="http://schemas.microsoft.com/office/drawing/2014/main" xmlns="" id="{F6F49851-3D55-EA5E-20E3-28FB46DFDAFA}"/>
              </a:ext>
            </a:extLst>
          </p:cNvPr>
          <p:cNvCxnSpPr>
            <a:cxnSpLocks/>
          </p:cNvCxnSpPr>
          <p:nvPr/>
        </p:nvCxnSpPr>
        <p:spPr>
          <a:xfrm>
            <a:off x="4309838" y="2308941"/>
            <a:ext cx="1296000" cy="1332000"/>
          </a:xfrm>
          <a:prstGeom prst="bentConnector3">
            <a:avLst>
              <a:gd name="adj1" fmla="val 50000"/>
            </a:avLst>
          </a:prstGeom>
          <a:noFill/>
          <a:ln w="6350" cap="flat" cmpd="sng" algn="ctr">
            <a:solidFill>
              <a:sysClr val="windowText" lastClr="000000"/>
            </a:solidFill>
            <a:prstDash val="solid"/>
            <a:miter lim="800000"/>
          </a:ln>
          <a:effectLst/>
        </p:spPr>
      </p:cxnSp>
      <p:sp>
        <p:nvSpPr>
          <p:cNvPr id="19" name="椭圆 18">
            <a:extLst>
              <a:ext uri="{FF2B5EF4-FFF2-40B4-BE49-F238E27FC236}">
                <a16:creationId xmlns:a16="http://schemas.microsoft.com/office/drawing/2014/main" xmlns="" id="{20BF651B-9D47-FBD3-6C39-DAE363716960}"/>
              </a:ext>
            </a:extLst>
          </p:cNvPr>
          <p:cNvSpPr/>
          <p:nvPr/>
        </p:nvSpPr>
        <p:spPr>
          <a:xfrm>
            <a:off x="5432853" y="3815909"/>
            <a:ext cx="76325" cy="93831"/>
          </a:xfrm>
          <a:prstGeom prst="ellipse">
            <a:avLst/>
          </a:prstGeom>
          <a:noFill/>
          <a:ln w="12700" cap="flat" cmpd="sng" algn="ctr">
            <a:noFill/>
            <a:prstDash val="solid"/>
            <a:miter lim="800000"/>
          </a:ln>
          <a:effectLst/>
        </p:spPr>
        <p:txBody>
          <a:bodyPr rtlCol="0" anchor="ctr">
            <a:noAutofit/>
          </a:bodyPr>
          <a:lstStyle/>
          <a:p>
            <a:pPr algn="ctr" eaLnBrk="1" fontAlgn="auto" hangingPunct="1">
              <a:spcBef>
                <a:spcPts val="0"/>
              </a:spcBef>
              <a:spcAft>
                <a:spcPts val="0"/>
              </a:spcAft>
              <a:defRPr/>
            </a:pPr>
            <a:endParaRPr kumimoji="1" lang="zh-CN" altLang="en-US" kern="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21" name="图片 20" descr="图形用户界面, 图表  描述已自动生成">
            <a:extLst>
              <a:ext uri="{FF2B5EF4-FFF2-40B4-BE49-F238E27FC236}">
                <a16:creationId xmlns:a16="http://schemas.microsoft.com/office/drawing/2014/main" xmlns="" id="{F2F067D9-6AF4-27A3-8415-083D01FA51D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8293332" y="1756572"/>
            <a:ext cx="3069831" cy="1794650"/>
          </a:xfrm>
          <a:prstGeom prst="rect">
            <a:avLst/>
          </a:prstGeom>
        </p:spPr>
      </p:pic>
      <p:pic>
        <p:nvPicPr>
          <p:cNvPr id="22" name="图片 21" descr="图形用户界面, Word  描述已自动生成">
            <a:extLst>
              <a:ext uri="{FF2B5EF4-FFF2-40B4-BE49-F238E27FC236}">
                <a16:creationId xmlns:a16="http://schemas.microsoft.com/office/drawing/2014/main" xmlns="" id="{93680BBA-4F04-CBEC-E79A-5338C424946B}"/>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8309830" y="3661496"/>
            <a:ext cx="3075620" cy="1315106"/>
          </a:xfrm>
          <a:prstGeom prst="rect">
            <a:avLst/>
          </a:prstGeom>
        </p:spPr>
      </p:pic>
      <p:pic>
        <p:nvPicPr>
          <p:cNvPr id="24" name="图片 23">
            <a:extLst>
              <a:ext uri="{FF2B5EF4-FFF2-40B4-BE49-F238E27FC236}">
                <a16:creationId xmlns:a16="http://schemas.microsoft.com/office/drawing/2014/main" xmlns="" id="{50D38B09-D309-8926-90D4-772E0EE7B311}"/>
              </a:ext>
            </a:extLst>
          </p:cNvPr>
          <p:cNvPicPr>
            <a:picLocks noChangeAspect="1"/>
          </p:cNvPicPr>
          <p:nvPr/>
        </p:nvPicPr>
        <p:blipFill>
          <a:blip r:embed="rId6" cstate="screen">
            <a:extLst>
              <a:ext uri="{BEBA8EAE-BF5A-486C-A8C5-ECC9F3942E4B}">
                <a14:imgProps xmlns:a14="http://schemas.microsoft.com/office/drawing/2010/main">
                  <a14:imgLayer r:embed="rId7">
                    <a14:imgEffect>
                      <a14:sharpenSoften amount="30000"/>
                    </a14:imgEffect>
                    <a14:imgEffect>
                      <a14:brightnessContrast bright="6000" contrast="66000"/>
                    </a14:imgEffect>
                  </a14:imgLayer>
                </a14:imgProps>
              </a:ext>
              <a:ext uri="{28A0092B-C50C-407E-A947-70E740481C1C}">
                <a14:useLocalDpi xmlns:a14="http://schemas.microsoft.com/office/drawing/2010/main"/>
              </a:ext>
            </a:extLst>
          </a:blip>
          <a:stretch>
            <a:fillRect/>
          </a:stretch>
        </p:blipFill>
        <p:spPr>
          <a:xfrm>
            <a:off x="583838" y="2924849"/>
            <a:ext cx="4368697" cy="2592383"/>
          </a:xfrm>
          <a:prstGeom prst="rect">
            <a:avLst/>
          </a:prstGeom>
        </p:spPr>
      </p:pic>
      <p:sp>
        <p:nvSpPr>
          <p:cNvPr id="25" name="矩形 24">
            <a:extLst>
              <a:ext uri="{FF2B5EF4-FFF2-40B4-BE49-F238E27FC236}">
                <a16:creationId xmlns:a16="http://schemas.microsoft.com/office/drawing/2014/main" xmlns="" id="{8FA88E05-F4C3-4D73-889A-178A5395D8B1}"/>
              </a:ext>
            </a:extLst>
          </p:cNvPr>
          <p:cNvSpPr/>
          <p:nvPr/>
        </p:nvSpPr>
        <p:spPr>
          <a:xfrm>
            <a:off x="571196" y="5670886"/>
            <a:ext cx="11088559" cy="998474"/>
          </a:xfrm>
          <a:prstGeom prst="rect">
            <a:avLst/>
          </a:prstGeom>
          <a:solidFill>
            <a:schemeClr val="accent4">
              <a:lumMod val="20000"/>
              <a:lumOff val="80000"/>
            </a:schemeClr>
          </a:solidFill>
          <a:ln w="3175">
            <a:noFill/>
          </a:ln>
          <a:effectLst/>
        </p:spPr>
        <p:txBody>
          <a:bodyPr wrap="square">
            <a:noAutofit/>
          </a:bodyPr>
          <a:lstStyle/>
          <a:p>
            <a:pPr algn="ctr" eaLnBrk="1" hangingPunct="1">
              <a:defRPr/>
            </a:pPr>
            <a:r>
              <a:rPr kumimoji="1" lang="en-US" altLang="zh-CN" sz="28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I</a:t>
            </a:r>
            <a:r>
              <a:rPr kumimoji="1" lang="en-US" altLang="zh-CN" sz="28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t </a:t>
            </a:r>
            <a:r>
              <a:rPr kumimoji="1" lang="en-US" altLang="zh-CN" sz="28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delivers </a:t>
            </a:r>
            <a:r>
              <a:rPr kumimoji="1" lang="en-US" altLang="zh-CN" sz="28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real-time data processing, automatic control, and AI-based debugging </a:t>
            </a:r>
            <a:r>
              <a:rPr kumimoji="1" lang="en-US" altLang="zh-CN" sz="2800" b="1" dirty="0" smtClean="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kumimoji="1" lang="en-US" altLang="zh-CN" sz="2800" b="1"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for large-scale accelerators.</a:t>
            </a:r>
          </a:p>
        </p:txBody>
      </p:sp>
      <p:pic>
        <p:nvPicPr>
          <p:cNvPr id="26" name="图片 25">
            <a:extLst>
              <a:ext uri="{FF2B5EF4-FFF2-40B4-BE49-F238E27FC236}">
                <a16:creationId xmlns:a16="http://schemas.microsoft.com/office/drawing/2014/main" xmlns="" id="{F25494E4-8DB7-44FD-9B11-656852C69AF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rot="16200000">
            <a:off x="1976230" y="477114"/>
            <a:ext cx="1020956" cy="3654646"/>
          </a:xfrm>
          <a:prstGeom prst="rect">
            <a:avLst/>
          </a:prstGeom>
        </p:spPr>
      </p:pic>
      <p:sp>
        <p:nvSpPr>
          <p:cNvPr id="27" name="文本框 26">
            <a:extLst>
              <a:ext uri="{FF2B5EF4-FFF2-40B4-BE49-F238E27FC236}">
                <a16:creationId xmlns:a16="http://schemas.microsoft.com/office/drawing/2014/main" xmlns="" id="{4F64CF04-3C16-44B4-A2F0-065DD31DC516}"/>
              </a:ext>
            </a:extLst>
          </p:cNvPr>
          <p:cNvSpPr txBox="1"/>
          <p:nvPr/>
        </p:nvSpPr>
        <p:spPr>
          <a:xfrm>
            <a:off x="5674995" y="5041215"/>
            <a:ext cx="2607925" cy="646331"/>
          </a:xfrm>
          <a:prstGeom prst="rect">
            <a:avLst/>
          </a:prstGeom>
          <a:noFill/>
        </p:spPr>
        <p:txBody>
          <a:bodyPr wrap="square" rtlCol="0">
            <a:spAutoFit/>
          </a:bodyPr>
          <a:lstStyle/>
          <a:p>
            <a:pPr algn="ctr" fontAlgn="auto">
              <a:spcBef>
                <a:spcPts val="0"/>
              </a:spcBef>
              <a:spcAft>
                <a:spcPts val="0"/>
              </a:spcAft>
              <a:defRPr/>
            </a:pPr>
            <a:r>
              <a:rPr lang="en-US" altLang="zh-CN"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rPr>
              <a:t>Full cover of all accelerator nodes</a:t>
            </a:r>
            <a:endParaRPr lang="zh-CN" altLang="en-US" dirty="0">
              <a:solidFill>
                <a:srgbClr val="000099"/>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8" name="文本框 27">
            <a:extLst>
              <a:ext uri="{FF2B5EF4-FFF2-40B4-BE49-F238E27FC236}">
                <a16:creationId xmlns:a16="http://schemas.microsoft.com/office/drawing/2014/main" xmlns="" id="{42B41531-9E7A-4041-A360-5276B82326A3}"/>
              </a:ext>
            </a:extLst>
          </p:cNvPr>
          <p:cNvSpPr txBox="1"/>
          <p:nvPr/>
        </p:nvSpPr>
        <p:spPr>
          <a:xfrm>
            <a:off x="8680853" y="5013176"/>
            <a:ext cx="2497028" cy="646331"/>
          </a:xfrm>
          <a:prstGeom prst="rect">
            <a:avLst/>
          </a:prstGeom>
          <a:noFill/>
        </p:spPr>
        <p:txBody>
          <a:bodyPr wrap="square" rtlCol="0">
            <a:spAutoFit/>
          </a:bodyPr>
          <a:lstStyle>
            <a:defPPr>
              <a:defRPr lang="zh-CN"/>
            </a:defPPr>
            <a:lvl1pPr algn="ctr" fontAlgn="auto">
              <a:spcBef>
                <a:spcPts val="0"/>
              </a:spcBef>
              <a:spcAft>
                <a:spcPts val="0"/>
              </a:spcAft>
              <a:defRPr>
                <a:solidFill>
                  <a:srgbClr val="000099"/>
                </a:solidFill>
                <a:latin typeface="Abadi" panose="020B0604020104020204" pitchFamily="34" charset="0"/>
                <a:ea typeface="黑体" panose="02010609060101010101" pitchFamily="49" charset="-122"/>
                <a:cs typeface="Times New Roman" panose="02020603050405020304" pitchFamily="18" charset="0"/>
              </a:defRPr>
            </a:lvl1pPr>
          </a:lstStyle>
          <a:p>
            <a:r>
              <a:rPr lang="en-US" altLang="zh-CN" dirty="0">
                <a:latin typeface="Times New Roman" panose="02020603050405020304" pitchFamily="18" charset="0"/>
              </a:rPr>
              <a:t>Implantation of beam </a:t>
            </a:r>
            <a:r>
              <a:rPr lang="en-US" altLang="zh-CN" dirty="0" smtClean="0">
                <a:latin typeface="Times New Roman" panose="02020603050405020304" pitchFamily="18" charset="0"/>
              </a:rPr>
              <a:t>dynamic operation </a:t>
            </a:r>
            <a:endParaRPr lang="zh-CN" altLang="en-US" dirty="0">
              <a:latin typeface="Times New Roman" panose="02020603050405020304" pitchFamily="18" charset="0"/>
            </a:endParaRPr>
          </a:p>
        </p:txBody>
      </p:sp>
      <p:sp>
        <p:nvSpPr>
          <p:cNvPr id="14" name="文本框 13"/>
          <p:cNvSpPr txBox="1"/>
          <p:nvPr/>
        </p:nvSpPr>
        <p:spPr bwMode="auto">
          <a:xfrm>
            <a:off x="3719736" y="116632"/>
            <a:ext cx="501130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Machine Commissioning</a:t>
            </a:r>
            <a:endParaRPr lang="zh-CN" altLang="en-US" sz="3200" b="1" dirty="0">
              <a:solidFill>
                <a:prstClr val="black"/>
              </a:solidFill>
            </a:endParaRPr>
          </a:p>
        </p:txBody>
      </p:sp>
    </p:spTree>
    <p:extLst>
      <p:ext uri="{BB962C8B-B14F-4D97-AF65-F5344CB8AC3E}">
        <p14:creationId xmlns:p14="http://schemas.microsoft.com/office/powerpoint/2010/main" val="125671134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pic>
        <p:nvPicPr>
          <p:cNvPr id="4" name="图片 3">
            <a:extLst>
              <a:ext uri="{FF2B5EF4-FFF2-40B4-BE49-F238E27FC236}">
                <a16:creationId xmlns:a16="http://schemas.microsoft.com/office/drawing/2014/main" xmlns="" id="{C4F4D9A9-FE91-4AFB-BCB7-CDB3431D4445}"/>
              </a:ext>
            </a:extLst>
          </p:cNvPr>
          <p:cNvPicPr>
            <a:picLocks noChangeAspect="1"/>
          </p:cNvPicPr>
          <p:nvPr/>
        </p:nvPicPr>
        <p:blipFill rotWithShape="1">
          <a:blip r:embed="rId3"/>
          <a:srcRect l="34697"/>
          <a:stretch/>
        </p:blipFill>
        <p:spPr>
          <a:xfrm>
            <a:off x="6960096" y="1628800"/>
            <a:ext cx="4564114" cy="4110024"/>
          </a:xfrm>
          <a:prstGeom prst="rect">
            <a:avLst/>
          </a:prstGeom>
          <a:noFill/>
          <a:ln>
            <a:noFill/>
          </a:ln>
        </p:spPr>
      </p:pic>
      <p:sp>
        <p:nvSpPr>
          <p:cNvPr id="5" name="矩形 4">
            <a:extLst>
              <a:ext uri="{FF2B5EF4-FFF2-40B4-BE49-F238E27FC236}">
                <a16:creationId xmlns:a16="http://schemas.microsoft.com/office/drawing/2014/main" xmlns="" id="{A6A0DF3F-60A2-4C5D-AF8A-1FAAD94EB78F}"/>
              </a:ext>
            </a:extLst>
          </p:cNvPr>
          <p:cNvSpPr/>
          <p:nvPr/>
        </p:nvSpPr>
        <p:spPr>
          <a:xfrm>
            <a:off x="7104113" y="1701969"/>
            <a:ext cx="3888432" cy="400110"/>
          </a:xfrm>
          <a:prstGeom prst="rect">
            <a:avLst/>
          </a:prstGeom>
          <a:solidFill>
            <a:schemeClr val="bg1"/>
          </a:solidFill>
        </p:spPr>
        <p:txBody>
          <a:bodyPr wrap="square">
            <a:spAutoFit/>
          </a:bodyPr>
          <a:lstStyle/>
          <a:p>
            <a:pPr algn="ctr" fontAlgn="auto">
              <a:spcBef>
                <a:spcPts val="0"/>
              </a:spcBef>
              <a:spcAft>
                <a:spcPts val="0"/>
              </a:spcAft>
            </a:pPr>
            <a:r>
              <a:rPr lang="en-US" altLang="zh-CN" sz="2000" b="1"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Heavy-ion Accelerator Fires Up</a:t>
            </a:r>
            <a:endParaRPr lang="zh-CN" altLang="en-US" sz="2000" b="1" dirty="0">
              <a:solidFill>
                <a:srgbClr val="0000FF"/>
              </a:solidFill>
              <a:latin typeface="Times New Roman" panose="02020603050405020304" pitchFamily="18" charset="0"/>
              <a:cs typeface="Times New Roman" panose="02020603050405020304" pitchFamily="18" charset="0"/>
            </a:endParaRPr>
          </a:p>
        </p:txBody>
      </p:sp>
      <p:grpSp>
        <p:nvGrpSpPr>
          <p:cNvPr id="6" name="组合 5">
            <a:extLst>
              <a:ext uri="{FF2B5EF4-FFF2-40B4-BE49-F238E27FC236}">
                <a16:creationId xmlns:a16="http://schemas.microsoft.com/office/drawing/2014/main" xmlns="" id="{A5531288-8EBD-4E43-9B05-EE443F2C2C2B}"/>
              </a:ext>
            </a:extLst>
          </p:cNvPr>
          <p:cNvGrpSpPr>
            <a:grpSpLocks noChangeAspect="1"/>
          </p:cNvGrpSpPr>
          <p:nvPr/>
        </p:nvGrpSpPr>
        <p:grpSpPr>
          <a:xfrm>
            <a:off x="1063936" y="1783392"/>
            <a:ext cx="5049889" cy="1620000"/>
            <a:chOff x="671407" y="759006"/>
            <a:chExt cx="5420430" cy="1800084"/>
          </a:xfrm>
        </p:grpSpPr>
        <p:pic>
          <p:nvPicPr>
            <p:cNvPr id="7" name="Picture 2">
              <a:extLst>
                <a:ext uri="{FF2B5EF4-FFF2-40B4-BE49-F238E27FC236}">
                  <a16:creationId xmlns:a16="http://schemas.microsoft.com/office/drawing/2014/main" xmlns="" id="{E6198574-FADA-4E28-B1A7-6CC5691C3F5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1407" y="759006"/>
              <a:ext cx="5420430" cy="18000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文本框 7">
              <a:extLst>
                <a:ext uri="{FF2B5EF4-FFF2-40B4-BE49-F238E27FC236}">
                  <a16:creationId xmlns:a16="http://schemas.microsoft.com/office/drawing/2014/main" xmlns="" id="{E6E20638-4FF0-4B79-A78B-2222B7F248FB}"/>
                </a:ext>
              </a:extLst>
            </p:cNvPr>
            <p:cNvSpPr txBox="1"/>
            <p:nvPr/>
          </p:nvSpPr>
          <p:spPr>
            <a:xfrm>
              <a:off x="4375692" y="802900"/>
              <a:ext cx="1402653" cy="410388"/>
            </a:xfrm>
            <a:prstGeom prst="rect">
              <a:avLst/>
            </a:prstGeom>
            <a:noFill/>
          </p:spPr>
          <p:txBody>
            <a:bodyPr wrap="none" rtlCol="0">
              <a:spAutoFit/>
            </a:bodyPr>
            <a:lstStyle/>
            <a:p>
              <a:pPr fontAlgn="auto">
                <a:spcBef>
                  <a:spcPts val="0"/>
                </a:spcBef>
                <a:spcAft>
                  <a:spcPts val="0"/>
                </a:spcAft>
              </a:pPr>
              <a:r>
                <a:rPr lang="en-US" altLang="zh-CN"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Bring</a:t>
              </a:r>
              <a:r>
                <a:rPr lang="zh-CN" altLang="en-US"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Beam</a:t>
              </a:r>
              <a:endParaRPr lang="zh-CN" altLang="en-US"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grpSp>
      <p:pic>
        <p:nvPicPr>
          <p:cNvPr id="9" name="图片 8">
            <a:extLst>
              <a:ext uri="{FF2B5EF4-FFF2-40B4-BE49-F238E27FC236}">
                <a16:creationId xmlns:a16="http://schemas.microsoft.com/office/drawing/2014/main" xmlns="" id="{07FD2B85-4CDF-498A-A6BA-0657F4F7C54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3936" y="3485976"/>
            <a:ext cx="5040000" cy="2427695"/>
          </a:xfrm>
          <a:prstGeom prst="rect">
            <a:avLst/>
          </a:prstGeom>
        </p:spPr>
      </p:pic>
      <p:sp>
        <p:nvSpPr>
          <p:cNvPr id="10" name="文本框 9">
            <a:extLst>
              <a:ext uri="{FF2B5EF4-FFF2-40B4-BE49-F238E27FC236}">
                <a16:creationId xmlns:a16="http://schemas.microsoft.com/office/drawing/2014/main" xmlns="" id="{8929869A-1724-4055-B45E-F9F95FD27234}"/>
              </a:ext>
            </a:extLst>
          </p:cNvPr>
          <p:cNvSpPr txBox="1"/>
          <p:nvPr/>
        </p:nvSpPr>
        <p:spPr>
          <a:xfrm>
            <a:off x="6985795" y="5754284"/>
            <a:ext cx="4210216" cy="369332"/>
          </a:xfrm>
          <a:prstGeom prst="rect">
            <a:avLst/>
          </a:prstGeom>
          <a:noFill/>
        </p:spPr>
        <p:txBody>
          <a:bodyPr wrap="square">
            <a:spAutoFit/>
          </a:bodyPr>
          <a:lstStyle/>
          <a:p>
            <a:r>
              <a:rPr lang="zh-CN" altLang="en-US" b="1" dirty="0">
                <a:solidFill>
                  <a:prstClr val="black"/>
                </a:solidFill>
                <a:latin typeface="Times New Roman" panose="02020603050405020304" pitchFamily="18" charset="0"/>
                <a:cs typeface="Times New Roman" panose="02020603050405020304" pitchFamily="18" charset="0"/>
              </a:rPr>
              <a:t>Science</a:t>
            </a:r>
            <a:r>
              <a:rPr lang="en-US" altLang="zh-CN" b="1" dirty="0">
                <a:solidFill>
                  <a:prstClr val="black"/>
                </a:solidFill>
                <a:latin typeface="Times New Roman" panose="02020603050405020304" pitchFamily="18" charset="0"/>
                <a:cs typeface="Times New Roman" panose="02020603050405020304" pitchFamily="18" charset="0"/>
              </a:rPr>
              <a:t>,</a:t>
            </a:r>
            <a:r>
              <a:rPr lang="zh-CN" altLang="en-US" b="1" dirty="0">
                <a:solidFill>
                  <a:prstClr val="black"/>
                </a:solidFill>
                <a:latin typeface="Times New Roman" panose="02020603050405020304" pitchFamily="18" charset="0"/>
                <a:cs typeface="Times New Roman" panose="02020603050405020304" pitchFamily="18" charset="0"/>
              </a:rPr>
              <a:t> 6 NOVEMBER 2025</a:t>
            </a:r>
            <a:r>
              <a:rPr lang="en-US" altLang="zh-CN" b="1" dirty="0">
                <a:solidFill>
                  <a:prstClr val="black"/>
                </a:solidFill>
                <a:latin typeface="Times New Roman" panose="02020603050405020304" pitchFamily="18" charset="0"/>
                <a:cs typeface="Times New Roman" panose="02020603050405020304" pitchFamily="18" charset="0"/>
              </a:rPr>
              <a:t>, P.559</a:t>
            </a:r>
            <a:endParaRPr lang="zh-CN" altLang="en-US" b="1" dirty="0">
              <a:solidFill>
                <a:prstClr val="black"/>
              </a:solidFill>
              <a:latin typeface="Times New Roman" panose="02020603050405020304" pitchFamily="18" charset="0"/>
              <a:cs typeface="Times New Roman" panose="02020603050405020304" pitchFamily="18" charset="0"/>
            </a:endParaRPr>
          </a:p>
        </p:txBody>
      </p:sp>
      <p:sp>
        <p:nvSpPr>
          <p:cNvPr id="13" name="矩形 12"/>
          <p:cNvSpPr/>
          <p:nvPr/>
        </p:nvSpPr>
        <p:spPr>
          <a:xfrm>
            <a:off x="529176" y="736248"/>
            <a:ext cx="11327464" cy="892552"/>
          </a:xfrm>
          <a:prstGeom prst="rect">
            <a:avLst/>
          </a:prstGeom>
        </p:spPr>
        <p:txBody>
          <a:bodyPr wrap="square">
            <a:spAutoFit/>
          </a:bodyPr>
          <a:lstStyle/>
          <a:p>
            <a:pPr algn="ctr"/>
            <a:r>
              <a:rPr lang="en-US" altLang="zh-CN" sz="2600" b="1" dirty="0">
                <a:latin typeface="Times New Roman" panose="02020603050405020304" pitchFamily="18" charset="0"/>
                <a:cs typeface="Times New Roman" panose="02020603050405020304" pitchFamily="18" charset="0"/>
              </a:rPr>
              <a:t>The full commissioning, spanning a 2-kilometer-long beamline, was completed </a:t>
            </a:r>
            <a:r>
              <a:rPr lang="en-US" altLang="zh-CN" sz="2600" b="1" dirty="0">
                <a:solidFill>
                  <a:srgbClr val="0000FF"/>
                </a:solidFill>
                <a:latin typeface="Times New Roman" panose="02020603050405020304" pitchFamily="18" charset="0"/>
                <a:cs typeface="Times New Roman" panose="02020603050405020304" pitchFamily="18" charset="0"/>
              </a:rPr>
              <a:t>in only 16 hours </a:t>
            </a:r>
            <a:r>
              <a:rPr lang="en-US" altLang="zh-CN" sz="2600" b="1" dirty="0">
                <a:solidFill>
                  <a:srgbClr val="FF0000"/>
                </a:solidFill>
                <a:latin typeface="Times New Roman" panose="02020603050405020304" pitchFamily="18" charset="0"/>
                <a:cs typeface="Times New Roman" panose="02020603050405020304" pitchFamily="18" charset="0"/>
              </a:rPr>
              <a:t>—</a:t>
            </a:r>
            <a:r>
              <a:rPr lang="en-US" altLang="zh-CN" sz="2600" b="1" dirty="0">
                <a:latin typeface="Times New Roman" panose="02020603050405020304" pitchFamily="18" charset="0"/>
                <a:cs typeface="Times New Roman" panose="02020603050405020304" pitchFamily="18" charset="0"/>
              </a:rPr>
              <a:t> </a:t>
            </a:r>
            <a:r>
              <a:rPr lang="en-US" altLang="zh-CN" sz="2600" b="1" dirty="0">
                <a:solidFill>
                  <a:srgbClr val="FF0000"/>
                </a:solidFill>
                <a:latin typeface="Times New Roman" panose="02020603050405020304" pitchFamily="18" charset="0"/>
                <a:cs typeface="Times New Roman" panose="02020603050405020304" pitchFamily="18" charset="0"/>
              </a:rPr>
              <a:t>a new record for large-scale scientific </a:t>
            </a:r>
            <a:r>
              <a:rPr lang="en-US" altLang="zh-CN" sz="2600" b="1" dirty="0" smtClean="0">
                <a:solidFill>
                  <a:srgbClr val="FF0000"/>
                </a:solidFill>
                <a:latin typeface="Times New Roman" panose="02020603050405020304" pitchFamily="18" charset="0"/>
                <a:cs typeface="Times New Roman" panose="02020603050405020304" pitchFamily="18" charset="0"/>
              </a:rPr>
              <a:t>facilities</a:t>
            </a:r>
            <a:endParaRPr lang="zh-CN" altLang="en-US" sz="2400" b="1" dirty="0">
              <a:solidFill>
                <a:srgbClr val="FF0000"/>
              </a:solidFill>
              <a:latin typeface="Times New Roman" panose="02020603050405020304" pitchFamily="18" charset="0"/>
              <a:cs typeface="Times New Roman" panose="02020603050405020304" pitchFamily="18" charset="0"/>
            </a:endParaRPr>
          </a:p>
        </p:txBody>
      </p:sp>
      <p:sp>
        <p:nvSpPr>
          <p:cNvPr id="14" name="矩形 13"/>
          <p:cNvSpPr/>
          <p:nvPr/>
        </p:nvSpPr>
        <p:spPr>
          <a:xfrm>
            <a:off x="191344" y="6165305"/>
            <a:ext cx="11737304" cy="492443"/>
          </a:xfrm>
          <a:prstGeom prst="rect">
            <a:avLst/>
          </a:prstGeom>
        </p:spPr>
        <p:txBody>
          <a:bodyPr wrap="square">
            <a:spAutoFit/>
          </a:bodyPr>
          <a:lstStyle/>
          <a:p>
            <a:r>
              <a:rPr lang="en-US" altLang="zh-CN" sz="2600" b="1" dirty="0"/>
              <a:t>The successful commissioning of HIAF was promptly reported in </a:t>
            </a:r>
            <a:r>
              <a:rPr lang="en-US" altLang="zh-CN" sz="2600" b="1" i="1" dirty="0">
                <a:solidFill>
                  <a:srgbClr val="0000FF"/>
                </a:solidFill>
              </a:rPr>
              <a:t>Science</a:t>
            </a:r>
            <a:endParaRPr lang="en-US" altLang="zh-CN" sz="2600" b="1" i="1" dirty="0">
              <a:solidFill>
                <a:srgbClr val="0000FF"/>
              </a:solidFill>
              <a:latin typeface="Times New Roman" panose="02020603050405020304" pitchFamily="18" charset="0"/>
              <a:cs typeface="Times New Roman" panose="02020603050405020304" pitchFamily="18" charset="0"/>
            </a:endParaRPr>
          </a:p>
        </p:txBody>
      </p:sp>
      <p:sp>
        <p:nvSpPr>
          <p:cNvPr id="12" name="文本框 11"/>
          <p:cNvSpPr txBox="1"/>
          <p:nvPr/>
        </p:nvSpPr>
        <p:spPr bwMode="auto">
          <a:xfrm>
            <a:off x="3719736" y="116632"/>
            <a:ext cx="5011308"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Machine Commissioning</a:t>
            </a:r>
            <a:endParaRPr lang="zh-CN" altLang="en-US" sz="3200" b="1" dirty="0">
              <a:solidFill>
                <a:prstClr val="black"/>
              </a:solidFill>
            </a:endParaRPr>
          </a:p>
        </p:txBody>
      </p:sp>
    </p:spTree>
    <p:extLst>
      <p:ext uri="{BB962C8B-B14F-4D97-AF65-F5344CB8AC3E}">
        <p14:creationId xmlns:p14="http://schemas.microsoft.com/office/powerpoint/2010/main" val="8973230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3783C9B8-98AA-97B3-9FC2-B6637916BC37}"/>
            </a:ext>
          </a:extLst>
        </p:cNvPr>
        <p:cNvGrpSpPr/>
        <p:nvPr/>
      </p:nvGrpSpPr>
      <p:grpSpPr>
        <a:xfrm>
          <a:off x="0" y="0"/>
          <a:ext cx="0" cy="0"/>
          <a:chOff x="0" y="0"/>
          <a:chExt cx="0" cy="0"/>
        </a:xfrm>
      </p:grpSpPr>
      <p:pic>
        <p:nvPicPr>
          <p:cNvPr id="5" name="图片 4"/>
          <p:cNvPicPr>
            <a:picLocks noChangeAspect="1"/>
          </p:cNvPicPr>
          <p:nvPr/>
        </p:nvPicPr>
        <p:blipFill>
          <a:blip r:embed="rId3"/>
          <a:stretch>
            <a:fillRect/>
          </a:stretch>
        </p:blipFill>
        <p:spPr>
          <a:xfrm>
            <a:off x="369601" y="1596997"/>
            <a:ext cx="6252750" cy="4693060"/>
          </a:xfrm>
          <a:prstGeom prst="rect">
            <a:avLst/>
          </a:prstGeom>
        </p:spPr>
      </p:pic>
      <p:sp>
        <p:nvSpPr>
          <p:cNvPr id="37" name="TextBox 46">
            <a:extLst>
              <a:ext uri="{FF2B5EF4-FFF2-40B4-BE49-F238E27FC236}">
                <a16:creationId xmlns="" xmlns:a16="http://schemas.microsoft.com/office/drawing/2014/main" id="{0856AA08-FAAE-4ED2-B054-30445E430EEB}"/>
              </a:ext>
            </a:extLst>
          </p:cNvPr>
          <p:cNvSpPr txBox="1"/>
          <p:nvPr/>
        </p:nvSpPr>
        <p:spPr>
          <a:xfrm>
            <a:off x="2873991" y="1966191"/>
            <a:ext cx="1691489" cy="369332"/>
          </a:xfrm>
          <a:prstGeom prst="rect">
            <a:avLst/>
          </a:prstGeom>
          <a:solidFill>
            <a:schemeClr val="bg1">
              <a:lumMod val="95000"/>
            </a:schemeClr>
          </a:solidFill>
        </p:spPr>
        <p:txBody>
          <a:bodyPr wrap="none" rtlCol="0">
            <a:spAutoFit/>
          </a:bodyPr>
          <a:lstStyle/>
          <a:p>
            <a:pPr algn="ctr"/>
            <a:r>
              <a:rPr lang="en-US" altLang="zh-CN"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HIAF</a:t>
            </a:r>
            <a:r>
              <a:rPr lang="zh-CN" altLang="en-US"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束流指标</a:t>
            </a:r>
          </a:p>
        </p:txBody>
      </p:sp>
      <p:sp>
        <p:nvSpPr>
          <p:cNvPr id="2" name="矩形 1"/>
          <p:cNvSpPr/>
          <p:nvPr/>
        </p:nvSpPr>
        <p:spPr>
          <a:xfrm>
            <a:off x="8904312" y="5396443"/>
            <a:ext cx="3147218" cy="984885"/>
          </a:xfrm>
          <a:prstGeom prst="rect">
            <a:avLst/>
          </a:prstGeom>
        </p:spPr>
        <p:txBody>
          <a:bodyPr wrap="square">
            <a:spAutoFit/>
          </a:bodyPr>
          <a:lstStyle/>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Increased </a:t>
            </a:r>
          </a:p>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by a </a:t>
            </a:r>
            <a:r>
              <a:rPr lang="en-US" altLang="zh-CN" sz="2600" b="1" dirty="0">
                <a:latin typeface="Times New Roman" panose="02020603050405020304" pitchFamily="18" charset="0"/>
                <a:ea typeface="黑体" panose="02010609060101010101" pitchFamily="49" charset="-122"/>
                <a:cs typeface="Times New Roman" panose="02020603050405020304" pitchFamily="18" charset="0"/>
              </a:rPr>
              <a:t>factor of </a:t>
            </a:r>
            <a:r>
              <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8</a:t>
            </a:r>
          </a:p>
        </p:txBody>
      </p:sp>
      <p:sp>
        <p:nvSpPr>
          <p:cNvPr id="13" name="矩形 12"/>
          <p:cNvSpPr/>
          <p:nvPr/>
        </p:nvSpPr>
        <p:spPr>
          <a:xfrm>
            <a:off x="8904312" y="3596243"/>
            <a:ext cx="3147218" cy="984885"/>
          </a:xfrm>
          <a:prstGeom prst="rect">
            <a:avLst/>
          </a:prstGeom>
        </p:spPr>
        <p:txBody>
          <a:bodyPr wrap="square">
            <a:spAutoFit/>
          </a:bodyPr>
          <a:lstStyle/>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Increased </a:t>
            </a:r>
          </a:p>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by a </a:t>
            </a:r>
            <a:r>
              <a:rPr lang="en-US" altLang="zh-CN" sz="2600" b="1" dirty="0">
                <a:latin typeface="Times New Roman" panose="02020603050405020304" pitchFamily="18" charset="0"/>
                <a:ea typeface="黑体" panose="02010609060101010101" pitchFamily="49" charset="-122"/>
                <a:cs typeface="Times New Roman" panose="02020603050405020304" pitchFamily="18" charset="0"/>
              </a:rPr>
              <a:t>factor of </a:t>
            </a:r>
            <a:r>
              <a:rPr lang="en-US" altLang="zh-CN" sz="32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endPar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4" name="矩形 13"/>
          <p:cNvSpPr/>
          <p:nvPr/>
        </p:nvSpPr>
        <p:spPr>
          <a:xfrm>
            <a:off x="8853438" y="1868051"/>
            <a:ext cx="3147218" cy="984885"/>
          </a:xfrm>
          <a:prstGeom prst="rect">
            <a:avLst/>
          </a:prstGeom>
        </p:spPr>
        <p:txBody>
          <a:bodyPr wrap="square">
            <a:spAutoFit/>
          </a:bodyPr>
          <a:lstStyle/>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Increased </a:t>
            </a:r>
          </a:p>
          <a:p>
            <a:pPr algn="ctr" defTabSz="954908">
              <a:defRPr/>
            </a:pPr>
            <a:r>
              <a:rPr lang="en-US" altLang="zh-CN" sz="2600" b="1" dirty="0" smtClean="0">
                <a:latin typeface="Times New Roman" panose="02020603050405020304" pitchFamily="18" charset="0"/>
                <a:ea typeface="黑体" panose="02010609060101010101" pitchFamily="49" charset="-122"/>
                <a:cs typeface="Times New Roman" panose="02020603050405020304" pitchFamily="18" charset="0"/>
              </a:rPr>
              <a:t>by a </a:t>
            </a:r>
            <a:r>
              <a:rPr lang="en-US" altLang="zh-CN" sz="2600" b="1" dirty="0">
                <a:latin typeface="Times New Roman" panose="02020603050405020304" pitchFamily="18" charset="0"/>
                <a:ea typeface="黑体" panose="02010609060101010101" pitchFamily="49" charset="-122"/>
                <a:cs typeface="Times New Roman" panose="02020603050405020304" pitchFamily="18" charset="0"/>
              </a:rPr>
              <a:t>factor of </a:t>
            </a:r>
            <a:r>
              <a:rPr lang="en-US" altLang="zh-CN" sz="32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3</a:t>
            </a:r>
            <a:endParaRPr lang="en-US" altLang="zh-CN" sz="3200" b="1" dirty="0">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pic>
        <p:nvPicPr>
          <p:cNvPr id="15" name="Picture 2">
            <a:extLst>
              <a:ext uri="{FF2B5EF4-FFF2-40B4-BE49-F238E27FC236}">
                <a16:creationId xmlns="" xmlns:a16="http://schemas.microsoft.com/office/drawing/2014/main" id="{5403F5B4-7E75-551F-B091-0404FF78D5FB}"/>
              </a:ext>
            </a:extLst>
          </p:cNvPr>
          <p:cNvPicPr>
            <a:picLocks noChangeAspect="1"/>
          </p:cNvPicPr>
          <p:nvPr/>
        </p:nvPicPr>
        <p:blipFill>
          <a:blip r:embed="rId4"/>
          <a:stretch>
            <a:fillRect/>
          </a:stretch>
        </p:blipFill>
        <p:spPr>
          <a:xfrm>
            <a:off x="6816080" y="3429000"/>
            <a:ext cx="2166142" cy="1290517"/>
          </a:xfrm>
          <a:prstGeom prst="rect">
            <a:avLst/>
          </a:prstGeom>
        </p:spPr>
      </p:pic>
      <p:sp>
        <p:nvSpPr>
          <p:cNvPr id="17" name="TextBox 16">
            <a:extLst>
              <a:ext uri="{FF2B5EF4-FFF2-40B4-BE49-F238E27FC236}">
                <a16:creationId xmlns="" xmlns:a16="http://schemas.microsoft.com/office/drawing/2014/main" id="{27F3821D-BC47-F037-C5B4-C32AF809BA2C}"/>
              </a:ext>
            </a:extLst>
          </p:cNvPr>
          <p:cNvSpPr txBox="1"/>
          <p:nvPr/>
        </p:nvSpPr>
        <p:spPr>
          <a:xfrm>
            <a:off x="7754637" y="2995193"/>
            <a:ext cx="498855" cy="400110"/>
          </a:xfrm>
          <a:prstGeom prst="rect">
            <a:avLst/>
          </a:prstGeom>
          <a:noFill/>
        </p:spPr>
        <p:txBody>
          <a:bodyPr wrap="none" rtlCol="0">
            <a:spAutoFit/>
          </a:bodyPr>
          <a:lstStyle/>
          <a:p>
            <a:r>
              <a:rPr lang="en-US" altLang="zh-CN" sz="2000" b="1" dirty="0">
                <a:latin typeface="Arial" panose="020B0604020202020204" pitchFamily="34" charset="0"/>
                <a:ea typeface="微软雅黑" panose="020B0503020204020204" pitchFamily="34" charset="-122"/>
                <a:cs typeface="Arial" panose="020B0604020202020204" pitchFamily="34" charset="0"/>
              </a:rPr>
              <a:t>Xe</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pic>
        <p:nvPicPr>
          <p:cNvPr id="18" name="Picture 9">
            <a:extLst>
              <a:ext uri="{FF2B5EF4-FFF2-40B4-BE49-F238E27FC236}">
                <a16:creationId xmlns="" xmlns:a16="http://schemas.microsoft.com/office/drawing/2014/main" id="{CC42CA20-E5C7-693E-EDD9-2187BEB13A59}"/>
              </a:ext>
            </a:extLst>
          </p:cNvPr>
          <p:cNvPicPr>
            <a:picLocks noChangeAspect="1"/>
          </p:cNvPicPr>
          <p:nvPr/>
        </p:nvPicPr>
        <p:blipFill>
          <a:blip r:embed="rId5"/>
          <a:stretch>
            <a:fillRect/>
          </a:stretch>
        </p:blipFill>
        <p:spPr>
          <a:xfrm>
            <a:off x="6842655" y="5228592"/>
            <a:ext cx="2304000" cy="1368760"/>
          </a:xfrm>
          <a:prstGeom prst="rect">
            <a:avLst/>
          </a:prstGeom>
        </p:spPr>
      </p:pic>
      <p:pic>
        <p:nvPicPr>
          <p:cNvPr id="19" name="Picture 7">
            <a:extLst>
              <a:ext uri="{FF2B5EF4-FFF2-40B4-BE49-F238E27FC236}">
                <a16:creationId xmlns="" xmlns:a16="http://schemas.microsoft.com/office/drawing/2014/main" id="{CBD9AE98-C98A-C999-B84C-C5561FB82C58}"/>
              </a:ext>
            </a:extLst>
          </p:cNvPr>
          <p:cNvPicPr>
            <a:picLocks noChangeAspect="1"/>
          </p:cNvPicPr>
          <p:nvPr/>
        </p:nvPicPr>
        <p:blipFill>
          <a:blip r:embed="rId6"/>
          <a:stretch>
            <a:fillRect/>
          </a:stretch>
        </p:blipFill>
        <p:spPr>
          <a:xfrm>
            <a:off x="6703112" y="1628800"/>
            <a:ext cx="2317537" cy="1395453"/>
          </a:xfrm>
          <a:prstGeom prst="rect">
            <a:avLst/>
          </a:prstGeom>
        </p:spPr>
      </p:pic>
      <p:sp>
        <p:nvSpPr>
          <p:cNvPr id="20" name="TextBox 16">
            <a:extLst>
              <a:ext uri="{FF2B5EF4-FFF2-40B4-BE49-F238E27FC236}">
                <a16:creationId xmlns="" xmlns:a16="http://schemas.microsoft.com/office/drawing/2014/main" id="{27F3821D-BC47-F037-C5B4-C32AF809BA2C}"/>
              </a:ext>
            </a:extLst>
          </p:cNvPr>
          <p:cNvSpPr txBox="1"/>
          <p:nvPr/>
        </p:nvSpPr>
        <p:spPr>
          <a:xfrm>
            <a:off x="7824192" y="4829090"/>
            <a:ext cx="441146" cy="400110"/>
          </a:xfrm>
          <a:prstGeom prst="rect">
            <a:avLst/>
          </a:prstGeom>
          <a:noFill/>
        </p:spPr>
        <p:txBody>
          <a:bodyPr wrap="none" rtlCol="0">
            <a:spAutoFit/>
          </a:bodyPr>
          <a:lstStyle/>
          <a:p>
            <a:r>
              <a:rPr lang="en-US" altLang="zh-CN" sz="2000" b="1" dirty="0" smtClean="0">
                <a:ea typeface="微软雅黑" panose="020B0503020204020204" pitchFamily="34" charset="-122"/>
                <a:cs typeface="Arial" panose="020B0604020202020204" pitchFamily="34" charset="0"/>
              </a:rPr>
              <a:t>Bi</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21" name="TextBox 16">
            <a:extLst>
              <a:ext uri="{FF2B5EF4-FFF2-40B4-BE49-F238E27FC236}">
                <a16:creationId xmlns="" xmlns:a16="http://schemas.microsoft.com/office/drawing/2014/main" id="{27F3821D-BC47-F037-C5B4-C32AF809BA2C}"/>
              </a:ext>
            </a:extLst>
          </p:cNvPr>
          <p:cNvSpPr txBox="1"/>
          <p:nvPr/>
        </p:nvSpPr>
        <p:spPr>
          <a:xfrm>
            <a:off x="7794659" y="1273862"/>
            <a:ext cx="383438" cy="400110"/>
          </a:xfrm>
          <a:prstGeom prst="rect">
            <a:avLst/>
          </a:prstGeom>
          <a:noFill/>
        </p:spPr>
        <p:txBody>
          <a:bodyPr wrap="none" rtlCol="0">
            <a:spAutoFit/>
          </a:bodyPr>
          <a:lstStyle/>
          <a:p>
            <a:r>
              <a:rPr lang="en-US" altLang="zh-CN" sz="2000" b="1" dirty="0">
                <a:ea typeface="微软雅黑" panose="020B0503020204020204" pitchFamily="34" charset="-122"/>
                <a:cs typeface="Arial" panose="020B0604020202020204" pitchFamily="34" charset="0"/>
              </a:rPr>
              <a:t>O</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22" name="文本框 21"/>
          <p:cNvSpPr txBox="1"/>
          <p:nvPr/>
        </p:nvSpPr>
        <p:spPr bwMode="auto">
          <a:xfrm>
            <a:off x="4007768" y="116632"/>
            <a:ext cx="458010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Excellent performance</a:t>
            </a:r>
            <a:endParaRPr lang="zh-CN" altLang="en-US" sz="3200" b="1" dirty="0">
              <a:solidFill>
                <a:prstClr val="black"/>
              </a:solidFill>
            </a:endParaRPr>
          </a:p>
        </p:txBody>
      </p:sp>
      <p:sp>
        <p:nvSpPr>
          <p:cNvPr id="23" name="文本框 22">
            <a:extLst>
              <a:ext uri="{FF2B5EF4-FFF2-40B4-BE49-F238E27FC236}">
                <a16:creationId xmlns:a16="http://schemas.microsoft.com/office/drawing/2014/main" xmlns="" id="{83DF0E93-2114-4C49-8828-71FEDE5C1DD5}"/>
              </a:ext>
            </a:extLst>
          </p:cNvPr>
          <p:cNvSpPr txBox="1"/>
          <p:nvPr/>
        </p:nvSpPr>
        <p:spPr>
          <a:xfrm>
            <a:off x="1775520" y="836712"/>
            <a:ext cx="8134543" cy="544893"/>
          </a:xfrm>
          <a:prstGeom prst="rect">
            <a:avLst/>
          </a:prstGeom>
          <a:noFill/>
        </p:spPr>
        <p:txBody>
          <a:bodyPr wrap="square">
            <a:spAutoFit/>
          </a:bodyPr>
          <a:lstStyle/>
          <a:p>
            <a:pPr algn="ctr" fontAlgn="auto">
              <a:lnSpc>
                <a:spcPct val="114000"/>
              </a:lnSpc>
              <a:spcBef>
                <a:spcPts val="0"/>
              </a:spcBef>
              <a:spcAft>
                <a:spcPts val="0"/>
              </a:spcAft>
              <a:buClr>
                <a:srgbClr val="0000FF"/>
              </a:buClr>
              <a:defRPr/>
            </a:pPr>
            <a:r>
              <a:rPr lang="en-US" altLang="zh-CN" sz="2800" b="1" dirty="0" smtClean="0">
                <a:solidFill>
                  <a:srgbClr val="FF0000"/>
                </a:solidFill>
                <a:latin typeface="Times New Roman" panose="02020603050405020304" pitchFamily="18" charset="0"/>
                <a:ea typeface="黑体" panose="02010609060101010101" pitchFamily="49" charset="-122"/>
                <a:cs typeface="Times New Roman" panose="02020603050405020304" pitchFamily="18" charset="0"/>
              </a:rPr>
              <a:t>New records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for </a:t>
            </a:r>
            <a:r>
              <a:rPr lang="en-US" altLang="zh-CN" sz="2800" b="1" dirty="0" smtClean="0">
                <a:latin typeface="Times New Roman" panose="02020603050405020304" pitchFamily="18" charset="0"/>
                <a:ea typeface="黑体" panose="02010609060101010101" pitchFamily="49" charset="-122"/>
                <a:cs typeface="Times New Roman" panose="02020603050405020304" pitchFamily="18" charset="0"/>
              </a:rPr>
              <a:t>heavy ion </a:t>
            </a:r>
            <a:r>
              <a:rPr lang="en-US" altLang="zh-CN" sz="2800" b="1" dirty="0">
                <a:latin typeface="Times New Roman" panose="02020603050405020304" pitchFamily="18" charset="0"/>
                <a:ea typeface="黑体" panose="02010609060101010101" pitchFamily="49" charset="-122"/>
                <a:cs typeface="Times New Roman" panose="02020603050405020304" pitchFamily="18" charset="0"/>
              </a:rPr>
              <a:t>beam </a:t>
            </a:r>
            <a:r>
              <a:rPr lang="en-US" altLang="zh-CN" sz="2800" b="1" dirty="0" smtClean="0">
                <a:latin typeface="Times New Roman" panose="02020603050405020304" pitchFamily="18" charset="0"/>
                <a:ea typeface="黑体" panose="02010609060101010101" pitchFamily="49" charset="-122"/>
                <a:cs typeface="Times New Roman" panose="02020603050405020304" pitchFamily="18" charset="0"/>
              </a:rPr>
              <a:t>intensity</a:t>
            </a:r>
            <a:endParaRPr lang="en-US" altLang="zh-CN" sz="2800" b="1" dirty="0">
              <a:latin typeface="Times New Roman" panose="02020603050405020304" pitchFamily="18" charset="0"/>
              <a:ea typeface="黑体"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4912230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1" name="文本框 40"/>
              <p:cNvSpPr txBox="1"/>
              <p:nvPr/>
            </p:nvSpPr>
            <p:spPr>
              <a:xfrm>
                <a:off x="6950770" y="4676233"/>
                <a:ext cx="4661084" cy="913007"/>
              </a:xfrm>
              <a:prstGeom prst="rect">
                <a:avLst/>
              </a:prstGeom>
              <a:solidFill>
                <a:schemeClr val="accent5">
                  <a:lumMod val="20000"/>
                  <a:lumOff val="80000"/>
                </a:schemeClr>
              </a:solidFill>
              <a:ln w="12700" cap="flat" cmpd="sng" algn="ctr">
                <a:solidFill>
                  <a:sysClr val="windowText" lastClr="000000"/>
                </a:solidFill>
                <a:prstDash val="solid"/>
                <a:miter lim="800000"/>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ctrlPr>
                        </m:fPr>
                        <m:num>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𝜎</m:t>
                          </m:r>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m:t>
                          </m:r>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𝑚</m:t>
                          </m:r>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mn-cs"/>
                            </a:rPr>
                            <m:t>)</m:t>
                          </m:r>
                        </m:num>
                        <m:den>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𝑚</m:t>
                          </m:r>
                        </m:den>
                      </m:f>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m:t>
                      </m:r>
                      <m:f>
                        <m:fPr>
                          <m:ctrlP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ctrlPr>
                        </m:fPr>
                        <m:num>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11 </m:t>
                          </m:r>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𝑘𝑒𝑉</m:t>
                          </m:r>
                        </m:num>
                        <m:den>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202 </m:t>
                          </m:r>
                          <m:r>
                            <a:rPr kumimoji="0" lang="en-US" sz="2800" b="0" i="1" u="none" strike="noStrike" kern="0" cap="none" spc="0" normalizeH="0" baseline="0" noProof="0" smtClean="0">
                              <a:ln>
                                <a:noFill/>
                              </a:ln>
                              <a:solidFill>
                                <a:schemeClr val="tx1"/>
                              </a:solidFill>
                              <a:effectLst/>
                              <a:uLnTx/>
                              <a:uFillTx/>
                              <a:latin typeface="Cambria Math" panose="02040503050406030204" pitchFamily="18" charset="0"/>
                              <a:ea typeface="+mn-ea"/>
                              <a:cs typeface="+mn-cs"/>
                            </a:rPr>
                            <m:t>𝑢</m:t>
                          </m:r>
                        </m:den>
                      </m:f>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US" sz="2800" b="1" i="0"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𝟓</m:t>
                      </m:r>
                      <m:r>
                        <a:rPr kumimoji="0" lang="en-US" sz="2800" b="1" i="0"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US" sz="2800" b="1" i="0"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𝟖</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m:t>
                      </m:r>
                      <m:sSup>
                        <m:sSupPr>
                          <m:ctrlP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ctrlPr>
                        </m:sSupPr>
                        <m:e>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𝟏𝟎</m:t>
                          </m:r>
                        </m:e>
                        <m:sup>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ea typeface="+mn-ea"/>
                              <a:cs typeface="+mn-cs"/>
                            </a:rPr>
                            <m:t>𝟖</m:t>
                          </m:r>
                        </m:sup>
                      </m:sSup>
                    </m:oMath>
                  </m:oMathPara>
                </a14:m>
                <a:endParaRPr kumimoji="0" lang="en-US" sz="2800" b="1" i="0" u="none" strike="noStrike" kern="0" cap="none" spc="0" normalizeH="0" baseline="0" noProof="0" dirty="0" smtClean="0">
                  <a:ln>
                    <a:noFill/>
                  </a:ln>
                  <a:solidFill>
                    <a:srgbClr val="FF0000"/>
                  </a:solidFill>
                  <a:effectLst/>
                  <a:uLnTx/>
                  <a:uFillTx/>
                  <a:latin typeface="Arial"/>
                  <a:ea typeface="+mn-ea"/>
                  <a:cs typeface="+mn-cs"/>
                </a:endParaRPr>
              </a:p>
            </p:txBody>
          </p:sp>
        </mc:Choice>
        <mc:Fallback xmlns="">
          <p:sp>
            <p:nvSpPr>
              <p:cNvPr id="41" name="文本框 40"/>
              <p:cNvSpPr txBox="1">
                <a:spLocks noRot="1" noChangeAspect="1" noMove="1" noResize="1" noEditPoints="1" noAdjustHandles="1" noChangeArrowheads="1" noChangeShapeType="1" noTextEdit="1"/>
              </p:cNvSpPr>
              <p:nvPr/>
            </p:nvSpPr>
            <p:spPr>
              <a:xfrm>
                <a:off x="6950770" y="4676233"/>
                <a:ext cx="4661084" cy="913007"/>
              </a:xfrm>
              <a:prstGeom prst="rect">
                <a:avLst/>
              </a:prstGeom>
              <a:blipFill rotWithShape="0">
                <a:blip r:embed="rId3"/>
                <a:stretch>
                  <a:fillRect/>
                </a:stretch>
              </a:blipFill>
              <a:ln w="12700" cap="flat" cmpd="sng" algn="ctr">
                <a:solidFill>
                  <a:sysClr val="windowText" lastClr="000000"/>
                </a:solidFill>
                <a:prstDash val="solid"/>
                <a:miter lim="800000"/>
              </a:ln>
              <a:effectLst/>
            </p:spPr>
            <p:txBody>
              <a:bodyPr/>
              <a:lstStyle/>
              <a:p>
                <a:r>
                  <a:rPr lang="zh-CN" altLang="en-US">
                    <a:noFill/>
                  </a:rPr>
                  <a:t> </a:t>
                </a:r>
              </a:p>
            </p:txBody>
          </p:sp>
        </mc:Fallback>
      </mc:AlternateContent>
      <p:pic>
        <p:nvPicPr>
          <p:cNvPr id="44" name="图片 43"/>
          <p:cNvPicPr>
            <a:picLocks noChangeAspect="1"/>
          </p:cNvPicPr>
          <p:nvPr/>
        </p:nvPicPr>
        <p:blipFill>
          <a:blip r:embed="rId4"/>
          <a:srcRect r="2715"/>
          <a:stretch>
            <a:fillRect/>
          </a:stretch>
        </p:blipFill>
        <p:spPr>
          <a:xfrm>
            <a:off x="6486510" y="1455869"/>
            <a:ext cx="4762909" cy="3008703"/>
          </a:xfrm>
          <a:prstGeom prst="rect">
            <a:avLst/>
          </a:prstGeom>
        </p:spPr>
      </p:pic>
      <p:sp>
        <p:nvSpPr>
          <p:cNvPr id="3" name="矩形 2"/>
          <p:cNvSpPr/>
          <p:nvPr/>
        </p:nvSpPr>
        <p:spPr>
          <a:xfrm>
            <a:off x="866322" y="780005"/>
            <a:ext cx="10369152" cy="531415"/>
          </a:xfrm>
          <a:prstGeom prst="rect">
            <a:avLst/>
          </a:prstGeom>
        </p:spPr>
        <p:txBody>
          <a:bodyPr wrap="square">
            <a:spAutoFit/>
          </a:bodyPr>
          <a:lstStyle/>
          <a:p>
            <a:pPr lvl="0" eaLnBrk="1" hangingPunct="1">
              <a:defRPr/>
            </a:pPr>
            <a:r>
              <a:rPr lang="en-US" altLang="zh-CN" sz="2800" b="1" dirty="0">
                <a:solidFill>
                  <a:srgbClr val="FF0000"/>
                </a:solidFill>
                <a:latin typeface="Times New Roman" panose="02020603050405020304" pitchFamily="18" charset="0"/>
                <a:cs typeface="Times New Roman" panose="02020603050405020304" pitchFamily="18" charset="0"/>
              </a:rPr>
              <a:t>World first: </a:t>
            </a:r>
            <a:r>
              <a:rPr lang="en-US" altLang="zh-CN" sz="2800" b="1" dirty="0">
                <a:latin typeface="Times New Roman" panose="02020603050405020304" pitchFamily="18" charset="0"/>
                <a:cs typeface="Times New Roman" panose="02020603050405020304" pitchFamily="18" charset="0"/>
              </a:rPr>
              <a:t>nuclear mass precision improved from </a:t>
            </a:r>
            <a:r>
              <a:rPr lang="en-US" altLang="zh-CN" sz="2800" b="1" dirty="0">
                <a:solidFill>
                  <a:srgbClr val="FF0000"/>
                </a:solidFill>
                <a:latin typeface="Times New Roman" panose="02020603050405020304" pitchFamily="18" charset="0"/>
                <a:cs typeface="Times New Roman" panose="02020603050405020304" pitchFamily="18" charset="0"/>
              </a:rPr>
              <a:t>10⁻⁷ to 10</a:t>
            </a:r>
            <a:r>
              <a:rPr lang="en-US" altLang="zh-CN" sz="2800" b="1" dirty="0" smtClean="0">
                <a:solidFill>
                  <a:srgbClr val="FF0000"/>
                </a:solidFill>
                <a:latin typeface="Times New Roman" panose="02020603050405020304" pitchFamily="18" charset="0"/>
                <a:cs typeface="Times New Roman" panose="02020603050405020304" pitchFamily="18" charset="0"/>
              </a:rPr>
              <a:t>⁻⁸</a:t>
            </a:r>
            <a:endParaRPr lang="en-US" altLang="zh-CN" sz="2800" b="1"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1" name="文本框 50"/>
              <p:cNvSpPr txBox="1"/>
              <p:nvPr/>
            </p:nvSpPr>
            <p:spPr>
              <a:xfrm>
                <a:off x="9086577" y="5968479"/>
                <a:ext cx="1760354" cy="658898"/>
              </a:xfrm>
              <a:prstGeom prst="rect">
                <a:avLst/>
              </a:prstGeom>
              <a:solidFill>
                <a:schemeClr val="accent5">
                  <a:lumMod val="20000"/>
                  <a:lumOff val="80000"/>
                </a:schemeClr>
              </a:solidFill>
              <a:ln w="12700" cap="flat" cmpd="sng" algn="ctr">
                <a:solidFill>
                  <a:sysClr val="windowText" lastClr="000000"/>
                </a:solidFill>
                <a:prstDash val="solid"/>
                <a:miter lim="800000"/>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 </m:t>
                      </m:r>
                      <m:sSup>
                        <m:sSupPr>
                          <m:ctrlP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ctrlPr>
                        </m:sSupPr>
                        <m:e>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𝟏𝟎</m:t>
                          </m:r>
                        </m:e>
                        <m:sup>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m:t>
                          </m:r>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𝟖</m:t>
                          </m:r>
                        </m:sup>
                      </m:sSup>
                    </m:oMath>
                  </m:oMathPara>
                </a14:m>
                <a:endParaRPr kumimoji="0" lang="en-US" sz="3600" b="1" i="0" u="none" strike="noStrike" kern="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51" name="文本框 50"/>
              <p:cNvSpPr txBox="1">
                <a:spLocks noRot="1" noChangeAspect="1" noMove="1" noResize="1" noEditPoints="1" noAdjustHandles="1" noChangeArrowheads="1" noChangeShapeType="1" noTextEdit="1"/>
              </p:cNvSpPr>
              <p:nvPr/>
            </p:nvSpPr>
            <p:spPr>
              <a:xfrm>
                <a:off x="9086577" y="5968479"/>
                <a:ext cx="1760354" cy="658898"/>
              </a:xfrm>
              <a:prstGeom prst="rect">
                <a:avLst/>
              </a:prstGeom>
              <a:blipFill rotWithShape="0">
                <a:blip r:embed="rId5"/>
                <a:stretch>
                  <a:fillRect/>
                </a:stretch>
              </a:blipFill>
              <a:ln w="12700" cap="flat" cmpd="sng" algn="ctr">
                <a:solidFill>
                  <a:sysClr val="windowText" lastClr="000000"/>
                </a:solidFill>
                <a:prstDash val="solid"/>
                <a:miter lim="800000"/>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p:cNvSpPr txBox="1"/>
              <p:nvPr/>
            </p:nvSpPr>
            <p:spPr>
              <a:xfrm>
                <a:off x="5691758" y="6004464"/>
                <a:ext cx="1760354" cy="656270"/>
              </a:xfrm>
              <a:prstGeom prst="rect">
                <a:avLst/>
              </a:prstGeom>
              <a:solidFill>
                <a:schemeClr val="accent5">
                  <a:lumMod val="20000"/>
                  <a:lumOff val="80000"/>
                </a:schemeClr>
              </a:solidFill>
              <a:ln w="12700" cap="flat" cmpd="sng" algn="ctr">
                <a:solidFill>
                  <a:sysClr val="windowText" lastClr="000000"/>
                </a:solidFill>
                <a:prstDash val="solid"/>
                <a:miter lim="800000"/>
              </a:ln>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 </m:t>
                      </m:r>
                      <m:sSup>
                        <m:sSupPr>
                          <m:ctrlP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ctrlPr>
                        </m:sSupPr>
                        <m:e>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𝟏𝟎</m:t>
                          </m:r>
                        </m:e>
                        <m:sup>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m:t>
                          </m:r>
                          <m:r>
                            <a:rPr kumimoji="0" lang="en-US" sz="3600" b="1" i="1" u="none" strike="noStrike" kern="0" cap="none" spc="0" normalizeH="0" baseline="0" noProof="0" smtClean="0">
                              <a:ln>
                                <a:noFill/>
                              </a:ln>
                              <a:solidFill>
                                <a:srgbClr val="FF0000"/>
                              </a:solidFill>
                              <a:effectLst/>
                              <a:uLnTx/>
                              <a:uFillTx/>
                              <a:latin typeface="Cambria Math" panose="02040503050406030204" pitchFamily="18" charset="0"/>
                              <a:ea typeface="+mn-ea"/>
                            </a:rPr>
                            <m:t>𝟕</m:t>
                          </m:r>
                        </m:sup>
                      </m:sSup>
                    </m:oMath>
                  </m:oMathPara>
                </a14:m>
                <a:endParaRPr kumimoji="0" lang="en-US" sz="3600" b="1" i="0" u="none" strike="noStrike" kern="0" cap="none" spc="0" normalizeH="0" baseline="0" noProof="0" dirty="0" smtClean="0">
                  <a:ln>
                    <a:noFill/>
                  </a:ln>
                  <a:solidFill>
                    <a:srgbClr val="FF0000"/>
                  </a:solidFill>
                  <a:effectLst/>
                  <a:uLnTx/>
                  <a:uFillTx/>
                  <a:latin typeface="Times New Roman" panose="02020603050405020304" pitchFamily="18" charset="0"/>
                  <a:ea typeface="+mn-ea"/>
                  <a:cs typeface="Times New Roman" panose="02020603050405020304" pitchFamily="18" charset="0"/>
                </a:endParaRPr>
              </a:p>
            </p:txBody>
          </p:sp>
        </mc:Choice>
        <mc:Fallback xmlns="">
          <p:sp>
            <p:nvSpPr>
              <p:cNvPr id="52" name="文本框 51"/>
              <p:cNvSpPr txBox="1">
                <a:spLocks noRot="1" noChangeAspect="1" noMove="1" noResize="1" noEditPoints="1" noAdjustHandles="1" noChangeArrowheads="1" noChangeShapeType="1" noTextEdit="1"/>
              </p:cNvSpPr>
              <p:nvPr/>
            </p:nvSpPr>
            <p:spPr>
              <a:xfrm>
                <a:off x="5691758" y="6004464"/>
                <a:ext cx="1760354" cy="656270"/>
              </a:xfrm>
              <a:prstGeom prst="rect">
                <a:avLst/>
              </a:prstGeom>
              <a:blipFill rotWithShape="0">
                <a:blip r:embed="rId6"/>
                <a:stretch>
                  <a:fillRect/>
                </a:stretch>
              </a:blipFill>
              <a:ln w="12700" cap="flat" cmpd="sng" algn="ctr">
                <a:solidFill>
                  <a:sysClr val="windowText" lastClr="000000"/>
                </a:solidFill>
                <a:prstDash val="solid"/>
                <a:miter lim="800000"/>
              </a:ln>
              <a:effectLst/>
            </p:spPr>
            <p:txBody>
              <a:bodyPr/>
              <a:lstStyle/>
              <a:p>
                <a:r>
                  <a:rPr lang="zh-CN" altLang="en-US">
                    <a:noFill/>
                  </a:rPr>
                  <a:t> </a:t>
                </a:r>
              </a:p>
            </p:txBody>
          </p:sp>
        </mc:Fallback>
      </mc:AlternateContent>
      <p:sp>
        <p:nvSpPr>
          <p:cNvPr id="5" name="右箭头 4"/>
          <p:cNvSpPr/>
          <p:nvPr/>
        </p:nvSpPr>
        <p:spPr>
          <a:xfrm>
            <a:off x="7900926" y="6037821"/>
            <a:ext cx="453827" cy="589556"/>
          </a:xfrm>
          <a:prstGeom prst="rightArrow">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1544276" y="5996549"/>
            <a:ext cx="4147482" cy="646331"/>
          </a:xfrm>
          <a:prstGeom prst="rect">
            <a:avLst/>
          </a:prstGeom>
        </p:spPr>
        <p:txBody>
          <a:bodyPr wrap="none">
            <a:spAutoFit/>
          </a:bodyPr>
          <a:lstStyle/>
          <a:p>
            <a:r>
              <a:rPr lang="en-US" altLang="zh-CN" sz="3600" b="1" dirty="0" smtClean="0">
                <a:solidFill>
                  <a:srgbClr val="0000FF"/>
                </a:solidFill>
                <a:latin typeface="Times New Roman" panose="02020603050405020304" pitchFamily="18" charset="0"/>
                <a:cs typeface="Times New Roman" panose="02020603050405020304" pitchFamily="18" charset="0"/>
              </a:rPr>
              <a:t>In </a:t>
            </a:r>
            <a:r>
              <a:rPr lang="en-US" altLang="zh-CN" sz="3600" b="1" dirty="0">
                <a:solidFill>
                  <a:srgbClr val="0000FF"/>
                </a:solidFill>
                <a:latin typeface="Times New Roman" panose="02020603050405020304" pitchFamily="18" charset="0"/>
                <a:cs typeface="Times New Roman" panose="02020603050405020304" pitchFamily="18" charset="0"/>
              </a:rPr>
              <a:t>two-TOF </a:t>
            </a:r>
            <a:r>
              <a:rPr lang="en-US" altLang="zh-CN" sz="3600" b="1" dirty="0" smtClean="0">
                <a:solidFill>
                  <a:srgbClr val="0000FF"/>
                </a:solidFill>
                <a:latin typeface="Times New Roman" panose="02020603050405020304" pitchFamily="18" charset="0"/>
                <a:cs typeface="Times New Roman" panose="02020603050405020304" pitchFamily="18" charset="0"/>
              </a:rPr>
              <a:t>mode: </a:t>
            </a:r>
            <a:endParaRPr lang="zh-CN" altLang="en-US" sz="3600" dirty="0">
              <a:solidFill>
                <a:srgbClr val="0000FF"/>
              </a:solidFill>
              <a:latin typeface="Times New Roman" panose="02020603050405020304" pitchFamily="18" charset="0"/>
              <a:cs typeface="Times New Roman" panose="02020603050405020304" pitchFamily="18" charset="0"/>
            </a:endParaRPr>
          </a:p>
        </p:txBody>
      </p:sp>
      <p:pic>
        <p:nvPicPr>
          <p:cNvPr id="58" name="Picture 6"/>
          <p:cNvPicPr>
            <a:picLocks noChangeAspect="1" noChangeArrowheads="1"/>
          </p:cNvPicPr>
          <p:nvPr/>
        </p:nvPicPr>
        <p:blipFill>
          <a:blip r:embed="rId7"/>
          <a:srcRect/>
          <a:stretch>
            <a:fillRect/>
          </a:stretch>
        </p:blipFill>
        <p:spPr bwMode="auto">
          <a:xfrm>
            <a:off x="4161632" y="4164955"/>
            <a:ext cx="2271165" cy="1487911"/>
          </a:xfrm>
          <a:prstGeom prst="rect">
            <a:avLst/>
          </a:prstGeom>
          <a:noFill/>
          <a:ln w="12700">
            <a:noFill/>
            <a:miter lim="800000"/>
            <a:headEnd/>
            <a:tailEnd/>
          </a:ln>
        </p:spPr>
      </p:pic>
      <p:pic>
        <p:nvPicPr>
          <p:cNvPr id="59" name="Picture 6"/>
          <p:cNvPicPr>
            <a:picLocks noChangeAspect="1" noChangeArrowheads="1"/>
          </p:cNvPicPr>
          <p:nvPr/>
        </p:nvPicPr>
        <p:blipFill>
          <a:blip r:embed="rId7"/>
          <a:srcRect/>
          <a:stretch>
            <a:fillRect/>
          </a:stretch>
        </p:blipFill>
        <p:spPr bwMode="auto">
          <a:xfrm>
            <a:off x="4022935" y="1876332"/>
            <a:ext cx="2371317" cy="1520264"/>
          </a:xfrm>
          <a:prstGeom prst="rect">
            <a:avLst/>
          </a:prstGeom>
          <a:noFill/>
          <a:ln w="9525">
            <a:noFill/>
            <a:miter lim="800000"/>
            <a:headEnd/>
            <a:tailEnd/>
          </a:ln>
        </p:spPr>
      </p:pic>
      <p:pic>
        <p:nvPicPr>
          <p:cNvPr id="60" name="图片 59">
            <a:extLst>
              <a:ext uri="{FF2B5EF4-FFF2-40B4-BE49-F238E27FC236}">
                <a16:creationId xmlns="" xmlns:a16="http://schemas.microsoft.com/office/drawing/2014/main" id="{64C9AC58-EE2F-2665-ADF1-2DC1D857FA79}"/>
              </a:ext>
            </a:extLst>
          </p:cNvPr>
          <p:cNvPicPr>
            <a:picLocks noChangeAspect="1"/>
          </p:cNvPicPr>
          <p:nvPr/>
        </p:nvPicPr>
        <p:blipFill rotWithShape="1">
          <a:blip r:embed="rId8"/>
          <a:srcRect l="2460" r="2199"/>
          <a:stretch>
            <a:fillRect/>
          </a:stretch>
        </p:blipFill>
        <p:spPr>
          <a:xfrm rot="5400000">
            <a:off x="-281204" y="2253998"/>
            <a:ext cx="4743894" cy="2790686"/>
          </a:xfrm>
          <a:prstGeom prst="rect">
            <a:avLst/>
          </a:prstGeom>
        </p:spPr>
      </p:pic>
      <p:sp>
        <p:nvSpPr>
          <p:cNvPr id="61" name="文本框 60">
            <a:extLst>
              <a:ext uri="{FF2B5EF4-FFF2-40B4-BE49-F238E27FC236}">
                <a16:creationId xmlns="" xmlns:a16="http://schemas.microsoft.com/office/drawing/2014/main" id="{BD2BA56B-36E4-E765-AECE-F1058206BF18}"/>
              </a:ext>
            </a:extLst>
          </p:cNvPr>
          <p:cNvSpPr txBox="1"/>
          <p:nvPr/>
        </p:nvSpPr>
        <p:spPr>
          <a:xfrm>
            <a:off x="866322" y="2340383"/>
            <a:ext cx="2594405" cy="249299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sz="2400" b="1" dirty="0">
              <a:solidFill>
                <a:prstClr val="black"/>
              </a:solidFill>
              <a:latin typeface="Times New Roman" panose="02020603050405020304" pitchFamily="18" charset="0"/>
              <a:ea typeface="楷体" panose="0201060906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dirty="0">
                <a:solidFill>
                  <a:prstClr val="black"/>
                </a:solidFill>
                <a:latin typeface="Times New Roman" panose="02020603050405020304" pitchFamily="18" charset="0"/>
                <a:ea typeface="楷体" panose="02010609060101010101" pitchFamily="49" charset="-122"/>
              </a:rPr>
              <a:t>HIAF-Spectrometer 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rPr>
              <a:t>(SRing)</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altLang="zh-CN" dirty="0">
              <a:solidFill>
                <a:prstClr val="black"/>
              </a:solidFill>
              <a:latin typeface="Times New Roman" panose="02020603050405020304" pitchFamily="18" charset="0"/>
              <a:ea typeface="楷体" panose="02010609060101010101" pitchFamily="49" charset="-122"/>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dirty="0" err="1">
                <a:solidFill>
                  <a:prstClr val="black"/>
                </a:solidFill>
                <a:latin typeface="Times New Roman" panose="02020603050405020304" pitchFamily="18" charset="0"/>
                <a:ea typeface="楷体" panose="02010609060101010101" pitchFamily="49" charset="-122"/>
              </a:rPr>
              <a:t>γ</a:t>
            </a:r>
            <a:r>
              <a:rPr lang="en-US" altLang="zh-CN" baseline="-25000" dirty="0" err="1">
                <a:solidFill>
                  <a:prstClr val="black"/>
                </a:solidFill>
                <a:latin typeface="Times New Roman" panose="02020603050405020304" pitchFamily="18" charset="0"/>
                <a:ea typeface="楷体" panose="02010609060101010101" pitchFamily="49" charset="-122"/>
              </a:rPr>
              <a:t>t</a:t>
            </a:r>
            <a:r>
              <a:rPr lang="en-US" altLang="zh-CN" dirty="0">
                <a:solidFill>
                  <a:prstClr val="black"/>
                </a:solidFill>
                <a:latin typeface="Times New Roman" panose="02020603050405020304" pitchFamily="18" charset="0"/>
                <a:ea typeface="楷体" panose="02010609060101010101" pitchFamily="49" charset="-122"/>
              </a:rPr>
              <a:t> = 1.43 (IMS mode)</a:t>
            </a:r>
            <a:endParaRPr kumimoji="0" lang="en-US" altLang="zh-CN" sz="1800" b="0" i="0" u="none" strike="noStrike" kern="1200" cap="none" spc="0" normalizeH="0" baseline="0" noProof="0" dirty="0">
              <a:ln>
                <a:noFill/>
              </a:ln>
              <a:solidFill>
                <a:prstClr val="black"/>
              </a:solidFill>
              <a:effectLst/>
              <a:uLnTx/>
              <a:uFillTx/>
              <a:latin typeface="Times New Roman" panose="02020603050405020304" pitchFamily="18" charset="0"/>
              <a:ea typeface="楷体" panose="02010609060101010101" pitchFamily="49" charset="-122"/>
              <a:cs typeface="+mn-cs"/>
            </a:endParaRPr>
          </a:p>
        </p:txBody>
      </p:sp>
      <p:sp>
        <p:nvSpPr>
          <p:cNvPr id="62" name="文本框 61">
            <a:extLst>
              <a:ext uri="{FF2B5EF4-FFF2-40B4-BE49-F238E27FC236}">
                <a16:creationId xmlns="" xmlns:a16="http://schemas.microsoft.com/office/drawing/2014/main" id="{EDF75732-6D29-6F4E-F547-AE25C502E0F2}"/>
              </a:ext>
            </a:extLst>
          </p:cNvPr>
          <p:cNvSpPr txBox="1"/>
          <p:nvPr/>
        </p:nvSpPr>
        <p:spPr>
          <a:xfrm>
            <a:off x="2042118" y="4822844"/>
            <a:ext cx="492443"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②</a:t>
            </a:r>
            <a:endParaRPr kumimoji="0" lang="en-US" altLang="zh-CN" sz="24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3" name="文本框 62">
            <a:extLst>
              <a:ext uri="{FF2B5EF4-FFF2-40B4-BE49-F238E27FC236}">
                <a16:creationId xmlns="" xmlns:a16="http://schemas.microsoft.com/office/drawing/2014/main" id="{36C3A02C-C25F-40E0-3E28-765B8B3E73B6}"/>
              </a:ext>
            </a:extLst>
          </p:cNvPr>
          <p:cNvSpPr txBox="1"/>
          <p:nvPr/>
        </p:nvSpPr>
        <p:spPr>
          <a:xfrm>
            <a:off x="1767545" y="2271747"/>
            <a:ext cx="492443" cy="461665"/>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0" i="0" u="none" strike="noStrike" kern="1200" cap="none" spc="0" normalizeH="0" baseline="0" noProof="0" dirty="0">
                <a:ln>
                  <a:noFill/>
                </a:ln>
                <a:solidFill>
                  <a:prstClr val="black"/>
                </a:solidFill>
                <a:effectLst/>
                <a:uLnTx/>
                <a:uFillTx/>
                <a:latin typeface="黑体" panose="02010609060101010101" pitchFamily="49" charset="-122"/>
                <a:ea typeface="黑体" panose="02010609060101010101" pitchFamily="49" charset="-122"/>
                <a:cs typeface="Times New Roman" panose="02020603050405020304" pitchFamily="18" charset="0"/>
              </a:rPr>
              <a:t>①</a:t>
            </a:r>
            <a:endParaRPr kumimoji="0" lang="en-US" altLang="zh-CN" sz="2400" b="0" i="0" u="none" strike="noStrike" kern="1200" cap="none" spc="0" normalizeH="0" baseline="0" noProof="0" dirty="0">
              <a:ln>
                <a:noFill/>
              </a:ln>
              <a:solidFill>
                <a:prstClr val="black"/>
              </a:solidFill>
              <a:effectLst/>
              <a:uLnTx/>
              <a:uFillTx/>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4" name="箭头: 右 25">
            <a:extLst>
              <a:ext uri="{FF2B5EF4-FFF2-40B4-BE49-F238E27FC236}">
                <a16:creationId xmlns="" xmlns:a16="http://schemas.microsoft.com/office/drawing/2014/main" id="{F088F2DE-3BF8-E837-5231-CA3D58EBE0F1}"/>
              </a:ext>
            </a:extLst>
          </p:cNvPr>
          <p:cNvSpPr/>
          <p:nvPr/>
        </p:nvSpPr>
        <p:spPr>
          <a:xfrm rot="3908904" flipH="1">
            <a:off x="1444460" y="1825105"/>
            <a:ext cx="660813" cy="314331"/>
          </a:xfrm>
          <a:prstGeom prst="rightArrow">
            <a:avLst>
              <a:gd name="adj1" fmla="val 50000"/>
              <a:gd name="adj2" fmla="val 11857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panose="020F0502020204030204"/>
              <a:ea typeface="宋体" panose="02010600030101010101" pitchFamily="2" charset="-122"/>
              <a:cs typeface="+mn-cs"/>
            </a:endParaRPr>
          </a:p>
        </p:txBody>
      </p:sp>
      <p:sp>
        <p:nvSpPr>
          <p:cNvPr id="65" name="箭头: 右 26">
            <a:extLst>
              <a:ext uri="{FF2B5EF4-FFF2-40B4-BE49-F238E27FC236}">
                <a16:creationId xmlns="" xmlns:a16="http://schemas.microsoft.com/office/drawing/2014/main" id="{D85C422F-CC51-020A-44FE-953DD59DA3D7}"/>
              </a:ext>
            </a:extLst>
          </p:cNvPr>
          <p:cNvSpPr/>
          <p:nvPr/>
        </p:nvSpPr>
        <p:spPr>
          <a:xfrm rot="14708904" flipH="1">
            <a:off x="2158315" y="5380316"/>
            <a:ext cx="612357" cy="314333"/>
          </a:xfrm>
          <a:prstGeom prst="rightArrow">
            <a:avLst>
              <a:gd name="adj1" fmla="val 50000"/>
              <a:gd name="adj2" fmla="val 11857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lumMod val="85000"/>
                </a:prstClr>
              </a:solidFill>
              <a:effectLst/>
              <a:uLnTx/>
              <a:uFillTx/>
              <a:latin typeface="Calibri" panose="020F0502020204030204"/>
              <a:ea typeface="宋体" panose="02010600030101010101" pitchFamily="2" charset="-122"/>
              <a:cs typeface="+mn-cs"/>
            </a:endParaRPr>
          </a:p>
        </p:txBody>
      </p:sp>
      <p:sp>
        <p:nvSpPr>
          <p:cNvPr id="68" name="下箭头 67"/>
          <p:cNvSpPr/>
          <p:nvPr/>
        </p:nvSpPr>
        <p:spPr>
          <a:xfrm rot="16200000" flipH="1">
            <a:off x="3675698" y="2809671"/>
            <a:ext cx="207943" cy="407173"/>
          </a:xfrm>
          <a:prstGeom prst="downArrow">
            <a:avLst/>
          </a:prstGeom>
          <a:solidFill>
            <a:schemeClr val="accent1">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0" name="文本框 69"/>
          <p:cNvSpPr txBox="1"/>
          <p:nvPr/>
        </p:nvSpPr>
        <p:spPr bwMode="auto">
          <a:xfrm>
            <a:off x="4007768" y="116632"/>
            <a:ext cx="4580100"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smtClean="0">
                <a:solidFill>
                  <a:prstClr val="black"/>
                </a:solidFill>
              </a:rPr>
              <a:t>Excellent performance</a:t>
            </a:r>
            <a:endParaRPr lang="zh-CN" altLang="en-US" sz="3200" b="1" dirty="0">
              <a:solidFill>
                <a:prstClr val="black"/>
              </a:solidFill>
            </a:endParaRPr>
          </a:p>
        </p:txBody>
      </p:sp>
      <p:sp>
        <p:nvSpPr>
          <p:cNvPr id="71" name="下箭头 70"/>
          <p:cNvSpPr/>
          <p:nvPr/>
        </p:nvSpPr>
        <p:spPr>
          <a:xfrm rot="16200000" flipH="1">
            <a:off x="3626341" y="4705325"/>
            <a:ext cx="207943" cy="407173"/>
          </a:xfrm>
          <a:prstGeom prst="downArrow">
            <a:avLst/>
          </a:prstGeom>
          <a:solidFill>
            <a:schemeClr val="accent1">
              <a:lumMod val="60000"/>
              <a:lumOff val="4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183534373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40" name="Rectangle 1">
            <a:extLst>
              <a:ext uri="{FF2B5EF4-FFF2-40B4-BE49-F238E27FC236}">
                <a16:creationId xmlns="" xmlns:a16="http://schemas.microsoft.com/office/drawing/2014/main" id="{821C81B0-B4E0-4109-9CCE-83605EBA135B}"/>
              </a:ext>
            </a:extLst>
          </p:cNvPr>
          <p:cNvSpPr/>
          <p:nvPr/>
        </p:nvSpPr>
        <p:spPr>
          <a:xfrm>
            <a:off x="3460503" y="116632"/>
            <a:ext cx="5656485" cy="584775"/>
          </a:xfrm>
          <a:prstGeom prst="rect">
            <a:avLst/>
          </a:prstGeom>
        </p:spPr>
        <p:txBody>
          <a:bodyPr wrap="none">
            <a:spAutoFit/>
          </a:bodyPr>
          <a:lstStyle/>
          <a:p>
            <a:pPr eaLnBrk="1" hangingPunct="1"/>
            <a:r>
              <a:rPr lang="en-US" sz="3200" b="1" dirty="0">
                <a:solidFill>
                  <a:prstClr val="black"/>
                </a:solidFill>
              </a:rPr>
              <a:t>First Scientific Achievement</a:t>
            </a:r>
          </a:p>
        </p:txBody>
      </p:sp>
      <p:sp>
        <p:nvSpPr>
          <p:cNvPr id="3" name="Rectangle 5">
            <a:extLst>
              <a:ext uri="{FF2B5EF4-FFF2-40B4-BE49-F238E27FC236}">
                <a16:creationId xmlns="" xmlns:a16="http://schemas.microsoft.com/office/drawing/2014/main" id="{50100B63-7FDF-1E1F-D20D-B1C960DF2D67}"/>
              </a:ext>
            </a:extLst>
          </p:cNvPr>
          <p:cNvSpPr/>
          <p:nvPr/>
        </p:nvSpPr>
        <p:spPr>
          <a:xfrm>
            <a:off x="0" y="826936"/>
            <a:ext cx="12192000" cy="1310487"/>
          </a:xfrm>
          <a:prstGeom prst="rect">
            <a:avLst/>
          </a:prstGeom>
        </p:spPr>
        <p:txBody>
          <a:bodyPr wrap="square">
            <a:spAutoFit/>
          </a:bodyPr>
          <a:lstStyle/>
          <a:p>
            <a:pPr marL="702900" indent="-342900">
              <a:spcBef>
                <a:spcPts val="800"/>
              </a:spcBef>
              <a:spcAft>
                <a:spcPts val="600"/>
              </a:spcAft>
              <a:buFont typeface="Wingdings" panose="05000000000000000000" pitchFamily="2" charset="2"/>
              <a:buChar char="p"/>
            </a:pPr>
            <a:r>
              <a:rPr lang="en-US" altLang="zh-CN" sz="2400" b="1" dirty="0">
                <a:solidFill>
                  <a:schemeClr val="accent1">
                    <a:lumMod val="50000"/>
                  </a:schemeClr>
                </a:solidFill>
                <a:latin typeface="Arial" panose="020B0604020202020204" pitchFamily="34" charset="0"/>
                <a:cs typeface="Arial" panose="020B0604020202020204" pitchFamily="34" charset="0"/>
              </a:rPr>
              <a:t>High precision spectrometer ring </a:t>
            </a:r>
            <a:r>
              <a:rPr lang="en-US" altLang="zh-CN" sz="2400" b="1" dirty="0" err="1">
                <a:solidFill>
                  <a:schemeClr val="accent1">
                    <a:lumMod val="50000"/>
                  </a:schemeClr>
                </a:solidFill>
                <a:latin typeface="Arial" panose="020B0604020202020204" pitchFamily="34" charset="0"/>
                <a:cs typeface="Arial" panose="020B0604020202020204" pitchFamily="34" charset="0"/>
              </a:rPr>
              <a:t>SRing</a:t>
            </a:r>
            <a:endParaRPr lang="en-US" altLang="zh-CN" sz="2400" b="1" dirty="0">
              <a:solidFill>
                <a:schemeClr val="accent1">
                  <a:lumMod val="50000"/>
                </a:schemeClr>
              </a:solidFill>
              <a:latin typeface="Arial" panose="020B0604020202020204" pitchFamily="34" charset="0"/>
              <a:cs typeface="Arial" panose="020B0604020202020204" pitchFamily="34" charset="0"/>
            </a:endParaRPr>
          </a:p>
          <a:p>
            <a:pPr marL="882900" indent="-342900">
              <a:lnSpc>
                <a:spcPct val="114000"/>
              </a:lnSpc>
              <a:spcAft>
                <a:spcPts val="0"/>
              </a:spcAft>
              <a:buFont typeface="Arial" panose="020B0604020202020204" pitchFamily="34" charset="0"/>
              <a:buChar char="•"/>
            </a:pPr>
            <a:r>
              <a:rPr lang="en-US" altLang="zh-CN" sz="2200" b="1" dirty="0">
                <a:solidFill>
                  <a:schemeClr val="tx1">
                    <a:lumMod val="65000"/>
                    <a:lumOff val="35000"/>
                  </a:schemeClr>
                </a:solidFill>
                <a:cs typeface="Arial" panose="020B0604020202020204" pitchFamily="34" charset="0"/>
              </a:rPr>
              <a:t>The </a:t>
            </a:r>
            <a:r>
              <a:rPr lang="en-US" altLang="zh-CN" sz="2200" b="1" dirty="0">
                <a:solidFill>
                  <a:srgbClr val="FF0000"/>
                </a:solidFill>
                <a:cs typeface="Arial" panose="020B0604020202020204" pitchFamily="34" charset="0"/>
              </a:rPr>
              <a:t>new nuclide ¹⁵³Hf </a:t>
            </a:r>
            <a:r>
              <a:rPr lang="en-US" altLang="zh-CN" sz="2200" b="1" dirty="0">
                <a:solidFill>
                  <a:schemeClr val="tx1">
                    <a:lumMod val="65000"/>
                    <a:lumOff val="35000"/>
                  </a:schemeClr>
                </a:solidFill>
                <a:cs typeface="Arial" panose="020B0604020202020204" pitchFamily="34" charset="0"/>
              </a:rPr>
              <a:t>was discovered</a:t>
            </a:r>
            <a:r>
              <a:rPr lang="en-US" altLang="zh-CN" sz="2200" b="1" dirty="0" smtClean="0">
                <a:solidFill>
                  <a:schemeClr val="tx1">
                    <a:lumMod val="65000"/>
                    <a:lumOff val="35000"/>
                  </a:schemeClr>
                </a:solidFill>
                <a:cs typeface="Arial" panose="020B0604020202020204" pitchFamily="34" charset="0"/>
              </a:rPr>
              <a:t>. </a:t>
            </a:r>
          </a:p>
          <a:p>
            <a:pPr marL="882900" indent="-342900">
              <a:lnSpc>
                <a:spcPct val="114000"/>
              </a:lnSpc>
              <a:spcAft>
                <a:spcPts val="0"/>
              </a:spcAft>
              <a:buFont typeface="Arial" panose="020B0604020202020204" pitchFamily="34" charset="0"/>
              <a:buChar char="•"/>
            </a:pPr>
            <a:r>
              <a:rPr lang="en-US" altLang="zh-CN" sz="2200" b="1" dirty="0" smtClean="0">
                <a:solidFill>
                  <a:schemeClr val="tx1">
                    <a:lumMod val="65000"/>
                    <a:lumOff val="35000"/>
                  </a:schemeClr>
                </a:solidFill>
                <a:cs typeface="Arial" panose="020B0604020202020204" pitchFamily="34" charset="0"/>
              </a:rPr>
              <a:t>Approximately </a:t>
            </a:r>
            <a:r>
              <a:rPr lang="en-US" altLang="zh-CN" sz="2200" b="1" dirty="0">
                <a:solidFill>
                  <a:srgbClr val="FF0000"/>
                </a:solidFill>
                <a:cs typeface="Arial" panose="020B0604020202020204" pitchFamily="34" charset="0"/>
              </a:rPr>
              <a:t>35 new nuclear masses </a:t>
            </a:r>
            <a:r>
              <a:rPr lang="en-US" altLang="zh-CN" sz="2200" b="1" dirty="0">
                <a:solidFill>
                  <a:schemeClr val="tx1">
                    <a:lumMod val="65000"/>
                    <a:lumOff val="35000"/>
                  </a:schemeClr>
                </a:solidFill>
                <a:cs typeface="Arial" panose="020B0604020202020204" pitchFamily="34" charset="0"/>
              </a:rPr>
              <a:t>were simultaneously </a:t>
            </a:r>
            <a:r>
              <a:rPr lang="en-US" altLang="zh-CN" sz="2200" b="1" dirty="0" smtClean="0">
                <a:solidFill>
                  <a:schemeClr val="tx1">
                    <a:lumMod val="65000"/>
                    <a:lumOff val="35000"/>
                  </a:schemeClr>
                </a:solidFill>
                <a:cs typeface="Arial" panose="020B0604020202020204" pitchFamily="34" charset="0"/>
              </a:rPr>
              <a:t>determined in </a:t>
            </a:r>
            <a:r>
              <a:rPr lang="en-US" altLang="zh-CN" sz="2200" b="1" dirty="0" smtClean="0">
                <a:solidFill>
                  <a:srgbClr val="FF0000"/>
                </a:solidFill>
                <a:cs typeface="Arial" panose="020B0604020202020204" pitchFamily="34" charset="0"/>
              </a:rPr>
              <a:t>12h</a:t>
            </a:r>
            <a:endParaRPr lang="zh-CN" altLang="en-US" sz="2200" b="1" dirty="0">
              <a:solidFill>
                <a:srgbClr val="FF0000"/>
              </a:solidFill>
              <a:cs typeface="Arial" panose="020B0604020202020204" pitchFamily="34" charset="0"/>
            </a:endParaRPr>
          </a:p>
        </p:txBody>
      </p:sp>
      <p:pic>
        <p:nvPicPr>
          <p:cNvPr id="4" name="图片 2">
            <a:extLst>
              <a:ext uri="{FF2B5EF4-FFF2-40B4-BE49-F238E27FC236}">
                <a16:creationId xmlns="" xmlns:a16="http://schemas.microsoft.com/office/drawing/2014/main" id="{BF1A86CD-5151-AB94-BBB7-E39472F25E8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0247" y="2276872"/>
            <a:ext cx="4737886" cy="3392748"/>
          </a:xfrm>
          <a:prstGeom prst="rect">
            <a:avLst/>
          </a:prstGeom>
        </p:spPr>
      </p:pic>
      <p:pic>
        <p:nvPicPr>
          <p:cNvPr id="5" name="图片 3">
            <a:extLst>
              <a:ext uri="{FF2B5EF4-FFF2-40B4-BE49-F238E27FC236}">
                <a16:creationId xmlns="" xmlns:a16="http://schemas.microsoft.com/office/drawing/2014/main" id="{F4224C93-DBCE-6116-0950-0C90D1A6984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88745" y="2292529"/>
            <a:ext cx="4991831" cy="3368719"/>
          </a:xfrm>
          <a:prstGeom prst="rect">
            <a:avLst/>
          </a:prstGeom>
        </p:spPr>
      </p:pic>
      <p:sp>
        <p:nvSpPr>
          <p:cNvPr id="2" name="矩形 1"/>
          <p:cNvSpPr/>
          <p:nvPr/>
        </p:nvSpPr>
        <p:spPr>
          <a:xfrm>
            <a:off x="216024" y="5733256"/>
            <a:ext cx="11856640" cy="934358"/>
          </a:xfrm>
          <a:prstGeom prst="rect">
            <a:avLst/>
          </a:prstGeom>
        </p:spPr>
        <p:txBody>
          <a:bodyPr wrap="square">
            <a:spAutoFit/>
          </a:bodyPr>
          <a:lstStyle/>
          <a:p>
            <a:pPr algn="ctr">
              <a:lnSpc>
                <a:spcPct val="114000"/>
              </a:lnSpc>
            </a:pPr>
            <a:r>
              <a:rPr lang="en-US" altLang="zh-CN" sz="2400" b="1" dirty="0">
                <a:solidFill>
                  <a:srgbClr val="FF0000"/>
                </a:solidFill>
                <a:cs typeface="Arial" panose="020B0604020202020204" pitchFamily="34" charset="0"/>
              </a:rPr>
              <a:t>World's first discovery </a:t>
            </a:r>
            <a:r>
              <a:rPr lang="en-US" altLang="zh-CN" sz="2400" b="1" dirty="0">
                <a:solidFill>
                  <a:schemeClr val="tx1">
                    <a:lumMod val="65000"/>
                    <a:lumOff val="35000"/>
                  </a:schemeClr>
                </a:solidFill>
                <a:cs typeface="Arial" panose="020B0604020202020204" pitchFamily="34" charset="0"/>
              </a:rPr>
              <a:t>of a new nuclide via a storage </a:t>
            </a:r>
            <a:r>
              <a:rPr lang="en-US" altLang="zh-CN" sz="2400" b="1" dirty="0" smtClean="0">
                <a:solidFill>
                  <a:schemeClr val="tx1">
                    <a:lumMod val="65000"/>
                    <a:lumOff val="35000"/>
                  </a:schemeClr>
                </a:solidFill>
                <a:cs typeface="Arial" panose="020B0604020202020204" pitchFamily="34" charset="0"/>
              </a:rPr>
              <a:t>ring —</a:t>
            </a:r>
          </a:p>
          <a:p>
            <a:pPr algn="ctr">
              <a:lnSpc>
                <a:spcPct val="114000"/>
              </a:lnSpc>
            </a:pPr>
            <a:r>
              <a:rPr lang="en-US" altLang="zh-CN" sz="2400" b="1" dirty="0" smtClean="0">
                <a:solidFill>
                  <a:schemeClr val="tx1">
                    <a:lumMod val="65000"/>
                    <a:lumOff val="35000"/>
                  </a:schemeClr>
                </a:solidFill>
                <a:cs typeface="Arial" panose="020B0604020202020204" pitchFamily="34" charset="0"/>
              </a:rPr>
              <a:t>conventionally </a:t>
            </a:r>
            <a:r>
              <a:rPr lang="en-US" altLang="zh-CN" sz="2400" b="1" dirty="0">
                <a:solidFill>
                  <a:schemeClr val="tx1">
                    <a:lumMod val="65000"/>
                    <a:lumOff val="35000"/>
                  </a:schemeClr>
                </a:solidFill>
                <a:cs typeface="Arial" panose="020B0604020202020204" pitchFamily="34" charset="0"/>
              </a:rPr>
              <a:t>discovered </a:t>
            </a:r>
            <a:r>
              <a:rPr lang="en-US" altLang="zh-CN" sz="2400" b="1" dirty="0" smtClean="0">
                <a:solidFill>
                  <a:schemeClr val="tx1">
                    <a:lumMod val="65000"/>
                    <a:lumOff val="35000"/>
                  </a:schemeClr>
                </a:solidFill>
                <a:cs typeface="Arial" panose="020B0604020202020204" pitchFamily="34" charset="0"/>
              </a:rPr>
              <a:t>with </a:t>
            </a:r>
            <a:r>
              <a:rPr lang="en-US" altLang="zh-CN" sz="2400" b="1" dirty="0">
                <a:solidFill>
                  <a:schemeClr val="tx1">
                    <a:lumMod val="65000"/>
                    <a:lumOff val="35000"/>
                  </a:schemeClr>
                </a:solidFill>
                <a:cs typeface="Arial" panose="020B0604020202020204" pitchFamily="34" charset="0"/>
              </a:rPr>
              <a:t>gas-filled </a:t>
            </a:r>
            <a:r>
              <a:rPr lang="en-US" altLang="zh-CN" sz="2400" b="1" dirty="0" smtClean="0">
                <a:solidFill>
                  <a:schemeClr val="tx1">
                    <a:lumMod val="65000"/>
                    <a:lumOff val="35000"/>
                  </a:schemeClr>
                </a:solidFill>
                <a:cs typeface="Arial" panose="020B0604020202020204" pitchFamily="34" charset="0"/>
              </a:rPr>
              <a:t>recoil </a:t>
            </a:r>
            <a:r>
              <a:rPr lang="en-US" altLang="zh-CN" sz="2400" b="1" dirty="0">
                <a:solidFill>
                  <a:schemeClr val="tx1">
                    <a:lumMod val="65000"/>
                    <a:lumOff val="35000"/>
                  </a:schemeClr>
                </a:solidFill>
                <a:cs typeface="Arial" panose="020B0604020202020204" pitchFamily="34" charset="0"/>
              </a:rPr>
              <a:t>or radioactive beam separators</a:t>
            </a:r>
            <a:endParaRPr lang="zh-CN" altLang="en-US" sz="2400" b="1" dirty="0">
              <a:solidFill>
                <a:srgbClr val="0000FF"/>
              </a:solidFill>
              <a:cs typeface="Arial" panose="020B0604020202020204" pitchFamily="34" charset="0"/>
            </a:endParaRPr>
          </a:p>
        </p:txBody>
      </p:sp>
    </p:spTree>
    <p:extLst>
      <p:ext uri="{BB962C8B-B14F-4D97-AF65-F5344CB8AC3E}">
        <p14:creationId xmlns:p14="http://schemas.microsoft.com/office/powerpoint/2010/main" val="21557559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40" name="Rectangle 1">
            <a:extLst>
              <a:ext uri="{FF2B5EF4-FFF2-40B4-BE49-F238E27FC236}">
                <a16:creationId xmlns="" xmlns:a16="http://schemas.microsoft.com/office/drawing/2014/main" id="{821C81B0-B4E0-4109-9CCE-83605EBA135B}"/>
              </a:ext>
            </a:extLst>
          </p:cNvPr>
          <p:cNvSpPr/>
          <p:nvPr/>
        </p:nvSpPr>
        <p:spPr>
          <a:xfrm>
            <a:off x="3460503" y="116632"/>
            <a:ext cx="5656485" cy="584775"/>
          </a:xfrm>
          <a:prstGeom prst="rect">
            <a:avLst/>
          </a:prstGeom>
        </p:spPr>
        <p:txBody>
          <a:bodyPr wrap="none">
            <a:spAutoFit/>
          </a:bodyPr>
          <a:lstStyle/>
          <a:p>
            <a:pPr eaLnBrk="1" hangingPunct="1"/>
            <a:r>
              <a:rPr lang="en-US" sz="3200" b="1" dirty="0">
                <a:solidFill>
                  <a:prstClr val="black"/>
                </a:solidFill>
              </a:rPr>
              <a:t>First Scientific Achievement</a:t>
            </a:r>
          </a:p>
        </p:txBody>
      </p:sp>
      <p:sp>
        <p:nvSpPr>
          <p:cNvPr id="41" name="文本框 40">
            <a:extLst>
              <a:ext uri="{FF2B5EF4-FFF2-40B4-BE49-F238E27FC236}">
                <a16:creationId xmlns="" xmlns:a16="http://schemas.microsoft.com/office/drawing/2014/main" id="{A3C560F1-83FB-6F2D-E288-FD9C74350BD9}"/>
              </a:ext>
            </a:extLst>
          </p:cNvPr>
          <p:cNvSpPr txBox="1"/>
          <p:nvPr/>
        </p:nvSpPr>
        <p:spPr>
          <a:xfrm>
            <a:off x="498090" y="827245"/>
            <a:ext cx="9549121" cy="461665"/>
          </a:xfrm>
          <a:prstGeom prst="rect">
            <a:avLst/>
          </a:prstGeom>
          <a:noFill/>
        </p:spPr>
        <p:txBody>
          <a:bodyPr wrap="square">
            <a:spAutoFit/>
          </a:bodyPr>
          <a:lstStyle/>
          <a:p>
            <a:pPr marL="342900" indent="-342900">
              <a:spcAft>
                <a:spcPts val="600"/>
              </a:spcAft>
              <a:buFont typeface="Wingdings" panose="05000000000000000000" pitchFamily="2" charset="2"/>
              <a:buChar char="p"/>
            </a:pPr>
            <a:r>
              <a:rPr lang="en-US" altLang="zh-CN" sz="2400" b="1" dirty="0">
                <a:solidFill>
                  <a:schemeClr val="accent1">
                    <a:lumMod val="50000"/>
                  </a:schemeClr>
                </a:solidFill>
                <a:latin typeface="Arial" panose="020B0604020202020204" pitchFamily="34" charset="0"/>
                <a:cs typeface="Arial" panose="020B0604020202020204" pitchFamily="34" charset="0"/>
              </a:rPr>
              <a:t>Low energy nuclear structure </a:t>
            </a:r>
            <a:r>
              <a:rPr lang="en-US" altLang="zh-CN" sz="2400" b="1" dirty="0" smtClean="0">
                <a:solidFill>
                  <a:schemeClr val="accent1">
                    <a:lumMod val="50000"/>
                  </a:schemeClr>
                </a:solidFill>
                <a:latin typeface="Arial" panose="020B0604020202020204" pitchFamily="34" charset="0"/>
                <a:cs typeface="Arial" panose="020B0604020202020204" pitchFamily="34" charset="0"/>
              </a:rPr>
              <a:t>terminal</a:t>
            </a:r>
            <a:endParaRPr lang="en-US" altLang="zh-CN" sz="2400" b="1" i="0" dirty="0">
              <a:solidFill>
                <a:srgbClr val="0F1115"/>
              </a:solidFill>
              <a:effectLst/>
              <a:latin typeface="Arial" panose="020B0604020202020204" pitchFamily="34" charset="0"/>
              <a:cs typeface="Arial" panose="020B0604020202020204" pitchFamily="34" charset="0"/>
            </a:endParaRPr>
          </a:p>
        </p:txBody>
      </p:sp>
      <p:pic>
        <p:nvPicPr>
          <p:cNvPr id="42" name="图片 3">
            <a:extLst>
              <a:ext uri="{FF2B5EF4-FFF2-40B4-BE49-F238E27FC236}">
                <a16:creationId xmlns="" xmlns:a16="http://schemas.microsoft.com/office/drawing/2014/main" id="{FC1EAF59-4DFA-D277-B92A-0B9ED370F122}"/>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425050" y="2374647"/>
            <a:ext cx="4571775" cy="3292675"/>
          </a:xfrm>
          <a:prstGeom prst="rect">
            <a:avLst/>
          </a:prstGeom>
        </p:spPr>
      </p:pic>
      <p:sp>
        <p:nvSpPr>
          <p:cNvPr id="51" name="文本框 22">
            <a:extLst>
              <a:ext uri="{FF2B5EF4-FFF2-40B4-BE49-F238E27FC236}">
                <a16:creationId xmlns="" xmlns:a16="http://schemas.microsoft.com/office/drawing/2014/main" id="{330FAADD-BDD4-A7CF-A17C-2A2361C62C4A}"/>
              </a:ext>
            </a:extLst>
          </p:cNvPr>
          <p:cNvSpPr txBox="1"/>
          <p:nvPr/>
        </p:nvSpPr>
        <p:spPr>
          <a:xfrm>
            <a:off x="7176120" y="5838814"/>
            <a:ext cx="3600400" cy="477054"/>
          </a:xfrm>
          <a:prstGeom prst="rect">
            <a:avLst/>
          </a:prstGeom>
          <a:solidFill>
            <a:schemeClr val="accent1">
              <a:lumMod val="20000"/>
              <a:lumOff val="80000"/>
            </a:schemeClr>
          </a:solidFill>
        </p:spPr>
        <p:txBody>
          <a:bodyPr wrap="square" rtlCol="0">
            <a:spAutoFit/>
          </a:bodyPr>
          <a:lstStyle/>
          <a:p>
            <a:pPr>
              <a:lnSpc>
                <a:spcPct val="125000"/>
              </a:lnSpc>
            </a:pPr>
            <a:r>
              <a:rPr lang="en-US" altLang="zh-CN" sz="20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242</a:t>
            </a: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Fm@</a:t>
            </a:r>
            <a:r>
              <a:rPr lang="en-US" altLang="zh-CN" sz="2000" dirty="0">
                <a:solidFill>
                  <a:srgbClr val="0000FF"/>
                </a:solidFill>
                <a:latin typeface="Arial" panose="020B0604020202020204" pitchFamily="34" charset="0"/>
                <a:ea typeface="黑体" panose="02010609060101010101" pitchFamily="49" charset="-122"/>
                <a:cs typeface="Arial" panose="020B0604020202020204" pitchFamily="34" charset="0"/>
              </a:rPr>
              <a:t>HIAF </a:t>
            </a:r>
            <a:r>
              <a:rPr lang="en-US" altLang="zh-CN" sz="2000" dirty="0" smtClean="0">
                <a:solidFill>
                  <a:prstClr val="black"/>
                </a:solidFill>
                <a:latin typeface="Arial" panose="020B0604020202020204" pitchFamily="34" charset="0"/>
                <a:ea typeface="黑体" panose="02010609060101010101" pitchFamily="49" charset="-122"/>
                <a:cs typeface="Arial" panose="020B0604020202020204" pitchFamily="34" charset="0"/>
              </a:rPr>
              <a:t>Half </a:t>
            </a: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life:</a:t>
            </a:r>
            <a:r>
              <a:rPr lang="zh-CN" altLang="en-US" sz="2000" dirty="0">
                <a:solidFill>
                  <a:prstClr val="black"/>
                </a:solidFill>
                <a:latin typeface="Arial" panose="020B0604020202020204" pitchFamily="34" charset="0"/>
                <a:ea typeface="黑体" panose="02010609060101010101" pitchFamily="49" charset="-122"/>
                <a:cs typeface="Arial" panose="020B0604020202020204" pitchFamily="34" charset="0"/>
              </a:rPr>
              <a:t> </a:t>
            </a:r>
            <a:r>
              <a:rPr lang="en-US" altLang="zh-CN" sz="2000" b="1" dirty="0">
                <a:solidFill>
                  <a:srgbClr val="C00000"/>
                </a:solidFill>
                <a:latin typeface="Arial" panose="020B0604020202020204" pitchFamily="34" charset="0"/>
                <a:ea typeface="黑体" panose="02010609060101010101" pitchFamily="49" charset="-122"/>
                <a:cs typeface="Arial" panose="020B0604020202020204" pitchFamily="34" charset="0"/>
              </a:rPr>
              <a:t>4.17μs</a:t>
            </a:r>
          </a:p>
        </p:txBody>
      </p:sp>
      <p:sp>
        <p:nvSpPr>
          <p:cNvPr id="55" name="文本框 32">
            <a:extLst>
              <a:ext uri="{FF2B5EF4-FFF2-40B4-BE49-F238E27FC236}">
                <a16:creationId xmlns="" xmlns:a16="http://schemas.microsoft.com/office/drawing/2014/main" id="{791A783A-D40F-7BCD-C832-3EC9BA96E96C}"/>
              </a:ext>
            </a:extLst>
          </p:cNvPr>
          <p:cNvSpPr txBox="1"/>
          <p:nvPr/>
        </p:nvSpPr>
        <p:spPr>
          <a:xfrm>
            <a:off x="7896200" y="2666492"/>
            <a:ext cx="1917513" cy="338554"/>
          </a:xfrm>
          <a:prstGeom prst="rect">
            <a:avLst/>
          </a:prstGeom>
          <a:solidFill>
            <a:srgbClr val="FFFF00"/>
          </a:solidFill>
          <a:ln w="12700">
            <a:noFill/>
          </a:ln>
        </p:spPr>
        <p:txBody>
          <a:bodyPr wrap="none" rtlCol="0">
            <a:spAutoFit/>
          </a:bodyPr>
          <a:lstStyle/>
          <a:p>
            <a:pPr>
              <a:defRPr/>
            </a:pPr>
            <a:r>
              <a:rPr lang="en-US" altLang="zh-CN" sz="1600" dirty="0">
                <a:solidFill>
                  <a:prstClr val="black"/>
                </a:solidFill>
                <a:latin typeface="Arial" panose="020B0604020202020204" pitchFamily="34" charset="0"/>
                <a:ea typeface="黑体" panose="02010609060101010101" pitchFamily="49" charset="-122"/>
                <a:cs typeface="Arial" panose="020B0604020202020204" pitchFamily="34" charset="0"/>
              </a:rPr>
              <a:t>Response &lt;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rPr>
              <a:t>1.0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sym typeface="Symbol" panose="05050102010706020507" pitchFamily="18" charset="2"/>
              </a:rPr>
              <a:t>s</a:t>
            </a:r>
            <a:endParaRPr lang="zh-CN" altLang="en-US" sz="1600" b="1"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2" name="矩形 1"/>
          <p:cNvSpPr/>
          <p:nvPr/>
        </p:nvSpPr>
        <p:spPr>
          <a:xfrm>
            <a:off x="834752" y="1268760"/>
            <a:ext cx="10907985" cy="830997"/>
          </a:xfrm>
          <a:prstGeom prst="rect">
            <a:avLst/>
          </a:prstGeom>
        </p:spPr>
        <p:txBody>
          <a:bodyPr wrap="square">
            <a:spAutoFit/>
          </a:bodyPr>
          <a:lstStyle/>
          <a:p>
            <a:pPr algn="just"/>
            <a:r>
              <a:rPr lang="en-US" altLang="zh-CN" sz="2400" b="1" dirty="0" smtClean="0">
                <a:solidFill>
                  <a:srgbClr val="FF0000"/>
                </a:solidFill>
                <a:latin typeface="Times New Roman" panose="02020603050405020304" pitchFamily="18" charset="0"/>
                <a:cs typeface="Times New Roman" panose="02020603050405020304" pitchFamily="18" charset="0"/>
              </a:rPr>
              <a:t>Precise </a:t>
            </a:r>
            <a:r>
              <a:rPr lang="en-US" altLang="zh-CN" sz="2400" b="1" dirty="0">
                <a:solidFill>
                  <a:srgbClr val="FF0000"/>
                </a:solidFill>
                <a:latin typeface="Times New Roman" panose="02020603050405020304" pitchFamily="18" charset="0"/>
                <a:cs typeface="Times New Roman" panose="02020603050405020304" pitchFamily="18" charset="0"/>
              </a:rPr>
              <a:t>determination </a:t>
            </a:r>
            <a:r>
              <a:rPr lang="en-US" altLang="zh-CN" sz="2400" b="1" dirty="0">
                <a:solidFill>
                  <a:srgbClr val="0F1115"/>
                </a:solidFill>
                <a:latin typeface="Times New Roman" panose="02020603050405020304" pitchFamily="18" charset="0"/>
                <a:cs typeface="Times New Roman" panose="02020603050405020304" pitchFamily="18" charset="0"/>
              </a:rPr>
              <a:t>of the half-life of the extremely short-lived nuclide </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242</a:t>
            </a:r>
            <a:r>
              <a:rPr lang="en-US" altLang="zh-CN" sz="2400" b="1" dirty="0" smtClean="0">
                <a:solidFill>
                  <a:srgbClr val="0000FF"/>
                </a:solidFill>
                <a:latin typeface="Times New Roman" panose="02020603050405020304" pitchFamily="18" charset="0"/>
                <a:cs typeface="Times New Roman" panose="02020603050405020304" pitchFamily="18" charset="0"/>
              </a:rPr>
              <a:t>Fm</a:t>
            </a:r>
            <a:r>
              <a:rPr lang="en-US" altLang="zh-CN" sz="2400" b="1" dirty="0">
                <a:solidFill>
                  <a:srgbClr val="0000FF"/>
                </a:solidFill>
                <a:latin typeface="Times New Roman" panose="02020603050405020304" pitchFamily="18" charset="0"/>
                <a:cs typeface="Times New Roman" panose="02020603050405020304" pitchFamily="18" charset="0"/>
              </a:rPr>
              <a:t>: 4.17 </a:t>
            </a:r>
            <a:r>
              <a:rPr lang="en-US" altLang="zh-CN" sz="2400" b="1" dirty="0" err="1" smtClean="0">
                <a:solidFill>
                  <a:srgbClr val="0000FF"/>
                </a:solidFill>
                <a:latin typeface="Times New Roman" panose="02020603050405020304" pitchFamily="18" charset="0"/>
                <a:cs typeface="Times New Roman" panose="02020603050405020304" pitchFamily="18" charset="0"/>
              </a:rPr>
              <a:t>μs</a:t>
            </a:r>
            <a:r>
              <a:rPr lang="en-US" altLang="zh-CN" sz="2400" b="1" dirty="0">
                <a:solidFill>
                  <a:srgbClr val="0000FF"/>
                </a:solidFill>
                <a:latin typeface="Times New Roman" panose="02020603050405020304" pitchFamily="18" charset="0"/>
                <a:cs typeface="Times New Roman" panose="02020603050405020304" pitchFamily="18" charset="0"/>
              </a:rPr>
              <a:t>, </a:t>
            </a:r>
            <a:r>
              <a:rPr lang="en-US" altLang="zh-CN" sz="2400" b="1" dirty="0">
                <a:solidFill>
                  <a:srgbClr val="0F1115"/>
                </a:solidFill>
                <a:latin typeface="Times New Roman" panose="02020603050405020304" pitchFamily="18" charset="0"/>
                <a:cs typeface="Times New Roman" panose="02020603050405020304" pitchFamily="18" charset="0"/>
              </a:rPr>
              <a:t>clarifying the inconsistency in the international </a:t>
            </a:r>
            <a:r>
              <a:rPr lang="en-US" altLang="zh-CN" sz="2400" b="1" baseline="30000" dirty="0" smtClean="0">
                <a:solidFill>
                  <a:srgbClr val="0000FF"/>
                </a:solidFill>
                <a:latin typeface="Times New Roman" panose="02020603050405020304" pitchFamily="18" charset="0"/>
                <a:cs typeface="Times New Roman" panose="02020603050405020304" pitchFamily="18" charset="0"/>
              </a:rPr>
              <a:t>242</a:t>
            </a:r>
            <a:r>
              <a:rPr lang="en-US" altLang="zh-CN" sz="2400" b="1" dirty="0" smtClean="0">
                <a:solidFill>
                  <a:srgbClr val="0000FF"/>
                </a:solidFill>
                <a:latin typeface="Times New Roman" panose="02020603050405020304" pitchFamily="18" charset="0"/>
                <a:cs typeface="Times New Roman" panose="02020603050405020304" pitchFamily="18" charset="0"/>
              </a:rPr>
              <a:t>Fm </a:t>
            </a:r>
            <a:r>
              <a:rPr lang="en-US" altLang="zh-CN" sz="2400" b="1" dirty="0">
                <a:solidFill>
                  <a:srgbClr val="0000FF"/>
                </a:solidFill>
                <a:latin typeface="Times New Roman" panose="02020603050405020304" pitchFamily="18" charset="0"/>
                <a:cs typeface="Times New Roman" panose="02020603050405020304" pitchFamily="18" charset="0"/>
              </a:rPr>
              <a:t>half-life data </a:t>
            </a:r>
            <a:endParaRPr lang="zh-CN" altLang="en-US" sz="2400" b="1" dirty="0">
              <a:solidFill>
                <a:srgbClr val="0000FF"/>
              </a:solidFill>
              <a:latin typeface="Times New Roman" panose="02020603050405020304" pitchFamily="18" charset="0"/>
              <a:cs typeface="Times New Roman" panose="02020603050405020304" pitchFamily="18" charset="0"/>
            </a:endParaRPr>
          </a:p>
        </p:txBody>
      </p:sp>
      <p:sp>
        <p:nvSpPr>
          <p:cNvPr id="57" name="文本框 11">
            <a:extLst>
              <a:ext uri="{FF2B5EF4-FFF2-40B4-BE49-F238E27FC236}">
                <a16:creationId xmlns="" xmlns:a16="http://schemas.microsoft.com/office/drawing/2014/main" id="{BCE0A4EB-461C-60E1-1377-159D94DA6459}"/>
              </a:ext>
            </a:extLst>
          </p:cNvPr>
          <p:cNvSpPr txBox="1"/>
          <p:nvPr/>
        </p:nvSpPr>
        <p:spPr>
          <a:xfrm>
            <a:off x="1127448" y="2276872"/>
            <a:ext cx="3082569" cy="307777"/>
          </a:xfrm>
          <a:prstGeom prst="rect">
            <a:avLst/>
          </a:prstGeom>
          <a:noFill/>
          <a:ln w="12700">
            <a:noFill/>
          </a:ln>
        </p:spPr>
        <p:txBody>
          <a:bodyPr wrap="square" rtlCol="0">
            <a:spAutoFit/>
          </a:bodyPr>
          <a:lstStyle/>
          <a:p>
            <a:pPr>
              <a:defRPr/>
            </a:pPr>
            <a:r>
              <a:rPr lang="en-US" altLang="zh-CN" sz="1400" dirty="0">
                <a:solidFill>
                  <a:srgbClr val="0000FF"/>
                </a:solidFill>
                <a:latin typeface="Arial" panose="020B0604020202020204" pitchFamily="34" charset="0"/>
                <a:cs typeface="Arial" panose="020B0604020202020204" pitchFamily="34" charset="0"/>
              </a:rPr>
              <a:t>Nuclear Physics A 255 (1975) 509</a:t>
            </a:r>
            <a:endParaRPr lang="zh-CN" altLang="en-US" sz="1400" dirty="0">
              <a:solidFill>
                <a:srgbClr val="0000FF"/>
              </a:solidFill>
              <a:latin typeface="Arial" panose="020B0604020202020204" pitchFamily="34" charset="0"/>
              <a:cs typeface="Arial" panose="020B0604020202020204" pitchFamily="34" charset="0"/>
            </a:endParaRPr>
          </a:p>
        </p:txBody>
      </p:sp>
      <p:sp>
        <p:nvSpPr>
          <p:cNvPr id="59" name="文本框 12">
            <a:extLst>
              <a:ext uri="{FF2B5EF4-FFF2-40B4-BE49-F238E27FC236}">
                <a16:creationId xmlns="" xmlns:a16="http://schemas.microsoft.com/office/drawing/2014/main" id="{95A3F69C-E1AC-FA71-486D-97F225D1C444}"/>
              </a:ext>
            </a:extLst>
          </p:cNvPr>
          <p:cNvSpPr txBox="1"/>
          <p:nvPr/>
        </p:nvSpPr>
        <p:spPr>
          <a:xfrm>
            <a:off x="1138581" y="4571694"/>
            <a:ext cx="2860911" cy="307777"/>
          </a:xfrm>
          <a:prstGeom prst="rect">
            <a:avLst/>
          </a:prstGeom>
          <a:noFill/>
          <a:ln w="12700">
            <a:noFill/>
          </a:ln>
        </p:spPr>
        <p:txBody>
          <a:bodyPr wrap="none" rtlCol="0">
            <a:spAutoFit/>
          </a:bodyPr>
          <a:lstStyle/>
          <a:p>
            <a:pPr>
              <a:defRPr/>
            </a:pPr>
            <a:r>
              <a:rPr lang="en-US" altLang="zh-CN" sz="1400" dirty="0">
                <a:solidFill>
                  <a:srgbClr val="0000FF"/>
                </a:solidFill>
                <a:latin typeface="Arial" panose="020B0604020202020204" pitchFamily="34" charset="0"/>
                <a:cs typeface="Arial" panose="020B0604020202020204" pitchFamily="34" charset="0"/>
              </a:rPr>
              <a:t>Eur. Phys. J. A 37, 177-183(2008)</a:t>
            </a:r>
            <a:endParaRPr lang="zh-CN" altLang="en-US" sz="1400" dirty="0">
              <a:solidFill>
                <a:srgbClr val="0000FF"/>
              </a:solidFill>
              <a:latin typeface="Arial" panose="020B0604020202020204" pitchFamily="34" charset="0"/>
              <a:cs typeface="Arial" panose="020B0604020202020204" pitchFamily="34" charset="0"/>
            </a:endParaRPr>
          </a:p>
        </p:txBody>
      </p:sp>
      <p:pic>
        <p:nvPicPr>
          <p:cNvPr id="60" name="图片 13">
            <a:extLst>
              <a:ext uri="{FF2B5EF4-FFF2-40B4-BE49-F238E27FC236}">
                <a16:creationId xmlns="" xmlns:a16="http://schemas.microsoft.com/office/drawing/2014/main" id="{6970A076-4910-5850-ACEE-83E243A292E7}"/>
              </a:ext>
            </a:extLst>
          </p:cNvPr>
          <p:cNvPicPr>
            <a:picLocks/>
          </p:cNvPicPr>
          <p:nvPr/>
        </p:nvPicPr>
        <p:blipFill>
          <a:blip r:embed="rId4" cstate="print">
            <a:extLst>
              <a:ext uri="{28A0092B-C50C-407E-A947-70E740481C1C}">
                <a14:useLocalDpi xmlns:a14="http://schemas.microsoft.com/office/drawing/2010/main"/>
              </a:ext>
            </a:extLst>
          </a:blip>
          <a:stretch>
            <a:fillRect/>
          </a:stretch>
        </p:blipFill>
        <p:spPr>
          <a:xfrm>
            <a:off x="1219712" y="2630815"/>
            <a:ext cx="2644382" cy="1572168"/>
          </a:xfrm>
          <a:prstGeom prst="rect">
            <a:avLst/>
          </a:prstGeom>
          <a:ln w="12700">
            <a:solidFill>
              <a:schemeClr val="tx1"/>
            </a:solidFill>
          </a:ln>
        </p:spPr>
      </p:pic>
      <p:pic>
        <p:nvPicPr>
          <p:cNvPr id="61" name="图片 14">
            <a:extLst>
              <a:ext uri="{FF2B5EF4-FFF2-40B4-BE49-F238E27FC236}">
                <a16:creationId xmlns="" xmlns:a16="http://schemas.microsoft.com/office/drawing/2014/main" id="{8B6CB83C-BAD2-AF81-5025-B3693B0261EE}"/>
              </a:ext>
            </a:extLst>
          </p:cNvPr>
          <p:cNvPicPr>
            <a:picLocks/>
          </p:cNvPicPr>
          <p:nvPr/>
        </p:nvPicPr>
        <p:blipFill>
          <a:blip r:embed="rId5" cstate="print">
            <a:extLst>
              <a:ext uri="{28A0092B-C50C-407E-A947-70E740481C1C}">
                <a14:useLocalDpi xmlns:a14="http://schemas.microsoft.com/office/drawing/2010/main"/>
              </a:ext>
            </a:extLst>
          </a:blip>
          <a:stretch>
            <a:fillRect/>
          </a:stretch>
        </p:blipFill>
        <p:spPr>
          <a:xfrm>
            <a:off x="1226007" y="4905643"/>
            <a:ext cx="2644382" cy="1572168"/>
          </a:xfrm>
          <a:prstGeom prst="rect">
            <a:avLst/>
          </a:prstGeom>
          <a:ln w="12700">
            <a:solidFill>
              <a:schemeClr val="tx1"/>
            </a:solidFill>
          </a:ln>
        </p:spPr>
      </p:pic>
      <p:sp>
        <p:nvSpPr>
          <p:cNvPr id="62" name="文本框 6">
            <a:extLst>
              <a:ext uri="{FF2B5EF4-FFF2-40B4-BE49-F238E27FC236}">
                <a16:creationId xmlns="" xmlns:a16="http://schemas.microsoft.com/office/drawing/2014/main" id="{CCB8E51C-F0C2-4F21-17C8-F835FF6254F6}"/>
              </a:ext>
            </a:extLst>
          </p:cNvPr>
          <p:cNvSpPr txBox="1"/>
          <p:nvPr/>
        </p:nvSpPr>
        <p:spPr>
          <a:xfrm>
            <a:off x="3985313" y="3000841"/>
            <a:ext cx="1899491" cy="824008"/>
          </a:xfrm>
          <a:prstGeom prst="rect">
            <a:avLst/>
          </a:prstGeom>
          <a:solidFill>
            <a:schemeClr val="accent1">
              <a:lumMod val="20000"/>
              <a:lumOff val="80000"/>
            </a:schemeClr>
          </a:solidFill>
        </p:spPr>
        <p:txBody>
          <a:bodyPr wrap="square" rtlCol="0">
            <a:spAutoFit/>
          </a:bodyPr>
          <a:lstStyle/>
          <a:p>
            <a:pPr>
              <a:lnSpc>
                <a:spcPct val="125000"/>
              </a:lnSpc>
            </a:pPr>
            <a:r>
              <a:rPr lang="en-US" altLang="zh-CN" sz="2000" baseline="30000" dirty="0">
                <a:solidFill>
                  <a:prstClr val="black"/>
                </a:solidFill>
                <a:latin typeface="Arial" panose="020B0604020202020204" pitchFamily="34" charset="0"/>
                <a:ea typeface="黑体" panose="02010609060101010101" pitchFamily="49" charset="-122"/>
                <a:cs typeface="Arial" panose="020B0604020202020204" pitchFamily="34" charset="0"/>
              </a:rPr>
              <a:t>241</a:t>
            </a: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Fm@</a:t>
            </a:r>
            <a:r>
              <a:rPr lang="en-US" altLang="zh-CN" sz="2000" dirty="0">
                <a:solidFill>
                  <a:srgbClr val="0000FF"/>
                </a:solidFill>
                <a:latin typeface="Arial" panose="020B0604020202020204" pitchFamily="34" charset="0"/>
                <a:ea typeface="黑体" panose="02010609060101010101" pitchFamily="49" charset="-122"/>
                <a:cs typeface="Arial" panose="020B0604020202020204" pitchFamily="34" charset="0"/>
              </a:rPr>
              <a:t>Dubna</a:t>
            </a:r>
          </a:p>
          <a:p>
            <a:pPr fontAlgn="auto">
              <a:lnSpc>
                <a:spcPct val="125000"/>
              </a:lnSpc>
              <a:spcBef>
                <a:spcPts val="0"/>
              </a:spcBef>
              <a:spcAft>
                <a:spcPts val="0"/>
              </a:spcAft>
            </a:pP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Half life:</a:t>
            </a:r>
            <a:r>
              <a:rPr lang="zh-CN" altLang="en-US" sz="2000" dirty="0">
                <a:solidFill>
                  <a:prstClr val="black"/>
                </a:solidFill>
                <a:latin typeface="Arial" panose="020B0604020202020204" pitchFamily="34" charset="0"/>
                <a:ea typeface="黑体" panose="02010609060101010101" pitchFamily="49" charset="-122"/>
                <a:cs typeface="Arial" panose="020B0604020202020204" pitchFamily="34" charset="0"/>
              </a:rPr>
              <a:t> </a:t>
            </a:r>
            <a:r>
              <a:rPr lang="en-US" altLang="zh-CN" sz="2000" b="1" dirty="0">
                <a:solidFill>
                  <a:srgbClr val="C00000"/>
                </a:solidFill>
                <a:latin typeface="Arial" panose="020B0604020202020204" pitchFamily="34" charset="0"/>
                <a:ea typeface="黑体" panose="02010609060101010101" pitchFamily="49" charset="-122"/>
                <a:cs typeface="Arial" panose="020B0604020202020204" pitchFamily="34" charset="0"/>
              </a:rPr>
              <a:t>800μs</a:t>
            </a:r>
          </a:p>
        </p:txBody>
      </p:sp>
      <p:sp>
        <p:nvSpPr>
          <p:cNvPr id="63" name="文本框 17">
            <a:extLst>
              <a:ext uri="{FF2B5EF4-FFF2-40B4-BE49-F238E27FC236}">
                <a16:creationId xmlns="" xmlns:a16="http://schemas.microsoft.com/office/drawing/2014/main" id="{93AFD38F-5DB4-65D5-A696-2D03C6187246}"/>
              </a:ext>
            </a:extLst>
          </p:cNvPr>
          <p:cNvSpPr txBox="1"/>
          <p:nvPr/>
        </p:nvSpPr>
        <p:spPr>
          <a:xfrm>
            <a:off x="3985313" y="5344835"/>
            <a:ext cx="1899490" cy="821250"/>
          </a:xfrm>
          <a:prstGeom prst="rect">
            <a:avLst/>
          </a:prstGeom>
          <a:solidFill>
            <a:schemeClr val="accent1">
              <a:lumMod val="20000"/>
              <a:lumOff val="80000"/>
            </a:schemeClr>
          </a:solidFill>
        </p:spPr>
        <p:txBody>
          <a:bodyPr wrap="square" rtlCol="0">
            <a:spAutoFit/>
          </a:bodyPr>
          <a:lstStyle/>
          <a:p>
            <a:pPr fontAlgn="auto">
              <a:lnSpc>
                <a:spcPct val="125000"/>
              </a:lnSpc>
              <a:spcBef>
                <a:spcPts val="0"/>
              </a:spcBef>
              <a:spcAft>
                <a:spcPts val="0"/>
              </a:spcAft>
            </a:pPr>
            <a:r>
              <a:rPr lang="en-US" altLang="zh-CN" sz="2000" dirty="0">
                <a:solidFill>
                  <a:srgbClr val="0000FF"/>
                </a:solidFill>
                <a:latin typeface="Arial" panose="020B0604020202020204" pitchFamily="34" charset="0"/>
                <a:ea typeface="黑体" panose="02010609060101010101" pitchFamily="49" charset="-122"/>
                <a:cs typeface="Arial" panose="020B0604020202020204" pitchFamily="34" charset="0"/>
              </a:rPr>
              <a:t>GSI</a:t>
            </a:r>
          </a:p>
          <a:p>
            <a:pPr fontAlgn="auto">
              <a:lnSpc>
                <a:spcPct val="125000"/>
              </a:lnSpc>
              <a:spcBef>
                <a:spcPts val="0"/>
              </a:spcBef>
              <a:spcAft>
                <a:spcPts val="0"/>
              </a:spcAft>
            </a:pP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Half life</a:t>
            </a:r>
            <a:r>
              <a:rPr lang="zh-CN" altLang="en-US" sz="2000" dirty="0">
                <a:solidFill>
                  <a:prstClr val="black"/>
                </a:solidFill>
                <a:latin typeface="Arial" panose="020B0604020202020204" pitchFamily="34" charset="0"/>
                <a:ea typeface="黑体" panose="02010609060101010101" pitchFamily="49" charset="-122"/>
                <a:cs typeface="Arial" panose="020B0604020202020204" pitchFamily="34" charset="0"/>
              </a:rPr>
              <a:t>：</a:t>
            </a:r>
            <a:r>
              <a:rPr lang="en-US" altLang="zh-CN" sz="2000" dirty="0">
                <a:solidFill>
                  <a:prstClr val="black"/>
                </a:solidFill>
                <a:latin typeface="Arial" panose="020B0604020202020204" pitchFamily="34" charset="0"/>
                <a:ea typeface="黑体" panose="02010609060101010101" pitchFamily="49" charset="-122"/>
                <a:cs typeface="Arial" panose="020B0604020202020204" pitchFamily="34" charset="0"/>
              </a:rPr>
              <a:t>N/A</a:t>
            </a:r>
            <a:endParaRPr lang="en-US" altLang="zh-CN" sz="2000" b="1"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5" name="文本框 30">
            <a:extLst>
              <a:ext uri="{FF2B5EF4-FFF2-40B4-BE49-F238E27FC236}">
                <a16:creationId xmlns="" xmlns:a16="http://schemas.microsoft.com/office/drawing/2014/main" id="{1D7FF904-CC01-85B1-8EC2-BFA7198E9F9E}"/>
              </a:ext>
            </a:extLst>
          </p:cNvPr>
          <p:cNvSpPr txBox="1"/>
          <p:nvPr/>
        </p:nvSpPr>
        <p:spPr>
          <a:xfrm>
            <a:off x="1664900" y="3260585"/>
            <a:ext cx="1795684" cy="338554"/>
          </a:xfrm>
          <a:prstGeom prst="rect">
            <a:avLst/>
          </a:prstGeom>
          <a:solidFill>
            <a:srgbClr val="FFFF00"/>
          </a:solidFill>
          <a:ln w="12700">
            <a:noFill/>
          </a:ln>
        </p:spPr>
        <p:txBody>
          <a:bodyPr wrap="none" rtlCol="0">
            <a:spAutoFit/>
          </a:bodyPr>
          <a:lstStyle/>
          <a:p>
            <a:pPr>
              <a:defRPr/>
            </a:pPr>
            <a:r>
              <a:rPr lang="en-US" altLang="zh-CN" sz="1600" dirty="0">
                <a:solidFill>
                  <a:prstClr val="black"/>
                </a:solidFill>
                <a:latin typeface="Arial" panose="020B0604020202020204" pitchFamily="34" charset="0"/>
                <a:ea typeface="黑体" panose="02010609060101010101" pitchFamily="49" charset="-122"/>
                <a:cs typeface="Arial" panose="020B0604020202020204" pitchFamily="34" charset="0"/>
              </a:rPr>
              <a:t>Response</a:t>
            </a:r>
            <a:r>
              <a:rPr lang="zh-CN" altLang="en-US" sz="1600" dirty="0">
                <a:solidFill>
                  <a:prstClr val="black"/>
                </a:solidFill>
                <a:latin typeface="Arial" panose="020B0604020202020204" pitchFamily="34" charset="0"/>
                <a:ea typeface="黑体" panose="02010609060101010101" pitchFamily="49" charset="-122"/>
                <a:cs typeface="Arial" panose="020B0604020202020204" pitchFamily="34" charset="0"/>
              </a:rPr>
              <a:t>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rPr>
              <a:t>100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sym typeface="Symbol" panose="05050102010706020507" pitchFamily="18" charset="2"/>
              </a:rPr>
              <a:t>s</a:t>
            </a:r>
            <a:endParaRPr lang="zh-CN" altLang="en-US" sz="1600" b="1"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
        <p:nvSpPr>
          <p:cNvPr id="66" name="文本框 31">
            <a:extLst>
              <a:ext uri="{FF2B5EF4-FFF2-40B4-BE49-F238E27FC236}">
                <a16:creationId xmlns="" xmlns:a16="http://schemas.microsoft.com/office/drawing/2014/main" id="{382DB06F-56BC-5EF8-5192-ACE230D8B671}"/>
              </a:ext>
            </a:extLst>
          </p:cNvPr>
          <p:cNvSpPr txBox="1"/>
          <p:nvPr/>
        </p:nvSpPr>
        <p:spPr>
          <a:xfrm>
            <a:off x="1727803" y="5586183"/>
            <a:ext cx="1681871" cy="338554"/>
          </a:xfrm>
          <a:prstGeom prst="rect">
            <a:avLst/>
          </a:prstGeom>
          <a:solidFill>
            <a:srgbClr val="FFFF00"/>
          </a:solidFill>
          <a:ln w="12700">
            <a:noFill/>
          </a:ln>
        </p:spPr>
        <p:txBody>
          <a:bodyPr wrap="none" rtlCol="0">
            <a:spAutoFit/>
          </a:bodyPr>
          <a:lstStyle/>
          <a:p>
            <a:pPr>
              <a:defRPr/>
            </a:pPr>
            <a:r>
              <a:rPr lang="en-US" altLang="zh-CN" sz="1600" dirty="0">
                <a:solidFill>
                  <a:prstClr val="black"/>
                </a:solidFill>
                <a:latin typeface="Arial" panose="020B0604020202020204" pitchFamily="34" charset="0"/>
                <a:ea typeface="黑体" panose="02010609060101010101" pitchFamily="49" charset="-122"/>
                <a:cs typeface="Arial" panose="020B0604020202020204" pitchFamily="34" charset="0"/>
              </a:rPr>
              <a:t>Response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rPr>
              <a:t>20 </a:t>
            </a:r>
            <a:r>
              <a:rPr lang="en-US" altLang="zh-CN" sz="1600" b="1" dirty="0">
                <a:solidFill>
                  <a:srgbClr val="C00000"/>
                </a:solidFill>
                <a:latin typeface="Arial" panose="020B0604020202020204" pitchFamily="34" charset="0"/>
                <a:ea typeface="黑体" panose="02010609060101010101" pitchFamily="49" charset="-122"/>
                <a:cs typeface="Arial" panose="020B0604020202020204" pitchFamily="34" charset="0"/>
                <a:sym typeface="Symbol" panose="05050102010706020507" pitchFamily="18" charset="2"/>
              </a:rPr>
              <a:t>s</a:t>
            </a:r>
            <a:endParaRPr lang="zh-CN" altLang="en-US" sz="1600" b="1" dirty="0">
              <a:solidFill>
                <a:srgbClr val="C00000"/>
              </a:solidFill>
              <a:latin typeface="Arial" panose="020B0604020202020204" pitchFamily="34" charset="0"/>
              <a:ea typeface="黑体" panose="02010609060101010101" pitchFamily="49" charset="-122"/>
              <a:cs typeface="Arial" panose="020B0604020202020204" pitchFamily="34" charset="0"/>
            </a:endParaRPr>
          </a:p>
        </p:txBody>
      </p:sp>
    </p:spTree>
    <p:extLst>
      <p:ext uri="{BB962C8B-B14F-4D97-AF65-F5344CB8AC3E}">
        <p14:creationId xmlns:p14="http://schemas.microsoft.com/office/powerpoint/2010/main" val="10658765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40" name="Rectangle 1">
            <a:extLst>
              <a:ext uri="{FF2B5EF4-FFF2-40B4-BE49-F238E27FC236}">
                <a16:creationId xmlns="" xmlns:a16="http://schemas.microsoft.com/office/drawing/2014/main" id="{821C81B0-B4E0-4109-9CCE-83605EBA135B}"/>
              </a:ext>
            </a:extLst>
          </p:cNvPr>
          <p:cNvSpPr/>
          <p:nvPr/>
        </p:nvSpPr>
        <p:spPr>
          <a:xfrm>
            <a:off x="3460503" y="116632"/>
            <a:ext cx="5656485" cy="584775"/>
          </a:xfrm>
          <a:prstGeom prst="rect">
            <a:avLst/>
          </a:prstGeom>
        </p:spPr>
        <p:txBody>
          <a:bodyPr wrap="none">
            <a:spAutoFit/>
          </a:bodyPr>
          <a:lstStyle/>
          <a:p>
            <a:pPr eaLnBrk="1" hangingPunct="1"/>
            <a:r>
              <a:rPr lang="en-US" sz="3200" b="1" dirty="0">
                <a:solidFill>
                  <a:prstClr val="black"/>
                </a:solidFill>
              </a:rPr>
              <a:t>First Scientific Achievement</a:t>
            </a:r>
          </a:p>
        </p:txBody>
      </p:sp>
      <p:grpSp>
        <p:nvGrpSpPr>
          <p:cNvPr id="16" name="组合 15">
            <a:extLst>
              <a:ext uri="{FF2B5EF4-FFF2-40B4-BE49-F238E27FC236}">
                <a16:creationId xmlns="" xmlns:a16="http://schemas.microsoft.com/office/drawing/2014/main" id="{C01385A8-EFBF-C42C-F508-C51F3153E27C}"/>
              </a:ext>
            </a:extLst>
          </p:cNvPr>
          <p:cNvGrpSpPr/>
          <p:nvPr/>
        </p:nvGrpSpPr>
        <p:grpSpPr>
          <a:xfrm>
            <a:off x="6023992" y="2273492"/>
            <a:ext cx="4492053" cy="4315619"/>
            <a:chOff x="6761418" y="1512072"/>
            <a:chExt cx="4404716" cy="4751590"/>
          </a:xfrm>
        </p:grpSpPr>
        <p:pic>
          <p:nvPicPr>
            <p:cNvPr id="17" name="图片 16">
              <a:extLst>
                <a:ext uri="{FF2B5EF4-FFF2-40B4-BE49-F238E27FC236}">
                  <a16:creationId xmlns="" xmlns:a16="http://schemas.microsoft.com/office/drawing/2014/main" id="{84EE4F1B-7C47-B5AA-6F08-84F90FF890AE}"/>
                </a:ext>
              </a:extLst>
            </p:cNvPr>
            <p:cNvPicPr/>
            <p:nvPr/>
          </p:nvPicPr>
          <p:blipFill>
            <a:blip r:embed="rId5" cstate="screen">
              <a:extLst>
                <a:ext uri="{28A0092B-C50C-407E-A947-70E740481C1C}">
                  <a14:useLocalDpi xmlns:a14="http://schemas.microsoft.com/office/drawing/2010/main"/>
                </a:ext>
              </a:extLst>
            </a:blip>
            <a:srcRect/>
            <a:stretch>
              <a:fillRect/>
            </a:stretch>
          </p:blipFill>
          <p:spPr bwMode="auto">
            <a:xfrm>
              <a:off x="6761418" y="1512072"/>
              <a:ext cx="4236039" cy="2417384"/>
            </a:xfrm>
            <a:prstGeom prst="rect">
              <a:avLst/>
            </a:prstGeom>
            <a:noFill/>
            <a:ln>
              <a:noFill/>
            </a:ln>
          </p:spPr>
        </p:pic>
        <p:pic>
          <p:nvPicPr>
            <p:cNvPr id="18" name="图片 17">
              <a:extLst>
                <a:ext uri="{FF2B5EF4-FFF2-40B4-BE49-F238E27FC236}">
                  <a16:creationId xmlns="" xmlns:a16="http://schemas.microsoft.com/office/drawing/2014/main" id="{506E4A65-161E-9778-7079-2A43E67C4E6F}"/>
                </a:ext>
              </a:extLst>
            </p:cNvPr>
            <p:cNvPicPr/>
            <p:nvPr/>
          </p:nvPicPr>
          <p:blipFill>
            <a:blip r:embed="rId6" cstate="screen">
              <a:extLst>
                <a:ext uri="{28A0092B-C50C-407E-A947-70E740481C1C}">
                  <a14:useLocalDpi xmlns:a14="http://schemas.microsoft.com/office/drawing/2010/main"/>
                </a:ext>
              </a:extLst>
            </a:blip>
            <a:stretch>
              <a:fillRect/>
            </a:stretch>
          </p:blipFill>
          <p:spPr>
            <a:xfrm>
              <a:off x="6761418" y="3859685"/>
              <a:ext cx="4404716" cy="2403977"/>
            </a:xfrm>
            <a:prstGeom prst="rect">
              <a:avLst/>
            </a:prstGeom>
          </p:spPr>
        </p:pic>
        <p:sp>
          <p:nvSpPr>
            <p:cNvPr id="19" name="文本框 18">
              <a:extLst>
                <a:ext uri="{FF2B5EF4-FFF2-40B4-BE49-F238E27FC236}">
                  <a16:creationId xmlns="" xmlns:a16="http://schemas.microsoft.com/office/drawing/2014/main" id="{47647F85-694F-C318-92B3-69B3DD85E18E}"/>
                </a:ext>
              </a:extLst>
            </p:cNvPr>
            <p:cNvSpPr txBox="1"/>
            <p:nvPr/>
          </p:nvSpPr>
          <p:spPr>
            <a:xfrm>
              <a:off x="9225599" y="4276348"/>
              <a:ext cx="1537571" cy="406643"/>
            </a:xfrm>
            <a:prstGeom prst="rect">
              <a:avLst/>
            </a:prstGeom>
            <a:solidFill>
              <a:schemeClr val="accent4">
                <a:lumMod val="20000"/>
                <a:lumOff val="80000"/>
              </a:schemeClr>
            </a:solidFill>
          </p:spPr>
          <p:txBody>
            <a:bodyPr wrap="none" rtlCol="0">
              <a:spAutoFit/>
            </a:bodyPr>
            <a:lstStyle/>
            <a:p>
              <a:pPr>
                <a:defRPr/>
              </a:pPr>
              <a:r>
                <a:rPr lang="en-US" altLang="zh-CN" b="1" baseline="30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Pb </a:t>
              </a:r>
              <a:r>
                <a:rPr lang="zh-CN" altLang="en-US"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Decay γ</a:t>
              </a:r>
              <a:endParaRPr lang="zh-CN" altLang="en-US"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文本框 19">
              <a:extLst>
                <a:ext uri="{FF2B5EF4-FFF2-40B4-BE49-F238E27FC236}">
                  <a16:creationId xmlns="" xmlns:a16="http://schemas.microsoft.com/office/drawing/2014/main" id="{77D36CF2-F16F-4EBF-210B-2B6E8D203FD4}"/>
                </a:ext>
              </a:extLst>
            </p:cNvPr>
            <p:cNvSpPr txBox="1"/>
            <p:nvPr/>
          </p:nvSpPr>
          <p:spPr>
            <a:xfrm>
              <a:off x="7214906" y="3259361"/>
              <a:ext cx="2010693" cy="406643"/>
            </a:xfrm>
            <a:prstGeom prst="rect">
              <a:avLst/>
            </a:prstGeom>
            <a:solidFill>
              <a:schemeClr val="accent4">
                <a:lumMod val="20000"/>
                <a:lumOff val="80000"/>
              </a:schemeClr>
            </a:solidFill>
          </p:spPr>
          <p:txBody>
            <a:bodyPr wrap="none" rtlCol="0">
              <a:spAutoFit/>
            </a:bodyPr>
            <a:lstStyle/>
            <a:p>
              <a:pPr>
                <a:defRPr/>
              </a:pPr>
              <a:r>
                <a:rPr lang="en-US" altLang="zh-CN" b="1" baseline="300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200</a:t>
              </a:r>
              <a:r>
                <a:rPr lang="en-US" altLang="zh-CN"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Pb</a:t>
              </a:r>
              <a:r>
                <a:rPr lang="zh-CN" altLang="en-US"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identification</a:t>
              </a:r>
              <a:endParaRPr lang="zh-CN" altLang="en-US" b="1"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pic>
        <p:nvPicPr>
          <p:cNvPr id="21" name="Picture 2">
            <a:extLst>
              <a:ext uri="{FF2B5EF4-FFF2-40B4-BE49-F238E27FC236}">
                <a16:creationId xmlns="" xmlns:a16="http://schemas.microsoft.com/office/drawing/2014/main" id="{D51BBA49-31B2-500E-69EC-60FD9641BD06}"/>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1403895" y="4572831"/>
            <a:ext cx="3621143" cy="2168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2" name="组合 18">
            <a:extLst>
              <a:ext uri="{FF2B5EF4-FFF2-40B4-BE49-F238E27FC236}">
                <a16:creationId xmlns="" xmlns:a16="http://schemas.microsoft.com/office/drawing/2014/main" id="{4E7DC8B5-23B8-6C13-11AF-231B59E6C04F}"/>
              </a:ext>
            </a:extLst>
          </p:cNvPr>
          <p:cNvGrpSpPr/>
          <p:nvPr/>
        </p:nvGrpSpPr>
        <p:grpSpPr>
          <a:xfrm>
            <a:off x="1522128" y="2248229"/>
            <a:ext cx="3621143" cy="2223733"/>
            <a:chOff x="1890" y="435"/>
            <a:chExt cx="11850" cy="9708"/>
          </a:xfrm>
        </p:grpSpPr>
        <p:pic>
          <p:nvPicPr>
            <p:cNvPr id="23" name="图片 19">
              <a:extLst>
                <a:ext uri="{FF2B5EF4-FFF2-40B4-BE49-F238E27FC236}">
                  <a16:creationId xmlns="" xmlns:a16="http://schemas.microsoft.com/office/drawing/2014/main" id="{D69F8463-3D9C-BAF5-B255-5CC6A6352318}"/>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890" y="435"/>
              <a:ext cx="11850" cy="9708"/>
            </a:xfrm>
            <a:prstGeom prst="rect">
              <a:avLst/>
            </a:prstGeom>
          </p:spPr>
        </p:pic>
        <p:sp>
          <p:nvSpPr>
            <p:cNvPr id="24" name="文本框 20">
              <a:extLst>
                <a:ext uri="{FF2B5EF4-FFF2-40B4-BE49-F238E27FC236}">
                  <a16:creationId xmlns="" xmlns:a16="http://schemas.microsoft.com/office/drawing/2014/main" id="{1358C088-023A-4FEA-D2C2-D9D6CB32D6CD}"/>
                </a:ext>
              </a:extLst>
            </p:cNvPr>
            <p:cNvSpPr txBox="1"/>
            <p:nvPr>
              <p:custDataLst>
                <p:tags r:id="rId1"/>
              </p:custDataLst>
            </p:nvPr>
          </p:nvSpPr>
          <p:spPr>
            <a:xfrm>
              <a:off x="6645" y="4331"/>
              <a:ext cx="1746" cy="535"/>
            </a:xfrm>
            <a:prstGeom prst="rect">
              <a:avLst/>
            </a:prstGeom>
            <a:noFill/>
            <a:ln>
              <a:noFill/>
            </a:ln>
          </p:spPr>
          <p:txBody>
            <a:bodyPr wrap="square" rtlCol="0">
              <a:noAutofit/>
            </a:bodyPr>
            <a:lstStyle/>
            <a:p>
              <a:pPr algn="ctr" fontAlgn="auto">
                <a:spcBef>
                  <a:spcPts val="0"/>
                </a:spcBef>
                <a:spcAft>
                  <a:spcPts val="0"/>
                </a:spcAft>
              </a:pPr>
              <a:r>
                <a:rPr lang="en-US" altLang="zh-CN" sz="1600" b="1" kern="0" spc="-80" baseline="300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rPr>
                <a:t>108</a:t>
              </a:r>
              <a:r>
                <a:rPr lang="en-US" altLang="zh-CN" sz="1600" b="1" kern="0" spc="-1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rPr>
                <a:t>Sn</a:t>
              </a:r>
              <a:endParaRPr lang="en-US" altLang="zh-CN" sz="1600" b="1" kern="0" spc="-100" baseline="300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endParaRPr>
            </a:p>
          </p:txBody>
        </p:sp>
        <p:sp>
          <p:nvSpPr>
            <p:cNvPr id="25" name="文本框 3">
              <a:extLst>
                <a:ext uri="{FF2B5EF4-FFF2-40B4-BE49-F238E27FC236}">
                  <a16:creationId xmlns="" xmlns:a16="http://schemas.microsoft.com/office/drawing/2014/main" id="{1032ADF3-EAF4-0B89-A966-F5CB76BA7215}"/>
                </a:ext>
              </a:extLst>
            </p:cNvPr>
            <p:cNvSpPr txBox="1"/>
            <p:nvPr>
              <p:custDataLst>
                <p:tags r:id="rId2"/>
              </p:custDataLst>
            </p:nvPr>
          </p:nvSpPr>
          <p:spPr>
            <a:xfrm>
              <a:off x="7651" y="4866"/>
              <a:ext cx="1658" cy="535"/>
            </a:xfrm>
            <a:prstGeom prst="rect">
              <a:avLst/>
            </a:prstGeom>
            <a:noFill/>
            <a:ln>
              <a:noFill/>
            </a:ln>
          </p:spPr>
          <p:txBody>
            <a:bodyPr wrap="square" rtlCol="0">
              <a:noAutofit/>
            </a:bodyPr>
            <a:lstStyle/>
            <a:p>
              <a:pPr algn="ctr" fontAlgn="auto">
                <a:spcBef>
                  <a:spcPts val="0"/>
                </a:spcBef>
                <a:spcAft>
                  <a:spcPts val="0"/>
                </a:spcAft>
              </a:pPr>
              <a:r>
                <a:rPr lang="en-US" altLang="zh-CN" sz="1600" b="1" kern="0" spc="-80" baseline="300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rPr>
                <a:t>105</a:t>
              </a:r>
              <a:r>
                <a:rPr lang="en-US" altLang="zh-CN" sz="1600" b="1" kern="0" spc="-1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rPr>
                <a:t>Cd</a:t>
              </a:r>
              <a:endParaRPr lang="en-US" altLang="zh-CN" sz="1600" b="1" kern="0" spc="-100" baseline="30000" dirty="0">
                <a:ln w="6600">
                  <a:solidFill>
                    <a:prstClr val="black"/>
                  </a:solidFill>
                  <a:prstDash val="solid"/>
                </a:ln>
                <a:solidFill>
                  <a:srgbClr val="FFFFFF"/>
                </a:solidFill>
                <a:effectLst>
                  <a:outerShdw dist="38100" dir="2700000" algn="tl" rotWithShape="0">
                    <a:srgbClr val="ED7D31"/>
                  </a:outerShdw>
                </a:effectLst>
                <a:latin typeface="Arial Black" panose="020B0A04020102020204" charset="0"/>
                <a:ea typeface="宋体" panose="02010600030101010101" pitchFamily="2" charset="-122"/>
                <a:cs typeface="Arial Black" panose="020B0A04020102020204" charset="0"/>
              </a:endParaRPr>
            </a:p>
          </p:txBody>
        </p:sp>
      </p:grpSp>
      <p:sp>
        <p:nvSpPr>
          <p:cNvPr id="27" name="文本框 26">
            <a:extLst>
              <a:ext uri="{FF2B5EF4-FFF2-40B4-BE49-F238E27FC236}">
                <a16:creationId xmlns="" xmlns:a16="http://schemas.microsoft.com/office/drawing/2014/main" id="{F322F7A7-65A9-3CDA-2C76-948219907C6C}"/>
              </a:ext>
            </a:extLst>
          </p:cNvPr>
          <p:cNvSpPr txBox="1"/>
          <p:nvPr/>
        </p:nvSpPr>
        <p:spPr>
          <a:xfrm>
            <a:off x="238255" y="836712"/>
            <a:ext cx="11445463" cy="461665"/>
          </a:xfrm>
          <a:prstGeom prst="rect">
            <a:avLst/>
          </a:prstGeom>
          <a:noFill/>
        </p:spPr>
        <p:txBody>
          <a:bodyPr wrap="square">
            <a:spAutoFit/>
          </a:bodyPr>
          <a:lstStyle/>
          <a:p>
            <a:pPr marL="342900" indent="-342900">
              <a:spcAft>
                <a:spcPts val="600"/>
              </a:spcAft>
              <a:buFont typeface="Wingdings" panose="05000000000000000000" pitchFamily="2" charset="2"/>
              <a:buChar char="p"/>
            </a:pPr>
            <a:r>
              <a:rPr lang="en-US" altLang="zh-CN" sz="2400" b="1" dirty="0">
                <a:solidFill>
                  <a:schemeClr val="accent1">
                    <a:lumMod val="50000"/>
                  </a:schemeClr>
                </a:solidFill>
                <a:latin typeface="Arial" panose="020B0604020202020204" pitchFamily="34" charset="0"/>
                <a:cs typeface="Arial" panose="020B0604020202020204" pitchFamily="34" charset="0"/>
              </a:rPr>
              <a:t>High energy fragment separator </a:t>
            </a:r>
            <a:r>
              <a:rPr lang="en-US" altLang="zh-CN" sz="2400" b="1" dirty="0" smtClean="0">
                <a:solidFill>
                  <a:schemeClr val="accent1">
                    <a:lumMod val="50000"/>
                  </a:schemeClr>
                </a:solidFill>
                <a:latin typeface="Arial" panose="020B0604020202020204" pitchFamily="34" charset="0"/>
                <a:cs typeface="Arial" panose="020B0604020202020204" pitchFamily="34" charset="0"/>
              </a:rPr>
              <a:t>HFRS</a:t>
            </a:r>
            <a:endParaRPr lang="en-US" altLang="zh-CN" sz="2200" b="1" dirty="0">
              <a:solidFill>
                <a:schemeClr val="tx1">
                  <a:lumMod val="65000"/>
                  <a:lumOff val="35000"/>
                </a:schemeClr>
              </a:solidFill>
              <a:cs typeface="Arial" panose="020B0604020202020204" pitchFamily="34" charset="0"/>
            </a:endParaRPr>
          </a:p>
        </p:txBody>
      </p:sp>
      <p:sp>
        <p:nvSpPr>
          <p:cNvPr id="28" name="文本框 27">
            <a:extLst>
              <a:ext uri="{FF2B5EF4-FFF2-40B4-BE49-F238E27FC236}">
                <a16:creationId xmlns="" xmlns:a16="http://schemas.microsoft.com/office/drawing/2014/main" id="{F322F7A7-65A9-3CDA-2C76-948219907C6C}"/>
              </a:ext>
            </a:extLst>
          </p:cNvPr>
          <p:cNvSpPr txBox="1"/>
          <p:nvPr/>
        </p:nvSpPr>
        <p:spPr>
          <a:xfrm>
            <a:off x="-271927" y="1306590"/>
            <a:ext cx="12463927" cy="846386"/>
          </a:xfrm>
          <a:prstGeom prst="rect">
            <a:avLst/>
          </a:prstGeom>
          <a:noFill/>
        </p:spPr>
        <p:txBody>
          <a:bodyPr wrap="square">
            <a:spAutoFit/>
          </a:bodyPr>
          <a:lstStyle/>
          <a:p>
            <a:pPr marL="882900" indent="-342900" algn="l">
              <a:spcAft>
                <a:spcPts val="600"/>
              </a:spcAft>
              <a:buFont typeface="Arial" panose="020B0604020202020204" pitchFamily="34" charset="0"/>
              <a:buChar char="•"/>
            </a:pPr>
            <a:r>
              <a:rPr lang="en-US" altLang="zh-CN" sz="2200" b="1" dirty="0" smtClean="0">
                <a:solidFill>
                  <a:srgbClr val="FF0000"/>
                </a:solidFill>
                <a:cs typeface="Arial" panose="020B0604020202020204" pitchFamily="34" charset="0"/>
              </a:rPr>
              <a:t>First </a:t>
            </a:r>
            <a:r>
              <a:rPr lang="en-US" altLang="zh-CN" sz="2200" b="1" dirty="0">
                <a:solidFill>
                  <a:srgbClr val="FF0000"/>
                </a:solidFill>
                <a:cs typeface="Arial" panose="020B0604020202020204" pitchFamily="34" charset="0"/>
              </a:rPr>
              <a:t>identification </a:t>
            </a:r>
            <a:r>
              <a:rPr lang="en-US" altLang="zh-CN" sz="2200" b="1" dirty="0">
                <a:solidFill>
                  <a:schemeClr val="tx1">
                    <a:lumMod val="65000"/>
                    <a:lumOff val="35000"/>
                  </a:schemeClr>
                </a:solidFill>
                <a:cs typeface="Arial" panose="020B0604020202020204" pitchFamily="34" charset="0"/>
              </a:rPr>
              <a:t>of neighboring nuclides of </a:t>
            </a:r>
            <a:r>
              <a:rPr lang="en-US" altLang="zh-CN" sz="2200" b="1" baseline="30000" dirty="0" smtClean="0">
                <a:solidFill>
                  <a:schemeClr val="tx1">
                    <a:lumMod val="65000"/>
                    <a:lumOff val="35000"/>
                  </a:schemeClr>
                </a:solidFill>
                <a:cs typeface="Arial" panose="020B0604020202020204" pitchFamily="34" charset="0"/>
              </a:rPr>
              <a:t>200</a:t>
            </a:r>
            <a:r>
              <a:rPr lang="en-US" altLang="zh-CN" sz="2200" b="1" dirty="0" smtClean="0">
                <a:solidFill>
                  <a:schemeClr val="tx1">
                    <a:lumMod val="65000"/>
                    <a:lumOff val="35000"/>
                  </a:schemeClr>
                </a:solidFill>
                <a:cs typeface="Arial" panose="020B0604020202020204" pitchFamily="34" charset="0"/>
              </a:rPr>
              <a:t>Pb, </a:t>
            </a:r>
            <a:r>
              <a:rPr lang="en-US" altLang="zh-CN" sz="2200" b="1" dirty="0">
                <a:solidFill>
                  <a:schemeClr val="tx1">
                    <a:lumMod val="65000"/>
                    <a:lumOff val="35000"/>
                  </a:schemeClr>
                </a:solidFill>
                <a:cs typeface="Arial" panose="020B0604020202020204" pitchFamily="34" charset="0"/>
              </a:rPr>
              <a:t>produced by </a:t>
            </a:r>
            <a:r>
              <a:rPr lang="en-US" altLang="zh-CN" sz="2200" b="1" baseline="30000" dirty="0">
                <a:solidFill>
                  <a:schemeClr val="tx1">
                    <a:lumMod val="65000"/>
                    <a:lumOff val="35000"/>
                  </a:schemeClr>
                </a:solidFill>
                <a:cs typeface="Arial" panose="020B0604020202020204" pitchFamily="34" charset="0"/>
              </a:rPr>
              <a:t>209</a:t>
            </a:r>
            <a:r>
              <a:rPr lang="en-US" altLang="zh-CN" sz="2200" b="1" dirty="0">
                <a:solidFill>
                  <a:schemeClr val="tx1">
                    <a:lumMod val="65000"/>
                    <a:lumOff val="35000"/>
                  </a:schemeClr>
                </a:solidFill>
                <a:cs typeface="Arial" panose="020B0604020202020204" pitchFamily="34" charset="0"/>
              </a:rPr>
              <a:t>Bi fragmentation</a:t>
            </a:r>
          </a:p>
          <a:p>
            <a:pPr marL="882900" indent="-342900" algn="l">
              <a:spcAft>
                <a:spcPts val="600"/>
              </a:spcAft>
              <a:buFont typeface="Arial" panose="020B0604020202020204" pitchFamily="34" charset="0"/>
              <a:buChar char="•"/>
            </a:pPr>
            <a:r>
              <a:rPr lang="en-US" altLang="zh-CN" sz="2200" b="1" dirty="0">
                <a:solidFill>
                  <a:schemeClr val="tx1">
                    <a:lumMod val="65000"/>
                    <a:lumOff val="35000"/>
                  </a:schemeClr>
                </a:solidFill>
                <a:cs typeface="Arial" panose="020B0604020202020204" pitchFamily="34" charset="0"/>
              </a:rPr>
              <a:t>Offering key data for heavy-nucleus cross-section predictions.</a:t>
            </a:r>
          </a:p>
        </p:txBody>
      </p:sp>
    </p:spTree>
    <p:extLst>
      <p:ext uri="{BB962C8B-B14F-4D97-AF65-F5344CB8AC3E}">
        <p14:creationId xmlns:p14="http://schemas.microsoft.com/office/powerpoint/2010/main" val="9882561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75520" y="1844824"/>
            <a:ext cx="9865096" cy="39604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625475" defTabSz="781685" fontAlgn="auto">
              <a:lnSpc>
                <a:spcPct val="150000"/>
              </a:lnSpc>
              <a:spcBef>
                <a:spcPts val="600"/>
              </a:spcBef>
              <a:spcAft>
                <a:spcPts val="0"/>
              </a:spcAft>
              <a:buFontTx/>
              <a:buAutoNum type="arabicPeriod"/>
            </a:pPr>
            <a:r>
              <a:rPr lang="en-US" altLang="zh-CN" sz="3600" b="1" dirty="0" smtClean="0">
                <a:solidFill>
                  <a:prstClr val="white">
                    <a:lumMod val="85000"/>
                  </a:prstClr>
                </a:solidFill>
                <a:latin typeface="Times New Roman" panose="02020603050405020304" pitchFamily="18" charset="0"/>
                <a:ea typeface="宋体" panose="02010600030101010101" pitchFamily="2" charset="-122"/>
                <a:cs typeface="Times New Roman" panose="02020603050405020304" pitchFamily="18" charset="0"/>
              </a:rPr>
              <a:t>Project overview</a:t>
            </a:r>
            <a:endParaRPr lang="en-US" altLang="zh-CN" sz="3600" b="1" dirty="0">
              <a:solidFill>
                <a:prstClr val="white">
                  <a:lumMod val="85000"/>
                </a:prstClr>
              </a:solidFill>
              <a:latin typeface="Times New Roman" panose="02020603050405020304" pitchFamily="18" charset="0"/>
              <a:ea typeface="宋体" panose="02010600030101010101" pitchFamily="2" charset="-122"/>
              <a:cs typeface="Times New Roman" panose="02020603050405020304" pitchFamily="18" charset="0"/>
            </a:endParaRPr>
          </a:p>
          <a:p>
            <a:pPr marL="0" indent="625475" defTabSz="781685" fontAlgn="auto">
              <a:lnSpc>
                <a:spcPct val="150000"/>
              </a:lnSpc>
              <a:spcBef>
                <a:spcPts val="600"/>
              </a:spcBef>
              <a:spcAft>
                <a:spcPts val="0"/>
              </a:spcAft>
              <a:buFontTx/>
              <a:buAutoNum type="arabicPeriod"/>
            </a:pPr>
            <a:r>
              <a:rPr lang="en-US" altLang="zh-CN" sz="3600" b="1" dirty="0" smtClean="0">
                <a:solidFill>
                  <a:prstClr val="white">
                    <a:lumMod val="85000"/>
                  </a:prstClr>
                </a:solidFill>
                <a:latin typeface="Times New Roman" panose="02020603050405020304" pitchFamily="18" charset="0"/>
                <a:ea typeface="宋体" panose="02010600030101010101" pitchFamily="2" charset="-122"/>
                <a:cs typeface="Times New Roman" panose="02020603050405020304" pitchFamily="18" charset="0"/>
              </a:rPr>
              <a:t>Challenges </a:t>
            </a:r>
            <a:r>
              <a:rPr lang="en-US" altLang="zh-CN" sz="3600" b="1" dirty="0">
                <a:solidFill>
                  <a:prstClr val="white">
                    <a:lumMod val="85000"/>
                  </a:prstClr>
                </a:solidFill>
                <a:latin typeface="Times New Roman" panose="02020603050405020304" pitchFamily="18" charset="0"/>
                <a:ea typeface="宋体" panose="02010600030101010101" pitchFamily="2" charset="-122"/>
                <a:cs typeface="Times New Roman" panose="02020603050405020304" pitchFamily="18" charset="0"/>
              </a:rPr>
              <a:t>and </a:t>
            </a:r>
            <a:r>
              <a:rPr lang="en-US" altLang="zh-CN" sz="3600" b="1" dirty="0" smtClean="0">
                <a:solidFill>
                  <a:prstClr val="white">
                    <a:lumMod val="85000"/>
                  </a:prstClr>
                </a:solidFill>
                <a:latin typeface="Times New Roman" panose="02020603050405020304" pitchFamily="18" charset="0"/>
                <a:ea typeface="宋体" panose="02010600030101010101" pitchFamily="2" charset="-122"/>
                <a:cs typeface="Times New Roman" panose="02020603050405020304" pitchFamily="18" charset="0"/>
              </a:rPr>
              <a:t>innovations</a:t>
            </a:r>
          </a:p>
          <a:p>
            <a:pPr marL="0" indent="625475" defTabSz="781685" fontAlgn="auto">
              <a:lnSpc>
                <a:spcPct val="150000"/>
              </a:lnSpc>
              <a:spcBef>
                <a:spcPts val="600"/>
              </a:spcBef>
              <a:spcAft>
                <a:spcPts val="0"/>
              </a:spcAft>
              <a:buFontTx/>
              <a:buAutoNum type="arabicPeriod"/>
            </a:pPr>
            <a:r>
              <a:rPr lang="en-US" altLang="zh-CN" sz="3600" b="1" dirty="0" smtClean="0">
                <a:solidFill>
                  <a:schemeClr val="bg1">
                    <a:lumMod val="85000"/>
                  </a:schemeClr>
                </a:solidFill>
                <a:latin typeface="Times New Roman" panose="02020603050405020304" pitchFamily="18" charset="0"/>
                <a:ea typeface="宋体" panose="02010600030101010101" pitchFamily="2" charset="-122"/>
                <a:cs typeface="Times New Roman" panose="02020603050405020304" pitchFamily="18" charset="0"/>
              </a:rPr>
              <a:t>Engineering construction and performance </a:t>
            </a:r>
          </a:p>
          <a:p>
            <a:pPr marL="0" indent="625475" defTabSz="781685" fontAlgn="auto">
              <a:lnSpc>
                <a:spcPct val="150000"/>
              </a:lnSpc>
              <a:spcBef>
                <a:spcPts val="600"/>
              </a:spcBef>
              <a:spcAft>
                <a:spcPts val="0"/>
              </a:spcAft>
              <a:buFontTx/>
              <a:buAutoNum type="arabicPeriod"/>
            </a:pPr>
            <a:r>
              <a:rPr lang="en-US" altLang="zh-CN" sz="3600" b="1" dirty="0" smtClean="0">
                <a:solidFill>
                  <a:srgbClr val="003399"/>
                </a:solidFill>
                <a:latin typeface="Times New Roman" panose="02020603050405020304" pitchFamily="18" charset="0"/>
                <a:ea typeface="宋体" panose="02010600030101010101" pitchFamily="2" charset="-122"/>
                <a:cs typeface="Times New Roman" panose="02020603050405020304" pitchFamily="18" charset="0"/>
              </a:rPr>
              <a:t>Summary and perspectives</a:t>
            </a:r>
          </a:p>
        </p:txBody>
      </p:sp>
      <p:sp>
        <p:nvSpPr>
          <p:cNvPr id="3" name="文本框 2"/>
          <p:cNvSpPr txBox="1"/>
          <p:nvPr/>
        </p:nvSpPr>
        <p:spPr bwMode="auto">
          <a:xfrm>
            <a:off x="4933325" y="404664"/>
            <a:ext cx="2170787" cy="83099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4800" b="1" dirty="0" smtClean="0">
                <a:solidFill>
                  <a:srgbClr val="003399"/>
                </a:solidFill>
                <a:latin typeface="Times New Roman" panose="02020603050405020304" pitchFamily="18" charset="0"/>
                <a:cs typeface="Times New Roman" panose="02020603050405020304" pitchFamily="18" charset="0"/>
              </a:rPr>
              <a:t>Outline</a:t>
            </a:r>
            <a:endParaRPr lang="zh-CN" altLang="en-US" sz="4800" b="1" dirty="0">
              <a:solidFill>
                <a:srgbClr val="0033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607133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783C9B8-98AA-97B3-9FC2-B6637916BC37}"/>
            </a:ext>
          </a:extLst>
        </p:cNvPr>
        <p:cNvGrpSpPr/>
        <p:nvPr/>
      </p:nvGrpSpPr>
      <p:grpSpPr>
        <a:xfrm>
          <a:off x="0" y="0"/>
          <a:ext cx="0" cy="0"/>
          <a:chOff x="0" y="0"/>
          <a:chExt cx="0" cy="0"/>
        </a:xfrm>
      </p:grpSpPr>
      <p:sp>
        <p:nvSpPr>
          <p:cNvPr id="12" name="文本框 11">
            <a:extLst>
              <a:ext uri="{FF2B5EF4-FFF2-40B4-BE49-F238E27FC236}">
                <a16:creationId xmlns:a16="http://schemas.microsoft.com/office/drawing/2014/main" xmlns="" id="{48D5466F-EC6C-4D33-8573-FDA9C42ED63E}"/>
              </a:ext>
            </a:extLst>
          </p:cNvPr>
          <p:cNvSpPr txBox="1"/>
          <p:nvPr/>
        </p:nvSpPr>
        <p:spPr bwMode="auto">
          <a:xfrm>
            <a:off x="910391" y="2838278"/>
            <a:ext cx="5080740" cy="3354765"/>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square" rtlCol="0">
            <a:spAutoFit/>
          </a:bodyPr>
          <a:lstStyle/>
          <a:p>
            <a:pPr marL="342900" indent="-342900" eaLnBrk="1" hangingPunct="1">
              <a:spcAft>
                <a:spcPts val="1800"/>
              </a:spcAft>
              <a:buFont typeface="Arial" panose="020B0604020202020204" pitchFamily="34" charset="0"/>
              <a:buChar char="•"/>
            </a:pPr>
            <a:r>
              <a:rPr lang="en-US" altLang="zh-CN" sz="2600" b="1" dirty="0" smtClean="0">
                <a:solidFill>
                  <a:srgbClr val="003399"/>
                </a:solidFill>
                <a:latin typeface="Times New Roman" panose="02020603050405020304" pitchFamily="18" charset="0"/>
                <a:cs typeface="Times New Roman" panose="02020603050405020304" pitchFamily="18" charset="0"/>
              </a:rPr>
              <a:t>Beam dynamics study and machine performance improvement</a:t>
            </a:r>
            <a:endParaRPr lang="en-US" altLang="zh-CN" sz="2600" b="1" dirty="0">
              <a:solidFill>
                <a:srgbClr val="003399"/>
              </a:solidFill>
              <a:latin typeface="Times New Roman" panose="02020603050405020304" pitchFamily="18" charset="0"/>
              <a:cs typeface="Times New Roman" panose="02020603050405020304" pitchFamily="18" charset="0"/>
            </a:endParaRPr>
          </a:p>
          <a:p>
            <a:pPr marL="342900" indent="-342900" eaLnBrk="1" hangingPunct="1">
              <a:spcAft>
                <a:spcPts val="1800"/>
              </a:spcAft>
              <a:buFont typeface="Arial" panose="020B0604020202020204" pitchFamily="34" charset="0"/>
              <a:buChar char="•"/>
            </a:pPr>
            <a:r>
              <a:rPr lang="en-US" altLang="zh-CN" sz="2600" b="1" dirty="0" smtClean="0">
                <a:solidFill>
                  <a:srgbClr val="003399"/>
                </a:solidFill>
                <a:latin typeface="Times New Roman" panose="02020603050405020304" pitchFamily="18" charset="0"/>
                <a:cs typeface="Times New Roman" panose="02020603050405020304" pitchFamily="18" charset="0"/>
              </a:rPr>
              <a:t>Reliable </a:t>
            </a:r>
            <a:r>
              <a:rPr lang="en-US" altLang="zh-CN" sz="2600" b="1" dirty="0" smtClean="0">
                <a:solidFill>
                  <a:srgbClr val="003399"/>
                </a:solidFill>
                <a:latin typeface="Times New Roman" panose="02020603050405020304" pitchFamily="18" charset="0"/>
                <a:cs typeface="Times New Roman" panose="02020603050405020304" pitchFamily="18" charset="0"/>
              </a:rPr>
              <a:t>and high efficiency operation </a:t>
            </a:r>
            <a:r>
              <a:rPr lang="en-US" altLang="zh-CN" sz="2600" b="1" dirty="0">
                <a:solidFill>
                  <a:srgbClr val="003399"/>
                </a:solidFill>
                <a:latin typeface="Times New Roman" panose="02020603050405020304" pitchFamily="18" charset="0"/>
                <a:cs typeface="Times New Roman" panose="02020603050405020304" pitchFamily="18" charset="0"/>
              </a:rPr>
              <a:t>for </a:t>
            </a:r>
            <a:r>
              <a:rPr lang="en-US" altLang="zh-CN" sz="2600" b="1" dirty="0" smtClean="0">
                <a:solidFill>
                  <a:srgbClr val="003399"/>
                </a:solidFill>
                <a:latin typeface="Times New Roman" panose="02020603050405020304" pitchFamily="18" charset="0"/>
                <a:cs typeface="Times New Roman" panose="02020603050405020304" pitchFamily="18" charset="0"/>
              </a:rPr>
              <a:t>users</a:t>
            </a:r>
          </a:p>
          <a:p>
            <a:pPr marL="342900" indent="-342900" eaLnBrk="1" hangingPunct="1">
              <a:spcAft>
                <a:spcPts val="1800"/>
              </a:spcAft>
              <a:buFont typeface="Arial" panose="020B0604020202020204" pitchFamily="34" charset="0"/>
              <a:buChar char="•"/>
            </a:pPr>
            <a:r>
              <a:rPr lang="en-US" altLang="zh-CN" sz="2600" b="1" dirty="0">
                <a:solidFill>
                  <a:srgbClr val="003399"/>
                </a:solidFill>
                <a:latin typeface="Times New Roman" panose="02020603050405020304" pitchFamily="18" charset="0"/>
                <a:cs typeface="Times New Roman" panose="02020603050405020304" pitchFamily="18" charset="0"/>
              </a:rPr>
              <a:t>New techniques implementation for higher intensity </a:t>
            </a:r>
          </a:p>
        </p:txBody>
      </p:sp>
      <p:sp>
        <p:nvSpPr>
          <p:cNvPr id="14" name="矩形 13"/>
          <p:cNvSpPr/>
          <p:nvPr/>
        </p:nvSpPr>
        <p:spPr>
          <a:xfrm>
            <a:off x="3575483" y="1884114"/>
            <a:ext cx="5222392" cy="553998"/>
          </a:xfrm>
          <a:prstGeom prst="rect">
            <a:avLst/>
          </a:prstGeom>
        </p:spPr>
        <p:txBody>
          <a:bodyPr wrap="none">
            <a:spAutoFit/>
          </a:bodyPr>
          <a:lstStyle/>
          <a:p>
            <a:r>
              <a:rPr lang="en-US" altLang="zh-CN" sz="3000" b="1" dirty="0">
                <a:solidFill>
                  <a:srgbClr val="FF0000"/>
                </a:solidFill>
                <a:latin typeface="Times New Roman" panose="02020603050405020304" pitchFamily="18" charset="0"/>
                <a:cs typeface="Times New Roman" panose="02020603050405020304" pitchFamily="18" charset="0"/>
              </a:rPr>
              <a:t>Ongoing efforts are focused on</a:t>
            </a:r>
            <a:endParaRPr lang="zh-CN" altLang="en-US" sz="3000" dirty="0">
              <a:solidFill>
                <a:srgbClr val="FF0000"/>
              </a:solidFill>
              <a:latin typeface="Times New Roman" panose="02020603050405020304" pitchFamily="18" charset="0"/>
              <a:cs typeface="Times New Roman" panose="02020603050405020304" pitchFamily="18" charset="0"/>
            </a:endParaRPr>
          </a:p>
        </p:txBody>
      </p:sp>
      <p:grpSp>
        <p:nvGrpSpPr>
          <p:cNvPr id="13" name="组合 12">
            <a:extLst>
              <a:ext uri="{FF2B5EF4-FFF2-40B4-BE49-F238E27FC236}">
                <a16:creationId xmlns:a16="http://schemas.microsoft.com/office/drawing/2014/main" xmlns="" id="{9FE95BAE-43AB-20D2-5D93-9DFEE9DA8383}"/>
              </a:ext>
            </a:extLst>
          </p:cNvPr>
          <p:cNvGrpSpPr/>
          <p:nvPr/>
        </p:nvGrpSpPr>
        <p:grpSpPr>
          <a:xfrm>
            <a:off x="6063524" y="2450689"/>
            <a:ext cx="5361068" cy="4129945"/>
            <a:chOff x="6343221" y="2188709"/>
            <a:chExt cx="5361068" cy="3943676"/>
          </a:xfrm>
        </p:grpSpPr>
        <p:pic>
          <p:nvPicPr>
            <p:cNvPr id="15" name="图片 14">
              <a:extLst>
                <a:ext uri="{FF2B5EF4-FFF2-40B4-BE49-F238E27FC236}">
                  <a16:creationId xmlns:a16="http://schemas.microsoft.com/office/drawing/2014/main" xmlns="" id="{E791ADDA-8C72-FD5A-0486-D0D4DDE77CE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6343221" y="2188709"/>
              <a:ext cx="5291263" cy="3943676"/>
            </a:xfrm>
            <a:prstGeom prst="rect">
              <a:avLst/>
            </a:prstGeom>
          </p:spPr>
        </p:pic>
        <p:sp>
          <p:nvSpPr>
            <p:cNvPr id="17" name="Freeform: Shape 3">
              <a:extLst>
                <a:ext uri="{FF2B5EF4-FFF2-40B4-BE49-F238E27FC236}">
                  <a16:creationId xmlns:a16="http://schemas.microsoft.com/office/drawing/2014/main" xmlns="" id="{BC7E0608-DAB6-B2AA-8591-CB029433E02F}"/>
                </a:ext>
              </a:extLst>
            </p:cNvPr>
            <p:cNvSpPr/>
            <p:nvPr/>
          </p:nvSpPr>
          <p:spPr>
            <a:xfrm>
              <a:off x="7169473" y="3107765"/>
              <a:ext cx="4305300" cy="859891"/>
            </a:xfrm>
            <a:custGeom>
              <a:avLst/>
              <a:gdLst>
                <a:gd name="connsiteX0" fmla="*/ 0 w 4305300"/>
                <a:gd name="connsiteY0" fmla="*/ 0 h 1036391"/>
                <a:gd name="connsiteX1" fmla="*/ 180975 w 4305300"/>
                <a:gd name="connsiteY1" fmla="*/ 139700 h 1036391"/>
                <a:gd name="connsiteX2" fmla="*/ 355600 w 4305300"/>
                <a:gd name="connsiteY2" fmla="*/ 247650 h 1036391"/>
                <a:gd name="connsiteX3" fmla="*/ 536575 w 4305300"/>
                <a:gd name="connsiteY3" fmla="*/ 355600 h 1036391"/>
                <a:gd name="connsiteX4" fmla="*/ 758825 w 4305300"/>
                <a:gd name="connsiteY4" fmla="*/ 434975 h 1036391"/>
                <a:gd name="connsiteX5" fmla="*/ 1054100 w 4305300"/>
                <a:gd name="connsiteY5" fmla="*/ 530225 h 1036391"/>
                <a:gd name="connsiteX6" fmla="*/ 1276350 w 4305300"/>
                <a:gd name="connsiteY6" fmla="*/ 606425 h 1036391"/>
                <a:gd name="connsiteX7" fmla="*/ 1501775 w 4305300"/>
                <a:gd name="connsiteY7" fmla="*/ 682625 h 1036391"/>
                <a:gd name="connsiteX8" fmla="*/ 1831975 w 4305300"/>
                <a:gd name="connsiteY8" fmla="*/ 771525 h 1036391"/>
                <a:gd name="connsiteX9" fmla="*/ 1990725 w 4305300"/>
                <a:gd name="connsiteY9" fmla="*/ 803275 h 1036391"/>
                <a:gd name="connsiteX10" fmla="*/ 2241550 w 4305300"/>
                <a:gd name="connsiteY10" fmla="*/ 774700 h 1036391"/>
                <a:gd name="connsiteX11" fmla="*/ 2419350 w 4305300"/>
                <a:gd name="connsiteY11" fmla="*/ 784225 h 1036391"/>
                <a:gd name="connsiteX12" fmla="*/ 2701925 w 4305300"/>
                <a:gd name="connsiteY12" fmla="*/ 901700 h 1036391"/>
                <a:gd name="connsiteX13" fmla="*/ 2959100 w 4305300"/>
                <a:gd name="connsiteY13" fmla="*/ 996950 h 1036391"/>
                <a:gd name="connsiteX14" fmla="*/ 3187700 w 4305300"/>
                <a:gd name="connsiteY14" fmla="*/ 1022350 h 1036391"/>
                <a:gd name="connsiteX15" fmla="*/ 3422650 w 4305300"/>
                <a:gd name="connsiteY15" fmla="*/ 1035050 h 1036391"/>
                <a:gd name="connsiteX16" fmla="*/ 3676650 w 4305300"/>
                <a:gd name="connsiteY16" fmla="*/ 990600 h 1036391"/>
                <a:gd name="connsiteX17" fmla="*/ 3946525 w 4305300"/>
                <a:gd name="connsiteY17" fmla="*/ 927100 h 1036391"/>
                <a:gd name="connsiteX18" fmla="*/ 4156075 w 4305300"/>
                <a:gd name="connsiteY18" fmla="*/ 841375 h 1036391"/>
                <a:gd name="connsiteX19" fmla="*/ 4305300 w 4305300"/>
                <a:gd name="connsiteY19" fmla="*/ 790575 h 1036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305300" h="1036391">
                  <a:moveTo>
                    <a:pt x="0" y="0"/>
                  </a:moveTo>
                  <a:cubicBezTo>
                    <a:pt x="60854" y="49212"/>
                    <a:pt x="121708" y="98425"/>
                    <a:pt x="180975" y="139700"/>
                  </a:cubicBezTo>
                  <a:cubicBezTo>
                    <a:pt x="240242" y="180975"/>
                    <a:pt x="296333" y="211667"/>
                    <a:pt x="355600" y="247650"/>
                  </a:cubicBezTo>
                  <a:cubicBezTo>
                    <a:pt x="414867" y="283633"/>
                    <a:pt x="469371" y="324379"/>
                    <a:pt x="536575" y="355600"/>
                  </a:cubicBezTo>
                  <a:cubicBezTo>
                    <a:pt x="603779" y="386821"/>
                    <a:pt x="672571" y="405871"/>
                    <a:pt x="758825" y="434975"/>
                  </a:cubicBezTo>
                  <a:cubicBezTo>
                    <a:pt x="845079" y="464079"/>
                    <a:pt x="967846" y="501650"/>
                    <a:pt x="1054100" y="530225"/>
                  </a:cubicBezTo>
                  <a:cubicBezTo>
                    <a:pt x="1140354" y="558800"/>
                    <a:pt x="1276350" y="606425"/>
                    <a:pt x="1276350" y="606425"/>
                  </a:cubicBezTo>
                  <a:cubicBezTo>
                    <a:pt x="1350962" y="631825"/>
                    <a:pt x="1409171" y="655108"/>
                    <a:pt x="1501775" y="682625"/>
                  </a:cubicBezTo>
                  <a:cubicBezTo>
                    <a:pt x="1594379" y="710142"/>
                    <a:pt x="1750483" y="751417"/>
                    <a:pt x="1831975" y="771525"/>
                  </a:cubicBezTo>
                  <a:cubicBezTo>
                    <a:pt x="1913467" y="791633"/>
                    <a:pt x="1922463" y="802746"/>
                    <a:pt x="1990725" y="803275"/>
                  </a:cubicBezTo>
                  <a:cubicBezTo>
                    <a:pt x="2058987" y="803804"/>
                    <a:pt x="2170113" y="777875"/>
                    <a:pt x="2241550" y="774700"/>
                  </a:cubicBezTo>
                  <a:cubicBezTo>
                    <a:pt x="2312987" y="771525"/>
                    <a:pt x="2342621" y="763058"/>
                    <a:pt x="2419350" y="784225"/>
                  </a:cubicBezTo>
                  <a:cubicBezTo>
                    <a:pt x="2496079" y="805392"/>
                    <a:pt x="2611967" y="866246"/>
                    <a:pt x="2701925" y="901700"/>
                  </a:cubicBezTo>
                  <a:cubicBezTo>
                    <a:pt x="2791883" y="937154"/>
                    <a:pt x="2878138" y="976842"/>
                    <a:pt x="2959100" y="996950"/>
                  </a:cubicBezTo>
                  <a:cubicBezTo>
                    <a:pt x="3040062" y="1017058"/>
                    <a:pt x="3110442" y="1016000"/>
                    <a:pt x="3187700" y="1022350"/>
                  </a:cubicBezTo>
                  <a:cubicBezTo>
                    <a:pt x="3264958" y="1028700"/>
                    <a:pt x="3341158" y="1040342"/>
                    <a:pt x="3422650" y="1035050"/>
                  </a:cubicBezTo>
                  <a:cubicBezTo>
                    <a:pt x="3504142" y="1029758"/>
                    <a:pt x="3589338" y="1008592"/>
                    <a:pt x="3676650" y="990600"/>
                  </a:cubicBezTo>
                  <a:cubicBezTo>
                    <a:pt x="3763962" y="972608"/>
                    <a:pt x="3866621" y="951971"/>
                    <a:pt x="3946525" y="927100"/>
                  </a:cubicBezTo>
                  <a:cubicBezTo>
                    <a:pt x="4026429" y="902229"/>
                    <a:pt x="4096279" y="864129"/>
                    <a:pt x="4156075" y="841375"/>
                  </a:cubicBezTo>
                  <a:cubicBezTo>
                    <a:pt x="4215871" y="818621"/>
                    <a:pt x="4284133" y="799571"/>
                    <a:pt x="4305300" y="7905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Star: 5 Points 49">
              <a:extLst>
                <a:ext uri="{FF2B5EF4-FFF2-40B4-BE49-F238E27FC236}">
                  <a16:creationId xmlns:a16="http://schemas.microsoft.com/office/drawing/2014/main" xmlns="" id="{50FF801A-DC03-8E54-0DFA-F7D27B09E80D}"/>
                </a:ext>
              </a:extLst>
            </p:cNvPr>
            <p:cNvSpPr/>
            <p:nvPr/>
          </p:nvSpPr>
          <p:spPr>
            <a:xfrm>
              <a:off x="7190254" y="3225589"/>
              <a:ext cx="226553" cy="226553"/>
            </a:xfrm>
            <a:prstGeom prst="star5">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 name="Star: 5 Points 49">
              <a:extLst>
                <a:ext uri="{FF2B5EF4-FFF2-40B4-BE49-F238E27FC236}">
                  <a16:creationId xmlns:a16="http://schemas.microsoft.com/office/drawing/2014/main" xmlns="" id="{8C6B0D96-7E24-C67A-B22F-D492CBF80783}"/>
                </a:ext>
              </a:extLst>
            </p:cNvPr>
            <p:cNvSpPr/>
            <p:nvPr/>
          </p:nvSpPr>
          <p:spPr>
            <a:xfrm>
              <a:off x="9455472" y="3734176"/>
              <a:ext cx="226553" cy="226553"/>
            </a:xfrm>
            <a:prstGeom prst="star5">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 name="Star: 5 Points 49">
              <a:extLst>
                <a:ext uri="{FF2B5EF4-FFF2-40B4-BE49-F238E27FC236}">
                  <a16:creationId xmlns:a16="http://schemas.microsoft.com/office/drawing/2014/main" xmlns="" id="{EF43FA26-BD7B-965C-C361-BC69CF9D60B2}"/>
                </a:ext>
              </a:extLst>
            </p:cNvPr>
            <p:cNvSpPr/>
            <p:nvPr/>
          </p:nvSpPr>
          <p:spPr>
            <a:xfrm>
              <a:off x="10896345" y="3875160"/>
              <a:ext cx="226553" cy="226553"/>
            </a:xfrm>
            <a:prstGeom prst="star5">
              <a:avLst/>
            </a:prstGeom>
            <a:solidFill>
              <a:srgbClr val="FFFF00"/>
            </a:solid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1" name="任意多边形: 形状 238">
              <a:extLst>
                <a:ext uri="{FF2B5EF4-FFF2-40B4-BE49-F238E27FC236}">
                  <a16:creationId xmlns:a16="http://schemas.microsoft.com/office/drawing/2014/main" xmlns="" id="{D1A383D1-9BC7-C051-BAFC-81A010A574A8}"/>
                </a:ext>
              </a:extLst>
            </p:cNvPr>
            <p:cNvSpPr/>
            <p:nvPr/>
          </p:nvSpPr>
          <p:spPr>
            <a:xfrm>
              <a:off x="7183582" y="2444860"/>
              <a:ext cx="4287982" cy="884844"/>
            </a:xfrm>
            <a:custGeom>
              <a:avLst/>
              <a:gdLst>
                <a:gd name="csX0" fmla="*/ 0 w 4287982"/>
                <a:gd name="csY0" fmla="*/ 0 h 893618"/>
                <a:gd name="csX1" fmla="*/ 2112818 w 4287982"/>
                <a:gd name="csY1" fmla="*/ 609600 h 893618"/>
                <a:gd name="csX2" fmla="*/ 4287982 w 4287982"/>
                <a:gd name="csY2" fmla="*/ 893618 h 893618"/>
              </a:gdLst>
              <a:ahLst/>
              <a:cxnLst>
                <a:cxn ang="0">
                  <a:pos x="csX0" y="csY0"/>
                </a:cxn>
                <a:cxn ang="0">
                  <a:pos x="csX1" y="csY1"/>
                </a:cxn>
                <a:cxn ang="0">
                  <a:pos x="csX2" y="csY2"/>
                </a:cxn>
              </a:cxnLst>
              <a:rect l="l" t="t" r="r" b="b"/>
              <a:pathLst>
                <a:path w="4287982" h="893618">
                  <a:moveTo>
                    <a:pt x="0" y="0"/>
                  </a:moveTo>
                  <a:cubicBezTo>
                    <a:pt x="699077" y="230332"/>
                    <a:pt x="1398154" y="460664"/>
                    <a:pt x="2112818" y="609600"/>
                  </a:cubicBezTo>
                  <a:cubicBezTo>
                    <a:pt x="2827482" y="758536"/>
                    <a:pt x="3557732" y="826077"/>
                    <a:pt x="4287982" y="893618"/>
                  </a:cubicBezTo>
                </a:path>
              </a:pathLst>
            </a:custGeom>
            <a:noFill/>
            <a:ln w="38100">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a:extLst>
                <a:ext uri="{FF2B5EF4-FFF2-40B4-BE49-F238E27FC236}">
                  <a16:creationId xmlns:a16="http://schemas.microsoft.com/office/drawing/2014/main" xmlns="" id="{3095C0F3-EA70-3F5D-7A0E-FE6D170B39DC}"/>
                </a:ext>
              </a:extLst>
            </p:cNvPr>
            <p:cNvSpPr txBox="1"/>
            <p:nvPr/>
          </p:nvSpPr>
          <p:spPr>
            <a:xfrm rot="403597">
              <a:off x="8622532" y="3390346"/>
              <a:ext cx="2044149" cy="338554"/>
            </a:xfrm>
            <a:prstGeom prst="rect">
              <a:avLst/>
            </a:prstGeom>
            <a:noFill/>
          </p:spPr>
          <p:txBody>
            <a:bodyPr wrap="none" rtlCol="0">
              <a:spAutoFit/>
            </a:bodyPr>
            <a:lstStyle/>
            <a:p>
              <a:r>
                <a:rPr lang="en-US" altLang="zh-CN" sz="1600" b="1" dirty="0">
                  <a:solidFill>
                    <a:srgbClr val="FF0000"/>
                  </a:solidFill>
                  <a:latin typeface="Arial" panose="020B0604020202020204" pitchFamily="34" charset="0"/>
                  <a:cs typeface="Arial" panose="020B0604020202020204" pitchFamily="34" charset="0"/>
                </a:rPr>
                <a:t>HIAF intensity goal</a:t>
              </a:r>
              <a:endParaRPr lang="zh-CN" altLang="en-US" sz="1600" b="1" dirty="0">
                <a:solidFill>
                  <a:srgbClr val="FF0000"/>
                </a:solidFill>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xmlns="" id="{8EE3A53E-8ED3-6DC4-624F-0CFA50E88C05}"/>
                </a:ext>
              </a:extLst>
            </p:cNvPr>
            <p:cNvSpPr txBox="1"/>
            <p:nvPr/>
          </p:nvSpPr>
          <p:spPr>
            <a:xfrm rot="543168">
              <a:off x="7454408" y="2576025"/>
              <a:ext cx="4249881" cy="352674"/>
            </a:xfrm>
            <a:prstGeom prst="rect">
              <a:avLst/>
            </a:prstGeom>
            <a:noFill/>
          </p:spPr>
          <p:txBody>
            <a:bodyPr wrap="none" rtlCol="0">
              <a:spAutoFit/>
            </a:bodyPr>
            <a:lstStyle/>
            <a:p>
              <a:r>
                <a:rPr lang="en-US" altLang="zh-CN" b="1" dirty="0">
                  <a:solidFill>
                    <a:srgbClr val="0000FF"/>
                  </a:solidFill>
                  <a:latin typeface="Arial" panose="020B0604020202020204" pitchFamily="34" charset="0"/>
                  <a:cs typeface="Arial" panose="020B0604020202020204" pitchFamily="34" charset="0"/>
                </a:rPr>
                <a:t>Intensity goal with stripping stacking</a:t>
              </a:r>
              <a:endParaRPr lang="zh-CN" altLang="en-US" b="1" dirty="0">
                <a:solidFill>
                  <a:srgbClr val="0000FF"/>
                </a:solidFill>
                <a:latin typeface="Arial" panose="020B0604020202020204" pitchFamily="34" charset="0"/>
                <a:cs typeface="Arial" panose="020B0604020202020204" pitchFamily="34" charset="0"/>
              </a:endParaRPr>
            </a:p>
          </p:txBody>
        </p:sp>
        <p:sp>
          <p:nvSpPr>
            <p:cNvPr id="24" name="文本框 23">
              <a:extLst>
                <a:ext uri="{FF2B5EF4-FFF2-40B4-BE49-F238E27FC236}">
                  <a16:creationId xmlns:a16="http://schemas.microsoft.com/office/drawing/2014/main" xmlns="" id="{86783440-F84E-E51D-F59C-3FA5E4FAAF72}"/>
                </a:ext>
              </a:extLst>
            </p:cNvPr>
            <p:cNvSpPr txBox="1"/>
            <p:nvPr/>
          </p:nvSpPr>
          <p:spPr>
            <a:xfrm>
              <a:off x="7010572" y="4996658"/>
              <a:ext cx="2444900" cy="338554"/>
            </a:xfrm>
            <a:prstGeom prst="rect">
              <a:avLst/>
            </a:prstGeom>
            <a:solidFill>
              <a:schemeClr val="bg1">
                <a:lumMod val="95000"/>
              </a:schemeClr>
            </a:solidFill>
          </p:spPr>
          <p:txBody>
            <a:bodyPr wrap="none" rtlCol="0">
              <a:spAutoFit/>
            </a:bodyPr>
            <a:lstStyle/>
            <a:p>
              <a:r>
                <a:rPr lang="en-US" altLang="zh-CN" sz="1600" b="1" dirty="0">
                  <a:solidFill>
                    <a:srgbClr val="FF0000"/>
                  </a:solidFill>
                  <a:latin typeface="Arial" panose="020B0604020202020204" pitchFamily="34" charset="0"/>
                  <a:cs typeface="Arial" panose="020B0604020202020204" pitchFamily="34" charset="0"/>
                </a:rPr>
                <a:t>Intensity world records</a:t>
              </a:r>
              <a:endParaRPr lang="zh-CN" altLang="en-US" sz="1600" b="1" dirty="0">
                <a:solidFill>
                  <a:srgbClr val="FF0000"/>
                </a:solidFill>
                <a:latin typeface="Arial" panose="020B0604020202020204" pitchFamily="34" charset="0"/>
                <a:cs typeface="Arial" panose="020B0604020202020204" pitchFamily="34" charset="0"/>
              </a:endParaRPr>
            </a:p>
          </p:txBody>
        </p:sp>
      </p:grpSp>
      <p:sp>
        <p:nvSpPr>
          <p:cNvPr id="25" name="文本框 24"/>
          <p:cNvSpPr txBox="1"/>
          <p:nvPr/>
        </p:nvSpPr>
        <p:spPr bwMode="auto">
          <a:xfrm>
            <a:off x="3575483" y="116632"/>
            <a:ext cx="540083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a:solidFill>
                  <a:prstClr val="black"/>
                </a:solidFill>
              </a:rPr>
              <a:t>Summary and perspective </a:t>
            </a:r>
            <a:endParaRPr lang="zh-CN" altLang="en-US" sz="3200" b="1" dirty="0">
              <a:solidFill>
                <a:prstClr val="black"/>
              </a:solidFill>
            </a:endParaRPr>
          </a:p>
        </p:txBody>
      </p:sp>
      <p:sp>
        <p:nvSpPr>
          <p:cNvPr id="4" name="下箭头 3"/>
          <p:cNvSpPr/>
          <p:nvPr/>
        </p:nvSpPr>
        <p:spPr>
          <a:xfrm flipV="1">
            <a:off x="7832928" y="3105040"/>
            <a:ext cx="230455" cy="684000"/>
          </a:xfrm>
          <a:prstGeom prst="downArrow">
            <a:avLst>
              <a:gd name="adj1" fmla="val 50000"/>
              <a:gd name="adj2" fmla="val 58900"/>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22153" y="836712"/>
            <a:ext cx="10729051" cy="954107"/>
          </a:xfrm>
          <a:prstGeom prst="rect">
            <a:avLst/>
          </a:prstGeom>
        </p:spPr>
        <p:txBody>
          <a:bodyPr wrap="square">
            <a:spAutoFit/>
          </a:bodyPr>
          <a:lstStyle/>
          <a:p>
            <a:pPr lvl="0" algn="just">
              <a:spcBef>
                <a:spcPts val="600"/>
              </a:spcBef>
            </a:pPr>
            <a:r>
              <a:rPr lang="en-US" altLang="zh-CN" sz="2800" b="1" dirty="0">
                <a:solidFill>
                  <a:srgbClr val="0000FF"/>
                </a:solidFill>
                <a:latin typeface="Times New Roman" panose="02020603050405020304" pitchFamily="18" charset="0"/>
                <a:cs typeface="Times New Roman" panose="02020603050405020304" pitchFamily="18" charset="0"/>
              </a:rPr>
              <a:t>HIAF has successfully achieved its design goals — and established world-leading capabilities in high-intensity heavy-ion </a:t>
            </a:r>
            <a:r>
              <a:rPr lang="en-US" altLang="zh-CN" sz="2800" b="1" dirty="0" smtClean="0">
                <a:solidFill>
                  <a:srgbClr val="0000FF"/>
                </a:solidFill>
                <a:latin typeface="Times New Roman" panose="02020603050405020304" pitchFamily="18" charset="0"/>
                <a:cs typeface="Times New Roman" panose="02020603050405020304" pitchFamily="18" charset="0"/>
              </a:rPr>
              <a:t>beams </a:t>
            </a:r>
          </a:p>
        </p:txBody>
      </p:sp>
    </p:spTree>
    <p:extLst>
      <p:ext uri="{BB962C8B-B14F-4D97-AF65-F5344CB8AC3E}">
        <p14:creationId xmlns:p14="http://schemas.microsoft.com/office/powerpoint/2010/main" val="60120969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4871864" y="1482628"/>
            <a:ext cx="7170635" cy="5038911"/>
            <a:chOff x="143996" y="1500867"/>
            <a:chExt cx="7444159" cy="5038911"/>
          </a:xfrm>
        </p:grpSpPr>
        <p:grpSp>
          <p:nvGrpSpPr>
            <p:cNvPr id="48" name="组合 47"/>
            <p:cNvGrpSpPr/>
            <p:nvPr/>
          </p:nvGrpSpPr>
          <p:grpSpPr>
            <a:xfrm>
              <a:off x="143996" y="1500867"/>
              <a:ext cx="7444159" cy="4963133"/>
              <a:chOff x="143996" y="1574839"/>
              <a:chExt cx="7444159" cy="4963133"/>
            </a:xfrm>
          </p:grpSpPr>
          <p:pic>
            <p:nvPicPr>
              <p:cNvPr id="63" name="图片 62">
                <a:extLst>
                  <a:ext uri="{FF2B5EF4-FFF2-40B4-BE49-F238E27FC236}">
                    <a16:creationId xmlns:a16="http://schemas.microsoft.com/office/drawing/2014/main" xmlns="" id="{C713EAD0-2AB7-AD46-AF4D-65EB7EAF13C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43996" y="1642409"/>
                <a:ext cx="7239438" cy="4895563"/>
              </a:xfrm>
              <a:prstGeom prst="rect">
                <a:avLst/>
              </a:prstGeom>
            </p:spPr>
          </p:pic>
          <p:sp>
            <p:nvSpPr>
              <p:cNvPr id="64" name="矩形 63">
                <a:extLst>
                  <a:ext uri="{FF2B5EF4-FFF2-40B4-BE49-F238E27FC236}">
                    <a16:creationId xmlns:a16="http://schemas.microsoft.com/office/drawing/2014/main" xmlns="" id="{88421A72-B37B-2673-16E3-23C4F520F271}"/>
                  </a:ext>
                </a:extLst>
              </p:cNvPr>
              <p:cNvSpPr/>
              <p:nvPr/>
            </p:nvSpPr>
            <p:spPr>
              <a:xfrm>
                <a:off x="6012244" y="1574839"/>
                <a:ext cx="1575911" cy="2922786"/>
              </a:xfrm>
              <a:prstGeom prst="rect">
                <a:avLst/>
              </a:prstGeom>
              <a:solidFill>
                <a:sysClr val="window" lastClr="FFFFFF"/>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5" name="矩形 64"/>
              <p:cNvSpPr/>
              <p:nvPr/>
            </p:nvSpPr>
            <p:spPr>
              <a:xfrm>
                <a:off x="6132004" y="2221258"/>
                <a:ext cx="288032" cy="379650"/>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49" name="矩形 48">
              <a:extLst>
                <a:ext uri="{FF2B5EF4-FFF2-40B4-BE49-F238E27FC236}">
                  <a16:creationId xmlns:a16="http://schemas.microsoft.com/office/drawing/2014/main" xmlns="" id="{A5B2FBCA-B7AA-778A-007C-ACBD599F32BF}"/>
                </a:ext>
              </a:extLst>
            </p:cNvPr>
            <p:cNvSpPr/>
            <p:nvPr/>
          </p:nvSpPr>
          <p:spPr>
            <a:xfrm>
              <a:off x="3240349" y="6047335"/>
              <a:ext cx="351519" cy="492443"/>
            </a:xfrm>
            <a:prstGeom prst="rect">
              <a:avLst/>
            </a:prstGeom>
          </p:spPr>
          <p:txBody>
            <a:bodyPr wrap="square">
              <a:spAutoFit/>
            </a:bodyPr>
            <a:lstStyle/>
            <a:p>
              <a:pPr algn="r" defTabSz="457200"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①</a:t>
              </a:r>
              <a:endParaRPr lang="en-US" altLang="zh-CN"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0" name="矩形 49">
              <a:extLst>
                <a:ext uri="{FF2B5EF4-FFF2-40B4-BE49-F238E27FC236}">
                  <a16:creationId xmlns:a16="http://schemas.microsoft.com/office/drawing/2014/main" xmlns="" id="{90C9A5E9-1643-16E3-6531-5CD741C9FE87}"/>
                </a:ext>
              </a:extLst>
            </p:cNvPr>
            <p:cNvSpPr/>
            <p:nvPr/>
          </p:nvSpPr>
          <p:spPr>
            <a:xfrm>
              <a:off x="2825691" y="1987768"/>
              <a:ext cx="351519" cy="492443"/>
            </a:xfrm>
            <a:prstGeom prst="rect">
              <a:avLst/>
            </a:prstGeom>
          </p:spPr>
          <p:txBody>
            <a:bodyPr wrap="square">
              <a:spAutoFit/>
            </a:bodyPr>
            <a:lstStyle/>
            <a:p>
              <a:pPr algn="ctr" defTabSz="457200"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③</a:t>
              </a:r>
              <a:endParaRPr lang="en-US" altLang="zh-CN"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1" name="矩形 50">
              <a:extLst>
                <a:ext uri="{FF2B5EF4-FFF2-40B4-BE49-F238E27FC236}">
                  <a16:creationId xmlns:a16="http://schemas.microsoft.com/office/drawing/2014/main" xmlns="" id="{DF2B6904-90EF-003E-348E-3F4C7729DD19}"/>
                </a:ext>
              </a:extLst>
            </p:cNvPr>
            <p:cNvSpPr/>
            <p:nvPr/>
          </p:nvSpPr>
          <p:spPr>
            <a:xfrm>
              <a:off x="4431713" y="1978466"/>
              <a:ext cx="1314530" cy="492443"/>
            </a:xfrm>
            <a:prstGeom prst="rect">
              <a:avLst/>
            </a:prstGeom>
          </p:spPr>
          <p:txBody>
            <a:bodyPr wrap="square">
              <a:spAutoFit/>
            </a:bodyPr>
            <a:lstStyle/>
            <a:p>
              <a:pPr algn="ctr" defTabSz="457200"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④</a:t>
              </a:r>
              <a:endParaRPr lang="en-US" altLang="zh-CN"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2" name="矩形 51">
              <a:extLst>
                <a:ext uri="{FF2B5EF4-FFF2-40B4-BE49-F238E27FC236}">
                  <a16:creationId xmlns:a16="http://schemas.microsoft.com/office/drawing/2014/main" xmlns="" id="{52947903-7225-9E5A-C257-48BCA15125A7}"/>
                </a:ext>
              </a:extLst>
            </p:cNvPr>
            <p:cNvSpPr/>
            <p:nvPr/>
          </p:nvSpPr>
          <p:spPr>
            <a:xfrm>
              <a:off x="3612019" y="6047335"/>
              <a:ext cx="619047" cy="492443"/>
            </a:xfrm>
            <a:prstGeom prst="rect">
              <a:avLst/>
            </a:prstGeom>
          </p:spPr>
          <p:txBody>
            <a:bodyPr wrap="square">
              <a:spAutoFit/>
            </a:bodyPr>
            <a:lstStyle/>
            <a:p>
              <a:pPr algn="r" defTabSz="457200"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②</a:t>
              </a:r>
              <a:endParaRPr lang="en-US" altLang="zh-CN"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3" name="矩形 52">
              <a:extLst>
                <a:ext uri="{FF2B5EF4-FFF2-40B4-BE49-F238E27FC236}">
                  <a16:creationId xmlns:a16="http://schemas.microsoft.com/office/drawing/2014/main" xmlns="" id="{43E06E2E-2E55-D1D2-1F54-579A77CC17FF}"/>
                </a:ext>
              </a:extLst>
            </p:cNvPr>
            <p:cNvSpPr/>
            <p:nvPr/>
          </p:nvSpPr>
          <p:spPr>
            <a:xfrm>
              <a:off x="5675680" y="2653364"/>
              <a:ext cx="595645" cy="492443"/>
            </a:xfrm>
            <a:prstGeom prst="rect">
              <a:avLst/>
            </a:prstGeom>
          </p:spPr>
          <p:txBody>
            <a:bodyPr wrap="square">
              <a:spAutoFit/>
            </a:bodyPr>
            <a:lstStyle/>
            <a:p>
              <a:pPr algn="ctr" defTabSz="457200"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⑥</a:t>
              </a:r>
              <a:endParaRPr lang="en-US" altLang="zh-CN"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4" name="矩形 53">
              <a:extLst>
                <a:ext uri="{FF2B5EF4-FFF2-40B4-BE49-F238E27FC236}">
                  <a16:creationId xmlns:a16="http://schemas.microsoft.com/office/drawing/2014/main" xmlns="" id="{9AA3D546-43AC-2815-BAE7-2AFE5E1EF3A4}"/>
                </a:ext>
              </a:extLst>
            </p:cNvPr>
            <p:cNvSpPr/>
            <p:nvPr/>
          </p:nvSpPr>
          <p:spPr>
            <a:xfrm>
              <a:off x="731404" y="4215527"/>
              <a:ext cx="1740477" cy="400110"/>
            </a:xfrm>
            <a:prstGeom prst="rect">
              <a:avLst/>
            </a:prstGeom>
          </p:spPr>
          <p:txBody>
            <a:bodyPr wrap="square">
              <a:spAutoFit/>
            </a:bodyPr>
            <a:lstStyle/>
            <a:p>
              <a:pPr algn="ctr" defTabSz="457200" eaLnBrk="1" fontAlgn="auto" hangingPunct="1">
                <a:spcBef>
                  <a:spcPts val="0"/>
                </a:spcBef>
                <a:spcAft>
                  <a:spcPts val="0"/>
                </a:spcAft>
                <a:defRPr/>
              </a:pPr>
              <a:r>
                <a:rPr lang="en-US" altLang="zh-CN" sz="2000" b="1" kern="0" dirty="0">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rPr>
                <a:t>BRing</a:t>
              </a:r>
            </a:p>
          </p:txBody>
        </p:sp>
        <p:sp>
          <p:nvSpPr>
            <p:cNvPr id="55" name="矩形 54">
              <a:extLst>
                <a:ext uri="{FF2B5EF4-FFF2-40B4-BE49-F238E27FC236}">
                  <a16:creationId xmlns:a16="http://schemas.microsoft.com/office/drawing/2014/main" xmlns="" id="{B9D90262-6315-2737-A0D4-11B00CB2FC68}"/>
                </a:ext>
              </a:extLst>
            </p:cNvPr>
            <p:cNvSpPr/>
            <p:nvPr/>
          </p:nvSpPr>
          <p:spPr>
            <a:xfrm>
              <a:off x="6344169" y="5090943"/>
              <a:ext cx="1136481" cy="400110"/>
            </a:xfrm>
            <a:prstGeom prst="rect">
              <a:avLst/>
            </a:prstGeom>
          </p:spPr>
          <p:txBody>
            <a:bodyPr wrap="square">
              <a:spAutoFit/>
            </a:bodyPr>
            <a:lstStyle/>
            <a:p>
              <a:pPr algn="ctr" defTabSz="457200" eaLnBrk="1" fontAlgn="auto" hangingPunct="1">
                <a:spcBef>
                  <a:spcPts val="0"/>
                </a:spcBef>
                <a:spcAft>
                  <a:spcPts val="0"/>
                </a:spcAft>
                <a:defRPr/>
              </a:pPr>
              <a:r>
                <a:rPr lang="en-US" altLang="zh-CN" sz="2000" b="1" kern="0" dirty="0">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rPr>
                <a:t>SECR</a:t>
              </a:r>
            </a:p>
          </p:txBody>
        </p:sp>
        <p:sp>
          <p:nvSpPr>
            <p:cNvPr id="56" name="矩形 55">
              <a:extLst>
                <a:ext uri="{FF2B5EF4-FFF2-40B4-BE49-F238E27FC236}">
                  <a16:creationId xmlns:a16="http://schemas.microsoft.com/office/drawing/2014/main" xmlns="" id="{9A20B65A-47DF-5BAB-2EAC-16590647397D}"/>
                </a:ext>
              </a:extLst>
            </p:cNvPr>
            <p:cNvSpPr/>
            <p:nvPr/>
          </p:nvSpPr>
          <p:spPr>
            <a:xfrm>
              <a:off x="5750600" y="5981812"/>
              <a:ext cx="1086520" cy="400110"/>
            </a:xfrm>
            <a:prstGeom prst="rect">
              <a:avLst/>
            </a:prstGeom>
          </p:spPr>
          <p:txBody>
            <a:bodyPr wrap="square">
              <a:spAutoFit/>
            </a:bodyPr>
            <a:lstStyle/>
            <a:p>
              <a:pPr algn="ctr" defTabSz="457200" eaLnBrk="1" fontAlgn="auto" hangingPunct="1">
                <a:spcBef>
                  <a:spcPts val="0"/>
                </a:spcBef>
                <a:spcAft>
                  <a:spcPts val="0"/>
                </a:spcAft>
                <a:defRPr/>
              </a:pPr>
              <a:r>
                <a:rPr lang="en-US" altLang="zh-CN" sz="2000" b="1" kern="0" dirty="0">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rPr>
                <a:t>iLinac</a:t>
              </a:r>
            </a:p>
          </p:txBody>
        </p:sp>
        <p:sp>
          <p:nvSpPr>
            <p:cNvPr id="57" name="文本框 56">
              <a:extLst>
                <a:ext uri="{FF2B5EF4-FFF2-40B4-BE49-F238E27FC236}">
                  <a16:creationId xmlns:a16="http://schemas.microsoft.com/office/drawing/2014/main" xmlns="" id="{B7C891E0-1228-6C00-A0DB-5009E85E9ED5}"/>
                </a:ext>
              </a:extLst>
            </p:cNvPr>
            <p:cNvSpPr txBox="1"/>
            <p:nvPr/>
          </p:nvSpPr>
          <p:spPr>
            <a:xfrm>
              <a:off x="4390915" y="2653364"/>
              <a:ext cx="472291" cy="492443"/>
            </a:xfrm>
            <a:prstGeom prst="rect">
              <a:avLst/>
            </a:prstGeom>
            <a:noFill/>
          </p:spPr>
          <p:txBody>
            <a:bodyPr wrap="square">
              <a:spAutoFit/>
            </a:bodyPr>
            <a:lstStyle/>
            <a:p>
              <a:pPr eaLnBrk="1" fontAlgn="auto" hangingPunct="1">
                <a:spcBef>
                  <a:spcPts val="0"/>
                </a:spcBef>
                <a:spcAft>
                  <a:spcPts val="0"/>
                </a:spcAft>
                <a:defRPr/>
              </a:pPr>
              <a:r>
                <a:rPr lang="zh-CN" altLang="en-US" sz="2600" b="1"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rPr>
                <a:t>⑤</a:t>
              </a:r>
              <a:endParaRPr lang="zh-CN" altLang="en-US" sz="2600" kern="0" dirty="0">
                <a:solidFill>
                  <a:prstClr val="black"/>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8" name="矩形 57">
              <a:extLst>
                <a:ext uri="{FF2B5EF4-FFF2-40B4-BE49-F238E27FC236}">
                  <a16:creationId xmlns:a16="http://schemas.microsoft.com/office/drawing/2014/main" xmlns="" id="{FD220378-D2A1-4C31-8C20-459363A4227F}"/>
                </a:ext>
              </a:extLst>
            </p:cNvPr>
            <p:cNvSpPr/>
            <p:nvPr/>
          </p:nvSpPr>
          <p:spPr>
            <a:xfrm>
              <a:off x="4716150" y="2730502"/>
              <a:ext cx="933190" cy="369332"/>
            </a:xfrm>
            <a:prstGeom prst="rect">
              <a:avLst/>
            </a:prstGeom>
          </p:spPr>
          <p:txBody>
            <a:bodyPr wrap="square">
              <a:spAutoFit/>
            </a:bodyPr>
            <a:lstStyle/>
            <a:p>
              <a:pPr algn="ctr" defTabSz="457200" eaLnBrk="1" fontAlgn="auto" hangingPunct="1">
                <a:spcBef>
                  <a:spcPts val="0"/>
                </a:spcBef>
                <a:spcAft>
                  <a:spcPts val="0"/>
                </a:spcAft>
                <a:defRPr/>
              </a:pPr>
              <a:r>
                <a:rPr lang="en-US" altLang="zh-CN" b="1" kern="0" dirty="0" err="1">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rPr>
                <a:t>SRing</a:t>
              </a:r>
              <a:endParaRPr lang="en-US" altLang="zh-CN" b="1" kern="0" dirty="0">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59" name="矩形 58">
              <a:extLst>
                <a:ext uri="{FF2B5EF4-FFF2-40B4-BE49-F238E27FC236}">
                  <a16:creationId xmlns:a16="http://schemas.microsoft.com/office/drawing/2014/main" xmlns="" id="{3FC31F93-88E5-4C40-9128-5859779A33B8}"/>
                </a:ext>
              </a:extLst>
            </p:cNvPr>
            <p:cNvSpPr/>
            <p:nvPr/>
          </p:nvSpPr>
          <p:spPr>
            <a:xfrm>
              <a:off x="3098666" y="2039096"/>
              <a:ext cx="1026703" cy="400110"/>
            </a:xfrm>
            <a:prstGeom prst="rect">
              <a:avLst/>
            </a:prstGeom>
          </p:spPr>
          <p:txBody>
            <a:bodyPr wrap="square">
              <a:spAutoFit/>
            </a:bodyPr>
            <a:lstStyle/>
            <a:p>
              <a:pPr algn="ctr" defTabSz="457200" eaLnBrk="1" fontAlgn="auto" hangingPunct="1">
                <a:spcBef>
                  <a:spcPts val="0"/>
                </a:spcBef>
                <a:spcAft>
                  <a:spcPts val="0"/>
                </a:spcAft>
                <a:defRPr/>
              </a:pPr>
              <a:r>
                <a:rPr lang="en-US" altLang="zh-CN" sz="2000" b="1" kern="0" dirty="0">
                  <a:solidFill>
                    <a:prstClr val="black">
                      <a:lumMod val="50000"/>
                      <a:lumOff val="50000"/>
                    </a:prstClr>
                  </a:solidFill>
                  <a:latin typeface="Times New Roman" panose="02020603050405020304" pitchFamily="18" charset="0"/>
                  <a:ea typeface="黑体" panose="02010609060101010101" pitchFamily="49" charset="-122"/>
                  <a:cs typeface="Times New Roman" panose="02020603050405020304" pitchFamily="18" charset="0"/>
                </a:rPr>
                <a:t>HFRS</a:t>
              </a:r>
            </a:p>
          </p:txBody>
        </p:sp>
        <p:sp>
          <p:nvSpPr>
            <p:cNvPr id="60" name="矩形 59">
              <a:extLst>
                <a:ext uri="{FF2B5EF4-FFF2-40B4-BE49-F238E27FC236}">
                  <a16:creationId xmlns:a16="http://schemas.microsoft.com/office/drawing/2014/main" xmlns="" id="{52947903-7225-9E5A-C257-48BCA15125A7}"/>
                </a:ext>
              </a:extLst>
            </p:cNvPr>
            <p:cNvSpPr/>
            <p:nvPr/>
          </p:nvSpPr>
          <p:spPr>
            <a:xfrm>
              <a:off x="3577175" y="3166598"/>
              <a:ext cx="584848" cy="461665"/>
            </a:xfrm>
            <a:prstGeom prst="rect">
              <a:avLst/>
            </a:prstGeom>
          </p:spPr>
          <p:txBody>
            <a:bodyPr wrap="square">
              <a:spAutoFit/>
            </a:bodyPr>
            <a:lstStyle/>
            <a:p>
              <a:pPr algn="r" defTabSz="457200" eaLnBrk="1" fontAlgn="auto" hangingPunct="1">
                <a:spcBef>
                  <a:spcPts val="0"/>
                </a:spcBef>
                <a:spcAft>
                  <a:spcPts val="0"/>
                </a:spcAft>
                <a:defRPr/>
              </a:pPr>
              <a:r>
                <a:rPr lang="zh-CN" altLang="en-US" sz="24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⑨</a:t>
              </a:r>
              <a:endParaRPr lang="en-US" altLang="zh-CN" sz="24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1" name="矩形 60"/>
            <p:cNvSpPr/>
            <p:nvPr/>
          </p:nvSpPr>
          <p:spPr>
            <a:xfrm>
              <a:off x="2727759" y="6063171"/>
              <a:ext cx="592770" cy="461665"/>
            </a:xfrm>
            <a:prstGeom prst="rect">
              <a:avLst/>
            </a:prstGeom>
          </p:spPr>
          <p:txBody>
            <a:bodyPr wrap="none">
              <a:spAutoFit/>
            </a:bodyPr>
            <a:lstStyle/>
            <a:p>
              <a:pPr eaLnBrk="1" fontAlgn="auto" hangingPunct="1">
                <a:spcBef>
                  <a:spcPts val="0"/>
                </a:spcBef>
                <a:spcAft>
                  <a:spcPts val="0"/>
                </a:spcAft>
                <a:defRPr/>
              </a:pPr>
              <a:r>
                <a:rPr lang="zh-CN" altLang="en-US" sz="2400" b="1" kern="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⑦ </a:t>
              </a:r>
              <a:endParaRPr lang="zh-CN" altLang="en-US" sz="2400" kern="0" dirty="0" smtClean="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62" name="矩形 61">
              <a:extLst>
                <a:ext uri="{FF2B5EF4-FFF2-40B4-BE49-F238E27FC236}">
                  <a16:creationId xmlns:a16="http://schemas.microsoft.com/office/drawing/2014/main" xmlns="" id="{52947903-7225-9E5A-C257-48BCA15125A7}"/>
                </a:ext>
              </a:extLst>
            </p:cNvPr>
            <p:cNvSpPr/>
            <p:nvPr/>
          </p:nvSpPr>
          <p:spPr>
            <a:xfrm>
              <a:off x="770071" y="1692144"/>
              <a:ext cx="584848" cy="461665"/>
            </a:xfrm>
            <a:prstGeom prst="rect">
              <a:avLst/>
            </a:prstGeom>
          </p:spPr>
          <p:txBody>
            <a:bodyPr wrap="square">
              <a:spAutoFit/>
            </a:bodyPr>
            <a:lstStyle/>
            <a:p>
              <a:pPr algn="r" defTabSz="457200" eaLnBrk="1" fontAlgn="auto" hangingPunct="1">
                <a:spcBef>
                  <a:spcPts val="0"/>
                </a:spcBef>
                <a:spcAft>
                  <a:spcPts val="0"/>
                </a:spcAft>
                <a:defRPr/>
              </a:pPr>
              <a:r>
                <a:rPr lang="zh-CN" altLang="en-US" sz="24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rPr>
                <a:t>⑧</a:t>
              </a:r>
              <a:endParaRPr lang="en-US" altLang="zh-CN" sz="2400" b="1" kern="0" dirty="0">
                <a:solidFill>
                  <a:srgbClr val="0000FF"/>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66" name="Oval 1">
            <a:extLst>
              <a:ext uri="{FF2B5EF4-FFF2-40B4-BE49-F238E27FC236}">
                <a16:creationId xmlns:a16="http://schemas.microsoft.com/office/drawing/2014/main" xmlns="" id="{DB700639-9FD8-4F57-B71D-17AF4521AB82}"/>
              </a:ext>
            </a:extLst>
          </p:cNvPr>
          <p:cNvSpPr/>
          <p:nvPr/>
        </p:nvSpPr>
        <p:spPr>
          <a:xfrm>
            <a:off x="11514253" y="5893241"/>
            <a:ext cx="135855" cy="135855"/>
          </a:xfrm>
          <a:prstGeom prst="ellipse">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67" name="Oval 25">
            <a:extLst>
              <a:ext uri="{FF2B5EF4-FFF2-40B4-BE49-F238E27FC236}">
                <a16:creationId xmlns:a16="http://schemas.microsoft.com/office/drawing/2014/main" xmlns="" id="{0318B53E-B8F8-41FC-8C40-CF51A7C41545}"/>
              </a:ext>
            </a:extLst>
          </p:cNvPr>
          <p:cNvSpPr/>
          <p:nvPr/>
        </p:nvSpPr>
        <p:spPr>
          <a:xfrm>
            <a:off x="11514253" y="5893241"/>
            <a:ext cx="135855" cy="135855"/>
          </a:xfrm>
          <a:prstGeom prst="ellipse">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68" name="Oval 29">
            <a:extLst>
              <a:ext uri="{FF2B5EF4-FFF2-40B4-BE49-F238E27FC236}">
                <a16:creationId xmlns:a16="http://schemas.microsoft.com/office/drawing/2014/main" xmlns="" id="{65FCA3B2-C122-485D-99A4-0F5BAD0ABE70}"/>
              </a:ext>
            </a:extLst>
          </p:cNvPr>
          <p:cNvSpPr/>
          <p:nvPr/>
        </p:nvSpPr>
        <p:spPr>
          <a:xfrm>
            <a:off x="11514253" y="5893241"/>
            <a:ext cx="135855" cy="135855"/>
          </a:xfrm>
          <a:prstGeom prst="ellipse">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69" name="Oval 30">
            <a:extLst>
              <a:ext uri="{FF2B5EF4-FFF2-40B4-BE49-F238E27FC236}">
                <a16:creationId xmlns:a16="http://schemas.microsoft.com/office/drawing/2014/main" xmlns="" id="{A63FD2EA-5D88-4F73-AF0D-8DA541A107BC}"/>
              </a:ext>
            </a:extLst>
          </p:cNvPr>
          <p:cNvSpPr/>
          <p:nvPr/>
        </p:nvSpPr>
        <p:spPr>
          <a:xfrm>
            <a:off x="11514253" y="5893241"/>
            <a:ext cx="135855" cy="135855"/>
          </a:xfrm>
          <a:prstGeom prst="ellipse">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70" name="Oval 31">
            <a:extLst>
              <a:ext uri="{FF2B5EF4-FFF2-40B4-BE49-F238E27FC236}">
                <a16:creationId xmlns:a16="http://schemas.microsoft.com/office/drawing/2014/main" xmlns="" id="{AAFF1640-98D9-428C-B767-E3647E238FE3}"/>
              </a:ext>
            </a:extLst>
          </p:cNvPr>
          <p:cNvSpPr/>
          <p:nvPr/>
        </p:nvSpPr>
        <p:spPr>
          <a:xfrm>
            <a:off x="11514253" y="5893241"/>
            <a:ext cx="135855" cy="135855"/>
          </a:xfrm>
          <a:prstGeom prst="ellipse">
            <a:avLst/>
          </a:prstGeom>
          <a:solidFill>
            <a:srgbClr val="FF0000"/>
          </a:solidFill>
          <a:ln w="12700" cap="flat" cmpd="sng" algn="ctr">
            <a:no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grpSp>
        <p:nvGrpSpPr>
          <p:cNvPr id="71" name="组合 70">
            <a:extLst>
              <a:ext uri="{FF2B5EF4-FFF2-40B4-BE49-F238E27FC236}">
                <a16:creationId xmlns:a16="http://schemas.microsoft.com/office/drawing/2014/main" xmlns="" id="{E77C6A84-A2D5-4A90-932D-5687F36AC37B}"/>
              </a:ext>
            </a:extLst>
          </p:cNvPr>
          <p:cNvGrpSpPr>
            <a:grpSpLocks noChangeAspect="1"/>
          </p:cNvGrpSpPr>
          <p:nvPr/>
        </p:nvGrpSpPr>
        <p:grpSpPr>
          <a:xfrm>
            <a:off x="658936" y="1482628"/>
            <a:ext cx="3888000" cy="2015351"/>
            <a:chOff x="702341" y="968949"/>
            <a:chExt cx="4237087" cy="1993565"/>
          </a:xfrm>
        </p:grpSpPr>
        <p:pic>
          <p:nvPicPr>
            <p:cNvPr id="72" name="图片 71">
              <a:extLst>
                <a:ext uri="{FF2B5EF4-FFF2-40B4-BE49-F238E27FC236}">
                  <a16:creationId xmlns:a16="http://schemas.microsoft.com/office/drawing/2014/main" xmlns="" id="{20D1025B-4EDA-4E6D-8DD4-2FF79115FAD6}"/>
                </a:ext>
              </a:extLst>
            </p:cNvPr>
            <p:cNvPicPr>
              <a:picLocks noChangeAspect="1"/>
            </p:cNvPicPr>
            <p:nvPr/>
          </p:nvPicPr>
          <p:blipFill>
            <a:blip r:embed="rId4"/>
            <a:stretch>
              <a:fillRect/>
            </a:stretch>
          </p:blipFill>
          <p:spPr>
            <a:xfrm>
              <a:off x="702341" y="968949"/>
              <a:ext cx="4237087" cy="1993565"/>
            </a:xfrm>
            <a:prstGeom prst="rect">
              <a:avLst/>
            </a:prstGeom>
          </p:spPr>
        </p:pic>
        <p:sp>
          <p:nvSpPr>
            <p:cNvPr id="73" name="文本框 72">
              <a:extLst>
                <a:ext uri="{FF2B5EF4-FFF2-40B4-BE49-F238E27FC236}">
                  <a16:creationId xmlns:a16="http://schemas.microsoft.com/office/drawing/2014/main" xmlns="" id="{0A717E02-56FF-4B54-95B5-46BE588E802A}"/>
                </a:ext>
              </a:extLst>
            </p:cNvPr>
            <p:cNvSpPr txBox="1"/>
            <p:nvPr/>
          </p:nvSpPr>
          <p:spPr>
            <a:xfrm>
              <a:off x="3868211" y="1892646"/>
              <a:ext cx="631525" cy="449600"/>
            </a:xfrm>
            <a:prstGeom prst="rect">
              <a:avLst/>
            </a:prstGeom>
            <a:noFill/>
          </p:spPr>
          <p:txBody>
            <a:bodyPr wrap="square">
              <a:spAutoFit/>
            </a:bodyPr>
            <a:lstStyle/>
            <a:p>
              <a:pPr algn="ctr" defTabSz="1219170" eaLnBrk="1" hangingPunct="1">
                <a:lnSpc>
                  <a:spcPct val="125000"/>
                </a:lnSpc>
                <a:buClr>
                  <a:srgbClr val="003366"/>
                </a:buClr>
                <a:buSzPct val="80000"/>
              </a:pPr>
              <a:r>
                <a:rPr lang="en-US" altLang="zh-CN"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(3)</a:t>
              </a:r>
              <a:endParaRPr lang="zh-CN" altLang="en-US"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4" name="文本框 73">
              <a:extLst>
                <a:ext uri="{FF2B5EF4-FFF2-40B4-BE49-F238E27FC236}">
                  <a16:creationId xmlns:a16="http://schemas.microsoft.com/office/drawing/2014/main" xmlns="" id="{2B8384FB-6E71-4DA6-9362-782557301C70}"/>
                </a:ext>
              </a:extLst>
            </p:cNvPr>
            <p:cNvSpPr txBox="1"/>
            <p:nvPr/>
          </p:nvSpPr>
          <p:spPr>
            <a:xfrm>
              <a:off x="2570461" y="1310445"/>
              <a:ext cx="631525" cy="449600"/>
            </a:xfrm>
            <a:prstGeom prst="rect">
              <a:avLst/>
            </a:prstGeom>
            <a:noFill/>
          </p:spPr>
          <p:txBody>
            <a:bodyPr wrap="square">
              <a:spAutoFit/>
            </a:bodyPr>
            <a:lstStyle/>
            <a:p>
              <a:pPr algn="ctr" defTabSz="1219170" eaLnBrk="1" hangingPunct="1">
                <a:lnSpc>
                  <a:spcPct val="125000"/>
                </a:lnSpc>
                <a:buClr>
                  <a:srgbClr val="003366"/>
                </a:buClr>
                <a:buSzPct val="80000"/>
              </a:pPr>
              <a:r>
                <a:rPr lang="en-US" altLang="zh-CN"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(2)</a:t>
              </a:r>
              <a:endParaRPr lang="zh-CN" altLang="en-US"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75" name="文本框 74">
              <a:extLst>
                <a:ext uri="{FF2B5EF4-FFF2-40B4-BE49-F238E27FC236}">
                  <a16:creationId xmlns:a16="http://schemas.microsoft.com/office/drawing/2014/main" xmlns="" id="{5B5149AD-9A4D-4E00-B105-45EF11A91AA0}"/>
                </a:ext>
              </a:extLst>
            </p:cNvPr>
            <p:cNvSpPr txBox="1"/>
            <p:nvPr/>
          </p:nvSpPr>
          <p:spPr>
            <a:xfrm>
              <a:off x="1350032" y="1129979"/>
              <a:ext cx="631525" cy="449600"/>
            </a:xfrm>
            <a:prstGeom prst="rect">
              <a:avLst/>
            </a:prstGeom>
            <a:noFill/>
          </p:spPr>
          <p:txBody>
            <a:bodyPr wrap="square">
              <a:spAutoFit/>
            </a:bodyPr>
            <a:lstStyle/>
            <a:p>
              <a:pPr algn="ctr" defTabSz="1219170" eaLnBrk="1" hangingPunct="1">
                <a:lnSpc>
                  <a:spcPct val="125000"/>
                </a:lnSpc>
                <a:buClr>
                  <a:srgbClr val="003366"/>
                </a:buClr>
                <a:buSzPct val="80000"/>
              </a:pPr>
              <a:r>
                <a:rPr lang="en-US" altLang="zh-CN"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rPr>
                <a:t>(1) </a:t>
              </a:r>
              <a:endParaRPr lang="zh-CN" altLang="en-US" b="1" dirty="0">
                <a:solidFill>
                  <a:srgbClr val="FFFF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77" name="圆角矩形 76"/>
          <p:cNvSpPr/>
          <p:nvPr/>
        </p:nvSpPr>
        <p:spPr>
          <a:xfrm rot="2895655">
            <a:off x="6025689" y="1586274"/>
            <a:ext cx="590946" cy="1182988"/>
          </a:xfrm>
          <a:prstGeom prst="roundRect">
            <a:avLst/>
          </a:prstGeom>
          <a:noFill/>
          <a:ln w="25400" cap="flat" cmpd="sng" algn="ctr">
            <a:solidFill>
              <a:srgbClr val="C00000"/>
            </a:solid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78" name="右箭头 77"/>
          <p:cNvSpPr/>
          <p:nvPr/>
        </p:nvSpPr>
        <p:spPr>
          <a:xfrm rot="10800000">
            <a:off x="4723171" y="2132856"/>
            <a:ext cx="904777" cy="278909"/>
          </a:xfrm>
          <a:prstGeom prst="rightArrow">
            <a:avLst/>
          </a:prstGeom>
          <a:noFill/>
          <a:ln w="22225" cap="flat" cmpd="sng" algn="ctr">
            <a:solidFill>
              <a:srgbClr val="C00000"/>
            </a:solid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graphicFrame>
        <p:nvGraphicFramePr>
          <p:cNvPr id="79" name="表格 78">
            <a:extLst>
              <a:ext uri="{FF2B5EF4-FFF2-40B4-BE49-F238E27FC236}">
                <a16:creationId xmlns="" xmlns:a16="http://schemas.microsoft.com/office/drawing/2014/main" id="{C876C3EB-10E6-4F3C-AFF2-5D97769FBF95}"/>
              </a:ext>
            </a:extLst>
          </p:cNvPr>
          <p:cNvGraphicFramePr>
            <a:graphicFrameLocks noGrp="1"/>
          </p:cNvGraphicFramePr>
          <p:nvPr>
            <p:extLst>
              <p:ext uri="{D42A27DB-BD31-4B8C-83A1-F6EECF244321}">
                <p14:modId xmlns:p14="http://schemas.microsoft.com/office/powerpoint/2010/main" val="3023337307"/>
              </p:ext>
            </p:extLst>
          </p:nvPr>
        </p:nvGraphicFramePr>
        <p:xfrm>
          <a:off x="949598" y="4526624"/>
          <a:ext cx="3902855" cy="2092960"/>
        </p:xfrm>
        <a:graphic>
          <a:graphicData uri="http://schemas.openxmlformats.org/drawingml/2006/table">
            <a:tbl>
              <a:tblPr firstRow="1" firstCol="1" bandRow="1"/>
              <a:tblGrid>
                <a:gridCol w="1094543">
                  <a:extLst>
                    <a:ext uri="{9D8B030D-6E8A-4147-A177-3AD203B41FA5}">
                      <a16:colId xmlns="" xmlns:a16="http://schemas.microsoft.com/office/drawing/2014/main" val="20000"/>
                    </a:ext>
                  </a:extLst>
                </a:gridCol>
                <a:gridCol w="1296144">
                  <a:extLst>
                    <a:ext uri="{9D8B030D-6E8A-4147-A177-3AD203B41FA5}">
                      <a16:colId xmlns="" xmlns:a16="http://schemas.microsoft.com/office/drawing/2014/main" val="20001"/>
                    </a:ext>
                  </a:extLst>
                </a:gridCol>
                <a:gridCol w="1512168">
                  <a:extLst>
                    <a:ext uri="{9D8B030D-6E8A-4147-A177-3AD203B41FA5}">
                      <a16:colId xmlns="" xmlns:a16="http://schemas.microsoft.com/office/drawing/2014/main" val="20002"/>
                    </a:ext>
                  </a:extLst>
                </a:gridCol>
              </a:tblGrid>
              <a:tr h="558560">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marL="0" indent="0" algn="ctr">
                        <a:lnSpc>
                          <a:spcPct val="100000"/>
                        </a:lnSpc>
                        <a:spcAft>
                          <a:spcPts val="0"/>
                        </a:spcAft>
                      </a:pPr>
                      <a:r>
                        <a:rPr lang="en-US" altLang="zh-CN"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Ions</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algn="ctr">
                        <a:lnSpc>
                          <a:spcPct val="100000"/>
                        </a:lnSpc>
                        <a:spcAft>
                          <a:spcPts val="0"/>
                        </a:spcAft>
                      </a:pPr>
                      <a:r>
                        <a:rPr lang="en-US"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Energy</a:t>
                      </a:r>
                      <a:r>
                        <a:rPr lang="en-US" sz="1800" b="1" kern="0" baseline="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 </a:t>
                      </a:r>
                      <a:endParaRPr lang="en-US"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p>
                      <a:pPr algn="ctr">
                        <a:lnSpc>
                          <a:spcPct val="100000"/>
                        </a:lnSpc>
                        <a:spcAft>
                          <a:spcPts val="0"/>
                        </a:spcAft>
                      </a:pPr>
                      <a:r>
                        <a:rPr lang="en-US" sz="14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lang="en-US" sz="14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GeV/u)</a:t>
                      </a:r>
                      <a:endParaRPr lang="zh-CN" sz="14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marL="0" indent="0" algn="ctr">
                        <a:lnSpc>
                          <a:spcPct val="100000"/>
                        </a:lnSpc>
                        <a:spcAft>
                          <a:spcPts val="0"/>
                        </a:spcAft>
                      </a:pPr>
                      <a:r>
                        <a:rPr lang="en-US"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Intensity </a:t>
                      </a:r>
                    </a:p>
                    <a:p>
                      <a:pPr marL="0" indent="0" algn="ctr">
                        <a:lnSpc>
                          <a:spcPct val="100000"/>
                        </a:lnSpc>
                        <a:spcAft>
                          <a:spcPts val="0"/>
                        </a:spcAft>
                      </a:pPr>
                      <a:r>
                        <a:rPr lang="en-US" sz="14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r>
                        <a:rPr lang="en-US" sz="1400" b="1" kern="0" dirty="0" err="1">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ppp</a:t>
                      </a:r>
                      <a:r>
                        <a:rPr lang="en-US" sz="14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a:t>
                      </a:r>
                      <a:endParaRPr lang="zh-CN" sz="14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10777">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indent="152400" algn="ctr">
                        <a:lnSpc>
                          <a:spcPct val="100000"/>
                        </a:lnSpc>
                        <a:spcAft>
                          <a:spcPts val="0"/>
                        </a:spcAft>
                      </a:pP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p</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lnSpc>
                          <a:spcPct val="100000"/>
                        </a:lnSpc>
                        <a:spcAft>
                          <a:spcPts val="0"/>
                        </a:spcAft>
                      </a:pP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9.3</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indent="152400" algn="ctr">
                        <a:lnSpc>
                          <a:spcPct val="100000"/>
                        </a:lnSpc>
                        <a:spcAft>
                          <a:spcPts val="0"/>
                        </a:spcAft>
                      </a:pP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1</a:t>
                      </a:r>
                      <a:r>
                        <a:rPr lang="en-US" sz="1800" b="1" kern="0" dirty="0"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.0</a:t>
                      </a: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sz="1800" b="1" kern="0" dirty="0"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800" b="1" kern="0" baseline="30000" dirty="0"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13</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1"/>
                  </a:ext>
                </a:extLst>
              </a:tr>
              <a:tr h="210777">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indent="152400" algn="ctr">
                        <a:lnSpc>
                          <a:spcPct val="100000"/>
                        </a:lnSpc>
                        <a:spcAft>
                          <a:spcPts val="0"/>
                        </a:spcAft>
                      </a:pPr>
                      <a:r>
                        <a:rPr lang="en-US" sz="1800" b="1" kern="0" baseline="3000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18</a:t>
                      </a:r>
                      <a:r>
                        <a:rPr lang="en-US" sz="1800" b="1" kern="0" baseline="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O</a:t>
                      </a:r>
                      <a:r>
                        <a:rPr lang="en-US" sz="1800" b="1" kern="0" baseline="3000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lnSpc>
                          <a:spcPct val="100000"/>
                        </a:lnSpc>
                        <a:spcAft>
                          <a:spcPts val="0"/>
                        </a:spcAft>
                      </a:pPr>
                      <a:r>
                        <a:rPr lang="en-US" altLang="zh-CN"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4.3</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indent="152400" algn="ctr">
                        <a:lnSpc>
                          <a:spcPct val="100000"/>
                        </a:lnSpc>
                        <a:spcAft>
                          <a:spcPts val="0"/>
                        </a:spcAft>
                      </a:pP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6.0</a:t>
                      </a: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800" b="1" kern="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r h="210777">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indent="152400" algn="ctr">
                        <a:lnSpc>
                          <a:spcPct val="100000"/>
                        </a:lnSpc>
                        <a:spcAft>
                          <a:spcPts val="0"/>
                        </a:spcAft>
                      </a:pPr>
                      <a:r>
                        <a:rPr lang="en-US" sz="1800" b="1" kern="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78</a:t>
                      </a: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Kr</a:t>
                      </a:r>
                      <a:r>
                        <a:rPr lang="en-US" sz="1800" b="1" kern="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19+</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lnSpc>
                          <a:spcPct val="100000"/>
                        </a:lnSpc>
                        <a:spcAft>
                          <a:spcPts val="0"/>
                        </a:spcAft>
                      </a:pP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1.7</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indent="152400" algn="ctr">
                        <a:lnSpc>
                          <a:spcPct val="100000"/>
                        </a:lnSpc>
                        <a:spcAft>
                          <a:spcPts val="0"/>
                        </a:spcAft>
                      </a:pP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4</a:t>
                      </a:r>
                      <a:r>
                        <a:rPr lang="en-US" sz="1800" b="1" kern="0" dirty="0" smtClean="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.0</a:t>
                      </a: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sz="1800" b="1" kern="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800" b="1" kern="0" baseline="300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1800" b="1" kern="100" dirty="0">
                        <a:solidFill>
                          <a:schemeClr val="tx1"/>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4"/>
                  </a:ext>
                </a:extLst>
              </a:tr>
              <a:tr h="210777">
                <a:tc>
                  <a:txBody>
                    <a:bodyPr/>
                    <a:lstStyle>
                      <a:lvl1pPr marL="0" algn="l" defTabSz="914400" rtl="0" eaLnBrk="1" latinLnBrk="0" hangingPunct="1">
                        <a:defRPr sz="1800" b="1" kern="1200">
                          <a:solidFill>
                            <a:schemeClr val="lt1"/>
                          </a:solidFill>
                          <a:latin typeface="Arial"/>
                          <a:ea typeface="宋体"/>
                        </a:defRPr>
                      </a:lvl1pPr>
                      <a:lvl2pPr marL="457200" algn="l" defTabSz="914400" rtl="0" eaLnBrk="1" latinLnBrk="0" hangingPunct="1">
                        <a:defRPr sz="1800" b="1" kern="1200">
                          <a:solidFill>
                            <a:schemeClr val="lt1"/>
                          </a:solidFill>
                          <a:latin typeface="Arial"/>
                          <a:ea typeface="宋体"/>
                        </a:defRPr>
                      </a:lvl2pPr>
                      <a:lvl3pPr marL="914400" algn="l" defTabSz="914400" rtl="0" eaLnBrk="1" latinLnBrk="0" hangingPunct="1">
                        <a:defRPr sz="1800" b="1" kern="1200">
                          <a:solidFill>
                            <a:schemeClr val="lt1"/>
                          </a:solidFill>
                          <a:latin typeface="Arial"/>
                          <a:ea typeface="宋体"/>
                        </a:defRPr>
                      </a:lvl3pPr>
                      <a:lvl4pPr marL="1371600" algn="l" defTabSz="914400" rtl="0" eaLnBrk="1" latinLnBrk="0" hangingPunct="1">
                        <a:defRPr sz="1800" b="1" kern="1200">
                          <a:solidFill>
                            <a:schemeClr val="lt1"/>
                          </a:solidFill>
                          <a:latin typeface="Arial"/>
                          <a:ea typeface="宋体"/>
                        </a:defRPr>
                      </a:lvl4pPr>
                      <a:lvl5pPr marL="1828800" algn="l" defTabSz="914400" rtl="0" eaLnBrk="1" latinLnBrk="0" hangingPunct="1">
                        <a:defRPr sz="1800" b="1" kern="1200">
                          <a:solidFill>
                            <a:schemeClr val="lt1"/>
                          </a:solidFill>
                          <a:latin typeface="Arial"/>
                          <a:ea typeface="宋体"/>
                        </a:defRPr>
                      </a:lvl5pPr>
                      <a:lvl6pPr marL="2286000" algn="l" defTabSz="914400" rtl="0" eaLnBrk="1" latinLnBrk="0" hangingPunct="1">
                        <a:defRPr sz="1800" b="1" kern="1200">
                          <a:solidFill>
                            <a:schemeClr val="lt1"/>
                          </a:solidFill>
                          <a:latin typeface="Arial"/>
                          <a:ea typeface="宋体"/>
                        </a:defRPr>
                      </a:lvl6pPr>
                      <a:lvl7pPr marL="2743200" algn="l" defTabSz="914400" rtl="0" eaLnBrk="1" latinLnBrk="0" hangingPunct="1">
                        <a:defRPr sz="1800" b="1" kern="1200">
                          <a:solidFill>
                            <a:schemeClr val="lt1"/>
                          </a:solidFill>
                          <a:latin typeface="Arial"/>
                          <a:ea typeface="宋体"/>
                        </a:defRPr>
                      </a:lvl7pPr>
                      <a:lvl8pPr marL="3200400" algn="l" defTabSz="914400" rtl="0" eaLnBrk="1" latinLnBrk="0" hangingPunct="1">
                        <a:defRPr sz="1800" b="1" kern="1200">
                          <a:solidFill>
                            <a:schemeClr val="lt1"/>
                          </a:solidFill>
                          <a:latin typeface="Arial"/>
                          <a:ea typeface="宋体"/>
                        </a:defRPr>
                      </a:lvl8pPr>
                      <a:lvl9pPr marL="3657600" algn="l" defTabSz="914400" rtl="0" eaLnBrk="1" latinLnBrk="0" hangingPunct="1">
                        <a:defRPr sz="1800" b="1" kern="1200">
                          <a:solidFill>
                            <a:schemeClr val="lt1"/>
                          </a:solidFill>
                          <a:latin typeface="Arial"/>
                          <a:ea typeface="宋体"/>
                        </a:defRPr>
                      </a:lvl9pPr>
                    </a:lstStyle>
                    <a:p>
                      <a:pPr indent="152400" algn="ctr">
                        <a:lnSpc>
                          <a:spcPct val="100000"/>
                        </a:lnSpc>
                        <a:spcAft>
                          <a:spcPts val="0"/>
                        </a:spcAft>
                      </a:pPr>
                      <a:r>
                        <a:rPr lang="en-US" sz="1800" b="1" kern="0" baseline="300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238</a:t>
                      </a: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U</a:t>
                      </a:r>
                      <a:r>
                        <a:rPr lang="en-US" sz="1800" b="1" kern="0" baseline="300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35+</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algn="ctr">
                        <a:lnSpc>
                          <a:spcPct val="100000"/>
                        </a:lnSpc>
                        <a:spcAft>
                          <a:spcPts val="0"/>
                        </a:spcAft>
                      </a:pPr>
                      <a:r>
                        <a:rPr lang="en-US" sz="1800" b="1" kern="0" dirty="0" smtClean="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0.85</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Arial"/>
                          <a:ea typeface="宋体"/>
                        </a:defRPr>
                      </a:lvl1pPr>
                      <a:lvl2pPr marL="457200" algn="l" defTabSz="914400" rtl="0" eaLnBrk="1" latinLnBrk="0" hangingPunct="1">
                        <a:defRPr sz="1800" kern="1200">
                          <a:solidFill>
                            <a:schemeClr val="dk1"/>
                          </a:solidFill>
                          <a:latin typeface="Arial"/>
                          <a:ea typeface="宋体"/>
                        </a:defRPr>
                      </a:lvl2pPr>
                      <a:lvl3pPr marL="914400" algn="l" defTabSz="914400" rtl="0" eaLnBrk="1" latinLnBrk="0" hangingPunct="1">
                        <a:defRPr sz="1800" kern="1200">
                          <a:solidFill>
                            <a:schemeClr val="dk1"/>
                          </a:solidFill>
                          <a:latin typeface="Arial"/>
                          <a:ea typeface="宋体"/>
                        </a:defRPr>
                      </a:lvl3pPr>
                      <a:lvl4pPr marL="1371600" algn="l" defTabSz="914400" rtl="0" eaLnBrk="1" latinLnBrk="0" hangingPunct="1">
                        <a:defRPr sz="1800" kern="1200">
                          <a:solidFill>
                            <a:schemeClr val="dk1"/>
                          </a:solidFill>
                          <a:latin typeface="Arial"/>
                          <a:ea typeface="宋体"/>
                        </a:defRPr>
                      </a:lvl4pPr>
                      <a:lvl5pPr marL="1828800" algn="l" defTabSz="914400" rtl="0" eaLnBrk="1" latinLnBrk="0" hangingPunct="1">
                        <a:defRPr sz="1800" kern="1200">
                          <a:solidFill>
                            <a:schemeClr val="dk1"/>
                          </a:solidFill>
                          <a:latin typeface="Arial"/>
                          <a:ea typeface="宋体"/>
                        </a:defRPr>
                      </a:lvl5pPr>
                      <a:lvl6pPr marL="2286000" algn="l" defTabSz="914400" rtl="0" eaLnBrk="1" latinLnBrk="0" hangingPunct="1">
                        <a:defRPr sz="1800" kern="1200">
                          <a:solidFill>
                            <a:schemeClr val="dk1"/>
                          </a:solidFill>
                          <a:latin typeface="Arial"/>
                          <a:ea typeface="宋体"/>
                        </a:defRPr>
                      </a:lvl6pPr>
                      <a:lvl7pPr marL="2743200" algn="l" defTabSz="914400" rtl="0" eaLnBrk="1" latinLnBrk="0" hangingPunct="1">
                        <a:defRPr sz="1800" kern="1200">
                          <a:solidFill>
                            <a:schemeClr val="dk1"/>
                          </a:solidFill>
                          <a:latin typeface="Arial"/>
                          <a:ea typeface="宋体"/>
                        </a:defRPr>
                      </a:lvl7pPr>
                      <a:lvl8pPr marL="3200400" algn="l" defTabSz="914400" rtl="0" eaLnBrk="1" latinLnBrk="0" hangingPunct="1">
                        <a:defRPr sz="1800" kern="1200">
                          <a:solidFill>
                            <a:schemeClr val="dk1"/>
                          </a:solidFill>
                          <a:latin typeface="Arial"/>
                          <a:ea typeface="宋体"/>
                        </a:defRPr>
                      </a:lvl8pPr>
                      <a:lvl9pPr marL="3657600" algn="l" defTabSz="914400" rtl="0" eaLnBrk="1" latinLnBrk="0" hangingPunct="1">
                        <a:defRPr sz="1800" kern="1200">
                          <a:solidFill>
                            <a:schemeClr val="dk1"/>
                          </a:solidFill>
                          <a:latin typeface="Arial"/>
                          <a:ea typeface="宋体"/>
                        </a:defRPr>
                      </a:lvl9pPr>
                    </a:lstStyle>
                    <a:p>
                      <a:pPr indent="152400" algn="ctr">
                        <a:lnSpc>
                          <a:spcPct val="100000"/>
                        </a:lnSpc>
                        <a:spcAft>
                          <a:spcPts val="0"/>
                        </a:spcAft>
                      </a:pP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2.0</a:t>
                      </a: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sym typeface="Symbol" panose="05050102010706020507" pitchFamily="18" charset="2"/>
                        </a:rPr>
                        <a:t></a:t>
                      </a:r>
                      <a:r>
                        <a:rPr lang="en-US" sz="1800" b="1" kern="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10</a:t>
                      </a:r>
                      <a:r>
                        <a:rPr lang="en-US" sz="1800" b="1" kern="0" baseline="300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rPr>
                        <a:t>11</a:t>
                      </a:r>
                      <a:endParaRPr lang="zh-CN" sz="1800" b="1" kern="100" dirty="0">
                        <a:solidFill>
                          <a:srgbClr val="C00000"/>
                        </a:solidFill>
                        <a:effectLst/>
                        <a:latin typeface="Times New Roman" panose="02020603050405020304" pitchFamily="18" charset="0"/>
                        <a:ea typeface="黑体" panose="02010609060101010101" pitchFamily="49" charset="-122"/>
                        <a:cs typeface="Times New Roman" panose="02020603050405020304" pitchFamily="18" charset="0"/>
                      </a:endParaRPr>
                    </a:p>
                  </a:txBody>
                  <a:tcPr marL="50800" marR="50800" marT="50800" marB="50800" anchor="ctr" anchorCtr="1">
                    <a:lnL w="6350" cap="flat" cmpd="sng" algn="ctr">
                      <a:solidFill>
                        <a:sysClr val="windowText" lastClr="000000"/>
                      </a:solidFill>
                      <a:prstDash val="solid"/>
                      <a:round/>
                      <a:headEnd type="none" w="med" len="med"/>
                      <a:tailEnd type="none" w="med" len="med"/>
                    </a:lnL>
                    <a:lnR w="6350" cap="flat" cmpd="sng" algn="ctr">
                      <a:solidFill>
                        <a:sysClr val="windowText" lastClr="000000"/>
                      </a:solidFill>
                      <a:prstDash val="solid"/>
                      <a:round/>
                      <a:headEnd type="none" w="med" len="med"/>
                      <a:tailEnd type="none" w="med" len="med"/>
                    </a:lnR>
                    <a:lnT w="6350" cap="flat" cmpd="sng" algn="ctr">
                      <a:solidFill>
                        <a:sysClr val="windowText" lastClr="000000"/>
                      </a:solidFill>
                      <a:prstDash val="solid"/>
                      <a:round/>
                      <a:headEnd type="none" w="med" len="med"/>
                      <a:tailEnd type="none" w="med" len="med"/>
                    </a:lnT>
                    <a:lnB w="6350"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5"/>
                  </a:ext>
                </a:extLst>
              </a:tr>
            </a:tbl>
          </a:graphicData>
        </a:graphic>
      </p:graphicFrame>
      <p:sp>
        <p:nvSpPr>
          <p:cNvPr id="80" name="圆角矩形 79"/>
          <p:cNvSpPr/>
          <p:nvPr/>
        </p:nvSpPr>
        <p:spPr>
          <a:xfrm rot="5400000">
            <a:off x="2721936" y="3353872"/>
            <a:ext cx="376960" cy="3884074"/>
          </a:xfrm>
          <a:prstGeom prst="roundRect">
            <a:avLst/>
          </a:prstGeom>
          <a:noFill/>
          <a:ln w="57150" cap="flat" cmpd="sng" algn="ctr">
            <a:solidFill>
              <a:srgbClr val="FF0000"/>
            </a:solidFill>
            <a:prstDash val="solid"/>
            <a:miter lim="800000"/>
          </a:ln>
          <a:effectLst/>
        </p:spPr>
        <p:txBody>
          <a:bodyPr rtlCol="0" anchor="ctr"/>
          <a:lstStyle/>
          <a:p>
            <a:pPr algn="ctr" eaLnBrk="1" fontAlgn="auto" hangingPunct="1">
              <a:spcBef>
                <a:spcPts val="0"/>
              </a:spcBef>
              <a:spcAft>
                <a:spcPts val="0"/>
              </a:spcAft>
              <a:defRPr/>
            </a:pPr>
            <a:endParaRPr lang="zh-CN" altLang="en-US" kern="0" smtClean="0">
              <a:solidFill>
                <a:prstClr val="white"/>
              </a:solidFill>
              <a:latin typeface="等线"/>
              <a:ea typeface="等线" panose="02010600030101010101" pitchFamily="2" charset="-122"/>
            </a:endParaRPr>
          </a:p>
        </p:txBody>
      </p:sp>
      <p:sp>
        <p:nvSpPr>
          <p:cNvPr id="38" name="矩形 37"/>
          <p:cNvSpPr/>
          <p:nvPr/>
        </p:nvSpPr>
        <p:spPr>
          <a:xfrm>
            <a:off x="706604" y="3250978"/>
            <a:ext cx="5544616" cy="1210396"/>
          </a:xfrm>
          <a:prstGeom prst="rect">
            <a:avLst/>
          </a:prstGeom>
        </p:spPr>
        <p:txBody>
          <a:bodyPr wrap="square">
            <a:spAutoFit/>
          </a:bodyPr>
          <a:lstStyle/>
          <a:p>
            <a:pPr>
              <a:lnSpc>
                <a:spcPct val="125000"/>
              </a:lnSpc>
              <a:spcBef>
                <a:spcPts val="0"/>
              </a:spcBef>
            </a:pPr>
            <a:r>
              <a:rPr lang="en-US" altLang="zh-CN" sz="2000" b="1" dirty="0" smtClean="0">
                <a:solidFill>
                  <a:srgbClr val="3333FF"/>
                </a:solidFill>
                <a:latin typeface="Times New Roman" panose="02020603050405020304" pitchFamily="18" charset="0"/>
                <a:cs typeface="Times New Roman" panose="02020603050405020304" pitchFamily="18" charset="0"/>
              </a:rPr>
              <a:t>(1) </a:t>
            </a:r>
            <a:r>
              <a:rPr lang="en-US" altLang="zh-CN" sz="2000" b="1" dirty="0" smtClean="0">
                <a:solidFill>
                  <a:srgbClr val="3333FF"/>
                </a:solidFill>
                <a:latin typeface="Times New Roman" panose="02020603050405020304" pitchFamily="18" charset="0"/>
                <a:cs typeface="Times New Roman" panose="02020603050405020304" pitchFamily="18" charset="0"/>
              </a:rPr>
              <a:t>Hyper </a:t>
            </a:r>
            <a:r>
              <a:rPr lang="en-US" altLang="zh-CN" sz="2000" b="1" dirty="0" smtClean="0">
                <a:solidFill>
                  <a:srgbClr val="3333FF"/>
                </a:solidFill>
                <a:latin typeface="Times New Roman" panose="02020603050405020304" pitchFamily="18" charset="0"/>
                <a:cs typeface="Times New Roman" panose="02020603050405020304" pitchFamily="18" charset="0"/>
              </a:rPr>
              <a:t>nuclear physics</a:t>
            </a:r>
          </a:p>
          <a:p>
            <a:pPr>
              <a:lnSpc>
                <a:spcPct val="125000"/>
              </a:lnSpc>
              <a:spcBef>
                <a:spcPts val="0"/>
              </a:spcBef>
            </a:pPr>
            <a:r>
              <a:rPr lang="en-US" altLang="zh-CN" sz="2000" b="1" dirty="0" smtClean="0">
                <a:solidFill>
                  <a:srgbClr val="3333FF"/>
                </a:solidFill>
                <a:latin typeface="Times New Roman" panose="02020603050405020304" pitchFamily="18" charset="0"/>
                <a:cs typeface="Times New Roman" panose="02020603050405020304" pitchFamily="18" charset="0"/>
              </a:rPr>
              <a:t>(2)</a:t>
            </a:r>
            <a:r>
              <a:rPr lang="en-US" altLang="zh-CN" sz="2000" b="1" dirty="0">
                <a:solidFill>
                  <a:srgbClr val="3333FF"/>
                </a:solidFill>
                <a:latin typeface="Times New Roman" panose="02020603050405020304" pitchFamily="18" charset="0"/>
                <a:cs typeface="Times New Roman" panose="02020603050405020304" pitchFamily="18" charset="0"/>
              </a:rPr>
              <a:t> </a:t>
            </a:r>
            <a:r>
              <a:rPr lang="en-US" altLang="zh-CN" sz="2000" b="1" dirty="0" smtClean="0">
                <a:solidFill>
                  <a:srgbClr val="3333FF"/>
                </a:solidFill>
                <a:latin typeface="Times New Roman" panose="02020603050405020304" pitchFamily="18" charset="0"/>
                <a:cs typeface="Times New Roman" panose="02020603050405020304" pitchFamily="18" charset="0"/>
              </a:rPr>
              <a:t>Phase </a:t>
            </a:r>
            <a:r>
              <a:rPr lang="en-US" altLang="zh-CN" sz="2000" b="1" dirty="0">
                <a:solidFill>
                  <a:srgbClr val="3333FF"/>
                </a:solidFill>
                <a:latin typeface="Times New Roman" panose="02020603050405020304" pitchFamily="18" charset="0"/>
                <a:cs typeface="Times New Roman" panose="02020603050405020304" pitchFamily="18" charset="0"/>
              </a:rPr>
              <a:t>diagram of strongly interacting </a:t>
            </a:r>
            <a:r>
              <a:rPr lang="en-US" altLang="zh-CN" sz="2000" b="1" dirty="0" smtClean="0">
                <a:solidFill>
                  <a:srgbClr val="3333FF"/>
                </a:solidFill>
                <a:latin typeface="Times New Roman" panose="02020603050405020304" pitchFamily="18" charset="0"/>
                <a:cs typeface="Times New Roman" panose="02020603050405020304" pitchFamily="18" charset="0"/>
              </a:rPr>
              <a:t>matter</a:t>
            </a:r>
          </a:p>
          <a:p>
            <a:pPr>
              <a:lnSpc>
                <a:spcPct val="125000"/>
              </a:lnSpc>
              <a:spcBef>
                <a:spcPts val="0"/>
              </a:spcBef>
            </a:pPr>
            <a:r>
              <a:rPr lang="en-US" altLang="zh-CN" sz="2000" b="1" dirty="0" smtClean="0">
                <a:solidFill>
                  <a:srgbClr val="3333FF"/>
                </a:solidFill>
                <a:latin typeface="Times New Roman" panose="02020603050405020304" pitchFamily="18" charset="0"/>
                <a:cs typeface="Times New Roman" panose="02020603050405020304" pitchFamily="18" charset="0"/>
              </a:rPr>
              <a:t>(3) Irradiation </a:t>
            </a:r>
            <a:r>
              <a:rPr lang="en-US" altLang="zh-CN" sz="2000" b="1" dirty="0" smtClean="0">
                <a:solidFill>
                  <a:srgbClr val="3333FF"/>
                </a:solidFill>
                <a:latin typeface="Times New Roman" panose="02020603050405020304" pitchFamily="18" charset="0"/>
                <a:cs typeface="Times New Roman" panose="02020603050405020304" pitchFamily="18" charset="0"/>
              </a:rPr>
              <a:t>research </a:t>
            </a:r>
            <a:endParaRPr lang="zh-CN" altLang="en-US" sz="2000" b="1" dirty="0">
              <a:solidFill>
                <a:srgbClr val="3333FF"/>
              </a:solidFill>
              <a:latin typeface="Times New Roman" panose="02020603050405020304" pitchFamily="18" charset="0"/>
              <a:cs typeface="Times New Roman" panose="02020603050405020304" pitchFamily="18" charset="0"/>
            </a:endParaRPr>
          </a:p>
        </p:txBody>
      </p:sp>
      <p:sp>
        <p:nvSpPr>
          <p:cNvPr id="39" name="文本框 38"/>
          <p:cNvSpPr txBox="1"/>
          <p:nvPr/>
        </p:nvSpPr>
        <p:spPr bwMode="auto">
          <a:xfrm>
            <a:off x="3575483" y="116632"/>
            <a:ext cx="5400837" cy="5847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rtlCol="0">
            <a:spAutoFit/>
          </a:bodyPr>
          <a:lstStyle/>
          <a:p>
            <a:pPr eaLnBrk="1" hangingPunct="1"/>
            <a:r>
              <a:rPr lang="en-US" altLang="zh-CN" sz="3200" b="1" dirty="0">
                <a:solidFill>
                  <a:prstClr val="black"/>
                </a:solidFill>
              </a:rPr>
              <a:t>Summary and perspective </a:t>
            </a:r>
            <a:endParaRPr lang="zh-CN" altLang="en-US" sz="3200" b="1" dirty="0">
              <a:solidFill>
                <a:prstClr val="black"/>
              </a:solidFill>
            </a:endParaRPr>
          </a:p>
        </p:txBody>
      </p:sp>
      <p:sp>
        <p:nvSpPr>
          <p:cNvPr id="40" name="矩形 39"/>
          <p:cNvSpPr/>
          <p:nvPr/>
        </p:nvSpPr>
        <p:spPr>
          <a:xfrm>
            <a:off x="2132682" y="807427"/>
            <a:ext cx="8332409" cy="646331"/>
          </a:xfrm>
          <a:prstGeom prst="rect">
            <a:avLst/>
          </a:prstGeom>
        </p:spPr>
        <p:txBody>
          <a:bodyPr wrap="none">
            <a:spAutoFit/>
          </a:bodyPr>
          <a:lstStyle/>
          <a:p>
            <a:r>
              <a:rPr lang="en-US" altLang="zh-CN" sz="3600" b="1" dirty="0" smtClean="0">
                <a:solidFill>
                  <a:srgbClr val="FF0000"/>
                </a:solidFill>
                <a:latin typeface="Times New Roman" panose="02020603050405020304" pitchFamily="18" charset="0"/>
                <a:cs typeface="Times New Roman" panose="02020603050405020304" pitchFamily="18" charset="0"/>
              </a:rPr>
              <a:t>High energy </a:t>
            </a:r>
            <a:r>
              <a:rPr lang="en-US" altLang="zh-CN" sz="3600" b="1" dirty="0" smtClean="0">
                <a:solidFill>
                  <a:srgbClr val="FF0000"/>
                </a:solidFill>
                <a:latin typeface="Times New Roman" panose="02020603050405020304" pitchFamily="18" charset="0"/>
                <a:cs typeface="Times New Roman" panose="02020603050405020304" pitchFamily="18" charset="0"/>
              </a:rPr>
              <a:t>hall:  polarized proton beam</a:t>
            </a:r>
            <a:endParaRPr lang="zh-CN" altLang="en-US" sz="36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04026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repeatCount="1000000" fill="hold" grpId="0" nodeType="withEffect">
                                  <p:stCondLst>
                                    <p:cond delay="0"/>
                                  </p:stCondLst>
                                  <p:childTnLst>
                                    <p:animMotion origin="layout" path="M -4.16667E-7 -0.00046 L -0.31615 0.00301 L -0.3819 0.00371 C -0.39792 0.00394 -0.40534 0.00579 -0.4125 0.0044 C -0.41979 0.00301 -0.42109 0.00463 -0.425 -0.00486 C -0.42904 -0.01435 -0.43307 -0.04352 -0.43672 -0.05301 C -0.44036 -0.06227 -0.43724 -0.05555 -0.44687 -0.06157 C -0.45638 -0.06736 -0.48398 -0.08102 -0.49401 -0.08796 C -0.50404 -0.0949 -0.50286 -0.09606 -0.50729 -0.10301 C -0.51185 -0.11018 -0.51732 -0.12037 -0.52109 -0.13032 C -0.52474 -0.14027 -0.5276 -0.15301 -0.52956 -0.1625 C -0.53151 -0.17222 -0.53229 -0.17801 -0.53268 -0.18773 C -0.53307 -0.19722 -0.5332 -0.20879 -0.5319 -0.2199 C -0.5306 -0.23102 -0.52721 -0.24606 -0.52461 -0.2544 C -0.52213 -0.26273 -0.52435 -0.25602 -0.51654 -0.27014 C -0.50885 -0.28402 -0.48659 -0.32315 -0.47786 -0.33819 C -0.46914 -0.35324 -0.46849 -0.35301 -0.46419 -0.36041 C -0.4599 -0.36759 -0.4569 -0.37615 -0.45208 -0.38194 C -0.44727 -0.38773 -0.4418 -0.39236 -0.43516 -0.3956 C -0.42852 -0.39861 -0.42044 -0.40208 -0.41211 -0.40046 C -0.40391 -0.39907 -0.3931 -0.39398 -0.38555 -0.38703 C -0.37799 -0.37986 -0.37161 -0.36782 -0.36654 -0.35764 C -0.36159 -0.34722 -0.35885 -0.33981 -0.35534 -0.32453 C -0.35182 -0.30926 -0.3487 -0.28518 -0.34557 -0.26574 C -0.34258 -0.24629 -0.33945 -0.22477 -0.33711 -0.20764 C -0.3349 -0.19074 -0.33294 -0.17731 -0.3319 -0.16389 C -0.33086 -0.15069 -0.33008 -0.13958 -0.33112 -0.12754 C -0.33216 -0.11527 -0.33437 -0.10254 -0.33802 -0.09166 C -0.34154 -0.08055 -0.34779 -0.06921 -0.35286 -0.06157 C -0.35794 -0.0537 -0.36185 -0.04884 -0.36862 -0.0449 C -0.37539 -0.04097 -0.38477 -0.03703 -0.39362 -0.03773 C -0.40247 -0.03865 -0.42148 -0.0493 -0.42148 -0.0493 C -0.42995 -0.05301 -0.43398 -0.0537 -0.44479 -0.05926 C -0.45573 -0.06504 -0.47721 -0.07708 -0.48672 -0.0831 C -0.49635 -0.08889 -0.49661 -0.08819 -0.50208 -0.09514 C -0.50755 -0.10208 -0.5151 -0.11435 -0.5194 -0.12453 C -0.5237 -0.13495 -0.52565 -0.14629 -0.52786 -0.15694 C -0.53008 -0.16736 -0.53216 -0.17731 -0.53268 -0.18842 C -0.53333 -0.19953 -0.53281 -0.21273 -0.53151 -0.22361 C -0.53021 -0.23426 -0.52721 -0.24606 -0.52461 -0.2537 C -0.52213 -0.26134 -0.51615 -0.26944 -0.51615 -0.26944 C -0.50911 -0.28217 -0.49023 -0.31666 -0.48229 -0.33032 C -0.47435 -0.34398 -0.47357 -0.34352 -0.46862 -0.35185 C -0.46367 -0.36018 -0.45794 -0.37315 -0.45247 -0.38055 C -0.447 -0.38773 -0.44154 -0.39213 -0.43594 -0.3956 C -0.43034 -0.39884 -0.42409 -0.40023 -0.41901 -0.40046 C -0.41393 -0.40092 -0.4112 -0.39977 -0.40573 -0.39768 C -0.40026 -0.3956 -0.39232 -0.39467 -0.38594 -0.38842 C -0.37969 -0.38217 -0.3724 -0.36852 -0.36784 -0.36041 C -0.36328 -0.35231 -0.3612 -0.34815 -0.35859 -0.33958 C -0.35586 -0.33102 -0.3543 -0.32176 -0.35208 -0.30879 C -0.34987 -0.29583 -0.34818 -0.28148 -0.34518 -0.26157 C -0.34232 -0.24143 -0.33685 -0.20902 -0.33437 -0.18842 C -0.33177 -0.16782 -0.32982 -0.15277 -0.32995 -0.13819 C -0.32995 -0.12361 -0.33164 -0.11273 -0.33477 -0.10092 C -0.33789 -0.08912 -0.34388 -0.07685 -0.34844 -0.06805 C -0.35299 -0.05902 -0.35547 -0.05324 -0.36211 -0.04791 C -0.36875 -0.04259 -0.37838 -0.03634 -0.38841 -0.03634 C -0.39844 -0.03634 -0.41172 -0.04328 -0.42227 -0.04791 C -0.43268 -0.05231 -0.4513 -0.06365 -0.4513 -0.06365 C -0.46068 -0.06875 -0.46966 -0.07245 -0.47825 -0.07801 C -0.48698 -0.08356 -0.49674 -0.08912 -0.50325 -0.09652 C -0.50977 -0.10393 -0.51302 -0.11203 -0.51745 -0.12245 C -0.52187 -0.13287 -0.52734 -0.14629 -0.52995 -0.15902 C -0.53255 -0.17176 -0.53294 -0.18727 -0.53307 -0.19838 C -0.5332 -0.20972 -0.5319 -0.21782 -0.53073 -0.22639 C -0.52956 -0.23495 -0.52891 -0.24236 -0.5263 -0.25 C -0.52357 -0.25764 -0.52057 -0.26111 -0.51458 -0.27222 C -0.50859 -0.28333 -0.48997 -0.31666 -0.48997 -0.31666 C -0.48307 -0.32916 -0.47852 -0.33727 -0.47305 -0.34676 C -0.46758 -0.35625 -0.46172 -0.3662 -0.45729 -0.37338 C -0.45286 -0.38032 -0.45052 -0.38518 -0.44648 -0.38912 C -0.44232 -0.39305 -0.43724 -0.39514 -0.43268 -0.39699 C -0.42825 -0.39884 -0.42448 -0.39953 -0.4194 -0.39977 C -0.41432 -0.40023 -0.4082 -0.40139 -0.40247 -0.39907 C -0.39674 -0.39676 -0.39141 -0.39421 -0.38477 -0.38611 C -0.37812 -0.37824 -0.36784 -0.36273 -0.3625 -0.35115 C -0.35729 -0.33935 -0.35625 -0.33148 -0.35325 -0.31597 C -0.35026 -0.30046 -0.34713 -0.27592 -0.3444 -0.25787 C -0.34167 -0.24004 -0.33893 -0.22083 -0.33711 -0.20833 C -0.33529 -0.19606 -0.33477 -0.19467 -0.33359 -0.18333 C -0.33229 -0.17222 -0.32982 -0.15416 -0.32995 -0.14097 C -0.32995 -0.12801 -0.33099 -0.11713 -0.33398 -0.10532 C -0.33685 -0.09328 -0.34271 -0.07916 -0.34727 -0.07014 C -0.35169 -0.06111 -0.35599 -0.05648 -0.36094 -0.05139 C -0.36588 -0.04652 -0.37096 -0.04236 -0.37669 -0.04004 C -0.38242 -0.03773 -0.3875 -0.03634 -0.39518 -0.03773 C -0.40286 -0.03935 -0.41172 -0.04421 -0.42266 -0.0493 C -0.43359 -0.0544 -0.45117 -0.06365 -0.46055 -0.06875 C -0.46992 -0.07361 -0.47279 -0.07569 -0.47904 -0.0794 C -0.48529 -0.08333 -0.49232 -0.08634 -0.49805 -0.09166 C -0.50378 -0.09676 -0.50977 -0.10532 -0.51341 -0.11088 C -0.51693 -0.11666 -0.5168 -0.11782 -0.5194 -0.12523 C -0.522 -0.13287 -0.52682 -0.14537 -0.52904 -0.15602 C -0.53125 -0.1669 -0.53255 -0.17731 -0.53268 -0.18981 C -0.53294 -0.20231 -0.53164 -0.2206 -0.53034 -0.23148 C -0.52904 -0.24213 -0.52734 -0.24768 -0.525 -0.2544 C -0.52279 -0.26088 -0.52057 -0.26458 -0.51706 -0.27083 C -0.51341 -0.27708 -0.50781 -0.28379 -0.50325 -0.29166 C -0.4987 -0.2993 -0.49414 -0.30926 -0.48958 -0.31736 C -0.48503 -0.32569 -0.47995 -0.33379 -0.47591 -0.34097 C -0.47187 -0.34815 -0.46849 -0.3537 -0.46536 -0.36041 C -0.46224 -0.36713 -0.4599 -0.375 -0.45729 -0.38194 C -0.45482 -0.38889 -0.45182 -0.39606 -0.45 -0.40208 C -0.44831 -0.40787 -0.44766 -0.41088 -0.44687 -0.41782 C -0.44596 -0.42453 -0.44505 -0.4331 -0.44479 -0.44282 C -0.44466 -0.45254 -0.44544 -0.46527 -0.44557 -0.47592 C -0.44583 -0.48634 -0.44583 -0.49861 -0.44609 -0.50602 C -0.44622 -0.51342 -0.44648 -0.5169 -0.44687 -0.52014 " pathEditMode="relative" ptsTypes="AAAAAAAAAAAAAAAAAAAAAAAAAAAAAAAAAAAAAAAAAAAAAAAAAAAAAAAAAAAAAAAAAAAAAAAAAAAAAAAAAAAAAAAAAAAAAAAAAAAAAAAAAAAAA">
                                      <p:cBhvr>
                                        <p:cTn id="6" dur="8000" fill="hold"/>
                                        <p:tgtEl>
                                          <p:spTgt spid="66"/>
                                        </p:tgtEl>
                                        <p:attrNameLst>
                                          <p:attrName>ppt_x</p:attrName>
                                          <p:attrName>ppt_y</p:attrName>
                                        </p:attrNameLst>
                                      </p:cBhvr>
                                    </p:animMotion>
                                  </p:childTnLst>
                                  <p:subTnLst>
                                    <p:set>
                                      <p:cBhvr override="childStyle">
                                        <p:cTn dur="1" fill="hold" display="0" masterRel="sameClick" afterEffect="1">
                                          <p:stCondLst>
                                            <p:cond evt="end" delay="0">
                                              <p:tn val="5"/>
                                            </p:cond>
                                          </p:stCondLst>
                                        </p:cTn>
                                        <p:tgtEl>
                                          <p:spTgt spid="66"/>
                                        </p:tgtEl>
                                        <p:attrNameLst>
                                          <p:attrName>style.visibility</p:attrName>
                                        </p:attrNameLst>
                                      </p:cBhvr>
                                      <p:to>
                                        <p:strVal val="hidden"/>
                                      </p:to>
                                    </p:set>
                                  </p:subTnLst>
                                </p:cTn>
                              </p:par>
                              <p:par>
                                <p:cTn id="7" presetID="0" presetClass="path" presetSubtype="0" repeatCount="1000000" fill="hold" grpId="0" nodeType="withEffect">
                                  <p:stCondLst>
                                    <p:cond delay="50"/>
                                  </p:stCondLst>
                                  <p:childTnLst>
                                    <p:animMotion origin="layout" path="M -4.16667E-7 -0.00046 L -0.31615 0.00278 L -0.3819 0.00371 C -0.39792 0.00394 -0.40534 0.00579 -0.4125 0.0044 C -0.41979 0.00278 -0.42109 0.00463 -0.425 -0.00486 C -0.42904 -0.01435 -0.43307 -0.04352 -0.43672 -0.05301 C -0.44036 -0.06227 -0.43724 -0.05555 -0.44687 -0.06157 C -0.45638 -0.06736 -0.48398 -0.08102 -0.49401 -0.08796 C -0.50404 -0.0949 -0.50286 -0.09606 -0.50729 -0.10301 C -0.51185 -0.11018 -0.51732 -0.12037 -0.52109 -0.13032 C -0.52474 -0.14027 -0.5276 -0.15301 -0.52956 -0.1625 C -0.53151 -0.17222 -0.53229 -0.17801 -0.53268 -0.18773 C -0.53307 -0.19722 -0.5332 -0.20879 -0.5319 -0.2199 C -0.5306 -0.23102 -0.52721 -0.24606 -0.52461 -0.2544 C -0.52213 -0.26273 -0.52435 -0.25602 -0.51654 -0.27014 C -0.50885 -0.28402 -0.48659 -0.32315 -0.47786 -0.33819 C -0.46914 -0.35324 -0.46849 -0.35301 -0.46419 -0.36041 C -0.4599 -0.36759 -0.4569 -0.37615 -0.45208 -0.38194 C -0.44727 -0.38773 -0.4418 -0.39236 -0.43516 -0.3956 C -0.42852 -0.39861 -0.42044 -0.40208 -0.41211 -0.40046 C -0.40391 -0.39907 -0.3931 -0.39398 -0.38555 -0.38703 C -0.37799 -0.37986 -0.37161 -0.36782 -0.36654 -0.35764 C -0.36159 -0.34722 -0.35885 -0.33981 -0.35534 -0.32453 C -0.35182 -0.30926 -0.3487 -0.28518 -0.34557 -0.26574 C -0.34258 -0.24629 -0.33945 -0.22477 -0.33711 -0.20764 C -0.3349 -0.19074 -0.33294 -0.17731 -0.3319 -0.16389 C -0.33086 -0.15069 -0.33008 -0.13958 -0.33112 -0.12754 C -0.33216 -0.11527 -0.33437 -0.10254 -0.33802 -0.09166 C -0.34154 -0.08055 -0.34779 -0.06921 -0.35286 -0.06157 C -0.35794 -0.0537 -0.36185 -0.04884 -0.36862 -0.0449 C -0.37539 -0.04097 -0.38477 -0.03703 -0.39362 -0.03796 C -0.40247 -0.03865 -0.42148 -0.0493 -0.42148 -0.04907 C -0.42995 -0.05301 -0.43398 -0.0537 -0.44479 -0.05926 C -0.45573 -0.06504 -0.47721 -0.07708 -0.48672 -0.0831 C -0.49635 -0.08889 -0.49661 -0.08819 -0.50208 -0.09514 C -0.50755 -0.10208 -0.5151 -0.11435 -0.5194 -0.12453 C -0.5237 -0.13495 -0.52565 -0.14629 -0.52786 -0.15694 C -0.53008 -0.16736 -0.53216 -0.17731 -0.53268 -0.18842 C -0.53333 -0.19953 -0.53281 -0.21273 -0.53151 -0.22361 C -0.53021 -0.23426 -0.52721 -0.24606 -0.52461 -0.2537 C -0.52213 -0.26134 -0.51615 -0.26944 -0.51615 -0.26921 C -0.50911 -0.28217 -0.49023 -0.31666 -0.48229 -0.33032 C -0.47435 -0.34398 -0.47357 -0.34352 -0.46862 -0.35185 C -0.46367 -0.36018 -0.45794 -0.37315 -0.45247 -0.38055 C -0.447 -0.38773 -0.44154 -0.39213 -0.43594 -0.3956 C -0.43034 -0.39884 -0.42409 -0.40023 -0.41901 -0.40046 C -0.41393 -0.40092 -0.4112 -0.39977 -0.40573 -0.39768 C -0.40026 -0.3956 -0.39232 -0.39467 -0.38594 -0.38842 C -0.37969 -0.38217 -0.3724 -0.36852 -0.36784 -0.36041 C -0.36328 -0.35231 -0.3612 -0.34815 -0.35859 -0.33958 C -0.35586 -0.33102 -0.3543 -0.32176 -0.35208 -0.30879 C -0.34987 -0.29583 -0.34818 -0.28148 -0.34518 -0.26157 C -0.34232 -0.24143 -0.33685 -0.20902 -0.33437 -0.18842 C -0.33177 -0.16782 -0.32982 -0.15277 -0.32995 -0.13819 C -0.32995 -0.12361 -0.33164 -0.11273 -0.33477 -0.10092 C -0.33789 -0.08912 -0.34388 -0.07685 -0.34844 -0.06805 C -0.35299 -0.05902 -0.35547 -0.05324 -0.36211 -0.04791 C -0.36875 -0.04259 -0.37838 -0.03634 -0.38841 -0.03634 C -0.39844 -0.03634 -0.41172 -0.04328 -0.42227 -0.04791 C -0.43268 -0.05231 -0.4513 -0.06365 -0.4513 -0.06342 C -0.46068 -0.06875 -0.46966 -0.07245 -0.47825 -0.07801 C -0.48698 -0.08356 -0.49674 -0.08912 -0.50325 -0.09652 C -0.50977 -0.10393 -0.51302 -0.11203 -0.51745 -0.12245 C -0.52187 -0.13287 -0.52734 -0.14629 -0.52995 -0.15902 C -0.53255 -0.17176 -0.53294 -0.18727 -0.53307 -0.19838 C -0.5332 -0.20972 -0.5319 -0.21782 -0.53073 -0.22639 C -0.52956 -0.23495 -0.52891 -0.24236 -0.5263 -0.25 C -0.52357 -0.25764 -0.52057 -0.26111 -0.51458 -0.27222 C -0.50859 -0.28333 -0.48997 -0.31666 -0.48997 -0.31643 C -0.48307 -0.32916 -0.47852 -0.33727 -0.47305 -0.34676 C -0.46758 -0.35625 -0.46172 -0.3662 -0.45729 -0.37338 C -0.45286 -0.38032 -0.45052 -0.38518 -0.44648 -0.38912 C -0.44232 -0.39305 -0.43724 -0.39514 -0.43268 -0.39699 C -0.42825 -0.39884 -0.42448 -0.39953 -0.4194 -0.39977 C -0.41432 -0.40023 -0.4082 -0.40139 -0.40247 -0.39907 C -0.39674 -0.39676 -0.39141 -0.39421 -0.38477 -0.38611 C -0.37812 -0.37824 -0.36784 -0.36273 -0.3625 -0.35115 C -0.35729 -0.33935 -0.35625 -0.33148 -0.35325 -0.31597 C -0.35026 -0.30046 -0.34713 -0.27592 -0.3444 -0.25787 C -0.34167 -0.24004 -0.33893 -0.22083 -0.33711 -0.20833 C -0.33529 -0.19606 -0.33477 -0.19467 -0.33359 -0.18333 C -0.33229 -0.17222 -0.32982 -0.15416 -0.32995 -0.14097 C -0.32995 -0.12801 -0.33099 -0.11713 -0.33398 -0.10532 C -0.33685 -0.09328 -0.34271 -0.07916 -0.34727 -0.07014 C -0.35169 -0.06111 -0.35599 -0.05648 -0.36094 -0.05139 C -0.36588 -0.04652 -0.37096 -0.04236 -0.37669 -0.04004 C -0.38242 -0.03796 -0.3875 -0.03634 -0.39518 -0.03796 C -0.40286 -0.03935 -0.41172 -0.04421 -0.42266 -0.0493 C -0.43359 -0.0544 -0.45117 -0.06365 -0.46055 -0.06875 C -0.46992 -0.07361 -0.47279 -0.07569 -0.47904 -0.0794 C -0.48529 -0.08333 -0.49232 -0.08634 -0.49805 -0.09166 C -0.50378 -0.09676 -0.50977 -0.10532 -0.51341 -0.11088 C -0.51693 -0.11666 -0.5168 -0.11782 -0.5194 -0.12523 C -0.522 -0.13287 -0.52682 -0.14537 -0.52904 -0.15602 C -0.53125 -0.1669 -0.53255 -0.17731 -0.53268 -0.18981 C -0.53294 -0.20231 -0.53164 -0.2206 -0.53034 -0.23148 C -0.52904 -0.24213 -0.52734 -0.24768 -0.525 -0.2544 C -0.52279 -0.26088 -0.52057 -0.26458 -0.51706 -0.27083 C -0.51341 -0.27708 -0.50781 -0.28379 -0.50325 -0.29166 C -0.4987 -0.2993 -0.49414 -0.30926 -0.48958 -0.31736 C -0.48503 -0.32569 -0.47995 -0.33379 -0.47591 -0.34097 C -0.47187 -0.34815 -0.46849 -0.3537 -0.46536 -0.36041 C -0.46224 -0.36713 -0.4599 -0.375 -0.45729 -0.38194 C -0.45482 -0.38889 -0.45182 -0.39606 -0.45 -0.40208 C -0.44831 -0.40787 -0.44766 -0.41088 -0.44687 -0.41782 C -0.44596 -0.42453 -0.44505 -0.4331 -0.44479 -0.44282 C -0.44466 -0.45254 -0.44544 -0.46527 -0.44557 -0.47592 C -0.44583 -0.48634 -0.44583 -0.49861 -0.44609 -0.50602 C -0.44622 -0.51342 -0.44648 -0.5169 -0.44687 -0.52014 " pathEditMode="relative" rAng="0" ptsTypes="AAAAAAAAAAAAAAAAAAAAAAAAAAAAAAAAAAAAAAAAAAAAAAAAAAAAAAAAAAAAAAAAAAAAAAAAAAAAAAAAAAAAAAAAAAAAAAAAAAAAAAAAAAAAA">
                                      <p:cBhvr>
                                        <p:cTn id="8" dur="8000" fill="hold"/>
                                        <p:tgtEl>
                                          <p:spTgt spid="67"/>
                                        </p:tgtEl>
                                        <p:attrNameLst>
                                          <p:attrName>ppt_x</p:attrName>
                                          <p:attrName>ppt_y</p:attrName>
                                        </p:attrNameLst>
                                      </p:cBhvr>
                                      <p:rCtr x="-26667" y="-25718"/>
                                    </p:animMotion>
                                  </p:childTnLst>
                                  <p:subTnLst>
                                    <p:set>
                                      <p:cBhvr override="childStyle">
                                        <p:cTn dur="1" fill="hold" display="0" masterRel="sameClick" afterEffect="1">
                                          <p:stCondLst>
                                            <p:cond evt="end" delay="0">
                                              <p:tn val="7"/>
                                            </p:cond>
                                          </p:stCondLst>
                                        </p:cTn>
                                        <p:tgtEl>
                                          <p:spTgt spid="67"/>
                                        </p:tgtEl>
                                        <p:attrNameLst>
                                          <p:attrName>style.visibility</p:attrName>
                                        </p:attrNameLst>
                                      </p:cBhvr>
                                      <p:to>
                                        <p:strVal val="hidden"/>
                                      </p:to>
                                    </p:set>
                                  </p:subTnLst>
                                </p:cTn>
                              </p:par>
                              <p:par>
                                <p:cTn id="9" presetID="0" presetClass="path" presetSubtype="0" repeatCount="1000000" fill="hold" grpId="0" nodeType="withEffect">
                                  <p:stCondLst>
                                    <p:cond delay="100"/>
                                  </p:stCondLst>
                                  <p:childTnLst>
                                    <p:animMotion origin="layout" path="M -4.16667E-7 -0.00046 L -0.31615 0.00278 L -0.3819 0.00371 C -0.39792 0.00394 -0.40534 0.00579 -0.4125 0.0044 C -0.41979 0.00278 -0.42109 0.00463 -0.425 -0.00486 C -0.42904 -0.01435 -0.43307 -0.04352 -0.43672 -0.05301 C -0.44036 -0.06227 -0.43724 -0.05555 -0.44687 -0.06157 C -0.45638 -0.06736 -0.48398 -0.08102 -0.49401 -0.08796 C -0.50404 -0.0949 -0.50286 -0.09606 -0.50729 -0.10301 C -0.51185 -0.11018 -0.51732 -0.12037 -0.52109 -0.13032 C -0.52474 -0.14027 -0.5276 -0.15301 -0.52956 -0.1625 C -0.53151 -0.17222 -0.53229 -0.17801 -0.53268 -0.18773 C -0.53307 -0.19722 -0.5332 -0.20879 -0.5319 -0.2199 C -0.5306 -0.23102 -0.52721 -0.24606 -0.52461 -0.2544 C -0.52213 -0.26273 -0.52435 -0.25602 -0.51654 -0.27014 C -0.50885 -0.28402 -0.48659 -0.32315 -0.47786 -0.33819 C -0.46914 -0.35324 -0.46849 -0.35301 -0.46419 -0.36041 C -0.4599 -0.36759 -0.4569 -0.37615 -0.45208 -0.38194 C -0.44727 -0.38773 -0.4418 -0.39236 -0.43516 -0.3956 C -0.42852 -0.39861 -0.42044 -0.40208 -0.41211 -0.40046 C -0.40391 -0.39907 -0.3931 -0.39398 -0.38555 -0.38703 C -0.37799 -0.37986 -0.37161 -0.36782 -0.36654 -0.35764 C -0.36159 -0.34722 -0.35885 -0.33981 -0.35534 -0.32453 C -0.35182 -0.30926 -0.3487 -0.28518 -0.34557 -0.26574 C -0.34258 -0.24629 -0.33945 -0.22477 -0.33711 -0.20764 C -0.3349 -0.19074 -0.33294 -0.17731 -0.3319 -0.16389 C -0.33086 -0.15069 -0.33008 -0.13958 -0.33112 -0.12754 C -0.33216 -0.11527 -0.33437 -0.10254 -0.33802 -0.09166 C -0.34154 -0.08055 -0.34779 -0.06921 -0.35286 -0.06157 C -0.35794 -0.0537 -0.36185 -0.04884 -0.36862 -0.0449 C -0.37539 -0.04097 -0.38477 -0.03703 -0.39362 -0.03796 C -0.40247 -0.03865 -0.42148 -0.0493 -0.42148 -0.04907 C -0.42995 -0.05301 -0.43398 -0.0537 -0.44479 -0.05926 C -0.45573 -0.06504 -0.47721 -0.07708 -0.48672 -0.0831 C -0.49635 -0.08889 -0.49661 -0.08819 -0.50208 -0.09514 C -0.50755 -0.10208 -0.5151 -0.11435 -0.5194 -0.12453 C -0.5237 -0.13495 -0.52565 -0.14629 -0.52786 -0.15694 C -0.53008 -0.16736 -0.53216 -0.17731 -0.53268 -0.18842 C -0.53333 -0.19953 -0.53281 -0.21273 -0.53151 -0.22361 C -0.53021 -0.23426 -0.52721 -0.24606 -0.52461 -0.2537 C -0.52213 -0.26134 -0.51615 -0.26944 -0.51615 -0.26921 C -0.50911 -0.28217 -0.49023 -0.31666 -0.48229 -0.33032 C -0.47435 -0.34398 -0.47357 -0.34352 -0.46862 -0.35185 C -0.46367 -0.36018 -0.45794 -0.37315 -0.45247 -0.38055 C -0.447 -0.38773 -0.44154 -0.39213 -0.43594 -0.3956 C -0.43034 -0.39884 -0.42409 -0.40023 -0.41901 -0.40046 C -0.41393 -0.40092 -0.4112 -0.39977 -0.40573 -0.39768 C -0.40026 -0.3956 -0.39232 -0.39467 -0.38594 -0.38842 C -0.37969 -0.38217 -0.3724 -0.36852 -0.36784 -0.36041 C -0.36328 -0.35231 -0.3612 -0.34815 -0.35859 -0.33958 C -0.35586 -0.33102 -0.3543 -0.32176 -0.35208 -0.30879 C -0.34987 -0.29583 -0.34818 -0.28148 -0.34518 -0.26157 C -0.34232 -0.24143 -0.33685 -0.20902 -0.33437 -0.18842 C -0.33177 -0.16782 -0.32982 -0.15277 -0.32995 -0.13819 C -0.32995 -0.12361 -0.33164 -0.11273 -0.33477 -0.10092 C -0.33789 -0.08912 -0.34388 -0.07685 -0.34844 -0.06805 C -0.35299 -0.05902 -0.35547 -0.05324 -0.36211 -0.04791 C -0.36875 -0.04259 -0.37838 -0.03634 -0.38841 -0.03634 C -0.39844 -0.03634 -0.41172 -0.04328 -0.42227 -0.04791 C -0.43268 -0.05231 -0.4513 -0.06365 -0.4513 -0.06342 C -0.46068 -0.06875 -0.46966 -0.07245 -0.47825 -0.07801 C -0.48698 -0.08356 -0.49674 -0.08912 -0.50325 -0.09652 C -0.50977 -0.10393 -0.51302 -0.11203 -0.51745 -0.12245 C -0.52187 -0.13287 -0.52734 -0.14629 -0.52995 -0.15902 C -0.53255 -0.17176 -0.53294 -0.18727 -0.53307 -0.19838 C -0.5332 -0.20972 -0.5319 -0.21782 -0.53073 -0.22639 C -0.52956 -0.23495 -0.52891 -0.24236 -0.5263 -0.25 C -0.52357 -0.25764 -0.52057 -0.26111 -0.51458 -0.27222 C -0.50859 -0.28333 -0.48997 -0.31666 -0.48997 -0.31643 C -0.48307 -0.32916 -0.47852 -0.33727 -0.47305 -0.34676 C -0.46758 -0.35625 -0.46172 -0.3662 -0.45729 -0.37338 C -0.45286 -0.38032 -0.45052 -0.38518 -0.44648 -0.38912 C -0.44232 -0.39305 -0.43724 -0.39514 -0.43268 -0.39699 C -0.42825 -0.39884 -0.42448 -0.39953 -0.4194 -0.39977 C -0.41432 -0.40023 -0.4082 -0.40139 -0.40247 -0.39907 C -0.39674 -0.39676 -0.39141 -0.39421 -0.38477 -0.38611 C -0.37812 -0.37824 -0.36784 -0.36273 -0.3625 -0.35115 C -0.35729 -0.33935 -0.35625 -0.33148 -0.35325 -0.31597 C -0.35026 -0.30046 -0.34713 -0.27592 -0.3444 -0.25787 C -0.34167 -0.24004 -0.33893 -0.22083 -0.33711 -0.20833 C -0.33529 -0.19606 -0.33477 -0.19467 -0.33359 -0.18333 C -0.33229 -0.17222 -0.32982 -0.15416 -0.32995 -0.14097 C -0.32995 -0.12801 -0.33099 -0.11713 -0.33398 -0.10532 C -0.33685 -0.09328 -0.34271 -0.07916 -0.34727 -0.07014 C -0.35169 -0.06111 -0.35599 -0.05648 -0.36094 -0.05139 C -0.36588 -0.04652 -0.37096 -0.04236 -0.37669 -0.04004 C -0.38242 -0.03796 -0.3875 -0.03634 -0.39518 -0.03796 C -0.40286 -0.03935 -0.41172 -0.04421 -0.42266 -0.0493 C -0.43359 -0.0544 -0.45117 -0.06365 -0.46055 -0.06875 C -0.46992 -0.07361 -0.47279 -0.07569 -0.47904 -0.0794 C -0.48529 -0.08333 -0.49232 -0.08634 -0.49805 -0.09166 C -0.50378 -0.09676 -0.50977 -0.10532 -0.51341 -0.11088 C -0.51693 -0.11666 -0.5168 -0.11782 -0.5194 -0.12523 C -0.522 -0.13287 -0.52682 -0.14537 -0.52904 -0.15602 C -0.53125 -0.1669 -0.53255 -0.17731 -0.53268 -0.18981 C -0.53294 -0.20231 -0.53164 -0.2206 -0.53034 -0.23148 C -0.52904 -0.24213 -0.52734 -0.24768 -0.525 -0.2544 C -0.52279 -0.26088 -0.52057 -0.26458 -0.51706 -0.27083 C -0.51341 -0.27708 -0.50781 -0.28379 -0.50325 -0.29166 C -0.4987 -0.2993 -0.49414 -0.30926 -0.48958 -0.31736 C -0.48503 -0.32569 -0.47995 -0.33379 -0.47591 -0.34097 C -0.47187 -0.34815 -0.46849 -0.3537 -0.46536 -0.36041 C -0.46224 -0.36713 -0.4599 -0.375 -0.45729 -0.38194 C -0.45482 -0.38889 -0.45182 -0.39606 -0.45 -0.40208 C -0.44831 -0.40787 -0.44766 -0.41088 -0.44687 -0.41782 C -0.44596 -0.42453 -0.44505 -0.4331 -0.44479 -0.44282 C -0.44466 -0.45254 -0.44544 -0.46527 -0.44557 -0.47592 C -0.44583 -0.48634 -0.44583 -0.49861 -0.44609 -0.50602 C -0.44622 -0.51342 -0.44648 -0.5169 -0.44687 -0.52014 " pathEditMode="relative" rAng="0" ptsTypes="AAAAAAAAAAAAAAAAAAAAAAAAAAAAAAAAAAAAAAAAAAAAAAAAAAAAAAAAAAAAAAAAAAAAAAAAAAAAAAAAAAAAAAAAAAAAAAAAAAAAAAAAAAAAA">
                                      <p:cBhvr>
                                        <p:cTn id="10" dur="8000" fill="hold"/>
                                        <p:tgtEl>
                                          <p:spTgt spid="68"/>
                                        </p:tgtEl>
                                        <p:attrNameLst>
                                          <p:attrName>ppt_x</p:attrName>
                                          <p:attrName>ppt_y</p:attrName>
                                        </p:attrNameLst>
                                      </p:cBhvr>
                                      <p:rCtr x="-26667" y="-25718"/>
                                    </p:animMotion>
                                  </p:childTnLst>
                                  <p:subTnLst>
                                    <p:set>
                                      <p:cBhvr override="childStyle">
                                        <p:cTn dur="1" fill="hold" display="0" masterRel="sameClick" afterEffect="1">
                                          <p:stCondLst>
                                            <p:cond evt="end" delay="0">
                                              <p:tn val="9"/>
                                            </p:cond>
                                          </p:stCondLst>
                                        </p:cTn>
                                        <p:tgtEl>
                                          <p:spTgt spid="68"/>
                                        </p:tgtEl>
                                        <p:attrNameLst>
                                          <p:attrName>style.visibility</p:attrName>
                                        </p:attrNameLst>
                                      </p:cBhvr>
                                      <p:to>
                                        <p:strVal val="hidden"/>
                                      </p:to>
                                    </p:set>
                                  </p:subTnLst>
                                </p:cTn>
                              </p:par>
                              <p:par>
                                <p:cTn id="11" presetID="0" presetClass="path" presetSubtype="0" repeatCount="1000000" fill="hold" grpId="0" nodeType="withEffect">
                                  <p:stCondLst>
                                    <p:cond delay="150"/>
                                  </p:stCondLst>
                                  <p:childTnLst>
                                    <p:animMotion origin="layout" path="M -4.16667E-7 -0.00046 L -0.31615 0.00278 L -0.3819 0.00371 C -0.39792 0.00394 -0.40534 0.00579 -0.4125 0.0044 C -0.41979 0.00278 -0.42109 0.00463 -0.425 -0.00486 C -0.42904 -0.01435 -0.43307 -0.04352 -0.43672 -0.05301 C -0.44036 -0.06227 -0.43724 -0.05555 -0.44687 -0.06157 C -0.45638 -0.06736 -0.48398 -0.08102 -0.49401 -0.08796 C -0.50404 -0.0949 -0.50286 -0.09606 -0.50729 -0.10301 C -0.51185 -0.11018 -0.51732 -0.12037 -0.52109 -0.13032 C -0.52474 -0.14027 -0.5276 -0.15301 -0.52956 -0.1625 C -0.53151 -0.17222 -0.53229 -0.17801 -0.53268 -0.18773 C -0.53307 -0.19722 -0.5332 -0.20879 -0.5319 -0.2199 C -0.5306 -0.23102 -0.52721 -0.24606 -0.52461 -0.2544 C -0.52213 -0.26273 -0.52435 -0.25602 -0.51654 -0.27014 C -0.50885 -0.28402 -0.48659 -0.32315 -0.47786 -0.33819 C -0.46914 -0.35324 -0.46849 -0.35301 -0.46419 -0.36041 C -0.4599 -0.36759 -0.4569 -0.37615 -0.45208 -0.38194 C -0.44727 -0.38773 -0.4418 -0.39236 -0.43516 -0.3956 C -0.42852 -0.39861 -0.42044 -0.40208 -0.41211 -0.40046 C -0.40391 -0.39907 -0.3931 -0.39398 -0.38555 -0.38703 C -0.37799 -0.37986 -0.37161 -0.36782 -0.36654 -0.35764 C -0.36159 -0.34722 -0.35885 -0.33981 -0.35534 -0.32453 C -0.35182 -0.30926 -0.3487 -0.28518 -0.34557 -0.26574 C -0.34258 -0.24629 -0.33945 -0.22477 -0.33711 -0.20764 C -0.3349 -0.19074 -0.33294 -0.17731 -0.3319 -0.16389 C -0.33086 -0.15069 -0.33008 -0.13958 -0.33112 -0.12754 C -0.33216 -0.11527 -0.33437 -0.10254 -0.33802 -0.09166 C -0.34154 -0.08055 -0.34779 -0.06921 -0.35286 -0.06157 C -0.35794 -0.0537 -0.36185 -0.04884 -0.36862 -0.0449 C -0.37539 -0.04097 -0.38477 -0.03703 -0.39362 -0.03796 C -0.40247 -0.03865 -0.42148 -0.0493 -0.42148 -0.04907 C -0.42995 -0.05301 -0.43398 -0.0537 -0.44479 -0.05926 C -0.45573 -0.06504 -0.47721 -0.07708 -0.48672 -0.0831 C -0.49635 -0.08889 -0.49661 -0.08819 -0.50208 -0.09514 C -0.50755 -0.10208 -0.5151 -0.11435 -0.5194 -0.12453 C -0.5237 -0.13495 -0.52565 -0.14629 -0.52786 -0.15694 C -0.53008 -0.16736 -0.53216 -0.17731 -0.53268 -0.18842 C -0.53333 -0.19953 -0.53281 -0.21273 -0.53151 -0.22361 C -0.53021 -0.23426 -0.52721 -0.24606 -0.52461 -0.2537 C -0.52213 -0.26134 -0.51615 -0.26944 -0.51615 -0.26921 C -0.50911 -0.28217 -0.49023 -0.31666 -0.48229 -0.33032 C -0.47435 -0.34398 -0.47357 -0.34352 -0.46862 -0.35185 C -0.46367 -0.36018 -0.45794 -0.37315 -0.45247 -0.38055 C -0.447 -0.38773 -0.44154 -0.39213 -0.43594 -0.3956 C -0.43034 -0.39884 -0.42409 -0.40023 -0.41901 -0.40046 C -0.41393 -0.40092 -0.4112 -0.39977 -0.40573 -0.39768 C -0.40026 -0.3956 -0.39232 -0.39467 -0.38594 -0.38842 C -0.37969 -0.38217 -0.3724 -0.36852 -0.36784 -0.36041 C -0.36328 -0.35231 -0.3612 -0.34815 -0.35859 -0.33958 C -0.35586 -0.33102 -0.3543 -0.32176 -0.35208 -0.30879 C -0.34987 -0.29583 -0.34818 -0.28148 -0.34518 -0.26157 C -0.34232 -0.24143 -0.33685 -0.20902 -0.33437 -0.18842 C -0.33177 -0.16782 -0.32982 -0.15277 -0.32995 -0.13819 C -0.32995 -0.12361 -0.33164 -0.11273 -0.33477 -0.10092 C -0.33789 -0.08912 -0.34388 -0.07685 -0.34844 -0.06805 C -0.35299 -0.05902 -0.35547 -0.05324 -0.36211 -0.04791 C -0.36875 -0.04259 -0.37838 -0.03634 -0.38841 -0.03634 C -0.39844 -0.03634 -0.41172 -0.04328 -0.42227 -0.04791 C -0.43268 -0.05231 -0.4513 -0.06365 -0.4513 -0.06342 C -0.46068 -0.06875 -0.46966 -0.07245 -0.47825 -0.07801 C -0.48698 -0.08356 -0.49674 -0.08912 -0.50325 -0.09652 C -0.50977 -0.10393 -0.51302 -0.11203 -0.51745 -0.12245 C -0.52187 -0.13287 -0.52734 -0.14629 -0.52995 -0.15902 C -0.53255 -0.17176 -0.53294 -0.18727 -0.53307 -0.19838 C -0.5332 -0.20972 -0.5319 -0.21782 -0.53073 -0.22639 C -0.52956 -0.23495 -0.52891 -0.24236 -0.5263 -0.25 C -0.52357 -0.25764 -0.52057 -0.26111 -0.51458 -0.27222 C -0.50859 -0.28333 -0.48997 -0.31666 -0.48997 -0.31643 C -0.48307 -0.32916 -0.47852 -0.33727 -0.47305 -0.34676 C -0.46758 -0.35625 -0.46172 -0.3662 -0.45729 -0.37338 C -0.45286 -0.38032 -0.45052 -0.38518 -0.44648 -0.38912 C -0.44232 -0.39305 -0.43724 -0.39514 -0.43268 -0.39699 C -0.42825 -0.39884 -0.42448 -0.39953 -0.4194 -0.39977 C -0.41432 -0.40023 -0.4082 -0.40139 -0.40247 -0.39907 C -0.39674 -0.39676 -0.39141 -0.39421 -0.38477 -0.38611 C -0.37812 -0.37824 -0.36784 -0.36273 -0.3625 -0.35115 C -0.35729 -0.33935 -0.35625 -0.33148 -0.35325 -0.31597 C -0.35026 -0.30046 -0.34713 -0.27592 -0.3444 -0.25787 C -0.34167 -0.24004 -0.33893 -0.22083 -0.33711 -0.20833 C -0.33529 -0.19606 -0.33477 -0.19467 -0.33359 -0.18333 C -0.33229 -0.17222 -0.32982 -0.15416 -0.32995 -0.14097 C -0.32995 -0.12801 -0.33099 -0.11713 -0.33398 -0.10532 C -0.33685 -0.09328 -0.34271 -0.07916 -0.34727 -0.07014 C -0.35169 -0.06111 -0.35599 -0.05648 -0.36094 -0.05139 C -0.36588 -0.04652 -0.37096 -0.04236 -0.37669 -0.04004 C -0.38242 -0.03796 -0.3875 -0.03634 -0.39518 -0.03796 C -0.40286 -0.03935 -0.41172 -0.04421 -0.42266 -0.0493 C -0.43359 -0.0544 -0.45117 -0.06365 -0.46055 -0.06875 C -0.46992 -0.07361 -0.47279 -0.07569 -0.47904 -0.0794 C -0.48529 -0.08333 -0.49232 -0.08634 -0.49805 -0.09166 C -0.50378 -0.09676 -0.50977 -0.10532 -0.51341 -0.11088 C -0.51693 -0.11666 -0.5168 -0.11782 -0.5194 -0.12523 C -0.522 -0.13287 -0.52682 -0.14537 -0.52904 -0.15602 C -0.53125 -0.1669 -0.53255 -0.17731 -0.53268 -0.18981 C -0.53294 -0.20231 -0.53164 -0.2206 -0.53034 -0.23148 C -0.52904 -0.24213 -0.52734 -0.24768 -0.525 -0.2544 C -0.52279 -0.26088 -0.52057 -0.26458 -0.51706 -0.27083 C -0.51341 -0.27708 -0.50781 -0.28379 -0.50325 -0.29166 C -0.4987 -0.2993 -0.49414 -0.30926 -0.48958 -0.31736 C -0.48503 -0.32569 -0.47995 -0.33379 -0.47591 -0.34097 C -0.47187 -0.34815 -0.46849 -0.3537 -0.46536 -0.36041 C -0.46224 -0.36713 -0.4599 -0.375 -0.45729 -0.38194 C -0.45482 -0.38889 -0.45182 -0.39606 -0.45 -0.40208 C -0.44831 -0.40787 -0.44766 -0.41088 -0.44687 -0.41782 C -0.44596 -0.42453 -0.44505 -0.4331 -0.44479 -0.44282 C -0.44466 -0.45254 -0.44544 -0.46527 -0.44557 -0.47592 C -0.44583 -0.48634 -0.44583 -0.49861 -0.44609 -0.50602 C -0.44622 -0.51342 -0.44648 -0.5169 -0.44687 -0.52014 " pathEditMode="relative" rAng="0" ptsTypes="AAAAAAAAAAAAAAAAAAAAAAAAAAAAAAAAAAAAAAAAAAAAAAAAAAAAAAAAAAAAAAAAAAAAAAAAAAAAAAAAAAAAAAAAAAAAAAAAAAAAAAAAAAAAA">
                                      <p:cBhvr>
                                        <p:cTn id="12" dur="8000" fill="hold"/>
                                        <p:tgtEl>
                                          <p:spTgt spid="69"/>
                                        </p:tgtEl>
                                        <p:attrNameLst>
                                          <p:attrName>ppt_x</p:attrName>
                                          <p:attrName>ppt_y</p:attrName>
                                        </p:attrNameLst>
                                      </p:cBhvr>
                                      <p:rCtr x="-26667" y="-25718"/>
                                    </p:animMotion>
                                  </p:childTnLst>
                                  <p:subTnLst>
                                    <p:set>
                                      <p:cBhvr override="childStyle">
                                        <p:cTn dur="1" fill="hold" display="0" masterRel="sameClick" afterEffect="1">
                                          <p:stCondLst>
                                            <p:cond evt="end" delay="0">
                                              <p:tn val="11"/>
                                            </p:cond>
                                          </p:stCondLst>
                                        </p:cTn>
                                        <p:tgtEl>
                                          <p:spTgt spid="69"/>
                                        </p:tgtEl>
                                        <p:attrNameLst>
                                          <p:attrName>style.visibility</p:attrName>
                                        </p:attrNameLst>
                                      </p:cBhvr>
                                      <p:to>
                                        <p:strVal val="hidden"/>
                                      </p:to>
                                    </p:set>
                                  </p:subTnLst>
                                </p:cTn>
                              </p:par>
                              <p:par>
                                <p:cTn id="13" presetID="0" presetClass="path" presetSubtype="0" repeatCount="1000000" fill="hold" grpId="0" nodeType="withEffect">
                                  <p:stCondLst>
                                    <p:cond delay="200"/>
                                  </p:stCondLst>
                                  <p:childTnLst>
                                    <p:animMotion origin="layout" path="M -4.16667E-7 -0.00046 L -0.31615 0.00278 L -0.3819 0.00371 C -0.39792 0.00394 -0.40534 0.00579 -0.4125 0.0044 C -0.41979 0.00278 -0.42109 0.00463 -0.425 -0.00486 C -0.42904 -0.01435 -0.43307 -0.04352 -0.43672 -0.05301 C -0.44036 -0.06227 -0.43724 -0.05555 -0.44687 -0.06157 C -0.45638 -0.06736 -0.48398 -0.08102 -0.49401 -0.08796 C -0.50404 -0.0949 -0.50286 -0.09606 -0.50729 -0.10301 C -0.51185 -0.11018 -0.51732 -0.12037 -0.52109 -0.13032 C -0.52474 -0.14027 -0.5276 -0.15301 -0.52956 -0.1625 C -0.53151 -0.17222 -0.53229 -0.17801 -0.53268 -0.18773 C -0.53307 -0.19722 -0.5332 -0.20879 -0.5319 -0.2199 C -0.5306 -0.23102 -0.52721 -0.24606 -0.52461 -0.2544 C -0.52213 -0.26273 -0.52435 -0.25602 -0.51654 -0.27014 C -0.50885 -0.28402 -0.48659 -0.32315 -0.47786 -0.33819 C -0.46914 -0.35324 -0.46849 -0.35301 -0.46419 -0.36041 C -0.4599 -0.36759 -0.4569 -0.37615 -0.45208 -0.38194 C -0.44727 -0.38773 -0.4418 -0.39236 -0.43516 -0.3956 C -0.42852 -0.39861 -0.42044 -0.40208 -0.41211 -0.40046 C -0.40391 -0.39907 -0.3931 -0.39398 -0.38555 -0.38703 C -0.37799 -0.37986 -0.37161 -0.36782 -0.36654 -0.35764 C -0.36159 -0.34722 -0.35885 -0.33981 -0.35534 -0.32453 C -0.35182 -0.30926 -0.3487 -0.28518 -0.34557 -0.26574 C -0.34258 -0.24629 -0.33945 -0.22477 -0.33711 -0.20764 C -0.3349 -0.19074 -0.33294 -0.17731 -0.3319 -0.16389 C -0.33086 -0.15069 -0.33008 -0.13958 -0.33112 -0.12754 C -0.33216 -0.11527 -0.33437 -0.10254 -0.33802 -0.09166 C -0.34154 -0.08055 -0.34779 -0.06921 -0.35286 -0.06157 C -0.35794 -0.0537 -0.36185 -0.04884 -0.36862 -0.0449 C -0.37539 -0.04097 -0.38477 -0.03703 -0.39362 -0.03796 C -0.40247 -0.03865 -0.42148 -0.0493 -0.42148 -0.04907 C -0.42995 -0.05301 -0.43398 -0.0537 -0.44479 -0.05926 C -0.45573 -0.06504 -0.47721 -0.07708 -0.48672 -0.0831 C -0.49635 -0.08889 -0.49661 -0.08819 -0.50208 -0.09514 C -0.50755 -0.10208 -0.5151 -0.11435 -0.5194 -0.12453 C -0.5237 -0.13495 -0.52565 -0.14629 -0.52786 -0.15694 C -0.53008 -0.16736 -0.53216 -0.17731 -0.53268 -0.18842 C -0.53333 -0.19953 -0.53281 -0.21273 -0.53151 -0.22361 C -0.53021 -0.23426 -0.52721 -0.24606 -0.52461 -0.2537 C -0.52213 -0.26134 -0.51615 -0.26944 -0.51615 -0.26921 C -0.50911 -0.28217 -0.49023 -0.31666 -0.48229 -0.33032 C -0.47435 -0.34398 -0.47357 -0.34352 -0.46862 -0.35185 C -0.46367 -0.36018 -0.45794 -0.37315 -0.45247 -0.38055 C -0.447 -0.38773 -0.44154 -0.39213 -0.43594 -0.3956 C -0.43034 -0.39884 -0.42409 -0.40023 -0.41901 -0.40046 C -0.41393 -0.40092 -0.4112 -0.39977 -0.40573 -0.39768 C -0.40026 -0.3956 -0.39232 -0.39467 -0.38594 -0.38842 C -0.37969 -0.38217 -0.3724 -0.36852 -0.36784 -0.36041 C -0.36328 -0.35231 -0.3612 -0.34815 -0.35859 -0.33958 C -0.35586 -0.33102 -0.3543 -0.32176 -0.35208 -0.30879 C -0.34987 -0.29583 -0.34818 -0.28148 -0.34518 -0.26157 C -0.34232 -0.24143 -0.33685 -0.20902 -0.33437 -0.18842 C -0.33177 -0.16782 -0.32982 -0.15277 -0.32995 -0.13819 C -0.32995 -0.12361 -0.33164 -0.11273 -0.33477 -0.10092 C -0.33789 -0.08912 -0.34388 -0.07685 -0.34844 -0.06805 C -0.35299 -0.05902 -0.35547 -0.05324 -0.36211 -0.04791 C -0.36875 -0.04259 -0.37838 -0.03634 -0.38841 -0.03634 C -0.39844 -0.03634 -0.41172 -0.04328 -0.42227 -0.04791 C -0.43268 -0.05231 -0.4513 -0.06365 -0.4513 -0.06342 C -0.46068 -0.06875 -0.46966 -0.07245 -0.47825 -0.07801 C -0.48698 -0.08356 -0.49674 -0.08912 -0.50325 -0.09652 C -0.50977 -0.10393 -0.51302 -0.11203 -0.51745 -0.12245 C -0.52187 -0.13287 -0.52734 -0.14629 -0.52995 -0.15902 C -0.53255 -0.17176 -0.53294 -0.18727 -0.53307 -0.19838 C -0.5332 -0.20972 -0.5319 -0.21782 -0.53073 -0.22639 C -0.52956 -0.23495 -0.52891 -0.24236 -0.5263 -0.25 C -0.52357 -0.25764 -0.52057 -0.26111 -0.51458 -0.27222 C -0.50859 -0.28333 -0.48997 -0.31666 -0.48997 -0.31643 C -0.48307 -0.32916 -0.47852 -0.33727 -0.47305 -0.34676 C -0.46758 -0.35625 -0.46172 -0.3662 -0.45729 -0.37338 C -0.45286 -0.38032 -0.45052 -0.38518 -0.44648 -0.38912 C -0.44232 -0.39305 -0.43724 -0.39514 -0.43268 -0.39699 C -0.42825 -0.39884 -0.42448 -0.39953 -0.4194 -0.39977 C -0.41432 -0.40023 -0.4082 -0.40139 -0.40247 -0.39907 C -0.39674 -0.39676 -0.39141 -0.39421 -0.38477 -0.38611 C -0.37812 -0.37824 -0.36784 -0.36273 -0.3625 -0.35115 C -0.35729 -0.33935 -0.35625 -0.33148 -0.35325 -0.31597 C -0.35026 -0.30046 -0.34713 -0.27592 -0.3444 -0.25787 C -0.34167 -0.24004 -0.33893 -0.22083 -0.33711 -0.20833 C -0.33529 -0.19606 -0.33477 -0.19467 -0.33359 -0.18333 C -0.33229 -0.17222 -0.32982 -0.15416 -0.32995 -0.14097 C -0.32995 -0.12801 -0.33099 -0.11713 -0.33398 -0.10532 C -0.33685 -0.09328 -0.34271 -0.07916 -0.34727 -0.07014 C -0.35169 -0.06111 -0.35599 -0.05648 -0.36094 -0.05139 C -0.36588 -0.04652 -0.37096 -0.04236 -0.37669 -0.04004 C -0.38242 -0.03796 -0.3875 -0.03634 -0.39518 -0.03796 C -0.40286 -0.03935 -0.41172 -0.04421 -0.42266 -0.0493 C -0.43359 -0.0544 -0.45117 -0.06365 -0.46055 -0.06875 C -0.46992 -0.07361 -0.47279 -0.07569 -0.47904 -0.0794 C -0.48529 -0.08333 -0.49232 -0.08634 -0.49805 -0.09166 C -0.50378 -0.09676 -0.50977 -0.10532 -0.51341 -0.11088 C -0.51693 -0.11666 -0.5168 -0.11782 -0.5194 -0.12523 C -0.522 -0.13287 -0.52682 -0.14537 -0.52904 -0.15602 C -0.53125 -0.1669 -0.53255 -0.17731 -0.53268 -0.18981 C -0.53294 -0.20231 -0.53164 -0.2206 -0.53034 -0.23148 C -0.52904 -0.24213 -0.52734 -0.24768 -0.525 -0.2544 C -0.52279 -0.26088 -0.52057 -0.26458 -0.51706 -0.27083 C -0.51341 -0.27708 -0.50781 -0.28379 -0.50325 -0.29166 C -0.4987 -0.2993 -0.49414 -0.30926 -0.48958 -0.31736 C -0.48503 -0.32569 -0.47995 -0.33379 -0.47591 -0.34097 C -0.47187 -0.34815 -0.46849 -0.3537 -0.46536 -0.36041 C -0.46224 -0.36713 -0.4599 -0.375 -0.45729 -0.38194 C -0.45482 -0.38889 -0.45182 -0.39606 -0.45 -0.40208 C -0.44831 -0.40787 -0.44766 -0.41088 -0.44687 -0.41782 C -0.44596 -0.42453 -0.44505 -0.4331 -0.44479 -0.44282 C -0.44466 -0.45254 -0.44544 -0.46527 -0.44557 -0.47592 C -0.44583 -0.48634 -0.44583 -0.49861 -0.44609 -0.50602 C -0.44622 -0.51342 -0.44648 -0.5169 -0.44687 -0.52014 " pathEditMode="relative" rAng="0" ptsTypes="AAAAAAAAAAAAAAAAAAAAAAAAAAAAAAAAAAAAAAAAAAAAAAAAAAAAAAAAAAAAAAAAAAAAAAAAAAAAAAAAAAAAAAAAAAAAAAAAAAAAAAAAAAAAA">
                                      <p:cBhvr>
                                        <p:cTn id="14" dur="8000" fill="hold"/>
                                        <p:tgtEl>
                                          <p:spTgt spid="70"/>
                                        </p:tgtEl>
                                        <p:attrNameLst>
                                          <p:attrName>ppt_x</p:attrName>
                                          <p:attrName>ppt_y</p:attrName>
                                        </p:attrNameLst>
                                      </p:cBhvr>
                                      <p:rCtr x="-26667" y="-25718"/>
                                    </p:animMotion>
                                  </p:childTnLst>
                                  <p:subTnLst>
                                    <p:set>
                                      <p:cBhvr override="childStyle">
                                        <p:cTn dur="1" fill="hold" display="0" masterRel="sameClick" afterEffect="1">
                                          <p:stCondLst>
                                            <p:cond evt="end" delay="0">
                                              <p:tn val="13"/>
                                            </p:cond>
                                          </p:stCondLst>
                                        </p:cTn>
                                        <p:tgtEl>
                                          <p:spTgt spid="7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69" grpId="0" animBg="1"/>
      <p:bldP spid="7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a:stretch>
            <a:fillRect/>
          </a:stretch>
        </p:blipFill>
        <p:spPr>
          <a:xfrm>
            <a:off x="299356" y="1044347"/>
            <a:ext cx="9135914" cy="3816000"/>
          </a:xfrm>
          <a:prstGeom prst="rect">
            <a:avLst/>
          </a:prstGeom>
        </p:spPr>
      </p:pic>
      <p:sp>
        <p:nvSpPr>
          <p:cNvPr id="51" name="TextBox 6">
            <a:extLst>
              <a:ext uri="{FF2B5EF4-FFF2-40B4-BE49-F238E27FC236}">
                <a16:creationId xmlns="" xmlns:a16="http://schemas.microsoft.com/office/drawing/2014/main" id="{83D670C5-AB5F-45C4-A3D2-0773AC434CC1}"/>
              </a:ext>
            </a:extLst>
          </p:cNvPr>
          <p:cNvSpPr txBox="1"/>
          <p:nvPr/>
        </p:nvSpPr>
        <p:spPr>
          <a:xfrm>
            <a:off x="2927648" y="787680"/>
            <a:ext cx="7226552" cy="366447"/>
          </a:xfrm>
          <a:prstGeom prst="rect">
            <a:avLst/>
          </a:prstGeom>
          <a:noFill/>
        </p:spPr>
        <p:txBody>
          <a:bodyPr wrap="square" rtlCol="0">
            <a:spAutoFit/>
          </a:bodyPr>
          <a:lstStyle/>
          <a:p>
            <a:pPr algn="ctr" eaLnBrk="1" hangingPunct="1">
              <a:lnSpc>
                <a:spcPts val="2100"/>
              </a:lnSpc>
              <a:spcAft>
                <a:spcPts val="600"/>
              </a:spcAft>
            </a:pPr>
            <a:r>
              <a:rPr lang="en-US" altLang="zh-CN" sz="2400" b="1" dirty="0">
                <a:solidFill>
                  <a:srgbClr val="0000FF"/>
                </a:solidFill>
                <a:latin typeface="Times New Roman" panose="02020603050405020304" pitchFamily="18" charset="0"/>
                <a:ea typeface="等线" panose="02010600030101010101" pitchFamily="2" charset="-122"/>
              </a:rPr>
              <a:t>C</a:t>
            </a:r>
            <a:r>
              <a:rPr lang="en-US" altLang="zh-CN" sz="2400" b="1" dirty="0">
                <a:solidFill>
                  <a:prstClr val="black"/>
                </a:solidFill>
                <a:latin typeface="Times New Roman" panose="02020603050405020304" pitchFamily="18" charset="0"/>
                <a:ea typeface="等线" panose="02010600030101010101" pitchFamily="2" charset="-122"/>
              </a:rPr>
              <a:t>hina advanced </a:t>
            </a:r>
            <a:r>
              <a:rPr lang="en-US" altLang="zh-CN" sz="2400" b="1" dirty="0" err="1">
                <a:solidFill>
                  <a:srgbClr val="0000FF"/>
                </a:solidFill>
                <a:latin typeface="Times New Roman" panose="02020603050405020304" pitchFamily="18" charset="0"/>
                <a:ea typeface="等线" panose="02010600030101010101" pitchFamily="2" charset="-122"/>
              </a:rPr>
              <a:t>NU</a:t>
            </a:r>
            <a:r>
              <a:rPr lang="en-US" altLang="zh-CN" sz="2400" b="1" dirty="0" err="1">
                <a:solidFill>
                  <a:prstClr val="black"/>
                </a:solidFill>
                <a:latin typeface="Times New Roman" panose="02020603050405020304" pitchFamily="18" charset="0"/>
                <a:ea typeface="等线" panose="02010600030101010101" pitchFamily="2" charset="-122"/>
              </a:rPr>
              <a:t>clear</a:t>
            </a:r>
            <a:r>
              <a:rPr lang="en-US" altLang="zh-CN" sz="2400" b="1" dirty="0">
                <a:solidFill>
                  <a:prstClr val="black"/>
                </a:solidFill>
                <a:latin typeface="Times New Roman" panose="02020603050405020304" pitchFamily="18" charset="0"/>
                <a:ea typeface="等线" panose="02010600030101010101" pitchFamily="2" charset="-122"/>
              </a:rPr>
              <a:t> physics research </a:t>
            </a:r>
            <a:r>
              <a:rPr lang="en-US" altLang="zh-CN" sz="2400" b="1" dirty="0">
                <a:solidFill>
                  <a:srgbClr val="0000FF"/>
                </a:solidFill>
                <a:latin typeface="Times New Roman" panose="02020603050405020304" pitchFamily="18" charset="0"/>
                <a:ea typeface="等线" panose="02010600030101010101" pitchFamily="2" charset="-122"/>
              </a:rPr>
              <a:t>F</a:t>
            </a:r>
            <a:r>
              <a:rPr lang="en-US" altLang="zh-CN" sz="2400" b="1" dirty="0">
                <a:solidFill>
                  <a:prstClr val="black"/>
                </a:solidFill>
                <a:latin typeface="Times New Roman" panose="02020603050405020304" pitchFamily="18" charset="0"/>
                <a:ea typeface="等线" panose="02010600030101010101" pitchFamily="2" charset="-122"/>
              </a:rPr>
              <a:t>acility </a:t>
            </a:r>
            <a:endParaRPr lang="zh-CN" altLang="en-US" sz="2400" b="1" dirty="0">
              <a:solidFill>
                <a:prstClr val="black"/>
              </a:solidFill>
              <a:latin typeface="Times New Roman" panose="02020603050405020304" pitchFamily="18" charset="0"/>
              <a:ea typeface="等线" panose="02010600030101010101" pitchFamily="2" charset="-122"/>
            </a:endParaRPr>
          </a:p>
        </p:txBody>
      </p:sp>
      <p:sp>
        <p:nvSpPr>
          <p:cNvPr id="52" name="Rectangle 2">
            <a:extLst>
              <a:ext uri="{FF2B5EF4-FFF2-40B4-BE49-F238E27FC236}">
                <a16:creationId xmlns="" xmlns:a16="http://schemas.microsoft.com/office/drawing/2014/main" id="{1F1A1EC9-1A64-4D7F-9C29-E073EFE1F0C1}"/>
              </a:ext>
            </a:extLst>
          </p:cNvPr>
          <p:cNvSpPr/>
          <p:nvPr/>
        </p:nvSpPr>
        <p:spPr>
          <a:xfrm>
            <a:off x="8473919" y="4712517"/>
            <a:ext cx="1532242" cy="430887"/>
          </a:xfrm>
          <a:prstGeom prst="rect">
            <a:avLst/>
          </a:prstGeom>
        </p:spPr>
        <p:txBody>
          <a:bodyPr wrap="square">
            <a:spAutoFit/>
          </a:bodyPr>
          <a:lstStyle/>
          <a:p>
            <a:pPr eaLnBrk="1" hangingPunct="1"/>
            <a:r>
              <a:rPr lang="en-US" altLang="zh-CN" sz="2200" b="1" dirty="0">
                <a:solidFill>
                  <a:srgbClr val="F26722"/>
                </a:solidFill>
                <a:latin typeface="Times New Roman" panose="02020603050405020304" pitchFamily="18" charset="0"/>
                <a:ea typeface="等线" panose="02010600030101010101" pitchFamily="2" charset="-122"/>
              </a:rPr>
              <a:t>ISOL </a:t>
            </a:r>
          </a:p>
        </p:txBody>
      </p:sp>
      <p:sp>
        <p:nvSpPr>
          <p:cNvPr id="53" name="Rectangle 12">
            <a:extLst>
              <a:ext uri="{FF2B5EF4-FFF2-40B4-BE49-F238E27FC236}">
                <a16:creationId xmlns="" xmlns:a16="http://schemas.microsoft.com/office/drawing/2014/main" id="{9585A454-DD82-4360-97E6-5FE35B4D4F84}"/>
              </a:ext>
            </a:extLst>
          </p:cNvPr>
          <p:cNvSpPr/>
          <p:nvPr/>
        </p:nvSpPr>
        <p:spPr>
          <a:xfrm>
            <a:off x="8076220" y="1519169"/>
            <a:ext cx="4038118" cy="2269852"/>
          </a:xfrm>
          <a:prstGeom prst="rect">
            <a:avLst/>
          </a:prstGeom>
          <a:ln>
            <a:noFill/>
          </a:ln>
        </p:spPr>
        <p:txBody>
          <a:bodyPr wrap="square">
            <a:spAutoFit/>
          </a:bodyPr>
          <a:lstStyle/>
          <a:p>
            <a:pPr eaLnBrk="1" hangingPunct="1">
              <a:spcAft>
                <a:spcPts val="600"/>
              </a:spcAft>
            </a:pPr>
            <a:r>
              <a:rPr lang="en-US" altLang="zh-CN" b="1" dirty="0">
                <a:solidFill>
                  <a:srgbClr val="0000FF"/>
                </a:solidFill>
                <a:ea typeface="等线" panose="02010600030101010101" pitchFamily="2" charset="-122"/>
                <a:cs typeface="Arial" panose="020B0604020202020204" pitchFamily="34" charset="0"/>
              </a:rPr>
              <a:t>Scientific motivation</a:t>
            </a:r>
            <a:r>
              <a:rPr lang="en-US" altLang="zh-CN" sz="1300" b="1" dirty="0">
                <a:solidFill>
                  <a:srgbClr val="0000FF"/>
                </a:solidFill>
                <a:ea typeface="等线" panose="02010600030101010101" pitchFamily="2" charset="-122"/>
                <a:cs typeface="Arial" panose="020B0604020202020204" pitchFamily="34" charset="0"/>
              </a:rPr>
              <a:t>:</a:t>
            </a:r>
          </a:p>
          <a:p>
            <a:pPr marL="285750" indent="-285750" eaLnBrk="1" hangingPunct="1">
              <a:spcBef>
                <a:spcPts val="600"/>
              </a:spcBef>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The limit of existence of nuclides </a:t>
            </a:r>
          </a:p>
          <a:p>
            <a:pPr marL="285750" indent="-285750" eaLnBrk="1" hangingPunct="1">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Nuclear matter phase structure</a:t>
            </a:r>
          </a:p>
          <a:p>
            <a:pPr marL="285750" indent="-285750" eaLnBrk="1" hangingPunct="1">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Strong-field QED effect</a:t>
            </a:r>
          </a:p>
          <a:p>
            <a:pPr marL="285750" indent="-285750" eaLnBrk="1" hangingPunct="1">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Spin decomposition and origin of mass</a:t>
            </a:r>
          </a:p>
          <a:p>
            <a:pPr marL="285750" indent="-285750" eaLnBrk="1" hangingPunct="1">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High-energy-density physics</a:t>
            </a:r>
          </a:p>
          <a:p>
            <a:pPr marL="285750" indent="-285750" eaLnBrk="1" hangingPunct="1">
              <a:spcAft>
                <a:spcPts val="300"/>
              </a:spcAft>
              <a:buFont typeface="Wingdings" panose="05000000000000000000" pitchFamily="2" charset="2"/>
              <a:buChar char="q"/>
            </a:pPr>
            <a:r>
              <a:rPr lang="en-US" altLang="zh-CN" sz="1600" dirty="0">
                <a:solidFill>
                  <a:srgbClr val="0000FF"/>
                </a:solidFill>
                <a:ea typeface="等线" panose="02010600030101010101" pitchFamily="2" charset="-122"/>
                <a:cs typeface="Arial" panose="020B0604020202020204" pitchFamily="34" charset="0"/>
              </a:rPr>
              <a:t>New physics beyond SM</a:t>
            </a:r>
          </a:p>
        </p:txBody>
      </p:sp>
      <p:sp>
        <p:nvSpPr>
          <p:cNvPr id="54" name="Rectangle 32">
            <a:extLst>
              <a:ext uri="{FF2B5EF4-FFF2-40B4-BE49-F238E27FC236}">
                <a16:creationId xmlns="" xmlns:a16="http://schemas.microsoft.com/office/drawing/2014/main" id="{741ADE07-97C0-4FDD-9925-32775A0A9991}"/>
              </a:ext>
            </a:extLst>
          </p:cNvPr>
          <p:cNvSpPr/>
          <p:nvPr/>
        </p:nvSpPr>
        <p:spPr>
          <a:xfrm>
            <a:off x="8472264" y="5171708"/>
            <a:ext cx="3546889" cy="1077218"/>
          </a:xfrm>
          <a:prstGeom prst="rect">
            <a:avLst/>
          </a:prstGeom>
        </p:spPr>
        <p:txBody>
          <a:bodyPr wrap="square">
            <a:spAutoFit/>
          </a:bodyPr>
          <a:lstStyle/>
          <a:p>
            <a:pPr algn="just" eaLnBrk="1" hangingPunct="1"/>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Driven by the high power proton beam from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CiADS</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Linac</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 producing high intensity neutron-rich nuclides and be post-accelerated by HIAF-U. </a:t>
            </a:r>
            <a:endParaRPr lang="zh-CN" altLang="en-US"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56" name="Rectangle 11">
            <a:extLst>
              <a:ext uri="{FF2B5EF4-FFF2-40B4-BE49-F238E27FC236}">
                <a16:creationId xmlns="" xmlns:a16="http://schemas.microsoft.com/office/drawing/2014/main" id="{15333212-AD23-4552-9C39-D428D72B7204}"/>
              </a:ext>
            </a:extLst>
          </p:cNvPr>
          <p:cNvSpPr/>
          <p:nvPr/>
        </p:nvSpPr>
        <p:spPr>
          <a:xfrm>
            <a:off x="515380" y="4474277"/>
            <a:ext cx="1044116" cy="430887"/>
          </a:xfrm>
          <a:prstGeom prst="rect">
            <a:avLst/>
          </a:prstGeom>
        </p:spPr>
        <p:txBody>
          <a:bodyPr wrap="square">
            <a:spAutoFit/>
          </a:bodyPr>
          <a:lstStyle/>
          <a:p>
            <a:pPr eaLnBrk="1" hangingPunct="1"/>
            <a:r>
              <a:rPr lang="en-US" altLang="zh-CN" sz="2200" b="1" dirty="0" err="1">
                <a:solidFill>
                  <a:srgbClr val="F26722"/>
                </a:solidFill>
                <a:latin typeface="Times New Roman" panose="02020603050405020304" pitchFamily="18" charset="0"/>
                <a:ea typeface="等线" panose="02010600030101010101" pitchFamily="2" charset="-122"/>
              </a:rPr>
              <a:t>EicC</a:t>
            </a:r>
            <a:endParaRPr lang="zh-CN" altLang="en-US" sz="2200" dirty="0">
              <a:solidFill>
                <a:srgbClr val="F26722"/>
              </a:solidFill>
              <a:latin typeface="等线" panose="02010600030101010101" pitchFamily="2" charset="-122"/>
              <a:ea typeface="等线" panose="02010600030101010101" pitchFamily="2" charset="-122"/>
            </a:endParaRPr>
          </a:p>
        </p:txBody>
      </p:sp>
      <p:sp>
        <p:nvSpPr>
          <p:cNvPr id="57" name="Rectangle 34">
            <a:extLst>
              <a:ext uri="{FF2B5EF4-FFF2-40B4-BE49-F238E27FC236}">
                <a16:creationId xmlns="" xmlns:a16="http://schemas.microsoft.com/office/drawing/2014/main" id="{68171F3D-0CCE-46D5-9992-4192FEAB5140}"/>
              </a:ext>
            </a:extLst>
          </p:cNvPr>
          <p:cNvSpPr/>
          <p:nvPr/>
        </p:nvSpPr>
        <p:spPr>
          <a:xfrm>
            <a:off x="515380" y="4918779"/>
            <a:ext cx="3492388" cy="1569660"/>
          </a:xfrm>
          <a:prstGeom prst="rect">
            <a:avLst/>
          </a:prstGeom>
        </p:spPr>
        <p:txBody>
          <a:bodyPr wrap="square">
            <a:spAutoFit/>
          </a:bodyPr>
          <a:lstStyle/>
          <a:p>
            <a:pPr algn="just" eaLnBrk="1" hangingPunct="1"/>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Consists of p-Ring, e-Ring and beam injectors, realizes dual-polarized high intensity electron ion collision, with full energy beam injection and rapid replacement based on e-injector and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BRing</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-S.</a:t>
            </a:r>
            <a:endParaRPr lang="zh-CN" altLang="en-US"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59" name="Rectangle 10">
            <a:extLst>
              <a:ext uri="{FF2B5EF4-FFF2-40B4-BE49-F238E27FC236}">
                <a16:creationId xmlns="" xmlns:a16="http://schemas.microsoft.com/office/drawing/2014/main" id="{DC8C276D-83F0-4346-8D43-E03348924DB9}"/>
              </a:ext>
            </a:extLst>
          </p:cNvPr>
          <p:cNvSpPr/>
          <p:nvPr/>
        </p:nvSpPr>
        <p:spPr>
          <a:xfrm>
            <a:off x="4094272" y="4885794"/>
            <a:ext cx="1624731" cy="430887"/>
          </a:xfrm>
          <a:prstGeom prst="rect">
            <a:avLst/>
          </a:prstGeom>
        </p:spPr>
        <p:txBody>
          <a:bodyPr wrap="square">
            <a:spAutoFit/>
          </a:bodyPr>
          <a:lstStyle/>
          <a:p>
            <a:pPr eaLnBrk="1" hangingPunct="1"/>
            <a:r>
              <a:rPr lang="en-US" altLang="zh-CN" sz="2200" b="1" dirty="0">
                <a:solidFill>
                  <a:srgbClr val="F26722"/>
                </a:solidFill>
                <a:latin typeface="Times New Roman" panose="02020603050405020304" pitchFamily="18" charset="0"/>
                <a:ea typeface="等线" panose="02010600030101010101" pitchFamily="2" charset="-122"/>
              </a:rPr>
              <a:t>HIAF-U</a:t>
            </a:r>
            <a:endParaRPr lang="zh-CN" altLang="en-US" sz="2200" dirty="0">
              <a:solidFill>
                <a:srgbClr val="F26722"/>
              </a:solidFill>
              <a:latin typeface="等线" panose="02010600030101010101" pitchFamily="2" charset="-122"/>
              <a:ea typeface="等线" panose="02010600030101010101" pitchFamily="2" charset="-122"/>
            </a:endParaRPr>
          </a:p>
        </p:txBody>
      </p:sp>
      <p:sp>
        <p:nvSpPr>
          <p:cNvPr id="60" name="Rectangle 35">
            <a:extLst>
              <a:ext uri="{FF2B5EF4-FFF2-40B4-BE49-F238E27FC236}">
                <a16:creationId xmlns="" xmlns:a16="http://schemas.microsoft.com/office/drawing/2014/main" id="{6CB6D5A3-31C8-4B7F-80B1-28F0BD5D6008}"/>
              </a:ext>
            </a:extLst>
          </p:cNvPr>
          <p:cNvSpPr/>
          <p:nvPr/>
        </p:nvSpPr>
        <p:spPr>
          <a:xfrm>
            <a:off x="4079776" y="5301208"/>
            <a:ext cx="4204627" cy="1323439"/>
          </a:xfrm>
          <a:prstGeom prst="rect">
            <a:avLst/>
          </a:prstGeom>
        </p:spPr>
        <p:txBody>
          <a:bodyPr wrap="square">
            <a:spAutoFit/>
          </a:bodyPr>
          <a:lstStyle/>
          <a:p>
            <a:pPr algn="just" eaLnBrk="1" hangingPunct="1"/>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Upgrade HIAF with 200MeV/u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iLinac</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600" b="1" dirty="0" smtClean="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superconducting </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synchrotron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BRing</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-S and the</a:t>
            </a:r>
            <a:r>
              <a:rPr lang="zh-CN" altLang="en-US"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merging ring </a:t>
            </a:r>
            <a:r>
              <a:rPr lang="en-US" altLang="zh-CN" sz="1600" b="1" dirty="0" err="1">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MRing</a:t>
            </a:r>
            <a:r>
              <a:rPr lang="en-US" altLang="zh-CN"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rPr>
              <a:t>, providing high-intensity, high-quality ion beams from proton to uranium.</a:t>
            </a:r>
            <a:endParaRPr lang="zh-CN" altLang="en-US" sz="1600" b="1" dirty="0">
              <a:solidFill>
                <a:prstClr val="black">
                  <a:lumMod val="75000"/>
                  <a:lumOff val="25000"/>
                </a:prstClr>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2" name="矩形 1"/>
          <p:cNvSpPr/>
          <p:nvPr/>
        </p:nvSpPr>
        <p:spPr>
          <a:xfrm>
            <a:off x="2218179" y="80628"/>
            <a:ext cx="8234305" cy="523220"/>
          </a:xfrm>
          <a:prstGeom prst="rect">
            <a:avLst/>
          </a:prstGeom>
        </p:spPr>
        <p:txBody>
          <a:bodyPr wrap="none">
            <a:spAutoFit/>
          </a:bodyPr>
          <a:lstStyle/>
          <a:p>
            <a:pPr algn="ctr" eaLnBrk="1" hangingPunct="1">
              <a:spcAft>
                <a:spcPts val="600"/>
              </a:spcAft>
            </a:pPr>
            <a:r>
              <a:rPr lang="en-US" altLang="zh-CN" sz="2800" b="1" dirty="0">
                <a:solidFill>
                  <a:srgbClr val="0000FF"/>
                </a:solidFill>
                <a:latin typeface="Times New Roman" panose="02020603050405020304" pitchFamily="18" charset="0"/>
                <a:ea typeface="等线" panose="02010600030101010101" pitchFamily="2" charset="-122"/>
              </a:rPr>
              <a:t>CNUF</a:t>
            </a:r>
            <a:r>
              <a:rPr lang="en-US" altLang="zh-CN" sz="2800" b="1" dirty="0">
                <a:solidFill>
                  <a:prstClr val="black"/>
                </a:solidFill>
                <a:latin typeface="Times New Roman" panose="02020603050405020304" pitchFamily="18" charset="0"/>
                <a:ea typeface="等线" panose="02010600030101010101" pitchFamily="2" charset="-122"/>
              </a:rPr>
              <a:t>-An upgrade project for the HIAF and </a:t>
            </a:r>
            <a:r>
              <a:rPr lang="en-US" altLang="zh-CN" sz="2800" b="1" dirty="0" err="1">
                <a:solidFill>
                  <a:prstClr val="black"/>
                </a:solidFill>
                <a:latin typeface="Times New Roman" panose="02020603050405020304" pitchFamily="18" charset="0"/>
                <a:ea typeface="等线" panose="02010600030101010101" pitchFamily="2" charset="-122"/>
              </a:rPr>
              <a:t>CiADS</a:t>
            </a:r>
            <a:endParaRPr lang="zh-CN" altLang="en-US" sz="2800" b="1" dirty="0">
              <a:solidFill>
                <a:prstClr val="black"/>
              </a:solidFill>
              <a:latin typeface="Times New Roman" panose="02020603050405020304" pitchFamily="18" charset="0"/>
              <a:ea typeface="等线" panose="02010600030101010101" pitchFamily="2" charset="-122"/>
            </a:endParaRPr>
          </a:p>
        </p:txBody>
      </p:sp>
      <p:sp>
        <p:nvSpPr>
          <p:cNvPr id="78" name="矩形 77"/>
          <p:cNvSpPr/>
          <p:nvPr/>
        </p:nvSpPr>
        <p:spPr>
          <a:xfrm>
            <a:off x="300660" y="656692"/>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79" name="图片 11">
            <a:extLst>
              <a:ext uri="{FF2B5EF4-FFF2-40B4-BE49-F238E27FC236}">
                <a16:creationId xmlns:a16="http://schemas.microsoft.com/office/drawing/2014/main" xmlns="" id="{9497402D-A91B-4FFF-A3ED-FE2B8510EC1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90" t="1" r="5852" b="-226"/>
          <a:stretch/>
        </p:blipFill>
        <p:spPr bwMode="auto">
          <a:xfrm>
            <a:off x="11064552" y="47727"/>
            <a:ext cx="714369" cy="5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3697370" y="1543113"/>
            <a:ext cx="3442745" cy="707886"/>
          </a:xfrm>
          <a:prstGeom prst="rect">
            <a:avLst/>
          </a:prstGeom>
        </p:spPr>
        <p:txBody>
          <a:bodyPr wrap="square">
            <a:spAutoFit/>
          </a:bodyPr>
          <a:lstStyle/>
          <a:p>
            <a:pPr marL="342900" indent="-342900" algn="ctr" eaLnBrk="1" hangingPunct="1">
              <a:buFont typeface="+mj-ea"/>
              <a:buAutoNum type="circleNumDbPlain" startAt="3"/>
            </a:pPr>
            <a:r>
              <a:rPr lang="en-US" altLang="zh-CN" sz="2000" b="1" dirty="0" smtClean="0">
                <a:solidFill>
                  <a:srgbClr val="C00000"/>
                </a:solidFill>
                <a:latin typeface="Calibri" panose="020F0502020204030204" pitchFamily="34" charset="0"/>
                <a:ea typeface="等线" panose="02010600030101010101" pitchFamily="2" charset="-122"/>
                <a:cs typeface="Times New Roman" panose="02020603050405020304" pitchFamily="18" charset="0"/>
              </a:rPr>
              <a:t>Sub-critical </a:t>
            </a:r>
            <a:r>
              <a:rPr lang="en-US" altLang="zh-CN" sz="2000" b="1" dirty="0">
                <a:solidFill>
                  <a:srgbClr val="C00000"/>
                </a:solidFill>
                <a:latin typeface="Calibri" panose="020F0502020204030204" pitchFamily="34" charset="0"/>
                <a:ea typeface="等线" panose="02010600030101010101" pitchFamily="2" charset="-122"/>
                <a:cs typeface="Times New Roman" panose="02020603050405020304" pitchFamily="18" charset="0"/>
              </a:rPr>
              <a:t>lead-bismuth eutectic (LBE) </a:t>
            </a:r>
            <a:r>
              <a:rPr lang="en-US" altLang="zh-CN" sz="2000" b="1" dirty="0" smtClean="0">
                <a:solidFill>
                  <a:srgbClr val="C00000"/>
                </a:solidFill>
                <a:latin typeface="Calibri" panose="020F0502020204030204" pitchFamily="34" charset="0"/>
                <a:ea typeface="等线" panose="02010600030101010101" pitchFamily="2" charset="-122"/>
                <a:cs typeface="Times New Roman" panose="02020603050405020304" pitchFamily="18" charset="0"/>
              </a:rPr>
              <a:t> fast reactor</a:t>
            </a:r>
            <a:endParaRPr lang="zh-CN" altLang="en-US" sz="2000" b="1" dirty="0">
              <a:solidFill>
                <a:srgbClr val="C00000"/>
              </a:solidFill>
              <a:latin typeface="Calibri" panose="020F0502020204030204" pitchFamily="34" charset="0"/>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3564682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287164" y="3305870"/>
            <a:ext cx="6822899" cy="3618854"/>
          </a:xfrm>
          <a:prstGeom prst="rect">
            <a:avLst/>
          </a:prstGeom>
        </p:spPr>
      </p:pic>
      <p:sp>
        <p:nvSpPr>
          <p:cNvPr id="5" name="矩形 4"/>
          <p:cNvSpPr/>
          <p:nvPr/>
        </p:nvSpPr>
        <p:spPr>
          <a:xfrm>
            <a:off x="2218179" y="80628"/>
            <a:ext cx="8234305" cy="523220"/>
          </a:xfrm>
          <a:prstGeom prst="rect">
            <a:avLst/>
          </a:prstGeom>
        </p:spPr>
        <p:txBody>
          <a:bodyPr wrap="none">
            <a:spAutoFit/>
          </a:bodyPr>
          <a:lstStyle/>
          <a:p>
            <a:pPr algn="ctr" eaLnBrk="1" hangingPunct="1">
              <a:spcAft>
                <a:spcPts val="600"/>
              </a:spcAft>
            </a:pPr>
            <a:r>
              <a:rPr lang="en-US" altLang="zh-CN" sz="2800" b="1" dirty="0">
                <a:solidFill>
                  <a:srgbClr val="0000FF"/>
                </a:solidFill>
                <a:latin typeface="Times New Roman" panose="02020603050405020304" pitchFamily="18" charset="0"/>
                <a:ea typeface="等线" panose="02010600030101010101" pitchFamily="2" charset="-122"/>
              </a:rPr>
              <a:t>CNUF</a:t>
            </a:r>
            <a:r>
              <a:rPr lang="en-US" altLang="zh-CN" sz="2800" b="1" dirty="0">
                <a:solidFill>
                  <a:prstClr val="black"/>
                </a:solidFill>
                <a:latin typeface="Times New Roman" panose="02020603050405020304" pitchFamily="18" charset="0"/>
                <a:ea typeface="等线" panose="02010600030101010101" pitchFamily="2" charset="-122"/>
              </a:rPr>
              <a:t>-An upgrade project for the HIAF and </a:t>
            </a:r>
            <a:r>
              <a:rPr lang="en-US" altLang="zh-CN" sz="2800" b="1" dirty="0" err="1">
                <a:solidFill>
                  <a:prstClr val="black"/>
                </a:solidFill>
                <a:latin typeface="Times New Roman" panose="02020603050405020304" pitchFamily="18" charset="0"/>
                <a:ea typeface="等线" panose="02010600030101010101" pitchFamily="2" charset="-122"/>
              </a:rPr>
              <a:t>CiADS</a:t>
            </a:r>
            <a:endParaRPr lang="zh-CN" altLang="en-US" sz="2800" b="1" dirty="0">
              <a:solidFill>
                <a:prstClr val="black"/>
              </a:solidFill>
              <a:latin typeface="Times New Roman" panose="02020603050405020304" pitchFamily="18" charset="0"/>
              <a:ea typeface="等线" panose="02010600030101010101" pitchFamily="2" charset="-122"/>
            </a:endParaRPr>
          </a:p>
        </p:txBody>
      </p:sp>
      <p:sp>
        <p:nvSpPr>
          <p:cNvPr id="14" name="TextBox 6">
            <a:extLst>
              <a:ext uri="{FF2B5EF4-FFF2-40B4-BE49-F238E27FC236}">
                <a16:creationId xmlns="" xmlns:a16="http://schemas.microsoft.com/office/drawing/2014/main" id="{83D670C5-AB5F-45C4-A3D2-0773AC434CC1}"/>
              </a:ext>
            </a:extLst>
          </p:cNvPr>
          <p:cNvSpPr txBox="1"/>
          <p:nvPr/>
        </p:nvSpPr>
        <p:spPr>
          <a:xfrm>
            <a:off x="223194" y="764704"/>
            <a:ext cx="11957482" cy="461665"/>
          </a:xfrm>
          <a:prstGeom prst="rect">
            <a:avLst/>
          </a:prstGeom>
          <a:noFill/>
        </p:spPr>
        <p:txBody>
          <a:bodyPr wrap="square" rtlCol="0">
            <a:spAutoFit/>
          </a:bodyPr>
          <a:lstStyle/>
          <a:p>
            <a:pPr algn="ctr" eaLnBrk="1" hangingPunct="1">
              <a:spcAft>
                <a:spcPts val="600"/>
              </a:spcAft>
            </a:pPr>
            <a:r>
              <a:rPr lang="en-US" altLang="zh-CN" sz="2400" b="1" dirty="0" err="1">
                <a:solidFill>
                  <a:srgbClr val="C00000"/>
                </a:solidFill>
                <a:latin typeface="Times New Roman" panose="02020603050405020304" pitchFamily="18" charset="0"/>
                <a:ea typeface="等线" panose="02010600030101010101" pitchFamily="2" charset="-122"/>
                <a:cs typeface="Times New Roman" panose="02020603050405020304" pitchFamily="18" charset="0"/>
              </a:rPr>
              <a:t>EicC</a:t>
            </a:r>
            <a:r>
              <a:rPr lang="en-US" altLang="zh-CN" sz="24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 Dual-polarized </a:t>
            </a:r>
            <a:r>
              <a:rPr lang="en-US" altLang="zh-CN" sz="2400" b="1"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high-luminosity electron-ion </a:t>
            </a:r>
            <a:r>
              <a:rPr lang="en-US" altLang="zh-CN" sz="24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collider in the sea quark energy region.</a:t>
            </a:r>
            <a:endParaRPr lang="zh-CN" altLang="en-US" sz="24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15" name="Rectangle 22">
            <a:extLst>
              <a:ext uri="{FF2B5EF4-FFF2-40B4-BE49-F238E27FC236}">
                <a16:creationId xmlns="" xmlns:a16="http://schemas.microsoft.com/office/drawing/2014/main" id="{9C1295D2-F26D-4FCE-986C-7A47655CCC6D}"/>
              </a:ext>
            </a:extLst>
          </p:cNvPr>
          <p:cNvSpPr/>
          <p:nvPr/>
        </p:nvSpPr>
        <p:spPr>
          <a:xfrm>
            <a:off x="444664" y="1241059"/>
            <a:ext cx="6174844" cy="400110"/>
          </a:xfrm>
          <a:prstGeom prst="rect">
            <a:avLst/>
          </a:prstGeom>
        </p:spPr>
        <p:txBody>
          <a:bodyPr wrap="square">
            <a:spAutoFit/>
          </a:bodyPr>
          <a:lstStyle/>
          <a:p>
            <a:pPr marL="285750" indent="-285750" eaLnBrk="1" hangingPunct="1">
              <a:spcAft>
                <a:spcPts val="1200"/>
              </a:spcAft>
              <a:buFont typeface="Wingdings" panose="05000000000000000000" pitchFamily="2" charset="2"/>
              <a:buChar char="p"/>
            </a:pPr>
            <a:r>
              <a:rPr lang="en-US" altLang="zh-CN" sz="2000" b="1" dirty="0">
                <a:solidFill>
                  <a:srgbClr val="0000FF"/>
                </a:solidFill>
                <a:ea typeface="等线" panose="02010600030101010101" pitchFamily="2" charset="-122"/>
                <a:cs typeface="Arial" panose="020B0604020202020204" pitchFamily="34" charset="0"/>
              </a:rPr>
              <a:t>Spin decomposition &amp; nucleon mass origin </a:t>
            </a:r>
          </a:p>
        </p:txBody>
      </p:sp>
      <p:sp>
        <p:nvSpPr>
          <p:cNvPr id="16" name="Rectangle 23">
            <a:extLst>
              <a:ext uri="{FF2B5EF4-FFF2-40B4-BE49-F238E27FC236}">
                <a16:creationId xmlns="" xmlns:a16="http://schemas.microsoft.com/office/drawing/2014/main" id="{FE4C1751-AEA5-4D1C-B447-08BCB3345F08}"/>
              </a:ext>
            </a:extLst>
          </p:cNvPr>
          <p:cNvSpPr/>
          <p:nvPr/>
        </p:nvSpPr>
        <p:spPr>
          <a:xfrm>
            <a:off x="2692424" y="5854261"/>
            <a:ext cx="4513705" cy="661720"/>
          </a:xfrm>
          <a:prstGeom prst="rect">
            <a:avLst/>
          </a:prstGeom>
        </p:spPr>
        <p:txBody>
          <a:bodyPr wrap="square">
            <a:spAutoFit/>
          </a:bodyPr>
          <a:lstStyle/>
          <a:p>
            <a:pPr marL="285750" indent="-285750" eaLnBrk="1" hangingPunct="1">
              <a:spcAft>
                <a:spcPts val="600"/>
              </a:spcAft>
              <a:buFont typeface="Arial" panose="020B0604020202020204" pitchFamily="34" charset="0"/>
              <a:buChar char="•"/>
            </a:pPr>
            <a:r>
              <a:rPr lang="en-US" altLang="zh-CN" sz="1600" dirty="0">
                <a:solidFill>
                  <a:srgbClr val="0000FF"/>
                </a:solidFill>
                <a:ea typeface="等线" panose="02010600030101010101" pitchFamily="2" charset="-122"/>
                <a:cs typeface="Arial" panose="020B0604020202020204" pitchFamily="34" charset="0"/>
              </a:rPr>
              <a:t>Mode: rapid replacement head-on collision</a:t>
            </a:r>
          </a:p>
          <a:p>
            <a:pPr marL="285750" indent="-285750" eaLnBrk="1" hangingPunct="1">
              <a:spcAft>
                <a:spcPts val="600"/>
              </a:spcAft>
              <a:buFont typeface="Arial" panose="020B0604020202020204" pitchFamily="34" charset="0"/>
              <a:buChar char="•"/>
            </a:pPr>
            <a:r>
              <a:rPr lang="en-US" altLang="zh-CN" sz="1600" dirty="0" smtClean="0">
                <a:solidFill>
                  <a:srgbClr val="C00000"/>
                </a:solidFill>
                <a:ea typeface="等线" panose="02010600030101010101" pitchFamily="2" charset="-122"/>
                <a:cs typeface="Arial" panose="020B0604020202020204" pitchFamily="34" charset="0"/>
              </a:rPr>
              <a:t>Integrated </a:t>
            </a:r>
            <a:r>
              <a:rPr lang="en-US" altLang="zh-CN" sz="1600" dirty="0" err="1">
                <a:solidFill>
                  <a:srgbClr val="C00000"/>
                </a:solidFill>
                <a:ea typeface="等线" panose="02010600030101010101" pitchFamily="2" charset="-122"/>
                <a:cs typeface="Arial" panose="020B0604020202020204" pitchFamily="34" charset="0"/>
              </a:rPr>
              <a:t>Lumi</a:t>
            </a:r>
            <a:r>
              <a:rPr lang="en-US" altLang="zh-CN" sz="1600" dirty="0">
                <a:solidFill>
                  <a:srgbClr val="C00000"/>
                </a:solidFill>
                <a:ea typeface="等线" panose="02010600030101010101" pitchFamily="2" charset="-122"/>
                <a:cs typeface="Arial" panose="020B0604020202020204" pitchFamily="34" charset="0"/>
              </a:rPr>
              <a:t>.=150-200 fb</a:t>
            </a:r>
            <a:r>
              <a:rPr lang="en-US" altLang="zh-CN" sz="1600" baseline="30000" dirty="0">
                <a:solidFill>
                  <a:srgbClr val="C00000"/>
                </a:solidFill>
                <a:ea typeface="等线" panose="02010600030101010101" pitchFamily="2" charset="-122"/>
                <a:cs typeface="Arial" panose="020B0604020202020204" pitchFamily="34" charset="0"/>
              </a:rPr>
              <a:t>-1</a:t>
            </a:r>
          </a:p>
        </p:txBody>
      </p:sp>
      <p:sp>
        <p:nvSpPr>
          <p:cNvPr id="17" name="AutoShape 2" descr="Electron-Ion Collider science goals">
            <a:extLst>
              <a:ext uri="{FF2B5EF4-FFF2-40B4-BE49-F238E27FC236}">
                <a16:creationId xmlns="" xmlns:a16="http://schemas.microsoft.com/office/drawing/2014/main" id="{34EFDF4B-3BBE-4569-AFE7-E6B3DE3B5E46}"/>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hangingPunct="1"/>
            <a:endParaRPr lang="zh-CN" altLang="en-US">
              <a:solidFill>
                <a:prstClr val="black"/>
              </a:solidFill>
              <a:latin typeface="等线" panose="02010600030101010101" pitchFamily="2" charset="-122"/>
              <a:ea typeface="等线" panose="02010600030101010101" pitchFamily="2" charset="-122"/>
            </a:endParaRPr>
          </a:p>
        </p:txBody>
      </p:sp>
      <p:grpSp>
        <p:nvGrpSpPr>
          <p:cNvPr id="18" name="Group 20">
            <a:extLst>
              <a:ext uri="{FF2B5EF4-FFF2-40B4-BE49-F238E27FC236}">
                <a16:creationId xmlns="" xmlns:a16="http://schemas.microsoft.com/office/drawing/2014/main" id="{DF1F384C-CE37-491B-B85F-A0E5699F01DD}"/>
              </a:ext>
            </a:extLst>
          </p:cNvPr>
          <p:cNvGrpSpPr>
            <a:grpSpLocks noChangeAspect="1"/>
          </p:cNvGrpSpPr>
          <p:nvPr/>
        </p:nvGrpSpPr>
        <p:grpSpPr>
          <a:xfrm>
            <a:off x="9192484" y="1741523"/>
            <a:ext cx="2520000" cy="1743614"/>
            <a:chOff x="76480" y="4289242"/>
            <a:chExt cx="2982496" cy="2110029"/>
          </a:xfrm>
        </p:grpSpPr>
        <p:grpSp>
          <p:nvGrpSpPr>
            <p:cNvPr id="19" name="Group 12">
              <a:extLst>
                <a:ext uri="{FF2B5EF4-FFF2-40B4-BE49-F238E27FC236}">
                  <a16:creationId xmlns="" xmlns:a16="http://schemas.microsoft.com/office/drawing/2014/main" id="{91C52FE6-B2A8-4BED-BDEF-25CD99E4D288}"/>
                </a:ext>
              </a:extLst>
            </p:cNvPr>
            <p:cNvGrpSpPr/>
            <p:nvPr/>
          </p:nvGrpSpPr>
          <p:grpSpPr>
            <a:xfrm>
              <a:off x="76480" y="4289242"/>
              <a:ext cx="2982496" cy="2110029"/>
              <a:chOff x="76480" y="4289242"/>
              <a:chExt cx="2982496" cy="2110029"/>
            </a:xfrm>
          </p:grpSpPr>
          <p:pic>
            <p:nvPicPr>
              <p:cNvPr id="23" name="Picture 5">
                <a:extLst>
                  <a:ext uri="{FF2B5EF4-FFF2-40B4-BE49-F238E27FC236}">
                    <a16:creationId xmlns="" xmlns:a16="http://schemas.microsoft.com/office/drawing/2014/main" id="{62FB0C6E-19CC-4F16-BAF6-32331403C3A5}"/>
                  </a:ext>
                </a:extLst>
              </p:cNvPr>
              <p:cNvPicPr>
                <a:picLocks noChangeAspect="1"/>
              </p:cNvPicPr>
              <p:nvPr/>
            </p:nvPicPr>
            <p:blipFill>
              <a:blip r:embed="rId4"/>
              <a:stretch>
                <a:fillRect/>
              </a:stretch>
            </p:blipFill>
            <p:spPr>
              <a:xfrm>
                <a:off x="76480" y="4289242"/>
                <a:ext cx="2982496" cy="2110029"/>
              </a:xfrm>
              <a:prstGeom prst="rect">
                <a:avLst/>
              </a:prstGeom>
            </p:spPr>
          </p:pic>
          <p:pic>
            <p:nvPicPr>
              <p:cNvPr id="24" name="Picture 11">
                <a:extLst>
                  <a:ext uri="{FF2B5EF4-FFF2-40B4-BE49-F238E27FC236}">
                    <a16:creationId xmlns="" xmlns:a16="http://schemas.microsoft.com/office/drawing/2014/main" id="{2497C066-F00E-4D88-9207-2364A3FF50F0}"/>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89170" y="4977546"/>
                <a:ext cx="666948" cy="694508"/>
              </a:xfrm>
              <a:prstGeom prst="rect">
                <a:avLst/>
              </a:prstGeom>
            </p:spPr>
          </p:pic>
        </p:grpSp>
        <p:grpSp>
          <p:nvGrpSpPr>
            <p:cNvPr id="20" name="Group 15">
              <a:extLst>
                <a:ext uri="{FF2B5EF4-FFF2-40B4-BE49-F238E27FC236}">
                  <a16:creationId xmlns="" xmlns:a16="http://schemas.microsoft.com/office/drawing/2014/main" id="{9AE30961-0DF0-4250-BCD1-AE595235EBFE}"/>
                </a:ext>
              </a:extLst>
            </p:cNvPr>
            <p:cNvGrpSpPr/>
            <p:nvPr/>
          </p:nvGrpSpPr>
          <p:grpSpPr>
            <a:xfrm>
              <a:off x="658829" y="4425645"/>
              <a:ext cx="1093771" cy="415498"/>
              <a:chOff x="658829" y="4425645"/>
              <a:chExt cx="1093771" cy="415498"/>
            </a:xfrm>
          </p:grpSpPr>
          <p:sp>
            <p:nvSpPr>
              <p:cNvPr id="21" name="Rectangle 14">
                <a:extLst>
                  <a:ext uri="{FF2B5EF4-FFF2-40B4-BE49-F238E27FC236}">
                    <a16:creationId xmlns="" xmlns:a16="http://schemas.microsoft.com/office/drawing/2014/main" id="{52BC73A0-D615-4E5E-9DF2-B3174D511C49}"/>
                  </a:ext>
                </a:extLst>
              </p:cNvPr>
              <p:cNvSpPr/>
              <p:nvPr/>
            </p:nvSpPr>
            <p:spPr>
              <a:xfrm>
                <a:off x="711994" y="4468412"/>
                <a:ext cx="1040606" cy="3298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sp>
            <p:nvSpPr>
              <p:cNvPr id="22" name="TextBox 13">
                <a:extLst>
                  <a:ext uri="{FF2B5EF4-FFF2-40B4-BE49-F238E27FC236}">
                    <a16:creationId xmlns="" xmlns:a16="http://schemas.microsoft.com/office/drawing/2014/main" id="{5812333F-939F-4B16-BB6B-DDA1CF616EE8}"/>
                  </a:ext>
                </a:extLst>
              </p:cNvPr>
              <p:cNvSpPr txBox="1"/>
              <p:nvPr/>
            </p:nvSpPr>
            <p:spPr>
              <a:xfrm>
                <a:off x="658829" y="4425645"/>
                <a:ext cx="1050288" cy="415498"/>
              </a:xfrm>
              <a:prstGeom prst="rect">
                <a:avLst/>
              </a:prstGeom>
              <a:noFill/>
            </p:spPr>
            <p:txBody>
              <a:bodyPr wrap="none" rtlCol="0">
                <a:spAutoFit/>
              </a:bodyPr>
              <a:lstStyle/>
              <a:p>
                <a:pPr eaLnBrk="1" hangingPunct="1"/>
                <a:r>
                  <a:rPr lang="en-US" sz="7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U.S.EIC  10×100 GeV</a:t>
                </a:r>
                <a:r>
                  <a:rPr lang="en-US" sz="700" baseline="300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2</a:t>
                </a:r>
              </a:p>
              <a:p>
                <a:pPr eaLnBrk="1" hangingPunct="1"/>
                <a:r>
                  <a:rPr lang="en-US" sz="700" dirty="0" err="1">
                    <a:solidFill>
                      <a:prstClr val="black"/>
                    </a:solidFill>
                    <a:latin typeface="Times New Roman" panose="02020603050405020304" pitchFamily="18" charset="0"/>
                    <a:ea typeface="等线" panose="02010600030101010101" pitchFamily="2" charset="-122"/>
                    <a:cs typeface="Times New Roman" panose="02020603050405020304" pitchFamily="18" charset="0"/>
                  </a:rPr>
                  <a:t>EicC</a:t>
                </a:r>
                <a:r>
                  <a:rPr lang="en-US" sz="7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5×25 GeV</a:t>
                </a:r>
                <a:r>
                  <a:rPr lang="en-US" sz="700" baseline="300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2</a:t>
                </a:r>
              </a:p>
              <a:p>
                <a:pPr eaLnBrk="1" hangingPunct="1"/>
                <a:r>
                  <a:rPr lang="en-US" sz="700" dirty="0" err="1">
                    <a:solidFill>
                      <a:prstClr val="black"/>
                    </a:solidFill>
                    <a:latin typeface="Times New Roman" panose="02020603050405020304" pitchFamily="18" charset="0"/>
                    <a:ea typeface="等线" panose="02010600030101010101" pitchFamily="2" charset="-122"/>
                    <a:cs typeface="Times New Roman" panose="02020603050405020304" pitchFamily="18" charset="0"/>
                  </a:rPr>
                  <a:t>JLab</a:t>
                </a:r>
                <a:r>
                  <a:rPr lang="en-US" sz="7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12 GeV</a:t>
                </a:r>
              </a:p>
            </p:txBody>
          </p:sp>
        </p:grpSp>
      </p:grpSp>
      <p:pic>
        <p:nvPicPr>
          <p:cNvPr id="25" name="Picture 31">
            <a:extLst>
              <a:ext uri="{FF2B5EF4-FFF2-40B4-BE49-F238E27FC236}">
                <a16:creationId xmlns="" xmlns:a16="http://schemas.microsoft.com/office/drawing/2014/main" id="{2661DE18-26E9-4FEA-9DDD-A7E1D8B13F47}"/>
              </a:ext>
            </a:extLst>
          </p:cNvPr>
          <p:cNvPicPr>
            <a:picLocks noChangeAspect="1"/>
          </p:cNvPicPr>
          <p:nvPr/>
        </p:nvPicPr>
        <p:blipFill>
          <a:blip r:embed="rId6"/>
          <a:stretch>
            <a:fillRect/>
          </a:stretch>
        </p:blipFill>
        <p:spPr>
          <a:xfrm>
            <a:off x="6054606" y="1670439"/>
            <a:ext cx="2673103" cy="1878192"/>
          </a:xfrm>
          <a:prstGeom prst="rect">
            <a:avLst/>
          </a:prstGeom>
        </p:spPr>
      </p:pic>
      <p:grpSp>
        <p:nvGrpSpPr>
          <p:cNvPr id="26" name="Group 9">
            <a:extLst>
              <a:ext uri="{FF2B5EF4-FFF2-40B4-BE49-F238E27FC236}">
                <a16:creationId xmlns="" xmlns:a16="http://schemas.microsoft.com/office/drawing/2014/main" id="{2DF9589D-4009-46FC-BB58-1FBF5C853D2E}"/>
              </a:ext>
            </a:extLst>
          </p:cNvPr>
          <p:cNvGrpSpPr/>
          <p:nvPr/>
        </p:nvGrpSpPr>
        <p:grpSpPr>
          <a:xfrm>
            <a:off x="812288" y="2232271"/>
            <a:ext cx="4295773" cy="918709"/>
            <a:chOff x="4509376" y="1646499"/>
            <a:chExt cx="4295773" cy="918709"/>
          </a:xfrm>
        </p:grpSpPr>
        <p:sp>
          <p:nvSpPr>
            <p:cNvPr id="27" name="Rectangle 26">
              <a:extLst>
                <a:ext uri="{FF2B5EF4-FFF2-40B4-BE49-F238E27FC236}">
                  <a16:creationId xmlns="" xmlns:a16="http://schemas.microsoft.com/office/drawing/2014/main" id="{F4351D8B-DA4D-427C-B6BA-D5D54E6E2627}"/>
                </a:ext>
              </a:extLst>
            </p:cNvPr>
            <p:cNvSpPr/>
            <p:nvPr/>
          </p:nvSpPr>
          <p:spPr>
            <a:xfrm>
              <a:off x="4611398" y="1679984"/>
              <a:ext cx="4193751" cy="846386"/>
            </a:xfrm>
            <a:prstGeom prst="rect">
              <a:avLst/>
            </a:prstGeom>
            <a:noFill/>
          </p:spPr>
          <p:txBody>
            <a:bodyPr wrap="square">
              <a:spAutoFit/>
            </a:bodyPr>
            <a:lstStyle/>
            <a:p>
              <a:pPr marL="285750" indent="-285750" eaLnBrk="1" hangingPunct="1">
                <a:spcAft>
                  <a:spcPts val="600"/>
                </a:spcAft>
                <a:buFont typeface="Wingdings" panose="05000000000000000000" pitchFamily="2" charset="2"/>
                <a:buChar char="Ø"/>
              </a:pPr>
              <a:r>
                <a:rPr lang="en-US" altLang="zh-CN" sz="1300" b="1"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Electron</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5 GeV, 4.5×10</a:t>
              </a:r>
              <a:r>
                <a:rPr lang="en-US" altLang="zh-CN" sz="1300" baseline="300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13</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300" dirty="0" err="1">
                  <a:solidFill>
                    <a:prstClr val="black"/>
                  </a:solidFill>
                  <a:latin typeface="Times New Roman" panose="02020603050405020304" pitchFamily="18" charset="0"/>
                  <a:ea typeface="等线" panose="02010600030101010101" pitchFamily="2" charset="-122"/>
                  <a:cs typeface="Times New Roman" panose="02020603050405020304" pitchFamily="18" charset="0"/>
                </a:rPr>
                <a:t>ppp</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80% polarization </a:t>
              </a:r>
            </a:p>
            <a:p>
              <a:pPr marL="285750" indent="-285750" eaLnBrk="1" hangingPunct="1">
                <a:spcAft>
                  <a:spcPts val="600"/>
                </a:spcAft>
                <a:buFont typeface="Wingdings" panose="05000000000000000000" pitchFamily="2" charset="2"/>
                <a:buChar char="Ø"/>
              </a:pPr>
              <a:r>
                <a:rPr lang="en-US" altLang="zh-CN" sz="1300" b="1"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Proton: </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25GeV, 4×10</a:t>
              </a:r>
              <a:r>
                <a:rPr lang="en-US" altLang="zh-CN" sz="1300" baseline="300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14</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300" dirty="0" err="1">
                  <a:solidFill>
                    <a:prstClr val="black"/>
                  </a:solidFill>
                  <a:latin typeface="Times New Roman" panose="02020603050405020304" pitchFamily="18" charset="0"/>
                  <a:ea typeface="等线" panose="02010600030101010101" pitchFamily="2" charset="-122"/>
                  <a:cs typeface="Times New Roman" panose="02020603050405020304" pitchFamily="18" charset="0"/>
                </a:rPr>
                <a:t>ppp</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 70% polarization </a:t>
              </a:r>
            </a:p>
            <a:p>
              <a:pPr marL="285750" indent="-285750" eaLnBrk="1" hangingPunct="1">
                <a:spcAft>
                  <a:spcPts val="600"/>
                </a:spcAft>
                <a:buFont typeface="Wingdings" panose="05000000000000000000" pitchFamily="2" charset="2"/>
                <a:buChar char="Ø"/>
              </a:pPr>
              <a:r>
                <a:rPr lang="en-US" altLang="zh-CN" sz="1300" b="1"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Ion: </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d (polarized), </a:t>
              </a:r>
              <a:r>
                <a:rPr lang="en-US" altLang="zh-CN" sz="1300" baseline="300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3</a:t>
              </a:r>
              <a:r>
                <a:rPr lang="en-US" altLang="zh-CN" sz="13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He (polarized) to Uranium</a:t>
              </a:r>
            </a:p>
          </p:txBody>
        </p:sp>
        <p:sp>
          <p:nvSpPr>
            <p:cNvPr id="28" name="Rectangle: Rounded Corners 2">
              <a:extLst>
                <a:ext uri="{FF2B5EF4-FFF2-40B4-BE49-F238E27FC236}">
                  <a16:creationId xmlns="" xmlns:a16="http://schemas.microsoft.com/office/drawing/2014/main" id="{E8A8B09A-159D-4D47-8102-EED15D7D5C04}"/>
                </a:ext>
              </a:extLst>
            </p:cNvPr>
            <p:cNvSpPr/>
            <p:nvPr/>
          </p:nvSpPr>
          <p:spPr>
            <a:xfrm>
              <a:off x="4509376" y="1646499"/>
              <a:ext cx="3966409" cy="918709"/>
            </a:xfrm>
            <a:prstGeom prst="round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en-US">
                <a:solidFill>
                  <a:prstClr val="white"/>
                </a:solidFill>
              </a:endParaRPr>
            </a:p>
          </p:txBody>
        </p:sp>
      </p:grpSp>
      <p:sp>
        <p:nvSpPr>
          <p:cNvPr id="29" name="Rectangle 34">
            <a:extLst>
              <a:ext uri="{FF2B5EF4-FFF2-40B4-BE49-F238E27FC236}">
                <a16:creationId xmlns="" xmlns:a16="http://schemas.microsoft.com/office/drawing/2014/main" id="{D8889953-5079-419B-9E39-F1F1600DCC70}"/>
              </a:ext>
            </a:extLst>
          </p:cNvPr>
          <p:cNvSpPr/>
          <p:nvPr/>
        </p:nvSpPr>
        <p:spPr>
          <a:xfrm>
            <a:off x="2814529" y="4234131"/>
            <a:ext cx="2561391" cy="561692"/>
          </a:xfrm>
          <a:prstGeom prst="rect">
            <a:avLst/>
          </a:prstGeom>
        </p:spPr>
        <p:txBody>
          <a:bodyPr wrap="square">
            <a:spAutoFit/>
          </a:bodyPr>
          <a:lstStyle/>
          <a:p>
            <a:pPr eaLnBrk="1" hangingPunct="1">
              <a:spcAft>
                <a:spcPts val="300"/>
              </a:spcAft>
            </a:pPr>
            <a:r>
              <a:rPr lang="en-US" altLang="zh-CN" sz="1400" b="1" dirty="0">
                <a:solidFill>
                  <a:srgbClr val="636466"/>
                </a:solidFill>
                <a:latin typeface="Times New Roman" panose="02020603050405020304" pitchFamily="18" charset="0"/>
                <a:ea typeface="等线" panose="02010600030101010101" pitchFamily="2" charset="-122"/>
                <a:cs typeface="Times New Roman" panose="02020603050405020304" pitchFamily="18" charset="0"/>
              </a:rPr>
              <a:t>p-Ring: 86.5Tm, 500MHz RF</a:t>
            </a:r>
          </a:p>
          <a:p>
            <a:pPr eaLnBrk="1" hangingPunct="1">
              <a:spcAft>
                <a:spcPts val="300"/>
              </a:spcAft>
            </a:pPr>
            <a:r>
              <a:rPr lang="en-US" altLang="zh-CN" sz="1400" b="1" dirty="0">
                <a:solidFill>
                  <a:srgbClr val="636466"/>
                </a:solidFill>
                <a:latin typeface="Times New Roman" panose="02020603050405020304" pitchFamily="18" charset="0"/>
                <a:ea typeface="等线" panose="02010600030101010101" pitchFamily="2" charset="-122"/>
                <a:cs typeface="Times New Roman" panose="02020603050405020304" pitchFamily="18" charset="0"/>
              </a:rPr>
              <a:t>e-Ring: 16.7Tm, 500MHz RF</a:t>
            </a:r>
            <a:r>
              <a:rPr lang="zh-CN" altLang="en-US" sz="1400" b="1" dirty="0">
                <a:solidFill>
                  <a:srgbClr val="636466"/>
                </a:solidFill>
                <a:latin typeface="Times New Roman" panose="02020603050405020304" pitchFamily="18" charset="0"/>
                <a:ea typeface="等线" panose="02010600030101010101" pitchFamily="2" charset="-122"/>
                <a:cs typeface="Times New Roman" panose="02020603050405020304" pitchFamily="18" charset="0"/>
              </a:rPr>
              <a:t> </a:t>
            </a:r>
            <a:endParaRPr lang="en-US" altLang="zh-CN" sz="1400" b="1" dirty="0">
              <a:solidFill>
                <a:srgbClr val="636466"/>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4" name="矩形 3"/>
          <p:cNvSpPr/>
          <p:nvPr/>
        </p:nvSpPr>
        <p:spPr>
          <a:xfrm>
            <a:off x="7026109" y="4117408"/>
            <a:ext cx="5069487" cy="2185214"/>
          </a:xfrm>
          <a:prstGeom prst="rect">
            <a:avLst/>
          </a:prstGeom>
          <a:solidFill>
            <a:schemeClr val="accent1">
              <a:lumMod val="20000"/>
              <a:lumOff val="80000"/>
            </a:schemeClr>
          </a:solidFill>
        </p:spPr>
        <p:txBody>
          <a:bodyPr wrap="square">
            <a:spAutoFit/>
          </a:bodyPr>
          <a:lstStyle/>
          <a:p>
            <a:pPr marL="285750" indent="-285750" eaLnBrk="1" hangingPunct="1">
              <a:spcBef>
                <a:spcPts val="600"/>
              </a:spcBef>
              <a:buFont typeface="Arial" panose="020B0604020202020204" pitchFamily="34" charset="0"/>
              <a:buChar char="•"/>
            </a:pPr>
            <a:r>
              <a:rPr lang="en-US" altLang="zh-CN" dirty="0" err="1"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EicC</a:t>
            </a: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 at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a sweet spot to systematically study the behavior </a:t>
            </a: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of sea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quarks. </a:t>
            </a:r>
            <a:endPar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endParaRPr>
          </a:p>
          <a:p>
            <a:pPr marL="285750" indent="-285750" eaLnBrk="1" hangingPunct="1">
              <a:spcBef>
                <a:spcPts val="600"/>
              </a:spcBef>
              <a:buFont typeface="Arial" panose="020B0604020202020204" pitchFamily="34" charset="0"/>
              <a:buChar char="•"/>
            </a:pP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EIC-US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is a higher energy machine </a:t>
            </a: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with an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emphasis on low and moderate-</a:t>
            </a:r>
            <a:r>
              <a:rPr lang="en-US" altLang="zh-CN" i="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x </a:t>
            </a: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region for gluon. </a:t>
            </a:r>
          </a:p>
          <a:p>
            <a:pPr marL="285750" indent="-285750" eaLnBrk="1" hangingPunct="1">
              <a:spcBef>
                <a:spcPts val="600"/>
              </a:spcBef>
              <a:buFont typeface="Arial" panose="020B0604020202020204" pitchFamily="34" charset="0"/>
              <a:buChar char="•"/>
            </a:pP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Combining the measurements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at both colliders will </a:t>
            </a:r>
            <a:r>
              <a:rPr lang="en-US" altLang="zh-CN"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provide systematically controlled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physics interpretation</a:t>
            </a:r>
            <a:endParaRPr lang="zh-CN" altLang="en-US" dirty="0">
              <a:solidFill>
                <a:srgbClr val="C00000"/>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40" name="Rectangle 23">
            <a:extLst>
              <a:ext uri="{FF2B5EF4-FFF2-40B4-BE49-F238E27FC236}">
                <a16:creationId xmlns="" xmlns:a16="http://schemas.microsoft.com/office/drawing/2014/main" id="{FE4C1751-AEA5-4D1C-B447-08BCB3345F08}"/>
              </a:ext>
            </a:extLst>
          </p:cNvPr>
          <p:cNvSpPr/>
          <p:nvPr/>
        </p:nvSpPr>
        <p:spPr>
          <a:xfrm>
            <a:off x="587388" y="1670439"/>
            <a:ext cx="5363566" cy="338554"/>
          </a:xfrm>
          <a:prstGeom prst="rect">
            <a:avLst/>
          </a:prstGeom>
        </p:spPr>
        <p:txBody>
          <a:bodyPr wrap="square">
            <a:spAutoFit/>
          </a:bodyPr>
          <a:lstStyle/>
          <a:p>
            <a:pPr marL="285750" indent="-285750" eaLnBrk="1" hangingPunct="1">
              <a:spcAft>
                <a:spcPts val="600"/>
              </a:spcAft>
              <a:buFont typeface="Arial" panose="020B0604020202020204" pitchFamily="34" charset="0"/>
              <a:buChar char="•"/>
            </a:pPr>
            <a:r>
              <a:rPr lang="en-US" altLang="zh-CN" sz="1600" b="1" dirty="0" err="1" smtClean="0">
                <a:solidFill>
                  <a:srgbClr val="0000FF"/>
                </a:solidFill>
                <a:ea typeface="等线" panose="02010600030101010101" pitchFamily="2" charset="-122"/>
                <a:cs typeface="Arial" panose="020B0604020202020204" pitchFamily="34" charset="0"/>
              </a:rPr>
              <a:t>E</a:t>
            </a:r>
            <a:r>
              <a:rPr lang="en-US" altLang="zh-CN" sz="1600" b="1" baseline="-25000" dirty="0" err="1" smtClean="0">
                <a:solidFill>
                  <a:srgbClr val="0000FF"/>
                </a:solidFill>
                <a:ea typeface="等线" panose="02010600030101010101" pitchFamily="2" charset="-122"/>
                <a:cs typeface="Arial" panose="020B0604020202020204" pitchFamily="34" charset="0"/>
              </a:rPr>
              <a:t>cm</a:t>
            </a:r>
            <a:r>
              <a:rPr lang="en-US" altLang="zh-CN" sz="1600" b="1" dirty="0" smtClean="0">
                <a:solidFill>
                  <a:srgbClr val="0000FF"/>
                </a:solidFill>
                <a:ea typeface="等线" panose="02010600030101010101" pitchFamily="2" charset="-122"/>
                <a:cs typeface="Arial" panose="020B0604020202020204" pitchFamily="34" charset="0"/>
              </a:rPr>
              <a:t>=15-20 GeV, </a:t>
            </a:r>
            <a:r>
              <a:rPr lang="en-US" altLang="zh-CN" sz="1600" b="1" dirty="0" err="1" smtClean="0">
                <a:solidFill>
                  <a:srgbClr val="0000FF"/>
                </a:solidFill>
                <a:ea typeface="等线" panose="02010600030101010101" pitchFamily="2" charset="-122"/>
                <a:cs typeface="Arial" panose="020B0604020202020204" pitchFamily="34" charset="0"/>
              </a:rPr>
              <a:t>Lumi</a:t>
            </a:r>
            <a:r>
              <a:rPr lang="en-US" altLang="zh-CN" sz="1600" b="1" dirty="0" smtClean="0">
                <a:solidFill>
                  <a:srgbClr val="0000FF"/>
                </a:solidFill>
                <a:ea typeface="等线" panose="02010600030101010101" pitchFamily="2" charset="-122"/>
                <a:cs typeface="Arial" panose="020B0604020202020204" pitchFamily="34" charset="0"/>
              </a:rPr>
              <a:t>=(5-6)</a:t>
            </a:r>
            <a:r>
              <a:rPr lang="en-US" altLang="zh-CN" sz="1600" b="1" dirty="0" smtClean="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sz="1600" b="1" dirty="0" smtClean="0">
                <a:solidFill>
                  <a:srgbClr val="0000FF"/>
                </a:solidFill>
                <a:ea typeface="等线" panose="02010600030101010101" pitchFamily="2" charset="-122"/>
                <a:cs typeface="Arial" panose="020B0604020202020204" pitchFamily="34" charset="0"/>
              </a:rPr>
              <a:t>10</a:t>
            </a:r>
            <a:r>
              <a:rPr lang="en-US" altLang="zh-CN" sz="1600" b="1" baseline="30000" dirty="0" smtClean="0">
                <a:solidFill>
                  <a:srgbClr val="0000FF"/>
                </a:solidFill>
                <a:ea typeface="等线" panose="02010600030101010101" pitchFamily="2" charset="-122"/>
                <a:cs typeface="Arial" panose="020B0604020202020204" pitchFamily="34" charset="0"/>
              </a:rPr>
              <a:t>33</a:t>
            </a:r>
            <a:r>
              <a:rPr lang="en-US" altLang="zh-CN" sz="1600" b="1" dirty="0" smtClean="0">
                <a:solidFill>
                  <a:srgbClr val="0000FF"/>
                </a:solidFill>
                <a:ea typeface="等线" panose="02010600030101010101" pitchFamily="2" charset="-122"/>
                <a:cs typeface="Arial" panose="020B0604020202020204" pitchFamily="34" charset="0"/>
              </a:rPr>
              <a:t> cm</a:t>
            </a:r>
            <a:r>
              <a:rPr lang="en-US" altLang="zh-CN" sz="1600" b="1" baseline="30000" dirty="0" smtClean="0">
                <a:solidFill>
                  <a:srgbClr val="0000FF"/>
                </a:solidFill>
                <a:ea typeface="等线" panose="02010600030101010101" pitchFamily="2" charset="-122"/>
                <a:cs typeface="Arial" panose="020B0604020202020204" pitchFamily="34" charset="0"/>
              </a:rPr>
              <a:t>-2</a:t>
            </a:r>
            <a:r>
              <a:rPr lang="en-US" altLang="zh-CN" sz="1600" b="1" dirty="0" smtClean="0">
                <a:solidFill>
                  <a:srgbClr val="0000FF"/>
                </a:solidFill>
                <a:ea typeface="等线" panose="02010600030101010101" pitchFamily="2" charset="-122"/>
                <a:cs typeface="Arial" panose="020B0604020202020204" pitchFamily="34" charset="0"/>
              </a:rPr>
              <a:t>s</a:t>
            </a:r>
            <a:r>
              <a:rPr lang="en-US" altLang="zh-CN" sz="1600" b="1" baseline="30000" dirty="0" smtClean="0">
                <a:solidFill>
                  <a:srgbClr val="0000FF"/>
                </a:solidFill>
                <a:ea typeface="等线" panose="02010600030101010101" pitchFamily="2" charset="-122"/>
                <a:cs typeface="Arial" panose="020B0604020202020204" pitchFamily="34" charset="0"/>
              </a:rPr>
              <a:t>-1 </a:t>
            </a:r>
          </a:p>
        </p:txBody>
      </p:sp>
      <p:sp>
        <p:nvSpPr>
          <p:cNvPr id="38" name="椭圆 37"/>
          <p:cNvSpPr/>
          <p:nvPr/>
        </p:nvSpPr>
        <p:spPr>
          <a:xfrm>
            <a:off x="6846089" y="1989429"/>
            <a:ext cx="360040" cy="319794"/>
          </a:xfrm>
          <a:prstGeom prst="ellipse">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zh-CN" altLang="en-US">
              <a:solidFill>
                <a:prstClr val="white"/>
              </a:solidFill>
            </a:endParaRPr>
          </a:p>
        </p:txBody>
      </p:sp>
      <p:sp>
        <p:nvSpPr>
          <p:cNvPr id="42" name="椭圆 41"/>
          <p:cNvSpPr/>
          <p:nvPr/>
        </p:nvSpPr>
        <p:spPr>
          <a:xfrm>
            <a:off x="7428159" y="1996412"/>
            <a:ext cx="348237" cy="319794"/>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zh-CN" altLang="en-US">
              <a:solidFill>
                <a:prstClr val="white"/>
              </a:solidFill>
            </a:endParaRPr>
          </a:p>
        </p:txBody>
      </p:sp>
      <p:sp>
        <p:nvSpPr>
          <p:cNvPr id="43" name="矩形 42"/>
          <p:cNvSpPr/>
          <p:nvPr/>
        </p:nvSpPr>
        <p:spPr>
          <a:xfrm>
            <a:off x="300660" y="656692"/>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44" name="图片 11">
            <a:extLst>
              <a:ext uri="{FF2B5EF4-FFF2-40B4-BE49-F238E27FC236}">
                <a16:creationId xmlns:a16="http://schemas.microsoft.com/office/drawing/2014/main" xmlns="" id="{9497402D-A91B-4FFF-A3ED-FE2B8510EC13}"/>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490" t="1" r="5852" b="-226"/>
          <a:stretch/>
        </p:blipFill>
        <p:spPr bwMode="auto">
          <a:xfrm>
            <a:off x="11064552" y="47727"/>
            <a:ext cx="714369" cy="5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586012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p:cNvPicPr>
            <a:picLocks noChangeAspect="1"/>
          </p:cNvPicPr>
          <p:nvPr/>
        </p:nvPicPr>
        <p:blipFill rotWithShape="1">
          <a:blip r:embed="rId2" cstate="print">
            <a:extLst>
              <a:ext uri="{28A0092B-C50C-407E-A947-70E740481C1C}">
                <a14:useLocalDpi xmlns:a14="http://schemas.microsoft.com/office/drawing/2010/main" val="0"/>
              </a:ext>
            </a:extLst>
          </a:blip>
          <a:srcRect l="10428" t="13070" r="5114" b="2360"/>
          <a:stretch/>
        </p:blipFill>
        <p:spPr>
          <a:xfrm>
            <a:off x="21559" y="-99392"/>
            <a:ext cx="12198156" cy="7128792"/>
          </a:xfrm>
          <a:prstGeom prst="rect">
            <a:avLst/>
          </a:prstGeom>
        </p:spPr>
      </p:pic>
      <p:sp>
        <p:nvSpPr>
          <p:cNvPr id="4" name="矩形 3"/>
          <p:cNvSpPr/>
          <p:nvPr/>
        </p:nvSpPr>
        <p:spPr>
          <a:xfrm>
            <a:off x="396001" y="188640"/>
            <a:ext cx="11449272" cy="1200329"/>
          </a:xfrm>
          <a:prstGeom prst="rect">
            <a:avLst/>
          </a:prstGeom>
        </p:spPr>
        <p:txBody>
          <a:bodyPr wrap="square">
            <a:spAutoFit/>
          </a:bodyPr>
          <a:lstStyle/>
          <a:p>
            <a:pPr algn="ctr"/>
            <a:r>
              <a:rPr lang="en-US" altLang="zh-CN" sz="3600" b="1" dirty="0">
                <a:solidFill>
                  <a:srgbClr val="FFFF00"/>
                </a:solidFill>
              </a:rPr>
              <a:t>HIAF in the early morning </a:t>
            </a:r>
            <a:r>
              <a:rPr lang="en-US" altLang="zh-CN" sz="3600" b="1" dirty="0" smtClean="0">
                <a:solidFill>
                  <a:srgbClr val="FFFF00"/>
                </a:solidFill>
              </a:rPr>
              <a:t>light, is </a:t>
            </a:r>
            <a:r>
              <a:rPr lang="en-US" altLang="zh-CN" sz="3600" b="1" dirty="0" smtClean="0">
                <a:solidFill>
                  <a:srgbClr val="FFFF00"/>
                </a:solidFill>
              </a:rPr>
              <a:t>only at the dawn of what it can achieve!</a:t>
            </a:r>
            <a:endParaRPr lang="zh-CN" altLang="en-US" sz="3600" b="1" dirty="0">
              <a:solidFill>
                <a:srgbClr val="FFFF00"/>
              </a:solidFill>
            </a:endParaRPr>
          </a:p>
        </p:txBody>
      </p:sp>
      <p:sp>
        <p:nvSpPr>
          <p:cNvPr id="5" name="Rectangle 2"/>
          <p:cNvSpPr txBox="1">
            <a:spLocks noChangeArrowheads="1"/>
          </p:cNvSpPr>
          <p:nvPr/>
        </p:nvSpPr>
        <p:spPr>
          <a:xfrm>
            <a:off x="2351584" y="5805264"/>
            <a:ext cx="7248218" cy="900119"/>
          </a:xfrm>
          <a:prstGeom prst="rect">
            <a:avLst/>
          </a:prstGeom>
        </p:spPr>
        <p:txBody>
          <a:bodyPr lIns="78197" tIns="39103" rIns="78197" bIns="39103"/>
          <a:lstStyle/>
          <a:p>
            <a:pPr algn="ctr" defTabSz="893445">
              <a:defRPr/>
            </a:pPr>
            <a:r>
              <a:rPr kumimoji="1" lang="en-US" altLang="zh-CN" sz="4800" b="1" i="1" kern="0" dirty="0">
                <a:solidFill>
                  <a:srgbClr val="FFFF00"/>
                </a:solidFill>
                <a:latin typeface="Times New Roman" panose="02020603050405020304" pitchFamily="18" charset="0"/>
                <a:ea typeface="宋体" panose="02010600030101010101" pitchFamily="2" charset="-122"/>
              </a:rPr>
              <a:t>Thanks for your attention!</a:t>
            </a:r>
            <a:endParaRPr kumimoji="1" lang="en-US" altLang="zh-CN" sz="4800" i="1" kern="0" dirty="0">
              <a:solidFill>
                <a:srgbClr val="FFFF00"/>
              </a:solidFill>
              <a:effectLst>
                <a:outerShdw blurRad="38100" dist="38100" dir="2700000" algn="tl">
                  <a:srgbClr val="C0C0C0"/>
                </a:outerShdw>
              </a:effectLst>
              <a:latin typeface="Times New Roman" panose="02020603050405020304" pitchFamily="18" charset="0"/>
              <a:ea typeface="宋体" panose="02010600030101010101" pitchFamily="2" charset="-122"/>
            </a:endParaRPr>
          </a:p>
        </p:txBody>
      </p:sp>
      <p:sp>
        <p:nvSpPr>
          <p:cNvPr id="6" name="矩形 5"/>
          <p:cNvSpPr/>
          <p:nvPr/>
        </p:nvSpPr>
        <p:spPr>
          <a:xfrm>
            <a:off x="-108055" y="4604935"/>
            <a:ext cx="12457384" cy="1200329"/>
          </a:xfrm>
          <a:prstGeom prst="rect">
            <a:avLst/>
          </a:prstGeom>
        </p:spPr>
        <p:txBody>
          <a:bodyPr wrap="square">
            <a:spAutoFit/>
          </a:bodyPr>
          <a:lstStyle/>
          <a:p>
            <a:pPr algn="ctr"/>
            <a:r>
              <a:rPr lang="en-US" altLang="zh-CN" sz="3600" b="1" dirty="0">
                <a:solidFill>
                  <a:srgbClr val="FFFF00"/>
                </a:solidFill>
              </a:rPr>
              <a:t>So we welcome researchers from </a:t>
            </a:r>
            <a:r>
              <a:rPr lang="en-US" altLang="zh-CN" sz="3600" b="1" dirty="0">
                <a:solidFill>
                  <a:srgbClr val="FFFF00"/>
                </a:solidFill>
              </a:rPr>
              <a:t>the global scientific </a:t>
            </a:r>
            <a:r>
              <a:rPr lang="en-US" altLang="zh-CN" sz="3600" b="1" dirty="0" smtClean="0">
                <a:solidFill>
                  <a:srgbClr val="FFFF00"/>
                </a:solidFill>
              </a:rPr>
              <a:t>community </a:t>
            </a:r>
            <a:r>
              <a:rPr lang="en-US" altLang="zh-CN" sz="3600" b="1" dirty="0">
                <a:solidFill>
                  <a:srgbClr val="FFFF00"/>
                </a:solidFill>
              </a:rPr>
              <a:t>— </a:t>
            </a:r>
            <a:r>
              <a:rPr lang="en-US" altLang="zh-CN" sz="3600" b="1" dirty="0" smtClean="0">
                <a:solidFill>
                  <a:srgbClr val="FFFF00"/>
                </a:solidFill>
              </a:rPr>
              <a:t>to </a:t>
            </a:r>
            <a:r>
              <a:rPr lang="en-US" altLang="zh-CN" sz="3600" b="1" dirty="0">
                <a:solidFill>
                  <a:srgbClr val="FFFF00"/>
                </a:solidFill>
              </a:rPr>
              <a:t>explore the possibilities with us.</a:t>
            </a:r>
          </a:p>
        </p:txBody>
      </p:sp>
    </p:spTree>
    <p:extLst>
      <p:ext uri="{BB962C8B-B14F-4D97-AF65-F5344CB8AC3E}">
        <p14:creationId xmlns:p14="http://schemas.microsoft.com/office/powerpoint/2010/main" val="169441561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stretch>
            <a:fillRect/>
          </a:stretch>
        </p:blipFill>
        <p:spPr>
          <a:xfrm>
            <a:off x="2683" y="1126630"/>
            <a:ext cx="12193057" cy="5785605"/>
          </a:xfrm>
          <a:prstGeom prst="rect">
            <a:avLst/>
          </a:prstGeom>
        </p:spPr>
      </p:pic>
      <p:sp>
        <p:nvSpPr>
          <p:cNvPr id="6" name="矩形 5"/>
          <p:cNvSpPr/>
          <p:nvPr/>
        </p:nvSpPr>
        <p:spPr>
          <a:xfrm>
            <a:off x="4331804" y="359949"/>
            <a:ext cx="3292056" cy="584775"/>
          </a:xfrm>
          <a:prstGeom prst="rect">
            <a:avLst/>
          </a:prstGeom>
        </p:spPr>
        <p:txBody>
          <a:bodyPr wrap="none">
            <a:spAutoFit/>
          </a:bodyPr>
          <a:lstStyle/>
          <a:p>
            <a:pPr algn="ctr" eaLnBrk="1" hangingPunct="1">
              <a:spcAft>
                <a:spcPts val="600"/>
              </a:spcAft>
            </a:pPr>
            <a:r>
              <a:rPr lang="en-US" altLang="zh-CN" sz="3200" b="1" dirty="0" smtClean="0">
                <a:solidFill>
                  <a:srgbClr val="0000FF"/>
                </a:solidFill>
                <a:latin typeface="Times New Roman" panose="02020603050405020304" pitchFamily="18" charset="0"/>
                <a:ea typeface="等线" panose="02010600030101010101" pitchFamily="2" charset="-122"/>
              </a:rPr>
              <a:t>HIAF </a:t>
            </a:r>
            <a:r>
              <a:rPr lang="en-US" altLang="zh-CN" sz="3200" b="1" dirty="0">
                <a:solidFill>
                  <a:srgbClr val="0000FF"/>
                </a:solidFill>
                <a:latin typeface="Times New Roman" panose="02020603050405020304" pitchFamily="18" charset="0"/>
                <a:ea typeface="等线" panose="02010600030101010101" pitchFamily="2" charset="-122"/>
              </a:rPr>
              <a:t>and </a:t>
            </a:r>
            <a:r>
              <a:rPr lang="en-US" altLang="zh-CN" sz="3200" b="1" dirty="0" err="1">
                <a:solidFill>
                  <a:srgbClr val="0000FF"/>
                </a:solidFill>
                <a:latin typeface="Times New Roman" panose="02020603050405020304" pitchFamily="18" charset="0"/>
                <a:ea typeface="等线" panose="02010600030101010101" pitchFamily="2" charset="-122"/>
              </a:rPr>
              <a:t>CiADS</a:t>
            </a:r>
            <a:endParaRPr lang="zh-CN" altLang="en-US" sz="3200" b="1" dirty="0">
              <a:solidFill>
                <a:srgbClr val="0000FF"/>
              </a:solidFill>
              <a:latin typeface="Times New Roman" panose="02020603050405020304" pitchFamily="18" charset="0"/>
              <a:ea typeface="等线" panose="02010600030101010101" pitchFamily="2" charset="-122"/>
            </a:endParaRPr>
          </a:p>
        </p:txBody>
      </p:sp>
      <p:sp>
        <p:nvSpPr>
          <p:cNvPr id="3" name="矩形 2"/>
          <p:cNvSpPr/>
          <p:nvPr/>
        </p:nvSpPr>
        <p:spPr>
          <a:xfrm>
            <a:off x="6082488" y="1409077"/>
            <a:ext cx="5929700" cy="969496"/>
          </a:xfrm>
          <a:prstGeom prst="rect">
            <a:avLst/>
          </a:prstGeom>
        </p:spPr>
        <p:txBody>
          <a:bodyPr wrap="none">
            <a:spAutoFit/>
          </a:bodyPr>
          <a:lstStyle/>
          <a:p>
            <a:pPr algn="ctr" defTabSz="802336" eaLnBrk="1" hangingPunct="1">
              <a:spcBef>
                <a:spcPts val="600"/>
              </a:spcBef>
            </a:pPr>
            <a:r>
              <a:rPr lang="en-US" altLang="zh-CN" sz="2800" b="1" dirty="0" err="1" smtClean="0">
                <a:solidFill>
                  <a:srgbClr val="FFFF00"/>
                </a:solidFill>
                <a:latin typeface="Times New Roman" panose="02020603050405020304" pitchFamily="18" charset="0"/>
                <a:ea typeface="宋体"/>
                <a:cs typeface="Times New Roman" panose="02020603050405020304" pitchFamily="18" charset="0"/>
              </a:rPr>
              <a:t>CiADS</a:t>
            </a:r>
            <a:endParaRPr lang="en-US" altLang="zh-CN" sz="2800" b="1" dirty="0" smtClean="0">
              <a:solidFill>
                <a:srgbClr val="FFFF00"/>
              </a:solidFill>
              <a:latin typeface="Times New Roman" panose="02020603050405020304" pitchFamily="18" charset="0"/>
              <a:ea typeface="宋体"/>
              <a:cs typeface="Times New Roman" panose="02020603050405020304" pitchFamily="18" charset="0"/>
            </a:endParaRPr>
          </a:p>
          <a:p>
            <a:pPr algn="ctr" defTabSz="802336" eaLnBrk="1" hangingPunct="1">
              <a:spcBef>
                <a:spcPts val="600"/>
              </a:spcBef>
            </a:pPr>
            <a:r>
              <a:rPr lang="en-US" altLang="zh-CN" sz="2400" b="1" dirty="0" smtClean="0">
                <a:solidFill>
                  <a:srgbClr val="FFFF00"/>
                </a:solidFill>
                <a:latin typeface="Times New Roman" panose="02020603050405020304" pitchFamily="18" charset="0"/>
                <a:ea typeface="宋体"/>
                <a:cs typeface="Times New Roman" panose="02020603050405020304" pitchFamily="18" charset="0"/>
              </a:rPr>
              <a:t>China </a:t>
            </a:r>
            <a:r>
              <a:rPr lang="en-US" altLang="zh-CN" sz="2400" b="1" dirty="0">
                <a:solidFill>
                  <a:srgbClr val="FFFF00"/>
                </a:solidFill>
                <a:latin typeface="Times New Roman" panose="02020603050405020304" pitchFamily="18" charset="0"/>
                <a:ea typeface="宋体"/>
                <a:cs typeface="Times New Roman" panose="02020603050405020304" pitchFamily="18" charset="0"/>
              </a:rPr>
              <a:t>Initiative Accelerator Driven System </a:t>
            </a:r>
          </a:p>
        </p:txBody>
      </p:sp>
      <p:sp>
        <p:nvSpPr>
          <p:cNvPr id="7" name="Rectangle 2"/>
          <p:cNvSpPr txBox="1">
            <a:spLocks noChangeArrowheads="1"/>
          </p:cNvSpPr>
          <p:nvPr/>
        </p:nvSpPr>
        <p:spPr>
          <a:xfrm>
            <a:off x="-931155" y="2821858"/>
            <a:ext cx="8555015" cy="790394"/>
          </a:xfrm>
          <a:prstGeom prst="rect">
            <a:avLst/>
          </a:prstGeom>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a:lstStyle>
          <a:p>
            <a:pPr defTabSz="802640" eaLnBrk="1" hangingPunct="1">
              <a:spcBef>
                <a:spcPts val="600"/>
              </a:spcBef>
            </a:pPr>
            <a:r>
              <a:rPr lang="en-US" altLang="zh-CN" sz="28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HIAF</a:t>
            </a:r>
          </a:p>
          <a:p>
            <a:pPr defTabSz="802640" eaLnBrk="1" hangingPunct="1">
              <a:spcBef>
                <a:spcPts val="600"/>
              </a:spcBef>
            </a:pPr>
            <a:r>
              <a:rPr lang="en-US" altLang="zh-CN" sz="24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H</a:t>
            </a:r>
            <a:r>
              <a:rPr lang="en-US" altLang="zh-CN" sz="2400" b="1" dirty="0" smtClean="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igh-</a:t>
            </a:r>
            <a:r>
              <a:rPr lang="en-US" altLang="zh-CN" sz="24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I</a:t>
            </a:r>
            <a:r>
              <a:rPr lang="en-US" altLang="zh-CN" sz="2400" b="1" dirty="0" smtClean="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ntensity </a:t>
            </a:r>
            <a:r>
              <a:rPr lang="en-US" altLang="zh-CN" sz="2400" b="1" dirty="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Heavy Ion </a:t>
            </a:r>
            <a:r>
              <a:rPr lang="en-US" altLang="zh-CN" sz="2400" b="1" dirty="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A</a:t>
            </a:r>
            <a:r>
              <a:rPr lang="en-US" altLang="zh-CN" sz="2400" b="1" dirty="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ccelerator </a:t>
            </a:r>
            <a:r>
              <a:rPr lang="en-US" altLang="zh-CN" sz="2400" b="1" dirty="0" smtClean="0">
                <a:ln w="3175" cmpd="sng">
                  <a:noFill/>
                  <a:prstDash val="solid"/>
                </a:ln>
                <a:solidFill>
                  <a:srgbClr val="FFFF00"/>
                </a:solidFill>
                <a:effectLst>
                  <a:outerShdw blurRad="38100" dist="38100" dir="2700000" algn="tl">
                    <a:srgbClr val="000000"/>
                  </a:outerShdw>
                </a:effectLst>
                <a:latin typeface="Times New Roman" panose="02020603050405020304" pitchFamily="18" charset="0"/>
                <a:ea typeface="黑体" panose="02010609060101010101" pitchFamily="49" charset="-122"/>
                <a:cs typeface="Times New Roman" panose="02020603050405020304" pitchFamily="18" charset="0"/>
              </a:rPr>
              <a:t>F</a:t>
            </a:r>
            <a:r>
              <a:rPr lang="en-US" altLang="zh-CN" sz="2400" b="1" dirty="0" smtClean="0">
                <a:ln w="3175" cmpd="sng">
                  <a:noFill/>
                  <a:prstDash val="solid"/>
                </a:ln>
                <a:solidFill>
                  <a:srgbClr val="FFFF00"/>
                </a:solidFill>
                <a:latin typeface="Times New Roman" panose="02020603050405020304" pitchFamily="18" charset="0"/>
                <a:ea typeface="黑体" panose="02010609060101010101" pitchFamily="49" charset="-122"/>
                <a:cs typeface="Times New Roman" panose="02020603050405020304" pitchFamily="18" charset="0"/>
              </a:rPr>
              <a:t>acility</a:t>
            </a:r>
          </a:p>
        </p:txBody>
      </p:sp>
      <p:sp>
        <p:nvSpPr>
          <p:cNvPr id="12" name="矩形 11"/>
          <p:cNvSpPr/>
          <p:nvPr/>
        </p:nvSpPr>
        <p:spPr>
          <a:xfrm>
            <a:off x="6168008" y="2481814"/>
            <a:ext cx="2631147" cy="584775"/>
          </a:xfrm>
          <a:prstGeom prst="rect">
            <a:avLst/>
          </a:prstGeom>
        </p:spPr>
        <p:txBody>
          <a:bodyPr wrap="square">
            <a:spAutoFit/>
          </a:bodyPr>
          <a:lstStyle/>
          <a:p>
            <a:pPr marL="355600" indent="-355600" algn="ctr" eaLnBrk="1" hangingPunct="1">
              <a:buFont typeface="+mj-ea"/>
              <a:buAutoNum type="circleNumDbPlain"/>
            </a:pPr>
            <a:r>
              <a:rPr lang="en-US" altLang="zh-CN" sz="1600" b="1" dirty="0" smtClean="0">
                <a:solidFill>
                  <a:srgbClr val="FFFF00"/>
                </a:solidFill>
                <a:latin typeface="Calibri" panose="020F0502020204030204" pitchFamily="34" charset="0"/>
                <a:ea typeface="微软雅黑" panose="020B0503020204020204" pitchFamily="34" charset="-122"/>
                <a:cs typeface="Times New Roman" panose="02020603050405020304" pitchFamily="18" charset="0"/>
              </a:rPr>
              <a:t>Superconducting</a:t>
            </a:r>
            <a:r>
              <a:rPr lang="en-US" altLang="zh-CN" sz="1600" b="1" dirty="0">
                <a:solidFill>
                  <a:srgbClr val="FFFF00"/>
                </a:solidFill>
                <a:latin typeface="Calibri" panose="020F0502020204030204" pitchFamily="34" charset="0"/>
                <a:ea typeface="微软雅黑" panose="020B0503020204020204" pitchFamily="34" charset="-122"/>
                <a:cs typeface="Times New Roman" panose="02020603050405020304" pitchFamily="18" charset="0"/>
              </a:rPr>
              <a:t> </a:t>
            </a:r>
            <a:r>
              <a:rPr lang="en-US" altLang="zh-CN" sz="1600" b="1" dirty="0" smtClean="0">
                <a:solidFill>
                  <a:srgbClr val="FFFF00"/>
                </a:solidFill>
                <a:latin typeface="Calibri" panose="020F0502020204030204" pitchFamily="34" charset="0"/>
                <a:ea typeface="微软雅黑" panose="020B0503020204020204" pitchFamily="34" charset="-122"/>
                <a:cs typeface="Times New Roman" panose="02020603050405020304" pitchFamily="18" charset="0"/>
              </a:rPr>
              <a:t>proton</a:t>
            </a:r>
            <a:r>
              <a:rPr lang="en-US" altLang="zh-CN" sz="1600" b="1" dirty="0">
                <a:solidFill>
                  <a:srgbClr val="FFFF00"/>
                </a:solidFill>
                <a:latin typeface="Calibri" panose="020F0502020204030204" pitchFamily="34" charset="0"/>
                <a:ea typeface="微软雅黑" panose="020B0503020204020204" pitchFamily="34" charset="-122"/>
                <a:cs typeface="Times New Roman" panose="02020603050405020304" pitchFamily="18" charset="0"/>
              </a:rPr>
              <a:t> linear </a:t>
            </a:r>
            <a:r>
              <a:rPr lang="en-US" altLang="zh-CN" sz="1600" b="1" dirty="0" smtClean="0">
                <a:solidFill>
                  <a:srgbClr val="FFFF00"/>
                </a:solidFill>
                <a:latin typeface="Calibri" panose="020F0502020204030204" pitchFamily="34" charset="0"/>
                <a:ea typeface="微软雅黑" panose="020B0503020204020204" pitchFamily="34" charset="-122"/>
                <a:cs typeface="Times New Roman" panose="02020603050405020304" pitchFamily="18" charset="0"/>
              </a:rPr>
              <a:t>accelerator</a:t>
            </a:r>
            <a:endParaRPr lang="zh-CN" altLang="en-US" sz="1600" dirty="0">
              <a:solidFill>
                <a:srgbClr val="FFFF00"/>
              </a:solidFill>
              <a:latin typeface="Calibri" panose="020F0502020204030204" pitchFamily="34" charset="0"/>
              <a:ea typeface="等线" panose="02010600030101010101" pitchFamily="2" charset="-122"/>
            </a:endParaRPr>
          </a:p>
        </p:txBody>
      </p:sp>
      <p:sp>
        <p:nvSpPr>
          <p:cNvPr id="13" name="矩形 12"/>
          <p:cNvSpPr/>
          <p:nvPr/>
        </p:nvSpPr>
        <p:spPr>
          <a:xfrm>
            <a:off x="8670813" y="2515478"/>
            <a:ext cx="3524927" cy="584775"/>
          </a:xfrm>
          <a:prstGeom prst="rect">
            <a:avLst/>
          </a:prstGeom>
        </p:spPr>
        <p:txBody>
          <a:bodyPr wrap="square">
            <a:spAutoFit/>
          </a:bodyPr>
          <a:lstStyle/>
          <a:p>
            <a:pPr marL="342900" indent="-342900" algn="ctr" eaLnBrk="1" hangingPunct="1">
              <a:buFont typeface="+mj-ea"/>
              <a:buAutoNum type="circleNumDbPlain" startAt="2"/>
            </a:pPr>
            <a:r>
              <a:rPr lang="en-US" altLang="zh-CN" sz="1600" b="1" dirty="0" smtClean="0">
                <a:solidFill>
                  <a:srgbClr val="FFFF00"/>
                </a:solidFill>
                <a:latin typeface="Calibri" panose="020F0502020204030204" pitchFamily="34" charset="0"/>
                <a:ea typeface="等线" panose="02010600030101010101" pitchFamily="2" charset="-122"/>
                <a:cs typeface="Times New Roman" panose="02020603050405020304" pitchFamily="18" charset="0"/>
              </a:rPr>
              <a:t>High </a:t>
            </a:r>
            <a:r>
              <a:rPr lang="en-US" altLang="zh-CN" sz="1600" b="1" dirty="0">
                <a:solidFill>
                  <a:srgbClr val="FFFF00"/>
                </a:solidFill>
                <a:latin typeface="Calibri" panose="020F0502020204030204" pitchFamily="34" charset="0"/>
                <a:ea typeface="等线" panose="02010600030101010101" pitchFamily="2" charset="-122"/>
                <a:cs typeface="Times New Roman" panose="02020603050405020304" pitchFamily="18" charset="0"/>
              </a:rPr>
              <a:t>power lead-bismuth eutectic (LBE) spallation target</a:t>
            </a:r>
            <a:endParaRPr lang="zh-CN" altLang="en-US" sz="1600" dirty="0">
              <a:solidFill>
                <a:srgbClr val="FFFF00"/>
              </a:solidFill>
              <a:latin typeface="Calibri" panose="020F0502020204030204" pitchFamily="34" charset="0"/>
              <a:ea typeface="等线" panose="02010600030101010101" pitchFamily="2" charset="-122"/>
              <a:cs typeface="Times New Roman" panose="02020603050405020304" pitchFamily="18" charset="0"/>
            </a:endParaRPr>
          </a:p>
        </p:txBody>
      </p:sp>
      <p:sp>
        <p:nvSpPr>
          <p:cNvPr id="14" name="矩形 13"/>
          <p:cNvSpPr/>
          <p:nvPr/>
        </p:nvSpPr>
        <p:spPr>
          <a:xfrm>
            <a:off x="7428148" y="3169830"/>
            <a:ext cx="3442745" cy="584775"/>
          </a:xfrm>
          <a:prstGeom prst="rect">
            <a:avLst/>
          </a:prstGeom>
        </p:spPr>
        <p:txBody>
          <a:bodyPr wrap="square">
            <a:spAutoFit/>
          </a:bodyPr>
          <a:lstStyle/>
          <a:p>
            <a:pPr marL="342900" indent="-342900" algn="ctr" eaLnBrk="1" hangingPunct="1">
              <a:buFont typeface="+mj-ea"/>
              <a:buAutoNum type="circleNumDbPlain" startAt="3"/>
            </a:pPr>
            <a:r>
              <a:rPr lang="en-US" altLang="zh-CN" sz="1600" b="1" dirty="0" smtClean="0">
                <a:solidFill>
                  <a:srgbClr val="FFFF00"/>
                </a:solidFill>
                <a:latin typeface="Calibri" panose="020F0502020204030204" pitchFamily="34" charset="0"/>
                <a:ea typeface="等线" panose="02010600030101010101" pitchFamily="2" charset="-122"/>
                <a:cs typeface="Times New Roman" panose="02020603050405020304" pitchFamily="18" charset="0"/>
              </a:rPr>
              <a:t>Sub-critical </a:t>
            </a:r>
            <a:r>
              <a:rPr lang="en-US" altLang="zh-CN" sz="1600" b="1" dirty="0">
                <a:solidFill>
                  <a:srgbClr val="FFFF00"/>
                </a:solidFill>
                <a:latin typeface="Calibri" panose="020F0502020204030204" pitchFamily="34" charset="0"/>
                <a:ea typeface="等线" panose="02010600030101010101" pitchFamily="2" charset="-122"/>
                <a:cs typeface="Times New Roman" panose="02020603050405020304" pitchFamily="18" charset="0"/>
              </a:rPr>
              <a:t>lead-bismuth eutectic (LBE) </a:t>
            </a:r>
            <a:r>
              <a:rPr lang="en-US" altLang="zh-CN" sz="1600" b="1" dirty="0" smtClean="0">
                <a:solidFill>
                  <a:srgbClr val="FFFF00"/>
                </a:solidFill>
                <a:latin typeface="Calibri" panose="020F0502020204030204" pitchFamily="34" charset="0"/>
                <a:ea typeface="等线" panose="02010600030101010101" pitchFamily="2" charset="-122"/>
                <a:cs typeface="Times New Roman" panose="02020603050405020304" pitchFamily="18" charset="0"/>
              </a:rPr>
              <a:t> fast reactor</a:t>
            </a:r>
            <a:endParaRPr lang="zh-CN" altLang="en-US" sz="1600" b="1" dirty="0">
              <a:solidFill>
                <a:srgbClr val="FFFF00"/>
              </a:solidFill>
              <a:latin typeface="Calibri" panose="020F0502020204030204" pitchFamily="34" charset="0"/>
              <a:ea typeface="等线"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116727473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6">
            <a:extLst>
              <a:ext uri="{FF2B5EF4-FFF2-40B4-BE49-F238E27FC236}">
                <a16:creationId xmlns:a16="http://schemas.microsoft.com/office/drawing/2014/main" xmlns="" id="{87C9E3CE-BD86-4D77-A861-8B5EFED833EF}"/>
              </a:ext>
            </a:extLst>
          </p:cNvPr>
          <p:cNvSpPr txBox="1"/>
          <p:nvPr/>
        </p:nvSpPr>
        <p:spPr>
          <a:xfrm>
            <a:off x="549498" y="820924"/>
            <a:ext cx="11379149" cy="720710"/>
          </a:xfrm>
          <a:prstGeom prst="rect">
            <a:avLst/>
          </a:prstGeom>
          <a:noFill/>
        </p:spPr>
        <p:txBody>
          <a:bodyPr wrap="square" rtlCol="0">
            <a:spAutoFit/>
          </a:bodyPr>
          <a:lstStyle/>
          <a:p>
            <a:pPr eaLnBrk="1" hangingPunct="1">
              <a:lnSpc>
                <a:spcPts val="2000"/>
              </a:lnSpc>
              <a:spcAft>
                <a:spcPts val="600"/>
              </a:spcAft>
            </a:pPr>
            <a:r>
              <a:rPr lang="en-US" altLang="zh-CN" sz="2200" b="1"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ISOL ( Isotope Separation On-Line ): </a:t>
            </a:r>
          </a:p>
          <a:p>
            <a:pPr algn="ctr" eaLnBrk="1" hangingPunct="1">
              <a:lnSpc>
                <a:spcPts val="2000"/>
              </a:lnSpc>
              <a:spcBef>
                <a:spcPts val="300"/>
              </a:spcBef>
              <a:spcAft>
                <a:spcPts val="600"/>
              </a:spcAft>
            </a:pPr>
            <a:r>
              <a:rPr lang="en-US" altLang="zh-CN" sz="2000" b="1" dirty="0" smtClean="0">
                <a:solidFill>
                  <a:srgbClr val="C00000"/>
                </a:solidFill>
                <a:latin typeface="Times New Roman" panose="02020603050405020304" pitchFamily="18" charset="0"/>
                <a:ea typeface="等线" panose="02010600030101010101" pitchFamily="2" charset="-122"/>
                <a:cs typeface="Times New Roman" panose="02020603050405020304" pitchFamily="18" charset="0"/>
              </a:rPr>
              <a:t>MW-class </a:t>
            </a:r>
            <a:r>
              <a:rPr lang="en-US" altLang="zh-CN" sz="20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high-power proton beam to produce high-intensity neutron-rich nuclides and surface muon</a:t>
            </a:r>
            <a:endParaRPr lang="zh-CN" altLang="en-US" sz="20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endParaRPr>
          </a:p>
        </p:txBody>
      </p:sp>
      <p:sp>
        <p:nvSpPr>
          <p:cNvPr id="7" name="Rectangle 17">
            <a:extLst>
              <a:ext uri="{FF2B5EF4-FFF2-40B4-BE49-F238E27FC236}">
                <a16:creationId xmlns:a16="http://schemas.microsoft.com/office/drawing/2014/main" xmlns="" id="{30FECC37-CB9B-477C-83BA-75ACE0FDEE08}"/>
              </a:ext>
            </a:extLst>
          </p:cNvPr>
          <p:cNvSpPr/>
          <p:nvPr/>
        </p:nvSpPr>
        <p:spPr>
          <a:xfrm>
            <a:off x="803412" y="1631394"/>
            <a:ext cx="6766295" cy="400110"/>
          </a:xfrm>
          <a:prstGeom prst="rect">
            <a:avLst/>
          </a:prstGeom>
        </p:spPr>
        <p:txBody>
          <a:bodyPr wrap="square">
            <a:spAutoFit/>
          </a:bodyPr>
          <a:lstStyle/>
          <a:p>
            <a:pPr marL="285750" indent="-285750" eaLnBrk="1" hangingPunct="1">
              <a:spcAft>
                <a:spcPts val="1200"/>
              </a:spcAft>
              <a:buFont typeface="Wingdings" panose="05000000000000000000" pitchFamily="2" charset="2"/>
              <a:buChar char="p"/>
            </a:pPr>
            <a:r>
              <a:rPr lang="en-US" altLang="zh-CN" sz="2000" b="1" dirty="0" smtClean="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Exploring </a:t>
            </a:r>
            <a:r>
              <a:rPr lang="en-US" altLang="zh-CN" sz="2000" b="1"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the limit of existence of nuclides</a:t>
            </a:r>
          </a:p>
        </p:txBody>
      </p:sp>
      <p:sp>
        <p:nvSpPr>
          <p:cNvPr id="8" name="Rectangle 19">
            <a:extLst>
              <a:ext uri="{FF2B5EF4-FFF2-40B4-BE49-F238E27FC236}">
                <a16:creationId xmlns:a16="http://schemas.microsoft.com/office/drawing/2014/main" xmlns="" id="{E62CC3AF-C64D-4D00-81C8-E804179BF4C8}"/>
              </a:ext>
            </a:extLst>
          </p:cNvPr>
          <p:cNvSpPr/>
          <p:nvPr/>
        </p:nvSpPr>
        <p:spPr>
          <a:xfrm>
            <a:off x="1020620" y="2034873"/>
            <a:ext cx="6549087" cy="1315745"/>
          </a:xfrm>
          <a:prstGeom prst="rect">
            <a:avLst/>
          </a:prstGeom>
        </p:spPr>
        <p:txBody>
          <a:bodyPr wrap="square">
            <a:spAutoFit/>
          </a:bodyPr>
          <a:lstStyle/>
          <a:p>
            <a:pPr marL="285750" indent="-285750" eaLnBrk="1" hangingPunct="1">
              <a:spcAft>
                <a:spcPts val="300"/>
              </a:spcAft>
              <a:buFont typeface="Arial" panose="020B0604020202020204" pitchFamily="34" charset="0"/>
              <a:buChar char="•"/>
            </a:pP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Mode:</a:t>
            </a:r>
            <a:r>
              <a:rPr lang="zh-CN" altLang="en-US"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ISOL + </a:t>
            </a:r>
            <a:r>
              <a:rPr lang="en-US" altLang="zh-CN" dirty="0" err="1">
                <a:solidFill>
                  <a:srgbClr val="0000FF"/>
                </a:solidFill>
                <a:latin typeface="Times New Roman" panose="02020603050405020304" pitchFamily="18" charset="0"/>
                <a:ea typeface="等线" panose="02010600030101010101" pitchFamily="2" charset="-122"/>
                <a:cs typeface="Times New Roman" panose="02020603050405020304" pitchFamily="18" charset="0"/>
              </a:rPr>
              <a:t>iLinac</a:t>
            </a: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 </a:t>
            </a:r>
            <a:r>
              <a:rPr lang="en-US" altLang="zh-CN" dirty="0" err="1">
                <a:solidFill>
                  <a:srgbClr val="0000FF"/>
                </a:solidFill>
                <a:latin typeface="Times New Roman" panose="02020603050405020304" pitchFamily="18" charset="0"/>
                <a:ea typeface="等线" panose="02010600030101010101" pitchFamily="2" charset="-122"/>
                <a:cs typeface="Times New Roman" panose="02020603050405020304" pitchFamily="18" charset="0"/>
              </a:rPr>
              <a:t>BRing</a:t>
            </a: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-N</a:t>
            </a:r>
          </a:p>
          <a:p>
            <a:pPr marL="285750" indent="-285750" eaLnBrk="1" hangingPunct="1">
              <a:spcAft>
                <a:spcPts val="300"/>
              </a:spcAft>
              <a:buFont typeface="Arial" panose="020B0604020202020204" pitchFamily="34" charset="0"/>
              <a:buChar char="•"/>
            </a:pP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Neutron-rich nuclides generation online (</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~10</a:t>
            </a:r>
            <a:r>
              <a:rPr lang="en-US" altLang="zh-CN" baseline="30000"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16</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dirty="0" err="1">
                <a:solidFill>
                  <a:srgbClr val="C00000"/>
                </a:solidFill>
                <a:latin typeface="Times New Roman" panose="02020603050405020304" pitchFamily="18" charset="0"/>
                <a:ea typeface="等线" panose="02010600030101010101" pitchFamily="2" charset="-122"/>
                <a:cs typeface="Times New Roman" panose="02020603050405020304" pitchFamily="18" charset="0"/>
              </a:rPr>
              <a:t>fis</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./s</a:t>
            </a: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a:t>
            </a:r>
          </a:p>
          <a:p>
            <a:pPr marL="285750" indent="-285750" eaLnBrk="1" hangingPunct="1">
              <a:spcAft>
                <a:spcPts val="300"/>
              </a:spcAft>
              <a:buFont typeface="Arial" panose="020B0604020202020204" pitchFamily="34" charset="0"/>
              <a:buChar char="•"/>
            </a:pP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Post-acceleration by </a:t>
            </a:r>
            <a:r>
              <a:rPr lang="en-US" altLang="zh-CN" dirty="0" err="1">
                <a:solidFill>
                  <a:srgbClr val="C00000"/>
                </a:solidFill>
                <a:latin typeface="Times New Roman" panose="02020603050405020304" pitchFamily="18" charset="0"/>
                <a:ea typeface="等线" panose="02010600030101010101" pitchFamily="2" charset="-122"/>
                <a:cs typeface="Times New Roman" panose="02020603050405020304" pitchFamily="18" charset="0"/>
              </a:rPr>
              <a:t>iLinac</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 and Bring-N (&gt;100 MeV/u) </a:t>
            </a:r>
          </a:p>
          <a:p>
            <a:pPr marL="285750" indent="-285750" eaLnBrk="1" hangingPunct="1">
              <a:spcAft>
                <a:spcPts val="300"/>
              </a:spcAft>
              <a:buFont typeface="Arial" panose="020B0604020202020204" pitchFamily="34" charset="0"/>
              <a:buChar char="•"/>
            </a:pP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Generate extremely neutron-rich secondary beams</a:t>
            </a:r>
          </a:p>
        </p:txBody>
      </p:sp>
      <p:sp>
        <p:nvSpPr>
          <p:cNvPr id="9" name="Rectangle 18">
            <a:extLst>
              <a:ext uri="{FF2B5EF4-FFF2-40B4-BE49-F238E27FC236}">
                <a16:creationId xmlns:a16="http://schemas.microsoft.com/office/drawing/2014/main" xmlns="" id="{744DCE48-B0BF-43D8-8087-EA3908B63BD0}"/>
              </a:ext>
            </a:extLst>
          </p:cNvPr>
          <p:cNvSpPr/>
          <p:nvPr/>
        </p:nvSpPr>
        <p:spPr>
          <a:xfrm>
            <a:off x="797079" y="3361589"/>
            <a:ext cx="4902877" cy="400110"/>
          </a:xfrm>
          <a:prstGeom prst="rect">
            <a:avLst/>
          </a:prstGeom>
        </p:spPr>
        <p:txBody>
          <a:bodyPr wrap="square">
            <a:spAutoFit/>
          </a:bodyPr>
          <a:lstStyle/>
          <a:p>
            <a:pPr marL="285750" indent="-285750" eaLnBrk="1" hangingPunct="1">
              <a:buFont typeface="Wingdings" panose="05000000000000000000" pitchFamily="2" charset="2"/>
              <a:buChar char="p"/>
            </a:pPr>
            <a:r>
              <a:rPr lang="en-US" altLang="zh-CN" sz="2000" b="1" dirty="0" smtClean="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Muon </a:t>
            </a:r>
            <a:r>
              <a:rPr lang="en-US" altLang="zh-CN" sz="2000" b="1"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research and </a:t>
            </a:r>
            <a:r>
              <a:rPr lang="en-US" altLang="zh-CN" sz="2000" b="1" dirty="0" err="1">
                <a:solidFill>
                  <a:srgbClr val="0000FF"/>
                </a:solidFill>
                <a:latin typeface="Times New Roman" panose="02020603050405020304" pitchFamily="18" charset="0"/>
                <a:ea typeface="等线" panose="02010600030101010101" pitchFamily="2" charset="-122"/>
                <a:cs typeface="Times New Roman" panose="02020603050405020304" pitchFamily="18" charset="0"/>
              </a:rPr>
              <a:t>μSR</a:t>
            </a:r>
            <a:r>
              <a:rPr lang="en-US" altLang="zh-CN" sz="2000" b="1"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application</a:t>
            </a:r>
          </a:p>
        </p:txBody>
      </p:sp>
      <p:sp>
        <p:nvSpPr>
          <p:cNvPr id="10" name="Rectangle 20">
            <a:extLst>
              <a:ext uri="{FF2B5EF4-FFF2-40B4-BE49-F238E27FC236}">
                <a16:creationId xmlns:a16="http://schemas.microsoft.com/office/drawing/2014/main" xmlns="" id="{FB66151F-5A31-4099-89A3-BAD1BF48C4BE}"/>
              </a:ext>
            </a:extLst>
          </p:cNvPr>
          <p:cNvSpPr/>
          <p:nvPr/>
        </p:nvSpPr>
        <p:spPr>
          <a:xfrm>
            <a:off x="983432" y="3731446"/>
            <a:ext cx="4325629" cy="1315745"/>
          </a:xfrm>
          <a:prstGeom prst="rect">
            <a:avLst/>
          </a:prstGeom>
        </p:spPr>
        <p:txBody>
          <a:bodyPr wrap="square">
            <a:spAutoFit/>
          </a:bodyPr>
          <a:lstStyle/>
          <a:p>
            <a:pPr marL="285750" indent="-285750" eaLnBrk="1" hangingPunct="1">
              <a:spcAft>
                <a:spcPts val="300"/>
              </a:spcAft>
              <a:buFont typeface="Arial" panose="020B0604020202020204" pitchFamily="34" charset="0"/>
              <a:buChar char="•"/>
            </a:pP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Mode:</a:t>
            </a:r>
            <a:r>
              <a:rPr lang="zh-CN" altLang="en-US"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a:t>
            </a:r>
            <a:r>
              <a:rPr lang="en-US" altLang="zh-CN" dirty="0" err="1">
                <a:solidFill>
                  <a:srgbClr val="0000FF"/>
                </a:solidFill>
                <a:latin typeface="Times New Roman" panose="02020603050405020304" pitchFamily="18" charset="0"/>
                <a:ea typeface="等线" panose="02010600030101010101" pitchFamily="2" charset="-122"/>
                <a:cs typeface="Times New Roman" panose="02020603050405020304" pitchFamily="18" charset="0"/>
              </a:rPr>
              <a:t>CiADS</a:t>
            </a:r>
            <a:r>
              <a:rPr lang="en-US" altLang="zh-CN" dirty="0">
                <a:solidFill>
                  <a:srgbClr val="0000FF"/>
                </a:solidFill>
                <a:latin typeface="Times New Roman" panose="02020603050405020304" pitchFamily="18" charset="0"/>
                <a:ea typeface="等线" panose="02010600030101010101" pitchFamily="2" charset="-122"/>
                <a:cs typeface="Times New Roman" panose="02020603050405020304" pitchFamily="18" charset="0"/>
              </a:rPr>
              <a:t> + high power target</a:t>
            </a:r>
          </a:p>
          <a:p>
            <a:pPr marL="285750" indent="-285750" eaLnBrk="1" hangingPunct="1">
              <a:spcAft>
                <a:spcPts val="300"/>
              </a:spcAft>
              <a:buFont typeface="Arial" panose="020B0604020202020204" pitchFamily="34" charset="0"/>
              <a:buChar char="•"/>
            </a:pP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High intensity surface muon (~10</a:t>
            </a:r>
            <a:r>
              <a:rPr lang="en-US" altLang="zh-CN" baseline="30000"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12</a:t>
            </a:r>
            <a:r>
              <a:rPr lang="en-US" altLang="zh-CN"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 μ/s)</a:t>
            </a:r>
          </a:p>
          <a:p>
            <a:pPr marL="285750" indent="-285750" eaLnBrk="1" hangingPunct="1">
              <a:spcAft>
                <a:spcPts val="300"/>
              </a:spcAft>
              <a:buFont typeface="Arial" panose="020B0604020202020204" pitchFamily="34" charset="0"/>
              <a:buChar char="•"/>
            </a:pP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Muon moderation and </a:t>
            </a:r>
            <a:r>
              <a:rPr lang="el-GR"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μ</a:t>
            </a: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SR </a:t>
            </a:r>
          </a:p>
          <a:p>
            <a:pPr marL="285750" indent="-285750" eaLnBrk="1" hangingPunct="1">
              <a:spcAft>
                <a:spcPts val="300"/>
              </a:spcAft>
              <a:buFont typeface="Arial" panose="020B0604020202020204" pitchFamily="34" charset="0"/>
              <a:buChar char="•"/>
            </a:pPr>
            <a:r>
              <a:rPr lang="en-US" altLang="zh-CN"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Future muon factory and collider</a:t>
            </a:r>
          </a:p>
        </p:txBody>
      </p:sp>
      <p:graphicFrame>
        <p:nvGraphicFramePr>
          <p:cNvPr id="11" name="Table 1">
            <a:extLst>
              <a:ext uri="{FF2B5EF4-FFF2-40B4-BE49-F238E27FC236}">
                <a16:creationId xmlns:a16="http://schemas.microsoft.com/office/drawing/2014/main" xmlns="" id="{7B8AE7C3-977B-4EA5-82E9-7F5D71ED1E7A}"/>
              </a:ext>
            </a:extLst>
          </p:cNvPr>
          <p:cNvGraphicFramePr>
            <a:graphicFrameLocks noGrp="1"/>
          </p:cNvGraphicFramePr>
          <p:nvPr>
            <p:extLst/>
          </p:nvPr>
        </p:nvGraphicFramePr>
        <p:xfrm>
          <a:off x="6286435" y="4653136"/>
          <a:ext cx="5292588" cy="1828800"/>
        </p:xfrm>
        <a:graphic>
          <a:graphicData uri="http://schemas.openxmlformats.org/drawingml/2006/table">
            <a:tbl>
              <a:tblPr firstRow="1" bandRow="1">
                <a:tableStyleId>{9D7B26C5-4107-4FEC-AEDC-1716B250A1EF}</a:tableStyleId>
              </a:tblPr>
              <a:tblGrid>
                <a:gridCol w="1665939">
                  <a:extLst>
                    <a:ext uri="{9D8B030D-6E8A-4147-A177-3AD203B41FA5}">
                      <a16:colId xmlns:a16="http://schemas.microsoft.com/office/drawing/2014/main" xmlns="" val="3923608944"/>
                    </a:ext>
                  </a:extLst>
                </a:gridCol>
                <a:gridCol w="960940">
                  <a:extLst>
                    <a:ext uri="{9D8B030D-6E8A-4147-A177-3AD203B41FA5}">
                      <a16:colId xmlns:a16="http://schemas.microsoft.com/office/drawing/2014/main" xmlns="" val="3693806408"/>
                    </a:ext>
                  </a:extLst>
                </a:gridCol>
                <a:gridCol w="771922">
                  <a:extLst>
                    <a:ext uri="{9D8B030D-6E8A-4147-A177-3AD203B41FA5}">
                      <a16:colId xmlns:a16="http://schemas.microsoft.com/office/drawing/2014/main" xmlns="" val="3433081986"/>
                    </a:ext>
                  </a:extLst>
                </a:gridCol>
                <a:gridCol w="782139">
                  <a:extLst>
                    <a:ext uri="{9D8B030D-6E8A-4147-A177-3AD203B41FA5}">
                      <a16:colId xmlns:a16="http://schemas.microsoft.com/office/drawing/2014/main" xmlns="" val="4039925007"/>
                    </a:ext>
                  </a:extLst>
                </a:gridCol>
                <a:gridCol w="1111648">
                  <a:extLst>
                    <a:ext uri="{9D8B030D-6E8A-4147-A177-3AD203B41FA5}">
                      <a16:colId xmlns:a16="http://schemas.microsoft.com/office/drawing/2014/main" xmlns="" val="701367223"/>
                    </a:ext>
                  </a:extLst>
                </a:gridCol>
              </a:tblGrid>
              <a:tr h="292799">
                <a:tc>
                  <a:txBody>
                    <a:bodyPr/>
                    <a:lstStyle/>
                    <a:p>
                      <a:pPr algn="l"/>
                      <a:endParaRPr lang="en-US" sz="1400" b="1" baseline="0" dirty="0">
                        <a:latin typeface="Arial" panose="020B0604020202020204" pitchFamily="34" charset="0"/>
                        <a:cs typeface="Arial" panose="020B0604020202020204" pitchFamily="34" charset="0"/>
                      </a:endParaRPr>
                    </a:p>
                  </a:txBody>
                  <a:tcPr anchor="ctr"/>
                </a:tc>
                <a:tc>
                  <a:txBody>
                    <a:bodyPr/>
                    <a:lstStyle/>
                    <a:p>
                      <a:pPr algn="ctr"/>
                      <a:r>
                        <a:rPr lang="en-US" altLang="zh-CN" sz="1400" b="1" baseline="0" dirty="0">
                          <a:solidFill>
                            <a:schemeClr val="tx1"/>
                          </a:solidFill>
                          <a:latin typeface="Arial" panose="020B0604020202020204" pitchFamily="34" charset="0"/>
                          <a:cs typeface="Arial" panose="020B0604020202020204" pitchFamily="34" charset="0"/>
                        </a:rPr>
                        <a:t>FRIB</a:t>
                      </a:r>
                      <a:endParaRPr lang="en-US" sz="1400" b="1" baseline="0" dirty="0">
                        <a:solidFill>
                          <a:schemeClr val="tx1"/>
                        </a:solidFill>
                        <a:latin typeface="Arial" panose="020B0604020202020204" pitchFamily="34" charset="0"/>
                        <a:cs typeface="Arial" panose="020B0604020202020204" pitchFamily="34" charset="0"/>
                      </a:endParaRPr>
                    </a:p>
                  </a:txBody>
                  <a:tcPr anchor="ctr"/>
                </a:tc>
                <a:tc>
                  <a:txBody>
                    <a:bodyPr/>
                    <a:lstStyle/>
                    <a:p>
                      <a:pPr algn="ctr"/>
                      <a:r>
                        <a:rPr lang="en-US" sz="1400" b="1" baseline="0" dirty="0">
                          <a:solidFill>
                            <a:schemeClr val="tx1"/>
                          </a:solidFill>
                          <a:latin typeface="Arial" panose="020B0604020202020204" pitchFamily="34" charset="0"/>
                          <a:cs typeface="Arial" panose="020B0604020202020204" pitchFamily="34" charset="0"/>
                        </a:rPr>
                        <a:t>PSI</a:t>
                      </a:r>
                    </a:p>
                  </a:txBody>
                  <a:tcPr anchor="ctr"/>
                </a:tc>
                <a:tc>
                  <a:txBody>
                    <a:bodyPr/>
                    <a:lstStyle/>
                    <a:p>
                      <a:pPr algn="ctr"/>
                      <a:r>
                        <a:rPr lang="en-US" sz="1400" b="1" baseline="0" dirty="0">
                          <a:solidFill>
                            <a:schemeClr val="tx1"/>
                          </a:solidFill>
                          <a:latin typeface="Arial" panose="020B0604020202020204" pitchFamily="34" charset="0"/>
                          <a:cs typeface="Arial" panose="020B0604020202020204" pitchFamily="34" charset="0"/>
                        </a:rPr>
                        <a:t>ESS</a:t>
                      </a:r>
                    </a:p>
                  </a:txBody>
                  <a:tcPr anchor="ctr"/>
                </a:tc>
                <a:tc>
                  <a:txBody>
                    <a:bodyPr/>
                    <a:lstStyle/>
                    <a:p>
                      <a:pPr algn="ctr"/>
                      <a:r>
                        <a:rPr lang="en-US" altLang="zh-CN" sz="1400" b="1" baseline="0" dirty="0" err="1" smtClean="0">
                          <a:solidFill>
                            <a:srgbClr val="0000FF"/>
                          </a:solidFill>
                          <a:latin typeface="Arial" panose="020B0604020202020204" pitchFamily="34" charset="0"/>
                          <a:cs typeface="Arial" panose="020B0604020202020204" pitchFamily="34" charset="0"/>
                        </a:rPr>
                        <a:t>CiADS</a:t>
                      </a:r>
                      <a:endParaRPr lang="en-US" sz="1400" b="1" baseline="0" dirty="0">
                        <a:solidFill>
                          <a:srgbClr val="0000FF"/>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xmlns="" val="67098189"/>
                  </a:ext>
                </a:extLst>
              </a:tr>
              <a:tr h="292799">
                <a:tc>
                  <a:txBody>
                    <a:bodyPr/>
                    <a:lstStyle/>
                    <a:p>
                      <a:r>
                        <a:rPr lang="en-US" sz="1400" b="0" baseline="0" dirty="0">
                          <a:latin typeface="Arial" panose="020B0604020202020204" pitchFamily="34" charset="0"/>
                          <a:cs typeface="Arial" panose="020B0604020202020204" pitchFamily="34" charset="0"/>
                        </a:rPr>
                        <a:t>BEAM</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H to U</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p</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p</a:t>
                      </a:r>
                      <a:endParaRPr kumimoji="0" lang="en-US" sz="1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FF"/>
                          </a:solidFill>
                          <a:effectLst/>
                          <a:uLnTx/>
                          <a:uFillTx/>
                          <a:latin typeface="Arial" panose="020B0604020202020204" pitchFamily="34" charset="0"/>
                          <a:ea typeface="+mn-ea"/>
                          <a:cs typeface="Arial" panose="020B0604020202020204" pitchFamily="34" charset="0"/>
                        </a:rPr>
                        <a:t>p</a:t>
                      </a:r>
                    </a:p>
                  </a:txBody>
                  <a:tcPr anchor="ctr"/>
                </a:tc>
                <a:extLst>
                  <a:ext uri="{0D108BD9-81ED-4DB2-BD59-A6C34878D82A}">
                    <a16:rowId xmlns:a16="http://schemas.microsoft.com/office/drawing/2014/main" xmlns="" val="760641332"/>
                  </a:ext>
                </a:extLst>
              </a:tr>
              <a:tr h="292799">
                <a:tc>
                  <a:txBody>
                    <a:bodyPr/>
                    <a:lstStyle/>
                    <a:p>
                      <a:r>
                        <a:rPr lang="en-US" sz="1400" baseline="0" dirty="0">
                          <a:latin typeface="Arial" panose="020B0604020202020204" pitchFamily="34" charset="0"/>
                          <a:cs typeface="Arial" panose="020B0604020202020204" pitchFamily="34" charset="0"/>
                        </a:rPr>
                        <a:t>Mode</a:t>
                      </a:r>
                      <a:r>
                        <a:rPr lang="zh-CN" altLang="en-US" sz="1400" baseline="0" dirty="0">
                          <a:latin typeface="Arial" panose="020B0604020202020204" pitchFamily="34" charset="0"/>
                          <a:cs typeface="Arial" panose="020B0604020202020204" pitchFamily="34" charset="0"/>
                        </a:rPr>
                        <a:t> </a:t>
                      </a:r>
                      <a:endParaRPr lang="en-US" sz="1400" b="1" baseline="0" dirty="0">
                        <a:latin typeface="Arial" panose="020B0604020202020204" pitchFamily="34" charset="0"/>
                        <a:cs typeface="Arial" panose="020B0604020202020204" pitchFamily="34" charset="0"/>
                      </a:endParaRP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CW</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CW</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CW</a:t>
                      </a:r>
                    </a:p>
                  </a:txBody>
                  <a:tcPr anchor="ctr"/>
                </a:tc>
                <a:tc>
                  <a:txBody>
                    <a:bodyPr/>
                    <a:lstStyle/>
                    <a:p>
                      <a:pPr algn="ctr"/>
                      <a:r>
                        <a:rPr lang="en-US" sz="1400" b="1" baseline="0" dirty="0">
                          <a:solidFill>
                            <a:srgbClr val="0000FF"/>
                          </a:solidFill>
                          <a:latin typeface="Arial" panose="020B0604020202020204" pitchFamily="34" charset="0"/>
                          <a:cs typeface="Arial" panose="020B0604020202020204" pitchFamily="34" charset="0"/>
                        </a:rPr>
                        <a:t>CW</a:t>
                      </a:r>
                    </a:p>
                  </a:txBody>
                  <a:tcPr anchor="ctr"/>
                </a:tc>
                <a:extLst>
                  <a:ext uri="{0D108BD9-81ED-4DB2-BD59-A6C34878D82A}">
                    <a16:rowId xmlns:a16="http://schemas.microsoft.com/office/drawing/2014/main" xmlns="" val="2279631532"/>
                  </a:ext>
                </a:extLst>
              </a:tr>
              <a:tr h="292799">
                <a:tc>
                  <a:txBody>
                    <a:bodyPr/>
                    <a:lstStyle/>
                    <a:p>
                      <a:r>
                        <a:rPr lang="en-US" sz="1400" baseline="0" dirty="0">
                          <a:latin typeface="Arial" panose="020B0604020202020204" pitchFamily="34" charset="0"/>
                          <a:cs typeface="Arial" panose="020B0604020202020204" pitchFamily="34" charset="0"/>
                        </a:rPr>
                        <a:t>Energy (GeV)</a:t>
                      </a:r>
                      <a:endParaRPr lang="en-US" sz="1400" b="1" baseline="0" dirty="0">
                        <a:latin typeface="Arial" panose="020B0604020202020204" pitchFamily="34" charset="0"/>
                        <a:cs typeface="Arial" panose="020B0604020202020204" pitchFamily="34" charset="0"/>
                      </a:endParaRP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&gt;0.2</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0.59</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2.5</a:t>
                      </a:r>
                    </a:p>
                  </a:txBody>
                  <a:tcPr anchor="ctr"/>
                </a:tc>
                <a:tc>
                  <a:txBody>
                    <a:bodyPr/>
                    <a:lstStyle/>
                    <a:p>
                      <a:pPr algn="ctr"/>
                      <a:r>
                        <a:rPr lang="en-US" sz="1400" b="1" baseline="0" dirty="0">
                          <a:solidFill>
                            <a:srgbClr val="0000FF"/>
                          </a:solidFill>
                          <a:latin typeface="Arial" panose="020B0604020202020204" pitchFamily="34" charset="0"/>
                          <a:cs typeface="Arial" panose="020B0604020202020204" pitchFamily="34" charset="0"/>
                        </a:rPr>
                        <a:t>0.5</a:t>
                      </a:r>
                    </a:p>
                  </a:txBody>
                  <a:tcPr anchor="ctr"/>
                </a:tc>
                <a:extLst>
                  <a:ext uri="{0D108BD9-81ED-4DB2-BD59-A6C34878D82A}">
                    <a16:rowId xmlns:a16="http://schemas.microsoft.com/office/drawing/2014/main" xmlns="" val="651098814"/>
                  </a:ext>
                </a:extLst>
              </a:tr>
              <a:tr h="292799">
                <a:tc>
                  <a:txBody>
                    <a:bodyPr/>
                    <a:lstStyle/>
                    <a:p>
                      <a:r>
                        <a:rPr lang="en-US" sz="1400" baseline="0" dirty="0">
                          <a:latin typeface="Arial" panose="020B0604020202020204" pitchFamily="34" charset="0"/>
                          <a:cs typeface="Arial" panose="020B0604020202020204" pitchFamily="34" charset="0"/>
                        </a:rPr>
                        <a:t>Current (mA)</a:t>
                      </a:r>
                      <a:endParaRPr lang="en-US" sz="1400" b="1" baseline="0" dirty="0">
                        <a:latin typeface="Arial" panose="020B0604020202020204" pitchFamily="34" charset="0"/>
                        <a:cs typeface="Arial" panose="020B0604020202020204" pitchFamily="34" charset="0"/>
                      </a:endParaRP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2.44</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2</a:t>
                      </a:r>
                    </a:p>
                  </a:txBody>
                  <a:tcPr anchor="ctr"/>
                </a:tc>
                <a:tc>
                  <a:txBody>
                    <a:bodyPr/>
                    <a:lstStyle/>
                    <a:p>
                      <a:pPr algn="ctr"/>
                      <a:r>
                        <a:rPr lang="en-US" sz="1400" b="1" baseline="0" dirty="0">
                          <a:solidFill>
                            <a:srgbClr val="0000FF"/>
                          </a:solidFill>
                          <a:latin typeface="Arial" panose="020B0604020202020204" pitchFamily="34" charset="0"/>
                          <a:cs typeface="Arial" panose="020B0604020202020204" pitchFamily="34" charset="0"/>
                        </a:rPr>
                        <a:t>5</a:t>
                      </a:r>
                    </a:p>
                  </a:txBody>
                  <a:tcPr anchor="ctr"/>
                </a:tc>
                <a:extLst>
                  <a:ext uri="{0D108BD9-81ED-4DB2-BD59-A6C34878D82A}">
                    <a16:rowId xmlns:a16="http://schemas.microsoft.com/office/drawing/2014/main" xmlns="" val="1177982183"/>
                  </a:ext>
                </a:extLst>
              </a:tr>
              <a:tr h="292799">
                <a:tc>
                  <a:txBody>
                    <a:bodyPr/>
                    <a:lstStyle/>
                    <a:p>
                      <a:r>
                        <a:rPr lang="en-US" sz="1400" baseline="0" dirty="0">
                          <a:latin typeface="Arial" panose="020B0604020202020204" pitchFamily="34" charset="0"/>
                          <a:cs typeface="Arial" panose="020B0604020202020204" pitchFamily="34" charset="0"/>
                        </a:rPr>
                        <a:t>Power (MW)</a:t>
                      </a:r>
                      <a:endParaRPr lang="en-US" sz="1400" b="1" baseline="0" dirty="0">
                        <a:latin typeface="Arial" panose="020B0604020202020204" pitchFamily="34" charset="0"/>
                        <a:cs typeface="Arial" panose="020B0604020202020204" pitchFamily="34" charset="0"/>
                      </a:endParaRP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0.4</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1.44</a:t>
                      </a:r>
                    </a:p>
                  </a:txBody>
                  <a:tcPr anchor="ctr"/>
                </a:tc>
                <a:tc>
                  <a:txBody>
                    <a:bodyPr/>
                    <a:lstStyle/>
                    <a:p>
                      <a:pPr algn="ctr"/>
                      <a:r>
                        <a:rPr lang="en-US" sz="1400" b="0" baseline="0" dirty="0">
                          <a:solidFill>
                            <a:schemeClr val="tx1"/>
                          </a:solidFill>
                          <a:latin typeface="Arial" panose="020B0604020202020204" pitchFamily="34" charset="0"/>
                          <a:cs typeface="Arial" panose="020B0604020202020204" pitchFamily="34" charset="0"/>
                        </a:rPr>
                        <a:t>5.0</a:t>
                      </a:r>
                    </a:p>
                  </a:txBody>
                  <a:tcPr anchor="ctr"/>
                </a:tc>
                <a:tc>
                  <a:txBody>
                    <a:bodyPr/>
                    <a:lstStyle/>
                    <a:p>
                      <a:pPr algn="ctr"/>
                      <a:r>
                        <a:rPr lang="en-US" sz="1400" b="1" baseline="0" dirty="0">
                          <a:solidFill>
                            <a:srgbClr val="0000FF"/>
                          </a:solidFill>
                          <a:latin typeface="Arial" panose="020B0604020202020204" pitchFamily="34" charset="0"/>
                          <a:cs typeface="Arial" panose="020B0604020202020204" pitchFamily="34" charset="0"/>
                        </a:rPr>
                        <a:t>2.5</a:t>
                      </a:r>
                    </a:p>
                  </a:txBody>
                  <a:tcPr anchor="ctr"/>
                </a:tc>
                <a:extLst>
                  <a:ext uri="{0D108BD9-81ED-4DB2-BD59-A6C34878D82A}">
                    <a16:rowId xmlns:a16="http://schemas.microsoft.com/office/drawing/2014/main" xmlns="" val="835402064"/>
                  </a:ext>
                </a:extLst>
              </a:tr>
            </a:tbl>
          </a:graphicData>
        </a:graphic>
      </p:graphicFrame>
      <p:pic>
        <p:nvPicPr>
          <p:cNvPr id="19" name="Picture 23">
            <a:extLst>
              <a:ext uri="{FF2B5EF4-FFF2-40B4-BE49-F238E27FC236}">
                <a16:creationId xmlns:a16="http://schemas.microsoft.com/office/drawing/2014/main" xmlns="" id="{0ED6054D-DA65-4C5E-823B-178756D071F7}"/>
              </a:ext>
            </a:extLst>
          </p:cNvPr>
          <p:cNvPicPr>
            <a:picLocks noChangeAspect="1"/>
          </p:cNvPicPr>
          <p:nvPr/>
        </p:nvPicPr>
        <p:blipFill>
          <a:blip r:embed="rId3"/>
          <a:stretch>
            <a:fillRect/>
          </a:stretch>
        </p:blipFill>
        <p:spPr>
          <a:xfrm>
            <a:off x="1199456" y="5047191"/>
            <a:ext cx="1739192" cy="1600635"/>
          </a:xfrm>
          <a:prstGeom prst="rect">
            <a:avLst/>
          </a:prstGeom>
        </p:spPr>
      </p:pic>
      <p:pic>
        <p:nvPicPr>
          <p:cNvPr id="20" name="图片 26">
            <a:extLst>
              <a:ext uri="{FF2B5EF4-FFF2-40B4-BE49-F238E27FC236}">
                <a16:creationId xmlns:a16="http://schemas.microsoft.com/office/drawing/2014/main" xmlns="" id="{5F028C18-71B8-45D0-8408-E20F50D576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9696" y="5091784"/>
            <a:ext cx="2628292" cy="1574352"/>
          </a:xfrm>
          <a:prstGeom prst="rect">
            <a:avLst/>
          </a:prstGeom>
        </p:spPr>
      </p:pic>
      <p:pic>
        <p:nvPicPr>
          <p:cNvPr id="3" name="图片 2"/>
          <p:cNvPicPr>
            <a:picLocks noChangeAspect="1"/>
          </p:cNvPicPr>
          <p:nvPr/>
        </p:nvPicPr>
        <p:blipFill>
          <a:blip r:embed="rId5"/>
          <a:stretch>
            <a:fillRect/>
          </a:stretch>
        </p:blipFill>
        <p:spPr>
          <a:xfrm>
            <a:off x="6573656" y="1510455"/>
            <a:ext cx="5004209" cy="2796855"/>
          </a:xfrm>
          <a:prstGeom prst="rect">
            <a:avLst/>
          </a:prstGeom>
        </p:spPr>
      </p:pic>
      <p:sp>
        <p:nvSpPr>
          <p:cNvPr id="29" name="矩形 28"/>
          <p:cNvSpPr/>
          <p:nvPr/>
        </p:nvSpPr>
        <p:spPr>
          <a:xfrm>
            <a:off x="2218179" y="80628"/>
            <a:ext cx="8234305" cy="523220"/>
          </a:xfrm>
          <a:prstGeom prst="rect">
            <a:avLst/>
          </a:prstGeom>
        </p:spPr>
        <p:txBody>
          <a:bodyPr wrap="none">
            <a:spAutoFit/>
          </a:bodyPr>
          <a:lstStyle/>
          <a:p>
            <a:pPr algn="ctr" eaLnBrk="1" hangingPunct="1">
              <a:spcAft>
                <a:spcPts val="600"/>
              </a:spcAft>
            </a:pPr>
            <a:r>
              <a:rPr lang="en-US" altLang="zh-CN" sz="2800" b="1" dirty="0">
                <a:solidFill>
                  <a:srgbClr val="0000FF"/>
                </a:solidFill>
                <a:latin typeface="Times New Roman" panose="02020603050405020304" pitchFamily="18" charset="0"/>
                <a:ea typeface="等线" panose="02010600030101010101" pitchFamily="2" charset="-122"/>
              </a:rPr>
              <a:t>CNUF</a:t>
            </a:r>
            <a:r>
              <a:rPr lang="en-US" altLang="zh-CN" sz="2800" b="1" dirty="0">
                <a:solidFill>
                  <a:prstClr val="black"/>
                </a:solidFill>
                <a:latin typeface="Times New Roman" panose="02020603050405020304" pitchFamily="18" charset="0"/>
                <a:ea typeface="等线" panose="02010600030101010101" pitchFamily="2" charset="-122"/>
              </a:rPr>
              <a:t>-An upgrade project for the HIAF and </a:t>
            </a:r>
            <a:r>
              <a:rPr lang="en-US" altLang="zh-CN" sz="2800" b="1" dirty="0" err="1">
                <a:solidFill>
                  <a:prstClr val="black"/>
                </a:solidFill>
                <a:latin typeface="Times New Roman" panose="02020603050405020304" pitchFamily="18" charset="0"/>
                <a:ea typeface="等线" panose="02010600030101010101" pitchFamily="2" charset="-122"/>
              </a:rPr>
              <a:t>CiADS</a:t>
            </a:r>
            <a:endParaRPr lang="zh-CN" altLang="en-US" sz="2800" b="1" dirty="0">
              <a:solidFill>
                <a:prstClr val="black"/>
              </a:solidFill>
              <a:latin typeface="Times New Roman" panose="02020603050405020304" pitchFamily="18" charset="0"/>
              <a:ea typeface="等线" panose="02010600030101010101" pitchFamily="2" charset="-122"/>
            </a:endParaRPr>
          </a:p>
        </p:txBody>
      </p:sp>
      <p:sp>
        <p:nvSpPr>
          <p:cNvPr id="30" name="矩形 29"/>
          <p:cNvSpPr/>
          <p:nvPr/>
        </p:nvSpPr>
        <p:spPr>
          <a:xfrm>
            <a:off x="300660" y="656692"/>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1" name="图片 11">
            <a:extLst>
              <a:ext uri="{FF2B5EF4-FFF2-40B4-BE49-F238E27FC236}">
                <a16:creationId xmlns="" xmlns:a16="http://schemas.microsoft.com/office/drawing/2014/main" id="{9497402D-A91B-4FFF-A3ED-FE2B8510EC1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3490" t="1" r="5852" b="-226"/>
          <a:stretch/>
        </p:blipFill>
        <p:spPr bwMode="auto">
          <a:xfrm>
            <a:off x="11064552" y="47727"/>
            <a:ext cx="714369" cy="5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42026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2218179" y="80628"/>
            <a:ext cx="8234305" cy="523220"/>
          </a:xfrm>
          <a:prstGeom prst="rect">
            <a:avLst/>
          </a:prstGeom>
        </p:spPr>
        <p:txBody>
          <a:bodyPr wrap="none">
            <a:spAutoFit/>
          </a:bodyPr>
          <a:lstStyle/>
          <a:p>
            <a:pPr algn="ctr" eaLnBrk="1" hangingPunct="1">
              <a:spcAft>
                <a:spcPts val="600"/>
              </a:spcAft>
            </a:pPr>
            <a:r>
              <a:rPr lang="en-US" altLang="zh-CN" sz="2800" b="1" dirty="0">
                <a:solidFill>
                  <a:srgbClr val="0000FF"/>
                </a:solidFill>
                <a:latin typeface="Times New Roman" panose="02020603050405020304" pitchFamily="18" charset="0"/>
                <a:ea typeface="等线" panose="02010600030101010101" pitchFamily="2" charset="-122"/>
              </a:rPr>
              <a:t>CNUF</a:t>
            </a:r>
            <a:r>
              <a:rPr lang="en-US" altLang="zh-CN" sz="2800" b="1" dirty="0">
                <a:solidFill>
                  <a:prstClr val="black"/>
                </a:solidFill>
                <a:latin typeface="Times New Roman" panose="02020603050405020304" pitchFamily="18" charset="0"/>
                <a:ea typeface="等线" panose="02010600030101010101" pitchFamily="2" charset="-122"/>
              </a:rPr>
              <a:t>-An upgrade project for the HIAF and </a:t>
            </a:r>
            <a:r>
              <a:rPr lang="en-US" altLang="zh-CN" sz="2800" b="1" dirty="0" err="1">
                <a:solidFill>
                  <a:prstClr val="black"/>
                </a:solidFill>
                <a:latin typeface="Times New Roman" panose="02020603050405020304" pitchFamily="18" charset="0"/>
                <a:ea typeface="等线" panose="02010600030101010101" pitchFamily="2" charset="-122"/>
              </a:rPr>
              <a:t>CiADS</a:t>
            </a:r>
            <a:endParaRPr lang="zh-CN" altLang="en-US" sz="2800" b="1" dirty="0">
              <a:solidFill>
                <a:prstClr val="black"/>
              </a:solidFill>
              <a:latin typeface="Times New Roman" panose="02020603050405020304" pitchFamily="18" charset="0"/>
              <a:ea typeface="等线" panose="02010600030101010101" pitchFamily="2" charset="-122"/>
            </a:endParaRPr>
          </a:p>
        </p:txBody>
      </p:sp>
      <p:sp>
        <p:nvSpPr>
          <p:cNvPr id="14" name="Rectangle 22">
            <a:extLst>
              <a:ext uri="{FF2B5EF4-FFF2-40B4-BE49-F238E27FC236}">
                <a16:creationId xmlns:a16="http://schemas.microsoft.com/office/drawing/2014/main" xmlns="" id="{49184C1E-92BF-4C87-A981-B4BC720BA51C}"/>
              </a:ext>
            </a:extLst>
          </p:cNvPr>
          <p:cNvSpPr/>
          <p:nvPr/>
        </p:nvSpPr>
        <p:spPr>
          <a:xfrm>
            <a:off x="635115" y="1323496"/>
            <a:ext cx="5676909" cy="369332"/>
          </a:xfrm>
          <a:prstGeom prst="rect">
            <a:avLst/>
          </a:prstGeom>
        </p:spPr>
        <p:txBody>
          <a:bodyPr wrap="square">
            <a:spAutoFit/>
          </a:bodyPr>
          <a:lstStyle/>
          <a:p>
            <a:pPr marL="285750" indent="-285750" eaLnBrk="1" hangingPunct="1">
              <a:spcAft>
                <a:spcPts val="1200"/>
              </a:spcAft>
              <a:buFont typeface="Wingdings" panose="05000000000000000000" pitchFamily="2" charset="2"/>
              <a:buChar char="p"/>
            </a:pPr>
            <a:r>
              <a:rPr lang="en-US" altLang="zh-CN" b="1" dirty="0">
                <a:solidFill>
                  <a:srgbClr val="0000FF"/>
                </a:solidFill>
                <a:ea typeface="等线" panose="02010600030101010101" pitchFamily="2" charset="-122"/>
                <a:cs typeface="Arial" panose="020B0604020202020204" pitchFamily="34" charset="0"/>
              </a:rPr>
              <a:t>Nuclear matter, </a:t>
            </a:r>
            <a:r>
              <a:rPr lang="en-US" altLang="zh-CN" b="1" dirty="0" err="1">
                <a:solidFill>
                  <a:srgbClr val="0000FF"/>
                </a:solidFill>
                <a:ea typeface="等线" panose="02010600030101010101" pitchFamily="2" charset="-122"/>
                <a:cs typeface="Arial" panose="020B0604020202020204" pitchFamily="34" charset="0"/>
              </a:rPr>
              <a:t>hypernuclei</a:t>
            </a:r>
            <a:r>
              <a:rPr lang="en-US" altLang="zh-CN" b="1" dirty="0">
                <a:solidFill>
                  <a:srgbClr val="0000FF"/>
                </a:solidFill>
                <a:ea typeface="等线" panose="02010600030101010101" pitchFamily="2" charset="-122"/>
                <a:cs typeface="Arial" panose="020B0604020202020204" pitchFamily="34" charset="0"/>
              </a:rPr>
              <a:t> and η/μ research</a:t>
            </a:r>
          </a:p>
        </p:txBody>
      </p:sp>
      <p:sp>
        <p:nvSpPr>
          <p:cNvPr id="15" name="Rectangle 23">
            <a:extLst>
              <a:ext uri="{FF2B5EF4-FFF2-40B4-BE49-F238E27FC236}">
                <a16:creationId xmlns:a16="http://schemas.microsoft.com/office/drawing/2014/main" xmlns="" id="{08403BDA-7BE6-4242-9172-74178CECC114}"/>
              </a:ext>
            </a:extLst>
          </p:cNvPr>
          <p:cNvSpPr/>
          <p:nvPr/>
        </p:nvSpPr>
        <p:spPr>
          <a:xfrm>
            <a:off x="838376" y="1699490"/>
            <a:ext cx="5104524" cy="1192634"/>
          </a:xfrm>
          <a:prstGeom prst="rect">
            <a:avLst/>
          </a:prstGeom>
        </p:spPr>
        <p:txBody>
          <a:bodyPr wrap="square">
            <a:spAutoFit/>
          </a:bodyPr>
          <a:lstStyle/>
          <a:p>
            <a:pPr marL="285750" indent="-285750" eaLnBrk="1" hangingPunct="1">
              <a:spcAft>
                <a:spcPts val="300"/>
              </a:spcAft>
              <a:buFont typeface="Arial" panose="020B0604020202020204" pitchFamily="34" charset="0"/>
              <a:buChar char="•"/>
            </a:pPr>
            <a:r>
              <a:rPr lang="en-US" altLang="zh-CN" sz="1600" dirty="0">
                <a:solidFill>
                  <a:srgbClr val="0000FF"/>
                </a:solidFill>
                <a:ea typeface="等线" panose="02010600030101010101" pitchFamily="2" charset="-122"/>
                <a:cs typeface="Arial" panose="020B0604020202020204" pitchFamily="34" charset="0"/>
              </a:rPr>
              <a:t>Mode: </a:t>
            </a:r>
            <a:r>
              <a:rPr lang="en-US" altLang="zh-CN" sz="1600" dirty="0" err="1">
                <a:solidFill>
                  <a:srgbClr val="0000FF"/>
                </a:solidFill>
                <a:ea typeface="等线" panose="02010600030101010101" pitchFamily="2" charset="-122"/>
                <a:cs typeface="Arial" panose="020B0604020202020204" pitchFamily="34" charset="0"/>
              </a:rPr>
              <a:t>BRing</a:t>
            </a:r>
            <a:r>
              <a:rPr lang="en-US" altLang="zh-CN" sz="1600" dirty="0">
                <a:solidFill>
                  <a:srgbClr val="0000FF"/>
                </a:solidFill>
                <a:ea typeface="等线" panose="02010600030101010101" pitchFamily="2" charset="-122"/>
                <a:cs typeface="Arial" panose="020B0604020202020204" pitchFamily="34" charset="0"/>
              </a:rPr>
              <a:t>-S (fast/slow ext. p-U) + fixed target</a:t>
            </a:r>
          </a:p>
          <a:p>
            <a:pPr marL="285750" indent="-285750" eaLnBrk="1" hangingPunct="1">
              <a:spcAft>
                <a:spcPts val="300"/>
              </a:spcAft>
              <a:buFont typeface="Arial" panose="020B0604020202020204" pitchFamily="34" charset="0"/>
              <a:buChar char="•"/>
            </a:pPr>
            <a:r>
              <a:rPr lang="en-US" altLang="zh-CN" sz="1600" dirty="0">
                <a:solidFill>
                  <a:srgbClr val="C00000"/>
                </a:solidFill>
                <a:ea typeface="等线" panose="02010600030101010101" pitchFamily="2" charset="-122"/>
                <a:cs typeface="Arial" panose="020B0604020202020204" pitchFamily="34" charset="0"/>
              </a:rPr>
              <a:t>High-intensity high-power beam</a:t>
            </a:r>
          </a:p>
          <a:p>
            <a:pPr marL="285750" indent="-285750" eaLnBrk="1" hangingPunct="1">
              <a:spcAft>
                <a:spcPts val="300"/>
              </a:spcAft>
              <a:buFont typeface="Arial" panose="020B0604020202020204" pitchFamily="34" charset="0"/>
              <a:buChar char="•"/>
            </a:pPr>
            <a:r>
              <a:rPr lang="en-US" altLang="zh-CN" sz="1600" dirty="0">
                <a:solidFill>
                  <a:prstClr val="black"/>
                </a:solidFill>
                <a:ea typeface="等线" panose="02010600030101010101" pitchFamily="2" charset="-122"/>
                <a:cs typeface="Arial" panose="020B0604020202020204" pitchFamily="34" charset="0"/>
              </a:rPr>
              <a:t>Nuclear matter phase transition research</a:t>
            </a:r>
          </a:p>
          <a:p>
            <a:pPr marL="285750" indent="-285750" eaLnBrk="1" hangingPunct="1">
              <a:spcAft>
                <a:spcPts val="300"/>
              </a:spcAft>
              <a:buFont typeface="Arial" panose="020B0604020202020204" pitchFamily="34" charset="0"/>
              <a:buChar char="•"/>
            </a:pPr>
            <a:r>
              <a:rPr lang="en-US" altLang="zh-CN" sz="1600" dirty="0" err="1">
                <a:solidFill>
                  <a:prstClr val="black"/>
                </a:solidFill>
                <a:ea typeface="等线" panose="02010600030101010101" pitchFamily="2" charset="-122"/>
                <a:cs typeface="Arial" panose="020B0604020202020204" pitchFamily="34" charset="0"/>
              </a:rPr>
              <a:t>Hypernuclei</a:t>
            </a:r>
            <a:r>
              <a:rPr lang="en-US" altLang="zh-CN" sz="1600" dirty="0">
                <a:solidFill>
                  <a:prstClr val="black"/>
                </a:solidFill>
                <a:ea typeface="等线" panose="02010600030101010101" pitchFamily="2" charset="-122"/>
                <a:cs typeface="Arial" panose="020B0604020202020204" pitchFamily="34" charset="0"/>
              </a:rPr>
              <a:t>, η/μ physics, </a:t>
            </a:r>
            <a:r>
              <a:rPr lang="el-GR" altLang="zh-CN" sz="1600" dirty="0">
                <a:solidFill>
                  <a:prstClr val="black"/>
                </a:solidFill>
                <a:ea typeface="等线" panose="02010600030101010101" pitchFamily="2" charset="-122"/>
                <a:cs typeface="Arial" panose="020B0604020202020204" pitchFamily="34" charset="0"/>
              </a:rPr>
              <a:t>Λ</a:t>
            </a:r>
            <a:r>
              <a:rPr lang="en-US" altLang="zh-CN" sz="1600" dirty="0">
                <a:solidFill>
                  <a:prstClr val="black"/>
                </a:solidFill>
                <a:ea typeface="等线" panose="02010600030101010101" pitchFamily="2" charset="-122"/>
                <a:cs typeface="Arial" panose="020B0604020202020204" pitchFamily="34" charset="0"/>
              </a:rPr>
              <a:t> polarization</a:t>
            </a:r>
          </a:p>
        </p:txBody>
      </p:sp>
      <p:sp>
        <p:nvSpPr>
          <p:cNvPr id="16" name="Rectangle 24">
            <a:extLst>
              <a:ext uri="{FF2B5EF4-FFF2-40B4-BE49-F238E27FC236}">
                <a16:creationId xmlns:a16="http://schemas.microsoft.com/office/drawing/2014/main" xmlns="" id="{4CA61DA4-1816-43E9-97CE-C4A93E661D33}"/>
              </a:ext>
            </a:extLst>
          </p:cNvPr>
          <p:cNvSpPr/>
          <p:nvPr/>
        </p:nvSpPr>
        <p:spPr>
          <a:xfrm>
            <a:off x="630244" y="2966692"/>
            <a:ext cx="5019545" cy="369332"/>
          </a:xfrm>
          <a:prstGeom prst="rect">
            <a:avLst/>
          </a:prstGeom>
        </p:spPr>
        <p:txBody>
          <a:bodyPr wrap="square">
            <a:spAutoFit/>
          </a:bodyPr>
          <a:lstStyle/>
          <a:p>
            <a:pPr marL="285750" indent="-285750" eaLnBrk="1" hangingPunct="1">
              <a:spcAft>
                <a:spcPts val="1200"/>
              </a:spcAft>
              <a:buFont typeface="Wingdings" panose="05000000000000000000" pitchFamily="2" charset="2"/>
              <a:buChar char="p"/>
            </a:pPr>
            <a:r>
              <a:rPr lang="en-US" altLang="zh-CN" b="1" dirty="0">
                <a:solidFill>
                  <a:srgbClr val="0000FF"/>
                </a:solidFill>
                <a:ea typeface="等线" panose="02010600030101010101" pitchFamily="2" charset="-122"/>
                <a:cs typeface="Arial" panose="020B0604020202020204" pitchFamily="34" charset="0"/>
              </a:rPr>
              <a:t>Strong-field QED effect experiment</a:t>
            </a:r>
          </a:p>
        </p:txBody>
      </p:sp>
      <p:sp>
        <p:nvSpPr>
          <p:cNvPr id="17" name="Rectangle 27">
            <a:extLst>
              <a:ext uri="{FF2B5EF4-FFF2-40B4-BE49-F238E27FC236}">
                <a16:creationId xmlns:a16="http://schemas.microsoft.com/office/drawing/2014/main" xmlns="" id="{D4A8C950-3767-45AD-BE46-B4E594FC8567}"/>
              </a:ext>
            </a:extLst>
          </p:cNvPr>
          <p:cNvSpPr/>
          <p:nvPr/>
        </p:nvSpPr>
        <p:spPr>
          <a:xfrm>
            <a:off x="855380" y="3357697"/>
            <a:ext cx="4400144" cy="1154162"/>
          </a:xfrm>
          <a:prstGeom prst="rect">
            <a:avLst/>
          </a:prstGeom>
        </p:spPr>
        <p:txBody>
          <a:bodyPr wrap="square">
            <a:spAutoFit/>
          </a:bodyPr>
          <a:lstStyle/>
          <a:p>
            <a:pPr marL="285750" indent="-285750" eaLnBrk="1" hangingPunct="1">
              <a:spcAft>
                <a:spcPts val="300"/>
              </a:spcAft>
              <a:buFont typeface="Arial" panose="020B0604020202020204" pitchFamily="34" charset="0"/>
              <a:buChar char="•"/>
            </a:pPr>
            <a:r>
              <a:rPr lang="en-US" altLang="zh-CN" sz="1600" dirty="0">
                <a:solidFill>
                  <a:srgbClr val="0000FF"/>
                </a:solidFill>
                <a:ea typeface="等线" panose="02010600030101010101" pitchFamily="2" charset="-122"/>
                <a:cs typeface="Arial" panose="020B0604020202020204" pitchFamily="34" charset="0"/>
              </a:rPr>
              <a:t>Mode: </a:t>
            </a:r>
            <a:r>
              <a:rPr lang="en-US" altLang="zh-CN" sz="1600" dirty="0" err="1">
                <a:solidFill>
                  <a:srgbClr val="0000FF"/>
                </a:solidFill>
                <a:ea typeface="等线" panose="02010600030101010101" pitchFamily="2" charset="-122"/>
                <a:cs typeface="Arial" panose="020B0604020202020204" pitchFamily="34" charset="0"/>
              </a:rPr>
              <a:t>MRing&amp;SRing</a:t>
            </a:r>
            <a:r>
              <a:rPr lang="en-US" altLang="zh-CN" sz="1600" dirty="0">
                <a:solidFill>
                  <a:srgbClr val="0000FF"/>
                </a:solidFill>
                <a:ea typeface="等线" panose="02010600030101010101" pitchFamily="2" charset="-122"/>
                <a:cs typeface="Arial" panose="020B0604020202020204" pitchFamily="34" charset="0"/>
              </a:rPr>
              <a:t> merging collision</a:t>
            </a:r>
          </a:p>
          <a:p>
            <a:pPr marL="285750" indent="-285750" eaLnBrk="1" hangingPunct="1">
              <a:spcAft>
                <a:spcPts val="300"/>
              </a:spcAft>
              <a:buFont typeface="Arial" panose="020B0604020202020204" pitchFamily="34" charset="0"/>
              <a:buChar char="•"/>
            </a:pPr>
            <a:r>
              <a:rPr lang="en-US" altLang="zh-CN" sz="1600" dirty="0" err="1">
                <a:solidFill>
                  <a:prstClr val="black"/>
                </a:solidFill>
                <a:ea typeface="等线" panose="02010600030101010101" pitchFamily="2" charset="-122"/>
                <a:cs typeface="Arial" panose="020B0604020202020204" pitchFamily="34" charset="0"/>
              </a:rPr>
              <a:t>E</a:t>
            </a:r>
            <a:r>
              <a:rPr lang="en-US" altLang="zh-CN" sz="1600" baseline="-25000" dirty="0" err="1">
                <a:solidFill>
                  <a:prstClr val="black"/>
                </a:solidFill>
                <a:ea typeface="等线" panose="02010600030101010101" pitchFamily="2" charset="-122"/>
                <a:cs typeface="Arial" panose="020B0604020202020204" pitchFamily="34" charset="0"/>
              </a:rPr>
              <a:t>cm</a:t>
            </a:r>
            <a:r>
              <a:rPr lang="en-US" altLang="zh-CN" sz="1600" dirty="0">
                <a:solidFill>
                  <a:prstClr val="black"/>
                </a:solidFill>
                <a:ea typeface="等线" panose="02010600030101010101" pitchFamily="2" charset="-122"/>
                <a:cs typeface="Arial" panose="020B0604020202020204" pitchFamily="34" charset="0"/>
              </a:rPr>
              <a:t>=4-10 MeV/u, </a:t>
            </a:r>
            <a:r>
              <a:rPr lang="en-US" altLang="zh-CN" sz="1600" dirty="0" err="1">
                <a:solidFill>
                  <a:prstClr val="black"/>
                </a:solidFill>
                <a:ea typeface="等线" panose="02010600030101010101" pitchFamily="2" charset="-122"/>
                <a:cs typeface="Arial" panose="020B0604020202020204" pitchFamily="34" charset="0"/>
              </a:rPr>
              <a:t>Lumi</a:t>
            </a:r>
            <a:r>
              <a:rPr lang="en-US" altLang="zh-CN" sz="1600" dirty="0">
                <a:solidFill>
                  <a:prstClr val="black"/>
                </a:solidFill>
                <a:ea typeface="等线" panose="02010600030101010101" pitchFamily="2" charset="-122"/>
                <a:cs typeface="Arial" panose="020B0604020202020204" pitchFamily="34" charset="0"/>
              </a:rPr>
              <a:t>.&gt;4</a:t>
            </a:r>
            <a:r>
              <a:rPr lang="en-US" altLang="zh-CN" sz="1600" dirty="0">
                <a:solidFill>
                  <a:prstClr val="black"/>
                </a:solidFill>
                <a:latin typeface="Times New Roman" panose="02020603050405020304" pitchFamily="18" charset="0"/>
                <a:ea typeface="等线" panose="02010600030101010101" pitchFamily="2" charset="-122"/>
                <a:cs typeface="Times New Roman" panose="02020603050405020304" pitchFamily="18" charset="0"/>
              </a:rPr>
              <a:t>×</a:t>
            </a:r>
            <a:r>
              <a:rPr lang="en-US" altLang="zh-CN" sz="1600" dirty="0">
                <a:solidFill>
                  <a:prstClr val="black"/>
                </a:solidFill>
                <a:ea typeface="等线" panose="02010600030101010101" pitchFamily="2" charset="-122"/>
                <a:cs typeface="Arial" panose="020B0604020202020204" pitchFamily="34" charset="0"/>
              </a:rPr>
              <a:t>10</a:t>
            </a:r>
            <a:r>
              <a:rPr lang="en-US" altLang="zh-CN" sz="1600" baseline="30000" dirty="0">
                <a:solidFill>
                  <a:prstClr val="black"/>
                </a:solidFill>
                <a:ea typeface="等线" panose="02010600030101010101" pitchFamily="2" charset="-122"/>
                <a:cs typeface="Arial" panose="020B0604020202020204" pitchFamily="34" charset="0"/>
              </a:rPr>
              <a:t>26</a:t>
            </a:r>
            <a:r>
              <a:rPr lang="en-US" altLang="zh-CN" sz="1600" dirty="0">
                <a:solidFill>
                  <a:prstClr val="black"/>
                </a:solidFill>
                <a:ea typeface="等线" panose="02010600030101010101" pitchFamily="2" charset="-122"/>
                <a:cs typeface="Arial" panose="020B0604020202020204" pitchFamily="34" charset="0"/>
              </a:rPr>
              <a:t> cm</a:t>
            </a:r>
            <a:r>
              <a:rPr lang="en-US" altLang="zh-CN" sz="1600" baseline="30000" dirty="0">
                <a:solidFill>
                  <a:prstClr val="black"/>
                </a:solidFill>
                <a:ea typeface="等线" panose="02010600030101010101" pitchFamily="2" charset="-122"/>
                <a:cs typeface="Arial" panose="020B0604020202020204" pitchFamily="34" charset="0"/>
              </a:rPr>
              <a:t>-2</a:t>
            </a:r>
            <a:r>
              <a:rPr lang="en-US" altLang="zh-CN" sz="1600" dirty="0">
                <a:solidFill>
                  <a:prstClr val="black"/>
                </a:solidFill>
                <a:ea typeface="等线" panose="02010600030101010101" pitchFamily="2" charset="-122"/>
                <a:cs typeface="Arial" panose="020B0604020202020204" pitchFamily="34" charset="0"/>
              </a:rPr>
              <a:t>s</a:t>
            </a:r>
            <a:r>
              <a:rPr lang="en-US" altLang="zh-CN" sz="1600" baseline="30000" dirty="0">
                <a:solidFill>
                  <a:prstClr val="black"/>
                </a:solidFill>
                <a:ea typeface="等线" panose="02010600030101010101" pitchFamily="2" charset="-122"/>
                <a:cs typeface="Arial" panose="020B0604020202020204" pitchFamily="34" charset="0"/>
              </a:rPr>
              <a:t>-1</a:t>
            </a:r>
          </a:p>
          <a:p>
            <a:pPr marL="285750" indent="-285750" eaLnBrk="1" hangingPunct="1">
              <a:spcAft>
                <a:spcPts val="300"/>
              </a:spcAft>
              <a:buFont typeface="Arial" panose="020B0604020202020204" pitchFamily="34" charset="0"/>
              <a:buChar char="•"/>
            </a:pPr>
            <a:r>
              <a:rPr lang="en-US" altLang="zh-CN" sz="1600" dirty="0">
                <a:solidFill>
                  <a:srgbClr val="C00000"/>
                </a:solidFill>
                <a:ea typeface="等线" panose="02010600030101010101" pitchFamily="2" charset="-122"/>
                <a:cs typeface="Arial" panose="020B0604020202020204" pitchFamily="34" charset="0"/>
              </a:rPr>
              <a:t>Super strong e-field exceed Schwinger limit  for l</a:t>
            </a:r>
            <a:r>
              <a:rPr lang="en-US" sz="1600" dirty="0">
                <a:solidFill>
                  <a:srgbClr val="C00000"/>
                </a:solidFill>
                <a:ea typeface="等线" panose="02010600030101010101" pitchFamily="2" charset="-122"/>
                <a:cs typeface="Arial" panose="020B0604020202020204" pitchFamily="34" charset="0"/>
              </a:rPr>
              <a:t>ow-background e-p pairs generation</a:t>
            </a:r>
            <a:endParaRPr lang="en-US" altLang="zh-CN" sz="1600" dirty="0">
              <a:solidFill>
                <a:srgbClr val="C00000"/>
              </a:solidFill>
              <a:ea typeface="等线" panose="02010600030101010101" pitchFamily="2" charset="-122"/>
              <a:cs typeface="Arial" panose="020B0604020202020204" pitchFamily="34" charset="0"/>
            </a:endParaRPr>
          </a:p>
        </p:txBody>
      </p:sp>
      <p:grpSp>
        <p:nvGrpSpPr>
          <p:cNvPr id="18" name="Group 13">
            <a:extLst>
              <a:ext uri="{FF2B5EF4-FFF2-40B4-BE49-F238E27FC236}">
                <a16:creationId xmlns:a16="http://schemas.microsoft.com/office/drawing/2014/main" xmlns="" id="{92F4C47E-8EF4-450B-ADCB-CBCA814C1842}"/>
              </a:ext>
            </a:extLst>
          </p:cNvPr>
          <p:cNvGrpSpPr>
            <a:grpSpLocks noChangeAspect="1"/>
          </p:cNvGrpSpPr>
          <p:nvPr/>
        </p:nvGrpSpPr>
        <p:grpSpPr>
          <a:xfrm>
            <a:off x="5763920" y="1268760"/>
            <a:ext cx="4242738" cy="3045506"/>
            <a:chOff x="3873820" y="2258774"/>
            <a:chExt cx="5323919" cy="3788122"/>
          </a:xfrm>
        </p:grpSpPr>
        <p:grpSp>
          <p:nvGrpSpPr>
            <p:cNvPr id="19" name="Group 12">
              <a:extLst>
                <a:ext uri="{FF2B5EF4-FFF2-40B4-BE49-F238E27FC236}">
                  <a16:creationId xmlns:a16="http://schemas.microsoft.com/office/drawing/2014/main" xmlns="" id="{19903F98-89C6-424E-AE32-D4C9520C43B2}"/>
                </a:ext>
              </a:extLst>
            </p:cNvPr>
            <p:cNvGrpSpPr/>
            <p:nvPr/>
          </p:nvGrpSpPr>
          <p:grpSpPr>
            <a:xfrm>
              <a:off x="4091939" y="2258774"/>
              <a:ext cx="5105800" cy="3788122"/>
              <a:chOff x="4091939" y="2258774"/>
              <a:chExt cx="5105800" cy="3788122"/>
            </a:xfrm>
          </p:grpSpPr>
          <p:grpSp>
            <p:nvGrpSpPr>
              <p:cNvPr id="24" name="Group 19">
                <a:extLst>
                  <a:ext uri="{FF2B5EF4-FFF2-40B4-BE49-F238E27FC236}">
                    <a16:creationId xmlns:a16="http://schemas.microsoft.com/office/drawing/2014/main" xmlns="" id="{02D870A7-E3AF-479F-BCC0-A3780670DC88}"/>
                  </a:ext>
                </a:extLst>
              </p:cNvPr>
              <p:cNvGrpSpPr/>
              <p:nvPr/>
            </p:nvGrpSpPr>
            <p:grpSpPr>
              <a:xfrm>
                <a:off x="4091939" y="2258774"/>
                <a:ext cx="4807159" cy="3788122"/>
                <a:chOff x="3275735" y="3016356"/>
                <a:chExt cx="3745752" cy="2951716"/>
              </a:xfrm>
            </p:grpSpPr>
            <p:pic>
              <p:nvPicPr>
                <p:cNvPr id="33" name="Picture 5">
                  <a:extLst>
                    <a:ext uri="{FF2B5EF4-FFF2-40B4-BE49-F238E27FC236}">
                      <a16:creationId xmlns:a16="http://schemas.microsoft.com/office/drawing/2014/main" xmlns="" id="{3BCC6323-E85B-4B17-93A2-BD8BC644E255}"/>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275735" y="3095134"/>
                  <a:ext cx="3745752" cy="2872938"/>
                </a:xfrm>
                <a:prstGeom prst="rect">
                  <a:avLst/>
                </a:prstGeom>
              </p:spPr>
            </p:pic>
            <p:sp>
              <p:nvSpPr>
                <p:cNvPr id="27" name="TextBox 9">
                  <a:extLst>
                    <a:ext uri="{FF2B5EF4-FFF2-40B4-BE49-F238E27FC236}">
                      <a16:creationId xmlns:a16="http://schemas.microsoft.com/office/drawing/2014/main" xmlns="" id="{A367CE7E-3B65-47CC-9E32-5A458B5FE41E}"/>
                    </a:ext>
                  </a:extLst>
                </p:cNvPr>
                <p:cNvSpPr txBox="1"/>
                <p:nvPr/>
              </p:nvSpPr>
              <p:spPr>
                <a:xfrm>
                  <a:off x="5436863" y="3894017"/>
                  <a:ext cx="528629" cy="223234"/>
                </a:xfrm>
                <a:prstGeom prst="rect">
                  <a:avLst/>
                </a:prstGeom>
                <a:noFill/>
              </p:spPr>
              <p:txBody>
                <a:bodyPr wrap="none" rtlCol="0">
                  <a:spAutoFit/>
                </a:bodyPr>
                <a:lstStyle>
                  <a:defPPr>
                    <a:defRPr lang="en-US"/>
                  </a:defPPr>
                  <a:lvl1pPr>
                    <a:defRPr sz="1500" b="1">
                      <a:solidFill>
                        <a:srgbClr val="636466"/>
                      </a:solidFill>
                      <a:latin typeface="Times New Roman" panose="02020603050405020304" pitchFamily="18" charset="0"/>
                      <a:cs typeface="Times New Roman" panose="02020603050405020304" pitchFamily="18" charset="0"/>
                    </a:defRPr>
                  </a:lvl1pPr>
                </a:lstStyle>
                <a:p>
                  <a:pPr eaLnBrk="1" hangingPunct="1"/>
                  <a:r>
                    <a:rPr lang="en-US" altLang="zh-CN" sz="1200" dirty="0" err="1">
                      <a:solidFill>
                        <a:srgbClr val="F26722"/>
                      </a:solidFill>
                      <a:latin typeface="Arial" panose="020B0604020202020204" pitchFamily="34" charset="0"/>
                      <a:ea typeface="等线" panose="02010600030101010101" pitchFamily="2" charset="-122"/>
                      <a:cs typeface="Arial" panose="020B0604020202020204" pitchFamily="34" charset="0"/>
                    </a:rPr>
                    <a:t>MRing</a:t>
                  </a:r>
                  <a:endParaRPr lang="zh-CN" altLang="en-US" sz="1200" dirty="0">
                    <a:solidFill>
                      <a:srgbClr val="F26722"/>
                    </a:solidFill>
                    <a:latin typeface="Arial" panose="020B0604020202020204" pitchFamily="34" charset="0"/>
                    <a:ea typeface="等线" panose="02010600030101010101" pitchFamily="2" charset="-122"/>
                    <a:cs typeface="Arial" panose="020B0604020202020204" pitchFamily="34" charset="0"/>
                  </a:endParaRPr>
                </a:p>
              </p:txBody>
            </p:sp>
            <p:sp>
              <p:nvSpPr>
                <p:cNvPr id="28" name="TextBox 10">
                  <a:extLst>
                    <a:ext uri="{FF2B5EF4-FFF2-40B4-BE49-F238E27FC236}">
                      <a16:creationId xmlns:a16="http://schemas.microsoft.com/office/drawing/2014/main" xmlns="" id="{C4DE46CD-F705-49CE-AB6E-E85E707A556D}"/>
                    </a:ext>
                  </a:extLst>
                </p:cNvPr>
                <p:cNvSpPr txBox="1"/>
                <p:nvPr/>
              </p:nvSpPr>
              <p:spPr>
                <a:xfrm>
                  <a:off x="5449500" y="4186415"/>
                  <a:ext cx="507960" cy="223234"/>
                </a:xfrm>
                <a:prstGeom prst="rect">
                  <a:avLst/>
                </a:prstGeom>
                <a:noFill/>
              </p:spPr>
              <p:txBody>
                <a:bodyPr wrap="none" rtlCol="0">
                  <a:spAutoFit/>
                </a:bodyPr>
                <a:lstStyle>
                  <a:defPPr>
                    <a:defRPr lang="en-US"/>
                  </a:defPPr>
                  <a:lvl1pPr>
                    <a:defRPr sz="1500" b="1">
                      <a:solidFill>
                        <a:srgbClr val="636466"/>
                      </a:solidFill>
                      <a:latin typeface="Times New Roman" panose="02020603050405020304" pitchFamily="18" charset="0"/>
                      <a:cs typeface="Times New Roman" panose="02020603050405020304" pitchFamily="18" charset="0"/>
                    </a:defRPr>
                  </a:lvl1pPr>
                </a:lstStyle>
                <a:p>
                  <a:pPr eaLnBrk="1" hangingPunct="1"/>
                  <a:r>
                    <a:rPr lang="en-US" altLang="zh-CN" sz="1200" dirty="0" err="1">
                      <a:latin typeface="Arial" panose="020B0604020202020204" pitchFamily="34" charset="0"/>
                      <a:ea typeface="等线" panose="02010600030101010101" pitchFamily="2" charset="-122"/>
                      <a:cs typeface="Arial" panose="020B0604020202020204" pitchFamily="34" charset="0"/>
                    </a:rPr>
                    <a:t>SRing</a:t>
                  </a:r>
                  <a:endParaRPr lang="zh-CN" altLang="en-US" sz="1200" dirty="0">
                    <a:latin typeface="Arial" panose="020B0604020202020204" pitchFamily="34" charset="0"/>
                    <a:ea typeface="等线" panose="02010600030101010101" pitchFamily="2" charset="-122"/>
                    <a:cs typeface="Arial" panose="020B0604020202020204" pitchFamily="34" charset="0"/>
                  </a:endParaRPr>
                </a:p>
              </p:txBody>
            </p:sp>
            <p:sp>
              <p:nvSpPr>
                <p:cNvPr id="29" name="TextBox 11">
                  <a:extLst>
                    <a:ext uri="{FF2B5EF4-FFF2-40B4-BE49-F238E27FC236}">
                      <a16:creationId xmlns:a16="http://schemas.microsoft.com/office/drawing/2014/main" xmlns="" id="{27EE8A48-D548-4008-B2D2-60AF2AEB24EA}"/>
                    </a:ext>
                  </a:extLst>
                </p:cNvPr>
                <p:cNvSpPr txBox="1"/>
                <p:nvPr/>
              </p:nvSpPr>
              <p:spPr>
                <a:xfrm>
                  <a:off x="5766129" y="3016356"/>
                  <a:ext cx="977126" cy="215147"/>
                </a:xfrm>
                <a:prstGeom prst="rect">
                  <a:avLst/>
                </a:prstGeom>
                <a:noFill/>
              </p:spPr>
              <p:txBody>
                <a:bodyPr wrap="none" rtlCol="0">
                  <a:spAutoFit/>
                </a:bodyPr>
                <a:lstStyle>
                  <a:defPPr>
                    <a:defRPr lang="en-US"/>
                  </a:defPPr>
                  <a:lvl1pPr>
                    <a:defRPr sz="1500" b="1">
                      <a:solidFill>
                        <a:srgbClr val="636466"/>
                      </a:solidFill>
                      <a:latin typeface="Times New Roman" panose="02020603050405020304" pitchFamily="18" charset="0"/>
                      <a:cs typeface="Times New Roman" panose="02020603050405020304" pitchFamily="18" charset="0"/>
                    </a:defRPr>
                  </a:lvl1pPr>
                </a:lstStyle>
                <a:p>
                  <a:pPr eaLnBrk="1" hangingPunct="1"/>
                  <a:r>
                    <a:rPr lang="en-US" altLang="zh-CN" sz="1100" dirty="0">
                      <a:solidFill>
                        <a:srgbClr val="642165"/>
                      </a:solidFill>
                      <a:latin typeface="Arial" panose="020B0604020202020204" pitchFamily="34" charset="0"/>
                      <a:ea typeface="等线" panose="02010600030101010101" pitchFamily="2" charset="-122"/>
                      <a:cs typeface="Arial" panose="020B0604020202020204" pitchFamily="34" charset="0"/>
                    </a:rPr>
                    <a:t>Muon research</a:t>
                  </a:r>
                  <a:endParaRPr lang="zh-CN" altLang="en-US" sz="1100" dirty="0">
                    <a:solidFill>
                      <a:srgbClr val="642165"/>
                    </a:solidFill>
                    <a:latin typeface="Arial" panose="020B0604020202020204" pitchFamily="34" charset="0"/>
                    <a:ea typeface="等线" panose="02010600030101010101" pitchFamily="2" charset="-122"/>
                    <a:cs typeface="Arial" panose="020B0604020202020204" pitchFamily="34" charset="0"/>
                  </a:endParaRPr>
                </a:p>
              </p:txBody>
            </p:sp>
            <p:sp>
              <p:nvSpPr>
                <p:cNvPr id="30" name="Rectangle 14">
                  <a:extLst>
                    <a:ext uri="{FF2B5EF4-FFF2-40B4-BE49-F238E27FC236}">
                      <a16:creationId xmlns:a16="http://schemas.microsoft.com/office/drawing/2014/main" xmlns="" id="{0AD38433-13E6-46EC-973A-69961D5EC088}"/>
                    </a:ext>
                  </a:extLst>
                </p:cNvPr>
                <p:cNvSpPr/>
                <p:nvPr/>
              </p:nvSpPr>
              <p:spPr>
                <a:xfrm rot="2632007">
                  <a:off x="4792208" y="3166734"/>
                  <a:ext cx="180000" cy="180000"/>
                </a:xfrm>
                <a:prstGeom prst="rect">
                  <a:avLst/>
                </a:prstGeom>
                <a:noFill/>
                <a:ln w="38100">
                  <a:solidFill>
                    <a:srgbClr val="6421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hangingPunct="1"/>
                  <a:endParaRPr lang="zh-CN" altLang="en-US">
                    <a:solidFill>
                      <a:prstClr val="white"/>
                    </a:solidFill>
                    <a:latin typeface="Arial" panose="020B0604020202020204" pitchFamily="34" charset="0"/>
                    <a:cs typeface="Arial" panose="020B0604020202020204" pitchFamily="34" charset="0"/>
                  </a:endParaRPr>
                </a:p>
              </p:txBody>
            </p:sp>
            <p:sp>
              <p:nvSpPr>
                <p:cNvPr id="31" name="Rectangle 16">
                  <a:extLst>
                    <a:ext uri="{FF2B5EF4-FFF2-40B4-BE49-F238E27FC236}">
                      <a16:creationId xmlns:a16="http://schemas.microsoft.com/office/drawing/2014/main" xmlns="" id="{A87688C2-DB88-448C-AD40-9DBF719387E6}"/>
                    </a:ext>
                  </a:extLst>
                </p:cNvPr>
                <p:cNvSpPr/>
                <p:nvPr/>
              </p:nvSpPr>
              <p:spPr>
                <a:xfrm>
                  <a:off x="5066739" y="5696658"/>
                  <a:ext cx="1432931" cy="248037"/>
                </a:xfrm>
                <a:prstGeom prst="rect">
                  <a:avLst/>
                </a:prstGeom>
              </p:spPr>
              <p:txBody>
                <a:bodyPr wrap="none">
                  <a:spAutoFit/>
                </a:bodyPr>
                <a:lstStyle/>
                <a:p>
                  <a:pPr eaLnBrk="1" hangingPunct="1"/>
                  <a:r>
                    <a:rPr lang="en-US" altLang="zh-CN" sz="1400" b="1" dirty="0" err="1">
                      <a:solidFill>
                        <a:srgbClr val="F26722"/>
                      </a:solidFill>
                      <a:ea typeface="等线" panose="02010600030101010101" pitchFamily="2" charset="-122"/>
                      <a:cs typeface="Arial" panose="020B0604020202020204" pitchFamily="34" charset="0"/>
                    </a:rPr>
                    <a:t>iLinac</a:t>
                  </a:r>
                  <a:r>
                    <a:rPr lang="en-US" altLang="zh-CN" sz="1200" b="1" dirty="0">
                      <a:solidFill>
                        <a:srgbClr val="0000FF"/>
                      </a:solidFill>
                      <a:ea typeface="等线" panose="02010600030101010101" pitchFamily="2" charset="-122"/>
                      <a:cs typeface="Arial" panose="020B0604020202020204" pitchFamily="34" charset="0"/>
                    </a:rPr>
                    <a:t> </a:t>
                  </a:r>
                  <a:r>
                    <a:rPr lang="en-US" altLang="zh-CN" sz="1100" b="1" dirty="0">
                      <a:solidFill>
                        <a:srgbClr val="636466"/>
                      </a:solidFill>
                      <a:ea typeface="等线" panose="02010600030101010101" pitchFamily="2" charset="-122"/>
                      <a:cs typeface="Arial" panose="020B0604020202020204" pitchFamily="34" charset="0"/>
                    </a:rPr>
                    <a:t>up to 200MeV/u</a:t>
                  </a:r>
                  <a:endParaRPr lang="zh-CN" altLang="en-US" sz="1200" dirty="0">
                    <a:solidFill>
                      <a:srgbClr val="636466"/>
                    </a:solidFill>
                    <a:ea typeface="等线" panose="02010600030101010101" pitchFamily="2" charset="-122"/>
                    <a:cs typeface="Arial" panose="020B0604020202020204" pitchFamily="34" charset="0"/>
                  </a:endParaRPr>
                </a:p>
              </p:txBody>
            </p:sp>
          </p:grpSp>
          <p:sp>
            <p:nvSpPr>
              <p:cNvPr id="25" name="Rectangle 7">
                <a:extLst>
                  <a:ext uri="{FF2B5EF4-FFF2-40B4-BE49-F238E27FC236}">
                    <a16:creationId xmlns:a16="http://schemas.microsoft.com/office/drawing/2014/main" xmlns="" id="{F46242E9-A91F-47BB-84FA-3003F1801CD9}"/>
                  </a:ext>
                </a:extLst>
              </p:cNvPr>
              <p:cNvSpPr/>
              <p:nvPr/>
            </p:nvSpPr>
            <p:spPr>
              <a:xfrm>
                <a:off x="8574027" y="4749967"/>
                <a:ext cx="623712" cy="318322"/>
              </a:xfrm>
              <a:prstGeom prst="rect">
                <a:avLst/>
              </a:prstGeom>
            </p:spPr>
            <p:txBody>
              <a:bodyPr wrap="none">
                <a:spAutoFit/>
              </a:bodyPr>
              <a:lstStyle/>
              <a:p>
                <a:pPr eaLnBrk="1" hangingPunct="1"/>
                <a:r>
                  <a:rPr lang="en-US" altLang="zh-CN" sz="1400" b="1" dirty="0">
                    <a:solidFill>
                      <a:prstClr val="white">
                        <a:lumMod val="95000"/>
                      </a:prstClr>
                    </a:solidFill>
                    <a:ea typeface="等线" panose="02010600030101010101" pitchFamily="2" charset="-122"/>
                    <a:cs typeface="Arial" panose="020B0604020202020204" pitchFamily="34" charset="0"/>
                  </a:rPr>
                  <a:t>ISOL</a:t>
                </a:r>
              </a:p>
            </p:txBody>
          </p:sp>
        </p:grpSp>
        <p:sp>
          <p:nvSpPr>
            <p:cNvPr id="20" name="TextBox 30">
              <a:extLst>
                <a:ext uri="{FF2B5EF4-FFF2-40B4-BE49-F238E27FC236}">
                  <a16:creationId xmlns:a16="http://schemas.microsoft.com/office/drawing/2014/main" xmlns="" id="{C78BF025-DEA6-42D5-BD69-0D7F3EB8BD6B}"/>
                </a:ext>
              </a:extLst>
            </p:cNvPr>
            <p:cNvSpPr txBox="1"/>
            <p:nvPr/>
          </p:nvSpPr>
          <p:spPr>
            <a:xfrm>
              <a:off x="5607674" y="3730381"/>
              <a:ext cx="1111181" cy="381986"/>
            </a:xfrm>
            <a:prstGeom prst="rect">
              <a:avLst/>
            </a:prstGeom>
            <a:noFill/>
          </p:spPr>
          <p:txBody>
            <a:bodyPr wrap="square" rtlCol="0">
              <a:spAutoFit/>
            </a:bodyPr>
            <a:lstStyle/>
            <a:p>
              <a:pPr eaLnBrk="1" hangingPunct="1"/>
              <a:r>
                <a:rPr lang="en-US" altLang="zh-CN" sz="900" b="1" dirty="0">
                  <a:solidFill>
                    <a:srgbClr val="636466"/>
                  </a:solidFill>
                  <a:ea typeface="等线" panose="02010600030101010101" pitchFamily="2" charset="-122"/>
                  <a:cs typeface="Arial" panose="020B0604020202020204" pitchFamily="34" charset="0"/>
                </a:rPr>
                <a:t>High-energy-density physics</a:t>
              </a:r>
              <a:endParaRPr lang="en-US" altLang="zh-CN" sz="800" b="1" dirty="0">
                <a:solidFill>
                  <a:srgbClr val="636466"/>
                </a:solidFill>
                <a:ea typeface="等线" panose="02010600030101010101" pitchFamily="2" charset="-122"/>
                <a:cs typeface="Arial" panose="020B0604020202020204" pitchFamily="34" charset="0"/>
              </a:endParaRPr>
            </a:p>
          </p:txBody>
        </p:sp>
        <p:sp>
          <p:nvSpPr>
            <p:cNvPr id="21" name="TextBox 31">
              <a:extLst>
                <a:ext uri="{FF2B5EF4-FFF2-40B4-BE49-F238E27FC236}">
                  <a16:creationId xmlns:a16="http://schemas.microsoft.com/office/drawing/2014/main" xmlns="" id="{7AE55EC5-FF9B-4D37-BD31-1C5CB84C3848}"/>
                </a:ext>
              </a:extLst>
            </p:cNvPr>
            <p:cNvSpPr txBox="1"/>
            <p:nvPr/>
          </p:nvSpPr>
          <p:spPr>
            <a:xfrm>
              <a:off x="7599376" y="3422069"/>
              <a:ext cx="1517841" cy="246221"/>
            </a:xfrm>
            <a:prstGeom prst="rect">
              <a:avLst/>
            </a:prstGeom>
            <a:noFill/>
          </p:spPr>
          <p:txBody>
            <a:bodyPr wrap="square" rtlCol="0">
              <a:spAutoFit/>
            </a:bodyPr>
            <a:lstStyle/>
            <a:p>
              <a:pPr eaLnBrk="1" hangingPunct="1"/>
              <a:r>
                <a:rPr lang="en-US" altLang="zh-CN" sz="900" b="1" dirty="0">
                  <a:solidFill>
                    <a:srgbClr val="636466"/>
                  </a:solidFill>
                  <a:ea typeface="等线" panose="02010600030101010101" pitchFamily="2" charset="-122"/>
                  <a:cs typeface="Arial" panose="020B0604020202020204" pitchFamily="34" charset="0"/>
                </a:rPr>
                <a:t>Ion-ion merging</a:t>
              </a:r>
            </a:p>
          </p:txBody>
        </p:sp>
        <p:sp>
          <p:nvSpPr>
            <p:cNvPr id="22" name="Rectangle 15">
              <a:extLst>
                <a:ext uri="{FF2B5EF4-FFF2-40B4-BE49-F238E27FC236}">
                  <a16:creationId xmlns:a16="http://schemas.microsoft.com/office/drawing/2014/main" xmlns="" id="{E08C2657-24FD-4FB3-925C-BB10275AEEED}"/>
                </a:ext>
              </a:extLst>
            </p:cNvPr>
            <p:cNvSpPr/>
            <p:nvPr/>
          </p:nvSpPr>
          <p:spPr>
            <a:xfrm>
              <a:off x="4457158" y="4431645"/>
              <a:ext cx="1107825" cy="318322"/>
            </a:xfrm>
            <a:prstGeom prst="rect">
              <a:avLst/>
            </a:prstGeom>
          </p:spPr>
          <p:txBody>
            <a:bodyPr wrap="none">
              <a:spAutoFit/>
            </a:bodyPr>
            <a:lstStyle/>
            <a:p>
              <a:pPr algn="ctr" eaLnBrk="1" hangingPunct="1">
                <a:spcAft>
                  <a:spcPts val="300"/>
                </a:spcAft>
              </a:pPr>
              <a:r>
                <a:rPr lang="en-US" altLang="zh-CN" sz="1400" b="1" dirty="0" err="1">
                  <a:solidFill>
                    <a:srgbClr val="636466"/>
                  </a:solidFill>
                  <a:ea typeface="等线" panose="02010600030101010101" pitchFamily="2" charset="-122"/>
                  <a:cs typeface="Arial" panose="020B0604020202020204" pitchFamily="34" charset="0"/>
                </a:rPr>
                <a:t>BRing</a:t>
              </a:r>
              <a:r>
                <a:rPr lang="en-US" altLang="zh-CN" sz="1400" b="1" dirty="0">
                  <a:solidFill>
                    <a:srgbClr val="636466"/>
                  </a:solidFill>
                  <a:ea typeface="等线" panose="02010600030101010101" pitchFamily="2" charset="-122"/>
                  <a:cs typeface="Arial" panose="020B0604020202020204" pitchFamily="34" charset="0"/>
                </a:rPr>
                <a:t>-N/</a:t>
              </a:r>
              <a:r>
                <a:rPr lang="en-US" altLang="zh-CN" sz="1400" b="1" dirty="0">
                  <a:solidFill>
                    <a:srgbClr val="F26722"/>
                  </a:solidFill>
                  <a:ea typeface="等线" panose="02010600030101010101" pitchFamily="2" charset="-122"/>
                  <a:cs typeface="Arial" panose="020B0604020202020204" pitchFamily="34" charset="0"/>
                </a:rPr>
                <a:t>S</a:t>
              </a:r>
              <a:endParaRPr lang="en-US" sz="1400" dirty="0">
                <a:solidFill>
                  <a:srgbClr val="F26722"/>
                </a:solidFill>
                <a:ea typeface="等线" panose="02010600030101010101" pitchFamily="2" charset="-122"/>
                <a:cs typeface="Arial" panose="020B0604020202020204" pitchFamily="34" charset="0"/>
              </a:endParaRPr>
            </a:p>
          </p:txBody>
        </p:sp>
        <p:sp>
          <p:nvSpPr>
            <p:cNvPr id="23" name="TextBox 34">
              <a:extLst>
                <a:ext uri="{FF2B5EF4-FFF2-40B4-BE49-F238E27FC236}">
                  <a16:creationId xmlns:a16="http://schemas.microsoft.com/office/drawing/2014/main" xmlns="" id="{41196742-905C-4DD5-83BC-C93081E2A9FC}"/>
                </a:ext>
              </a:extLst>
            </p:cNvPr>
            <p:cNvSpPr txBox="1"/>
            <p:nvPr/>
          </p:nvSpPr>
          <p:spPr>
            <a:xfrm>
              <a:off x="3873820" y="2936447"/>
              <a:ext cx="1111181" cy="525230"/>
            </a:xfrm>
            <a:prstGeom prst="rect">
              <a:avLst/>
            </a:prstGeom>
            <a:noFill/>
          </p:spPr>
          <p:txBody>
            <a:bodyPr wrap="square" rtlCol="0">
              <a:spAutoFit/>
            </a:bodyPr>
            <a:lstStyle/>
            <a:p>
              <a:pPr algn="ctr" eaLnBrk="1" hangingPunct="1"/>
              <a:r>
                <a:rPr lang="en-US" altLang="zh-CN" sz="900" b="1" dirty="0">
                  <a:solidFill>
                    <a:srgbClr val="636466"/>
                  </a:solidFill>
                  <a:ea typeface="等线" panose="02010600030101010101" pitchFamily="2" charset="-122"/>
                  <a:cs typeface="Arial" panose="020B0604020202020204" pitchFamily="34" charset="0"/>
                </a:rPr>
                <a:t>Nuclear matter </a:t>
              </a:r>
              <a:r>
                <a:rPr lang="en-US" altLang="zh-CN" sz="900" b="1" dirty="0" err="1">
                  <a:solidFill>
                    <a:srgbClr val="636466"/>
                  </a:solidFill>
                  <a:ea typeface="等线" panose="02010600030101010101" pitchFamily="2" charset="-122"/>
                  <a:cs typeface="Arial" panose="020B0604020202020204" pitchFamily="34" charset="0"/>
                </a:rPr>
                <a:t>Hypernuclei</a:t>
              </a:r>
              <a:r>
                <a:rPr lang="en-US" altLang="zh-CN" sz="900" b="1" dirty="0">
                  <a:solidFill>
                    <a:srgbClr val="636466"/>
                  </a:solidFill>
                  <a:ea typeface="等线" panose="02010600030101010101" pitchFamily="2" charset="-122"/>
                  <a:cs typeface="Arial" panose="020B0604020202020204" pitchFamily="34" charset="0"/>
                </a:rPr>
                <a:t> Research</a:t>
              </a:r>
              <a:endParaRPr lang="en-US" altLang="zh-CN" sz="800" b="1" dirty="0">
                <a:solidFill>
                  <a:srgbClr val="636466"/>
                </a:solidFill>
                <a:ea typeface="等线" panose="02010600030101010101" pitchFamily="2" charset="-122"/>
                <a:cs typeface="Arial" panose="020B0604020202020204" pitchFamily="34" charset="0"/>
              </a:endParaRPr>
            </a:p>
          </p:txBody>
        </p:sp>
      </p:grpSp>
      <p:sp>
        <p:nvSpPr>
          <p:cNvPr id="34" name="Rectangle 25">
            <a:extLst>
              <a:ext uri="{FF2B5EF4-FFF2-40B4-BE49-F238E27FC236}">
                <a16:creationId xmlns:a16="http://schemas.microsoft.com/office/drawing/2014/main" xmlns="" id="{147DD428-6BE4-4190-9E08-4BE4C0104E92}"/>
              </a:ext>
            </a:extLst>
          </p:cNvPr>
          <p:cNvSpPr/>
          <p:nvPr/>
        </p:nvSpPr>
        <p:spPr>
          <a:xfrm>
            <a:off x="630243" y="4629622"/>
            <a:ext cx="5019545" cy="369332"/>
          </a:xfrm>
          <a:prstGeom prst="rect">
            <a:avLst/>
          </a:prstGeom>
        </p:spPr>
        <p:txBody>
          <a:bodyPr wrap="square">
            <a:spAutoFit/>
          </a:bodyPr>
          <a:lstStyle/>
          <a:p>
            <a:pPr marL="285750" indent="-285750" eaLnBrk="1" hangingPunct="1">
              <a:spcAft>
                <a:spcPts val="1200"/>
              </a:spcAft>
              <a:buFont typeface="Wingdings" panose="05000000000000000000" pitchFamily="2" charset="2"/>
              <a:buChar char="p"/>
            </a:pPr>
            <a:r>
              <a:rPr lang="en-US" altLang="zh-CN" b="1" dirty="0">
                <a:solidFill>
                  <a:srgbClr val="0000FF"/>
                </a:solidFill>
                <a:ea typeface="等线" panose="02010600030101010101" pitchFamily="2" charset="-122"/>
                <a:cs typeface="Arial" panose="020B0604020202020204" pitchFamily="34" charset="0"/>
              </a:rPr>
              <a:t>High-energy-density physics</a:t>
            </a:r>
          </a:p>
        </p:txBody>
      </p:sp>
      <p:sp>
        <p:nvSpPr>
          <p:cNvPr id="35" name="Rectangle 35">
            <a:extLst>
              <a:ext uri="{FF2B5EF4-FFF2-40B4-BE49-F238E27FC236}">
                <a16:creationId xmlns:a16="http://schemas.microsoft.com/office/drawing/2014/main" xmlns="" id="{3CD9EFD0-FD2F-4F06-B7E9-3338D7076FEF}"/>
              </a:ext>
            </a:extLst>
          </p:cNvPr>
          <p:cNvSpPr/>
          <p:nvPr/>
        </p:nvSpPr>
        <p:spPr>
          <a:xfrm>
            <a:off x="732581" y="5073372"/>
            <a:ext cx="4918659" cy="1438855"/>
          </a:xfrm>
          <a:prstGeom prst="rect">
            <a:avLst/>
          </a:prstGeom>
        </p:spPr>
        <p:txBody>
          <a:bodyPr wrap="square">
            <a:spAutoFit/>
          </a:bodyPr>
          <a:lstStyle/>
          <a:p>
            <a:pPr marL="285750" indent="-285750" eaLnBrk="1" hangingPunct="1">
              <a:spcAft>
                <a:spcPts val="300"/>
              </a:spcAft>
              <a:buFont typeface="Arial" panose="020B0604020202020204" pitchFamily="34" charset="0"/>
              <a:buChar char="•"/>
            </a:pPr>
            <a:r>
              <a:rPr lang="en-US" altLang="zh-CN" sz="1600" dirty="0">
                <a:solidFill>
                  <a:srgbClr val="0000FF"/>
                </a:solidFill>
                <a:ea typeface="等线" panose="02010600030101010101" pitchFamily="2" charset="-122"/>
                <a:cs typeface="Arial" panose="020B0604020202020204" pitchFamily="34" charset="0"/>
              </a:rPr>
              <a:t>Mode: </a:t>
            </a:r>
            <a:r>
              <a:rPr lang="en-US" altLang="zh-CN" sz="1600" dirty="0" err="1">
                <a:solidFill>
                  <a:srgbClr val="0000FF"/>
                </a:solidFill>
                <a:ea typeface="等线" panose="02010600030101010101" pitchFamily="2" charset="-122"/>
                <a:cs typeface="Arial" panose="020B0604020202020204" pitchFamily="34" charset="0"/>
              </a:rPr>
              <a:t>BRing</a:t>
            </a:r>
            <a:r>
              <a:rPr lang="en-US" altLang="zh-CN" sz="1600" dirty="0">
                <a:solidFill>
                  <a:srgbClr val="0000FF"/>
                </a:solidFill>
                <a:ea typeface="等线" panose="02010600030101010101" pitchFamily="2" charset="-122"/>
                <a:cs typeface="Arial" panose="020B0604020202020204" pitchFamily="34" charset="0"/>
              </a:rPr>
              <a:t>-N/</a:t>
            </a:r>
            <a:r>
              <a:rPr lang="en-US" altLang="zh-CN" sz="1600" dirty="0" err="1">
                <a:solidFill>
                  <a:srgbClr val="0000FF"/>
                </a:solidFill>
                <a:ea typeface="等线" panose="02010600030101010101" pitchFamily="2" charset="-122"/>
                <a:cs typeface="Arial" panose="020B0604020202020204" pitchFamily="34" charset="0"/>
              </a:rPr>
              <a:t>S&amp;MRing</a:t>
            </a:r>
            <a:r>
              <a:rPr lang="en-US" altLang="zh-CN" sz="1600" dirty="0">
                <a:solidFill>
                  <a:srgbClr val="0000FF"/>
                </a:solidFill>
                <a:ea typeface="等线" panose="02010600030101010101" pitchFamily="2" charset="-122"/>
                <a:cs typeface="Arial" panose="020B0604020202020204" pitchFamily="34" charset="0"/>
              </a:rPr>
              <a:t> + beam manipulation</a:t>
            </a:r>
          </a:p>
          <a:p>
            <a:pPr marL="285750" indent="-285750" eaLnBrk="1" hangingPunct="1">
              <a:spcAft>
                <a:spcPts val="300"/>
              </a:spcAft>
              <a:buFont typeface="Arial" panose="020B0604020202020204" pitchFamily="34" charset="0"/>
              <a:buChar char="•"/>
            </a:pPr>
            <a:r>
              <a:rPr lang="en-US" altLang="zh-CN" sz="1600" dirty="0">
                <a:solidFill>
                  <a:prstClr val="black"/>
                </a:solidFill>
                <a:ea typeface="等线" panose="02010600030101010101" pitchFamily="2" charset="-122"/>
                <a:cs typeface="Arial" panose="020B0604020202020204" pitchFamily="34" charset="0"/>
              </a:rPr>
              <a:t>2MJ, ns-scale short bunches</a:t>
            </a:r>
          </a:p>
          <a:p>
            <a:pPr marL="285750" indent="-285750" eaLnBrk="1" hangingPunct="1">
              <a:spcAft>
                <a:spcPts val="300"/>
              </a:spcAft>
              <a:buFont typeface="Arial" panose="020B0604020202020204" pitchFamily="34" charset="0"/>
              <a:buChar char="•"/>
            </a:pPr>
            <a:r>
              <a:rPr lang="en-US" altLang="zh-CN" sz="1600" dirty="0">
                <a:solidFill>
                  <a:prstClr val="black"/>
                </a:solidFill>
                <a:ea typeface="等线" panose="02010600030101010101" pitchFamily="2" charset="-122"/>
                <a:cs typeface="Arial" panose="020B0604020202020204" pitchFamily="34" charset="0"/>
              </a:rPr>
              <a:t>Multimodal fixed target experiments</a:t>
            </a:r>
          </a:p>
          <a:p>
            <a:pPr marL="285750" indent="-285750" eaLnBrk="1" hangingPunct="1">
              <a:spcAft>
                <a:spcPts val="300"/>
              </a:spcAft>
              <a:buFont typeface="Arial" panose="020B0604020202020204" pitchFamily="34" charset="0"/>
              <a:buChar char="•"/>
            </a:pPr>
            <a:r>
              <a:rPr lang="en-US" altLang="zh-CN" sz="1600" dirty="0">
                <a:solidFill>
                  <a:srgbClr val="C00000"/>
                </a:solidFill>
                <a:ea typeface="等线" panose="02010600030101010101" pitchFamily="2" charset="-122"/>
                <a:cs typeface="Arial" panose="020B0604020202020204" pitchFamily="34" charset="0"/>
              </a:rPr>
              <a:t>HEDM in strong shock wave region to</a:t>
            </a:r>
            <a:r>
              <a:rPr lang="zh-CN" altLang="en-US" sz="1600" dirty="0">
                <a:solidFill>
                  <a:srgbClr val="C00000"/>
                </a:solidFill>
                <a:ea typeface="等线" panose="02010600030101010101" pitchFamily="2" charset="-122"/>
                <a:cs typeface="Arial" panose="020B0604020202020204" pitchFamily="34" charset="0"/>
              </a:rPr>
              <a:t> </a:t>
            </a:r>
            <a:r>
              <a:rPr lang="en-US" altLang="zh-CN" sz="1600" dirty="0">
                <a:solidFill>
                  <a:srgbClr val="C00000"/>
                </a:solidFill>
                <a:ea typeface="等线" panose="02010600030101010101" pitchFamily="2" charset="-122"/>
                <a:cs typeface="Arial" panose="020B0604020202020204" pitchFamily="34" charset="0"/>
              </a:rPr>
              <a:t>create extreme matter states </a:t>
            </a:r>
          </a:p>
        </p:txBody>
      </p:sp>
      <p:sp>
        <p:nvSpPr>
          <p:cNvPr id="36" name="Rectangle 36">
            <a:extLst>
              <a:ext uri="{FF2B5EF4-FFF2-40B4-BE49-F238E27FC236}">
                <a16:creationId xmlns:a16="http://schemas.microsoft.com/office/drawing/2014/main" xmlns="" id="{509D2755-CE87-43CC-8A8E-E5CE07C0DD5B}"/>
              </a:ext>
            </a:extLst>
          </p:cNvPr>
          <p:cNvSpPr/>
          <p:nvPr/>
        </p:nvSpPr>
        <p:spPr>
          <a:xfrm>
            <a:off x="72008" y="728700"/>
            <a:ext cx="10236460" cy="461665"/>
          </a:xfrm>
          <a:prstGeom prst="rect">
            <a:avLst/>
          </a:prstGeom>
        </p:spPr>
        <p:txBody>
          <a:bodyPr wrap="square">
            <a:spAutoFit/>
          </a:bodyPr>
          <a:lstStyle/>
          <a:p>
            <a:pPr algn="ctr" eaLnBrk="1" hangingPunct="1"/>
            <a:r>
              <a:rPr lang="en-US" altLang="zh-CN" sz="24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rPr>
              <a:t>HIAF-U: Multi-functional high-intensity accelerator facility from p to U</a:t>
            </a:r>
            <a:endParaRPr lang="zh-CN" altLang="en-US" sz="2400" b="1" dirty="0">
              <a:solidFill>
                <a:srgbClr val="C00000"/>
              </a:solidFill>
              <a:latin typeface="Times New Roman" panose="02020603050405020304" pitchFamily="18" charset="0"/>
              <a:ea typeface="等线" panose="02010600030101010101" pitchFamily="2" charset="-122"/>
              <a:cs typeface="Times New Roman" panose="02020603050405020304" pitchFamily="18" charset="0"/>
            </a:endParaRPr>
          </a:p>
        </p:txBody>
      </p:sp>
      <p:graphicFrame>
        <p:nvGraphicFramePr>
          <p:cNvPr id="37" name="Table 32">
            <a:extLst>
              <a:ext uri="{FF2B5EF4-FFF2-40B4-BE49-F238E27FC236}">
                <a16:creationId xmlns:a16="http://schemas.microsoft.com/office/drawing/2014/main" xmlns="" id="{5B114A08-DBB8-4B57-B01F-D4396ED8F78C}"/>
              </a:ext>
            </a:extLst>
          </p:cNvPr>
          <p:cNvGraphicFramePr>
            <a:graphicFrameLocks noGrp="1"/>
          </p:cNvGraphicFramePr>
          <p:nvPr>
            <p:extLst/>
          </p:nvPr>
        </p:nvGraphicFramePr>
        <p:xfrm>
          <a:off x="6530187" y="4314266"/>
          <a:ext cx="4786393" cy="2499360"/>
        </p:xfrm>
        <a:graphic>
          <a:graphicData uri="http://schemas.openxmlformats.org/drawingml/2006/table">
            <a:tbl>
              <a:tblPr firstRow="1" bandRow="1">
                <a:tableStyleId>{C083E6E3-FA7D-4D7B-A595-EF9225AFEA82}</a:tableStyleId>
              </a:tblPr>
              <a:tblGrid>
                <a:gridCol w="953364">
                  <a:extLst>
                    <a:ext uri="{9D8B030D-6E8A-4147-A177-3AD203B41FA5}">
                      <a16:colId xmlns:a16="http://schemas.microsoft.com/office/drawing/2014/main" xmlns="" val="1032503470"/>
                    </a:ext>
                  </a:extLst>
                </a:gridCol>
                <a:gridCol w="831114">
                  <a:extLst>
                    <a:ext uri="{9D8B030D-6E8A-4147-A177-3AD203B41FA5}">
                      <a16:colId xmlns:a16="http://schemas.microsoft.com/office/drawing/2014/main" xmlns="" val="119509124"/>
                    </a:ext>
                  </a:extLst>
                </a:gridCol>
                <a:gridCol w="1202598">
                  <a:extLst>
                    <a:ext uri="{9D8B030D-6E8A-4147-A177-3AD203B41FA5}">
                      <a16:colId xmlns:a16="http://schemas.microsoft.com/office/drawing/2014/main" xmlns="" val="3293312045"/>
                    </a:ext>
                  </a:extLst>
                </a:gridCol>
                <a:gridCol w="1799317">
                  <a:extLst>
                    <a:ext uri="{9D8B030D-6E8A-4147-A177-3AD203B41FA5}">
                      <a16:colId xmlns:a16="http://schemas.microsoft.com/office/drawing/2014/main" xmlns="" val="1211629028"/>
                    </a:ext>
                  </a:extLst>
                </a:gridCol>
              </a:tblGrid>
              <a:tr h="221681">
                <a:tc>
                  <a:txBody>
                    <a:bodyPr/>
                    <a:lstStyle/>
                    <a:p>
                      <a:pPr algn="l"/>
                      <a:r>
                        <a:rPr lang="en-US" altLang="zh-CN" sz="1400" b="1" dirty="0"/>
                        <a:t>Facility </a:t>
                      </a:r>
                      <a:endParaRPr lang="zh-CN" altLang="en-US" sz="1400" b="1" dirty="0">
                        <a:latin typeface="Arial" panose="020B0604020202020204" pitchFamily="34" charset="0"/>
                        <a:ea typeface="黑体" panose="02010609060101010101" pitchFamily="49" charset="-122"/>
                      </a:endParaRPr>
                    </a:p>
                  </a:txBody>
                  <a:tcPr anchor="ctr"/>
                </a:tc>
                <a:tc gridSpan="2">
                  <a:txBody>
                    <a:bodyPr/>
                    <a:lstStyle/>
                    <a:p>
                      <a:pPr algn="ctr"/>
                      <a:r>
                        <a:rPr lang="en-US" altLang="zh-CN" sz="1400" dirty="0"/>
                        <a:t>Beam</a:t>
                      </a:r>
                      <a:r>
                        <a:rPr lang="zh-CN" altLang="en-US" sz="1400" dirty="0"/>
                        <a:t> </a:t>
                      </a:r>
                      <a:r>
                        <a:rPr lang="en-US" altLang="zh-CN" sz="1400" dirty="0"/>
                        <a:t>(GeV/u)</a:t>
                      </a:r>
                      <a:endParaRPr lang="zh-CN" altLang="en-US" sz="1400" b="1" dirty="0">
                        <a:latin typeface="Arial" panose="020B0604020202020204" pitchFamily="34" charset="0"/>
                        <a:ea typeface="黑体" panose="02010609060101010101" pitchFamily="49" charset="-122"/>
                      </a:endParaRPr>
                    </a:p>
                  </a:txBody>
                  <a:tcPr anchor="ctr"/>
                </a:tc>
                <a:tc hMerge="1">
                  <a:txBody>
                    <a:bodyPr/>
                    <a:lstStyle/>
                    <a:p>
                      <a:pPr algn="ctr"/>
                      <a:endParaRPr lang="zh-CN" altLang="en-US" sz="1100" dirty="0">
                        <a:latin typeface="Calibri" panose="020F0502020204030204" pitchFamily="34" charset="0"/>
                        <a:ea typeface="等线" panose="02010600030101010101" pitchFamily="2" charset="-122"/>
                      </a:endParaRPr>
                    </a:p>
                  </a:txBody>
                  <a:tcPr anchor="ctr"/>
                </a:tc>
                <a:tc>
                  <a:txBody>
                    <a:bodyPr/>
                    <a:lstStyle/>
                    <a:p>
                      <a:pPr algn="ctr"/>
                      <a:r>
                        <a:rPr lang="en-US" altLang="zh-CN" sz="1400" dirty="0"/>
                        <a:t>Intensity (</a:t>
                      </a:r>
                      <a:r>
                        <a:rPr lang="en-US" altLang="zh-CN" sz="1400" dirty="0" err="1"/>
                        <a:t>ppp</a:t>
                      </a:r>
                      <a:r>
                        <a:rPr lang="en-US" altLang="zh-CN" sz="1400" dirty="0"/>
                        <a:t>)</a:t>
                      </a:r>
                      <a:endParaRPr lang="zh-CN" altLang="en-US" sz="1400" b="1" dirty="0">
                        <a:latin typeface="Arial" panose="020B0604020202020204" pitchFamily="34" charset="0"/>
                        <a:ea typeface="黑体" panose="02010609060101010101" pitchFamily="49" charset="-122"/>
                      </a:endParaRPr>
                    </a:p>
                  </a:txBody>
                  <a:tcPr anchor="ctr"/>
                </a:tc>
                <a:extLst>
                  <a:ext uri="{0D108BD9-81ED-4DB2-BD59-A6C34878D82A}">
                    <a16:rowId xmlns:a16="http://schemas.microsoft.com/office/drawing/2014/main" xmlns="" val="2118144531"/>
                  </a:ext>
                </a:extLst>
              </a:tr>
              <a:tr h="199513">
                <a:tc>
                  <a:txBody>
                    <a:bodyPr/>
                    <a:lstStyle/>
                    <a:p>
                      <a:pPr algn="l"/>
                      <a:r>
                        <a:rPr lang="en-US" altLang="zh-CN" sz="1200" b="1" dirty="0"/>
                        <a:t>FAIR</a:t>
                      </a:r>
                      <a:endParaRPr lang="zh-CN" altLang="en-US" sz="1200" b="1" dirty="0">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0" dirty="0">
                          <a:effectLst/>
                        </a:rPr>
                        <a:t>2.7</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30000" dirty="0">
                          <a:effectLst/>
                        </a:rPr>
                        <a:t>238</a:t>
                      </a:r>
                      <a:r>
                        <a:rPr lang="en-GB" altLang="zh-CN" sz="1200" dirty="0">
                          <a:effectLst/>
                        </a:rPr>
                        <a:t>U</a:t>
                      </a:r>
                      <a:r>
                        <a:rPr lang="en-GB" altLang="zh-CN" sz="1200" baseline="30000" dirty="0">
                          <a:effectLst/>
                        </a:rPr>
                        <a:t>28+</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dirty="0">
                          <a:effectLst/>
                        </a:rPr>
                        <a:t>5×10</a:t>
                      </a:r>
                      <a:r>
                        <a:rPr lang="en-GB" altLang="zh-CN" sz="1200" baseline="30000" dirty="0">
                          <a:effectLst/>
                        </a:rPr>
                        <a:t>11</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2650456033"/>
                  </a:ext>
                </a:extLst>
              </a:tr>
              <a:tr h="199513">
                <a:tc>
                  <a:txBody>
                    <a:bodyPr/>
                    <a:lstStyle/>
                    <a:p>
                      <a:pPr algn="l"/>
                      <a:r>
                        <a:rPr lang="en-US" altLang="zh-CN" sz="1200" b="1" dirty="0"/>
                        <a:t>NICA </a:t>
                      </a:r>
                      <a:endParaRPr lang="zh-CN" altLang="en-US" sz="1200" b="1" dirty="0">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0" dirty="0">
                          <a:effectLst/>
                        </a:rPr>
                        <a:t>4.5</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30000" dirty="0">
                          <a:effectLst/>
                        </a:rPr>
                        <a:t>197</a:t>
                      </a:r>
                      <a:r>
                        <a:rPr lang="en-GB" altLang="zh-CN" sz="1200" baseline="0" dirty="0">
                          <a:effectLst/>
                        </a:rPr>
                        <a:t>Au</a:t>
                      </a:r>
                      <a:r>
                        <a:rPr lang="en-GB" altLang="zh-CN" sz="1200" baseline="30000" dirty="0">
                          <a:effectLst/>
                        </a:rPr>
                        <a:t>32+</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dirty="0">
                          <a:effectLst/>
                        </a:rPr>
                        <a:t>4×10</a:t>
                      </a:r>
                      <a:r>
                        <a:rPr lang="en-GB" altLang="zh-CN" sz="1200" baseline="30000" dirty="0">
                          <a:effectLst/>
                        </a:rPr>
                        <a:t>9</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409263153"/>
                  </a:ext>
                </a:extLst>
              </a:tr>
              <a:tr h="199513">
                <a:tc>
                  <a:txBody>
                    <a:bodyPr/>
                    <a:lstStyle/>
                    <a:p>
                      <a:pPr algn="l"/>
                      <a:r>
                        <a:rPr lang="en-US" altLang="zh-CN" sz="1200" b="1" dirty="0"/>
                        <a:t>FNAL </a:t>
                      </a:r>
                      <a:endParaRPr lang="zh-CN" altLang="en-US" sz="1200" b="1" dirty="0">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dirty="0">
                          <a:effectLst/>
                        </a:rPr>
                        <a:t>8.0</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dirty="0">
                          <a:effectLst/>
                        </a:rPr>
                        <a:t>p</a:t>
                      </a:r>
                      <a:endParaRPr lang="zh-CN" altLang="zh-CN" sz="1200" i="1"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dirty="0">
                          <a:effectLst/>
                        </a:rPr>
                        <a:t>6.8</a:t>
                      </a:r>
                      <a:r>
                        <a:rPr lang="en-GB" altLang="zh-CN" sz="1200" dirty="0">
                          <a:effectLst/>
                        </a:rPr>
                        <a:t>×10</a:t>
                      </a:r>
                      <a:r>
                        <a:rPr lang="en-GB" altLang="zh-CN" sz="1200" baseline="30000" dirty="0">
                          <a:effectLst/>
                        </a:rPr>
                        <a:t>13</a:t>
                      </a:r>
                      <a:endParaRPr lang="zh-CN" altLang="zh-CN" sz="1200" i="1"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2198344500"/>
                  </a:ext>
                </a:extLst>
              </a:tr>
              <a:tr h="199513">
                <a:tc rowSpan="2">
                  <a:txBody>
                    <a:bodyPr/>
                    <a:lstStyle/>
                    <a:p>
                      <a:pPr algn="l"/>
                      <a:r>
                        <a:rPr lang="en-US" altLang="zh-CN" sz="1200" b="1" dirty="0" smtClean="0">
                          <a:latin typeface="Arial" panose="020B0604020202020204" pitchFamily="34" charset="0"/>
                          <a:ea typeface="黑体" panose="02010609060101010101" pitchFamily="49" charset="-122"/>
                        </a:rPr>
                        <a:t>HIAF</a:t>
                      </a:r>
                      <a:endParaRPr lang="zh-CN" altLang="en-US" sz="1200" b="1" dirty="0">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dirty="0" smtClean="0">
                          <a:effectLst/>
                          <a:latin typeface="Arial" panose="020B0604020202020204" pitchFamily="34" charset="0"/>
                          <a:ea typeface="黑体" panose="02010609060101010101" pitchFamily="49" charset="-122"/>
                          <a:cs typeface="Times New Roman" panose="02020603050405020304" pitchFamily="18" charset="0"/>
                        </a:rPr>
                        <a:t>0.8</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30000" dirty="0" smtClean="0">
                          <a:effectLst/>
                        </a:rPr>
                        <a:t>238</a:t>
                      </a:r>
                      <a:r>
                        <a:rPr lang="en-GB" altLang="zh-CN" sz="1200" dirty="0" smtClean="0">
                          <a:effectLst/>
                        </a:rPr>
                        <a:t>U</a:t>
                      </a:r>
                      <a:r>
                        <a:rPr lang="en-GB" altLang="zh-CN" sz="1200" baseline="30000" dirty="0" smtClean="0">
                          <a:effectLst/>
                        </a:rPr>
                        <a:t>28+</a:t>
                      </a:r>
                      <a:endParaRPr lang="zh-CN" altLang="zh-CN" sz="1200" dirty="0" smtClean="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dirty="0" smtClean="0">
                          <a:effectLst/>
                        </a:rPr>
                        <a:t>5×10</a:t>
                      </a:r>
                      <a:r>
                        <a:rPr lang="en-GB" altLang="zh-CN" sz="1200" baseline="30000" dirty="0" smtClean="0">
                          <a:effectLst/>
                        </a:rPr>
                        <a:t>11</a:t>
                      </a:r>
                      <a:endParaRPr lang="zh-CN" altLang="zh-CN" sz="1200" dirty="0" smtClean="0">
                        <a:effectLst/>
                        <a:latin typeface="Arial" panose="020B0604020202020204" pitchFamily="34" charset="0"/>
                        <a:ea typeface="黑体" panose="02010609060101010101" pitchFamily="49" charset="-122"/>
                        <a:cs typeface="Times New Roman" panose="02020603050405020304" pitchFamily="18" charset="0"/>
                      </a:endParaRPr>
                    </a:p>
                  </a:txBody>
                  <a:tcPr anchor="ctr"/>
                </a:tc>
              </a:tr>
              <a:tr h="199513">
                <a:tc vMerge="1">
                  <a:txBody>
                    <a:bodyPr/>
                    <a:lstStyle/>
                    <a:p>
                      <a:pPr algn="l"/>
                      <a:endParaRPr lang="zh-CN" altLang="en-US" sz="1200" b="1" dirty="0">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200" dirty="0" smtClean="0">
                          <a:effectLst/>
                          <a:latin typeface="Arial" panose="020B0604020202020204" pitchFamily="34" charset="0"/>
                          <a:ea typeface="黑体" panose="02010609060101010101" pitchFamily="49" charset="-122"/>
                          <a:cs typeface="Times New Roman" panose="02020603050405020304" pitchFamily="18" charset="0"/>
                        </a:rPr>
                        <a:t>1.1</a:t>
                      </a:r>
                      <a:endParaRPr lang="zh-CN" altLang="zh-CN" sz="1200" dirty="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aseline="30000" dirty="0" smtClean="0">
                          <a:effectLst/>
                        </a:rPr>
                        <a:t>238</a:t>
                      </a:r>
                      <a:r>
                        <a:rPr lang="en-GB" altLang="zh-CN" sz="1200" dirty="0" smtClean="0">
                          <a:effectLst/>
                        </a:rPr>
                        <a:t>U</a:t>
                      </a:r>
                      <a:r>
                        <a:rPr lang="en-GB" altLang="zh-CN" sz="1200" baseline="30000" dirty="0" smtClean="0">
                          <a:effectLst/>
                        </a:rPr>
                        <a:t>92+</a:t>
                      </a:r>
                      <a:endParaRPr lang="zh-CN" altLang="zh-CN" sz="1200" dirty="0" smtClean="0">
                        <a:effectLst/>
                        <a:latin typeface="Arial" panose="020B0604020202020204" pitchFamily="34" charset="0"/>
                        <a:ea typeface="黑体" panose="02010609060101010101" pitchFamily="49" charset="-122"/>
                        <a:cs typeface="Times New Roman" panose="02020603050405020304" pitchFamily="18"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dirty="0" smtClean="0">
                          <a:effectLst/>
                        </a:rPr>
                        <a:t>1×10</a:t>
                      </a:r>
                      <a:r>
                        <a:rPr lang="en-GB" altLang="zh-CN" sz="1200" baseline="30000" dirty="0" smtClean="0">
                          <a:effectLst/>
                        </a:rPr>
                        <a:t>12</a:t>
                      </a:r>
                      <a:endParaRPr lang="zh-CN" altLang="zh-CN" sz="1200" dirty="0" smtClean="0">
                        <a:effectLst/>
                        <a:latin typeface="Arial" panose="020B0604020202020204" pitchFamily="34" charset="0"/>
                        <a:ea typeface="黑体" panose="02010609060101010101" pitchFamily="49" charset="-122"/>
                        <a:cs typeface="Times New Roman" panose="02020603050405020304" pitchFamily="18" charset="0"/>
                      </a:endParaRPr>
                    </a:p>
                  </a:txBody>
                  <a:tcPr anchor="ctr"/>
                </a:tc>
              </a:tr>
              <a:tr h="210597">
                <a:tc rowSpan="3">
                  <a:txBody>
                    <a:bodyPr/>
                    <a:lstStyle/>
                    <a:p>
                      <a:pPr algn="l"/>
                      <a:r>
                        <a:rPr lang="en-US" altLang="zh-CN" sz="1200" b="1" dirty="0"/>
                        <a:t>HIAF-U</a:t>
                      </a:r>
                      <a:endParaRPr lang="zh-CN" altLang="en-US" sz="1200" b="1" dirty="0">
                        <a:latin typeface="Arial" panose="020B0604020202020204" pitchFamily="34" charset="0"/>
                        <a:ea typeface="黑体" panose="02010609060101010101" pitchFamily="49" charset="-122"/>
                      </a:endParaRPr>
                    </a:p>
                  </a:txBody>
                  <a:tcPr anchor="ctr"/>
                </a:tc>
                <a:tc>
                  <a:txBody>
                    <a:bodyPr/>
                    <a:lstStyle/>
                    <a:p>
                      <a:pPr algn="ctr"/>
                      <a:r>
                        <a:rPr lang="en-US" altLang="zh-CN" sz="1200" b="1" dirty="0">
                          <a:solidFill>
                            <a:srgbClr val="C00000"/>
                          </a:solidFill>
                          <a:latin typeface="Arial" panose="020B0604020202020204" pitchFamily="34" charset="0"/>
                          <a:ea typeface="黑体" panose="02010609060101010101" pitchFamily="49" charset="-122"/>
                        </a:rPr>
                        <a:t>3.0</a:t>
                      </a:r>
                      <a:endParaRPr lang="zh-CN" altLang="en-US" sz="1200" b="1" dirty="0">
                        <a:solidFill>
                          <a:srgbClr val="C00000"/>
                        </a:solidFill>
                        <a:latin typeface="Arial" panose="020B0604020202020204" pitchFamily="34" charset="0"/>
                        <a:ea typeface="黑体" panose="02010609060101010101" pitchFamily="49" charset="-122"/>
                      </a:endParaRPr>
                    </a:p>
                  </a:txBody>
                  <a:tcPr anchor="ctr"/>
                </a:tc>
                <a:tc>
                  <a:txBody>
                    <a:bodyPr/>
                    <a:lstStyle/>
                    <a:p>
                      <a:pPr algn="ctr"/>
                      <a:r>
                        <a:rPr lang="en-GB" altLang="zh-CN" sz="1200" b="1" baseline="30000" dirty="0">
                          <a:solidFill>
                            <a:srgbClr val="C00000"/>
                          </a:solidFill>
                          <a:effectLst/>
                        </a:rPr>
                        <a:t>238</a:t>
                      </a:r>
                      <a:r>
                        <a:rPr lang="en-GB" altLang="zh-CN" sz="1200" b="1" dirty="0">
                          <a:solidFill>
                            <a:srgbClr val="C00000"/>
                          </a:solidFill>
                          <a:effectLst/>
                        </a:rPr>
                        <a:t>U</a:t>
                      </a:r>
                      <a:r>
                        <a:rPr lang="en-GB" altLang="zh-CN" sz="1200" b="1" baseline="30000" dirty="0">
                          <a:solidFill>
                            <a:srgbClr val="C00000"/>
                          </a:solidFill>
                          <a:effectLst/>
                        </a:rPr>
                        <a:t>35+</a:t>
                      </a:r>
                      <a:endParaRPr lang="zh-CN" altLang="en-US" sz="1200" b="1" dirty="0">
                        <a:solidFill>
                          <a:srgbClr val="C00000"/>
                        </a:solidFill>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1" dirty="0">
                          <a:solidFill>
                            <a:srgbClr val="C00000"/>
                          </a:solidFill>
                          <a:effectLst/>
                        </a:rPr>
                        <a:t>2×10</a:t>
                      </a:r>
                      <a:r>
                        <a:rPr lang="en-GB" altLang="zh-CN" sz="1200" b="1" baseline="30000" dirty="0">
                          <a:solidFill>
                            <a:srgbClr val="C00000"/>
                          </a:solidFill>
                          <a:effectLst/>
                        </a:rPr>
                        <a:t>12</a:t>
                      </a:r>
                      <a:endParaRPr lang="zh-CN" altLang="zh-CN" sz="1200" b="1" dirty="0">
                        <a:solidFill>
                          <a:srgbClr val="C00000"/>
                        </a:solidFill>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750050962"/>
                  </a:ext>
                </a:extLst>
              </a:tr>
              <a:tr h="210597">
                <a:tc vMerge="1">
                  <a:txBody>
                    <a:bodyPr/>
                    <a:lstStyle/>
                    <a:p>
                      <a:pPr algn="l"/>
                      <a:endParaRPr lang="zh-CN" altLang="en-US" sz="1050" b="1" dirty="0">
                        <a:latin typeface="Arial" panose="020B0604020202020204" pitchFamily="34" charset="0"/>
                        <a:ea typeface="黑体" panose="02010609060101010101" pitchFamily="49" charset="-122"/>
                      </a:endParaRPr>
                    </a:p>
                  </a:txBody>
                  <a:tcPr anchor="ctr"/>
                </a:tc>
                <a:tc>
                  <a:txBody>
                    <a:bodyPr/>
                    <a:lstStyle/>
                    <a:p>
                      <a:pPr algn="ctr"/>
                      <a:r>
                        <a:rPr lang="en-US" altLang="zh-CN" sz="1200" b="1" dirty="0">
                          <a:solidFill>
                            <a:srgbClr val="C00000"/>
                          </a:solidFill>
                        </a:rPr>
                        <a:t>9.1 </a:t>
                      </a:r>
                      <a:endParaRPr lang="zh-CN" altLang="en-US" sz="1200" b="1" dirty="0">
                        <a:solidFill>
                          <a:srgbClr val="C00000"/>
                        </a:solidFill>
                        <a:latin typeface="Arial" panose="020B0604020202020204" pitchFamily="34" charset="0"/>
                        <a:ea typeface="黑体" panose="02010609060101010101" pitchFamily="49" charset="-122"/>
                      </a:endParaRPr>
                    </a:p>
                  </a:txBody>
                  <a:tcPr anchor="ctr"/>
                </a:tc>
                <a:tc>
                  <a:txBody>
                    <a:bodyPr/>
                    <a:lstStyle/>
                    <a:p>
                      <a:pPr algn="ctr"/>
                      <a:r>
                        <a:rPr lang="en-GB" altLang="zh-CN" sz="1200" b="1" baseline="30000" dirty="0">
                          <a:solidFill>
                            <a:srgbClr val="C00000"/>
                          </a:solidFill>
                          <a:effectLst/>
                        </a:rPr>
                        <a:t>238</a:t>
                      </a:r>
                      <a:r>
                        <a:rPr lang="en-GB" altLang="zh-CN" sz="1200" b="1" dirty="0">
                          <a:solidFill>
                            <a:srgbClr val="C00000"/>
                          </a:solidFill>
                          <a:effectLst/>
                        </a:rPr>
                        <a:t>U</a:t>
                      </a:r>
                      <a:r>
                        <a:rPr lang="en-GB" altLang="zh-CN" sz="1200" b="1" baseline="30000" dirty="0">
                          <a:solidFill>
                            <a:srgbClr val="C00000"/>
                          </a:solidFill>
                          <a:effectLst/>
                        </a:rPr>
                        <a:t>92+</a:t>
                      </a:r>
                      <a:endParaRPr lang="zh-CN" altLang="en-US" sz="1200" b="1" dirty="0">
                        <a:solidFill>
                          <a:srgbClr val="C00000"/>
                        </a:solidFill>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1" dirty="0">
                          <a:solidFill>
                            <a:srgbClr val="C00000"/>
                          </a:solidFill>
                          <a:effectLst/>
                        </a:rPr>
                        <a:t>3</a:t>
                      </a:r>
                      <a:r>
                        <a:rPr lang="en-GB" altLang="zh-CN" sz="1200" b="1" dirty="0" smtClean="0">
                          <a:solidFill>
                            <a:srgbClr val="C00000"/>
                          </a:solidFill>
                          <a:effectLst/>
                        </a:rPr>
                        <a:t>×10</a:t>
                      </a:r>
                      <a:r>
                        <a:rPr lang="en-GB" altLang="zh-CN" sz="1200" b="1" baseline="30000" dirty="0" smtClean="0">
                          <a:solidFill>
                            <a:srgbClr val="C00000"/>
                          </a:solidFill>
                          <a:effectLst/>
                        </a:rPr>
                        <a:t>12</a:t>
                      </a:r>
                      <a:endParaRPr lang="zh-CN" altLang="zh-CN" sz="1200" b="1" dirty="0">
                        <a:solidFill>
                          <a:srgbClr val="C00000"/>
                        </a:solidFill>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908717087"/>
                  </a:ext>
                </a:extLst>
              </a:tr>
              <a:tr h="210597">
                <a:tc vMerge="1">
                  <a:txBody>
                    <a:bodyPr/>
                    <a:lstStyle/>
                    <a:p>
                      <a:endParaRPr lang="zh-CN" altLang="en-US" sz="1100" dirty="0">
                        <a:latin typeface="Calibri" panose="020F0502020204030204" pitchFamily="34" charset="0"/>
                        <a:ea typeface="等线" panose="02010600030101010101" pitchFamily="2" charset="-122"/>
                      </a:endParaRPr>
                    </a:p>
                  </a:txBody>
                  <a:tcPr/>
                </a:tc>
                <a:tc>
                  <a:txBody>
                    <a:bodyPr/>
                    <a:lstStyle/>
                    <a:p>
                      <a:pPr algn="ctr"/>
                      <a:r>
                        <a:rPr lang="en-US" altLang="zh-CN" sz="1200" b="1" dirty="0">
                          <a:solidFill>
                            <a:srgbClr val="C00000"/>
                          </a:solidFill>
                        </a:rPr>
                        <a:t>25</a:t>
                      </a:r>
                      <a:endParaRPr lang="zh-CN" altLang="en-US" sz="1200" b="1" dirty="0">
                        <a:solidFill>
                          <a:srgbClr val="C00000"/>
                        </a:solidFill>
                        <a:latin typeface="Arial" panose="020B0604020202020204" pitchFamily="34" charset="0"/>
                        <a:ea typeface="黑体" panose="02010609060101010101" pitchFamily="49" charset="-122"/>
                      </a:endParaRPr>
                    </a:p>
                  </a:txBody>
                  <a:tcPr anchor="ctr"/>
                </a:tc>
                <a:tc>
                  <a:txBody>
                    <a:bodyPr/>
                    <a:lstStyle/>
                    <a:p>
                      <a:pPr algn="ctr"/>
                      <a:r>
                        <a:rPr lang="en-US" altLang="zh-CN" sz="1200" b="1" dirty="0">
                          <a:solidFill>
                            <a:srgbClr val="C00000"/>
                          </a:solidFill>
                        </a:rPr>
                        <a:t>p</a:t>
                      </a:r>
                      <a:endParaRPr lang="zh-CN" altLang="en-US" sz="1200" b="1" i="1" dirty="0">
                        <a:solidFill>
                          <a:srgbClr val="C00000"/>
                        </a:solidFill>
                        <a:latin typeface="Arial" panose="020B0604020202020204" pitchFamily="34" charset="0"/>
                        <a:ea typeface="黑体" panose="02010609060101010101" pitchFamily="49" charset="-122"/>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ltLang="zh-CN" sz="1200" b="1" dirty="0">
                          <a:solidFill>
                            <a:srgbClr val="C00000"/>
                          </a:solidFill>
                          <a:effectLst/>
                        </a:rPr>
                        <a:t>4×10</a:t>
                      </a:r>
                      <a:r>
                        <a:rPr lang="en-GB" altLang="zh-CN" sz="1200" b="1" baseline="30000" dirty="0">
                          <a:solidFill>
                            <a:srgbClr val="C00000"/>
                          </a:solidFill>
                          <a:effectLst/>
                        </a:rPr>
                        <a:t>14</a:t>
                      </a:r>
                      <a:endParaRPr lang="zh-CN" altLang="zh-CN" sz="1200" b="1" i="1" dirty="0">
                        <a:solidFill>
                          <a:srgbClr val="C00000"/>
                        </a:solidFill>
                        <a:effectLst/>
                        <a:latin typeface="Arial" panose="020B0604020202020204" pitchFamily="34" charset="0"/>
                        <a:ea typeface="黑体" panose="02010609060101010101" pitchFamily="49" charset="-122"/>
                        <a:cs typeface="Times New Roman" panose="02020603050405020304" pitchFamily="18" charset="0"/>
                      </a:endParaRPr>
                    </a:p>
                  </a:txBody>
                  <a:tcPr anchor="ctr"/>
                </a:tc>
                <a:extLst>
                  <a:ext uri="{0D108BD9-81ED-4DB2-BD59-A6C34878D82A}">
                    <a16:rowId xmlns:a16="http://schemas.microsoft.com/office/drawing/2014/main" xmlns="" val="37117634"/>
                  </a:ext>
                </a:extLst>
              </a:tr>
            </a:tbl>
          </a:graphicData>
        </a:graphic>
      </p:graphicFrame>
      <p:sp>
        <p:nvSpPr>
          <p:cNvPr id="38" name="Rectangle 33">
            <a:extLst>
              <a:ext uri="{FF2B5EF4-FFF2-40B4-BE49-F238E27FC236}">
                <a16:creationId xmlns:a16="http://schemas.microsoft.com/office/drawing/2014/main" xmlns="" id="{AA30CD7A-35E0-4A80-81A2-0FC1D48D1FBF}"/>
              </a:ext>
            </a:extLst>
          </p:cNvPr>
          <p:cNvSpPr/>
          <p:nvPr/>
        </p:nvSpPr>
        <p:spPr>
          <a:xfrm>
            <a:off x="9910252" y="2242554"/>
            <a:ext cx="1800493" cy="369332"/>
          </a:xfrm>
          <a:prstGeom prst="rect">
            <a:avLst/>
          </a:prstGeom>
        </p:spPr>
        <p:txBody>
          <a:bodyPr wrap="none">
            <a:spAutoFit/>
          </a:bodyPr>
          <a:lstStyle/>
          <a:p>
            <a:pPr algn="ctr" eaLnBrk="1" hangingPunct="1"/>
            <a:r>
              <a:rPr lang="en-US" altLang="zh-CN" b="1" dirty="0">
                <a:solidFill>
                  <a:prstClr val="black"/>
                </a:solidFill>
                <a:ea typeface="等线" panose="02010600030101010101" pitchFamily="2" charset="-122"/>
                <a:cs typeface="Arial" panose="020B0604020202020204" pitchFamily="34" charset="0"/>
              </a:rPr>
              <a:t>HIAF &amp; </a:t>
            </a:r>
            <a:r>
              <a:rPr lang="en-US" altLang="zh-CN" b="1" dirty="0">
                <a:solidFill>
                  <a:srgbClr val="C00000"/>
                </a:solidFill>
                <a:ea typeface="等线" panose="02010600030101010101" pitchFamily="2" charset="-122"/>
                <a:cs typeface="Arial" panose="020B0604020202020204" pitchFamily="34" charset="0"/>
              </a:rPr>
              <a:t>HIAF-U</a:t>
            </a:r>
          </a:p>
        </p:txBody>
      </p:sp>
      <p:sp>
        <p:nvSpPr>
          <p:cNvPr id="39" name="Rectangle 28">
            <a:extLst>
              <a:ext uri="{FF2B5EF4-FFF2-40B4-BE49-F238E27FC236}">
                <a16:creationId xmlns:a16="http://schemas.microsoft.com/office/drawing/2014/main" xmlns="" id="{E0504842-046A-4DE7-926F-B1473CB32380}"/>
              </a:ext>
            </a:extLst>
          </p:cNvPr>
          <p:cNvSpPr/>
          <p:nvPr/>
        </p:nvSpPr>
        <p:spPr>
          <a:xfrm>
            <a:off x="7860564" y="2661826"/>
            <a:ext cx="4104009" cy="954107"/>
          </a:xfrm>
          <a:prstGeom prst="rect">
            <a:avLst/>
          </a:prstGeom>
        </p:spPr>
        <p:txBody>
          <a:bodyPr wrap="none">
            <a:spAutoFit/>
          </a:bodyPr>
          <a:lstStyle/>
          <a:p>
            <a:pPr eaLnBrk="1" hangingPunct="1"/>
            <a:r>
              <a:rPr lang="en-US" altLang="zh-CN" sz="14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BRing</a:t>
            </a:r>
            <a:r>
              <a:rPr lang="en-US" altLang="zh-CN" sz="14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-N: 34Tm, 569m, 3Hz</a:t>
            </a:r>
          </a:p>
          <a:p>
            <a:pPr eaLnBrk="1" hangingPunct="1"/>
            <a:r>
              <a:rPr lang="en-US" altLang="zh-CN" sz="1400" dirty="0" err="1">
                <a:solidFill>
                  <a:srgbClr val="000000"/>
                </a:solidFill>
                <a:latin typeface="Times New Roman" panose="02020603050405020304" pitchFamily="18" charset="0"/>
                <a:ea typeface="黑体" panose="02010609060101010101" pitchFamily="49" charset="-122"/>
                <a:cs typeface="Times New Roman" panose="02020603050405020304" pitchFamily="18" charset="0"/>
              </a:rPr>
              <a:t>SRing</a:t>
            </a:r>
            <a:r>
              <a:rPr lang="en-US" altLang="zh-CN" sz="14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17(25)Tm, 270.5m,</a:t>
            </a:r>
            <a:r>
              <a:rPr lang="zh-CN" altLang="en-US" sz="14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1400" dirty="0">
                <a:solidFill>
                  <a:srgbClr val="000000"/>
                </a:solidFill>
                <a:latin typeface="Times New Roman" panose="02020603050405020304" pitchFamily="18" charset="0"/>
                <a:ea typeface="黑体" panose="02010609060101010101" pitchFamily="49" charset="-122"/>
                <a:cs typeface="Times New Roman" panose="02020603050405020304" pitchFamily="18" charset="0"/>
              </a:rPr>
              <a:t>accumulation/compression</a:t>
            </a:r>
          </a:p>
          <a:p>
            <a:pPr eaLnBrk="1" hangingPunct="1"/>
            <a:r>
              <a:rPr lang="en-US" altLang="zh-CN" sz="1400"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BRing</a:t>
            </a:r>
            <a:r>
              <a:rPr lang="en-US" altLang="zh-CN" sz="1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-S: 86Tm, 3Hz, superconducting </a:t>
            </a:r>
          </a:p>
          <a:p>
            <a:pPr eaLnBrk="1" hangingPunct="1"/>
            <a:r>
              <a:rPr lang="en-US" altLang="zh-CN" sz="1400" dirty="0" err="1">
                <a:solidFill>
                  <a:srgbClr val="C00000"/>
                </a:solidFill>
                <a:latin typeface="Times New Roman" panose="02020603050405020304" pitchFamily="18" charset="0"/>
                <a:ea typeface="黑体" panose="02010609060101010101" pitchFamily="49" charset="-122"/>
                <a:cs typeface="Times New Roman" panose="02020603050405020304" pitchFamily="18" charset="0"/>
              </a:rPr>
              <a:t>MRing</a:t>
            </a:r>
            <a:r>
              <a:rPr lang="en-US" altLang="zh-CN" sz="1400" dirty="0">
                <a:solidFill>
                  <a:srgbClr val="C00000"/>
                </a:solidFill>
                <a:latin typeface="Times New Roman" panose="02020603050405020304" pitchFamily="18" charset="0"/>
                <a:ea typeface="黑体" panose="02010609060101010101" pitchFamily="49" charset="-122"/>
                <a:cs typeface="Times New Roman" panose="02020603050405020304" pitchFamily="18" charset="0"/>
              </a:rPr>
              <a:t>: 45Tm, superconducting, beam merging</a:t>
            </a:r>
          </a:p>
        </p:txBody>
      </p:sp>
      <p:sp>
        <p:nvSpPr>
          <p:cNvPr id="40" name="矩形 39"/>
          <p:cNvSpPr/>
          <p:nvPr/>
        </p:nvSpPr>
        <p:spPr>
          <a:xfrm>
            <a:off x="300660" y="656692"/>
            <a:ext cx="11520000" cy="36000"/>
          </a:xfrm>
          <a:prstGeom prst="rect">
            <a:avLst/>
          </a:prstGeom>
          <a:solidFill>
            <a:srgbClr val="4472C4">
              <a:lumMod val="75000"/>
            </a:srgbClr>
          </a:solidFill>
          <a:ln>
            <a:noFill/>
          </a:ln>
        </p:spPr>
        <p:txBody>
          <a:bodyPr lIns="269875" tIns="34925" rIns="91440" bIns="34925" rtlCol="0" anchor="ctr">
            <a:noAutofit/>
          </a:bodyPr>
          <a:lstStyle/>
          <a:p>
            <a:pPr algn="ctr" eaLnBrk="1" fontAlgn="auto" hangingPunct="1">
              <a:spcBef>
                <a:spcPts val="0"/>
              </a:spcBef>
              <a:spcAft>
                <a:spcPts val="0"/>
              </a:spcAft>
              <a:defRPr/>
            </a:pPr>
            <a:endParaRPr lang="zh-CN" altLang="en-US" kern="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41" name="图片 11">
            <a:extLst>
              <a:ext uri="{FF2B5EF4-FFF2-40B4-BE49-F238E27FC236}">
                <a16:creationId xmlns="" xmlns:a16="http://schemas.microsoft.com/office/drawing/2014/main" id="{9497402D-A91B-4FFF-A3ED-FE2B8510EC13}"/>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490" t="1" r="5852" b="-226"/>
          <a:stretch/>
        </p:blipFill>
        <p:spPr bwMode="auto">
          <a:xfrm>
            <a:off x="11064552" y="47727"/>
            <a:ext cx="714369" cy="57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701286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DIAGRAM_VIRTUALLY_FRAME" val="{&quot;height&quot;:82.69606299212599,&quot;left&quot;:62.56125984251969,&quot;top&quot;:140.87669291338582,&quot;width&quot;:835.6276377952754}"/>
</p:tagLst>
</file>

<file path=ppt/tags/tag2.xml><?xml version="1.0" encoding="utf-8"?>
<p:tagLst xmlns:a="http://schemas.openxmlformats.org/drawingml/2006/main" xmlns:r="http://schemas.openxmlformats.org/officeDocument/2006/relationships" xmlns:p="http://schemas.openxmlformats.org/presentationml/2006/main">
  <p:tag name="KSO_WM_DIAGRAM_VIRTUALLY_FRAME" val="{&quot;height&quot;:82.69606299212599,&quot;left&quot;:62.56125984251969,&quot;top&quot;:140.87669291338582,&quot;width&quot;:835.6276377952754}"/>
</p:tagLst>
</file>

<file path=ppt/tags/tag3.xml><?xml version="1.0" encoding="utf-8"?>
<p:tagLst xmlns:a="http://schemas.openxmlformats.org/drawingml/2006/main" xmlns:r="http://schemas.openxmlformats.org/officeDocument/2006/relationships" xmlns:p="http://schemas.openxmlformats.org/presentationml/2006/main">
  <p:tag name="KSO_WM_UNIT_TABLE_BEAUTIFY" val="smartTable{24f16a9b-4b89-4cb7-ae40-d809d1259f8c}"/>
  <p:tag name="TABLE_ENDDRAG_ORIGIN_RECT" val="603*180"/>
  <p:tag name="TABLE_ENDDRAG_RECT" val="63*319*603*180"/>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5.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79.78858267716544,&quot;left&quot;:-3.41992125984252,&quot;top&quot;:131.55291338582677,&quot;width&quot;:942.92984251968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237.8,&quot;left&quot;:517.9,&quot;top&quot;:24.35,&quot;width&quot;:362.9}"/>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237.8,&quot;left&quot;:517.9,&quot;top&quot;:24.35,&quot;width&quot;:362.9}"/>
</p:tagLst>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a:spPr>
      <a:bodyPr>
        <a:spAutoFit/>
      </a:bodyPr>
      <a:lstStyle>
        <a:defPPr eaLnBrk="1" hangingPunct="1">
          <a:defRPr sz="2400" b="1" dirty="0">
            <a:solidFill>
              <a:srgbClr val="0D02E0"/>
            </a:solidFill>
            <a:latin typeface="Arial" pitchFamily="34" charset="0"/>
          </a:defRPr>
        </a:defPPr>
      </a:lstStyle>
    </a:txDef>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IMP-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1" id="{60217576-3682-4E43-8AD1-CD82D50A3592}" vid="{3A3E6BA8-656A-483E-9994-1A8AEEA87B7E}"/>
    </a:ext>
  </a:ext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158269</TotalTime>
  <Words>3150</Words>
  <Application>Microsoft Office PowerPoint</Application>
  <PresentationFormat>宽屏</PresentationFormat>
  <Paragraphs>772</Paragraphs>
  <Slides>40</Slides>
  <Notes>39</Notes>
  <HiddenSlides>0</HiddenSlides>
  <MMClips>0</MMClips>
  <ScaleCrop>false</ScaleCrop>
  <HeadingPairs>
    <vt:vector size="6" baseType="variant">
      <vt:variant>
        <vt:lpstr>已用的字体</vt:lpstr>
      </vt:variant>
      <vt:variant>
        <vt:i4>21</vt:i4>
      </vt:variant>
      <vt:variant>
        <vt:lpstr>主题</vt:lpstr>
      </vt:variant>
      <vt:variant>
        <vt:i4>6</vt:i4>
      </vt:variant>
      <vt:variant>
        <vt:lpstr>幻灯片标题</vt:lpstr>
      </vt:variant>
      <vt:variant>
        <vt:i4>40</vt:i4>
      </vt:variant>
    </vt:vector>
  </HeadingPairs>
  <TitlesOfParts>
    <vt:vector size="67" baseType="lpstr">
      <vt:lpstr>Arial Unicode MS</vt:lpstr>
      <vt:lpstr>MS PGothic</vt:lpstr>
      <vt:lpstr>MS PGothic</vt:lpstr>
      <vt:lpstr>Tw Cen MT Condensed</vt:lpstr>
      <vt:lpstr>等线</vt:lpstr>
      <vt:lpstr>等线 Light</vt:lpstr>
      <vt:lpstr>仿宋_GB2312</vt:lpstr>
      <vt:lpstr>SimHei</vt:lpstr>
      <vt:lpstr>SimHei</vt:lpstr>
      <vt:lpstr>楷体</vt:lpstr>
      <vt:lpstr>楷体_GB2312</vt:lpstr>
      <vt:lpstr>宋体</vt:lpstr>
      <vt:lpstr>微软雅黑</vt:lpstr>
      <vt:lpstr>Arial</vt:lpstr>
      <vt:lpstr>Arial Black</vt:lpstr>
      <vt:lpstr>Calibri</vt:lpstr>
      <vt:lpstr>Calibri Light</vt:lpstr>
      <vt:lpstr>Cambria Math</vt:lpstr>
      <vt:lpstr>Symbol</vt:lpstr>
      <vt:lpstr>Times New Roman</vt:lpstr>
      <vt:lpstr>Wingdings</vt:lpstr>
      <vt:lpstr>3_Office 主题​​</vt:lpstr>
      <vt:lpstr>4_Office Theme</vt:lpstr>
      <vt:lpstr>Custom Design</vt:lpstr>
      <vt:lpstr>IMP-1</vt:lpstr>
      <vt:lpstr>1_Office 主题</vt:lpstr>
      <vt:lpstr>Office Theme</vt:lpstr>
      <vt:lpstr> Progress and status of HIAF project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Lenovo (Beijing) Limited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unknown</dc:creator>
  <cp:lastModifiedBy>NTKO</cp:lastModifiedBy>
  <cp:revision>3008</cp:revision>
  <dcterms:created xsi:type="dcterms:W3CDTF">2013-08-23T11:01:09Z</dcterms:created>
  <dcterms:modified xsi:type="dcterms:W3CDTF">2026-10-14T12:13:24Z</dcterms:modified>
</cp:coreProperties>
</file>