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rels" ContentType="application/vnd.openxmlformats-package.relationships+xml"/>
  <Override PartName="/customXml/itemProps375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2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6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9" r:id="rId3"/>
    <p:sldMasterId id="2147483670" r:id="rId4"/>
    <p:sldMasterId id="2147483681" r:id="rId5"/>
    <p:sldMasterId id="2147483692" r:id="rId6"/>
    <p:sldMasterId id="2147483703" r:id="rId7"/>
  </p:sldMasterIdLst>
  <p:notesMasterIdLst>
    <p:notesMasterId r:id="rId9"/>
  </p:notesMasterIdLst>
  <p:handoutMasterIdLst>
    <p:handoutMasterId r:id="rId34"/>
  </p:handoutMasterIdLst>
  <p:sldIdLst>
    <p:sldId id="283" r:id="rId8"/>
    <p:sldId id="303" r:id="rId10"/>
    <p:sldId id="284" r:id="rId11"/>
    <p:sldId id="285" r:id="rId12"/>
    <p:sldId id="304" r:id="rId13"/>
    <p:sldId id="336" r:id="rId14"/>
    <p:sldId id="289" r:id="rId15"/>
    <p:sldId id="287" r:id="rId16"/>
    <p:sldId id="290" r:id="rId17"/>
    <p:sldId id="291" r:id="rId18"/>
    <p:sldId id="297" r:id="rId19"/>
    <p:sldId id="299" r:id="rId20"/>
    <p:sldId id="323" r:id="rId21"/>
    <p:sldId id="300" r:id="rId22"/>
    <p:sldId id="301" r:id="rId23"/>
    <p:sldId id="302" r:id="rId24"/>
    <p:sldId id="325" r:id="rId25"/>
    <p:sldId id="307" r:id="rId26"/>
    <p:sldId id="306" r:id="rId27"/>
    <p:sldId id="308" r:id="rId28"/>
    <p:sldId id="305" r:id="rId29"/>
    <p:sldId id="309" r:id="rId30"/>
    <p:sldId id="326" r:id="rId31"/>
    <p:sldId id="328" r:id="rId32"/>
    <p:sldId id="327" r:id="rId33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7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4B26C0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15"/>
        <p:guide pos="371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0" Type="http://schemas.openxmlformats.org/officeDocument/2006/relationships/tags" Target="tags/tag376.xml"/><Relationship Id="rId4" Type="http://schemas.openxmlformats.org/officeDocument/2006/relationships/slideMaster" Target="slideMasters/slideMaster3.xml"/><Relationship Id="rId39" Type="http://schemas.openxmlformats.org/officeDocument/2006/relationships/customXml" Target="../customXml/item1.xml"/><Relationship Id="rId38" Type="http://schemas.openxmlformats.org/officeDocument/2006/relationships/customXmlProps" Target="../customXml/itemProps375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0" Type="http://schemas.openxmlformats.org/officeDocument/2006/relationships/slide" Target="slides/slide12.xml"/><Relationship Id="rId2" Type="http://schemas.openxmlformats.org/officeDocument/2006/relationships/theme" Target="theme/theme1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Good afternoon, everyone.</a:t>
            </a:r>
            <a:endParaRPr lang="en-US" altLang="zh-CN"/>
          </a:p>
          <a:p>
            <a:r>
              <a:rPr lang="en-US" altLang="zh-CN"/>
              <a:t>My name is Xiang Li, from the University of Science and Technology of China.</a:t>
            </a:r>
            <a:endParaRPr lang="en-US" altLang="zh-CN"/>
          </a:p>
          <a:p>
            <a:r>
              <a:rPr lang="en-US" altLang="zh-CN"/>
              <a:t>Today, I will present our recent study on machine-learning-based  </a:t>
            </a:r>
            <a:r>
              <a:rPr lang="en-US" altLang="zh-CN" b="1">
                <a:solidFill>
                  <a:schemeClr val="accent2"/>
                </a:solidFill>
                <a:sym typeface="+mn-ea"/>
              </a:rPr>
              <a:t>Electro-magnetic </a:t>
            </a:r>
            <a:r>
              <a:rPr lang="en-US" altLang="zh-CN"/>
              <a:t>energy reconstruction for a highly granular calorimeter.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各位老师、同学大家好，我叫李想，来自中国科学技术大学。我今天汇报的题目是基于机器学习的高颗粒度量能器能量重建</a:t>
            </a:r>
            <a:r>
              <a:rPr lang="en-US" altLang="zh-CN"/>
              <a:t>.</a:t>
            </a:r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My talk is organized into three parts.</a:t>
            </a:r>
            <a:endParaRPr lang="en-US" altLang="zh-CN"/>
          </a:p>
          <a:p>
            <a:r>
              <a:rPr lang="en-US" altLang="zh-CN"/>
              <a:t>First, I will briefly introduce the CEPC calorimeter prototype and the beam-test data.</a:t>
            </a:r>
            <a:endParaRPr lang="en-US" altLang="zh-CN"/>
          </a:p>
          <a:p>
            <a:r>
              <a:rPr lang="en-US" altLang="zh-CN"/>
              <a:t>Then, I will discuss the differences between simulation and Bea</a:t>
            </a:r>
            <a:r>
              <a:rPr lang="en-US" altLang="zh-CN"/>
              <a:t>m test data, especially for high-energy electrons.</a:t>
            </a:r>
            <a:endParaRPr lang="en-US" altLang="zh-CN"/>
          </a:p>
          <a:p>
            <a:r>
              <a:rPr lang="en-US" altLang="zh-CN"/>
              <a:t>Finally, I will present our calibration strategy and machine-learning-based energy reconstruction results.</a:t>
            </a:r>
            <a:endParaRPr lang="en-US" altLang="zh-CN"/>
          </a:p>
          <a:p>
            <a:r>
              <a:rPr lang="zh-CN" altLang="en-US"/>
              <a:t>报告中我会先介绍 </a:t>
            </a:r>
            <a:r>
              <a:rPr lang="en-US" altLang="zh-CN"/>
              <a:t>CEPC </a:t>
            </a:r>
            <a:r>
              <a:rPr lang="zh-CN" altLang="en-US"/>
              <a:t>和高颗粒度量能器的物理背景，然后介绍 </a:t>
            </a:r>
            <a:r>
              <a:rPr lang="en-US" altLang="zh-CN"/>
              <a:t>AHCAL </a:t>
            </a:r>
            <a:r>
              <a:rPr lang="zh-CN" altLang="en-US"/>
              <a:t>样机和 </a:t>
            </a:r>
            <a:r>
              <a:rPr lang="en-US" altLang="zh-CN"/>
              <a:t>CERN </a:t>
            </a:r>
            <a:r>
              <a:rPr lang="zh-CN" altLang="en-US"/>
              <a:t>束流测试数据。再分别介绍</a:t>
            </a:r>
            <a:r>
              <a:rPr lang="en-US" altLang="zh-CN"/>
              <a:t>ML</a:t>
            </a:r>
            <a:r>
              <a:rPr lang="zh-CN" altLang="en-US"/>
              <a:t>在强子能量重建和电子能量重建上的表现</a:t>
            </a:r>
            <a:r>
              <a:rPr lang="zh-CN" altLang="en-US">
                <a:sym typeface="+mn-ea"/>
              </a:rPr>
              <a:t>；电子能量重建主要使用</a:t>
            </a:r>
            <a:r>
              <a:rPr lang="en-US" altLang="zh-CN">
                <a:sym typeface="+mn-ea"/>
              </a:rPr>
              <a:t>CNN+LSTM</a:t>
            </a:r>
            <a:r>
              <a:rPr lang="zh-CN" altLang="en-US">
                <a:sym typeface="+mn-ea"/>
              </a:rPr>
              <a:t>的模型，并对电子学饱和重新建模并修正</a:t>
            </a:r>
            <a:endParaRPr lang="en-US" altLang="zh-CN">
              <a:solidFill>
                <a:srgbClr val="000000"/>
              </a:solidFill>
              <a:latin typeface="Arial" panose="020B0604020202020204"/>
              <a:ea typeface="Arial" panose="020B0604020202020204"/>
              <a:sym typeface="+mn-ea"/>
            </a:endParaRPr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The CEPC,  has a center-of-mass energy  about 240 GeV in Higgs mode.</a:t>
            </a:r>
            <a:endParaRPr lang="en-US" altLang="zh-CN"/>
          </a:p>
          <a:p>
            <a:r>
              <a:rPr lang="en-US" altLang="zh-CN"/>
              <a:t>The target jet energy resolution is around 3% to 4%.</a:t>
            </a:r>
            <a:endParaRPr lang="en-US" altLang="zh-CN"/>
          </a:p>
          <a:p>
            <a:r>
              <a:rPr lang="en-US" altLang="zh-CN"/>
              <a:t>To achieve this goal, the Particle Flow Algorithm (PFA) has several key requirements, including good track finding and good shower separation.</a:t>
            </a:r>
            <a:endParaRPr lang="en-US" altLang="zh-CN"/>
          </a:p>
          <a:p>
            <a:r>
              <a:rPr lang="en-US" altLang="zh-CN"/>
              <a:t>This means we need a calorimeter with high granularity and good energy resolution.</a:t>
            </a:r>
            <a:endParaRPr lang="en-US" altLang="zh-CN"/>
          </a:p>
          <a:p>
            <a:r>
              <a:rPr lang="en-US" altLang="zh-CN"/>
              <a:t>CEPC，</a:t>
            </a:r>
            <a:r>
              <a:rPr lang="zh-CN" altLang="en-US"/>
              <a:t>也就是环形正负电子对撞机，在 </a:t>
            </a:r>
            <a:r>
              <a:rPr lang="en-US" altLang="zh-CN"/>
              <a:t>Higgs </a:t>
            </a:r>
            <a:r>
              <a:rPr lang="zh-CN" altLang="en-US"/>
              <a:t>模式下的质心能量大约为 240 </a:t>
            </a:r>
            <a:r>
              <a:rPr lang="en-US" altLang="zh-CN"/>
              <a:t>GeV，</a:t>
            </a:r>
            <a:r>
              <a:rPr lang="zh-CN" altLang="en-US"/>
              <a:t>喷注能量分辨能力，目标是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3%~4%</a:t>
            </a:r>
            <a:r>
              <a:rPr lang="en-US" altLang="zh-CN"/>
              <a:t>。</a:t>
            </a:r>
            <a:r>
              <a:rPr lang="zh-CN" altLang="en-US"/>
              <a:t>为了达到这一目标，粒子流算法，</a:t>
            </a:r>
            <a:r>
              <a:rPr lang="en-US" altLang="zh-CN"/>
              <a:t> </a:t>
            </a:r>
            <a:r>
              <a:rPr lang="zh-CN" altLang="en-US"/>
              <a:t>提出了三个关键要求：好的 </a:t>
            </a:r>
            <a:r>
              <a:rPr lang="en-US" altLang="zh-CN"/>
              <a:t>track finding</a:t>
            </a:r>
            <a:r>
              <a:rPr lang="zh-CN" altLang="en-US"/>
              <a:t>，好的簇射分区</a:t>
            </a:r>
            <a:r>
              <a:rPr lang="en-US" altLang="zh-CN"/>
              <a:t>，</a:t>
            </a:r>
            <a:r>
              <a:rPr lang="zh-CN" altLang="en-US"/>
              <a:t>这对探测器提出</a:t>
            </a:r>
            <a:r>
              <a:rPr lang="zh-CN" altLang="en-US">
                <a:sym typeface="+mn-ea"/>
              </a:rPr>
              <a:t>高颗粒度</a:t>
            </a:r>
            <a:r>
              <a:rPr lang="zh-CN" altLang="en-US"/>
              <a:t>以及良好的能量分辨率。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Next, I'd like to introduce the AHCAL prototype used in this work.</a:t>
            </a:r>
            <a:endParaRPr lang="en-US" altLang="zh-CN"/>
          </a:p>
          <a:p>
            <a:r>
              <a:rPr lang="en-US" altLang="zh-CN"/>
              <a:t>It is an analog hadron calorimeter with a sampling fraction of about 1% to 2%.</a:t>
            </a:r>
            <a:endParaRPr lang="en-US" altLang="zh-CN"/>
          </a:p>
          <a:p>
            <a:r>
              <a:rPr lang="en-US" altLang="zh-CN"/>
              <a:t>It uses plastic scintillators as the sensitive material and steel as the absorber.</a:t>
            </a:r>
            <a:endParaRPr lang="en-US" altLang="zh-CN"/>
          </a:p>
          <a:p>
            <a:r>
              <a:rPr lang="en-US" altLang="zh-CN"/>
              <a:t>The prototype has 40 layers, with a total depth of 4.6 nuclear interaction lengths.</a:t>
            </a:r>
            <a:endParaRPr lang="en-US" altLang="zh-CN"/>
          </a:p>
          <a:p>
            <a:r>
              <a:rPr lang="en-US" altLang="zh-CN"/>
              <a:t>Each layer contains 18 by 18 cells, and each cell has a size of 4 by 4 by 0.3 centimeters.</a:t>
            </a:r>
            <a:endParaRPr lang="en-US" altLang="zh-CN"/>
          </a:p>
          <a:p>
            <a:r>
              <a:rPr lang="zh-CN" altLang="en-US"/>
              <a:t>下面介绍本工作使用的</a:t>
            </a:r>
            <a:r>
              <a:rPr lang="en-US" altLang="zh-CN"/>
              <a:t>AHCAL </a:t>
            </a:r>
            <a:r>
              <a:rPr lang="zh-CN" altLang="en-US"/>
              <a:t>样机。本样机为模拟读出</a:t>
            </a:r>
            <a:r>
              <a:rPr lang="zh-CN" altLang="en-US"/>
              <a:t>的采样型量能器，采样比</a:t>
            </a:r>
            <a:r>
              <a:rPr lang="en-US" altLang="zh-CN" b="1">
                <a:sym typeface="+mn-ea"/>
              </a:rPr>
              <a:t>1%–2%</a:t>
            </a:r>
            <a:r>
              <a:rPr lang="zh-CN" altLang="en-US" b="1">
                <a:sym typeface="+mn-ea"/>
              </a:rPr>
              <a:t>。</a:t>
            </a:r>
            <a:r>
              <a:rPr lang="zh-CN" altLang="en-US"/>
              <a:t>它采用塑料闪烁体作为灵敏介质，铁作为吸收体。整个样机一共有 40 层，核作用长度为</a:t>
            </a:r>
            <a:r>
              <a:rPr lang="en-US" altLang="zh-CN"/>
              <a:t>4.6</a:t>
            </a:r>
            <a:r>
              <a:rPr lang="zh-CN" altLang="en-US"/>
              <a:t>，每层</a:t>
            </a:r>
            <a:r>
              <a:rPr lang="en-US" altLang="zh-CN"/>
              <a:t>18*18</a:t>
            </a:r>
            <a:r>
              <a:rPr lang="zh-CN" altLang="en-US"/>
              <a:t>个灵敏单元，</a:t>
            </a:r>
            <a:r>
              <a:rPr lang="zh-CN" altLang="en-US">
                <a:sym typeface="+mn-ea"/>
              </a:rPr>
              <a:t>每个</a:t>
            </a:r>
            <a:r>
              <a:rPr lang="en-US" altLang="zh-CN">
                <a:sym typeface="+mn-ea"/>
              </a:rPr>
              <a:t>cell</a:t>
            </a:r>
            <a:r>
              <a:rPr lang="zh-CN" altLang="en-US">
                <a:sym typeface="+mn-ea"/>
              </a:rPr>
              <a:t>大小为</a:t>
            </a:r>
            <a:r>
              <a:rPr lang="en-US" altLang="zh-CN">
                <a:sym typeface="+mn-ea"/>
              </a:rPr>
              <a:t>4cm*4cm*0.3cm</a:t>
            </a:r>
            <a:r>
              <a:rPr lang="zh-CN" altLang="en-US"/>
              <a:t>。该样机共有 12960 个</a:t>
            </a:r>
            <a:r>
              <a:rPr lang="en-US" altLang="zh-CN"/>
              <a:t>cell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>
                <a:sym typeface="+mn-ea"/>
              </a:rPr>
              <a:t>We carried out a beam test at CERN.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We used electron and hadron beams with momenta ranging from 1 to 120 GeV/c to study the energy response of the AHCAL.</a:t>
            </a:r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我们在 </a:t>
            </a:r>
            <a:r>
              <a:rPr lang="en-US" altLang="zh-CN">
                <a:sym typeface="+mn-ea"/>
              </a:rPr>
              <a:t>CERN </a:t>
            </a:r>
            <a:r>
              <a:rPr lang="zh-CN" altLang="en-US">
                <a:sym typeface="+mn-ea"/>
              </a:rPr>
              <a:t>进行的束流测试。我们使用了 1 到 120 </a:t>
            </a:r>
            <a:r>
              <a:rPr lang="en-US" altLang="zh-CN">
                <a:sym typeface="+mn-ea"/>
              </a:rPr>
              <a:t>GeV/c </a:t>
            </a:r>
            <a:r>
              <a:rPr lang="zh-CN" altLang="en-US">
                <a:sym typeface="+mn-ea"/>
              </a:rPr>
              <a:t>的电子束和强子束，对 </a:t>
            </a:r>
            <a:r>
              <a:rPr lang="en-US" altLang="zh-CN">
                <a:sym typeface="+mn-ea"/>
              </a:rPr>
              <a:t>AHCAL </a:t>
            </a:r>
            <a:r>
              <a:rPr lang="zh-CN" altLang="en-US">
                <a:sym typeface="+mn-ea"/>
              </a:rPr>
              <a:t>的</a:t>
            </a:r>
            <a:r>
              <a:rPr lang="zh-CN" altLang="en-US">
                <a:sym typeface="+mn-ea"/>
              </a:rPr>
              <a:t>能量响应进行测试。在数据处理之前，需要完成一系列</a:t>
            </a:r>
            <a:r>
              <a:rPr lang="zh-CN" altLang="en-US">
                <a:sym typeface="+mn-ea"/>
              </a:rPr>
              <a:t>标定，包括 </a:t>
            </a:r>
            <a:r>
              <a:rPr lang="en-US" altLang="zh-CN">
                <a:sym typeface="+mn-ea"/>
              </a:rPr>
              <a:t>pedestal </a:t>
            </a:r>
            <a:r>
              <a:rPr lang="zh-CN" altLang="en-US">
                <a:sym typeface="+mn-ea"/>
              </a:rPr>
              <a:t>、</a:t>
            </a:r>
            <a:r>
              <a:rPr lang="en-US" altLang="zh-CN">
                <a:sym typeface="+mn-ea"/>
              </a:rPr>
              <a:t>high-low gain </a:t>
            </a:r>
            <a:r>
              <a:rPr lang="zh-CN" altLang="en-US">
                <a:sym typeface="+mn-ea"/>
              </a:rPr>
              <a:t>、</a:t>
            </a:r>
            <a:r>
              <a:rPr lang="en-US" altLang="zh-CN">
                <a:sym typeface="+mn-ea"/>
              </a:rPr>
              <a:t>MIP </a:t>
            </a:r>
            <a:r>
              <a:rPr lang="zh-CN" altLang="en-US">
                <a:sym typeface="+mn-ea"/>
              </a:rPr>
              <a:t>以及 </a:t>
            </a:r>
            <a:r>
              <a:rPr lang="en-US" altLang="zh-CN">
                <a:sym typeface="+mn-ea"/>
              </a:rPr>
              <a:t>SPE </a:t>
            </a:r>
            <a:r>
              <a:rPr lang="zh-CN" altLang="en-US">
                <a:sym typeface="+mn-ea"/>
              </a:rPr>
              <a:t>标定。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Reliable electromagnetic energy reconstruction provides a useful reference for studies of more complex hadronic showers, motivating further improvements in energy resolution.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On this slide, we compare the MC simulation with the beam test data.</a:t>
            </a:r>
            <a:endParaRPr lang="en-US" altLang="zh-CN"/>
          </a:p>
          <a:p>
            <a:r>
              <a:rPr lang="en-US" altLang="zh-CN"/>
              <a:t>We use three sets of results: MC truth in green, beam test data in red, and MC digi in black.</a:t>
            </a:r>
            <a:endParaRPr lang="en-US" altLang="zh-CN"/>
          </a:p>
          <a:p>
            <a:pPr marL="0" lvl="1"/>
            <a:r>
              <a:rPr lang="en-US" altLang="zh-CN"/>
              <a:t>In the simulation process, we use </a:t>
            </a:r>
            <a:r>
              <a:rPr lang="zh-CN" altLang="en-US">
                <a:sym typeface="+mn-ea"/>
              </a:rPr>
              <a:t>Geant4 simulation: standalone AHCAL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prototypes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geometry</a:t>
            </a:r>
            <a:endParaRPr lang="en-US" altLang="zh-CN"/>
          </a:p>
          <a:p>
            <a:r>
              <a:rPr lang="en-US" altLang="zh-CN"/>
              <a:t>In the digitization process, we mainly consider the non-uniformity of the scintillator and the saturation of the SiPM.</a:t>
            </a:r>
            <a:endParaRPr lang="en-US" altLang="zh-CN"/>
          </a:p>
          <a:p>
            <a:r>
              <a:rPr lang="en-US" altLang="zh-CN"/>
              <a:t>The four plots on the right show the energy distributions for pions and electrons at different energies.</a:t>
            </a:r>
            <a:endParaRPr lang="en-US" altLang="zh-CN"/>
          </a:p>
          <a:p>
            <a:r>
              <a:rPr lang="en-US" altLang="zh-CN"/>
              <a:t>As we can see, MC digi agrees well with the beam test data for hadrons and low-energy electrons.</a:t>
            </a:r>
            <a:endParaRPr lang="en-US" altLang="zh-CN"/>
          </a:p>
          <a:p>
            <a:r>
              <a:rPr lang="en-US" altLang="zh-CN"/>
              <a:t>However, for 100 GeV electrons, there is still a clear bias between the simulation and the data, even after digitization.</a:t>
            </a:r>
            <a:endParaRPr lang="en-US" altLang="zh-CN"/>
          </a:p>
          <a:p>
            <a:r>
              <a:rPr lang="en-US" altLang="zh-CN"/>
              <a:t>This means we still need to improve our digitization for high-energy electrons.</a:t>
            </a:r>
            <a:endParaRPr lang="en-US" altLang="zh-CN"/>
          </a:p>
          <a:p>
            <a:r>
              <a:rPr lang="zh-CN" altLang="en-US"/>
              <a:t>这一页展示的是蒙特卡洛模拟与束流实验数据的对比情况。</a:t>
            </a:r>
            <a:endParaRPr lang="zh-CN" altLang="en-US"/>
          </a:p>
          <a:p>
            <a:r>
              <a:rPr lang="zh-CN" altLang="en-US"/>
              <a:t>首先，我们使用了三组数据：第一组是原始蒙特卡洛模拟结果，也就是图中的绿色曲线 </a:t>
            </a:r>
            <a:r>
              <a:rPr lang="en-US" altLang="zh-CN"/>
              <a:t>MC_truth；</a:t>
            </a:r>
            <a:r>
              <a:rPr lang="zh-CN" altLang="en-US"/>
              <a:t>第二组是实际束流实验数据，对应红色的数据点；第三组是经过数字化处理后的蒙特卡洛模拟结果，也就是黑色曲线 </a:t>
            </a:r>
            <a:r>
              <a:rPr lang="en-US" altLang="zh-CN"/>
              <a:t>MC_digi。</a:t>
            </a:r>
            <a:endParaRPr lang="en-US" altLang="zh-CN"/>
          </a:p>
          <a:p>
            <a:r>
              <a:rPr lang="zh-CN" altLang="en-US"/>
              <a:t>在数字化过程中，我们主要考虑了两个因素：一是闪烁体光响应的非均匀性，二是 </a:t>
            </a:r>
            <a:r>
              <a:rPr lang="en-US" altLang="zh-CN"/>
              <a:t>SiPM </a:t>
            </a:r>
            <a:r>
              <a:rPr lang="zh-CN" altLang="en-US"/>
              <a:t>的饱和效应以及统计涨落，使模拟结果更加接近真实探测器的响应。</a:t>
            </a:r>
            <a:endParaRPr lang="zh-CN" altLang="en-US"/>
          </a:p>
          <a:p>
            <a:r>
              <a:rPr lang="zh-CN" altLang="en-US"/>
              <a:t>右侧四幅图分别展示了不同能量下强子和电子的能量分布。其中，左侧是 10 </a:t>
            </a:r>
            <a:r>
              <a:rPr lang="en-US" altLang="zh-CN"/>
              <a:t>GeV </a:t>
            </a:r>
            <a:r>
              <a:rPr lang="zh-CN" altLang="en-US"/>
              <a:t>和 100 </a:t>
            </a:r>
            <a:r>
              <a:rPr lang="en-US" altLang="zh-CN"/>
              <a:t>GeV </a:t>
            </a:r>
            <a:r>
              <a:rPr lang="zh-CN" altLang="en-US"/>
              <a:t>的 </a:t>
            </a:r>
            <a:r>
              <a:rPr lang="en-US" altLang="zh-CN"/>
              <a:t>π⁻，</a:t>
            </a:r>
            <a:r>
              <a:rPr lang="zh-CN" altLang="en-US"/>
              <a:t>右侧是 10 </a:t>
            </a:r>
            <a:r>
              <a:rPr lang="en-US" altLang="zh-CN"/>
              <a:t>GeV </a:t>
            </a:r>
            <a:r>
              <a:rPr lang="zh-CN" altLang="en-US"/>
              <a:t>和 100 </a:t>
            </a:r>
            <a:r>
              <a:rPr lang="en-US" altLang="zh-CN"/>
              <a:t>GeV </a:t>
            </a:r>
            <a:r>
              <a:rPr lang="zh-CN" altLang="en-US"/>
              <a:t>的电子。</a:t>
            </a:r>
            <a:endParaRPr lang="zh-CN" altLang="en-US"/>
          </a:p>
          <a:p>
            <a:r>
              <a:rPr lang="zh-CN" altLang="en-US"/>
              <a:t>可以看到，对于强子和低能电子，经过数字化处理后的模拟结果与实验数据符合得比较好，说明我们的数字化模型能够较好地描述这些情况下的探测器响应。</a:t>
            </a:r>
            <a:endParaRPr lang="zh-CN" altLang="en-US"/>
          </a:p>
          <a:p>
            <a:r>
              <a:rPr lang="zh-CN" altLang="en-US"/>
              <a:t>但是，对于右下角的 100 </a:t>
            </a:r>
            <a:r>
              <a:rPr lang="en-US" altLang="zh-CN"/>
              <a:t>GeV </a:t>
            </a:r>
            <a:r>
              <a:rPr lang="zh-CN" altLang="en-US"/>
              <a:t>高能电子，虽然数字化处理使模拟结果向实验数据靠近，但两者之间仍然存在比较明显的偏差。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This slide shows the differences between the three datasets at the cell level.</a:t>
            </a:r>
            <a:endParaRPr lang="en-US" altLang="zh-CN"/>
          </a:p>
          <a:p>
            <a:r>
              <a:rPr lang="en-US" altLang="zh-CN"/>
              <a:t>Here, we use 100 GeV electrons as an example and compare the 18 by 18 cells in the fifth layer.</a:t>
            </a:r>
            <a:endParaRPr lang="en-US" altLang="zh-CN"/>
          </a:p>
          <a:p>
            <a:r>
              <a:rPr lang="en-US" altLang="zh-CN"/>
              <a:t>In these plots, the orange lines represent MC truth, the blue lines represent MC digi, and the red points represent beam test data.</a:t>
            </a:r>
            <a:endParaRPr lang="en-US" altLang="zh-CN"/>
          </a:p>
          <a:p>
            <a:r>
              <a:rPr lang="en-US" altLang="zh-CN"/>
              <a:t>Since the beam spot is relatively small, most of the energy is deposited in the central region.</a:t>
            </a:r>
            <a:endParaRPr lang="en-US" altLang="zh-CN"/>
          </a:p>
          <a:p>
            <a:r>
              <a:rPr lang="en-US" altLang="zh-CN"/>
              <a:t>As we can see, for most cells near the edges, the energy distributions are quite similar.</a:t>
            </a:r>
            <a:endParaRPr lang="en-US" altLang="zh-CN"/>
          </a:p>
          <a:p>
            <a:r>
              <a:rPr lang="en-US" altLang="zh-CN"/>
              <a:t>However, for the central cells, there are clear differences among the three datasets.</a:t>
            </a:r>
            <a:endParaRPr lang="en-US" altLang="zh-CN"/>
          </a:p>
          <a:p>
            <a:r>
              <a:rPr lang="en-US" altLang="zh-CN"/>
              <a:t>After including the SiPM non-linearity, MC digi becomes closer to the real data, but some differences still remain.</a:t>
            </a:r>
            <a:endParaRPr lang="en-US" altLang="zh-CN"/>
          </a:p>
          <a:p>
            <a:r>
              <a:rPr lang="en-US" altLang="zh-CN"/>
              <a:t>These differences may come from several factors, including electronics saturation.</a:t>
            </a:r>
            <a:endParaRPr lang="en-US" altLang="zh-CN"/>
          </a:p>
          <a:p>
            <a:r>
              <a:rPr lang="en-US" altLang="zh-CN"/>
              <a:t>.</a:t>
            </a:r>
            <a:r>
              <a:rPr lang="zh-CN" altLang="en-US"/>
              <a:t>这一页展示了在 </a:t>
            </a:r>
            <a:r>
              <a:rPr lang="en-US" altLang="zh-CN"/>
              <a:t>cell level </a:t>
            </a:r>
            <a:r>
              <a:rPr lang="zh-CN" altLang="en-US"/>
              <a:t>上</a:t>
            </a:r>
            <a:r>
              <a:rPr lang="zh-CN" altLang="en-US"/>
              <a:t>这三类数据的差异</a:t>
            </a:r>
            <a:r>
              <a:rPr lang="en-US" altLang="zh-CN"/>
              <a:t>。</a:t>
            </a:r>
            <a:r>
              <a:rPr lang="zh-CN" altLang="en-US"/>
              <a:t>例子选取的是 100 </a:t>
            </a:r>
            <a:r>
              <a:rPr lang="en-US" altLang="zh-CN"/>
              <a:t>GeV </a:t>
            </a:r>
            <a:r>
              <a:rPr lang="zh-CN" altLang="en-US"/>
              <a:t>电子，在第 </a:t>
            </a:r>
            <a:r>
              <a:rPr lang="en-US" altLang="zh-CN"/>
              <a:t>5</a:t>
            </a:r>
            <a:r>
              <a:rPr lang="zh-CN" altLang="en-US"/>
              <a:t> 层的 \(18 \</a:t>
            </a:r>
            <a:r>
              <a:rPr lang="en-US" altLang="zh-CN"/>
              <a:t>times 18\) </a:t>
            </a:r>
            <a:r>
              <a:rPr lang="zh-CN" altLang="en-US"/>
              <a:t>个 </a:t>
            </a:r>
            <a:r>
              <a:rPr lang="en-US" altLang="zh-CN"/>
              <a:t>cell </a:t>
            </a:r>
            <a:r>
              <a:rPr lang="zh-CN" altLang="en-US"/>
              <a:t>上进行比较。由于束流测试束斑较小，能量沉积主要集中在中间区域。从中心区域的若干 </a:t>
            </a:r>
            <a:r>
              <a:rPr lang="en-US" altLang="zh-CN"/>
              <a:t>cell，</a:t>
            </a:r>
            <a:r>
              <a:rPr lang="zh-CN" altLang="en-US"/>
              <a:t>可以看到不同</a:t>
            </a:r>
            <a:r>
              <a:rPr lang="zh-CN" altLang="en-US"/>
              <a:t>数据在沉积分布形状上存在明显差异。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三者之间的差异可能来自多个方面，包括电子学饱和效益，以及束流中心和束斑大小的差异。我们的目标是理解这些差异以及想办法消除这些差异。我们想要通过一个饱和函数来描述电子学的饱和效应，并通过不同</a:t>
            </a:r>
            <a:r>
              <a:rPr lang="en-US" altLang="zh-CN"/>
              <a:t>cell</a:t>
            </a:r>
            <a:r>
              <a:rPr lang="zh-CN" altLang="en-US"/>
              <a:t>对应</a:t>
            </a:r>
            <a:r>
              <a:rPr lang="en-US" altLang="zh-CN"/>
              <a:t>a,b</a:t>
            </a:r>
            <a:r>
              <a:rPr lang="zh-CN" altLang="en-US">
                <a:sym typeface="+mn-ea"/>
              </a:rPr>
              <a:t>来描述</a:t>
            </a:r>
            <a:r>
              <a:rPr lang="en-US" altLang="zh-CN">
                <a:sym typeface="+mn-ea"/>
              </a:rPr>
              <a:t>cell</a:t>
            </a:r>
            <a:r>
              <a:rPr lang="zh-CN" altLang="en-US"/>
              <a:t>的非均匀性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Our work has two main goals.</a:t>
            </a:r>
            <a:endParaRPr lang="en-US" altLang="zh-CN"/>
          </a:p>
          <a:p>
            <a:r>
              <a:rPr lang="en-US" altLang="zh-CN"/>
              <a:t>The first is to better understand the detector response and improve the digitization process, so that MC digi becomes closer to the real data.</a:t>
            </a:r>
            <a:endParaRPr lang="en-US" altLang="zh-CN"/>
          </a:p>
          <a:p>
            <a:r>
              <a:rPr lang="en-US" altLang="zh-CN"/>
              <a:t>The second is to use machine learning to improve the electron energy resolution of the HCAL.</a:t>
            </a:r>
            <a:endParaRPr lang="en-US" altLang="zh-CN"/>
          </a:p>
          <a:p>
            <a:r>
              <a:rPr lang="en-US" altLang="zh-CN"/>
              <a:t>Here, we mainly focus on electronics saturation and cell non-uniformity.</a:t>
            </a:r>
            <a:endParaRPr lang="en-US" altLang="zh-CN"/>
          </a:p>
          <a:p>
            <a:r>
              <a:rPr lang="en-US" altLang="zh-CN"/>
              <a:t>We assume that the difference between MC digi and real data mainly comes from electronics saturation.</a:t>
            </a:r>
            <a:endParaRPr lang="en-US" altLang="zh-CN"/>
          </a:p>
          <a:p>
            <a:r>
              <a:rPr lang="en-US" altLang="zh-CN"/>
              <a:t>To describe this effect, we use a saturation function and its inverse function to convert between MC digi and data.</a:t>
            </a:r>
            <a:endParaRPr lang="en-US" altLang="zh-CN"/>
          </a:p>
          <a:p>
            <a:r>
              <a:rPr lang="en-US" altLang="zh-CN"/>
              <a:t>The plot on the left shows an example of this saturation function. The function has two parameters, a and b. Parameter a determines the saturation level, while b controls how quickly the response becomes saturated.</a:t>
            </a:r>
            <a:endParaRPr lang="en-US" altLang="zh-CN"/>
          </a:p>
          <a:p>
            <a:r>
              <a:rPr lang="en-US" altLang="zh-CN"/>
              <a:t>Our strategy has two steps.</a:t>
            </a:r>
            <a:endParaRPr lang="en-US" altLang="zh-CN"/>
          </a:p>
          <a:p>
            <a:r>
              <a:rPr lang="en-US" altLang="zh-CN"/>
              <a:t>First, we use a CNN-LSTM model to learn the spatial and longitudinal features of the showers.</a:t>
            </a:r>
            <a:endParaRPr lang="en-US" altLang="zh-CN"/>
          </a:p>
          <a:p>
            <a:r>
              <a:rPr lang="en-US" altLang="zh-CN"/>
              <a:t>Then, we use feedback from the model, together with constraints from the energy distributions, to calibrate a and b for center cell.</a:t>
            </a:r>
            <a:endParaRPr lang="en-US" altLang="zh-CN"/>
          </a:p>
          <a:p>
            <a:r>
              <a:rPr lang="en-US" altLang="zh-CN"/>
              <a:t>In this way, we aim to reduce the sim-to-real gap and improve electron energy reconstruction.</a:t>
            </a:r>
            <a:endParaRPr lang="en-US" altLang="zh-CN"/>
          </a:p>
          <a:p>
            <a:r>
              <a:rPr lang="zh-CN" altLang="en-US"/>
              <a:t>我们的第一个目标是理解探测器响应，并尽可能改进</a:t>
            </a:r>
            <a:r>
              <a:rPr lang="zh-CN" altLang="en-US"/>
              <a:t>模拟的数字化</a:t>
            </a:r>
            <a:r>
              <a:rPr lang="zh-CN" altLang="en-US"/>
              <a:t>流程，使 </a:t>
            </a:r>
            <a:r>
              <a:rPr lang="en-US" altLang="zh-CN"/>
              <a:t>MC_digi </a:t>
            </a:r>
            <a:r>
              <a:rPr lang="zh-CN" altLang="en-US"/>
              <a:t>更接近真实数据。第二个目标是尝试利用机器学习提升 </a:t>
            </a:r>
            <a:r>
              <a:rPr lang="en-US" altLang="zh-CN"/>
              <a:t>HCAL </a:t>
            </a:r>
            <a:r>
              <a:rPr lang="zh-CN" altLang="en-US"/>
              <a:t>对电子的能量分辨率。</a:t>
            </a:r>
            <a:endParaRPr lang="en-US" altLang="zh-CN"/>
          </a:p>
          <a:p>
            <a:r>
              <a:rPr lang="zh-CN" altLang="en-US"/>
              <a:t>我们关注的主要问题是饱和效应和</a:t>
            </a:r>
            <a:r>
              <a:rPr lang="en-US" altLang="zh-CN"/>
              <a:t>cell</a:t>
            </a:r>
            <a:r>
              <a:rPr lang="zh-CN" altLang="en-US"/>
              <a:t>的非均匀性，尤其是假设 </a:t>
            </a:r>
            <a:r>
              <a:rPr lang="en-US" altLang="zh-CN"/>
              <a:t>MC_digi </a:t>
            </a:r>
            <a:r>
              <a:rPr lang="zh-CN" altLang="en-US"/>
              <a:t>和真实 </a:t>
            </a:r>
            <a:r>
              <a:rPr lang="en-US" altLang="zh-CN"/>
              <a:t>data </a:t>
            </a:r>
            <a:r>
              <a:rPr lang="zh-CN" altLang="en-US"/>
              <a:t>之间的差异主要来自电子学的饱和效应。</a:t>
            </a:r>
            <a:r>
              <a:rPr lang="en-US" altLang="zh-CN"/>
              <a:t>PPT </a:t>
            </a:r>
            <a:r>
              <a:rPr lang="zh-CN" altLang="en-US"/>
              <a:t>中给出了电子学</a:t>
            </a:r>
            <a:r>
              <a:rPr lang="zh-CN" altLang="en-US">
                <a:sym typeface="+mn-ea"/>
              </a:rPr>
              <a:t>饱和效应</a:t>
            </a:r>
            <a:r>
              <a:rPr lang="zh-CN" altLang="en-US"/>
              <a:t>数字化函数及其逆函数来完成</a:t>
            </a:r>
            <a:r>
              <a:rPr lang="en-US" altLang="zh-CN"/>
              <a:t>MC_digi</a:t>
            </a:r>
            <a:r>
              <a:rPr lang="zh-CN" altLang="en-US"/>
              <a:t>和</a:t>
            </a:r>
            <a:r>
              <a:rPr lang="en-US" altLang="zh-CN"/>
              <a:t>data</a:t>
            </a:r>
            <a:r>
              <a:rPr lang="zh-CN" altLang="en-US"/>
              <a:t>的相互</a:t>
            </a:r>
            <a:r>
              <a:rPr lang="zh-CN" altLang="en-US"/>
              <a:t>转换。整体策略是：首先使用 </a:t>
            </a:r>
            <a:r>
              <a:rPr lang="en-US" altLang="zh-CN"/>
              <a:t>hit-level </a:t>
            </a:r>
            <a:r>
              <a:rPr lang="zh-CN" altLang="en-US"/>
              <a:t>的机器学习模型，特别是 </a:t>
            </a:r>
            <a:r>
              <a:rPr lang="en-US" altLang="zh-CN"/>
              <a:t>CNN+LSTM，</a:t>
            </a:r>
            <a:r>
              <a:rPr lang="zh-CN" altLang="en-US"/>
              <a:t>学习 </a:t>
            </a:r>
            <a:r>
              <a:rPr lang="en-US" altLang="zh-CN"/>
              <a:t>shower </a:t>
            </a:r>
            <a:r>
              <a:rPr lang="zh-CN" altLang="en-US"/>
              <a:t>的空间和纵向发展信息；然后利用模型反馈和分布约束来校准每个 </a:t>
            </a:r>
            <a:r>
              <a:rPr lang="en-US" altLang="zh-CN"/>
              <a:t>cell </a:t>
            </a:r>
            <a:r>
              <a:rPr lang="zh-CN" altLang="en-US"/>
              <a:t>的参数 \(</a:t>
            </a:r>
            <a:r>
              <a:rPr lang="en-US" altLang="zh-CN"/>
              <a:t>a,b\)。</a:t>
            </a:r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Next, I'll introduce how we calibrate the cell-level parameters a and b.</a:t>
            </a:r>
            <a:endParaRPr lang="en-US" altLang="zh-CN"/>
          </a:p>
          <a:p>
            <a:r>
              <a:rPr lang="en-US" altLang="zh-CN"/>
              <a:t>Step one is to train a stable CNN-LSTM model.</a:t>
            </a:r>
            <a:endParaRPr lang="en-US" altLang="zh-CN"/>
          </a:p>
          <a:p>
            <a:r>
              <a:rPr lang="en-US" altLang="zh-CN"/>
              <a:t>First, we train the model on the MC digi dataset, using about 1.2 million electron events with continuous energies.</a:t>
            </a:r>
            <a:endParaRPr lang="en-US" altLang="zh-CN"/>
          </a:p>
          <a:p>
            <a:r>
              <a:rPr lang="en-US" altLang="zh-CN"/>
              <a:t>Since low-energy events usually produce fewer hits, we need more events at low energies for stable training.</a:t>
            </a:r>
            <a:endParaRPr lang="en-US" altLang="zh-CN"/>
          </a:p>
          <a:p>
            <a:r>
              <a:rPr lang="en-US" altLang="zh-CN"/>
              <a:t>As a result, we use a trapezoidal event distribution for the MC digi dataset.</a:t>
            </a:r>
            <a:endParaRPr lang="en-US" altLang="zh-CN"/>
          </a:p>
          <a:p>
            <a:r>
              <a:rPr lang="en-US" altLang="zh-CN"/>
              <a:t>Now, let's look at the CNN-LSTM model architecture.</a:t>
            </a:r>
            <a:endParaRPr lang="en-US" altLang="zh-CN"/>
          </a:p>
          <a:p>
            <a:r>
              <a:rPr lang="en-US" altLang="zh-CN"/>
              <a:t>The CNN processes the hit image from each layer and extracts local spatial features.</a:t>
            </a:r>
            <a:endParaRPr lang="en-US" altLang="zh-CN"/>
          </a:p>
          <a:p>
            <a:r>
              <a:rPr lang="en-US" altLang="zh-CN"/>
              <a:t>The LSTM then learns how the shower develops across different layers.</a:t>
            </a:r>
            <a:endParaRPr lang="en-US" altLang="zh-CN"/>
          </a:p>
          <a:p>
            <a:r>
              <a:rPr lang="en-US" altLang="zh-CN"/>
              <a:t>By combining CNN and LSTM, the model can learn both the spatial and longitudinal features of the shower.</a:t>
            </a:r>
            <a:endParaRPr lang="en-US" altLang="zh-CN"/>
          </a:p>
          <a:p>
            <a:r>
              <a:rPr lang="zh-CN" altLang="en-US"/>
              <a:t>下面介绍</a:t>
            </a:r>
            <a:r>
              <a:rPr lang="en-US" altLang="zh-CN">
                <a:sym typeface="+mn-ea"/>
              </a:rPr>
              <a:t>Calib cell level p</a:t>
            </a:r>
            <a:r>
              <a:rPr lang="en-US" altLang="zh-CN">
                <a:latin typeface="Arial" panose="020B0604020202020204"/>
                <a:ea typeface="Arial" panose="020B0604020202020204"/>
                <a:sym typeface="+mn-ea"/>
              </a:rPr>
              <a:t>arameter </a:t>
            </a:r>
            <a:r>
              <a:rPr lang="en-US" altLang="zh-CN">
                <a:sym typeface="+mn-ea"/>
              </a:rPr>
              <a:t>a,b</a:t>
            </a:r>
            <a:r>
              <a:rPr lang="zh-CN" altLang="en-US">
                <a:sym typeface="+mn-ea"/>
              </a:rPr>
              <a:t>的方法，</a:t>
            </a:r>
            <a:r>
              <a:rPr lang="en-US" altLang="zh-CN" b="1">
                <a:sym typeface="+mn-ea"/>
              </a:rPr>
              <a:t>Step 1: Stabel CNN+LSTM model</a:t>
            </a:r>
            <a:r>
              <a:rPr lang="en-US" altLang="zh-CN">
                <a:sym typeface="+mn-ea"/>
              </a:rPr>
              <a:t> </a:t>
            </a:r>
            <a:endParaRPr lang="en-US" altLang="zh-CN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我们首先在</a:t>
            </a:r>
            <a:r>
              <a:rPr lang="en-US" altLang="zh-CN">
                <a:solidFill>
                  <a:schemeClr val="accent2"/>
                </a:solidFill>
                <a:sym typeface="+mn-ea"/>
              </a:rPr>
              <a:t>MC_digi</a:t>
            </a:r>
            <a:r>
              <a:rPr lang="en-US" altLang="zh-CN">
                <a:sym typeface="+mn-ea"/>
              </a:rPr>
              <a:t>: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上进行训练，使用了大约 </a:t>
            </a:r>
            <a:r>
              <a:rPr lang="en-US" altLang="zh-CN">
                <a:sym typeface="+mn-ea"/>
              </a:rPr>
              <a:t>12</a:t>
            </a:r>
            <a:r>
              <a:rPr lang="zh-CN" altLang="en-US">
                <a:sym typeface="+mn-ea"/>
              </a:rPr>
              <a:t>0 万个连续能量电子事例。</a:t>
            </a:r>
            <a:r>
              <a:rPr lang="en-US" altLang="zh-CN">
                <a:sym typeface="+mn-ea"/>
              </a:rPr>
              <a:t>Low-energy events produce </a:t>
            </a:r>
            <a:r>
              <a:rPr lang="en-US" altLang="zh-CN">
                <a:solidFill>
                  <a:schemeClr val="accent2"/>
                </a:solidFill>
                <a:sym typeface="+mn-ea"/>
              </a:rPr>
              <a:t>fewer hits per event.</a:t>
            </a:r>
            <a:r>
              <a:rPr lang="en-US" altLang="zh-CN">
                <a:sym typeface="+mn-ea"/>
              </a:rPr>
              <a:t>More events are needed </a:t>
            </a:r>
            <a:endParaRPr lang="en-US" altLang="zh-CN">
              <a:solidFill>
                <a:schemeClr val="accent2"/>
              </a:solidFill>
            </a:endParaRP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As a result, the MC_digi dataset follows a </a:t>
            </a:r>
            <a:r>
              <a:rPr lang="en-US" altLang="zh-CN">
                <a:solidFill>
                  <a:schemeClr val="accent2"/>
                </a:solidFill>
                <a:sym typeface="+mn-ea"/>
              </a:rPr>
              <a:t>trapezoidal event distribution.</a:t>
            </a:r>
            <a:endParaRPr lang="en-US" altLang="zh-CN">
              <a:solidFill>
                <a:schemeClr val="accent2"/>
              </a:solidFill>
              <a:sym typeface="+mn-ea"/>
            </a:endParaRPr>
          </a:p>
          <a:p>
            <a:pPr indent="0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zh-CN" altLang="en-US">
                <a:sym typeface="+mn-ea"/>
              </a:rPr>
              <a:t>下面介绍我们使用 </a:t>
            </a:r>
            <a:r>
              <a:rPr lang="en-US" altLang="zh-CN">
                <a:sym typeface="+mn-ea"/>
              </a:rPr>
              <a:t>CNN+LSTM </a:t>
            </a:r>
            <a:r>
              <a:rPr lang="zh-CN" altLang="en-US">
                <a:sym typeface="+mn-ea"/>
              </a:rPr>
              <a:t>模型结构。</a:t>
            </a:r>
            <a:r>
              <a:rPr lang="en-US" altLang="zh-CN">
                <a:sym typeface="+mn-ea"/>
              </a:rPr>
              <a:t>CNN </a:t>
            </a:r>
            <a:r>
              <a:rPr lang="zh-CN" altLang="en-US">
                <a:sym typeface="+mn-ea"/>
              </a:rPr>
              <a:t>部分用于读取每个 </a:t>
            </a:r>
            <a:r>
              <a:rPr lang="en-US" altLang="zh-CN">
                <a:sym typeface="+mn-ea"/>
              </a:rPr>
              <a:t>layer </a:t>
            </a:r>
            <a:r>
              <a:rPr lang="zh-CN" altLang="en-US">
                <a:sym typeface="+mn-ea"/>
              </a:rPr>
              <a:t>的 </a:t>
            </a:r>
            <a:r>
              <a:rPr lang="en-US" altLang="zh-CN">
                <a:sym typeface="+mn-ea"/>
              </a:rPr>
              <a:t>hit image，</a:t>
            </a:r>
            <a:r>
              <a:rPr lang="zh-CN" altLang="en-US">
                <a:sym typeface="+mn-ea"/>
              </a:rPr>
              <a:t>从中提取局部空间特征。</a:t>
            </a:r>
            <a:r>
              <a:rPr lang="en-US" altLang="zh-CN">
                <a:sym typeface="+mn-ea"/>
              </a:rPr>
              <a:t>LSTM </a:t>
            </a:r>
            <a:r>
              <a:rPr lang="zh-CN" altLang="en-US">
                <a:sym typeface="+mn-ea"/>
              </a:rPr>
              <a:t>部分用于学习 </a:t>
            </a:r>
            <a:r>
              <a:rPr lang="en-US" altLang="zh-CN">
                <a:sym typeface="+mn-ea"/>
              </a:rPr>
              <a:t>shower </a:t>
            </a:r>
            <a:r>
              <a:rPr lang="zh-CN" altLang="en-US">
                <a:sym typeface="+mn-ea"/>
              </a:rPr>
              <a:t>在不同层之间的簇射发展。</a:t>
            </a:r>
            <a:endParaRPr lang="zh-CN" altLang="en-US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Next, step two is to calibrate the real data using the inverse saturation function.</a:t>
            </a:r>
            <a:endParaRPr lang="en-US" altLang="zh-CN"/>
          </a:p>
          <a:p>
            <a:r>
              <a:rPr lang="en-US" altLang="zh-CN"/>
              <a:t>Here, we use 80, 100, and 120 GeV electron data from the SPS beam test, where the electronics saturation effect is quite significant.</a:t>
            </a:r>
            <a:endParaRPr lang="en-US" altLang="zh-CN"/>
          </a:p>
          <a:p>
            <a:r>
              <a:rPr lang="en-US" altLang="zh-CN"/>
              <a:t>We use MC digi samples at the same energies as our reference.</a:t>
            </a:r>
            <a:endParaRPr lang="en-US" altLang="zh-CN"/>
          </a:p>
          <a:p>
            <a:r>
              <a:rPr lang="en-US" altLang="zh-CN"/>
              <a:t>During training, we feed the real data into the CNN-LSTM model.</a:t>
            </a:r>
            <a:endParaRPr lang="en-US" altLang="zh-CN"/>
          </a:p>
          <a:p>
            <a:r>
              <a:rPr lang="en-US" altLang="zh-CN"/>
              <a:t>The CNN-LSTM model is frozen, which means its weights are not updated. The only trainable parameters are a and b for center cells.</a:t>
            </a:r>
            <a:endParaRPr lang="en-US" altLang="zh-CN"/>
          </a:p>
          <a:p>
            <a:r>
              <a:rPr lang="en-US" altLang="zh-CN"/>
              <a:t>These parameters are used in the inverse saturation function to convert each data hit into an MC-digi-like hit.</a:t>
            </a:r>
            <a:endParaRPr lang="en-US" altLang="zh-CN"/>
          </a:p>
          <a:p>
            <a:r>
              <a:rPr lang="en-US" altLang="zh-CN"/>
              <a:t>Our total loss function has three parts.</a:t>
            </a:r>
            <a:endParaRPr lang="en-US" altLang="zh-CN"/>
          </a:p>
          <a:p>
            <a:r>
              <a:rPr lang="en-US" altLang="zh-CN"/>
              <a:t>The first is the reference loss, which keeps the learned parameters close to physical expectations, such as the energy resolution.</a:t>
            </a:r>
            <a:endParaRPr lang="en-US" altLang="zh-CN"/>
          </a:p>
          <a:p>
            <a:r>
              <a:rPr lang="en-US" altLang="zh-CN"/>
              <a:t>The second is the CNN energy prediction loss, which ensures that the corrected hits follow the expected shower development patterns.</a:t>
            </a:r>
            <a:endParaRPr lang="en-US" altLang="zh-CN"/>
          </a:p>
          <a:p>
            <a:r>
              <a:rPr lang="en-US" altLang="zh-CN"/>
              <a:t>The third is the cell-level deposition loss, which helps match the energy deposition distributions at the cell level.</a:t>
            </a:r>
            <a:endParaRPr lang="en-US" altLang="zh-CN"/>
          </a:p>
          <a:p>
            <a:r>
              <a:rPr lang="en-US" altLang="zh-CN"/>
              <a:t>By combining these three losses, we can optimize the calibration parameters a and b for </a:t>
            </a:r>
            <a:r>
              <a:rPr lang="en-US" altLang="zh-CN">
                <a:sym typeface="+mn-ea"/>
              </a:rPr>
              <a:t>center cells</a:t>
            </a:r>
            <a:r>
              <a:rPr lang="en-US" altLang="zh-CN"/>
              <a:t>.</a:t>
            </a:r>
            <a:endParaRPr lang="en-US" altLang="zh-CN"/>
          </a:p>
          <a:p>
            <a:r>
              <a:rPr lang="en-US" altLang="zh-CN"/>
              <a:t>In this way, we aim to reduce the difference between real data and MC digi at both the energy reconstruction level and the cell level.</a:t>
            </a:r>
            <a:endParaRPr lang="en-US" altLang="zh-CN"/>
          </a:p>
          <a:p>
            <a:r>
              <a:rPr lang="zh-CN" altLang="en-US"/>
              <a:t>第二步，我们使用逆函数对真实 </a:t>
            </a:r>
            <a:r>
              <a:rPr lang="en-US" altLang="zh-CN"/>
              <a:t>data </a:t>
            </a:r>
            <a:r>
              <a:rPr lang="zh-CN" altLang="en-US"/>
              <a:t>的 </a:t>
            </a:r>
            <a:r>
              <a:rPr lang="en-US" altLang="zh-CN"/>
              <a:t>hit </a:t>
            </a:r>
            <a:r>
              <a:rPr lang="zh-CN" altLang="en-US"/>
              <a:t>能量进行校正，使校正后的 </a:t>
            </a:r>
            <a:r>
              <a:rPr lang="en-US" altLang="zh-CN"/>
              <a:t>data </a:t>
            </a:r>
            <a:r>
              <a:rPr lang="zh-CN" altLang="en-US"/>
              <a:t>在分布上接近 </a:t>
            </a:r>
            <a:r>
              <a:rPr lang="en-US" altLang="zh-CN"/>
              <a:t>MC_digi。</a:t>
            </a:r>
            <a:r>
              <a:rPr lang="zh-CN" altLang="en-US"/>
              <a:t>这里使用的真实数据是 </a:t>
            </a:r>
            <a:r>
              <a:rPr lang="en-US" altLang="zh-CN"/>
              <a:t>SPS </a:t>
            </a:r>
            <a:r>
              <a:rPr lang="zh-CN" altLang="en-US"/>
              <a:t>电子束的 80、100 和 120 </a:t>
            </a:r>
            <a:r>
              <a:rPr lang="en-US" altLang="zh-CN"/>
              <a:t>GeV </a:t>
            </a:r>
            <a:r>
              <a:rPr lang="zh-CN" altLang="en-US"/>
              <a:t>样本，他们的电子学报饱和效应明显。对应的参考样本是相同能量点的 </a:t>
            </a:r>
            <a:r>
              <a:rPr lang="en-US" altLang="zh-CN"/>
              <a:t>MC_digi。</a:t>
            </a:r>
            <a:r>
              <a:rPr lang="zh-CN" altLang="en-US"/>
              <a:t>把</a:t>
            </a:r>
            <a:r>
              <a:rPr lang="en-US" altLang="zh-CN"/>
              <a:t>data</a:t>
            </a:r>
            <a:r>
              <a:rPr lang="zh-CN" altLang="en-US"/>
              <a:t>数据作为</a:t>
            </a:r>
            <a:r>
              <a:rPr lang="en-US" altLang="zh-CN"/>
              <a:t>CNN+LSTM</a:t>
            </a:r>
            <a:r>
              <a:rPr lang="zh-CN" altLang="en-US"/>
              <a:t>的</a:t>
            </a:r>
            <a:r>
              <a:rPr lang="en-US" altLang="zh-CN"/>
              <a:t>input</a:t>
            </a:r>
            <a:r>
              <a:rPr lang="zh-CN" altLang="en-US"/>
              <a:t>。</a:t>
            </a:r>
            <a:r>
              <a:rPr lang="en-US" altLang="zh-CN"/>
              <a:t>z</a:t>
            </a:r>
            <a:r>
              <a:rPr lang="zh-CN" altLang="en-US"/>
              <a:t>在训练过程中</a:t>
            </a:r>
            <a:r>
              <a:rPr lang="en-US" altLang="zh-CN"/>
              <a:t>CNN+LSTM </a:t>
            </a:r>
            <a:r>
              <a:rPr lang="zh-CN" altLang="en-US"/>
              <a:t>骨架冻结</a:t>
            </a:r>
            <a:r>
              <a:rPr lang="en-US" altLang="zh-CN"/>
              <a:t> </a:t>
            </a:r>
            <a:r>
              <a:rPr lang="zh-CN" altLang="en-US"/>
              <a:t>各个参数不可学习，可学习的</a:t>
            </a:r>
            <a:r>
              <a:rPr lang="zh-CN" altLang="en-US"/>
              <a:t>是校准参数 \(</a:t>
            </a:r>
            <a:r>
              <a:rPr lang="en-US" altLang="zh-CN"/>
              <a:t>a,b\)。</a:t>
            </a:r>
            <a:r>
              <a:rPr lang="zh-CN" altLang="en-US"/>
              <a:t>这些参数通过逆函数作用在每个</a:t>
            </a:r>
            <a:r>
              <a:rPr lang="en-US" altLang="zh-CN"/>
              <a:t>data_</a:t>
            </a:r>
            <a:r>
              <a:rPr lang="zh-CN" altLang="en-US"/>
              <a:t> </a:t>
            </a:r>
            <a:r>
              <a:rPr lang="en-US" altLang="zh-CN"/>
              <a:t>hit </a:t>
            </a:r>
            <a:r>
              <a:rPr lang="zh-CN" altLang="en-US"/>
              <a:t>上，将</a:t>
            </a:r>
            <a:r>
              <a:rPr lang="en-US" altLang="zh-CN"/>
              <a:t>data_hit </a:t>
            </a:r>
            <a:r>
              <a:rPr lang="zh-CN" altLang="en-US"/>
              <a:t>数据转换为</a:t>
            </a:r>
            <a:r>
              <a:rPr lang="en-US" altLang="zh-CN"/>
              <a:t>MC_digi hit </a:t>
            </a:r>
            <a:r>
              <a:rPr lang="zh-CN" altLang="en-US"/>
              <a:t>数据 </a:t>
            </a:r>
            <a:r>
              <a:rPr lang="en-US" altLang="zh-CN"/>
              <a:t>。</a:t>
            </a:r>
            <a:endParaRPr lang="en-US" altLang="zh-CN"/>
          </a:p>
          <a:p>
            <a:r>
              <a:rPr lang="zh-CN" altLang="en-US"/>
              <a:t>总损失</a:t>
            </a:r>
            <a:r>
              <a:rPr lang="zh-CN" altLang="en-US"/>
              <a:t>函数由三部分组成。第一是 </a:t>
            </a:r>
            <a:r>
              <a:rPr lang="en-US" altLang="zh-CN"/>
              <a:t>reference loss，</a:t>
            </a:r>
            <a:r>
              <a:rPr lang="zh-CN" altLang="en-US"/>
              <a:t>用来约束学到的参数不要偏离物理参考太远比如</a:t>
            </a:r>
            <a:r>
              <a:rPr lang="zh-CN" altLang="en-US"/>
              <a:t>能量分辨；第二是 </a:t>
            </a:r>
            <a:r>
              <a:rPr lang="en-US" altLang="zh-CN"/>
              <a:t>CNN energy prediction loss，</a:t>
            </a:r>
            <a:r>
              <a:rPr lang="zh-CN" altLang="en-US"/>
              <a:t>用来保证网络的能量回归结果正确；第三是 </a:t>
            </a:r>
            <a:r>
              <a:rPr lang="en-US" altLang="zh-CN"/>
              <a:t>cell-level deposition loss，</a:t>
            </a:r>
            <a:r>
              <a:rPr lang="zh-CN" altLang="en-US"/>
              <a:t>用来约束微观 </a:t>
            </a:r>
            <a:r>
              <a:rPr lang="en-US" altLang="zh-CN"/>
              <a:t>cell </a:t>
            </a:r>
            <a:r>
              <a:rPr lang="zh-CN" altLang="en-US"/>
              <a:t>层面的能量沉积分布。通过这三个损失联合优化，最终得到每个 </a:t>
            </a:r>
            <a:r>
              <a:rPr lang="en-US" altLang="zh-CN"/>
              <a:t>cell </a:t>
            </a:r>
            <a:r>
              <a:rPr lang="zh-CN" altLang="en-US"/>
              <a:t>的校准参数 \(</a:t>
            </a:r>
            <a:r>
              <a:rPr lang="en-US" altLang="zh-CN"/>
              <a:t>a,b\)。</a:t>
            </a:r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Here, we take 100 GeV electrons as an example and focus on cell 540008 in the fifth layer.</a:t>
            </a:r>
            <a:endParaRPr lang="en-US" altLang="zh-CN"/>
          </a:p>
          <a:p>
            <a:r>
              <a:rPr lang="en-US" altLang="zh-CN"/>
              <a:t>We compare three datasets: the original MC truth,the bule mc digi, </a:t>
            </a:r>
            <a:r>
              <a:rPr lang="en-US" altLang="zh-CN">
                <a:sym typeface="+mn-ea"/>
              </a:rPr>
              <a:t>thec </a:t>
            </a:r>
            <a:r>
              <a:rPr lang="en-US" altLang="zh-CN"/>
              <a:t>green</a:t>
            </a:r>
            <a:r>
              <a:rPr lang="en-US" altLang="zh-CN">
                <a:sym typeface="+mn-ea"/>
              </a:rPr>
              <a:t> corrected results for mc digi (After_correct), </a:t>
            </a:r>
            <a:r>
              <a:rPr lang="en-US" altLang="zh-CN"/>
              <a:t>and the real beam test data.</a:t>
            </a:r>
            <a:endParaRPr lang="en-US" altLang="zh-CN"/>
          </a:p>
          <a:p>
            <a:r>
              <a:rPr lang="en-US" altLang="zh-CN"/>
              <a:t>From the cell-level distributions on the right,after applying the cell-level calibration parameters a and b, the corrected distribution becomes closer to the real data.</a:t>
            </a:r>
            <a:endParaRPr lang="en-US" altLang="zh-CN"/>
          </a:p>
          <a:p>
            <a:r>
              <a:rPr lang="en-US" altLang="zh-CN"/>
              <a:t>This shows that our calibration method can partly modelize the electronics non-linearity and reduce the difference between simulation and real data.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这里以 100 </a:t>
            </a:r>
            <a:r>
              <a:rPr lang="en-US" altLang="zh-CN"/>
              <a:t>GeV </a:t>
            </a:r>
            <a:r>
              <a:rPr lang="zh-CN" altLang="en-US"/>
              <a:t>电子、第 </a:t>
            </a:r>
            <a:r>
              <a:rPr lang="en-US" altLang="zh-CN"/>
              <a:t>5</a:t>
            </a:r>
            <a:r>
              <a:rPr lang="zh-CN" altLang="en-US"/>
              <a:t>层中心</a:t>
            </a:r>
            <a:r>
              <a:rPr lang="en-US" altLang="zh-CN">
                <a:sym typeface="+mn-ea"/>
              </a:rPr>
              <a:t>Cell 540008</a:t>
            </a:r>
            <a:r>
              <a:rPr lang="zh-CN" altLang="en-US"/>
              <a:t> </a:t>
            </a:r>
            <a:r>
              <a:rPr lang="en-US" altLang="zh-CN"/>
              <a:t>cell </a:t>
            </a:r>
            <a:r>
              <a:rPr lang="zh-CN" altLang="en-US"/>
              <a:t>为例，比较原始 </a:t>
            </a:r>
            <a:r>
              <a:rPr lang="en-US" altLang="zh-CN"/>
              <a:t>MC_digi、</a:t>
            </a:r>
            <a:r>
              <a:rPr lang="zh-CN" altLang="en-US"/>
              <a:t>校正后的 </a:t>
            </a:r>
            <a:r>
              <a:rPr lang="en-US" altLang="zh-CN"/>
              <a:t>After_correct </a:t>
            </a:r>
            <a:r>
              <a:rPr lang="zh-CN" altLang="en-US"/>
              <a:t>以及真实 </a:t>
            </a:r>
            <a:r>
              <a:rPr lang="en-US" altLang="zh-CN"/>
              <a:t>data。</a:t>
            </a:r>
            <a:endParaRPr lang="en-US" altLang="zh-CN"/>
          </a:p>
          <a:p>
            <a:r>
              <a:rPr lang="zh-CN" altLang="en-US"/>
              <a:t>从左侧的 </a:t>
            </a:r>
            <a:r>
              <a:rPr lang="en-US" altLang="zh-CN"/>
              <a:t>cell-level </a:t>
            </a:r>
            <a:r>
              <a:rPr lang="zh-CN" altLang="en-US"/>
              <a:t>分布可以看到，原始 </a:t>
            </a:r>
            <a:r>
              <a:rPr lang="en-US" altLang="zh-CN"/>
              <a:t>MC_digi </a:t>
            </a:r>
            <a:r>
              <a:rPr lang="zh-CN" altLang="en-US"/>
              <a:t>与 </a:t>
            </a:r>
            <a:r>
              <a:rPr lang="en-US" altLang="zh-CN"/>
              <a:t>data </a:t>
            </a:r>
            <a:r>
              <a:rPr lang="zh-CN" altLang="en-US"/>
              <a:t>在中心区域存在明显差异。应用 </a:t>
            </a:r>
            <a:r>
              <a:rPr lang="en-US" altLang="zh-CN"/>
              <a:t>cell-level \(a,b\) </a:t>
            </a:r>
            <a:r>
              <a:rPr lang="zh-CN" altLang="en-US"/>
              <a:t>参数后，</a:t>
            </a:r>
            <a:r>
              <a:rPr lang="en-US" altLang="zh-CN"/>
              <a:t>After_correct </a:t>
            </a:r>
            <a:r>
              <a:rPr lang="zh-CN" altLang="en-US"/>
              <a:t>的分布整体向 </a:t>
            </a:r>
            <a:r>
              <a:rPr lang="en-US" altLang="zh-CN"/>
              <a:t>data </a:t>
            </a:r>
            <a:r>
              <a:rPr lang="zh-CN" altLang="en-US"/>
              <a:t>靠近，说明校准参数确实能够修正部分电子学非线性和响应差异。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>
                <a:sym typeface="+mn-ea"/>
              </a:rPr>
              <a:t>During training, we only used 80, 100, and 120 GeV electron samples.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Now, let's look at the energy distributions for 40 and 60 GeV electrons, which were not used in training.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As we can see, there is a clear bias between the original MC digi, shown in black, and the real data, shown in red.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After applying our electronics saturation correction, the blue curve becomes much closer to the real data, and the bias is almost completely removed.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However, there are still some differences between the corrected MC digi and the real data.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This is mainly because, besides electronics non-linearity, there are also differences in the beam center and beam spot size between simulation and data.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These differences cannot be fully corrected by cell-level calibration alone.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So, in the next step, we plan to use domain adaptation to further reduce the remaining sim-to-real gap.</a:t>
            </a:r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训练时我们所用的</a:t>
            </a:r>
            <a:r>
              <a:rPr lang="en-US" altLang="zh-CN">
                <a:sym typeface="+mn-ea"/>
              </a:rPr>
              <a:t>energy point </a:t>
            </a:r>
            <a:r>
              <a:rPr lang="zh-CN" altLang="en-US">
                <a:sym typeface="+mn-ea"/>
              </a:rPr>
              <a:t>为</a:t>
            </a:r>
            <a:r>
              <a:rPr lang="en-US" altLang="zh-CN">
                <a:sym typeface="+mn-ea"/>
              </a:rPr>
              <a:t>80 100 120 </a:t>
            </a:r>
            <a:r>
              <a:rPr lang="zh-CN" altLang="en-US">
                <a:sym typeface="+mn-ea"/>
              </a:rPr>
              <a:t>，现在我们展示在</a:t>
            </a:r>
            <a:r>
              <a:rPr lang="en-US" altLang="zh-CN">
                <a:sym typeface="+mn-ea"/>
              </a:rPr>
              <a:t>40GeV 60GeV </a:t>
            </a:r>
            <a:r>
              <a:rPr lang="zh-CN" altLang="en-US">
                <a:sym typeface="+mn-ea"/>
              </a:rPr>
              <a:t>的电子能谱，可以看到原来黑线</a:t>
            </a:r>
            <a:r>
              <a:rPr lang="en-US" altLang="zh-CN">
                <a:sym typeface="+mn-ea"/>
              </a:rPr>
              <a:t>MC_digi</a:t>
            </a:r>
            <a:r>
              <a:rPr lang="zh-CN" altLang="en-US">
                <a:sym typeface="+mn-ea"/>
              </a:rPr>
              <a:t>与红点</a:t>
            </a:r>
            <a:r>
              <a:rPr lang="en-US" altLang="zh-CN">
                <a:sym typeface="+mn-ea"/>
              </a:rPr>
              <a:t>data</a:t>
            </a:r>
            <a:r>
              <a:rPr lang="zh-CN" altLang="en-US">
                <a:sym typeface="+mn-ea"/>
              </a:rPr>
              <a:t>明显的</a:t>
            </a:r>
            <a:r>
              <a:rPr lang="en-US" altLang="zh-CN">
                <a:sym typeface="+mn-ea"/>
              </a:rPr>
              <a:t>bias,</a:t>
            </a:r>
            <a:r>
              <a:rPr lang="zh-CN" altLang="en-US">
                <a:sym typeface="+mn-ea"/>
              </a:rPr>
              <a:t>在经过电子学饱和建模后的蓝线，</a:t>
            </a:r>
            <a:r>
              <a:rPr lang="en-US" altLang="zh-CN">
                <a:sym typeface="+mn-ea"/>
              </a:rPr>
              <a:t>bias</a:t>
            </a:r>
            <a:r>
              <a:rPr lang="zh-CN" altLang="en-US">
                <a:sym typeface="+mn-ea"/>
              </a:rPr>
              <a:t>完成</a:t>
            </a:r>
            <a:r>
              <a:rPr lang="zh-CN" altLang="en-US">
                <a:sym typeface="+mn-ea"/>
              </a:rPr>
              <a:t>修正。不过，我们也可以看到 </a:t>
            </a:r>
            <a:r>
              <a:rPr lang="en-US" altLang="zh-CN">
                <a:sym typeface="+mn-ea"/>
              </a:rPr>
              <a:t>MC_digi_correct </a:t>
            </a:r>
            <a:r>
              <a:rPr lang="zh-CN" altLang="en-US">
                <a:sym typeface="+mn-ea"/>
              </a:rPr>
              <a:t>和 </a:t>
            </a:r>
            <a:r>
              <a:rPr lang="en-US" altLang="zh-CN">
                <a:sym typeface="+mn-ea"/>
              </a:rPr>
              <a:t>data </a:t>
            </a:r>
            <a:r>
              <a:rPr lang="zh-CN" altLang="en-US">
                <a:sym typeface="+mn-ea"/>
              </a:rPr>
              <a:t>之间仍然不是完全一致。主要原因是除了电子学非线性之外，真实 </a:t>
            </a:r>
            <a:r>
              <a:rPr lang="en-US" altLang="zh-CN">
                <a:sym typeface="+mn-ea"/>
              </a:rPr>
              <a:t>data </a:t>
            </a:r>
            <a:r>
              <a:rPr lang="zh-CN" altLang="en-US">
                <a:sym typeface="+mn-ea"/>
              </a:rPr>
              <a:t>和模拟之间还存在 </a:t>
            </a:r>
            <a:r>
              <a:rPr lang="en-US" altLang="zh-CN">
                <a:sym typeface="+mn-ea"/>
              </a:rPr>
              <a:t>beam center </a:t>
            </a:r>
            <a:r>
              <a:rPr lang="zh-CN" altLang="en-US">
                <a:sym typeface="+mn-ea"/>
              </a:rPr>
              <a:t>和 </a:t>
            </a:r>
            <a:r>
              <a:rPr lang="en-US" altLang="zh-CN">
                <a:sym typeface="+mn-ea"/>
              </a:rPr>
              <a:t>beam size </a:t>
            </a:r>
            <a:r>
              <a:rPr lang="zh-CN" altLang="en-US">
                <a:sym typeface="+mn-ea"/>
              </a:rPr>
              <a:t>的差异。这类差异不是单纯的 </a:t>
            </a:r>
            <a:r>
              <a:rPr lang="en-US" altLang="zh-CN">
                <a:sym typeface="+mn-ea"/>
              </a:rPr>
              <a:t>cell response </a:t>
            </a:r>
            <a:r>
              <a:rPr lang="zh-CN" altLang="en-US">
                <a:sym typeface="+mn-ea"/>
              </a:rPr>
              <a:t>校准就能完全修正的，因此后续还需要引入 </a:t>
            </a:r>
            <a:r>
              <a:rPr lang="en-US" altLang="zh-CN">
                <a:sym typeface="+mn-ea"/>
              </a:rPr>
              <a:t>domain adaptation </a:t>
            </a:r>
            <a:r>
              <a:rPr lang="zh-CN" altLang="en-US">
                <a:sym typeface="+mn-ea"/>
              </a:rPr>
              <a:t>方法进一步处理残余差异。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We use two types of training samples.</a:t>
            </a:r>
            <a:endParaRPr lang="en-US" altLang="zh-CN"/>
          </a:p>
          <a:p>
            <a:r>
              <a:rPr lang="en-US" altLang="zh-CN"/>
              <a:t>The first is the corrected MC digi dataset, with about 400,000 electron events at continuous energies from 1 to 120 GeV.</a:t>
            </a:r>
            <a:endParaRPr lang="en-US" altLang="zh-CN"/>
          </a:p>
          <a:p>
            <a:r>
              <a:rPr lang="en-US" altLang="zh-CN"/>
              <a:t>The second is the real beam test data from PS and SPS, with discrete energy points from 1 to 120 GeV.</a:t>
            </a:r>
            <a:endParaRPr lang="en-US" altLang="zh-CN"/>
          </a:p>
          <a:p>
            <a:r>
              <a:rPr lang="en-US" altLang="zh-CN"/>
              <a:t>The main idea of DANN is to train the feature extractor to achieve two goals.</a:t>
            </a:r>
            <a:endParaRPr lang="en-US" altLang="zh-CN"/>
          </a:p>
          <a:p>
            <a:r>
              <a:rPr lang="en-US" altLang="zh-CN"/>
              <a:t>First, it needs to keep the important physical features for accurate energy prediction.</a:t>
            </a:r>
            <a:endParaRPr lang="en-US" altLang="zh-CN"/>
          </a:p>
          <a:p>
            <a:r>
              <a:rPr lang="en-US" altLang="zh-CN"/>
              <a:t>Second, it tries to reduce the domain differences between MC and real data.</a:t>
            </a:r>
            <a:endParaRPr lang="en-US" altLang="zh-CN"/>
          </a:p>
          <a:p>
            <a:r>
              <a:rPr lang="en-US" altLang="zh-CN"/>
              <a:t>On the right, we show the energy distribution for 100 GeV electrons.</a:t>
            </a:r>
            <a:endParaRPr lang="en-US" altLang="zh-CN"/>
          </a:p>
          <a:p>
            <a:r>
              <a:rPr lang="en-US" altLang="zh-CN"/>
              <a:t>As we can see, after DANN training, the energy resolution of the real data is significantly improved.</a:t>
            </a:r>
            <a:endParaRPr lang="en-US" altLang="zh-CN"/>
          </a:p>
          <a:p>
            <a:r>
              <a:rPr lang="en-US" altLang="zh-CN"/>
              <a:t>This shows that DANN can help reduce the sim-to-real gap and improve electron energy reconstruction.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为了进一步解决 </a:t>
            </a:r>
            <a:r>
              <a:rPr lang="en-US" altLang="zh-CN"/>
              <a:t>MC </a:t>
            </a:r>
            <a:r>
              <a:rPr lang="zh-CN" altLang="en-US"/>
              <a:t>和 </a:t>
            </a:r>
            <a:r>
              <a:rPr lang="en-US" altLang="zh-CN"/>
              <a:t>data </a:t>
            </a:r>
            <a:r>
              <a:rPr lang="zh-CN" altLang="en-US"/>
              <a:t>之间残余的 </a:t>
            </a:r>
            <a:r>
              <a:rPr lang="en-US" altLang="zh-CN"/>
              <a:t>sim-to-real gap，</a:t>
            </a:r>
            <a:r>
              <a:rPr lang="zh-CN" altLang="en-US"/>
              <a:t>我们引入了 </a:t>
            </a:r>
            <a:r>
              <a:rPr lang="en-US" altLang="zh-CN"/>
              <a:t>DANN，</a:t>
            </a:r>
            <a:r>
              <a:rPr lang="zh-CN" altLang="en-US"/>
              <a:t>也就是 </a:t>
            </a:r>
            <a:r>
              <a:rPr lang="en-US" altLang="zh-CN"/>
              <a:t>Domain-Adversarial Neural Network。</a:t>
            </a:r>
            <a:endParaRPr lang="en-US" altLang="zh-CN"/>
          </a:p>
          <a:p>
            <a:r>
              <a:rPr lang="zh-CN" altLang="en-US"/>
              <a:t>训练样本包括两类：第一类是校正后的 </a:t>
            </a:r>
            <a:r>
              <a:rPr lang="en-US" altLang="zh-CN"/>
              <a:t>MC_digi_corrected，</a:t>
            </a:r>
            <a:r>
              <a:rPr lang="zh-CN" altLang="en-US"/>
              <a:t>能量范围为 1 到 120 </a:t>
            </a:r>
            <a:r>
              <a:rPr lang="en-US" altLang="zh-CN"/>
              <a:t>GeV，</a:t>
            </a:r>
            <a:r>
              <a:rPr lang="zh-CN" altLang="en-US"/>
              <a:t>大约 40 万个连续能量电子事件；第二类是真实 </a:t>
            </a:r>
            <a:r>
              <a:rPr lang="en-US" altLang="zh-CN"/>
              <a:t>data，</a:t>
            </a:r>
            <a:r>
              <a:rPr lang="zh-CN" altLang="en-US"/>
              <a:t>包括 </a:t>
            </a:r>
            <a:r>
              <a:rPr lang="en-US" altLang="zh-CN"/>
              <a:t>PS </a:t>
            </a:r>
            <a:r>
              <a:rPr lang="zh-CN" altLang="en-US"/>
              <a:t>和 </a:t>
            </a:r>
            <a:r>
              <a:rPr lang="en-US" altLang="zh-CN"/>
              <a:t>SPS </a:t>
            </a:r>
            <a:r>
              <a:rPr lang="zh-CN" altLang="en-US"/>
              <a:t>束流测试中 1 到 120 </a:t>
            </a:r>
            <a:r>
              <a:rPr lang="en-US" altLang="zh-CN"/>
              <a:t>GeV </a:t>
            </a:r>
            <a:r>
              <a:rPr lang="zh-CN" altLang="en-US"/>
              <a:t>的离散能量点。</a:t>
            </a:r>
            <a:endParaRPr lang="en-US" altLang="zh-CN"/>
          </a:p>
          <a:p>
            <a:r>
              <a:rPr lang="en-US" altLang="zh-CN"/>
              <a:t>DANN </a:t>
            </a:r>
            <a:r>
              <a:rPr lang="zh-CN" altLang="en-US"/>
              <a:t>的核心思想是让特征提取器同时满足两个目标。第一，它要保留与能量预测相关的核心物理信息，使模型能够准确预测入射能量。第二，它要尽可能消除 </a:t>
            </a:r>
            <a:r>
              <a:rPr lang="en-US" altLang="zh-CN"/>
              <a:t>MC </a:t>
            </a:r>
            <a:r>
              <a:rPr lang="zh-CN" altLang="en-US"/>
              <a:t>和 </a:t>
            </a:r>
            <a:r>
              <a:rPr lang="en-US" altLang="zh-CN"/>
              <a:t>data </a:t>
            </a:r>
            <a:r>
              <a:rPr lang="zh-CN" altLang="en-US"/>
              <a:t>的域差</a:t>
            </a:r>
            <a:r>
              <a:rPr lang="en-US" altLang="zh-CN"/>
              <a:t>。</a:t>
            </a:r>
            <a:r>
              <a:rPr lang="zh-CN" altLang="en-US"/>
              <a:t>右侧展示了</a:t>
            </a:r>
            <a:r>
              <a:rPr lang="en-US" altLang="zh-CN"/>
              <a:t>100GeV</a:t>
            </a:r>
            <a:r>
              <a:rPr lang="zh-CN" altLang="en-US"/>
              <a:t>的能谱图，可以看到，经过模型学习，</a:t>
            </a:r>
            <a:r>
              <a:rPr lang="en-US" altLang="zh-CN"/>
              <a:t>data</a:t>
            </a:r>
            <a:r>
              <a:rPr lang="zh-CN" altLang="en-US"/>
              <a:t>的能量分辨也有了很大的</a:t>
            </a:r>
            <a:r>
              <a:rPr lang="zh-CN" altLang="en-US"/>
              <a:t>提升。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After cell-level calibration and DANN retraining, the energy resolution of real data is significantly improved across different energy points.</a:t>
            </a:r>
            <a:endParaRPr lang="en-US" altLang="zh-CN"/>
          </a:p>
          <a:p>
            <a:r>
              <a:rPr lang="en-US" altLang="zh-CN"/>
              <a:t>Overall, we achieve a 24.2% improvement on average, with even larger improvements at high energies.</a:t>
            </a:r>
            <a:endParaRPr lang="en-US" altLang="zh-CN"/>
          </a:p>
          <a:p>
            <a:r>
              <a:rPr lang="en-US" altLang="zh-CN"/>
              <a:t>On the right, we show the energy linearity results.</a:t>
            </a:r>
            <a:endParaRPr lang="en-US" altLang="zh-CN"/>
          </a:p>
          <a:p>
            <a:r>
              <a:rPr lang="en-US" altLang="zh-CN"/>
              <a:t>As we can see, the predicted energy shows good linearity, with the deviation kept within 5%.</a:t>
            </a:r>
            <a:endParaRPr lang="en-US" altLang="zh-CN"/>
          </a:p>
          <a:p>
            <a:r>
              <a:rPr lang="en-US" altLang="zh-CN"/>
              <a:t>This means our model not only improves the energy resolution, but also maintains good energy linearity.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经过 </a:t>
            </a:r>
            <a:r>
              <a:rPr lang="en-US" altLang="zh-CN"/>
              <a:t>cell-level </a:t>
            </a:r>
            <a:r>
              <a:rPr lang="zh-CN" altLang="en-US"/>
              <a:t>校准和 </a:t>
            </a:r>
            <a:r>
              <a:rPr lang="en-US" altLang="zh-CN"/>
              <a:t>DANN </a:t>
            </a:r>
            <a:r>
              <a:rPr lang="zh-CN" altLang="en-US"/>
              <a:t>重新训练后，模型在真实 </a:t>
            </a:r>
            <a:r>
              <a:rPr lang="en-US" altLang="zh-CN"/>
              <a:t>data </a:t>
            </a:r>
            <a:r>
              <a:rPr lang="zh-CN" altLang="en-US"/>
              <a:t>不同能量点上的能量分辨率</a:t>
            </a:r>
            <a:r>
              <a:rPr lang="zh-CN" altLang="en-US"/>
              <a:t>都有明显提升。整体提升约为 20%，在高能区可有更大</a:t>
            </a:r>
            <a:r>
              <a:rPr lang="zh-CN" altLang="en-US"/>
              <a:t>的提升。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右侧展示的是能量线性度结果。可以看到，预测能量有能好的</a:t>
            </a:r>
            <a:r>
              <a:rPr lang="zh-CN" altLang="en-US"/>
              <a:t>线性度，线性误差被控制在 5% 以内。这说明模型不仅改善了分辨率，也保持了较好的能量</a:t>
            </a:r>
            <a:r>
              <a:rPr lang="zh-CN" altLang="en-US"/>
              <a:t>线性。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Finally, let me summarize our work.</a:t>
            </a:r>
            <a:endParaRPr lang="en-US" altLang="zh-CN"/>
          </a:p>
          <a:p>
            <a:r>
              <a:rPr lang="en-US" altLang="zh-CN"/>
              <a:t>We developed a cell-level calibration method to reduce the gap between simulation and real data.</a:t>
            </a:r>
            <a:endParaRPr lang="en-US" altLang="zh-CN"/>
          </a:p>
          <a:p>
            <a:r>
              <a:rPr lang="en-US" altLang="zh-CN"/>
              <a:t>We then introduced DANN to further improve energy reconstruction.</a:t>
            </a:r>
            <a:endParaRPr lang="en-US" altLang="zh-CN"/>
          </a:p>
          <a:p>
            <a:r>
              <a:rPr lang="en-US" altLang="zh-CN"/>
              <a:t>As a result, the energy resolution improved by 24.2% on average, while the linearity error remained within 5%.</a:t>
            </a:r>
            <a:endParaRPr lang="en-US" altLang="zh-CN"/>
          </a:p>
          <a:p>
            <a:r>
              <a:rPr lang="zh-CN" altLang="en-US"/>
              <a:t>最后总结一下本工作。首先，在 </a:t>
            </a:r>
            <a:r>
              <a:rPr lang="en-US" altLang="zh-CN"/>
              <a:t>CEPC AHCAL </a:t>
            </a:r>
            <a:r>
              <a:rPr lang="zh-CN" altLang="en-US"/>
              <a:t>的高颗粒度读出中，探测器非线性、闪烁体非均匀性以及束流中心和束斑大小差异会导致明显的 </a:t>
            </a:r>
            <a:r>
              <a:rPr lang="en-US" altLang="zh-CN"/>
              <a:t>MC-data gap。</a:t>
            </a:r>
            <a:r>
              <a:rPr lang="zh-CN" altLang="en-US"/>
              <a:t>这种差异会影响机器学习模型从</a:t>
            </a:r>
            <a:r>
              <a:rPr lang="en-US" altLang="zh-CN"/>
              <a:t>MC</a:t>
            </a:r>
            <a:r>
              <a:rPr lang="zh-CN" altLang="en-US"/>
              <a:t>迁移到真实数据时的表现。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针对这个问题，我们首先探索了 </a:t>
            </a:r>
            <a:r>
              <a:rPr lang="en-US" altLang="zh-CN"/>
              <a:t>CNN+LSTM </a:t>
            </a:r>
            <a:r>
              <a:rPr lang="zh-CN" altLang="en-US"/>
              <a:t>用于 </a:t>
            </a:r>
            <a:r>
              <a:rPr lang="en-US" altLang="zh-CN"/>
              <a:t>AHCAL </a:t>
            </a:r>
            <a:r>
              <a:rPr lang="zh-CN" altLang="en-US"/>
              <a:t>电子能量重建，并在 </a:t>
            </a:r>
            <a:r>
              <a:rPr lang="en-US" altLang="zh-CN"/>
              <a:t>MC_truth </a:t>
            </a:r>
            <a:r>
              <a:rPr lang="zh-CN" altLang="en-US"/>
              <a:t>和 </a:t>
            </a:r>
            <a:r>
              <a:rPr lang="en-US" altLang="zh-CN"/>
              <a:t>MC_digi </a:t>
            </a:r>
            <a:r>
              <a:rPr lang="zh-CN" altLang="en-US"/>
              <a:t>上验证了模型的有效性。随后，我们提出了 </a:t>
            </a:r>
            <a:r>
              <a:rPr lang="en-US" altLang="zh-CN"/>
              <a:t>cell-level inverse calibration </a:t>
            </a:r>
            <a:r>
              <a:rPr lang="zh-CN" altLang="en-US"/>
              <a:t>方法，通过学习每个 </a:t>
            </a:r>
            <a:r>
              <a:rPr lang="en-US" altLang="zh-CN"/>
              <a:t>cell </a:t>
            </a:r>
            <a:r>
              <a:rPr lang="zh-CN" altLang="en-US"/>
              <a:t>的参数 \(</a:t>
            </a:r>
            <a:r>
              <a:rPr lang="en-US" altLang="zh-CN"/>
              <a:t>a,b\)，</a:t>
            </a:r>
            <a:r>
              <a:rPr lang="zh-CN" altLang="en-US"/>
              <a:t>修正电子学非线性，使真实 </a:t>
            </a:r>
            <a:r>
              <a:rPr lang="en-US" altLang="zh-CN"/>
              <a:t>data </a:t>
            </a:r>
            <a:r>
              <a:rPr lang="zh-CN" altLang="en-US"/>
              <a:t>和 </a:t>
            </a:r>
            <a:r>
              <a:rPr lang="en-US" altLang="zh-CN"/>
              <a:t>MC_digi </a:t>
            </a:r>
            <a:r>
              <a:rPr lang="zh-CN" altLang="en-US"/>
              <a:t>在</a:t>
            </a:r>
            <a:r>
              <a:rPr lang="en-US" altLang="zh-CN"/>
              <a:t>cell-level </a:t>
            </a:r>
            <a:r>
              <a:rPr lang="zh-CN" altLang="en-US"/>
              <a:t>能量沉积分布上更加一致。最后，我们引入 </a:t>
            </a:r>
            <a:r>
              <a:rPr lang="en-US" altLang="zh-CN"/>
              <a:t>DANN </a:t>
            </a:r>
            <a:r>
              <a:rPr lang="zh-CN" altLang="en-US"/>
              <a:t>处理残余的域差异，使模型在保留能量预测信息的同时，减少对 </a:t>
            </a:r>
            <a:r>
              <a:rPr lang="en-US" altLang="zh-CN"/>
              <a:t>MC </a:t>
            </a:r>
            <a:r>
              <a:rPr lang="zh-CN" altLang="en-US"/>
              <a:t>或 </a:t>
            </a:r>
            <a:r>
              <a:rPr lang="en-US" altLang="zh-CN"/>
              <a:t>data </a:t>
            </a:r>
            <a:r>
              <a:rPr lang="zh-CN" altLang="en-US"/>
              <a:t>特有特征的依赖。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最终结果显示，在真实 </a:t>
            </a:r>
            <a:r>
              <a:rPr lang="en-US" altLang="zh-CN"/>
              <a:t>data </a:t>
            </a:r>
            <a:r>
              <a:rPr lang="zh-CN" altLang="en-US"/>
              <a:t>上，能量分辨率平均提升约 20%，</a:t>
            </a:r>
            <a:r>
              <a:rPr lang="zh-CN" altLang="en-US">
                <a:sym typeface="+mn-ea"/>
              </a:rPr>
              <a:t>在高能区可有更大的提升</a:t>
            </a:r>
            <a:r>
              <a:rPr lang="zh-CN" altLang="en-US"/>
              <a:t>；同时能量线性度显著改善，线性误差控制在 5% 以内。</a:t>
            </a:r>
            <a:endParaRPr lang="en-US" altLang="zh-CN"/>
          </a:p>
          <a:p>
            <a:r>
              <a:rPr lang="zh-CN" altLang="en-US"/>
              <a:t>谢谢大家，欢迎各位老师和同学批评指正。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>
                <a:sym typeface="+mn-ea"/>
              </a:rPr>
              <a:t>That's all for my presentation. Thank you for your attention, and I'm happy to take any questions or suggestions.</a:t>
            </a:r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tags" Target="../tags/tag186.xml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200.xml"/><Relationship Id="rId8" Type="http://schemas.openxmlformats.org/officeDocument/2006/relationships/tags" Target="../tags/tag199.xml"/><Relationship Id="rId7" Type="http://schemas.openxmlformats.org/officeDocument/2006/relationships/tags" Target="../tags/tag198.xml"/><Relationship Id="rId6" Type="http://schemas.openxmlformats.org/officeDocument/2006/relationships/tags" Target="../tags/tag197.xml"/><Relationship Id="rId5" Type="http://schemas.openxmlformats.org/officeDocument/2006/relationships/tags" Target="../tags/tag196.xml"/><Relationship Id="rId4" Type="http://schemas.openxmlformats.org/officeDocument/2006/relationships/tags" Target="../tags/tag195.xml"/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213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233.xml"/><Relationship Id="rId5" Type="http://schemas.openxmlformats.org/officeDocument/2006/relationships/tags" Target="../tags/tag232.xml"/><Relationship Id="rId4" Type="http://schemas.openxmlformats.org/officeDocument/2006/relationships/tags" Target="../tags/tag231.xml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" Type="http://schemas.openxmlformats.org/officeDocument/2006/relationships/tags" Target="../tags/tag235.xml"/><Relationship Id="rId2" Type="http://schemas.openxmlformats.org/officeDocument/2006/relationships/tags" Target="../tags/tag234.xml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tags" Target="../tags/tag255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tags" Target="../tags/tag259.xml"/><Relationship Id="rId2" Type="http://schemas.openxmlformats.org/officeDocument/2006/relationships/tags" Target="../tags/tag258.xml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6" Type="http://schemas.openxmlformats.org/officeDocument/2006/relationships/tags" Target="../tags/tag290.xml"/><Relationship Id="rId5" Type="http://schemas.openxmlformats.org/officeDocument/2006/relationships/tags" Target="../tags/tag289.xml"/><Relationship Id="rId4" Type="http://schemas.openxmlformats.org/officeDocument/2006/relationships/tags" Target="../tags/tag288.xml"/><Relationship Id="rId3" Type="http://schemas.openxmlformats.org/officeDocument/2006/relationships/tags" Target="../tags/tag287.xml"/><Relationship Id="rId2" Type="http://schemas.openxmlformats.org/officeDocument/2006/relationships/tags" Target="../tags/tag286.xml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6" Type="http://schemas.openxmlformats.org/officeDocument/2006/relationships/tags" Target="../tags/tag295.xml"/><Relationship Id="rId5" Type="http://schemas.openxmlformats.org/officeDocument/2006/relationships/tags" Target="../tags/tag294.xml"/><Relationship Id="rId4" Type="http://schemas.openxmlformats.org/officeDocument/2006/relationships/tags" Target="../tags/tag293.xml"/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6" Type="http://schemas.openxmlformats.org/officeDocument/2006/relationships/tags" Target="../tags/tag300.xml"/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7" Type="http://schemas.openxmlformats.org/officeDocument/2006/relationships/tags" Target="../tags/tag306.xml"/><Relationship Id="rId6" Type="http://schemas.openxmlformats.org/officeDocument/2006/relationships/tags" Target="../tags/tag305.xml"/><Relationship Id="rId5" Type="http://schemas.openxmlformats.org/officeDocument/2006/relationships/tags" Target="../tags/tag304.xml"/><Relationship Id="rId4" Type="http://schemas.openxmlformats.org/officeDocument/2006/relationships/tags" Target="../tags/tag303.xml"/><Relationship Id="rId3" Type="http://schemas.openxmlformats.org/officeDocument/2006/relationships/tags" Target="../tags/tag302.xml"/><Relationship Id="rId2" Type="http://schemas.openxmlformats.org/officeDocument/2006/relationships/tags" Target="../tags/tag301.xml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9" Type="http://schemas.openxmlformats.org/officeDocument/2006/relationships/tags" Target="../tags/tag314.xml"/><Relationship Id="rId8" Type="http://schemas.openxmlformats.org/officeDocument/2006/relationships/tags" Target="../tags/tag313.xml"/><Relationship Id="rId7" Type="http://schemas.openxmlformats.org/officeDocument/2006/relationships/tags" Target="../tags/tag312.xml"/><Relationship Id="rId6" Type="http://schemas.openxmlformats.org/officeDocument/2006/relationships/tags" Target="../tags/tag311.xml"/><Relationship Id="rId5" Type="http://schemas.openxmlformats.org/officeDocument/2006/relationships/tags" Target="../tags/tag310.xml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" Type="http://schemas.openxmlformats.org/officeDocument/2006/relationships/tags" Target="../tags/tag307.xml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3" Type="http://schemas.openxmlformats.org/officeDocument/2006/relationships/tags" Target="../tags/tag316.xml"/><Relationship Id="rId2" Type="http://schemas.openxmlformats.org/officeDocument/2006/relationships/tags" Target="../tags/tag315.xml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4" Type="http://schemas.openxmlformats.org/officeDocument/2006/relationships/tags" Target="../tags/tag321.xml"/><Relationship Id="rId3" Type="http://schemas.openxmlformats.org/officeDocument/2006/relationships/tags" Target="../tags/tag320.xml"/><Relationship Id="rId2" Type="http://schemas.openxmlformats.org/officeDocument/2006/relationships/tags" Target="../tags/tag319.xml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7" Type="http://schemas.openxmlformats.org/officeDocument/2006/relationships/tags" Target="../tags/tag327.xml"/><Relationship Id="rId6" Type="http://schemas.openxmlformats.org/officeDocument/2006/relationships/tags" Target="../tags/tag326.xml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3" Type="http://schemas.openxmlformats.org/officeDocument/2006/relationships/tags" Target="../tags/tag323.xml"/><Relationship Id="rId2" Type="http://schemas.openxmlformats.org/officeDocument/2006/relationships/tags" Target="../tags/tag322.xml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6" Type="http://schemas.openxmlformats.org/officeDocument/2006/relationships/tags" Target="../tags/tag332.xml"/><Relationship Id="rId5" Type="http://schemas.openxmlformats.org/officeDocument/2006/relationships/tags" Target="../tags/tag331.xml"/><Relationship Id="rId4" Type="http://schemas.openxmlformats.org/officeDocument/2006/relationships/tags" Target="../tags/tag330.xml"/><Relationship Id="rId3" Type="http://schemas.openxmlformats.org/officeDocument/2006/relationships/tags" Target="../tags/tag329.xml"/><Relationship Id="rId2" Type="http://schemas.openxmlformats.org/officeDocument/2006/relationships/tags" Target="../tags/tag328.xml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5" Type="http://schemas.openxmlformats.org/officeDocument/2006/relationships/tags" Target="../tags/tag336.xml"/><Relationship Id="rId4" Type="http://schemas.openxmlformats.org/officeDocument/2006/relationships/tags" Target="../tags/tag335.xml"/><Relationship Id="rId3" Type="http://schemas.openxmlformats.org/officeDocument/2006/relationships/tags" Target="../tags/tag334.xml"/><Relationship Id="rId2" Type="http://schemas.openxmlformats.org/officeDocument/2006/relationships/tags" Target="../tags/tag333.xml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endParaRPr lang="en-US" alt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diaohb</a:t>
            </a:r>
            <a:endParaRPr lang="en-US" altLang="zh-CN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08400" y="18676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endParaRPr lang="en-US" altLang="zh-CN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1172210"/>
            <a:ext cx="10968990" cy="507746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330" y="1026795"/>
            <a:ext cx="10972800" cy="522986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endParaRPr lang="en-US" alt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diaohb</a:t>
            </a:r>
            <a:endParaRPr lang="en-US" altLang="zh-CN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08400" y="18676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endParaRPr lang="en-US" altLang="zh-CN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1172210"/>
            <a:ext cx="10968990" cy="507746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330" y="1026795"/>
            <a:ext cx="10972800" cy="522986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endParaRPr lang="en-US" alt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diaohb</a:t>
            </a:r>
            <a:endParaRPr lang="en-US" altLang="zh-CN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08400" y="18676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endParaRPr lang="en-US" altLang="zh-CN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1172210"/>
            <a:ext cx="10968990" cy="507746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330" y="1026795"/>
            <a:ext cx="10972800" cy="522986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endParaRPr lang="en-US" alt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diaohb</a:t>
            </a:r>
            <a:endParaRPr lang="en-US" altLang="zh-CN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08400" y="18676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endParaRPr lang="en-US" altLang="zh-CN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1172210"/>
            <a:ext cx="10968990" cy="507746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330" y="1026795"/>
            <a:ext cx="10972800" cy="522986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endParaRPr lang="en-US" alt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diaohb</a:t>
            </a:r>
            <a:endParaRPr lang="en-US" altLang="zh-CN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08400" y="18676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endParaRPr lang="en-US" altLang="zh-CN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1172210"/>
            <a:ext cx="10968990" cy="507746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330" y="1026795"/>
            <a:ext cx="10972800" cy="522986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endParaRPr lang="en-US" alt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diaohb</a:t>
            </a:r>
            <a:endParaRPr lang="en-US" altLang="zh-CN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08400" y="18676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endParaRPr lang="en-US" altLang="zh-CN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1172210"/>
            <a:ext cx="10968990" cy="507746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330" y="1026795"/>
            <a:ext cx="10972800" cy="522986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57.xml"/><Relationship Id="rId17" Type="http://schemas.openxmlformats.org/officeDocument/2006/relationships/image" Target="../media/image2.svg"/><Relationship Id="rId16" Type="http://schemas.openxmlformats.org/officeDocument/2006/relationships/image" Target="../media/image1.png"/><Relationship Id="rId15" Type="http://schemas.openxmlformats.org/officeDocument/2006/relationships/tags" Target="../tags/tag56.xml"/><Relationship Id="rId14" Type="http://schemas.openxmlformats.org/officeDocument/2006/relationships/tags" Target="../tags/tag55.xml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18" Type="http://schemas.openxmlformats.org/officeDocument/2006/relationships/tags" Target="../tags/tag114.xml"/><Relationship Id="rId17" Type="http://schemas.openxmlformats.org/officeDocument/2006/relationships/image" Target="../media/image4.svg"/><Relationship Id="rId16" Type="http://schemas.openxmlformats.org/officeDocument/2006/relationships/image" Target="../media/image3.png"/><Relationship Id="rId15" Type="http://schemas.openxmlformats.org/officeDocument/2006/relationships/tags" Target="../tags/tag113.xml"/><Relationship Id="rId14" Type="http://schemas.openxmlformats.org/officeDocument/2006/relationships/tags" Target="../tags/tag112.xml"/><Relationship Id="rId13" Type="http://schemas.openxmlformats.org/officeDocument/2006/relationships/tags" Target="../tags/tag11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7" Type="http://schemas.openxmlformats.org/officeDocument/2006/relationships/theme" Target="../theme/theme3.xml"/><Relationship Id="rId16" Type="http://schemas.openxmlformats.org/officeDocument/2006/relationships/tags" Target="../tags/tag171.xml"/><Relationship Id="rId15" Type="http://schemas.openxmlformats.org/officeDocument/2006/relationships/tags" Target="../tags/tag170.xml"/><Relationship Id="rId14" Type="http://schemas.openxmlformats.org/officeDocument/2006/relationships/tags" Target="../tags/tag169.xml"/><Relationship Id="rId13" Type="http://schemas.openxmlformats.org/officeDocument/2006/relationships/tags" Target="../tags/tag168.xml"/><Relationship Id="rId12" Type="http://schemas.openxmlformats.org/officeDocument/2006/relationships/tags" Target="../tags/tag167.xml"/><Relationship Id="rId11" Type="http://schemas.openxmlformats.org/officeDocument/2006/relationships/tags" Target="../tags/tag166.xml"/><Relationship Id="rId1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7" Type="http://schemas.openxmlformats.org/officeDocument/2006/relationships/theme" Target="../theme/theme4.xml"/><Relationship Id="rId16" Type="http://schemas.openxmlformats.org/officeDocument/2006/relationships/tags" Target="../tags/tag228.xml"/><Relationship Id="rId15" Type="http://schemas.openxmlformats.org/officeDocument/2006/relationships/tags" Target="../tags/tag227.xml"/><Relationship Id="rId14" Type="http://schemas.openxmlformats.org/officeDocument/2006/relationships/tags" Target="../tags/tag226.xml"/><Relationship Id="rId13" Type="http://schemas.openxmlformats.org/officeDocument/2006/relationships/tags" Target="../tags/tag225.xml"/><Relationship Id="rId12" Type="http://schemas.openxmlformats.org/officeDocument/2006/relationships/tags" Target="../tags/tag224.xml"/><Relationship Id="rId11" Type="http://schemas.openxmlformats.org/officeDocument/2006/relationships/tags" Target="../tags/tag223.xml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7" Type="http://schemas.openxmlformats.org/officeDocument/2006/relationships/theme" Target="../theme/theme5.xml"/><Relationship Id="rId16" Type="http://schemas.openxmlformats.org/officeDocument/2006/relationships/tags" Target="../tags/tag285.xml"/><Relationship Id="rId15" Type="http://schemas.openxmlformats.org/officeDocument/2006/relationships/tags" Target="../tags/tag284.xml"/><Relationship Id="rId14" Type="http://schemas.openxmlformats.org/officeDocument/2006/relationships/tags" Target="../tags/tag283.xml"/><Relationship Id="rId13" Type="http://schemas.openxmlformats.org/officeDocument/2006/relationships/tags" Target="../tags/tag282.xml"/><Relationship Id="rId12" Type="http://schemas.openxmlformats.org/officeDocument/2006/relationships/tags" Target="../tags/tag281.xml"/><Relationship Id="rId11" Type="http://schemas.openxmlformats.org/officeDocument/2006/relationships/tags" Target="../tags/tag280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9" Type="http://schemas.openxmlformats.org/officeDocument/2006/relationships/theme" Target="../theme/theme6.xml"/><Relationship Id="rId18" Type="http://schemas.openxmlformats.org/officeDocument/2006/relationships/tags" Target="../tags/tag342.xml"/><Relationship Id="rId17" Type="http://schemas.openxmlformats.org/officeDocument/2006/relationships/image" Target="../media/image2.svg"/><Relationship Id="rId16" Type="http://schemas.openxmlformats.org/officeDocument/2006/relationships/image" Target="../media/image1.png"/><Relationship Id="rId15" Type="http://schemas.openxmlformats.org/officeDocument/2006/relationships/tags" Target="../tags/tag341.xml"/><Relationship Id="rId14" Type="http://schemas.openxmlformats.org/officeDocument/2006/relationships/tags" Target="../tags/tag340.xml"/><Relationship Id="rId13" Type="http://schemas.openxmlformats.org/officeDocument/2006/relationships/tags" Target="../tags/tag339.xml"/><Relationship Id="rId12" Type="http://schemas.openxmlformats.org/officeDocument/2006/relationships/tags" Target="../tags/tag338.xml"/><Relationship Id="rId11" Type="http://schemas.openxmlformats.org/officeDocument/2006/relationships/tags" Target="../tags/tag337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7450" y="161360"/>
            <a:ext cx="10969200" cy="705600"/>
          </a:xfrm>
          <a:prstGeom prst="rect">
            <a:avLst/>
          </a:prstGeom>
          <a:effectLst>
            <a:outerShdw dir="5400000" sx="1000" sy="1000" algn="ctr" rotWithShape="0">
              <a:srgbClr val="000000">
                <a:alpha val="100000"/>
              </a:srgbClr>
            </a:outerShdw>
          </a:effectLst>
        </p:spPr>
        <p:txBody>
          <a:bodyPr vert="horz" lIns="90170" tIns="46990" rIns="90170" bIns="46990" rtlCol="0" anchor="ctr" anchorCtr="0">
            <a:normAutofit/>
          </a:bodyPr>
          <a:lstStyle/>
          <a:p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08330" y="1139825"/>
            <a:ext cx="10968990" cy="510984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endParaRPr lang="zh-CN" altLang="en-US" dirty="0"/>
          </a:p>
          <a:p>
            <a:pPr lvl="1"/>
            <a:endParaRPr lang="zh-CN" altLang="en-US" dirty="0"/>
          </a:p>
          <a:p>
            <a:pPr lvl="2"/>
            <a:endParaRPr lang="zh-CN" altLang="en-US" dirty="0"/>
          </a:p>
          <a:p>
            <a:pPr lvl="3"/>
            <a:endParaRPr lang="zh-CN" altLang="en-US" dirty="0"/>
          </a:p>
          <a:p>
            <a:pPr lvl="4"/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251320" y="642362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097495" y="6423620"/>
            <a:ext cx="395986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9203530" y="6423620"/>
            <a:ext cx="2699385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380095" y="105410"/>
            <a:ext cx="3201035" cy="61277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640080" y="874395"/>
            <a:ext cx="10934065" cy="9525"/>
          </a:xfrm>
          <a:prstGeom prst="line">
            <a:avLst/>
          </a:prstGeom>
          <a:ln>
            <a:solidFill>
              <a:schemeClr val="accent1"/>
            </a:solidFill>
          </a:ln>
          <a:effectLst>
            <a:outerShdw dir="5400000" sx="1000" sy="1000" algn="ctr" rotWithShape="0">
              <a:schemeClr val="accent1">
                <a:lumMod val="40000"/>
                <a:lumOff val="60000"/>
                <a:alpha val="10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Wingdings" panose="05000000000000000000" charset="0"/>
        <a:buChar char="Ø"/>
        <a:defRPr sz="24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tabLst>
          <a:tab pos="1609725" algn="l"/>
          <a:tab pos="1609725" algn="l"/>
          <a:tab pos="1609725" algn="l"/>
          <a:tab pos="1609725" algn="l"/>
        </a:tabLst>
        <a:defRPr sz="20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defRPr sz="18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7450" y="161360"/>
            <a:ext cx="10969200" cy="705600"/>
          </a:xfrm>
          <a:prstGeom prst="rect">
            <a:avLst/>
          </a:prstGeom>
          <a:effectLst>
            <a:outerShdw dir="5400000" sx="1000" sy="1000" algn="ctr" rotWithShape="0">
              <a:srgbClr val="000000">
                <a:alpha val="100000"/>
              </a:srgbClr>
            </a:outerShdw>
          </a:effectLst>
        </p:spPr>
        <p:txBody>
          <a:bodyPr vert="horz" lIns="90170" tIns="46990" rIns="90170" bIns="46990" rtlCol="0" anchor="ctr" anchorCtr="0">
            <a:normAutofit/>
          </a:bodyPr>
          <a:lstStyle/>
          <a:p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08330" y="1139825"/>
            <a:ext cx="10968990" cy="510984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endParaRPr lang="zh-CN" altLang="en-US" dirty="0"/>
          </a:p>
          <a:p>
            <a:pPr lvl="1"/>
            <a:endParaRPr lang="zh-CN" altLang="en-US" dirty="0"/>
          </a:p>
          <a:p>
            <a:pPr lvl="2"/>
            <a:endParaRPr lang="zh-CN" altLang="en-US" dirty="0"/>
          </a:p>
          <a:p>
            <a:pPr lvl="3"/>
            <a:endParaRPr lang="zh-CN" altLang="en-US" dirty="0"/>
          </a:p>
          <a:p>
            <a:pPr lvl="4"/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251320" y="642362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097495" y="6423620"/>
            <a:ext cx="395986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9203530" y="6423620"/>
            <a:ext cx="2699385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380095" y="105410"/>
            <a:ext cx="3201035" cy="61277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640080" y="874395"/>
            <a:ext cx="10934065" cy="9525"/>
          </a:xfrm>
          <a:prstGeom prst="line">
            <a:avLst/>
          </a:prstGeom>
          <a:ln>
            <a:solidFill>
              <a:schemeClr val="accent1"/>
            </a:solidFill>
          </a:ln>
          <a:effectLst>
            <a:outerShdw dir="5400000" sx="1000" sy="1000" algn="ctr" rotWithShape="0">
              <a:schemeClr val="accent1">
                <a:lumMod val="40000"/>
                <a:lumOff val="60000"/>
                <a:alpha val="10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Wingdings" panose="05000000000000000000" charset="0"/>
        <a:buChar char="Ø"/>
        <a:defRPr sz="24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tabLst>
          <a:tab pos="1609725" algn="l"/>
          <a:tab pos="1609725" algn="l"/>
          <a:tab pos="1609725" algn="l"/>
          <a:tab pos="1609725" algn="l"/>
        </a:tabLst>
        <a:defRPr sz="20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defRPr sz="18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7450" y="161360"/>
            <a:ext cx="10969200" cy="705600"/>
          </a:xfrm>
          <a:prstGeom prst="rect">
            <a:avLst/>
          </a:prstGeom>
          <a:effectLst>
            <a:outerShdw dir="5400000" sx="1000" sy="1000" algn="ctr" rotWithShape="0">
              <a:srgbClr val="000000">
                <a:alpha val="100000"/>
              </a:srgbClr>
            </a:outerShdw>
          </a:effectLst>
        </p:spPr>
        <p:txBody>
          <a:bodyPr vert="horz" lIns="90170" tIns="46990" rIns="90170" bIns="46990" rtlCol="0" anchor="ctr" anchorCtr="0">
            <a:normAutofit/>
          </a:bodyPr>
          <a:lstStyle/>
          <a:p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08330" y="1139825"/>
            <a:ext cx="10968990" cy="510984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endParaRPr lang="zh-CN" altLang="en-US" dirty="0"/>
          </a:p>
          <a:p>
            <a:pPr lvl="1"/>
            <a:endParaRPr lang="zh-CN" altLang="en-US" dirty="0"/>
          </a:p>
          <a:p>
            <a:pPr lvl="2"/>
            <a:endParaRPr lang="zh-CN" altLang="en-US" dirty="0"/>
          </a:p>
          <a:p>
            <a:pPr lvl="3"/>
            <a:endParaRPr lang="zh-CN" altLang="en-US" dirty="0"/>
          </a:p>
          <a:p>
            <a:pPr lvl="4"/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251320" y="642362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097495" y="6423620"/>
            <a:ext cx="395986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9203530" y="6423620"/>
            <a:ext cx="2699385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logo"/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8380095" y="105410"/>
            <a:ext cx="3201035" cy="61277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640080" y="874395"/>
            <a:ext cx="10934065" cy="9525"/>
          </a:xfrm>
          <a:prstGeom prst="line">
            <a:avLst/>
          </a:prstGeom>
          <a:ln>
            <a:solidFill>
              <a:schemeClr val="accent1"/>
            </a:solidFill>
          </a:ln>
          <a:effectLst>
            <a:outerShdw dir="5400000" sx="1000" sy="1000" algn="ctr" rotWithShape="0">
              <a:schemeClr val="accent1">
                <a:lumMod val="40000"/>
                <a:lumOff val="60000"/>
                <a:alpha val="10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hf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Wingdings" panose="05000000000000000000" charset="0"/>
        <a:buChar char="Ø"/>
        <a:defRPr sz="24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tabLst>
          <a:tab pos="1609725" algn="l"/>
          <a:tab pos="1609725" algn="l"/>
          <a:tab pos="1609725" algn="l"/>
          <a:tab pos="1609725" algn="l"/>
        </a:tabLst>
        <a:defRPr sz="20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defRPr sz="18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7450" y="161360"/>
            <a:ext cx="10969200" cy="705600"/>
          </a:xfrm>
          <a:prstGeom prst="rect">
            <a:avLst/>
          </a:prstGeom>
          <a:effectLst>
            <a:outerShdw dir="5400000" sx="1000" sy="1000" algn="ctr" rotWithShape="0">
              <a:srgbClr val="000000">
                <a:alpha val="100000"/>
              </a:srgbClr>
            </a:outerShdw>
          </a:effectLst>
        </p:spPr>
        <p:txBody>
          <a:bodyPr vert="horz" lIns="90170" tIns="46990" rIns="90170" bIns="46990" rtlCol="0" anchor="ctr" anchorCtr="0">
            <a:normAutofit/>
          </a:bodyPr>
          <a:lstStyle/>
          <a:p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08330" y="1139825"/>
            <a:ext cx="10968990" cy="510984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endParaRPr lang="zh-CN" altLang="en-US" dirty="0"/>
          </a:p>
          <a:p>
            <a:pPr lvl="1"/>
            <a:endParaRPr lang="zh-CN" altLang="en-US" dirty="0"/>
          </a:p>
          <a:p>
            <a:pPr lvl="2"/>
            <a:endParaRPr lang="zh-CN" altLang="en-US" dirty="0"/>
          </a:p>
          <a:p>
            <a:pPr lvl="3"/>
            <a:endParaRPr lang="zh-CN" altLang="en-US" dirty="0"/>
          </a:p>
          <a:p>
            <a:pPr lvl="4"/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251320" y="642362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097495" y="6423620"/>
            <a:ext cx="395986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9203530" y="6423620"/>
            <a:ext cx="2699385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logo"/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8380095" y="105410"/>
            <a:ext cx="3201035" cy="61277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640080" y="874395"/>
            <a:ext cx="10934065" cy="9525"/>
          </a:xfrm>
          <a:prstGeom prst="line">
            <a:avLst/>
          </a:prstGeom>
          <a:ln>
            <a:solidFill>
              <a:schemeClr val="accent1"/>
            </a:solidFill>
          </a:ln>
          <a:effectLst>
            <a:outerShdw dir="5400000" sx="1000" sy="1000" algn="ctr" rotWithShape="0">
              <a:schemeClr val="accent1">
                <a:lumMod val="40000"/>
                <a:lumOff val="60000"/>
                <a:alpha val="10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hf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Wingdings" panose="05000000000000000000" charset="0"/>
        <a:buChar char="Ø"/>
        <a:defRPr sz="24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tabLst>
          <a:tab pos="1609725" algn="l"/>
          <a:tab pos="1609725" algn="l"/>
          <a:tab pos="1609725" algn="l"/>
          <a:tab pos="1609725" algn="l"/>
        </a:tabLst>
        <a:defRPr sz="20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defRPr sz="18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7450" y="161360"/>
            <a:ext cx="10969200" cy="705600"/>
          </a:xfrm>
          <a:prstGeom prst="rect">
            <a:avLst/>
          </a:prstGeom>
          <a:effectLst>
            <a:outerShdw dir="5400000" sx="1000" sy="1000" algn="ctr" rotWithShape="0">
              <a:srgbClr val="000000">
                <a:alpha val="100000"/>
              </a:srgbClr>
            </a:outerShdw>
          </a:effectLst>
        </p:spPr>
        <p:txBody>
          <a:bodyPr vert="horz" lIns="90170" tIns="46990" rIns="90170" bIns="46990" rtlCol="0" anchor="ctr" anchorCtr="0">
            <a:normAutofit/>
          </a:bodyPr>
          <a:lstStyle/>
          <a:p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08330" y="1139825"/>
            <a:ext cx="10968990" cy="510984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endParaRPr lang="zh-CN" altLang="en-US" dirty="0"/>
          </a:p>
          <a:p>
            <a:pPr lvl="1"/>
            <a:endParaRPr lang="zh-CN" altLang="en-US" dirty="0"/>
          </a:p>
          <a:p>
            <a:pPr lvl="2"/>
            <a:endParaRPr lang="zh-CN" altLang="en-US" dirty="0"/>
          </a:p>
          <a:p>
            <a:pPr lvl="3"/>
            <a:endParaRPr lang="zh-CN" altLang="en-US" dirty="0"/>
          </a:p>
          <a:p>
            <a:pPr lvl="4"/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251320" y="642362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097495" y="6423620"/>
            <a:ext cx="395986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9203530" y="6423620"/>
            <a:ext cx="2699385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logo"/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8380095" y="105410"/>
            <a:ext cx="3201035" cy="61277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640080" y="874395"/>
            <a:ext cx="10934065" cy="9525"/>
          </a:xfrm>
          <a:prstGeom prst="line">
            <a:avLst/>
          </a:prstGeom>
          <a:ln>
            <a:solidFill>
              <a:schemeClr val="accent1"/>
            </a:solidFill>
          </a:ln>
          <a:effectLst>
            <a:outerShdw dir="5400000" sx="1000" sy="1000" algn="ctr" rotWithShape="0">
              <a:schemeClr val="accent1">
                <a:lumMod val="40000"/>
                <a:lumOff val="60000"/>
                <a:alpha val="10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</p:sldLayoutIdLst>
  <p:hf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Wingdings" panose="05000000000000000000" charset="0"/>
        <a:buChar char="Ø"/>
        <a:defRPr sz="24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tabLst>
          <a:tab pos="1609725" algn="l"/>
          <a:tab pos="1609725" algn="l"/>
          <a:tab pos="1609725" algn="l"/>
          <a:tab pos="1609725" algn="l"/>
        </a:tabLst>
        <a:defRPr sz="20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defRPr sz="18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7450" y="161360"/>
            <a:ext cx="10969200" cy="705600"/>
          </a:xfrm>
          <a:prstGeom prst="rect">
            <a:avLst/>
          </a:prstGeom>
          <a:effectLst>
            <a:outerShdw dir="5400000" sx="1000" sy="1000" algn="ctr" rotWithShape="0">
              <a:srgbClr val="000000">
                <a:alpha val="100000"/>
              </a:srgbClr>
            </a:outerShdw>
          </a:effectLst>
        </p:spPr>
        <p:txBody>
          <a:bodyPr vert="horz" lIns="90170" tIns="46990" rIns="90170" bIns="46990" rtlCol="0" anchor="ctr" anchorCtr="0">
            <a:normAutofit/>
          </a:bodyPr>
          <a:lstStyle/>
          <a:p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08330" y="1139825"/>
            <a:ext cx="10968990" cy="510984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endParaRPr lang="zh-CN" altLang="en-US" dirty="0"/>
          </a:p>
          <a:p>
            <a:pPr lvl="1"/>
            <a:endParaRPr lang="zh-CN" altLang="en-US" dirty="0"/>
          </a:p>
          <a:p>
            <a:pPr lvl="2"/>
            <a:endParaRPr lang="zh-CN" altLang="en-US" dirty="0"/>
          </a:p>
          <a:p>
            <a:pPr lvl="3"/>
            <a:endParaRPr lang="zh-CN" altLang="en-US" dirty="0"/>
          </a:p>
          <a:p>
            <a:pPr lvl="4"/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251320" y="642362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097495" y="6423620"/>
            <a:ext cx="395986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9203530" y="6423620"/>
            <a:ext cx="2699385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380095" y="105410"/>
            <a:ext cx="3201035" cy="61277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640080" y="874395"/>
            <a:ext cx="10934065" cy="9525"/>
          </a:xfrm>
          <a:prstGeom prst="line">
            <a:avLst/>
          </a:prstGeom>
          <a:ln>
            <a:solidFill>
              <a:schemeClr val="accent1"/>
            </a:solidFill>
          </a:ln>
          <a:effectLst>
            <a:outerShdw dir="5400000" sx="1000" sy="1000" algn="ctr" rotWithShape="0">
              <a:schemeClr val="accent1">
                <a:lumMod val="40000"/>
                <a:lumOff val="60000"/>
                <a:alpha val="100000"/>
              </a:schemeClr>
            </a:outerShdw>
          </a:effectLst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</p:sldLayoutIdLst>
  <p:hf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Wingdings" panose="05000000000000000000" charset="0"/>
        <a:buChar char="Ø"/>
        <a:defRPr sz="24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tabLst>
          <a:tab pos="1609725" algn="l"/>
          <a:tab pos="1609725" algn="l"/>
          <a:tab pos="1609725" algn="l"/>
          <a:tab pos="1609725" algn="l"/>
        </a:tabLst>
        <a:defRPr sz="20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Wingdings" panose="05000000000000000000" charset="0"/>
        <a:buChar char="Ø"/>
        <a:defRPr sz="18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Ø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4.xml"/><Relationship Id="rId1" Type="http://schemas.openxmlformats.org/officeDocument/2006/relationships/tags" Target="../tags/tag34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tags" Target="../tags/tag346.xml"/><Relationship Id="rId2" Type="http://schemas.openxmlformats.org/officeDocument/2006/relationships/image" Target="../media/image5.png"/><Relationship Id="rId1" Type="http://schemas.openxmlformats.org/officeDocument/2006/relationships/tags" Target="../tags/tag345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348.xml"/><Relationship Id="rId1" Type="http://schemas.openxmlformats.org/officeDocument/2006/relationships/tags" Target="../tags/tag347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tags" Target="../tags/tag349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52.xml"/><Relationship Id="rId5" Type="http://schemas.openxmlformats.org/officeDocument/2006/relationships/image" Target="../media/image14.png"/><Relationship Id="rId4" Type="http://schemas.openxmlformats.org/officeDocument/2006/relationships/tags" Target="../tags/tag352.xml"/><Relationship Id="rId3" Type="http://schemas.openxmlformats.org/officeDocument/2006/relationships/image" Target="../media/image13.png"/><Relationship Id="rId2" Type="http://schemas.openxmlformats.org/officeDocument/2006/relationships/tags" Target="../tags/tag351.xml"/><Relationship Id="rId1" Type="http://schemas.openxmlformats.org/officeDocument/2006/relationships/tags" Target="../tags/tag35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6" Type="http://schemas.openxmlformats.org/officeDocument/2006/relationships/tags" Target="../tags/tag35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353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2.png"/><Relationship Id="rId3" Type="http://schemas.openxmlformats.org/officeDocument/2006/relationships/tags" Target="../tags/tag355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tags" Target="../tags/tag356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35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tags" Target="../tags/tag359.xml"/><Relationship Id="rId10" Type="http://schemas.openxmlformats.org/officeDocument/2006/relationships/notesSlide" Target="../notesSlides/notesSlide11.xml"/><Relationship Id="rId1" Type="http://schemas.openxmlformats.org/officeDocument/2006/relationships/tags" Target="../tags/tag35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38.png"/><Relationship Id="rId6" Type="http://schemas.openxmlformats.org/officeDocument/2006/relationships/image" Target="../media/image37.png"/><Relationship Id="rId5" Type="http://schemas.openxmlformats.org/officeDocument/2006/relationships/image" Target="../media/image24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tags" Target="../tags/tag360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tags" Target="../tags/tag361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tags" Target="../tags/tag362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tags" Target="../tags/tag36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tags" Target="../tags/tag365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8.png"/><Relationship Id="rId2" Type="http://schemas.openxmlformats.org/officeDocument/2006/relationships/tags" Target="../tags/tag367.xml"/><Relationship Id="rId1" Type="http://schemas.openxmlformats.org/officeDocument/2006/relationships/tags" Target="../tags/tag36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49.png"/><Relationship Id="rId1" Type="http://schemas.openxmlformats.org/officeDocument/2006/relationships/tags" Target="../tags/tag368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0.png"/><Relationship Id="rId2" Type="http://schemas.openxmlformats.org/officeDocument/2006/relationships/tags" Target="../tags/tag370.xml"/><Relationship Id="rId1" Type="http://schemas.openxmlformats.org/officeDocument/2006/relationships/tags" Target="../tags/tag36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image" Target="../media/image51.png"/><Relationship Id="rId1" Type="http://schemas.openxmlformats.org/officeDocument/2006/relationships/tags" Target="../tags/tag371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2.xml"/><Relationship Id="rId4" Type="http://schemas.openxmlformats.org/officeDocument/2006/relationships/image" Target="../media/image53.png"/><Relationship Id="rId3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tags" Target="../tags/tag372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42.xml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tags" Target="../tags/tag373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2.xml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tags" Target="../tags/tag3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76935" y="1276350"/>
            <a:ext cx="9971405" cy="1856105"/>
          </a:xfrm>
        </p:spPr>
        <p:txBody>
          <a:bodyPr>
            <a:normAutofit fontScale="90000"/>
          </a:bodyPr>
          <a:p>
            <a:r>
              <a:rPr lang="en-US" altLang="zh-CN" sz="4000">
                <a:solidFill>
                  <a:schemeClr val="tx1"/>
                </a:solidFill>
                <a:sym typeface="+mn-ea"/>
              </a:rPr>
              <a:t>Electro-magnetic</a:t>
            </a:r>
            <a:r>
              <a:rPr lang="en-US" altLang="zh-CN" sz="4000"/>
              <a:t> Energy Reconstruction of Highly Granular Calorimeter </a:t>
            </a:r>
            <a:r>
              <a:rPr lang="en-US" altLang="zh-CN" sz="4000"/>
              <a:t>Using Machine Learning</a:t>
            </a:r>
            <a:endParaRPr lang="en-US" altLang="zh-CN" sz="400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98880" y="3701415"/>
            <a:ext cx="10095865" cy="1715135"/>
          </a:xfrm>
        </p:spPr>
        <p:txBody>
          <a:bodyPr>
            <a:normAutofit fontScale="40000"/>
          </a:bodyPr>
          <a:p>
            <a:r>
              <a:rPr lang="en-US" altLang="zh-CN" sz="4000" b="1"/>
              <a:t>Xiang Li</a:t>
            </a:r>
            <a:endParaRPr lang="en-US" altLang="zh-CN" sz="4000" b="1"/>
          </a:p>
          <a:p>
            <a:r>
              <a:rPr lang="en-US" altLang="zh-CN" sz="4000" b="1">
                <a:sym typeface="+mn-ea"/>
              </a:rPr>
              <a:t>University of Science and Technology of China</a:t>
            </a:r>
            <a:endParaRPr lang="en-US" altLang="zh-CN" sz="4000" b="1">
              <a:sym typeface="+mn-ea"/>
            </a:endParaRPr>
          </a:p>
          <a:p>
            <a:r>
              <a:rPr lang="en-US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On behalf of the CEPC Calorimeter working group</a:t>
            </a:r>
            <a:endParaRPr lang="en-US" altLang="zh-CN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en-US" altLang="zh-CN" sz="40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INSTR 2026 October 12-16</a:t>
            </a:r>
            <a:endParaRPr lang="en-US" altLang="zh-CN" sz="4000" b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endParaRPr lang="en-US" altLang="zh-CN" sz="4000" b="1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Outline 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55000"/>
          </a:bodyPr>
          <a:p>
            <a:pPr algn="l">
              <a:lnSpc>
                <a:spcPct val="200000"/>
              </a:lnSpc>
            </a:pPr>
            <a:r>
              <a:rPr lang="en-US" altLang="zh-CN" sz="5600">
                <a:sym typeface="+mn-ea"/>
              </a:rPr>
              <a:t>Introduction and AHCAL Prototype</a:t>
            </a:r>
            <a:endParaRPr lang="en-US" altLang="zh-CN" sz="5600">
              <a:sym typeface="+mn-ea"/>
            </a:endParaRPr>
          </a:p>
          <a:p>
            <a:pPr algn="l">
              <a:lnSpc>
                <a:spcPct val="200000"/>
              </a:lnSpc>
            </a:pPr>
            <a:r>
              <a:rPr lang="en-US" altLang="zh-CN" sz="5600">
                <a:sym typeface="+mn-ea"/>
              </a:rPr>
              <a:t>Beam Tests and</a:t>
            </a:r>
            <a:r>
              <a:rPr lang="en-US" altLang="zh-CN" sz="5600">
                <a:solidFill>
                  <a:srgbClr val="000000"/>
                </a:solidFill>
                <a:latin typeface="Arial" panose="020B0604020202020204"/>
                <a:ea typeface="Arial" panose="020B0604020202020204"/>
                <a:sym typeface="+mn-ea"/>
              </a:rPr>
              <a:t> Simulation</a:t>
            </a:r>
            <a:endParaRPr lang="en-US" altLang="zh-CN" sz="5600">
              <a:solidFill>
                <a:srgbClr val="000000"/>
              </a:solidFill>
              <a:latin typeface="Arial" panose="020B0604020202020204"/>
              <a:ea typeface="Arial" panose="020B0604020202020204"/>
              <a:sym typeface="+mn-ea"/>
            </a:endParaRPr>
          </a:p>
          <a:p>
            <a:pPr algn="l">
              <a:lnSpc>
                <a:spcPct val="200000"/>
              </a:lnSpc>
            </a:pPr>
            <a:r>
              <a:rPr lang="en-US" altLang="zh-CN" sz="5600" b="1">
                <a:solidFill>
                  <a:schemeClr val="accent2"/>
                </a:solidFill>
                <a:sym typeface="+mn-ea"/>
              </a:rPr>
              <a:t>Electro-magnetic Energy reconstruction</a:t>
            </a:r>
            <a:endParaRPr lang="en-US" altLang="zh-CN" sz="5600" b="1">
              <a:solidFill>
                <a:srgbClr val="000000"/>
              </a:solidFill>
              <a:latin typeface="Arial" panose="020B0604020202020204"/>
              <a:ea typeface="Arial" panose="020B0604020202020204"/>
              <a:sym typeface="+mn-ea"/>
            </a:endParaRPr>
          </a:p>
          <a:p>
            <a:pPr lvl="1" algn="l">
              <a:lnSpc>
                <a:spcPct val="200000"/>
              </a:lnSpc>
            </a:pPr>
            <a:r>
              <a:rPr lang="en-US" altLang="zh-CN" sz="5145">
                <a:sym typeface="+mn-ea"/>
              </a:rPr>
              <a:t>CNN+LSTM: </a:t>
            </a:r>
            <a:r>
              <a:rPr lang="en-US" altLang="zh-CN" sz="5145">
                <a:solidFill>
                  <a:schemeClr val="accent2"/>
                </a:solidFill>
                <a:sym typeface="+mn-ea"/>
              </a:rPr>
              <a:t>Electronic Saturation effect</a:t>
            </a:r>
            <a:r>
              <a:rPr lang="en-US" altLang="zh-CN" sz="5145">
                <a:solidFill>
                  <a:schemeClr val="accent2"/>
                </a:solidFill>
                <a:sym typeface="+mn-ea"/>
              </a:rPr>
              <a:t> modeling </a:t>
            </a:r>
            <a:endParaRPr lang="en-US" altLang="zh-CN"/>
          </a:p>
          <a:p>
            <a:endParaRPr lang="en-US" altLang="zh-CN">
              <a:sym typeface="+mn-ea"/>
            </a:endParaRPr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2800"/>
              <a:t>Introduction</a:t>
            </a:r>
            <a:endParaRPr lang="en-US" altLang="zh-CN" sz="28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1270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65" y="1530350"/>
            <a:ext cx="4363720" cy="206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330" y="1172210"/>
            <a:ext cx="8921115" cy="3291840"/>
          </a:xfrm>
        </p:spPr>
        <p:txBody>
          <a:bodyPr/>
          <a:p>
            <a:r>
              <a:rPr lang="en-US" altLang="zh-CN" b="1">
                <a:sym typeface="+mn-ea"/>
              </a:rPr>
              <a:t>Circular Electron Positron Collider (CEPC)</a:t>
            </a:r>
            <a:endParaRPr lang="en-US" altLang="zh-CN" b="1">
              <a:sym typeface="+mn-ea"/>
            </a:endParaRPr>
          </a:p>
          <a:p>
            <a:pPr lvl="1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en-US" altLang="zh-CN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+mn-ea"/>
              </a:rPr>
              <a:t>E</a:t>
            </a:r>
            <a:r>
              <a:rPr lang="en-US" altLang="zh-CN" baseline="-250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+mn-ea"/>
              </a:rPr>
              <a:t>cm </a:t>
            </a:r>
            <a:r>
              <a:rPr lang="en-US" altLang="zh-CN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Symbol" panose="05050102010706020507" pitchFamily="2" charset="2"/>
              </a:rPr>
              <a:t> 240 GeV (Higgs mode)</a:t>
            </a:r>
            <a:endParaRPr lang="en-US" altLang="zh-CN" dirty="0">
              <a:solidFill>
                <a:srgbClr val="000000"/>
              </a:solidFill>
              <a:ea typeface="MS Mincho" panose="02020609040205080304" pitchFamily="49" charset="-128"/>
              <a:cs typeface="Times New Roman" panose="02020603050405020304" charset="0"/>
              <a:sym typeface="+mn-ea"/>
            </a:endParaRPr>
          </a:p>
          <a:p>
            <a:pPr lvl="1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en-US" altLang="zh-CN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+mn-ea"/>
              </a:rPr>
              <a:t>luminosity ~ 8.3</a:t>
            </a:r>
            <a:r>
              <a:rPr lang="en-US" altLang="zh-CN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Symbol" panose="05050102010706020507" pitchFamily="2" charset="2"/>
              </a:rPr>
              <a:t></a:t>
            </a:r>
            <a:r>
              <a:rPr lang="en-US" altLang="zh-CN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+mn-ea"/>
              </a:rPr>
              <a:t>10</a:t>
            </a:r>
            <a:r>
              <a:rPr lang="en-US" altLang="zh-CN" baseline="300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+mn-ea"/>
              </a:rPr>
              <a:t>34</a:t>
            </a:r>
            <a:r>
              <a:rPr lang="en-US" altLang="zh-CN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+mn-ea"/>
              </a:rPr>
              <a:t> cm</a:t>
            </a:r>
            <a:r>
              <a:rPr lang="en-US" altLang="zh-CN" baseline="300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+mn-ea"/>
              </a:rPr>
              <a:t>-2</a:t>
            </a:r>
            <a:r>
              <a:rPr lang="en-US" altLang="zh-CN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+mn-ea"/>
              </a:rPr>
              <a:t>s</a:t>
            </a:r>
            <a:r>
              <a:rPr lang="en-US" altLang="zh-CN" baseline="30000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+mn-ea"/>
              </a:rPr>
              <a:t>-1</a:t>
            </a:r>
            <a:r>
              <a:rPr lang="en-US" altLang="zh-CN" dirty="0">
                <a:solidFill>
                  <a:srgbClr val="000000"/>
                </a:solidFill>
                <a:ea typeface="MS Mincho" panose="02020609040205080304" pitchFamily="49" charset="-128"/>
                <a:cs typeface="Times New Roman" panose="02020603050405020304" charset="0"/>
                <a:sym typeface="Symbol" panose="05050102010706020507" pitchFamily="2" charset="2"/>
              </a:rPr>
              <a:t> (higgs mode)</a:t>
            </a:r>
            <a:endParaRPr lang="en-US" altLang="zh-CN">
              <a:sym typeface="+mn-ea"/>
            </a:endParaRPr>
          </a:p>
          <a:p>
            <a:pPr lvl="1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en-US" altLang="zh-CN">
                <a:sym typeface="+mn-ea"/>
              </a:rPr>
              <a:t>challenges: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jet energy resolution 3%~4%</a:t>
            </a:r>
            <a:endParaRPr lang="en-US" altLang="zh-CN"/>
          </a:p>
          <a:p>
            <a:endParaRPr lang="en-US" altLang="zh-CN" sz="2000"/>
          </a:p>
        </p:txBody>
      </p:sp>
      <p:pic>
        <p:nvPicPr>
          <p:cNvPr id="7" name="内容占位符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893175" y="4167505"/>
            <a:ext cx="2854325" cy="18491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46760" y="3821430"/>
            <a:ext cx="5363845" cy="21958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noAutofit/>
          </a:bodyPr>
          <a:p>
            <a:pPr marL="342900" indent="-34290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en-US" altLang="zh-CN" sz="2400" b="1" spc="150">
                <a:solidFill>
                  <a:schemeClr val="tx1"/>
                </a:solidFill>
                <a:uFillTx/>
                <a:cs typeface="+mn-lt"/>
              </a:rPr>
              <a:t>Particle Flow </a:t>
            </a:r>
            <a:r>
              <a:rPr lang="en-US" altLang="zh-CN" sz="2400" b="1" spc="150">
                <a:solidFill>
                  <a:schemeClr val="tx1"/>
                </a:solidFill>
                <a:uFillTx/>
                <a:cs typeface="+mn-lt"/>
                <a:sym typeface="+mn-ea"/>
              </a:rPr>
              <a:t>Algorithm (PFA)</a:t>
            </a:r>
            <a:endParaRPr lang="en-US" altLang="zh-CN" sz="2000" b="1" spc="150">
              <a:solidFill>
                <a:schemeClr val="tx1"/>
              </a:solidFill>
              <a:uFillTx/>
              <a:cs typeface="+mn-lt"/>
              <a:sym typeface="+mn-ea"/>
            </a:endParaRPr>
          </a:p>
          <a:p>
            <a:pPr marL="800100" lvl="1" indent="-342900">
              <a:lnSpc>
                <a:spcPct val="120000"/>
              </a:lnSpc>
              <a:spcBef>
                <a:spcPts val="300"/>
              </a:spcBef>
              <a:buFont typeface="Wingdings" panose="05000000000000000000" charset="0"/>
              <a:buChar char="Ø"/>
              <a:defRPr/>
            </a:pPr>
            <a:r>
              <a:rPr lang="en-US" altLang="zh-CN" sz="2000" spc="150">
                <a:solidFill>
                  <a:schemeClr val="tx1"/>
                </a:solidFill>
                <a:uFillTx/>
                <a:cs typeface="+mn-lt"/>
                <a:sym typeface="+mn-ea"/>
              </a:rPr>
              <a:t>Good track finding</a:t>
            </a:r>
            <a:endParaRPr lang="en-US" altLang="zh-CN" sz="2000" spc="150">
              <a:solidFill>
                <a:schemeClr val="tx1"/>
              </a:solidFill>
              <a:uFillTx/>
              <a:cs typeface="+mn-lt"/>
            </a:endParaRPr>
          </a:p>
          <a:p>
            <a:pPr marL="800100" lvl="1" indent="-342900">
              <a:lnSpc>
                <a:spcPct val="120000"/>
              </a:lnSpc>
              <a:spcBef>
                <a:spcPts val="300"/>
              </a:spcBef>
              <a:buFont typeface="Wingdings" panose="05000000000000000000" charset="0"/>
              <a:buChar char="Ø"/>
              <a:defRPr/>
            </a:pPr>
            <a:r>
              <a:rPr lang="en-US" altLang="zh-CN" sz="2000" spc="150">
                <a:solidFill>
                  <a:schemeClr val="tx1"/>
                </a:solidFill>
                <a:uFillTx/>
                <a:cs typeface="+mn-lt"/>
                <a:sym typeface="+mn-ea"/>
              </a:rPr>
              <a:t>Good shower partition</a:t>
            </a:r>
            <a:endParaRPr lang="en-US" altLang="zh-CN" sz="2000" spc="150">
              <a:solidFill>
                <a:schemeClr val="tx1"/>
              </a:solidFill>
              <a:uFillTx/>
              <a:cs typeface="+mn-lt"/>
              <a:sym typeface="+mn-ea"/>
            </a:endParaRPr>
          </a:p>
          <a:p>
            <a:pPr lvl="3" indent="-342900">
              <a:lnSpc>
                <a:spcPct val="120000"/>
              </a:lnSpc>
              <a:spcBef>
                <a:spcPts val="300"/>
              </a:spcBef>
              <a:buFont typeface="Wingdings" panose="05000000000000000000" charset="0"/>
              <a:buChar char="Ø"/>
              <a:defRPr/>
            </a:pPr>
            <a:r>
              <a:rPr lang="en-US" altLang="zh-CN" sz="2000" spc="150">
                <a:uFillTx/>
                <a:cs typeface="+mn-lt"/>
                <a:sym typeface="+mn-ea"/>
              </a:rPr>
              <a:t>High granularity</a:t>
            </a:r>
            <a:endParaRPr lang="en-US" altLang="zh-CN" sz="2000" spc="150">
              <a:uFillTx/>
              <a:cs typeface="+mn-lt"/>
              <a:sym typeface="+mn-ea"/>
            </a:endParaRPr>
          </a:p>
          <a:p>
            <a:pPr lvl="3" indent="-342900">
              <a:lnSpc>
                <a:spcPct val="120000"/>
              </a:lnSpc>
              <a:spcBef>
                <a:spcPts val="300"/>
              </a:spcBef>
              <a:buFont typeface="Wingdings" panose="05000000000000000000" charset="0"/>
              <a:buChar char="Ø"/>
              <a:defRPr/>
            </a:pPr>
            <a:r>
              <a:rPr lang="en-US" altLang="zh-CN" sz="2000" spc="150">
                <a:uFillTx/>
                <a:cs typeface="+mn-lt"/>
                <a:sym typeface="+mn-ea"/>
              </a:rPr>
              <a:t>High</a:t>
            </a:r>
            <a:r>
              <a:rPr lang="en-US" altLang="zh-CN" sz="2000" spc="150">
                <a:solidFill>
                  <a:schemeClr val="tx1"/>
                </a:solidFill>
                <a:uFillTx/>
                <a:cs typeface="+mn-lt"/>
                <a:sym typeface="+mn-ea"/>
              </a:rPr>
              <a:t> </a:t>
            </a:r>
            <a:r>
              <a:rPr lang="en-US" altLang="zh-CN" sz="2000">
                <a:solidFill>
                  <a:schemeClr val="tx1"/>
                </a:solidFill>
                <a:sym typeface="+mn-ea"/>
              </a:rPr>
              <a:t>energy resolution</a:t>
            </a:r>
            <a:endParaRPr lang="en-US" altLang="zh-CN" sz="2000" spc="150">
              <a:solidFill>
                <a:schemeClr val="tx1"/>
              </a:solidFill>
              <a:uFillTx/>
              <a:cs typeface="+mn-lt"/>
            </a:endParaRPr>
          </a:p>
          <a:p>
            <a:pPr lvl="2" indent="-342900">
              <a:lnSpc>
                <a:spcPct val="120000"/>
              </a:lnSpc>
              <a:spcBef>
                <a:spcPts val="300"/>
              </a:spcBef>
              <a:buFont typeface="Wingdings" panose="05000000000000000000" charset="0"/>
              <a:buChar char="Ø"/>
              <a:defRPr/>
            </a:pPr>
            <a:endParaRPr lang="en-US" altLang="zh-CN" sz="2000" spc="150">
              <a:solidFill>
                <a:schemeClr val="tx1"/>
              </a:solidFill>
              <a:uFillTx/>
              <a:cs typeface="+mn-lt"/>
            </a:endParaRPr>
          </a:p>
          <a:p>
            <a:pPr marL="800100" lvl="1" indent="-342900">
              <a:lnSpc>
                <a:spcPct val="120000"/>
              </a:lnSpc>
              <a:spcBef>
                <a:spcPts val="300"/>
              </a:spcBef>
              <a:buFont typeface="Wingdings" panose="05000000000000000000" charset="0"/>
              <a:buChar char="Ø"/>
              <a:defRPr/>
            </a:pPr>
            <a:endParaRPr lang="en-US" altLang="zh-CN" sz="2000" spc="150">
              <a:solidFill>
                <a:schemeClr val="tx1"/>
              </a:solidFill>
              <a:uFillTx/>
              <a:cs typeface="+mn-lt"/>
              <a:sym typeface="+mn-ea"/>
            </a:endParaRPr>
          </a:p>
        </p:txBody>
      </p:sp>
      <p:pic>
        <p:nvPicPr>
          <p:cNvPr id="9" name="图片 8" descr="fbd7d3831cb4a5ab2475a2e2ff0149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500" y="3782060"/>
            <a:ext cx="2684780" cy="2397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 sz="2800"/>
              <a:t>AHCAL Prototype</a:t>
            </a:r>
            <a:endParaRPr lang="en-US" altLang="zh-CN" sz="28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aphicFrame>
        <p:nvGraphicFramePr>
          <p:cNvPr id="13" name="表格 12"/>
          <p:cNvGraphicFramePr/>
          <p:nvPr>
            <p:custDataLst>
              <p:tags r:id="rId2"/>
            </p:custDataLst>
          </p:nvPr>
        </p:nvGraphicFramePr>
        <p:xfrm>
          <a:off x="855980" y="2684780"/>
          <a:ext cx="4672965" cy="373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635"/>
                <a:gridCol w="2386330"/>
              </a:tblGrid>
              <a:tr h="43497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9974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/>
                        <a:t>Total layers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/>
                        <a:t>40</a:t>
                      </a:r>
                      <a:endParaRPr lang="en-US" altLang="zh-CN"/>
                    </a:p>
                  </a:txBody>
                  <a:tcPr/>
                </a:tc>
              </a:tr>
              <a:tr h="50038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/>
                        <a:t>Sensitive area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/>
                        <a:t>72cm*72cm</a:t>
                      </a:r>
                      <a:endParaRPr lang="en-US" altLang="zh-CN"/>
                    </a:p>
                  </a:txBody>
                  <a:tcPr/>
                </a:tc>
              </a:tr>
              <a:tr h="49911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800" dirty="0">
                          <a:sym typeface="+mn-ea"/>
                        </a:rPr>
                        <a:t>Granularity</a:t>
                      </a:r>
                      <a:endParaRPr lang="en-US" altLang="zh-CN" i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/>
                        <a:t>4cm*4cm*0.3cm</a:t>
                      </a:r>
                      <a:endParaRPr lang="en-US" altLang="zh-CN"/>
                    </a:p>
                  </a:txBody>
                  <a:tcPr/>
                </a:tc>
              </a:tr>
              <a:tr h="49974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/>
                        <a:t>Total channels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en-US" altLang="zh-CN"/>
                        <a:t>12960</a:t>
                      </a:r>
                      <a:endParaRPr lang="en-US" altLang="zh-CN"/>
                    </a:p>
                  </a:txBody>
                  <a:tcPr/>
                </a:tc>
              </a:tr>
              <a:tr h="4349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+mn-ea"/>
                        </a:rPr>
                        <a:t>NIL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+mn-ea"/>
                        </a:rPr>
                        <a:t>4.6</a:t>
                      </a:r>
                      <a:endParaRPr lang="zh-CN" altLang="en-US"/>
                    </a:p>
                  </a:txBody>
                  <a:tcPr/>
                </a:tc>
              </a:tr>
              <a:tr h="4349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+mn-ea"/>
                        </a:rPr>
                        <a:t>Energy Resolution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+mn-ea"/>
                        </a:rPr>
                        <a:t>&lt;60%@ 1 GeV</a:t>
                      </a:r>
                      <a:r>
                        <a:rPr lang="zh-CN" altLang="en-US" sz="1800" dirty="0">
                          <a:sym typeface="+mn-ea"/>
                        </a:rPr>
                        <a:t>（</a:t>
                      </a:r>
                      <a:r>
                        <a:rPr lang="en-US" altLang="zh-CN" sz="1800" dirty="0">
                          <a:sym typeface="+mn-ea"/>
                        </a:rPr>
                        <a:t>Hadron</a:t>
                      </a:r>
                      <a:r>
                        <a:rPr lang="zh-CN" altLang="en-US" sz="1800" dirty="0">
                          <a:sym typeface="+mn-ea"/>
                        </a:rPr>
                        <a:t>）</a:t>
                      </a:r>
                      <a:endParaRPr lang="zh-CN" altLang="en-US" sz="1800" dirty="0">
                        <a:sym typeface="+mn-ea"/>
                      </a:endParaRPr>
                    </a:p>
                  </a:txBody>
                  <a:tcPr/>
                </a:tc>
              </a:tr>
              <a:tr h="4349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Weight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5.0T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内容占位符 2"/>
          <p:cNvSpPr>
            <a:spLocks noGrp="1"/>
          </p:cNvSpPr>
          <p:nvPr/>
        </p:nvSpPr>
        <p:spPr>
          <a:xfrm>
            <a:off x="608330" y="1069975"/>
            <a:ext cx="6390005" cy="249618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charset="0"/>
              <a:buChar char="Ø"/>
              <a:defRPr sz="24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lt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  <a:tabLst>
                <a:tab pos="1609725" algn="l"/>
                <a:tab pos="1609725" algn="l"/>
                <a:tab pos="1609725" algn="l"/>
                <a:tab pos="1609725" algn="l"/>
              </a:tabLst>
              <a:defRPr sz="20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lt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charset="0"/>
              <a:buChar char="Ø"/>
              <a:defRPr sz="18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lt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Ø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lt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Ø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lt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</a:pPr>
            <a:r>
              <a:rPr lang="en-US" altLang="zh-CN" sz="1800" b="1"/>
              <a:t>An Analogue readout Hadronic Calorimeter prototype has been developed</a:t>
            </a:r>
            <a:endParaRPr lang="en-US" altLang="zh-CN" sz="1800" b="1"/>
          </a:p>
          <a:p>
            <a:pPr>
              <a:lnSpc>
                <a:spcPct val="160000"/>
              </a:lnSpc>
            </a:pPr>
            <a:r>
              <a:rPr lang="en-US" altLang="zh-CN" sz="1800" b="1"/>
              <a:t>A sampling calorimeter :sampling fraction of about 1%–2%</a:t>
            </a:r>
            <a:endParaRPr lang="en-US" altLang="zh-CN" sz="1800" b="1"/>
          </a:p>
          <a:p>
            <a:pPr>
              <a:lnSpc>
                <a:spcPct val="160000"/>
              </a:lnSpc>
            </a:pPr>
            <a:endParaRPr lang="en-US" altLang="zh-CN" sz="1800" b="1"/>
          </a:p>
        </p:txBody>
      </p:sp>
      <p:grpSp>
        <p:nvGrpSpPr>
          <p:cNvPr id="7" name="组合 6"/>
          <p:cNvGrpSpPr/>
          <p:nvPr/>
        </p:nvGrpSpPr>
        <p:grpSpPr>
          <a:xfrm>
            <a:off x="6998335" y="3756025"/>
            <a:ext cx="4578985" cy="2795270"/>
            <a:chOff x="10181" y="1405"/>
            <a:chExt cx="4267" cy="3511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3"/>
            <a:srcRect l="481" t="1410" r="43333" b="10618"/>
            <a:stretch>
              <a:fillRect/>
            </a:stretch>
          </p:blipFill>
          <p:spPr>
            <a:xfrm>
              <a:off x="10181" y="1405"/>
              <a:ext cx="4267" cy="3511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12662" y="4003"/>
              <a:ext cx="1786" cy="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AHCAL</a:t>
              </a:r>
              <a:endParaRPr lang="en-US" altLang="zh-CN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4490" y="926465"/>
            <a:ext cx="5066030" cy="27952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553700" y="5824855"/>
            <a:ext cx="1226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Prototype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 sz="2800">
                <a:sym typeface="+mn-ea"/>
              </a:rPr>
              <a:t>Beam Tests</a:t>
            </a:r>
            <a:endParaRPr lang="en-US" altLang="zh-CN" sz="280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1069975"/>
            <a:ext cx="5336540" cy="30772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83235" y="1069658"/>
            <a:ext cx="5080000" cy="368300"/>
          </a:xfrm>
          <a:prstGeom prst="rect">
            <a:avLst/>
          </a:prstGeom>
        </p:spPr>
        <p:txBody>
          <a:bodyPr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b="1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Beam tests have been done at CERN</a:t>
            </a:r>
            <a:endParaRPr lang="en-US" altLang="zh-CN" b="1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5645" y="1577658"/>
            <a:ext cx="5080000" cy="1863090"/>
          </a:xfrm>
          <a:prstGeom prst="rect">
            <a:avLst/>
          </a:prstGeom>
        </p:spPr>
        <p:txBody>
          <a:bodyPr>
            <a:spAutoFit/>
          </a:bodyPr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kern="0" spc="15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muon</a:t>
            </a:r>
            <a:r>
              <a:rPr kern="0" spc="48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spc="15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positio</a:t>
            </a:r>
            <a:r>
              <a:rPr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n</a:t>
            </a:r>
            <a:r>
              <a:rPr kern="0" spc="40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scan(</a:t>
            </a:r>
            <a:r>
              <a:rPr kern="0" spc="-23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100GeV/c</a:t>
            </a:r>
            <a:r>
              <a:rPr kern="0" spc="-3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)</a:t>
            </a:r>
            <a:endParaRPr kern="0" spc="140" dirty="0">
              <a:solidFill>
                <a:srgbClr val="000000">
                  <a:alpha val="100000"/>
                </a:srgbClr>
              </a:solidFill>
              <a:ea typeface="Arial" panose="020B0604020202020204"/>
              <a:cs typeface="+mn-lt"/>
              <a:sym typeface="+mn-ea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P</a:t>
            </a:r>
            <a:r>
              <a:rPr kern="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ion</a:t>
            </a:r>
            <a:r>
              <a:rPr kern="0" spc="48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spc="22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(</a:t>
            </a:r>
            <a:r>
              <a:rPr kern="0" spc="-22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spc="22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1-120</a:t>
            </a:r>
            <a:r>
              <a:rPr kern="0" spc="-37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GeV</a:t>
            </a:r>
            <a:r>
              <a:rPr kern="0" spc="22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/c</a:t>
            </a:r>
            <a:r>
              <a:rPr kern="0" spc="-34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spc="22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)</a:t>
            </a:r>
            <a:endParaRPr kern="0" spc="220" dirty="0">
              <a:solidFill>
                <a:srgbClr val="FF0000">
                  <a:alpha val="100000"/>
                </a:srgbClr>
              </a:solidFill>
              <a:ea typeface="Arial" panose="020B0604020202020204"/>
              <a:cs typeface="+mn-lt"/>
              <a:sym typeface="+mn-ea"/>
            </a:endParaRPr>
          </a:p>
          <a:p>
            <a:pPr marL="342900" indent="-34290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E</a:t>
            </a:r>
            <a:r>
              <a:rPr kern="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lectron</a:t>
            </a:r>
            <a:r>
              <a:rPr kern="0" spc="47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spc="28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(</a:t>
            </a:r>
            <a:r>
              <a:rPr kern="0" spc="-23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spc="28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1-120</a:t>
            </a:r>
            <a:r>
              <a:rPr kern="0" spc="-36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GeV</a:t>
            </a:r>
            <a:r>
              <a:rPr kern="0" spc="28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/c</a:t>
            </a:r>
            <a:r>
              <a:rPr kern="0" spc="-34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kern="0" spc="28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)</a:t>
            </a:r>
            <a:endParaRPr dirty="0">
              <a:solidFill>
                <a:srgbClr val="FF0000"/>
              </a:solidFill>
              <a:ea typeface="Arial" panose="020B0604020202020204"/>
              <a:cs typeface="+mn-lt"/>
            </a:endParaRPr>
          </a:p>
          <a:p>
            <a:endParaRPr lang="en-US" altLang="zh-CN" dirty="0">
              <a:solidFill>
                <a:srgbClr val="FF0000"/>
              </a:solidFill>
              <a:latin typeface="Arial" panose="020B0604020202020204"/>
              <a:ea typeface="Arial" panose="020B0604020202020204"/>
              <a:cs typeface="+mn-lt"/>
            </a:endParaRPr>
          </a:p>
        </p:txBody>
      </p:sp>
      <p:grpSp>
        <p:nvGrpSpPr>
          <p:cNvPr id="11" name="group 12"/>
          <p:cNvGrpSpPr/>
          <p:nvPr/>
        </p:nvGrpSpPr>
        <p:grpSpPr>
          <a:xfrm rot="21600000">
            <a:off x="4991735" y="4175125"/>
            <a:ext cx="3320415" cy="2426970"/>
            <a:chOff x="0" y="0"/>
            <a:chExt cx="3464052" cy="2598420"/>
          </a:xfrm>
        </p:grpSpPr>
        <p:pic>
          <p:nvPicPr>
            <p:cNvPr id="138" name="picture 1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464052" cy="2598420"/>
            </a:xfrm>
            <a:prstGeom prst="rect">
              <a:avLst/>
            </a:prstGeom>
          </p:spPr>
        </p:pic>
        <p:sp>
          <p:nvSpPr>
            <p:cNvPr id="140" name="textbox 140"/>
            <p:cNvSpPr/>
            <p:nvPr/>
          </p:nvSpPr>
          <p:spPr>
            <a:xfrm>
              <a:off x="-12700" y="-12700"/>
              <a:ext cx="3489959" cy="26428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2820" algn="l" rtl="0" eaLnBrk="0">
                <a:lnSpc>
                  <a:spcPct val="75000"/>
                </a:lnSpc>
                <a:spcBef>
                  <a:spcPts val="0"/>
                </a:spcBef>
              </a:pPr>
              <a:r>
                <a:rPr sz="1500" b="1" kern="0" spc="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2022 </a:t>
              </a:r>
              <a:r>
                <a:rPr sz="1500" b="1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SPS</a:t>
              </a:r>
              <a:r>
                <a:rPr sz="1500" b="1" kern="0" spc="1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b="1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</a:t>
              </a:r>
              <a:r>
                <a:rPr sz="1500" b="1" kern="0" spc="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" name="group 14"/>
          <p:cNvGrpSpPr/>
          <p:nvPr/>
        </p:nvGrpSpPr>
        <p:grpSpPr>
          <a:xfrm rot="21600000">
            <a:off x="8535035" y="4175125"/>
            <a:ext cx="3459353" cy="2454922"/>
            <a:chOff x="0" y="0"/>
            <a:chExt cx="3459353" cy="2454922"/>
          </a:xfrm>
        </p:grpSpPr>
        <p:pic>
          <p:nvPicPr>
            <p:cNvPr id="142" name="picture 1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459353" cy="2454922"/>
            </a:xfrm>
            <a:prstGeom prst="rect">
              <a:avLst/>
            </a:prstGeom>
          </p:spPr>
        </p:pic>
        <p:sp>
          <p:nvSpPr>
            <p:cNvPr id="144" name="textbox 144"/>
            <p:cNvSpPr/>
            <p:nvPr/>
          </p:nvSpPr>
          <p:spPr>
            <a:xfrm>
              <a:off x="-12700" y="-12700"/>
              <a:ext cx="3484879" cy="24993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49070" algn="l" rtl="0" eaLnBrk="0">
                <a:lnSpc>
                  <a:spcPct val="75000"/>
                </a:lnSpc>
              </a:pPr>
              <a:r>
                <a:rPr sz="1500" b="1" kern="0" spc="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2023 </a:t>
              </a:r>
              <a:r>
                <a:rPr sz="1500" b="1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SPS</a:t>
              </a:r>
              <a:r>
                <a:rPr sz="1500" b="1" kern="0" spc="1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b="1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</a:t>
              </a:r>
              <a:r>
                <a:rPr sz="1500" b="1" kern="0" spc="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27685" y="3441382"/>
            <a:ext cx="5080000" cy="368300"/>
          </a:xfrm>
          <a:prstGeom prst="rect">
            <a:avLst/>
          </a:prstGeom>
        </p:spPr>
        <p:txBody>
          <a:bodyPr>
            <a:spAutoFit/>
          </a:bodyPr>
          <a:p>
            <a:pPr marL="285750" indent="-285750" algn="l">
              <a:buClrTx/>
              <a:buSzTx/>
              <a:buFont typeface="Wingdings" panose="05000000000000000000" charset="0"/>
              <a:buChar char="Ø"/>
            </a:pPr>
            <a:r>
              <a:rPr lang="en-US" altLang="zh-CN" sz="1800" b="1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Calorimeter Calibration</a:t>
            </a:r>
            <a:endParaRPr lang="en-US" altLang="zh-CN" sz="1800" b="1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1785" y="3894773"/>
            <a:ext cx="5080000" cy="2194560"/>
          </a:xfrm>
          <a:prstGeom prst="rect">
            <a:avLst/>
          </a:prstGeom>
        </p:spPr>
        <p:txBody>
          <a:bodyPr>
            <a:spAutoFit/>
          </a:bodyPr>
          <a:p>
            <a:pPr marL="742950" lvl="1" indent="-285750">
              <a:lnSpc>
                <a:spcPct val="19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Pedestal Calibration</a:t>
            </a:r>
            <a:endParaRPr lang="en-US" altLang="zh-CN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742950" lvl="1" indent="-285750">
              <a:lnSpc>
                <a:spcPct val="19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High-Lowgain Calibration</a:t>
            </a:r>
            <a:endParaRPr lang="en-US" altLang="zh-CN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742950" lvl="1" indent="-285750">
              <a:lnSpc>
                <a:spcPct val="19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MIP Calibration</a:t>
            </a:r>
            <a:endParaRPr lang="en-US" altLang="zh-CN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marL="742950" lvl="1" indent="-285750">
              <a:lnSpc>
                <a:spcPct val="19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SPE Calibration</a:t>
            </a:r>
            <a:endParaRPr lang="en-US" altLang="zh-CN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 sz="2800">
                <a:sym typeface="+mn-ea"/>
              </a:rPr>
              <a:t>Motivation</a:t>
            </a:r>
            <a:endParaRPr lang="en-US" altLang="zh-CN" sz="280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22630" y="892175"/>
            <a:ext cx="6565265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en-US" sz="2400" b="1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E</a:t>
            </a:r>
            <a:r>
              <a:rPr sz="2400" b="1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lectro</a:t>
            </a:r>
            <a:r>
              <a:rPr lang="en-US" sz="2400" b="1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-magnetic energy</a:t>
            </a:r>
            <a:r>
              <a:rPr sz="2400" b="1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reconstruction</a:t>
            </a:r>
            <a:endParaRPr lang="en-US" altLang="zh-CN" sz="2400" b="1" kern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+mn-lt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7890" y="1270000"/>
            <a:ext cx="10055225" cy="2475230"/>
          </a:xfrm>
          <a:prstGeom prst="rect">
            <a:avLst/>
          </a:prstGeom>
        </p:spPr>
        <p:txBody>
          <a:bodyPr wrap="square">
            <a:noAutofit/>
          </a:bodyPr>
          <a:p>
            <a:pPr marL="342900" indent="-342900">
              <a:lnSpc>
                <a:spcPct val="170000"/>
              </a:lnSpc>
              <a:buFont typeface="Wingdings" panose="05000000000000000000" charset="0"/>
              <a:buChar char="l"/>
            </a:pPr>
            <a:r>
              <a:rPr lang="en-US" sz="20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R</a:t>
            </a:r>
            <a:r>
              <a:rPr sz="20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eliable electro</a:t>
            </a:r>
            <a:r>
              <a:rPr lang="en-US" sz="20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-magnetic energy</a:t>
            </a:r>
            <a:r>
              <a:rPr sz="20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reconstruction</a:t>
            </a:r>
            <a:r>
              <a:rPr lang="en-US" sz="20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: </a:t>
            </a:r>
            <a:endParaRPr sz="2000" kern="0" dirty="0">
              <a:solidFill>
                <a:srgbClr val="000000">
                  <a:alpha val="100000"/>
                </a:srgbClr>
              </a:solidFill>
              <a:ea typeface="Arial" panose="020B0604020202020204"/>
              <a:cs typeface="+mn-lt"/>
              <a:sym typeface="+mn-ea"/>
            </a:endParaRPr>
          </a:p>
          <a:p>
            <a:pPr marL="800100" lvl="1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P</a:t>
            </a:r>
            <a:r>
              <a:rPr sz="20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rovid</a:t>
            </a:r>
            <a:r>
              <a:rPr lang="en-US" sz="20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ing </a:t>
            </a:r>
            <a:r>
              <a:rPr sz="20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a </a:t>
            </a:r>
            <a:r>
              <a:rPr sz="2000" kern="0" dirty="0">
                <a:solidFill>
                  <a:schemeClr val="accent2">
                    <a:alpha val="100000"/>
                  </a:schemeClr>
                </a:solidFill>
                <a:ea typeface="Arial" panose="020B0604020202020204"/>
                <a:cs typeface="+mn-lt"/>
                <a:sym typeface="+mn-ea"/>
              </a:rPr>
              <a:t>useful</a:t>
            </a:r>
            <a:r>
              <a:rPr lang="en-US" sz="2000" kern="0" dirty="0">
                <a:solidFill>
                  <a:schemeClr val="accent2">
                    <a:alpha val="100000"/>
                  </a:scheme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000" kern="0" dirty="0">
                <a:solidFill>
                  <a:schemeClr val="accent2">
                    <a:alpha val="100000"/>
                  </a:schemeClr>
                </a:solidFill>
                <a:ea typeface="Arial" panose="020B0604020202020204"/>
                <a:cs typeface="+mn-lt"/>
                <a:sym typeface="+mn-ea"/>
              </a:rPr>
              <a:t>reference</a:t>
            </a:r>
            <a:r>
              <a:rPr sz="20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for subsequent studies of more complex hadronic showers</a:t>
            </a:r>
            <a:endParaRPr sz="2000" kern="0" dirty="0">
              <a:solidFill>
                <a:srgbClr val="000000">
                  <a:alpha val="100000"/>
                </a:srgbClr>
              </a:solidFill>
              <a:ea typeface="Arial" panose="020B0604020202020204"/>
              <a:cs typeface="+mn-lt"/>
              <a:sym typeface="+mn-ea"/>
            </a:endParaRPr>
          </a:p>
          <a:p>
            <a:pPr lvl="1" indent="0">
              <a:lnSpc>
                <a:spcPct val="170000"/>
              </a:lnSpc>
              <a:buFont typeface="Arial" panose="020B0604020202020204" pitchFamily="34" charset="0"/>
              <a:buNone/>
            </a:pPr>
            <a:endParaRPr sz="2000" kern="0" dirty="0">
              <a:solidFill>
                <a:srgbClr val="000000">
                  <a:alpha val="100000"/>
                </a:srgbClr>
              </a:solidFill>
              <a:ea typeface="Arial" panose="020B0604020202020204"/>
              <a:cs typeface="+mn-lt"/>
              <a:sym typeface="+mn-ea"/>
            </a:endParaRPr>
          </a:p>
          <a:p>
            <a:pPr indent="0">
              <a:lnSpc>
                <a:spcPct val="180000"/>
              </a:lnSpc>
              <a:buFont typeface="Arial" panose="020B0604020202020204" pitchFamily="34" charset="0"/>
              <a:buNone/>
            </a:pPr>
            <a:endParaRPr sz="2000" kern="0" dirty="0">
              <a:solidFill>
                <a:srgbClr val="000000">
                  <a:alpha val="100000"/>
                </a:srgbClr>
              </a:solidFill>
              <a:ea typeface="Arial" panose="020B0604020202020204"/>
              <a:cs typeface="+mn-lt"/>
              <a:sym typeface="+mn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296035" y="3080385"/>
            <a:ext cx="9192895" cy="3243580"/>
            <a:chOff x="2114" y="5306"/>
            <a:chExt cx="14008" cy="4670"/>
          </a:xfrm>
        </p:grpSpPr>
        <p:pic>
          <p:nvPicPr>
            <p:cNvPr id="14" name="图片 1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114" y="5306"/>
              <a:ext cx="6412" cy="4603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9956" y="5306"/>
              <a:ext cx="6167" cy="467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 sz="2800">
                <a:sym typeface="+mn-ea"/>
              </a:rPr>
              <a:t>Simulation</a:t>
            </a:r>
            <a:r>
              <a:rPr lang="en-US" altLang="zh-CN" sz="2800">
                <a:solidFill>
                  <a:srgbClr val="000000"/>
                </a:solidFill>
                <a:latin typeface="Arial" panose="020B0604020202020204"/>
                <a:ea typeface="Arial" panose="020B0604020202020204"/>
                <a:sym typeface="+mn-ea"/>
              </a:rPr>
              <a:t> </a:t>
            </a:r>
            <a:r>
              <a:rPr lang="en-US" altLang="zh-CN" sz="2800">
                <a:sym typeface="+mn-ea"/>
              </a:rPr>
              <a:t>and Data</a:t>
            </a:r>
            <a:endParaRPr lang="en-US" altLang="zh-CN" sz="280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41630" y="6614120"/>
            <a:ext cx="2699385" cy="316800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74675" y="884555"/>
            <a:ext cx="4426585" cy="11480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en-US" altLang="zh-CN" b="1">
                <a:sym typeface="+mn-ea"/>
              </a:rPr>
              <a:t>MC_truth: </a:t>
            </a:r>
            <a:r>
              <a:rPr lang="en-US" altLang="zh-CN">
                <a:sym typeface="+mn-ea"/>
              </a:rPr>
              <a:t>Raw  MC simulation</a:t>
            </a:r>
            <a:endParaRPr lang="en-US" altLang="zh-CN">
              <a:sym typeface="+mn-ea"/>
            </a:endParaRPr>
          </a:p>
          <a:p>
            <a:pPr marL="742950" lvl="1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sym typeface="+mn-ea"/>
              </a:rPr>
              <a:t>Geant4 simulation: standalone AHCAL</a:t>
            </a:r>
            <a:r>
              <a:rPr lang="en-US" altLang="zh-CN" sz="1600">
                <a:sym typeface="+mn-ea"/>
              </a:rPr>
              <a:t> </a:t>
            </a:r>
            <a:r>
              <a:rPr lang="zh-CN" altLang="en-US" sz="1600">
                <a:sym typeface="+mn-ea"/>
              </a:rPr>
              <a:t>prototypes</a:t>
            </a:r>
            <a:r>
              <a:rPr lang="en-US" altLang="zh-CN" sz="1600">
                <a:sym typeface="+mn-ea"/>
              </a:rPr>
              <a:t>’</a:t>
            </a:r>
            <a:r>
              <a:rPr lang="zh-CN" altLang="en-US" sz="1600">
                <a:sym typeface="+mn-ea"/>
              </a:rPr>
              <a:t>geometry</a:t>
            </a:r>
            <a:endParaRPr lang="en-US" altLang="zh-CN" sz="1600">
              <a:sym typeface="+mn-ea"/>
            </a:endParaRPr>
          </a:p>
          <a:p>
            <a:pPr marL="285750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en-US" altLang="zh-CN" b="1">
                <a:sym typeface="+mn-ea"/>
              </a:rPr>
              <a:t>MC_digi:</a:t>
            </a:r>
            <a:r>
              <a:rPr lang="en-US" altLang="zh-CN">
                <a:sym typeface="+mn-ea"/>
              </a:rPr>
              <a:t> After </a:t>
            </a:r>
            <a:r>
              <a:rPr lang="en-US" altLang="zh-CN">
                <a:solidFill>
                  <a:srgbClr val="000000"/>
                </a:solidFill>
                <a:latin typeface="Arial" panose="020B0604020202020204"/>
                <a:ea typeface="Arial" panose="020B0604020202020204"/>
                <a:sym typeface="+mn-ea"/>
              </a:rPr>
              <a:t>Digitization</a:t>
            </a:r>
            <a:endParaRPr lang="en-US" altLang="zh-CN">
              <a:solidFill>
                <a:srgbClr val="000000"/>
              </a:solidFill>
              <a:latin typeface="Arial" panose="020B0604020202020204"/>
              <a:ea typeface="Arial" panose="020B0604020202020204"/>
              <a:sym typeface="+mn-ea"/>
            </a:endParaRPr>
          </a:p>
          <a:p>
            <a:pPr marL="742950" lvl="1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  <a:sym typeface="+mn-ea"/>
              </a:rPr>
              <a:t>Scintillator non-uniformity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  <a:sym typeface="+mn-ea"/>
            </a:endParaRPr>
          </a:p>
          <a:p>
            <a:pPr marL="742950" lvl="1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  <a:sym typeface="+mn-ea"/>
              </a:rPr>
              <a:t>SiPM response:</a:t>
            </a:r>
            <a:r>
              <a:rPr lang="en-US" altLang="zh-CN" sz="1600" b="1">
                <a:solidFill>
                  <a:srgbClr val="000000"/>
                </a:solidFill>
                <a:latin typeface="Arial" panose="020B0604020202020204"/>
                <a:ea typeface="Arial" panose="020B0604020202020204"/>
                <a:sym typeface="+mn-ea"/>
              </a:rPr>
              <a:t> </a:t>
            </a: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  <a:sym typeface="+mn-ea"/>
              </a:rPr>
              <a:t>SiPM saturation and fluctuations 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  <a:sym typeface="+mn-ea"/>
            </a:endParaRPr>
          </a:p>
          <a:p>
            <a:pPr marL="285750" lvl="0" indent="-285750">
              <a:lnSpc>
                <a:spcPct val="170000"/>
              </a:lnSpc>
              <a:buFont typeface="Wingdings" panose="05000000000000000000" charset="0"/>
              <a:buChar char="Ø"/>
            </a:pPr>
            <a:r>
              <a:rPr lang="en-US" altLang="zh-CN" b="1">
                <a:sym typeface="+mn-ea"/>
              </a:rPr>
              <a:t>Data: </a:t>
            </a:r>
            <a:r>
              <a:rPr lang="en-US" altLang="zh-CN">
                <a:sym typeface="+mn-ea"/>
              </a:rPr>
              <a:t>Beam-test data </a:t>
            </a:r>
            <a:endParaRPr lang="en-US" altLang="zh-CN">
              <a:sym typeface="+mn-ea"/>
            </a:endParaRPr>
          </a:p>
          <a:p>
            <a:pPr marL="285750" lvl="0" indent="-285750">
              <a:lnSpc>
                <a:spcPct val="170000"/>
              </a:lnSpc>
              <a:buFont typeface="Wingdings" panose="05000000000000000000" charset="0"/>
              <a:buChar char="Ø"/>
            </a:pPr>
            <a:endParaRPr lang="en-US" altLang="zh-CN">
              <a:solidFill>
                <a:srgbClr val="000000"/>
              </a:solidFill>
              <a:latin typeface="Arial" panose="020B0604020202020204"/>
              <a:ea typeface="Arial" panose="020B0604020202020204"/>
              <a:sym typeface="+mn-ea"/>
            </a:endParaRPr>
          </a:p>
          <a:p>
            <a:pPr marL="742950" lvl="1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1600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2605" y="4353878"/>
            <a:ext cx="5080000" cy="2306320"/>
          </a:xfrm>
          <a:prstGeom prst="rect">
            <a:avLst/>
          </a:prstGeom>
        </p:spPr>
        <p:txBody>
          <a:bodyPr>
            <a:spAutoFit/>
          </a:bodyPr>
          <a:p>
            <a:pPr marL="285750" indent="-285750">
              <a:lnSpc>
                <a:spcPct val="160000"/>
              </a:lnSpc>
              <a:buFont typeface="Wingdings" panose="05000000000000000000" charset="0"/>
              <a:buChar char="u"/>
            </a:pPr>
            <a:r>
              <a:rPr lang="en-US" altLang="zh-CN">
                <a:solidFill>
                  <a:schemeClr val="accent2"/>
                </a:solidFill>
              </a:rPr>
              <a:t>Good agreement </a:t>
            </a:r>
            <a:r>
              <a:rPr lang="en-US" altLang="zh-CN"/>
              <a:t>between MC-digi and beam-test data is achieved for </a:t>
            </a:r>
            <a:r>
              <a:rPr lang="en-US" altLang="zh-CN">
                <a:solidFill>
                  <a:schemeClr val="accent2"/>
                </a:solidFill>
              </a:rPr>
              <a:t>hadrons and low-energy electrons.</a:t>
            </a:r>
            <a:endParaRPr lang="en-US" altLang="zh-CN"/>
          </a:p>
          <a:p>
            <a:pPr marL="285750" indent="-285750">
              <a:lnSpc>
                <a:spcPct val="160000"/>
              </a:lnSpc>
              <a:buFont typeface="Wingdings" panose="05000000000000000000" charset="0"/>
              <a:buChar char="u"/>
            </a:pPr>
            <a:r>
              <a:rPr lang="en-US" altLang="zh-CN"/>
              <a:t>For</a:t>
            </a:r>
            <a:r>
              <a:rPr lang="en-US" altLang="zh-CN">
                <a:solidFill>
                  <a:schemeClr val="accent2"/>
                </a:solidFill>
              </a:rPr>
              <a:t> high-energy electrons</a:t>
            </a:r>
            <a:r>
              <a:rPr lang="en-US" altLang="zh-CN"/>
              <a:t>, noticeable simulation-to-data </a:t>
            </a:r>
            <a:r>
              <a:rPr lang="en-US" altLang="zh-CN">
                <a:solidFill>
                  <a:schemeClr val="accent2"/>
                </a:solidFill>
              </a:rPr>
              <a:t>discrepancies</a:t>
            </a:r>
            <a:r>
              <a:rPr lang="en-US" altLang="zh-CN"/>
              <a:t> emerge</a:t>
            </a:r>
            <a:r>
              <a:rPr lang="en-US" altLang="zh-CN" sz="1600"/>
              <a:t>.</a:t>
            </a:r>
            <a:endParaRPr lang="en-US" altLang="zh-CN" sz="1600"/>
          </a:p>
        </p:txBody>
      </p:sp>
      <p:grpSp>
        <p:nvGrpSpPr>
          <p:cNvPr id="3" name="组合 2"/>
          <p:cNvGrpSpPr/>
          <p:nvPr/>
        </p:nvGrpSpPr>
        <p:grpSpPr>
          <a:xfrm>
            <a:off x="6144895" y="2526665"/>
            <a:ext cx="5618002" cy="4252595"/>
            <a:chOff x="8791" y="2053"/>
            <a:chExt cx="10554" cy="806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34" y="6278"/>
              <a:ext cx="5311" cy="383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33" y="2053"/>
              <a:ext cx="5243" cy="387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91" y="6363"/>
              <a:ext cx="5243" cy="375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33" y="2053"/>
              <a:ext cx="4843" cy="3821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7156450" y="2223135"/>
            <a:ext cx="9893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olidFill>
                  <a:schemeClr val="accent2"/>
                </a:solidFill>
                <a:sym typeface="+mn-ea"/>
              </a:rPr>
              <a:t>Hadron</a:t>
            </a:r>
            <a:endParaRPr lang="en-US" altLang="zh-CN">
              <a:solidFill>
                <a:schemeClr val="accent2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768205" y="2223135"/>
            <a:ext cx="11118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olidFill>
                  <a:schemeClr val="accent2"/>
                </a:solidFill>
                <a:sym typeface="+mn-ea"/>
              </a:rPr>
              <a:t>Electron</a:t>
            </a:r>
            <a:endParaRPr lang="en-US" altLang="zh-CN">
              <a:solidFill>
                <a:schemeClr val="accent2"/>
              </a:solidFill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02370" y="2223135"/>
            <a:ext cx="2965450" cy="4549140"/>
          </a:xfrm>
          <a:prstGeom prst="rect">
            <a:avLst/>
          </a:prstGeom>
          <a:noFill/>
          <a:ln w="381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145530" y="2223135"/>
            <a:ext cx="2644775" cy="4549140"/>
          </a:xfrm>
          <a:prstGeom prst="rect">
            <a:avLst/>
          </a:prstGeom>
          <a:noFill/>
          <a:ln w="381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478270" y="892175"/>
            <a:ext cx="4741545" cy="12198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8205" y="1029335"/>
            <a:ext cx="2753360" cy="27368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95" y="2005330"/>
            <a:ext cx="4545330" cy="4561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p>
            <a:r>
              <a:rPr lang="en-US" altLang="zh-CN" sz="2800"/>
              <a:t>Cell level difference</a:t>
            </a:r>
            <a:endParaRPr lang="en-US" altLang="zh-CN" sz="28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089390" y="1402080"/>
            <a:ext cx="2487930" cy="2371725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00"/>
                </a:solidFill>
                <a:latin typeface="Wingdings" panose="05000000000000000000"/>
                <a:ea typeface="Wingdings" panose="05000000000000000000"/>
              </a:rPr>
              <a:t>Ø </a:t>
            </a:r>
            <a:r>
              <a:rPr lang="en-US" altLang="zh-CN" sz="16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MC_truth </a:t>
            </a:r>
            <a:endParaRPr lang="en-US" altLang="zh-CN" sz="16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• Raw MC simulation 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00"/>
                </a:solidFill>
                <a:latin typeface="Wingdings" panose="05000000000000000000"/>
                <a:ea typeface="Wingdings" panose="05000000000000000000"/>
              </a:rPr>
              <a:t>Ø </a:t>
            </a:r>
            <a:r>
              <a:rPr lang="en-US" altLang="zh-CN" sz="16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MC_digi  </a:t>
            </a:r>
            <a:endParaRPr lang="en-US" altLang="zh-CN" sz="16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• After SiPM non-linearity 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00"/>
                </a:solidFill>
                <a:latin typeface="Wingdings" panose="05000000000000000000"/>
                <a:ea typeface="Wingdings" panose="05000000000000000000"/>
              </a:rPr>
              <a:t>Ø </a:t>
            </a:r>
            <a:r>
              <a:rPr lang="en-US" altLang="zh-CN" sz="1600" b="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Data </a:t>
            </a:r>
            <a:endParaRPr lang="en-US" altLang="zh-CN" sz="16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• Beamtest data (SPS)</a:t>
            </a:r>
            <a:endParaRPr lang="en-US" altLang="zh-CN" sz="1600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9295" y="1126173"/>
            <a:ext cx="5080000" cy="645160"/>
          </a:xfrm>
          <a:prstGeom prst="rect">
            <a:avLst/>
          </a:prstGeom>
        </p:spPr>
        <p:txBody>
          <a:bodyPr>
            <a:spAutoFit/>
          </a:bodyPr>
          <a:p>
            <a:pPr marL="285750" indent="-285750" algn="l">
              <a:buClrTx/>
              <a:buSzTx/>
              <a:buFont typeface="Wingdings" panose="05000000000000000000" charset="0"/>
              <a:buChar char="Ø"/>
            </a:pPr>
            <a:r>
              <a:rPr lang="en-US" altLang="zh-CN" b="1">
                <a:sym typeface="+mn-ea"/>
              </a:rPr>
              <a:t>Comparison of MC_truth MC_digi Data</a:t>
            </a:r>
            <a:endParaRPr lang="en-US" altLang="zh-CN" b="1"/>
          </a:p>
          <a:p>
            <a:pPr marL="285750" indent="-285750" algn="l">
              <a:buClrTx/>
              <a:buSzTx/>
              <a:buFont typeface="Wingdings" panose="05000000000000000000" charset="0"/>
              <a:buChar char="Ø"/>
            </a:pPr>
            <a:endParaRPr lang="en-US" altLang="zh-CN" sz="1800" b="1">
              <a:solidFill>
                <a:srgbClr val="000000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31535" y="4195445"/>
            <a:ext cx="5858510" cy="2662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lnSpc>
                <a:spcPct val="180000"/>
              </a:lnSpc>
              <a:buFont typeface="Wingdings" panose="05000000000000000000" charset="0"/>
              <a:buChar char="u"/>
            </a:pPr>
            <a:r>
              <a:rPr lang="en-US" altLang="zh-CN"/>
              <a:t>Possible sources of difference</a:t>
            </a:r>
            <a:endParaRPr lang="en-US" altLang="zh-CN"/>
          </a:p>
          <a:p>
            <a:pPr marL="28575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en-US" altLang="zh-CN">
                <a:solidFill>
                  <a:schemeClr val="accent2"/>
                </a:solidFill>
                <a:sym typeface="+mn-ea"/>
              </a:rPr>
              <a:t>Electronic Saturation Effect</a:t>
            </a:r>
            <a:r>
              <a:rPr lang="en-US" altLang="zh-CN"/>
              <a:t> and </a:t>
            </a:r>
            <a:r>
              <a:rPr lang="en-US" altLang="zh-CN">
                <a:solidFill>
                  <a:schemeClr val="accent2"/>
                </a:solidFill>
              </a:rPr>
              <a:t>Cell</a:t>
            </a:r>
            <a:r>
              <a:rPr lang="en-US" altLang="zh-CN"/>
              <a:t> </a:t>
            </a:r>
            <a:r>
              <a:rPr lang="en-US" altLang="zh-CN">
                <a:solidFill>
                  <a:schemeClr val="accent2"/>
                </a:solidFill>
              </a:rPr>
              <a:t>nonuniformity</a:t>
            </a:r>
            <a:endParaRPr lang="en-US" altLang="zh-CN"/>
          </a:p>
          <a:p>
            <a:pPr marL="28575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en-US" altLang="zh-CN"/>
              <a:t>Beam center and Beam size </a:t>
            </a:r>
            <a:endParaRPr lang="en-US" altLang="zh-CN"/>
          </a:p>
          <a:p>
            <a:pPr indent="0">
              <a:lnSpc>
                <a:spcPct val="180000"/>
              </a:lnSpc>
              <a:buFont typeface="Wingdings" panose="05000000000000000000" charset="0"/>
              <a:buNone/>
            </a:pPr>
            <a:r>
              <a:rPr lang="en-US" altLang="zh-CN"/>
              <a:t>.......</a:t>
            </a:r>
            <a:endParaRPr lang="en-US" altLang="zh-CN"/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/>
          </a:p>
          <a:p>
            <a:pPr indent="457200">
              <a:buFont typeface="Arial" panose="020B0604020202020204" pitchFamily="34" charset="0"/>
              <a:buNone/>
            </a:pP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842010" y="1473200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</a:pPr>
            <a:r>
              <a:rPr lang="en-US" altLang="zh-CN" sz="2000">
                <a:solidFill>
                  <a:schemeClr val="tx1"/>
                </a:solidFill>
                <a:sym typeface="+mn-ea"/>
              </a:rPr>
              <a:t>100 GeV | Layer 5 | 18×18 cells</a:t>
            </a:r>
            <a:endParaRPr lang="en-US" altLang="zh-CN" sz="2000">
              <a:solidFill>
                <a:schemeClr val="tx1"/>
              </a:solidFill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84450" y="3782695"/>
            <a:ext cx="989330" cy="899795"/>
          </a:xfrm>
          <a:prstGeom prst="rect">
            <a:avLst/>
          </a:prstGeom>
          <a:noFill/>
          <a:ln w="38100"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573780" y="1028700"/>
            <a:ext cx="2357755" cy="275399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3602990" y="3779520"/>
            <a:ext cx="5032375" cy="90297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010" y="2106295"/>
            <a:ext cx="1922145" cy="1139825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5931535" y="1019175"/>
            <a:ext cx="2732405" cy="2760345"/>
          </a:xfrm>
          <a:prstGeom prst="rect">
            <a:avLst/>
          </a:prstGeom>
          <a:noFill/>
          <a:ln w="3810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806180" y="1019175"/>
            <a:ext cx="3552825" cy="3511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400">
                <a:solidFill>
                  <a:schemeClr val="accent2"/>
                </a:solidFill>
                <a:sym typeface="+mn-ea"/>
              </a:rPr>
              <a:t> </a:t>
            </a:r>
            <a:r>
              <a:rPr lang="en-US" altLang="zh-CN" sz="2400">
                <a:solidFill>
                  <a:schemeClr val="accent2"/>
                </a:solidFill>
                <a:latin typeface="Arial" panose="020B0604020202020204"/>
                <a:ea typeface="Arial" panose="020B0604020202020204"/>
                <a:sym typeface="+mn-ea"/>
              </a:rPr>
              <a:t>Electron</a:t>
            </a:r>
            <a:endParaRPr lang="en-US" altLang="zh-CN" sz="2400">
              <a:solidFill>
                <a:schemeClr val="accent2"/>
              </a:solidFill>
              <a:latin typeface="Arial" panose="020B0604020202020204"/>
              <a:ea typeface="Arial" panose="020B0604020202020204"/>
              <a:sym typeface="+mn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0529570" y="1664970"/>
            <a:ext cx="666750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0529570" y="2385060"/>
            <a:ext cx="66675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10424795" y="3079115"/>
            <a:ext cx="104775" cy="857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330" y="328930"/>
            <a:ext cx="11294745" cy="563245"/>
          </a:xfrm>
        </p:spPr>
        <p:txBody>
          <a:bodyPr/>
          <a:p>
            <a:r>
              <a:rPr lang="en-US" altLang="zh-CN" sz="2400">
                <a:solidFill>
                  <a:schemeClr val="accent2"/>
                </a:solidFill>
                <a:sym typeface="+mn-ea"/>
              </a:rPr>
              <a:t>Electro-magnetic Energy reconstruction</a:t>
            </a:r>
            <a:r>
              <a:rPr lang="en-US" altLang="zh-CN" sz="2400">
                <a:solidFill>
                  <a:schemeClr val="accent2"/>
                </a:solidFill>
                <a:sym typeface="+mn-ea"/>
              </a:rPr>
              <a:t> </a:t>
            </a:r>
            <a:endParaRPr lang="en-US" altLang="zh-CN" sz="2400">
              <a:solidFill>
                <a:schemeClr val="accent2"/>
              </a:solidFill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72160" y="3803015"/>
            <a:ext cx="630364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Electronic </a:t>
            </a:r>
            <a:r>
              <a:rPr lang="en-US" altLang="zh-CN" sz="1600">
                <a:solidFill>
                  <a:schemeClr val="accent2"/>
                </a:solidFill>
                <a:sym typeface="+mn-ea"/>
              </a:rPr>
              <a:t>Saturation effect modeling </a:t>
            </a:r>
            <a:r>
              <a:rPr lang="en-US" altLang="zh-CN" sz="1600">
                <a:sym typeface="+mn-ea"/>
              </a:rPr>
              <a:t>digitization function</a:t>
            </a:r>
            <a:endParaRPr lang="en-US" altLang="zh-CN" sz="1600"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0" name="文本框 19"/>
          <p:cNvSpPr txBox="1"/>
          <p:nvPr/>
        </p:nvSpPr>
        <p:spPr>
          <a:xfrm>
            <a:off x="772160" y="5260975"/>
            <a:ext cx="6096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Inverse function to correct electronic </a:t>
            </a:r>
            <a:r>
              <a:rPr lang="en-US" altLang="zh-CN" sz="1600">
                <a:solidFill>
                  <a:schemeClr val="accent2"/>
                </a:solidFill>
                <a:sym typeface="+mn-ea"/>
              </a:rPr>
              <a:t>Saturation effect</a:t>
            </a:r>
            <a:endParaRPr lang="en-US" altLang="zh-CN" sz="16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2160" y="2588260"/>
            <a:ext cx="6482715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en-US" altLang="zh-CN" sz="1600" b="1">
                <a:solidFill>
                  <a:schemeClr val="tx1"/>
                </a:solidFill>
                <a:sym typeface="+mn-ea"/>
              </a:rPr>
              <a:t>Key Hypothesis:</a:t>
            </a:r>
            <a:r>
              <a:rPr lang="en-US" altLang="zh-CN" sz="1600">
                <a:solidFill>
                  <a:schemeClr val="accent2"/>
                </a:solidFill>
                <a:sym typeface="+mn-ea"/>
              </a:rPr>
              <a:t> </a:t>
            </a:r>
            <a:r>
              <a:rPr lang="en-US" altLang="zh-CN" sz="1600">
                <a:solidFill>
                  <a:schemeClr val="tx1"/>
                </a:solidFill>
                <a:sym typeface="+mn-ea"/>
              </a:rPr>
              <a:t>The discrepancy between MC_digi and Real Data mainly stems from </a:t>
            </a:r>
            <a:r>
              <a:rPr lang="en-US" altLang="zh-CN" sz="1600">
                <a:solidFill>
                  <a:schemeClr val="accent2"/>
                </a:solidFill>
                <a:sym typeface="+mn-ea"/>
              </a:rPr>
              <a:t>electronics </a:t>
            </a:r>
            <a:r>
              <a:rPr lang="en-US" altLang="zh-CN" sz="1600">
                <a:solidFill>
                  <a:schemeClr val="accent2"/>
                </a:solidFill>
                <a:sym typeface="+mn-ea"/>
              </a:rPr>
              <a:t>Saturation effect</a:t>
            </a:r>
            <a:endParaRPr lang="en-US" altLang="zh-CN" sz="1600">
              <a:solidFill>
                <a:schemeClr val="accent2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2655" y="892175"/>
            <a:ext cx="6482080" cy="1137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70000"/>
              </a:lnSpc>
              <a:buFont typeface="Wingdings" panose="05000000000000000000" charset="0"/>
              <a:buChar char="u"/>
            </a:pPr>
            <a:r>
              <a:rPr lang="en-US" altLang="zh-CN" sz="2000">
                <a:solidFill>
                  <a:schemeClr val="tx1"/>
                </a:solidFill>
              </a:rPr>
              <a:t>Characterize the detector response and </a:t>
            </a:r>
            <a:r>
              <a:rPr lang="en-US" altLang="zh-CN" sz="2000">
                <a:sym typeface="+mn-ea"/>
              </a:rPr>
              <a:t>Improve the </a:t>
            </a:r>
            <a:r>
              <a:rPr lang="en-US" altLang="zh-CN" sz="2000">
                <a:solidFill>
                  <a:schemeClr val="accent2"/>
                </a:solidFill>
                <a:sym typeface="+mn-ea"/>
              </a:rPr>
              <a:t>energy resolution</a:t>
            </a:r>
            <a:r>
              <a:rPr lang="en-US" altLang="zh-CN" sz="2000">
                <a:solidFill>
                  <a:schemeClr val="tx1"/>
                </a:solidFill>
              </a:rPr>
              <a:t> </a:t>
            </a:r>
            <a:endParaRPr lang="en-US" altLang="zh-CN" sz="2000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170" y="892175"/>
            <a:ext cx="3554730" cy="25692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16000" y="1942465"/>
            <a:ext cx="6096000" cy="5619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Using model: CNN+LSTM</a:t>
            </a:r>
            <a:endParaRPr lang="en-US" altLang="zh-CN"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355" y="3358515"/>
            <a:ext cx="2934335" cy="28962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55" y="4080510"/>
            <a:ext cx="3343275" cy="105473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020" y="5715635"/>
            <a:ext cx="3867150" cy="105219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203690" y="3718560"/>
            <a:ext cx="267208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/>
              <a:t>a: determines the asymptotic saturation scale</a:t>
            </a:r>
            <a:endParaRPr lang="en-US" altLang="zh-CN" sz="160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/>
              <a:t> b: controls the transition from the linear to the saturated regime.</a:t>
            </a:r>
            <a:endParaRPr lang="zh-CN" altLang="en-US" sz="1600"/>
          </a:p>
        </p:txBody>
      </p:sp>
      <p:sp>
        <p:nvSpPr>
          <p:cNvPr id="19" name="文本框 18"/>
          <p:cNvSpPr txBox="1"/>
          <p:nvPr/>
        </p:nvSpPr>
        <p:spPr>
          <a:xfrm>
            <a:off x="6578600" y="6357620"/>
            <a:ext cx="2705100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a=176.4 MeV  b=1.0503</a:t>
            </a:r>
            <a:endParaRPr lang="en-US" altLang="zh-CN" sz="1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 sz="2800">
                <a:solidFill>
                  <a:schemeClr val="tx1"/>
                </a:solidFill>
                <a:sym typeface="+mn-ea"/>
              </a:rPr>
              <a:t>Calib cell level p</a:t>
            </a:r>
            <a:r>
              <a:rPr lang="en-US" altLang="zh-CN" sz="2800">
                <a:solidFill>
                  <a:schemeClr val="tx1"/>
                </a:solidFill>
                <a:latin typeface="Arial" panose="020B0604020202020204"/>
                <a:ea typeface="Arial" panose="020B0604020202020204"/>
                <a:sym typeface="+mn-ea"/>
              </a:rPr>
              <a:t>arameter </a:t>
            </a:r>
            <a:r>
              <a:rPr lang="en-US" altLang="zh-CN" sz="2800">
                <a:solidFill>
                  <a:schemeClr val="tx1"/>
                </a:solidFill>
                <a:sym typeface="+mn-ea"/>
              </a:rPr>
              <a:t>a,b</a:t>
            </a:r>
            <a:r>
              <a:rPr lang="en-US" altLang="zh-CN" sz="2800"/>
              <a:t> </a:t>
            </a:r>
            <a:endParaRPr lang="en-US" altLang="zh-CN" sz="28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723255" y="1668145"/>
            <a:ext cx="2134870" cy="19170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tx1"/>
                </a:solidFill>
                <a:sym typeface="+mn-ea"/>
              </a:rPr>
              <a:t>CNN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：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Extracts spatial features from the hit maps of individual layers</a:t>
            </a:r>
            <a:endParaRPr lang="en-US" altLang="zh-CN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48325" y="4850765"/>
            <a:ext cx="2316480" cy="1419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tx1"/>
                </a:solidFill>
                <a:sym typeface="+mn-ea"/>
              </a:rPr>
              <a:t>BiLSTM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：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Models longitudinal shower development across layers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4385" y="1010285"/>
            <a:ext cx="48539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/>
              <a:t>Step 1: Train CNN+LSTM model</a:t>
            </a:r>
            <a:r>
              <a:rPr lang="en-US" altLang="zh-CN" sz="2000"/>
              <a:t>  </a:t>
            </a:r>
            <a:endParaRPr lang="en-US" altLang="zh-CN" sz="2000"/>
          </a:p>
        </p:txBody>
      </p:sp>
      <p:sp>
        <p:nvSpPr>
          <p:cNvPr id="18" name="文本框 17"/>
          <p:cNvSpPr txBox="1"/>
          <p:nvPr/>
        </p:nvSpPr>
        <p:spPr>
          <a:xfrm>
            <a:off x="794385" y="1409065"/>
            <a:ext cx="5487670" cy="10325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en-US" altLang="zh-CN">
                <a:solidFill>
                  <a:schemeClr val="tx1"/>
                </a:solidFill>
                <a:sym typeface="+mn-ea"/>
              </a:rPr>
              <a:t>Samples: </a:t>
            </a:r>
            <a:r>
              <a:rPr lang="en-US" altLang="zh-CN">
                <a:solidFill>
                  <a:schemeClr val="accent2"/>
                </a:solidFill>
                <a:sym typeface="+mn-ea"/>
              </a:rPr>
              <a:t>MC_digi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: 1-120GeV (12000000) Continuous e-</a:t>
            </a:r>
            <a:endParaRPr lang="en-US" altLang="zh-CN">
              <a:solidFill>
                <a:schemeClr val="tx1"/>
              </a:solidFill>
              <a:sym typeface="+mn-ea"/>
            </a:endParaRPr>
          </a:p>
          <a:p>
            <a:endParaRPr lang="en-US" altLang="zh-CN" b="0" i="0">
              <a:solidFill>
                <a:schemeClr val="tx1"/>
              </a:solidFill>
              <a:latin typeface="Consolas" panose="020B0609020204030204"/>
              <a:ea typeface="Consolas" panose="020B0609020204030204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3095" y="5012055"/>
            <a:ext cx="5648960" cy="1640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/>
                </a:solidFill>
              </a:rPr>
              <a:t>Low-energy events produce </a:t>
            </a:r>
            <a:r>
              <a:rPr lang="en-US" altLang="zh-CN">
                <a:solidFill>
                  <a:schemeClr val="accent2"/>
                </a:solidFill>
              </a:rPr>
              <a:t>fewer hits per event.</a:t>
            </a:r>
            <a:r>
              <a:rPr lang="en-US" altLang="zh-CN">
                <a:sym typeface="+mn-ea"/>
              </a:rPr>
              <a:t>More events are needed </a:t>
            </a:r>
            <a:endParaRPr lang="en-US" altLang="zh-CN">
              <a:solidFill>
                <a:schemeClr val="accent2"/>
              </a:solidFill>
            </a:endParaRP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/>
                </a:solidFill>
              </a:rPr>
              <a:t>As a result, the MC_digi dataset follows a </a:t>
            </a:r>
            <a:r>
              <a:rPr lang="en-US" altLang="zh-CN">
                <a:solidFill>
                  <a:schemeClr val="accent2"/>
                </a:solidFill>
              </a:rPr>
              <a:t>trapezoidal event distribution.</a:t>
            </a:r>
            <a:endParaRPr lang="en-US" altLang="zh-CN">
              <a:solidFill>
                <a:schemeClr val="accent2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290" y="2169160"/>
            <a:ext cx="4469130" cy="280733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125" y="1010285"/>
            <a:ext cx="3545205" cy="56667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186760"/>
            <a:ext cx="10969200" cy="705600"/>
          </a:xfrm>
          <a:prstGeom prst="rect">
            <a:avLst/>
          </a:prstGeom>
          <a:effectLst>
            <a:outerShdw dir="5400000" sx="1000" sy="1000" algn="ctr" rotWithShape="0">
              <a:srgbClr val="000000">
                <a:alpha val="100000"/>
              </a:srgbClr>
            </a:outerShdw>
          </a:effectLst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2800">
                <a:solidFill>
                  <a:schemeClr val="tx1"/>
                </a:solidFill>
                <a:sym typeface="+mn-ea"/>
              </a:rPr>
              <a:t>Calibration of cell level p</a:t>
            </a:r>
            <a:r>
              <a:rPr lang="en-US" altLang="zh-CN" sz="2800">
                <a:solidFill>
                  <a:schemeClr val="tx1"/>
                </a:solidFill>
                <a:latin typeface="Arial" panose="020B0604020202020204"/>
                <a:ea typeface="Arial" panose="020B0604020202020204"/>
                <a:sym typeface="+mn-ea"/>
              </a:rPr>
              <a:t>arameter</a:t>
            </a:r>
            <a:endParaRPr lang="en-US" altLang="zh-CN" sz="280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/>
        </p:nvSpPr>
        <p:spPr>
          <a:xfrm>
            <a:off x="378320" y="655062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/>
        </p:nvSpPr>
        <p:spPr>
          <a:xfrm>
            <a:off x="8582500" y="6374725"/>
            <a:ext cx="2699385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63905" y="1098550"/>
            <a:ext cx="80765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/>
              <a:t>Step 2: Using </a:t>
            </a:r>
            <a:r>
              <a:rPr lang="en-US" altLang="zh-CN" sz="2000" b="1">
                <a:sym typeface="+mn-ea"/>
              </a:rPr>
              <a:t>Inverse function to make data approach MC_digi.</a:t>
            </a:r>
            <a:endParaRPr lang="en-US" altLang="zh-CN" sz="2000" b="1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5405" y="1184910"/>
            <a:ext cx="2516505" cy="866140"/>
          </a:xfrm>
          <a:prstGeom prst="rect">
            <a:avLst/>
          </a:prstGeom>
        </p:spPr>
      </p:pic>
      <p:pic>
        <p:nvPicPr>
          <p:cNvPr id="10" name="E657119C-6982-421D-8BA7-E74DEB70A7D9-1" descr="C:/Temp/wpp.HALHlcwp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80908"/>
            <a:ext cx="6854825" cy="421068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0925" y="2237105"/>
            <a:ext cx="3695700" cy="7810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322185" y="1864360"/>
            <a:ext cx="2025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Total Loss</a:t>
            </a:r>
            <a:r>
              <a:rPr lang="zh-CN" altLang="en-US"/>
              <a:t>：</a:t>
            </a:r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3565" y="2889885"/>
            <a:ext cx="506730" cy="45339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98480" y="4036695"/>
            <a:ext cx="583565" cy="44513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7790" y="5181600"/>
            <a:ext cx="591820" cy="48641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7129780" y="2891790"/>
            <a:ext cx="2217420" cy="42354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en-US" altLang="zh-CN"/>
              <a:t>Reference Loss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7051040" y="4036695"/>
            <a:ext cx="3703955" cy="42354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en-US" altLang="zh-CN"/>
              <a:t>CNN Energy Prediction Loss </a:t>
            </a:r>
            <a:r>
              <a:rPr lang="zh-CN" altLang="en-US"/>
              <a:t>：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051040" y="5252085"/>
            <a:ext cx="3334385" cy="42354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en-US" altLang="zh-CN"/>
              <a:t>Cell-level Deposition Loss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9" name="文本框 18"/>
          <p:cNvSpPr txBox="1"/>
          <p:nvPr/>
        </p:nvSpPr>
        <p:spPr>
          <a:xfrm>
            <a:off x="7051040" y="3367405"/>
            <a:ext cx="5314315" cy="64516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Minimize the discrepancy of energy resolution with the </a:t>
            </a:r>
            <a:r>
              <a:rPr lang="en-US" altLang="zh-CN">
                <a:solidFill>
                  <a:schemeClr val="accent2"/>
                </a:solidFill>
              </a:rPr>
              <a:t>MC_digi and data.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51040" y="4582160"/>
            <a:ext cx="5238750" cy="64516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Evaluates the accuracy of the </a:t>
            </a:r>
            <a:r>
              <a:rPr lang="en-US" altLang="zh-CN">
                <a:solidFill>
                  <a:schemeClr val="accent2"/>
                </a:solidFill>
              </a:rPr>
              <a:t>network's macroscopic physical prediction</a:t>
            </a:r>
            <a:r>
              <a:rPr lang="en-US" altLang="zh-CN"/>
              <a:t>. 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7129780" y="5716905"/>
            <a:ext cx="5062220" cy="75565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/>
              <a:t>Constrains the </a:t>
            </a:r>
            <a:r>
              <a:rPr lang="en-US" altLang="zh-CN">
                <a:solidFill>
                  <a:schemeClr val="accent2"/>
                </a:solidFill>
              </a:rPr>
              <a:t>energy deposition distribution </a:t>
            </a:r>
            <a:r>
              <a:rPr lang="en-US" altLang="zh-CN"/>
              <a:t>at the microscopic (per-cell) level.</a:t>
            </a:r>
            <a:endParaRPr lang="en-US" altLang="zh-CN"/>
          </a:p>
        </p:txBody>
      </p:sp>
      <p:sp>
        <p:nvSpPr>
          <p:cNvPr id="23" name="文本框 22"/>
          <p:cNvSpPr txBox="1"/>
          <p:nvPr/>
        </p:nvSpPr>
        <p:spPr>
          <a:xfrm>
            <a:off x="0" y="1781175"/>
            <a:ext cx="3313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SPS e- data 80,100,120 GeV</a:t>
            </a:r>
            <a:endParaRPr lang="en-US" altLang="zh-CN">
              <a:solidFill>
                <a:schemeClr val="accent2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203575" y="1955165"/>
            <a:ext cx="3313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2"/>
                </a:solidFill>
              </a:rPr>
              <a:t>MC_digi 80,100,120 GeV</a:t>
            </a:r>
            <a:endParaRPr lang="en-US" altLang="zh-CN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 sz="2800">
                <a:solidFill>
                  <a:schemeClr val="tx1"/>
                </a:solidFill>
                <a:sym typeface="+mn-ea"/>
              </a:rPr>
              <a:t>Calibration of cell level p</a:t>
            </a:r>
            <a:r>
              <a:rPr lang="en-US" altLang="zh-CN" sz="2800">
                <a:solidFill>
                  <a:schemeClr val="tx1"/>
                </a:solidFill>
                <a:latin typeface="Arial" panose="020B0604020202020204"/>
                <a:ea typeface="Arial" panose="020B0604020202020204"/>
                <a:sym typeface="+mn-ea"/>
              </a:rPr>
              <a:t>arameter </a:t>
            </a:r>
            <a:endParaRPr lang="en-US" altLang="zh-CN" sz="2800">
              <a:solidFill>
                <a:schemeClr val="tx1"/>
              </a:solidFill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60730" y="1052830"/>
            <a:ext cx="46177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/>
              <a:t>Result</a:t>
            </a:r>
            <a:r>
              <a:rPr lang="zh-CN" altLang="en-US" sz="2000" b="1"/>
              <a:t>：</a:t>
            </a:r>
            <a:r>
              <a:rPr lang="en-US" altLang="zh-CN" sz="2000" b="1"/>
              <a:t>Apply </a:t>
            </a:r>
            <a:r>
              <a:rPr lang="en-US" altLang="zh-CN" sz="2000" b="1">
                <a:sym typeface="+mn-ea"/>
              </a:rPr>
              <a:t>p</a:t>
            </a:r>
            <a:r>
              <a:rPr lang="en-US" altLang="zh-CN" sz="2000" b="1">
                <a:latin typeface="Arial" panose="020B0604020202020204"/>
                <a:ea typeface="Arial" panose="020B0604020202020204"/>
                <a:sym typeface="+mn-ea"/>
              </a:rPr>
              <a:t>arameter </a:t>
            </a:r>
            <a:r>
              <a:rPr lang="en-US" altLang="zh-CN" sz="2000" b="1">
                <a:sym typeface="+mn-ea"/>
              </a:rPr>
              <a:t>a,b</a:t>
            </a:r>
            <a:r>
              <a:rPr lang="en-US" altLang="zh-CN" sz="2000" b="1"/>
              <a:t> </a:t>
            </a:r>
            <a:endParaRPr lang="en-US" altLang="zh-CN" sz="2000" b="1"/>
          </a:p>
        </p:txBody>
      </p:sp>
      <p:sp>
        <p:nvSpPr>
          <p:cNvPr id="16" name="文本框 15"/>
          <p:cNvSpPr txBox="1"/>
          <p:nvPr/>
        </p:nvSpPr>
        <p:spPr>
          <a:xfrm>
            <a:off x="847725" y="1456690"/>
            <a:ext cx="4438650" cy="4051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en-US" altLang="zh-CN" sz="2000">
                <a:sym typeface="+mn-ea"/>
              </a:rPr>
              <a:t>100 GeV | Layer 5 | Cell 540008</a:t>
            </a:r>
            <a:endParaRPr lang="en-US" altLang="zh-CN" sz="2000">
              <a:sym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475" y="1946910"/>
            <a:ext cx="3352800" cy="33528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210" y="2988945"/>
            <a:ext cx="2009775" cy="12077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920" y="1946910"/>
            <a:ext cx="3352165" cy="339852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9625" y="892175"/>
            <a:ext cx="3343275" cy="105473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8405" y="5299710"/>
            <a:ext cx="3281680" cy="50292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3475" y="5194300"/>
            <a:ext cx="3284220" cy="50355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4490085" y="5285740"/>
            <a:ext cx="2000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MeV</a:t>
            </a:r>
            <a:endParaRPr lang="en-US" altLang="zh-CN"/>
          </a:p>
        </p:txBody>
      </p:sp>
      <p:sp>
        <p:nvSpPr>
          <p:cNvPr id="29" name="文本框 28"/>
          <p:cNvSpPr txBox="1"/>
          <p:nvPr/>
        </p:nvSpPr>
        <p:spPr>
          <a:xfrm>
            <a:off x="10674350" y="5329555"/>
            <a:ext cx="1333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MeV</a:t>
            </a:r>
            <a:endParaRPr lang="en-US" altLang="zh-CN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330" y="1981835"/>
            <a:ext cx="676275" cy="3366135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981075" y="5821680"/>
            <a:ext cx="10213340" cy="64516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After applying the saturation model, the MC-digi cell-energy spectrum </a:t>
            </a:r>
            <a:r>
              <a:rPr lang="en-US" altLang="zh-CN">
                <a:solidFill>
                  <a:schemeClr val="accent2"/>
                </a:solidFill>
              </a:rPr>
              <a:t>moves toward</a:t>
            </a:r>
            <a:r>
              <a:rPr lang="en-US" altLang="zh-CN"/>
              <a:t> the beam-test data.</a:t>
            </a:r>
            <a:endParaRPr lang="en-US" alt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 sz="2800">
                <a:sym typeface="+mn-ea"/>
              </a:rPr>
              <a:t>Energy spectrum</a:t>
            </a:r>
            <a:endParaRPr lang="en-US" altLang="zh-CN" sz="280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65175" y="4796155"/>
            <a:ext cx="11014075" cy="56007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The saturation-effect model brings MC-digi into </a:t>
            </a:r>
            <a:r>
              <a:rPr lang="en-US" altLang="zh-CN">
                <a:solidFill>
                  <a:schemeClr val="accent2"/>
                </a:solidFill>
                <a:sym typeface="+mn-ea"/>
              </a:rPr>
              <a:t>better agreement</a:t>
            </a:r>
            <a:r>
              <a:rPr lang="en-US" altLang="zh-CN">
                <a:sym typeface="+mn-ea"/>
              </a:rPr>
              <a:t> with beam-test data, especially at high energies.</a:t>
            </a:r>
            <a:endParaRPr lang="en-US" altLang="zh-CN"/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zh-CN"/>
              <a:t>Differences in </a:t>
            </a:r>
            <a:r>
              <a:rPr lang="en-US" altLang="zh-CN">
                <a:solidFill>
                  <a:schemeClr val="accent2"/>
                </a:solidFill>
              </a:rPr>
              <a:t>beam center and beam size</a:t>
            </a:r>
            <a:r>
              <a:rPr lang="en-US" altLang="zh-CN"/>
              <a:t> </a:t>
            </a:r>
            <a:r>
              <a:rPr lang="en-US" altLang="zh-CN" b="1"/>
              <a:t>prevent a perfect match</a:t>
            </a:r>
            <a:r>
              <a:rPr lang="en-US" altLang="zh-CN"/>
              <a:t> between MC_digi_correct and data</a:t>
            </a:r>
            <a:endParaRPr lang="en-US" altLang="zh-CN"/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140" y="1049020"/>
            <a:ext cx="4828540" cy="37280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385" y="1048385"/>
            <a:ext cx="5144770" cy="37477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330" y="186690"/>
            <a:ext cx="7864475" cy="705485"/>
          </a:xfrm>
        </p:spPr>
        <p:txBody>
          <a:bodyPr>
            <a:normAutofit/>
          </a:bodyPr>
          <a:p>
            <a:r>
              <a:rPr lang="en-US" altLang="zh-CN" sz="2800">
                <a:sym typeface="+mn-ea"/>
              </a:rPr>
              <a:t>Retrain CNN+LSTM </a:t>
            </a:r>
            <a:endParaRPr lang="en-US" altLang="zh-CN" sz="280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327355" y="6423620"/>
            <a:ext cx="2699385" cy="316800"/>
          </a:xfrm>
        </p:spPr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3425" y="972185"/>
            <a:ext cx="110356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b="1">
                <a:sym typeface="+mn-ea"/>
              </a:rPr>
              <a:t>Result</a:t>
            </a:r>
            <a:r>
              <a:rPr lang="zh-CN" altLang="en-US" sz="2000" b="1">
                <a:sym typeface="+mn-ea"/>
              </a:rPr>
              <a:t>：</a:t>
            </a:r>
            <a:r>
              <a:rPr lang="en-US" altLang="zh-CN" sz="2000" b="1">
                <a:sym typeface="+mn-ea"/>
              </a:rPr>
              <a:t>Retrain CNN+LSTM to improve </a:t>
            </a:r>
            <a:r>
              <a:rPr lang="en-US" altLang="zh-CN" sz="2000">
                <a:solidFill>
                  <a:schemeClr val="accent2"/>
                </a:solidFill>
                <a:sym typeface="+mn-ea"/>
              </a:rPr>
              <a:t>Electro-magnetic</a:t>
            </a:r>
            <a:r>
              <a:rPr lang="en-US" altLang="zh-CN" sz="2000" b="1">
                <a:sym typeface="+mn-ea"/>
              </a:rPr>
              <a:t> energy resolution for data</a:t>
            </a:r>
            <a:endParaRPr lang="zh-CN" altLang="en-US" sz="2000" b="1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3425" y="1370965"/>
            <a:ext cx="10367645" cy="11080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lvl="2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en-US" altLang="zh-CN">
                <a:sym typeface="+mn-ea"/>
              </a:rPr>
              <a:t>DANN</a:t>
            </a:r>
            <a:r>
              <a:rPr lang="zh-CN" altLang="en-US">
                <a:sym typeface="+mn-ea"/>
              </a:rPr>
              <a:t>（</a:t>
            </a:r>
            <a:r>
              <a:rPr lang="en-US" altLang="zh-CN">
                <a:sym typeface="+mn-ea"/>
              </a:rPr>
              <a:t>Domain-Adversarial Neural Network</a:t>
            </a:r>
            <a:r>
              <a:rPr lang="zh-CN" altLang="en-US">
                <a:sym typeface="+mn-ea"/>
              </a:rPr>
              <a:t>）</a:t>
            </a:r>
            <a:endParaRPr lang="en-US" altLang="zh-CN">
              <a:sym typeface="+mn-ea"/>
            </a:endParaRPr>
          </a:p>
          <a:p>
            <a:pPr marL="28575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en-US" altLang="zh-CN">
                <a:sym typeface="+mn-ea"/>
              </a:rPr>
              <a:t>Samples: </a:t>
            </a:r>
            <a:r>
              <a:rPr lang="en-US" altLang="zh-CN">
                <a:solidFill>
                  <a:schemeClr val="accent2"/>
                </a:solidFill>
                <a:sym typeface="+mn-ea"/>
              </a:rPr>
              <a:t>MC_digi_corrected</a:t>
            </a:r>
            <a:r>
              <a:rPr lang="en-US" altLang="zh-CN">
                <a:sym typeface="+mn-ea"/>
              </a:rPr>
              <a:t>: 1-120GeV (400000) Continuous e-</a:t>
            </a:r>
            <a:endParaRPr lang="en-US" altLang="zh-CN">
              <a:sym typeface="+mn-ea"/>
            </a:endParaRPr>
          </a:p>
          <a:p>
            <a:pPr marL="914400" lvl="2" indent="457200">
              <a:lnSpc>
                <a:spcPct val="180000"/>
              </a:lnSpc>
              <a:buFont typeface="Wingdings" panose="05000000000000000000" charset="0"/>
              <a:buNone/>
            </a:pPr>
            <a:r>
              <a:rPr lang="en-US" altLang="zh-CN">
                <a:solidFill>
                  <a:schemeClr val="accent2"/>
                </a:solidFill>
                <a:sym typeface="+mn-ea"/>
              </a:rPr>
              <a:t>Data: 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 PS and SPS  [ 1-120] GeV  Di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scret energy</a:t>
            </a:r>
            <a:endParaRPr lang="en-US" altLang="zh-CN">
              <a:solidFill>
                <a:schemeClr val="tx1"/>
              </a:solidFill>
              <a:sym typeface="+mn-ea"/>
            </a:endParaRPr>
          </a:p>
          <a:p>
            <a:pPr lvl="2" indent="457200">
              <a:lnSpc>
                <a:spcPct val="180000"/>
              </a:lnSpc>
              <a:buNone/>
            </a:pP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pic>
        <p:nvPicPr>
          <p:cNvPr id="8" name="E657119C-6982-421D-8BA7-E74DEB70A7D9-2" descr="C:/Users/李想/AppData/Roaming/Kingsoft/wps/addons/data/win-i386/kinsertprocesson/insertimage.IhRbzZinsert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30" y="2915603"/>
            <a:ext cx="6119495" cy="382460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968490" y="4046855"/>
            <a:ext cx="5224145" cy="23031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accent2"/>
                </a:solidFill>
                <a:sym typeface="+mn-ea"/>
              </a:rPr>
              <a:t>Preserves Core Physics</a:t>
            </a:r>
            <a:r>
              <a:rPr lang="en-US" altLang="zh-CN" sz="1600">
                <a:sym typeface="+mn-ea"/>
              </a:rPr>
              <a:t>: Retains essential information for accurate energy prediction (satisfies Label Predictor).</a:t>
            </a:r>
            <a:endParaRPr lang="en-US" altLang="zh-CN" sz="1600">
              <a:sym typeface="+mn-ea"/>
            </a:endParaRPr>
          </a:p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accent2"/>
                </a:solidFill>
                <a:sym typeface="+mn-ea"/>
              </a:rPr>
              <a:t>Acts as an "Eraser"</a:t>
            </a:r>
            <a:r>
              <a:rPr lang="en-US" altLang="zh-CN" sz="1600">
                <a:sym typeface="+mn-ea"/>
              </a:rPr>
              <a:t>: Wipes away both MC "simulation fingerprints" and Data "real noise."</a:t>
            </a:r>
            <a:endParaRPr lang="en-US" altLang="zh-CN" sz="160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9865" y="1370965"/>
            <a:ext cx="3959225" cy="28111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6220" y="3429000"/>
            <a:ext cx="2651760" cy="4127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 sz="2800">
                <a:sym typeface="+mn-ea"/>
              </a:rPr>
              <a:t>Retrain CNN+LSTM</a:t>
            </a:r>
            <a:endParaRPr lang="en-US" altLang="zh-CN" sz="280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47675" y="1111885"/>
            <a:ext cx="53733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1600" b="1">
                <a:sym typeface="+mn-ea"/>
              </a:rPr>
              <a:t>Key Performance:</a:t>
            </a:r>
            <a:r>
              <a:rPr lang="en-US" altLang="zh-CN" sz="1600">
                <a:sym typeface="+mn-ea"/>
              </a:rPr>
              <a:t> Achieved a</a:t>
            </a:r>
            <a:r>
              <a:rPr lang="en-US" altLang="zh-CN" sz="1600" b="1">
                <a:sym typeface="+mn-ea"/>
              </a:rPr>
              <a:t> 24.2% improvement</a:t>
            </a:r>
            <a:r>
              <a:rPr lang="en-US" altLang="zh-CN" sz="1600">
                <a:sym typeface="+mn-ea"/>
              </a:rPr>
              <a:t> in </a:t>
            </a:r>
            <a:r>
              <a:rPr lang="en-US" altLang="zh-CN" sz="1600">
                <a:solidFill>
                  <a:schemeClr val="accent2"/>
                </a:solidFill>
                <a:sym typeface="+mn-ea"/>
              </a:rPr>
              <a:t>Electro-magnetic </a:t>
            </a:r>
            <a:r>
              <a:rPr lang="en-US" altLang="zh-CN" sz="1600">
                <a:solidFill>
                  <a:schemeClr val="accent2"/>
                </a:solidFill>
                <a:sym typeface="+mn-ea"/>
              </a:rPr>
              <a:t>energy resolution</a:t>
            </a:r>
            <a:r>
              <a:rPr lang="en-US" altLang="zh-CN" sz="1600">
                <a:sym typeface="+mn-ea"/>
              </a:rPr>
              <a:t> for data.</a:t>
            </a:r>
            <a:r>
              <a:rPr lang="en-US" altLang="zh-CN" sz="1600" b="1">
                <a:sym typeface="+mn-ea"/>
              </a:rPr>
              <a:t> High Energy component significantly improv</a:t>
            </a:r>
            <a:r>
              <a:rPr lang="en-US" altLang="zh-CN" sz="1600" b="1">
                <a:sym typeface="+mn-ea"/>
              </a:rPr>
              <a:t>ed.</a:t>
            </a:r>
            <a:endParaRPr lang="en-US" altLang="zh-CN" sz="1600" b="1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49365" y="1111885"/>
            <a:ext cx="4972050" cy="82994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1600" b="1">
                <a:sym typeface="+mn-ea"/>
              </a:rPr>
              <a:t>Key Performance:</a:t>
            </a:r>
            <a:r>
              <a:rPr lang="en-US" altLang="zh-CN" sz="1600">
                <a:sym typeface="+mn-ea"/>
              </a:rPr>
              <a:t> </a:t>
            </a:r>
            <a:r>
              <a:rPr lang="en-US" altLang="zh-CN" sz="1600"/>
              <a:t>The </a:t>
            </a:r>
            <a:r>
              <a:rPr lang="en-US" altLang="zh-CN" sz="1600">
                <a:solidFill>
                  <a:schemeClr val="accent2"/>
                </a:solidFill>
                <a:sym typeface="+mn-ea"/>
              </a:rPr>
              <a:t>Electro-magnetic</a:t>
            </a:r>
            <a:r>
              <a:rPr lang="en-US" altLang="zh-CN" sz="1600"/>
              <a:t> </a:t>
            </a:r>
            <a:r>
              <a:rPr lang="en-US" altLang="zh-CN" sz="1600">
                <a:solidFill>
                  <a:schemeClr val="accent2"/>
                </a:solidFill>
              </a:rPr>
              <a:t>energy linearity </a:t>
            </a:r>
            <a:r>
              <a:rPr lang="en-US" altLang="zh-CN" sz="1600"/>
              <a:t>has significantly improved.Linearity error </a:t>
            </a:r>
            <a:r>
              <a:rPr lang="en-US" altLang="zh-CN" sz="1600" b="1"/>
              <a:t>kept within 5%</a:t>
            </a:r>
            <a:endParaRPr lang="en-US" altLang="zh-CN" sz="16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55" y="2072640"/>
            <a:ext cx="4561205" cy="44729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350" y="2056130"/>
            <a:ext cx="4584065" cy="436753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 sz="2800"/>
              <a:t>Summary</a:t>
            </a:r>
            <a:endParaRPr lang="en-US" altLang="zh-CN" sz="28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08330" y="810260"/>
            <a:ext cx="12034520" cy="2352040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>
              <a:lnSpc>
                <a:spcPct val="260000"/>
              </a:lnSpc>
              <a:buFont typeface="Wingdings" panose="05000000000000000000" charset="0"/>
              <a:buChar char="Ø"/>
            </a:pPr>
            <a:r>
              <a:rPr lang="en-US" altLang="zh-CN" sz="2000">
                <a:solidFill>
                  <a:schemeClr val="accent2"/>
                </a:solidFill>
                <a:sym typeface="+mn-ea"/>
              </a:rPr>
              <a:t>Electro-magnetic</a:t>
            </a:r>
            <a:r>
              <a:rPr lang="en-US" altLang="zh-CN" sz="2000">
                <a:solidFill>
                  <a:schemeClr val="accent2"/>
                </a:solidFill>
                <a:sym typeface="+mn-ea"/>
              </a:rPr>
              <a:t> Energy reconstruction</a:t>
            </a:r>
            <a:r>
              <a:rPr lang="en-US" altLang="zh-CN" sz="1600">
                <a:solidFill>
                  <a:schemeClr val="accent2"/>
                </a:solidFill>
                <a:sym typeface="+mn-ea"/>
              </a:rPr>
              <a:t> </a:t>
            </a:r>
            <a:endParaRPr lang="en-US" altLang="zh-CN" sz="1600">
              <a:solidFill>
                <a:schemeClr val="accent2"/>
              </a:solidFill>
              <a:sym typeface="+mn-ea"/>
            </a:endParaRPr>
          </a:p>
          <a:p>
            <a:pPr marL="742950" lvl="1" indent="-285750">
              <a:lnSpc>
                <a:spcPct val="260000"/>
              </a:lnSpc>
              <a:buFont typeface="Wingdings" panose="05000000000000000000" charset="0"/>
              <a:buChar char="Ø"/>
            </a:pPr>
            <a:r>
              <a:rPr lang="en-US" altLang="zh-CN" sz="1600" b="1">
                <a:sym typeface="+mn-ea"/>
              </a:rPr>
              <a:t>Calibration &amp; DANN Strategy</a:t>
            </a:r>
            <a:endParaRPr lang="en-US" altLang="zh-CN" sz="1600" b="1"/>
          </a:p>
          <a:p>
            <a:pPr marL="1200150" lvl="2" indent="-285750">
              <a:lnSpc>
                <a:spcPct val="26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Explored CNN+LSTM for CEPC AHCAL energy reconstruction.</a:t>
            </a:r>
            <a:endParaRPr lang="en-US" altLang="zh-CN" sz="1600"/>
          </a:p>
          <a:p>
            <a:pPr marL="1200150" lvl="2" indent="-285750">
              <a:lnSpc>
                <a:spcPct val="26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Inverse Calibration: Applied at the cell level to correct electronics non-linearity, aligning real data with simulation.</a:t>
            </a:r>
            <a:endParaRPr lang="en-US" altLang="zh-CN" sz="1600"/>
          </a:p>
          <a:p>
            <a:pPr marL="1200150" lvl="2" indent="-285750">
              <a:lnSpc>
                <a:spcPct val="26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DANN Integration: Addressed residual discrepancies between MC and Data.</a:t>
            </a:r>
            <a:endParaRPr lang="en-US" altLang="zh-CN" sz="1600"/>
          </a:p>
          <a:p>
            <a:pPr marL="742950" lvl="1" indent="-285750">
              <a:lnSpc>
                <a:spcPct val="260000"/>
              </a:lnSpc>
              <a:buFont typeface="Wingdings" panose="05000000000000000000" charset="0"/>
              <a:buChar char="Ø"/>
            </a:pPr>
            <a:r>
              <a:rPr lang="en-US" altLang="zh-CN" sz="1600" b="1">
                <a:sym typeface="+mn-ea"/>
              </a:rPr>
              <a:t>Beam data results:</a:t>
            </a:r>
            <a:endParaRPr lang="en-US" altLang="zh-CN" sz="1600"/>
          </a:p>
          <a:p>
            <a:pPr marL="1200150" lvl="2" indent="-285750">
              <a:lnSpc>
                <a:spcPct val="260000"/>
              </a:lnSpc>
              <a:buFont typeface="Arial" panose="020B0604020202020204" pitchFamily="34" charset="0"/>
              <a:buChar char="•"/>
            </a:pPr>
            <a:r>
              <a:rPr lang="en-US" altLang="zh-CN" sz="1600"/>
              <a:t>Resolution: Improved by 24.2% for Beam data,</a:t>
            </a:r>
            <a:r>
              <a:rPr lang="en-US" altLang="zh-CN" sz="1600" b="1">
                <a:sym typeface="+mn-ea"/>
              </a:rPr>
              <a:t> High Energy component significantly improved.</a:t>
            </a:r>
            <a:r>
              <a:rPr lang="en-US" altLang="zh-CN" sz="1600"/>
              <a:t>.</a:t>
            </a:r>
            <a:endParaRPr lang="en-US" altLang="zh-CN" sz="1600"/>
          </a:p>
          <a:p>
            <a:pPr marL="1200150" lvl="2" indent="-285750">
              <a:lnSpc>
                <a:spcPct val="260000"/>
              </a:lnSpc>
              <a:buFont typeface="Arial" panose="020B0604020202020204" pitchFamily="34" charset="0"/>
              <a:buChar char="•"/>
            </a:pPr>
            <a:r>
              <a:rPr lang="en-US" altLang="zh-CN" sz="1600"/>
              <a:t>Linearity: Significantly enhanced, with the linearity error successfully kept within 5%.</a:t>
            </a:r>
            <a:endParaRPr lang="en-US" altLang="zh-CN" sz="1600"/>
          </a:p>
          <a:p>
            <a:pPr lvl="1" indent="0">
              <a:lnSpc>
                <a:spcPct val="100000"/>
              </a:lnSpc>
              <a:buNone/>
            </a:pPr>
            <a:endParaRPr lang="en-US" altLang="zh-CN"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79245" y="1786890"/>
            <a:ext cx="9224010" cy="20288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10000"/>
              </a:lnSpc>
            </a:pPr>
            <a:r>
              <a:rPr lang="en-US" altLang="zh-CN" sz="4000"/>
              <a:t>Thank You for Your Attention!</a:t>
            </a:r>
            <a:endParaRPr lang="en-US" altLang="zh-CN" sz="4000"/>
          </a:p>
          <a:p>
            <a:pPr>
              <a:lnSpc>
                <a:spcPct val="210000"/>
              </a:lnSpc>
            </a:pPr>
            <a:r>
              <a:rPr lang="en-US" altLang="zh-CN" sz="2000"/>
              <a:t>Email: [lixiang0427@mail.ustc.edu.cn]</a:t>
            </a:r>
            <a:endParaRPr lang="en-US" altLang="zh-CN"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>
                <a:solidFill>
                  <a:schemeClr val="tx1"/>
                </a:solidFill>
                <a:sym typeface="+mn-ea"/>
              </a:rPr>
              <a:t>Calib cell level p</a:t>
            </a:r>
            <a:r>
              <a:rPr lang="en-US" altLang="zh-CN">
                <a:solidFill>
                  <a:schemeClr val="tx1"/>
                </a:solidFill>
                <a:latin typeface="Arial" panose="020B0604020202020204"/>
                <a:ea typeface="Arial" panose="020B0604020202020204"/>
                <a:sym typeface="+mn-ea"/>
              </a:rPr>
              <a:t>arameter 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a,b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892175"/>
            <a:ext cx="7219950" cy="28562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250" y="3803650"/>
            <a:ext cx="7219950" cy="29368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Response-modeled MC_digi</a:t>
            </a:r>
            <a:endParaRPr lang="en-US" altLang="zh-CN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0285" y="1060450"/>
            <a:ext cx="9950450" cy="536321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Response-modeled MC_digi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" y="1383665"/>
            <a:ext cx="11337290" cy="44234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Corrected Data</a:t>
            </a:r>
            <a:endParaRPr lang="en-US" altLang="zh-CN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42060" y="1172210"/>
            <a:ext cx="9841865" cy="525145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Corrected Data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75" y="1277620"/>
            <a:ext cx="11468735" cy="43021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Target regression weight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160" y="1742440"/>
            <a:ext cx="4692650" cy="46075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931660" y="910590"/>
            <a:ext cx="45827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"finetune_two_stage_dann_tgt_reg_weight": 0.609,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08330" y="97663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"finetune_two_stage_dann_tgt_reg_weight": 0.38704931647041524,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440" y="186690"/>
            <a:ext cx="4038600" cy="6286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265" y="1743075"/>
            <a:ext cx="4628515" cy="47472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Target regression weight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931660" y="910590"/>
            <a:ext cx="45827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"finetune_two_stage_dann_tgt_reg_weight": 0.609,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470" y="1798320"/>
            <a:ext cx="5685155" cy="39947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8330" y="97663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"finetune_two_stage_dann_tgt_reg_weight": 0.38704931647041524,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60" y="1758315"/>
            <a:ext cx="5789930" cy="410781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Target regression weight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931660" y="910590"/>
            <a:ext cx="45827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"finetune_two_stage_dann_tgt_reg_weight": 0.609,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025" y="1757680"/>
            <a:ext cx="4594225" cy="28835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08330" y="976630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"finetune_two_stage_dann_tgt_reg_weight": 0.38704931647041524,</a:t>
            </a:r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" y="1757680"/>
            <a:ext cx="5320030" cy="332867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UNIT_PLACING_PICTURE_USER_VIEWPORT" val="{&quot;height&quot;:3735,&quot;width&quot;:7890}"/>
</p:tagLst>
</file>

<file path=ppt/tags/tag346.xml><?xml version="1.0" encoding="utf-8"?>
<p:tagLst xmlns:p="http://schemas.openxmlformats.org/presentationml/2006/main">
  <p:tag name="KSO_WM_UNIT_PLACING_PICTURE_USER_VIEWPORT" val="{&quot;height&quot;:3509,&quot;width&quot;:5420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TABLE_ENDDRAG_ORIGIN_RECT" val="367*294"/>
  <p:tag name="TABLE_ENDDRAG_RECT" val="68*188*367*294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commondata" val="eyJoZGlkIjoiNjZmMjEwN2Q0YmViMjM1NGFiMzg3MGMzZDA1MTBkYWEifQ=="/>
  <p:tag name="resource_record_key" val="{&quot;13&quot;:[4364974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E657119C-6982-421D-8BA7-E74DEB70A7D9-1">
      <extobjdata type="E657119C-6982-421D-8BA7-E74DEB70A7D9" data="ewoJIkNhdGVnb3J5IiA6ICJmbG93IiwKCSJEZWZpbml0aW9uIiA6ICJKVGRDSlRJeWNHRm5aU1V5TWlVelFTVTNRaVV5TW5CaFpHUnBibWNsTWpJbE0wRXlNQ1V5UXlVeU1tSmhZMnRuY205MWJtUkRiMnh2Y2lVeU1pVXpRU1V5TW5SeVlXNXpjR0Z5Wlc1MEpUSXlKVEpESlRJeWIzSnBaVzUwWVhScGIyNGxNaklsTTBFbE1qSndiM0owY21GcGRDVXlNaVV5UXlVeU1tZHlhV1JUYVhwbEpUSXlKVE5CTVRVbE1rTWxNakozYVdSMGFDVXlNaVV6UVRFMk5qWWxNa01sTWpKemFHOTNSM0pwWkNVeU1pVXpRWFJ5ZFdVbE1rTWxNakpzYVc1bFNuVnRjSE1sTWpJbE0wRm1ZV3h6WlNVeVF5VXlNbWhsYVdkb2RDVXlNaVV6UVRneU1pVXlReVV5TW5KcFkyaFVaWGgwSlRJeUpUTkJkSEoxWlNVM1JDVXlReVV5TW1Wc1pXMWxiblJ6SlRJeUpUTkJKVGRDSlRJeVUzQm1XWE5FUW1aMVZqTTROVEV4T0NVeU1pVXpRU1UzUWlVeU1teHBibXNsTWpJbE0wRWxNaklsTWpJbE1rTWxNakp6YUdGd1pWTjBlV3hsSlRJeUpUTkJKVGRDSlRJeVlXeHdhR0VsTWpJbE0wRXhKVGRFSlRKREpUSXlkR1Y0ZEVKc2IyTnJKVEl5SlROQkpUVkNKVGRDSlRJeWNHOXphWFJwYjI0bE1qSWxNMEVsTjBJbE1qSjNKVEl5SlROQkpUSXlkeTB5TUNVeU1pVXlReVV5TW5nbE1qSWxNMEV4TUNVeVF5VXlNbWdsTWpJbE0wRWxNakpvSlRJeUpUSkRKVEl5ZVNVeU1pVXpRVEFsTjBRbE1rTWxNakowWlhoMEpUSXlKVE5CSlRJeVEwNU9KVE5EWW5JbE0wVkZYMk5oYkNVeU1DVkZNaVU0TmlVNU1pVXlNRVZmY0hKbFpD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eVF5VXlNblJwZEd4bEpUSXlKVE5CSlRJeUpUSXlKVEpESlRJeVptOXVkRk4wZVd4bEpUSXlKVE5CSlRkQ0pUZEVKVEpESlRJeVpHRjBZVUYwZEhKcFluVjBaWE1sTWpJbE0wRWxOVUlsTlVRbE1rTWxNakp3Y205d2N5VXlNaVV6UVNVM1FpVXlNbnBwYm1SbGVDVXlNaVV6UVRVbE1rTWxNakozSlRJeUpUTkJNVGcyTGpJMk1USXpNRFEyT0RjMUpUSkRKVEl5ZUNVeU1pVXpRVGN5TUM0eE1ERTRNRFkyTkRBMk1qVWxNa01sTWpKb0pUSXlKVE5CTlRBbE1rTWxNako1SlRJeUpUTkJOVFF5SlRKREpUSXlZVzVuYkdVbE1qSWxNMEV3SlRkRUpUSkRKVEl5Y0dGMGFDVXlNaVV6UVNVMVFpVTNRaVV5TW1GamRHbHZibk1sTWpJbE0wRWxOVUlsTjBJbE1qSjRKVEl5SlROQkpUSXlNQ1V5TWlVeVF5VXlNbUZqZEdsdmJpVXlNaVV6UVNVeU1tMXZkbVVsTWpJbE1rTWxNako1SlRJeUpUTkJKVEl5TUNVeU1pVTNSQ1V5UXlVM1FpVXlNbmdsTWpJbE0wRWxNakozSlRJeUpUSkRKVEl5WVdOMGFXOXVKVEl5SlROQkpUSXliR2x1WlNVeU1pVXlReVV5TW5rbE1qSWxNMEVsTWpJd0pUSXlKVGRFSlRKREpUZENKVEl5ZUNVeU1pVXpRU1V5TW5jbE1qSWxNa01sTWpKaFkzUnBiMjRsTWpJbE0wRWxNakpzYVc1bEpUSXlKVEpESlRJeWVTVXlNaVV6UVNVeU1tZ2xNaklsTjBRbE1rTWxOMElsTWpKNEpUSXlKVE5CSlRJeU1DVXlNaVV5UXlVeU1tRmpkR2x2YmlVeU1pVXpRU1V5TW14cGJtVWxNaklsTWtNbE1qSjVKVEl5SlROQkpUSXlhQ1V5TWlVM1JDVXlReVUzUWlVeU1tRmpkR2x2YmlVeU1pVXpRU1V5TW1Oc2IzTmxKVEl5SlRkRUpUVkVKVGRFSlRWRUpUSkRKVEl5YkdsdVpWTjBlV3hsSlRJeUpUTkJKVGRDSlRJeWNtOTFibVJwYm1jbE1qSWxNMEUwSlRKREpUSXliR2x1WlZkcFpIUm9KVEl5SlROQk1pVXlReVV5TW14cGJtVkRiMnh2Y2lVeU1pVXpRU1V5TWpNNEpUSkRNemdsTWtNek9DVXlNaVUzUkNVeVF5VXlNbU5vYVd4a2NtVnVKVEl5SlROQkpUVkNKVFZFSlRKREpUSXljbVZ6YVhwbFJHbHlKVEl5SlROQkpUVkNKVEl5ZEd3bE1qSWxNa01sTWpKMGNpVXlNaVV5UXlVeU1tSnlKVEl5SlRKREpUSXlZbXdsTWpJbE1rTWxNakpzSlRJeUpUSkRKVEl5ZENVeU1pVXlReVV5TW5JbE1qSWxNa01sTWpKaUpUSXlKVFZFSlRKREpUSXlibUZ0WlNVeU1pVXpRU1V5TW5CeWIyTmxjM01sTWpJbE1rTWxNakptYVd4c1UzUjViR1VsTWpJbE0wRWxOMElsTjBRbE1rTWxNakowYUdWdFpTVXlNaVV6UVNVM1FpVTNSQ1V5UXlVeU1tbGtKVEl5SlROQkpUSXlVM0JtV1hORVFtWjFWak00TlRFeE9DVXlNaVV5UXlVeU1tRjBkSEpwWW5WMFpTVXlNaVV6UVNVM1FpVXlNbU52Ym5SaGFXNWxjaVV5TWlVelFXWmhiSE5sSlRKREpUSXljbTkwWVhSaFlteGxKVEl5SlROQmRISjFaU1V5UXlVeU1uWnBjMmxpYkdVbE1qSWxNMEYwY25WbEpUSkRKVEl5Wm1sNFpXUk1hVzVySlRJeUpUTkJabUZzYzJVbE1rTWxNakpqYjJ4c1lYQnpZV0pzWlNVeU1pVXpRV1poYkhObEpUSkRKVEl5WTI5c2JHRndjMlZrSlRJeUpUTkJabUZzYzJVbE1rTWxNakpzYVc1cllXSnNaU1V5TWlVelFYUnlkV1VsTWtNbE1qSnRZWEpyWlhKUFptWnpaWFFsTWpJbE0wRTFKVGRFSlRKREpUSXlZMkYwWldkdmNua2xNaklsTTBFbE1qSm1iRzkzSlRJeUpUZEVKVEpESlRJeVZFbDVSbFJCYTFsSFdqazVOVFF4T0NVeU1pVXpRU1UzUWlVeU1teHBibXNsTWpJbE0wRWxNaklsTWpJbE1rTWxNakp6YUdGd1pWTjBlV3hsSlRJeUpUTkJKVGRDSlRJeVlXeHdhR0VsTWpJbE0wRXhKVGRFSlRKREpUSXlkR1Y0ZEVKc2IyTnJKVEl5SlROQkpUVkNKVGRDSlRJeWNHOXphWFJwYjI0bE1qSWxNMEVsTjBJbE1qSjNKVEl5SlROQkpUSXlkeTB5TUNVeU1pVXlReVV5TW5nbE1qSWxNMEV4TUNVeVF5VXlNbWdsTWpJbE0wRWxNakpvSlRJeUpUSkRKVEl5ZVNVeU1pVXpRVEFsTjBRbE1rTWxNakowWlhoMEpUSXlKVE5CSlRJeVJtOXlkMkZ5WkNVeU1FTmhiR2xpY21GMGFXOXVKVE5EWW5JbE0wVkhaVzVsY21GMFpTVXlNRUZtZEdWeVgyTnZjbkpsWTNR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M1JDVXlReVV5TW1SaGRHRkJkSFJ5YVdKMWRHVnpKVEl5SlROQkpUVkNKVFZFSlRKREpUSXljSEp2Y0hNbE1qSWxNMEVsTjBJbE1qSjZhVzVrWlhnbE1qSWxNMEUzSlRKREpUSXlkeVV5TWlVelFUTXlOeTR6T0RJek1qUXlNVGczTlNVeVF5VXlNbmdsTWpJbE0wRTBNRFl1TkRBNU5ESXpPREk0TVRJMUpUSkRKVEl5YUNVeU1pVXpRVFV3SlRKREpUSXllU1V5TWlVelFUWTFPQ1V5UXlVeU1tRnVaMnhsSlRJeUpUTkJNQ1UzUkNVeVF5VXlNbkJoZEdnbE1qSWxNMEVsTlVJbE4wSWxNakpoWTNScGIyNXpKVEl5SlROQkpUVkNKVGRDSlRJeWVDVXlNaVV6UVNVeU1qQWxNaklsTWtNbE1qSmhZM1JwYjI0bE1qSWxNMEVsTWpKdGIzWmxKVEl5SlRKREpUSXllU1V5TWlVelFTVXlNakFsTWpJbE4wUWxNa01sTjBJbE1qSjRKVEl5SlROQkpUSXlkeVV5TWlVeVF5VXlNbUZqZEdsdmJpVXlNaVV6UVNVeU1teHBibVVsTWpJbE1rTWxNako1SlRJeUpUTkJKVEl5TUNVeU1pVTNSQ1V5UXlVM1FpVXlNbmdsTWpJbE0wRWxNakozSlRJeUpUSkRKVEl5WVdOMGFXOXVKVEl5SlROQkpUSXliR2x1WlNVeU1pVXlReVV5TW5rbE1qSWxNMEVsTWpKb0pUSXlKVGRFSlRKREpUZENKVEl5ZUNVeU1pVXpRU1V5TWpBbE1qSWxNa01sTWpKaFkzUnBiMjRsTWpJbE0wRWxNakpzYVc1bEpUSXlKVEpESlRJeWVTVXlNaVV6UVNVeU1tZ2xNaklsTjBRbE1rTWxOMElsTWpKaFkzUnBiMjRsTWpJbE0wRWxNakpqYkc5elpTVXlNaVUzUkNVMVJDVTNSQ1UxUkNVeVF5VXlNbXhwYm1WVGRIbHNaU1V5TWlVelFTVTNRaVV5TW5KdmRXNWthVzVuSlRJeUpUTkJOQ1V5UXlVeU1teHBibVZYYVdSMGFDVXlNaVV6UVRJbE1rTWxNakpzYVc1bFEyOXNiM0lsTWpJbE0wRWxNakl6T0NVeVF6TTRKVEpETXpnbE1qSWxOMFFsTWtNbE1qSmphR2xzWkhKbGJpVXlNaVV6UVNVMVFpVTFSQ1V5UXlVeU1uSmxjMmw2WlVScGNpVXlNaVV6UVNVMVFpVXlNblJzSlRJeUpUSkRKVEl5ZEhJbE1qSWxNa01sTWpKaWNpVXlNaVV5UXlVeU1tSnNKVEl5SlRKREpUSXliQ1V5TWlVeVF5VXlNblFsTWpJbE1rTWxNakp5SlRJeUpUSkRKVEl5WWlVeU1pVTFSQ1V5UXlVeU1tNWhiV1VsTWpJbE0wRWxNakp3Y205alpYTnpKVEl5SlRKREpUSXlabWxzYkZOMGVXeGxKVEl5SlROQkpUZENKVGRFSlRKREpUSXlkR2hsYldVbE1qSWxNMEVsTjBJbE4wUWxNa01sTWpKcFpDVXlNaVV6UVNVeU1sUkplVVpVUVd0WlIxbzVPVFUwTVRnbE1qSWxNa01sTWpKaGRIUnlhV0oxZEdVbE1qSWxNMEVsTjBJbE1qSmpiMjUwWVdsdVpYSWxNaklsTTBGbVlXeHpaU1V5UXlVeU1uSnZkR0YwWVdKc1pTVXlNaVV6UVhSeWRXVWxNa01sTWpKMmFYTnBZbXhsSlRJeUpUTkJkSEoxWlNVeVF5VXlNbVpwZUdWa1RHbHVheVV5TWlVelFXWmhiSE5sSlRKREpUSXlZMjlzYkdGd2MyRmliR1VsTWpJbE0wRm1ZV3h6WlNVeVF5VXlNbU52Ykd4aGNITmxaQ1V5TWlVelFXWmhiSE5sSlRKREpUSXliR2x1YTJGaWJHVWxNaklsTTBGMGNuVmxKVEpESlRJeWJXRnlhMlZ5VDJabWMyVjBKVEl5SlROQk5TVTNSQ1V5UXlVeU1tTmhkR1ZuYjNKNUpUSXlKVE5CSlRJeVpteHZkeVV5TWlVM1JDVXlReVV5TW0xbllYZE5lV2hDUVhneE9UQXhPVGdsTWpJbE0wRWxOMElsTWpKc2FXNXJKVEl5SlROQkpUSXlKVEl5SlRKREpUSXljMmhoY0dWVGRIbHNaU1V5TWlVelFTVTNRaVV5TW1Gc2NHaGhKVEl5SlROQk1TVTNSQ1V5UXlVeU1uUmxlSFJDYkc5amF5VXlNaVV6UVNVMVFpVTNRaVV5TW5CdmMybDBhVzl1SlRJeUpUTkJKVGRDSlRJeWR5VXlNaVV6UVNVeU1uY3RNakFsTWpJbE1rTWxNako0SlRJeUpUTkJNVEFsTWtNbE1qSm9KVEl5SlROQkpUSXlhQ1V5TWlVeVF5VXlNbmtsTWpJbE0wRXdKVGRFSlRKREpUSXlkR1Y0ZENVeU1pVXpRU1V5TWtSaGRHRWxNME5pY2lVelJVVmZjbUYz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EpESlRJeWRHbDBiR1VsTWpJbE0wRWxNaklsTWpJbE1rTWxNakptYjI1MFUzUjViR1VsTWpJbE0wRWxOMElsTjBRbE1rTWxNakprWVhSaFFYUjBjbWxpZFhSbGN5VXlNaVV6UVNVMVFpVTFSQ1V5UXlVeU1uQnliM0J6SlRJeUpUTkJKVGRDSlRJeWVtbHVaR1Y0SlRJeUpUTkJNaVV5UXlVeU1uY2xNaklsTTBFeE1qZ3VNelV4TlRZeU5TVXlReVV5TW5nbE1qSWxNMEV4TURZbE1rTWxNakpvSlRJeUpUTkJOVEFsTWtNbE1qSjVKVEl5SlROQk1UYzVKVEpESlRJeVlXNW5iR1VsTWpJbE0wRXdKVGRFSlRKREpUSXljR0YwYUNVeU1pVXpRU1UxUWlVM1FpVXlNbUZqZEdsdmJuTWxNaklsTTBFbE5VSWxOMElsTWpKNEpUSXlKVE5CSlRJeU1DVXlNaVV5UXlVeU1tRmpkR2x2YmlVeU1pVXpRU1V5TW0xdmRtVWxNaklsTWtNbE1qSjVKVEl5SlROQkpUSXlNQ1V5TWlVM1JDVXlReVUzUWlVeU1uZ2xNaklsTTBFbE1qSjNKVEl5SlRKREpUSXlZV04wYVc5dUpUSXlKVE5CSlRJeWJHbHVaU1V5TWlVeVF5VXlNbmtsTWpJbE0wRWxNakl3SlRJeUpUZEVKVEpESlRkQ0pUSXllQ1V5TWlVelFTVXlNbmNsTWpJbE1rTWxNakpoWTNScGIyNGxNaklsTTBFbE1qSnNhVzVsSlRJeUpUSkRKVEl5ZVNVeU1pVXpRU1V5TW1nbE1qSWxOMFFsTWtNbE4wSWxNako0SlRJeUpUTkJKVEl5TUNVeU1pVXlReVV5TW1GamRHbHZiaVV5TWlVelFTVXlNbXhwYm1VbE1qSWxNa01sTWpKNUpUSXlKVE5CSlRJeWFDVXlNaVUzUkNVeVF5VTNRaVV5TW1GamRHbHZiaVV5TWlVelFTVXlNbU5zYjNObEpUSXlKVGRFSlRWRUpUZEVKVFZFSlRKREpUSXliR2x1WlZOMGVXeGxKVEl5SlROQkpUZENKVEl5Y205MWJtUnBibWNsTWpJbE0wRTBKVEpESlRJeWJHbHVaVmRwWkhSb0pUSXlKVE5CTWlVeVF5VXlNbXhwYm1WRGIyeHZjaVV5TWlVelFTVXlNak00SlRKRE16Z2xNa016T0NVeU1pVTNSQ1V5UXlVeU1tTm9hV3hrY21WdUpUSXlKVE5CSlRWQ0pUVkVKVEpESlRJeWNtVnphWHBsUkdseUpUSXlKVE5CSlRWQ0pUSXlkR3dsTWpJbE1rTWxNakowY2lVeU1pVXlReVV5TW1KeUpUSXlKVEpESlRJeVltd2xNaklsTWtNbE1qSnNKVEl5SlRKREpUSXlkQ1V5TWlVeVF5VXlNbklsTWpJbE1rTWxNakppSlRJeUpUVkVKVEpESlRJeWJtRnRaU1V5TWlVelFTVXlNbkJ5YjJObGMzTWxNaklsTWtNbE1qSm1hV3hzVTNSNWJHVWxNaklsTTBFbE4wSWxOMFFsTWtNbE1qSjBhR1Z0WlNVeU1pVXpRU1UzUWlVM1JDVXlReVV5TW1sa0pUSXlKVE5CSlRJeWJXZGhkMDE1YUVKQmVERTVNREU1T0NVeU1pVXlReVV5TW1GMGRISnBZblYwWlNVeU1pVXpRU1UzUWlVeU1tTnZiblJoYVc1bGNpVXlNaVV6UVdaaGJITmxKVEpESlRJeWNtOTBZWFJoWW14bEpUSXlKVE5CZEhKMVpTVXlReVV5TW5acGMybGliR1VsTWpJbE0wRjBjblZsSlRKREpUSXlabWw0WldSTWFXNXJKVEl5SlROQlptRnNjMlVsTWtNbE1qSmpiMnhzWVhCellXSnNaU1V5TWlVelFXWmhiSE5sSlRKREpUSXlZMjlzYkdGd2MyVmtKVEl5SlROQlptRnNjMlVsTWtNbE1qSnNhVzVyWVdKc1pTVXlNaVV6UVhSeWRXVWxNa01sTWpKdFlYSnJaWEpQWm1aelpYUWxNaklsTTBFMUpUZEVKVEpESlRJeVkyRjBaV2R2Y25rbE1qSWxNMEVsTWpKbWJHOTNKVEl5SlRkRUpUSkRKVEl5UjJaNWNYaEJZVzFwUnpNMU5UUXpNeVV5TWlVelFTVTNRaVV5TW14cGJtc2xNaklsTTBFbE1qSWxNaklsTWtNbE1qSnphR0Z3WlZOMGVXeGxKVEl5SlROQkpUZENKVEl5WVd4d2FHRWxNaklsTTBFeEpUZEVKVEpESlRJeWRHVjRkRUpzYjJOckpUSXlKVE5CSlRWQ0pUZENKVEl5Y0c5emFYUnBiMjRsTWpJbE0wRWxOMElsTWpKM0pUSXlKVE5CSlRJeWR5MHlNQ1V5TWlVeVF5VXlNbmdsTWpJbE0wRXhNQ1V5UXlVeU1tZ2xNaklsTTBFbE1qSm9KVEl5SlRKREpUSXllU1V5TWlVelFUQWxOMFFsTWtNbE1qSjBaWGgwSlRJeUpUTkJKVEl5UTJGc2FXSnlZWFJwYjI0bE1qQlFZWEpoYldWMFpYSnpKVE5EWW5JbE0wVmhKVEpESlRJd1lpVXlReVV5TUNWRFJTVTVOR0VsTWtNbE1qQWxRMFVsT1RSaUpUSXlKVGRFSlRWRUpUSkRKVEl5WVc1amFHOXljeVV5TWlVelFTVTFRaVUzUWlVeU1uZ2xNaklsTTBFbE1qSjNKVEpHTWlVeU1pVXlReVV5TW5rbE1qSWxNMEVsTWpJd0pUSXlKVGRFSlRKREpUZENKVEl5ZUNVeU1pVXpRU1V5TW5jbE1rWXlKVEl5SlRKREpUSXllU1V5TWlVelFTVXlNbWdsTWpJbE4wUWxNa01sTjBJbE1qSjRKVEl5SlROQkpUSXlNQ1V5TWlVeVF5VXlNbmtsTWpJbE0wRWxNakpvSlRKR01pVXlNaVUzUkNVeVF5VTNRaVV5TW5nbE1qSWxNMEVsTWpKM0pUSXlKVEpESlRJeWVTVXlNaVV6UVNVeU1tZ2xNa1l5SlRJeUpUZEVKVFZFSlRKREpUSXlkR2wwYkdVbE1qSWxNMEVsTWpJbE1qSWxNa01sTWpKbWIyNTBVM1I1YkdVbE1qSWxNMEVsTjBJbE4wUWxNa01sTWpKa1lYUmhRWFIwY21saWRYUmxjeVV5TWlVelFTVTFRaVUxUkNVeVF5VXlNbkJ5YjNCekpUSXlKVE5CSlRkQ0pUSXllbWx1WkdWNEpUSXlKVE5CTXlVeVF5VXlNbmNsTWpJbE0wRXlOelV1TXpBMk1UVXlNelF6TnpVbE1rTWxNako0SlRJeUpUTkJNVGt6TGpNMU1UVTJNalVsTWtNbE1qSm9KVEl5SlROQk5UQWxNa01sTWpKNUpUSXlKVE5CTXpjMkpUSkRKVEl5WVc1bmJHVWxNaklsTTBFd0pUZEVKVEpESlRJeWNHRjBhQ1V5TWlVelFTVTFRaVUzUWlVeU1tRmpkR2x2Ym5NbE1qSWxNMEVsTlVJbE4wSWxNako0SlRJeUpUTkJKVEl5TUNVeU1pVXlReVV5TW1GamRHbHZiaVV5TWlVelFTVXlNbTF2ZG1VbE1qSWxNa01sTWpKNUpUSXlKVE5CSlRJeU1DVXlNaVUzUkNVeVF5VTNRaVV5TW5nbE1qSWxNMEVsTWpKM0pUSXlKVEpESlRJeVlXTjBhVzl1SlRJeUpUTkJKVEl5YkdsdVpTVXlNaVV5UXlVeU1ua2xNaklsTTBFbE1qSXdKVEl5SlRkRUpUSkRKVGRDSlRJeWVDVXlNaVV6UVNVeU1uY2xNaklsTWtNbE1qSmhZM1JwYjI0bE1qSWxNMEVsTWpKc2FXNWxKVEl5SlRKREpUSXllU1V5TWlVelFTVXlNbWdsTWpJbE4wUWxNa01sTjBJbE1qSjRKVEl5SlROQkpUSXlNQ1V5TWlVeVF5VXlNbUZqZEdsdmJpVXlNaVV6UVNVeU1teHBibVVsTWpJbE1rTWxNako1SlRJeUpUTkJKVEl5YUNVeU1pVTNSQ1V5UXlVM1FpVXlNbUZqZEdsdmJpVXlNaVV6UVNVeU1tTnNiM05sSlRJeUpUZEVKVFZFSlRkRUpUVkVKVEpESlRJeWJHbHVaVk4wZVd4bEpUSXlKVE5CSlRkQ0pUSXljbTkxYm1ScGJtY2xNaklsTTBFMEpUSkRKVEl5YkdsdVpWZHBaSFJvSlRJeUpUTkJNaVV5UXlVeU1teHBibVZEYjJ4dmNpVXlNaVV6UVNVeU1qTTRKVEpETXpnbE1rTXpPQ1V5TWlVM1JDVXlReVV5TW1Ob2FXeGtjbVZ1SlRJeUpUTkJKVFZDSlRWRUpUSkRKVEl5Y21WemFYcGxSR2x5SlRJeUpUTkJKVFZDSlRJeWRHd2xNaklsTWtNbE1qSjBjaVV5TWlVeVF5VXlNbUp5SlRJeUpUSkRKVEl5WW13bE1qSWxNa01sTWpKc0pUSXlKVEpESlRJeWRDVXlNaVV5UXlVeU1uSWxNaklsTWtNbE1qSmlKVEl5SlRWRUpUSkRKVEl5Ym1GdFpTVXlNaVV6UVNVeU1uQnliMk5sYzNNbE1qSWxNa01sTWpKbWFXeHNVM1I1YkdVbE1qSWxNMEVsTjBJbE4wUWxNa01sTWpKMGFHVnRaU1V5TWlVelFTVTNRaVUzUkNVeVF5VXlNbWxrSlRJeUpUTkJKVEl5UjJaNWNYaEJZVzFwUnpNMU5UUXpNeVV5TWlVeVF5VXlNbUYwZEhKcFluVjBaU1V5TWlVelFTVTNRaVV5TW1OdmJuUmhhVzVsY2lVeU1pVXpRV1poYkhObEpUSkRKVEl5Y205MFlYUmhZbXhsSlRJeUpUTkJkSEoxWlNVeVF5VXlNblpwYzJsaWJHVWxNaklsTTBGMGNuVmxKVEpESlRJeVptbDRaV1JNYVc1ckpUSXlKVE5CWm1Gc2MyVWxNa01sTWpKamIyeHNZWEJ6WVdKc1pTVXlNaVV6UVdaaGJITmxKVEpESlRJeVkyOXNiR0Z3YzJWa0pUSXlKVE5CWm1Gc2MyVWxNa01sTWpKc2FXNXJZV0pzWlNVeU1pVXpRWFJ5ZFdVbE1rTWxNakp0WVhKclpYSlBabVp6WlhRbE1qSWxNMEUxSlRkRUpUSkRKVEl5WTJGMFpXZHZjbmtsTWpJbE0wRWxNakptYkc5M0pUSXlKVGRFSlRKREpUSXlSMnRTY2t4MVJGVlJVemszTkRjNE9DVXlNaVV6UVNVM1FpVXlNbXhwYm1zbE1qSWxNMEVsTWpJbE1qSWxNa01sTWpKemFHRndaVk4wZVd4bEpUSXlKVE5CSlRkQ0pUSXlZV3h3YUdFbE1qSWxNMEV4SlRkRUpUSkRKVEl5ZEdWNGRFSnNiMk5ySlRJeUpUTkJKVFZDSlRkQ0pUSXljRzl6YVhScGIyNGxNaklsTTBFbE4wSWxNakozSlRJeUpUTkJKVEl5ZHkweU1DVXlNaVV5UXlVeU1uZ2xNaklsTTBFeE1DVXlReVV5TW1nbE1qSWxNMEVsTWpKb0pUSXlKVEpESlRJeWVTVXlNaVV6UVRBbE4wUWxNa01sTWpKMFpYaDBKVEl5SlROQkpUSXlRMjl0WW1sdVpXUWxNakJNYjNOekpUTkRZbklsTTBWTVgyUmxjQ1V5TUNVeVFpVXlNRXhmY21WekpUSXdKVEpDSlRJd1RGOWpibTRsTWpJbE4wUWxOVVFsTWtNbE1qSmhibU5vYjNKekpUSXlKVE5CSlRWQ0pUZENKVEl5ZUNVeU1pVXpRU1V5TW5jbE1rWXlKVEl5SlRKREpUSXllU1V5TWlVelFTVXlNakFsTWpJbE4wUWxNa01sTjBJbE1qSjRKVEl5SlROQkpUSXlkeVV5UmpJbE1qSWxNa01sTWpKNUpUSXlKVE5CSlRJeWFDVXlNaVUzUkNVeVF5VTNRaVV5TW5nbE1qSWxNMEVsTWpJd0pUSXlKVEpESlRJeWVTVXlNaVV6UVNVeU1tZ2xNa1l5SlRJeUpUZEVKVEpESlRkQ0pUSXllQ1V5TWlVelFTVXlNbmNsTWpJbE1rTWxNako1SlRJeUpUTkJKVEl5YUNVeVJqSWxNaklsTjBRbE5VUWxNa01sTWpKMGFYUnNaU1V5TWlVelFTVXlNaVV5TWlVeVF5VXlNbVp2Ym5SVGRIbHNaU1V5TWlVelFTVTNRaVUzUkNVeVF5VXlNbVJoZEdGQmRIUnlhV0oxZEdWekpUSXlKVE5CSlRWQ0pUVkVKVEpESlRJeWNISnZjSE1sTWpJbE0wRWxOMElsTWpKNmFXNWtaWGdsTWpJbE0wRTJKVEpESlRJeWR5VXlNaVV6UVRJNU5pNHhORFUxTURjNE1USTFKVEpESlRJeWVDVXlNaVV6UVRRMk9DNDJOVGMzTVRRNE5ETTNOU1V5UXlVeU1tZ2xNaklsTTBFMU1DVXlReVV5TW5rbE1qSWxNMEV6TURVbE1rTWxNakpoYm1kc1pTVXlNaVV6UVRBbE4wUWxNa01sTWpKd1lYUm9KVEl5SlROQkpUVkNKVGRDSlRJeVlXTjBhVzl1Y3lVeU1pVXpRU1UxUWlVM1FpVXlNbmdsTWpJbE0wRWxNakl3SlRJeUpUSkRKVEl5WVdOMGFXOXVKVEl5SlROQkpUSXliVzkyWlNVeU1pVXlReVV5TW5rbE1qSWxNMEVsTWpJd0pUSXlKVGRFSlRKREpUZENKVEl5ZUNVeU1pVXpRU1V5TW5jbE1qSWxNa01sTWpKaFkzUnBiMjRsTWpJbE0wRWxNakpzYVc1bEpUSXlKVEpESlRJeWVTVXlNaVV6UVNVeU1qQWxNaklsTjBRbE1rTWxOMElsTWpKNEpUSXlKVE5CSlRJeWR5VXlNaVV5UXlVeU1tRmpkR2x2YmlVeU1pVXpRU1V5TW14cGJtVWxNaklsTWtNbE1qSjVKVEl5SlROQkpUSXlhQ1V5TWlVM1JDVXlReVUzUWlVeU1uZ2xNaklsTTBFbE1qSXdKVEl5SlRKREpUSXlZV04wYVc5dUpUSXlKVE5CSlRJeWJHbHVaU1V5TWlVeVF5VXlNbmtsTWpJbE0wRWxNakpvSlRJeUpUZEVKVEpESlRkQ0pUSXlZV04wYVc5dUpUSXlKVE5CSlRJeVkyeHZjMlVsTWpJbE4wUWxOVVFsTjBRbE5VUWxNa01sTWpKc2FXNWxVM1I1YkdVbE1qSWxNMEVsTjBJbE1qSnliM1Z1WkdsdVp5VXlNaVV6UVRRbE1rTWxNakpzYVc1bFYybGtkR2dsTWpJbE0wRXlKVEpESlRJeWJHbHVaVU52Ykc5eUpUSXlKVE5CSlRJeU16Z2xNa016T0NVeVF6TTRKVEl5SlRkRUpUSkRKVEl5WTJocGJHUnlaVzRsTWpJbE0wRWxOVUlsTlVRbE1rTWxNakp5WlhOcGVtVkVhWElsTWpJbE0wRWxOVUlsTWpKMGJDVXlNaVV5UXlVeU1uUnlKVEl5SlRKREpUSXlZbklsTWpJbE1rTWxNakppYkNVeU1pVXlReVV5TW13bE1qSWxNa01sTWpKMEpUSXlKVEpESlRJeWNpVXlNaVV5UXlVeU1tSWxNaklsTlVRbE1rTWxNakp1WVcxbEpUSXlKVE5CSlRJeWNISnZZMlZ6Y3lVeU1pVXlReVV5TW1acGJHeFRkSGxzWlNVeU1pVXpRU1UzUWlVM1JDVXlReVV5TW5Sb1pXMWxKVEl5SlROQkpUZENKVGRFSlRKREpUSXlhV1FsTWpJbE0wRWxNakpIYTFKeVRIVkVWVkZUT1RjME56ZzRKVEl5SlRKREpUSXlZWFIwY21saWRYUmxKVEl5SlROQkpUZENKVEl5WTI5dWRHRnBibVZ5SlRJeUpUTkJabUZzYzJVbE1rTWxNakp5YjNSaGRHRmliR1VsTWpJbE0wRjBjblZsSlRKREpUSXlkbWx6YVdKc1pTVXlNaVV6UVhSeWRXVWxNa01sTWpKbWFYaGxaRXhwYm1zbE1qSWxNMEZtWVd4elpTVXlReVV5TW1OdmJHeGhjSE5oWW14bEpUSXlKVE5CWm1Gc2MyVWxNa01sTWpKamIyeHNZWEJ6WldRbE1qSWxNMEZtWVd4elpTVXlReVV5TW14cGJtdGhZbXhsSlRJeUpUTkJkSEoxWlNVeVF5VXlNbTFoY210bGNrOW1abk5sZENVeU1pVXpRVFVsTjBRbE1rTWxNakpqWVhSbFoyOXllU1V5TWlVelFTVXlNbVpzYjNjbE1qSWxOMFFsTWtNbE1qSk5XVTl1ZUVwRmVVMVZORFE0TmpJMEpUSXlKVE5CSlRkQ0pUSXliR2x1YXlVeU1pVXpRU1V5TWlVeU1pVXlReVV5TW5Ob1lYQmxVM1I1YkdVbE1qSWxNMEVsTjBJbE1qSmhiSEJvWVNVeU1pVXpRVEVsTjBRbE1rTWxNakowWlhoMFFteHZZMnNsTWpJbE0wRWxOVUlsTjBJbE1qSndiM05wZEdsdmJpVXlNaVV6UVNVM1FpVXlNbmNsTWpJbE0wRWxNakozTFRJd0pUSXlKVEpESlRJeWVDVXlNaVV6UVRFd0pUSkRKVEl5YUNVeU1pVXpRU1V5TW1nbE1qSWxNa01sTWpKNUpUSXlKVE5CTUNVM1JDVXlReVV5TW5SbGVIUWxNaklsTTBFbE1qSk5RMTlrYVdkcEpUTkRZbklsTTBWU1pXWmxjbVZ1WTJVbE1qQlRkR0YwYVhOMGFXTnpKVEl5SlRkRUpUVkVKVEpESlRJeVlXNWphRzl5Y3lVeU1pVXpRU1UxUWlVM1FpVXlNbmdsTWpJbE0wRWxNakozSlRKR01pVXlNaVV5UXlVeU1ua2xNaklsTTBFbE1qSXdKVEl5SlRkRUpUSkRKVGRDSlRJeWVDVXlNaVV6UVNVeU1uY2xNa1l5SlRJeUpUSkRKVEl5ZVNVeU1pVXpRU1V5TW1nbE1qSWxOMFFsTWtNbE4wSWxNako0SlRJeUpUTkJKVEl5TUNVeU1pVXlReVV5TW5rbE1qSWxNMEVsTWpKb0pUSkdNaVV5TWlVM1JDVXlReVUzUWlVeU1uZ2xNaklsTTBFbE1qSjNKVEl5SlRKREpUSXllU1V5TWlVelFTVXlNbWdsTWtZeUpUSXlKVGRFSlRWRUpUSkRKVEl5ZEdsMGJHVWxNaklsTTBFbE1qSWxNaklsTWtNbE1qSm1iMjUwVTNSNWJHVWxNaklsTTBFbE4wSWxOMFFsTWtNbE1qSmtZWFJoUVhSMGNtbGlkWFJsY3lVeU1pVXpRU1UxUWlVMVJDVXlReVV5TW5CeWIzQnpKVEl5SlROQkpUZENKVEl5ZW1sdVpHVjRKVEl5SlROQk1TVXlReVV5TW5jbE1qSWxNMEV5TXpRdU1USXlOVFU0TlRrek56VWxNa01sTWpKNEpUSXlKVE5CTkRrNUxqWTJPVEU0T1RRMU16RXlOU1V5UXlVeU1tZ2xNaklsTTBFMU1DVXlReVV5TW5rbE1qSWxNMEV4TnpVbE1rTWxNakpoYm1kc1pTVXlNaVV6UVRBbE4wUWxNa01sTWpKd1lYUm9KVEl5SlROQkpUVkNKVGRDSlRJeVlXTjBhVzl1Y3lVeU1pVXpRU1UxUWlVM1FpVXlNbmdsTWpJbE0wRWxNakl3SlRJeUpUSkRKVEl5WVdOMGFXOXVKVEl5SlROQkpUSXliVzkyWlNVeU1pVXlReVV5TW5rbE1qSWxNMEVsTWpJd0pUSXlKVGRFSlRKREpUZENKVEl5ZUNVeU1pVXpRU1V5TW5jbE1qSWxNa01sTWpKaFkzUnBiMjRsTWpJbE0wRWxNakpzYVc1bEpUSXlKVEpESlRJeWVTVXlNaVV6UVNVeU1qQWxNaklsTjBRbE1rTWxOMElsTWpKNEpUSXlKVE5CSlRJeWR5VXlNaVV5UXlVeU1tRmpkR2x2YmlVeU1pVXpRU1V5TW14cGJtVWxNaklsTWtNbE1qSjVKVEl5SlROQkpUSXlhQ1V5TWlVM1JDVXlReVUzUWlVeU1uZ2xNaklsTTBFbE1qSXdKVEl5SlRKREpUSXlZV04wYVc5dUpUSXlKVE5CSlRJeWJHbHVaU1V5TWlVeVF5VXlNbmtsTWpJbE0wRWxNakpvSlRJeUpUZEVKVEpESlRkQ0pUSXlZV04wYVc5dUpUSXlKVE5CSlRJeVkyeHZjMlVsTWpJbE4wUWxOVVFsTjBRbE5VUWxNa01sTWpKc2FXNWxVM1I1YkdVbE1qSWxNMEVsTjBJbE1qSnliM1Z1WkdsdVp5VXlNaVV6UVRRbE1rTWxNakpzYVc1bFYybGtkR2dsTWpJbE0wRXlKVEpESlRJeWJHbHVaVU52Ykc5eUpUSXlKVE5CSlRJeU16Z2xNa016T0NVeVF6TTRKVEl5SlRkRUpUSkRKVEl5WTJocGJHUnlaVzRsTWpJbE0wRWxOVUlsTlVRbE1rTWxNakp5WlhOcGVtVkVhWElsTWpJbE0wRWxOVUlsTWpKMGJDVXlNaVV5UXlVeU1uUnlKVEl5SlRKREpUSXlZbklsTWpJbE1rTWxNakppYkNVeU1pVXlReVV5TW13bE1qSWxNa01sTWpKMEpUSXlKVEpESlRJeWNpVXlNaVV5UXlVeU1tSWxNaklsTlVRbE1rTWxNakp1WVcxbEpUSXlKVE5CSlRJeWNISnZZMlZ6Y3lVeU1pVXlReVV5TW1acGJHeFRkSGxzWlNVeU1pVXpRU1UzUWlVM1JDVXlReVV5TW5Sb1pXMWxKVEl5SlROQkpUZENKVGRFSlRKREpUSXlhV1FsTWpJbE0wRWxNakpOV1U5dWVFcEZlVTFWTkRRNE5qSTBKVEl5SlRKREpUSXlZWFIwY21saWRYUmxKVEl5SlROQkpUZENKVEl5WTI5dWRHRnBibVZ5SlRJeUpUTkJabUZzYzJVbE1rTWxNakp5YjNSaGRHRmliR1VsTWpJbE0wRjBjblZsSlRKREpUSXlkbWx6YVdKc1pTVXlNaVV6UVhSeWRXVWxNa01sTWpKbWFYaGxaRXhwYm1zbE1qSWxNMEZtWVd4elpTVXlReVV5TW1OdmJHeGhjSE5oWW14bEpUSXlKVE5CWm1Gc2MyVWxNa01sTWpKamIyeHNZWEJ6WldRbE1qSWxNMEZtWVd4elpTVXlReVV5TW14cGJtdGhZbXhsSlRJeUpUTkJkSEoxWlNVeVF5VXlNbTFoY210bGNrOW1abk5sZENVeU1pVXpRVFVsTjBRbE1rTWxNakpqWVhSbFoyOXllU1V5TWlVelFTVXlNbVpzYjNjbE1qSWxOMFFsTWtNbE1qSmtRMmx5YjFSTWNVZG9OelF6TXpFd0pUSXlKVE5CSlRkQ0pUSXliR2x1YXlVeU1pVXpRU1V5TWlVeU1pVXlReVV5TW5Ob1lYQmxVM1I1YkdVbE1qSWxNMEVsTjBJbE1qSmhiSEJvWVNVeU1pVXpRVEVsTjBRbE1rTWxNakowWlhoMFFteHZZMnNsTWpJbE0wRWxOVUlsTjBJbE1qSndiM05wZEdsdmJpVXlNaVV6UVNVM1FpVXlNbmNsTWpJbE0wRWxNakozTFRJd0pUSXlKVEpESlRJeWVDVXlNaVV6UVRFd0pUSkRKVEl5YUNVeU1pVXpRU1V5TW1nbE1qSWxNa01sTWpKNUpUSXlKVE5CTUNVM1JDVXlReVV5TW5SbGVIUWxNaklsTTBFbE1qSkpiblpsY25ObEpUSXdRMkZzYVdKeVlYUnBiMjRsTTBOaWNpVXpSVVZmY21GM0pUSXdKVVV5SlRnMkpUa3lKVEl3UlY5allXd2xNaklsTjBRbE5VUWxNa01sTWpKaGJtTm9iM0p6SlRJeUpUTkJKVFZDSlRkQ0pUSXllQ1V5TWlVelFTVXlNbmNsTWtZeUpUSXlKVEpESlRJeWVTVXlNaVV6UVNVeU1qQWxNaklsTjBRbE1rTWxOMElsTWpKNEpUSXlKVE5CSlRJeWR5VXlSaklsTWpJbE1rTWxNako1SlRJeUpUTkJKVEl5YUNVeU1pVTNSQ1V5UXlVM1FpVXlNbmdsTWpJbE0wRWxNakl3SlRJeUpUSkRKVEl5ZVNVeU1pVXpRU1V5TW1nbE1rWXlKVEl5SlRkRUpUSkRKVGRDSlRJeWVDVXlNaVV6UVNVeU1uY2xNaklsTWtNbE1qSjVKVEl5SlROQkpUSXlhQ1V5UmpJbE1qSWxOMFFsTlVRbE1rTWxNakowYVhSc1pTVXlNaVV6UVNVeU1pVXlNaVV5UXlVeU1tWnZiblJUZEhsc1pTVXlNaVV6UVNVM1FpVTNSQ1V5UXlVeU1tUmhkR0ZCZEhSeWFXSjFkR1Z6SlRJeUpUTkJKVFZDSlRWRUpUSkRKVEl5Y0hKdmNITWxNaklsTTBFbE4wSWxNako2YVc1a1pYZ2xNaklsTTBFMEpUSkRKVEl5ZHlVeU1pVXpRVEkyTmk0eE5EWTBPRFF6TnpVbE1rTWxNako0SlRJeUpUTkJNemN1TVRBeU5UTTVNRFl5TlNVeVF5VXlNbWdsTWpJbE0wRTFNQ1V5UXlVeU1ua2xNaklsTTBFMU5EWWxNa01sTWpKaGJtZHNaU1V5TWlVelFUQWxOMFFsTWtNbE1qSndZWFJvSlRJeUpUTkJKVFZDSlRkQ0pUSXlZV04wYVc5dWN5VXlNaVV6UVNVMVFpVTNRaVV5TW5nbE1qSWxNMEVsTWpJd0pUSXlKVEpESlRJeVlXTjBhVzl1SlRJeUpUTkJKVEl5Ylc5MlpTVXlNaVV5UXlVeU1ua2xNaklsTTBFbE1qSXdKVEl5SlRkRUpUSkRKVGRDSlRJeWVDVXlNaVV6UVNVeU1uY2xNaklsTWtNbE1qSmhZM1JwYjI0bE1qSWxNMEVsTWpKc2FXNWxKVEl5SlRKREpUSXllU1V5TWlVelFTVXlNakFsTWpJbE4wUWxNa01sTjBJbE1qSjRKVEl5SlROQkpUSXlkeVV5TWlVeVF5VXlNbUZqZEdsdmJpVXlNaVV6UVNVeU1teHBibVVsTWpJbE1rTWxNako1SlRJeUpUTkJKVEl5YUNVeU1pVTNSQ1V5UXlVM1FpVXlNbmdsTWpJbE0wRWxNakl3SlRJeUpUSkRKVEl5WVdOMGFXOXVKVEl5SlROQkpUSXliR2x1WlNVeU1pVXlReVV5TW5rbE1qSWxNMEVsTWpKb0pUSXlKVGRFSlRKREpUZENKVEl5WVdOMGFXOXVKVEl5SlROQkpUSXlZMnh2YzJVbE1qSWxOMFFsTlVRbE4wUWxOVVFsTWtNbE1qSnNhVzVsVTNSNWJHVWxNaklsTTBFbE4wSWxNakp5YjNWdVpHbHVaeVV5TWlVelFUUWxNa01sTWpKc2FXNWxWMmxrZEdnbE1qSWxNMEV5SlRKREpUSXliR2x1WlVOdmJHOXlKVEl5SlROQkpUSXlNemdsTWtNek9DVXlRek00SlRJeUpUZEVKVEpESlRJeVkyaHBiR1J5Wlc0bE1qSWxNMEVsTlVJbE5VUWxNa01sTWpKeVpYTnBlbVZFYVhJbE1qSWxNMEVsTlVJbE1qSjBiQ1V5TWlVeVF5VXlNblJ5SlRJeUpUSkRKVEl5WW5JbE1qSWxNa01sTWpKaWJDVXlNaVV5UXlVeU1td2xNaklsTWtNbE1qSjBKVEl5SlRKREpUSXljaVV5TWlVeVF5VXlNbUlsTWpJbE5VUWxNa01sTWpKdVlXMWxKVEl5SlROQkpUSXljSEp2WTJWemN5VXlNaVV5UXlVeU1tWnBiR3hUZEhsc1pTVXlNaVV6UVNVM1FpVTNSQ1V5UXlVeU1uUm9aVzFsSlRJeUpUTkJKVGRDSlRkRUpUSkRKVEl5YVdRbE1qSWxNMEVsTWpKa1EybHliMVJNY1Vkb056UXpNekV3SlRJeUpUSkRKVEl5WVhSMGNtbGlkWFJsSlRJeUpUTkJKVGRDSlRJeVkyOXVkR0ZwYm1WeUpUSXlKVE5CWm1Gc2MyVWxNa01sTWpKeWIzUmhkR0ZpYkdVbE1qSWxNMEYwY25WbEpUSkRKVEl5ZG1semFXSnNaU1V5TWlVelFYUnlkV1VsTWtNbE1qSm1hWGhsWkV4cGJtc2xNaklsTTBGbVlXeHpaU1V5UXlVeU1tTnZiR3hoY0hOaFlteGxKVEl5SlROQlptRnNjMlVsTWtNbE1qSmpiMnhzWVhCelpXUWxNaklsTTBGbVlXeHpaU1V5UXlVeU1teHBibXRoWW14bEpUSXlKVE5CZEhKMVpTVXlReVV5TW0xaGNtdGxjazltWm5ObGRDVXlNaVV6UVRVbE4wUWxNa01sTWpKallYUmxaMjl5ZVNVeU1pVXpRU1V5TW1ac2IzY2xNaklsTjBRbE1rTWxNakp1YW0xTVZFeExWWFpCTURFNE1UUXhKVEl5SlROQkpUZENKVEl5Wm05dWRGTjBlV3hsSlRJeUpUTkJKVGRDSlRkRUpUSkRKVEl5Y0c5cGJuUnpKVEl5SlROQkpUVkNKVGRDSlRJeWVDVXlNaVV6UVRZeE5pNDNNekEwTmpnM05TVXlReVV5TW5rbE1qSWxNMEV5TmpVbE4wUWxNa01sTjBJbE1qSjRKVEl5SlROQk5qRTJMamN6TURRMk9EYzFKVEpESlRJeWVTVXlNaVV6UVRJMk5TVTNSQ1UxUkNVeVF5VXlNbVJoZEdGQmRIUnlhV0oxZEdWekpUSXlKVE5CSlRWQ0pUVkVKVEpESlRJeWNISnZjSE1sTWpJbE0wRWxOMElsTWpKNmFXNWtaWGdsTWpJbE0wRXhNeVUzUkNVeVF5VXlNbXhwYm10bGNsUjVjR1VsTWpJbE0wRWxNakppY205clpXNGxNaklsTWtNbE1qSnNhVzVsVTNSNWJHVWxNaklsTTBFbE4wSWxNakp5YjNWdVpHbHVaeVV5TWlVelFUUWxNa01sTWpKaVpXZHBia0Z5Y205M1UzUjViR1VsTWpJbE0wRWxNakp1YjI1bEpUSXlKVEpESlRJeVpXNWtRWEp5YjNkVGRIbHNaU1V5TWlVelFTVXlNbk52Ykdsa1FYSnliM2NsTWpJbE1rTWxNakpzYVc1bFYybGtkR2dsTWpJbE0wRXlKVEpESlRJeWJHbHVaVU52Ykc5eUpUSXlKVE5CSlRJeU16Z2xNa016T0NVeVF6TTRKVEl5SlRkRUpUSkRKVEl5YkdsdVpWUjVjR1VsTWpJbE0wRWxNakp6YjJ4cFpDVXlNaVV5UXlVeU1tNWhiV1VsTWpJbE0wRWxNakpzYVc1clpYSWxNaklsTWtNbE1qSm1jbTl0SlRJeUpUTkJKVGRDSlRJeWVDVXlNaVV6UVRZeE5pNDNNekEwTmpnM05TVXlReVV5TW5rbE1qSWxNMEV5TWpVbE1rTWxNakpoYm1kc1pTVXlNaVV6UVRRdU56RXlNemc0T1Rnd016ZzBOamtsTWtNbE1qSnBaQ1V5TWlVelFTVXlNazFaVDI1NFNrVjVUVlUwTkRnMk1qUWxNaklsTjBRbE1rTWxNakpwWkNVeU1pVXpRU1V5TW01cWJVeFVURXRWZGtFd01UZ3hOREVsTWpJbE1rTWxNakowWlhoMEpUSXlKVE5CSlRJeUpUSXlKVEpESlRJeWRHOGxNaklsTTBFbE4wSWxNako0SlRJeUpUTkJOakUyTGpjek1EUTJPRGMxSlRKREpUSXllU1V5TWlVelFUTXdOU1V5UXlVeU1tRnVaMnhsSlRJeUpUTkJNUzQxTnpBM09UWXpNalkzT1RRNE9UY2xNa01sTWpKcFpDVXlNaVV6UVNVeU1rZHJVbkpNZFVSVlVWTTVOelEzT0RnbE1qSWxOMFFsTWtNbE1qSmpZWFJsWjI5eWVTVXlNaVV6UVNVeU1tSmhjMmxqSlRJeUpUSkRKVEl5ZEdWNGRFSnNiMk5ySlRJeUpUTkJKVFZDSlRWRUpUZEVKVEpESlRJeVkzaE5SMjV5V2xoWFVURTJNRFl6TmlVeU1pVXpRU1UzUWlVeU1tWnZiblJUZEhsc1pTVXlNaVV6UVNVM1FpVTNSQ1V5UXlVeU1uQnZhVzUwY3lVeU1pVXpRU1UxUWlVM1FpVXlNbmdsTWpJbE0wRXhOekF1TVRjMU56Z3hNalVsTWtNbE1qSjVKVEl5SlROQk16ZzNMalVsTjBRbE1rTWxOMElsTWpKNEpUSXlKVE5CTVRjd0xqRTNOVGM0TVRJMUpUSkRKVEl5ZVNVeU1pVXpRVE00Tnk0MUpUZEVKVFZFSlRKREpUSXlaR0YwWVVGMGRISnBZblYwWlhNbE1qSWxNMEVsTlVJbE5VUWxNa01sTWpKd2NtOXdjeVV5TWlVelFTVTNRaVV5TW5wcGJtUmxlQ1V5TWlVelFUZ2xOMFFsTWtNbE1qSnNhVzVyWlhKVWVYQmxKVEl5SlROQkpUSXlZbkp2YTJWdUpUSXlKVEpESlRJeWJHbHVaVk4wZVd4bEpUSXlKVE5CSlRkQ0pUSXljbTkxYm1ScGJtY2xNaklsTTBFMEpUSkRKVEl5WW1WbmFXNUJjbkp2ZDFOMGVXeGxKVEl5SlROQkpUSXlibTl1WlNVeU1pVXlReVV5TW1WdVpFRnljbTkzVTNSNWJHVWxNaklsTTBFbE1qSnpiMnhwWkVGeWNtOTNKVEl5SlRKREpUSXliR2x1WlZkcFpIUm9KVEl5SlROQk1pVXlReVV5TW14cGJtVkRiMnh2Y2lVeU1pVXpRU1V5TWpNNEpUSkRNemdsTWtNek9DVXlNaVUzUkNVeVF5VXlNbXhwYm1WVWVYQmxKVEl5SlROQkpUSXljMjlzYVdRbE1qSWxNa01sTWpKdVlXMWxKVEl5SlROQkpUSXliR2x1YTJWeUpUSXlKVEpESlRJeVpuSnZiU1V5TWlVelFTVTNRaVV5TW5nbE1qSWxNMEV4TnpBdU1UYzFOemd4TWpVbE1rTWxNako1SlRJeUpUTkJNakk1SlRKREpUSXlZVzVuYkdVbE1qSWxNMEUwTGpjeE1qTTRPRGs0TURNNE5EWTVKVEpESlRJeWFXUWxNaklsTTBFbE1qSnRaMkYzVFhsb1FrRjRNVGt3TVRrNEpUSXlKVGRFSlRKREpUSXlhV1FsTWpJbE0wRWxNakpqZUUxSGJuSmFXRmRSTVRZd05qTTJKVEl5SlRKREpUSXlkR1Y0ZENVeU1pVXpRU1V5TWlVeU1pVXlReVV5TW5SdkpUSXlKVE5CSlRkQ0pUSXllQ1V5TWlVelFURTNNQzR4TnpVM09ERXlOU1V5UXlVeU1ua2xNaklsTTBFMU5EWWxNa01sTWpKaGJtZHNaU1V5TWlVelFURXVOVGN3TnprMk16STJOemswT0RrM0pUSkRKVEl5YVdRbE1qSWxNMEVsTWpKa1EybHliMVJNY1Vkb056UXpNekV3SlRJeUpUZEVKVEpESlRJeVkyRjBaV2R2Y25rbE1qSWxNMEVsTWpKaVlYTnBZeVV5TWlVeVF5VXlNblJsZUhSQ2JHOWpheVV5TWlVelFTVTFRaVUxUkNVM1JDVXlReVV5TWtoeGMyTkZWRlpRZFZBNE16SXpORElsTWpJbE0wRWxOMElsTWpKbWIyNTBVM1I1YkdVbE1qSWxNMEVsTjBJbE4wUWxNa01sTWpKd2IybHVkSE1sTWpJbE0wRWxOVUlsTjBJbE1qSjRKVEl5SlROQk5ETXdMalExT1RReE9UazVPRFEyT0RFMUpUSkRKVEl5ZVNVeU1pVXpRVFEzTUM0ME1qSXdNVFE1T1RrNU1UQTNOQ1UzUkNVeVF5VTNRaVV5TW5nbE1qSWxNMEUwT1RRdU1EWTBOakU0TWpjNE9UVXlNaVV5UXlVeU1ua2xNaklsTTBFME16RXVPVFE0TURBNU9UazVPVFF3TlNVM1JDVTFSQ1V5UXlVeU1tUmhkR0ZCZEhSeWFXSjFkR1Z6SlRJeUpUTkJKVFZDSlRWRUpUSkRKVEl5Y0hKdmNITWxNaklsTTBFbE4wSWxNako2YVc1a1pYZ2xNaklsTTBFeE1DVTNSQ1V5UXlVeU1teHBibXRsY2xSNWNHVWxNaklsTTBFbE1qSmpkWEoyWlNVeU1pVXlReVV5TW14cGJtVlRkSGxzWlNVeU1pVXpRU1UzUWlVeU1uSnZkVzVrYVc1bkpUSXlKVE5CTkNVeVF5VXlNbUpsWjJsdVFYSnliM2RUZEhsc1pTVXlNaVV6UVNVeU1tNXZibVVsTWpJbE1rTWxNakpsYm1SQmNuSnZkMU4wZVd4bEpUSXlKVE5CSlRJeWMyOXNhV1JCY25KdmR5VXlNaVV5UXlVeU1teHBibVZYYVdSMGFDVXlNaVV6UVRJbE1rTWxNakpzYVc1bFEyOXNiM0lsTWpJbE0wRWxNakl6T0NVeVF6TTRKVEpETXpnbE1qSWxOMFFsTWtNbE1qSnNhVzVsVkhsd1pTVXlNaVV6UVNVeU1uTnZiR2xrSlRJeUpUSkRKVEl5Ym1GdFpTVXlNaVV6UVNVeU1teHBibXRsY2lVeU1pVXlReVV5TW1aeWIyMGxNaklsTTBFbE4wSWxNako0SlRJeUpUTkJNekF6TGpJME9UQXlNelF6TnpVbE1rTWxNako1SlRJeUpUTkJOVFEzTGpNM01EQXlORGs1T1RnMU1USWxNa01sTWpKcFpDVXlNaVV6UVNVeU1tUkRhWEp2VkV4eFIyZzNORE16TVRBbE1qSWxOMFFsTWtNbE1qSnBaQ1V5TWlVelFTVXlNa2h4YzJORlZGWlFkVkE0TXpJek5ESWxNaklsTWtNbE1qSjBaWGgwSlRJeUpUTkJKVEl5SlRJeUpUSkRKVEl5ZEc4bE1qSWxNMEVsTjBJbE1qSjRKVEl5SlROQk5qSXhMakkzTlRBeE5EZ3pPVGt5TURNbE1rTWxNako1SlRJeUpUTkJNelUxSlRKREpUSXlhV1FsTWpJbE0wRWxNakpIYTFKeVRIVkVWVkZUT1RjME56ZzRKVEl5SlRkRUpUSkRKVEl5WTJGMFpXZHZjbmtsTWpJbE0wRWxNakppWVhOcFl5VXlNaVV5UXlVeU1uUmxlSFJDYkc5amF5VXlNaVV6UVNVMVFpVTFSQ1UzUkNVeVF5VXlNa3AyZDFWV2EzRjFVMUF6TnpRd09URWxNaklsTTBFbE4wSWxNakptYjI1MFUzUjViR1VsTWpJbE0wRWxOMElsTjBRbE1rTWxNakp3YjJsdWRITWxNaklsTTBFbE5VSWxOMElsTWpKNEpUSXlKVE5CTXpNeExqQXdORFl6T0RZM01UZzNOU1V5UXlVeU1ua2xNaklsTTBFek16QWxOMFFsTlVRbE1rTWxNakprWVhSaFFYUjBjbWxpZFhSbGN5VXlNaVV6UVNVMVFpVTFSQ1V5UXlVeU1uQnliM0J6SlRJeUpUTkJKVGRDSlRJeWVtbHVaR1Y0SlRJeUpUTkJNVFFsTjBRbE1rTWxNakpzYVc1clpYSlVlWEJsSlRJeUpUTkJKVEl5WW5KdmEyVnVKVEl5SlRKREpUSXliR2x1WlZOMGVXeGxKVEl5SlROQkpUZENKVEl5Y205MWJtUnBibWNsTWpJbE0wRTBKVEpESlRJeVltVm5hVzVCY25KdmQxTjBlV3hsSlRJeUpUTkJKVEl5Ym05dVpTVXlNaVV5UXlVeU1tVnVaRUZ5Y205M1UzUjViR1VsTWpJbE0wRWxNakp6YjJ4cFpFRnljbTkzSlRJeUpUSkRKVEl5YkdsdVpWZHBaSFJvSlRJeUpUTkJNaVV5UXlVeU1teHBibVZEYjJ4dmNpVXlNaVV6UVNVeU1qTTRKVEpETXpnbE1rTXpPQ1V5TWlVM1JDVXlReVV5TW14cGJtVlVlWEJsSlRJeUpUTkJKVEl5YzI5c2FXUWxNaklsTWtNbE1qSnVZVzFsSlRJeUpUTkJKVEl5YkdsdWEyVnlKVEl5SlRKREpUSXlabkp2YlNVeU1pVXpRU1UzUWlVeU1uZ2xNaklsTTBFME5qZ3VOalUzTnpFME9EUXpOelVsTWtNbE1qSjVKVEl5SlROQk16TXdKVEpESlRJeVlXNW5iR1VsTWpJbE0wRXdKVEpESlRJeWFXUWxNaklsTTBFbE1qSkhhMUp5VEhWRVZWRlRPVGMwTnpnNEpUSXlKVGRFSlRKREpUSXlhV1FsTWpJbE0wRWxNakpLZG5kVlZtdHhkVk5RTXpjME1Ea3hKVEl5SlRKREpUSXlkR1Y0ZENVeU1pVXpRU1V5TWtKaFkydHdjbTl3WVdkaGRHbHZiaVV5TWlVeVF5VXlNblJ2SlRJeUpUTkJKVGRDSlRJeWVDVXlNaVV6UVRNek1TNHdNRFEyTXpnMk56RTROelVsTWtNbE1qSjVKVEl5SlROQk16YzJKVEpESlRJeVlXNW5iR1VsTWpJbE0wRXhMalUzTURjNU5qTXlOamM1TkRnNU55VXlReVV5TW1sa0pUSXlKVE5CSlRJeVIyWjVjWGhCWVcxcFJ6TTFOVFF6TXlVeU1pVTNSQ1V5UXlVeU1tTmhkR1ZuYjNKNUpUSXlKVE5CSlRJeVltRnphV01sTWpJbE1rTWxNakowWlhoMFFteHZZMnNsTWpJbE0wRWxOVUlsTjBJbE1qSjBaWGgwSlRJeUpUTkJKVEl5UW1GamEzQnliM0JoWjJGMGFXOXVKVEl5SlRKREpUSXliRzlqWVhScGIyNGxNaklsTTBFd0xqVWxOMFFsTlVRbE4wUWxNa01sTWpKMlRISm1aRWRZUms1MU1qVTVNRFUzSlRJeUpUTkJKVGRDSlRJeVptOXVkRk4wZVd4bEpUSXlKVE5CSlRkQ0pUZEVKVEpESlRJeWNHOXBiblJ6SlRJeUpUTkJKVFZDSlRkQ0pUSXllQ1V5TWlVelFURTNNQzR4TnpVM09ERXlOU1V5UXlVeU1ua2xNaklsTTBFMk1qWWxOMFFsTWtNbE4wSWxNako0SlRJeUpUTkJOVEV4TGpZM05UUXhOVEF6T1RBMk1qVWxNa01sTWpKNUpUSXlKVE5CTmpJMkpUZEVKVEpESlRkQ0pUSXllQ1V5TWlVelFUVXhNUzQyTnpVME1UVXdNemt3TmpJMUpUSkRKVEl5ZVNVeU1pVXpRVFV4TWlVM1JDVXlReVUzUWlVeU1uZ2xNaklsTTBFNE1UTXVNak15TkRJeE9EYzFKVEpESlRJeWVTVXlNaVV6UVRVeE1pVTNSQ1UxUkNVeVF5VXlNbVJoZEdGQmRIUnlhV0oxZEdWekpUSXlKVE5CSlRWQ0pUVkVKVEpESlRJeWNISnZjSE1sTWpJbE0wRWxOMElsTWpKNmFXNWtaWGdsTWpJbE0wRXhNQ1UzUkNVeVF5VXlNbXhwYm10bGNsUjVjR1VsTWpJbE0wRWxNakppY205clpXNGxNaklsTWtNbE1qSnNhVzVsVTNSNWJHVWxNaklsTTBFbE4wSWxNakp5YjNWdVpHbHVaeVV5TWlVelFUUWxNa01sTWpKaVpXZHBia0Z5Y205M1UzUjViR1VsTWpJbE0wRWxNakp1YjI1bEpUSXlKVEpESlRJeVpXNWtRWEp5YjNkVGRIbHNaU1V5TWlVelFTVXlNbk52Ykdsa1FYSnliM2NsTWpJbE1rTWxNakpzYVc1bFYybGtkR2dsTWpJbE0wRXlKVEpESlRJeWJHbHVaVU52Ykc5eUpUSXlKVE5CSlRJeU16Z2xNa016T0NVeVF6TTRKVEl5SlRkRUpUSkRKVEl5YkdsdVpWUjVjR1VsTWpJbE0wRWxNakp6YjJ4cFpDVXlNaVV5UXlVeU1tNWhiV1VsTWpJbE0wRWxNakpzYVc1clpYSWxNaklsTWtNbE1qSm1jbTl0SlRJeUpUTkJKVGRDSlRJeWVDVXlNaVV6UVRFM01DNHhOelUzT0RFeU5TVXlReVV5TW5rbE1qSWxNMEUxT1RZbE1rTWxNakpoYm1kc1pTVXlNaVV6UVRRdU56RXlNemc0T1Rnd016ZzBOamtsTWtNbE1qSnBaQ1V5TWlVelFTVXlNbVJEYVhKdlZFeHhSMmczTkRNek1UQWxNaklsTjBRbE1rTWxNakpwWkNVeU1pVXpRU1V5TW5aTWNtWmtSMWhHVG5VeU5Ua3dOVGNsTWpJbE1rTWxNakowWlhoMEpUSXlKVE5CSlRJeUpUSXlKVEpESlRJeWRHOGxNaklsTTBFbE4wSWxNako0SlRJeUpUTkJPREV6TGpJek1qUXlNVGczTlNVeVF5VXlNbmtsTWpJbE0wRTFORElsTWtNbE1qSmhibWRzWlNVeU1pVXpRVEV1TlRjd056azJNekkyTnprME9EazNKVEpESlRJeWFXUWxNaklsTTBFbE1qSlRjR1paYzBSQ1puVldNemcxTVRFNEpUSXlKVGRFSlRKREpUSXlZMkYwWldkdmNua2xNaklsTTBFbE1qSmlZWE5wWXlVeU1pVXlReVV5TW5SbGVIUkNiRzlqYXlVeU1pVXpRU1UxUWlVMVJDVTNSQ1V5UXlVeU1rOW5XWFJVYldOb1NuWTVNREUzTURjbE1qSWxNMEVsTjBJbE1qSm1iMjUwVTNSNWJHVWxNaklsTTBFbE4wSWxOMFFsTWtNbE1qSndiMmx1ZEhNbE1qSWxNMEVsTlVJbE4wSWxNako0SlRJeUpUTkJNamd6TGprek5qZzRPVFkwT0RRek56VWxNa01sTWpKNUpUSXlKVE5CTkRnMkpUZEVKVEpESlRkQ0pUSXllQ1V5TWlVelFUSXhNaTQyTmpNMk9UWXlPRGt3TmpJMUpUSkRKVEl5ZVNVeU1pVXpRVFE0TmlVM1JDVTFSQ1V5UXlVeU1tUmhkR0ZCZEhSeWFXSjFkR1Z6SlRJeUpUTkJKVFZDSlRWRUpUSkRKVEl5Y0hKdmNITWxNaklsTTBFbE4wSWxNako2YVc1a1pYZ2xNaklsTTBFNUpUZEVKVEpESlRJeWJHbHVhMlZ5Vkhsd1pTVXlNaVV6UVNVeU1tSnliMnRsYmlVeU1pVXlReVV5TW14cGJtVlRkSGxzWlNVeU1pVXpRU1UzUWlVeU1uSnZkVzVrYVc1bkpUSXlKVE5CTkNVeVF5VXlNbUpsWjJsdVFYSnliM2RUZEhsc1pTVXlNaVV6UVNVeU1tNXZibVVsTWpJbE1rTWxNakpsYm1SQmNuSnZkMU4wZVd4bEpUSXlKVE5CSlRJeWMyOXNhV1JCY25KdmR5VXlNaVV5UXlVeU1teHBibVZYYVdSMGFDVXlNaVV6UVRJbE1rTWxNakpzYVc1bFEyOXNiM0lsTWpJbE0wRWxNakl6T0NVeVF6TTRKVEpETXpnbE1qSWxOMFFsTWtNbE1qSnNhVzVsVkhsd1pTVXlNaVV6UVNVeU1uTnZiR2xrSlRJeUpUSkRKVEl5Ym1GdFpTVXlNaVV6UVNVeU1teHBibXRsY2lVeU1pVXlReVV5TW1aeWIyMGxNaklsTTBFbE4wSWxNako0SlRJeUpUTkJNamd6TGprek5qZzRPVFkwT0RRek56VWxNa01sTWpKNUpUSXlKVE5CTkRJMkpUSkRKVEl5WVc1bmJHVWxNaklsTTBFMExqY3hNak00T0RrNE1ETTRORFk1SlRKREpUSXlhV1FsTWpJbE0wRWxNakpIWm5seGVFRmhiV2xITXpVMU5ETXpKVEl5SlRkRUpUSkRKVEl5YVdRbE1qSWxNMEVsTWpKUFoxbDBWRzFqYUVwMk9UQXhOekEzSlRJeUpUSkRKVEl5ZEdWNGRDVXlNaVV6UVNVeU1pVXlNaVV5UXlVeU1uUnZKVEl5SlROQkpUZENKVEl5ZUNVeU1pVXpRVEl4TWk0Mk5qTTJPVFl5T0Rrd05qSTFKVEpESlRJeWVTVXlNaVV6UVRVME5pVXlReVV5TW1GdVoyeGxKVEl5SlROQk1TNDFOekEzT1RZek1qWTNPVFE0T1RjbE1rTWxNakpwWkNVeU1pVXpRU1V5TW1SRGFYSnZWRXh4UjJnM05ETXpNVEFsTWpJbE4wUWxNa01sTWpKallYUmxaMjl5ZVNVeU1pVXpRU1V5TW1KaGMybGpKVEl5SlRKREpUSXlkR1Y0ZEVKc2IyTnJKVEl5SlROQkpUVkNKVFZFSlRkRUpUSkRKVEl5WVZGMmNGbHZjMWQwUkRVeU1Ua3lPQ1V5TWlVelFTVTNRaVV5TW1admJuUlRkSGxzWlNVeU1pVXpRU1UzUWlVM1JDVXlReVV5TW5CdmFXNTBjeVV5TWlVelFTVTFRaVUzUWlVeU1uZ2xNaklsTTBFNU16WXVNell6TURNM01UQTVNemMxSlRKREpUSXllU1V5TWlVelFUVTJOeVUzUkNVeVF5VTNRaVV5TW5nbE1qSWxNMEU1TXpZdU16WXpNRE0zTVRBNU16YzFKVEpESlRJeWVTVXlNaVV6UVRNek1DVTNSQ1UxUkNVeVF5VXlNbVJoZEdGQmRIUnlhV0oxZEdWekpUSXlKVE5CSlRWQ0pUVkVKVEpESlRJeWNISnZjSE1sTWpJbE0wRWxOMElsTWpKNmFXNWtaWGdsTWpJbE0wRXhNaVUzUkNVeVF5VXlNbXhwYm10bGNsUjVjR1VsTWpJbE0wRWxNakppY205clpXNGxNaklsTWtNbE1qSnNhVzVsVTNSNWJHVWxNaklsTTBFbE4wSWxNakp5YjNWdVpHbHVaeVV5TWlVelFUUWxNa01sTWpKaVpXZHBia0Z5Y205M1UzUjViR1VsTWpJbE0wRWxNakp1YjI1bEpUSXlKVEpESlRJeVpXNWtRWEp5YjNkVGRIbHNaU1V5TWlVelFTVXlNbk52Ykdsa1FYSnliM2NsTWpJbE1rTWxNakpzYVc1bFYybGtkR2dsTWpJbE0wRXlKVEpESlRJeWJHbHVaVU52Ykc5eUpUSXlKVE5CSlRJeU16Z2xNa016T0NVeVF6TTRKVEl5SlRkRUpUSkRKVEl5YkdsdVpWUjVjR1VsTWpJbE0wRWxNakp6YjJ4cFpDVXlNaVV5UXlVeU1tNWhiV1VsTWpJbE0wRWxNakpzYVc1clpYSWxNaklsTWtNbE1qSm1jbTl0SlRJeUpUTkJKVGRDSlRJeWVDVXlNaVV6UVRrd05pNHpOak13TXpjeE1Ea3pOelVsTWtNbE1qSjVKVEl5SlROQk5UWTNKVEpESlRJeVlXNW5iR1VsTWpJbE0wRXpMakUwTVRVNU1qWTFNelU0T1RjNU15VXlReVV5TW1sa0pUSXlKVE5CSlRJeVUzQm1XWE5FUW1aMVZqTTROVEV4T0NVeU1pVTNSQ1V5UXlVeU1tbGtKVEl5SlROQkpUSXlZVkYyY0ZsdmMxZDBSRFV5TVRreU9DVXlNaVV5UXlVeU1uUmxlSFFsTWpJbE0wRWxNaklsTWpJbE1rTWxNakowYnlVeU1pVXpRU1UzUWlVeU1uZ2xNaklsTTBFM05qUXVPREF6TWpJeU5qVTJNalVsTWtNbE1qSjVKVEl5SlROQk16TXdKVEpESlRJeVlXNW5iR1VsTWpJbE0wRXpMakUwTVRVNU1qWTFNelU0T1RjNU16WWxNa01sTWpKcFpDVXlNaVV6UVNVeU1rZHJVbkpNZFVSVlVWTTVOelEzT0RnbE1qSWxOMFFsTWtNbE1qSmpZWFJsWjI5eWVTVXlNaVV6UVNVeU1tSmhjMmxqSlRJeUpUSkRKVEl5ZEdWNGRFSnNiMk5ySlRJeUpUTkJKVFZDSlRWRUpUZEVKVEpESlRJeVZraEZVRkIyVVVGcVl6YzBNVFkwTmlVeU1pVXpRU1UzUWlVeU1tWnZiblJUZEhsc1pTVXlNaVV6UVNVM1FpVTNSQ1V5UXlVeU1uQnZhVzUwY3lVeU1pVXpRU1UxUWlVM1FpVXlNbmdsTWpJbE0wRTFOekF1TVRBd05UZzFPVE0zTlNVeVF5VXlNbmtsTWpJbE0wRTBNREVsTjBRbE5VUWxNa01sTWpKa1lYUmhRWFIwY21saWRYUmxjeVV5TWlVelFTVTFRaVUxUkNVeVF5VXlNbkJ5YjNCekpUSXlKVE5CSlRkQ0pUSXllbWx1WkdWNEpUSXlKVE5CTVRVbE4wUWxNa01sTWpKc2FXNXJaWEpVZVhCbEpUSXlKVE5CSlRJeVluSnZhMlZ1SlRJeUpUSkRKVEl5YkdsdVpWTjBlV3hsSlRJeUpUTkJKVGRDSlRJeWJHbHVaVk4wZVd4bEpUSXlKVE5CSlRJeVpHRnphR1ZrSlRJeUpUSkRKVEl5Y205MWJtUnBibWNsTWpJbE0wRTBKVEpESlRJeVltVm5hVzVCY25KdmQxTjBlV3hsSlRJeUpUTkJKVEl5Ym05dVpTVXlNaVV5UXlVeU1tVnVaRUZ5Y205M1UzUjViR1VsTWpJbE0wRWxNakp6YjJ4cFpFRnljbTkzSlRJeUpUSkRKVEl5YkdsdVpWZHBaSFJvSlRJeUpUTkJNaVV5UXlVeU1teHBibVZEYjJ4dmNpVXlNaVV6UVNVeU1qTTRKVEpETXpnbE1rTXpPQ1V5TWlVM1JDVXlReVV5TW14cGJtVlVlWEJsSlRJeUpUTkJKVEl5WkdGemFHVmtKVEl5SlRKREpUSXlibUZ0WlNVeU1pVXpRU1V5TW14cGJtdGxjaVV5TWlVeVF5VXlNbVp5YjIwbE1qSWxNMEVsTjBJbE1qSjRKVEl5SlROQk5EWTRMalkxTnpjeE5EZzBNemMxSlRKREpUSXllU1V5TWlVelFUUXdNU1V5UXlVeU1tRnVaMnhsSlRJeUpUTkJNeTR4TkRFMU9USTJOVE0xT0RrM09UTWxNa01sTWpKcFpDVXlNaVV6UVNVeU1rZG1lWEY0UVdGdGFVY3pOVFUwTXpNbE1qSWxOMFFsTWtNbE1qSnBaQ1V5TWlVelFTVXlNbFpJUlZCUWRsRkJhbU0zTkRFMk5EWWxNaklsTWtNbE1qSjBaWGgwSlRJeUpUTkJKVEl5SlRJeUpUSkRKVEl5ZEc4bE1qSWxNMEVsTjBJbE1qSjRKVEl5SlROQk5UY3dMakV3TURVNE5Ua3pOelVsTWtNbE1qSjVKVEl5SlROQk5qVTRKVEpESlRJeVlXNW5iR1VsTWpJbE0wRXhMalUzTURjNU5qTXlOamM1TkRnNU55VXlReVV5TW1sa0pUSXlKVE5CSlRJeVZFbDVSbFJCYTFsSFdqazVOVFF4T0NVeU1pVTNSQ1V5UXlVeU1tTmhkR1ZuYjNKNUpUSXlKVE5CSlRJeVltRnphV01sTWpJbE1rTWxNakowWlhoMFFteHZZMnNsTWpJbE0wRWxOVUlsTlVRbE4wUWxOMFFsTWtNbE1qSjJaWEp6YVc5dUpUSXlKVE5CSlRJeU1DVXlNaVV5UXlVeU1tVmthWFJ2Y2xabGNuTnBiMjRsTWpJbE0wRWxNakpXTVNVeU1pVXlReVV5TW1OdmJXMWxiblJ6SlRJeUpUTkJKVFZDSlRWRUpUSkRKVEl5Y0d4MVoybHVjeVV5TWlVelFTVTNRaVUzUkNVeVF5VXlNbUZwUTI5dWRHRnBibVZ5Y3lVeU1pVXpRU1UzUWlVM1JDVXlReVV5TW1sdWMyVnlkRkJoWjJWUGNIUnpKVEl5SlROQkpUZENKVGRFSlRKREpUSXljRzl6ZEZCaGVXMWxiblFsTWpJbE0wRWxOMElsTjBRbE1rTWxNakowYUdWdFpTVXlNaVV6UVNVM1FpVXlNbkJoWjJVbE1qSWxNMEVsTjBJbE1qSmlZV05yWjNKdmRXNWtRMjlzYjNJbE1qSWxNMEVsTWpKMGNtRnVjM0JoY21WdWRDVXlNaVUzUkNVM1JDVTNSQT09IiwKCSJGaWxlSWQiIDogIjY0MGI1ZjE2LTQ5NzgtNDMyNS05YjlmLWNiNmRhNzdkODQ0MSIKfQo="/>
    </extobj>
    <extobj name="E657119C-6982-421D-8BA7-E74DEB70A7D9-2">
      <extobjdata type="E657119C-6982-421D-8BA7-E74DEB70A7D9" data="ewoJIkNhdGVnb3J5IiA6ICJmbG93IiwKCSJEZWZpbml0aW9uIiA6ICJKVGRDSlRJeWNHRm5aU1V5TWlVelFTVTNRaVV5TW5CaFpHUnBibWNsTWpJbE0wRXlNQ1V5UXlVeU1tSmhZMnRuY205MWJtUkRiMnh2Y2lVeU1pVXpRU1V5TW5SeVlXNXpjR0Z5Wlc1MEpUSXlKVEpESlRJeWIzSnBaVzUwWVhScGIyNGxNaklsTTBFbE1qSndiM0owY21GcGRDVXlNaVV5UXlVeU1tZHlhV1JUYVhwbEpUSXlKVE5CTVRVbE1rTWxNakozYVdSMGFDVXlNaVV6UVRFMk56UWxNa01sTWpKemFHOTNSM0pwWkNVeU1pVXpRWFJ5ZFdVbE1rTWxNakpzYVc1bFNuVnRjSE1sTWpJbE0wRm1ZV3h6WlNVeVF5VXlNbWhsYVdkb2RDVXlNaVV6UVRnNU9DVXlReVV5TW5KcFkyaFVaWGgwSlRJeUpUTkJkSEoxWlNVM1JDVXlReVV5TW1Wc1pXMWxiblJ6SlRJeUpUTkJKVGRDSlRJeWQybFVSbVZIY0dGSGJ6azBNRGszTWlVeU1pVXpRU1UzUWlVeU1teHBibXNsTWpJbE0wRWxNaklsTWpJbE1rTWxNakp6YUdGd1pWTjBlV3hsSlRJeUpUTkJKVGRDSlRJeVlXeHdhR0VsTWpJbE0wRXhKVGRFSlRKREpUSXlkR1Y0ZEVKc2IyTnJKVEl5SlROQkpUVkNKVGRDSlRJeWNHOXphWFJwYjI0bE1qSWxNMEVsTjBJbE1qSjNKVEl5SlROQkpUSXlkeTB4TUNVeU1pVXlReVV5TW5nbE1qSWxNMEVsTWpJMUpUSXlKVEpESlRJeWFDVXlNaVV6UVNVeU1tZ3FLREVsTWtZM0tTMHlKVEl5SlRKREpUSXllU1V5TWlVelFTVXlNaklsTWpJbE4wUWxNa01sTWpKMFpYaDBKVEl5SlROQkpUSXlWR0Z6YXlVeU1ESWxNMEVsTWpCRWIyMWhhVzRsTWpCQlpIWmxjbk5oY21saGJDVXlNRlJoYzJz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eU1uTnBlbVVsTWpJbE0wRXhPQ1V5UXlVeU1tSnZiR1FsTWpJbE0wRjBjblZsSlRkRUpUSkRKVEl5WkdGMFlVRjBkSEpwWW5WMFpYTWxNaklsTTBFbE5VSWxOVVFsTWtNbE1qSndjbTl3Y3lVeU1pVXpRU1UzUWlVeU1ucHBibVJsZUNVeU1pVXpRVE1sTWtNbE1qSjNKVEl5SlROQk5UQXdMamd6T1RnME16YzFKVEpESlRJeWVDVXlNaVV6UVRZNE55NDVNVEF4TlRZeU5TVXlReVV5TW1nbE1qSWxNMEUwTVRFbE1rTWxNako1SlRJeUpUTkJORGMwSlRKREpUSXlZVzVuYkdVbE1qSWxNMEV3SlRkRUpUSkRKVEl5Y0dGMGFDVXlNaVV6UVNVMVFpVTNRaVV5TW1GamRHbHZibk1sTWpJbE0wRWxOVUlsTjBJbE1qSjRKVEl5SlROQkpUSXlNQ1V5TWlVeVF5VXlNbUZqZEdsdmJpVXlNaVV6UVNVeU1tMXZkbVVsTWpJbE1rTWxNako1SlRJeUpUTkJKVEl5TkNVeU1pVTNSQ1V5UXlVM1FpVXlNbmt4SlRJeUpUTkJKVEl5TUNVeU1pVXlReVV5TW5nbE1qSWxNMEVsTWpJMEpUSXlKVEpESlRJeVlXTjBhVzl1SlRJeUpUTkJKVEl5Y1hWaFpISmhkR2xqUTNWeWRtVWxNaklsTWtNbE1qSjRNU1V5TWlVelFTVXlNakFsTWpJbE1rTWxNako1SlRJeUpUTkJKVEl5TUNVeU1pVTNSQ1V5UXlVM1FpVXlNbmdsTWpJbE0wRWxNakozTFRRbE1qSWxNa01sTWpKaFkzUnBiMjRsTWpJbE0wRWxNakpzYVc1bEpUSXlKVEpESlRJeWVTVXlNaVV6UVNVeU1qQWxNaklsTjBRbE1rTWxOMElsTWpKNU1TVXlNaVV6UVNVeU1qQWxNaklsTWtNbE1qSjRKVEl5SlROQkpUSXlkeVV5TWlVeVF5VXlNbUZqZEdsdmJpVXlNaVV6UVNVeU1uRjFZV1J5WVhScFkwTjFjblpsSlRJeUpUSkRKVEl5ZURFbE1qSWxNMEVsTWpKM0pUSXlKVEpESlRJeWVTVXlNaVV6UVNVeU1qUWxNaklsTjBRbE1rTWxOMElsTWpKNEpUSXlKVE5CSlRJeWR5VXlNaVV5UXlVeU1tRmpkR2x2YmlVeU1pVXpRU1V5TW14cGJtVWxNaklsTWtNbE1qSjVKVEl5SlROQkpUSXlhQzAwSlRJeUpUZEVKVEpESlRkQ0pUSXllVEVsTWpJbE0wRWxNakpvSlRJeUpUSkRKVEl5ZUNVeU1pVXpRU1V5TW5jdE5DVXlNaVV5UXlVeU1tRmpkR2x2YmlVeU1pVXpRU1V5TW5GMVlXUnlZWFJwWTBOMWNuWmxKVEl5SlRKREpUSXllREVsTWpJbE0wRWxNakozSlRJeUpUSkRKVEl5ZVNVeU1pVXpRU1V5TW1nbE1qSWxOMFFsTWtNbE4wSWxNako0SlRJeUpUTkJKVEl5TkNVeU1pVXlReVV5TW1GamRHbHZiaVV5TWlVelFTVXlNbXhwYm1VbE1qSWxNa01sTWpKNUpUSXlKVE5CSlRJeWFDVXlNaVUzUkNVeVF5VTNRaVV5TW5reEpUSXlKVE5CSlRJeWFDVXlNaVV5UXlVeU1uZ2xNaklsTTBFbE1qSXdKVEl5SlRKREpUSXlZV04wYVc5dUpUSXlKVE5CSlRJeWNYVmhaSEpoZEdsalEzVnlkbVVsTWpJbE1rTWxNako0TVNVeU1pVXpRU1V5TWpBbE1qSWxNa01sTWpKNUpUSXlKVE5CSlRJeWFDMDBKVEl5SlRkRUpUSkRKVGRDSlRJeVlXTjBhVzl1SlRJeUpUTkJKVEl5WTJ4dmMyVWxNaklsTjBRbE5VUWxOMFFsTlVRbE1rTWxNakpzYVc1bFUzUjViR1VsTWpJbE0wRWxOMElsTWpKc2FXNWxWMmxrZEdnbE1qSWxNMEV4TGpVbE4wUWxNa01sTWpKamFHbHNaSEpsYmlVeU1pVXpRU1UxUWlVMVJDVXlReVV5TW5KbGMybDZaVVJwY2lVeU1pVXpRU1UxUWlVeU1uUnNKVEl5SlRKREpUSXlkSElsTWpJbE1rTWxNakppY2lVeU1pVXlReVV5TW1Kc0pUSXlKVEpESlRJeWJDVXlNaVV5UXlVeU1uUWxNaklsTWtNbE1qSnlKVEl5SlRKREpUSXlZaVV5TWlVMVJDVXlReVV5TW01aGJXVWxNaklsTTBFbE1qSmlZWE5wWTE5amIyNTBZV2x1WlhJbE1qSWxNa01sTWpKbWFXeHNVM1I1YkdVbE1qSWxNMEVsTjBJbE4wUWxNa01sTWpKMGFHVnRaU1V5TWlVelFTVTNRaVUzUkNVeVF5VXlNbWxrSlRJeUpUTkJKVEl5ZDJsVVJtVkhjR0ZIYnprME1EazNNaVV5TWlVeVF5VXlNbUYwZEhKcFluVjBaU1V5TWlVelFTVTNRaVV5TW1OdmJuUmhhVzVsY2lVeU1pVXpRV1poYkhObEpUSkRKVEl5Y205MFlYUmhZbXhsSlRJeUpUTkJkSEoxWlNVeVF5VXlNblpwYzJsaWJHVWxNaklsTTBGMGNuVmxKVEpESlRJeVptbDRaV1JNYVc1ckpUSXlKVE5CWm1Gc2MyVWxNa01sTWpKamIyeHNZWEJ6WVdKc1pTVXlNaVV6UVdaaGJITmxKVEpESlRJeVkyOXNiR0Z3YzJWa0pUSXlKVE5CWm1Gc2MyVWxNa01sTWpKc2FXNXJZV0pzWlNVeU1pVXpRWFJ5ZFdVbE1rTWxNakp0WVhKclpYSlBabVp6WlhRbE1qSWxNMEUxSlRkRUpUSkRKVEl5WTJGMFpXZHZjbmtsTWpJbE0wRWxNakppWVhOcFl5VXlNaVUzUkNVeVF5VXlNbGhsV0dKT1MwNXRXVlkzTVRBd016Z2xNaklsTTBFbE4wSWxNakpqYjI1MFlXbHVaWElsTWpJbE0wRWxNakppZVZCVlVsQkdVWE5ZT0RFM09UUTFKVEl5SlRKREpUSXliR2x1YXlVeU1pVXpRU1V5TWlVeU1pVXlReVV5TW5Ob1lYQmxVM1I1YkdVbE1qSWxNMEVsTjBJbE1qSmhiSEJvWVNVeU1pVXpRVEVsTjBRbE1rTWxNakowWlhoMFFteHZZMnNsTWpJbE0wRWxOVUlsTjBJbE1qSndiM05wZEdsdmJpVXlNaVV6UVNVM1FpVXlNbmNsTWpJbE0wRWxNakozTFRJd0pUSXlKVEpESlRJeWVDVXlNaVV6UVRFd0pUSkRKVEl5YUNVeU1pVXpRU1V5TW1nbE1qSWxNa01sTWpKNUpUSXlKVE5CTUNVM1JDVXlReVV5TW5SbGVIUWxNaklsTTBFbE1qSlVZWEpuWlhRbE1qQkViMjFoYVc0bE0wRWxNME5pY2lVelJWSmxZV3dsTWpCRVlYUmhKVEl3ZDJsMGFDVXlNRVZ1WlhKbmVTVXlNRXhoWW1Wc2N5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eVF5VXlNblJwZEd4bEpUSXlKVE5CSlRJeUpUSXlKVEpESlRJeVptOXVkRk4wZVd4bEpUSXlKVE5CSlRkQ0pUSXlZMjlzYjNJbE1qSWxNMEVsTWpJeU5ERWxNa014TkRrbE1rTXhORGdsTWpJbE4wUWxNa01sTWpKa1lYUmhRWFIwY21saWRYUmxjeVV5TWlVelFTVTFRaVUxUkNVeVF5VXlNbkJ5YjNCekpUSXlKVE5CSlRkQ0pUSXllbWx1WkdWNEpUSXlKVE5CTmlVeVF5VXlNbmNsTWpJbE0wRXpOVGd1TVRJME1ESXpORE0zTlNVeVF5VXlNbmdsTWpJbE0wRTFNek11TlRNMk1UTXlPREV5TlNVeVF5VXlNbWdsTWpJbE0wRTFOQ1V5UXlVeU1ua2xNaklsTTBFeU1qWWxNa01sTWpKaGJtZHNaU1V5TWlVelFUQWxOMFFsTWtNbE1qSndZWFJvSlRJeUpUTkJKVFZDSlRkQ0pUSXlZV04wYVc5dWN5VXlNaVV6UVNVMVFpVTNRaVV5TW5nbE1qSWxNMEVsTWpJd0pUSXlKVEpESlRJeVlXTjBhVzl1SlRJeUpUTkJKVEl5Ylc5MlpTVXlNaVV5UXlVeU1ua2xNaklsTTBFbE1qSTBKVEl5SlRkRUpUSkRKVGRDSlRJeWVURWxNaklsTTBFbE1qSXdKVEl5SlRKREpUSXllQ1V5TWlVelFTVXlNalFsTWpJbE1rTWxNakpoWTNScGIyNGxNaklsTTBFbE1qSnhkV0ZrY21GMGFXTkRkWEoyWlNVeU1pVXlReVV5TW5neEpUSXlKVE5CSlRJeU1DVXlNaVV5UXlVeU1ua2xNaklsTTBFbE1qSXdKVEl5SlRkRUpUSkRKVGRDSlRJeWVDVXlNaVV6UVNVeU1uY3ROQ1V5TWlVeVF5VXlNbUZqZEdsdmJpVXlNaVV6UVNVeU1teHBibVVsTWpJbE1rTWxNako1SlRJeUpUTkJKVEl5TUNVeU1pVTNSQ1V5UXlVM1FpVXlNbmt4SlRJeUpUTkJKVEl5TUNVeU1pVXlReVV5TW5nbE1qSWxNMEVsTWpKM0pUSXlKVEpESlRJeVlXTjBhVzl1SlRJeUpUTkJKVEl5Y1hWaFpISmhkR2xqUTNWeWRtVWxNaklsTWtNbE1qSjRNU1V5TWlVelFTVXlNbmNsTWpJbE1rTWxNako1SlRJeUpUTkJKVEl5TkNVeU1pVTNSQ1V5UXlVM1FpVXlNbmdsTWpJbE0wRWxNakozSlRJeUpUSkRKVEl5WVdOMGFXOXVKVEl5SlROQkpUSXliR2x1WlNVeU1pVXlReVV5TW5rbE1qSWxNMEVsTWpKb0xUUWxNaklsTjBRbE1rTWxOMElsTWpKNU1TVXlNaVV6UVNVeU1tZ2xNaklsTWtNbE1qSjRKVEl5SlROQkpUSXlkeTAwSlRJeUpUSkRKVEl5WVdOMGFXOXVKVEl5SlROQkpUSXljWFZoWkhKaGRHbGpRM1Z5ZG1VbE1qSWxNa01sTWpKNE1TVXlNaVV6UVNVeU1uY2xNaklsTWtNbE1qSjVKVEl5SlROQkpUSXlhQ1V5TWlVM1JDVXlReVUzUWlVeU1uZ2xNaklsTTBFbE1qSTBKVEl5SlRKREpUSXlZV04wYVc5dUpUSXlKVE5CSlRJeWJHbHVaU1V5TWlVeVF5VXlNbmtsTWpJbE0wRWxNakpvSlRJeUpUZEVKVEpESlRkQ0pUSXllVEVsTWpJbE0wRWxNakpvSlRJeUpUSkRKVEl5ZUNVeU1pVXpRU1V5TWpBbE1qSWxNa01sTWpKaFkzUnBiMjRsTWpJbE0wRWxNakp4ZFdGa2NtRjBhV05EZFhKMlpTVXlNaVV5UXlVeU1uZ3hKVEl5SlROQkpUSXlNQ1V5TWlVeVF5VXlNbmtsTWpJbE0wRWxNakpvTFRRbE1qSWxOMFFsTWtNbE4wSWxNakpoWTNScGIyNGxNaklsTTBFbE1qSmpiRzl6WlNVeU1pVTNSQ1UxUkNVM1JDVTFSQ1V5UXlVeU1teHBibVZUZEhsc1pTVXlNaVV6UVNVM1FpVXlNbXhwYm1WWGFXUjBhQ1V5TWlVelFURXVOU1UzUkNVeVF5VXlNbU5vYVd4a2NtVnVKVEl5SlROQkpUVkNKVFZFSlRKREpUSXljbVZ6YVhwbFJHbHlKVEl5SlROQkpUVkNKVEl5ZEd3bE1qSWxNa01sTWpKMGNpVXlNaVV5UXlVeU1tSnlKVEl5SlRKREpUSXlZbXdsTWpJbE1rTWxNakpzSlRJeUpUSkRKVEl5ZENVeU1pVXlReVV5TW5JbE1qSWxNa01sTWpKaUpUSXlKVFZFSlRKREpUSXlibUZ0WlNVeU1pVXpRU1V5TW5KdmRXNWtVbVZqZEdGdVoyeGxKVEl5SlRKREpUSXlabWxzYkZOMGVXeGxKVEl5SlROQkpUZENKVGRFSlRKREpUSXlkR2hsYldVbE1qSWxNMEVsTjBJbE4wUWxNa01sTWpKcFpDVXlNaVV6UVNVeU1saGxXR0pPUzA1dFdWWTNNVEF3TXpnbE1qSWxNa01sTWpKaGRIUnlhV0oxZEdVbE1qSWxNMEVsTjBJbE1qSmpiMjUwWVdsdVpYSWxNaklsTTBGbVlXeHpaU1V5UXlVeU1uSnZkR0YwWVdKc1pTVXlNaVV6UVhSeWRXVWxNa01sTWpKMmFYTnBZbXhsSlRJeUpUTkJkSEoxWlNVeVF5VXlNbVpwZUdWa1RHbHVheVV5TWlVelFXWmhiSE5sSlRKREpUSXlZMjlzYkdGd2MyRmliR1VsTWpJbE0wRm1ZV3h6WlNVeVF5VXlNbU52Ykd4aGNITmxaQ1V5TWlVelFXWmhiSE5sSlRKREpUSXliR2x1YTJGaWJHVWxNaklsTTBGMGNuVmxKVEpESlRJeWJXRnlhMlZ5VDJabWMyVjBKVEl5SlROQk5TVTNSQ1V5UXlVeU1tTmhkR1ZuYjNKNUpUSXlKVE5CSlRJeVltRnphV01sTWpJbE4wUWxNa01sTWpKeWVsQnhWRUZvWjJ0UU1UQXpPRFkwSlRJeUpUTkJKVGRDSlRJeWJHbHVheVV5TWlVelFTVXlNaVV5TWlVeVF5VXlNbk5vWVhCbFUzUjViR1VsTWpJbE0wRWxOMElsTWpKaGJIQm9ZU1V5TWlVelFURWxOMFFsTWtNbE1qSjBaWGgwUW14dlkyc2xNaklsTTBFbE5VSWxOMElsTWpKd2IzTnBkR2x2YmlVeU1pVXpRU1UzUWlVeU1uY2xNaklsTTBFbE1qSjNMVEl3SlRJeUpUSkRKVEl5ZUNVeU1pVXpRVEV3SlRKREpUSXlhQ1V5TWlVelFTVXlNbWdsTWpJbE1rTWxNako1SlRJeUpUTkJNQ1UzUkNVeVF5VXlNblJsZUhRbE1qSWxNMEVsTWpKSFVrd2xNaklsTjBRbE5VUWxNa01sTWpKaGJtTm9iM0p6SlRJeUpUTkJKVFZDSlRkQ0pUSXllQ1V5TWlVelFTVXlNbmNsTWtZeUpUSXlKVEpESlRJeWVTVXlNaVV6UVNVeU1qQWxNaklsTjBRbE1rTWxOMElsTWpKNEpUSXlKVE5CSlRJeWR5VXlSaklsTWpJbE1rTWxNako1SlRJeUpUTkJKVEl5YUNVeU1pVTNSQ1V5UXlVM1FpVXlNbmdsTWpJbE0wRWxNakl3SlRJeUpUSkRKVEl5ZVNVeU1pVXpRU1V5TW1nbE1rWXlKVEl5SlRkRUpUSkRKVGRDSlRJeWVDVXlNaVV6UVNVeU1uY2xNaklsTWtNbE1qSjVKVEl5SlROQkpUSXlhQ1V5UmpJbE1qSWxOMFFsTlVRbE1rTWxNakowYVhSc1pTVXlNaVV6UVNVeU1pVXlNaVV5UXlVeU1tWnZiblJUZEhsc1pTVXlNaVV6UVNVM1FpVTNSQ1V5UXlVeU1tUmhkR0ZCZEhSeWFXSjFkR1Z6SlRJeUpUTkJKVFZDSlRWRUpUSkRKVEl5Y0hKdmNITWxNaklsTTBFbE4wSWxNako2YVc1a1pYZ2xNaklsTTBFeE1TVXlReVV5TW5jbE1qSWxNMEV4TURBbE1rTWxNako0SlRJeUpUTkJPVGd6TGpNM05UUTRPREk0TVRJMUpUSkRKVEl5YUNVeU1pVXpRVGN3SlRKREpUSXllU1V5TWlVelFUVXpOU1V5UXlVeU1tRnVaMnhsSlRJeUpUTkJNQ1UzUkNVeVF5VXlNbkJoZEdnbE1qSWxNMEVsTlVJbE4wSWxNakpoWTNScGIyNXpKVEl5SlROQkpUVkNKVGRDSlRJeWVDVXlNaVV6UVNVeU1qQWxNaklsTWtNbE1qSmhZM1JwYjI0bE1qSWxNMEVsTWpKdGIzWmxKVEl5SlRKREpUSXllU1V5TWlVelFTVXlNalFsTWpJbE4wUWxNa01sTjBJbE1qSjVNU1V5TWlVelFTVXlNakFsTWpJbE1rTWxNako0SlRJeUpUTkJKVEl5TkNVeU1pVXlReVV5TW1GamRHbHZiaVV5TWlVelFTVXlNbkYxWVdSeVlYUnBZME4xY25abEpUSXlKVEpESlRJeWVERWxNaklsTTBFbE1qSXdKVEl5SlRKREpUSXllU1V5TWlVelFTVXlNakFsTWpJbE4wUWxNa01sTjBJbE1qSjRKVEl5SlROQkpUSXlkeTAwSlRJeUpUSkRKVEl5WVdOMGFXOXVKVEl5SlROQkpUSXliR2x1WlNVeU1pVXlReVV5TW5rbE1qSWxNMEVsTWpJd0pUSXlKVGRFSlRKREpUZENKVEl5ZVRFbE1qSWxNMEVsTWpJd0pUSXlKVEpESlRJeWVDVXlNaVV6UVNVeU1uY2xNaklsTWtNbE1qSmhZM1JwYjI0bE1qSWxNMEVsTWpKeGRXRmtjbUYwYVdORGRYSjJaU1V5TWlVeVF5VXlNbmd4SlRJeUpUTkJKVEl5ZHlVeU1pVXlReVV5TW5rbE1qSWxNMEVsTWpJMEpUSXlKVGRFSlRKREpUZENKVEl5ZUNVeU1pVXpRU1V5TW5jbE1qSWxNa01sTWpKaFkzUnBiMjRsTWpJbE0wRWxNakpzYVc1bEpUSXlKVEpESlRJeWVTVXlNaVV6UVNVeU1tZ3ROQ1V5TWlVM1JDVXlReVUzUWlVeU1ua3hKVEl5SlROQkpUSXlhQ1V5TWlVeVF5VXlNbmdsTWpJbE0wRWxNakozTFRRbE1qSWxNa01sTWpKaFkzUnBiMjRsTWpJbE0wRWxNakp4ZFdGa2NtRjBhV05EZFhKMlpTVXlNaVV5UXlVeU1uZ3hKVEl5SlROQkpUSXlkeVV5TWlVeVF5VXlNbmtsTWpJbE0wRWxNakpvSlRJeUpUZEVKVEpESlRkQ0pUSXllQ1V5TWlVelFTVXlNalFsTWpJbE1rTWxNakpoWTNScGIyNGxNaklsTTBFbE1qSnNhVzVsSlRJeUpUSkRKVEl5ZVNVeU1pVXpRU1V5TW1nbE1qSWxOMFFsTWtNbE4wSWxNako1TVNVeU1pVXpRU1V5TW1nbE1qSWxNa01sTWpKNEpUSXlKVE5CSlRJeU1DVXlNaVV5UXlVeU1tRmpkR2x2YmlVeU1pVXpRU1V5TW5GMVlXUnlZWFJwWTBOMWNuWmxKVEl5SlRKREpUSXllREVsTWpJbE0wRWxNakl3SlRJeUpUSkRKVEl5ZVNVeU1pVXpRU1V5TW1ndE5DVXlNaVUzUkNVeVF5VTNRaVV5TW1GamRHbHZiaVV5TWlVelFTVXlNbU5zYjNObEpUSXlKVGRFSlRWRUpUZEVKVFZFSlRKREpUSXliR2x1WlZOMGVXeGxKVEl5SlROQkpUZENKVEl5YkdsdVpWZHBaSFJvSlRJeUpUTkJNUzQxSlRkRUpUSkRKVEl5WTJocGJHUnlaVzRsTWpJbE0wRWxOVUlsTlVRbE1rTWxNakp5WlhOcGVtVkVhWElsTWpJbE0wRWxOVUlsTWpKMGJDVXlNaVV5UXlVeU1uUnlKVEl5SlRKREpUSXlZbklsTWpJbE1rTWxNakppYkNVeU1pVXlReVV5TW13bE1qSWxNa01sTWpKMEpUSXlKVEpESlRJeWNpVXlNaVV5UXlVeU1tSWxNaklsTlVRbE1rTWxNakp1WVcxbEpUSXlKVE5CSlRJeWNtOTFibVJTWldOMFlXNW5iR1VsTWpJbE1rTWxNakptYVd4c1UzUjViR1VsTWpJbE0wRWxOMElsTjBRbE1rTWxNakowYUdWdFpTVXlNaVV6UVNVM1FpVTNSQ1V5UXlVeU1tbGtKVEl5SlROQkpUSXljbnBRY1ZSQmFHZHJVREV3TXpnMk5DVXlNaVV5UXlVeU1tRjBkSEpwWW5WMFpTVXlNaVV6UVNVM1FpVXlNbU52Ym5SaGFXNWxjaVV5TWlVelFXWmhiSE5sSlRKREpUSXljbTkwWVhSaFlteGxKVEl5SlROQmRISjFaU1V5UXlVeU1uWnBjMmxpYkdVbE1qSWxNMEYwY25WbEpUSkRKVEl5Wm1sNFpXUk1hVzVySlRJeUpUTkJabUZzYzJVbE1rTWxNakpqYjJ4c1lYQnpZV0pzWlNVeU1pVXpRV1poYkhObEpUSkRKVEl5WTI5c2JHRndjMlZrSlRJeUpUTkJabUZzYzJVbE1rTWxNakpzYVc1cllXSnNaU1V5TWlVelFYUnlkV1VsTWtNbE1qSnRZWEpyWlhKUFptWnpaWFFsTWpJbE0wRTFKVGRFSlRKREpUSXlZMkYwWldkdmNua2xNaklsTTBFbE1qSmlZWE5wWXlVeU1pVTNSQ1V5UXlVeU1uUjRXV3hpYm5adVUxRTBOemcxTWprbE1qSWxNMEVsTjBJbE1qSnNhVzVySlRJeUpUTkJKVEl5SlRJeUpUSkRKVEl5YzJoaGNHVlRkSGxzWlNVeU1pVXpRU1UzUWlVeU1tRnNjR2hoSlRJeUpUTkJNU1UzUkNVeVF5VXlNblJsZUhSQ2JHOWpheVV5TWlVelFTVTFRaVUzUWlVeU1uQnZjMmwwYVc5dUpUSXlKVE5CSlRkQ0pUSXlkeVV5TWlVelFTVXlNbmN0TWpBbE1qSWxNa01sTWpKNEpUSXlKVE5CTVRBbE1rTWxNakpvSlRJeUpUTkJKVEl5YUNVeU1pVXlReVV5TW5rbE1qSWxNMEV3SlRkRUpUSkRKVEl5ZEdWNGRDVXlNaVV6UVNVeU1sSmxaM0psYzNOcGIyNGxNakJNYjNOekpUTkRZbklsTTBWVGIzVnlZMlVsTWpCUGJteDVKVEl5SlRkRUpUVkVKVEpESlRJeVlXNWphRzl5Y3lVeU1pVXpRU1UxUWlVM1FpVXlNbmdsTWpJbE0wRWxNakozSlRKR01pVXlNaVV5UXlVeU1ua2xNaklsTTBFbE1qSXdKVEl5SlRkRUpUSkRKVGRDSlRJeWVDVXlNaVV6UVNVeU1uY2xNa1l5SlRJeUpUSkRKVEl5ZVNVeU1pVXpRU1V5TW1nbE1qSWxOMFFsTWtNbE4wSWxNako0SlRJeUpUTkJKVEl5TUNVeU1pVXlReVV5TW5rbE1qSWxNMEVsTWpKb0pUSkdNaVV5TWlVM1JDVXlReVUzUWlVeU1uZ2xNaklsTTBFbE1qSjNKVEl5SlRKREpUSXllU1V5TWlVelFTVXlNbWdsTWtZeUpUSXlKVGRFSlRWRUpUSkRKVEl5ZEdsMGJHVWxNaklsTTBFbE1qSWxNaklsTWtNbE1qSm1iMjUwVTNSNWJHVWxNaklsTTBFbE4wSWxOMFFsTWtNbE1qSmtZWFJoUVhSMGNtbGlkWFJsY3lVeU1pVXpRU1UxUWlVMVJDVXlReVV5TW5CeWIzQnpKVEl5SlROQkpUZENKVEl5ZW1sdVpHVjRKVEl5SlROQk9TVXlReVV5TW5jbE1qSWxNMEV5TXpjdU5qSXdNVEUzTVRnM05TVXlReVV5TW5nbE1qSWxNMEV6TlRJdU16Y3pNRFEyT0RjMUpUSkRKVEl5YUNVeU1pVXpRVGN3SlRKREpUSXllU1V5TWlVelFUZ3dNaVV5UXlVeU1tRnVaMnhsSlRJeUpUTkJNQ1UzUkNVeVF5VXlNbkJoZEdnbE1qSWxNMEVsTlVJbE4wSWxNakpoWTNScGIyNXpKVEl5SlROQkpUVkNKVGRDSlRJeWVDVXlNaVV6UVNVeU1qQWxNaklsTWtNbE1qSmhZM1JwYjI0bE1qSWxNMEVsTWpKdGIzWmxKVEl5SlRKREpUSXllU1V5TWlVelFTVXlNbWdsTWtZeUpUSXlKVGRFSlRKREpUZENKVEl5ZVRFbE1qSWxNMEVsTWpJdGFDVXlSallsTWpJbE1rTWxNako0SlRJeUpUTkJKVEl5ZHlVeU1pVXlReVV5TW1GamRHbHZiaVV5TWlVelFTVXlNbU4xY25abEpUSXlKVEpESlRJeWVERWxNaklsTTBFbE1qSXdKVEl5SlRKREpUSXllVElsTWpJbE0wRWxNakl0YUNVeVJqWWxNaklsTWtNbE1qSjVKVEl5SlROQkpUSXlhQ1V5UmpJbE1qSWxNa01sTWpKNE1pVXlNaVV6UVNVeU1uY2xNaklsTjBRbE1rTWxOMElsTWpKNU1TVXlNaVV6UVNVeU1tZ2xNa0pvSlRKR05pVXlNaVV5UXlVeU1uZ2xNaklsTTBFbE1qSXdKVEl5SlRKREpUSXlZV04wYVc5dUpUSXlKVE5CSlRJeVkzVnlkbVVsTWpJbE1rTWxNako0TVNVeU1pVXpRU1V5TW5jbE1qSWxNa01sTWpKNU1pVXlNaVV6UVNVeU1tZ2xNa0pvSlRKR05pVXlNaVV5UXlVeU1ua2xNaklsTTBFbE1qSm9KVEpHTWlVeU1pVXlReVV5TW5neUpUSXlKVE5CSlRJeU1DVXlNaVUzUkNVeVF5VTNRaVV5TW1GamRHbHZiaVV5TWlVelFTVXlNbU5zYjNObEpUSXlKVGRFSlRWRUpUZEVKVFZFSlRKREpUSXliR2x1WlZOMGVXeGxKVEl5SlROQkpUZENKVEl5Y205MWJtUnBibWNsTWpJbE0wRTBKVEpESlRJeWJHbHVaVmRwWkhSb0pUSXlKVE5CTVM0MUpUZEVKVEpESlRJeVkyaHBiR1J5Wlc0bE1qSWxNMEVsTlVJbE5VUWxNa01sTWpKeVpYTnBlbVZFYVhJbE1qSWxNMEVsTlVJbE1qSjBiQ1V5TWlVeVF5VXlNblJ5SlRJeUpUSkRKVEl5WW5JbE1qSWxNa01sTWpKaWJDVXlNaVV5UXlVeU1td2xNaklsTWtNbE1qSjBKVEl5SlRKREpUSXljaVV5TWlVeVF5VXlNbUlsTWpJbE5VUWxNa01sTWpKdVlXMWxKVEl5SlROQkpUSXliMjVRWVdkbFVtVm1aWEpsYm1ObEpUSXlKVEpESlRJeVptbHNiRk4wZVd4bEpUSXlKVE5CSlRkQ0pUZEVKVEpESlRJeWRHaGxiV1VsTWpJbE0wRWxOMElsTjBRbE1rTWxNakpwWkNVeU1pVXpRU1V5TW5SNFdXeGliblp1VTFFME56ZzFNamtsTWpJbE1rTWxNakpoZEhSeWFXSjFkR1VsTWpJbE0wRWxOMElsTWpKamIyNTBZV2x1WlhJbE1qSWxNMEZtWVd4elpTVXlReVV5TW5KdmRHRjBZV0pzWlNVeU1pVXpRWFJ5ZFdVbE1rTWxNakoyYVhOcFlteGxKVEl5SlROQmRISjFaU1V5UXlVeU1tWnBlR1ZrVEdsdWF5VXlNaVV6UVdaaGJITmxKVEpESlRJeVkyOXNiR0Z3YzJGaWJHVWxNaklsTTBGbVlXeHpaU1V5UXlVeU1tTnZiR3hoY0hObFpDVXlNaVV6UVdaaGJITmxKVEpESlRJeWJHbHVhMkZpYkdVbE1qSWxNMEYwY25WbEpUSkRKVEl5YldGeWEyVnlUMlptYzJWMEpUSXlKVE5CTlNVM1JDVXlReVV5TW1OaGRHVm5iM0o1SlRJeUpUTkJKVEl5Wm14dmR5VXlNaVUzUkNVeVF5VXlNbE54U2xSeFZVMWxkMUE0TXpjeU5UZ2xNaklsTTBFbE4wSWxNakpzYVc1ckpUSXlKVE5CSlRJeUpUSXlKVEpESlRJeWMyaGhjR1ZUZEhsc1pTVXlNaVV6UVNVM1FpVXlNbUZzY0doaEpUSXlKVE5CTVNVM1JDVXlReVV5TW5SbGVIUkNiRzlqYXlVeU1pVXpRU1UxUWlVM1FpVXlNbkJ2YzJsMGFXOXVKVEl5SlROQkpUZENKVEl5ZHlVeU1pVXpRU1V5TW5jdE1qQWxNaklsTWtNbE1qSjRKVEl5SlROQk1UQWxNa01sTWpKb0pUSXlKVE5CSlRJeWFDVXlNaVV5UXlVeU1ua2xNaklsTTBFd0pUZEVKVEpESlRJeWRHVjRkQ1V5TWlVelFTVXlNa1J2YldGcGJpVXlNRXh2YzNNbE0wTmljaVV6UlZOdmRYSmpaU1V5TUNVeVFpVXlNRlJoY21kbGRD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eVF5VXlNblJwZEd4bEpUSXlKVE5CSlRJeUpUSXlKVEpESlRJeVptOXVkRk4wZVd4bEpUSXlKVE5CSlRkQ0pUZEVKVEpESlRJeVpHRjBZVUYwZEhKcFluVjBaWE1sTWpJbE0wRWxOVUlsTlVRbE1rTWxNakp3Y205d2N5VXlNaVV6UVNVM1FpVXlNbnBwYm1SbGVDVXlNaVV6UVRFekpUSkRKVEl5ZHlVeU1pVXpRVEkwTVM0NU1qTTRNamd4TWpVbE1rTWxNako0SlRJeUpUTkJPVEV5TGpReE16VTNOREl4T0RjMUpUSkRKVEl5YUNVeU1pVXpRVGN3SlRKREpUSXllU1V5TWlVelFUYzFOaVV5UXlVeU1tRnVaMnhsSlRJeUpUTkJNQ1UzUkNVeVF5VXlNbkJoZEdnbE1qSWxNMEVsTlVJbE4wSWxNakpoWTNScGIyNXpKVEl5SlROQkpUVkNKVGRDSlRJeWVDVXlNaVV6UVNVeU1qQWxNaklsTWtNbE1qSmhZM1JwYjI0bE1qSWxNMEVsTWpKdGIzWmxKVEl5SlRKREpUSXllU1V5TWlVelFTVXlNbWdsTWtZeUpUSXlKVGRFSlRKREpUZENKVEl5ZVRFbE1qSWxNMEVsTWpJdGFDVXlSallsTWpJbE1rTWxNako0SlRJeUpUTkJKVEl5ZHlVeU1pVXlReVV5TW1GamRHbHZiaVV5TWlVelFTVXlNbU4xY25abEpUSXlKVEpESlRJeWVERWxNaklsTTBFbE1qSXdKVEl5SlRKREpUSXllVElsTWpJbE0wRWxNakl0YUNVeVJqWWxNaklsTWtNbE1qSjVKVEl5SlROQkpUSXlhQ1V5UmpJbE1qSWxNa01sTWpKNE1pVXlNaVV6UVNVeU1uY2xNaklsTjBRbE1rTWxOMElsTWpKNU1TVXlNaVV6UVNVeU1tZ2xNa0pvSlRKR05pVXlNaVV5UXlVeU1uZ2xNaklsTTBFbE1qSXdKVEl5SlRKREpUSXlZV04wYVc5dUpUSXlKVE5CSlRJeVkzVnlkbVVsTWpJbE1rTWxNako0TVNVeU1pVXpRU1V5TW5jbE1qSWxNa01sTWpKNU1pVXlNaVV6UVNVeU1tZ2xNa0pvSlRKR05pVXlNaVV5UXlVeU1ua2xNaklsTTBFbE1qSm9KVEpHTWlVeU1pVXlReVV5TW5neUpUSXlKVE5CSlRJeU1DVXlNaVUzUkNVeVF5VTNRaVV5TW1GamRHbHZiaVV5TWlVelFTVXlNbU5zYjNObEpUSXlKVGRFSlRWRUpUZEVKVFZFSlRKREpUSXliR2x1WlZOMGVXeGxKVEl5SlROQkpUZENKVEl5Y205MWJtUnBibWNsTWpJbE0wRTBKVEpESlRJeWJHbHVaVmRwWkhSb0pUSXlKVE5CTVM0MUpUZEVKVEpESlRJeVkyaHBiR1J5Wlc0bE1qSWxNMEVsTlVJbE5VUWxNa01sTWpKeVpYTnBlbVZFYVhJbE1qSWxNMEVsTlVJbE1qSjBiQ1V5TWlVeVF5VXlNblJ5SlRJeUpUSkRKVEl5WW5JbE1qSWxNa01sTWpKaWJDVXlNaVV5UXlVeU1td2xNaklsTWtNbE1qSjBKVEl5SlRKREpUSXljaVV5TWlVeVF5VXlNbUlsTWpJbE5VUWxNa01sTWpKdVlXMWxKVEl5SlROQkpUSXliMjVRWVdkbFVtVm1aWEpsYm1ObEpUSXlKVEpESlRJeVptbHNiRk4wZVd4bEpUSXlKVE5CSlRkQ0pUZEVKVEpESlRJeWRHaGxiV1VsTWpJbE0wRWxOMElsTjBRbE1rTWxNakpwWkNVeU1pVXpRU1V5TWxOeFNsUnhWVTFsZDFBNE16Y3lOVGdsTWpJbE1rTWxNakpoZEhSeWFXSjFkR1VsTWpJbE0wRWxOMElsTWpKamIyNTBZV2x1WlhJbE1qSWxNMEZtWVd4elpTVXlReVV5TW5KdmRHRjBZV0pzWlNVeU1pVXpRWFJ5ZFdVbE1rTWxNakoyYVhOcFlteGxKVEl5SlROQmRISjFaU1V5UXlVeU1tWnBlR1ZrVEdsdWF5VXlNaVV6UVdaaGJITmxKVEpESlRJeVkyOXNiR0Z3YzJGaWJHVWxNaklsTTBGbVlXeHpaU1V5UXlVeU1tTnZiR3hoY0hObFpDVXlNaVV6UVdaaGJITmxKVEpESlRJeWJHbHVhMkZpYkdVbE1qSWxNMEYwY25WbEpUSkRKVEl5YldGeWEyVnlUMlptYzJWMEpUSXlKVE5CTlNVM1JDVXlReVV5TW1OaGRHVm5iM0o1SlRJeUpUTkJKVEl5Wm14dmR5VXlNaVUzUkNVeVF5VXlNa3Q1Ykc5bVNIRm5WV3MyTXpNd05Ea2xNaklsTTBFbE4wSWxNakpqYjI1MFlXbHVaWElsTWpJbE0wRWxNakppZVZCVlVsQkdVWE5ZT0RFM09UUTFKVEl5SlRKREpUSXliR2x1YXlVeU1pVXpRU1V5TWlVeU1pVXlReVV5TW5Ob1lYQmxVM1I1YkdVbE1qSWxNMEVsTjBJbE1qSmhiSEJvWVNVeU1pVXpRVEVsTjBRbE1rTWxNakowWlhoMFFteHZZMnNsTWpJbE0wRWxOVUlsTjBJbE1qSndiM05wZEdsdmJpVXlNaVV6UVNVM1FpVXlNbmNsTWpJbE0wRWxNakozTFRJd0pUSXlKVEpESlRJeWVDVXlNaVV6UVRFd0pUSkRKVEl5YUNVeU1pVXpRU1V5TW1nbE1qSWxNa01sTWpKNUpUSXlKVE5CTUNVM1JDVXlReVV5TW5SbGVIUWxNaklsTTBFbE1qSlRiM1Z5WTJVbE1qQkViMjFoYVc0bE0wRWxNME5pY2lVelJVMURKVEl3VTJsdGRXeGhkR2x2YmlVeU1IZHBkR2dsTWpCRmJtVnlaM2tsTWpCTVlXSmxiSE1sTWpJbE4wUWxOVVFsTWtNbE1qSmhibU5vYjNKekpUSXlKVE5CSlRWQ0pUZENKVEl5ZUNVeU1pVXpRU1V5TW5jbE1rWXlKVEl5SlRKREpUSXllU1V5TWlVelFTVXlNakFsTWpJbE4wUWxNa01sTjBJbE1qSjRKVEl5SlROQkpUSXlkeVV5UmpJbE1qSWxNa01sTWpKNUpUSXlKVE5CSlRJeWFDVXlNaVUzUkNVeVF5VTNRaVV5TW5nbE1qSWxNMEVsTWpJd0pUSXlKVEpESlRJeWVTVXlNaVV6UVNVeU1tZ2xNa1l5SlRJeUpUZEVKVEpESlRkQ0pUSXllQ1V5TWlVelFTVXlNbmNsTWpJbE1rTWxNako1SlRJeUpUTkJKVEl5YUNVeVJqSWxNaklsTjBRbE5VUWxNa01sTWpKMGFYUnNaU1V5TWlVelFTVXlNaVV5TWlVeVF5VXlNbVp2Ym5SVGRIbHNaU1V5TWlVelFTVTNRaVV5TW1OdmJHOXlKVEl5SlROQkpUSXlNalF4SlRKRE1UUTVKVEpETVRRNEpUSXlKVGRFSlRKREpUSXlaR0YwWVVGMGRISnBZblYwWlhNbE1qSWxNMEVsTlVJbE5VUWxNa01sTWpKd2NtOXdjeVV5TWlVelFTVTNRaVV5TW5wcGJtUmxlQ1V5TWlVelFUUWxNa01sTWpKM0pUSXlKVE5CTXpjekxqVXpOakV6TWpneE1qVWxNa01sTWpKNEpUSXlKVE5CTmpBbE1rTWxNakpvSlRJeUpUTkJOVFFsTWtNbE1qSjVKVEl5SlROQk1qSTJKVEpESlRJeVlXNW5iR1VsTWpJbE0wRXdKVGRFSlRKREpUSXljR0YwYUNVeU1pVXpRU1UxUWlVM1FpVXlNbUZqZEdsdmJuTWxNaklsTTBFbE5VSWxOMElsTWpKNEpUSXlKVE5CSlRJeU1DVXlNaVV5UXlVeU1tRmpkR2x2YmlVeU1pVXpRU1V5TW0xdmRtVWxNaklsTWtNbE1qSjVKVEl5SlROQkpUSXlOQ1V5TWlVM1JDVXlReVUzUWlVeU1ua3hKVEl5SlROQkpUSXlNQ1V5TWlVeVF5VXlNbmdsTWpJbE0wRWxNakkwSlRJeUpUSkRKVEl5WVdOMGFXOXVKVEl5SlROQkpUSXljWFZoWkhKaGRHbGpRM1Z5ZG1VbE1qSWxNa01sTWpKNE1TVXlNaVV6UVNVeU1qQWxNaklsTWtNbE1qSjVKVEl5SlROQkpUSXlNQ1V5TWlVM1JDVXlReVUzUWlVeU1uZ2xNaklsTTBFbE1qSjNMVFFsTWpJbE1rTWxNakpoWTNScGIyNGxNaklsTTBFbE1qSnNhVzVsSlRJeUpUSkRKVEl5ZVNVeU1pVXpRU1V5TWpBbE1qSWxOMFFsTWtNbE4wSWxNako1TVNVeU1pVXpRU1V5TWpBbE1qSWxNa01sTWpKNEpUSXlKVE5CSlRJeWR5VXlNaVV5UXlVeU1tRmpkR2x2YmlVeU1pVXpRU1V5TW5GMVlXUnlZWFJwWTBOMWNuWmxKVEl5SlRKREpUSXllREVsTWpJbE0wRWxNakozSlRJeUpUSkRKVEl5ZVNVeU1pVXpRU1V5TWpRbE1qSWxOMFFsTWtNbE4wSWxNako0SlRJeUpUTkJKVEl5ZHlVeU1pVXlReVV5TW1GamRHbHZiaVV5TWlVelFTVXlNbXhwYm1VbE1qSWxNa01sTWpKNUpUSXlKVE5CSlRJeWFDMDBKVEl5SlRkRUpUSkRKVGRDSlRJeWVURWxNaklsTTBFbE1qSm9KVEl5SlRKREpUSXllQ1V5TWlVelFTVXlNbmN0TkNVeU1pVXlReVV5TW1GamRHbHZiaVV5TWlVelFTVXlNbkYxWVdSeVlYUnBZME4xY25abEpUSXlKVEpESlRJeWVERWxNaklsTTBFbE1qSjNKVEl5SlRKREpUSXllU1V5TWlVelFTVXlNbWdsTWpJbE4wUWxNa01sTjBJbE1qSjRKVEl5SlROQkpUSXlOQ1V5TWlVeVF5VXlNbUZqZEdsdmJpVXlNaVV6UVNVeU1teHBibVVsTWpJbE1rTWxNako1SlRJeUpUTkJKVEl5YUNVeU1pVTNSQ1V5UXlVM1FpVXlNbmt4SlRJeUpUTkJKVEl5YUNVeU1pVXlReVV5TW5nbE1qSWxNMEVsTWpJd0pUSXlKVEpESlRJeVlXTjBhVzl1SlRJeUpUTkJKVEl5Y1hWaFpISmhkR2xqUTNWeWRtVWxNaklsTWtNbE1qSjRNU1V5TWlVelFTVXlNakFsTWpJbE1rTWxNako1SlRJeUpUTkJKVEl5YUMwMEpUSXlKVGRFSlRKREpUZENKVEl5WVdOMGFXOXVKVEl5SlROQkpUSXlZMnh2YzJVbE1qSWxOMFFsTlVRbE4wUWxOVVFsTWtNbE1qSnNhVzVsVTNSNWJHVWxNaklsTTBFbE4wSWxNakpzYVc1bFYybGtkR2dsTWpJbE0wRXhMalVsTjBRbE1rTWxNakpqYUdsc1pISmxiaVV5TWlVelFTVTFRaVUxUkNVeVF5VXlNbkpsYzJsNlpVUnBjaVV5TWlVelFTVTFRaVV5TW5Sc0pUSXlKVEpESlRJeWRISWxNaklsTWtNbE1qSmljaVV5TWlVeVF5VXlNbUpzSlRJeUpUSkRKVEl5YkNVeU1pVXlReVV5TW5RbE1qSWxNa01sTWpKeUpUSXlKVEpESlRJeVlpVXlNaVUxUkNVeVF5VXlNbTVoYldVbE1qSWxNMEVsTWpKeWIzVnVaRkpsWTNSaGJtZHNaU1V5TWlVeVF5VXlNbVpwYkd4VGRIbHNaU1V5TWlVelFTVTNRaVUzUkNVeVF5VXlNblJvWlcxbEpUSXlKVE5CSlRkQ0pUZEVKVEpESlRJeWFXUWxNaklsTTBFbE1qSkxlV3h2WmtoeFoxVnJOak16TURRNUpUSXlKVEpESlRJeVlYUjBjbWxpZFhSbEpUSXlKVE5CSlRkQ0pUSXlZMjl1ZEdGcGJtVnlKVEl5SlROQlptRnNjMlVsTWtNbE1qSnliM1JoZEdGaWJHVWxNaklsTTBGMGNuVmxKVEpESlRJeWRtbHphV0pzWlNVeU1pVXpRWFJ5ZFdVbE1rTWxNakptYVhobFpFeHBibXNsTWpJbE0wRm1ZV3h6WlNVeVF5VXlNbU52Ykd4aGNITmhZbXhsSlRJeUpUTkJabUZzYzJVbE1rTWxNakpqYjJ4c1lYQnpaV1FsTWpJbE0wRm1ZV3h6WlNVeVF5VXlNbXhwYm10aFlteGxKVEl5SlROQmRISjFaU1V5UXlVeU1tMWhjbXRsY2s5bVpuTmxkQ1V5TWlVelFUVWxOMFFsTWtNbE1qSmpZWFJsWjI5eWVTVXlNaVV6UVNVeU1tSmhjMmxqSlRJeUpUZEVKVEpESlRJeVdFNXphbFZ4VjBacGJ6RXhNVFkxTmlVeU1pVXpRU1UzUWlVeU1teHBibXNsTWpJbE0wRWxNaklsTWpJbE1rTWxNakp6YUdGd1pWTjBlV3hsSlRJeUpUTkJKVGRDSlRJeVlXeHdhR0VsTWpJbE0wRXhKVGRFSlRKREpUSXlkR1Y0ZEVKc2IyTnJKVEl5SlROQkpUVkNKVGRDSlRJeWNHOXphWFJwYjI0bE1qSWxNMEVsTjBJbE1qSjNKVEl5SlROQkpUSXlkeTB5TUNVeU1pVXlReVV5TW5nbE1qSWxNMEV4TUNVeVF5VXlNbWdsTWpJbE0wRWxNakpvSlRJeUpUSkRKVEl5ZVNVeU1pVXpRVEFsTjBRbE1rTWxNakowWlhoMEpUSXlKVE5CSlRJeVRHRjBaVzUwSlRJd1JtVmhkSFZ5WlhN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M1JDVXlReVV5TW1SaGRHRkJkSFJ5YVdKMWRHVnpKVEl5SlROQkpUVkNKVFZFSlRKREpUSXljSEp2Y0hNbE1qSWxNMEVsTjBJbE1qSjZhVzVrWlhnbE1qSWxNMEUzSlRKREpUSXlkeVV5TWlVelFURTFOUzR4TmpRd05qSTFKVEpESlRJeWVDVXlNaVV6UVRRd01pNHhNREV3TnpReU1UZzNOU1V5UXlVeU1tZ2xNaklsTTBFM01DVXlReVV5TW5rbE1qSWxNMEUxTlRZbE1rTWxNakpoYm1kc1pTVXlNaVV6UVRBbE4wUWxNa01sTWpKd1lYUm9KVEl5SlROQkpUVkNKVGRDSlRJeVlXTjBhVzl1Y3lVeU1pVXpRU1UxUWlVM1FpVXlNbmdsTWpJbE0wRWxNakl3SlRJeUpUSkRKVEl5WVdOMGFXOXVKVEl5SlROQkpUSXliVzkyWlNVeU1pVXlReVV5TW5rbE1qSWxNMEVsTWpKb0pUSkdNaVV5TWlVM1JDVXlReVUzUWlVeU1uZ2xNaklsTTBFbE1qSjNKVEpHTWlVeU1pVXlReVV5TW1GamRHbHZiaVV5TWlVelFTVXlNbXhwYm1VbE1qSWxNa01sTWpKNUpUSXlKVE5CSlRJeU1DVXlNaVUzUkNVeVF5VTNRaVV5TW5nbE1qSWxNMEVsTWpKM0pUSXlKVEpESlRJeVlXTjBhVzl1SlRJeUpUTkJKVEl5YkdsdVpTVXlNaVV5UXlVeU1ua2xNaklsTTBFbE1qSm9KVEpHTWlVeU1pVTNSQ1V5UXlVM1FpVXlNbmdsTWpJbE0wRWxNakozSlRKR01pVXlNaVV5UXlVeU1tRmpkR2x2YmlVeU1pVXpRU1V5TW14cGJtVWxNaklsTWtNbE1qSjVKVEl5SlROQkpUSXlhQ1V5TWlVM1JDVXlReVUzUWlVeU1uZ2xNaklsTTBFbE1qSXdKVEl5SlRKREpUSXlZV04wYVc5dUpUSXlKVE5CSlRJeWJHbHVaU1V5TWlVeVF5VXlNbmtsTWpJbE0wRWxNakpvSlRKR01pVXlNaVUzUkNVeVF5VTNRaVV5TW1GamRHbHZiaVV5TWlVelFTVXlNbU5zYjNObEpUSXlKVGRFSlRWRUpUZEVKVFZFSlRKREpUSXliR2x1WlZOMGVXeGxKVEl5SlROQkpUZENKVEl5Y205MWJtUnBibWNsTWpJbE0wRTBKVEpESlRJeWJHbHVaVmRwWkhSb0pUSXlKVE5CTVM0MUpUZEVKVEpESlRJeVkyaHBiR1J5Wlc0bE1qSWxNMEVsTlVJbE5VUWxNa01sTWpKeVpYTnBlbVZFYVhJbE1qSWxNMEVsTlVJbE1qSjBiQ1V5TWlVeVF5VXlNblJ5SlRJeUpUSkRKVEl5WW5JbE1qSWxNa01sTWpKaWJDVXlNaVV5UXlVeU1td2xNaklsTWtNbE1qSjBKVEl5SlRKREpUSXljaVV5TWlVeVF5VXlNbUlsTWpJbE5VUWxNa01sTWpKdVlXMWxKVEl5SlROQkpUSXlaR1ZqYVhOcGIyNGxNaklsTWtNbE1qSm1hV3hzVTNSNWJHVWxNaklsTTBFbE4wSWxOMFFsTWtNbE1qSjBhR1Z0WlNVeU1pVXpRU1UzUWlVM1JDVXlReVV5TW1sa0pUSXlKVE5CSlRJeVdFNXphbFZ4VjBacGJ6RXhNVFkxTmlVeU1pVXlReVV5TW1GMGRISnBZblYwWlNVeU1pVXpRU1UzUWlVeU1tTnZiblJoYVc1bGNpVXlNaVV6UVdaaGJITmxKVEpESlRJeWNtOTBZWFJoWW14bEpUSXlKVE5CZEhKMVpTVXlReVV5TW5acGMybGliR1VsTWpJbE0wRjBjblZsSlRKREpUSXlabWw0WldSTWFXNXJKVEl5SlROQlptRnNjMlVsTWtNbE1qSmpiMnhzWVhCellXSnNaU1V5TWlVelFXWmhiSE5sSlRKREpUSXlZMjlzYkdGd2MyVmtKVEl5SlROQlptRnNjMlVsTWtNbE1qSnNhVzVyWVdKc1pTVXlNaVV6UVhSeWRXVWxNa01sTWpKdFlYSnJaWEpQWm1aelpYUWxNaklsTTBFMUpUZEVKVEpESlRJeVkyRjBaV2R2Y25rbE1qSWxNMEVsTWpKbWJHOTNKVEl5SlRkRUpUSkRKVEl5YlUxalFWVjVkVUptZGpNMk1UWXdNaVV5TWlVelFTVTNRaVV5TW14cGJtc2xNaklsTTBFbE1qSWxNaklsTWtNbE1qSnphR0Z3WlZOMGVXeGxKVEl5SlROQkpUZENKVEl5WVd4d2FHRWxNaklsTTBFeEpUZEVKVEpESlRJeWRHVjRkRUpzYjJOckpUSXlKVE5CSlRWQ0pUZENKVEl5Y0c5emFYUnBiMjRsTWpJbE0wRWxOMElsTWpKM0pUSXlKVE5CSlRJeWR5MHlNQ1V5TWlVeVF5VXlNbmdsTWpJbE0wRXhNQ1V5UXlVeU1tZ2xNaklsTTBFbE1qSm9KVEl5SlRKREpUSXllU1V5TWlVelFUQWxOMFFsTWtNbE1qSjBaWGgwSlRJeUpUTkJKVEl5UjNKaFpHbGxiblFsTWpCU1pYWmxjbk5oYkNVeU1FeGhlV1Z5SlRORFluSWxNMFZIVWt3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M1JDVXlReVV5TW1SaGRHRkJkSFJ5YVdKMWRHVnpKVEl5SlROQkpUVkNKVFZFSlRKREpUSXljSEp2Y0hNbE1qSWxNMEVsTjBJbE1qSjZhVzVrWlhnbE1qSWxNMEV4TUNVeVF5VXlNbmNsTWpJbE0wRXlNelF1TlRBek5ERTNPVFk0TnpVbE1rTWxNako0SlRJeUpUTkJOekF3TGpReE1ERTFOakkxSlRKREpUSXlhQ1V5TWlVelFUY3dKVEpESlRJeWVTVXlNaVV6UVRjNU5DNDNOU1V5UXlVeU1tRnVaMnhsSlRJeUpUTkJNQ1UzUkNVeVF5VXlNbkJoZEdnbE1qSWxNMEVsTlVJbE4wSWxNakpoWTNScGIyNXpKVEl5SlROQkpUVkNKVGRDSlRJeWVDVXlNaVV6UVNVeU1qQWxNaklsTWtNbE1qSmhZM1JwYjI0bE1qSWxNMEVsTWpKdGIzWmxKVEl5SlRKREpUSXllU1V5TWlVelFTVXlNbWdsTWtZeUpUSXlKVGRFSlRKREpUZENKVEl5ZUNVeU1pVXpRU1V5TW5jbE1rWXlKVEl5SlRKREpUSXlZV04wYVc5dUpUSXlKVE5CSlRJeWJHbHVaU1V5TWlVeVF5VXlNbmtsTWpJbE0wRWxNakl3SlRJeUpUZEVKVEpESlRkQ0pUSXllQ1V5TWlVelFTVXlNbmNsTWpJbE1rTWxNakpoWTNScGIyNGxNaklsTTBFbE1qSnNhVzVsSlRJeUpUSkRKVEl5ZVNVeU1pVXpRU1V5TW1nbE1rWXlKVEl5SlRkRUpUSkRKVGRDSlRJeWVDVXlNaVV6UVNVeU1uY2xNa1l5SlRJeUpUSkRKVEl5WVdOMGFXOXVKVEl5SlROQkpUSXliR2x1WlNVeU1pVXlReVV5TW5rbE1qSWxNMEVsTWpKb0pUSXlKVGRFSlRKREpUZENKVEl5ZUNVeU1pVXpRU1V5TWpBbE1qSWxNa01sTWpKaFkzUnBiMjRsTWpJbE0wRWxNakpzYVc1bEpUSXlKVEpESlRJeWVTVXlNaVV6UVNVeU1tZ2xNa1l5SlRJeUpUZEVKVEpESlRkQ0pUSXlZV04wYVc5dUpUSXlKVE5CSlRJeVkyeHZjMlVsTWpJbE4wUWxOVVFsTjBRbE5VUWxNa01sTWpKc2FXNWxVM1I1YkdVbE1qSWxNMEVsTjBJbE1qSnliM1Z1WkdsdVp5VXlNaVV6UVRRbE1rTWxNakpzYVc1bFYybGtkR2dsTWpJbE0wRXhMalVsTjBRbE1rTWxNakpqYUdsc1pISmxiaVV5TWlVelFTVTFRaVUxUkNVeVF5VXlNbkpsYzJsNlpVUnBjaVV5TWlVelFTVTFRaVV5TW5Sc0pUSXlKVEpESlRJeWRISWxNaklsTWtNbE1qSmljaVV5TWlVeVF5VXlNbUpzSlRJeUpUSkRKVEl5YkNVeU1pVXlReVV5TW5RbE1qSWxNa01sTWpKeUpUSXlKVEpESlRJeVlpVXlNaVUxUkNVeVF5VXlNbTVoYldVbE1qSWxNMEVsTWpKa1pXTnBjMmx2YmlVeU1pVXlReVV5TW1acGJHeFRkSGxzWlNVeU1pVXpRU1UzUWlVM1JDVXlReVV5TW5Sb1pXMWxKVEl5SlROQkpUZENKVGRFSlRKREpUSXlhV1FsTWpJbE0wRWxNakp0VFdOQlZYbDFRbVoyTXpZeE5qQXlKVEl5SlRKREpUSXlZWFIwY21saWRYUmxKVEl5SlROQkpUZENKVEl5WTI5dWRHRnBibVZ5SlRJeUpUTkJabUZzYzJVbE1rTWxNakp5YjNSaGRHRmliR1VsTWpJbE0wRjBjblZsSlRKREpUSXlkbWx6YVdKc1pTVXlNaVV6UVhSeWRXVWxNa01sTWpKbWFYaGxaRXhwYm1zbE1qSWxNMEZtWVd4elpTVXlReVV5TW1OdmJHeGhjSE5oWW14bEpUSXlKVE5CWm1Gc2MyVWxNa01sTWpKamIyeHNZWEJ6WldRbE1qSWxNMEZtWVd4elpTVXlReVV5TW14cGJtdGhZbXhsSlRJeUpUTkJkSEoxWlNVeVF5VXlNbTFoY210bGNrOW1abk5sZENVeU1pVXpRVFVsTjBRbE1rTWxNakpqWVhSbFoyOXllU1V5TWlVelFTVXlNbVpzYjNjbE1qSWxOMFFsTWtNbE1qSnFZWE5sWVZaR1JFRnhNakEwT0RjMEpUSXlKVE5CSlRkQ0pUSXliR2x1YXlVeU1pVXpRU1V5TWlVeU1pVXlReVV5TW5Ob1lYQmxVM1I1YkdVbE1qSWxNMEVsTjBJbE1qSmhiSEJvWVNVeU1pVXpRVEVsTjBRbE1rTWxNakowWlhoMFFteHZZMnNsTWpJbE0wRWxOVUlsTjBJbE1qSndiM05wZEdsdmJpVXlNaVV6UVNVM1FpVXlNbmNsTWpJbE0wRWxNakozTFRJd0pUSXlKVEpESlRJeWVDVXlNaVV6UVRFd0pUSkRKVEl5YUNVeU1pVXpRU1V5TW1nbE1qSWxNa01sTWpKNUpUSXlKVE5CTUNVM1JDVXlReVV5TW5SbGVIUWxNaklsTTBFbE1qSkViMjFoYVc0bE1qQkVhWE5qY21sdGFXNWhkRzl5SlRORFluSWxNMFZEYkdGemMybG1hV1Z5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EpESlRJeWRHbDBiR1VsTWpJbE0wRWxNaklsTWpJbE1rTWxNakptYjI1MFUzUjViR1VsTWpJbE0wRWxOMElsTjBRbE1rTWxNakprWVhSaFFYUjBjbWxpZFhSbGN5VXlNaVV6UVNVMVFpVTFSQ1V5UXlVeU1uQnliM0J6SlRJeUpUTkJKVGRDSlRJeWVtbHVaR1Y0SlRJeUpUTkJNVElsTWtNbE1qSjNKVEl5SlROQk1qVTBMamsyTVRreE5EQTJNalVsTWtNbE1qSjRKVEl5SlROQk9UQTFMamc1TkRVek1USTFKVEpESlRJeWFDVXlNaVV6UVRVd0pUSkRKVEl5ZVNVeU1pVXpRVFkwTmlVeVF5VXlNbUZ1WjJ4bEpUSXlKVE5CTUNVM1JDVXlReVV5TW5CaGRHZ2xNaklsTTBFbE5VSWxOMElsTWpKaFkzUnBiMjV6SlRJeUpUTkJKVFZDSlRkQ0pUSXllQ1V5TWlVelFTVXlNakFsTWpJbE1rTWxNakpoWTNScGIyNGxNaklsTTBFbE1qSnRiM1psSlRJeUpUSkRKVEl5ZVNVeU1pVXpRU1V5TWpBbE1qSWxOMFFsTWtNbE4wSWxNako0SlRJeUpUTkJKVEl5ZHlVeU1pVXlReVV5TW1GamRHbHZiaVV5TWlVelFTVXlNbXhwYm1VbE1qSWxNa01sTWpKNUpUSXlKVE5CSlRJeU1DVXlNaVUzUkNVeVF5VTNRaVV5TW5nbE1qSWxNMEVsTWpKM0pUSXlKVEpESlRJeVlXTjBhVzl1SlRJeUpUTkJKVEl5YkdsdVpTVXlNaVV5UXlVeU1ua2xNaklsTTBFbE1qSm9KVEl5SlRkRUpUSkRKVGRDSlRJeWVDVXlNaVV6UVNVeU1qQWxNaklsTWtNbE1qSmhZM1JwYjI0bE1qSWxNMEVsTWpKc2FXNWxKVEl5SlRKREpUSXllU1V5TWlVelFTVXlNbWdsTWpJbE4wUWxNa01sTjBJbE1qSmhZM1JwYjI0bE1qSWxNMEVsTWpKamJHOXpaU1V5TWlVM1JDVTFSQ1UzUkNVMVJDVXlReVV5TW14cGJtVlRkSGxzWlNVeU1pVXpRU1UzUWlVeU1uSnZkVzVrYVc1bkpUSXlKVE5CTkNVeVF5VXlNbXhwYm1WWGFXUjBhQ1V5TWlVelFURXVOU1UzUkNVeVF5VXlNbU5vYVd4a2NtVnVKVEl5SlROQkpUVkNKVFZFSlRKREpUSXljbVZ6YVhwbFJHbHlKVEl5SlROQkpUVkNKVEl5ZEd3bE1qSWxNa01sTWpKMGNpVXlNaVV5UXlVeU1tSnlKVEl5SlRKREpUSXlZbXdsTWpJbE1rTWxNakpzSlRJeUpUSkRKVEl5ZENVeU1pVXlReVV5TW5JbE1qSWxNa01sTWpKaUpUSXlKVFZFSlRKREpUSXlibUZ0WlNVeU1pVXpRU1V5TW5CeWIyTmxjM01sTWpJbE1rTWxNakptYVd4c1UzUjViR1VsTWpJbE0wRWxOMElsTjBRbE1rTWxNakowYUdWdFpTVXlNaVV6UVNVM1FpVTNSQ1V5UXlVeU1tbGtKVEl5SlROQkpUSXlhbUZ6WldGV1JrUkJjVEl3TkRnM05DVXlNaVV5UXlVeU1tRjBkSEpwWW5WMFpTVXlNaVV6UVNVM1FpVXlNbU52Ym5SaGFXNWxjaVV5TWlVelFXWmhiSE5sSlRKREpUSXljbTkwWVhSaFlteGxKVEl5SlROQmRISjFaU1V5UXlVeU1uWnBjMmxpYkdVbE1qSWxNMEYwY25WbEpUSkRKVEl5Wm1sNFpXUk1hVzVySlRJeUpUTkJabUZzYzJVbE1rTWxNakpqYjJ4c1lYQnpZV0pzWlNVeU1pVXpRV1poYkhObEpUSkRKVEl5WTI5c2JHRndjMlZrSlRJeUpUTkJabUZzYzJVbE1rTWxNakpzYVc1cllXSnNaU1V5TWlVelFYUnlkV1VsTWtNbE1qSnRZWEpyWlhKUFptWnpaWFFsTWpJbE0wRTFKVGRFSlRKREpUSXlZMkYwWldkdmNua2xNaklsTTBFbE1qSm1iRzkzSlRJeUpUZEVKVEpESlRJeWVGVnhaVTFJUkhaWGNEUTJNamMwTUNVeU1pVXpRU1UzUWlVeU1tTnZiblJoYVc1bGNpVXlNaVV6UVNVeU1tSjVVRlZTVUVaUmMxZzRNVGM1TkRVbE1qSWxNa01sTWpKc2FXNXJKVEl5SlROQkpUSXlKVEl5SlRKREpUSXljMmhoY0dWVGRIbHNaU1V5TWlVelFTVTNRaVV5TW1Gc2NHaGhKVEl5SlROQk1TVTNSQ1V5UXlVeU1uUmxlSFJDYkc5amF5VXlNaVV6UVNVMVFpVTNRaVV5TW5CdmMybDBhVzl1SlRJeUpUTkJKVGRDSlRJeWR5VXlNaVV6UVNVeU1uY3RNakFsTWpJbE1rTWxNako0SlRJeUpUTkJNVEFsTWtNbE1qSm9KVEl5SlROQkpUSXlhQ1V5TWlVeVF5VXlNbmtsTWpJbE0wRXdKVGRFSlRKREpUSXlkR1Y0ZENVeU1pVXpRU1V5TWtabFlYUjFjbVVsTWpCRmVIUnlZV04wYjNJbE0wTmljaVV6UlVOT1RpMU1VMVJO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EpESlRJeWRHbDBiR1VsTWpJbE0wRWxNaklsTWpJbE1rTWxNakptYjI1MFUzUjViR1VsTWpJbE0wRWxOMElsTjBRbE1rTWxNakprWVhSaFFYUjBjbWxpZFhSbGN5VXlNaVV6UVNVMVFpVTFSQ1V5UXlVeU1uQnliM0J6SlRJeUpUTkJKVGRDSlRJeWVtbHVaR1Y0SlRJeUpUTkJOU1V5UXlVeU1uY2xNaklsTTBFeU16a3VNVFk0T1RRMU16RXlOU1V5UXlVeU1uZ2xNaklsTTBFek5qQXVNRGs0TmpNeU9ERXlOU1V5UXlVeU1tZ2xNaklsTTBFMU1DVXlReVV5TW5rbE1qSWxNMEV6TmpnbE1rTWxNakpoYm1kc1pTVXlNaVV6UVRBbE4wUWxNa01sTWpKd1lYUm9KVEl5SlROQkpUVkNKVGRDSlRJeVlXTjBhVzl1Y3lVeU1pVXpRU1UxUWlVM1FpVXlNbmdsTWpJbE0wRWxNakl3SlRJeUpUSkRKVEl5WVdOMGFXOXVKVEl5SlROQkpUSXliVzkyWlNVeU1pVXlReVV5TW5rbE1qSWxNMEVsTWpJd0pUSXlKVGRFSlRKREpUZENKVEl5ZUNVeU1pVXpRU1V5TW5jbE1qSWxNa01sTWpKaFkzUnBiMjRsTWpJbE0wRWxNakpzYVc1bEpUSXlKVEpESlRJeWVTVXlNaVV6UVNVeU1qQWxNaklsTjBRbE1rTWxOMElsTWpKNEpUSXlKVE5CSlRJeWR5VXlNaVV5UXlVeU1tRmpkR2x2YmlVeU1pVXpRU1V5TW14cGJtVWxNaklsTWtNbE1qSjVKVEl5SlROQkpUSXlhQ1V5TWlVM1JDVXlReVUzUWlVeU1uZ2xNaklsTTBFbE1qSXdKVEl5SlRKREpUSXlZV04wYVc5dUpUSXlKVE5CSlRJeWJHbHVaU1V5TWlVeVF5VXlNbmtsTWpJbE0wRWxNakpvSlRJeUpUZEVKVEpESlRkQ0pUSXlZV04wYVc5dUpUSXlKVE5CSlRJeVkyeHZjMlVsTWpJbE4wUWxOVVFsTjBRbE5VUWxNa01sTWpKc2FXNWxVM1I1YkdVbE1qSWxNMEVsTjBJbE1qSnliM1Z1WkdsdVp5VXlNaVV6UVRRbE1rTWxNakpzYVc1bFYybGtkR2dsTWpJbE0wRXhMalVsTjBRbE1rTWxNakpqYUdsc1pISmxiaVV5TWlVelFTVTFRaVUxUkNVeVF5VXlNbkpsYzJsNlpVUnBjaVV5TWlVelFTVTFRaVV5TW5Sc0pUSXlKVEpESlRJeWRISWxNaklsTWtNbE1qSmljaVV5TWlVeVF5VXlNbUpzSlRJeUpUSkRKVEl5YkNVeU1pVXlReVV5TW5RbE1qSWxNa01sTWpKeUpUSXlKVEpESlRJeVlpVXlNaVUxUkNVeVF5VXlNbTVoYldVbE1qSWxNMEVsTWpKd2NtOWpaWE56SlRJeUpUSkRKVEl5Wm1sc2JGTjBlV3hsSlRJeUpUTkJKVGRDSlRkRUpUSkRKVEl5ZEdobGJXVWxNaklsTTBFbE4wSWxOMFFsTWtNbE1qSnBaQ1V5TWlVelFTVXlNbmhWY1dWTlNFUjJWM0EwTmpJM05EQWxNaklsTWtNbE1qSmhkSFJ5YVdKMWRHVWxNaklsTTBFbE4wSWxNakpqYjI1MFlXbHVaWElsTWpJbE0wRm1ZV3h6WlNVeVF5VXlNbkp2ZEdGMFlXSnNaU1V5TWlVelFYUnlkV1VsTWtNbE1qSjJhWE5wWW14bEpUSXlKVE5CZEhKMVpTVXlReVV5TW1acGVHVmtUR2x1YXlVeU1pVXpRV1poYkhObEpUSkRKVEl5WTI5c2JHRndjMkZpYkdVbE1qSWxNMEZtWVd4elpTVXlReVV5TW1OdmJHeGhjSE5sWkNVeU1pVXpRV1poYkhObEpUSkRKVEl5YkdsdWEyRmliR1VsTWpJbE0wRjBjblZsSlRKREpUSXliV0Z5YTJWeVQyWm1jMlYwSlRJeUpUTkJOU1UzUkNVeVF5VXlNbU5oZEdWbmIzSjVKVEl5SlROQkpUSXlabXh2ZHlVeU1pVTNSQ1V5UXlVeU1tSjVVRlZTVUVaUmMxZzRNVGM1TkRVbE1qSWxNMEVsTjBJbE1qSnNhVzVySlRJeUpUTkJKVEl5SlRJeUpUSkRKVEl5YzJoaGNHVlRkSGxzWlNVeU1pVXpRU1UzUWlVeU1tRnNjR2hoSlRJeUpUTkJNU1UzUkNVeVF5VXlNblJsZUhSQ2JHOWpheVV5TWlVelFTVTFRaVUzUWlVeU1uQnZjMmwwYVc5dUpUSXlKVE5CSlRkQ0pUSXlkeVV5TWlVelFTVXlNbmN0TVRBbE1qSWxNa01sTWpKNEpUSXlKVE5CSlRJeU5TVXlNaVV5UXlVeU1tZ2xNaklsTTBFbE1qSm9LaWd4SlRKR055a3RNaVV5TWlVeVF5VXlNbmtsTWpJbE0wRWxNakl5SlRJeUpUZEVKVEpESlRJeWRHVjRkQ1V5TWlVelFTVXlNa1JoZEdFbE1qQkpibkIxZENVeU1pVTNSQ1UxUkNVeVF5VXlNbUZ1WTJodmNuTWxNaklsTTBFbE5VSWxOMElsTWpKNEpUSXlKVE5CSlRJeWR5VXlSaklsTWpJbE1rTWxNako1SlRJeUpUTkJKVEl5TUNVeU1pVTNSQ1V5UXlVM1FpVXlNbmdsTWpJbE0wRWxNakozSlRKR01pVXlNaVV5UXlVeU1ua2xNaklsTTBFbE1qSm9KVEl5SlRkRUpUSkRKVGRDSlRJeWVDVXlNaVV6UVNVeU1qQWxNaklsTWtNbE1qSjVKVEl5SlROQkpUSXlhQ1V5UmpJbE1qSWxOMFFsTWtNbE4wSWxNako0SlRJeUpUTkJKVEl5ZHlVeU1pVXlReVV5TW5rbE1qSWxNMEVsTWpKb0pUSkdNaVV5TWlVM1JDVTFSQ1V5UXlVeU1uUnBkR3hsSlRJeUpUTkJKVEl5SlRJeUpUSkRKVEl5Wm05dWRGTjBlV3hsSlRJeUpUTkJKVGRDSlRJeVltOXNaQ1V5TWlVelFYUnlkV1VsTWtNbE1qSnphWHBsSlRJeUpUTkJNVGdsTjBRbE1rTWxNakprWVhSaFFYUjBjbWxpZFhSbGN5VXlNaVV6UVNVMVFpVTFSQ1V5UXlVeU1uQnliM0J6SlRJeUpUTkJKVGRDSlRJeWVtbHVaR1Y0SlRJeUpUTkJNU1V5UXlVeU1uY2xNaklsTTBFNE5qY3VNVE16TnpnNU1EWXlOU1V5UXlVeU1uZ2xNaklsTTBFME5pNHhNVFl5TVRBNU16YzFKVEpESlRJeWFDVXlNaVV6UVRJM015NHlOU1V5UXlVeU1ua2xNaklsTTBFeE9Ea3VNalVsTWtNbE1qSmhibWRzWlNVeU1pVXpRVEFsTjBRbE1rTWxNakp3WVhSb0pUSXlKVE5CSlRWQ0pUZENKVEl5WVdOMGFXOXVjeVV5TWlVelFTVTFRaVUzUWlVeU1uZ2xNaklsTTBFbE1qSXdKVEl5SlRKREpUSXlZV04wYVc5dUpUSXlKVE5CSlRJeWJXOTJaU1V5TWlVeVF5VXlNbmtsTWpJbE0wRWxNakkwSlRJeUpUZEVKVEpESlRkQ0pUSXllVEVsTWpJbE0wRWxNakl3SlRJeUpUSkRKVEl5ZUNVeU1pVXpRU1V5TWpRbE1qSWxNa01sTWpKaFkzUnBiMjRsTWpJbE0wRWxNakp4ZFdGa2NtRjBhV05EZFhKMlpTVXlNaVV5UXlVeU1uZ3hKVEl5SlROQkpUSXlNQ1V5TWlVeVF5VXlNbmtsTWpJbE0wRWxNakl3SlRJeUpUZEVKVEpESlRkQ0pUSXllQ1V5TWlVelFTVXlNbmN0TkNVeU1pVXlReVV5TW1GamRHbHZiaVV5TWlVelFTVXlNbXhwYm1VbE1qSWxNa01sTWpKNUpUSXlKVE5CSlRJeU1DVXlNaVUzUkNVeVF5VTNRaVV5TW5reEpUSXlKVE5CSlRJeU1DVXlNaVV5UXlVeU1uZ2xNaklsTTBFbE1qSjNKVEl5SlRKREpUSXlZV04wYVc5dUpUSXlKVE5CSlRJeWNYVmhaSEpoZEdsalEzVnlkbVVsTWpJbE1rTWxNako0TVNVeU1pVXpRU1V5TW5jbE1qSWxNa01sTWpKNUpUSXlKVE5CSlRJeU5DVXlNaVUzUkNVeVF5VTNRaVV5TW5nbE1qSWxNMEVsTWpKM0pUSXlKVEpESlRJeVlXTjBhVzl1SlRJeUpUTkJKVEl5YkdsdVpTVXlNaVV5UXlVeU1ua2xNaklsTTBFbE1qSm9MVFFsTWpJbE4wUWxNa01sTjBJbE1qSjVNU1V5TWlVelFTVXlNbWdsTWpJbE1rTWxNako0SlRJeUpUTkJKVEl5ZHkwMEpUSXlKVEpESlRJeVlXTjBhVzl1SlRJeUpUTkJKVEl5Y1hWaFpISmhkR2xqUTNWeWRtVWxNaklsTWtNbE1qSjRNU1V5TWlVelFTVXlNbmNsTWpJbE1rTWxNako1SlRJeUpUTkJKVEl5YUNVeU1pVTNSQ1V5UXlVM1FpVXlNbmdsTWpJbE0wRWxNakkwSlRJeUpUSkRKVEl5WVdOMGFXOXVKVEl5SlROQkpUSXliR2x1WlNVeU1pVXlReVV5TW5rbE1qSWxNMEVsTWpKb0pUSXlKVGRFSlRKREpUZENKVEl5ZVRFbE1qSWxNMEVsTWpKb0pUSXlKVEpESlRJeWVDVXlNaVV6UVNVeU1qQWxNaklsTWtNbE1qSmhZM1JwYjI0bE1qSWxNMEVsTWpKeGRXRmtjbUYwYVdORGRYSjJaU1V5TWlVeVF5VXlNbmd4SlRJeUpUTkJKVEl5TUNVeU1pVXlReVV5TW5rbE1qSWxNMEVsTWpKb0xUUWxNaklsTjBRbE1rTWxOMElsTWpKaFkzUnBiMjRsTWpJbE0wRWxNakpqYkc5elpTVXlNaVUzUkNVMVJDVTNSQ1UxUkNVeVF5VXlNbXhwYm1WVGRIbHNaU1V5TWlVelFTVTNRaVV5TW14cGJtVlhhV1IwYUNVeU1pVXpRVEV1TlNVM1JDVXlReVV5TW1Ob2FXeGtjbVZ1SlRJeUpUTkJKVFZDSlRWRUpUSkRKVEl5Y21WemFYcGxSR2x5SlRJeUpUTkJKVFZDSlRJeWRHd2xNaklsTWtNbE1qSjBjaVV5TWlVeVF5VXlNbUp5SlRJeUpUSkRKVEl5WW13bE1qSWxNa01sTWpKc0pUSXlKVEpESlRJeWRDVXlNaVV5UXlVeU1uSWxNaklsTWtNbE1qSmlKVEl5SlRWRUpUSkRKVEl5Ym1GdFpTVXlNaVV6UVNVeU1tSmhjMmxqWDJOdmJuUmhhVzVsY2lVeU1pVXlReVV5TW1acGJHeFRkSGxzWlNVeU1pVXpRU1UzUWlVM1JDVXlReVV5TW5Sb1pXMWxKVEl5SlROQkpUZENKVGRFSlRKREpUSXlhV1FsTWpJbE0wRWxNakppZVZCVlVsQkdVWE5ZT0RFM09UUTFKVEl5SlRKREpUSXlZWFIwY21saWRYUmxKVEl5SlROQkpUZENKVEl5WTI5dWRHRnBibVZ5SlRJeUpUTkJabUZzYzJVbE1rTWxNakp5YjNSaGRHRmliR1VsTWpJbE0wRjBjblZsSlRKREpUSXlkbWx6YVdKc1pTVXlNaVV6UVhSeWRXVWxNa01sTWpKbWFYaGxaRXhwYm1zbE1qSWxNMEZtWVd4elpTVXlReVV5TW1OdmJHeGhjSE5oWW14bEpUSXlKVE5CWm1Gc2MyVWxNa01sTWpKamIyeHNZWEJ6WldRbE1qSWxNMEZtWVd4elpTVXlReVV5TW14cGJtdGhZbXhsSlRJeUpUTkJkSEoxWlNVeVF5VXlNbTFoY210bGNrOW1abk5sZENVeU1pVXpRVFVsTjBRbE1rTWxNakpqWVhSbFoyOXllU1V5TWlVelFTVXlNbUpoYzJsakpUSXlKVGRFSlRKREpUSXlTVkpYUzFGM1QzcEJXREF4TkRneU5pVXlNaVV6UVNVM1FpVXlNbXhwYm1zbE1qSWxNMEVsTWpJbE1qSWxNa01sTWpKemFHRndaVk4wZVd4bEpUSXlKVE5CSlRkQ0pUSXlZV3h3YUdFbE1qSWxNMEV4SlRkRUpUSkRKVEl5ZEdWNGRFSnNiMk5ySlRJeUpUTkJKVFZDSlRkQ0pUSXljRzl6YVhScGIyNGxNaklsTTBFbE4wSWxNakozSlRJeUpUTkJKVEl5ZHkweE1DVXlNaVV5UXlVeU1uZ2xNaklsTTBFbE1qSTFKVEl5SlRKREpUSXlhQ1V5TWlVelFTVXlNbWdxS0RFbE1rWTNLUzB5SlRJeUpUSkRKVEl5ZVNVeU1pVXpRU1V5TWpJbE1qSWxOMFFsTWtNbE1qSjBaWGgwSlRJeUpUTkJKVEl5VkdGemF5VXlNREVsTTBFbE1qQkZibVZ5WjNrbE1qQlNaV2R5WlhOemFXOXVKVEl3VFdGcGJpVXlNRlJoYzJz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eU1tSnZiR1FsTWpJbE0wRjBjblZsSlRKREpUSXljMmw2WlNVeU1pVXpRVEU0SlRkRUpUSkRKVEl5WkdGMFlVRjBkSEpwWW5WMFpYTWxNaklsTTBFbE5VSWxOVVFsTWtNbE1qSndjbTl3Y3lVeU1pVXpRU1UzUWlVeU1ucHBibVJsZUNVeU1pVXpRVElsTWtNbE1qSjNKVEl5SlROQk16VTNMall5TURFeE56RTROelVsTWtNbE1qSjRKVEl5SlROQk16QTBMamczTXpBME5qZzNOU1V5UXlVeU1tZ2xNaklsTTBFek9USWxNa01sTWpKNUpUSXlKVE5CTkRrekpUSkRKVEl5WVc1bmJHVWxNaklsTTBFd0pUZEVKVEpESlRJeWNHRjBhQ1V5TWlVelFTVTFRaVUzUWlVeU1tRmpkR2x2Ym5NbE1qSWxNMEVsTlVJbE4wSWxNako0SlRJeUpUTkJKVEl5TUNVeU1pVXlReVV5TW1GamRHbHZiaVV5TWlVelFTVXlNbTF2ZG1VbE1qSWxNa01sTWpKNUpUSXlKVE5CSlRJeU5DVXlNaVUzUkNVeVF5VTNRaVV5TW5reEpUSXlKVE5CSlRJeU1DVXlNaVV5UXlVeU1uZ2xNaklsTTBFbE1qSTBKVEl5SlRKREpUSXlZV04wYVc5dUpUSXlKVE5CSlRJeWNYVmhaSEpoZEdsalEzVnlkbVVsTWpJbE1rTWxNako0TVNVeU1pVXpRU1V5TWpBbE1qSWxNa01sTWpKNUpUSXlKVE5CSlRJeU1DVXlNaVUzUkNVeVF5VTNRaVV5TW5nbE1qSWxNMEVsTWpKM0xUUWxNaklsTWtNbE1qSmhZM1JwYjI0bE1qSWxNMEVsTWpKc2FXNWxKVEl5SlRKREpUSXllU1V5TWlVelFTVXlNakFsTWpJbE4wUWxNa01sTjBJbE1qSjVNU1V5TWlVelFTVXlNakFsTWpJbE1rTWxNako0SlRJeUpUTkJKVEl5ZHlVeU1pVXlReVV5TW1GamRHbHZiaVV5TWlVelFTVXlNbkYxWVdSeVlYUnBZME4xY25abEpUSXlKVEpESlRJeWVERWxNaklsTTBFbE1qSjNKVEl5SlRKREpUSXllU1V5TWlVelFTVXlNalFsTWpJbE4wUWxNa01sTjBJbE1qSjRKVEl5SlROQkpUSXlkeVV5TWlVeVF5VXlNbUZqZEdsdmJpVXlNaVV6UVNVeU1teHBibVVsTWpJbE1rTWxNako1SlRJeUpUTkJKVEl5YUMwMEpUSXlKVGRFSlRKREpUZENKVEl5ZVRFbE1qSWxNMEVsTWpKb0pUSXlKVEpESlRJeWVDVXlNaVV6UVNVeU1uY3ROQ1V5TWlVeVF5VXlNbUZqZEdsdmJpVXlNaVV6UVNVeU1uRjFZV1J5WVhScFkwTjFjblpsSlRJeUpUSkRKVEl5ZURFbE1qSWxNMEVsTWpKM0pUSXlKVEpESlRJeWVTVXlNaVV6UVNVeU1tZ2xNaklsTjBRbE1rTWxOMElsTWpKNEpUSXlKVE5CSlRJeU5DVXlNaVV5UXlVeU1tRmpkR2x2YmlVeU1pVXpRU1V5TW14cGJtVWxNaklsTWtNbE1qSjVKVEl5SlROQkpUSXlhQ1V5TWlVM1JDVXlReVUzUWlVeU1ua3hKVEl5SlROQkpUSXlhQ1V5TWlVeVF5VXlNbmdsTWpJbE0wRWxNakl3SlRJeUpUSkRKVEl5WVdOMGFXOXVKVEl5SlROQkpUSXljWFZoWkhKaGRHbGpRM1Z5ZG1VbE1qSWxNa01sTWpKNE1TVXlNaVV6UVNVeU1qQWxNaklsTWtNbE1qSjVKVEl5SlROQkpUSXlhQzAwSlRJeUpUZEVKVEpESlRkQ0pUSXlZV04wYVc5dUpUSXlKVE5CSlRJeVkyeHZjMlVsTWpJbE4wUWxOVVFsTjBRbE5VUWxNa01sTWpKc2FXNWxVM1I1YkdVbE1qSWxNMEVsTjBJbE1qSnNhVzVsVjJsa2RHZ2xNaklsTTBFeExqVWxOMFFsTWtNbE1qSmphR2xzWkhKbGJpVXlNaVV6UVNVMVFpVTFSQ1V5UXlVeU1uSmxjMmw2WlVScGNpVXlNaVV6UVNVMVFpVXlNblJzSlRJeUpUSkRKVEl5ZEhJbE1qSWxNa01sTWpKaWNpVXlNaVV5UXlVeU1tSnNKVEl5SlRKREpUSXliQ1V5TWlVeVF5VXlNblFsTWpJbE1rTWxNakp5SlRJeUpUSkRKVEl5WWlVeU1pVTFSQ1V5UXlVeU1tNWhiV1VsTWpJbE0wRWxNakppWVhOcFkxOWpiMjUwWVdsdVpYSWxNaklsTWtNbE1qSm1hV3hzVTNSNWJHVWxNaklsTTBFbE4wSWxOMFFsTWtNbE1qSjBhR1Z0WlNVeU1pVXpRU1UzUWlVM1JDVXlReVV5TW1sa0pUSXlKVE5CSlRJeVNWSlhTMUYzVDNwQldEQXhORGd5TmlVeU1pVXlReVV5TW1GMGRISnBZblYwWlNVeU1pVXpRU1UzUWlVeU1tTnZiblJoYVc1bGNpVXlNaVV6UVdaaGJITmxKVEpESlRJeWNtOTBZWFJoWW14bEpUSXlKVE5CZEhKMVpTVXlReVV5TW5acGMybGliR1VsTWpJbE0wRjBjblZsSlRKREpUSXlabWw0WldSTWFXNXJKVEl5SlROQlptRnNjMlVsTWtNbE1qSmpiMnhzWVhCellXSnNaU1V5TWlVelFXWmhiSE5sSlRKREpUSXlZMjlzYkdGd2MyVmtKVEl5SlROQlptRnNjMlVsTWtNbE1qSnNhVzVyWVdKc1pTVXlNaVV6UVhSeWRXVWxNa01sTWpKdFlYSnJaWEpQWm1aelpYUWxNaklsTTBFMUpUZEVKVEpESlRJeVkyRjBaV2R2Y25rbE1qSWxNMEVsTWpKaVlYTnBZeVV5TWlVM1JDVXlReVV5TWt4YVdYQldaVVJPZDBFME1EUXhPRGtsTWpJbE0wRWxOMElsTWpKc2FXNXJKVEl5SlROQkpUSXlKVEl5SlRKREpUSXljMmhoY0dWVGRIbHNaU1V5TWlVelFTVTNRaVV5TW1Gc2NHaGhKVEl5SlROQk1TVTNSQ1V5UXlVeU1uUmxlSFJDYkc5amF5VXlNaVV6UVNVMVFpVTNRaVV5TW5CdmMybDBhVzl1SlRJeUpUTkJKVGRDSlRJeWR5VXlNaVV6UVNVeU1uY3RNakFsTWpJbE1rTWxNako0SlRJeUpUTkJNVEFsTWtNbE1qSm9KVEl5SlROQkpUSXlhQ1V5TWlVeVF5VXlNbmtsTWpJbE0wRXdKVGRFSlRKREpUSXlkR1Y0ZENVeU1pVXpRU1V5TWt4aFltVnNKVEl3VUhKbFpHbGpkRzl5SlRORFluSWxNMFZHUXlVeU1FeGhlV1Z5Y3lVeU1pVTNSQ1UxUkNVeVF5VXlNbUZ1WTJodmNuTWxNaklsTTBFbE5VSWxOMElsTWpKNEpUSXlKVE5CSlRJeWR5VXlSaklsTWpJbE1rTWxNako1SlRJeUpUTkJKVEl5TUNVeU1pVTNSQ1V5UXlVM1FpVXlNbmdsTWpJbE0wRWxNakozSlRKR01pVXlNaVV5UXlVeU1ua2xNaklsTTBFbE1qSm9KVEl5SlRkRUpUSkRKVGRDSlRJeWVDVXlNaVV6UVNVeU1qQWxNaklsTWtNbE1qSjVKVEl5SlROQkpUSXlhQ1V5UmpJbE1qSWxOMFFsTWtNbE4wSWxNako0SlRJeUpUTkJKVEl5ZHlVeU1pVXlReVV5TW5rbE1qSWxNMEVsTWpKb0pUSkdNaVV5TWlVM1JDVTFSQ1V5UXlVeU1uUnBkR3hsSlRJeUpUTkJKVEl5SlRJeUpUSkRKVEl5Wm05dWRGTjBlV3hsSlRJeUpUTkJKVGRDSlRkRUpUSkRKVEl5WkdGMFlVRjBkSEpwWW5WMFpYTWxNaklsTTBFbE5VSWxOVVFsTWtNbE1qSndjbTl3Y3lVeU1pVXpRU1UzUWlVeU1ucHBibVJsZUNVeU1pVXpRVGdsTWtNbE1qSjNKVEl5SlROQk1qRTFMall5TlRRNE9ESTRNVEkxSlRKREpUSXllQ1V5TWlVelFUTTJNeTR6TnpBek5qRXpNamd4TWpVbE1rTWxNakpvSlRJeUpUTkJOVEFsTWtNbE1qSjVKVEl5SlROQk56RXlMakkxSlRKREpUSXlZVzVuYkdVbE1qSWxNMEV3SlRkRUpUSkRKVEl5Y0dGMGFDVXlNaVV6UVNVMVFpVTNRaVV5TW1GamRHbHZibk1sTWpJbE0wRWxOVUlsTjBJbE1qSjRKVEl5SlROQkpUSXlNQ1V5TWlVeVF5VXlNbUZqZEdsdmJpVXlNaVV6UVNVeU1tMXZkbVVsTWpJbE1rTWxNako1SlRJeUpUTkJKVEl5TUNVeU1pVTNSQ1V5UXlVM1FpVXlNbmdsTWpJbE0wRWxNakozSlRJeUpUSkRKVEl5WVdOMGFXOXVKVEl5SlROQkpUSXliR2x1WlNVeU1pVXlReVV5TW5rbE1qSWxNMEVsTWpJd0pUSXlKVGRFSlRKREpUZENKVEl5ZUNVeU1pVXpRU1V5TW5jbE1qSWxNa01sTWpKaFkzUnBiMjRsTWpJbE0wRWxNakpzYVc1bEpUSXlKVEpESlRJeWVTVXlNaVV6UVNVeU1tZ2xNaklsTjBRbE1rTWxOMElsTWpKNEpUSXlKVE5CSlRJeU1DVXlNaVV5UXlVeU1tRmpkR2x2YmlVeU1pVXpRU1V5TW14cGJtVWxNaklsTWtNbE1qSjVKVEl5SlROQkpUSXlhQ1V5TWlVM1JDVXlReVUzUWlVeU1tRmpkR2x2YmlVeU1pVXpRU1V5TW1Oc2IzTmxKVEl5SlRkRUpUVkVKVGRFSlRWRUpUSkRKVEl5YkdsdVpWTjBlV3hsSlRJeUpUTkJKVGRDSlRJeWNtOTFibVJwYm1jbE1qSWxNMEUwSlRKREpUSXliR2x1WlZkcFpIUm9KVEl5SlROQk1TNDFKVGRFSlRKREpUSXlZMmhwYkdSeVpXNGxNaklsTTBFbE5VSWxOVVFsTWtNbE1qSnlaWE5wZW1WRWFYSWxNaklsTTBFbE5VSWxNakowYkNVeU1pVXlReVV5TW5SeUpUSXlKVEpESlRJeVluSWxNaklsTWtNbE1qSmliQ1V5TWlVeVF5VXlNbXdsTWpJbE1rTWxNakowSlRJeUpUSkRKVEl5Y2lVeU1pVXlReVV5TW1JbE1qSWxOVVFsTWtNbE1qSnVZVzFsSlRJeUpUTkJKVEl5Y0hKdlkyVnpjeVV5TWlVeVF5VXlNbVpwYkd4VGRIbHNaU1V5TWlVelFTVTNRaVUzUkNVeVF5VXlNblJvWlcxbEpUSXlKVE5CSlRkQ0pUZEVKVEpESlRJeWFXUWxNaklsTTBFbE1qSk1XbGx3Vm1WRVRuZEJOREEwTVRnNUpUSXlKVEpESlRJeVlYUjBjbWxpZFhSbEpUSXlKVE5CSlRkQ0pUSXlZMjl1ZEdGcGJtVnlKVEl5SlROQlptRnNjMlVsTWtNbE1qSnliM1JoZEdGaWJHVWxNaklsTTBGMGNuVmxKVEpESlRJeWRtbHphV0pzWlNVeU1pVXpRWFJ5ZFdVbE1rTWxNakptYVhobFpFeHBibXNsTWpJbE0wRm1ZV3h6WlNVeVF5VXlNbU52Ykd4aGNITmhZbXhsSlRJeUpUTkJabUZzYzJVbE1rTWxNakpqYjJ4c1lYQnpaV1FsTWpJbE0wRm1ZV3h6WlNVeVF5VXlNbXhwYm10aFlteGxKVEl5SlROQmRISjFaU1V5UXlVeU1tMWhjbXRsY2s5bVpuTmxkQ1V5TWlVelFUVWxOMFFsTWtNbE1qSmpZWFJsWjI5eWVTVXlNaVV6UVNVeU1tWnNiM2NsTWpJbE4wUWxNa01sTWpKaGJuaGFkV1o0VlZWbU1URXpOek0xSlRJeUpUTkJKVGRDSlRJeVptOXVkRk4wZVd4bEpUSXlKVE5CSlRkQ0pUZEVKVEpESlRJeWNHOXBiblJ6SlRJeUpUTkJKVFZDSlRkQ0pUSXllQ1V5TWlVelFURXdNek11TXpjMU5EZzRNamd4TWpVbE1rTWxNako1SlRJeUpUTkJOekkySlRkRUpUSkRKVGRDSlRJeWVDVXlNaVV6UVRFd016TXVNemMxTkRnNE1qZ3hNalVsTWtNbE1qSjVKVEl5SlROQk56STJKVGRFSlRWRUpUSkRKVEl5WkdGMFlVRjBkSEpwWW5WMFpYTWxNaklsTTBFbE5VSWxOVVFsTWtNbE1qSndjbTl3Y3lVeU1pVXpRU1UzUWlVeU1ucHBibVJsZUNVeU1pVXpRVEl4SlRkRUpUSkRKVEl5YkdsdWEyVnlWSGx3WlNVeU1pVXpRU1V5TW1KeWIydGxiaVV5TWlVeVF5VXlNbXhwYm1WVGRIbHNaU1V5TWlVelFTVTNRaVV5TW5KdmRXNWthVzVuSlRJeUpUTkJOQ1V5UXlVeU1tSmxaMmx1UVhKeWIzZFRkSGxzWlNVeU1pVXpRU1V5TW01dmJtVWxNaklsTWtNbE1qSmxibVJCY25KdmQxTjBlV3hsSlRJeUpUTkJKVEl5YzI5c2FXUkJjbkp2ZHlVeU1pVXlReVV5TW14cGJtVlhhV1IwYUNVeU1pVXpRVEVsTjBRbE1rTWxNakpzYVc1bFZIbHdaU1V5TWlVelFTVXlNbk52Ykdsa0pUSXlKVEpESlRJeWJtRnRaU1V5TWlVelFTVXlNbXhwYm10bGNpVXlNaVV5UXlVeU1tWnliMjBsTWpJbE0wRWxOMElsTWpKNEpUSXlKVE5CTVRBek15NHpOelUwT0RneU9ERXlOU1V5UXlVeU1ua2xNaklsTTBFMk9UWWxNa01sTWpKaGJtZHNaU1V5TWlVelFUUXVOekV5TXpnNE9UZ3dNemcwTmprbE1rTWxNakpwWkNVeU1pVXpRU1V5TW1waGMyVmhWa1pFUVhFeU1EUTROelFsTWpJbE4wUWxNa01sTWpKcFpDVXlNaVV6UVNVeU1tRnVlRnAxWm5oVlZXWXhNVE0zTXpVbE1qSWxNa01sTWpKMFpYaDBKVEl5SlROQkpUSXlKVEl5SlRKREpUSXlkRzhsTWpJbE0wRWxOMElsTWpKNEpUSXlKVE5CTVRBek15NHpOelUwT0RneU9ERXlOU1V5UXlVeU1ua2xNaklsTTBFM05UWWxNa01sTWpKaGJtZHNaU1V5TWlVelFURXVOVGN3TnprMk16STJOemswT0RrMk5pVXlReVV5TW1sa0pUSXlKVE5CSlRJeVUzRktWSEZWVFdWM1VEZ3pOekkxT0NVeU1pVTNSQ1V5UXlVeU1tTmhkR1ZuYjNKNUpUSXlKVE5CSlRJeVltRnphV01sTWpJbE1rTWxNakowWlhoMFFteHZZMnNsTWpJbE0wRWxOVUlsTlVRbE4wUWxNa01sTWpKSVFraGxSV3RxZDNWRk1UYzBOekF6SlRJeUpUTkJKVGRDSlRJeVptOXVkRk4wZVd4bEpUSXlKVE5CSlRkQ0pUZEVKVEpESlRJeWNHOXBiblJ6SlRJeUpUTkJKVFZDSlRkQ0pUSXllQ1V5TWlVelFUTTROQzR5TWpZeE1qSXlORFkwTVRNNUpUSkRKVEl5ZVNVeU1pVXpRVE15TkNVM1JDVXlReVUzUWlVeU1uZ2xNaklsTTBFek9EUXVNakkyTVRJeU1qUTJOREV6T1NVeVF5VXlNbmtsTWpJbE0wRXpNalFsTjBRbE5VUWxNa01sTWpKa1lYUmhRWFIwY21saWRYUmxjeVV5TWlVelFTVTFRaVUxUkNVeVF5VXlNbkJ5YjNCekpUSXlKVE5CSlRkQ0pUSXllbWx1WkdWNEpUSXlKVE5CTVRRbE4wUWxNa01sTWpKc2FXNXJaWEpVZVhCbEpUSXlKVE5CSlRJeVluSnZhMlZ1SlRJeUpUSkRKVEl5YkdsdVpWTjBlV3hsSlRJeUpUTkJKVGRDSlRJeWNtOTFibVJwYm1jbE1qSWxNMEUwSlRKREpUSXlZbVZuYVc1QmNuSnZkMU4wZVd4bEpUSXlKVE5CSlRJeWJtOXVaU1V5TWlVeVF5VXlNbVZ1WkVGeWNtOTNVM1I1YkdVbE1qSWxNMEVsTWpKemIyeHBaRUZ5Y205M0pUSXlKVEpESlRJeWJHbHVaVmRwWkhSb0pUSXlKVE5CTVNVM1JDVXlReVV5TW14cGJtVlVlWEJsSlRJeUpUTkJKVEl5YzI5c2FXUWxNaklsTWtNbE1qSnVZVzFsSlRJeUpUTkJKVEl5YkdsdWEyVnlKVEl5SlRKREpUSXlabkp2YlNVeU1pVXpRU1UzUWlVeU1uZ2xNaklsTTBFek9EUXVNakkyTVRJeU1qUTJOREV6T1NVeVF5VXlNbmtsTWpJbE0wRXlPREFsTWtNbE1qSmhibWRzWlNVeU1pVXpRVFF1TnpFeU16ZzRPVGd3TXpnME5qa2xNa01sTWpKcFpDVXlNaVV6UVNVeU1rdDViRzltU0hGblZXczJNek13TkRrbE1qSWxOMFFsTWtNbE1qSnBaQ1V5TWlVelFTVXlNa2hDU0dWRmEycDNkVVV4TnpRM01ETWxNaklsTWtNbE1qSjBaWGgwSlRJeUpUTkJKVEl5SlRJeUpUSkRKVEl5ZEc4bE1qSWxNMEVsTjBJbE1qSjRKVEl5SlROQk16ZzBMakl5TmpFeU1qSTBOalF4TXprbE1rTWxNako1SlRJeUpUTkJNelk0SlRKREpUSXlZVzVuYkdVbE1qSWxNMEV4TGpVM01EYzVOak15TmpjNU5EZzVOeVV5UXlVeU1tbGtKVEl5SlROQkpUSXllRlZ4WlUxSVJIWlhjRFEyTWpjME1DVXlNaVUzUkNVeVF5VXlNbU5oZEdWbmIzSjVKVEl5SlROQkpUSXlZbUZ6YVdNbE1qSWxNa01sTWpKMFpYaDBRbXh2WTJzbE1qSWxNMEVsTlVJbE5VUWxOMFFsTWtNbE1qSmlUWEpSVjA5T2MycERPRFUyTXpFekpUSXlKVE5CSlRkQ0pUSXlabTl1ZEZOMGVXeGxKVEl5SlROQkpUZENKVGRFSlRKREpUSXljRzlwYm5SekpUSXlKVE5CSlRWQ0pUZENKVEl5ZUNVeU1pVXpRVFEzT1M0Mk9ETXdOelF5TVRnM05TVXlReVV5TW5rbE1qSWxNMEUzTVRBdU16YzFKVGRFSlRKREpUZENKVEl5ZUNVeU1pVXpRVGd4Tnk0Mk5qSXhOVFl5TlNVeVF5VXlNbmtsTWpJbE0wRTNNVEF1TXpjMUpUZEVKVFZFSlRKREpUSXlaR0YwWVVGMGRISnBZblYwWlhNbE1qSWxNMEVsTlVJbE5VUWxNa01sTWpKd2NtOXdjeVV5TWlVelFTVTNRaVV5TW5wcGJtUmxlQ1V5TWlVelFURTVKVGRFSlRKREpUSXliR2x1YTJWeVZIbHdaU1V5TWlVelFTVXlNbUp5YjJ0bGJpVXlNaVV5UXlVeU1teHBibVZUZEhsc1pTVXlNaVV6UVNVM1FpVXlNbkp2ZFc1a2FXNW5KVEl5SlROQk5DVXlReVV5TW1KbFoybHVRWEp5YjNkVGRIbHNaU1V5TWlVelFTVXlNbTV2Ym1VbE1qSWxNa01sTWpKbGJtUkJjbkp2ZDFOMGVXeGxKVEl5SlROQkpUSXlibTl1WlNVeU1pVXlReVV5TW14cGJtVlhhV1IwYUNVeU1pVXpRVEVsTjBRbE1rTWxNakpzYVc1bFZIbHdaU1V5TWlVelFTVXlNbk52Ykdsa0pUSXlKVEpESlRJeWJtRnRaU1V5TWlVelFTVXlNbXhwYm10bGNpVXlNaVV5UXlVeU1tWnliMjBsTWpJbE0wRWxOMElsTWpKNEpUSXlKVE5CTkRjNUxqWTRNekEzTkRJeE9EYzFKVEpESlRJeWVTVXlNaVV6UVRZeU5pVXlReVV5TW1GdVoyeGxKVEl5SlROQk5DNDNNVEl6T0RnNU9EQXpPRFEyT1NVeVF5VXlNbWxrSlRJeUpUTkJKVEl5V0U1emFsVnhWMFpwYnpFeE1UWTFOaVV5TWlVM1JDVXlReVV5TW1sa0pUSXlKVE5CSlRJeVlrMXlVVmRQVG5OcVF6ZzFOak14TXlVeU1pVXlReVV5TW5SbGVIUWxNaklsTTBFbE1qSWxNalpuZENVelFpVTNRMFp2Y25kaGNtUWxNMEVsTWpCSlpHVnVkR2wwZVNVMVEyNUNZV05yZDJGeVpDVXpRU1V5TUUxMWJIUnBjR3hwWldRbE1qQmllU1V5TUNVeU1pVXlReVV5TW5SdkpUSXlKVE5CSlRkQ0pUSXllQ1V5TWlVelFUZ3hOeTQyTmpJeE5UWXlOU1V5UXlVeU1ua2xNaklsTTBFM09UUXVOelVsTWtNbE1qSmhibWRzWlNVeU1pVXpRVEV1TlRjd056azJNekkyTnprME9EazJOaVV5UXlVeU1tbGtKVEl5SlROQkpUSXliVTFqUVZWNWRVSm1kak0yTVRZd01pVXlNaVUzUkNVeVF5VXlNbU5oZEdWbmIzSjVKVEl5SlROQkpUSXlZbUZ6YVdNbE1qSWxNa01sTWpKMFpYaDBRbXh2WTJzbE1qSWxNMEVsTlVJbE4wSWxNakowWlhoMEpUSXlKVE5CSlRJeUpUSTJaM1FsTTBJbE4wTkdiM0ozWVhKa0pUTkJKVEl3U1dSbGJuUnBkSGtsTlVOdVFtRmphM2RoY21RbE0wRWxNakJOZFd4MGFYQnNhV1ZrSlRJd1lua2xNakFsTWpJbE1rTWxNakpzYjJOaGRHbHZiaVV5TWlVelFUQXVORGs1T1RrNU9UazVPVGs1T1RrNU9UUWxOMFFsTlVRbE4wUWxNa01sTWpKSmRtbDRhVlZOVTJ0d01qYzVNRFV5SlRJeUpUTkJKVGRDSlRJeVptOXVkRk4wZVd4bEpUSXlKVE5CSlRkQ0pUZEVKVEpESlRJeWNHOXBiblJ6SlRJeUpUTkJKVFZDSlRkQ0pUSXllQ1V5TWlVelFUY3hNaTQxT1RneE5EUTFNekV5TlNVeVF5VXlNbmtsTWpJbE0wRXpPVE1sTjBRbE5VUWxNa01sTWpKa1lYUmhRWFIwY21saWRYUmxjeVV5TWlVelFTVTFRaVUxUkNVeVF5VXlNbkJ5YjNCekpUSXlKVE5CSlRkQ0pUSXllbWx1WkdWNEpUSXlKVE5CTVRVbE4wUWxNa01sTWpKc2FXNXJaWEpVZVhCbEpUSXlKVE5CSlRJeVluSnZhMlZ1SlRJeUpUSkRKVEl5YkdsdVpWTjBlV3hsSlRJeUpUTkJKVGRDSlRJeWJHbHVaVk4wZVd4bEpUSXlKVE5CSlRJeVpHRnphR1ZrSlRJeUpUSkRKVEl5Y205MWJtUnBibWNsTWpJbE0wRTBKVEpESlRJeVltVm5hVzVCY25KdmQxTjBlV3hsSlRJeUpUTkJKVEl5Ym05dVpTVXlNaVV5UXlVeU1tVnVaRUZ5Y205M1UzUjViR1VsTWpJbE0wRWxNakp6YjJ4cFpFRnljbTkzSlRJeUpUSkRKVEl5YkdsdVpWZHBaSFJvSlRJeUpUTkJNU1UzUkNVeVF5VXlNbXhwYm1WVWVYQmxKVEl5SlROQkpUSXlaR0Z6YUdWa0pUSXlKVEpESlRJeWJtRnRaU1V5TWlVelFTVXlNbXhwYm10bGNpVXlNaVV5UXlVeU1tWnliMjBsTWpJbE0wRWxOMElsTWpKNEpUSXlKVE5CTnpFeUxqVTVPREUwTkRVek1USTFKVEpESlRJeWVTVXlNaVV6UVRJNE1DVXlReVV5TW1GdVoyeGxKVEl5SlROQk5DNDNNVEl6T0RnNU9EQXpPRFEyT1NVeVF5VXlNbWxrSlRJeUpUTkJKVEl5V0dWWVlrNUxUbTFaVmpjeE1EQXpPQ1V5TWlVM1JDVXlReVV5TW1sa0pUSXlKVE5CSlRJeVNYWnBlR2xWVFZOcmNESTNPVEExTWlVeU1pVXlReVV5TW5SbGVIUWxNaklsTTBFbE1qSWxNaklsTWtNbE1qSjBieVV5TWlVelFTVTNRaVV5TW5nbE1qSWxNMEUxT1RrdU1qWTNOVGM0TVRJMUpUSkRKVEl5ZVNVeU1pVXpRVE01TXlVeVF5VXlNbUZ1WjJ4bEpUSXlKVE5CTXk0eE5ERTFPVEkyTlRNMU9EazNPVE0ySlRKREpUSXlhV1FsTWpJbE0wRWxNako0VlhGbFRVaEVkbGR3TkRZeU56UXdKVEl5SlRkRUpUSkRKVEl5WTJGMFpXZHZjbmtsTWpJbE0wRWxNakppWVhOcFl5VXlNaVV5UXlVeU1uUmxlSFJDYkc5amF5VXlNaVV6UVNVMVFpVTFSQ1UzUkNVeVF5VXlNbWRpY1d4T1EwRlVWR2M1TlRrMk5qZ2xNaklsTTBFbE4wSWxNakptYjI1MFUzUjViR1VsTWpJbE0wRWxOMElsTjBRbE1rTWxNakp3YjJsdWRITWxNaklsTTBFbE5VSWxOMElsTWpKNEpUSXlKVE5CTkRjNUxqWTRNekV3TlRRMk9EYzFKVEpESlRJeWVTVXlNaVV6UVRRNE55VTNSQ1V5UXlVM1FpVXlNbmdsTWpJbE0wRTBOemt1Tmpnek1UQTFORFk0TnpVbE1rTWxNako1SlRJeUpUTkJORGczSlRkRUpUVkVKVEpESlRJeVpHRjBZVUYwZEhKcFluVjBaWE1sTWpJbE0wRWxOVUlsTlVRbE1rTWxNakp3Y205d2N5VXlNaVV6UVNVM1FpVXlNbnBwYm1SbGVDVXlNaVV6UVRFMkpUZEVKVEpESlRJeWJHbHVhMlZ5Vkhsd1pTVXlNaVV6UVNVeU1tSnliMnRsYmlVeU1pVXlReVV5TW14cGJtVlRkSGxzWlNVeU1pVXpRU1UzUWlVeU1uSnZkVzVrYVc1bkpUSXlKVE5CTkNVeVF5VXlNbUpsWjJsdVFYSnliM2RUZEhsc1pTVXlNaVV6UVNVeU1tNXZibVVsTWpJbE1rTWxNakpsYm1SQmNuSnZkMU4wZVd4bEpUSXlKVE5CSlRJeWMyOXNhV1JCY25KdmR5VXlNaVV5UXlVeU1teHBibVZYYVdSMGFDVXlNaVV6UVRFbE4wUWxNa01sTWpKc2FXNWxWSGx3WlNVeU1pVXpRU1V5TW5OdmJHbGtKVEl5SlRKREpUSXlibUZ0WlNVeU1pVXpRU1V5TW14cGJtdGxjaVV5TWlVeVF5VXlNbVp5YjIwbE1qSWxNMEVsTjBJbE1qSjRKVEl5SlROQk5EYzVMalk0TXpFd05UUTJPRGMxSlRKREpUSXllU1V5TWlVelFUUXhPQ1V5UXlVeU1tRnVaMnhsSlRJeUpUTkJOQzQzTVRJek9EZzVPREF6T0RRMk9TVXlReVV5TW1sa0pUSXlKVE5CSlRJeWVGVnhaVTFJUkhaWGNEUTJNamMwTUNVeU1pVTNSQ1V5UXlVeU1tbGtKVEl5SlROQkpUSXlaMkp4YkU1RFFWUlVaemsxT1RZMk9DVXlNaVV5UXlVeU1uUmxlSFFsTWpJbE0wRWxNaklsTWpJbE1rTWxNakowYnlVeU1pVXpRU1UzUWlVeU1uZ2xNaklsTTBFME56a3VOamd6TVRBMU5EWTROelVsTWtNbE1qSjVKVEl5SlROQk5UVTJKVEpESlRJeVlXNW5iR1VsTWpJbE0wRXhMalUzTURjNU5qTXlOamM1TkRnNU5qWWxNa01sTWpKcFpDVXlNaVV6UVNVeU1saE9jMnBWY1ZkR2FXOHhNVEUyTlRZbE1qSWxOMFFsTWtNbE1qSmpZWFJsWjI5eWVTVXlNaVV6UVNVeU1tSmhjMmxqSlRJeUpUSkRKVEl5ZEdWNGRFSnNiMk5ySlRJeUpUTkJKVFZDSlRWRUpUZEVKVEpESlRJeWFrNXphbVZhVVhoelJUVXdOemN6TnlVeU1pVXpRU1UzUWlVeU1tWnZiblJUZEhsc1pTVXlNaVV6UVNVM1FpVTNSQ1V5UXlVeU1uQnZhVzUwY3lVeU1pVXpRU1UxUWlVM1FpVXlNbmdsTWpJbE0wRXhNRE16TGpNM05UUTRPREk0TVRJMUpUSkRKVEl5ZVNVeU1pVXpRVFl5TlM0MUpUZEVKVEpESlRkQ0pUSXllQ1V5TWlVelFURXdNek11TXpjMU5EZzRNamd4TWpVbE1rTWxNako1SlRJeUpUTkJOakkxTGpVbE4wUWxOVVFsTWtNbE1qSmtZWFJoUVhSMGNtbGlkWFJsY3lVeU1pVXpRU1UxUWlVMVJDVXlReVV5TW5CeWIzQnpKVEl5SlROQkpUZENKVEl5ZW1sdVpHVjRKVEl5SlROQk1qQWxOMFFsTWtNbE1qSnNhVzVyWlhKVWVYQmxKVEl5SlROQkpUSXlZbkp2YTJWdUpUSXlKVEpESlRJeWJHbHVaVk4wZVd4bEpUSXlKVE5CSlRkQ0pUSXljbTkxYm1ScGJtY2xNaklsTTBFMEpUSkRKVEl5WW1WbmFXNUJjbkp2ZDFOMGVXeGxKVEl5SlROQkpUSXlibTl1WlNVeU1pVXlReVV5TW1WdVpFRnljbTkzVTNSNWJHVWxNaklsTTBFbE1qSnpiMnhwWkVGeWNtOTNKVEl5SlRKREpUSXliR2x1WlZkcFpIUm9KVEl5SlROQk1TVTNSQ1V5UXlVeU1teHBibVZVZVhCbEpUSXlKVE5CSlRJeWMyOXNhV1FsTWpJbE1rTWxNakp1WVcxbEpUSXlKVE5CSlRJeWJHbHVhMlZ5SlRJeUpUSkRKVEl5Wm5KdmJTVXlNaVV6UVNVM1FpVXlNbmdsTWpJbE0wRXhNRE16TGpNM05UUTRPREk0TVRJMUpUSkRKVEl5ZVNVeU1pVXpRVFl3TlNVeVF5VXlNbUZ1WjJ4bEpUSXlKVE5CTkM0M01USXpPRGc1T0RBek9EUTJPU1V5UXlVeU1tbGtKVEl5SlROQkpUSXljbnBRY1ZSQmFHZHJVREV3TXpnMk5DVXlNaVUzUkNVeVF5VXlNbWxrSlRJeUpUTkJKVEl5YWs1emFtVmFVWGh6UlRVd056Y3pOeVV5TWlVeVF5VXlNblJsZUhRbE1qSWxNMEVsTWpJbE1qSWxNa01sTWpKMGJ5VXlNaVV6UVNVM1FpVXlNbmdsTWpJbE0wRXhNRE16TGpNM05UUTRPREk0TVRJMUpUSkRKVEl5ZVNVeU1pVXpRVFkwTmlVeVF5VXlNbUZ1WjJ4bEpUSXlKVE5CTVM0MU56QTNPVFl6TWpZM09UUTRPVGNsTWtNbE1qSnBaQ1V5TWlVelFTVXlNbXBoYzJWaFZrWkVRWEV5TURRNE56UWxNaklsTjBRbE1rTWxNakpqWVhSbFoyOXllU1V5TWlVelFTVXlNbUpoYzJsakpUSXlKVEpESlRJeWRHVjRkRUpzYjJOckpUSXlKVE5CSlRWQ0pUVkVKVGRFSlRKREpUSXlhM0phYkVaT2JXbHpaVGcxTXpNMk55VXlNaVV6UVNVM1FpVXlNbVp2Ym5SVGRIbHNaU1V5TWlVelFTVTNRaVUzUkNVeVF5VXlNbkJ2YVc1MGN5VXlNaVV6UVNVMVFpVTNRaVV5TW5nbE1qSWxNMEUwTnpFdU1UZ3pNVEExTkRZNE56VWxNa01sTWpKNUpUSXlKVE5CTnpneUxqRXlOU1UzUkNVeVF5VTNRaVV5TW5nbE1qSWxNMEUwTnpFdU1UZ3pNVEExTkRZNE56VWxNa01sTWpKNUpUSXlKVE5CTnpneUxqRXlOU1UzUkNVMVJDVXlReVV5TW1SaGRHRkJkSFJ5YVdKMWRHVnpKVEl5SlROQkpUVkNKVFZFSlRKREpUSXljSEp2Y0hNbE1qSWxNMEVsTjBJbE1qSjZhVzVrWlhnbE1qSWxNMEV4T0NVM1JDVXlReVV5TW14cGJtdGxjbFI1Y0dVbE1qSWxNMEVsTWpKaWNtOXJaVzRsTWpJbE1rTWxNakpzYVc1bFUzUjViR1VsTWpJbE0wRWxOMElsTWpKeWIzVnVaR2x1WnlVeU1pVXpRVFFsTWtNbE1qSmlaV2RwYmtGeWNtOTNVM1I1YkdVbE1qSWxNMEVsTWpKdWIyNWxKVEl5SlRKREpUSXlaVzVrUVhKeWIzZFRkSGxzWlNVeU1pVXpRU1V5TW5OdmJHbGtRWEp5YjNjbE1qSWxNa01sTWpKc2FXNWxWMmxrZEdnbE1qSWxNMEV4SlRkRUpUSkRKVEl5YkdsdVpWUjVjR1VsTWpJbE0wRWxNakp6YjJ4cFpDVXlNaVV5UXlVeU1tNWhiV1VsTWpJbE0wRWxNakpzYVc1clpYSWxNaklsTWtNbE1qSm1jbTl0SlRJeUpUTkJKVGRDSlRJeWVDVXlNaVV6UVRRM01TNHhPRE14TURVME5qZzNOU1V5UXlVeU1ua2xNaklsTTBFM05qSXVNalVsTWtNbE1qSmhibWRzWlNVeU1pVXpRVFF1TnpFeU16ZzRPVGd3TXpnME5qa2xNa01sTWpKcFpDVXlNaVV6UVNVeU1reGFXWEJXWlVST2QwRTBNRFF4T0RrbE1qSWxOMFFsTWtNbE1qSnBaQ1V5TWlVelFTVXlNbXR5V214R1RtMXBjMlU0TlRNek5qY2xNaklsTWtNbE1qSjBaWGgwSlRJeUpUTkJKVEl5SlRJeUpUSkRKVEl5ZEc4bE1qSWxNMEVsTjBJbE1qSjRKVEl5SlROQk5EY3hMakU0TXpFd05UUTJPRGMxSlRKREpUSXllU1V5TWlVelFUZ3dNaVV5UXlVeU1tRnVaMnhsSlRJeUpUTkJNUzQxTnpBM09UWXpNalkzT1RRNE9UWTJKVEpESlRJeWFXUWxNaklsTTBFbE1qSjBlRmxzWW01MmJsTlJORGM0TlRJNUpUSXlKVGRFSlRKREpUSXlZMkYwWldkdmNua2xNaklsTTBFbE1qSmlZWE5wWXlVeU1pVXlReVV5TW5SbGVIUkNiRzlqYXlVeU1pVXpRU1UxUWlVMVJDVTNSQ1V5UXlVeU1rVkVRVkZQVjNWR2FuVTRORFkyTWpjbE1qSWxNMEVsTjBJbE1qSm1iMjUwVTNSNWJHVWxNaklsTTBFbE4wSWxOMFFsTWtNbE1qSndiMmx1ZEhNbE1qSWxNMEVsTlVJbE4wSWxNako0SlRJeUpUTkJORGM1TGpZNE16QTNOREl4T0RjMUpUSkRKVEl5ZVNVeU1pVXpRVFkyT1M0eE1qVWxOMFFsTWtNbE4wSWxNako0SlRJeUpUTkJORGd4TGpFNE16RXdOVFEyT0RjMUpUSkRKVEl5ZVNVeU1pVXpRVFkyT1M0eE1qVWxOMFFsTlVRbE1rTWxNakprWVhSaFFYUjBjbWxpZFhSbGN5VXlNaVV6UVNVMVFpVTFSQ1V5UXlVeU1uQnliM0J6SlRJeUpUTkJKVGRDSlRJeWVtbHVaR1Y0SlRJeUpUTkJNVGNsTjBRbE1rTWxNakpzYVc1clpYSlVlWEJsSlRJeUpUTkJKVEl5WW5KdmEyVnVKVEl5SlRKREpUSXliR2x1WlZOMGVXeGxKVEl5SlROQkpUZENKVEl5Y205MWJtUnBibWNsTWpJbE0wRTBKVEpESlRJeVltVm5hVzVCY25KdmQxTjBlV3hsSlRJeUpUTkJKVEl5Ym05dVpTVXlNaVV5UXlVeU1tVnVaRUZ5Y205M1UzUjViR1VsTWpJbE0wRWxNakp6YjJ4cFpFRnljbTkzSlRJeUpUSkRKVEl5YkdsdVpWZHBaSFJvSlRJeUpUTkJNU1UzUkNVeVF5VXlNbXhwYm1WVWVYQmxKVEl5SlROQkpUSXljMjlzYVdRbE1qSWxNa01sTWpKdVlXMWxKVEl5SlROQkpUSXliR2x1YTJWeUpUSXlKVEpESlRJeVpuSnZiU1V5TWlVelFTVTNRaVV5TW5nbE1qSWxNMEUwTnprdU5qZ3pNRGMwTWpFNE56VWxNa01sTWpKNUpUSXlKVE5CTmpJMkpUSkRKVEl5WVc1bmJHVWxNaklsTTBFMExqY3hNak00T0RrNE1ETTRORFk1SlRKREpUSXlhV1FsTWpJbE0wRWxNakpZVG5OcVZYRlhSbWx2TVRFeE5qVTJKVEl5SlRkRUpUSkRKVEl5YVdRbE1qSWxNMEVsTWpKRlJFRlJUMWQxUm1wMU9EUTJOakkzSlRJeUpUSkRKVEl5ZEdWNGRDVXlNaVV6UVNVeU1rWnZjbmRoY21RbE0wRWxNakJKWkdWdWRHbDBlU1UxUTI1Q1lXTnJkMkZ5WkNVelFTVXlNQ1V5UWtkeVlXUnBaVzUwSlRJeUpUSkRKVEl5ZEc4bE1qSWxNMEVsTjBJbE1qSjRKVEl5SlROQk5EZ3hMakU0TXpFd05UUTJPRGMxSlRKREpUSXllU1V5TWlVelFUY3hNaTR5TlNVeVF5VXlNbUZ1WjJ4bEpUSXlKVE5CTVM0MU56QTNPVFl6TWpZM09UUTRPVGNsTWtNbE1qSnBaQ1V5TWlVelFTVXlNa3hhV1hCV1pVUk9kMEUwTURReE9Ea2xNaklsTjBRbE1rTWxNakpqWVhSbFoyOXllU1V5TWlVelFTVXlNbUpoYzJsakpUSXlKVEpESlRJeWRHVjRkRUpzYjJOckpUSXlKVE5CSlRWQ0pUZENKVEl5ZEdWNGRDVXlNaVV6UVNVeU1rWnZjbmRoY21RbE0wRWxNakJKWkdWdWRHbDBlU1UxUTI1Q1lXTnJkMkZ5WkNVelFTVXlNQ1V5UWtkeVlXUnBaVzUwSlRJeUpUSkRKVEl5Ykc5allYUnBiMjRsTWpJbE0wRXdMalV3TURBd01EQXdNREF3TURBd01Ua2xOMFFsTlVRbE4wUWxOMFFsTWtNbE1qSjJaWEp6YVc5dUpUSXlKVE5CSlRJeU1DVXlNaVV5UXlVeU1tVmthWFJ2Y2xabGNuTnBiMjRsTWpJbE0wRWxNakpXTVNVeU1pVXlReVV5TW1OdmJXMWxiblJ6SlRJeUpUTkJKVFZDSlRWRUpUSkRKVEl5Y0d4MVoybHVjeVV5TWlVelFTVTNRaVUzUkNVeVF5VXlNbUZwUTI5dWRHRnBibVZ5Y3lVeU1pVXpRU1UzUWlVM1JDVXlReVV5TW1sdWMyVnlkRkJoWjJWUGNIUnpKVEl5SlROQkpUZENKVGRFSlRKREpUSXljRzl6ZEZCaGVXMWxiblFsTWpJbE0wRWxOMElsTjBRbE1rTWxNakowYUdWdFpTVXlNaVV6UVNVM1FpVXlNbkJoWjJVbE1qSWxNMEVsTjBJbE1qSmlZV05yWjNKdmRXNWtRMjlzYjNJbE1qSWxNMEVsTWpKMGNtRnVjM0JoY21WdWRDVXlNaVUzUkNVM1JDVTNSQT09IiwKCSJGaWxlSWQiIDogImFiMjZiMThhLWYwZDUtNGY0My05NTliLTgwMmNjN2ZlOWM3OCIKfQo="/>
    </extobj>
  </extobjs>
</s:customData>
</file>

<file path=customXml/itemProps375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5661</Words>
  <Application>WPS 演示</Application>
  <PresentationFormat>宽屏</PresentationFormat>
  <Paragraphs>376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Wingdings</vt:lpstr>
      <vt:lpstr>Arial</vt:lpstr>
      <vt:lpstr>MS Mincho</vt:lpstr>
      <vt:lpstr>Adobe Myungjo Std M</vt:lpstr>
      <vt:lpstr>Times New Roman</vt:lpstr>
      <vt:lpstr>Symbol</vt:lpstr>
      <vt:lpstr>Wingdings</vt:lpstr>
      <vt:lpstr>微软雅黑</vt:lpstr>
      <vt:lpstr>Consolas</vt:lpstr>
      <vt:lpstr>Arial Unicode MS</vt:lpstr>
      <vt:lpstr>Calibri</vt:lpstr>
      <vt:lpstr>WPS</vt:lpstr>
      <vt:lpstr>1_WPS</vt:lpstr>
      <vt:lpstr>2_WPS</vt:lpstr>
      <vt:lpstr>3_WPS</vt:lpstr>
      <vt:lpstr>4_WPS</vt:lpstr>
      <vt:lpstr>5_WPS</vt:lpstr>
      <vt:lpstr>Electronic Energy Reconstruction of Highly Granular Calorimeter on behalf of the Machine Learning</vt:lpstr>
      <vt:lpstr>Outline </vt:lpstr>
      <vt:lpstr>Introduction</vt:lpstr>
      <vt:lpstr>AHCAL Prototype</vt:lpstr>
      <vt:lpstr>Beam Tests</vt:lpstr>
      <vt:lpstr>Beam Tests</vt:lpstr>
      <vt:lpstr>Simulation and Data</vt:lpstr>
      <vt:lpstr>Cell level difference</vt:lpstr>
      <vt:lpstr>Electronic Energy reconstruction </vt:lpstr>
      <vt:lpstr>Calib cell level parameter a,b </vt:lpstr>
      <vt:lpstr>PowerPoint 演示文稿</vt:lpstr>
      <vt:lpstr>Calib cell level parameter a,b</vt:lpstr>
      <vt:lpstr>Energy spectrum</vt:lpstr>
      <vt:lpstr>Retrain CNN+LSTM </vt:lpstr>
      <vt:lpstr>Retrain CNN+LSTM</vt:lpstr>
      <vt:lpstr>Summary</vt:lpstr>
      <vt:lpstr>PowerPoint 演示文稿</vt:lpstr>
      <vt:lpstr>Calib cell level parameter a,b</vt:lpstr>
      <vt:lpstr>Response-modeled MC_digi</vt:lpstr>
      <vt:lpstr>Response-modeled MC_digi</vt:lpstr>
      <vt:lpstr>Corrected Data</vt:lpstr>
      <vt:lpstr>Corrected Data</vt:lpstr>
      <vt:lpstr>Target regression weight</vt:lpstr>
      <vt:lpstr>Target regression weight</vt:lpstr>
      <vt:lpstr>Target regression weight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11510</cp:lastModifiedBy>
  <cp:revision>927</cp:revision>
  <dcterms:created xsi:type="dcterms:W3CDTF">2019-06-19T02:08:00Z</dcterms:created>
  <dcterms:modified xsi:type="dcterms:W3CDTF">2026-10-13T17:25:48Z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0B4FB15C2F2243D59EBA4035B63E856C_13</vt:lpwstr>
  </property>
</Properties>
</file>