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45" r:id="rId2"/>
    <p:sldId id="313" r:id="rId3"/>
    <p:sldId id="359" r:id="rId4"/>
    <p:sldId id="360" r:id="rId5"/>
    <p:sldId id="361" r:id="rId6"/>
    <p:sldId id="362" r:id="rId7"/>
    <p:sldId id="364" r:id="rId8"/>
    <p:sldId id="302" r:id="rId9"/>
    <p:sldId id="365" r:id="rId10"/>
    <p:sldId id="368" r:id="rId11"/>
    <p:sldId id="346" r:id="rId12"/>
    <p:sldId id="367" r:id="rId13"/>
    <p:sldId id="298" r:id="rId14"/>
    <p:sldId id="347" r:id="rId15"/>
    <p:sldId id="343" r:id="rId16"/>
    <p:sldId id="350" r:id="rId17"/>
    <p:sldId id="366" r:id="rId18"/>
    <p:sldId id="358" r:id="rId19"/>
    <p:sldId id="339" r:id="rId20"/>
    <p:sldId id="338" r:id="rId21"/>
    <p:sldId id="351" r:id="rId22"/>
    <p:sldId id="354" r:id="rId23"/>
    <p:sldId id="287" r:id="rId24"/>
  </p:sldIdLst>
  <p:sldSz cx="12169775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DA2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91" autoAdjust="0"/>
  </p:normalViewPr>
  <p:slideViewPr>
    <p:cSldViewPr>
      <p:cViewPr varScale="1">
        <p:scale>
          <a:sx n="100" d="100"/>
          <a:sy n="100" d="100"/>
        </p:scale>
        <p:origin x="114" y="72"/>
      </p:cViewPr>
      <p:guideLst>
        <p:guide orient="horz" pos="2160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A4174-1D01-4CBB-A5CF-05E54059003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3" y="746125"/>
            <a:ext cx="66198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CF1FA-63FC-4E3B-9F37-F679AEAFE3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6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CF1FA-63FC-4E3B-9F37-F679AEAFE35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733" y="609601"/>
            <a:ext cx="10344309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466" y="4953000"/>
            <a:ext cx="8518843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28" y="1371601"/>
            <a:ext cx="10344309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328" y="4068764"/>
            <a:ext cx="10344309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83473" y="3924300"/>
            <a:ext cx="112823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49687" y="3924300"/>
            <a:ext cx="112823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8527" y="3924300"/>
            <a:ext cx="112823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302" y="1600201"/>
            <a:ext cx="5374984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6791" y="1600200"/>
            <a:ext cx="5379041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00200"/>
            <a:ext cx="537709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6303" y="1600200"/>
            <a:ext cx="537921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8489" y="2212848"/>
            <a:ext cx="5379041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18755" y="2212849"/>
            <a:ext cx="5379041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1759" y="266700"/>
            <a:ext cx="4003772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102" y="273051"/>
            <a:ext cx="664900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61759" y="2438401"/>
            <a:ext cx="4003772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353" y="228600"/>
            <a:ext cx="7601882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7169" y="1143000"/>
            <a:ext cx="8058249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5353" y="5810250"/>
            <a:ext cx="7601882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3087" y="274639"/>
            <a:ext cx="2738199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489" y="274639"/>
            <a:ext cx="801176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489" y="1600201"/>
            <a:ext cx="1095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68997" y="6356351"/>
            <a:ext cx="277623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875E378-3B87-4B48-93AC-532FE957029A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7285" y="6356351"/>
            <a:ext cx="379037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0273" y="6356351"/>
            <a:ext cx="747934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28FB0CC-AE83-410E-8548-6D5AC42E9B4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56456" y="6499384"/>
            <a:ext cx="112823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7442" y="6499384"/>
            <a:ext cx="112823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jpeg"/><Relationship Id="rId4" Type="http://schemas.openxmlformats.org/officeDocument/2006/relationships/image" Target="../media/image50.png"/><Relationship Id="rId9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../media/image106.png"/><Relationship Id="rId3" Type="http://schemas.microsoft.com/office/2007/relationships/hdphoto" Target="../media/hdphoto5.wdp"/><Relationship Id="rId7" Type="http://schemas.openxmlformats.org/officeDocument/2006/relationships/image" Target="../media/image100.jpeg"/><Relationship Id="rId12" Type="http://schemas.openxmlformats.org/officeDocument/2006/relationships/image" Target="../media/image105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11" Type="http://schemas.openxmlformats.org/officeDocument/2006/relationships/image" Target="../media/image104.JP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Relationship Id="rId14" Type="http://schemas.openxmlformats.org/officeDocument/2006/relationships/image" Target="../media/image10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5118" y="2430486"/>
            <a:ext cx="6532614" cy="727721"/>
          </a:xfrm>
        </p:spPr>
        <p:txBody>
          <a:bodyPr/>
          <a:lstStyle/>
          <a:p>
            <a:r>
              <a:rPr lang="en-US" sz="2600" dirty="0">
                <a:effectLst/>
              </a:rPr>
              <a:t>Super conductor magnet of Multi-Purposed Detector </a:t>
            </a:r>
            <a:r>
              <a:rPr lang="en-US" sz="2600" b="1" dirty="0">
                <a:effectLst/>
              </a:rPr>
              <a:t>MPD for NICA </a:t>
            </a:r>
            <a:r>
              <a:rPr lang="en-US" sz="2600" dirty="0">
                <a:effectLst/>
              </a:rPr>
              <a:t>complex. Technical parameters and infrastructure of the magnet.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56595" y="5684716"/>
            <a:ext cx="3384376" cy="609374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sz="2800" dirty="0" smtClean="0"/>
              <a:t>Speaker: </a:t>
            </a:r>
            <a:r>
              <a:rPr lang="en-US" sz="2800" u="sng" dirty="0" smtClean="0"/>
              <a:t>K. Mukhin</a:t>
            </a:r>
          </a:p>
          <a:p>
            <a:pPr algn="l"/>
            <a:r>
              <a:rPr lang="en-US" sz="2800" dirty="0" smtClean="0"/>
              <a:t>on behalf of the MPD magnet launch group</a:t>
            </a:r>
            <a:endParaRPr lang="ru-RU" sz="2800" u="sng" dirty="0" smtClean="0"/>
          </a:p>
          <a:p>
            <a:pPr algn="l"/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622593" y="6294090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USTC, Hefei, China</a:t>
            </a:r>
          </a:p>
          <a:p>
            <a:pPr algn="ctr"/>
            <a:r>
              <a:rPr lang="en-US" sz="1200" b="1" dirty="0" smtClean="0"/>
              <a:t>12-16/10/2026</a:t>
            </a:r>
            <a:endParaRPr lang="ru-RU" sz="1200" b="1" dirty="0"/>
          </a:p>
        </p:txBody>
      </p:sp>
      <p:pic>
        <p:nvPicPr>
          <p:cNvPr id="1026" name="Picture 2" descr="https://indico.jinr.ru/event/2933/logo-41193595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241647"/>
            <a:ext cx="2592288" cy="53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07696" y="154558"/>
            <a:ext cx="6832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2026 International Conference on Instrumentation for Colliding Beam Physics (INSTR 2026</a:t>
            </a:r>
            <a:r>
              <a:rPr lang="en-US" sz="2000" b="1" dirty="0" smtClean="0"/>
              <a:t>)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367" y="22758"/>
            <a:ext cx="1680214" cy="129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:\ОИЯИ\ЛФВЭ_НИКА\MPD\Сборка соленоида\Презентации\Детектор вид четверть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3007950"/>
            <a:ext cx="3255745" cy="3501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isometricOffAxis1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" name="Стрелка вправо 7"/>
          <p:cNvSpPr/>
          <p:nvPr/>
        </p:nvSpPr>
        <p:spPr>
          <a:xfrm>
            <a:off x="3852639" y="4360770"/>
            <a:ext cx="4101301" cy="386074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63968" y="3691694"/>
            <a:ext cx="1784815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From drawing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31425" y="4941168"/>
            <a:ext cx="1784815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o magnet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04382" y="2461946"/>
            <a:ext cx="4733379" cy="37735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1475686" lon="20939419" rev="21322237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311" y="975068"/>
            <a:ext cx="2105181" cy="105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2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7" y="0"/>
            <a:ext cx="12169775" cy="980728"/>
          </a:xfrm>
        </p:spPr>
        <p:txBody>
          <a:bodyPr/>
          <a:lstStyle/>
          <a:p>
            <a:r>
              <a:rPr lang="en-US" dirty="0" smtClean="0"/>
              <a:t>Plan of talk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20" y="1791686"/>
            <a:ext cx="7166173" cy="40934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</a:rPr>
              <a:t>NICA collider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B050"/>
                </a:solidFill>
              </a:rPr>
              <a:t>MPD</a:t>
            </a:r>
            <a:endParaRPr lang="ru-RU" sz="20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Magnet construction and some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 </a:t>
            </a:r>
            <a:r>
              <a:rPr lang="en-US" sz="2000" dirty="0" smtClean="0"/>
              <a:t>     -Power supply</a:t>
            </a:r>
            <a:r>
              <a:rPr lang="ru-RU" sz="2000" dirty="0" smtClean="0"/>
              <a:t> </a:t>
            </a:r>
            <a:r>
              <a:rPr lang="en-US" sz="2000" dirty="0" smtClean="0"/>
              <a:t>of magnet coil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en-US" sz="2000" dirty="0" smtClean="0"/>
              <a:t>-</a:t>
            </a:r>
            <a:r>
              <a:rPr lang="en-US" sz="2000" dirty="0"/>
              <a:t>Cryogenic system and cooling process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 smtClean="0"/>
              <a:t>      -Feld mapping at 0,2 – 0,5 T</a:t>
            </a:r>
          </a:p>
          <a:p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Plans</a:t>
            </a:r>
            <a:endParaRPr lang="en-US" sz="2000" dirty="0"/>
          </a:p>
          <a:p>
            <a:r>
              <a:rPr lang="en-US" sz="2000" dirty="0" smtClean="0"/>
              <a:t>	</a:t>
            </a:r>
          </a:p>
        </p:txBody>
      </p:sp>
      <p:pic>
        <p:nvPicPr>
          <p:cNvPr id="3" name="Picture 2" descr="D:\ОИЯИ\ЛФВЭ_НИКА\MPD\Сборка соленоида\Этапы сборки и отчеты\Фото\06_11_2022\Фото_статус сборки_08_11_2022\IMG_11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 trans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491" y="476672"/>
            <a:ext cx="4032448" cy="3024336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 w="165100" prst="coolSlan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ОИЯИ\ЛФВЭ_НИКА\Фото НИКИ коптер\NICA Коптер Осень 2024\DJI_08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 brushSize="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014" y="3068959"/>
            <a:ext cx="5156385" cy="366676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3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295" y="2924944"/>
            <a:ext cx="10952798" cy="1124744"/>
          </a:xfrm>
        </p:spPr>
        <p:txBody>
          <a:bodyPr/>
          <a:lstStyle/>
          <a:p>
            <a:pPr marL="285750" indent="-285750"/>
            <a:r>
              <a:rPr lang="en-US" sz="3200" dirty="0" smtClean="0"/>
              <a:t>Chapter 1</a:t>
            </a:r>
            <a:br>
              <a:rPr lang="en-US" sz="3200" dirty="0" smtClean="0"/>
            </a:br>
            <a:r>
              <a:rPr lang="en-US" sz="3200" dirty="0" err="1">
                <a:solidFill>
                  <a:srgbClr val="FF0000"/>
                </a:solidFill>
              </a:rPr>
              <a:t>N</a:t>
            </a:r>
            <a:r>
              <a:rPr lang="en-US" sz="3200" dirty="0" err="1"/>
              <a:t>uclotron</a:t>
            </a:r>
            <a:r>
              <a:rPr lang="en-US" sz="3200" dirty="0"/>
              <a:t> based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dirty="0"/>
              <a:t>on </a:t>
            </a:r>
            <a:r>
              <a:rPr lang="en-US" sz="3200" dirty="0">
                <a:solidFill>
                  <a:srgbClr val="FF0000"/>
                </a:solidFill>
              </a:rPr>
              <a:t>C</a:t>
            </a:r>
            <a:r>
              <a:rPr lang="en-US" sz="3200" dirty="0"/>
              <a:t>ollider </a:t>
            </a:r>
            <a:r>
              <a:rPr lang="en-US" sz="3200" dirty="0" err="1"/>
              <a:t>f</a:t>
            </a:r>
            <a:r>
              <a:rPr lang="en-US" sz="3200" dirty="0" err="1">
                <a:solidFill>
                  <a:srgbClr val="FF0000"/>
                </a:solidFill>
              </a:rPr>
              <a:t>A</a:t>
            </a:r>
            <a:r>
              <a:rPr lang="en-US" sz="3200" dirty="0" err="1"/>
              <a:t>cility</a:t>
            </a:r>
            <a:r>
              <a:rPr lang="en-US" sz="3200" dirty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>
                <a:solidFill>
                  <a:srgbClr val="FF0000"/>
                </a:solidFill>
              </a:rPr>
              <a:t>NICA</a:t>
            </a:r>
            <a:r>
              <a:rPr lang="en-US" sz="3200" dirty="0" smtClean="0"/>
              <a:t> comple</a:t>
            </a:r>
            <a:r>
              <a:rPr lang="en-US" sz="3200" dirty="0"/>
              <a:t>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00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5" y="571808"/>
            <a:ext cx="10734323" cy="602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612" y="-99392"/>
            <a:ext cx="10952798" cy="792088"/>
          </a:xfrm>
        </p:spPr>
        <p:txBody>
          <a:bodyPr/>
          <a:lstStyle/>
          <a:p>
            <a:r>
              <a:rPr lang="en-US" sz="4000" dirty="0" smtClean="0"/>
              <a:t>NICA complex and MPD </a:t>
            </a:r>
            <a:endParaRPr lang="ru-RU" sz="4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614" y="5229200"/>
            <a:ext cx="2830463" cy="152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 rot="3612611">
            <a:off x="7772459" y="1190131"/>
            <a:ext cx="712054" cy="40011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SPD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9017062">
            <a:off x="4145767" y="1032700"/>
            <a:ext cx="1003801" cy="40011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BM@N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9205849">
            <a:off x="1837242" y="2074424"/>
            <a:ext cx="1592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Booster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Nuclotron</a:t>
            </a:r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74155" y="1989975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N   I    C    A</a:t>
            </a:r>
            <a:endParaRPr lang="ru-RU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3664386">
            <a:off x="8623278" y="2766768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MPD</a:t>
            </a:r>
            <a:endParaRPr lang="ru-RU" sz="3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35" y="972265"/>
            <a:ext cx="7841391" cy="464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548989" y="1009901"/>
            <a:ext cx="3466803" cy="111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Start operation in 1957</a:t>
            </a:r>
          </a:p>
          <a:p>
            <a:r>
              <a:rPr lang="en-US" dirty="0"/>
              <a:t>Proton beam by 10 GeV</a:t>
            </a:r>
          </a:p>
          <a:p>
            <a:r>
              <a:rPr lang="en-US" dirty="0"/>
              <a:t>Total weight – 36 000 Tons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478986" y="525180"/>
            <a:ext cx="3414091" cy="41279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NILS BOR (1961):</a:t>
            </a:r>
          </a:p>
          <a:p>
            <a:pPr algn="ctr"/>
            <a:r>
              <a:rPr lang="en-US" dirty="0"/>
              <a:t>It took great courage, foresight, and, I would say, courage to create such a gigantic and modern instrument.</a:t>
            </a:r>
            <a:endParaRPr lang="ru-RU" dirty="0"/>
          </a:p>
        </p:txBody>
      </p:sp>
      <p:pic>
        <p:nvPicPr>
          <p:cNvPr id="6148" name="Picture 4" descr="https://avatars.mds.yandex.net/i?id=18250c93f73193f8a8b4aba162d0b9985f1cf2ab-9181720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949" y="743951"/>
            <a:ext cx="1498482" cy="168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93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3" y="548680"/>
            <a:ext cx="10895744" cy="61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79" y="548680"/>
            <a:ext cx="10952798" cy="836712"/>
          </a:xfrm>
        </p:spPr>
        <p:txBody>
          <a:bodyPr/>
          <a:lstStyle/>
          <a:p>
            <a:r>
              <a:rPr lang="en-US" sz="3600" dirty="0" smtClean="0"/>
              <a:t>Scheme of </a:t>
            </a:r>
            <a:r>
              <a:rPr lang="en-US" sz="3600" dirty="0" err="1" smtClean="0">
                <a:solidFill>
                  <a:srgbClr val="FF0000"/>
                </a:solidFill>
              </a:rPr>
              <a:t>N</a:t>
            </a:r>
            <a:r>
              <a:rPr lang="en-US" sz="3600" dirty="0" err="1" smtClean="0"/>
              <a:t>uclotron</a:t>
            </a:r>
            <a:r>
              <a:rPr lang="en-US" sz="3600" dirty="0" smtClean="0"/>
              <a:t> based </a:t>
            </a:r>
            <a:r>
              <a:rPr lang="en-US" sz="3600" dirty="0" smtClean="0">
                <a:solidFill>
                  <a:srgbClr val="FF0000"/>
                </a:solidFill>
              </a:rPr>
              <a:t>I</a:t>
            </a:r>
            <a:r>
              <a:rPr lang="en-US" sz="3600" dirty="0" smtClean="0"/>
              <a:t>on </a:t>
            </a:r>
            <a:r>
              <a:rPr lang="en-US" sz="3600" dirty="0" smtClean="0">
                <a:solidFill>
                  <a:srgbClr val="FF0000"/>
                </a:solidFill>
              </a:rPr>
              <a:t>C</a:t>
            </a:r>
            <a:r>
              <a:rPr lang="en-US" sz="3600" dirty="0" smtClean="0"/>
              <a:t>ollider </a:t>
            </a:r>
            <a:r>
              <a:rPr lang="en-US" sz="3600" dirty="0" err="1" smtClean="0"/>
              <a:t>f</a:t>
            </a:r>
            <a:r>
              <a:rPr lang="en-US" sz="3600" dirty="0" err="1" smtClean="0">
                <a:solidFill>
                  <a:srgbClr val="FF0000"/>
                </a:solidFill>
              </a:rPr>
              <a:t>A</a:t>
            </a:r>
            <a:r>
              <a:rPr lang="en-US" sz="3600" dirty="0" err="1" smtClean="0"/>
              <a:t>cility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55" y="860523"/>
            <a:ext cx="7777702" cy="584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90" y="980728"/>
            <a:ext cx="4669016" cy="178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70" y="3580713"/>
            <a:ext cx="4661070" cy="262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823" y="3365545"/>
            <a:ext cx="5616624" cy="315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5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1052736"/>
          </a:xfrm>
        </p:spPr>
        <p:txBody>
          <a:bodyPr/>
          <a:lstStyle/>
          <a:p>
            <a:r>
              <a:rPr lang="en-US" sz="4400" dirty="0" smtClean="0"/>
              <a:t>Collider elements</a:t>
            </a:r>
            <a:endParaRPr lang="ru-RU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7" y="1041765"/>
            <a:ext cx="8689937" cy="561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5238" t="12513" r="33274" b="15742"/>
          <a:stretch/>
        </p:blipFill>
        <p:spPr>
          <a:xfrm>
            <a:off x="6660951" y="4194337"/>
            <a:ext cx="1833939" cy="1783946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224" y="352479"/>
            <a:ext cx="2667474" cy="34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C:\Users\Mukhin Konstantin\Downloads\attachment (9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957" y="4132826"/>
            <a:ext cx="336037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5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271" y="3140968"/>
            <a:ext cx="10952798" cy="1484784"/>
          </a:xfrm>
        </p:spPr>
        <p:txBody>
          <a:bodyPr/>
          <a:lstStyle/>
          <a:p>
            <a:r>
              <a:rPr lang="en-US" sz="3600" dirty="0" smtClean="0"/>
              <a:t>Chapter 2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M</a:t>
            </a:r>
            <a:r>
              <a:rPr lang="en-US" sz="3600" dirty="0" smtClean="0"/>
              <a:t>ulti-</a:t>
            </a:r>
            <a:r>
              <a:rPr lang="en-US" sz="3600" dirty="0" smtClean="0">
                <a:solidFill>
                  <a:srgbClr val="FF0000"/>
                </a:solidFill>
              </a:rPr>
              <a:t>P</a:t>
            </a:r>
            <a:r>
              <a:rPr lang="en-US" sz="3600" dirty="0" smtClean="0"/>
              <a:t>urpose </a:t>
            </a:r>
            <a:r>
              <a:rPr lang="en-US" sz="3600" dirty="0" smtClean="0">
                <a:solidFill>
                  <a:srgbClr val="FF0000"/>
                </a:solidFill>
              </a:rPr>
              <a:t>D</a:t>
            </a:r>
            <a:r>
              <a:rPr lang="en-US" sz="3600" dirty="0" smtClean="0"/>
              <a:t>etector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MPD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at NICA complex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078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5" y="571808"/>
            <a:ext cx="10734323" cy="602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612" y="-99392"/>
            <a:ext cx="10952798" cy="792088"/>
          </a:xfrm>
        </p:spPr>
        <p:txBody>
          <a:bodyPr/>
          <a:lstStyle/>
          <a:p>
            <a:r>
              <a:rPr lang="en-US" sz="4000" dirty="0" smtClean="0"/>
              <a:t>MPD in NICA complex</a:t>
            </a:r>
            <a:endParaRPr lang="ru-RU" sz="4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9579977">
            <a:off x="8638190" y="2107805"/>
            <a:ext cx="1067271" cy="21617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614" y="5229200"/>
            <a:ext cx="2830463" cy="152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 rot="3612611">
            <a:off x="7772459" y="1190131"/>
            <a:ext cx="712054" cy="40011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SPD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9017062">
            <a:off x="4145767" y="1032700"/>
            <a:ext cx="1003801" cy="40011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BM@N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9205849">
            <a:off x="1837242" y="2074424"/>
            <a:ext cx="1592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Booster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Nuclotron</a:t>
            </a:r>
            <a:endParaRPr lang="ru-RU" sz="2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74155" y="1989975"/>
            <a:ext cx="1869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N   I    C    A</a:t>
            </a:r>
            <a:endParaRPr lang="ru-RU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3664386">
            <a:off x="8623278" y="2766768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MPD</a:t>
            </a:r>
            <a:endParaRPr lang="ru-RU" sz="3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D:\ОИЯИ\ЛФВЭ_НИКА\MPD\Сборка соленоида\Этапы сборки и отчеты\Фото\2024\IMG_80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124" y="3509137"/>
            <a:ext cx="4171065" cy="312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 стрелкой 16"/>
          <p:cNvCxnSpPr>
            <a:stCxn id="8" idx="1"/>
          </p:cNvCxnSpPr>
          <p:nvPr/>
        </p:nvCxnSpPr>
        <p:spPr>
          <a:xfrm flipH="1">
            <a:off x="6740977" y="3484524"/>
            <a:ext cx="1986718" cy="8995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88" y="2106196"/>
            <a:ext cx="5815875" cy="4361906"/>
          </a:xfrm>
          <a:prstGeom prst="rect">
            <a:avLst/>
          </a:prstGeom>
        </p:spPr>
      </p:pic>
      <p:cxnSp>
        <p:nvCxnSpPr>
          <p:cNvPr id="34" name="Прямая со стрелкой 33"/>
          <p:cNvCxnSpPr/>
          <p:nvPr/>
        </p:nvCxnSpPr>
        <p:spPr>
          <a:xfrm>
            <a:off x="9494226" y="3516279"/>
            <a:ext cx="540259" cy="608763"/>
          </a:xfrm>
          <a:prstGeom prst="straightConnector1">
            <a:avLst/>
          </a:prstGeom>
          <a:ln w="28575">
            <a:solidFill>
              <a:srgbClr val="FF5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81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93F5BFA-3BF7-C740-8B3D-7504CBF3F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"/>
          <a:stretch>
            <a:fillRect/>
          </a:stretch>
        </p:blipFill>
        <p:spPr bwMode="auto">
          <a:xfrm>
            <a:off x="87919" y="142328"/>
            <a:ext cx="4268776" cy="381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764704"/>
          </a:xfrm>
        </p:spPr>
        <p:txBody>
          <a:bodyPr/>
          <a:lstStyle/>
          <a:p>
            <a:r>
              <a:rPr lang="en-US" sz="4400" dirty="0" smtClean="0"/>
              <a:t>MPD detector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6875532" y="3275692"/>
            <a:ext cx="4179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Main elements of detector (first stage)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28903" y="3645024"/>
            <a:ext cx="5940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Yoke – still jacket for magnetic field formation.</a:t>
            </a:r>
          </a:p>
          <a:p>
            <a:r>
              <a:rPr lang="en-US" sz="1600" dirty="0" smtClean="0"/>
              <a:t>Solenoid </a:t>
            </a:r>
            <a:r>
              <a:rPr lang="en-US" sz="1600" dirty="0"/>
              <a:t>– supper conducting solenoid by 4.5 K temperature </a:t>
            </a:r>
            <a:r>
              <a:rPr lang="en-US" sz="1600" dirty="0" smtClean="0"/>
              <a:t>operation based on </a:t>
            </a:r>
            <a:r>
              <a:rPr lang="en-US" sz="1600" dirty="0" err="1" smtClean="0"/>
              <a:t>Nb</a:t>
            </a:r>
            <a:r>
              <a:rPr lang="en-US" sz="1600" dirty="0" smtClean="0"/>
              <a:t>/</a:t>
            </a:r>
            <a:r>
              <a:rPr lang="en-US" sz="1600" dirty="0" err="1" smtClean="0"/>
              <a:t>Ti</a:t>
            </a:r>
            <a:r>
              <a:rPr lang="en-US" sz="1600" dirty="0" smtClean="0"/>
              <a:t> supper conducting cable.</a:t>
            </a:r>
          </a:p>
          <a:p>
            <a:r>
              <a:rPr lang="en-US" sz="1600" b="1" i="1" u="sng" dirty="0" smtClean="0">
                <a:solidFill>
                  <a:srgbClr val="FF0000"/>
                </a:solidFill>
              </a:rPr>
              <a:t>T</a:t>
            </a:r>
            <a:r>
              <a:rPr lang="en-US" sz="1600" b="1" i="1" u="sng" dirty="0" smtClean="0"/>
              <a:t>ime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P</a:t>
            </a:r>
            <a:r>
              <a:rPr lang="en-US" sz="1600" b="1" i="1" u="sng" dirty="0" smtClean="0"/>
              <a:t>rojection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C</a:t>
            </a:r>
            <a:r>
              <a:rPr lang="en-US" sz="1600" b="1" i="1" u="sng" dirty="0" smtClean="0"/>
              <a:t>hamber </a:t>
            </a:r>
            <a:r>
              <a:rPr lang="en-US" sz="1600" dirty="0" smtClean="0"/>
              <a:t>(TPC) -  for trajectory register</a:t>
            </a:r>
            <a:r>
              <a:rPr lang="ru-RU" sz="1600" dirty="0"/>
              <a:t> </a:t>
            </a:r>
            <a:r>
              <a:rPr lang="en-US" sz="1600" dirty="0" smtClean="0"/>
              <a:t>and particle identification.</a:t>
            </a:r>
          </a:p>
          <a:p>
            <a:r>
              <a:rPr lang="en-US" sz="1600" b="1" i="1" u="sng" dirty="0" smtClean="0">
                <a:solidFill>
                  <a:srgbClr val="FF0000"/>
                </a:solidFill>
              </a:rPr>
              <a:t>T</a:t>
            </a:r>
            <a:r>
              <a:rPr lang="en-US" sz="1600" b="1" i="1" u="sng" dirty="0" smtClean="0"/>
              <a:t>ime </a:t>
            </a:r>
            <a:r>
              <a:rPr lang="en-US" sz="1600" b="1" i="1" u="sng" dirty="0">
                <a:solidFill>
                  <a:srgbClr val="FF0000"/>
                </a:solidFill>
              </a:rPr>
              <a:t>o</a:t>
            </a:r>
            <a:r>
              <a:rPr lang="en-US" sz="1600" b="1" i="1" u="sng" dirty="0" smtClean="0"/>
              <a:t>f </a:t>
            </a:r>
            <a:r>
              <a:rPr lang="en-US" sz="1600" b="1" i="1" u="sng" dirty="0" smtClean="0">
                <a:solidFill>
                  <a:srgbClr val="FF0000"/>
                </a:solidFill>
              </a:rPr>
              <a:t>F</a:t>
            </a:r>
            <a:r>
              <a:rPr lang="en-US" sz="1600" b="1" i="1" u="sng" dirty="0" smtClean="0"/>
              <a:t>light </a:t>
            </a:r>
            <a:r>
              <a:rPr lang="en-US" sz="1600" dirty="0" smtClean="0"/>
              <a:t>(</a:t>
            </a:r>
            <a:r>
              <a:rPr lang="en-US" sz="1600" dirty="0" err="1" smtClean="0"/>
              <a:t>ToF</a:t>
            </a:r>
            <a:r>
              <a:rPr lang="en-US" sz="1600" dirty="0" smtClean="0"/>
              <a:t>)</a:t>
            </a:r>
            <a:r>
              <a:rPr lang="ru-RU" sz="1600" dirty="0" smtClean="0"/>
              <a:t> – </a:t>
            </a:r>
            <a:r>
              <a:rPr lang="en-US" sz="1600" dirty="0" smtClean="0"/>
              <a:t>for registration a time of particle coming, identification with TPC cooperation.</a:t>
            </a:r>
          </a:p>
          <a:p>
            <a:r>
              <a:rPr lang="en-US" sz="1600" b="1" i="1" u="sng" dirty="0">
                <a:solidFill>
                  <a:srgbClr val="FF5050"/>
                </a:solidFill>
              </a:rPr>
              <a:t>E</a:t>
            </a:r>
            <a:r>
              <a:rPr lang="en-US" sz="1600" b="1" i="1" u="sng" dirty="0"/>
              <a:t>lectro-magnetic </a:t>
            </a:r>
            <a:r>
              <a:rPr lang="en-US" sz="1600" b="1" i="1" u="sng" dirty="0" err="1" smtClean="0">
                <a:solidFill>
                  <a:srgbClr val="FF5050"/>
                </a:solidFill>
              </a:rPr>
              <a:t>C</a:t>
            </a:r>
            <a:r>
              <a:rPr lang="en-US" sz="1600" b="1" i="1" u="sng" dirty="0" err="1" smtClean="0"/>
              <a:t>a</a:t>
            </a:r>
            <a:r>
              <a:rPr lang="en-US" sz="1600" b="1" i="1" u="sng" dirty="0" err="1" smtClean="0">
                <a:solidFill>
                  <a:srgbClr val="FF5050"/>
                </a:solidFill>
              </a:rPr>
              <a:t>L</a:t>
            </a:r>
            <a:r>
              <a:rPr lang="en-US" sz="1600" b="1" i="1" u="sng" dirty="0" err="1" smtClean="0"/>
              <a:t>orimeter</a:t>
            </a:r>
            <a:r>
              <a:rPr lang="en-US" sz="1600" dirty="0" smtClean="0"/>
              <a:t> (</a:t>
            </a:r>
            <a:r>
              <a:rPr lang="en-US" sz="1600" dirty="0" err="1" smtClean="0"/>
              <a:t>ECal</a:t>
            </a:r>
            <a:r>
              <a:rPr lang="en-US" sz="1600" dirty="0"/>
              <a:t>) </a:t>
            </a:r>
            <a:r>
              <a:rPr lang="en-US" sz="1600" dirty="0" smtClean="0"/>
              <a:t>– enables precise </a:t>
            </a:r>
            <a:r>
              <a:rPr lang="en-US" sz="1600" dirty="0"/>
              <a:t>spatial </a:t>
            </a:r>
            <a:r>
              <a:rPr lang="en-US" sz="1600" dirty="0" smtClean="0"/>
              <a:t>and energy measurements of photons and electrons.</a:t>
            </a:r>
          </a:p>
          <a:p>
            <a:r>
              <a:rPr lang="en-US" sz="1600" b="1" i="1" u="sng" dirty="0" smtClean="0">
                <a:solidFill>
                  <a:srgbClr val="FF5050"/>
                </a:solidFill>
              </a:rPr>
              <a:t>F</a:t>
            </a:r>
            <a:r>
              <a:rPr lang="en-US" sz="1600" b="1" i="1" u="sng" dirty="0" smtClean="0"/>
              <a:t>orward </a:t>
            </a:r>
            <a:r>
              <a:rPr lang="en-US" sz="1600" b="1" i="1" u="sng" dirty="0" smtClean="0">
                <a:solidFill>
                  <a:srgbClr val="FF5050"/>
                </a:solidFill>
              </a:rPr>
              <a:t>H</a:t>
            </a:r>
            <a:r>
              <a:rPr lang="en-US" sz="1600" b="1" i="1" u="sng" dirty="0" smtClean="0"/>
              <a:t>adron </a:t>
            </a:r>
            <a:r>
              <a:rPr lang="en-US" sz="1600" b="1" i="1" u="sng" dirty="0" err="1" smtClean="0">
                <a:solidFill>
                  <a:srgbClr val="FF5050"/>
                </a:solidFill>
              </a:rPr>
              <a:t>C</a:t>
            </a:r>
            <a:r>
              <a:rPr lang="en-US" sz="1600" b="1" i="1" u="sng" dirty="0" err="1" smtClean="0"/>
              <a:t>a</a:t>
            </a:r>
            <a:r>
              <a:rPr lang="en-US" sz="1600" b="1" i="1" u="sng" dirty="0" err="1" smtClean="0">
                <a:solidFill>
                  <a:srgbClr val="FF5050"/>
                </a:solidFill>
              </a:rPr>
              <a:t>L</a:t>
            </a:r>
            <a:r>
              <a:rPr lang="en-US" sz="1600" b="1" i="1" u="sng" dirty="0" err="1" smtClean="0"/>
              <a:t>orimeter</a:t>
            </a:r>
            <a:r>
              <a:rPr lang="en-US" sz="1600" b="1" i="1" u="sng" dirty="0" smtClean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FHCaL</a:t>
            </a:r>
            <a:r>
              <a:rPr lang="en-US" sz="1600" dirty="0" smtClean="0"/>
              <a:t>) – enables of </a:t>
            </a:r>
            <a:r>
              <a:rPr lang="en-US" sz="1600" dirty="0"/>
              <a:t>the geometry of the collision (centrality, reaction plane) and participates in the organization of the trigger.</a:t>
            </a:r>
            <a:r>
              <a:rPr lang="en-US" sz="1600" dirty="0" smtClean="0"/>
              <a:t> 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076775" y="620688"/>
            <a:ext cx="6912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The </a:t>
            </a:r>
            <a:r>
              <a:rPr lang="en-US" sz="1600" b="1" dirty="0">
                <a:solidFill>
                  <a:srgbClr val="FF0000"/>
                </a:solidFill>
              </a:rPr>
              <a:t>M</a:t>
            </a:r>
            <a:r>
              <a:rPr lang="en-US" sz="1600" b="1" dirty="0"/>
              <a:t>ulti-</a:t>
            </a:r>
            <a:r>
              <a:rPr lang="en-US" sz="1600" b="1" dirty="0">
                <a:solidFill>
                  <a:srgbClr val="FF0000"/>
                </a:solidFill>
              </a:rPr>
              <a:t>P</a:t>
            </a:r>
            <a:r>
              <a:rPr lang="en-US" sz="1600" b="1" dirty="0"/>
              <a:t>urpose </a:t>
            </a:r>
            <a:r>
              <a:rPr lang="en-US" sz="1600" b="1" dirty="0">
                <a:solidFill>
                  <a:srgbClr val="FF0000"/>
                </a:solidFill>
              </a:rPr>
              <a:t>D</a:t>
            </a:r>
            <a:r>
              <a:rPr lang="en-US" sz="1600" b="1" dirty="0"/>
              <a:t>etector (MPD</a:t>
            </a:r>
            <a:r>
              <a:rPr lang="en-US" sz="1600" dirty="0"/>
              <a:t>) is </a:t>
            </a:r>
            <a:r>
              <a:rPr lang="en-US" sz="1600" dirty="0" smtClean="0"/>
              <a:t>a</a:t>
            </a:r>
            <a:r>
              <a:rPr lang="ru-RU" sz="1600" dirty="0" smtClean="0"/>
              <a:t> </a:t>
            </a:r>
            <a:r>
              <a:rPr lang="en-US" sz="1600" dirty="0"/>
              <a:t>is a 4π spectrometer to be used for studying charged hadrons, electrons, and photons generated in heavy ion collisions at energies provided by the NICA collider of the Joint Institute for Nuclear Research (</a:t>
            </a:r>
            <a:r>
              <a:rPr lang="en-US" sz="1600" dirty="0" err="1"/>
              <a:t>Dubna</a:t>
            </a:r>
            <a:r>
              <a:rPr lang="en-US" sz="1600" dirty="0"/>
              <a:t>)</a:t>
            </a:r>
          </a:p>
          <a:p>
            <a:pPr algn="just"/>
            <a:r>
              <a:rPr lang="en-US" sz="1600" dirty="0" smtClean="0"/>
              <a:t>Its </a:t>
            </a:r>
            <a:r>
              <a:rPr lang="en-US" sz="1600" dirty="0"/>
              <a:t>main scientific purpose is to search for novel phenomena in the baryon-rich region of the QCD phase diagram by means of colliding heavy nuclei in the energy range of 4 GeV&lt;√</a:t>
            </a:r>
            <a:r>
              <a:rPr lang="en-US" sz="1600" dirty="0" err="1"/>
              <a:t>sNN</a:t>
            </a:r>
            <a:r>
              <a:rPr lang="en-US" sz="1600" dirty="0"/>
              <a:t>&lt;11GeV. The new experimental program at the NICA-MPD will fill a niche </a:t>
            </a:r>
            <a:r>
              <a:rPr lang="en-US" sz="1600" dirty="0" smtClean="0"/>
              <a:t>in its </a:t>
            </a:r>
            <a:r>
              <a:rPr lang="en-US" sz="1600" dirty="0"/>
              <a:t>the energy </a:t>
            </a:r>
            <a:r>
              <a:rPr lang="en-US" sz="1600" dirty="0" smtClean="0"/>
              <a:t>scale and </a:t>
            </a:r>
            <a:r>
              <a:rPr lang="en-US" sz="1600" dirty="0"/>
              <a:t>the results will bring about a deeper insight into hadron dynamics and </a:t>
            </a:r>
            <a:r>
              <a:rPr lang="en-US" sz="1600" dirty="0" err="1"/>
              <a:t>multiparticle</a:t>
            </a:r>
            <a:r>
              <a:rPr lang="en-US" sz="1600" dirty="0"/>
              <a:t> production in the high baryon density domain.</a:t>
            </a:r>
            <a:endParaRPr lang="ru-RU" sz="16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829" y="3607812"/>
            <a:ext cx="3372447" cy="321374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2ACB283-E715-EC45-8CB9-EDD41D508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2" b="40"/>
          <a:stretch>
            <a:fillRect/>
          </a:stretch>
        </p:blipFill>
        <p:spPr bwMode="auto">
          <a:xfrm>
            <a:off x="87919" y="5013176"/>
            <a:ext cx="2157479" cy="15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8D14FA-7C71-81D9-858B-8E82BFA94883}"/>
              </a:ext>
            </a:extLst>
          </p:cNvPr>
          <p:cNvSpPr txBox="1"/>
          <p:nvPr/>
        </p:nvSpPr>
        <p:spPr>
          <a:xfrm>
            <a:off x="229356" y="4551511"/>
            <a:ext cx="1874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Particle identification capability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34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92" y="494649"/>
            <a:ext cx="11943159" cy="5932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271" y="23614"/>
            <a:ext cx="10952798" cy="692696"/>
          </a:xfrm>
        </p:spPr>
        <p:txBody>
          <a:bodyPr/>
          <a:lstStyle/>
          <a:p>
            <a:r>
              <a:rPr lang="en-US" sz="3200" dirty="0" smtClean="0"/>
              <a:t>MPD magnet </a:t>
            </a: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18392" y="2924944"/>
          <a:ext cx="2438103" cy="3505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74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72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Parameters of the magnet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72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Magnetic</a:t>
                      </a:r>
                      <a:r>
                        <a:rPr lang="en-US" sz="1100" baseline="0" dirty="0" smtClean="0"/>
                        <a:t> field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0,57 T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89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Cryostat weight and  size (diameter/length) mm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66 tons  </a:t>
                      </a:r>
                    </a:p>
                    <a:p>
                      <a:pPr algn="ctr"/>
                      <a:r>
                        <a:rPr lang="en-US" sz="1100" dirty="0" smtClean="0"/>
                        <a:t>5443/7910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307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Yoke weight and  size (diameter/length) mm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630 tons</a:t>
                      </a:r>
                    </a:p>
                    <a:p>
                      <a:pPr algn="ctr"/>
                      <a:r>
                        <a:rPr lang="en-US" sz="1100" dirty="0" smtClean="0"/>
                        <a:t>6583/8970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307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Current</a:t>
                      </a:r>
                    </a:p>
                    <a:p>
                      <a:r>
                        <a:rPr lang="en-US" sz="1100" dirty="0" smtClean="0"/>
                        <a:t>Voltage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1835 A</a:t>
                      </a:r>
                    </a:p>
                    <a:p>
                      <a:pPr algn="ctr"/>
                      <a:r>
                        <a:rPr lang="en-US" sz="1100" dirty="0" smtClean="0"/>
                        <a:t>10V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393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Each pole</a:t>
                      </a:r>
                      <a:r>
                        <a:rPr lang="en-US" sz="1100" baseline="0" dirty="0" smtClean="0"/>
                        <a:t> weight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45 tons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307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Total weight with support equipment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800 tons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307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Current TRIM</a:t>
                      </a:r>
                      <a:r>
                        <a:rPr lang="en-US" sz="1100" baseline="0" dirty="0" smtClean="0"/>
                        <a:t> coils (A)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2688/2820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45455"/>
                  </a:ext>
                </a:extLst>
              </a:tr>
              <a:tr h="244393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Homogeneity of field in magnet aperture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3*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1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17948"/>
                  </a:ext>
                </a:extLst>
              </a:tr>
            </a:tbl>
          </a:graphicData>
        </a:graphic>
      </p:graphicFrame>
      <p:pic>
        <p:nvPicPr>
          <p:cNvPr id="3082" name="Picture 10" descr="D:\ОИЯИ\ЛФВЭ_НИКА\MPD\Сборка соленоида\Этапы сборки и отчеты\Фото\Зал МЦД\IMG_46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127" y="4077072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03" y="716310"/>
            <a:ext cx="6232945" cy="30108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63" y="3727140"/>
            <a:ext cx="5952305" cy="287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1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220" y="989423"/>
            <a:ext cx="10786145" cy="55139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764704"/>
          </a:xfrm>
        </p:spPr>
        <p:txBody>
          <a:bodyPr/>
          <a:lstStyle/>
          <a:p>
            <a:r>
              <a:rPr lang="en-US" sz="3600" dirty="0" smtClean="0"/>
              <a:t>Magnet dimensions and delivery</a:t>
            </a:r>
            <a:endParaRPr lang="ru-RU" sz="3600" dirty="0"/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31" y="259555"/>
            <a:ext cx="2213206" cy="151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988840"/>
            <a:ext cx="35283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The parameters for the transport of the MPD Magnet are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1600" dirty="0"/>
          </a:p>
          <a:p>
            <a:r>
              <a:rPr lang="en-US" sz="1600" dirty="0"/>
              <a:t>• MPD Magnet weight: 80 </a:t>
            </a:r>
            <a:r>
              <a:rPr lang="en-US" sz="1600" dirty="0" smtClean="0"/>
              <a:t>ton</a:t>
            </a:r>
            <a:r>
              <a:rPr lang="en-US" sz="1600" dirty="0"/>
              <a:t>s</a:t>
            </a:r>
            <a:endParaRPr lang="ru-RU" sz="1600" dirty="0" smtClean="0"/>
          </a:p>
          <a:p>
            <a:endParaRPr lang="en-US" sz="1600" dirty="0"/>
          </a:p>
          <a:p>
            <a:r>
              <a:rPr lang="en-US" sz="1600" dirty="0"/>
              <a:t>• Shipping structure weight 45 </a:t>
            </a:r>
            <a:r>
              <a:rPr lang="en-US" sz="1600" dirty="0" smtClean="0"/>
              <a:t>tons</a:t>
            </a:r>
            <a:endParaRPr lang="ru-RU" sz="1600" dirty="0" smtClean="0"/>
          </a:p>
          <a:p>
            <a:endParaRPr lang="en-US" sz="1600" dirty="0"/>
          </a:p>
          <a:p>
            <a:r>
              <a:rPr lang="en-US" sz="1600" dirty="0"/>
              <a:t>• MPD Magnet dimensions without Shipping Structure (L x Ø) 8.2 x 5.9 </a:t>
            </a:r>
            <a:r>
              <a:rPr lang="en-US" sz="1600" dirty="0" smtClean="0"/>
              <a:t>m</a:t>
            </a:r>
            <a:endParaRPr lang="ru-RU" sz="1600" dirty="0" smtClean="0"/>
          </a:p>
          <a:p>
            <a:endParaRPr lang="en-US" sz="1600" dirty="0"/>
          </a:p>
          <a:p>
            <a:r>
              <a:rPr lang="en-US" sz="1600" dirty="0"/>
              <a:t>• Overall dimensions (L x W x H) </a:t>
            </a:r>
            <a:r>
              <a:rPr lang="en-US" sz="1600" b="1" dirty="0">
                <a:solidFill>
                  <a:srgbClr val="FF0000"/>
                </a:solidFill>
              </a:rPr>
              <a:t>9.4 x 7.2 x 6.6 </a:t>
            </a:r>
            <a:r>
              <a:rPr lang="en-US" sz="1600" b="1" dirty="0" smtClean="0">
                <a:solidFill>
                  <a:srgbClr val="FF0000"/>
                </a:solidFill>
              </a:rPr>
              <a:t>m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endParaRPr lang="en-US" sz="1600" dirty="0"/>
          </a:p>
          <a:p>
            <a:r>
              <a:rPr lang="en-US" sz="1600" dirty="0"/>
              <a:t>• Total weight </a:t>
            </a:r>
            <a:r>
              <a:rPr lang="en-US" sz="1600" b="1" dirty="0">
                <a:solidFill>
                  <a:srgbClr val="FF0000"/>
                </a:solidFill>
              </a:rPr>
              <a:t>125 </a:t>
            </a:r>
            <a:r>
              <a:rPr lang="en-US" sz="1600" b="1" dirty="0" smtClean="0">
                <a:solidFill>
                  <a:srgbClr val="FF0000"/>
                </a:solidFill>
              </a:rPr>
              <a:t>tons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endParaRPr lang="it-IT" sz="1600" dirty="0"/>
          </a:p>
          <a:p>
            <a:r>
              <a:rPr lang="en-US" sz="1600" dirty="0"/>
              <a:t>• Max tilt allowed 1 degree</a:t>
            </a:r>
            <a:endParaRPr lang="ru-RU" sz="1600" dirty="0"/>
          </a:p>
        </p:txBody>
      </p:sp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228" y="2163265"/>
            <a:ext cx="2823459" cy="188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ОИЯИ\ЛФВЭ_НИКА\MPD\Сборка соленоида\Вскрытие соленоида\MPD\DJI_04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695" y="4569276"/>
            <a:ext cx="2955972" cy="221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8223" y="908720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Genoa (Italy) – St. Petersburg (</a:t>
            </a:r>
            <a:r>
              <a:rPr lang="en-US" dirty="0"/>
              <a:t>R</a:t>
            </a:r>
            <a:r>
              <a:rPr lang="en-US" dirty="0" smtClean="0"/>
              <a:t>ussia) – Ladoga and Onega lakes – Volga river – </a:t>
            </a:r>
            <a:r>
              <a:rPr lang="en-US" dirty="0" err="1" smtClean="0"/>
              <a:t>Dubna</a:t>
            </a:r>
            <a:r>
              <a:rPr lang="en-US" dirty="0" smtClean="0"/>
              <a:t> (JINR)</a:t>
            </a:r>
            <a:endParaRPr lang="ru-RU" dirty="0"/>
          </a:p>
        </p:txBody>
      </p:sp>
      <p:pic>
        <p:nvPicPr>
          <p:cNvPr id="3074" name="Picture 2" descr="D:\ОИЯИ\ЛФВЭ_НИКА\MPD\Сборка соленоида\Этапы сборки и отчеты\Фото\IMG_238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87" y="4530959"/>
            <a:ext cx="1691500" cy="225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88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732" y="1633271"/>
            <a:ext cx="6861043" cy="3413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40271" y="23614"/>
            <a:ext cx="10952798" cy="692696"/>
          </a:xfrm>
        </p:spPr>
        <p:txBody>
          <a:bodyPr/>
          <a:lstStyle/>
          <a:p>
            <a:r>
              <a:rPr lang="en-US" sz="3200" dirty="0" smtClean="0"/>
              <a:t>Solenoid construction</a:t>
            </a:r>
            <a:endParaRPr lang="ru-RU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7" y="1340768"/>
            <a:ext cx="488693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116335" y="980728"/>
            <a:ext cx="2736304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Solenoid with vacuum jacket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83069" y="1015033"/>
            <a:ext cx="3312368" cy="469751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Solenoid without vacuum jacket</a:t>
            </a:r>
            <a:endParaRPr lang="ru-RU" sz="1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684287" y="4077073"/>
            <a:ext cx="1008112" cy="1244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1937" y="5046711"/>
            <a:ext cx="1348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Vacuum jacket</a:t>
            </a:r>
            <a:endParaRPr lang="ru-RU" sz="14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4287" y="5321955"/>
            <a:ext cx="1596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280319" y="4005064"/>
            <a:ext cx="1140272" cy="13168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4247" y="5589240"/>
            <a:ext cx="23487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Inner diameter is 4656 mm</a:t>
            </a:r>
          </a:p>
          <a:p>
            <a:r>
              <a:rPr lang="en-US" sz="1400" dirty="0" smtClean="0"/>
              <a:t>Outer diameter is 5443 mm</a:t>
            </a:r>
          </a:p>
          <a:p>
            <a:r>
              <a:rPr lang="en-US" sz="1400" dirty="0" smtClean="0"/>
              <a:t>Length is 7910 mm </a:t>
            </a:r>
            <a:endParaRPr lang="ru-RU" sz="1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91764" y="5321955"/>
            <a:ext cx="4317259" cy="141596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1400" dirty="0" smtClean="0"/>
              <a:t>Vacuum jacket (10-6 </a:t>
            </a:r>
            <a:r>
              <a:rPr lang="en-US" sz="1400" dirty="0" err="1" smtClean="0"/>
              <a:t>Torr</a:t>
            </a:r>
            <a:r>
              <a:rPr lang="en-US" sz="1400" dirty="0" smtClean="0"/>
              <a:t> in warm mode)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LN2 thermal shield (80K)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Cold mass (support cylinder for SC cables)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Superconductor cables (3 parts) total length 27 km, </a:t>
            </a:r>
            <a:r>
              <a:rPr lang="en-US" sz="1400" dirty="0" err="1" smtClean="0"/>
              <a:t>NbTi</a:t>
            </a:r>
            <a:r>
              <a:rPr lang="en-US" sz="1400" dirty="0"/>
              <a:t> </a:t>
            </a:r>
            <a:r>
              <a:rPr lang="en-US" sz="1400" dirty="0" smtClean="0"/>
              <a:t> in pure aluminum matrix.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Cooling LN2 and LH pipes (</a:t>
            </a:r>
            <a:r>
              <a:rPr lang="en-US" sz="1400" dirty="0" err="1" smtClean="0"/>
              <a:t>cimmny</a:t>
            </a:r>
            <a:r>
              <a:rPr lang="en-US" sz="1400" dirty="0" smtClean="0"/>
              <a:t> area)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788743" y="1412776"/>
            <a:ext cx="1368152" cy="1296144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788743" y="1412776"/>
            <a:ext cx="1296144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85221" y="1164779"/>
            <a:ext cx="11031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LN2  shield</a:t>
            </a:r>
            <a:endParaRPr lang="ru-RU" sz="14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332901" y="5328960"/>
            <a:ext cx="4392488" cy="141596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6</a:t>
            </a:r>
            <a:r>
              <a:rPr lang="en-US" sz="1400" dirty="0" smtClean="0"/>
              <a:t>. Number </a:t>
            </a:r>
            <a:r>
              <a:rPr lang="en-US" sz="1400" dirty="0"/>
              <a:t>of turns </a:t>
            </a:r>
            <a:r>
              <a:rPr lang="en-US" sz="1400" dirty="0" smtClean="0"/>
              <a:t>– 1674</a:t>
            </a:r>
          </a:p>
          <a:p>
            <a:r>
              <a:rPr lang="en-US" sz="1400" dirty="0"/>
              <a:t>7</a:t>
            </a:r>
            <a:r>
              <a:rPr lang="en-US" sz="1400" dirty="0" smtClean="0"/>
              <a:t>. Operation </a:t>
            </a:r>
            <a:r>
              <a:rPr lang="en-US" sz="1400" dirty="0"/>
              <a:t>temperature 4,5 – 5,5 </a:t>
            </a:r>
            <a:r>
              <a:rPr lang="en-US" sz="1400" dirty="0" smtClean="0"/>
              <a:t>K</a:t>
            </a:r>
          </a:p>
          <a:p>
            <a:r>
              <a:rPr lang="en-US" sz="1400" dirty="0"/>
              <a:t>8</a:t>
            </a:r>
            <a:r>
              <a:rPr lang="en-US" sz="1400" dirty="0" smtClean="0"/>
              <a:t>. Operation </a:t>
            </a:r>
            <a:r>
              <a:rPr lang="en-US" sz="1400" dirty="0"/>
              <a:t>current / Rated induction – 1,79  A / 0,5 </a:t>
            </a:r>
            <a:r>
              <a:rPr lang="en-US" sz="1400" dirty="0" smtClean="0"/>
              <a:t>T.</a:t>
            </a:r>
          </a:p>
          <a:p>
            <a:r>
              <a:rPr lang="en-US" sz="1400" dirty="0"/>
              <a:t>9</a:t>
            </a:r>
            <a:r>
              <a:rPr lang="en-US" sz="1400" dirty="0" smtClean="0"/>
              <a:t>. 12 </a:t>
            </a:r>
            <a:r>
              <a:rPr lang="en-US" sz="1400" dirty="0"/>
              <a:t>Radial and 6 axis cold mass suspensions</a:t>
            </a:r>
          </a:p>
          <a:p>
            <a:r>
              <a:rPr lang="en-US" sz="1400" dirty="0" smtClean="0"/>
              <a:t>10. Total </a:t>
            </a:r>
            <a:r>
              <a:rPr lang="en-US" sz="1400" dirty="0"/>
              <a:t>heat gain – 1056 W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730910" y="4990043"/>
            <a:ext cx="3156226" cy="33191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Parameters of solenoid</a:t>
            </a:r>
            <a:endParaRPr lang="ru-RU" sz="1600" dirty="0"/>
          </a:p>
        </p:txBody>
      </p:sp>
      <p:pic>
        <p:nvPicPr>
          <p:cNvPr id="40" name="Picture 7" descr="D:\ОИЯИ\ЛФВЭ_НИКА\MPD\Сборка соленоида\Этапы сборки и отчеты\Фото\06_11_2022\Фото_статус сборки_08_11_2022\IMG_11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375" y="309563"/>
            <a:ext cx="1513656" cy="201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Овал 30"/>
          <p:cNvSpPr/>
          <p:nvPr/>
        </p:nvSpPr>
        <p:spPr>
          <a:xfrm>
            <a:off x="9109223" y="2564904"/>
            <a:ext cx="936104" cy="115212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>
            <a:stCxn id="31" idx="6"/>
          </p:cNvCxnSpPr>
          <p:nvPr/>
        </p:nvCxnSpPr>
        <p:spPr>
          <a:xfrm flipV="1">
            <a:off x="10045327" y="2420888"/>
            <a:ext cx="1188876" cy="72008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11395849" y="3140969"/>
            <a:ext cx="161646" cy="864095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10693399" y="3284984"/>
            <a:ext cx="702450" cy="72008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1265985" y="40050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  <p:cxnSp>
        <p:nvCxnSpPr>
          <p:cNvPr id="42" name="Прямая со стрелкой 41"/>
          <p:cNvCxnSpPr/>
          <p:nvPr/>
        </p:nvCxnSpPr>
        <p:spPr>
          <a:xfrm flipH="1" flipV="1">
            <a:off x="8965207" y="3573016"/>
            <a:ext cx="432048" cy="93610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9277193" y="44788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11257413" y="223622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,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5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ukhin Konstantin\Downloads\IMG_9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25" y="1196752"/>
            <a:ext cx="3195414" cy="239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88" y="1058842"/>
            <a:ext cx="4617166" cy="302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820" y="116632"/>
            <a:ext cx="10952798" cy="527133"/>
          </a:xfrm>
        </p:spPr>
        <p:txBody>
          <a:bodyPr/>
          <a:lstStyle/>
          <a:p>
            <a:r>
              <a:rPr lang="en-US" sz="4000" dirty="0" smtClean="0"/>
              <a:t>Superconductor cable</a:t>
            </a:r>
            <a:endParaRPr lang="ru-RU" sz="4000" dirty="0"/>
          </a:p>
        </p:txBody>
      </p:sp>
      <p:pic>
        <p:nvPicPr>
          <p:cNvPr id="5" name="Picture 2" descr="C:\Users\ADmin\Downloads\20180522_1208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9063" y="4293096"/>
            <a:ext cx="3840427" cy="2160240"/>
          </a:xfrm>
          <a:prstGeom prst="rect">
            <a:avLst/>
          </a:prstGeom>
          <a:noFill/>
        </p:spPr>
      </p:pic>
      <p:pic>
        <p:nvPicPr>
          <p:cNvPr id="6" name="Picture 3" descr="C:\Users\ADmin\Downloads\20170926_151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77175" y="3120950"/>
            <a:ext cx="2016224" cy="113412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540272" y="332656"/>
            <a:ext cx="2543520" cy="60228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Original SC </a:t>
            </a:r>
            <a:r>
              <a:rPr lang="en-US" dirty="0"/>
              <a:t>cables for MPD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48883" y="565605"/>
            <a:ext cx="4104456" cy="334542"/>
          </a:xfrm>
          <a:prstGeom prst="round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Winding and tests of SC cable in ASG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8223" y="4037092"/>
            <a:ext cx="4464496" cy="270427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 cables parameters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SC Materials – </a:t>
            </a:r>
            <a:r>
              <a:rPr lang="en-US" sz="1600" dirty="0" err="1" smtClean="0"/>
              <a:t>NbTi</a:t>
            </a:r>
            <a:r>
              <a:rPr lang="en-US" sz="1600" dirty="0" smtClean="0"/>
              <a:t>/Cu.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Cable composition  is pure aluminum matrix (4,1 x 20 mm) and inside string of Cu/SC ratio 0,9/1 (d – 1,5 mm).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Insulation – </a:t>
            </a:r>
            <a:r>
              <a:rPr lang="en-US" sz="1600" dirty="0" err="1" smtClean="0"/>
              <a:t>kapton</a:t>
            </a:r>
            <a:r>
              <a:rPr lang="en-US" sz="1600" dirty="0"/>
              <a:t> tape, glass tape and epoxy </a:t>
            </a:r>
            <a:r>
              <a:rPr lang="en-US" sz="1600" dirty="0" smtClean="0"/>
              <a:t>resin. 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Critical current (1,2 T, 4,5 K) – 6,9 kA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solidFill>
                  <a:schemeClr val="bg1"/>
                </a:solidFill>
              </a:rPr>
              <a:t>Cable length  - 27 km.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Cable weight – 6,3 tons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649" y="959370"/>
            <a:ext cx="3935461" cy="20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33937" y="1196752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LHC 27 km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19" y="4008105"/>
            <a:ext cx="368236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836712"/>
          </a:xfrm>
        </p:spPr>
        <p:txBody>
          <a:bodyPr/>
          <a:lstStyle/>
          <a:p>
            <a:r>
              <a:rPr lang="en-US" sz="4000" dirty="0" smtClean="0"/>
              <a:t>Possibility of magnet moving</a:t>
            </a:r>
            <a:endParaRPr lang="ru-RU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9" y="1196752"/>
            <a:ext cx="9374939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40" y="1196752"/>
            <a:ext cx="9374939" cy="47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39" y="1199009"/>
            <a:ext cx="9413401" cy="47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9105984" y="1484784"/>
            <a:ext cx="2958677" cy="3528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Three main position</a:t>
            </a:r>
          </a:p>
          <a:p>
            <a:pPr algn="ctr"/>
            <a:endParaRPr lang="en-US" b="1" dirty="0" smtClean="0"/>
          </a:p>
          <a:p>
            <a:pPr marL="342900" indent="-342900">
              <a:buAutoNum type="arabicPeriod"/>
            </a:pPr>
            <a:r>
              <a:rPr lang="en-US" sz="1600" dirty="0" smtClean="0"/>
              <a:t>Assembling position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Trim coils installation position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Beam position</a:t>
            </a:r>
          </a:p>
          <a:p>
            <a:endParaRPr lang="en-US" sz="1600" dirty="0"/>
          </a:p>
          <a:p>
            <a:r>
              <a:rPr lang="en-US" sz="1600" dirty="0" smtClean="0"/>
              <a:t>Distance – 12 m</a:t>
            </a:r>
          </a:p>
          <a:p>
            <a:r>
              <a:rPr lang="en-US" sz="1600" dirty="0" smtClean="0"/>
              <a:t>Moving time about 5 hours</a:t>
            </a:r>
          </a:p>
          <a:p>
            <a:r>
              <a:rPr lang="en-US" sz="1600" dirty="0" smtClean="0"/>
              <a:t>Speed  2 – 3 mm/s (for the final step 0,4-0,5 mm/s)</a:t>
            </a:r>
          </a:p>
        </p:txBody>
      </p:sp>
    </p:spTree>
    <p:extLst>
      <p:ext uri="{BB962C8B-B14F-4D97-AF65-F5344CB8AC3E}">
        <p14:creationId xmlns:p14="http://schemas.microsoft.com/office/powerpoint/2010/main" val="285669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908720"/>
          </a:xfrm>
        </p:spPr>
        <p:txBody>
          <a:bodyPr/>
          <a:lstStyle/>
          <a:p>
            <a:r>
              <a:rPr lang="en-US" dirty="0" smtClean="0"/>
              <a:t>Power supply system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11" y="980727"/>
            <a:ext cx="10411197" cy="5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7" y="1916832"/>
            <a:ext cx="3754101" cy="473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711" y="1890488"/>
            <a:ext cx="4246056" cy="473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669" y="1988840"/>
            <a:ext cx="3882443" cy="439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21" y="4765684"/>
            <a:ext cx="2928070" cy="202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469623" y="6164703"/>
            <a:ext cx="1512168" cy="5543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779" y="4661714"/>
            <a:ext cx="2768743" cy="226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26" y="4701832"/>
            <a:ext cx="2826034" cy="219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9352580" y="6070780"/>
            <a:ext cx="1512168" cy="5543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0831" y="6164703"/>
            <a:ext cx="1512168" cy="5543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2239" y="1124744"/>
            <a:ext cx="3744416" cy="720080"/>
          </a:xfrm>
          <a:prstGeom prst="round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Power supply of </a:t>
            </a:r>
            <a:r>
              <a:rPr lang="en-US" sz="2000" b="1" dirty="0" smtClean="0"/>
              <a:t>TRIM1</a:t>
            </a:r>
          </a:p>
          <a:p>
            <a:pPr algn="ctr"/>
            <a:r>
              <a:rPr lang="en-US" sz="1600" b="1" dirty="0"/>
              <a:t>I = </a:t>
            </a:r>
            <a:r>
              <a:rPr lang="en-US" sz="1600" b="1" dirty="0" smtClean="0"/>
              <a:t>3000A </a:t>
            </a:r>
            <a:r>
              <a:rPr lang="en-US" sz="1600" b="1" dirty="0"/>
              <a:t>V= </a:t>
            </a:r>
            <a:r>
              <a:rPr lang="en-US" sz="1600" b="1" dirty="0" smtClean="0"/>
              <a:t>70V</a:t>
            </a:r>
            <a:endParaRPr lang="ru-RU" sz="16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75467" y="1124744"/>
            <a:ext cx="3744416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Power supply of </a:t>
            </a:r>
            <a:r>
              <a:rPr lang="en-US" sz="2000" b="1" dirty="0" smtClean="0"/>
              <a:t>solenoid </a:t>
            </a:r>
            <a:r>
              <a:rPr lang="en-US" sz="2000" b="1" dirty="0"/>
              <a:t>I = </a:t>
            </a:r>
            <a:r>
              <a:rPr lang="en-US" sz="2000" b="1" dirty="0" smtClean="0"/>
              <a:t>2500A </a:t>
            </a:r>
            <a:r>
              <a:rPr lang="en-US" sz="2000" b="1" dirty="0"/>
              <a:t>V= </a:t>
            </a:r>
            <a:r>
              <a:rPr lang="en-US" sz="2000" b="1" dirty="0" smtClean="0"/>
              <a:t>10V</a:t>
            </a:r>
            <a:endParaRPr lang="ru-RU" sz="20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317135" y="1124744"/>
            <a:ext cx="3744416" cy="720080"/>
          </a:xfrm>
          <a:prstGeom prst="round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Power supply of </a:t>
            </a:r>
            <a:r>
              <a:rPr lang="en-US" sz="2000" b="1" dirty="0" smtClean="0"/>
              <a:t>TRIM2</a:t>
            </a:r>
          </a:p>
          <a:p>
            <a:pPr algn="ctr"/>
            <a:r>
              <a:rPr lang="en-US" sz="1600" b="1" dirty="0" smtClean="0"/>
              <a:t>I = 1300A V= 45V</a:t>
            </a:r>
            <a:endParaRPr lang="ru-RU" sz="1600" b="1" dirty="0"/>
          </a:p>
        </p:txBody>
      </p:sp>
      <p:pic>
        <p:nvPicPr>
          <p:cNvPr id="19" name="Picture 3" descr="C:\Users\Mukhin Konstantin\Downloads\IMG_0669 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0498" y="2602098"/>
            <a:ext cx="2700758" cy="202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Mukhin Konstantin\Downloads\IMG_066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199" y="2264503"/>
            <a:ext cx="2914063" cy="218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19" y="2338287"/>
            <a:ext cx="6119019" cy="318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95" y="4264155"/>
            <a:ext cx="4320480" cy="25267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66035" y="4327282"/>
            <a:ext cx="4377077" cy="255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0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0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667" y="1057799"/>
            <a:ext cx="9024108" cy="417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065" y="116632"/>
            <a:ext cx="10952798" cy="672478"/>
          </a:xfrm>
        </p:spPr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Cryogenic infrastructure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764704"/>
            <a:ext cx="3492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Control Dewar </a:t>
            </a:r>
            <a:endParaRPr lang="ru-RU" sz="1400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Refrigerator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NTCS (Nitrogen temperature correction system)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LN2 and LHe heaters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LHe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pipe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Cryogenic flexible connection pipes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LN2 Tanks (2 pc)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LHe Tanks (2 pc)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LN2 transfer pipe 120 m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Warm pipes for He, N2 and </a:t>
            </a:r>
            <a:r>
              <a:rPr lang="en-US" sz="1400" dirty="0"/>
              <a:t>i</a:t>
            </a:r>
            <a:r>
              <a:rPr lang="en-US" sz="1400" dirty="0" smtClean="0"/>
              <a:t>nstrumentation Air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Flexible warm pipes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dirty="0" smtClean="0"/>
              <a:t>Support system for flexible pipes </a:t>
            </a:r>
          </a:p>
          <a:p>
            <a:pPr>
              <a:lnSpc>
                <a:spcPct val="150000"/>
              </a:lnSpc>
            </a:pPr>
            <a:endParaRPr lang="ru-RU" sz="14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07" y="1141579"/>
            <a:ext cx="8784028" cy="493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8173119" y="4581128"/>
            <a:ext cx="1656184" cy="1224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Mukhin Konstantin\Downloads\IMG_75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623" y="4796359"/>
            <a:ext cx="2690413" cy="20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399036" y="5229200"/>
            <a:ext cx="1774083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117" y="1057799"/>
            <a:ext cx="9036367" cy="470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D:\ОИЯИ\ЛФВЭ_НИКА\MPD\Сборка соленоида\Узел Чимни\Фото доработка\IMG_90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07" y="730384"/>
            <a:ext cx="8051838" cy="603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9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908720"/>
          </a:xfrm>
        </p:spPr>
        <p:txBody>
          <a:bodyPr/>
          <a:lstStyle/>
          <a:p>
            <a:r>
              <a:rPr lang="en-US" sz="4400" dirty="0" smtClean="0"/>
              <a:t>MPD </a:t>
            </a:r>
            <a:r>
              <a:rPr lang="en-US" sz="4400" dirty="0"/>
              <a:t>c</a:t>
            </a:r>
            <a:r>
              <a:rPr lang="en-US" sz="4400" dirty="0" smtClean="0"/>
              <a:t>ryogenic system</a:t>
            </a:r>
            <a:endParaRPr lang="ru-RU" sz="4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1052736"/>
            <a:ext cx="11928647" cy="421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68" y="3579812"/>
            <a:ext cx="3816424" cy="2862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81231" y="933078"/>
            <a:ext cx="2880320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4753" y="2350492"/>
            <a:ext cx="3278188" cy="24586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389" y="1577371"/>
            <a:ext cx="2468892" cy="185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0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692696"/>
          </a:xfrm>
        </p:spPr>
        <p:txBody>
          <a:bodyPr/>
          <a:lstStyle/>
          <a:p>
            <a:r>
              <a:rPr lang="en-US" sz="4000" dirty="0" smtClean="0"/>
              <a:t>Cooling process scheduled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428" y="745216"/>
            <a:ext cx="9326437" cy="29481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428" y="3797987"/>
            <a:ext cx="9326438" cy="29490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503" y="1142833"/>
            <a:ext cx="5978995" cy="11643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8543" y="4221088"/>
            <a:ext cx="5359642" cy="10081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89865" y="1680694"/>
            <a:ext cx="16840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Mapping 0,2T</a:t>
            </a:r>
          </a:p>
          <a:p>
            <a:r>
              <a:rPr lang="en-US" sz="1600" dirty="0" smtClean="0"/>
              <a:t>SC – 716A</a:t>
            </a:r>
          </a:p>
          <a:p>
            <a:r>
              <a:rPr lang="en-US" sz="1600" dirty="0" smtClean="0"/>
              <a:t>TRIM 1 – 824 A</a:t>
            </a:r>
          </a:p>
          <a:p>
            <a:r>
              <a:rPr lang="en-US" sz="1600" dirty="0" smtClean="0"/>
              <a:t>TRIM 2 – 1176 A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0405367" y="4740062"/>
            <a:ext cx="16840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Mapping 0,5T</a:t>
            </a:r>
          </a:p>
          <a:p>
            <a:r>
              <a:rPr lang="en-US" sz="1600" dirty="0" smtClean="0"/>
              <a:t>SC – 1835A</a:t>
            </a:r>
          </a:p>
          <a:p>
            <a:r>
              <a:rPr lang="en-US" sz="1600" dirty="0" smtClean="0"/>
              <a:t>TRIM 1 – 2688 A</a:t>
            </a:r>
          </a:p>
          <a:p>
            <a:r>
              <a:rPr lang="en-US" sz="1600" dirty="0" smtClean="0"/>
              <a:t>TRIM 2 – 2795 A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189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496" y="-144146"/>
            <a:ext cx="10952798" cy="809328"/>
          </a:xfrm>
        </p:spPr>
        <p:txBody>
          <a:bodyPr/>
          <a:lstStyle/>
          <a:p>
            <a:r>
              <a:rPr lang="en-US" sz="3600" dirty="0" smtClean="0"/>
              <a:t>Stationary magnetic field monitors</a:t>
            </a:r>
            <a:endParaRPr lang="ru-RU" sz="3600" dirty="0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31" y="788590"/>
            <a:ext cx="5841058" cy="286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Mukhin Konstantin\Downloads\IMG_94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2053" y="4178782"/>
            <a:ext cx="2376264" cy="178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432" y="3957189"/>
            <a:ext cx="3377221" cy="222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19" y="795680"/>
            <a:ext cx="3569240" cy="276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6428" y="710398"/>
            <a:ext cx="3087484" cy="16788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0822" y="930059"/>
            <a:ext cx="535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720</a:t>
            </a:r>
            <a:r>
              <a:rPr lang="en-US" sz="1200" dirty="0" smtClean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0,2T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44091" y="2780928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1000A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7675" y="2480687"/>
            <a:ext cx="3087484" cy="17059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87083" y="262638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1120A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0,3T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5343" y="4278132"/>
            <a:ext cx="3149881" cy="16767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5224" y="702368"/>
            <a:ext cx="3155339" cy="16801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4047" y="2480687"/>
            <a:ext cx="3148746" cy="172178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683877" y="447632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1520A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0,4T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48478" y="95251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1880A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0,5T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65407" y="263780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2140A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0,57T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905224" y="702369"/>
            <a:ext cx="3177569" cy="35000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69263" y="4343199"/>
            <a:ext cx="2376264" cy="234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8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9" y="0"/>
            <a:ext cx="10952798" cy="908720"/>
          </a:xfrm>
        </p:spPr>
        <p:txBody>
          <a:bodyPr/>
          <a:lstStyle/>
          <a:p>
            <a:r>
              <a:rPr lang="en-US" sz="4000" dirty="0" smtClean="0"/>
              <a:t>Field mapper in solenoid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168" t="8889" r="11770" b="12037"/>
          <a:stretch/>
        </p:blipFill>
        <p:spPr>
          <a:xfrm>
            <a:off x="324247" y="737079"/>
            <a:ext cx="4545097" cy="342285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899" y="4193748"/>
            <a:ext cx="4843742" cy="244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53586" y="83911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16/07/2025 test mapper in Novosibirsk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9109223" y="60541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From 06/10/2025 assembling and test in MPD solenoid</a:t>
            </a:r>
            <a:endParaRPr lang="ru-RU" sz="1400" dirty="0"/>
          </a:p>
        </p:txBody>
      </p:sp>
      <p:pic>
        <p:nvPicPr>
          <p:cNvPr id="2053" name="Picture 5" descr="C:\Users\Mukhin Konstantin\Downloads\IMG_9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25391" y="1752138"/>
            <a:ext cx="2378937" cy="178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ukhin Konstantin\Downloads\attachment (7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27" y="4490290"/>
            <a:ext cx="401366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9802" y="3836763"/>
            <a:ext cx="4205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26-27/10/2025</a:t>
            </a:r>
          </a:p>
          <a:p>
            <a:pPr algn="ctr"/>
            <a:r>
              <a:rPr lang="en-US" sz="1600" dirty="0" smtClean="0"/>
              <a:t>Measuring in one stationary point (730,6 A) 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06891" y="1688384"/>
            <a:ext cx="3356992" cy="25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7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2362" y="587047"/>
            <a:ext cx="4055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15-16/12/2025</a:t>
            </a:r>
          </a:p>
          <a:p>
            <a:pPr algn="ctr"/>
            <a:r>
              <a:rPr lang="en-US" sz="2000" b="1" dirty="0" smtClean="0"/>
              <a:t>Measuring</a:t>
            </a:r>
            <a:r>
              <a:rPr lang="ru-RU" sz="2000" b="1" dirty="0" smtClean="0"/>
              <a:t> 0,2 Т</a:t>
            </a:r>
            <a:r>
              <a:rPr lang="en-US" sz="2000" b="1" dirty="0" smtClean="0"/>
              <a:t> with TRIM coils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8909" y="1324296"/>
            <a:ext cx="601314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SC</a:t>
            </a:r>
            <a:r>
              <a:rPr lang="ru-RU" sz="1600" b="1" dirty="0" smtClean="0"/>
              <a:t> – 716А, </a:t>
            </a:r>
            <a:r>
              <a:rPr lang="en-US" sz="1600" b="1" dirty="0" smtClean="0"/>
              <a:t>PS 1 – 824A</a:t>
            </a:r>
            <a:r>
              <a:rPr lang="ru-RU" sz="1600" b="1" dirty="0" smtClean="0"/>
              <a:t>, </a:t>
            </a:r>
            <a:r>
              <a:rPr lang="en-US" sz="1600" b="1" dirty="0" smtClean="0"/>
              <a:t>PS 2 – 352A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                   TRIM1 – 824A, TRIM2 – 1176A</a:t>
            </a:r>
            <a:endParaRPr lang="ru-RU" sz="1600" b="1" dirty="0" smtClean="0"/>
          </a:p>
          <a:p>
            <a:pPr>
              <a:lnSpc>
                <a:spcPct val="125000"/>
              </a:lnSpc>
            </a:pPr>
            <a:r>
              <a:rPr lang="en-US" sz="1200" b="1" dirty="0" smtClean="0"/>
              <a:t>Project parameters:</a:t>
            </a:r>
          </a:p>
          <a:p>
            <a:pPr>
              <a:lnSpc>
                <a:spcPct val="125000"/>
              </a:lnSpc>
            </a:pPr>
            <a:r>
              <a:rPr lang="en-US" sz="1200" b="1" dirty="0" smtClean="0"/>
              <a:t>Total</a:t>
            </a:r>
            <a:r>
              <a:rPr lang="ru-RU" sz="1200" b="1" dirty="0" smtClean="0"/>
              <a:t> 16 000 </a:t>
            </a:r>
            <a:r>
              <a:rPr lang="en-US" sz="1200" b="1" dirty="0" smtClean="0"/>
              <a:t>points</a:t>
            </a:r>
            <a:r>
              <a:rPr lang="ru-RU" sz="1200" b="1" dirty="0" smtClean="0"/>
              <a:t> </a:t>
            </a:r>
            <a:r>
              <a:rPr lang="en-US" sz="1200" b="1" dirty="0" smtClean="0"/>
              <a:t>on</a:t>
            </a:r>
            <a:r>
              <a:rPr lang="ru-RU" sz="1200" b="1" dirty="0" smtClean="0"/>
              <a:t> 2 </a:t>
            </a:r>
            <a:r>
              <a:rPr lang="en-US" sz="1200" b="1" dirty="0" smtClean="0"/>
              <a:t>half</a:t>
            </a:r>
            <a:r>
              <a:rPr lang="ru-RU" sz="1200" b="1" dirty="0" smtClean="0"/>
              <a:t>. </a:t>
            </a:r>
            <a:r>
              <a:rPr lang="en-US" sz="1200" b="1" dirty="0" smtClean="0"/>
              <a:t>16 plate at</a:t>
            </a:r>
            <a:r>
              <a:rPr lang="ru-RU" sz="1200" b="1" dirty="0" smtClean="0"/>
              <a:t> </a:t>
            </a:r>
            <a:r>
              <a:rPr lang="en-US" sz="1200" b="1" dirty="0" smtClean="0"/>
              <a:t>W</a:t>
            </a:r>
            <a:r>
              <a:rPr lang="ru-RU" sz="1200" b="1" dirty="0" smtClean="0"/>
              <a:t>, 13 </a:t>
            </a:r>
            <a:r>
              <a:rPr lang="en-US" sz="1200" b="1" dirty="0" smtClean="0"/>
              <a:t>plate at</a:t>
            </a:r>
            <a:r>
              <a:rPr lang="ru-RU" sz="1200" b="1" dirty="0" smtClean="0"/>
              <a:t> </a:t>
            </a:r>
            <a:r>
              <a:rPr lang="en-US" sz="1200" b="1" dirty="0" smtClean="0"/>
              <a:t>E.</a:t>
            </a:r>
            <a:endParaRPr lang="ru-RU" sz="1200" b="1" dirty="0" smtClean="0"/>
          </a:p>
          <a:p>
            <a:pPr>
              <a:lnSpc>
                <a:spcPct val="125000"/>
              </a:lnSpc>
            </a:pPr>
            <a:endParaRPr lang="ru-RU" sz="1200" dirty="0"/>
          </a:p>
          <a:p>
            <a:pPr>
              <a:lnSpc>
                <a:spcPct val="125000"/>
              </a:lnSpc>
            </a:pPr>
            <a:r>
              <a:rPr lang="en-US" sz="1200" dirty="0" smtClean="0"/>
              <a:t>Mapping process</a:t>
            </a:r>
            <a:r>
              <a:rPr lang="ru-RU" sz="1200" dirty="0" smtClean="0"/>
              <a:t>: </a:t>
            </a:r>
          </a:p>
          <a:p>
            <a:pPr>
              <a:lnSpc>
                <a:spcPct val="125000"/>
              </a:lnSpc>
            </a:pPr>
            <a:r>
              <a:rPr lang="en-US" sz="1200" dirty="0" smtClean="0"/>
              <a:t>Start</a:t>
            </a:r>
            <a:r>
              <a:rPr lang="ru-RU" sz="1200" dirty="0" smtClean="0"/>
              <a:t> 15/12/2025  13-50</a:t>
            </a:r>
          </a:p>
          <a:p>
            <a:pPr>
              <a:lnSpc>
                <a:spcPct val="125000"/>
              </a:lnSpc>
            </a:pPr>
            <a:r>
              <a:rPr lang="ru-RU" sz="1200" dirty="0" smtClean="0"/>
              <a:t>16/12/2025 02-00 – </a:t>
            </a:r>
            <a:r>
              <a:rPr lang="en-US" sz="1200" dirty="0" smtClean="0"/>
              <a:t>west side finish</a:t>
            </a:r>
            <a:r>
              <a:rPr lang="ru-RU" sz="1200" dirty="0" smtClean="0"/>
              <a:t>  (6704 </a:t>
            </a:r>
            <a:r>
              <a:rPr lang="en-US" sz="1200" dirty="0" smtClean="0"/>
              <a:t>point</a:t>
            </a:r>
            <a:r>
              <a:rPr lang="ru-RU" sz="1200" dirty="0" smtClean="0"/>
              <a:t>, </a:t>
            </a:r>
            <a:r>
              <a:rPr lang="en-US" sz="1200" dirty="0" smtClean="0"/>
              <a:t>time to mapping</a:t>
            </a:r>
            <a:r>
              <a:rPr lang="ru-RU" sz="1200" dirty="0" smtClean="0"/>
              <a:t> 12 </a:t>
            </a:r>
            <a:r>
              <a:rPr lang="en-US" sz="1200" dirty="0" smtClean="0"/>
              <a:t>hours</a:t>
            </a:r>
            <a:r>
              <a:rPr lang="ru-RU" sz="1200" dirty="0" smtClean="0"/>
              <a:t> 10 </a:t>
            </a:r>
            <a:r>
              <a:rPr lang="en-US" sz="1200" dirty="0" smtClean="0"/>
              <a:t>minutes</a:t>
            </a:r>
            <a:r>
              <a:rPr lang="ru-RU" sz="1200" dirty="0" smtClean="0"/>
              <a:t>, 6,5 </a:t>
            </a:r>
            <a:r>
              <a:rPr lang="en-US" sz="1200" dirty="0" smtClean="0"/>
              <a:t>sec</a:t>
            </a:r>
            <a:r>
              <a:rPr lang="ru-RU" sz="1200" dirty="0" smtClean="0"/>
              <a:t>/</a:t>
            </a:r>
            <a:r>
              <a:rPr lang="en-US" sz="1200" dirty="0" smtClean="0"/>
              <a:t>point</a:t>
            </a:r>
            <a:r>
              <a:rPr lang="ru-RU" sz="1200" dirty="0" smtClean="0"/>
              <a:t>)</a:t>
            </a:r>
          </a:p>
          <a:p>
            <a:pPr>
              <a:lnSpc>
                <a:spcPct val="125000"/>
              </a:lnSpc>
            </a:pPr>
            <a:r>
              <a:rPr lang="en-US" sz="1200" dirty="0"/>
              <a:t>Rearranging the barbell</a:t>
            </a:r>
            <a:r>
              <a:rPr lang="ru-RU" sz="1200" dirty="0" smtClean="0"/>
              <a:t> – </a:t>
            </a:r>
            <a:r>
              <a:rPr lang="en-US" sz="1200" dirty="0" smtClean="0"/>
              <a:t>from</a:t>
            </a:r>
            <a:r>
              <a:rPr lang="ru-RU" sz="1200" dirty="0" smtClean="0"/>
              <a:t> 2 </a:t>
            </a:r>
            <a:r>
              <a:rPr lang="en-US" sz="1200" dirty="0" smtClean="0"/>
              <a:t>AM</a:t>
            </a:r>
            <a:r>
              <a:rPr lang="ru-RU" sz="1200" dirty="0" smtClean="0"/>
              <a:t> </a:t>
            </a:r>
            <a:r>
              <a:rPr lang="en-US" sz="1200" dirty="0" smtClean="0"/>
              <a:t>to</a:t>
            </a:r>
            <a:r>
              <a:rPr lang="ru-RU" sz="1200" dirty="0" smtClean="0"/>
              <a:t> 3 </a:t>
            </a:r>
            <a:r>
              <a:rPr lang="en-US" sz="1200" dirty="0" smtClean="0"/>
              <a:t>AM</a:t>
            </a:r>
            <a:endParaRPr lang="ru-RU" sz="1200" dirty="0" smtClean="0"/>
          </a:p>
          <a:p>
            <a:pPr>
              <a:lnSpc>
                <a:spcPct val="125000"/>
              </a:lnSpc>
            </a:pPr>
            <a:r>
              <a:rPr lang="ru-RU" sz="1200" dirty="0" smtClean="0"/>
              <a:t>3-00 – </a:t>
            </a:r>
            <a:r>
              <a:rPr lang="en-US" sz="1200" dirty="0" smtClean="0"/>
              <a:t>start of east side mapping</a:t>
            </a:r>
            <a:endParaRPr lang="ru-RU" sz="1200" dirty="0" smtClean="0"/>
          </a:p>
          <a:p>
            <a:pPr>
              <a:lnSpc>
                <a:spcPct val="125000"/>
              </a:lnSpc>
            </a:pPr>
            <a:r>
              <a:rPr lang="en-US" sz="1200" dirty="0" smtClean="0"/>
              <a:t>16/12/2025 </a:t>
            </a:r>
            <a:r>
              <a:rPr lang="ru-RU" sz="1200" dirty="0" smtClean="0"/>
              <a:t>14-10 – </a:t>
            </a:r>
            <a:r>
              <a:rPr lang="en-US" sz="1200" dirty="0" smtClean="0"/>
              <a:t>finish mapping of east side</a:t>
            </a:r>
            <a:r>
              <a:rPr lang="ru-RU" sz="1200" dirty="0" smtClean="0"/>
              <a:t> (5447 </a:t>
            </a:r>
            <a:r>
              <a:rPr lang="en-US" sz="1200" dirty="0" smtClean="0"/>
              <a:t>points</a:t>
            </a:r>
            <a:r>
              <a:rPr lang="ru-RU" sz="1200" dirty="0" smtClean="0"/>
              <a:t>, </a:t>
            </a:r>
            <a:r>
              <a:rPr lang="en-US" sz="1200" dirty="0" smtClean="0"/>
              <a:t>time to mapping</a:t>
            </a:r>
            <a:r>
              <a:rPr lang="ru-RU" sz="1200" dirty="0" smtClean="0"/>
              <a:t> 11 </a:t>
            </a:r>
            <a:r>
              <a:rPr lang="en-US" sz="1200" dirty="0" smtClean="0"/>
              <a:t>hours</a:t>
            </a:r>
            <a:r>
              <a:rPr lang="ru-RU" sz="1200" dirty="0" smtClean="0"/>
              <a:t> 10 </a:t>
            </a:r>
            <a:r>
              <a:rPr lang="en-US" sz="1200" dirty="0" smtClean="0"/>
              <a:t>minutes</a:t>
            </a:r>
            <a:r>
              <a:rPr lang="ru-RU" sz="1200" dirty="0" smtClean="0"/>
              <a:t>, 7,4 </a:t>
            </a:r>
            <a:r>
              <a:rPr lang="en-US" sz="1200" dirty="0" smtClean="0"/>
              <a:t>sec</a:t>
            </a:r>
            <a:r>
              <a:rPr lang="ru-RU" sz="1200" dirty="0" smtClean="0"/>
              <a:t>/</a:t>
            </a:r>
            <a:r>
              <a:rPr lang="en-US" sz="1200" dirty="0" smtClean="0"/>
              <a:t>point</a:t>
            </a:r>
            <a:r>
              <a:rPr lang="ru-RU" sz="1200" dirty="0" smtClean="0"/>
              <a:t>)</a:t>
            </a:r>
            <a:endParaRPr lang="en-US" sz="1200" dirty="0" smtClean="0"/>
          </a:p>
          <a:p>
            <a:pPr>
              <a:lnSpc>
                <a:spcPct val="125000"/>
              </a:lnSpc>
            </a:pPr>
            <a:endParaRPr lang="en-US" sz="1200" dirty="0"/>
          </a:p>
          <a:p>
            <a:endParaRPr lang="ru-RU" sz="1400" dirty="0"/>
          </a:p>
        </p:txBody>
      </p:sp>
      <p:pic>
        <p:nvPicPr>
          <p:cNvPr id="3075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10913" r="19908" b="11169"/>
          <a:stretch>
            <a:fillRect/>
          </a:stretch>
        </p:blipFill>
        <p:spPr bwMode="auto">
          <a:xfrm>
            <a:off x="54854" y="4885163"/>
            <a:ext cx="2429633" cy="194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16" y="4588603"/>
            <a:ext cx="2939193" cy="226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0496" y="-144146"/>
            <a:ext cx="10952798" cy="809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 dirty="0">
                <a:effectLst/>
              </a:rPr>
              <a:t>T</a:t>
            </a:r>
            <a:r>
              <a:rPr lang="en-US" sz="3600" dirty="0" smtClean="0">
                <a:effectLst/>
              </a:rPr>
              <a:t>wo </a:t>
            </a:r>
            <a:r>
              <a:rPr lang="en-US" sz="3600" dirty="0">
                <a:effectLst/>
              </a:rPr>
              <a:t>main attempts at measuring the magnetic field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165007" y="665182"/>
            <a:ext cx="4055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01</a:t>
            </a:r>
            <a:r>
              <a:rPr lang="ru-RU" sz="2000" b="1" dirty="0" smtClean="0"/>
              <a:t>-</a:t>
            </a:r>
            <a:r>
              <a:rPr lang="en-US" sz="2000" b="1" dirty="0" smtClean="0"/>
              <a:t>2</a:t>
            </a:r>
            <a:r>
              <a:rPr lang="en-US" sz="2000" b="1" dirty="0"/>
              <a:t>8</a:t>
            </a:r>
            <a:r>
              <a:rPr lang="ru-RU" sz="2000" b="1" dirty="0" smtClean="0"/>
              <a:t>/</a:t>
            </a:r>
            <a:r>
              <a:rPr lang="en-US" sz="2000" b="1" dirty="0" smtClean="0"/>
              <a:t>07</a:t>
            </a:r>
            <a:r>
              <a:rPr lang="ru-RU" sz="2000" b="1" dirty="0" smtClean="0"/>
              <a:t>/202</a:t>
            </a:r>
            <a:r>
              <a:rPr lang="en-US" sz="2000" b="1" dirty="0" smtClean="0"/>
              <a:t>6</a:t>
            </a:r>
            <a:endParaRPr lang="ru-RU" sz="2000" b="1" dirty="0" smtClean="0"/>
          </a:p>
          <a:p>
            <a:pPr algn="ctr"/>
            <a:r>
              <a:rPr lang="en-US" sz="2000" b="1" dirty="0" smtClean="0"/>
              <a:t>Measuring</a:t>
            </a:r>
            <a:r>
              <a:rPr lang="ru-RU" sz="2000" b="1" dirty="0" smtClean="0"/>
              <a:t> 0,</a:t>
            </a:r>
            <a:r>
              <a:rPr lang="en-US" sz="2000" b="1" dirty="0" smtClean="0"/>
              <a:t>5</a:t>
            </a:r>
            <a:r>
              <a:rPr lang="ru-RU" sz="2000" b="1" dirty="0" smtClean="0"/>
              <a:t> Т</a:t>
            </a:r>
            <a:r>
              <a:rPr lang="en-US" sz="2000" b="1" dirty="0" smtClean="0"/>
              <a:t> with TRIM coils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85936" y="1373068"/>
            <a:ext cx="5414059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SC</a:t>
            </a:r>
            <a:r>
              <a:rPr lang="ru-RU" sz="1600" b="1" dirty="0" smtClean="0"/>
              <a:t> – </a:t>
            </a:r>
            <a:r>
              <a:rPr lang="en-US" sz="1600" b="1" dirty="0" smtClean="0"/>
              <a:t>1835</a:t>
            </a:r>
            <a:r>
              <a:rPr lang="ru-RU" sz="1600" b="1" dirty="0" smtClean="0"/>
              <a:t>А, </a:t>
            </a:r>
            <a:r>
              <a:rPr lang="en-US" sz="1600" b="1" dirty="0" smtClean="0"/>
              <a:t>PS 1 – 2688A</a:t>
            </a:r>
            <a:r>
              <a:rPr lang="ru-RU" sz="1600" b="1" dirty="0" smtClean="0"/>
              <a:t>, </a:t>
            </a:r>
            <a:r>
              <a:rPr lang="en-US" sz="1600" b="1" dirty="0" smtClean="0"/>
              <a:t>PS 2 – 107A</a:t>
            </a:r>
          </a:p>
          <a:p>
            <a:r>
              <a:rPr lang="en-US" sz="1600" b="1" dirty="0"/>
              <a:t> </a:t>
            </a:r>
            <a:r>
              <a:rPr lang="en-US" sz="1600" b="1" dirty="0" smtClean="0"/>
              <a:t>                    TRIM1 – 2688A, TRIM2 – 2795A</a:t>
            </a:r>
            <a:endParaRPr lang="ru-RU" sz="1600" b="1" dirty="0" smtClean="0"/>
          </a:p>
          <a:p>
            <a:pPr>
              <a:lnSpc>
                <a:spcPct val="125000"/>
              </a:lnSpc>
            </a:pPr>
            <a:endParaRPr lang="en-US" sz="1200" b="1" dirty="0" smtClean="0"/>
          </a:p>
          <a:p>
            <a:pPr>
              <a:lnSpc>
                <a:spcPct val="125000"/>
              </a:lnSpc>
            </a:pPr>
            <a:r>
              <a:rPr lang="en-US" sz="1200" dirty="0" smtClean="0"/>
              <a:t>Field </a:t>
            </a:r>
            <a:r>
              <a:rPr lang="en-US" sz="1200" dirty="0"/>
              <a:t>mapping by project on </a:t>
            </a:r>
            <a:r>
              <a:rPr lang="en-US" sz="1200" b="1" dirty="0"/>
              <a:t>big scan </a:t>
            </a:r>
            <a:r>
              <a:rPr lang="en-US" sz="1200" dirty="0" smtClean="0"/>
              <a:t>involved program of aperture TPC by Z +/- 2000 mm, R – 1200 mm, Phi 20</a:t>
            </a:r>
            <a:r>
              <a:rPr lang="en-US" sz="1200" baseline="30000" dirty="0" smtClean="0"/>
              <a:t>0</a:t>
            </a:r>
            <a:r>
              <a:rPr lang="en-US" sz="1200" dirty="0" smtClean="0"/>
              <a:t> . Step by Z – 50 mm, by R – 50 mm. Totally about 61 440 points.</a:t>
            </a:r>
          </a:p>
          <a:p>
            <a:pPr>
              <a:lnSpc>
                <a:spcPct val="125000"/>
              </a:lnSpc>
            </a:pPr>
            <a:endParaRPr lang="en-US" sz="1200" dirty="0"/>
          </a:p>
          <a:p>
            <a:pPr algn="ctr">
              <a:lnSpc>
                <a:spcPct val="125000"/>
              </a:lnSpc>
            </a:pPr>
            <a:r>
              <a:rPr lang="en-US" sz="1200" b="1" dirty="0"/>
              <a:t>Sort program of mapping:</a:t>
            </a:r>
          </a:p>
          <a:p>
            <a:pPr algn="ctr">
              <a:lnSpc>
                <a:spcPct val="125000"/>
              </a:lnSpc>
            </a:pPr>
            <a:r>
              <a:rPr lang="en-US" sz="1200" b="1" dirty="0"/>
              <a:t>Total</a:t>
            </a:r>
            <a:r>
              <a:rPr lang="ru-RU" sz="1200" b="1" dirty="0"/>
              <a:t> </a:t>
            </a:r>
            <a:r>
              <a:rPr lang="en-US" sz="1200" b="1" dirty="0"/>
              <a:t>696</a:t>
            </a:r>
            <a:r>
              <a:rPr lang="ru-RU" sz="1200" b="1" dirty="0"/>
              <a:t> </a:t>
            </a:r>
            <a:r>
              <a:rPr lang="en-US" sz="1200" b="1" dirty="0"/>
              <a:t>points</a:t>
            </a:r>
            <a:r>
              <a:rPr lang="ru-RU" sz="1200" b="1" dirty="0"/>
              <a:t> </a:t>
            </a:r>
            <a:r>
              <a:rPr lang="en-US" sz="1200" b="1" dirty="0"/>
              <a:t>on</a:t>
            </a:r>
            <a:r>
              <a:rPr lang="ru-RU" sz="1200" b="1" dirty="0"/>
              <a:t> 2 </a:t>
            </a:r>
            <a:r>
              <a:rPr lang="en-US" sz="1200" b="1" dirty="0"/>
              <a:t>half</a:t>
            </a:r>
            <a:r>
              <a:rPr lang="ru-RU" sz="1200" b="1" dirty="0"/>
              <a:t>. </a:t>
            </a:r>
            <a:r>
              <a:rPr lang="en-US" sz="1200" b="1" dirty="0"/>
              <a:t>12 lines at</a:t>
            </a:r>
            <a:r>
              <a:rPr lang="ru-RU" sz="1200" b="1" dirty="0"/>
              <a:t> </a:t>
            </a:r>
            <a:r>
              <a:rPr lang="en-US" sz="1200" b="1" dirty="0"/>
              <a:t>W</a:t>
            </a:r>
            <a:r>
              <a:rPr lang="ru-RU" sz="1200" b="1" dirty="0"/>
              <a:t>, 1</a:t>
            </a:r>
            <a:r>
              <a:rPr lang="en-US" sz="1200" b="1" dirty="0"/>
              <a:t>2</a:t>
            </a:r>
            <a:r>
              <a:rPr lang="ru-RU" sz="1200" b="1" dirty="0"/>
              <a:t> </a:t>
            </a:r>
            <a:r>
              <a:rPr lang="en-US" sz="1200" b="1" dirty="0"/>
              <a:t>lines at</a:t>
            </a:r>
            <a:r>
              <a:rPr lang="ru-RU" sz="1200" b="1" dirty="0"/>
              <a:t> </a:t>
            </a:r>
            <a:r>
              <a:rPr lang="en-US" sz="1200" b="1" dirty="0"/>
              <a:t>E.</a:t>
            </a:r>
            <a:endParaRPr lang="ru-RU" sz="1200" b="1" dirty="0"/>
          </a:p>
          <a:p>
            <a:pPr algn="ctr">
              <a:lnSpc>
                <a:spcPct val="125000"/>
              </a:lnSpc>
            </a:pPr>
            <a:r>
              <a:rPr lang="en-US" sz="1200" dirty="0"/>
              <a:t>Angle of turn (0, 90, 180, 270)</a:t>
            </a:r>
          </a:p>
          <a:p>
            <a:pPr>
              <a:lnSpc>
                <a:spcPct val="125000"/>
              </a:lnSpc>
            </a:pPr>
            <a:endParaRPr lang="ru-RU" sz="1200" dirty="0"/>
          </a:p>
        </p:txBody>
      </p:sp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7020991" y="4019085"/>
            <a:ext cx="4455251" cy="2520280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 flipH="1">
            <a:off x="6250479" y="2924944"/>
            <a:ext cx="338464" cy="1543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44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01303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en-US" dirty="0" smtClean="0"/>
          </a:p>
          <a:p>
            <a:r>
              <a:rPr lang="en-US" b="1" dirty="0" smtClean="0"/>
              <a:t>2026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February </a:t>
            </a:r>
            <a:r>
              <a:rPr lang="ru-RU" dirty="0" smtClean="0"/>
              <a:t>– </a:t>
            </a:r>
            <a:r>
              <a:rPr lang="en-US" dirty="0" smtClean="0"/>
              <a:t>March – mapping, processing of results and confirmation of homogeneity (3*10-4) by 0,</a:t>
            </a:r>
            <a:r>
              <a:rPr lang="ru-RU" dirty="0" smtClean="0"/>
              <a:t>2</a:t>
            </a:r>
            <a:r>
              <a:rPr lang="en-US" dirty="0" smtClean="0"/>
              <a:t> T. </a:t>
            </a:r>
            <a:r>
              <a:rPr lang="en-US" dirty="0" smtClean="0">
                <a:solidFill>
                  <a:srgbClr val="00B050"/>
                </a:solidFill>
              </a:rPr>
              <a:t>System of magnet stability operate.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March – April – </a:t>
            </a:r>
            <a:r>
              <a:rPr lang="en-US" kern="1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Frame installation into Magnet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kern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kern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April </a:t>
            </a:r>
            <a:r>
              <a:rPr lang="en-US" dirty="0" smtClean="0"/>
              <a:t>– May – </a:t>
            </a:r>
            <a:r>
              <a:rPr lang="en-US" dirty="0" smtClean="0">
                <a:solidFill>
                  <a:srgbClr val="00B050"/>
                </a:solidFill>
              </a:rPr>
              <a:t>100% </a:t>
            </a:r>
            <a:r>
              <a:rPr lang="en-US" dirty="0" err="1" smtClean="0">
                <a:solidFill>
                  <a:srgbClr val="00B050"/>
                </a:solidFill>
              </a:rPr>
              <a:t>ECal</a:t>
            </a:r>
            <a:r>
              <a:rPr lang="en-US" dirty="0" smtClean="0">
                <a:solidFill>
                  <a:srgbClr val="00B050"/>
                </a:solidFill>
              </a:rPr>
              <a:t> modules was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installed. Cosmic testing.</a:t>
            </a:r>
            <a:endParaRPr lang="ru-RU" dirty="0" smtClean="0">
              <a:solidFill>
                <a:srgbClr val="00B05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May – June – </a:t>
            </a:r>
            <a:r>
              <a:rPr lang="ru-RU" dirty="0" smtClean="0">
                <a:solidFill>
                  <a:srgbClr val="00B050"/>
                </a:solidFill>
              </a:rPr>
              <a:t>100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% of </a:t>
            </a:r>
            <a:r>
              <a:rPr lang="en-US" dirty="0" err="1" smtClean="0">
                <a:solidFill>
                  <a:srgbClr val="00B050"/>
                </a:solidFill>
              </a:rPr>
              <a:t>ToF</a:t>
            </a:r>
            <a:r>
              <a:rPr lang="en-US" dirty="0" smtClean="0">
                <a:solidFill>
                  <a:srgbClr val="00B050"/>
                </a:solidFill>
              </a:rPr>
              <a:t> modules installed. Testing.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June – 20</a:t>
            </a:r>
            <a:r>
              <a:rPr lang="en-US" baseline="30000" dirty="0" smtClean="0"/>
              <a:t>th</a:t>
            </a:r>
            <a:r>
              <a:rPr lang="en-US" dirty="0" smtClean="0"/>
              <a:t> of July – </a:t>
            </a:r>
            <a:r>
              <a:rPr lang="en-US" dirty="0" smtClean="0">
                <a:solidFill>
                  <a:srgbClr val="00B050"/>
                </a:solidFill>
              </a:rPr>
              <a:t>mapping 0,5 T in TPC aperture.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August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dirty="0" smtClean="0"/>
              <a:t>October</a:t>
            </a:r>
            <a:r>
              <a:rPr lang="en-US" dirty="0" smtClean="0"/>
              <a:t> </a:t>
            </a:r>
            <a:r>
              <a:rPr lang="en-US" dirty="0" smtClean="0"/>
              <a:t>– </a:t>
            </a:r>
            <a:r>
              <a:rPr lang="en-US" dirty="0" smtClean="0">
                <a:solidFill>
                  <a:srgbClr val="00B050"/>
                </a:solidFill>
              </a:rPr>
              <a:t>TPC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tests and </a:t>
            </a:r>
            <a:r>
              <a:rPr lang="en-US" dirty="0" smtClean="0">
                <a:solidFill>
                  <a:srgbClr val="00B050"/>
                </a:solidFill>
              </a:rPr>
              <a:t>installation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October – TRIM coils installation and </a:t>
            </a:r>
            <a:r>
              <a:rPr lang="en-US" dirty="0" smtClean="0"/>
              <a:t>moving </a:t>
            </a:r>
            <a:r>
              <a:rPr lang="en-US" dirty="0" smtClean="0"/>
              <a:t>to the beam point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From</a:t>
            </a:r>
            <a:r>
              <a:rPr lang="ru-RU" dirty="0" smtClean="0"/>
              <a:t> </a:t>
            </a:r>
            <a:r>
              <a:rPr lang="en-US" dirty="0" smtClean="0"/>
              <a:t>end of </a:t>
            </a:r>
            <a:r>
              <a:rPr lang="en-US" dirty="0" smtClean="0"/>
              <a:t>October 2026 – stat operation with NICA beam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200" y="-99392"/>
            <a:ext cx="10952798" cy="820033"/>
          </a:xfrm>
        </p:spPr>
        <p:txBody>
          <a:bodyPr/>
          <a:lstStyle/>
          <a:p>
            <a:r>
              <a:rPr lang="en-US" sz="4000" dirty="0" smtClean="0"/>
              <a:t>Status and Plans.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321" y="1443730"/>
            <a:ext cx="2208245" cy="1656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501" y="1412776"/>
            <a:ext cx="1861391" cy="13960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20292" y="1621047"/>
            <a:ext cx="2581623" cy="19362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4493" y="3598263"/>
            <a:ext cx="3191655" cy="23937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7215" y="4323209"/>
            <a:ext cx="288032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ОИЯИ\ЛФВЭ_НИКА\Фото НИКИ коптер\NICA Коптер Осень 2024\PANO0001-Pano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 trans="22000" brushSize="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23"/>
            <a:ext cx="12169776" cy="684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88" y="548680"/>
            <a:ext cx="10952798" cy="764704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Thank you for attention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69436" y="1724430"/>
            <a:ext cx="3096345" cy="23222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6380" y="1853403"/>
            <a:ext cx="2948947" cy="22117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30" y="4446678"/>
            <a:ext cx="2843808" cy="2132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551" y="1503698"/>
            <a:ext cx="2822443" cy="21168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24314" y="4497273"/>
            <a:ext cx="2564904" cy="19236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772" y="1386660"/>
            <a:ext cx="3885463" cy="29140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93" y="4586187"/>
            <a:ext cx="3043235" cy="21553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32" y="4300911"/>
            <a:ext cx="3331103" cy="24983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219" y="3503938"/>
            <a:ext cx="907709" cy="14620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200" y="3499374"/>
            <a:ext cx="1099985" cy="146664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8912" y="1963841"/>
            <a:ext cx="2190409" cy="164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5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229420</TotalTime>
  <Words>1354</Words>
  <Application>Microsoft Office PowerPoint</Application>
  <PresentationFormat>Произвольный</PresentationFormat>
  <Paragraphs>231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Super conductor magnet of Multi-Purposed Detector MPD for NICA complex. Technical parameters and infrastructure of the magnet.</vt:lpstr>
      <vt:lpstr>Plan of talk</vt:lpstr>
      <vt:lpstr>Chapter 1 Nuclotron based Ion Collider fAcility  NICA complex</vt:lpstr>
      <vt:lpstr>NICA complex and MPD </vt:lpstr>
      <vt:lpstr>Scheme of Nuclotron based Ion Collider fAcility </vt:lpstr>
      <vt:lpstr>Collider elements</vt:lpstr>
      <vt:lpstr>Chapter 2 Multi-Purpose Detector MPD  at NICA complex</vt:lpstr>
      <vt:lpstr>MPD in NICA complex</vt:lpstr>
      <vt:lpstr>MPD detector</vt:lpstr>
      <vt:lpstr>MPD magnet </vt:lpstr>
      <vt:lpstr>Magnet dimensions and delivery</vt:lpstr>
      <vt:lpstr>Solenoid construction</vt:lpstr>
      <vt:lpstr>Superconductor cable</vt:lpstr>
      <vt:lpstr>Possibility of magnet moving</vt:lpstr>
      <vt:lpstr>Power supply system</vt:lpstr>
      <vt:lpstr>Cryogenic infrastructure</vt:lpstr>
      <vt:lpstr>MPD cryogenic system</vt:lpstr>
      <vt:lpstr>Cooling process scheduled</vt:lpstr>
      <vt:lpstr>Stationary magnetic field monitors</vt:lpstr>
      <vt:lpstr>Field mapper in solenoid</vt:lpstr>
      <vt:lpstr>Презентация PowerPoint</vt:lpstr>
      <vt:lpstr>Status and Plans.</vt:lpstr>
      <vt:lpstr>Thank you for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of the Solenoid preparation for cooling</dc:title>
  <dc:creator>Workstation</dc:creator>
  <cp:lastModifiedBy>Mukhin Konstantin</cp:lastModifiedBy>
  <cp:revision>504</cp:revision>
  <cp:lastPrinted>2022-11-09T12:29:49Z</cp:lastPrinted>
  <dcterms:created xsi:type="dcterms:W3CDTF">2022-04-18T15:23:32Z</dcterms:created>
  <dcterms:modified xsi:type="dcterms:W3CDTF">2026-10-08T16:14:47Z</dcterms:modified>
</cp:coreProperties>
</file>