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heme/theme2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4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6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7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8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97" r:id="rId4"/>
    <p:sldId id="260" r:id="rId5"/>
    <p:sldId id="298" r:id="rId6"/>
    <p:sldId id="285" r:id="rId7"/>
    <p:sldId id="270" r:id="rId8"/>
    <p:sldId id="303" r:id="rId9"/>
    <p:sldId id="281" r:id="rId10"/>
    <p:sldId id="288" r:id="rId11"/>
    <p:sldId id="277" r:id="rId12"/>
    <p:sldId id="307" r:id="rId13"/>
    <p:sldId id="306" r:id="rId14"/>
    <p:sldId id="286" r:id="rId15"/>
    <p:sldId id="289" r:id="rId16"/>
    <p:sldId id="292" r:id="rId17"/>
    <p:sldId id="310" r:id="rId18"/>
    <p:sldId id="294" r:id="rId19"/>
    <p:sldId id="296" r:id="rId20"/>
    <p:sldId id="291" r:id="rId21"/>
    <p:sldId id="293" r:id="rId22"/>
    <p:sldId id="261" r:id="rId23"/>
    <p:sldId id="282" r:id="rId24"/>
    <p:sldId id="311" r:id="rId25"/>
    <p:sldId id="309" r:id="rId26"/>
    <p:sldId id="301" r:id="rId27"/>
    <p:sldId id="302" r:id="rId28"/>
    <p:sldId id="300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16160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3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219" y="45"/>
      </p:cViewPr>
      <p:guideLst>
        <p:guide orient="horz" pos="2159"/>
        <p:guide pos="379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B5D6F-CB00-6483-5555-672E175D7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56D1DC4-D64B-7E95-AD70-E41C0D5D79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6ADE5B7-EE92-5FD6-0C8F-281A3C01FB8A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716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9BCE6-6342-A6DE-E7C0-9B1EF7DF0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0B4C290-3829-2751-CFCB-5B69C8A5B6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9D12FB-5BF5-7760-E392-16520FF3AEC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761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D2507-C8E6-8B97-6310-1ADA7A841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F68C951-730A-493B-AC26-B4D40B1CCA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2A3677-7533-622A-9281-C655D7A9779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099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71851-0EE2-2EEE-8854-D6D8B6AE3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99D95FA-4A2F-5886-1185-6BDBBBAC22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D2D86A-6078-CF07-26FC-A72CE7BD0A8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825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4EA3-EB12-78B1-9ABF-8C6F1FA09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EB15C0-4C7C-8635-270D-920183A7DC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0F8530-4A25-2AF0-2E60-E9753A8F8932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672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4DC57-845E-2E32-A943-1C7ADCDAB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5BEF7F3-CC9B-8EB7-A2BD-8D6C7761E7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93C464D-8C0E-486F-AE55-9FE8E11025D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74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1.png"/><Relationship Id="rId5" Type="http://schemas.openxmlformats.org/officeDocument/2006/relationships/tags" Target="../tags/tag27.xml"/><Relationship Id="rId10" Type="http://schemas.openxmlformats.org/officeDocument/2006/relationships/image" Target="../media/image2.jpeg"/><Relationship Id="rId4" Type="http://schemas.openxmlformats.org/officeDocument/2006/relationships/tags" Target="../tags/tag26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10" Type="http://schemas.openxmlformats.org/officeDocument/2006/relationships/image" Target="../media/image1.png"/><Relationship Id="rId4" Type="http://schemas.openxmlformats.org/officeDocument/2006/relationships/tags" Target="../tags/tag40.xml"/><Relationship Id="rId9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image" Target="../media/image1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2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4" b="91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38400" y="2514380"/>
            <a:ext cx="9712800" cy="1062000"/>
          </a:xfrm>
        </p:spPr>
        <p:txBody>
          <a:bodyPr wrap="square" anchor="ctr">
            <a:normAutofit/>
          </a:bodyPr>
          <a:lstStyle>
            <a:lvl1pPr algn="ctr">
              <a:lnSpc>
                <a:spcPct val="100000"/>
              </a:lnSpc>
              <a:defRPr sz="6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238400" y="1884410"/>
            <a:ext cx="9712800" cy="4968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335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endParaRPr lang="zh-CN" altLang="en-US" sz="13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0" y="0"/>
            <a:ext cx="12192635" cy="556260"/>
            <a:chOff x="0" y="0"/>
            <a:chExt cx="19201" cy="876"/>
          </a:xfrm>
        </p:grpSpPr>
        <p:sp>
          <p:nvSpPr>
            <p:cNvPr id="7" name="矩形 6"/>
            <p:cNvSpPr/>
            <p:nvPr userDrawn="1"/>
          </p:nvSpPr>
          <p:spPr>
            <a:xfrm>
              <a:off x="0" y="0"/>
              <a:ext cx="19201" cy="87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123111"/>
            <p:cNvPicPr>
              <a:picLocks noChangeAspect="1"/>
            </p:cNvPicPr>
            <p:nvPr userDrawn="1"/>
          </p:nvPicPr>
          <p:blipFill>
            <a:blip r:embed="rId6"/>
            <a:srcRect t="1" r="53808" b="3077"/>
            <a:stretch>
              <a:fillRect/>
            </a:stretch>
          </p:blipFill>
          <p:spPr>
            <a:xfrm>
              <a:off x="17351" y="103"/>
              <a:ext cx="1635" cy="67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1301749"/>
            <a:ext cx="10800000" cy="48736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17" name="矩形 16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123111">
            <a:extLst>
              <a:ext uri="{FF2B5EF4-FFF2-40B4-BE49-F238E27FC236}">
                <a16:creationId xmlns:a16="http://schemas.microsoft.com/office/drawing/2014/main" id="{2CEFCC98-9C0E-90B3-B99F-1944CE36537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图片 72" descr="背景图案&#10;&#10;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8">
            <a:lum bright="6000"/>
          </a:blip>
          <a:stretch>
            <a:fillRect/>
          </a:stretch>
        </p:blipFill>
        <p:spPr>
          <a:xfrm flipV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 rot="5400000">
            <a:off x="3736340" y="-3732530"/>
            <a:ext cx="4722495" cy="12190730"/>
          </a:xfrm>
          <a:prstGeom prst="rect">
            <a:avLst/>
          </a:prstGeom>
          <a:gradFill>
            <a:gsLst>
              <a:gs pos="100000">
                <a:srgbClr val="FFFFFF">
                  <a:alpha val="0"/>
                </a:srgbClr>
              </a:gs>
              <a:gs pos="20000">
                <a:srgbClr val="FF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114602" y="924183"/>
            <a:ext cx="1977755" cy="1081088"/>
          </a:xfrm>
        </p:spPr>
        <p:txBody>
          <a:bodyPr wrap="square" anchor="b">
            <a:normAutofit/>
          </a:bodyPr>
          <a:lstStyle>
            <a:lvl1pPr algn="ctr">
              <a:defRPr kumimoji="1" lang="zh-CN" altLang="en-US" sz="60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zh-CN" altLang="en-US" dirty="0"/>
              <a:t>标题</a:t>
            </a: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26" name="矩形 25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29" name="矩形 28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123111">
            <a:extLst>
              <a:ext uri="{FF2B5EF4-FFF2-40B4-BE49-F238E27FC236}">
                <a16:creationId xmlns:a16="http://schemas.microsoft.com/office/drawing/2014/main" id="{61CAABC5-BE81-A1C2-0BBD-E1A97DB8A70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0">
            <a:lum bright="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cxnSp>
        <p:nvCxnSpPr>
          <p:cNvPr id="25" name="直接箭头连接符 24"/>
          <p:cNvCxnSpPr/>
          <p:nvPr userDrawn="1">
            <p:custDataLst>
              <p:tags r:id="rId2"/>
            </p:custDataLst>
          </p:nvPr>
        </p:nvCxnSpPr>
        <p:spPr>
          <a:xfrm>
            <a:off x="11235055" y="6189345"/>
            <a:ext cx="358140" cy="0"/>
          </a:xfrm>
          <a:prstGeom prst="straightConnector1">
            <a:avLst/>
          </a:prstGeom>
          <a:ln>
            <a:solidFill>
              <a:schemeClr val="bg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292225" y="2956560"/>
            <a:ext cx="9608185" cy="1104900"/>
          </a:xfrm>
        </p:spPr>
        <p:txBody>
          <a:bodyPr lIns="90000" tIns="46800" rIns="90000" bIns="46800" anchor="t" anchorCtr="0">
            <a:noAutofit/>
          </a:bodyPr>
          <a:lstStyle>
            <a:lvl1pPr algn="ctr">
              <a:defRPr sz="6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</a:p>
        </p:txBody>
      </p:sp>
      <p:sp>
        <p:nvSpPr>
          <p:cNvPr id="3" name="文本占位符 6"/>
          <p:cNvSpPr>
            <a:spLocks noGrp="1"/>
          </p:cNvSpPr>
          <p:nvPr>
            <p:ph type="body" idx="13" hasCustomPrompt="1"/>
            <p:custDataLst>
              <p:tags r:id="rId7"/>
            </p:custDataLst>
          </p:nvPr>
        </p:nvSpPr>
        <p:spPr>
          <a:xfrm>
            <a:off x="1291909" y="1419225"/>
            <a:ext cx="9608502" cy="1341120"/>
          </a:xfrm>
        </p:spPr>
        <p:txBody>
          <a:bodyPr wrap="none" anchor="b" anchorCtr="0">
            <a:noAutofit/>
          </a:bodyPr>
          <a:lstStyle>
            <a:lvl1pPr marL="0" indent="0" algn="ctr">
              <a:buNone/>
              <a:defRPr sz="6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</a:p>
        </p:txBody>
      </p:sp>
      <p:sp>
        <p:nvSpPr>
          <p:cNvPr id="4" name="副标题 9"/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1292225" y="4157345"/>
            <a:ext cx="9608185" cy="631190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19" name="矩形 18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123111">
            <a:extLst>
              <a:ext uri="{FF2B5EF4-FFF2-40B4-BE49-F238E27FC236}">
                <a16:creationId xmlns:a16="http://schemas.microsoft.com/office/drawing/2014/main" id="{A52A9281-D80A-5BDD-621C-1F79A1360CB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9" name="矩形 18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25" name="矩形 24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123111">
            <a:extLst>
              <a:ext uri="{FF2B5EF4-FFF2-40B4-BE49-F238E27FC236}">
                <a16:creationId xmlns:a16="http://schemas.microsoft.com/office/drawing/2014/main" id="{E757BC4E-9726-7107-CFC6-E9C029EEA7F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22" name="矩形 21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27" name="矩形 26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123111">
            <a:extLst>
              <a:ext uri="{FF2B5EF4-FFF2-40B4-BE49-F238E27FC236}">
                <a16:creationId xmlns:a16="http://schemas.microsoft.com/office/drawing/2014/main" id="{446A296D-2FC8-447E-FA6F-73028136FAA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19" name="矩形 18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123111">
            <a:extLst>
              <a:ext uri="{FF2B5EF4-FFF2-40B4-BE49-F238E27FC236}">
                <a16:creationId xmlns:a16="http://schemas.microsoft.com/office/drawing/2014/main" id="{2798567E-7FBB-08CC-3967-54AF81499AA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123111">
            <a:extLst>
              <a:ext uri="{FF2B5EF4-FFF2-40B4-BE49-F238E27FC236}">
                <a16:creationId xmlns:a16="http://schemas.microsoft.com/office/drawing/2014/main" id="{6C8845F6-AF83-D2FE-AE86-8EFEB2E74D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123111">
            <a:extLst>
              <a:ext uri="{FF2B5EF4-FFF2-40B4-BE49-F238E27FC236}">
                <a16:creationId xmlns:a16="http://schemas.microsoft.com/office/drawing/2014/main" id="{3150F1CF-DCA4-0B27-522D-79BE80112ED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4"/>
            </p:custDataLst>
          </p:nvPr>
        </p:nvSpPr>
        <p:spPr>
          <a:xfrm>
            <a:off x="695960" y="1301750"/>
            <a:ext cx="10799088" cy="405553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/>
              <a:t>单击此处编辑副标题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-635" y="6501765"/>
            <a:ext cx="12192635" cy="3562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Slide Number Placeholder 5"/>
          <p:cNvSpPr txBox="1"/>
          <p:nvPr userDrawn="1"/>
        </p:nvSpPr>
        <p:spPr>
          <a:xfrm>
            <a:off x="11597970" y="6501830"/>
            <a:ext cx="4584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5000"/>
          </a:bodyPr>
          <a:lstStyle>
            <a:defPPr>
              <a:defRPr lang="zh-CN"/>
            </a:defPPr>
            <a:lvl1pPr marL="0" algn="r" defTabSz="914400" rtl="0" eaLnBrk="1" latinLnBrk="0" hangingPunct="1">
              <a:defRPr sz="1600" b="1" kern="1200" baseline="0">
                <a:solidFill>
                  <a:srgbClr val="F6FB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9AE70B2-8BF9-45C0-BB95-33D1B9D3A854}" type="slidenum">
              <a:rPr lang="zh-CN" altLang="en-US" sz="1400" smtClean="0"/>
              <a:t>‹#›</a:t>
            </a:fld>
            <a:endParaRPr lang="zh-CN" altLang="en-US" sz="1400" dirty="0"/>
          </a:p>
        </p:txBody>
      </p:sp>
      <p:sp>
        <p:nvSpPr>
          <p:cNvPr id="22" name="矩形 21"/>
          <p:cNvSpPr/>
          <p:nvPr userDrawn="1"/>
        </p:nvSpPr>
        <p:spPr>
          <a:xfrm>
            <a:off x="0" y="0"/>
            <a:ext cx="12192635" cy="5562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123111">
            <a:extLst>
              <a:ext uri="{FF2B5EF4-FFF2-40B4-BE49-F238E27FC236}">
                <a16:creationId xmlns:a16="http://schemas.microsoft.com/office/drawing/2014/main" id="{2156A912-17FE-6A1E-554C-BE82E20AFF8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描述已自动生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lum bright="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 rot="10800000">
            <a:off x="4545965" y="16510"/>
            <a:ext cx="7663180" cy="6841490"/>
          </a:xfrm>
          <a:prstGeom prst="rect">
            <a:avLst/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FF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3994785" y="2691130"/>
            <a:ext cx="6904990" cy="1185545"/>
          </a:xfrm>
        </p:spPr>
        <p:txBody>
          <a:bodyPr wrap="square" anchor="t" anchorCtr="0">
            <a:normAutofit/>
          </a:bodyPr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单击编辑母版标题</a:t>
            </a:r>
          </a:p>
        </p:txBody>
      </p:sp>
      <p:sp>
        <p:nvSpPr>
          <p:cNvPr id="6" name="日期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3994150" y="1730375"/>
            <a:ext cx="6905625" cy="666115"/>
          </a:xfrm>
        </p:spPr>
        <p:txBody>
          <a:bodyPr wrap="square"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日期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任意多边形 6"/>
          <p:cNvSpPr/>
          <p:nvPr userDrawn="1">
            <p:custDataLst>
              <p:tags r:id="rId18"/>
            </p:custDataLst>
          </p:nvPr>
        </p:nvSpPr>
        <p:spPr>
          <a:xfrm>
            <a:off x="0" y="5713730"/>
            <a:ext cx="3426460" cy="11442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3301" h="4441">
                <a:moveTo>
                  <a:pt x="5025" y="0"/>
                </a:moveTo>
                <a:cubicBezTo>
                  <a:pt x="9242" y="0"/>
                  <a:pt x="12730" y="1925"/>
                  <a:pt x="13298" y="4425"/>
                </a:cubicBezTo>
                <a:lnTo>
                  <a:pt x="13301" y="4441"/>
                </a:lnTo>
                <a:lnTo>
                  <a:pt x="0" y="4441"/>
                </a:lnTo>
                <a:lnTo>
                  <a:pt x="0" y="1034"/>
                </a:lnTo>
                <a:lnTo>
                  <a:pt x="26" y="1022"/>
                </a:lnTo>
                <a:cubicBezTo>
                  <a:pt x="1420" y="380"/>
                  <a:pt x="3150" y="0"/>
                  <a:pt x="5025" y="0"/>
                </a:cubicBezTo>
                <a:close/>
              </a:path>
            </a:pathLst>
          </a:custGeom>
          <a:gradFill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85000"/>
                  <a:alpha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 userDrawn="1">
            <p:custDataLst>
              <p:tags r:id="rId19"/>
            </p:custDataLst>
          </p:nvPr>
        </p:nvSpPr>
        <p:spPr>
          <a:xfrm>
            <a:off x="10316210" y="3782060"/>
            <a:ext cx="1875790" cy="19316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954" h="3944">
                <a:moveTo>
                  <a:pt x="2954" y="0"/>
                </a:moveTo>
                <a:lnTo>
                  <a:pt x="2954" y="3944"/>
                </a:lnTo>
                <a:lnTo>
                  <a:pt x="2945" y="3943"/>
                </a:lnTo>
                <a:cubicBezTo>
                  <a:pt x="1264" y="3756"/>
                  <a:pt x="0" y="2944"/>
                  <a:pt x="0" y="1972"/>
                </a:cubicBezTo>
                <a:cubicBezTo>
                  <a:pt x="0" y="1000"/>
                  <a:pt x="1264" y="189"/>
                  <a:pt x="2945" y="1"/>
                </a:cubicBezTo>
                <a:lnTo>
                  <a:pt x="2954" y="0"/>
                </a:lnTo>
                <a:close/>
              </a:path>
            </a:pathLst>
          </a:custGeom>
          <a:gradFill>
            <a:gsLst>
              <a:gs pos="67000">
                <a:srgbClr val="FFFFFF">
                  <a:alpha val="0"/>
                </a:srgbClr>
              </a:gs>
              <a:gs pos="0">
                <a:schemeClr val="bg1">
                  <a:lumMod val="85000"/>
                  <a:alpha val="44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123111">
            <a:extLst>
              <a:ext uri="{FF2B5EF4-FFF2-40B4-BE49-F238E27FC236}">
                <a16:creationId xmlns:a16="http://schemas.microsoft.com/office/drawing/2014/main" id="{A3B0EE36-B6DF-E3C6-2917-A9009002DA3B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 t="1" r="53808" b="3077"/>
          <a:stretch>
            <a:fillRect/>
          </a:stretch>
        </p:blipFill>
        <p:spPr>
          <a:xfrm>
            <a:off x="11017885" y="65405"/>
            <a:ext cx="1038225" cy="42545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4BC7CD57-9D9E-AB82-F1E4-379CEBE0A5F6}"/>
              </a:ext>
            </a:extLst>
          </p:cNvPr>
          <p:cNvGrpSpPr/>
          <p:nvPr userDrawn="1"/>
        </p:nvGrpSpPr>
        <p:grpSpPr>
          <a:xfrm>
            <a:off x="0" y="0"/>
            <a:ext cx="12192635" cy="556260"/>
            <a:chOff x="0" y="0"/>
            <a:chExt cx="19201" cy="876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139E4B3-68BD-116E-4553-510DC287764F}"/>
                </a:ext>
              </a:extLst>
            </p:cNvPr>
            <p:cNvSpPr/>
            <p:nvPr userDrawn="1"/>
          </p:nvSpPr>
          <p:spPr>
            <a:xfrm>
              <a:off x="0" y="0"/>
              <a:ext cx="19201" cy="87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 descr="123111">
              <a:extLst>
                <a:ext uri="{FF2B5EF4-FFF2-40B4-BE49-F238E27FC236}">
                  <a16:creationId xmlns:a16="http://schemas.microsoft.com/office/drawing/2014/main" id="{40A6AB2E-6754-4630-D295-371F0969D6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rcRect t="1" r="53808" b="3077"/>
            <a:stretch>
              <a:fillRect/>
            </a:stretch>
          </p:blipFill>
          <p:spPr>
            <a:xfrm>
              <a:off x="17351" y="103"/>
              <a:ext cx="1635" cy="67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accent1"/>
          </a:solidFill>
          <a:effectLst/>
          <a:uFill>
            <a:solidFill>
              <a:schemeClr val="accent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tags" Target="../tags/tag8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4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4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86510" y="1870710"/>
            <a:ext cx="10130790" cy="1061720"/>
          </a:xfrm>
        </p:spPr>
        <p:txBody>
          <a:bodyPr>
            <a:noAutofit/>
          </a:bodyPr>
          <a:lstStyle/>
          <a:p>
            <a:r>
              <a:rPr lang="en-US" altLang="zh-C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R&amp;D of the STCF Muon detector based on plastic scintillator</a:t>
            </a:r>
          </a:p>
        </p:txBody>
      </p:sp>
      <p:pic>
        <p:nvPicPr>
          <p:cNvPr id="60" name="图片 59" descr="兰大110周年校庆logo-凤凰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01065" y="4108450"/>
            <a:ext cx="1551940" cy="154305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775710" y="3923030"/>
            <a:ext cx="7296785" cy="1913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Jinghe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Zhang, on behalf of STCF</a:t>
            </a:r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MUON Group</a:t>
            </a:r>
          </a:p>
          <a:p>
            <a:endParaRPr lang="en-US" altLang="zh-CN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Lanzhou University</a:t>
            </a:r>
          </a:p>
          <a:p>
            <a:endParaRPr lang="en-US" altLang="zh-CN" sz="2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 2026        October 14, 2026 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55270" y="960120"/>
            <a:ext cx="3165475" cy="741680"/>
          </a:xfrm>
        </p:spPr>
        <p:txBody>
          <a:bodyPr>
            <a:noAutofit/>
          </a:bodyPr>
          <a:lstStyle/>
          <a:p>
            <a:r>
              <a:rPr lang="en-US" altLang="zh-CN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>
            <a:off x="4523739" y="1130300"/>
            <a:ext cx="787047" cy="40177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01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120130" y="1124900"/>
            <a:ext cx="3356610" cy="40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Introduction of STCF</a:t>
            </a:r>
          </a:p>
        </p:txBody>
      </p:sp>
      <p:sp>
        <p:nvSpPr>
          <p:cNvPr id="18" name="圆角矩形 4">
            <a:extLst>
              <a:ext uri="{FF2B5EF4-FFF2-40B4-BE49-F238E27FC236}">
                <a16:creationId xmlns:a16="http://schemas.microsoft.com/office/drawing/2014/main" id="{CD85CF51-BFA2-AF3A-DFD1-19FBD38AECD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523739" y="1785317"/>
            <a:ext cx="787047" cy="40177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02</a:t>
            </a:r>
          </a:p>
        </p:txBody>
      </p:sp>
      <p:sp>
        <p:nvSpPr>
          <p:cNvPr id="20" name="圆角矩形 4">
            <a:extLst>
              <a:ext uri="{FF2B5EF4-FFF2-40B4-BE49-F238E27FC236}">
                <a16:creationId xmlns:a16="http://schemas.microsoft.com/office/drawing/2014/main" id="{66149AEC-BFF1-D623-9010-6A8563D6D4F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523739" y="2440334"/>
            <a:ext cx="787047" cy="40177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03</a:t>
            </a:r>
          </a:p>
        </p:txBody>
      </p:sp>
      <p:sp>
        <p:nvSpPr>
          <p:cNvPr id="22" name="圆角矩形 4">
            <a:extLst>
              <a:ext uri="{FF2B5EF4-FFF2-40B4-BE49-F238E27FC236}">
                <a16:creationId xmlns:a16="http://schemas.microsoft.com/office/drawing/2014/main" id="{6C90C1F1-F293-80CE-B437-2935A531EDB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541905" y="3095351"/>
            <a:ext cx="787047" cy="40177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04</a:t>
            </a:r>
          </a:p>
        </p:txBody>
      </p:sp>
      <p:sp>
        <p:nvSpPr>
          <p:cNvPr id="26" name="圆角矩形 4">
            <a:extLst>
              <a:ext uri="{FF2B5EF4-FFF2-40B4-BE49-F238E27FC236}">
                <a16:creationId xmlns:a16="http://schemas.microsoft.com/office/drawing/2014/main" id="{CBA6EF3F-B60D-F83B-214E-5CCAACC5242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547961" y="3778581"/>
            <a:ext cx="787047" cy="40177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05</a:t>
            </a:r>
          </a:p>
        </p:txBody>
      </p:sp>
      <p:sp>
        <p:nvSpPr>
          <p:cNvPr id="28" name="圆角矩形 4">
            <a:extLst>
              <a:ext uri="{FF2B5EF4-FFF2-40B4-BE49-F238E27FC236}">
                <a16:creationId xmlns:a16="http://schemas.microsoft.com/office/drawing/2014/main" id="{DB6121C1-58A9-541B-D42F-F2509DB68A2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541905" y="4433598"/>
            <a:ext cx="787047" cy="40177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06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32CC231-25AA-0B82-29E1-1130E2F703C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096000" y="1773618"/>
            <a:ext cx="4574111" cy="40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Introduction of STCF Spectrometer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8F89F71-262C-3856-2610-55531FBC147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120130" y="2422336"/>
            <a:ext cx="4574111" cy="40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Design of Muon Detector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F91810C-8919-E9A0-525D-77D5AD895424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120130" y="3075395"/>
            <a:ext cx="4574111" cy="40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R&amp;D of Plastic Scintillator Strip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E22E86B-81ED-6C51-BF55-2B99838F5BC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120130" y="3750368"/>
            <a:ext cx="5270508" cy="40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R&amp;D of Plastic Scintillator Detector Prototype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360C0CA-35E3-A6B2-2DA2-B0E0D99BF9EB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120130" y="4399086"/>
            <a:ext cx="5270508" cy="40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Summary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844FB-73F5-1084-E675-89E9F344F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>
            <a:extLst>
              <a:ext uri="{FF2B5EF4-FFF2-40B4-BE49-F238E27FC236}">
                <a16:creationId xmlns:a16="http://schemas.microsoft.com/office/drawing/2014/main" id="{EA42F8BE-204C-386A-5985-1EA48B51187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2225" y="2378710"/>
            <a:ext cx="9912350" cy="2643505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Introduction of STCF</a:t>
            </a:r>
          </a:p>
        </p:txBody>
      </p:sp>
      <p:sp>
        <p:nvSpPr>
          <p:cNvPr id="3" name="文本占位符 7">
            <a:extLst>
              <a:ext uri="{FF2B5EF4-FFF2-40B4-BE49-F238E27FC236}">
                <a16:creationId xmlns:a16="http://schemas.microsoft.com/office/drawing/2014/main" id="{333EA87C-D13A-95C7-87AC-4383AD10634C}"/>
              </a:ext>
            </a:extLst>
          </p:cNvPr>
          <p:cNvSpPr>
            <a:spLocks noGrp="1"/>
          </p:cNvSpPr>
          <p:nvPr>
            <p:ph type="body" idx="13"/>
            <p:custDataLst>
              <p:tags r:id="rId3"/>
            </p:custDataLst>
          </p:nvPr>
        </p:nvSpPr>
        <p:spPr>
          <a:xfrm>
            <a:off x="1291909" y="854075"/>
            <a:ext cx="9608502" cy="1341120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7599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内容占位符 2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24485" y="1288415"/>
            <a:ext cx="11757660" cy="5119370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0" y="-47842"/>
            <a:ext cx="4019153" cy="720000"/>
          </a:xfrm>
        </p:spPr>
        <p:txBody>
          <a:bodyPr>
            <a:no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Introduction of STCF   </a:t>
            </a:r>
          </a:p>
        </p:txBody>
      </p:sp>
      <p:cxnSp>
        <p:nvCxnSpPr>
          <p:cNvPr id="13" name="Straight Arrow Connector 51"/>
          <p:cNvCxnSpPr/>
          <p:nvPr/>
        </p:nvCxnSpPr>
        <p:spPr>
          <a:xfrm>
            <a:off x="4019153" y="3528928"/>
            <a:ext cx="550137" cy="780460"/>
          </a:xfrm>
          <a:prstGeom prst="straightConnector1">
            <a:avLst/>
          </a:prstGeom>
          <a:ln w="38100">
            <a:solidFill>
              <a:schemeClr val="accent1"/>
            </a:solidFill>
            <a:tailEnd type="oval"/>
          </a:ln>
          <a:effectLst>
            <a:outerShdw blurRad="50800" dist="38100" dir="2700000" sx="98850" sy="98850" algn="tl" rotWithShape="0">
              <a:schemeClr val="bg1">
                <a:alpha val="99893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52"/>
          <p:cNvCxnSpPr/>
          <p:nvPr/>
        </p:nvCxnSpPr>
        <p:spPr>
          <a:xfrm>
            <a:off x="1805940" y="4215483"/>
            <a:ext cx="66184" cy="654173"/>
          </a:xfrm>
          <a:prstGeom prst="straightConnector1">
            <a:avLst/>
          </a:prstGeom>
          <a:ln w="38100">
            <a:solidFill>
              <a:schemeClr val="accent1"/>
            </a:solidFill>
            <a:tailEnd type="oval"/>
          </a:ln>
          <a:effectLst>
            <a:outerShdw blurRad="50800" dist="38100" dir="2700000" sx="91457" sy="91457" algn="tl" rotWithShape="0">
              <a:schemeClr val="bg1">
                <a:alpha val="99893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9879226" y="1503466"/>
            <a:ext cx="2129022" cy="1816663"/>
            <a:chOff x="7044070" y="3156505"/>
            <a:chExt cx="2681288" cy="2045123"/>
          </a:xfrm>
        </p:grpSpPr>
        <p:pic>
          <p:nvPicPr>
            <p:cNvPr id="23" name="Image" descr="Image"/>
            <p:cNvPicPr>
              <a:picLocks noChangeAspect="1"/>
            </p:cNvPicPr>
            <p:nvPr/>
          </p:nvPicPr>
          <p:blipFill>
            <a:blip r:embed="rId6"/>
            <a:srcRect l="5042" t="6146" r="4212" b="2834"/>
            <a:stretch>
              <a:fillRect/>
            </a:stretch>
          </p:blipFill>
          <p:spPr>
            <a:xfrm>
              <a:off x="7294648" y="3156505"/>
              <a:ext cx="2430710" cy="2045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15423" y="5"/>
                  </a:moveTo>
                  <a:cubicBezTo>
                    <a:pt x="15189" y="15"/>
                    <a:pt x="14808" y="41"/>
                    <a:pt x="14210" y="88"/>
                  </a:cubicBezTo>
                  <a:cubicBezTo>
                    <a:pt x="13969" y="107"/>
                    <a:pt x="13396" y="150"/>
                    <a:pt x="12937" y="185"/>
                  </a:cubicBezTo>
                  <a:cubicBezTo>
                    <a:pt x="12478" y="220"/>
                    <a:pt x="11814" y="272"/>
                    <a:pt x="11460" y="299"/>
                  </a:cubicBezTo>
                  <a:cubicBezTo>
                    <a:pt x="11107" y="326"/>
                    <a:pt x="9209" y="460"/>
                    <a:pt x="7244" y="595"/>
                  </a:cubicBezTo>
                  <a:cubicBezTo>
                    <a:pt x="5279" y="731"/>
                    <a:pt x="3614" y="849"/>
                    <a:pt x="3543" y="858"/>
                  </a:cubicBezTo>
                  <a:cubicBezTo>
                    <a:pt x="3472" y="867"/>
                    <a:pt x="3257" y="882"/>
                    <a:pt x="3066" y="891"/>
                  </a:cubicBezTo>
                  <a:cubicBezTo>
                    <a:pt x="2876" y="901"/>
                    <a:pt x="2605" y="916"/>
                    <a:pt x="2463" y="927"/>
                  </a:cubicBezTo>
                  <a:cubicBezTo>
                    <a:pt x="2322" y="938"/>
                    <a:pt x="2131" y="951"/>
                    <a:pt x="2039" y="955"/>
                  </a:cubicBezTo>
                  <a:cubicBezTo>
                    <a:pt x="1947" y="960"/>
                    <a:pt x="1725" y="974"/>
                    <a:pt x="1545" y="989"/>
                  </a:cubicBezTo>
                  <a:lnTo>
                    <a:pt x="1221" y="1015"/>
                  </a:lnTo>
                  <a:lnTo>
                    <a:pt x="1117" y="1396"/>
                  </a:lnTo>
                  <a:cubicBezTo>
                    <a:pt x="1060" y="1606"/>
                    <a:pt x="785" y="2653"/>
                    <a:pt x="506" y="3724"/>
                  </a:cubicBezTo>
                  <a:lnTo>
                    <a:pt x="0" y="5673"/>
                  </a:lnTo>
                  <a:lnTo>
                    <a:pt x="72" y="7256"/>
                  </a:lnTo>
                  <a:cubicBezTo>
                    <a:pt x="112" y="8127"/>
                    <a:pt x="150" y="8920"/>
                    <a:pt x="154" y="9020"/>
                  </a:cubicBezTo>
                  <a:cubicBezTo>
                    <a:pt x="158" y="9119"/>
                    <a:pt x="194" y="9969"/>
                    <a:pt x="236" y="10909"/>
                  </a:cubicBezTo>
                  <a:lnTo>
                    <a:pt x="312" y="12618"/>
                  </a:lnTo>
                  <a:lnTo>
                    <a:pt x="430" y="13094"/>
                  </a:lnTo>
                  <a:cubicBezTo>
                    <a:pt x="496" y="13356"/>
                    <a:pt x="606" y="13783"/>
                    <a:pt x="675" y="14045"/>
                  </a:cubicBezTo>
                  <a:cubicBezTo>
                    <a:pt x="744" y="14307"/>
                    <a:pt x="912" y="14965"/>
                    <a:pt x="1048" y="15507"/>
                  </a:cubicBezTo>
                  <a:cubicBezTo>
                    <a:pt x="1750" y="18306"/>
                    <a:pt x="1912" y="18904"/>
                    <a:pt x="1983" y="18975"/>
                  </a:cubicBezTo>
                  <a:cubicBezTo>
                    <a:pt x="2058" y="19050"/>
                    <a:pt x="2084" y="19082"/>
                    <a:pt x="3350" y="20580"/>
                  </a:cubicBezTo>
                  <a:cubicBezTo>
                    <a:pt x="3997" y="21345"/>
                    <a:pt x="4224" y="21595"/>
                    <a:pt x="4263" y="21585"/>
                  </a:cubicBezTo>
                  <a:cubicBezTo>
                    <a:pt x="4291" y="21578"/>
                    <a:pt x="4360" y="21557"/>
                    <a:pt x="4417" y="21538"/>
                  </a:cubicBezTo>
                  <a:cubicBezTo>
                    <a:pt x="4473" y="21519"/>
                    <a:pt x="4594" y="21488"/>
                    <a:pt x="4686" y="21469"/>
                  </a:cubicBezTo>
                  <a:cubicBezTo>
                    <a:pt x="4777" y="21450"/>
                    <a:pt x="4867" y="21416"/>
                    <a:pt x="4884" y="21398"/>
                  </a:cubicBezTo>
                  <a:cubicBezTo>
                    <a:pt x="4902" y="21379"/>
                    <a:pt x="4925" y="21373"/>
                    <a:pt x="4938" y="21384"/>
                  </a:cubicBezTo>
                  <a:cubicBezTo>
                    <a:pt x="4951" y="21394"/>
                    <a:pt x="5001" y="21386"/>
                    <a:pt x="5049" y="21367"/>
                  </a:cubicBezTo>
                  <a:cubicBezTo>
                    <a:pt x="5150" y="21327"/>
                    <a:pt x="5378" y="21249"/>
                    <a:pt x="5509" y="21208"/>
                  </a:cubicBezTo>
                  <a:cubicBezTo>
                    <a:pt x="5614" y="21176"/>
                    <a:pt x="7431" y="20586"/>
                    <a:pt x="7489" y="20566"/>
                  </a:cubicBezTo>
                  <a:cubicBezTo>
                    <a:pt x="7510" y="20558"/>
                    <a:pt x="7856" y="20450"/>
                    <a:pt x="8259" y="20324"/>
                  </a:cubicBezTo>
                  <a:cubicBezTo>
                    <a:pt x="8662" y="20198"/>
                    <a:pt x="9270" y="20006"/>
                    <a:pt x="9609" y="19897"/>
                  </a:cubicBezTo>
                  <a:cubicBezTo>
                    <a:pt x="9948" y="19789"/>
                    <a:pt x="10770" y="19528"/>
                    <a:pt x="11434" y="19319"/>
                  </a:cubicBezTo>
                  <a:cubicBezTo>
                    <a:pt x="12099" y="19110"/>
                    <a:pt x="12759" y="18900"/>
                    <a:pt x="12900" y="18854"/>
                  </a:cubicBezTo>
                  <a:cubicBezTo>
                    <a:pt x="13041" y="18808"/>
                    <a:pt x="13579" y="18639"/>
                    <a:pt x="14095" y="18477"/>
                  </a:cubicBezTo>
                  <a:cubicBezTo>
                    <a:pt x="14611" y="18315"/>
                    <a:pt x="15049" y="18175"/>
                    <a:pt x="15070" y="18167"/>
                  </a:cubicBezTo>
                  <a:cubicBezTo>
                    <a:pt x="15091" y="18159"/>
                    <a:pt x="15492" y="18034"/>
                    <a:pt x="15959" y="17890"/>
                  </a:cubicBezTo>
                  <a:cubicBezTo>
                    <a:pt x="16425" y="17745"/>
                    <a:pt x="16921" y="17589"/>
                    <a:pt x="17063" y="17541"/>
                  </a:cubicBezTo>
                  <a:cubicBezTo>
                    <a:pt x="17204" y="17494"/>
                    <a:pt x="17350" y="17449"/>
                    <a:pt x="17385" y="17442"/>
                  </a:cubicBezTo>
                  <a:cubicBezTo>
                    <a:pt x="17421" y="17434"/>
                    <a:pt x="17508" y="17405"/>
                    <a:pt x="17578" y="17380"/>
                  </a:cubicBezTo>
                  <a:cubicBezTo>
                    <a:pt x="17649" y="17355"/>
                    <a:pt x="17782" y="17318"/>
                    <a:pt x="17873" y="17297"/>
                  </a:cubicBezTo>
                  <a:cubicBezTo>
                    <a:pt x="17965" y="17276"/>
                    <a:pt x="18051" y="17251"/>
                    <a:pt x="18064" y="17240"/>
                  </a:cubicBezTo>
                  <a:cubicBezTo>
                    <a:pt x="18078" y="17229"/>
                    <a:pt x="18123" y="17215"/>
                    <a:pt x="18164" y="17209"/>
                  </a:cubicBezTo>
                  <a:cubicBezTo>
                    <a:pt x="18206" y="17203"/>
                    <a:pt x="18255" y="17184"/>
                    <a:pt x="18272" y="17167"/>
                  </a:cubicBezTo>
                  <a:cubicBezTo>
                    <a:pt x="18289" y="17149"/>
                    <a:pt x="18357" y="17124"/>
                    <a:pt x="18424" y="17112"/>
                  </a:cubicBezTo>
                  <a:cubicBezTo>
                    <a:pt x="18520" y="17095"/>
                    <a:pt x="18574" y="17060"/>
                    <a:pt x="18667" y="16951"/>
                  </a:cubicBezTo>
                  <a:cubicBezTo>
                    <a:pt x="18733" y="16874"/>
                    <a:pt x="19379" y="16135"/>
                    <a:pt x="20105" y="15308"/>
                  </a:cubicBezTo>
                  <a:cubicBezTo>
                    <a:pt x="20831" y="14481"/>
                    <a:pt x="21429" y="13789"/>
                    <a:pt x="21435" y="13770"/>
                  </a:cubicBezTo>
                  <a:cubicBezTo>
                    <a:pt x="21445" y="13734"/>
                    <a:pt x="21600" y="10472"/>
                    <a:pt x="21600" y="10285"/>
                  </a:cubicBezTo>
                  <a:lnTo>
                    <a:pt x="21600" y="10183"/>
                  </a:lnTo>
                  <a:lnTo>
                    <a:pt x="21144" y="10010"/>
                  </a:lnTo>
                  <a:cubicBezTo>
                    <a:pt x="20893" y="9915"/>
                    <a:pt x="20600" y="9801"/>
                    <a:pt x="20494" y="9759"/>
                  </a:cubicBezTo>
                  <a:cubicBezTo>
                    <a:pt x="20388" y="9718"/>
                    <a:pt x="20082" y="9601"/>
                    <a:pt x="19814" y="9501"/>
                  </a:cubicBezTo>
                  <a:cubicBezTo>
                    <a:pt x="19545" y="9400"/>
                    <a:pt x="19236" y="9281"/>
                    <a:pt x="19127" y="9235"/>
                  </a:cubicBezTo>
                  <a:cubicBezTo>
                    <a:pt x="18915" y="9146"/>
                    <a:pt x="18904" y="9148"/>
                    <a:pt x="18105" y="9204"/>
                  </a:cubicBezTo>
                  <a:cubicBezTo>
                    <a:pt x="17943" y="9216"/>
                    <a:pt x="17791" y="9224"/>
                    <a:pt x="17769" y="9223"/>
                  </a:cubicBezTo>
                  <a:cubicBezTo>
                    <a:pt x="17733" y="9222"/>
                    <a:pt x="17148" y="9286"/>
                    <a:pt x="17090" y="9297"/>
                  </a:cubicBezTo>
                  <a:cubicBezTo>
                    <a:pt x="17076" y="9300"/>
                    <a:pt x="17050" y="9312"/>
                    <a:pt x="17033" y="9325"/>
                  </a:cubicBezTo>
                  <a:cubicBezTo>
                    <a:pt x="17016" y="9339"/>
                    <a:pt x="16995" y="9334"/>
                    <a:pt x="16987" y="9316"/>
                  </a:cubicBezTo>
                  <a:cubicBezTo>
                    <a:pt x="16978" y="9297"/>
                    <a:pt x="16946" y="9283"/>
                    <a:pt x="16916" y="9283"/>
                  </a:cubicBezTo>
                  <a:cubicBezTo>
                    <a:pt x="16865" y="9283"/>
                    <a:pt x="16872" y="9328"/>
                    <a:pt x="16923" y="9337"/>
                  </a:cubicBezTo>
                  <a:cubicBezTo>
                    <a:pt x="16972" y="9346"/>
                    <a:pt x="16976" y="9350"/>
                    <a:pt x="16961" y="9382"/>
                  </a:cubicBezTo>
                  <a:cubicBezTo>
                    <a:pt x="16952" y="9401"/>
                    <a:pt x="16931" y="9405"/>
                    <a:pt x="16914" y="9392"/>
                  </a:cubicBezTo>
                  <a:cubicBezTo>
                    <a:pt x="16897" y="9378"/>
                    <a:pt x="16873" y="9364"/>
                    <a:pt x="16859" y="9363"/>
                  </a:cubicBezTo>
                  <a:cubicBezTo>
                    <a:pt x="16844" y="9362"/>
                    <a:pt x="16835" y="9345"/>
                    <a:pt x="16838" y="9325"/>
                  </a:cubicBezTo>
                  <a:cubicBezTo>
                    <a:pt x="16841" y="9305"/>
                    <a:pt x="16823" y="9293"/>
                    <a:pt x="16799" y="9299"/>
                  </a:cubicBezTo>
                  <a:cubicBezTo>
                    <a:pt x="16775" y="9305"/>
                    <a:pt x="16672" y="9312"/>
                    <a:pt x="16571" y="9313"/>
                  </a:cubicBezTo>
                  <a:cubicBezTo>
                    <a:pt x="16434" y="9315"/>
                    <a:pt x="16383" y="9329"/>
                    <a:pt x="16373" y="9366"/>
                  </a:cubicBezTo>
                  <a:cubicBezTo>
                    <a:pt x="16365" y="9392"/>
                    <a:pt x="16356" y="9538"/>
                    <a:pt x="16354" y="9693"/>
                  </a:cubicBezTo>
                  <a:cubicBezTo>
                    <a:pt x="16350" y="9982"/>
                    <a:pt x="16335" y="10031"/>
                    <a:pt x="16259" y="9987"/>
                  </a:cubicBezTo>
                  <a:cubicBezTo>
                    <a:pt x="16235" y="9973"/>
                    <a:pt x="16163" y="9959"/>
                    <a:pt x="16100" y="9958"/>
                  </a:cubicBezTo>
                  <a:cubicBezTo>
                    <a:pt x="15991" y="9956"/>
                    <a:pt x="15984" y="9951"/>
                    <a:pt x="15985" y="9866"/>
                  </a:cubicBezTo>
                  <a:cubicBezTo>
                    <a:pt x="15985" y="9816"/>
                    <a:pt x="15977" y="9776"/>
                    <a:pt x="15966" y="9776"/>
                  </a:cubicBezTo>
                  <a:cubicBezTo>
                    <a:pt x="15956" y="9776"/>
                    <a:pt x="15915" y="9759"/>
                    <a:pt x="15875" y="9738"/>
                  </a:cubicBezTo>
                  <a:cubicBezTo>
                    <a:pt x="15836" y="9717"/>
                    <a:pt x="15797" y="9696"/>
                    <a:pt x="15790" y="9693"/>
                  </a:cubicBezTo>
                  <a:cubicBezTo>
                    <a:pt x="15783" y="9690"/>
                    <a:pt x="15749" y="9674"/>
                    <a:pt x="15714" y="9655"/>
                  </a:cubicBezTo>
                  <a:cubicBezTo>
                    <a:pt x="15679" y="9636"/>
                    <a:pt x="15627" y="9614"/>
                    <a:pt x="15599" y="9607"/>
                  </a:cubicBezTo>
                  <a:cubicBezTo>
                    <a:pt x="15565" y="9599"/>
                    <a:pt x="15512" y="9512"/>
                    <a:pt x="15447" y="9354"/>
                  </a:cubicBezTo>
                  <a:lnTo>
                    <a:pt x="15349" y="9110"/>
                  </a:lnTo>
                  <a:lnTo>
                    <a:pt x="15376" y="7766"/>
                  </a:lnTo>
                  <a:lnTo>
                    <a:pt x="15406" y="6422"/>
                  </a:lnTo>
                  <a:lnTo>
                    <a:pt x="15562" y="6163"/>
                  </a:lnTo>
                  <a:cubicBezTo>
                    <a:pt x="15705" y="5928"/>
                    <a:pt x="15737" y="5894"/>
                    <a:pt x="15961" y="5751"/>
                  </a:cubicBezTo>
                  <a:cubicBezTo>
                    <a:pt x="16095" y="5665"/>
                    <a:pt x="16216" y="5566"/>
                    <a:pt x="16230" y="5533"/>
                  </a:cubicBezTo>
                  <a:cubicBezTo>
                    <a:pt x="16244" y="5499"/>
                    <a:pt x="16282" y="5474"/>
                    <a:pt x="16313" y="5473"/>
                  </a:cubicBezTo>
                  <a:cubicBezTo>
                    <a:pt x="16344" y="5473"/>
                    <a:pt x="16398" y="5442"/>
                    <a:pt x="16434" y="5407"/>
                  </a:cubicBezTo>
                  <a:cubicBezTo>
                    <a:pt x="16469" y="5372"/>
                    <a:pt x="16520" y="5343"/>
                    <a:pt x="16549" y="5343"/>
                  </a:cubicBezTo>
                  <a:cubicBezTo>
                    <a:pt x="16577" y="5343"/>
                    <a:pt x="16616" y="5313"/>
                    <a:pt x="16634" y="5277"/>
                  </a:cubicBezTo>
                  <a:cubicBezTo>
                    <a:pt x="16652" y="5241"/>
                    <a:pt x="16692" y="5210"/>
                    <a:pt x="16725" y="5210"/>
                  </a:cubicBezTo>
                  <a:cubicBezTo>
                    <a:pt x="16758" y="5210"/>
                    <a:pt x="16812" y="5173"/>
                    <a:pt x="16846" y="5127"/>
                  </a:cubicBezTo>
                  <a:cubicBezTo>
                    <a:pt x="16882" y="5077"/>
                    <a:pt x="16933" y="5047"/>
                    <a:pt x="16977" y="5047"/>
                  </a:cubicBezTo>
                  <a:cubicBezTo>
                    <a:pt x="17024" y="5047"/>
                    <a:pt x="17050" y="5030"/>
                    <a:pt x="17050" y="4999"/>
                  </a:cubicBezTo>
                  <a:cubicBezTo>
                    <a:pt x="17050" y="4973"/>
                    <a:pt x="17071" y="4936"/>
                    <a:pt x="17096" y="4919"/>
                  </a:cubicBezTo>
                  <a:cubicBezTo>
                    <a:pt x="17137" y="4889"/>
                    <a:pt x="17145" y="4710"/>
                    <a:pt x="17196" y="2823"/>
                  </a:cubicBezTo>
                  <a:cubicBezTo>
                    <a:pt x="17267" y="202"/>
                    <a:pt x="17268" y="262"/>
                    <a:pt x="17213" y="235"/>
                  </a:cubicBezTo>
                  <a:cubicBezTo>
                    <a:pt x="17140" y="199"/>
                    <a:pt x="16100" y="54"/>
                    <a:pt x="16059" y="74"/>
                  </a:cubicBezTo>
                  <a:cubicBezTo>
                    <a:pt x="16038" y="84"/>
                    <a:pt x="16004" y="74"/>
                    <a:pt x="15983" y="52"/>
                  </a:cubicBezTo>
                  <a:cubicBezTo>
                    <a:pt x="15959" y="27"/>
                    <a:pt x="15912" y="20"/>
                    <a:pt x="15857" y="33"/>
                  </a:cubicBezTo>
                  <a:cubicBezTo>
                    <a:pt x="15807" y="45"/>
                    <a:pt x="15762" y="40"/>
                    <a:pt x="15753" y="22"/>
                  </a:cubicBezTo>
                  <a:cubicBezTo>
                    <a:pt x="15743" y="0"/>
                    <a:pt x="15656" y="-5"/>
                    <a:pt x="15423" y="5"/>
                  </a:cubicBezTo>
                  <a:close/>
                </a:path>
              </a:pathLst>
            </a:custGeom>
            <a:ln w="25400" cap="flat">
              <a:solidFill>
                <a:srgbClr val="FFFFFF"/>
              </a:solidFill>
              <a:prstDash val="solid"/>
              <a:miter lim="400000"/>
              <a:headEnd/>
              <a:tailEnd/>
            </a:ln>
            <a:effectLst>
              <a:glow rad="64053">
                <a:schemeClr val="accent3">
                  <a:satMod val="175000"/>
                  <a:alpha val="73000"/>
                </a:schemeClr>
              </a:glow>
            </a:effectLst>
          </p:spPr>
        </p:pic>
        <p:sp>
          <p:nvSpPr>
            <p:cNvPr id="24" name="Shape"/>
            <p:cNvSpPr/>
            <p:nvPr/>
          </p:nvSpPr>
          <p:spPr>
            <a:xfrm rot="21060000">
              <a:off x="7044070" y="4064319"/>
              <a:ext cx="1541912" cy="309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" y="0"/>
                  </a:moveTo>
                  <a:lnTo>
                    <a:pt x="18630" y="5886"/>
                  </a:lnTo>
                  <a:lnTo>
                    <a:pt x="18286" y="164"/>
                  </a:lnTo>
                  <a:lnTo>
                    <a:pt x="21600" y="9154"/>
                  </a:lnTo>
                  <a:lnTo>
                    <a:pt x="18099" y="18784"/>
                  </a:lnTo>
                  <a:lnTo>
                    <a:pt x="18505" y="13360"/>
                  </a:lnTo>
                  <a:lnTo>
                    <a:pt x="0" y="21600"/>
                  </a:lnTo>
                  <a:lnTo>
                    <a:pt x="17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Off val="-29863"/>
                  </a:schemeClr>
                </a:gs>
              </a:gsLst>
              <a:lin ang="0" scaled="0"/>
            </a:gradFill>
            <a:ln w="12700" cap="flat">
              <a:noFill/>
              <a:miter lim="400000"/>
            </a:ln>
            <a:effectLst>
              <a:outerShdw blurRad="139700" dist="25400" dir="5400000" rotWithShape="0">
                <a:srgbClr val="FFFFFF"/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6" name="Shape"/>
            <p:cNvSpPr/>
            <p:nvPr/>
          </p:nvSpPr>
          <p:spPr>
            <a:xfrm rot="10105591">
              <a:off x="8546424" y="3842670"/>
              <a:ext cx="1130099" cy="267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" y="2657"/>
                  </a:moveTo>
                  <a:lnTo>
                    <a:pt x="17547" y="6638"/>
                  </a:lnTo>
                  <a:lnTo>
                    <a:pt x="17078" y="0"/>
                  </a:lnTo>
                  <a:lnTo>
                    <a:pt x="21600" y="10429"/>
                  </a:lnTo>
                  <a:lnTo>
                    <a:pt x="16824" y="21600"/>
                  </a:lnTo>
                  <a:lnTo>
                    <a:pt x="17378" y="15309"/>
                  </a:lnTo>
                  <a:lnTo>
                    <a:pt x="0" y="19711"/>
                  </a:lnTo>
                  <a:lnTo>
                    <a:pt x="40" y="265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96FF"/>
                </a:gs>
                <a:gs pos="100000">
                  <a:srgbClr val="011993"/>
                </a:gs>
              </a:gsLst>
              <a:lin ang="0" scaled="0"/>
            </a:gradFill>
            <a:ln w="12700" cap="flat">
              <a:noFill/>
              <a:miter lim="400000"/>
            </a:ln>
            <a:effectLst>
              <a:outerShdw blurRad="139700" dist="25400" dir="10015175" rotWithShape="0">
                <a:srgbClr val="FFFFFF"/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7" name="Group"/>
            <p:cNvSpPr/>
            <p:nvPr/>
          </p:nvSpPr>
          <p:spPr>
            <a:xfrm>
              <a:off x="7658807" y="4114800"/>
              <a:ext cx="175797" cy="159520"/>
            </a:xfrm>
            <a:prstGeom prst="ellipse">
              <a:avLst/>
            </a:prstGeom>
            <a:gradFill flip="none" rotWithShape="1">
              <a:gsLst>
                <a:gs pos="54513">
                  <a:srgbClr val="FFFFFF"/>
                </a:gs>
                <a:gs pos="74426">
                  <a:srgbClr val="FFC980"/>
                </a:gs>
                <a:gs pos="100000">
                  <a:schemeClr val="accent4">
                    <a:hueOff val="-858837"/>
                    <a:lumOff val="-9788"/>
                  </a:schemeClr>
                </a:gs>
              </a:gsLst>
              <a:path path="shape">
                <a:fillToRect l="141018" t="31811" r="-41018" b="68188"/>
              </a:path>
            </a:gradFill>
            <a:ln w="12700" cap="flat">
              <a:solidFill>
                <a:srgbClr val="000000"/>
              </a:solidFill>
              <a:prstDash val="solid"/>
              <a:miter lim="400000"/>
            </a:ln>
            <a:effectLst>
              <a:outerShdw blurRad="25400" dist="43793" dir="6877683" rotWithShape="0">
                <a:srgbClr val="FFFFFF">
                  <a:alpha val="52467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000">
                  <a:solidFill>
                    <a:srgbClr val="D5D5D5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8" name="Group"/>
            <p:cNvSpPr/>
            <p:nvPr/>
          </p:nvSpPr>
          <p:spPr>
            <a:xfrm>
              <a:off x="9216772" y="3879080"/>
              <a:ext cx="175797" cy="159520"/>
            </a:xfrm>
            <a:prstGeom prst="ellipse">
              <a:avLst/>
            </a:prstGeom>
            <a:gradFill flip="none" rotWithShape="1">
              <a:gsLst>
                <a:gs pos="54513">
                  <a:srgbClr val="FFFFFF"/>
                </a:gs>
                <a:gs pos="74426">
                  <a:srgbClr val="FFC980"/>
                </a:gs>
                <a:gs pos="100000">
                  <a:schemeClr val="accent4">
                    <a:hueOff val="-858837"/>
                    <a:lumOff val="-9788"/>
                  </a:schemeClr>
                </a:gs>
              </a:gsLst>
              <a:path path="shape">
                <a:fillToRect l="27536" t="57492" r="72463" b="42507"/>
              </a:path>
            </a:gradFill>
            <a:ln w="12700" cap="flat">
              <a:solidFill>
                <a:srgbClr val="000000"/>
              </a:solidFill>
              <a:prstDash val="solid"/>
              <a:miter lim="400000"/>
            </a:ln>
            <a:effectLst>
              <a:outerShdw blurRad="25400" dist="43793" dir="6877683" rotWithShape="0">
                <a:srgbClr val="FFFFFF">
                  <a:alpha val="52467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000">
                  <a:solidFill>
                    <a:srgbClr val="D5D5D5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cxnSp>
        <p:nvCxnSpPr>
          <p:cNvPr id="29" name="Straight Arrow Connector 55"/>
          <p:cNvCxnSpPr/>
          <p:nvPr/>
        </p:nvCxnSpPr>
        <p:spPr>
          <a:xfrm>
            <a:off x="6275751" y="2438306"/>
            <a:ext cx="754466" cy="446551"/>
          </a:xfrm>
          <a:prstGeom prst="straightConnector1">
            <a:avLst/>
          </a:prstGeom>
          <a:ln w="38100">
            <a:solidFill>
              <a:schemeClr val="accent1"/>
            </a:solidFill>
            <a:tailEnd type="oval"/>
          </a:ln>
          <a:effectLst>
            <a:outerShdw blurRad="50800" dist="38100" dir="2700000" sx="91457" sy="91457" algn="tl" rotWithShape="0">
              <a:schemeClr val="bg1">
                <a:alpha val="99893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63"/>
          <p:cNvSpPr/>
          <p:nvPr/>
        </p:nvSpPr>
        <p:spPr>
          <a:xfrm>
            <a:off x="3194624" y="2770745"/>
            <a:ext cx="1557606" cy="830997"/>
          </a:xfrm>
          <a:prstGeom prst="rect">
            <a:avLst/>
          </a:prstGeom>
          <a:noFill/>
          <a:effectLst>
            <a:glow rad="1905000">
              <a:schemeClr val="accent3">
                <a:satMod val="175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Multi-</a:t>
            </a:r>
            <a:r>
              <a:rPr lang="en-US" sz="2400" b="1" dirty="0" err="1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L</a:t>
            </a:r>
            <a:r>
              <a:rPr lang="en-US" altLang="zh-CN" sz="2400" b="1" dirty="0" err="1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inac</a:t>
            </a:r>
            <a:endParaRPr lang="en-US" sz="2400" b="1" dirty="0">
              <a:ln w="25400" cap="sq" cmpd="sng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glow rad="190500">
                  <a:schemeClr val="accent2">
                    <a:lumMod val="75000"/>
                  </a:schemeClr>
                </a:glow>
              </a:effectLst>
              <a:latin typeface="Arial Narrow" panose="020B0606020202030204" pitchFamily="34" charset="0"/>
              <a:ea typeface="华文中宋" panose="02010600040101010101" pitchFamily="2" charset="-122"/>
            </a:endParaRPr>
          </a:p>
          <a:p>
            <a:pPr algn="ctr"/>
            <a:r>
              <a:rPr lang="en-US" altLang="zh-CN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Total 550</a:t>
            </a:r>
            <a:r>
              <a:rPr lang="zh-CN" altLang="en-US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 </a:t>
            </a:r>
            <a:r>
              <a:rPr lang="en-US" altLang="zh-CN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m</a:t>
            </a:r>
            <a:endParaRPr lang="en-US" sz="2400" b="1" dirty="0">
              <a:ln w="25400" cap="sq" cmpd="sng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glow rad="190500">
                  <a:schemeClr val="accent2">
                    <a:lumMod val="75000"/>
                  </a:schemeClr>
                </a:glow>
              </a:effectLst>
              <a:latin typeface="Arial Narrow" panose="020B0606020202030204" pitchFamily="34" charset="0"/>
              <a:ea typeface="华文中宋" panose="02010600040101010101" pitchFamily="2" charset="-122"/>
            </a:endParaRPr>
          </a:p>
        </p:txBody>
      </p:sp>
      <p:sp>
        <p:nvSpPr>
          <p:cNvPr id="32" name="Rectangle 64"/>
          <p:cNvSpPr/>
          <p:nvPr/>
        </p:nvSpPr>
        <p:spPr>
          <a:xfrm>
            <a:off x="486368" y="3478201"/>
            <a:ext cx="2356770" cy="830997"/>
          </a:xfrm>
          <a:prstGeom prst="rect">
            <a:avLst/>
          </a:prstGeom>
          <a:noFill/>
          <a:effectLst>
            <a:glow rad="1905000">
              <a:schemeClr val="accent3">
                <a:satMod val="175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Positron Damping Ring   </a:t>
            </a:r>
            <a:r>
              <a:rPr lang="en-US" altLang="zh-CN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150</a:t>
            </a:r>
            <a:r>
              <a:rPr lang="zh-CN" altLang="en-US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 </a:t>
            </a:r>
            <a:r>
              <a:rPr lang="en-US" altLang="zh-CN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m</a:t>
            </a:r>
            <a:endParaRPr lang="en-US" sz="2400" b="1" cap="none" spc="0" dirty="0">
              <a:ln w="25400" cap="sq" cmpd="sng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glow rad="190500">
                  <a:schemeClr val="accent2">
                    <a:lumMod val="75000"/>
                  </a:schemeClr>
                </a:glow>
              </a:effectLst>
              <a:latin typeface="Arial Narrow" panose="020B0606020202030204" pitchFamily="34" charset="0"/>
              <a:ea typeface="华文中宋" panose="02010600040101010101" pitchFamily="2" charset="-122"/>
            </a:endParaRPr>
          </a:p>
        </p:txBody>
      </p:sp>
      <p:sp>
        <p:nvSpPr>
          <p:cNvPr id="33" name="Rectangle 65"/>
          <p:cNvSpPr/>
          <p:nvPr/>
        </p:nvSpPr>
        <p:spPr>
          <a:xfrm>
            <a:off x="5216948" y="1693460"/>
            <a:ext cx="1757212" cy="830997"/>
          </a:xfrm>
          <a:prstGeom prst="rect">
            <a:avLst/>
          </a:prstGeom>
          <a:noFill/>
          <a:effectLst>
            <a:glow rad="1905000">
              <a:schemeClr val="accent3">
                <a:satMod val="175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Collider Ring</a:t>
            </a:r>
          </a:p>
          <a:p>
            <a:pPr algn="ctr"/>
            <a:r>
              <a:rPr lang="en-US" altLang="zh-CN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860</a:t>
            </a:r>
            <a:r>
              <a:rPr lang="zh-CN" altLang="en-US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 </a:t>
            </a:r>
            <a:r>
              <a:rPr lang="en-US" altLang="zh-CN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m</a:t>
            </a:r>
            <a:endParaRPr lang="en-US" sz="2400" b="1" dirty="0">
              <a:ln w="25400" cap="sq" cmpd="sng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glow rad="190500">
                  <a:schemeClr val="accent2">
                    <a:lumMod val="75000"/>
                  </a:schemeClr>
                </a:glow>
              </a:effectLst>
              <a:latin typeface="Arial Narrow" panose="020B0606020202030204" pitchFamily="34" charset="0"/>
              <a:ea typeface="华文中宋" panose="02010600040101010101" pitchFamily="2" charset="-122"/>
            </a:endParaRPr>
          </a:p>
        </p:txBody>
      </p:sp>
      <p:sp>
        <p:nvSpPr>
          <p:cNvPr id="34" name="Rectangle 66"/>
          <p:cNvSpPr/>
          <p:nvPr/>
        </p:nvSpPr>
        <p:spPr>
          <a:xfrm>
            <a:off x="7691350" y="1444134"/>
            <a:ext cx="2581030" cy="830997"/>
          </a:xfrm>
          <a:prstGeom prst="rect">
            <a:avLst/>
          </a:prstGeom>
          <a:noFill/>
          <a:effectLst>
            <a:glow rad="1905000">
              <a:schemeClr val="accent3">
                <a:satMod val="175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</a:rPr>
              <a:t>New generation Spectrometer</a:t>
            </a:r>
          </a:p>
        </p:txBody>
      </p:sp>
      <p:sp>
        <p:nvSpPr>
          <p:cNvPr id="35" name="内容占位符 2"/>
          <p:cNvSpPr txBox="1"/>
          <p:nvPr/>
        </p:nvSpPr>
        <p:spPr bwMode="auto">
          <a:xfrm>
            <a:off x="4752059" y="5270712"/>
            <a:ext cx="7022747" cy="1256188"/>
          </a:xfrm>
          <a:prstGeom prst="rect">
            <a:avLst/>
          </a:prstGeom>
          <a:noFill/>
          <a:ln w="53975">
            <a:noFill/>
            <a:miter lim="800000"/>
          </a:ln>
          <a:effectLst/>
        </p:spPr>
        <p:txBody>
          <a:bodyPr vert="horz" wrap="square" lIns="92075" tIns="46038" rIns="92075" bIns="46038" numCol="1" anchor="ctr" anchorCtr="0" compatLnSpc="1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3200" b="1">
                <a:solidFill>
                  <a:srgbClr val="000066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800" b="1">
                <a:solidFill>
                  <a:srgbClr val="000099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400" b="1">
                <a:solidFill>
                  <a:schemeClr val="accent1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000" b="1">
                <a:solidFill>
                  <a:srgbClr val="000066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000" b="1">
                <a:solidFill>
                  <a:srgbClr val="000066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Wingdings 2" panose="05020102010507070707" pitchFamily="18" charset="2"/>
              <a:buChar char="è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9pPr>
          </a:lstStyle>
          <a:p>
            <a:pPr marL="360045" indent="-332105">
              <a:lnSpc>
                <a:spcPts val="2680"/>
              </a:lnSpc>
              <a:buClrTx/>
              <a:buSzPct val="120000"/>
              <a:buFont typeface="Arial" panose="020B0604020202020204" pitchFamily="34" charset="0"/>
              <a:buChar char="•"/>
            </a:pP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Center-of-Mass</a:t>
            </a:r>
            <a:r>
              <a:rPr lang="zh-CN" altLang="en-US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energy</a:t>
            </a:r>
            <a:r>
              <a:rPr lang="zh-CN" altLang="en-US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coverage</a:t>
            </a:r>
            <a:r>
              <a:rPr lang="zh-CN" altLang="en-US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:</a:t>
            </a:r>
            <a:r>
              <a:rPr lang="zh-CN" altLang="en-US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  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2-7 GeV;</a:t>
            </a:r>
          </a:p>
          <a:p>
            <a:pPr marL="360045" indent="-332105">
              <a:lnSpc>
                <a:spcPts val="2680"/>
              </a:lnSpc>
              <a:buClrTx/>
              <a:buSzPct val="120000"/>
              <a:buFont typeface="Arial" panose="020B0604020202020204" pitchFamily="34" charset="0"/>
              <a:buChar char="•"/>
            </a:pP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Peak Luminosity</a:t>
            </a:r>
            <a:r>
              <a:rPr lang="zh-CN" altLang="en-US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&gt;</a:t>
            </a:r>
            <a:r>
              <a:rPr lang="zh-CN" altLang="en-US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0.5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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10</a:t>
            </a:r>
            <a:r>
              <a:rPr lang="en-US" altLang="zh-CN" sz="2400" baseline="300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35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 cm</a:t>
            </a:r>
            <a:r>
              <a:rPr lang="en-US" altLang="zh-CN" sz="2400" baseline="300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-2 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s</a:t>
            </a:r>
            <a:r>
              <a:rPr lang="en-US" altLang="zh-CN" sz="2400" baseline="300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-1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</a:rPr>
              <a:t> @ 4GeV</a:t>
            </a:r>
            <a:endParaRPr lang="en-US" altLang="zh-CN" sz="2400" dirty="0">
              <a:ln w="25400" cap="sq" cmpd="sng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glow rad="190500">
                  <a:schemeClr val="accent2">
                    <a:lumMod val="75000"/>
                  </a:schemeClr>
                </a:glow>
              </a:effectLst>
              <a:latin typeface="Arial Narrow" panose="020B0606020202030204" pitchFamily="34" charset="0"/>
              <a:ea typeface="华文中宋" panose="02010600040101010101" pitchFamily="2" charset="-122"/>
              <a:cs typeface="+mn-cs"/>
              <a:sym typeface="Symbol" panose="05050102010706020507" pitchFamily="18" charset="2"/>
            </a:endParaRPr>
          </a:p>
          <a:p>
            <a:pPr marL="360045" indent="-332105">
              <a:lnSpc>
                <a:spcPts val="2680"/>
              </a:lnSpc>
              <a:buClrTx/>
              <a:buSzPct val="120000"/>
              <a:buFont typeface="Arial" panose="020B0604020202020204" pitchFamily="34" charset="0"/>
              <a:buChar char="•"/>
            </a:pP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Potential to increase </a:t>
            </a:r>
            <a:r>
              <a:rPr lang="en-US" altLang="zh-CN" sz="2400" dirty="0" err="1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lumi</a:t>
            </a:r>
            <a:r>
              <a:rPr lang="en-US" altLang="zh-CN" sz="2400" dirty="0">
                <a:ln w="25400" cap="sq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190500">
                    <a:schemeClr val="accent2">
                      <a:lumMod val="75000"/>
                    </a:schemeClr>
                  </a:glow>
                </a:effectLst>
                <a:latin typeface="Arial Narrow" panose="020B0606020202030204" pitchFamily="34" charset="0"/>
                <a:ea typeface="华文中宋" panose="02010600040101010101" pitchFamily="2" charset="-122"/>
                <a:cs typeface="+mn-cs"/>
                <a:sym typeface="Symbol" panose="05050102010706020507" pitchFamily="18" charset="2"/>
              </a:rPr>
              <a:t>. &amp; realize beam polarization </a:t>
            </a:r>
          </a:p>
        </p:txBody>
      </p:sp>
      <p:cxnSp>
        <p:nvCxnSpPr>
          <p:cNvPr id="36" name="Straight Arrow Connector 53"/>
          <p:cNvCxnSpPr/>
          <p:nvPr/>
        </p:nvCxnSpPr>
        <p:spPr>
          <a:xfrm flipH="1">
            <a:off x="9486064" y="2748679"/>
            <a:ext cx="1084524" cy="169863"/>
          </a:xfrm>
          <a:prstGeom prst="straightConnector1">
            <a:avLst/>
          </a:prstGeom>
          <a:ln w="38100">
            <a:solidFill>
              <a:schemeClr val="accent1"/>
            </a:solidFill>
            <a:tailEnd type="oval"/>
          </a:ln>
          <a:effectLst>
            <a:outerShdw blurRad="50800" dir="900000" sx="101000" sy="101000" algn="tl" rotWithShape="0">
              <a:schemeClr val="bg1">
                <a:alpha val="99893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250B8-10B7-737E-3DD1-6505E4E71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2D38D26B-6398-5532-1F4E-A36AEB66B734}"/>
              </a:ext>
            </a:extLst>
          </p:cNvPr>
          <p:cNvSpPr txBox="1"/>
          <p:nvPr/>
        </p:nvSpPr>
        <p:spPr>
          <a:xfrm>
            <a:off x="6830992" y="1539251"/>
            <a:ext cx="526111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 Wide Energy Coverage: The transition energy region between perturbative and non-perturbative QCD.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 Hadron Spectrum: Glueballs, multiquark states, hybrid states, etc.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Extremely High Production Cross Sections: Rich resonance structures, charmonium states, etc.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Threshold Production Effects: Hadron pairs and tau-lepton pairs, quantum correlations</a:t>
            </a:r>
          </a:p>
          <a:p>
            <a:pPr lvl="0"/>
            <a:endParaRPr lang="zh-CN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370B8EDA-470F-D2DF-C177-28BEB7691D9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0" y="-47842"/>
            <a:ext cx="4019153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Introduction of STCF   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460B50DF-3792-99FD-A680-3C9DE44B1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7" y="3351393"/>
            <a:ext cx="6349305" cy="311602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DD85C974-F50F-32BC-1C50-455681D9DBBE}"/>
              </a:ext>
            </a:extLst>
          </p:cNvPr>
          <p:cNvSpPr txBox="1"/>
          <p:nvPr/>
        </p:nvSpPr>
        <p:spPr>
          <a:xfrm>
            <a:off x="6660941" y="748266"/>
            <a:ext cx="56012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Physics of the Tau-Charm Energy Region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E64AE1-B752-1700-23F5-9869DE708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4424" y="608573"/>
            <a:ext cx="4234408" cy="243740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B003F0A-C182-AFD9-8F9C-4472E66B9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231" y="672159"/>
            <a:ext cx="2071962" cy="19014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2766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0A785-C2B7-EEC0-C5B0-4136B7309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>
            <a:extLst>
              <a:ext uri="{FF2B5EF4-FFF2-40B4-BE49-F238E27FC236}">
                <a16:creationId xmlns:a16="http://schemas.microsoft.com/office/drawing/2014/main" id="{36FE2DA3-B9C1-F2E1-B8DA-814FF3AA750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2225" y="2378710"/>
            <a:ext cx="9912350" cy="2643505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STCF Spectrometer</a:t>
            </a:r>
          </a:p>
        </p:txBody>
      </p:sp>
      <p:sp>
        <p:nvSpPr>
          <p:cNvPr id="3" name="文本占位符 7">
            <a:extLst>
              <a:ext uri="{FF2B5EF4-FFF2-40B4-BE49-F238E27FC236}">
                <a16:creationId xmlns:a16="http://schemas.microsoft.com/office/drawing/2014/main" id="{FB208A80-DCED-03C5-4317-48696AFCB84E}"/>
              </a:ext>
            </a:extLst>
          </p:cNvPr>
          <p:cNvSpPr>
            <a:spLocks noGrp="1"/>
          </p:cNvSpPr>
          <p:nvPr>
            <p:ph type="body" idx="13"/>
            <p:custDataLst>
              <p:tags r:id="rId3"/>
            </p:custDataLst>
          </p:nvPr>
        </p:nvSpPr>
        <p:spPr>
          <a:xfrm>
            <a:off x="1291909" y="854075"/>
            <a:ext cx="9608502" cy="1341120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013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86659"/>
            <a:ext cx="365287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STCF Spectrometer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86" y="1384935"/>
            <a:ext cx="5252748" cy="40881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4A5333F-02E0-5E8B-71D4-2843323E8594}"/>
              </a:ext>
            </a:extLst>
          </p:cNvPr>
          <p:cNvSpPr txBox="1"/>
          <p:nvPr/>
        </p:nvSpPr>
        <p:spPr>
          <a:xfrm>
            <a:off x="5577234" y="1080126"/>
            <a:ext cx="6178826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spectrometer consists of Inner Tracker, Main Drift Chamber, PID Detector, EMC, solenoid magnet, iron yoke and Muon Detector.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Highly efficient and precise reconstruction of exclusive final states produced in 2-7 GeV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collisions.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tracking efficiency.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momentum resolution for low momentum charged particles.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precise measurement of low-energy photons.</a:t>
            </a:r>
          </a:p>
          <a:p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Excellent PID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π/Κ and μ/ π separation in full momentum range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ABDE4-C9EA-0744-390C-FC3453DEE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8068F15B-32AA-673D-2534-8268B935C700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86659"/>
            <a:ext cx="365287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STCF Spectrometer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E80E732-2A85-1A19-9113-6CEB04A34337}"/>
              </a:ext>
            </a:extLst>
          </p:cNvPr>
          <p:cNvSpPr txBox="1"/>
          <p:nvPr/>
        </p:nvSpPr>
        <p:spPr>
          <a:xfrm>
            <a:off x="6039481" y="859065"/>
            <a:ext cx="615251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 Tracker (4 layers)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MPGD: cylindrical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uRGroove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~100μm  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Silicon: low-mass MAPS, &lt;0.3%X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/layer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Drift Chamber (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/p~0.5% @ 1GeV)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cells with helium-based gas,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&lt;130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PID System (π/K ~4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 @ 2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GeV, &lt;0.3X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Barrel: DIRC-like TOF - BTOF (σ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~30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Endcap: RICH (&lt;4mrad)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EMC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pCsI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APD + waveform readout: (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/E~2.5%,</a:t>
            </a:r>
          </a:p>
          <a:p>
            <a:pPr>
              <a:lnSpc>
                <a:spcPct val="120000"/>
              </a:lnSpc>
            </a:pP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~5 mm @ 1GeV &amp; ~1 MHz/crystal )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Solenoid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T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Muon Detector (eff. &gt;95%, mis-rate &lt;3.3% @1GeV)</a:t>
            </a:r>
          </a:p>
          <a:p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FFD016E-C93C-CF16-4A64-D25B8E2B0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17" y="1122137"/>
            <a:ext cx="5022385" cy="4372165"/>
          </a:xfrm>
          <a:prstGeom prst="rect">
            <a:avLst/>
          </a:prstGeom>
        </p:spPr>
      </p:pic>
      <p:sp>
        <p:nvSpPr>
          <p:cNvPr id="20" name="流程图: 过程 19">
            <a:extLst>
              <a:ext uri="{FF2B5EF4-FFF2-40B4-BE49-F238E27FC236}">
                <a16:creationId xmlns:a16="http://schemas.microsoft.com/office/drawing/2014/main" id="{9D376362-152F-4E55-91BC-663847CB473A}"/>
              </a:ext>
            </a:extLst>
          </p:cNvPr>
          <p:cNvSpPr/>
          <p:nvPr/>
        </p:nvSpPr>
        <p:spPr>
          <a:xfrm>
            <a:off x="1211125" y="1363698"/>
            <a:ext cx="2210305" cy="1670172"/>
          </a:xfrm>
          <a:prstGeom prst="flowChartProcess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过程 21">
            <a:extLst>
              <a:ext uri="{FF2B5EF4-FFF2-40B4-BE49-F238E27FC236}">
                <a16:creationId xmlns:a16="http://schemas.microsoft.com/office/drawing/2014/main" id="{B30FA90D-A5AC-FD87-F72F-4CBFEDE66130}"/>
              </a:ext>
            </a:extLst>
          </p:cNvPr>
          <p:cNvSpPr/>
          <p:nvPr/>
        </p:nvSpPr>
        <p:spPr>
          <a:xfrm>
            <a:off x="3421431" y="1363697"/>
            <a:ext cx="1574464" cy="2796519"/>
          </a:xfrm>
          <a:prstGeom prst="flowChartProcess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流程图: 过程 23">
            <a:extLst>
              <a:ext uri="{FF2B5EF4-FFF2-40B4-BE49-F238E27FC236}">
                <a16:creationId xmlns:a16="http://schemas.microsoft.com/office/drawing/2014/main" id="{CE483B9C-AA5B-D6B4-A5C3-5E817792766B}"/>
              </a:ext>
            </a:extLst>
          </p:cNvPr>
          <p:cNvSpPr/>
          <p:nvPr/>
        </p:nvSpPr>
        <p:spPr>
          <a:xfrm>
            <a:off x="5977916" y="5494302"/>
            <a:ext cx="6012230" cy="562335"/>
          </a:xfrm>
          <a:prstGeom prst="flowChartProcess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7DE40B08-B919-328F-AE57-31BA25E51A2B}"/>
              </a:ext>
            </a:extLst>
          </p:cNvPr>
          <p:cNvCxnSpPr>
            <a:cxnSpLocks/>
          </p:cNvCxnSpPr>
          <p:nvPr/>
        </p:nvCxnSpPr>
        <p:spPr>
          <a:xfrm>
            <a:off x="4995895" y="4160216"/>
            <a:ext cx="982021" cy="133408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58663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46647-E943-62DC-DEBE-978B49589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>
            <a:extLst>
              <a:ext uri="{FF2B5EF4-FFF2-40B4-BE49-F238E27FC236}">
                <a16:creationId xmlns:a16="http://schemas.microsoft.com/office/drawing/2014/main" id="{66C0C849-DA02-DC9A-B240-F7EE9993230A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2225" y="2378710"/>
            <a:ext cx="9912350" cy="2643505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Design of the Muon Detector</a:t>
            </a:r>
          </a:p>
        </p:txBody>
      </p:sp>
      <p:sp>
        <p:nvSpPr>
          <p:cNvPr id="3" name="文本占位符 7">
            <a:extLst>
              <a:ext uri="{FF2B5EF4-FFF2-40B4-BE49-F238E27FC236}">
                <a16:creationId xmlns:a16="http://schemas.microsoft.com/office/drawing/2014/main" id="{AE16C9A7-BCC9-C9A5-1A1D-1437AC9E19F2}"/>
              </a:ext>
            </a:extLst>
          </p:cNvPr>
          <p:cNvSpPr>
            <a:spLocks noGrp="1"/>
          </p:cNvSpPr>
          <p:nvPr>
            <p:ph type="body" idx="13"/>
            <p:custDataLst>
              <p:tags r:id="rId3"/>
            </p:custDataLst>
          </p:nvPr>
        </p:nvSpPr>
        <p:spPr>
          <a:xfrm>
            <a:off x="1291909" y="854075"/>
            <a:ext cx="9608502" cy="1341120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298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BE62B-D4BA-825D-98DB-4057C94D8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57F23DE-16FD-189F-1F19-2E54950535D0}"/>
              </a:ext>
            </a:extLst>
          </p:cNvPr>
          <p:cNvSpPr txBox="1"/>
          <p:nvPr/>
        </p:nvSpPr>
        <p:spPr>
          <a:xfrm>
            <a:off x="5678557" y="1248970"/>
            <a:ext cx="6573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Muon Detector (eff. &gt;95%, mis-rate &lt;3.3% @1GeV)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159B42-5A04-F4EB-AA96-A30FBD3E9B85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86659"/>
            <a:ext cx="459850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Muon Detector design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9B707ED-1951-4F01-DD70-3C548AD42BD3}"/>
              </a:ext>
            </a:extLst>
          </p:cNvPr>
          <p:cNvSpPr txBox="1"/>
          <p:nvPr/>
        </p:nvSpPr>
        <p:spPr>
          <a:xfrm>
            <a:off x="5678557" y="2093409"/>
            <a:ext cx="6205330" cy="3827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planar detector is placed between the iron yokes.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 5 layers : glass RPC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300 Hz/cm</a:t>
            </a:r>
            <a:r>
              <a:rPr lang="en-US" altLang="zh-CN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Outer 10 layers : plastic scintillator strip (WLS) +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~ 2.4 m 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Multilayer Iron + RPC/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Scint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Hybrid system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RPC: fast response, not sensitive to neutral particles.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Plastic Scintillator: sensitive to neutral hadrons &amp; background noise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B5D313A1-B72F-B84C-AADA-E0FB6CB2E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17" y="1122137"/>
            <a:ext cx="5022385" cy="4372165"/>
          </a:xfrm>
          <a:prstGeom prst="rect">
            <a:avLst/>
          </a:prstGeom>
        </p:spPr>
      </p:pic>
      <p:sp>
        <p:nvSpPr>
          <p:cNvPr id="3" name="流程图: 过程 2">
            <a:extLst>
              <a:ext uri="{FF2B5EF4-FFF2-40B4-BE49-F238E27FC236}">
                <a16:creationId xmlns:a16="http://schemas.microsoft.com/office/drawing/2014/main" id="{D9AD88FE-33A9-1F45-F268-ABE5D76B4A7A}"/>
              </a:ext>
            </a:extLst>
          </p:cNvPr>
          <p:cNvSpPr/>
          <p:nvPr/>
        </p:nvSpPr>
        <p:spPr>
          <a:xfrm>
            <a:off x="1211126" y="1507852"/>
            <a:ext cx="2198194" cy="981011"/>
          </a:xfrm>
          <a:prstGeom prst="flowChartProcess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过程 5">
            <a:extLst>
              <a:ext uri="{FF2B5EF4-FFF2-40B4-BE49-F238E27FC236}">
                <a16:creationId xmlns:a16="http://schemas.microsoft.com/office/drawing/2014/main" id="{E45BFCF0-E6C0-77E0-387B-C59F1D35A21F}"/>
              </a:ext>
            </a:extLst>
          </p:cNvPr>
          <p:cNvSpPr/>
          <p:nvPr/>
        </p:nvSpPr>
        <p:spPr>
          <a:xfrm>
            <a:off x="3942215" y="1363698"/>
            <a:ext cx="1053680" cy="2542184"/>
          </a:xfrm>
          <a:prstGeom prst="flowChartProcess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3997C948-ABC4-3485-89E3-24680E3EAF14}"/>
              </a:ext>
            </a:extLst>
          </p:cNvPr>
          <p:cNvCxnSpPr>
            <a:cxnSpLocks/>
          </p:cNvCxnSpPr>
          <p:nvPr/>
        </p:nvCxnSpPr>
        <p:spPr>
          <a:xfrm>
            <a:off x="4550673" y="3491882"/>
            <a:ext cx="1251552" cy="1368904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过程 9">
            <a:extLst>
              <a:ext uri="{FF2B5EF4-FFF2-40B4-BE49-F238E27FC236}">
                <a16:creationId xmlns:a16="http://schemas.microsoft.com/office/drawing/2014/main" id="{48833BF3-07AA-3BBA-18CC-72BA5AC45A4E}"/>
              </a:ext>
            </a:extLst>
          </p:cNvPr>
          <p:cNvSpPr/>
          <p:nvPr/>
        </p:nvSpPr>
        <p:spPr>
          <a:xfrm>
            <a:off x="5775107" y="4657581"/>
            <a:ext cx="6160538" cy="830997"/>
          </a:xfrm>
          <a:prstGeom prst="flowChartProcess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543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2225" y="2378710"/>
            <a:ext cx="9912350" cy="2643505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R&amp;D of Plastic Scintillator Strip</a:t>
            </a:r>
          </a:p>
        </p:txBody>
      </p:sp>
      <p:sp>
        <p:nvSpPr>
          <p:cNvPr id="3" name="文本占位符 7"/>
          <p:cNvSpPr>
            <a:spLocks noGrp="1"/>
          </p:cNvSpPr>
          <p:nvPr>
            <p:ph type="body" idx="13"/>
            <p:custDataLst>
              <p:tags r:id="rId3"/>
            </p:custDataLst>
          </p:nvPr>
        </p:nvSpPr>
        <p:spPr>
          <a:xfrm>
            <a:off x="1291909" y="854075"/>
            <a:ext cx="9608502" cy="1341120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2B958-9E1C-1245-25A4-0DEF2460E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1D7CD3B1-355F-9AD8-E122-CBE29DFA9EBC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-1" y="-86659"/>
            <a:ext cx="8919943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Plastic Scintillator Strip design and simulation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51DC5DA-52A8-6BBF-4FBD-7D0E20FDC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003" y="923748"/>
            <a:ext cx="2681353" cy="21745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D36AA5D-389C-00EC-39B0-3A1496064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70" y="3670015"/>
            <a:ext cx="2901008" cy="19393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198E002-6A88-AA0F-706C-CBF325FC55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3785" y="3670015"/>
            <a:ext cx="5525756" cy="198927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CB56E06-1FFD-7B0B-4070-E9B2D5A101BA}"/>
              </a:ext>
            </a:extLst>
          </p:cNvPr>
          <p:cNvSpPr txBox="1"/>
          <p:nvPr/>
        </p:nvSpPr>
        <p:spPr>
          <a:xfrm>
            <a:off x="169558" y="851569"/>
            <a:ext cx="654698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Single-ended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readout</a:t>
            </a:r>
          </a:p>
          <a:p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 face of the plastic scintillator strip is 4 cm × 1 cm.</a:t>
            </a:r>
          </a:p>
          <a:p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wavelength-shifting fiber.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Geant 4 simulation to optimize the design.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4457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12933-B487-15BA-4968-976358A88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77466DA8-DDBE-D454-07B7-89A62860D564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86659"/>
            <a:ext cx="572257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SiPM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Selection Comparison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6363F0-1C3C-55C2-B97F-8423ECB7616D}"/>
              </a:ext>
            </a:extLst>
          </p:cNvPr>
          <p:cNvSpPr txBox="1"/>
          <p:nvPr/>
        </p:nvSpPr>
        <p:spPr>
          <a:xfrm>
            <a:off x="152836" y="633341"/>
            <a:ext cx="61767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the performance of three different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the far-end and near-end energy spectra of cosmic-ray events.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 selection: J-30035.</a:t>
            </a:r>
            <a:endParaRPr lang="en-US" altLang="zh-CN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内容占位符 4">
            <a:extLst>
              <a:ext uri="{FF2B5EF4-FFF2-40B4-BE49-F238E27FC236}">
                <a16:creationId xmlns:a16="http://schemas.microsoft.com/office/drawing/2014/main" id="{3DFC5CA3-4CB1-AEAA-35C2-A5E9A8B422C2}"/>
              </a:ext>
            </a:extLst>
          </p:cNvPr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758" y="665762"/>
            <a:ext cx="2293040" cy="163121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1F7B06F-A23F-E18D-8942-54C7D6895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6124" y="676569"/>
            <a:ext cx="2293040" cy="160960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FB0E422-B74C-441B-CF20-548EB1A889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3" y="3589686"/>
            <a:ext cx="3991367" cy="271736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0B5A3E5-DB34-1E54-1AF3-7CDDAAD094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684" y="3679096"/>
            <a:ext cx="3987518" cy="271736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E83D639-91B2-FAC7-136F-D7D950A80E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5275" y="3850895"/>
            <a:ext cx="3904292" cy="237376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F9D6734-0DF5-4A61-19F9-718005CE08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836" y="2421763"/>
            <a:ext cx="7663743" cy="125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7728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CBF44-0D9E-709B-E0CC-63CDF32A7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272B0E74-287D-FB3C-FAE9-BDC7126BED1A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86659"/>
            <a:ext cx="459850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Plastic Scintillator Strip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5A1D17C-6737-56B6-205A-A23C6E405233}"/>
              </a:ext>
            </a:extLst>
          </p:cNvPr>
          <p:cNvSpPr txBox="1"/>
          <p:nvPr/>
        </p:nvSpPr>
        <p:spPr>
          <a:xfrm>
            <a:off x="199836" y="1059858"/>
            <a:ext cx="3348763" cy="4191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vertically incident muon events.</a:t>
            </a:r>
            <a:endParaRPr lang="en-US" altLang="zh-CN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 waveform data using the DT5742 digitizer.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Carefully investigate accidental coincidences, noise, and threshold settings.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Detecting efficiency &gt; 95%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BC6D501-58A7-164A-4319-B18AA3ABA0E7}"/>
              </a:ext>
            </a:extLst>
          </p:cNvPr>
          <p:cNvSpPr txBox="1"/>
          <p:nvPr/>
        </p:nvSpPr>
        <p:spPr>
          <a:xfrm>
            <a:off x="8643403" y="963854"/>
            <a:ext cx="320594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Strip dimensions: 4 cm × 1 cm × 240cm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WLS: Kuraray Y-11, </a:t>
            </a:r>
            <a:r>
              <a:rPr lang="el-GR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ϕ = 1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Single‑end readout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F3DA8EF-858A-F10B-B62C-8A1038F85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952" y="3562753"/>
            <a:ext cx="3985429" cy="267765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B0FFCBF-ED04-7DF0-2F4B-BC4218E1A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735" y="3613613"/>
            <a:ext cx="4027820" cy="2677656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4321733F-60A4-9B1B-F0A6-20576D846986}"/>
              </a:ext>
            </a:extLst>
          </p:cNvPr>
          <p:cNvSpPr txBox="1"/>
          <p:nvPr/>
        </p:nvSpPr>
        <p:spPr>
          <a:xfrm>
            <a:off x="5033931" y="4716915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240cm ESR </a:t>
            </a:r>
            <a:r>
              <a:rPr lang="zh-CN" altLang="zh-CN" dirty="0"/>
              <a:t>film 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3037AB9-D3C7-8A09-FA1E-8BA581A8F8E9}"/>
              </a:ext>
            </a:extLst>
          </p:cNvPr>
          <p:cNvSpPr txBox="1"/>
          <p:nvPr/>
        </p:nvSpPr>
        <p:spPr>
          <a:xfrm>
            <a:off x="8567391" y="4704384"/>
            <a:ext cx="3424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240cm </a:t>
            </a:r>
            <a:r>
              <a:rPr lang="zh-CN" altLang="zh-CN" dirty="0"/>
              <a:t>Titanium dioxide</a:t>
            </a:r>
            <a:r>
              <a:rPr lang="en-US" altLang="zh-CN" baseline="-25000" dirty="0"/>
              <a:t> </a:t>
            </a:r>
            <a:r>
              <a:rPr lang="en-US" altLang="zh-CN" dirty="0"/>
              <a:t>coating</a:t>
            </a:r>
            <a:r>
              <a:rPr lang="en-US" altLang="zh-CN" baseline="-25000" dirty="0"/>
              <a:t> </a:t>
            </a:r>
            <a:endParaRPr lang="zh-CN" altLang="en-US" baseline="-25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8104E28-7F0D-3854-2415-16E2C22808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947" y="1088112"/>
            <a:ext cx="3447052" cy="18975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382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86CCA-47A7-E0C5-1399-065E094D6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>
            <a:extLst>
              <a:ext uri="{FF2B5EF4-FFF2-40B4-BE49-F238E27FC236}">
                <a16:creationId xmlns:a16="http://schemas.microsoft.com/office/drawing/2014/main" id="{04A02322-53B2-ABD7-7EF0-C5BF489E213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2225" y="2378710"/>
            <a:ext cx="9912350" cy="2643505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R&amp;D of Plastic Scintillator Detector Prototype</a:t>
            </a:r>
          </a:p>
        </p:txBody>
      </p:sp>
      <p:sp>
        <p:nvSpPr>
          <p:cNvPr id="3" name="文本占位符 7">
            <a:extLst>
              <a:ext uri="{FF2B5EF4-FFF2-40B4-BE49-F238E27FC236}">
                <a16:creationId xmlns:a16="http://schemas.microsoft.com/office/drawing/2014/main" id="{0AC3496F-9808-56DC-6157-6583C22FBC82}"/>
              </a:ext>
            </a:extLst>
          </p:cNvPr>
          <p:cNvSpPr>
            <a:spLocks noGrp="1"/>
          </p:cNvSpPr>
          <p:nvPr>
            <p:ph type="body" idx="13"/>
            <p:custDataLst>
              <p:tags r:id="rId3"/>
            </p:custDataLst>
          </p:nvPr>
        </p:nvSpPr>
        <p:spPr>
          <a:xfrm>
            <a:off x="1291909" y="854075"/>
            <a:ext cx="9608502" cy="1341120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4912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DDF0C-24EC-94D7-4831-BA351C243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C31287A1-6466-7504-189C-967B67CF8CAD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63628"/>
            <a:ext cx="526839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Plastic Scintillator Prototype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C04F3EE-6E1D-D876-A3E3-D12ACBA22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835" y="3587299"/>
            <a:ext cx="2683501" cy="2286661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BFF1824-8213-8184-CC94-CA3097B8229E}"/>
              </a:ext>
            </a:extLst>
          </p:cNvPr>
          <p:cNvSpPr txBox="1"/>
          <p:nvPr/>
        </p:nvSpPr>
        <p:spPr>
          <a:xfrm>
            <a:off x="257330" y="799951"/>
            <a:ext cx="5449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small size prototype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cm × 50 cm  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内容占位符 17">
            <a:extLst>
              <a:ext uri="{FF2B5EF4-FFF2-40B4-BE49-F238E27FC236}">
                <a16:creationId xmlns:a16="http://schemas.microsoft.com/office/drawing/2014/main" id="{BBF02286-BB11-557A-37D1-B451317E46FD}"/>
              </a:ext>
            </a:extLst>
          </p:cNvPr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0832" y="2246638"/>
            <a:ext cx="2683501" cy="356717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1B28622-FD5D-8BD4-8C2B-E67BD5504706}"/>
              </a:ext>
            </a:extLst>
          </p:cNvPr>
          <p:cNvSpPr txBox="1"/>
          <p:nvPr/>
        </p:nvSpPr>
        <p:spPr>
          <a:xfrm>
            <a:off x="257330" y="1511897"/>
            <a:ext cx="84535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Iterative optimization of the mechanical support structure, interfaces, and components.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layers of single-ended readout plastic scintillator strips arranged in a crossed configuration.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1EF0D64-204B-860F-BD40-7E5F02834B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0452" y="3587299"/>
            <a:ext cx="2683501" cy="22866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051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C8DBB-8485-6DF5-D338-1BEEAA50C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E16BA71F-3BD4-86EE-F07D-D28840234D56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63628"/>
            <a:ext cx="526839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Plastic Scintillator Prototype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B17A428-C7A3-A28D-12A2-A974B3481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3728" y="1195594"/>
            <a:ext cx="2640739" cy="183004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4FAFBD-AB1F-F753-3B08-4E3A4A77C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3728" y="3593359"/>
            <a:ext cx="2640740" cy="17003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AC4B053-7F5B-9C65-21E0-4264E66328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7027" y="1371551"/>
            <a:ext cx="2597420" cy="17003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7059E02-2A24-851F-5685-60E3D593E1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4595" y="3620481"/>
            <a:ext cx="2629042" cy="1646085"/>
          </a:xfrm>
          <a:prstGeom prst="rect">
            <a:avLst/>
          </a:prstGeom>
        </p:spPr>
      </p:pic>
      <p:sp>
        <p:nvSpPr>
          <p:cNvPr id="10" name="文本框 14">
            <a:extLst>
              <a:ext uri="{FF2B5EF4-FFF2-40B4-BE49-F238E27FC236}">
                <a16:creationId xmlns:a16="http://schemas.microsoft.com/office/drawing/2014/main" id="{09E16F55-F605-BCAD-D278-FCDD6F047A5F}"/>
              </a:ext>
            </a:extLst>
          </p:cNvPr>
          <p:cNvSpPr txBox="1"/>
          <p:nvPr/>
        </p:nvSpPr>
        <p:spPr>
          <a:xfrm>
            <a:off x="9505227" y="1888360"/>
            <a:ext cx="206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Cosmic ray test</a:t>
            </a:r>
          </a:p>
          <a:p>
            <a:r>
              <a:rPr lang="en-US" altLang="zh-CN" dirty="0"/>
              <a:t>Layer 1</a:t>
            </a:r>
          </a:p>
        </p:txBody>
      </p:sp>
      <p:sp>
        <p:nvSpPr>
          <p:cNvPr id="11" name="文本框 15">
            <a:extLst>
              <a:ext uri="{FF2B5EF4-FFF2-40B4-BE49-F238E27FC236}">
                <a16:creationId xmlns:a16="http://schemas.microsoft.com/office/drawing/2014/main" id="{063A27F8-C951-3C4B-1B84-4DE67B32369B}"/>
              </a:ext>
            </a:extLst>
          </p:cNvPr>
          <p:cNvSpPr txBox="1"/>
          <p:nvPr/>
        </p:nvSpPr>
        <p:spPr>
          <a:xfrm>
            <a:off x="9864388" y="3989726"/>
            <a:ext cx="2063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Cosmic ray test</a:t>
            </a:r>
          </a:p>
          <a:p>
            <a:r>
              <a:rPr lang="en-US" altLang="zh-CN" dirty="0"/>
              <a:t>Layer 2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A706963-07AF-46DB-BE6D-8ED7B2989D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704" y="3593359"/>
            <a:ext cx="2351376" cy="1692773"/>
          </a:xfrm>
          <a:prstGeom prst="rect">
            <a:avLst/>
          </a:prstGeom>
        </p:spPr>
      </p:pic>
      <p:sp>
        <p:nvSpPr>
          <p:cNvPr id="15" name="文本框 19">
            <a:extLst>
              <a:ext uri="{FF2B5EF4-FFF2-40B4-BE49-F238E27FC236}">
                <a16:creationId xmlns:a16="http://schemas.microsoft.com/office/drawing/2014/main" id="{73BAC05D-4F7E-BBAD-A830-3A26ED19EACC}"/>
              </a:ext>
            </a:extLst>
          </p:cNvPr>
          <p:cNvSpPr txBox="1"/>
          <p:nvPr/>
        </p:nvSpPr>
        <p:spPr>
          <a:xfrm>
            <a:off x="6021087" y="3081512"/>
            <a:ext cx="1506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Noise level </a:t>
            </a:r>
          </a:p>
        </p:txBody>
      </p:sp>
      <p:sp>
        <p:nvSpPr>
          <p:cNvPr id="4" name="文本框 19">
            <a:extLst>
              <a:ext uri="{FF2B5EF4-FFF2-40B4-BE49-F238E27FC236}">
                <a16:creationId xmlns:a16="http://schemas.microsoft.com/office/drawing/2014/main" id="{C9EB4341-41AF-B85F-AC35-35E54BD9F401}"/>
              </a:ext>
            </a:extLst>
          </p:cNvPr>
          <p:cNvSpPr txBox="1"/>
          <p:nvPr/>
        </p:nvSpPr>
        <p:spPr>
          <a:xfrm>
            <a:off x="264283" y="1371551"/>
            <a:ext cx="46165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 signal can be seen.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Noise level has been studied.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 see high detection efficiency.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78808DC-05A9-4375-98F8-EF7E22CD38E2}"/>
              </a:ext>
            </a:extLst>
          </p:cNvPr>
          <p:cNvSpPr txBox="1"/>
          <p:nvPr/>
        </p:nvSpPr>
        <p:spPr>
          <a:xfrm>
            <a:off x="200873" y="804453"/>
            <a:ext cx="55095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studied the performance using cosmic rays.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848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B2299-66DC-9F7B-2C7D-A2FB72691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6D205DF-09C5-8451-9361-FDA36D82A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149" y="3237978"/>
            <a:ext cx="4527673" cy="23989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6225BD9-F0AE-A621-2BB6-880218255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975" y="3574984"/>
            <a:ext cx="3962439" cy="206196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1483CBF-1DB7-725C-07D7-17BB73B89F1B}"/>
              </a:ext>
            </a:extLst>
          </p:cNvPr>
          <p:cNvSpPr txBox="1"/>
          <p:nvPr/>
        </p:nvSpPr>
        <p:spPr>
          <a:xfrm>
            <a:off x="167458" y="779642"/>
            <a:ext cx="800764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Planar prototype: 240 cm × 50 cm</a:t>
            </a:r>
          </a:p>
          <a:p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layers of crossed plastic scintillator strip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on validating the performance of long scintillator strips, overall encapsulation, and mechanical fabrication techniques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003CFE5-CB3D-6472-88CE-E6508A34EC5D}"/>
              </a:ext>
            </a:extLst>
          </p:cNvPr>
          <p:cNvSpPr txBox="1"/>
          <p:nvPr/>
        </p:nvSpPr>
        <p:spPr>
          <a:xfrm>
            <a:off x="9375782" y="3374069"/>
            <a:ext cx="2187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PS Prototype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5C04F064-04B4-60AC-A0AC-376099C1A42A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63628"/>
            <a:ext cx="526839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Plastic Scintillator Prototype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56D4C0-56C4-FB1A-114D-1C3009D0BD0E}"/>
              </a:ext>
            </a:extLst>
          </p:cNvPr>
          <p:cNvSpPr txBox="1"/>
          <p:nvPr/>
        </p:nvSpPr>
        <p:spPr>
          <a:xfrm>
            <a:off x="987975" y="5636946"/>
            <a:ext cx="4400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Simulation Analysis of Mechanical Stress </a:t>
            </a:r>
          </a:p>
          <a:p>
            <a:pPr algn="ctr"/>
            <a:r>
              <a:rPr lang="en-US" altLang="zh-CN" dirty="0"/>
              <a:t>and Deformation of the Prototype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64CDBB7-6190-7509-3E2D-348CCEEC18A1}"/>
              </a:ext>
            </a:extLst>
          </p:cNvPr>
          <p:cNvSpPr txBox="1"/>
          <p:nvPr/>
        </p:nvSpPr>
        <p:spPr>
          <a:xfrm>
            <a:off x="6351965" y="5636946"/>
            <a:ext cx="5442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Data Acquisition in Cosmic-Ray Experiments </a:t>
            </a:r>
          </a:p>
          <a:p>
            <a:pPr algn="ctr"/>
            <a:r>
              <a:rPr lang="en-US" altLang="zh-CN" dirty="0"/>
              <a:t>with the Prototype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4581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8897A-2411-2705-C073-01F500091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5B2492-2164-6351-D839-79647FB69E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50" y="3196506"/>
            <a:ext cx="5762754" cy="216513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7773004-7911-4193-0C10-F0ADF9B79E32}"/>
              </a:ext>
            </a:extLst>
          </p:cNvPr>
          <p:cNvSpPr txBox="1"/>
          <p:nvPr/>
        </p:nvSpPr>
        <p:spPr>
          <a:xfrm>
            <a:off x="313378" y="896194"/>
            <a:ext cx="610104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Planar prototype: 240 cm × 150 cm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Barrel 1:1 full-size module prototype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</a:t>
            </a:r>
            <a:r>
              <a:rPr lang="en-US" altLang="zh-CN" sz="2400" dirty="0"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 on going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Optimizing supporting structure, interfaces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DA8A3F3-B36B-219E-DC96-65C170446C49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63628"/>
            <a:ext cx="526839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Plastic Scintillator Prototype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8577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E0C65-180E-D878-6921-09F8EE406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>
            <a:extLst>
              <a:ext uri="{FF2B5EF4-FFF2-40B4-BE49-F238E27FC236}">
                <a16:creationId xmlns:a16="http://schemas.microsoft.com/office/drawing/2014/main" id="{55DB7542-D133-E57A-7304-539319436A3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92225" y="2378710"/>
            <a:ext cx="9912350" cy="2643505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Summary</a:t>
            </a:r>
          </a:p>
        </p:txBody>
      </p:sp>
      <p:sp>
        <p:nvSpPr>
          <p:cNvPr id="3" name="文本占位符 7">
            <a:extLst>
              <a:ext uri="{FF2B5EF4-FFF2-40B4-BE49-F238E27FC236}">
                <a16:creationId xmlns:a16="http://schemas.microsoft.com/office/drawing/2014/main" id="{75B6A694-CCB7-7C98-85E2-62D0949760C0}"/>
              </a:ext>
            </a:extLst>
          </p:cNvPr>
          <p:cNvSpPr>
            <a:spLocks noGrp="1"/>
          </p:cNvSpPr>
          <p:nvPr>
            <p:ph type="body" idx="13"/>
            <p:custDataLst>
              <p:tags r:id="rId3"/>
            </p:custDataLst>
          </p:nvPr>
        </p:nvSpPr>
        <p:spPr>
          <a:xfrm>
            <a:off x="1291909" y="854075"/>
            <a:ext cx="9608502" cy="1341120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1675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3ACD5-2167-D097-A49A-C68BEB763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B9E200D6-57C0-0962-6B9E-330CB17918A8}"/>
              </a:ext>
            </a:extLst>
          </p:cNvPr>
          <p:cNvSpPr txBox="1"/>
          <p:nvPr/>
        </p:nvSpPr>
        <p:spPr>
          <a:xfrm>
            <a:off x="387626" y="1628865"/>
            <a:ext cx="99490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highly promising technology for the Muon Detector (MUD), the plastic scintillator detector has been adopted in the R&amp;D of the STCF Muon Detector.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and prototyping are progressing smoothly, and several prototype versions have been successfully developed with performance satisfying the specification requirements.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currently conducting optimization and development of the full‑size detector‑module prototype.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60C5D51B-19F7-82BB-A7E0-6EAA26748DB9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63628"/>
            <a:ext cx="526839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5108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674495" y="2917825"/>
            <a:ext cx="8531860" cy="1185545"/>
          </a:xfrm>
        </p:spPr>
        <p:txBody>
          <a:bodyPr>
            <a:normAutofit/>
          </a:bodyPr>
          <a:lstStyle/>
          <a:p>
            <a:r>
              <a:rPr lang="en-US" altLang="zh-CN" b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Thanks for your attention!</a:t>
            </a:r>
          </a:p>
        </p:txBody>
      </p:sp>
      <p:sp>
        <p:nvSpPr>
          <p:cNvPr id="14" name="日期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4800">
                <a:solidFill>
                  <a:schemeClr val="accent2">
                    <a:lumMod val="50000"/>
                  </a:schemeClr>
                </a:solidFill>
              </a:rPr>
              <a:t>2026/10/13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C95FF-CEE0-1FC3-A63C-ED6B6DDA2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>
            <a:extLst>
              <a:ext uri="{FF2B5EF4-FFF2-40B4-BE49-F238E27FC236}">
                <a16:creationId xmlns:a16="http://schemas.microsoft.com/office/drawing/2014/main" id="{3DEBA3C2-B247-5FF5-E97A-F8A619FC653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39825" y="2861466"/>
            <a:ext cx="9912350" cy="1050290"/>
          </a:xfrm>
        </p:spPr>
        <p:txBody>
          <a:bodyPr/>
          <a:lstStyle/>
          <a:p>
            <a:r>
              <a:rPr lang="en-US" altLang="zh-CN" sz="6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Backup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2659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7D9DC37-014E-1DBF-D9F5-2705FCBA1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979" y="2151225"/>
            <a:ext cx="2536042" cy="255555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9611976-D070-7554-3751-46EB24D0EFC9}"/>
              </a:ext>
            </a:extLst>
          </p:cNvPr>
          <p:cNvGrpSpPr/>
          <p:nvPr/>
        </p:nvGrpSpPr>
        <p:grpSpPr>
          <a:xfrm>
            <a:off x="2880978" y="2225868"/>
            <a:ext cx="2640447" cy="2440860"/>
            <a:chOff x="6153622" y="1784831"/>
            <a:chExt cx="2185988" cy="2089137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7C36C30-81E7-92DA-6CF6-F96FCBC1D723}"/>
                </a:ext>
              </a:extLst>
            </p:cNvPr>
            <p:cNvGrpSpPr/>
            <p:nvPr/>
          </p:nvGrpSpPr>
          <p:grpSpPr>
            <a:xfrm>
              <a:off x="6153622" y="1784831"/>
              <a:ext cx="2185988" cy="2089137"/>
              <a:chOff x="6154416" y="1756520"/>
              <a:chExt cx="2185988" cy="2089137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4DA37409-076F-D245-2C74-89733130DFDA}"/>
                  </a:ext>
                </a:extLst>
              </p:cNvPr>
              <p:cNvGrpSpPr/>
              <p:nvPr/>
            </p:nvGrpSpPr>
            <p:grpSpPr>
              <a:xfrm>
                <a:off x="6154416" y="1756520"/>
                <a:ext cx="2184400" cy="2089137"/>
                <a:chOff x="6154416" y="1756520"/>
                <a:chExt cx="2184400" cy="2089137"/>
              </a:xfrm>
            </p:grpSpPr>
            <p:sp>
              <p:nvSpPr>
                <p:cNvPr id="11" name="八边形 10">
                  <a:extLst>
                    <a:ext uri="{FF2B5EF4-FFF2-40B4-BE49-F238E27FC236}">
                      <a16:creationId xmlns:a16="http://schemas.microsoft.com/office/drawing/2014/main" id="{928BE90A-0558-C74F-824C-E077FB9B3404}"/>
                    </a:ext>
                  </a:extLst>
                </p:cNvPr>
                <p:cNvSpPr/>
                <p:nvPr/>
              </p:nvSpPr>
              <p:spPr bwMode="auto">
                <a:xfrm>
                  <a:off x="6154416" y="1756520"/>
                  <a:ext cx="2184400" cy="2068513"/>
                </a:xfrm>
                <a:prstGeom prst="octagon">
                  <a:avLst/>
                </a:prstGeom>
              </p:spPr>
              <p:style>
                <a:lnRef idx="2">
                  <a:srgbClr val="4472C4">
                    <a:shade val="15000"/>
                  </a:srgbClr>
                </a:lnRef>
                <a:fillRef idx="1">
                  <a:srgbClr val="4472C4"/>
                </a:fillRef>
                <a:effectRef idx="0">
                  <a:srgbClr val="4472C4"/>
                </a:effectRef>
                <a:fontRef idx="minor">
                  <a:sysClr val="window" lastClr="FFFFFF"/>
                </a:fontRef>
              </p:style>
              <p:txBody>
                <a:bodyPr anchor="ctr"/>
                <a:lstStyle>
                  <a:defPPr>
                    <a:defRPr lang="en-US">
                      <a:solidFill>
                        <a:sysClr val="window" lastClr="FFFFFF"/>
                      </a:solidFill>
                    </a:defRPr>
                  </a:defPPr>
                  <a:lvl1pPr marL="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ysClr val="window" lastClr="FFFFFF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noProof="1">
                    <a:latin typeface="等线" panose="02010600030101010101" charset="-122"/>
                    <a:ea typeface="等线" panose="02010600030101010101" charset="-122"/>
                  </a:endParaRPr>
                </a:p>
              </p:txBody>
            </p:sp>
            <p:cxnSp>
              <p:nvCxnSpPr>
                <p:cNvPr id="12" name="直接连接符 11">
                  <a:extLst>
                    <a:ext uri="{FF2B5EF4-FFF2-40B4-BE49-F238E27FC236}">
                      <a16:creationId xmlns:a16="http://schemas.microsoft.com/office/drawing/2014/main" id="{27C91232-0D58-040F-E513-C97BE66A7802}"/>
                    </a:ext>
                  </a:extLst>
                </p:cNvPr>
                <p:cNvCxnSpPr/>
                <p:nvPr/>
              </p:nvCxnSpPr>
              <p:spPr bwMode="auto">
                <a:xfrm>
                  <a:off x="7246616" y="1777144"/>
                  <a:ext cx="0" cy="2068513"/>
                </a:xfrm>
                <a:prstGeom prst="line">
                  <a:avLst/>
                </a:prstGeom>
                <a:ln w="19050">
                  <a:solidFill>
                    <a:sysClr val="windowText" lastClr="000000">
                      <a:lumMod val="95000"/>
                      <a:lumOff val="5000"/>
                    </a:sysClr>
                  </a:solidFill>
                </a:ln>
              </p:spPr>
              <p:style>
                <a:lnRef idx="1">
                  <a:srgbClr val="4472C4"/>
                </a:lnRef>
                <a:fillRef idx="0">
                  <a:srgbClr val="4472C4"/>
                </a:fillRef>
                <a:effectRef idx="0">
                  <a:srgbClr val="4472C4"/>
                </a:effectRef>
                <a:fontRef idx="minor">
                  <a:sysClr val="windowText" lastClr="000000"/>
                </a:fontRef>
              </p:style>
            </p:cxnSp>
          </p:grp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EA984D63-996E-29FC-DB75-40E14CC7B142}"/>
                  </a:ext>
                </a:extLst>
              </p:cNvPr>
              <p:cNvCxnSpPr/>
              <p:nvPr/>
            </p:nvCxnSpPr>
            <p:spPr bwMode="auto">
              <a:xfrm>
                <a:off x="6156004" y="2807432"/>
                <a:ext cx="2184400" cy="0"/>
              </a:xfrm>
              <a:prstGeom prst="line">
                <a:avLst/>
              </a:prstGeom>
              <a:ln w="19050">
                <a:solidFill>
                  <a:sysClr val="windowText" lastClr="000000">
                    <a:lumMod val="95000"/>
                    <a:lumOff val="5000"/>
                  </a:sysClr>
                </a:solidFill>
              </a:ln>
            </p:spPr>
            <p:style>
              <a:lnRef idx="1">
                <a:srgbClr val="4472C4"/>
              </a:lnRef>
              <a:fillRef idx="0">
                <a:srgbClr val="4472C4"/>
              </a:fillRef>
              <a:effectRef idx="0">
                <a:srgbClr val="4472C4"/>
              </a:effectRef>
              <a:fontRef idx="minor">
                <a:sysClr val="windowText" lastClr="000000"/>
              </a:fontRef>
            </p:style>
          </p:cxnSp>
        </p:grp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8BC820A-8563-41CE-0A34-ABBEAF944036}"/>
                </a:ext>
              </a:extLst>
            </p:cNvPr>
            <p:cNvSpPr/>
            <p:nvPr/>
          </p:nvSpPr>
          <p:spPr bwMode="auto">
            <a:xfrm>
              <a:off x="6735441" y="2328007"/>
              <a:ext cx="1022350" cy="958850"/>
            </a:xfrm>
            <a:prstGeom prst="ellipse">
              <a:avLst/>
            </a:prstGeom>
            <a:solidFill>
              <a:sysClr val="window" lastClr="FFFFFF"/>
            </a:solidFill>
          </p:spPr>
          <p:style>
            <a:lnRef idx="2">
              <a:srgbClr val="4472C4">
                <a:shade val="15000"/>
              </a:srgbClr>
            </a:lnRef>
            <a:fillRef idx="1">
              <a:srgbClr val="4472C4"/>
            </a:fillRef>
            <a:effectRef idx="0">
              <a:srgbClr val="4472C4"/>
            </a:effectRef>
            <a:fontRef idx="minor">
              <a:sysClr val="window" lastClr="FFFFFF"/>
            </a:fontRef>
          </p:style>
          <p:txBody>
            <a:bodyPr anchor="ctr"/>
            <a:lstStyle>
              <a:defPPr>
                <a:defRPr lang="en-US">
                  <a:solidFill>
                    <a:sysClr val="window" lastClr="FFFFFF"/>
                  </a:solidFill>
                </a:defRPr>
              </a:defPPr>
              <a:lvl1pPr marL="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noProof="1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58D2167-785D-C774-92F5-98EC4451E711}"/>
              </a:ext>
            </a:extLst>
          </p:cNvPr>
          <p:cNvCxnSpPr/>
          <p:nvPr/>
        </p:nvCxnSpPr>
        <p:spPr>
          <a:xfrm>
            <a:off x="5208509" y="3023273"/>
            <a:ext cx="107252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4">
            <a:extLst>
              <a:ext uri="{FF2B5EF4-FFF2-40B4-BE49-F238E27FC236}">
                <a16:creationId xmlns:a16="http://schemas.microsoft.com/office/drawing/2014/main" id="{90B5C946-CA2C-4A1F-DC02-C7833189CEEC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0" y="-63628"/>
            <a:ext cx="5268397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Plastic Scintillator Detector</a:t>
            </a:r>
          </a:p>
        </p:txBody>
      </p:sp>
      <p:sp>
        <p:nvSpPr>
          <p:cNvPr id="14" name="文本框 21">
            <a:extLst>
              <a:ext uri="{FF2B5EF4-FFF2-40B4-BE49-F238E27FC236}">
                <a16:creationId xmlns:a16="http://schemas.microsoft.com/office/drawing/2014/main" id="{10B1FAD4-F52A-30C7-7FD9-718D9F0C4B4A}"/>
              </a:ext>
            </a:extLst>
          </p:cNvPr>
          <p:cNvSpPr txBox="1"/>
          <p:nvPr/>
        </p:nvSpPr>
        <p:spPr>
          <a:xfrm>
            <a:off x="2600104" y="5082979"/>
            <a:ext cx="7361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view of one super layer formed by plastic scintillator strips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379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1E108-55F3-F207-0A58-EF49E525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43F8896-1E2B-C909-3AB7-8F607F13A449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86659"/>
            <a:ext cx="459850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Principle of MUD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CB971EB-D06B-628D-C11C-8438794E1F04}"/>
              </a:ext>
            </a:extLst>
          </p:cNvPr>
          <p:cNvSpPr txBox="1"/>
          <p:nvPr/>
        </p:nvSpPr>
        <p:spPr>
          <a:xfrm>
            <a:off x="290670" y="682836"/>
            <a:ext cx="67701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µ/π have similar masses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mµ=105.66MeV, mπ=139.57MeV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π is different from µ for nuclear interaction and higher ionization energy loss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7677CD8-87D1-D77E-AA97-49241A7869C1}"/>
              </a:ext>
            </a:extLst>
          </p:cNvPr>
          <p:cNvGrpSpPr/>
          <p:nvPr/>
        </p:nvGrpSpPr>
        <p:grpSpPr>
          <a:xfrm>
            <a:off x="846668" y="2671322"/>
            <a:ext cx="3470996" cy="2463852"/>
            <a:chOff x="1484417" y="1793866"/>
            <a:chExt cx="3113352" cy="211716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58F23BF-5AC4-0B25-2420-7D74B9AC5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045" b="1"/>
            <a:stretch>
              <a:fillRect/>
            </a:stretch>
          </p:blipFill>
          <p:spPr>
            <a:xfrm>
              <a:off x="1484417" y="1793866"/>
              <a:ext cx="2884847" cy="1884349"/>
            </a:xfrm>
            <a:prstGeom prst="rect">
              <a:avLst/>
            </a:prstGeom>
          </p:spPr>
        </p:pic>
        <p:sp>
          <p:nvSpPr>
            <p:cNvPr id="10" name="文本框 22">
              <a:extLst>
                <a:ext uri="{FF2B5EF4-FFF2-40B4-BE49-F238E27FC236}">
                  <a16:creationId xmlns:a16="http://schemas.microsoft.com/office/drawing/2014/main" id="{44BBD577-4AC2-83DD-BD8A-22CE884B3A0F}"/>
                </a:ext>
              </a:extLst>
            </p:cNvPr>
            <p:cNvSpPr txBox="1"/>
            <p:nvPr/>
          </p:nvSpPr>
          <p:spPr>
            <a:xfrm>
              <a:off x="2845169" y="3603254"/>
              <a:ext cx="1752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/>
                <a:t>Track length (mm)</a:t>
              </a:r>
              <a:endParaRPr lang="zh-CN" altLang="en-US" sz="1400" dirty="0"/>
            </a:p>
          </p:txBody>
        </p:sp>
        <p:sp>
          <p:nvSpPr>
            <p:cNvPr id="11" name="文本框 24">
              <a:extLst>
                <a:ext uri="{FF2B5EF4-FFF2-40B4-BE49-F238E27FC236}">
                  <a16:creationId xmlns:a16="http://schemas.microsoft.com/office/drawing/2014/main" id="{C423C7CC-D833-908C-8D54-E396444B0C59}"/>
                </a:ext>
              </a:extLst>
            </p:cNvPr>
            <p:cNvSpPr txBox="1"/>
            <p:nvPr/>
          </p:nvSpPr>
          <p:spPr>
            <a:xfrm>
              <a:off x="3368241" y="2189821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/>
                <a:t>400MeV</a:t>
              </a:r>
              <a:endParaRPr lang="zh-CN" altLang="en-US" sz="14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94D82BA-B9E6-623A-AEF4-EA6396E17586}"/>
              </a:ext>
            </a:extLst>
          </p:cNvPr>
          <p:cNvGrpSpPr/>
          <p:nvPr/>
        </p:nvGrpSpPr>
        <p:grpSpPr>
          <a:xfrm>
            <a:off x="8129090" y="2526494"/>
            <a:ext cx="3278846" cy="2337740"/>
            <a:chOff x="6608952" y="1773955"/>
            <a:chExt cx="3175954" cy="215409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B28BB85-4383-6FC7-B238-EAA1A7D16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8952" y="1773955"/>
              <a:ext cx="3016207" cy="1904262"/>
            </a:xfrm>
            <a:prstGeom prst="rect">
              <a:avLst/>
            </a:prstGeom>
          </p:spPr>
        </p:pic>
        <p:sp>
          <p:nvSpPr>
            <p:cNvPr id="15" name="文本框 23">
              <a:extLst>
                <a:ext uri="{FF2B5EF4-FFF2-40B4-BE49-F238E27FC236}">
                  <a16:creationId xmlns:a16="http://schemas.microsoft.com/office/drawing/2014/main" id="{8D1EDF19-4FC7-D669-9793-510CCCC9FA8F}"/>
                </a:ext>
              </a:extLst>
            </p:cNvPr>
            <p:cNvSpPr txBox="1"/>
            <p:nvPr/>
          </p:nvSpPr>
          <p:spPr>
            <a:xfrm>
              <a:off x="8032306" y="3620272"/>
              <a:ext cx="1752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/>
                <a:t>Track length (mm)</a:t>
              </a:r>
              <a:endParaRPr lang="zh-CN" altLang="en-US" sz="1400" dirty="0"/>
            </a:p>
          </p:txBody>
        </p:sp>
        <p:sp>
          <p:nvSpPr>
            <p:cNvPr id="17" name="文本框 25">
              <a:extLst>
                <a:ext uri="{FF2B5EF4-FFF2-40B4-BE49-F238E27FC236}">
                  <a16:creationId xmlns:a16="http://schemas.microsoft.com/office/drawing/2014/main" id="{F02687E4-9A2C-473F-1B44-8DDBA29F114A}"/>
                </a:ext>
              </a:extLst>
            </p:cNvPr>
            <p:cNvSpPr txBox="1"/>
            <p:nvPr/>
          </p:nvSpPr>
          <p:spPr>
            <a:xfrm>
              <a:off x="8451406" y="2189820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/>
                <a:t>1000MeV</a:t>
              </a:r>
              <a:endParaRPr lang="zh-CN" altLang="en-US" sz="1400" dirty="0"/>
            </a:p>
          </p:txBody>
        </p:sp>
      </p:grpSp>
      <p:sp>
        <p:nvSpPr>
          <p:cNvPr id="18" name="文本框 21">
            <a:extLst>
              <a:ext uri="{FF2B5EF4-FFF2-40B4-BE49-F238E27FC236}">
                <a16:creationId xmlns:a16="http://schemas.microsoft.com/office/drawing/2014/main" id="{B88F3B4F-BDF4-76B3-7175-266542193CEA}"/>
              </a:ext>
            </a:extLst>
          </p:cNvPr>
          <p:cNvSpPr txBox="1"/>
          <p:nvPr/>
        </p:nvSpPr>
        <p:spPr>
          <a:xfrm>
            <a:off x="5081556" y="3311153"/>
            <a:ext cx="2028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track length of muon/pion in iron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9337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8AE67-9E6E-D2C6-1E6A-980B21ACA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49CE115-3984-1C93-F2FF-C7BEB77AB064}"/>
              </a:ext>
            </a:extLst>
          </p:cNvPr>
          <p:cNvGrpSpPr/>
          <p:nvPr/>
        </p:nvGrpSpPr>
        <p:grpSpPr>
          <a:xfrm>
            <a:off x="441646" y="2300374"/>
            <a:ext cx="11030149" cy="3079080"/>
            <a:chOff x="2112369" y="1650008"/>
            <a:chExt cx="9518959" cy="277791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9A18C30-E77A-098D-8E97-2148F82DA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2369" y="1720958"/>
              <a:ext cx="2747464" cy="224805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5236F5C-45D2-9855-EA7E-9D4BAA8FD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27307" y="1748632"/>
              <a:ext cx="2691475" cy="207124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FAA864E-3423-B7AD-09D0-2DCD3AD9B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09321" y="1650008"/>
              <a:ext cx="2822007" cy="2169873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09AC4C3-B8BC-FD11-FE61-77FEC75FDAB5}"/>
                </a:ext>
              </a:extLst>
            </p:cNvPr>
            <p:cNvSpPr txBox="1"/>
            <p:nvPr/>
          </p:nvSpPr>
          <p:spPr>
            <a:xfrm>
              <a:off x="2417586" y="3941697"/>
              <a:ext cx="1851025" cy="4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Hybrid 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598D2E7-9BCE-A1AE-D168-C24323D934AF}"/>
                </a:ext>
              </a:extLst>
            </p:cNvPr>
            <p:cNvSpPr txBox="1"/>
            <p:nvPr/>
          </p:nvSpPr>
          <p:spPr>
            <a:xfrm>
              <a:off x="5647531" y="3969017"/>
              <a:ext cx="1851025" cy="4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Full PS 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C520886-B532-DF4E-38E3-B5B8682BEEA0}"/>
                </a:ext>
              </a:extLst>
            </p:cNvPr>
            <p:cNvSpPr txBox="1"/>
            <p:nvPr/>
          </p:nvSpPr>
          <p:spPr>
            <a:xfrm>
              <a:off x="9197071" y="3941697"/>
              <a:ext cx="1851025" cy="458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Full RPC  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B9DAC00-FCDF-9C7C-04DF-1376B342D816}"/>
                </a:ext>
              </a:extLst>
            </p:cNvPr>
            <p:cNvSpPr/>
            <p:nvPr/>
          </p:nvSpPr>
          <p:spPr>
            <a:xfrm>
              <a:off x="2714625" y="1748633"/>
              <a:ext cx="442913" cy="83740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DC8E270-15B3-5579-4FF2-E7859A403A6E}"/>
                </a:ext>
              </a:extLst>
            </p:cNvPr>
            <p:cNvSpPr/>
            <p:nvPr/>
          </p:nvSpPr>
          <p:spPr>
            <a:xfrm>
              <a:off x="5874543" y="1748633"/>
              <a:ext cx="442913" cy="83740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1D690A4-9E88-972E-84FA-17DF673C5C0E}"/>
                </a:ext>
              </a:extLst>
            </p:cNvPr>
            <p:cNvSpPr/>
            <p:nvPr/>
          </p:nvSpPr>
          <p:spPr>
            <a:xfrm>
              <a:off x="9477375" y="1695650"/>
              <a:ext cx="442913" cy="83740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6444E063-13D2-33D0-A037-22B0A9F33B88}"/>
              </a:ext>
            </a:extLst>
          </p:cNvPr>
          <p:cNvSpPr txBox="1"/>
          <p:nvPr/>
        </p:nvSpPr>
        <p:spPr>
          <a:xfrm>
            <a:off x="305393" y="872664"/>
            <a:ext cx="106586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different detector design schemes are implemented in the official offline software framework OSCAR.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075B4730-F143-59E3-D484-02253925707B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86659"/>
            <a:ext cx="4598504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Muon Detector design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7741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61BBA-E25F-3C35-2B15-06DDBBDED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38FB495F-473C-A30A-04FC-A5E6D875234C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0" y="-71695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u="none" kern="1200" spc="0">
                <a:solidFill>
                  <a:schemeClr val="accent1"/>
                </a:solidFill>
                <a:effectLst/>
                <a:uFill>
                  <a:solidFill>
                    <a:schemeClr val="accent1"/>
                  </a:solidFill>
                </a:u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Design of Muon Detector  from CDR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03C638-7D71-88A7-3815-4F1153F2E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152" y="1368925"/>
            <a:ext cx="9628666" cy="43489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9974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91D0CBF4-B234-F64A-115F-635DE6DF229D}"/>
              </a:ext>
            </a:extLst>
          </p:cNvPr>
          <p:cNvGrpSpPr/>
          <p:nvPr/>
        </p:nvGrpSpPr>
        <p:grpSpPr>
          <a:xfrm>
            <a:off x="1586575" y="1338294"/>
            <a:ext cx="6030047" cy="2996970"/>
            <a:chOff x="3196592" y="3900618"/>
            <a:chExt cx="3041243" cy="181252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8E60EB47-7DD1-0BEA-F856-FCBE9B67E60A}"/>
                </a:ext>
              </a:extLst>
            </p:cNvPr>
            <p:cNvGrpSpPr/>
            <p:nvPr/>
          </p:nvGrpSpPr>
          <p:grpSpPr>
            <a:xfrm>
              <a:off x="3196592" y="3900618"/>
              <a:ext cx="3041243" cy="1812528"/>
              <a:chOff x="8569614" y="2153784"/>
              <a:chExt cx="3041243" cy="1812528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1FC206EC-2022-A112-1D2C-2F76316945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569614" y="2153784"/>
                <a:ext cx="2209019" cy="1812528"/>
              </a:xfrm>
              <a:prstGeom prst="rect">
                <a:avLst/>
              </a:prstGeom>
            </p:spPr>
          </p:pic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F06D6A62-66E6-A2C4-2FED-0BE8233201DA}"/>
                  </a:ext>
                </a:extLst>
              </p:cNvPr>
              <p:cNvCxnSpPr/>
              <p:nvPr/>
            </p:nvCxnSpPr>
            <p:spPr bwMode="auto">
              <a:xfrm flipV="1">
                <a:off x="10044608" y="2608642"/>
                <a:ext cx="0" cy="1156421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" name="文本框 14">
                <a:extLst>
                  <a:ext uri="{FF2B5EF4-FFF2-40B4-BE49-F238E27FC236}">
                    <a16:creationId xmlns:a16="http://schemas.microsoft.com/office/drawing/2014/main" id="{01A071AB-9C5D-58A9-759C-C9BB01767F81}"/>
                  </a:ext>
                </a:extLst>
              </p:cNvPr>
              <p:cNvSpPr txBox="1"/>
              <p:nvPr/>
            </p:nvSpPr>
            <p:spPr bwMode="auto">
              <a:xfrm>
                <a:off x="10804844" y="3133323"/>
                <a:ext cx="806013" cy="3089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SzPct val="90000"/>
                </a:pPr>
                <a:r>
                  <a:rPr lang="en-US" altLang="zh-CN" sz="1200" kern="0" baseline="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  <a:sym typeface="Symbol" panose="05050102010706020507" pitchFamily="18" charset="2"/>
                  </a:rPr>
                  <a:t>BDT cut</a:t>
                </a:r>
                <a:endParaRPr lang="zh-CN" altLang="en-US" sz="1200" kern="0" baseline="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cxnSp>
            <p:nvCxnSpPr>
              <p:cNvPr id="12" name="直接箭头连接符 11">
                <a:extLst>
                  <a:ext uri="{FF2B5EF4-FFF2-40B4-BE49-F238E27FC236}">
                    <a16:creationId xmlns:a16="http://schemas.microsoft.com/office/drawing/2014/main" id="{86440D6A-94A3-2001-3C42-1326E0502488}"/>
                  </a:ext>
                </a:extLst>
              </p:cNvPr>
              <p:cNvCxnSpPr>
                <a:stCxn id="11" idx="1"/>
              </p:cNvCxnSpPr>
              <p:nvPr/>
            </p:nvCxnSpPr>
            <p:spPr bwMode="auto">
              <a:xfrm flipH="1" flipV="1">
                <a:off x="10153790" y="2864462"/>
                <a:ext cx="651054" cy="42335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</p:spPr>
          </p:cxnSp>
        </p:grpSp>
        <p:sp>
          <p:nvSpPr>
            <p:cNvPr id="7" name="文本框 9">
              <a:extLst>
                <a:ext uri="{FF2B5EF4-FFF2-40B4-BE49-F238E27FC236}">
                  <a16:creationId xmlns:a16="http://schemas.microsoft.com/office/drawing/2014/main" id="{B194CEC5-6DC3-B5C3-DA4C-C17E26CAB734}"/>
                </a:ext>
              </a:extLst>
            </p:cNvPr>
            <p:cNvSpPr txBox="1"/>
            <p:nvPr/>
          </p:nvSpPr>
          <p:spPr bwMode="auto">
            <a:xfrm>
              <a:off x="4846586" y="4392506"/>
              <a:ext cx="680195" cy="272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SzPct val="90000"/>
              </a:pPr>
              <a:r>
                <a:rPr lang="en-US" altLang="zh-CN" sz="1000" b="1" kern="0" baseline="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muon</a:t>
              </a:r>
              <a:endParaRPr lang="zh-CN" altLang="en-US" sz="1000" b="1" kern="0" baseline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" name="文本框 11">
              <a:extLst>
                <a:ext uri="{FF2B5EF4-FFF2-40B4-BE49-F238E27FC236}">
                  <a16:creationId xmlns:a16="http://schemas.microsoft.com/office/drawing/2014/main" id="{E1EE3A63-6FD9-8904-FDFF-055110462F62}"/>
                </a:ext>
              </a:extLst>
            </p:cNvPr>
            <p:cNvSpPr txBox="1"/>
            <p:nvPr/>
          </p:nvSpPr>
          <p:spPr bwMode="auto">
            <a:xfrm>
              <a:off x="3321428" y="4393421"/>
              <a:ext cx="680195" cy="272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SzPct val="90000"/>
              </a:pPr>
              <a:r>
                <a:rPr lang="en-US" altLang="zh-CN" sz="1000" b="1" kern="0" baseline="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pion</a:t>
              </a:r>
              <a:endParaRPr lang="zh-CN" altLang="en-US" sz="1000" b="1" kern="0" baseline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sp>
        <p:nvSpPr>
          <p:cNvPr id="13" name="文本框 6">
            <a:extLst>
              <a:ext uri="{FF2B5EF4-FFF2-40B4-BE49-F238E27FC236}">
                <a16:creationId xmlns:a16="http://schemas.microsoft.com/office/drawing/2014/main" id="{959DC296-BF60-5D10-14DC-79BC88C6A7DB}"/>
              </a:ext>
            </a:extLst>
          </p:cNvPr>
          <p:cNvSpPr txBox="1"/>
          <p:nvPr/>
        </p:nvSpPr>
        <p:spPr bwMode="auto">
          <a:xfrm>
            <a:off x="2581591" y="4778365"/>
            <a:ext cx="2196426" cy="308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90000"/>
            </a:pPr>
            <a:r>
              <a:rPr lang="en-US" altLang="zh-CN" sz="1200" kern="0" baseline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Symbol" panose="05050102010706020507" pitchFamily="18" charset="2"/>
              </a:rPr>
              <a:t>Distribution of BDT output</a:t>
            </a:r>
            <a:endParaRPr lang="zh-CN" altLang="en-US" sz="1200" kern="0" baseline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865922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50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50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40495008"/>
  <p:tag name="KSO_WM_TEMPLATE_CATEGORY" val="custom"/>
  <p:tag name="KSO_WM_TEMPLATE_MASTER_TYPE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PRESET_TEXT" val="日期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40495008"/>
  <p:tag name="KSO_WM_TEMPLATE_CATEGORY" val="custom"/>
  <p:tag name="KSO_WM_SLIDE_INDEX" val="1"/>
  <p:tag name="KSO_WM_SLIDE_ID" val="custom40495008_1"/>
  <p:tag name="KSO_WM_TEMPLATE_MASTER_TYPE" val="0"/>
  <p:tag name="KSO_WM_SLIDE_LAYOUT" val="a_b_f"/>
  <p:tag name="KSO_WM_SLIDE_LAYOUT_CNT" val="1_1_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TEXT_TYPE" val="1"/>
  <p:tag name="KSO_WM_UNIT_PRESET_TEXT" val="单击此处编辑母版标题样式"/>
  <p:tag name="KSO_WM_UNIT_VALUE" val="1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40495008"/>
  <p:tag name="KSO_WM_TEMPLATE_CATEGORY" val="custom"/>
  <p:tag name="KSO_WM_SLIDE_INDEX" val="4"/>
  <p:tag name="KSO_WM_SLIDE_ID" val="custom40495008_4"/>
  <p:tag name="KSO_WM_TEMPLATE_MASTER_TYPE" val="0"/>
  <p:tag name="KSO_WM_SLIDE_LAYOUT" val="a_l"/>
  <p:tag name="KSO_WM_SLIDE_LAYOUT_CNT" val="1_1"/>
  <p:tag name="KSO_WM_SLIDE_DIAGTYPE" val="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  <p:tag name="KSO_WM_UNIT_PRESET_TEXT" val="标题"/>
  <p:tag name="KSO_WM_UNIT_VALUE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UNIT_SUBTYPE" val="a"/>
  <p:tag name="KSO_WM_UNIT_TEXT_LAYER_COUNT" val="1"/>
  <p:tag name="KSO_WM_UNIT_PRESET_TEXT" val="单击此处添加&#10;目录项标题"/>
  <p:tag name="KSO_WM_UNIT_TEXT_TYPE" val="1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UNIT_SUBTYPE" val="a"/>
  <p:tag name="KSO_WM_UNIT_TEXT_LAYER_COUNT" val="1"/>
  <p:tag name="KSO_WM_UNIT_PRESET_TEXT" val="单击此处添加&#10;目录项标题"/>
  <p:tag name="KSO_WM_UNIT_TEXT_TYPE" val="1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UNIT_SUBTYPE" val="a"/>
  <p:tag name="KSO_WM_UNIT_TEXT_LAYER_COUNT" val="1"/>
  <p:tag name="KSO_WM_UNIT_PRESET_TEXT" val="单击此处添加&#10;目录项标题"/>
  <p:tag name="KSO_WM_UNIT_TEXT_TYPE" val="1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UNIT_SUBTYPE" val="a"/>
  <p:tag name="KSO_WM_UNIT_TEXT_LAYER_COUNT" val="1"/>
  <p:tag name="KSO_WM_UNIT_PRESET_TEXT" val="单击此处添加&#10;目录项标题"/>
  <p:tag name="KSO_WM_UNIT_TEXT_TYPE" val="1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UNIT_SUBTYPE" val="a"/>
  <p:tag name="KSO_WM_UNIT_TEXT_LAYER_COUNT" val="1"/>
  <p:tag name="KSO_WM_UNIT_PRESET_TEXT" val="单击此处添加&#10;目录项标题"/>
  <p:tag name="KSO_WM_UNIT_TEXT_TYPE" val="1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40495008_4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40495008"/>
  <p:tag name="KSO_WM_TEMPLATE_CATEGORY" val="custom"/>
  <p:tag name="KSO_WM_UNIT_SUBTYPE" val="a"/>
  <p:tag name="KSO_WM_UNIT_TEXT_LAYER_COUNT" val="1"/>
  <p:tag name="KSO_WM_UNIT_PRESET_TEXT" val="单击此处添加&#10;目录项标题"/>
  <p:tag name="KSO_WM_UNIT_TEXT_TYPE" val="1"/>
  <p:tag name="KSO_WM_DIAGRAM_MAX_ITEMCNT" val="6"/>
  <p:tag name="KSO_WM_DIAGRAM_MIN_ITEMCNT" val="2"/>
  <p:tag name="KSO_WM_DIAGRAM_VIRTUALLY_FRAME" val="{&quot;height&quot;:481.15,&quot;left&quot;:40.12425201656315,&quot;top&quot;:50.6,&quot;width&quot;:930.575747983436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  <p:tag name="KSO_WM_UNIT_TEXT_TYPE" val="1"/>
  <p:tag name="KSO_WM_UNIT_VALUE" val="1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  <p:tag name="KSO_WM_UNIT_PRESET_TEXT" val="节编号"/>
  <p:tag name="KSO_WM_UNIT_VALUE" val="1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TEXT_LAYER_COUNT" val="1"/>
  <p:tag name="KSO_WM_UNIT_PRESET_TEXT" val="单击此处编辑母版文本样式&#10;第二级&#10;第三级&#10;第四级&#10;第五级"/>
  <p:tag name="KSO_WM_UNIT_TEXT_TYPE" val="1"/>
  <p:tag name="KSO_WM_UNIT_VALUE" val="34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  <p:tag name="KSO_WM_UNIT_TEXT_TYPE" val="1"/>
  <p:tag name="KSO_WM_UNIT_VALUE" val="1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  <p:tag name="KSO_WM_UNIT_PRESET_TEXT" val="节编号"/>
  <p:tag name="KSO_WM_UNIT_VALUE" val="1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  <p:tag name="KSO_WM_UNIT_TEXT_TYPE" val="1"/>
  <p:tag name="KSO_WM_UNIT_VALUE" val="1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  <p:tag name="KSO_WM_UNIT_PRESET_TEXT" val="节编号"/>
  <p:tag name="KSO_WM_UNIT_VALUE" val="1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  <p:tag name="KSO_WM_UNIT_TEXT_TYPE" val="1"/>
  <p:tag name="KSO_WM_UNIT_VALUE" val="1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  <p:tag name="KSO_WM_UNIT_PRESET_TEXT" val="节编号"/>
  <p:tag name="KSO_WM_UNIT_VALUE" val="1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  <p:tag name="KSO_WM_UNIT_TEXT_TYPE" val="1"/>
  <p:tag name="KSO_WM_UNIT_VALUE" val="1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  <p:tag name="KSO_WM_UNIT_PRESET_TEXT" val="节编号"/>
  <p:tag name="KSO_WM_UNIT_VALUE" val="1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  <p:tag name="KSO_WM_UNIT_TEXT_TYPE" val="1"/>
  <p:tag name="KSO_WM_UNIT_VALUE" val="1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  <p:tag name="KSO_WM_UNIT_PRESET_TEXT" val="节编号"/>
  <p:tag name="KSO_WM_UNIT_VALUE" val="1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9"/>
  <p:tag name="KSO_WM_SLIDE_ID" val="custom40495008_9"/>
  <p:tag name="KSO_WM_TEMPLATE_MASTER_TYPE" val="0"/>
  <p:tag name="KSO_WM_SLIDE_LAYOUT" val="a_f"/>
  <p:tag name="KSO_WM_SLIDE_LAYOUT_CNT" val="1_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TEXT_LAYER_COUNT" val="1"/>
  <p:tag name="KSO_WM_UNIT_VALUE" val="16"/>
  <p:tag name="KSO_WM_UNIT_PRESET_TEXT" val="日期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编辑母版标题"/>
  <p:tag name="KSO_WM_UNIT_TEXT_TYPE" val="1"/>
  <p:tag name="KSO_WM_UNIT_VALUE" val="1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8"/>
  <p:tag name="KSO_WM_SLIDE_ID" val="custom40495008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单击此处编辑母版标题样式"/>
  <p:tag name="KSO_WM_UNIT_TEXT_TYPE" val="1"/>
  <p:tag name="KSO_WM_UNIT_VALUE" val="29"/>
</p:tagLst>
</file>

<file path=ppt/theme/theme1.xml><?xml version="1.0" encoding="utf-8"?>
<a:theme xmlns:a="http://schemas.openxmlformats.org/drawingml/2006/main" name="极简大气汇报模板">
  <a:themeElements>
    <a:clrScheme name="自定义 22">
      <a:dk1>
        <a:srgbClr val="000000"/>
      </a:dk1>
      <a:lt1>
        <a:srgbClr val="FFFFFF"/>
      </a:lt1>
      <a:dk2>
        <a:srgbClr val="041D4B"/>
      </a:dk2>
      <a:lt2>
        <a:srgbClr val="F6F9FF"/>
      </a:lt2>
      <a:accent1>
        <a:srgbClr val="3333FF"/>
      </a:accent1>
      <a:accent2>
        <a:srgbClr val="2690EC"/>
      </a:accent2>
      <a:accent3>
        <a:srgbClr val="13A6E5"/>
      </a:accent3>
      <a:accent4>
        <a:srgbClr val="00BDDE"/>
      </a:accent4>
      <a:accent5>
        <a:srgbClr val="24D3BA"/>
      </a:accent5>
      <a:accent6>
        <a:srgbClr val="55DD95"/>
      </a:accent6>
      <a:hlink>
        <a:srgbClr val="0563C1"/>
      </a:hlink>
      <a:folHlink>
        <a:srgbClr val="954D72"/>
      </a:folHlink>
    </a:clrScheme>
    <a:fontScheme name="简约风/商务风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5137</TotalTime>
  <Words>996</Words>
  <Application>Microsoft Office PowerPoint</Application>
  <PresentationFormat>宽屏</PresentationFormat>
  <Paragraphs>179</Paragraphs>
  <Slides>28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等线</vt:lpstr>
      <vt:lpstr>微软雅黑</vt:lpstr>
      <vt:lpstr>Arial</vt:lpstr>
      <vt:lpstr>Arial Narrow</vt:lpstr>
      <vt:lpstr>Calibri</vt:lpstr>
      <vt:lpstr>Times New Roman</vt:lpstr>
      <vt:lpstr>Wingdings</vt:lpstr>
      <vt:lpstr>极简大气汇报模板</vt:lpstr>
      <vt:lpstr>R&amp;D of the STCF Muon detector based on plastic scintillator</vt:lpstr>
      <vt:lpstr>Contents</vt:lpstr>
      <vt:lpstr>Introduction of STCF</vt:lpstr>
      <vt:lpstr>Introduction of STCF   </vt:lpstr>
      <vt:lpstr>PowerPoint 演示文稿</vt:lpstr>
      <vt:lpstr>STCF Spectrometer</vt:lpstr>
      <vt:lpstr>PowerPoint 演示文稿</vt:lpstr>
      <vt:lpstr>PowerPoint 演示文稿</vt:lpstr>
      <vt:lpstr>Design of the Muon Detector</vt:lpstr>
      <vt:lpstr>PowerPoint 演示文稿</vt:lpstr>
      <vt:lpstr>R&amp;D of Plastic Scintillator Strip</vt:lpstr>
      <vt:lpstr>PowerPoint 演示文稿</vt:lpstr>
      <vt:lpstr>PowerPoint 演示文稿</vt:lpstr>
      <vt:lpstr>PowerPoint 演示文稿</vt:lpstr>
      <vt:lpstr>R&amp;D of Plastic Scintillator Detector Prototype</vt:lpstr>
      <vt:lpstr>PowerPoint 演示文稿</vt:lpstr>
      <vt:lpstr>PowerPoint 演示文稿</vt:lpstr>
      <vt:lpstr>PowerPoint 演示文稿</vt:lpstr>
      <vt:lpstr>PowerPoint 演示文稿</vt:lpstr>
      <vt:lpstr>Summary</vt:lpstr>
      <vt:lpstr>PowerPoint 演示文稿</vt:lpstr>
      <vt:lpstr>Thanks for your attention!</vt:lpstr>
      <vt:lpstr>Backup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小张</dc:creator>
  <cp:lastModifiedBy>张 小</cp:lastModifiedBy>
  <cp:revision>179</cp:revision>
  <dcterms:created xsi:type="dcterms:W3CDTF">2019-06-19T02:08:00Z</dcterms:created>
  <dcterms:modified xsi:type="dcterms:W3CDTF">2026-10-14T00:05:11Z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1F4EC7041F5E4FF58A8DB4C0B8FBF397_13</vt:lpwstr>
  </property>
</Properties>
</file>