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2"/>
  </p:notesMasterIdLst>
  <p:sldIdLst>
    <p:sldId id="256" r:id="rId2"/>
    <p:sldId id="290" r:id="rId3"/>
    <p:sldId id="299" r:id="rId4"/>
    <p:sldId id="279" r:id="rId5"/>
    <p:sldId id="267" r:id="rId6"/>
    <p:sldId id="271" r:id="rId7"/>
    <p:sldId id="265" r:id="rId8"/>
    <p:sldId id="268" r:id="rId9"/>
    <p:sldId id="269" r:id="rId10"/>
    <p:sldId id="260" r:id="rId11"/>
    <p:sldId id="263" r:id="rId12"/>
    <p:sldId id="272" r:id="rId13"/>
    <p:sldId id="274" r:id="rId14"/>
    <p:sldId id="275" r:id="rId15"/>
    <p:sldId id="300" r:id="rId16"/>
    <p:sldId id="301" r:id="rId17"/>
    <p:sldId id="302" r:id="rId18"/>
    <p:sldId id="293" r:id="rId19"/>
    <p:sldId id="294" r:id="rId20"/>
    <p:sldId id="276" r:id="rId21"/>
  </p:sldIdLst>
  <p:sldSz cx="12192000" cy="6858000"/>
  <p:notesSz cx="9926638" cy="6797675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222" y="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6" d="100"/>
          <a:sy n="76" d="100"/>
        </p:scale>
        <p:origin x="307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1696" y="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435D1-D85D-41DC-8A1C-0F1C7E223FD2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925763" y="850900"/>
            <a:ext cx="4075112" cy="2292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201" y="3271103"/>
            <a:ext cx="7942238" cy="267645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1696" y="6457410"/>
            <a:ext cx="4302625" cy="3402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DBBA9-3224-489B-8FDC-CA68E7EB73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3995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CDBBA9-3224-489B-8FDC-CA68E7EB735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2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DE79F-3EC2-4A93-9263-CA7C6CB612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13EEAE-3078-4490-9196-BD98BEB6F1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10BE8F-D9A0-4896-87D6-64DDA5A6B1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27BC4-53EC-431F-9229-770CB06C0141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7C03CF-66F6-4BCD-8233-54706C5FC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CD7630-0857-486B-B400-502145515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7414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91E2-5F70-40BF-87F6-D11698A15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8B56C-8475-496B-9D41-864025ADBF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7CEEB6-C2F8-43AF-ABE8-C222010DCA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D6C831-0472-4581-9F21-1AF20FC2180E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70A1F9-6D2B-451D-BFC1-B1DD5AD75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13D9D-7029-4898-9D67-068A26F12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65238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D8A178-04BD-49AE-AE84-70E5CD493F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EB1F61-AAB3-41C7-B214-07202991F8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95176B-53FA-4C4D-AF0B-83C0E59DC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833519-7509-4CF0-AFC0-7F0C8BA8A3CE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66BF2E-5C0F-4EF5-B231-C79BE9900F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C977C2-91BB-4450-9FB0-D0BCB8849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00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B72AFA-6519-4774-AB77-E4BB05E350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71E56-25C4-4265-8917-C4FFD7AAAC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77C0FD-4BEC-4451-B2C4-99575086A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F65BA4-9E1A-49CA-8A35-360C14799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F85D26-FC24-49CD-A801-68DA9A0B6EF9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AAF9D6-53B2-4C8E-9C65-9EC5BB3A4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9E3843-B850-464E-8FD7-F8531B8C0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872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8ED575-0FC8-44E2-BE4C-89A269C8C3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BBCE4A-F9C3-42A2-8BBD-22E302A2C7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399E70-7AB2-42C8-B24F-7939656CD2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78DF4E-1E55-4811-9974-6D22B9B1D1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BE4C1C1-97BC-45BA-9191-8FD8D4BCCA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6C8ED3-AE49-4C9D-AADC-E782E3FCD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783D1C-D15E-4114-9AC2-6D82092067DA}" type="datetime1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5B944DE-4C3C-4AFF-9D82-28992991E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0423E39-E801-49AC-858D-48DC0E992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0744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44A2F-E6A7-4E9D-B419-3E8026D6A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63E82-7703-4C55-BD7A-450568711C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3927E-AEC0-4518-BD77-CD2FA0332FDF}" type="datetime1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A7BAA4-68DD-47CF-B483-8E0297F5E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FAEB01-188A-4030-851C-335ECA5B1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3955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0E308E7-175A-460E-80BF-3E7EE110B0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0" y="6632575"/>
            <a:ext cx="2028825" cy="225425"/>
          </a:xfrm>
        </p:spPr>
        <p:txBody>
          <a:bodyPr anchor="b" anchorCtr="0"/>
          <a:lstStyle/>
          <a:p>
            <a:fld id="{C63B7A2A-57DB-439C-934D-DCB7B7ABDEFF}" type="datetime1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F734CD-A592-41C3-9BCB-E1F75D4E3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4212" y="6616700"/>
            <a:ext cx="5743575" cy="225425"/>
          </a:xfrm>
        </p:spPr>
        <p:txBody>
          <a:bodyPr anchor="b" anchorCtr="0"/>
          <a:lstStyle/>
          <a:p>
            <a:r>
              <a:rPr lang="en-US"/>
              <a:t>Jerzy Pietraszko, GSI Darmstadt, INSTR2026, USTC,  Hefei, China, 11–16 Oct 2026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0E2A5-94F2-499B-814F-38554550D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48800" y="6632575"/>
            <a:ext cx="2743200" cy="209550"/>
          </a:xfrm>
        </p:spPr>
        <p:txBody>
          <a:bodyPr anchor="b" anchorCtr="0"/>
          <a:lstStyle/>
          <a:p>
            <a:fld id="{AD1C107E-C4A9-46AA-9F55-D7F5DDF571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114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837B4-CA93-46EB-BB26-FC2EAB3D2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9E5651-4AD9-47D5-A8C7-89186A5D0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73F18-5192-4721-B85C-A0C9118DCB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490ADA-0D02-421C-ABAF-21C8A6DA5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18A30-4B68-4486-8657-3345D82F6AFB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F035AA-32D4-428D-B75E-231A29331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E2C47-3ABA-4B18-B4F4-63473AEAE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0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DE614-125C-4A68-97B8-6E23B54944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66E8A0-A6EE-4523-8BC0-32723252D7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F3325A-23B8-4C37-B6E7-DEE2094D57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A23FF5-4A25-4553-9E83-4E438B2A9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F16A7-1D1E-4DD2-BAB2-B3124414905F}" type="datetime1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0353BA-D81F-4EA3-9706-63222903C0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A3E5A2-2AEB-4D25-AF5F-AD23103AE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048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B1F72-EE6A-4C06-A843-58E6167E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BE5470-52E2-4828-8364-83A1AD545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8F3AAA-0F0E-4083-BDAE-94DD3D84D5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1C071A-BD27-407C-BF23-8865989CED41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C95CE-912D-4626-9EF4-8165C1989E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BDAC5D-4DA9-44E9-AB45-A1E5D29329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958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D6D3D5-BD65-4519-997E-715F12007A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09E12D-1872-4DA5-9853-7F1DFA4D8C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61BE30-85CC-4016-8A9B-4E722225D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189CD4-C19F-454F-84B3-ACA33704E008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916E5-FE56-4325-9761-D321B8E06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3F9861-0F53-4089-AE38-3A75CF78EA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642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5B1ADD4-69FC-4585-AB06-B1146CCE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66CA83-3140-437C-8E9A-7072FCC7A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5E9B30-4950-499C-8181-57BB8D51311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E3087-3D15-4C01-BBBF-054768627219}" type="datetime1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51A63-41B0-4911-A0F3-7526471411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D23AB7-B825-4335-ADBC-1C5B718DD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1C107E-C4A9-46AA-9F55-D7F5DDF571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3581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3" Type="http://schemas.openxmlformats.org/officeDocument/2006/relationships/hyperlink" Target="https://doi.org/10.1088/1361-6560/ac628b" TargetMode="External"/><Relationship Id="rId7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5" Type="http://schemas.openxmlformats.org/officeDocument/2006/relationships/hyperlink" Target="https://indico.cern.ch/event/1455346/contributions/6323059/attachments/3009867/5306462/Ulrich-Pur_Felix_TOF-iCT_TREDI2025_250206_075654.pdf" TargetMode="External"/><Relationship Id="rId10" Type="http://schemas.openxmlformats.org/officeDocument/2006/relationships/image" Target="../media/image9.jpg"/><Relationship Id="rId4" Type="http://schemas.openxmlformats.org/officeDocument/2006/relationships/hyperlink" Target="https://doi.org/10.1088/1748-0221/18/02/C02062" TargetMode="External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indico.cern.ch/event/351695/contributions/828366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hyperlink" Target="http://dx.doi.org/10.1016/j.nima.2014.06.008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hyperlink" Target="https://doi.org/10.1088/1748-0221/20/08/C08007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hyperlink" Target="http://dx.doi.org/10.1016/j.nima.2004.06.011" TargetMode="Externa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5vi-WBQkZqw" TargetMode="External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5vi-WBQkZqw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nima.2024.169302" TargetMode="External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>
            <a:spLocks noChangeAspect="1"/>
          </p:cNvSpPr>
          <p:nvPr/>
        </p:nvSpPr>
        <p:spPr>
          <a:xfrm>
            <a:off x="0" y="0"/>
            <a:ext cx="12191998" cy="685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800" b="1" dirty="0"/>
              <a:t> </a:t>
            </a:r>
            <a:endParaRPr lang="en-US" sz="3600" b="1" dirty="0"/>
          </a:p>
          <a:p>
            <a:pPr algn="ctr"/>
            <a:r>
              <a:rPr lang="en-US" sz="2400" b="1" dirty="0">
                <a:effectLst/>
                <a:ea typeface="DengXian" panose="02010600030101010101" pitchFamily="2" charset="-122"/>
              </a:rPr>
              <a:t>Concept of Low-Material-Budget 4D Tracking System Based on Double-Sided LGAD Sensors</a:t>
            </a:r>
            <a:endParaRPr lang="en-US" sz="4400" b="1" dirty="0"/>
          </a:p>
          <a:p>
            <a:pPr algn="ctr"/>
            <a:endParaRPr lang="en-US" dirty="0"/>
          </a:p>
          <a:p>
            <a:pPr algn="ctr"/>
            <a:endParaRPr lang="en-US" b="1" dirty="0"/>
          </a:p>
          <a:p>
            <a:pPr lvl="1" algn="ctr"/>
            <a:r>
              <a:rPr lang="en-US" sz="1400" b="1" u="sng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Jerzy </a:t>
            </a:r>
            <a:r>
              <a:rPr lang="en-US" sz="1400" b="1" u="sng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Pietraszko</a:t>
            </a:r>
            <a:r>
              <a:rPr lang="en-US" sz="1400" b="1" u="sng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b="1" u="sng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Thomas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Bergauer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Maurizio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Boscardin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Jochen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Frühauf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Tetyana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Galatyuk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a,f,e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Harald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Handerkas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b,g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Henning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Heggen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Albert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Hirtl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Mladen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Kis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Yevhen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Kozymka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f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Sergey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Linev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Yanwen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Liu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Giovanni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Paternoster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Jiajun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Qin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Christian Joachim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Schmidt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Michael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Traxler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Michael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Träger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Felix Ulrich-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Pur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b,g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Matteo Centis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Vignali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Robert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Visinka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, Lei </a:t>
            </a:r>
            <a:r>
              <a:rPr lang="en-US" sz="14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Zhao</a:t>
            </a:r>
            <a:r>
              <a:rPr lang="en-US" sz="1400" b="1" baseline="3000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</a:t>
            </a:r>
            <a:r>
              <a:rPr lang="en-US" sz="14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          </a:t>
            </a:r>
          </a:p>
          <a:p>
            <a:r>
              <a:rPr lang="en-US" sz="12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 </a:t>
            </a:r>
          </a:p>
          <a:p>
            <a:pPr lvl="2"/>
            <a:r>
              <a:rPr lang="de-DE" sz="1050" b="1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a 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GSI </a:t>
            </a:r>
            <a:r>
              <a:rPr lang="de-DE" sz="105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Helmholtzzentrum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für Schwerionenforschung GmbH, Darmstadt, Germany </a:t>
            </a:r>
            <a:endParaRPr lang="en-US" sz="105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lvl="2"/>
            <a:r>
              <a:rPr lang="en-US" sz="1050" b="1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</a:t>
            </a:r>
            <a:r>
              <a:rPr lang="en-US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Austrian Academy of Sciences, Marietta-</a:t>
            </a:r>
            <a:r>
              <a:rPr lang="en-US" sz="105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Blau</a:t>
            </a:r>
            <a:r>
              <a:rPr lang="en-US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-</a:t>
            </a:r>
            <a:r>
              <a:rPr lang="en-US" sz="105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Institut</a:t>
            </a:r>
            <a:r>
              <a:rPr lang="en-US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for Particle Physics, Vienna, Austria </a:t>
            </a:r>
          </a:p>
          <a:p>
            <a:pPr lvl="2"/>
            <a:r>
              <a:rPr lang="en-US" sz="1050" b="1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c</a:t>
            </a:r>
            <a:r>
              <a:rPr lang="en-US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Department of Modern Physics, University of Science and Technology of China, Hefei, China</a:t>
            </a:r>
          </a:p>
          <a:p>
            <a:pPr lvl="2"/>
            <a:r>
              <a:rPr lang="de-DE" sz="1050" b="1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</a:t>
            </a:r>
            <a:r>
              <a:rPr lang="de-DE" sz="105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Fondazione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Bruno Kessler, Trento, </a:t>
            </a:r>
            <a:r>
              <a:rPr lang="de-DE" sz="1050" dirty="0" err="1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Italy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</a:t>
            </a:r>
            <a:endParaRPr lang="en-US" sz="105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lvl="2"/>
            <a:r>
              <a:rPr lang="de-DE" sz="1050" b="1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e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Helmholtz Forschungsakademie Hessen für FAIR </a:t>
            </a:r>
            <a:endParaRPr lang="en-US" sz="105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lvl="2"/>
            <a:r>
              <a:rPr lang="de-DE" sz="1050" b="1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f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Technische Universität Darmstadt, Germany</a:t>
            </a:r>
            <a:endParaRPr lang="en-US" sz="105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lvl="2"/>
            <a:r>
              <a:rPr lang="de-DE" sz="1050" b="1" baseline="300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g</a:t>
            </a:r>
            <a:r>
              <a:rPr lang="de-DE" sz="105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TU Wien, Atominstitut, Vienna, Austria </a:t>
            </a:r>
            <a:endParaRPr lang="en-US" sz="1050" dirty="0">
              <a:effectLst/>
              <a:latin typeface="Calibri" panose="020F0502020204030204" pitchFamily="34" charset="0"/>
              <a:ea typeface="DengXian" panose="02010600030101010101" pitchFamily="2" charset="-122"/>
            </a:endParaRPr>
          </a:p>
          <a:p>
            <a:pPr algn="ctr"/>
            <a:endParaRPr lang="en-US" sz="120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F35D0-E8DD-4221-819D-3D2803B0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416AFF-8065-48DC-A2CA-BD56C75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C509B71-641B-461E-B4F6-89EC147D4E3C}"/>
              </a:ext>
            </a:extLst>
          </p:cNvPr>
          <p:cNvSpPr txBox="1"/>
          <p:nvPr/>
        </p:nvSpPr>
        <p:spPr>
          <a:xfrm>
            <a:off x="783219" y="3694616"/>
            <a:ext cx="11111796" cy="280076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Outline: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Motivation:</a:t>
            </a:r>
            <a:r>
              <a:rPr lang="en-US" sz="1400" dirty="0"/>
              <a:t> High-precision 4D tracking with a minimal material budget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Applications:</a:t>
            </a:r>
          </a:p>
          <a:p>
            <a:pPr lvl="1"/>
            <a:r>
              <a:rPr lang="en-US" sz="1400" dirty="0"/>
              <a:t>	-  Reaction T0 determination in fixed-target experiments: in-beam detector vs. timing layer</a:t>
            </a:r>
          </a:p>
          <a:p>
            <a:pPr lvl="1"/>
            <a:r>
              <a:rPr lang="en-US" sz="1400" dirty="0"/>
              <a:t>	-  Pion beam tracking stations at SIS18</a:t>
            </a:r>
          </a:p>
          <a:p>
            <a:pPr lvl="1"/>
            <a:r>
              <a:rPr lang="en-US" sz="1400" dirty="0"/>
              <a:t>	-  Ion CT systems for medical applications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Detector Concept:</a:t>
            </a:r>
          </a:p>
          <a:p>
            <a:pPr lvl="2"/>
            <a:r>
              <a:rPr lang="en-US" sz="1400" dirty="0"/>
              <a:t>-  Sensor Technologies: Thin (&lt;100 µm), double-sided TI-LGADs or AC-LGADs for 2D position measurement and precise timing</a:t>
            </a:r>
          </a:p>
          <a:p>
            <a:pPr lvl="1"/>
            <a:r>
              <a:rPr lang="en-US" sz="1400" dirty="0"/>
              <a:t>	-  Low-Mass Interconnects: Polyimide/Al micro-cables based on CBM STS technology</a:t>
            </a:r>
            <a:r>
              <a:rPr lang="pl-PL" sz="1400" dirty="0"/>
              <a:t> or </a:t>
            </a:r>
            <a:r>
              <a:rPr lang="en-US" sz="1400" b="0" i="0" u="none" strike="noStrike" baseline="0" dirty="0"/>
              <a:t>Hyperon–Nucleon Spectrometer (H-NS) </a:t>
            </a:r>
            <a:r>
              <a:rPr lang="pl-PL" sz="1400" b="0" i="0" u="none" strike="noStrike" baseline="0" dirty="0"/>
              <a:t>tracker</a:t>
            </a:r>
            <a:endParaRPr lang="en-US" sz="1400" dirty="0"/>
          </a:p>
          <a:p>
            <a:pPr lvl="1"/>
            <a:r>
              <a:rPr lang="en-US" sz="1400" dirty="0"/>
              <a:t>	-  Dedicated Front-End Electronics: LATIC ASIC – low-noise analog front-end, TDC, and data concentrator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1" dirty="0"/>
              <a:t>Status &amp; Outlook</a:t>
            </a:r>
            <a:endParaRPr lang="en-US" sz="1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03110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6539F0-07DB-47F6-A031-04F4A07A41E4}"/>
              </a:ext>
            </a:extLst>
          </p:cNvPr>
          <p:cNvSpPr txBox="1"/>
          <p:nvPr/>
        </p:nvSpPr>
        <p:spPr>
          <a:xfrm>
            <a:off x="4963886" y="1192705"/>
            <a:ext cx="7133632" cy="221599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Timing Layer (TL) vs. in-beam T₀ detector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1% target interaction probability → rates on TL are ~100× lower than on </a:t>
            </a:r>
            <a:r>
              <a:rPr lang="pl-PL" sz="1400" dirty="0"/>
              <a:t>in-beam </a:t>
            </a:r>
            <a:r>
              <a:rPr lang="en-US" sz="1400" dirty="0"/>
              <a:t>T₀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Small distance to the </a:t>
            </a:r>
            <a:r>
              <a:rPr lang="pl-PL" sz="1400" dirty="0"/>
              <a:t>target</a:t>
            </a:r>
            <a:r>
              <a:rPr lang="en-US" sz="1400" dirty="0"/>
              <a:t> → all </a:t>
            </a:r>
            <a:r>
              <a:rPr lang="pl-PL" sz="1400" dirty="0"/>
              <a:t>tracks</a:t>
            </a:r>
            <a:r>
              <a:rPr lang="en-US" sz="1400" dirty="0"/>
              <a:t> </a:t>
            </a:r>
            <a:r>
              <a:rPr lang="pl-PL" sz="1400" dirty="0"/>
              <a:t>give</a:t>
            </a:r>
            <a:r>
              <a:rPr lang="en-US" sz="1400" dirty="0"/>
              <a:t> the same T₀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pl-PL" sz="1400" dirty="0"/>
              <a:t>Example: </a:t>
            </a:r>
            <a:r>
              <a:rPr lang="en-US" sz="1400" dirty="0"/>
              <a:t>4 particles (100 </a:t>
            </a:r>
            <a:r>
              <a:rPr lang="en-US" sz="1400" dirty="0" err="1"/>
              <a:t>ps</a:t>
            </a:r>
            <a:r>
              <a:rPr lang="en-US" sz="1400" dirty="0"/>
              <a:t> resolution each) → event T₀ ≈ 100 </a:t>
            </a:r>
            <a:r>
              <a:rPr lang="en-US" sz="1400" dirty="0" err="1"/>
              <a:t>ps</a:t>
            </a:r>
            <a:r>
              <a:rPr lang="en-US" sz="1400" dirty="0"/>
              <a:t> / √4 = 50 </a:t>
            </a:r>
            <a:r>
              <a:rPr lang="en-US" sz="1400" dirty="0" err="1"/>
              <a:t>ps</a:t>
            </a:r>
            <a:r>
              <a:rPr lang="en-US" sz="1400" dirty="0"/>
              <a:t>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Large area with adequate segmentation → no pile-up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Very clean event selection up to 10⁹ beam particles/s → ~10 MHz interaction rate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Low momenta → requires a low-material-budget TL</a:t>
            </a:r>
          </a:p>
          <a:p>
            <a:endParaRPr lang="pl-PL" b="1" dirty="0"/>
          </a:p>
          <a:p>
            <a:r>
              <a:rPr lang="en-US" b="1" dirty="0"/>
              <a:t>Can we realize a low-mass 4D tracking layer around the target?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/>
          <p:nvPr/>
        </p:nvSpPr>
        <p:spPr>
          <a:xfrm>
            <a:off x="0" y="-1"/>
            <a:ext cx="12192000" cy="9994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/>
              <a:t>Fixed Target experiment - Precise T₀ determination</a:t>
            </a:r>
            <a:endParaRPr lang="en-US" sz="1400" b="1" dirty="0"/>
          </a:p>
          <a:p>
            <a:pPr algn="ctr"/>
            <a:endParaRPr lang="en-US" sz="1400" dirty="0"/>
          </a:p>
          <a:p>
            <a:pPr algn="l"/>
            <a:r>
              <a:rPr lang="en-US" b="1" dirty="0">
                <a:latin typeface="NimbusRomNo9L-Medi"/>
              </a:rPr>
              <a:t>T</a:t>
            </a:r>
            <a:r>
              <a:rPr lang="en-US" b="1" dirty="0"/>
              <a:t>iming layer (TL) instead of the first layer of the pixel tracker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E99E54-3F12-4A4F-ACF2-D760FAEB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E4700-2455-424C-A865-07573AE0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2</a:t>
            </a:fld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713D438-1CDC-48AF-B3D8-FA81799758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6223" y="1970061"/>
            <a:ext cx="4411735" cy="3624777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72748F0-29C1-47C2-B1F0-08E665B147B7}"/>
              </a:ext>
            </a:extLst>
          </p:cNvPr>
          <p:cNvCxnSpPr/>
          <p:nvPr/>
        </p:nvCxnSpPr>
        <p:spPr>
          <a:xfrm>
            <a:off x="1407173" y="4017503"/>
            <a:ext cx="0" cy="220392"/>
          </a:xfrm>
          <a:prstGeom prst="line">
            <a:avLst/>
          </a:prstGeom>
          <a:ln w="666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F8468E4-35C6-41D3-B109-29AF5DC1B8D5}"/>
              </a:ext>
            </a:extLst>
          </p:cNvPr>
          <p:cNvCxnSpPr>
            <a:cxnSpLocks/>
          </p:cNvCxnSpPr>
          <p:nvPr/>
        </p:nvCxnSpPr>
        <p:spPr>
          <a:xfrm>
            <a:off x="1148816" y="3571738"/>
            <a:ext cx="205906" cy="40283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5D805B5-00BF-4BEF-BA67-A1FD7D218EBF}"/>
              </a:ext>
            </a:extLst>
          </p:cNvPr>
          <p:cNvSpPr txBox="1"/>
          <p:nvPr/>
        </p:nvSpPr>
        <p:spPr>
          <a:xfrm>
            <a:off x="503036" y="3116424"/>
            <a:ext cx="644983" cy="415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pl-PL" sz="1050" dirty="0"/>
              <a:t>In-beam T0 det</a:t>
            </a:r>
            <a:endParaRPr lang="en-US" sz="105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FCA7FE46-A463-4C5A-943C-3D5D4BAA0C2C}"/>
              </a:ext>
            </a:extLst>
          </p:cNvPr>
          <p:cNvSpPr/>
          <p:nvPr/>
        </p:nvSpPr>
        <p:spPr>
          <a:xfrm>
            <a:off x="2029093" y="3899657"/>
            <a:ext cx="1119674" cy="149829"/>
          </a:xfrm>
          <a:custGeom>
            <a:avLst/>
            <a:gdLst>
              <a:gd name="connsiteX0" fmla="*/ 0 w 1119674"/>
              <a:gd name="connsiteY0" fmla="*/ 19200 h 149829"/>
              <a:gd name="connsiteX1" fmla="*/ 410547 w 1119674"/>
              <a:gd name="connsiteY1" fmla="*/ 539 h 149829"/>
              <a:gd name="connsiteX2" fmla="*/ 755780 w 1119674"/>
              <a:gd name="connsiteY2" fmla="*/ 37861 h 149829"/>
              <a:gd name="connsiteX3" fmla="*/ 1035698 w 1119674"/>
              <a:gd name="connsiteY3" fmla="*/ 103176 h 149829"/>
              <a:gd name="connsiteX4" fmla="*/ 1119674 w 1119674"/>
              <a:gd name="connsiteY4" fmla="*/ 149829 h 1498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9674" h="149829">
                <a:moveTo>
                  <a:pt x="0" y="19200"/>
                </a:moveTo>
                <a:cubicBezTo>
                  <a:pt x="142292" y="8314"/>
                  <a:pt x="284584" y="-2571"/>
                  <a:pt x="410547" y="539"/>
                </a:cubicBezTo>
                <a:cubicBezTo>
                  <a:pt x="536510" y="3649"/>
                  <a:pt x="651588" y="20755"/>
                  <a:pt x="755780" y="37861"/>
                </a:cubicBezTo>
                <a:cubicBezTo>
                  <a:pt x="859972" y="54967"/>
                  <a:pt x="975049" y="84515"/>
                  <a:pt x="1035698" y="103176"/>
                </a:cubicBezTo>
                <a:cubicBezTo>
                  <a:pt x="1096347" y="121837"/>
                  <a:pt x="1108010" y="135833"/>
                  <a:pt x="1119674" y="149829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98B4D2D-5795-4E4F-849E-C7085339B03D}"/>
              </a:ext>
            </a:extLst>
          </p:cNvPr>
          <p:cNvSpPr/>
          <p:nvPr/>
        </p:nvSpPr>
        <p:spPr>
          <a:xfrm>
            <a:off x="2047755" y="3116424"/>
            <a:ext cx="396378" cy="793103"/>
          </a:xfrm>
          <a:custGeom>
            <a:avLst/>
            <a:gdLst>
              <a:gd name="connsiteX0" fmla="*/ 0 w 396378"/>
              <a:gd name="connsiteY0" fmla="*/ 793103 h 793103"/>
              <a:gd name="connsiteX1" fmla="*/ 195943 w 396378"/>
              <a:gd name="connsiteY1" fmla="*/ 643813 h 793103"/>
              <a:gd name="connsiteX2" fmla="*/ 382555 w 396378"/>
              <a:gd name="connsiteY2" fmla="*/ 186613 h 793103"/>
              <a:gd name="connsiteX3" fmla="*/ 382555 w 396378"/>
              <a:gd name="connsiteY3" fmla="*/ 0 h 793103"/>
              <a:gd name="connsiteX4" fmla="*/ 382555 w 396378"/>
              <a:gd name="connsiteY4" fmla="*/ 0 h 79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378" h="793103">
                <a:moveTo>
                  <a:pt x="0" y="793103"/>
                </a:moveTo>
                <a:cubicBezTo>
                  <a:pt x="66092" y="768999"/>
                  <a:pt x="132184" y="744895"/>
                  <a:pt x="195943" y="643813"/>
                </a:cubicBezTo>
                <a:cubicBezTo>
                  <a:pt x="259702" y="542731"/>
                  <a:pt x="351453" y="293915"/>
                  <a:pt x="382555" y="186613"/>
                </a:cubicBezTo>
                <a:cubicBezTo>
                  <a:pt x="413657" y="79311"/>
                  <a:pt x="382555" y="0"/>
                  <a:pt x="382555" y="0"/>
                </a:cubicBezTo>
                <a:lnTo>
                  <a:pt x="382555" y="0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17AEF628-1D11-49E3-8EF1-1301BC691A78}"/>
              </a:ext>
            </a:extLst>
          </p:cNvPr>
          <p:cNvSpPr/>
          <p:nvPr/>
        </p:nvSpPr>
        <p:spPr>
          <a:xfrm>
            <a:off x="2019763" y="2855167"/>
            <a:ext cx="1390261" cy="1045029"/>
          </a:xfrm>
          <a:custGeom>
            <a:avLst/>
            <a:gdLst>
              <a:gd name="connsiteX0" fmla="*/ 0 w 1390261"/>
              <a:gd name="connsiteY0" fmla="*/ 1045029 h 1045029"/>
              <a:gd name="connsiteX1" fmla="*/ 578498 w 1390261"/>
              <a:gd name="connsiteY1" fmla="*/ 774441 h 1045029"/>
              <a:gd name="connsiteX2" fmla="*/ 1166326 w 1390261"/>
              <a:gd name="connsiteY2" fmla="*/ 279919 h 1045029"/>
              <a:gd name="connsiteX3" fmla="*/ 1390261 w 1390261"/>
              <a:gd name="connsiteY3" fmla="*/ 0 h 10450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90261" h="1045029">
                <a:moveTo>
                  <a:pt x="0" y="1045029"/>
                </a:moveTo>
                <a:cubicBezTo>
                  <a:pt x="192055" y="973494"/>
                  <a:pt x="384110" y="901959"/>
                  <a:pt x="578498" y="774441"/>
                </a:cubicBezTo>
                <a:cubicBezTo>
                  <a:pt x="772886" y="646923"/>
                  <a:pt x="1031032" y="408992"/>
                  <a:pt x="1166326" y="279919"/>
                </a:cubicBezTo>
                <a:cubicBezTo>
                  <a:pt x="1301620" y="150846"/>
                  <a:pt x="1345940" y="75423"/>
                  <a:pt x="1390261" y="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EE9C5350-C8C5-4B08-89A0-E2FCAE64283F}"/>
              </a:ext>
            </a:extLst>
          </p:cNvPr>
          <p:cNvSpPr/>
          <p:nvPr/>
        </p:nvSpPr>
        <p:spPr>
          <a:xfrm>
            <a:off x="2019763" y="3755831"/>
            <a:ext cx="1791477" cy="144365"/>
          </a:xfrm>
          <a:custGeom>
            <a:avLst/>
            <a:gdLst>
              <a:gd name="connsiteX0" fmla="*/ 0 w 1791477"/>
              <a:gd name="connsiteY0" fmla="*/ 144365 h 144365"/>
              <a:gd name="connsiteX1" fmla="*/ 923730 w 1791477"/>
              <a:gd name="connsiteY1" fmla="*/ 4406 h 144365"/>
              <a:gd name="connsiteX2" fmla="*/ 1791477 w 1791477"/>
              <a:gd name="connsiteY2" fmla="*/ 32398 h 144365"/>
              <a:gd name="connsiteX3" fmla="*/ 1791477 w 1791477"/>
              <a:gd name="connsiteY3" fmla="*/ 32398 h 144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91477" h="144365">
                <a:moveTo>
                  <a:pt x="0" y="144365"/>
                </a:moveTo>
                <a:cubicBezTo>
                  <a:pt x="312575" y="83716"/>
                  <a:pt x="625151" y="23067"/>
                  <a:pt x="923730" y="4406"/>
                </a:cubicBezTo>
                <a:cubicBezTo>
                  <a:pt x="1222309" y="-14255"/>
                  <a:pt x="1791477" y="32398"/>
                  <a:pt x="1791477" y="32398"/>
                </a:cubicBezTo>
                <a:lnTo>
                  <a:pt x="1791477" y="32398"/>
                </a:ln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90A89ACD-75D5-4738-8CBF-20BEF29AED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9468" y="3736029"/>
            <a:ext cx="3739254" cy="2316777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25F2D7B-30D0-4152-89A5-651B77FCBA3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8722" y="3733114"/>
            <a:ext cx="3570506" cy="231677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939B67FB-0CD1-43EA-8C86-F2EFCCE9E346}"/>
              </a:ext>
            </a:extLst>
          </p:cNvPr>
          <p:cNvSpPr txBox="1"/>
          <p:nvPr/>
        </p:nvSpPr>
        <p:spPr>
          <a:xfrm>
            <a:off x="0" y="6241840"/>
            <a:ext cx="586957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100" b="0" i="0" u="none" strike="noStrike" baseline="0" dirty="0"/>
              <a:t>- Hyperon–Nucleon Spectrometer (H-NS) at the High-Intensity heavy-ion Accelerator Facility (HIAF).</a:t>
            </a:r>
          </a:p>
          <a:p>
            <a:pPr algn="l"/>
            <a:r>
              <a:rPr lang="en-US" sz="1100" dirty="0"/>
              <a:t>- HADES at SIS18 (T</a:t>
            </a:r>
            <a:r>
              <a:rPr lang="en-US" sz="1100" baseline="-25000" dirty="0"/>
              <a:t>0 </a:t>
            </a:r>
            <a:r>
              <a:rPr lang="en-US" sz="1100" dirty="0"/>
              <a:t> system and pion beam tracker)</a:t>
            </a:r>
          </a:p>
          <a:p>
            <a:pPr algn="l"/>
            <a:r>
              <a:rPr lang="en-US" sz="1100" dirty="0"/>
              <a:t>- CBM at SIS100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86E40A9-4049-4A50-96BE-837EFFEC24B4}"/>
              </a:ext>
            </a:extLst>
          </p:cNvPr>
          <p:cNvSpPr txBox="1"/>
          <p:nvPr/>
        </p:nvSpPr>
        <p:spPr>
          <a:xfrm>
            <a:off x="139337" y="4507383"/>
            <a:ext cx="959625" cy="5770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lIns="36000" rIns="36000" rtlCol="0">
            <a:spAutoFit/>
          </a:bodyPr>
          <a:lstStyle/>
          <a:p>
            <a:r>
              <a:rPr lang="en-US" sz="1050" dirty="0"/>
              <a:t>And/or a barrel-shaped timing layer (TL)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5D79AB40-D19E-4FFB-9FD9-9D95392C8B9E}"/>
              </a:ext>
            </a:extLst>
          </p:cNvPr>
          <p:cNvCxnSpPr>
            <a:cxnSpLocks/>
          </p:cNvCxnSpPr>
          <p:nvPr/>
        </p:nvCxnSpPr>
        <p:spPr>
          <a:xfrm flipV="1">
            <a:off x="1098962" y="3974571"/>
            <a:ext cx="858228" cy="5328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3897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/>
          <p:nvPr/>
        </p:nvSpPr>
        <p:spPr>
          <a:xfrm>
            <a:off x="0" y="-1"/>
            <a:ext cx="12192000" cy="56682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/>
              <a:t>LGAD-based TOF-</a:t>
            </a:r>
            <a:r>
              <a:rPr lang="en-US" sz="2400" b="1" dirty="0" err="1"/>
              <a:t>iCT</a:t>
            </a:r>
            <a:r>
              <a:rPr lang="en-US" sz="2400" b="1" dirty="0"/>
              <a:t> – Medical Application</a:t>
            </a:r>
            <a:endParaRPr lang="en-US" sz="1400" b="1" dirty="0"/>
          </a:p>
          <a:p>
            <a:pPr algn="ctr"/>
            <a:endParaRPr lang="en-US" sz="14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E99E54-3F12-4A4F-ACF2-D760FAEB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E4700-2455-424C-A865-07573AE0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3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436C6C-94A0-44F9-86EC-CB89441ECB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32402" y="1114425"/>
            <a:ext cx="3299338" cy="162429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CC2F210-9923-4630-88F1-B9CDA736A16B}"/>
              </a:ext>
            </a:extLst>
          </p:cNvPr>
          <p:cNvSpPr txBox="1"/>
          <p:nvPr/>
        </p:nvSpPr>
        <p:spPr>
          <a:xfrm>
            <a:off x="440927" y="566821"/>
            <a:ext cx="7991475" cy="43396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600" b="1" i="0" u="none" strike="noStrike" baseline="0" dirty="0"/>
              <a:t>I</a:t>
            </a:r>
            <a:r>
              <a:rPr lang="en-US" sz="1600" b="0" i="0" u="none" strike="noStrike" baseline="0" dirty="0"/>
              <a:t>on </a:t>
            </a:r>
            <a:r>
              <a:rPr lang="en-US" sz="1600" b="1" i="0" u="none" strike="noStrike" baseline="0" dirty="0"/>
              <a:t>C</a:t>
            </a:r>
            <a:r>
              <a:rPr lang="en-US" sz="1600" b="0" i="0" u="none" strike="noStrike" baseline="0" dirty="0"/>
              <a:t>omputed </a:t>
            </a:r>
            <a:r>
              <a:rPr lang="en-US" sz="1600" b="1" i="0" u="none" strike="noStrike" baseline="0" dirty="0"/>
              <a:t>T</a:t>
            </a:r>
            <a:r>
              <a:rPr lang="en-US" sz="1600" b="0" i="0" u="none" strike="noStrike" baseline="0" dirty="0"/>
              <a:t>omography allows determining the relative stopping power (RSP) distribution inside a patient directly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b="0" i="0" u="none" strike="noStrike" baseline="0" dirty="0"/>
              <a:t>Improves treatment planning accuracy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</a:t>
            </a:r>
            <a:r>
              <a:rPr lang="en-US" sz="1400" b="0" i="0" u="none" strike="noStrike" baseline="0" dirty="0"/>
              <a:t>equires tracking and energy measurement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/>
          </a:p>
          <a:p>
            <a:r>
              <a:rPr lang="en-US" sz="1600" dirty="0"/>
              <a:t>Meeting all clinical requirements at once is challenging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RSP accuracy &lt; 1%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energy resolution &lt; 1%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400" dirty="0"/>
              <a:t>DAQ rate &gt; 10</a:t>
            </a:r>
            <a:r>
              <a:rPr lang="en-US" sz="1400" baseline="30000" dirty="0"/>
              <a:t>6</a:t>
            </a:r>
            <a:r>
              <a:rPr lang="en-US" sz="1400" dirty="0"/>
              <a:t>-10</a:t>
            </a:r>
            <a:r>
              <a:rPr lang="en-US" sz="1400" baseline="30000" dirty="0"/>
              <a:t>7</a:t>
            </a:r>
            <a:r>
              <a:rPr lang="en-US" sz="1400" dirty="0"/>
              <a:t> Hz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b="1" dirty="0">
              <a:effectLst/>
              <a:ea typeface="DengXian" panose="02010600030101010101" pitchFamily="2" charset="-122"/>
            </a:endParaRPr>
          </a:p>
          <a:p>
            <a:r>
              <a:rPr lang="en-US" sz="1600" b="1" dirty="0">
                <a:effectLst/>
                <a:ea typeface="DengXian" panose="02010600030101010101" pitchFamily="2" charset="-122"/>
              </a:rPr>
              <a:t>Low-Material-Budget </a:t>
            </a:r>
            <a:r>
              <a:rPr lang="en-US" sz="1600" dirty="0"/>
              <a:t>4D-tracking (LGAD-based) detectors would offer perfect solution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50" dirty="0"/>
              <a:t>Ulrich-Pur et al. 2022, </a:t>
            </a:r>
            <a:r>
              <a:rPr lang="en-US" sz="1050" dirty="0">
                <a:hlinkClick r:id="rId3"/>
              </a:rPr>
              <a:t>https://doi.org/10.1088/1361-6560/ac628b</a:t>
            </a:r>
            <a:endParaRPr lang="en-US" sz="105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50" dirty="0"/>
              <a:t>Ulrich-Pur et al. 2023, </a:t>
            </a:r>
            <a:r>
              <a:rPr lang="en-US" sz="1050" dirty="0">
                <a:hlinkClick r:id="rId4"/>
              </a:rPr>
              <a:t>https://doi.org/10.1088/1748-0221/18/02/C02062</a:t>
            </a:r>
            <a:r>
              <a:rPr lang="en-US" sz="1050" dirty="0"/>
              <a:t> </a:t>
            </a:r>
            <a:endParaRPr lang="en-US" sz="1050" b="0" i="0" u="none" strike="noStrike" baseline="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050" dirty="0"/>
              <a:t>Ulrich-Pur et al. , </a:t>
            </a:r>
            <a:r>
              <a:rPr lang="en-US" sz="1050" dirty="0">
                <a:hlinkClick r:id="rId5"/>
              </a:rPr>
              <a:t>https://indico.cern.ch/event/1455346/contributions/6323059/attachments/3009867/5306462/Ulrich-Pur_Felix_TOF-iCT_TREDI2025_250206_075654.pdf</a:t>
            </a:r>
            <a:endParaRPr lang="en-US" sz="1050" dirty="0"/>
          </a:p>
          <a:p>
            <a:pPr lvl="1"/>
            <a:endParaRPr lang="en-US" sz="1400" dirty="0"/>
          </a:p>
          <a:p>
            <a:r>
              <a:rPr lang="en-US" sz="1800" b="1" i="0" u="none" strike="noStrike" baseline="0" dirty="0"/>
              <a:t>TOF-</a:t>
            </a:r>
            <a:r>
              <a:rPr lang="en-US" sz="1800" b="1" i="0" u="none" strike="noStrike" baseline="0" dirty="0" err="1"/>
              <a:t>iCT</a:t>
            </a:r>
            <a:r>
              <a:rPr lang="en-US" sz="1800" b="1" i="0" u="none" strike="noStrike" baseline="0" dirty="0"/>
              <a:t> demonstrator - first experiments</a:t>
            </a:r>
          </a:p>
          <a:p>
            <a:pPr algn="l"/>
            <a:r>
              <a:rPr lang="en-US" sz="1800" b="0" i="0" u="none" strike="noStrike" baseline="0" dirty="0"/>
              <a:t>First experimental TOF-based He radiography (TOF-</a:t>
            </a:r>
            <a:r>
              <a:rPr lang="en-US" sz="1800" b="0" i="0" u="none" strike="noStrike" baseline="0" dirty="0" err="1"/>
              <a:t>HeRad</a:t>
            </a:r>
            <a:r>
              <a:rPr lang="en-US" sz="1800" b="0" i="0" u="none" strike="noStrike" baseline="0" dirty="0"/>
              <a:t>) of a plastic mouse head</a:t>
            </a:r>
            <a:endParaRPr lang="en-US" sz="1600" dirty="0"/>
          </a:p>
          <a:p>
            <a:r>
              <a:rPr lang="en-US" sz="1600" dirty="0"/>
              <a:t>	</a:t>
            </a:r>
            <a:r>
              <a:rPr lang="en-US" sz="1600" b="1" dirty="0">
                <a:sym typeface="Wingdings" panose="05000000000000000000" pitchFamily="2" charset="2"/>
              </a:rPr>
              <a:t> Larger active area urgently needed! </a:t>
            </a:r>
            <a:endParaRPr lang="en-US" sz="16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D9FAC0-AA1A-46CC-831B-E91D0BC697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05799" y="2915588"/>
            <a:ext cx="3425941" cy="135234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5773345-B6C3-4A90-B261-F20B1A147C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090" y="4815812"/>
            <a:ext cx="4065529" cy="173254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F496466-9148-4B06-9801-C0F3F16ACFD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5799" y="4633610"/>
            <a:ext cx="1890865" cy="182174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38927FA-5903-43C8-8565-AE90DE9036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5554" y="4929649"/>
            <a:ext cx="3205930" cy="1553155"/>
          </a:xfrm>
          <a:prstGeom prst="rect">
            <a:avLst/>
          </a:prstGeom>
        </p:spPr>
      </p:pic>
      <p:pic>
        <p:nvPicPr>
          <p:cNvPr id="32" name="Picture 25">
            <a:extLst>
              <a:ext uri="{FF2B5EF4-FFF2-40B4-BE49-F238E27FC236}">
                <a16:creationId xmlns:a16="http://schemas.microsoft.com/office/drawing/2014/main" id="{5694CC01-B27E-49D3-9AA7-593A593E9A40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8000" r="8000"/>
          <a:stretch/>
        </p:blipFill>
        <p:spPr bwMode="auto">
          <a:xfrm rot="5400000">
            <a:off x="10250824" y="4735189"/>
            <a:ext cx="1609157" cy="1352674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F5796397-9599-4033-BB63-5AE1ADD7A4D3}"/>
              </a:ext>
            </a:extLst>
          </p:cNvPr>
          <p:cNvSpPr/>
          <p:nvPr/>
        </p:nvSpPr>
        <p:spPr>
          <a:xfrm>
            <a:off x="9105899" y="5419725"/>
            <a:ext cx="257175" cy="248017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53A4A1FA-EF21-479A-A0A0-4EC0BC9F5CFD}"/>
              </a:ext>
            </a:extLst>
          </p:cNvPr>
          <p:cNvCxnSpPr>
            <a:cxnSpLocks/>
          </p:cNvCxnSpPr>
          <p:nvPr/>
        </p:nvCxnSpPr>
        <p:spPr>
          <a:xfrm flipV="1">
            <a:off x="9382124" y="4603229"/>
            <a:ext cx="996941" cy="816497"/>
          </a:xfrm>
          <a:prstGeom prst="line">
            <a:avLst/>
          </a:prstGeom>
          <a:ln w="349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4D517E40-EBB5-4EE1-8EDA-53BCDDCEF811}"/>
              </a:ext>
            </a:extLst>
          </p:cNvPr>
          <p:cNvCxnSpPr>
            <a:cxnSpLocks/>
          </p:cNvCxnSpPr>
          <p:nvPr/>
        </p:nvCxnSpPr>
        <p:spPr>
          <a:xfrm>
            <a:off x="9363074" y="5654707"/>
            <a:ext cx="1015991" cy="568962"/>
          </a:xfrm>
          <a:prstGeom prst="line">
            <a:avLst/>
          </a:prstGeom>
          <a:ln w="34925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D511B0D6-E31F-4B30-AC2B-854423A15819}"/>
              </a:ext>
            </a:extLst>
          </p:cNvPr>
          <p:cNvSpPr/>
          <p:nvPr/>
        </p:nvSpPr>
        <p:spPr>
          <a:xfrm>
            <a:off x="10363323" y="4596310"/>
            <a:ext cx="1368417" cy="1634136"/>
          </a:xfrm>
          <a:prstGeom prst="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6BE77F4-E20F-4091-BE6A-9AAB27C5D532}"/>
              </a:ext>
            </a:extLst>
          </p:cNvPr>
          <p:cNvCxnSpPr/>
          <p:nvPr/>
        </p:nvCxnSpPr>
        <p:spPr>
          <a:xfrm>
            <a:off x="10379065" y="4467225"/>
            <a:ext cx="1304925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C47597D-412F-4B8B-A9FC-ED199399B1F5}"/>
              </a:ext>
            </a:extLst>
          </p:cNvPr>
          <p:cNvSpPr txBox="1"/>
          <p:nvPr/>
        </p:nvSpPr>
        <p:spPr>
          <a:xfrm>
            <a:off x="10754848" y="4246088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80mm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51B41FC-4411-45BE-B43A-4B04157C3B06}"/>
              </a:ext>
            </a:extLst>
          </p:cNvPr>
          <p:cNvSpPr txBox="1"/>
          <p:nvPr/>
        </p:nvSpPr>
        <p:spPr>
          <a:xfrm rot="5400000">
            <a:off x="11621720" y="5222428"/>
            <a:ext cx="5533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95mm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D1C61EF9-93FE-400B-9024-8F71AE35D589}"/>
              </a:ext>
            </a:extLst>
          </p:cNvPr>
          <p:cNvCxnSpPr>
            <a:cxnSpLocks/>
          </p:cNvCxnSpPr>
          <p:nvPr/>
        </p:nvCxnSpPr>
        <p:spPr>
          <a:xfrm>
            <a:off x="11809488" y="4606947"/>
            <a:ext cx="0" cy="1589221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F24142F7-73E5-4597-B6AD-6294B9177C4D}"/>
              </a:ext>
            </a:extLst>
          </p:cNvPr>
          <p:cNvSpPr txBox="1"/>
          <p:nvPr/>
        </p:nvSpPr>
        <p:spPr>
          <a:xfrm>
            <a:off x="10246524" y="6262524"/>
            <a:ext cx="1771639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Sensor size: 2cm x 2cm max</a:t>
            </a:r>
          </a:p>
          <a:p>
            <a:r>
              <a:rPr lang="en-US" sz="1100" dirty="0">
                <a:sym typeface="Wingdings" panose="05000000000000000000" pitchFamily="2" charset="2"/>
              </a:rPr>
              <a:t> ASIC needed !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611715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>
            <a:spLocks noChangeAspect="1"/>
          </p:cNvSpPr>
          <p:nvPr/>
        </p:nvSpPr>
        <p:spPr>
          <a:xfrm>
            <a:off x="0" y="0"/>
            <a:ext cx="12191998" cy="685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pl-PL" sz="2800" b="1" dirty="0"/>
          </a:p>
          <a:p>
            <a:pPr algn="ctr"/>
            <a:r>
              <a:rPr lang="en-US" sz="2800" b="1" dirty="0"/>
              <a:t>Sensor Technologies: Thin (&lt;100 µm), Double-sided Strip TI-LGADs or AC-LGADs for 2D Position Measurement and Precise Timing</a:t>
            </a:r>
          </a:p>
          <a:p>
            <a:pPr algn="ctr"/>
            <a:endParaRPr lang="en-US" sz="2800" b="1" dirty="0"/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Advantages: Double-Sided LGAD Strips vs. Pixel Geometries</a:t>
            </a:r>
            <a:endParaRPr lang="pl-PL" sz="1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Scaling: 2N channels (Strips) vs. N</a:t>
            </a:r>
            <a:r>
              <a:rPr lang="en-US" sz="1600" baseline="300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(Pixels) for the same active area.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Result: Drastic reduction in power consumption and front-end complexity.</a:t>
            </a:r>
            <a:endParaRPr lang="en-US" sz="1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Ultrathin 50-100 </a:t>
            </a:r>
            <a:r>
              <a:rPr lang="en-US" sz="1600" dirty="0" err="1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μm</a:t>
            </a: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Sensor Profile: reduced multiple scattering, critical for low-momentum (100 MeV/c) tracking.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ASIC Thinning (≤100 </a:t>
            </a:r>
            <a:r>
              <a:rPr lang="en-US" sz="1600" dirty="0" err="1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μm</a:t>
            </a: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): Readout chips can be thinned to match the sensor profile, maintaining a low X0.</a:t>
            </a:r>
            <a:endParaRPr lang="en-US" sz="1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Thermal Management: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Pixels: High power density directly on the sensor (LGAD/Silicon volume).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Strips: Heat is dissipated through the peripheral cable/FEE, protecting sensor stability.</a:t>
            </a:r>
            <a:endParaRPr lang="en-US" sz="1600" b="1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lvl="1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Pixel/DS Strip Performance: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Equivalent spatial resolution to a pixel matrix (40,000 pixel equivalents for 200+200 strips)</a:t>
            </a:r>
            <a:r>
              <a:rPr lang="pl-PL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in 2cm x 2cm Sensor with 100 </a:t>
            </a: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μm</a:t>
            </a:r>
            <a:r>
              <a:rPr lang="pl-PL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 pitch</a:t>
            </a:r>
            <a:endParaRPr lang="en-US" sz="1600" dirty="0">
              <a:effectLst/>
              <a:ea typeface="DengXian" panose="02010600030101010101" pitchFamily="2" charset="-122"/>
              <a:cs typeface="Times New Roman" panose="02020603050405020304" pitchFamily="18" charset="0"/>
            </a:endParaRP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DengXian" panose="02010600030101010101" pitchFamily="2" charset="-122"/>
                <a:cs typeface="Times New Roman" panose="02020603050405020304" pitchFamily="18" charset="0"/>
              </a:rPr>
              <a:t>Ambiguity Resolution: "Ghost hits" are mitigated via high-precision timing (TDC) information.</a:t>
            </a:r>
          </a:p>
          <a:p>
            <a:endParaRPr lang="pl-PL" dirty="0"/>
          </a:p>
          <a:p>
            <a:pPr algn="ctr"/>
            <a:endParaRPr lang="pl-P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F35D0-E8DD-4221-819D-3D2803B0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416AFF-8065-48DC-A2CA-BD56C75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48389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AF42267-E80D-4870-AEB0-1C4EB20524C8}"/>
              </a:ext>
            </a:extLst>
          </p:cNvPr>
          <p:cNvSpPr txBox="1"/>
          <p:nvPr/>
        </p:nvSpPr>
        <p:spPr>
          <a:xfrm>
            <a:off x="4370119" y="4158177"/>
            <a:ext cx="7821879" cy="230832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pl-PL" dirty="0"/>
              <a:t>If we connect the conductor to a PS </a:t>
            </a:r>
            <a:r>
              <a:rPr lang="pl-PL" b="1" dirty="0"/>
              <a:t>(constant potential) </a:t>
            </a:r>
            <a:r>
              <a:rPr lang="pl-PL" dirty="0"/>
              <a:t>and if </a:t>
            </a:r>
            <a:r>
              <a:rPr lang="en-US" dirty="0"/>
              <a:t>the charge </a:t>
            </a:r>
            <a:r>
              <a:rPr lang="en-US" b="1" dirty="0"/>
              <a:t>moves from height h to h′ </a:t>
            </a:r>
            <a:r>
              <a:rPr lang="en-US" dirty="0"/>
              <a:t>(even by a micron):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</a:t>
            </a:r>
            <a:r>
              <a:rPr lang="en-US" dirty="0"/>
              <a:t>The electric field in space changes.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</a:t>
            </a:r>
            <a:r>
              <a:rPr lang="en-US" dirty="0"/>
              <a:t>The surface charge density required on the conductor also changes.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pl-PL" dirty="0"/>
              <a:t> </a:t>
            </a:r>
            <a:r>
              <a:rPr lang="en-US" dirty="0"/>
              <a:t>Because the conductor must stay at </a:t>
            </a:r>
            <a:r>
              <a:rPr lang="en-US" b="1" dirty="0"/>
              <a:t>exactly the same potential</a:t>
            </a:r>
            <a:r>
              <a:rPr lang="en-US" dirty="0"/>
              <a:t>, charges must flow to/from the power supply to </a:t>
            </a:r>
            <a:r>
              <a:rPr lang="en-US" i="1" dirty="0"/>
              <a:t>rearrange the surface charge</a:t>
            </a:r>
            <a:r>
              <a:rPr lang="en-US" dirty="0"/>
              <a:t>.</a:t>
            </a:r>
          </a:p>
          <a:p>
            <a:r>
              <a:rPr lang="en-US" dirty="0"/>
              <a:t>This flow of charge is </a:t>
            </a:r>
            <a:r>
              <a:rPr lang="en-US" b="1" dirty="0"/>
              <a:t>a measurable current</a:t>
            </a:r>
            <a:r>
              <a:rPr lang="en-US" dirty="0"/>
              <a:t> — this is </a:t>
            </a:r>
            <a:r>
              <a:rPr lang="pl-PL" dirty="0"/>
              <a:t>our</a:t>
            </a:r>
            <a:r>
              <a:rPr lang="en-US" dirty="0"/>
              <a:t> signal.</a:t>
            </a:r>
          </a:p>
          <a:p>
            <a:r>
              <a:rPr lang="en-US" dirty="0"/>
              <a:t>The same mechanism as in </a:t>
            </a:r>
            <a:r>
              <a:rPr lang="en-US" b="1" dirty="0" err="1"/>
              <a:t>Ramo's</a:t>
            </a:r>
            <a:r>
              <a:rPr lang="en-US" b="1" dirty="0"/>
              <a:t> theorem</a:t>
            </a:r>
            <a:r>
              <a:rPr lang="en-US" dirty="0"/>
              <a:t> and </a:t>
            </a:r>
            <a:r>
              <a:rPr lang="en-US" b="1" dirty="0"/>
              <a:t>induced signals in detectors</a:t>
            </a:r>
            <a:r>
              <a:rPr lang="en-US" dirty="0"/>
              <a:t>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6539F0-07DB-47F6-A031-04F4A07A41E4}"/>
              </a:ext>
            </a:extLst>
          </p:cNvPr>
          <p:cNvSpPr txBox="1"/>
          <p:nvPr/>
        </p:nvSpPr>
        <p:spPr>
          <a:xfrm>
            <a:off x="4370120" y="1950725"/>
            <a:ext cx="7821880" cy="203132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Surface charge density </a:t>
            </a:r>
            <a:r>
              <a:rPr lang="en-US" b="1" dirty="0"/>
              <a:t>induced on an infinite conducting plane</a:t>
            </a:r>
            <a:r>
              <a:rPr lang="en-US" dirty="0"/>
              <a:t> by a point charge Q located at distance h above it.</a:t>
            </a:r>
          </a:p>
          <a:p>
            <a:r>
              <a:rPr lang="en-US" i="1" dirty="0"/>
              <a:t>ρ</a:t>
            </a:r>
            <a:r>
              <a:rPr lang="en-US" dirty="0"/>
              <a:t> = radial distance along the surface from the point closest to the charge</a:t>
            </a:r>
          </a:p>
          <a:p>
            <a:endParaRPr lang="en-US" dirty="0"/>
          </a:p>
          <a:p>
            <a:r>
              <a:rPr lang="en-US" b="1" dirty="0"/>
              <a:t>As ρ increases</a:t>
            </a:r>
            <a:r>
              <a:rPr lang="en-US" dirty="0"/>
              <a:t>, denominator (ρ</a:t>
            </a:r>
            <a:r>
              <a:rPr lang="en-US" baseline="30000" dirty="0"/>
              <a:t>2</a:t>
            </a:r>
            <a:r>
              <a:rPr lang="en-US" dirty="0"/>
              <a:t>+h</a:t>
            </a:r>
            <a:r>
              <a:rPr lang="en-US" baseline="30000" dirty="0"/>
              <a:t>2</a:t>
            </a:r>
            <a:r>
              <a:rPr lang="en-US" dirty="0"/>
              <a:t>)</a:t>
            </a:r>
            <a:r>
              <a:rPr lang="en-US" baseline="30000" dirty="0"/>
              <a:t>3/2</a:t>
            </a:r>
            <a:r>
              <a:rPr lang="en-US" dirty="0"/>
              <a:t> grows rapidly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σ becomes smaller in magnitude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σ </a:t>
            </a:r>
            <a:r>
              <a:rPr lang="en-US" dirty="0"/>
              <a:t>falls approximately as </a:t>
            </a:r>
            <a:r>
              <a:rPr lang="en-US" b="1" dirty="0"/>
              <a:t>1/ρ</a:t>
            </a:r>
            <a:r>
              <a:rPr lang="en-US" b="1" baseline="30000" dirty="0"/>
              <a:t>3</a:t>
            </a:r>
            <a:r>
              <a:rPr lang="en-US" dirty="0"/>
              <a:t> for large </a:t>
            </a:r>
            <a:r>
              <a:rPr lang="en-US" i="1" dirty="0"/>
              <a:t>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/>
          <p:nvPr/>
        </p:nvSpPr>
        <p:spPr>
          <a:xfrm>
            <a:off x="0" y="-1"/>
            <a:ext cx="12192000" cy="9994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/>
              <a:t>Double-Sided LGADs – The Principle of Operation</a:t>
            </a:r>
            <a:endParaRPr lang="pl-PL" sz="1400" b="1" dirty="0"/>
          </a:p>
          <a:p>
            <a:pPr algn="ctr"/>
            <a:endParaRPr lang="en-US" sz="1400" dirty="0"/>
          </a:p>
          <a:p>
            <a:r>
              <a:rPr lang="en-US" dirty="0"/>
              <a:t>The classical electrostatic problem of </a:t>
            </a:r>
            <a:r>
              <a:rPr lang="en-US" i="1" dirty="0"/>
              <a:t>a point charge near an infinite conducting plane and its movement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99D678C-0CDC-4C5F-8B64-335A18C39DD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2519" y="1134094"/>
            <a:ext cx="3657600" cy="488387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791C71-59C3-44C7-8510-55C63DE2D9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31861" y="1013930"/>
            <a:ext cx="3055386" cy="9002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DF4984-B92C-4C6B-A8CA-CFB60686A885}"/>
              </a:ext>
            </a:extLst>
          </p:cNvPr>
          <p:cNvSpPr txBox="1"/>
          <p:nvPr/>
        </p:nvSpPr>
        <p:spPr>
          <a:xfrm>
            <a:off x="568432" y="3014835"/>
            <a:ext cx="195631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h</a:t>
            </a:r>
            <a:endParaRPr lang="en-US" sz="24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E808B68-51C5-4EC2-A36C-A6B4BE9D0C77}"/>
              </a:ext>
            </a:extLst>
          </p:cNvPr>
          <p:cNvSpPr txBox="1"/>
          <p:nvPr/>
        </p:nvSpPr>
        <p:spPr>
          <a:xfrm>
            <a:off x="525989" y="3982050"/>
            <a:ext cx="26038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pl-PL" sz="2400" dirty="0"/>
              <a:t>h</a:t>
            </a:r>
            <a:endParaRPr lang="en-US" sz="2400" dirty="0"/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669C212A-398B-4378-B103-E5C124BC554F}"/>
              </a:ext>
            </a:extLst>
          </p:cNvPr>
          <p:cNvCxnSpPr>
            <a:cxnSpLocks/>
          </p:cNvCxnSpPr>
          <p:nvPr/>
        </p:nvCxnSpPr>
        <p:spPr>
          <a:xfrm>
            <a:off x="2362200" y="3692603"/>
            <a:ext cx="984662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FACABC70-0F95-4BE0-B354-406C7BF52BAD}"/>
              </a:ext>
            </a:extLst>
          </p:cNvPr>
          <p:cNvSpPr txBox="1"/>
          <p:nvPr/>
        </p:nvSpPr>
        <p:spPr>
          <a:xfrm>
            <a:off x="2683650" y="3324782"/>
            <a:ext cx="3417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l-GR" sz="2400" i="1" dirty="0">
                <a:solidFill>
                  <a:srgbClr val="0070C0"/>
                </a:solidFill>
              </a:rPr>
              <a:t>ρ</a:t>
            </a:r>
            <a:endParaRPr lang="en-US" sz="2400" i="1" dirty="0">
              <a:solidFill>
                <a:srgbClr val="0070C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70A844-3262-47E7-BB25-E2D469B671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02081" y="1328195"/>
            <a:ext cx="838200" cy="3238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BD799D-8D4B-4540-9FD0-0228DEF539C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3217" y="1307424"/>
            <a:ext cx="300082" cy="3715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A553B3-65AE-43D0-81EC-1869207D360B}"/>
              </a:ext>
            </a:extLst>
          </p:cNvPr>
          <p:cNvSpPr txBox="1"/>
          <p:nvPr/>
        </p:nvSpPr>
        <p:spPr>
          <a:xfrm>
            <a:off x="10248907" y="130962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8E99E54-3F12-4A4F-ACF2-D760FAEBA4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CE4700-2455-424C-A865-07573AE0B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2589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AF42267-E80D-4870-AEB0-1C4EB20524C8}"/>
              </a:ext>
            </a:extLst>
          </p:cNvPr>
          <p:cNvSpPr txBox="1"/>
          <p:nvPr/>
        </p:nvSpPr>
        <p:spPr>
          <a:xfrm>
            <a:off x="4326904" y="3996252"/>
            <a:ext cx="7865096" cy="258532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b="1" dirty="0"/>
              <a:t>Small charge displacement matters:</a:t>
            </a:r>
          </a:p>
          <a:p>
            <a:r>
              <a:rPr lang="en-US" dirty="0"/>
              <a:t>Shifting a charge by 20 µm causes a strong redistribution of induced surface charge at constant potential.</a:t>
            </a:r>
            <a:endParaRPr lang="en-US" b="1" dirty="0"/>
          </a:p>
          <a:p>
            <a:r>
              <a:rPr lang="en-US" b="1" dirty="0"/>
              <a:t>Signal formation:</a:t>
            </a:r>
          </a:p>
          <a:p>
            <a:r>
              <a:rPr lang="en-US" dirty="0"/>
              <a:t>The redistribution produces a transient current measured by the FEE.</a:t>
            </a:r>
          </a:p>
          <a:p>
            <a:r>
              <a:rPr lang="en-US" b="1" dirty="0"/>
              <a:t>Polarity flip:</a:t>
            </a:r>
          </a:p>
          <a:p>
            <a:r>
              <a:rPr lang="en-US" dirty="0"/>
              <a:t>Electrodes above and below the charge see signals of opposite sign.</a:t>
            </a:r>
            <a:r>
              <a:rPr lang="pl-PL" dirty="0"/>
              <a:t> </a:t>
            </a:r>
            <a:endParaRPr lang="en-US" dirty="0"/>
          </a:p>
          <a:p>
            <a:r>
              <a:rPr lang="en-US" b="1" dirty="0"/>
              <a:t>Constant charge</a:t>
            </a:r>
            <a:r>
              <a:rPr lang="en-US" dirty="0"/>
              <a:t> used for illustration; real detector signals involve time-dependent charge.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C6539F0-07DB-47F6-A031-04F4A07A41E4}"/>
              </a:ext>
            </a:extLst>
          </p:cNvPr>
          <p:cNvSpPr txBox="1"/>
          <p:nvPr/>
        </p:nvSpPr>
        <p:spPr>
          <a:xfrm>
            <a:off x="4326904" y="1922798"/>
            <a:ext cx="7865096" cy="203132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Surface charge density </a:t>
            </a:r>
            <a:r>
              <a:rPr lang="en-US" b="1" dirty="0"/>
              <a:t>induced on an infinite conducting plane</a:t>
            </a:r>
            <a:r>
              <a:rPr lang="en-US" dirty="0"/>
              <a:t> by a point charge Q located at distance h above it.</a:t>
            </a:r>
          </a:p>
          <a:p>
            <a:r>
              <a:rPr lang="en-US" i="1" dirty="0"/>
              <a:t>ρ</a:t>
            </a:r>
            <a:r>
              <a:rPr lang="en-US" dirty="0"/>
              <a:t> = radial distance along the surface from the point closest to the charge</a:t>
            </a:r>
          </a:p>
          <a:p>
            <a:endParaRPr lang="en-US" dirty="0"/>
          </a:p>
          <a:p>
            <a:r>
              <a:rPr lang="en-US" b="1" dirty="0"/>
              <a:t>As ρ increases</a:t>
            </a:r>
            <a:r>
              <a:rPr lang="en-US" dirty="0"/>
              <a:t>, denominator (ρ</a:t>
            </a:r>
            <a:r>
              <a:rPr lang="en-US" baseline="30000" dirty="0"/>
              <a:t>2</a:t>
            </a:r>
            <a:r>
              <a:rPr lang="en-US" dirty="0"/>
              <a:t>+h</a:t>
            </a:r>
            <a:r>
              <a:rPr lang="en-US" baseline="30000" dirty="0"/>
              <a:t>2</a:t>
            </a:r>
            <a:r>
              <a:rPr lang="en-US" dirty="0"/>
              <a:t>)</a:t>
            </a:r>
            <a:r>
              <a:rPr lang="en-US" baseline="30000" dirty="0"/>
              <a:t>3/2</a:t>
            </a:r>
            <a:r>
              <a:rPr lang="en-US" dirty="0"/>
              <a:t> grows rapidly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σ becomes smaller in magnitude</a:t>
            </a:r>
            <a:br>
              <a:rPr lang="en-US" dirty="0"/>
            </a:br>
            <a:r>
              <a:rPr lang="en-US" dirty="0"/>
              <a:t>→ </a:t>
            </a:r>
            <a:r>
              <a:rPr lang="en-US" b="1" dirty="0"/>
              <a:t>σ </a:t>
            </a:r>
            <a:r>
              <a:rPr lang="en-US" dirty="0"/>
              <a:t>falls approximately as </a:t>
            </a:r>
            <a:r>
              <a:rPr lang="en-US" b="1" dirty="0"/>
              <a:t>1/ρ</a:t>
            </a:r>
            <a:r>
              <a:rPr lang="en-US" b="1" baseline="30000" dirty="0"/>
              <a:t>3</a:t>
            </a:r>
            <a:r>
              <a:rPr lang="en-US" dirty="0"/>
              <a:t> for large </a:t>
            </a:r>
            <a:r>
              <a:rPr lang="en-US" i="1" dirty="0"/>
              <a:t>ρ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/>
          <p:nvPr/>
        </p:nvSpPr>
        <p:spPr>
          <a:xfrm>
            <a:off x="0" y="-6926"/>
            <a:ext cx="12192000" cy="993942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/>
              <a:t>Double-Sided LGADs – The Principle of Operation</a:t>
            </a:r>
            <a:endParaRPr lang="pl-PL" sz="2400" b="1" dirty="0"/>
          </a:p>
          <a:p>
            <a:pPr algn="ctr"/>
            <a:endParaRPr lang="en-US" sz="1400" dirty="0"/>
          </a:p>
          <a:p>
            <a:r>
              <a:rPr lang="en-US" dirty="0"/>
              <a:t>The classical electrostatic problem of </a:t>
            </a:r>
            <a:r>
              <a:rPr lang="en-US" i="1" dirty="0"/>
              <a:t>a point charge near an infinite conducting plane and its movement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E791C71-59C3-44C7-8510-55C63DE2D9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1861" y="1013930"/>
            <a:ext cx="3055386" cy="90024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670A844-3262-47E7-BB25-E2D469B671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02081" y="1328195"/>
            <a:ext cx="838200" cy="32385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8BD799D-8D4B-4540-9FD0-0228DEF539C2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03217" y="1307424"/>
            <a:ext cx="300082" cy="37153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4A553B3-65AE-43D0-81EC-1869207D360B}"/>
              </a:ext>
            </a:extLst>
          </p:cNvPr>
          <p:cNvSpPr txBox="1"/>
          <p:nvPr/>
        </p:nvSpPr>
        <p:spPr>
          <a:xfrm>
            <a:off x="10248907" y="1309627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ECB720-ABDB-4049-8CB6-8059AEC045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038" y="1037510"/>
            <a:ext cx="2837592" cy="27832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73EB895-17F8-4061-9CF5-D5A8A5782E7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8086" y="3941382"/>
            <a:ext cx="3009560" cy="2897764"/>
          </a:xfrm>
          <a:prstGeom prst="rect">
            <a:avLst/>
          </a:prstGeom>
        </p:spPr>
      </p:pic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BC1F53F-7EB6-46D5-AA93-50F7BEDDF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08C1BE7-77E8-401C-BB32-272BC2AD1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3784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6539F0-07DB-47F6-A031-04F4A07A41E4}"/>
              </a:ext>
            </a:extLst>
          </p:cNvPr>
          <p:cNvSpPr txBox="1"/>
          <p:nvPr/>
        </p:nvSpPr>
        <p:spPr>
          <a:xfrm>
            <a:off x="953282" y="4567885"/>
            <a:ext cx="10312697" cy="199670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Strip geometry: Segmented strip </a:t>
            </a:r>
            <a:r>
              <a:rPr lang="en-US" dirty="0">
                <a:ea typeface="Times New Roman" panose="02020603050405020304" pitchFamily="18" charset="0"/>
              </a:rPr>
              <a:t>i</a:t>
            </a:r>
            <a:r>
              <a:rPr lang="en-US" dirty="0">
                <a:effectLst/>
                <a:ea typeface="Times New Roman" panose="02020603050405020304" pitchFamily="18" charset="0"/>
              </a:rPr>
              <a:t>mplants on top of segmented Gain Layer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Active Volume: Drift Region</a:t>
            </a:r>
            <a:r>
              <a:rPr lang="en-US" dirty="0">
                <a:ea typeface="Times New Roman" panose="02020603050405020304" pitchFamily="18" charset="0"/>
              </a:rPr>
              <a:t>: </a:t>
            </a:r>
            <a:r>
              <a:rPr lang="en-US" b="1" dirty="0">
                <a:ea typeface="Times New Roman" panose="02020603050405020304" pitchFamily="18" charset="0"/>
              </a:rPr>
              <a:t>high-resistivity bulk:</a:t>
            </a:r>
            <a:r>
              <a:rPr lang="en-US" dirty="0">
                <a:ea typeface="Times New Roman" panose="02020603050405020304" pitchFamily="18" charset="0"/>
              </a:rPr>
              <a:t> lightly doped silicon.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a typeface="Times New Roman" panose="02020603050405020304" pitchFamily="18" charset="0"/>
              </a:rPr>
              <a:t>Mechanical &amp; Electrical  support layer: </a:t>
            </a:r>
            <a:r>
              <a:rPr lang="en-US" b="1" dirty="0">
                <a:ea typeface="Times New Roman" panose="02020603050405020304" pitchFamily="18" charset="0"/>
              </a:rPr>
              <a:t>low-resistivity</a:t>
            </a:r>
            <a:r>
              <a:rPr lang="en-US" dirty="0">
                <a:ea typeface="Times New Roman" panose="02020603050405020304" pitchFamily="18" charset="0"/>
              </a:rPr>
              <a:t>, acting as the anode. 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Au Metallization: Uniform metal deposition on the backside, </a:t>
            </a:r>
            <a:r>
              <a:rPr lang="en-US" dirty="0" err="1">
                <a:effectLst/>
                <a:ea typeface="Times New Roman" panose="02020603050405020304" pitchFamily="18" charset="0"/>
              </a:rPr>
              <a:t>biasin</a:t>
            </a:r>
            <a:r>
              <a:rPr lang="pl-PL" dirty="0">
                <a:effectLst/>
                <a:ea typeface="Times New Roman" panose="02020603050405020304" pitchFamily="18" charset="0"/>
              </a:rPr>
              <a:t>g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/>
              <a:t>For </a:t>
            </a:r>
            <a:r>
              <a:rPr lang="en-US" b="1" dirty="0"/>
              <a:t>double-sided</a:t>
            </a:r>
            <a:r>
              <a:rPr lang="en-US" dirty="0"/>
              <a:t> LGADs, </a:t>
            </a:r>
            <a:r>
              <a:rPr lang="en-US" b="1" dirty="0"/>
              <a:t>segmentation</a:t>
            </a:r>
            <a:r>
              <a:rPr lang="en-US" dirty="0"/>
              <a:t> on the HV </a:t>
            </a:r>
            <a:r>
              <a:rPr lang="en-US" b="1" dirty="0"/>
              <a:t>backplane</a:t>
            </a:r>
            <a:r>
              <a:rPr lang="en-US" dirty="0"/>
              <a:t> is essential</a:t>
            </a:r>
            <a:r>
              <a:rPr lang="pl-PL" dirty="0"/>
              <a:t>.</a:t>
            </a:r>
            <a:endParaRPr lang="en-US" dirty="0"/>
          </a:p>
          <a:p>
            <a:pPr lvl="1">
              <a:lnSpc>
                <a:spcPts val="2500"/>
              </a:lnSpc>
            </a:pPr>
            <a:r>
              <a:rPr lang="en-US" b="1" dirty="0"/>
              <a:t>Nomenclature:</a:t>
            </a:r>
            <a:r>
              <a:rPr lang="en-US" dirty="0"/>
              <a:t> </a:t>
            </a:r>
            <a:r>
              <a:rPr lang="en-US" b="1" i="1" dirty="0"/>
              <a:t>Al side</a:t>
            </a:r>
            <a:r>
              <a:rPr lang="en-US" b="1" dirty="0"/>
              <a:t> </a:t>
            </a:r>
            <a:r>
              <a:rPr lang="en-US" dirty="0"/>
              <a:t>(gain-layer Al strips) and </a:t>
            </a:r>
            <a:r>
              <a:rPr lang="en-US" b="1" i="1" dirty="0"/>
              <a:t>Au side</a:t>
            </a:r>
            <a:r>
              <a:rPr lang="en-US" b="1" dirty="0"/>
              <a:t> </a:t>
            </a:r>
            <a:r>
              <a:rPr lang="en-US" dirty="0"/>
              <a:t>(HV-side Au metallization).</a:t>
            </a:r>
            <a:endParaRPr lang="en-US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/>
          <p:nvPr/>
        </p:nvSpPr>
        <p:spPr>
          <a:xfrm>
            <a:off x="0" y="0"/>
            <a:ext cx="12192000" cy="1043099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/>
              <a:t>Double-Sided LGADs –  From Single-Sided to Double-Sided</a:t>
            </a:r>
            <a:endParaRPr lang="pl-PL" sz="2400" b="1" dirty="0"/>
          </a:p>
          <a:p>
            <a:pPr algn="ctr"/>
            <a:r>
              <a:rPr lang="en-US" sz="600" b="1" dirty="0"/>
              <a:t> </a:t>
            </a:r>
            <a:endParaRPr lang="en-US" sz="600" dirty="0"/>
          </a:p>
          <a:p>
            <a:r>
              <a:rPr lang="en-US" b="1" dirty="0"/>
              <a:t>Sensors used for this prototyping:</a:t>
            </a:r>
            <a:r>
              <a:rPr lang="en-US" dirty="0"/>
              <a:t> </a:t>
            </a:r>
            <a:r>
              <a:rPr lang="pl-PL" b="1" dirty="0"/>
              <a:t>HADES </a:t>
            </a:r>
            <a:r>
              <a:rPr lang="en-US" b="1" dirty="0"/>
              <a:t>LGAD sensor</a:t>
            </a:r>
            <a:r>
              <a:rPr lang="pl-PL" b="1" dirty="0"/>
              <a:t>s</a:t>
            </a:r>
            <a:r>
              <a:rPr lang="en-US" b="1" dirty="0"/>
              <a:t> produced by FBK</a:t>
            </a:r>
            <a:endParaRPr lang="pl-PL" dirty="0"/>
          </a:p>
          <a:p>
            <a:r>
              <a:rPr lang="pl-PL" b="1" dirty="0"/>
              <a:t>			          </a:t>
            </a:r>
            <a:r>
              <a:rPr lang="en-US" b="1" dirty="0"/>
              <a:t>200 µm</a:t>
            </a:r>
            <a:r>
              <a:rPr lang="en-US" dirty="0"/>
              <a:t> total thickness / </a:t>
            </a:r>
            <a:r>
              <a:rPr lang="en-US" b="1" dirty="0"/>
              <a:t>85 µm</a:t>
            </a:r>
            <a:r>
              <a:rPr lang="en-US" dirty="0"/>
              <a:t> active thickness; 100 µm pitch</a:t>
            </a:r>
            <a:r>
              <a:rPr lang="pl-PL" dirty="0"/>
              <a:t>,  size of 1cm x 1cm.</a:t>
            </a:r>
            <a:r>
              <a:rPr lang="en-US" dirty="0"/>
              <a:t> </a:t>
            </a:r>
            <a:endParaRPr lang="en-US" b="1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6657949-3002-4144-8493-A3182F3C3550}"/>
              </a:ext>
            </a:extLst>
          </p:cNvPr>
          <p:cNvSpPr txBox="1"/>
          <p:nvPr/>
        </p:nvSpPr>
        <p:spPr>
          <a:xfrm>
            <a:off x="954883" y="1111115"/>
            <a:ext cx="307650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Strip geometry</a:t>
            </a:r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CDC072-AADC-4D60-92DF-341B5FE2DB4F}"/>
              </a:ext>
            </a:extLst>
          </p:cNvPr>
          <p:cNvSpPr txBox="1"/>
          <p:nvPr/>
        </p:nvSpPr>
        <p:spPr>
          <a:xfrm>
            <a:off x="8162211" y="1111115"/>
            <a:ext cx="3103769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HV Side – uniform Au layer</a:t>
            </a:r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7D5FC78-F2E7-4E55-86AC-C51DBFED143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178176" y="1133065"/>
            <a:ext cx="3884278" cy="3389327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A1DD686D-7BCE-429D-9804-69FDE0054C0C}"/>
              </a:ext>
            </a:extLst>
          </p:cNvPr>
          <p:cNvGrpSpPr/>
          <p:nvPr/>
        </p:nvGrpSpPr>
        <p:grpSpPr>
          <a:xfrm rot="5400000">
            <a:off x="6690143" y="3258933"/>
            <a:ext cx="629681" cy="2408516"/>
            <a:chOff x="6380559" y="394389"/>
            <a:chExt cx="629681" cy="2408516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7C5DAAC-8F15-4B53-8D4A-E80D2B95EA68}"/>
                </a:ext>
              </a:extLst>
            </p:cNvPr>
            <p:cNvSpPr/>
            <p:nvPr/>
          </p:nvSpPr>
          <p:spPr bwMode="auto">
            <a:xfrm rot="16200000">
              <a:off x="5345578" y="1429370"/>
              <a:ext cx="2408516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/>
                </a:rPr>
                <a:t>N</a:t>
              </a:r>
              <a:r>
                <a:rPr lang="pl-PL" sz="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/>
                </a:rPr>
                <a:t>. </a:t>
              </a:r>
              <a:r>
                <a:rPr lang="it-IT" sz="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/>
                </a:rPr>
                <a:t>Cartiglia, </a:t>
              </a:r>
              <a:r>
                <a:rPr lang="pl-PL" sz="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3"/>
                </a:rPr>
                <a:t>Tredi 2015</a:t>
              </a:r>
              <a:endParaRPr lang="pl-PL" sz="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r>
                <a:rPr lang="it-IT" sz="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  <a:hlinkClick r:id="rId4"/>
                </a:rPr>
                <a:t>G. Pellegrini, et al. NIM A765 (2014) 12–16</a:t>
              </a:r>
              <a:endParaRPr lang="en-US" sz="8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9C96249B-D17E-4C3F-BF3F-24F2C71CFFB5}"/>
                </a:ext>
              </a:extLst>
            </p:cNvPr>
            <p:cNvSpPr/>
            <p:nvPr/>
          </p:nvSpPr>
          <p:spPr bwMode="auto">
            <a:xfrm rot="16200000">
              <a:off x="6795758" y="2514498"/>
              <a:ext cx="213520" cy="21544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it-IT" sz="800" b="1" dirty="0">
                  <a:solidFill>
                    <a:srgbClr val="0070C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79D5F130-E3F7-43CC-9DDE-5FC1E6D98B08}"/>
              </a:ext>
            </a:extLst>
          </p:cNvPr>
          <p:cNvSpPr/>
          <p:nvPr/>
        </p:nvSpPr>
        <p:spPr>
          <a:xfrm>
            <a:off x="5389959" y="3568520"/>
            <a:ext cx="2569297" cy="4239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050" dirty="0">
                <a:solidFill>
                  <a:schemeClr val="tx1"/>
                </a:solidFill>
              </a:rPr>
              <a:t>support Si layer</a:t>
            </a:r>
            <a:r>
              <a:rPr lang="en-US" sz="1050" dirty="0">
                <a:solidFill>
                  <a:schemeClr val="tx1"/>
                </a:solidFill>
              </a:rPr>
              <a:t> p++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325A743-413B-4913-81B1-3BED60C36FB8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7726" y="1480447"/>
            <a:ext cx="3088255" cy="30194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7C05A14-A17B-469E-8DDF-ADBFFEB51084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3282" y="1480447"/>
            <a:ext cx="3076505" cy="3019422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0F89CA-5948-4AA9-B52B-BF8EA66A1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FD7E4-724C-4AFC-903C-8EE96CA31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7</a:t>
            </a:fld>
            <a:endParaRPr lang="en-US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2EB54D3-40F3-4C78-99C1-169A1D13B5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329" r="69508" b="15538"/>
          <a:stretch/>
        </p:blipFill>
        <p:spPr bwMode="auto">
          <a:xfrm>
            <a:off x="4176574" y="3495675"/>
            <a:ext cx="1184399" cy="566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3116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5C6539F0-07DB-47F6-A031-04F4A07A41E4}"/>
              </a:ext>
            </a:extLst>
          </p:cNvPr>
          <p:cNvSpPr txBox="1"/>
          <p:nvPr/>
        </p:nvSpPr>
        <p:spPr>
          <a:xfrm>
            <a:off x="338324" y="3633892"/>
            <a:ext cx="11548309" cy="295850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Conductive sensor surface on </a:t>
            </a:r>
            <a:r>
              <a:rPr lang="en-US" b="1" dirty="0">
                <a:effectLst/>
                <a:ea typeface="Times New Roman" panose="02020603050405020304" pitchFamily="18" charset="0"/>
              </a:rPr>
              <a:t>Au side</a:t>
            </a:r>
            <a:r>
              <a:rPr lang="en-US" dirty="0">
                <a:effectLst/>
                <a:ea typeface="Times New Roman" panose="02020603050405020304" pitchFamily="18" charset="0"/>
              </a:rPr>
              <a:t> is divided into </a:t>
            </a:r>
            <a:r>
              <a:rPr lang="en-US" b="1" dirty="0">
                <a:effectLst/>
                <a:ea typeface="Times New Roman" panose="02020603050405020304" pitchFamily="18" charset="0"/>
              </a:rPr>
              <a:t>parallel strips</a:t>
            </a:r>
            <a:r>
              <a:rPr lang="en-US" dirty="0">
                <a:effectLst/>
                <a:ea typeface="Times New Roman" panose="02020603050405020304" pitchFamily="18" charset="0"/>
              </a:rPr>
              <a:t> using insulating trenches</a:t>
            </a:r>
          </a:p>
          <a:p>
            <a:pPr lvl="1">
              <a:lnSpc>
                <a:spcPts val="2500"/>
              </a:lnSpc>
            </a:pPr>
            <a:r>
              <a:rPr lang="en-US" dirty="0"/>
              <a:t>	       </a:t>
            </a:r>
            <a:r>
              <a:rPr lang="en-US" b="1" dirty="0"/>
              <a:t>( machined at Hahn-</a:t>
            </a:r>
            <a:r>
              <a:rPr lang="en-US" b="1" dirty="0" err="1"/>
              <a:t>Schickard</a:t>
            </a:r>
            <a:r>
              <a:rPr lang="en-US" b="1" dirty="0"/>
              <a:t> Gesellschaft </a:t>
            </a:r>
            <a:r>
              <a:rPr lang="en-US" dirty="0"/>
              <a:t>Villingen-Schwenningen, Germany </a:t>
            </a:r>
            <a:r>
              <a:rPr lang="en-US" b="1" dirty="0"/>
              <a:t>)</a:t>
            </a:r>
            <a:endParaRPr lang="en-US" dirty="0">
              <a:effectLst/>
              <a:ea typeface="Times New Roman" panose="02020603050405020304" pitchFamily="18" charset="0"/>
            </a:endParaRP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Each strip is biased to the same HV via an individual </a:t>
            </a:r>
            <a:r>
              <a:rPr lang="en-US" b="1" dirty="0">
                <a:effectLst/>
                <a:ea typeface="Times New Roman" panose="02020603050405020304" pitchFamily="18" charset="0"/>
              </a:rPr>
              <a:t>high-ohmic resistor</a:t>
            </a:r>
            <a:r>
              <a:rPr lang="en-US" dirty="0">
                <a:effectLst/>
                <a:ea typeface="Times New Roman" panose="02020603050405020304" pitchFamily="18" charset="0"/>
              </a:rPr>
              <a:t>.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Additional </a:t>
            </a:r>
            <a:r>
              <a:rPr lang="en-US" b="1" dirty="0">
                <a:effectLst/>
                <a:ea typeface="Times New Roman" panose="02020603050405020304" pitchFamily="18" charset="0"/>
              </a:rPr>
              <a:t>high-ohmic resistance</a:t>
            </a:r>
            <a:r>
              <a:rPr lang="en-US" dirty="0">
                <a:effectLst/>
                <a:ea typeface="Times New Roman" panose="02020603050405020304" pitchFamily="18" charset="0"/>
              </a:rPr>
              <a:t> between strips ensures controlled potential equalization.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Local charge deposition stays confined to individual strips </a:t>
            </a:r>
            <a:r>
              <a:rPr lang="en-US" b="1" dirty="0">
                <a:effectLst/>
                <a:ea typeface="Times New Roman" panose="02020603050405020304" pitchFamily="18" charset="0"/>
              </a:rPr>
              <a:t>→ good position resolution,</a:t>
            </a:r>
            <a:r>
              <a:rPr lang="en-US" dirty="0">
                <a:effectLst/>
                <a:ea typeface="Times New Roman" panose="02020603050405020304" pitchFamily="18" charset="0"/>
              </a:rPr>
              <a:t> see previous slide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Each strip is </a:t>
            </a:r>
            <a:r>
              <a:rPr lang="en-US" b="1" dirty="0">
                <a:effectLst/>
                <a:ea typeface="Times New Roman" panose="02020603050405020304" pitchFamily="18" charset="0"/>
              </a:rPr>
              <a:t>AC-coupled to its amplifier</a:t>
            </a:r>
            <a:r>
              <a:rPr lang="en-US" dirty="0">
                <a:effectLst/>
                <a:ea typeface="Times New Roman" panose="02020603050405020304" pitchFamily="18" charset="0"/>
              </a:rPr>
              <a:t> through a capacitor on PCB (HV is blocked).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Times New Roman" panose="02020603050405020304" pitchFamily="18" charset="0"/>
              </a:rPr>
              <a:t>Readout electronics see </a:t>
            </a:r>
            <a:r>
              <a:rPr lang="en-US" b="1" dirty="0">
                <a:effectLst/>
                <a:ea typeface="Times New Roman" panose="02020603050405020304" pitchFamily="18" charset="0"/>
              </a:rPr>
              <a:t>only the fast signal,</a:t>
            </a:r>
            <a:r>
              <a:rPr lang="en-US" dirty="0">
                <a:effectLst/>
                <a:ea typeface="Times New Roman" panose="02020603050405020304" pitchFamily="18" charset="0"/>
              </a:rPr>
              <a:t> not the high-voltage bias.</a:t>
            </a:r>
          </a:p>
          <a:p>
            <a:pPr marL="742950" lvl="1" indent="-285750">
              <a:lnSpc>
                <a:spcPts val="2500"/>
              </a:lnSpc>
              <a:buFont typeface="Arial" panose="020B0604020202020204" pitchFamily="34" charset="0"/>
              <a:buChar char="•"/>
            </a:pPr>
            <a:r>
              <a:rPr lang="en-US" dirty="0"/>
              <a:t>Result: Clean segmentation and precise position sensitivity; however, </a:t>
            </a:r>
            <a:r>
              <a:rPr lang="en-US" b="1" dirty="0"/>
              <a:t>high dark current</a:t>
            </a:r>
            <a:r>
              <a:rPr lang="en-US" dirty="0"/>
              <a:t> (100 µA @ 100 V</a:t>
            </a:r>
            <a:r>
              <a:rPr lang="en-US" b="1" dirty="0"/>
              <a:t>). Trench machining requires optimization.</a:t>
            </a:r>
            <a:endParaRPr lang="en-US" b="1" dirty="0">
              <a:effectLst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/>
          <p:nvPr/>
        </p:nvSpPr>
        <p:spPr>
          <a:xfrm>
            <a:off x="0" y="0"/>
            <a:ext cx="12192000" cy="101566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/>
              <a:t>Double-Sided LGADs – The Principle of Operation - Segmentation</a:t>
            </a:r>
            <a:endParaRPr lang="en-US" sz="2400" dirty="0"/>
          </a:p>
          <a:p>
            <a:pPr algn="ctr"/>
            <a:r>
              <a:rPr lang="en-US" sz="600" b="1" dirty="0"/>
              <a:t> </a:t>
            </a:r>
            <a:endParaRPr lang="en-US" sz="600" dirty="0"/>
          </a:p>
          <a:p>
            <a:r>
              <a:rPr lang="en-US" b="1" dirty="0"/>
              <a:t>Sensors used for this prototyping:</a:t>
            </a:r>
            <a:r>
              <a:rPr lang="en-US" dirty="0"/>
              <a:t> </a:t>
            </a:r>
            <a:r>
              <a:rPr lang="pl-PL" b="1" dirty="0"/>
              <a:t>HADES </a:t>
            </a:r>
            <a:r>
              <a:rPr lang="en-US" b="1" dirty="0"/>
              <a:t>LGAD sensor</a:t>
            </a:r>
            <a:r>
              <a:rPr lang="pl-PL" b="1" dirty="0"/>
              <a:t>s</a:t>
            </a:r>
            <a:r>
              <a:rPr lang="en-US" b="1" dirty="0"/>
              <a:t> produced by FBK</a:t>
            </a:r>
            <a:endParaRPr lang="pl-PL" dirty="0"/>
          </a:p>
          <a:p>
            <a:r>
              <a:rPr lang="pl-PL" b="1" dirty="0"/>
              <a:t>			          </a:t>
            </a:r>
            <a:r>
              <a:rPr lang="en-US" b="1" dirty="0"/>
              <a:t>200 µm</a:t>
            </a:r>
            <a:r>
              <a:rPr lang="en-US" dirty="0"/>
              <a:t> total thickness / </a:t>
            </a:r>
            <a:r>
              <a:rPr lang="en-US" b="1" dirty="0"/>
              <a:t>85 µm</a:t>
            </a:r>
            <a:r>
              <a:rPr lang="en-US" dirty="0"/>
              <a:t> active thickness; 100 µm pitch</a:t>
            </a:r>
            <a:r>
              <a:rPr lang="pl-PL" dirty="0"/>
              <a:t>,  size of 1cm x 1cm.</a:t>
            </a:r>
            <a:r>
              <a:rPr lang="en-US" dirty="0"/>
              <a:t> </a:t>
            </a:r>
            <a:endParaRPr lang="en-US" b="1" dirty="0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850B866-28F6-4A41-B1A3-7BDA1A4D1A3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3079" y="1247387"/>
            <a:ext cx="6423555" cy="1822958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BAB74915-5689-4BFC-B82D-CB62D6D81492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9984" y="1241983"/>
            <a:ext cx="2437816" cy="1828362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D6657949-3002-4144-8493-A3182F3C3550}"/>
              </a:ext>
            </a:extLst>
          </p:cNvPr>
          <p:cNvSpPr txBox="1"/>
          <p:nvPr/>
        </p:nvSpPr>
        <p:spPr>
          <a:xfrm>
            <a:off x="2889984" y="3074103"/>
            <a:ext cx="243781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Trenches on HV </a:t>
            </a:r>
            <a:r>
              <a:rPr lang="en-US" dirty="0"/>
              <a:t>side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FCDC072-AADC-4D60-92DF-341B5FE2DB4F}"/>
              </a:ext>
            </a:extLst>
          </p:cNvPr>
          <p:cNvSpPr txBox="1"/>
          <p:nvPr/>
        </p:nvSpPr>
        <p:spPr>
          <a:xfrm>
            <a:off x="5463079" y="3074103"/>
            <a:ext cx="642355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Trenches on HV </a:t>
            </a:r>
            <a:r>
              <a:rPr lang="en-US" dirty="0"/>
              <a:t>side</a:t>
            </a:r>
            <a:r>
              <a:rPr lang="pl-PL" dirty="0"/>
              <a:t> – Side view 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CB7E765-6788-43BB-8E86-0A51C67D7D8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8324" y="1241982"/>
            <a:ext cx="2257199" cy="220688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531EB9-A923-4018-82F6-69F0809451F6}"/>
              </a:ext>
            </a:extLst>
          </p:cNvPr>
          <p:cNvSpPr txBox="1"/>
          <p:nvPr/>
        </p:nvSpPr>
        <p:spPr>
          <a:xfrm>
            <a:off x="338324" y="2797104"/>
            <a:ext cx="2257199" cy="64633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HV Side</a:t>
            </a:r>
          </a:p>
          <a:p>
            <a:pPr algn="ctr"/>
            <a:r>
              <a:rPr lang="pl-PL" dirty="0"/>
              <a:t>uniform Au layer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BAA3EBC-60BE-4174-BA04-03C0AEAAA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3CA71-B79C-4A6D-AAED-F1A0B2C603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1160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3602EE-7871-4A22-9322-63D0B695393F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1070" y="2056135"/>
            <a:ext cx="2282840" cy="25397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B9B66C9-B369-43C9-A537-FC99E0208C66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4744" y="2016377"/>
            <a:ext cx="2301729" cy="2643087"/>
          </a:xfrm>
          <a:prstGeom prst="rect">
            <a:avLst/>
          </a:prstGeom>
        </p:spPr>
      </p:pic>
      <p:sp>
        <p:nvSpPr>
          <p:cNvPr id="12" name="Content Placeholder 15">
            <a:extLst>
              <a:ext uri="{FF2B5EF4-FFF2-40B4-BE49-F238E27FC236}">
                <a16:creationId xmlns:a16="http://schemas.microsoft.com/office/drawing/2014/main" id="{ECDA341F-639A-45EC-AE0D-B2416A687E4D}"/>
              </a:ext>
            </a:extLst>
          </p:cNvPr>
          <p:cNvSpPr txBox="1">
            <a:spLocks/>
          </p:cNvSpPr>
          <p:nvPr/>
        </p:nvSpPr>
        <p:spPr bwMode="auto">
          <a:xfrm>
            <a:off x="954505" y="4878064"/>
            <a:ext cx="4380885" cy="1727273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r>
              <a:rPr lang="en-US" sz="1600" b="1" dirty="0"/>
              <a:t>Amplifiers (128 channels / 64 on each side)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dirty="0"/>
              <a:t>AC coupled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dirty="0"/>
              <a:t>Singe/Double sided (X/Y) measurement in one sensor possible (LGAD/Diamond)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dirty="0"/>
              <a:t>50-60ps for MIPs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dirty="0"/>
              <a:t>30ps for C 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buFont typeface="Courier New" panose="02070309020205020404" pitchFamily="49" charset="0"/>
              <a:buChar char="o"/>
              <a:defRPr/>
            </a:pPr>
            <a:r>
              <a:rPr lang="en-US" sz="1400" dirty="0"/>
              <a:t>Voltage gain: up to 400</a:t>
            </a:r>
          </a:p>
          <a:p>
            <a:pPr marL="205740" lvl="1" indent="0"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/>
            </a:pPr>
            <a:endParaRPr lang="en-US" sz="12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/>
            </a:pPr>
            <a:endParaRPr lang="en-US" sz="140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/>
          <p:nvPr/>
        </p:nvSpPr>
        <p:spPr>
          <a:xfrm>
            <a:off x="0" y="0"/>
            <a:ext cx="12192000" cy="16935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dirty="0"/>
              <a:t>Double-Sided LGADs – A Dedicated FEE </a:t>
            </a:r>
            <a:endParaRPr lang="en-US" sz="2400" dirty="0"/>
          </a:p>
          <a:p>
            <a:r>
              <a:rPr lang="en-US" b="1" dirty="0"/>
              <a:t>The front-end electronics must provide three key functions:</a:t>
            </a:r>
            <a:r>
              <a:rPr lang="en-US" dirty="0"/>
              <a:t> 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signal amplification, 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stable high-voltage biasing, </a:t>
            </a:r>
            <a:r>
              <a:rPr lang="en-US" dirty="0"/>
              <a:t>-&gt; can be done on sensor  (CMS/CBM)</a:t>
            </a:r>
            <a:endParaRPr lang="pl-PL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reliable decoupling of the sensor signals </a:t>
            </a:r>
            <a:r>
              <a:rPr lang="en-US" dirty="0"/>
              <a:t>-&gt; can be done on sensor, AC coupling (CMS/CBM)</a:t>
            </a:r>
            <a:endParaRPr lang="en-US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34C55C-9F91-4513-BA34-6B963FA7272F}"/>
              </a:ext>
            </a:extLst>
          </p:cNvPr>
          <p:cNvSpPr txBox="1"/>
          <p:nvPr/>
        </p:nvSpPr>
        <p:spPr>
          <a:xfrm>
            <a:off x="954505" y="4453268"/>
            <a:ext cx="4563979" cy="26161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de-DE" sz="1100" dirty="0"/>
              <a:t>© </a:t>
            </a:r>
            <a:r>
              <a:rPr lang="pl-PL" sz="1100" b="1" dirty="0"/>
              <a:t>W</a:t>
            </a:r>
            <a:r>
              <a:rPr lang="en-US" sz="1100" b="1" dirty="0"/>
              <a:t>.</a:t>
            </a:r>
            <a:r>
              <a:rPr lang="pl-PL" sz="1100" b="1" dirty="0"/>
              <a:t>K</a:t>
            </a:r>
            <a:r>
              <a:rPr lang="de-DE" sz="1100" b="1" dirty="0" err="1"/>
              <a:t>oenig</a:t>
            </a:r>
            <a:r>
              <a:rPr lang="de-DE" sz="1100" b="1" dirty="0"/>
              <a:t>, GSI</a:t>
            </a:r>
            <a:r>
              <a:rPr lang="pl-PL" sz="1100" b="1" dirty="0"/>
              <a:t>  </a:t>
            </a:r>
            <a:endParaRPr lang="en-US" sz="1100" b="1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E61A06-B0C9-40C3-AA84-9A7A9CD99E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8250" y="1952767"/>
            <a:ext cx="4150348" cy="264308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AC0A67F-F74E-4042-AE32-440697835F3B}"/>
              </a:ext>
            </a:extLst>
          </p:cNvPr>
          <p:cNvSpPr txBox="1"/>
          <p:nvPr/>
        </p:nvSpPr>
        <p:spPr>
          <a:xfrm>
            <a:off x="5920033" y="4819151"/>
            <a:ext cx="3669239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b="1" dirty="0"/>
              <a:t>+ HV biasing</a:t>
            </a:r>
          </a:p>
          <a:p>
            <a:r>
              <a:rPr lang="en-US" sz="1400" b="1" dirty="0"/>
              <a:t>+ AC signal decoupling </a:t>
            </a:r>
          </a:p>
          <a:p>
            <a:endParaRPr lang="en-US" sz="1400" b="1" dirty="0"/>
          </a:p>
          <a:p>
            <a:r>
              <a:rPr lang="en-US" sz="1400" b="1" dirty="0"/>
              <a:t>    -&gt; Can be done on the sensor (CMS/CBM)</a:t>
            </a:r>
          </a:p>
          <a:p>
            <a:r>
              <a:rPr lang="en-US" sz="900" i="1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M. </a:t>
            </a:r>
            <a:r>
              <a:rPr lang="en-US" sz="900" i="1" dirty="0" err="1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Krammer</a:t>
            </a:r>
            <a:r>
              <a:rPr lang="en-US" sz="900" i="1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et al., "The silicon sensors for the CMS tracker"  </a:t>
            </a:r>
            <a:r>
              <a:rPr lang="en-US" sz="900" i="1" dirty="0" err="1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Nucl</a:t>
            </a:r>
            <a:r>
              <a:rPr lang="en-US" sz="900" i="1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</a:t>
            </a:r>
            <a:r>
              <a:rPr lang="en-US" sz="900" i="1" dirty="0" err="1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Instrum</a:t>
            </a:r>
            <a:r>
              <a:rPr lang="en-US" sz="900" i="1" dirty="0">
                <a:solidFill>
                  <a:srgbClr val="0563C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. Methods Phys. Res., A</a:t>
            </a:r>
            <a:r>
              <a:rPr lang="en-US" sz="900" dirty="0">
                <a:solidFill>
                  <a:srgbClr val="0070C0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531 (2004) 238-245</a:t>
            </a:r>
            <a:endParaRPr lang="en-US" sz="900" dirty="0">
              <a:solidFill>
                <a:srgbClr val="0070C0"/>
              </a:solidFill>
            </a:endParaRPr>
          </a:p>
          <a:p>
            <a:endParaRPr lang="en-US" sz="900" dirty="0">
              <a:solidFill>
                <a:srgbClr val="0070C0"/>
              </a:solidFill>
            </a:endParaRPr>
          </a:p>
          <a:p>
            <a:r>
              <a:rPr lang="en-US" sz="900" b="1" dirty="0"/>
              <a:t>Resistor: </a:t>
            </a:r>
            <a:r>
              <a:rPr lang="en-US" sz="900" dirty="0"/>
              <a:t>Polysilicon Bias Resistor (The "Snake")</a:t>
            </a:r>
          </a:p>
          <a:p>
            <a:r>
              <a:rPr lang="en-US" sz="900" b="1" dirty="0"/>
              <a:t>AC Coupling:  </a:t>
            </a:r>
            <a:r>
              <a:rPr lang="en-US" sz="900" dirty="0"/>
              <a:t>Dielectric material (typically thermal </a:t>
            </a:r>
            <a:r>
              <a:rPr lang="en-US" sz="900" b="1" dirty="0"/>
              <a:t>Silicon Dioxide</a:t>
            </a:r>
            <a:r>
              <a:rPr lang="en-US" sz="900" dirty="0"/>
              <a:t>, </a:t>
            </a:r>
            <a:r>
              <a:rPr lang="en-US" sz="900" dirty="0">
                <a:effectLst/>
              </a:rPr>
              <a:t>S</a:t>
            </a:r>
            <a:r>
              <a:rPr lang="en-US" sz="900" dirty="0"/>
              <a:t>i</a:t>
            </a:r>
            <a:r>
              <a:rPr lang="en-US" sz="900" dirty="0">
                <a:effectLst/>
              </a:rPr>
              <a:t>O2</a:t>
            </a:r>
            <a:r>
              <a:rPr lang="en-US" sz="900" dirty="0"/>
              <a:t>​, combined with Silicon Nitride, </a:t>
            </a:r>
            <a:r>
              <a:rPr lang="en-US" sz="900" dirty="0">
                <a:effectLst/>
              </a:rPr>
              <a:t>S</a:t>
            </a:r>
            <a:r>
              <a:rPr lang="en-US" sz="900" dirty="0"/>
              <a:t>i</a:t>
            </a:r>
            <a:r>
              <a:rPr lang="en-US" sz="900" dirty="0">
                <a:effectLst/>
              </a:rPr>
              <a:t>3</a:t>
            </a:r>
            <a:r>
              <a:rPr lang="en-US" sz="900" dirty="0"/>
              <a:t>​</a:t>
            </a:r>
            <a:r>
              <a:rPr lang="en-US" sz="900" dirty="0">
                <a:effectLst/>
              </a:rPr>
              <a:t>N4</a:t>
            </a:r>
            <a:r>
              <a:rPr lang="en-US" sz="900" dirty="0"/>
              <a:t>​) and Al strip on top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C311CDE-3D59-4071-8A11-EABE6873A6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89272" y="4039263"/>
            <a:ext cx="2546270" cy="2778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B1EFC2E-B370-4FC1-B28D-EEC9BBAF4AF8}"/>
              </a:ext>
            </a:extLst>
          </p:cNvPr>
          <p:cNvSpPr txBox="1"/>
          <p:nvPr/>
        </p:nvSpPr>
        <p:spPr>
          <a:xfrm>
            <a:off x="707754" y="1856706"/>
            <a:ext cx="609442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1" i="0" u="none" strike="noStrike" baseline="0" dirty="0"/>
              <a:t>Jerzy Pietraszko et al 2025 JINST 20 C08007, </a:t>
            </a:r>
            <a:r>
              <a:rPr lang="en-US" sz="1000" b="1" i="0" u="none" strike="noStrike" baseline="0" dirty="0">
                <a:solidFill>
                  <a:srgbClr val="0000FF"/>
                </a:solidFill>
                <a:hlinkClick r:id="rId7"/>
              </a:rPr>
              <a:t>https://doi.org/10.1088/1748-0221/20/08/C08007</a:t>
            </a:r>
            <a:endParaRPr lang="en-US" sz="1000" b="1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26954FC-7E96-4730-B33E-4A04656F66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7F3558-ACB7-4FA6-91EC-DE2CAA26E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9074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0B02BDA-00DE-4A9C-9733-640A704E3038}"/>
              </a:ext>
            </a:extLst>
          </p:cNvPr>
          <p:cNvSpPr txBox="1"/>
          <p:nvPr/>
        </p:nvSpPr>
        <p:spPr>
          <a:xfrm>
            <a:off x="0" y="-1"/>
            <a:ext cx="12192000" cy="17670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baseline="30000" dirty="0"/>
              <a:t>90</a:t>
            </a:r>
            <a:r>
              <a:rPr lang="en-US" sz="2400" b="1" dirty="0"/>
              <a:t>Sr radioactive source test</a:t>
            </a:r>
            <a:endParaRPr lang="en-US" sz="2400" dirty="0"/>
          </a:p>
          <a:p>
            <a:pPr lvl="1"/>
            <a:r>
              <a:rPr lang="en-US" b="1" dirty="0"/>
              <a:t>Oscilloscope connection scheme: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C1:</a:t>
            </a:r>
            <a:r>
              <a:rPr lang="en-US" dirty="0"/>
              <a:t> negative signal, from the original strips (on the gain layer side</a:t>
            </a:r>
            <a:r>
              <a:rPr lang="pl-PL" dirty="0"/>
              <a:t> – </a:t>
            </a:r>
            <a:r>
              <a:rPr lang="pl-PL" b="1" dirty="0"/>
              <a:t>Al side</a:t>
            </a:r>
            <a:r>
              <a:rPr lang="en-US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C2, C3, C4:</a:t>
            </a:r>
            <a:r>
              <a:rPr lang="en-US" dirty="0"/>
              <a:t> positive signals from the strips on the HV side</a:t>
            </a:r>
            <a:r>
              <a:rPr lang="pl-PL" dirty="0"/>
              <a:t> – </a:t>
            </a:r>
            <a:r>
              <a:rPr lang="pl-PL" b="1" dirty="0"/>
              <a:t>Au side</a:t>
            </a:r>
            <a:r>
              <a:rPr lang="en-US" dirty="0"/>
              <a:t>; the </a:t>
            </a:r>
            <a:r>
              <a:rPr lang="en-US" b="1" dirty="0"/>
              <a:t>strips on both sides are parallel to each other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strips connected to </a:t>
            </a:r>
            <a:r>
              <a:rPr lang="en-US" b="1" dirty="0"/>
              <a:t>C1</a:t>
            </a:r>
            <a:r>
              <a:rPr lang="en-US" dirty="0"/>
              <a:t> and </a:t>
            </a:r>
            <a:r>
              <a:rPr lang="en-US" b="1" dirty="0"/>
              <a:t>C2</a:t>
            </a:r>
            <a:r>
              <a:rPr lang="en-US" dirty="0"/>
              <a:t> are positioned directly on top of each other.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DAF887-D04E-4DE9-93AF-2C4848782D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5971" y="1873350"/>
            <a:ext cx="5702301" cy="42767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3E1C9D-FD5D-439B-8DBB-7E9FEFF992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29964" y="1873351"/>
            <a:ext cx="5702300" cy="427672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2B29870-7AFD-4506-9C69-E6E7FEC97E50}"/>
              </a:ext>
            </a:extLst>
          </p:cNvPr>
          <p:cNvSpPr txBox="1"/>
          <p:nvPr/>
        </p:nvSpPr>
        <p:spPr>
          <a:xfrm>
            <a:off x="3495642" y="6199273"/>
            <a:ext cx="5403916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dirty="0"/>
              <a:t>Signal amplitudes of C1 and C2 clearly correlated  </a:t>
            </a:r>
            <a:endParaRPr lang="en-US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B5D0DE-1356-4E82-A5C8-5A591843D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C20CE2-6DC7-4AA0-AD03-8889BD28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683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2B29870-7AFD-4506-9C69-E6E7FEC97E50}"/>
              </a:ext>
            </a:extLst>
          </p:cNvPr>
          <p:cNvSpPr txBox="1"/>
          <p:nvPr/>
        </p:nvSpPr>
        <p:spPr>
          <a:xfrm>
            <a:off x="2641600" y="6102534"/>
            <a:ext cx="7061200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Trigger on C1 → A corresponding signal is always visible on C2.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8008E2-E10C-4AE5-B506-42A8507C9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13100" y="1854157"/>
            <a:ext cx="5560616" cy="417046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0E48671-5C8E-4849-96EA-22643DD0D109}"/>
              </a:ext>
            </a:extLst>
          </p:cNvPr>
          <p:cNvSpPr txBox="1"/>
          <p:nvPr/>
        </p:nvSpPr>
        <p:spPr>
          <a:xfrm rot="16200000">
            <a:off x="964460" y="3800886"/>
            <a:ext cx="4170460" cy="27699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Video: </a:t>
            </a:r>
            <a:r>
              <a:rPr lang="en-US" sz="1200" dirty="0">
                <a:hlinkClick r:id="rId3"/>
              </a:rPr>
              <a:t>https://www.youtube.com/watch?v=5vi-WBQkZqw</a:t>
            </a:r>
            <a:r>
              <a:rPr lang="pl-PL" sz="1200" dirty="0"/>
              <a:t> </a:t>
            </a:r>
            <a:endParaRPr lang="en-US" sz="12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27D18A-89C6-4675-BA85-3281DC340A13}"/>
              </a:ext>
            </a:extLst>
          </p:cNvPr>
          <p:cNvSpPr txBox="1"/>
          <p:nvPr/>
        </p:nvSpPr>
        <p:spPr>
          <a:xfrm>
            <a:off x="0" y="-1"/>
            <a:ext cx="12192000" cy="1767004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baseline="30000" dirty="0"/>
              <a:t>90</a:t>
            </a:r>
            <a:r>
              <a:rPr lang="en-US" sz="2400" b="1" dirty="0"/>
              <a:t>Sr radioactive source test</a:t>
            </a:r>
            <a:endParaRPr lang="en-US" sz="2400" dirty="0"/>
          </a:p>
          <a:p>
            <a:pPr lvl="1"/>
            <a:r>
              <a:rPr lang="en-US" b="1" dirty="0"/>
              <a:t>Oscilloscope connection scheme: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C1:</a:t>
            </a:r>
            <a:r>
              <a:rPr lang="en-US" dirty="0"/>
              <a:t> negative signal, from the original strips (on the gain layer side</a:t>
            </a:r>
            <a:r>
              <a:rPr lang="pl-PL" dirty="0"/>
              <a:t> – </a:t>
            </a:r>
            <a:r>
              <a:rPr lang="pl-PL" b="1" dirty="0"/>
              <a:t>Al side</a:t>
            </a:r>
            <a:r>
              <a:rPr lang="en-US" dirty="0"/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/>
              <a:t>C2, C3, C4:</a:t>
            </a:r>
            <a:r>
              <a:rPr lang="en-US" dirty="0"/>
              <a:t> positive signals from the strips on the HV side</a:t>
            </a:r>
            <a:r>
              <a:rPr lang="pl-PL" dirty="0"/>
              <a:t> – </a:t>
            </a:r>
            <a:r>
              <a:rPr lang="pl-PL" b="1" dirty="0"/>
              <a:t>Au side</a:t>
            </a:r>
            <a:r>
              <a:rPr lang="en-US" dirty="0"/>
              <a:t>; the </a:t>
            </a:r>
            <a:r>
              <a:rPr lang="en-US" b="1" dirty="0"/>
              <a:t>strips on both sides are parallel to each other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The strips connected to </a:t>
            </a:r>
            <a:r>
              <a:rPr lang="en-US" b="1" dirty="0"/>
              <a:t>C1</a:t>
            </a:r>
            <a:r>
              <a:rPr lang="en-US" dirty="0"/>
              <a:t> and </a:t>
            </a:r>
            <a:r>
              <a:rPr lang="en-US" b="1" dirty="0"/>
              <a:t>C2</a:t>
            </a:r>
            <a:r>
              <a:rPr lang="en-US" dirty="0"/>
              <a:t> are positioned directly on top of each other.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8387FE5-98C8-4B44-8636-1BB538AEB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EC612B-2A44-4039-BB09-896B56C868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9953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2B29870-7AFD-4506-9C69-E6E7FEC97E50}"/>
              </a:ext>
            </a:extLst>
          </p:cNvPr>
          <p:cNvSpPr txBox="1"/>
          <p:nvPr/>
        </p:nvSpPr>
        <p:spPr>
          <a:xfrm>
            <a:off x="541894" y="6102534"/>
            <a:ext cx="5450914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Trigger on C1 → A corresponding signal is always visible on C2.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8008E2-E10C-4AE5-B506-42A8507C9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894" y="1854157"/>
            <a:ext cx="5450913" cy="417046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4DFEFD-6571-4E71-A658-EB6051EDE1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3496" y="1977318"/>
            <a:ext cx="5789104" cy="38422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673FAB-847A-48E6-B8EC-60301A11BF44}"/>
              </a:ext>
            </a:extLst>
          </p:cNvPr>
          <p:cNvSpPr txBox="1"/>
          <p:nvPr/>
        </p:nvSpPr>
        <p:spPr>
          <a:xfrm>
            <a:off x="6637894" y="5853405"/>
            <a:ext cx="5141022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Strong linear correlation → excellent localization.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FB2EF7-F7E5-4738-8B47-479712B18474}"/>
              </a:ext>
            </a:extLst>
          </p:cNvPr>
          <p:cNvSpPr txBox="1"/>
          <p:nvPr/>
        </p:nvSpPr>
        <p:spPr>
          <a:xfrm>
            <a:off x="0" y="0"/>
            <a:ext cx="12192000" cy="1820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baseline="30000" dirty="0"/>
              <a:t>90</a:t>
            </a:r>
            <a:r>
              <a:rPr lang="en-US" sz="2400" b="1" dirty="0"/>
              <a:t>Sr radioactive source test</a:t>
            </a:r>
            <a:endParaRPr lang="en-US" sz="2400" dirty="0"/>
          </a:p>
          <a:p>
            <a:pPr lvl="1"/>
            <a:r>
              <a:rPr lang="en-US" b="1" dirty="0"/>
              <a:t>Full sensor test analysis: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Identify </a:t>
            </a:r>
            <a:r>
              <a:rPr lang="en-US" b="1" dirty="0"/>
              <a:t>local maxima on the Al side</a:t>
            </a:r>
            <a:r>
              <a:rPr lang="en-US" dirty="0"/>
              <a:t> and determine the channel number.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Search for clusters in the </a:t>
            </a:r>
            <a:r>
              <a:rPr lang="en-US" b="1" dirty="0"/>
              <a:t>corresponding Au-side strip region</a:t>
            </a:r>
            <a:r>
              <a:rPr lang="en-US" dirty="0"/>
              <a:t>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Compute the </a:t>
            </a:r>
            <a:r>
              <a:rPr lang="en-US" b="1" dirty="0"/>
              <a:t>Au-side cluster size, find local maxima 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Plot the </a:t>
            </a:r>
            <a:r>
              <a:rPr lang="en-US" b="1" dirty="0"/>
              <a:t>correlation of local maximum positions</a:t>
            </a:r>
            <a:r>
              <a:rPr lang="en-US" dirty="0"/>
              <a:t>: Al side vs. Au side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640ABE0-D10D-4557-943D-858C74A38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60F0EFE-60D3-4664-BA5D-8A7B37DCA1DA}"/>
              </a:ext>
            </a:extLst>
          </p:cNvPr>
          <p:cNvSpPr txBox="1"/>
          <p:nvPr/>
        </p:nvSpPr>
        <p:spPr>
          <a:xfrm rot="16200000">
            <a:off x="-1703963" y="3807507"/>
            <a:ext cx="4157228" cy="27699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1200" dirty="0"/>
              <a:t>Video: </a:t>
            </a:r>
            <a:r>
              <a:rPr lang="en-US" sz="1200" dirty="0">
                <a:hlinkClick r:id="rId4"/>
              </a:rPr>
              <a:t>https://www.youtube.com/watch?v=5vi-WBQkZqw</a:t>
            </a:r>
            <a:r>
              <a:rPr lang="pl-PL" sz="1200" dirty="0"/>
              <a:t> </a:t>
            </a:r>
            <a:endParaRPr lang="en-US" sz="1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561A3C-06B2-43B2-A4EB-4630B1511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199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22B29870-7AFD-4506-9C69-E6E7FEC97E50}"/>
              </a:ext>
            </a:extLst>
          </p:cNvPr>
          <p:cNvSpPr txBox="1"/>
          <p:nvPr/>
        </p:nvSpPr>
        <p:spPr>
          <a:xfrm>
            <a:off x="315647" y="6102534"/>
            <a:ext cx="6009735" cy="369332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Trigger on C1 → A corresponding signal is always visible on C2.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8008E2-E10C-4AE5-B506-42A8507C92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894" y="1854157"/>
            <a:ext cx="5450913" cy="41704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72F09C1-8DC3-4C91-9E11-96018AB783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33" y="2038462"/>
            <a:ext cx="5821529" cy="390985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645F44A-F7A5-4935-9E82-5D2E9EC006DB}"/>
              </a:ext>
            </a:extLst>
          </p:cNvPr>
          <p:cNvSpPr txBox="1"/>
          <p:nvPr/>
        </p:nvSpPr>
        <p:spPr>
          <a:xfrm>
            <a:off x="6637894" y="5901533"/>
            <a:ext cx="5141022" cy="338554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Strong amplitude</a:t>
            </a:r>
            <a:r>
              <a:rPr lang="pl-PL" sz="1600" dirty="0"/>
              <a:t> (ToT)</a:t>
            </a:r>
            <a:r>
              <a:rPr lang="en-US" sz="1600" dirty="0"/>
              <a:t> correlation between Al and Au sides.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22C7FD-E05D-4E71-82A6-F43C09E23BD0}"/>
              </a:ext>
            </a:extLst>
          </p:cNvPr>
          <p:cNvSpPr txBox="1"/>
          <p:nvPr/>
        </p:nvSpPr>
        <p:spPr>
          <a:xfrm>
            <a:off x="0" y="0"/>
            <a:ext cx="12192000" cy="182032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en-US" sz="2400" b="1" baseline="30000" dirty="0"/>
              <a:t>90</a:t>
            </a:r>
            <a:r>
              <a:rPr lang="en-US" sz="2400" b="1" dirty="0"/>
              <a:t>Sr radioactive source test</a:t>
            </a:r>
            <a:endParaRPr lang="en-US" sz="2400" dirty="0"/>
          </a:p>
          <a:p>
            <a:pPr lvl="1"/>
            <a:r>
              <a:rPr lang="pl-PL" b="1" dirty="0"/>
              <a:t>Full sensor test analysis: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Identify </a:t>
            </a:r>
            <a:r>
              <a:rPr lang="en-US" b="1" dirty="0"/>
              <a:t>local maxima on the Al side</a:t>
            </a:r>
            <a:r>
              <a:rPr lang="en-US" dirty="0"/>
              <a:t> and determine the channel number.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Search for clusters in the </a:t>
            </a:r>
            <a:r>
              <a:rPr lang="en-US" b="1" dirty="0"/>
              <a:t>corresponding Au-side strip region</a:t>
            </a:r>
            <a:r>
              <a:rPr lang="en-US" dirty="0"/>
              <a:t>.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Compute the </a:t>
            </a:r>
            <a:r>
              <a:rPr lang="en-US" b="1" dirty="0"/>
              <a:t>Au-side cluster size, find local maxima </a:t>
            </a:r>
            <a:endParaRPr lang="en-US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Plot the </a:t>
            </a:r>
            <a:r>
              <a:rPr lang="en-US" b="1" dirty="0"/>
              <a:t>correlation of the local-maximum </a:t>
            </a:r>
            <a:r>
              <a:rPr lang="en-US" b="1" dirty="0" err="1"/>
              <a:t>ToT</a:t>
            </a:r>
            <a:r>
              <a:rPr lang="en-US" dirty="0"/>
              <a:t>: Al side vs. Au side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41AFE2B-4B93-45C1-B230-93EA56137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64666C-2273-4C71-8A7E-376E0E2808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2882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0B02BDA-00DE-4A9C-9733-640A704E3038}"/>
              </a:ext>
            </a:extLst>
          </p:cNvPr>
          <p:cNvSpPr txBox="1"/>
          <p:nvPr/>
        </p:nvSpPr>
        <p:spPr>
          <a:xfrm>
            <a:off x="0" y="-1"/>
            <a:ext cx="121920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baseline="30000" dirty="0"/>
              <a:t>90</a:t>
            </a:r>
            <a:r>
              <a:rPr lang="en-US" sz="2400" b="1" dirty="0"/>
              <a:t>Sr radioactive source test</a:t>
            </a:r>
            <a:endParaRPr lang="en-US" sz="2400" dirty="0"/>
          </a:p>
          <a:p>
            <a:pPr lvl="1"/>
            <a:r>
              <a:rPr lang="pl-PL" b="1" dirty="0"/>
              <a:t>Full sensor test:</a:t>
            </a:r>
          </a:p>
          <a:p>
            <a:pPr lvl="1"/>
            <a:r>
              <a:rPr lang="en-US" b="1" dirty="0"/>
              <a:t>Match Al and Au signals</a:t>
            </a:r>
            <a:r>
              <a:rPr lang="en-US" dirty="0"/>
              <a:t> event-by-event.</a:t>
            </a:r>
          </a:p>
          <a:p>
            <a:pPr lvl="1"/>
            <a:r>
              <a:rPr lang="en-US" dirty="0"/>
              <a:t>Compute </a:t>
            </a:r>
            <a:r>
              <a:rPr lang="en-US" b="1" dirty="0" err="1"/>
              <a:t>Δt</a:t>
            </a:r>
            <a:r>
              <a:rPr lang="en-US" dirty="0"/>
              <a:t> (Al − Au).</a:t>
            </a:r>
          </a:p>
          <a:p>
            <a:pPr lvl="1"/>
            <a:r>
              <a:rPr lang="en-US" dirty="0"/>
              <a:t>Apply offset and time-walk corrections.</a:t>
            </a:r>
          </a:p>
          <a:p>
            <a:pPr lvl="1"/>
            <a:r>
              <a:rPr lang="en-US" dirty="0"/>
              <a:t>Plot corrected </a:t>
            </a:r>
            <a:r>
              <a:rPr lang="en-US" dirty="0" err="1"/>
              <a:t>Δt</a:t>
            </a:r>
            <a:r>
              <a:rPr lang="en-US" dirty="0"/>
              <a:t> vs. A</a:t>
            </a:r>
            <a:r>
              <a:rPr lang="pl-PL" dirty="0"/>
              <a:t>l</a:t>
            </a:r>
            <a:r>
              <a:rPr lang="en-US" dirty="0"/>
              <a:t>-side </a:t>
            </a:r>
            <a:r>
              <a:rPr lang="en-US" dirty="0" err="1"/>
              <a:t>ToT</a:t>
            </a:r>
            <a:r>
              <a:rPr lang="en-US" dirty="0"/>
              <a:t> (example channel pair</a:t>
            </a:r>
            <a:r>
              <a:rPr lang="pl-PL" dirty="0"/>
              <a:t>s 44</a:t>
            </a:r>
            <a:r>
              <a:rPr lang="en-US" dirty="0"/>
              <a:t>).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3739A1-BF30-4453-BACB-5A3E12FFD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862" y="1992549"/>
            <a:ext cx="5412819" cy="36453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F1DBCD4-D259-420F-B9D8-B436031396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1629" y="1937690"/>
            <a:ext cx="5043339" cy="370693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967CB3C-B5CA-47E2-9C68-7F4C09F36281}"/>
              </a:ext>
            </a:extLst>
          </p:cNvPr>
          <p:cNvSpPr txBox="1"/>
          <p:nvPr/>
        </p:nvSpPr>
        <p:spPr>
          <a:xfrm>
            <a:off x="1057275" y="5669335"/>
            <a:ext cx="10537693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Timing precision extracted from the Y-projection of </a:t>
            </a:r>
            <a:r>
              <a:rPr lang="en-US" sz="1600" dirty="0" err="1"/>
              <a:t>Δt</a:t>
            </a:r>
            <a:r>
              <a:rPr lang="en-US" sz="16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b="1" dirty="0"/>
              <a:t>Too low bias voltage and propagation effects along the strips broaden the distribution</a:t>
            </a:r>
            <a:r>
              <a:rPr lang="en-US" sz="1600" dirty="0"/>
              <a:t>, as the strips are not bonded on the same side</a:t>
            </a:r>
            <a:r>
              <a:rPr lang="pl-PL" sz="1600" dirty="0"/>
              <a:t>!</a:t>
            </a:r>
            <a:endParaRPr lang="en-US" sz="1600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0D4685-D31A-4F79-B4DB-666A70DD6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A76ED-CA68-486D-8002-EE85D77F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361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4B1CABA-4E0B-400B-BC5C-E481A54CC206}"/>
              </a:ext>
            </a:extLst>
          </p:cNvPr>
          <p:cNvSpPr txBox="1">
            <a:spLocks noChangeAspect="1"/>
          </p:cNvSpPr>
          <p:nvPr/>
        </p:nvSpPr>
        <p:spPr>
          <a:xfrm>
            <a:off x="0" y="0"/>
            <a:ext cx="12191998" cy="685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pl-PL" sz="2800" b="1" dirty="0"/>
          </a:p>
          <a:p>
            <a:pPr algn="ctr"/>
            <a:endParaRPr lang="pl-PL" sz="2800" b="1" dirty="0"/>
          </a:p>
          <a:p>
            <a:pPr algn="ctr"/>
            <a:endParaRPr lang="pl-PL" sz="2800" b="1" dirty="0"/>
          </a:p>
          <a:p>
            <a:pPr algn="ctr"/>
            <a:endParaRPr lang="pl-PL" sz="2800" b="1" dirty="0"/>
          </a:p>
          <a:p>
            <a:pPr algn="ctr"/>
            <a:r>
              <a:rPr lang="en-US" sz="2800" b="1" dirty="0"/>
              <a:t>Dedicated Front-End Electronics: LATIC ASIC – low-noise analog front-end, TDC, and data concentrator</a:t>
            </a:r>
            <a:endParaRPr lang="pl-PL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F5F35D0-E8DD-4221-819D-3D2803B09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75416AFF-8065-48DC-A2CA-BD56C75D89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0096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0B02BDA-00DE-4A9C-9733-640A704E3038}"/>
              </a:ext>
            </a:extLst>
          </p:cNvPr>
          <p:cNvSpPr txBox="1"/>
          <p:nvPr/>
        </p:nvSpPr>
        <p:spPr>
          <a:xfrm>
            <a:off x="0" y="-1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LATIC ASIC</a:t>
            </a:r>
            <a:endParaRPr lang="en-US" sz="2400" dirty="0"/>
          </a:p>
          <a:p>
            <a:pPr lvl="1"/>
            <a:r>
              <a:rPr lang="en-US" dirty="0"/>
              <a:t>-  Designed and produced by </a:t>
            </a:r>
            <a:r>
              <a:rPr lang="en-US" b="1" dirty="0"/>
              <a:t>University of Science and Technology of China (USTC), Hefei, 230026, China</a:t>
            </a:r>
          </a:p>
          <a:p>
            <a:pPr lvl="1"/>
            <a:r>
              <a:rPr lang="en-US" dirty="0"/>
              <a:t>-  Current version: pad structure, 5 x 5 pads, 1.3mm pitch.</a:t>
            </a:r>
          </a:p>
          <a:p>
            <a:pPr lvl="1"/>
            <a:r>
              <a:rPr lang="en-US" dirty="0"/>
              <a:t>-  Performance comparable to ALTIROC (ATLAS) and ETROC (CMS) 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0D4685-D31A-4F79-B4DB-666A70DD6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A76ED-CA68-486D-8002-EE85D77F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16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2B6BFC1-1844-4009-B391-0E25317C4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765270" y="1837293"/>
            <a:ext cx="5560780" cy="252274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C6B503-638A-4E07-AC34-4AD0EF15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6818814" y="1731534"/>
            <a:ext cx="5373186" cy="374119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3AE4BBE-6C64-404C-A7C7-D2726D27F5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5283742" y="3602133"/>
            <a:ext cx="1535072" cy="3804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3EE8002-6666-4042-9055-DB4C34CA4F0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92993" y="4582456"/>
            <a:ext cx="6905334" cy="1618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0657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0B02BDA-00DE-4A9C-9733-640A704E3038}"/>
              </a:ext>
            </a:extLst>
          </p:cNvPr>
          <p:cNvSpPr txBox="1"/>
          <p:nvPr/>
        </p:nvSpPr>
        <p:spPr>
          <a:xfrm>
            <a:off x="0" y="-1"/>
            <a:ext cx="12192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LATIC ASIC – Short- and Long-Term Plans</a:t>
            </a:r>
          </a:p>
          <a:p>
            <a:pPr algn="ctr"/>
            <a:endParaRPr lang="en-US" sz="1050" dirty="0"/>
          </a:p>
          <a:p>
            <a:pPr lvl="1"/>
            <a:r>
              <a:rPr lang="en-US" dirty="0"/>
              <a:t>-  Designed and fabricated by the </a:t>
            </a:r>
            <a:r>
              <a:rPr lang="en-US" b="1" dirty="0"/>
              <a:t>University of Science and Technology of China (USTC), Hefei</a:t>
            </a:r>
            <a:endParaRPr lang="en-US" dirty="0"/>
          </a:p>
          <a:p>
            <a:pPr lvl="1"/>
            <a:r>
              <a:rPr lang="en-US" dirty="0"/>
              <a:t>-  Current version: pad structure, 5 x 5 pads, 1.3mm pitch.</a:t>
            </a:r>
          </a:p>
          <a:p>
            <a:pPr lvl="1"/>
            <a:r>
              <a:rPr lang="en-US" sz="1800" dirty="0"/>
              <a:t>-  Test PCB board designed, should be ready in 1-2 months (USTC)</a:t>
            </a:r>
          </a:p>
          <a:p>
            <a:pPr lvl="1"/>
            <a:r>
              <a:rPr lang="en-US" sz="1800" dirty="0"/>
              <a:t>-  </a:t>
            </a:r>
            <a:r>
              <a:rPr lang="en-US" dirty="0"/>
              <a:t>Tests with LGADs in preparation 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67CB3C-B5CA-47E2-9C68-7F4C09F36281}"/>
              </a:ext>
            </a:extLst>
          </p:cNvPr>
          <p:cNvSpPr txBox="1"/>
          <p:nvPr/>
        </p:nvSpPr>
        <p:spPr>
          <a:xfrm>
            <a:off x="1497576" y="4875298"/>
            <a:ext cx="8656074" cy="135421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lvl="1">
              <a:spcAft>
                <a:spcPts val="300"/>
              </a:spcAft>
            </a:pPr>
            <a:r>
              <a:rPr lang="en-US" sz="1600" b="1" dirty="0"/>
              <a:t>Next-Generation LATIC ASIC – Strip Readout Concept Under Discussion</a:t>
            </a:r>
          </a:p>
          <a:p>
            <a:pPr lvl="2">
              <a:spcAft>
                <a:spcPts val="300"/>
              </a:spcAft>
            </a:pPr>
            <a:r>
              <a:rPr lang="en-US" sz="1400" b="1" dirty="0"/>
              <a:t>−  ASIC redesign for double-sided strip LGAD sensors</a:t>
            </a:r>
          </a:p>
          <a:p>
            <a:pPr lvl="2">
              <a:spcAft>
                <a:spcPts val="300"/>
              </a:spcAft>
            </a:pPr>
            <a:r>
              <a:rPr lang="en-US" sz="1400" b="1" dirty="0"/>
              <a:t>− Target strip pitch: 180–200 µm</a:t>
            </a:r>
          </a:p>
          <a:p>
            <a:pPr lvl="2">
              <a:spcAft>
                <a:spcPts val="300"/>
              </a:spcAft>
            </a:pPr>
            <a:r>
              <a:rPr lang="en-US" sz="1400" b="1" dirty="0"/>
              <a:t>− Compact channel layout: 10 channels within 2 mm or 25 channels within 5 mm  at 200 µm pitch </a:t>
            </a:r>
          </a:p>
          <a:p>
            <a:pPr lvl="2">
              <a:spcAft>
                <a:spcPts val="300"/>
              </a:spcAft>
            </a:pPr>
            <a:r>
              <a:rPr lang="en-US" sz="1400" b="1" dirty="0"/>
              <a:t>− Next step: Define the channel layout and prepare the next ASIC version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0D4685-D31A-4F79-B4DB-666A70DD61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BA76ED-CA68-486D-8002-EE85D77FA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17</a:t>
            </a:fld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DC8A99-07E1-47B1-A801-C9230F31D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2088113" y="2258272"/>
            <a:ext cx="2743032" cy="236948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8AB26448-5DAD-4BF4-AE62-91FF34991DDC}"/>
              </a:ext>
            </a:extLst>
          </p:cNvPr>
          <p:cNvSpPr txBox="1"/>
          <p:nvPr/>
        </p:nvSpPr>
        <p:spPr bwMode="auto">
          <a:xfrm>
            <a:off x="2088113" y="2037105"/>
            <a:ext cx="2534194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1" dirty="0"/>
              <a:t>Sensor-ASIC test board, 10cm x 10cm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5D1774FC-3877-437A-8DC5-A3BA98EDF4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97807" y="1911856"/>
            <a:ext cx="2369488" cy="306232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CD3DDC0-0FEB-4114-8CE6-C8F0516083C2}"/>
              </a:ext>
            </a:extLst>
          </p:cNvPr>
          <p:cNvSpPr/>
          <p:nvPr/>
        </p:nvSpPr>
        <p:spPr>
          <a:xfrm>
            <a:off x="2986088" y="2962371"/>
            <a:ext cx="757238" cy="580929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612B1E2-0647-4A08-845B-00AC78225E99}"/>
              </a:ext>
            </a:extLst>
          </p:cNvPr>
          <p:cNvCxnSpPr>
            <a:cxnSpLocks/>
          </p:cNvCxnSpPr>
          <p:nvPr/>
        </p:nvCxnSpPr>
        <p:spPr>
          <a:xfrm flipV="1">
            <a:off x="3772694" y="2267937"/>
            <a:ext cx="1956426" cy="69443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C4AEAA1-9E9D-41DC-A7C2-A7D02A31A37D}"/>
              </a:ext>
            </a:extLst>
          </p:cNvPr>
          <p:cNvCxnSpPr>
            <a:cxnSpLocks/>
          </p:cNvCxnSpPr>
          <p:nvPr/>
        </p:nvCxnSpPr>
        <p:spPr>
          <a:xfrm>
            <a:off x="3743326" y="3543300"/>
            <a:ext cx="1985794" cy="109412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57F2E81B-123E-4BD1-958D-22175B1B99DA}"/>
              </a:ext>
            </a:extLst>
          </p:cNvPr>
          <p:cNvSpPr/>
          <p:nvPr/>
        </p:nvSpPr>
        <p:spPr>
          <a:xfrm>
            <a:off x="5705643" y="2269698"/>
            <a:ext cx="3008067" cy="2358062"/>
          </a:xfrm>
          <a:prstGeom prst="rect">
            <a:avLst/>
          </a:prstGeom>
          <a:noFill/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429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0B02BDA-00DE-4A9C-9733-640A704E3038}"/>
              </a:ext>
            </a:extLst>
          </p:cNvPr>
          <p:cNvSpPr txBox="1"/>
          <p:nvPr/>
        </p:nvSpPr>
        <p:spPr>
          <a:xfrm>
            <a:off x="1" y="0"/>
            <a:ext cx="12192000" cy="2650978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>
              <a:spcAft>
                <a:spcPts val="1200"/>
              </a:spcAft>
            </a:pPr>
            <a:r>
              <a:rPr lang="en-US" sz="2400" b="1" dirty="0"/>
              <a:t>Timing Layer – Single-Module Integration Concept</a:t>
            </a:r>
            <a:endParaRPr lang="en-US" dirty="0"/>
          </a:p>
          <a:p>
            <a:pPr marL="1200150" lvl="2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Strip LGAD sensor mounted on a low-mass Al/polyimide flex cable</a:t>
            </a:r>
          </a:p>
          <a:p>
            <a:pPr marL="1200150" lvl="2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LATIC ASIC mounted directly onto the flex cable</a:t>
            </a:r>
          </a:p>
          <a:p>
            <a:pPr marL="1200150" lvl="2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Direct wire bonding between LGAD strips and ASIC inputs</a:t>
            </a:r>
          </a:p>
          <a:p>
            <a:pPr marL="1200150" lvl="2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Thermal management: ASIC heat dissipated through the flex cable rather than the LGAD sensor</a:t>
            </a:r>
          </a:p>
          <a:p>
            <a:pPr marL="1200150" lvl="2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Digital readout: TDC data transmitted via low-mass flex interconnects</a:t>
            </a:r>
          </a:p>
          <a:p>
            <a:pPr marL="1200150" lvl="2" indent="-285750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Modular design: Compact, low-material-budget building block for a scalable 4D timing layer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3B467B-C48B-4B8D-A534-0A68156DA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61C2D23-F86A-43B2-BE07-32EFA21555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18</a:t>
            </a:fld>
            <a:endParaRPr lang="en-US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67A63F0-CB7D-4F1D-9ACC-057A4F9044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18" y="3536853"/>
            <a:ext cx="4123329" cy="298900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7F6A753-4ABC-4EB3-A338-3F44FD2A512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569" t="4502" r="36027" b="8535"/>
          <a:stretch/>
        </p:blipFill>
        <p:spPr>
          <a:xfrm rot="10800000">
            <a:off x="2066924" y="3666925"/>
            <a:ext cx="2928057" cy="2621903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B5D3B74-F5CD-4436-AF74-887D21C48971}"/>
              </a:ext>
            </a:extLst>
          </p:cNvPr>
          <p:cNvSpPr/>
          <p:nvPr/>
        </p:nvSpPr>
        <p:spPr>
          <a:xfrm>
            <a:off x="4842583" y="3666926"/>
            <a:ext cx="5661613" cy="2621903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5BFB90-9A7F-49EC-AE00-0A8FB23EC1E0}"/>
              </a:ext>
            </a:extLst>
          </p:cNvPr>
          <p:cNvSpPr/>
          <p:nvPr/>
        </p:nvSpPr>
        <p:spPr>
          <a:xfrm>
            <a:off x="7058965" y="3976374"/>
            <a:ext cx="1741311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Flex Al cable</a:t>
            </a: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CBM STS type</a:t>
            </a:r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4C46937-8BEE-440B-A9F6-92FB00725B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4210" t="6786" r="20284" b="11823"/>
          <a:stretch/>
        </p:blipFill>
        <p:spPr>
          <a:xfrm>
            <a:off x="4858341" y="3695700"/>
            <a:ext cx="289458" cy="2504855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A842D8F-FF7F-42F7-B13D-01E1F120FCEE}"/>
              </a:ext>
            </a:extLst>
          </p:cNvPr>
          <p:cNvSpPr txBox="1"/>
          <p:nvPr/>
        </p:nvSpPr>
        <p:spPr>
          <a:xfrm>
            <a:off x="960670" y="2828094"/>
            <a:ext cx="106372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Prototyping and R&amp;D Scenario</a:t>
            </a:r>
            <a:endParaRPr lang="en-US" dirty="0"/>
          </a:p>
          <a:p>
            <a:pPr algn="ctr"/>
            <a:r>
              <a:rPr lang="en-US" sz="1400" b="1" dirty="0"/>
              <a:t>ASIC </a:t>
            </a:r>
            <a:r>
              <a:rPr lang="en-US" sz="1400" dirty="0"/>
              <a:t>(amplifier, discriminator, TDC) with a concentrator mounted on a flexible Al cable</a:t>
            </a:r>
            <a:br>
              <a:rPr lang="en-US" sz="1400" dirty="0"/>
            </a:br>
            <a:r>
              <a:rPr lang="en-US" sz="1400" dirty="0"/>
              <a:t>→ Heat dissipation directed to the cable rather than the Si sensor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F20C5037-C484-4B66-B738-E7B39227192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483" t="6840" r="18477" b="11882"/>
          <a:stretch/>
        </p:blipFill>
        <p:spPr>
          <a:xfrm>
            <a:off x="5121335" y="3734003"/>
            <a:ext cx="130011" cy="246655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F8C75C09-DE72-4B5D-A55D-ECDF2E99C1C5}"/>
              </a:ext>
            </a:extLst>
          </p:cNvPr>
          <p:cNvSpPr/>
          <p:nvPr/>
        </p:nvSpPr>
        <p:spPr>
          <a:xfrm>
            <a:off x="10529461" y="3654074"/>
            <a:ext cx="1420010" cy="2634756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FPGA based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readout</a:t>
            </a:r>
          </a:p>
          <a:p>
            <a:pPr algn="ctr"/>
            <a:endParaRPr lang="en-US" dirty="0">
              <a:solidFill>
                <a:schemeClr val="tx1"/>
              </a:solidFill>
            </a:endParaRPr>
          </a:p>
          <a:p>
            <a:r>
              <a:rPr lang="en-US" sz="1400" dirty="0">
                <a:solidFill>
                  <a:schemeClr val="tx1"/>
                </a:solidFill>
              </a:rPr>
              <a:t>Calibration</a:t>
            </a:r>
          </a:p>
          <a:p>
            <a:r>
              <a:rPr lang="en-US" sz="1400" dirty="0">
                <a:solidFill>
                  <a:schemeClr val="tx1"/>
                </a:solidFill>
              </a:rPr>
              <a:t>Walk correction</a:t>
            </a:r>
          </a:p>
          <a:p>
            <a:r>
              <a:rPr lang="en-US" sz="1400" dirty="0">
                <a:solidFill>
                  <a:schemeClr val="tx1"/>
                </a:solidFill>
              </a:rPr>
              <a:t>…. </a:t>
            </a:r>
            <a:endParaRPr lang="de-DE" sz="1400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C89FC2F-25D0-4ED8-B725-6031BB0D2C9E}"/>
              </a:ext>
            </a:extLst>
          </p:cNvPr>
          <p:cNvSpPr/>
          <p:nvPr/>
        </p:nvSpPr>
        <p:spPr>
          <a:xfrm>
            <a:off x="5168148" y="5086780"/>
            <a:ext cx="3373039" cy="62324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50" b="1" dirty="0">
                <a:cs typeface="Arial" panose="020B0604020202020204" pitchFamily="34" charset="0"/>
              </a:rPr>
              <a:t>ASIC – LATIC (Amp/Discriminator/TDC/Concentrator)</a:t>
            </a:r>
            <a:endParaRPr lang="en-US" sz="800" b="1" dirty="0">
              <a:cs typeface="Arial" panose="020B0604020202020204" pitchFamily="34" charset="0"/>
            </a:endParaRPr>
          </a:p>
          <a:p>
            <a:r>
              <a:rPr lang="en-US" sz="800" b="0" i="0" u="none" strike="noStrike" baseline="0" dirty="0"/>
              <a:t>Nuclear Instruments and Methods in Physics Research A 1064 (2024) 169302</a:t>
            </a:r>
          </a:p>
          <a:p>
            <a:r>
              <a:rPr lang="en-US" sz="800" b="0" i="0" u="none" strike="noStrike" baseline="0" dirty="0">
                <a:hlinkClick r:id="rId3"/>
              </a:rPr>
              <a:t>https://doi.org/10.1016/j.nima.2024.169302</a:t>
            </a:r>
            <a:endParaRPr lang="en-US" sz="800" b="0" i="0" u="none" strike="noStrike" baseline="0" dirty="0"/>
          </a:p>
          <a:p>
            <a:endParaRPr lang="en-US" sz="800" b="0" i="0" u="none" strike="noStrike" baseline="0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D2A6100-6CB9-4261-831F-1F0B3EDEBA21}"/>
              </a:ext>
            </a:extLst>
          </p:cNvPr>
          <p:cNvCxnSpPr>
            <a:cxnSpLocks/>
          </p:cNvCxnSpPr>
          <p:nvPr/>
        </p:nvCxnSpPr>
        <p:spPr>
          <a:xfrm flipH="1" flipV="1">
            <a:off x="5095636" y="4867899"/>
            <a:ext cx="698970" cy="250710"/>
          </a:xfrm>
          <a:prstGeom prst="straightConnector1">
            <a:avLst/>
          </a:prstGeom>
          <a:ln w="412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2143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50B02BDA-00DE-4A9C-9733-640A704E3038}"/>
              </a:ext>
            </a:extLst>
          </p:cNvPr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endParaRPr lang="en-US" sz="2400" b="1" dirty="0">
              <a:effectLst/>
              <a:ea typeface="DengXian" panose="02010600030101010101" pitchFamily="2" charset="-122"/>
            </a:endParaRPr>
          </a:p>
          <a:p>
            <a:pPr algn="ctr"/>
            <a:endParaRPr lang="en-US" sz="2400" b="1" dirty="0">
              <a:ea typeface="DengXian" panose="02010600030101010101" pitchFamily="2" charset="-122"/>
            </a:endParaRPr>
          </a:p>
          <a:p>
            <a:pPr algn="ctr"/>
            <a:r>
              <a:rPr lang="en-US" sz="2400" b="1" dirty="0">
                <a:effectLst/>
                <a:ea typeface="DengXian" panose="02010600030101010101" pitchFamily="2" charset="-122"/>
              </a:rPr>
              <a:t>Concept of Low-Material-Budget TL Based on Double-Sided LGAD Strip Sensors</a:t>
            </a:r>
            <a:endParaRPr lang="en-US" sz="4400" b="1" dirty="0"/>
          </a:p>
          <a:p>
            <a:pPr algn="ctr"/>
            <a:r>
              <a:rPr lang="en-US" sz="2400" b="1" dirty="0"/>
              <a:t>– </a:t>
            </a:r>
            <a:r>
              <a:rPr lang="pl-PL" sz="2400" b="1" dirty="0"/>
              <a:t>Summary and Outlook</a:t>
            </a:r>
            <a:endParaRPr lang="en-US" sz="2400" b="1" dirty="0"/>
          </a:p>
          <a:p>
            <a:pPr algn="ctr"/>
            <a:endParaRPr lang="en-US" sz="2400" b="1" dirty="0"/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Summary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ea typeface="DengXian" panose="02010600030101010101" pitchFamily="2" charset="-122"/>
              </a:rPr>
              <a:t>Thin, double-sided LGAD concept</a:t>
            </a:r>
            <a:r>
              <a:rPr lang="en-US" sz="1600" dirty="0">
                <a:effectLst/>
                <a:ea typeface="DengXian" panose="02010600030101010101" pitchFamily="2" charset="-122"/>
              </a:rPr>
              <a:t> potentially extendable to AC-LGAD and </a:t>
            </a:r>
            <a:r>
              <a:rPr lang="en-US" sz="1600" dirty="0" err="1">
                <a:effectLst/>
                <a:ea typeface="DengXian" panose="02010600030101010101" pitchFamily="2" charset="-122"/>
              </a:rPr>
              <a:t>SiC</a:t>
            </a:r>
            <a:r>
              <a:rPr lang="en-US" sz="1600" dirty="0">
                <a:effectLst/>
                <a:ea typeface="DengXian" panose="02010600030101010101" pitchFamily="2" charset="-122"/>
              </a:rPr>
              <a:t> sensors 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ea typeface="DengXian" panose="02010600030101010101" pitchFamily="2" charset="-122"/>
              </a:rPr>
              <a:t>Low-mass 4D Timing Layer concept</a:t>
            </a:r>
            <a:r>
              <a:rPr lang="en-US" sz="1600" dirty="0">
                <a:effectLst/>
                <a:ea typeface="DengXian" panose="02010600030101010101" pitchFamily="2" charset="-122"/>
              </a:rPr>
              <a:t> developed, with excellent expected timing and spatial performance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ea typeface="DengXian" panose="02010600030101010101" pitchFamily="2" charset="-122"/>
              </a:rPr>
              <a:t>Tracking performance</a:t>
            </a:r>
            <a:r>
              <a:rPr lang="en-US" sz="1600" dirty="0">
                <a:effectLst/>
                <a:ea typeface="DengXian" panose="02010600030101010101" pitchFamily="2" charset="-122"/>
              </a:rPr>
              <a:t> potentially comparable to that of pixel detectors, with significantly reduced readout complexity</a:t>
            </a:r>
          </a:p>
          <a:p>
            <a:pPr lvl="1"/>
            <a:endParaRPr lang="en-US" sz="1600" b="1" dirty="0">
              <a:solidFill>
                <a:srgbClr val="1F3763"/>
              </a:solidFill>
              <a:effectLst/>
              <a:ea typeface="DengXian Light" panose="02010600030101010101" pitchFamily="2" charset="-122"/>
              <a:cs typeface="Times New Roman" panose="02020603050405020304" pitchFamily="18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</a:pPr>
            <a:r>
              <a:rPr lang="en-US" sz="2400" b="1" dirty="0">
                <a:effectLst/>
                <a:latin typeface="Calibri Light" panose="020F0302020204030204" pitchFamily="34" charset="0"/>
                <a:ea typeface="DengXian Light" panose="02010600030101010101" pitchFamily="2" charset="-122"/>
                <a:cs typeface="Times New Roman" panose="02020603050405020304" pitchFamily="18" charset="0"/>
              </a:rPr>
              <a:t>Outlook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Thin double-sided strip LGADs:</a:t>
            </a: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Evaluate and establish mass-production capabilities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LATIC ASIC:</a:t>
            </a: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Test the current version with strip LGAD sensors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Next-generation LATIC:</a:t>
            </a: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Develop a dedicated strip-readout architecture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Low-mass interconnects:</a:t>
            </a: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Design and manufacture Al/polyimide flex cables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Mechanical integration:</a:t>
            </a: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Develop the module support and assembly concept</a:t>
            </a:r>
          </a:p>
          <a:p>
            <a:pPr marL="1257300" lvl="2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600" b="1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Thermal management:</a:t>
            </a:r>
            <a:r>
              <a:rPr lang="en-US" sz="1600" dirty="0">
                <a:effectLst/>
                <a:latin typeface="Calibri" panose="020F0502020204030204" pitchFamily="34" charset="0"/>
                <a:ea typeface="DengXian" panose="02010600030101010101" pitchFamily="2" charset="-122"/>
              </a:rPr>
              <a:t> Develop and validate the ASIC cooling concept</a:t>
            </a:r>
          </a:p>
          <a:p>
            <a:pPr lvl="2"/>
            <a:endParaRPr lang="pl-PL" sz="1600" b="1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ED2B7CB-AF3C-4DB3-B7D1-F6D41A84D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37866D6-DF05-4214-9DA0-732A098308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8429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3D9E0C-E698-4FB8-B9C2-BD3ABD69CB05}"/>
              </a:ext>
            </a:extLst>
          </p:cNvPr>
          <p:cNvSpPr txBox="1"/>
          <p:nvPr/>
        </p:nvSpPr>
        <p:spPr>
          <a:xfrm>
            <a:off x="3741821" y="3248526"/>
            <a:ext cx="41388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/>
              <a:t>THANK YOU </a:t>
            </a:r>
            <a:endParaRPr lang="en-US" sz="4000" b="1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7CBA59-AADF-4D59-8EA2-185DBC8A8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Jerzy Pietraszko, GSI Darmstadt, INSTR2026, USTC,  Hefei, China, 11–16 Oct 2026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208D21-E5D7-49E4-8322-058C2A1B9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1C107E-C4A9-46AA-9F55-D7F5DDF57124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9506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2959</Words>
  <Application>Microsoft Office PowerPoint</Application>
  <PresentationFormat>Widescreen</PresentationFormat>
  <Paragraphs>301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NimbusRomNo9L-Medi</vt:lpstr>
      <vt:lpstr>Arial</vt:lpstr>
      <vt:lpstr>Calibri</vt:lpstr>
      <vt:lpstr>Calibri Light</vt:lpstr>
      <vt:lpstr>Courier New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of Low-Material-Budget 4D Tracking System Based on Double-Sided LGAD Sensors</dc:title>
  <dc:creator>Pietraszko, Jerzy Dr.</dc:creator>
  <cp:lastModifiedBy>Pietraszko, Jerzy Dr.</cp:lastModifiedBy>
  <cp:revision>200</cp:revision>
  <cp:lastPrinted>2026-02-13T13:33:56Z</cp:lastPrinted>
  <dcterms:created xsi:type="dcterms:W3CDTF">2025-11-18T21:02:41Z</dcterms:created>
  <dcterms:modified xsi:type="dcterms:W3CDTF">2026-10-12T14:16:58Z</dcterms:modified>
</cp:coreProperties>
</file>