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0" r:id="rId1"/>
  </p:sldMasterIdLst>
  <p:notesMasterIdLst>
    <p:notesMasterId r:id="rId23"/>
  </p:notesMasterIdLst>
  <p:sldIdLst>
    <p:sldId id="256" r:id="rId2"/>
    <p:sldId id="273" r:id="rId3"/>
    <p:sldId id="274" r:id="rId4"/>
    <p:sldId id="257" r:id="rId5"/>
    <p:sldId id="258" r:id="rId6"/>
    <p:sldId id="259" r:id="rId7"/>
    <p:sldId id="260" r:id="rId8"/>
    <p:sldId id="261" r:id="rId9"/>
    <p:sldId id="262" r:id="rId10"/>
    <p:sldId id="264" r:id="rId11"/>
    <p:sldId id="263" r:id="rId12"/>
    <p:sldId id="266" r:id="rId13"/>
    <p:sldId id="267" r:id="rId14"/>
    <p:sldId id="265" r:id="rId15"/>
    <p:sldId id="268" r:id="rId16"/>
    <p:sldId id="269" r:id="rId17"/>
    <p:sldId id="270" r:id="rId18"/>
    <p:sldId id="272" r:id="rId19"/>
    <p:sldId id="275" r:id="rId20"/>
    <p:sldId id="277" r:id="rId21"/>
    <p:sldId id="276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317" autoAdjust="0"/>
  </p:normalViewPr>
  <p:slideViewPr>
    <p:cSldViewPr showGuides="1">
      <p:cViewPr varScale="1">
        <p:scale>
          <a:sx n="130" d="100"/>
          <a:sy n="130" d="100"/>
        </p:scale>
        <p:origin x="-990" y="-96"/>
      </p:cViewPr>
      <p:guideLst>
        <p:guide orient="horz" pos="1665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B311EC-770C-4FD6-81FD-80F002DB1566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E87BB2-0E70-46DB-99C1-08183CD69F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4833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77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57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1294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07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56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207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2852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0385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0348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1307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201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1F21B6-A5D4-4331-A984-DBAD9A280D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30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0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7614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Micromegas development and production at JINR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590734"/>
            <a:ext cx="6400800" cy="1314450"/>
          </a:xfrm>
        </p:spPr>
        <p:txBody>
          <a:bodyPr>
            <a:normAutofit/>
          </a:bodyPr>
          <a:lstStyle/>
          <a:p>
            <a:r>
              <a:rPr lang="en-US" dirty="0" err="1" smtClean="0"/>
              <a:t>D.Dedovich</a:t>
            </a:r>
            <a:endParaRPr lang="en-US" dirty="0" smtClean="0"/>
          </a:p>
          <a:p>
            <a:r>
              <a:rPr lang="en-US" sz="2000" dirty="0" smtClean="0"/>
              <a:t>Joint Institute for Nuclear Research, </a:t>
            </a:r>
            <a:r>
              <a:rPr lang="en-US" sz="2000" dirty="0" err="1" smtClean="0"/>
              <a:t>Dubna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195736" y="4659982"/>
            <a:ext cx="4646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INSTR 2026,  October 12-16, 2026,  Hefei, China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2528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666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Micromegas production at JINR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3754760" cy="353184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Site development starts from production of MM for ATLAS upgrade</a:t>
            </a:r>
          </a:p>
          <a:p>
            <a:endParaRPr lang="en-US" sz="2000" dirty="0" smtClean="0"/>
          </a:p>
          <a:p>
            <a:r>
              <a:rPr lang="en-US" sz="2000" dirty="0" smtClean="0"/>
              <a:t>34 world-largest MM chamber – 3.1m</a:t>
            </a:r>
            <a:r>
              <a:rPr lang="en-US" sz="2000" baseline="30000" dirty="0" smtClean="0"/>
              <a:t>2</a:t>
            </a:r>
            <a:r>
              <a:rPr lang="en-US" sz="2000" dirty="0" smtClean="0"/>
              <a:t> each were produced for ATLAS new small wheel. Chambers of similar size were also produced by </a:t>
            </a:r>
            <a:r>
              <a:rPr lang="en-US" sz="2000" dirty="0" err="1" smtClean="0"/>
              <a:t>Saclay</a:t>
            </a:r>
            <a:r>
              <a:rPr lang="en-US" sz="2000" dirty="0" smtClean="0"/>
              <a:t> group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2568" y="1059582"/>
            <a:ext cx="3373926" cy="1558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092" y="2643188"/>
            <a:ext cx="3346462" cy="1545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788024" y="4188965"/>
            <a:ext cx="36689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/>
              <a:t>Dubna</a:t>
            </a:r>
            <a:r>
              <a:rPr lang="en-US" sz="1600" b="1" dirty="0" smtClean="0"/>
              <a:t> and </a:t>
            </a:r>
            <a:r>
              <a:rPr lang="en-US" sz="1600" b="1" dirty="0" err="1" smtClean="0"/>
              <a:t>Saclay</a:t>
            </a:r>
            <a:r>
              <a:rPr lang="en-US" sz="1600" b="1" dirty="0" smtClean="0"/>
              <a:t> chambers prepared for installation</a:t>
            </a:r>
            <a:endParaRPr lang="ru-RU" sz="1600" b="1" dirty="0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42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Micromegas production site at JINR</a:t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</a:rPr>
              <a:t>Current status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4931"/>
            <a:ext cx="3682752" cy="3099028"/>
          </a:xfrm>
        </p:spPr>
        <p:txBody>
          <a:bodyPr>
            <a:normAutofit/>
          </a:bodyPr>
          <a:lstStyle/>
          <a:p>
            <a:r>
              <a:rPr lang="en-US" sz="1800" dirty="0" smtClean="0"/>
              <a:t>2 clean room</a:t>
            </a:r>
          </a:p>
          <a:p>
            <a:r>
              <a:rPr lang="en-US" sz="1800" dirty="0" smtClean="0"/>
              <a:t>Granite table 3.2x2.6 m</a:t>
            </a:r>
            <a:r>
              <a:rPr lang="en-US" sz="1800" baseline="30000" dirty="0" smtClean="0"/>
              <a:t>2</a:t>
            </a:r>
            <a:r>
              <a:rPr lang="en-US" sz="1800" dirty="0" smtClean="0"/>
              <a:t> with 3D scanner</a:t>
            </a:r>
          </a:p>
          <a:p>
            <a:r>
              <a:rPr lang="en-US" sz="1800" dirty="0" smtClean="0"/>
              <a:t>2 precise vacuum table</a:t>
            </a:r>
          </a:p>
          <a:p>
            <a:r>
              <a:rPr lang="en-US" sz="1800" dirty="0" smtClean="0"/>
              <a:t>Mesh stretcher</a:t>
            </a:r>
          </a:p>
          <a:p>
            <a:r>
              <a:rPr lang="en-US" sz="1800" dirty="0"/>
              <a:t>lithographic </a:t>
            </a:r>
            <a:r>
              <a:rPr lang="en-US" sz="1800" dirty="0" smtClean="0"/>
              <a:t>equipment, maximum board size is 90x55 cm</a:t>
            </a:r>
            <a:r>
              <a:rPr lang="en-US" sz="1800" baseline="30000" dirty="0" smtClean="0"/>
              <a:t>2</a:t>
            </a:r>
          </a:p>
          <a:p>
            <a:r>
              <a:rPr lang="en-US" sz="1800" dirty="0" smtClean="0"/>
              <a:t>We cant produce PCB and order it from commercial manufacturer</a:t>
            </a:r>
          </a:p>
          <a:p>
            <a:pPr marL="0" indent="0">
              <a:buNone/>
            </a:pPr>
            <a:endParaRPr lang="ru-RU" sz="2000" baseline="30000" dirty="0"/>
          </a:p>
        </p:txBody>
      </p:sp>
      <p:grpSp>
        <p:nvGrpSpPr>
          <p:cNvPr id="39" name="Группа 38"/>
          <p:cNvGrpSpPr/>
          <p:nvPr/>
        </p:nvGrpSpPr>
        <p:grpSpPr>
          <a:xfrm>
            <a:off x="4572000" y="1344930"/>
            <a:ext cx="3811455" cy="2965397"/>
            <a:chOff x="4648977" y="1190529"/>
            <a:chExt cx="3996291" cy="3397445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4648977" y="3581033"/>
              <a:ext cx="3996291" cy="1006941"/>
              <a:chOff x="6512977" y="4188656"/>
              <a:chExt cx="11577592" cy="2435194"/>
            </a:xfrm>
          </p:grpSpPr>
          <p:pic>
            <p:nvPicPr>
              <p:cNvPr id="30" name="Рисунок 2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3247093" y="4188656"/>
                <a:ext cx="3237009" cy="2427757"/>
              </a:xfrm>
              <a:prstGeom prst="rect">
                <a:avLst/>
              </a:prstGeom>
            </p:spPr>
          </p:pic>
          <p:grpSp>
            <p:nvGrpSpPr>
              <p:cNvPr id="32" name="Группа 31"/>
              <p:cNvGrpSpPr/>
              <p:nvPr/>
            </p:nvGrpSpPr>
            <p:grpSpPr>
              <a:xfrm>
                <a:off x="6512977" y="4195707"/>
                <a:ext cx="11577592" cy="2428143"/>
                <a:chOff x="1480389" y="4543579"/>
                <a:chExt cx="11949862" cy="2428143"/>
              </a:xfrm>
            </p:grpSpPr>
            <p:pic>
              <p:nvPicPr>
                <p:cNvPr id="34" name="Рисунок 3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80389" y="4543965"/>
                  <a:ext cx="3237009" cy="2427757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5" name="Рисунок 34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 r="10943"/>
                <a:stretch/>
              </p:blipFill>
              <p:spPr>
                <a:xfrm>
                  <a:off x="6198643" y="4543579"/>
                  <a:ext cx="2866508" cy="2427756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6" name="Рисунок 35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17398" y="4543965"/>
                  <a:ext cx="1820818" cy="2427756"/>
                </a:xfrm>
                <a:prstGeom prst="rect">
                  <a:avLst/>
                </a:prstGeom>
                <a:ln>
                  <a:noFill/>
                </a:ln>
              </p:spPr>
            </p:pic>
            <p:pic>
              <p:nvPicPr>
                <p:cNvPr id="37" name="Рисунок 36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1560795" y="4543965"/>
                  <a:ext cx="1869456" cy="2427756"/>
                </a:xfrm>
                <a:prstGeom prst="rect">
                  <a:avLst/>
                </a:prstGeom>
                <a:ln>
                  <a:noFill/>
                </a:ln>
              </p:spPr>
            </p:pic>
          </p:grpSp>
        </p:grp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8977" y="1190529"/>
              <a:ext cx="3960440" cy="23603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0" name="Дата 3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41" name="Нижний колонтитул 4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42" name="Номер слайда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69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NICA/SPD Micromegas Central Tracker 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68807"/>
            <a:ext cx="5135414" cy="307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 4"/>
          <p:cNvSpPr/>
          <p:nvPr/>
        </p:nvSpPr>
        <p:spPr>
          <a:xfrm>
            <a:off x="683568" y="1837245"/>
            <a:ext cx="1064932" cy="2546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4860032" y="3219822"/>
            <a:ext cx="4104456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C00000"/>
                </a:solidFill>
              </a:rPr>
              <a:t>Micromegas Central Tracker </a:t>
            </a:r>
            <a:r>
              <a:rPr lang="en-US" sz="1600" dirty="0">
                <a:solidFill>
                  <a:srgbClr val="C00000"/>
                </a:solidFill>
              </a:rPr>
              <a:t> </a:t>
            </a:r>
            <a:r>
              <a:rPr lang="en-US" sz="1600" dirty="0" smtClean="0">
                <a:solidFill>
                  <a:srgbClr val="C00000"/>
                </a:solidFill>
              </a:rPr>
              <a:t>- </a:t>
            </a:r>
            <a:r>
              <a:rPr lang="en-US" sz="1600" dirty="0" err="1" smtClean="0">
                <a:solidFill>
                  <a:srgbClr val="C00000"/>
                </a:solidFill>
              </a:rPr>
              <a:t>simple&amp;chip</a:t>
            </a:r>
            <a:r>
              <a:rPr lang="en-US" sz="1600" dirty="0" smtClean="0">
                <a:solidFill>
                  <a:srgbClr val="C00000"/>
                </a:solidFill>
              </a:rPr>
              <a:t>  tracking detector, designed to improve performance  of main tracker at phase 1 of experiment. Will be replaced by silicon vertex detector later</a:t>
            </a:r>
            <a:endParaRPr lang="en-US" sz="1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5004048" y="913915"/>
            <a:ext cx="410458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1600" dirty="0"/>
              <a:t>The innermost part of tracking system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dirty="0"/>
              <a:t>3 layers of cylindrical micromegas chamber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1600" dirty="0"/>
              <a:t>Key requirements: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 smtClean="0"/>
              <a:t>Resolution : &lt;150µ</a:t>
            </a:r>
            <a:endParaRPr lang="en-US" sz="1600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/>
              <a:t>Double track resolution ~ 1mm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sz="1600" dirty="0"/>
              <a:t>Minimal amount of material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44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710" y="58495"/>
            <a:ext cx="8229600" cy="857250"/>
          </a:xfrm>
        </p:spPr>
        <p:txBody>
          <a:bodyPr/>
          <a:lstStyle/>
          <a:p>
            <a:r>
              <a:rPr lang="en-US" sz="3600" dirty="0" smtClean="0">
                <a:solidFill>
                  <a:srgbClr val="7030A0"/>
                </a:solidFill>
              </a:rPr>
              <a:t>SPD Micromegas Central tracker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63" name="Прямоугольник 162"/>
          <p:cNvSpPr/>
          <p:nvPr/>
        </p:nvSpPr>
        <p:spPr>
          <a:xfrm>
            <a:off x="386955" y="3705615"/>
            <a:ext cx="8495999" cy="244800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64" name="Прямая соединительная линия 163"/>
          <p:cNvCxnSpPr/>
          <p:nvPr/>
        </p:nvCxnSpPr>
        <p:spPr>
          <a:xfrm>
            <a:off x="2969784" y="4202241"/>
            <a:ext cx="0" cy="5329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>
            <a:off x="6199609" y="4202241"/>
            <a:ext cx="0" cy="53299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 стрелкой 165"/>
          <p:cNvCxnSpPr/>
          <p:nvPr/>
        </p:nvCxnSpPr>
        <p:spPr>
          <a:xfrm>
            <a:off x="2983521" y="4693326"/>
            <a:ext cx="3212158" cy="0"/>
          </a:xfrm>
          <a:prstGeom prst="straightConnector1">
            <a:avLst/>
          </a:prstGeom>
          <a:ln w="127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4324410" y="4385549"/>
            <a:ext cx="4587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</a:t>
            </a:r>
            <a:r>
              <a:rPr lang="en-US" sz="1400" b="1" dirty="0" smtClean="0"/>
              <a:t>00</a:t>
            </a:r>
            <a:endParaRPr lang="ru-RU" sz="1400" b="1" dirty="0"/>
          </a:p>
        </p:txBody>
      </p:sp>
      <p:sp>
        <p:nvSpPr>
          <p:cNvPr id="168" name="Прямоугольник 167"/>
          <p:cNvSpPr/>
          <p:nvPr/>
        </p:nvSpPr>
        <p:spPr>
          <a:xfrm>
            <a:off x="386955" y="2838453"/>
            <a:ext cx="8496000" cy="1944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9" name="Прямоугольник 168"/>
          <p:cNvSpPr/>
          <p:nvPr/>
        </p:nvSpPr>
        <p:spPr>
          <a:xfrm>
            <a:off x="3482635" y="3811870"/>
            <a:ext cx="2160000" cy="36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8" name="TextBox 207"/>
          <p:cNvSpPr txBox="1"/>
          <p:nvPr/>
        </p:nvSpPr>
        <p:spPr>
          <a:xfrm>
            <a:off x="475349" y="2877011"/>
            <a:ext cx="382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C000"/>
                </a:solidFill>
              </a:rPr>
              <a:t>Straw tracker inner space R=280 mm</a:t>
            </a:r>
            <a:endParaRPr lang="ru-RU" b="1" dirty="0">
              <a:solidFill>
                <a:srgbClr val="FFC000"/>
              </a:solidFill>
            </a:endParaRPr>
          </a:p>
        </p:txBody>
      </p:sp>
      <p:sp>
        <p:nvSpPr>
          <p:cNvPr id="209" name="Овал 208"/>
          <p:cNvSpPr/>
          <p:nvPr/>
        </p:nvSpPr>
        <p:spPr>
          <a:xfrm>
            <a:off x="4067944" y="3451681"/>
            <a:ext cx="72008" cy="826715"/>
          </a:xfrm>
          <a:prstGeom prst="ellipse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0" name="Прямоугольник 209"/>
          <p:cNvSpPr/>
          <p:nvPr/>
        </p:nvSpPr>
        <p:spPr>
          <a:xfrm>
            <a:off x="6522591" y="4286611"/>
            <a:ext cx="20544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MicroMegas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tracker</a:t>
            </a:r>
          </a:p>
        </p:txBody>
      </p:sp>
      <p:cxnSp>
        <p:nvCxnSpPr>
          <p:cNvPr id="211" name="Прямая со стрелкой 210"/>
          <p:cNvCxnSpPr>
            <a:stCxn id="210" idx="1"/>
          </p:cNvCxnSpPr>
          <p:nvPr/>
        </p:nvCxnSpPr>
        <p:spPr>
          <a:xfrm flipH="1" flipV="1">
            <a:off x="5809735" y="4149985"/>
            <a:ext cx="712856" cy="321292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Прямая со стрелкой 211"/>
          <p:cNvCxnSpPr>
            <a:stCxn id="288" idx="1"/>
            <a:endCxn id="243" idx="3"/>
          </p:cNvCxnSpPr>
          <p:nvPr/>
        </p:nvCxnSpPr>
        <p:spPr>
          <a:xfrm flipH="1">
            <a:off x="6372200" y="2669761"/>
            <a:ext cx="1363217" cy="9286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Прямая со стрелкой 212"/>
          <p:cNvCxnSpPr>
            <a:stCxn id="288" idx="1"/>
            <a:endCxn id="243" idx="2"/>
          </p:cNvCxnSpPr>
          <p:nvPr/>
        </p:nvCxnSpPr>
        <p:spPr>
          <a:xfrm flipH="1">
            <a:off x="4572200" y="2669761"/>
            <a:ext cx="3163217" cy="9376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Группа 225"/>
          <p:cNvGrpSpPr/>
          <p:nvPr/>
        </p:nvGrpSpPr>
        <p:grpSpPr>
          <a:xfrm>
            <a:off x="2771800" y="3986767"/>
            <a:ext cx="3600400" cy="81817"/>
            <a:chOff x="2771800" y="3986767"/>
            <a:chExt cx="3600400" cy="81817"/>
          </a:xfrm>
        </p:grpSpPr>
        <p:grpSp>
          <p:nvGrpSpPr>
            <p:cNvPr id="192" name="Группа 191"/>
            <p:cNvGrpSpPr/>
            <p:nvPr/>
          </p:nvGrpSpPr>
          <p:grpSpPr>
            <a:xfrm>
              <a:off x="2772200" y="3986767"/>
              <a:ext cx="3600000" cy="18000"/>
              <a:chOff x="2771800" y="2636624"/>
              <a:chExt cx="3600000" cy="18000"/>
            </a:xfrm>
          </p:grpSpPr>
          <p:grpSp>
            <p:nvGrpSpPr>
              <p:cNvPr id="193" name="Группа 192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195" name="Прямоугольник 194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6" name="Прямоугольник 195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197" name="Прямоугольник 196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194" name="Прямоугольник 193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14" name="Группа 213"/>
            <p:cNvGrpSpPr/>
            <p:nvPr/>
          </p:nvGrpSpPr>
          <p:grpSpPr>
            <a:xfrm>
              <a:off x="2771800" y="4018296"/>
              <a:ext cx="3600000" cy="18000"/>
              <a:chOff x="2771800" y="2636624"/>
              <a:chExt cx="3600000" cy="18000"/>
            </a:xfrm>
          </p:grpSpPr>
          <p:grpSp>
            <p:nvGrpSpPr>
              <p:cNvPr id="215" name="Группа 214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217" name="Прямоугольник 216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8" name="Прямоугольник 217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9" name="Прямоугольник 218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16" name="Прямоугольник 215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20" name="Группа 219"/>
            <p:cNvGrpSpPr/>
            <p:nvPr/>
          </p:nvGrpSpPr>
          <p:grpSpPr>
            <a:xfrm>
              <a:off x="2772000" y="4050584"/>
              <a:ext cx="3600000" cy="18000"/>
              <a:chOff x="2771800" y="2636624"/>
              <a:chExt cx="3600000" cy="18000"/>
            </a:xfrm>
          </p:grpSpPr>
          <p:grpSp>
            <p:nvGrpSpPr>
              <p:cNvPr id="221" name="Группа 220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223" name="Прямоугольник 222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4" name="Прямоугольник 223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5" name="Прямоугольник 224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22" name="Прямоугольник 221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27" name="Группа 226"/>
          <p:cNvGrpSpPr/>
          <p:nvPr/>
        </p:nvGrpSpPr>
        <p:grpSpPr>
          <a:xfrm>
            <a:off x="2771800" y="3589387"/>
            <a:ext cx="3600400" cy="81817"/>
            <a:chOff x="2771800" y="3986767"/>
            <a:chExt cx="3600400" cy="81817"/>
          </a:xfrm>
        </p:grpSpPr>
        <p:grpSp>
          <p:nvGrpSpPr>
            <p:cNvPr id="228" name="Группа 227"/>
            <p:cNvGrpSpPr/>
            <p:nvPr/>
          </p:nvGrpSpPr>
          <p:grpSpPr>
            <a:xfrm>
              <a:off x="2772200" y="3986767"/>
              <a:ext cx="3600000" cy="18000"/>
              <a:chOff x="2771800" y="2636624"/>
              <a:chExt cx="3600000" cy="18000"/>
            </a:xfrm>
          </p:grpSpPr>
          <p:grpSp>
            <p:nvGrpSpPr>
              <p:cNvPr id="241" name="Группа 240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243" name="Прямоугольник 242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4" name="Прямоугольник 243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5" name="Прямоугольник 244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42" name="Прямоугольник 241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29" name="Группа 228"/>
            <p:cNvGrpSpPr/>
            <p:nvPr/>
          </p:nvGrpSpPr>
          <p:grpSpPr>
            <a:xfrm>
              <a:off x="2771800" y="4018296"/>
              <a:ext cx="3600000" cy="18000"/>
              <a:chOff x="2771800" y="2636624"/>
              <a:chExt cx="3600000" cy="18000"/>
            </a:xfrm>
          </p:grpSpPr>
          <p:grpSp>
            <p:nvGrpSpPr>
              <p:cNvPr id="236" name="Группа 235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238" name="Прямоугольник 237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9" name="Прямоугольник 238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0" name="Прямоугольник 239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37" name="Прямоугольник 236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30" name="Группа 229"/>
            <p:cNvGrpSpPr/>
            <p:nvPr/>
          </p:nvGrpSpPr>
          <p:grpSpPr>
            <a:xfrm>
              <a:off x="2772000" y="4050584"/>
              <a:ext cx="3600000" cy="18000"/>
              <a:chOff x="2771800" y="2636624"/>
              <a:chExt cx="3600000" cy="18000"/>
            </a:xfrm>
          </p:grpSpPr>
          <p:grpSp>
            <p:nvGrpSpPr>
              <p:cNvPr id="231" name="Группа 230"/>
              <p:cNvGrpSpPr/>
              <p:nvPr/>
            </p:nvGrpSpPr>
            <p:grpSpPr>
              <a:xfrm>
                <a:off x="2771800" y="2636624"/>
                <a:ext cx="3600000" cy="18000"/>
                <a:chOff x="2880000" y="1080000"/>
                <a:chExt cx="3600000" cy="14400"/>
              </a:xfrm>
            </p:grpSpPr>
            <p:sp>
              <p:nvSpPr>
                <p:cNvPr id="233" name="Прямоугольник 232"/>
                <p:cNvSpPr/>
                <p:nvPr/>
              </p:nvSpPr>
              <p:spPr>
                <a:xfrm>
                  <a:off x="2880000" y="1080000"/>
                  <a:ext cx="3600000" cy="14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4" name="Прямоугольник 233"/>
                <p:cNvSpPr/>
                <p:nvPr/>
              </p:nvSpPr>
              <p:spPr>
                <a:xfrm>
                  <a:off x="288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5" name="Прямоугольник 234"/>
                <p:cNvSpPr/>
                <p:nvPr/>
              </p:nvSpPr>
              <p:spPr>
                <a:xfrm>
                  <a:off x="6300000" y="1080000"/>
                  <a:ext cx="180000" cy="14400"/>
                </a:xfrm>
                <a:prstGeom prst="rect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232" name="Прямоугольник 231"/>
              <p:cNvSpPr/>
              <p:nvPr/>
            </p:nvSpPr>
            <p:spPr>
              <a:xfrm>
                <a:off x="4553800" y="2636624"/>
                <a:ext cx="36000" cy="1800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grpSp>
        <p:nvGrpSpPr>
          <p:cNvPr id="277" name="Группа 276"/>
          <p:cNvGrpSpPr/>
          <p:nvPr/>
        </p:nvGrpSpPr>
        <p:grpSpPr>
          <a:xfrm>
            <a:off x="4932040" y="1384484"/>
            <a:ext cx="1116000" cy="1116000"/>
            <a:chOff x="6481078" y="1384484"/>
            <a:chExt cx="1116000" cy="1116000"/>
          </a:xfrm>
        </p:grpSpPr>
        <p:sp>
          <p:nvSpPr>
            <p:cNvPr id="271" name="Овал 270"/>
            <p:cNvSpPr/>
            <p:nvPr/>
          </p:nvSpPr>
          <p:spPr>
            <a:xfrm>
              <a:off x="6589078" y="1492484"/>
              <a:ext cx="900000" cy="9000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3" name="Овал 272"/>
            <p:cNvSpPr/>
            <p:nvPr/>
          </p:nvSpPr>
          <p:spPr>
            <a:xfrm>
              <a:off x="6733078" y="1636484"/>
              <a:ext cx="612000" cy="612000"/>
            </a:xfrm>
            <a:prstGeom prst="ellipse">
              <a:avLst/>
            </a:prstGeom>
            <a:pattFill prst="pct5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4" name="Овал 273"/>
            <p:cNvSpPr/>
            <p:nvPr/>
          </p:nvSpPr>
          <p:spPr>
            <a:xfrm>
              <a:off x="6535078" y="1438484"/>
              <a:ext cx="1008000" cy="10080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6" name="Овал 275"/>
            <p:cNvSpPr/>
            <p:nvPr/>
          </p:nvSpPr>
          <p:spPr>
            <a:xfrm>
              <a:off x="6481078" y="1384484"/>
              <a:ext cx="1116000" cy="1116000"/>
            </a:xfrm>
            <a:prstGeom prst="ellipse">
              <a:avLst/>
            </a:pr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80" name="Прямая соединительная линия 279"/>
          <p:cNvCxnSpPr/>
          <p:nvPr/>
        </p:nvCxnSpPr>
        <p:spPr>
          <a:xfrm>
            <a:off x="5939690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Прямая соединительная линия 280"/>
          <p:cNvCxnSpPr/>
          <p:nvPr/>
        </p:nvCxnSpPr>
        <p:spPr>
          <a:xfrm>
            <a:off x="5993530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Прямая соединительная линия 281"/>
          <p:cNvCxnSpPr/>
          <p:nvPr/>
        </p:nvCxnSpPr>
        <p:spPr>
          <a:xfrm>
            <a:off x="6047298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Прямая соединительная линия 282"/>
          <p:cNvCxnSpPr/>
          <p:nvPr/>
        </p:nvCxnSpPr>
        <p:spPr>
          <a:xfrm>
            <a:off x="5041567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Прямая соединительная линия 283"/>
          <p:cNvCxnSpPr/>
          <p:nvPr/>
        </p:nvCxnSpPr>
        <p:spPr>
          <a:xfrm>
            <a:off x="4986226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Прямая соединительная линия 284"/>
          <p:cNvCxnSpPr/>
          <p:nvPr/>
        </p:nvCxnSpPr>
        <p:spPr>
          <a:xfrm>
            <a:off x="4933266" y="1897484"/>
            <a:ext cx="0" cy="90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TextBox 287"/>
          <p:cNvSpPr txBox="1"/>
          <p:nvPr/>
        </p:nvSpPr>
        <p:spPr>
          <a:xfrm>
            <a:off x="7735417" y="2500484"/>
            <a:ext cx="1327060" cy="3385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Dead region</a:t>
            </a:r>
            <a:endParaRPr lang="ru-RU" sz="1600" dirty="0">
              <a:solidFill>
                <a:srgbClr val="FF0000"/>
              </a:solidFill>
            </a:endParaRPr>
          </a:p>
        </p:txBody>
      </p:sp>
      <p:cxnSp>
        <p:nvCxnSpPr>
          <p:cNvPr id="293" name="Прямая со стрелкой 292"/>
          <p:cNvCxnSpPr>
            <a:stCxn id="288" idx="1"/>
            <a:endCxn id="276" idx="6"/>
          </p:cNvCxnSpPr>
          <p:nvPr/>
        </p:nvCxnSpPr>
        <p:spPr>
          <a:xfrm flipH="1" flipV="1">
            <a:off x="6048040" y="1942484"/>
            <a:ext cx="1687377" cy="72727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8" name="Прямая соединительная линия 297"/>
          <p:cNvCxnSpPr>
            <a:stCxn id="209" idx="0"/>
          </p:cNvCxnSpPr>
          <p:nvPr/>
        </p:nvCxnSpPr>
        <p:spPr>
          <a:xfrm flipV="1">
            <a:off x="4103948" y="1779662"/>
            <a:ext cx="829318" cy="1672019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0" name="Прямая соединительная линия 299"/>
          <p:cNvCxnSpPr>
            <a:stCxn id="209" idx="4"/>
            <a:endCxn id="276" idx="5"/>
          </p:cNvCxnSpPr>
          <p:nvPr/>
        </p:nvCxnSpPr>
        <p:spPr>
          <a:xfrm flipV="1">
            <a:off x="4103948" y="2337050"/>
            <a:ext cx="1780658" cy="194134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5" name="TextBox 304"/>
          <p:cNvSpPr txBox="1"/>
          <p:nvPr/>
        </p:nvSpPr>
        <p:spPr>
          <a:xfrm>
            <a:off x="611560" y="3268833"/>
            <a:ext cx="1914307" cy="338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Beam pipe R=34 mm</a:t>
            </a:r>
            <a:endParaRPr lang="ru-RU" sz="1600" dirty="0"/>
          </a:p>
        </p:txBody>
      </p:sp>
      <p:cxnSp>
        <p:nvCxnSpPr>
          <p:cNvPr id="306" name="Прямая со стрелкой 305"/>
          <p:cNvCxnSpPr>
            <a:stCxn id="305" idx="2"/>
          </p:cNvCxnSpPr>
          <p:nvPr/>
        </p:nvCxnSpPr>
        <p:spPr>
          <a:xfrm>
            <a:off x="1568714" y="3607387"/>
            <a:ext cx="188869" cy="160843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265" y="842966"/>
            <a:ext cx="2241690" cy="134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0" name="TextBox 309"/>
          <p:cNvSpPr txBox="1"/>
          <p:nvPr/>
        </p:nvSpPr>
        <p:spPr>
          <a:xfrm>
            <a:off x="361101" y="1028285"/>
            <a:ext cx="3634835" cy="147732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chemeClr val="accent1">
                    <a:lumMod val="75000"/>
                  </a:schemeClr>
                </a:solidFill>
              </a:rPr>
              <a:t>MicroMegas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tracker: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3 Layers R=50-61 mm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 half-cylindrical micromegas chambers in each layer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3mm drift gap, 120-150</a:t>
            </a:r>
            <a:r>
              <a:rPr lang="el-GR" dirty="0" smtClean="0">
                <a:solidFill>
                  <a:schemeClr val="accent1">
                    <a:lumMod val="75000"/>
                  </a:schemeClr>
                </a:solidFill>
              </a:rPr>
              <a:t>μ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gain gap</a:t>
            </a:r>
          </a:p>
        </p:txBody>
      </p:sp>
      <p:sp>
        <p:nvSpPr>
          <p:cNvPr id="311" name="TextBox 310"/>
          <p:cNvSpPr txBox="1"/>
          <p:nvPr/>
        </p:nvSpPr>
        <p:spPr>
          <a:xfrm>
            <a:off x="539552" y="4177412"/>
            <a:ext cx="1672446" cy="338554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dirty="0" smtClean="0"/>
              <a:t>Interaction region</a:t>
            </a:r>
            <a:endParaRPr lang="ru-RU" sz="1600" dirty="0"/>
          </a:p>
        </p:txBody>
      </p:sp>
      <p:cxnSp>
        <p:nvCxnSpPr>
          <p:cNvPr id="312" name="Прямая со стрелкой 311"/>
          <p:cNvCxnSpPr>
            <a:stCxn id="311" idx="3"/>
          </p:cNvCxnSpPr>
          <p:nvPr/>
        </p:nvCxnSpPr>
        <p:spPr>
          <a:xfrm flipV="1">
            <a:off x="2211998" y="3847870"/>
            <a:ext cx="1207874" cy="498819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3599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7030A0"/>
                </a:solidFill>
              </a:rPr>
              <a:t>MCT@SPD : realistic prototype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720" y="1200150"/>
            <a:ext cx="3915560" cy="339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Объект 3"/>
              <p:cNvSpPr>
                <a:spLocks noGrp="1"/>
              </p:cNvSpPr>
              <p:nvPr>
                <p:ph sz="half" idx="2"/>
              </p:nvPr>
            </p:nvSpPr>
            <p:spPr>
              <a:xfrm>
                <a:off x="4637856" y="1200151"/>
                <a:ext cx="4326632" cy="3394472"/>
              </a:xfrm>
            </p:spPr>
            <p:txBody>
              <a:bodyPr>
                <a:noAutofit/>
              </a:bodyPr>
              <a:lstStyle/>
              <a:p>
                <a:r>
                  <a:rPr lang="en-US" sz="1600" dirty="0" smtClean="0"/>
                  <a:t>Resistive MM, </a:t>
                </a:r>
                <a:r>
                  <a:rPr lang="en-US" sz="1600" dirty="0" err="1" smtClean="0"/>
                  <a:t>R</a:t>
                </a:r>
                <a:r>
                  <a:rPr lang="en-US" sz="1600" baseline="-25000" dirty="0" err="1" smtClean="0"/>
                  <a:t>in</a:t>
                </a:r>
                <a:r>
                  <a:rPr lang="en-US" sz="1600" dirty="0" smtClean="0"/>
                  <a:t>=50mm</a:t>
                </a:r>
              </a:p>
              <a:p>
                <a:r>
                  <a:rPr lang="en-US" sz="1600" dirty="0" smtClean="0"/>
                  <a:t>Active area length: 200mm</a:t>
                </a:r>
              </a:p>
              <a:p>
                <a:r>
                  <a:rPr lang="en-US" sz="1600" dirty="0" smtClean="0"/>
                  <a:t>0.6 mm strip </a:t>
                </a:r>
                <a:r>
                  <a:rPr lang="en-US" sz="1600" dirty="0" smtClean="0"/>
                  <a:t>pitch</a:t>
                </a:r>
                <a:endParaRPr lang="en-US" sz="1600" dirty="0" smtClean="0"/>
              </a:p>
              <a:p>
                <a:r>
                  <a:rPr lang="en-US" sz="1600" dirty="0" smtClean="0"/>
                  <a:t>Anode plane: 0.3 mm PI flex PCB</a:t>
                </a:r>
              </a:p>
              <a:p>
                <a:r>
                  <a:rPr lang="en-US" sz="1600" dirty="0" smtClean="0"/>
                  <a:t>Cathode: plane 0.2 mm PI flex </a:t>
                </a:r>
                <a:r>
                  <a:rPr lang="en-US" sz="1600" dirty="0" smtClean="0"/>
                  <a:t>PCB</a:t>
                </a:r>
                <a:endParaRPr lang="ru-RU" sz="1600" dirty="0" smtClean="0"/>
              </a:p>
              <a:p>
                <a:r>
                  <a:rPr lang="ru-RU" sz="1600" dirty="0" smtClean="0"/>
                  <a:t>5 </a:t>
                </a:r>
                <a:r>
                  <a:rPr lang="en-US" sz="1600" dirty="0" smtClean="0"/>
                  <a:t>mm dead areas near the edges</a:t>
                </a:r>
                <a:endParaRPr lang="en-US" sz="1600" dirty="0" smtClean="0"/>
              </a:p>
              <a:p>
                <a:r>
                  <a:rPr lang="en-US" sz="1600" dirty="0"/>
                  <a:t>C</a:t>
                </a:r>
                <a:r>
                  <a:rPr lang="en-US" sz="1600" dirty="0" smtClean="0"/>
                  <a:t>athode conductive surface&amp; shielding is done by vacuum coating</a:t>
                </a:r>
              </a:p>
              <a:p>
                <a:r>
                  <a:rPr lang="en-US" sz="1600" dirty="0" smtClean="0"/>
                  <a:t>Material budget</a:t>
                </a:r>
              </a:p>
              <a:p>
                <a:pPr lvl="1"/>
                <a:r>
                  <a:rPr lang="en-US" sz="1600" dirty="0" smtClean="0"/>
                  <a:t>Active area: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0.34% 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𝑜𝑓</m:t>
                        </m:r>
                        <m:r>
                          <a:rPr lang="en-US" sz="16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600" dirty="0" smtClean="0"/>
                  <a:t>per layer</a:t>
                </a:r>
              </a:p>
              <a:p>
                <a:pPr lvl="1"/>
                <a:r>
                  <a:rPr lang="en-US" sz="1600" dirty="0" smtClean="0"/>
                  <a:t>3 mm  from edge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/>
                          </a:rPr>
                          <m:t>2.2% 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𝑜𝑓</m:t>
                        </m:r>
                        <m:r>
                          <a:rPr lang="en-US" sz="16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600" b="0" i="1" smtClean="0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sz="1600" b="0" i="1" smtClean="0">
                            <a:latin typeface="Cambria Math"/>
                          </a:rPr>
                          <m:t>0 </m:t>
                        </m:r>
                      </m:sub>
                    </m:sSub>
                  </m:oMath>
                </a14:m>
                <a:r>
                  <a:rPr lang="en-US" sz="1600" dirty="0" smtClean="0"/>
                  <a:t>per layer</a:t>
                </a:r>
                <a:endParaRPr lang="ru-RU" sz="1600" dirty="0"/>
              </a:p>
            </p:txBody>
          </p:sp>
        </mc:Choice>
        <mc:Fallback>
          <p:sp>
            <p:nvSpPr>
              <p:cNvPr id="4" name="Объект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637856" y="1200151"/>
                <a:ext cx="4326632" cy="3394472"/>
              </a:xfrm>
              <a:blipFill rotWithShape="1">
                <a:blip r:embed="rId3"/>
                <a:stretch>
                  <a:fillRect l="-563" t="-53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5183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Cylindrical Micromegas: production</a:t>
            </a:r>
            <a:r>
              <a:rPr lang="en-US" sz="3600" dirty="0">
                <a:solidFill>
                  <a:srgbClr val="7030A0"/>
                </a:solidFill>
              </a:rPr>
              <a:t> </a:t>
            </a:r>
            <a:r>
              <a:rPr lang="en-US" sz="3600" dirty="0" smtClean="0">
                <a:solidFill>
                  <a:srgbClr val="7030A0"/>
                </a:solidFill>
              </a:rPr>
              <a:t>cycle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Formation of the Micromegas structure (anode PCB, pillars, micromesh) using bulk technology,  like for the plane chambers.</a:t>
            </a:r>
          </a:p>
          <a:p>
            <a:r>
              <a:rPr lang="en-US" dirty="0" smtClean="0"/>
              <a:t>Bending on template</a:t>
            </a:r>
          </a:p>
          <a:p>
            <a:r>
              <a:rPr lang="en-US" dirty="0" smtClean="0"/>
              <a:t>Gluing of force elements and cathode plane ==   shape fixation</a:t>
            </a:r>
            <a:endParaRPr lang="ru-RU" dirty="0"/>
          </a:p>
        </p:txBody>
      </p:sp>
      <p:sp>
        <p:nvSpPr>
          <p:cNvPr id="9" name="Объект 8"/>
          <p:cNvSpPr>
            <a:spLocks noGrp="1"/>
          </p:cNvSpPr>
          <p:nvPr>
            <p:ph sz="half" idx="2"/>
          </p:nvPr>
        </p:nvSpPr>
        <p:spPr>
          <a:xfrm>
            <a:off x="5004048" y="1491631"/>
            <a:ext cx="4032448" cy="2952328"/>
          </a:xfrm>
        </p:spPr>
        <p:txBody>
          <a:bodyPr>
            <a:noAutofit/>
          </a:bodyPr>
          <a:lstStyle/>
          <a:p>
            <a:r>
              <a:rPr lang="en-US" sz="1800" dirty="0" smtClean="0"/>
              <a:t>Formation of the Micromegas structure (anode PCB, pillars, micromesh) using bulk technology,  like for the </a:t>
            </a:r>
            <a:r>
              <a:rPr lang="en-US" sz="1800" dirty="0" smtClean="0"/>
              <a:t>flat</a:t>
            </a:r>
            <a:r>
              <a:rPr lang="en-US" sz="1800" dirty="0" smtClean="0"/>
              <a:t> </a:t>
            </a:r>
            <a:r>
              <a:rPr lang="en-US" sz="1800" dirty="0" smtClean="0"/>
              <a:t>chambers.</a:t>
            </a:r>
          </a:p>
          <a:p>
            <a:r>
              <a:rPr lang="en-US" sz="1800" dirty="0" smtClean="0"/>
              <a:t>Bending on template</a:t>
            </a:r>
          </a:p>
          <a:p>
            <a:r>
              <a:rPr lang="en-US" sz="1800" dirty="0" smtClean="0"/>
              <a:t>Gluing of the force elements and cathode plane ==   shape fixation</a:t>
            </a:r>
          </a:p>
          <a:p>
            <a:r>
              <a:rPr lang="en-US" sz="1800" dirty="0" smtClean="0"/>
              <a:t>Cutting off extra materials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35" y="1275606"/>
            <a:ext cx="432585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29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Cylindrical Micromegas: test results</a:t>
            </a:r>
            <a:endParaRPr lang="ru-RU" sz="3600" dirty="0">
              <a:solidFill>
                <a:srgbClr val="7030A0"/>
              </a:solidFill>
            </a:endParaRPr>
          </a:p>
        </p:txBody>
      </p:sp>
      <p:pic>
        <p:nvPicPr>
          <p:cNvPr id="3074" name="Picture 2" descr="C:\Users\ddv\ddv\SPD\INSTR2026\cyl\Скан по усилению в одной точке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915566"/>
            <a:ext cx="3060000" cy="220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ddv\ddv\SPD\INSTR2026\cyl\Усиление по поверхности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915566"/>
            <a:ext cx="3060000" cy="2208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12495" y="3363838"/>
                <a:ext cx="862400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 smtClean="0"/>
                  <a:t>Gas gain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G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2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dirty="0" smtClean="0"/>
                  <a:t> was routinely</a:t>
                </a:r>
                <a:r>
                  <a:rPr lang="ru-RU" dirty="0" smtClean="0"/>
                  <a:t> </a:t>
                </a:r>
                <a:r>
                  <a:rPr lang="en-US" dirty="0" smtClean="0"/>
                  <a:t>reached,  planned working  gain is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/>
                      </a:rPr>
                      <m:t>G</m:t>
                    </m:r>
                    <m:r>
                      <a:rPr lang="en-US" b="0" i="0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0.7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×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endParaRPr lang="en-US" dirty="0" smtClean="0"/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dirty="0" smtClean="0"/>
                  <a:t>Gain is very uniform over active area </a:t>
                </a:r>
              </a:p>
              <a:p>
                <a:pPr marL="285750" indent="-285750">
                  <a:buFont typeface="Arial" pitchFamily="34" charset="0"/>
                  <a:buChar char="•"/>
                </a:pPr>
                <a:r>
                  <a:rPr lang="en-US" b="1" dirty="0" smtClean="0">
                    <a:solidFill>
                      <a:srgbClr val="FF0000"/>
                    </a:solidFill>
                  </a:rPr>
                  <a:t>Detector quality matches that of the flat prototypes. Bending does not result in the appearance of additional defects.</a:t>
                </a:r>
                <a:endParaRPr lang="ru-RU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95" y="3363838"/>
                <a:ext cx="8624001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495" t="-2538" b="-71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1259632" y="1275606"/>
            <a:ext cx="128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Gain </a:t>
            </a:r>
            <a:r>
              <a:rPr lang="en-US" sz="1400" dirty="0" err="1" smtClean="0"/>
              <a:t>vs</a:t>
            </a:r>
            <a:r>
              <a:rPr lang="en-US" sz="1400" dirty="0" smtClean="0"/>
              <a:t> voltage</a:t>
            </a:r>
          </a:p>
          <a:p>
            <a:r>
              <a:rPr lang="en-US" sz="1400" dirty="0" err="1" smtClean="0"/>
              <a:t>Ar</a:t>
            </a:r>
            <a:r>
              <a:rPr lang="en-US" sz="1400" dirty="0" smtClean="0"/>
              <a:t>(93)-CO2(7)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5004506" y="2077566"/>
            <a:ext cx="1783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Gain uniformity check</a:t>
            </a:r>
            <a:endParaRPr lang="ru-RU" sz="1400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89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Cylindrical MM : pillar structure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915566"/>
            <a:ext cx="4546848" cy="3744417"/>
          </a:xfrm>
        </p:spPr>
        <p:txBody>
          <a:bodyPr>
            <a:normAutofit/>
          </a:bodyPr>
          <a:lstStyle/>
          <a:p>
            <a:r>
              <a:rPr lang="en-US" sz="1400" dirty="0"/>
              <a:t>S</a:t>
            </a:r>
            <a:r>
              <a:rPr lang="en-US" sz="1400" dirty="0" smtClean="0"/>
              <a:t>mall bending radius require ~1mm pillar pitch =&gt; large dead area, low efficiency?</a:t>
            </a:r>
          </a:p>
          <a:p>
            <a:endParaRPr lang="en-US" sz="1400" dirty="0" smtClean="0"/>
          </a:p>
          <a:p>
            <a:r>
              <a:rPr lang="en-US" sz="1400" dirty="0" smtClean="0"/>
              <a:t>Possible solution: </a:t>
            </a:r>
            <a:r>
              <a:rPr lang="ru-RU" sz="1400" dirty="0"/>
              <a:t>р</a:t>
            </a:r>
            <a:r>
              <a:rPr lang="en-US" sz="1400" dirty="0" err="1" smtClean="0"/>
              <a:t>erhaps</a:t>
            </a:r>
            <a:r>
              <a:rPr lang="en-US" sz="1400" dirty="0" smtClean="0"/>
              <a:t> very small pillars (comparable in size to the transverse diffusion length) will not significantly affect efficiency and accuracy?</a:t>
            </a:r>
          </a:p>
          <a:p>
            <a:endParaRPr lang="ru-RU" sz="1400" dirty="0" smtClean="0"/>
          </a:p>
          <a:p>
            <a:r>
              <a:rPr lang="en-US" sz="1400" dirty="0" smtClean="0"/>
              <a:t>Direct comparison was done at T9 beam at CERN:</a:t>
            </a:r>
          </a:p>
          <a:p>
            <a:r>
              <a:rPr lang="en-US" sz="1400" dirty="0" smtClean="0"/>
              <a:t>Two very similar chambers were tested</a:t>
            </a:r>
          </a:p>
          <a:p>
            <a:pPr lvl="1"/>
            <a:r>
              <a:rPr lang="en-US" sz="1400" dirty="0" smtClean="0"/>
              <a:t>1</a:t>
            </a:r>
            <a:r>
              <a:rPr lang="en-US" sz="1400" baseline="30000" dirty="0" smtClean="0"/>
              <a:t>st</a:t>
            </a:r>
            <a:r>
              <a:rPr lang="en-US" sz="1400" dirty="0" smtClean="0"/>
              <a:t> MM chamber with standard pillars: </a:t>
            </a:r>
            <a:r>
              <a:rPr lang="ru-RU" sz="1400" dirty="0" smtClean="0"/>
              <a:t>⌀</a:t>
            </a:r>
            <a:r>
              <a:rPr lang="en-US" sz="1400" dirty="0" smtClean="0"/>
              <a:t> 0.7mm, pitch 6mm</a:t>
            </a:r>
          </a:p>
          <a:p>
            <a:pPr lvl="1"/>
            <a:r>
              <a:rPr lang="en-US" sz="1400" dirty="0" smtClean="0"/>
              <a:t>2d MM chamber with additional small pillars : </a:t>
            </a:r>
            <a:r>
              <a:rPr lang="ru-RU" sz="1400" dirty="0" smtClean="0"/>
              <a:t>⌀</a:t>
            </a:r>
            <a:r>
              <a:rPr lang="en-US" sz="1400" dirty="0" smtClean="0"/>
              <a:t> 0.25mm, pitch 1mm </a:t>
            </a:r>
          </a:p>
          <a:p>
            <a:pPr lvl="1"/>
            <a:r>
              <a:rPr lang="en-US" sz="1400" dirty="0" smtClean="0"/>
              <a:t>Both chambers have ½ of area 0.45mm strip pitch, and ½ of area 0.7 mm pitch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675" y="3219822"/>
            <a:ext cx="3384376" cy="1201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 descr="C:\Users\ddv\ddv\SPD\INSTR2026\pillars geometry 0.75mm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675" y="1203597"/>
            <a:ext cx="3309916" cy="1172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156176" y="843558"/>
            <a:ext cx="180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“standard pillars”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6156176" y="2850490"/>
            <a:ext cx="1354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“SPD pillars”</a:t>
            </a:r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56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Pillar structure test results:</a:t>
            </a:r>
            <a:endParaRPr lang="ru-RU" sz="3600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7711" y="3435566"/>
            <a:ext cx="7848872" cy="864096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 smtClean="0">
                <a:solidFill>
                  <a:srgbClr val="FF0000"/>
                </a:solidFill>
              </a:rPr>
              <a:t>Large number of small pillars don’t cause  crucial degradation of micromegas  efficiency and resolution</a:t>
            </a:r>
            <a:endParaRPr lang="ru-RU" sz="1800" b="1" dirty="0">
              <a:solidFill>
                <a:srgbClr val="FF0000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537711" y="915566"/>
            <a:ext cx="7706697" cy="2520000"/>
            <a:chOff x="328751" y="747074"/>
            <a:chExt cx="7706697" cy="2520000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51" y="747074"/>
              <a:ext cx="3493912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72000" y="747074"/>
              <a:ext cx="3463448" cy="2520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043608" y="843558"/>
            <a:ext cx="24147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Resolution </a:t>
            </a:r>
            <a:r>
              <a:rPr lang="en-US" sz="1600" b="1" dirty="0" err="1" smtClean="0">
                <a:solidFill>
                  <a:srgbClr val="FF0000"/>
                </a:solidFill>
              </a:rPr>
              <a:t>vs</a:t>
            </a:r>
            <a:r>
              <a:rPr lang="en-US" sz="1600" b="1" dirty="0" smtClean="0">
                <a:solidFill>
                  <a:srgbClr val="FF0000"/>
                </a:solidFill>
              </a:rPr>
              <a:t> voltage scan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181572" y="865044"/>
            <a:ext cx="23715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Efficiency  </a:t>
            </a:r>
            <a:r>
              <a:rPr lang="en-US" sz="1600" b="1" dirty="0" err="1" smtClean="0">
                <a:solidFill>
                  <a:srgbClr val="FF0000"/>
                </a:solidFill>
              </a:rPr>
              <a:t>vs</a:t>
            </a:r>
            <a:r>
              <a:rPr lang="en-US" sz="1600" b="1" dirty="0" smtClean="0">
                <a:solidFill>
                  <a:srgbClr val="FF0000"/>
                </a:solidFill>
              </a:rPr>
              <a:t> voltage scan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5706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Gas mixture for operation in magnetic field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1131590"/>
            <a:ext cx="4680520" cy="3456384"/>
          </a:xfrm>
        </p:spPr>
        <p:txBody>
          <a:bodyPr>
            <a:noAutofit/>
          </a:bodyPr>
          <a:lstStyle/>
          <a:p>
            <a:r>
              <a:rPr lang="en-US" sz="1600" dirty="0" smtClean="0"/>
              <a:t>In crossed electric and magnetic fields, electrons drift at an angle to the direction of the electric field, known as the Lorentz angle. </a:t>
            </a:r>
            <a:endParaRPr lang="en-US" sz="1600" dirty="0"/>
          </a:p>
          <a:p>
            <a:r>
              <a:rPr lang="en-US" sz="1600" dirty="0" smtClean="0"/>
              <a:t>For the formation of the detector signal, the track appears "effectively inclined,"  coordinate accuracy degrades</a:t>
            </a:r>
            <a:r>
              <a:rPr lang="ru-RU" sz="1600" dirty="0" smtClean="0"/>
              <a:t> </a:t>
            </a:r>
            <a:r>
              <a:rPr lang="en-US" sz="1600" dirty="0" smtClean="0"/>
              <a:t>and occupancy increases</a:t>
            </a:r>
            <a:endParaRPr lang="ru-RU" sz="1600" dirty="0" smtClean="0"/>
          </a:p>
          <a:p>
            <a:r>
              <a:rPr lang="en-US" sz="1600" dirty="0" smtClean="0">
                <a:solidFill>
                  <a:srgbClr val="C00000"/>
                </a:solidFill>
              </a:rPr>
              <a:t>We need: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</a:rPr>
              <a:t>Space resolution better then 150 </a:t>
            </a:r>
            <a:r>
              <a:rPr lang="el-GR" sz="1600" dirty="0" smtClean="0">
                <a:solidFill>
                  <a:srgbClr val="C00000"/>
                </a:solidFill>
              </a:rPr>
              <a:t>μ</a:t>
            </a:r>
            <a:endParaRPr lang="en-US" sz="1600" dirty="0" smtClean="0">
              <a:solidFill>
                <a:srgbClr val="C00000"/>
              </a:solidFill>
            </a:endParaRPr>
          </a:p>
          <a:p>
            <a:pPr lvl="1"/>
            <a:r>
              <a:rPr lang="en-US" sz="1600" dirty="0" smtClean="0">
                <a:solidFill>
                  <a:srgbClr val="C00000"/>
                </a:solidFill>
              </a:rPr>
              <a:t>Double hit resolution about 1.5 mm</a:t>
            </a:r>
          </a:p>
          <a:p>
            <a:pPr lvl="1"/>
            <a:r>
              <a:rPr lang="en-US" sz="1600" dirty="0" smtClean="0">
                <a:solidFill>
                  <a:srgbClr val="C00000"/>
                </a:solidFill>
              </a:rPr>
              <a:t>Good amplitude to operate in </a:t>
            </a:r>
            <a:r>
              <a:rPr lang="en-US" sz="1600" dirty="0" err="1" smtClean="0">
                <a:solidFill>
                  <a:srgbClr val="C00000"/>
                </a:solidFill>
              </a:rPr>
              <a:t>triggerless</a:t>
            </a:r>
            <a:r>
              <a:rPr lang="en-US" sz="1600" dirty="0" smtClean="0">
                <a:solidFill>
                  <a:srgbClr val="C00000"/>
                </a:solidFill>
              </a:rPr>
              <a:t> mode</a:t>
            </a:r>
            <a:endParaRPr lang="ru-RU" sz="1600" dirty="0">
              <a:solidFill>
                <a:srgbClr val="C00000"/>
              </a:solidFill>
            </a:endParaRPr>
          </a:p>
        </p:txBody>
      </p:sp>
      <p:pic>
        <p:nvPicPr>
          <p:cNvPr id="4" name="Google Shape;820;p8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5536" y="1491630"/>
            <a:ext cx="3384376" cy="244827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98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MM operation in magnetic field : </a:t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ways to keep resolution</a:t>
            </a:r>
            <a:endParaRPr lang="ru-RU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16848" y="1203598"/>
                <a:ext cx="5544616" cy="3603848"/>
              </a:xfrm>
            </p:spPr>
            <p:txBody>
              <a:bodyPr>
                <a:normAutofit/>
              </a:bodyPr>
              <a:lstStyle/>
              <a:p>
                <a:r>
                  <a:rPr lang="en-US" sz="1700" dirty="0" smtClean="0">
                    <a:solidFill>
                      <a:srgbClr val="C00000"/>
                    </a:solidFill>
                  </a:rPr>
                  <a:t>“</a:t>
                </a:r>
                <a:r>
                  <a:rPr lang="en-US" sz="1700" dirty="0">
                    <a:solidFill>
                      <a:srgbClr val="C00000"/>
                    </a:solidFill>
                  </a:rPr>
                  <a:t>Standard” mixtures (Ar-CO</a:t>
                </a:r>
                <a:r>
                  <a:rPr lang="en-US" sz="1700" baseline="-25000" dirty="0">
                    <a:solidFill>
                      <a:srgbClr val="C00000"/>
                    </a:solidFill>
                  </a:rPr>
                  <a:t>2</a:t>
                </a:r>
                <a:r>
                  <a:rPr lang="en-US" sz="1700" dirty="0">
                    <a:solidFill>
                      <a:srgbClr val="C00000"/>
                    </a:solidFill>
                  </a:rPr>
                  <a:t>-iC</a:t>
                </a:r>
                <a:r>
                  <a:rPr lang="en-US" sz="1700" baseline="-25000" dirty="0">
                    <a:solidFill>
                      <a:srgbClr val="C00000"/>
                    </a:solidFill>
                  </a:rPr>
                  <a:t>4</a:t>
                </a:r>
                <a:r>
                  <a:rPr lang="en-US" sz="1700" dirty="0">
                    <a:solidFill>
                      <a:srgbClr val="C00000"/>
                    </a:solidFill>
                  </a:rPr>
                  <a:t>H</a:t>
                </a:r>
                <a:r>
                  <a:rPr lang="en-US" sz="1700" baseline="-25000" dirty="0">
                    <a:solidFill>
                      <a:srgbClr val="C00000"/>
                    </a:solidFill>
                  </a:rPr>
                  <a:t>10</a:t>
                </a:r>
                <a:r>
                  <a:rPr lang="en-US" sz="1700" dirty="0">
                    <a:solidFill>
                      <a:srgbClr val="C00000"/>
                    </a:solidFill>
                  </a:rPr>
                  <a:t>, Ar-iC</a:t>
                </a:r>
                <a:r>
                  <a:rPr lang="en-US" sz="1700" baseline="-25000" dirty="0">
                    <a:solidFill>
                      <a:srgbClr val="C00000"/>
                    </a:solidFill>
                  </a:rPr>
                  <a:t>4</a:t>
                </a:r>
                <a:r>
                  <a:rPr lang="en-US" sz="1700" dirty="0">
                    <a:solidFill>
                      <a:srgbClr val="C00000"/>
                    </a:solidFill>
                  </a:rPr>
                  <a:t>H</a:t>
                </a:r>
                <a:r>
                  <a:rPr lang="en-US" sz="1700" baseline="-25000" dirty="0">
                    <a:solidFill>
                      <a:srgbClr val="C00000"/>
                    </a:solidFill>
                  </a:rPr>
                  <a:t>10</a:t>
                </a:r>
                <a:r>
                  <a:rPr lang="en-US" sz="1700" dirty="0">
                    <a:solidFill>
                      <a:srgbClr val="C00000"/>
                    </a:solidFill>
                  </a:rPr>
                  <a:t>)  at optimal drift field + </a:t>
                </a:r>
                <a:r>
                  <a:rPr lang="el-GR" sz="1700" dirty="0">
                    <a:solidFill>
                      <a:srgbClr val="C00000"/>
                    </a:solidFill>
                  </a:rPr>
                  <a:t>μ</a:t>
                </a:r>
                <a:r>
                  <a:rPr lang="en-US" sz="1700" dirty="0" smtClean="0">
                    <a:solidFill>
                      <a:srgbClr val="C00000"/>
                    </a:solidFill>
                  </a:rPr>
                  <a:t>-TPC reconstruction</a:t>
                </a:r>
                <a:endParaRPr lang="en-US" sz="1700" dirty="0">
                  <a:solidFill>
                    <a:srgbClr val="C00000"/>
                  </a:solidFill>
                </a:endParaRPr>
              </a:p>
              <a:p>
                <a:pPr lvl="1"/>
                <a:r>
                  <a:rPr lang="en-US" sz="1500" dirty="0">
                    <a:solidFill>
                      <a:srgbClr val="C00000"/>
                    </a:solidFill>
                  </a:rPr>
                  <a:t>Lorentz angle &gt; 40</a:t>
                </a:r>
                <a:r>
                  <a:rPr lang="en-US" sz="1500" baseline="30000" dirty="0">
                    <a:solidFill>
                      <a:srgbClr val="C00000"/>
                    </a:solidFill>
                  </a:rPr>
                  <a:t>o   </a:t>
                </a:r>
                <a14:m>
                  <m:oMath xmlns:m="http://schemas.openxmlformats.org/officeDocument/2006/math">
                    <m:r>
                      <a:rPr lang="en-US" sz="1500" b="0" i="1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⇒</m:t>
                    </m:r>
                  </m:oMath>
                </a14:m>
                <a:r>
                  <a:rPr lang="en-US" sz="1500" dirty="0">
                    <a:solidFill>
                      <a:srgbClr val="C00000"/>
                    </a:solidFill>
                  </a:rPr>
                  <a:t>  Charge divided between  ~ 10 strips,  </a:t>
                </a:r>
                <a:r>
                  <a:rPr lang="en-US" sz="1500" dirty="0" smtClean="0">
                    <a:solidFill>
                      <a:srgbClr val="C00000"/>
                    </a:solidFill>
                  </a:rPr>
                  <a:t>high </a:t>
                </a:r>
                <a:r>
                  <a:rPr lang="en-US" sz="1500" dirty="0" err="1" smtClean="0">
                    <a:solidFill>
                      <a:srgbClr val="C00000"/>
                    </a:solidFill>
                  </a:rPr>
                  <a:t>ocupancy</a:t>
                </a:r>
                <a:r>
                  <a:rPr lang="en-US" sz="1500" dirty="0" smtClean="0">
                    <a:solidFill>
                      <a:srgbClr val="C00000"/>
                    </a:solidFill>
                  </a:rPr>
                  <a:t>, bad double hit resolution</a:t>
                </a:r>
              </a:p>
              <a:p>
                <a:r>
                  <a:rPr lang="en-US" sz="1700" b="1" dirty="0" smtClean="0">
                    <a:solidFill>
                      <a:srgbClr val="00B050"/>
                    </a:solidFill>
                  </a:rPr>
                  <a:t>Find a combination of mixture and drift field with Lorentz angle &lt; 10</a:t>
                </a:r>
                <a:r>
                  <a:rPr lang="en-US" sz="1700" b="1" baseline="30000" dirty="0" smtClean="0">
                    <a:solidFill>
                      <a:srgbClr val="00B050"/>
                    </a:solidFill>
                  </a:rPr>
                  <a:t>o</a:t>
                </a:r>
                <a:r>
                  <a:rPr lang="en-US" sz="1700" b="1" dirty="0" smtClean="0">
                    <a:solidFill>
                      <a:srgbClr val="00B050"/>
                    </a:solidFill>
                  </a:rPr>
                  <a:t>  </a:t>
                </a:r>
              </a:p>
              <a:p>
                <a:pPr marL="285750" indent="-285750"/>
                <a:r>
                  <a:rPr lang="en-US" sz="1700" dirty="0" smtClean="0"/>
                  <a:t>AR-CO</a:t>
                </a:r>
                <a:r>
                  <a:rPr lang="en-US" sz="1700" baseline="-25000" dirty="0"/>
                  <a:t>2  </a:t>
                </a:r>
                <a:r>
                  <a:rPr lang="en-US" sz="1700" dirty="0"/>
                  <a:t>gas mixtures with  high CO</a:t>
                </a:r>
                <a:r>
                  <a:rPr lang="en-US" sz="1700" baseline="-25000" dirty="0"/>
                  <a:t>2</a:t>
                </a:r>
                <a:r>
                  <a:rPr lang="en-US" sz="1700" dirty="0"/>
                  <a:t> fraction  (specifically Ar-CO</a:t>
                </a:r>
                <a:r>
                  <a:rPr lang="en-US" sz="1700" baseline="-25000" dirty="0"/>
                  <a:t>2</a:t>
                </a:r>
                <a:r>
                  <a:rPr lang="en-US" sz="1700" dirty="0"/>
                  <a:t> 30%-70%) looks OK</a:t>
                </a:r>
                <a:r>
                  <a:rPr lang="ru-RU" sz="1700" dirty="0"/>
                  <a:t>:</a:t>
                </a:r>
                <a:endParaRPr lang="en-US" sz="1700" dirty="0"/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500" dirty="0"/>
                  <a:t> reasonable  </a:t>
                </a:r>
                <a:r>
                  <a:rPr lang="en-US" sz="1500" dirty="0" smtClean="0"/>
                  <a:t>max. achievable gas gain   </a:t>
                </a:r>
                <a14:m>
                  <m:oMath xmlns:m="http://schemas.openxmlformats.org/officeDocument/2006/math">
                    <m:r>
                      <a:rPr lang="en-US" sz="1500" i="1">
                        <a:latin typeface="Cambria Math"/>
                      </a:rPr>
                      <m:t>1.5</m:t>
                    </m:r>
                    <m:r>
                      <a:rPr lang="en-US" sz="1500" i="1">
                        <a:latin typeface="Cambria Math"/>
                        <a:ea typeface="Cambria Math"/>
                      </a:rPr>
                      <m:t>÷2.0×</m:t>
                    </m:r>
                    <m:sSup>
                      <m:sSupPr>
                        <m:ctrlPr>
                          <a:rPr lang="en-US" sz="1500" i="1">
                            <a:latin typeface="Cambria Math"/>
                            <a:ea typeface="Cambria Math"/>
                          </a:rPr>
                        </m:ctrlPr>
                      </m:sSupPr>
                      <m:e>
                        <m:r>
                          <a:rPr lang="en-US" sz="1500" i="1">
                            <a:latin typeface="Cambria Math"/>
                            <a:ea typeface="Cambria Math"/>
                          </a:rPr>
                          <m:t>10</m:t>
                        </m:r>
                      </m:e>
                      <m:sup>
                        <m:r>
                          <a:rPr lang="en-US" sz="1500" i="1">
                            <a:latin typeface="Cambria Math"/>
                            <a:ea typeface="Cambria Math"/>
                          </a:rPr>
                          <m:t>4</m:t>
                        </m:r>
                      </m:sup>
                    </m:sSup>
                  </m:oMath>
                </a14:m>
                <a:r>
                  <a:rPr lang="en-US" sz="1500" dirty="0"/>
                  <a:t> 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500" dirty="0"/>
                  <a:t>Lorentz angle bellow 10</a:t>
                </a:r>
                <a:r>
                  <a:rPr lang="en-US" sz="1500" baseline="30000" dirty="0"/>
                  <a:t>o</a:t>
                </a:r>
                <a:r>
                  <a:rPr lang="en-US" sz="1500" dirty="0"/>
                  <a:t> for B=1T</a:t>
                </a:r>
              </a:p>
              <a:p>
                <a:pPr lvl="1">
                  <a:buFont typeface="Arial" pitchFamily="34" charset="0"/>
                  <a:buChar char="•"/>
                </a:pPr>
                <a:r>
                  <a:rPr lang="en-US" sz="1500" dirty="0"/>
                  <a:t>Expected resolution is about 100µ B=1T for 0.4mm pitch and </a:t>
                </a:r>
                <a:r>
                  <a:rPr lang="ru-RU" sz="1500" dirty="0"/>
                  <a:t> </a:t>
                </a:r>
                <a:r>
                  <a:rPr lang="en-US" sz="1500" dirty="0"/>
                  <a:t> B=1</a:t>
                </a:r>
                <a:r>
                  <a:rPr lang="ru-RU" sz="1500" dirty="0"/>
                  <a:t>Т (</a:t>
                </a:r>
                <a:r>
                  <a:rPr lang="en-US" sz="1500" dirty="0"/>
                  <a:t>Garfield </a:t>
                </a:r>
                <a:r>
                  <a:rPr lang="en-US" sz="1500" dirty="0" smtClean="0"/>
                  <a:t>simulation, charge weighting</a:t>
                </a:r>
                <a:r>
                  <a:rPr lang="ru-RU" sz="1500" dirty="0" smtClean="0"/>
                  <a:t>)</a:t>
                </a:r>
                <a:endParaRPr lang="en-US" sz="1500" dirty="0"/>
              </a:p>
              <a:p>
                <a:endParaRPr lang="en-US" sz="1800" b="1" dirty="0">
                  <a:solidFill>
                    <a:schemeClr val="accent5">
                      <a:lumMod val="75000"/>
                    </a:schemeClr>
                  </a:solidFill>
                </a:endParaRPr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6848" y="1203598"/>
                <a:ext cx="5544616" cy="3603848"/>
              </a:xfrm>
              <a:blipFill rotWithShape="1">
                <a:blip r:embed="rId2"/>
                <a:stretch>
                  <a:fillRect l="-550" t="-50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179" y="1347614"/>
            <a:ext cx="3616055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62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Gas mixture  test in magnetic field: results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600" dirty="0"/>
          </a:p>
        </p:txBody>
      </p:sp>
      <p:sp>
        <p:nvSpPr>
          <p:cNvPr id="8" name="TextBox 7"/>
          <p:cNvSpPr txBox="1"/>
          <p:nvPr/>
        </p:nvSpPr>
        <p:spPr>
          <a:xfrm>
            <a:off x="471100" y="771550"/>
            <a:ext cx="79173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H4 beam &amp; Goliath magnet, </a:t>
            </a:r>
            <a:r>
              <a:rPr lang="en-US" dirty="0" smtClean="0"/>
              <a:t>B</a:t>
            </a:r>
            <a:r>
              <a:rPr lang="en-US" baseline="-25000" dirty="0" smtClean="0"/>
              <a:t>MAX</a:t>
            </a:r>
            <a:r>
              <a:rPr lang="en-US" dirty="0" smtClean="0"/>
              <a:t>=1.35T </a:t>
            </a:r>
            <a:endParaRPr lang="en-US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Two very similar chambers, </a:t>
            </a:r>
            <a:r>
              <a:rPr lang="en-US" dirty="0" smtClean="0"/>
              <a:t>APV25/SRS  readout,  Ar-CO</a:t>
            </a:r>
            <a:r>
              <a:rPr lang="en-US" baseline="-25000" dirty="0" smtClean="0"/>
              <a:t>2 </a:t>
            </a:r>
            <a:r>
              <a:rPr lang="en-US" dirty="0" smtClean="0"/>
              <a:t>(30%-70%) gas mixture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Small beam divergence(neglected)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Charge weighting for cluster </a:t>
            </a:r>
            <a:r>
              <a:rPr lang="en-US" dirty="0" err="1" smtClean="0"/>
              <a:t>coords</a:t>
            </a:r>
            <a:r>
              <a:rPr lang="en-US" dirty="0" smtClean="0"/>
              <a:t> reconstruction</a:t>
            </a:r>
          </a:p>
          <a:p>
            <a:endParaRPr lang="ru-RU" dirty="0"/>
          </a:p>
        </p:txBody>
      </p:sp>
      <p:grpSp>
        <p:nvGrpSpPr>
          <p:cNvPr id="23" name="Группа 22"/>
          <p:cNvGrpSpPr/>
          <p:nvPr/>
        </p:nvGrpSpPr>
        <p:grpSpPr>
          <a:xfrm>
            <a:off x="440319" y="2166224"/>
            <a:ext cx="8524169" cy="1989702"/>
            <a:chOff x="440319" y="2238232"/>
            <a:chExt cx="8524169" cy="1989702"/>
          </a:xfrm>
        </p:grpSpPr>
        <p:sp>
          <p:nvSpPr>
            <p:cNvPr id="10" name="TextBox 9"/>
            <p:cNvSpPr txBox="1"/>
            <p:nvPr/>
          </p:nvSpPr>
          <p:spPr>
            <a:xfrm>
              <a:off x="4860032" y="3133606"/>
              <a:ext cx="9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chamber1</a:t>
              </a:r>
              <a:endParaRPr lang="ru-RU" sz="1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60032" y="3287494"/>
              <a:ext cx="931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000FF"/>
                  </a:solidFill>
                </a:rPr>
                <a:t>chamber2</a:t>
              </a:r>
              <a:endParaRPr lang="ru-RU" sz="1400" b="1" dirty="0">
                <a:solidFill>
                  <a:srgbClr val="0000FF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440319" y="2427934"/>
              <a:ext cx="8524169" cy="1800000"/>
              <a:chOff x="440319" y="2067894"/>
              <a:chExt cx="8524169" cy="1800000"/>
            </a:xfrm>
          </p:grpSpPr>
          <p:pic>
            <p:nvPicPr>
              <p:cNvPr id="1026" name="Picture 2"/>
              <p:cNvPicPr preferRelativeResize="0">
                <a:picLocks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64488" y="2067894"/>
                <a:ext cx="2700000" cy="180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2050" name="Picture 2"/>
              <p:cNvPicPr preferRelativeResize="0">
                <a:picLocks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12160" y="2067894"/>
                <a:ext cx="2700000" cy="1800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6146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0319" y="2113243"/>
                <a:ext cx="2619513" cy="17093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4" name="TextBox 13"/>
            <p:cNvSpPr txBox="1"/>
            <p:nvPr/>
          </p:nvSpPr>
          <p:spPr>
            <a:xfrm>
              <a:off x="702703" y="2238232"/>
              <a:ext cx="209474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Two chamber residual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1907705" y="2859782"/>
                  <a:ext cx="1008112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1200" dirty="0" smtClean="0">
                      <a:solidFill>
                        <a:srgbClr val="FF0000"/>
                      </a:solidFill>
                    </a:rPr>
                    <a:t>B=0.92T</a:t>
                  </a:r>
                </a:p>
                <a:p>
                  <a:r>
                    <a:rPr lang="en-US" sz="1200" dirty="0" smtClean="0">
                      <a:solidFill>
                        <a:srgbClr val="FF0000"/>
                      </a:solidFill>
                    </a:rPr>
                    <a:t>Pitch 0.45</a:t>
                  </a: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𝜎</m:t>
                        </m:r>
                        <m:r>
                          <a:rPr lang="en-US" sz="120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≅105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𝜇</m:t>
                        </m:r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     </m:t>
                        </m:r>
                      </m:oMath>
                    </m:oMathPara>
                  </a14:m>
                  <a:endParaRPr lang="en-US" sz="1200" dirty="0" smtClean="0">
                    <a:solidFill>
                      <a:srgbClr val="FF0000"/>
                    </a:solidFill>
                  </a:endParaRPr>
                </a:p>
                <a:p>
                  <a:endParaRPr lang="ru-RU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7705" y="2859782"/>
                  <a:ext cx="1008112" cy="923330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606"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/>
            <p:cNvSpPr txBox="1"/>
            <p:nvPr/>
          </p:nvSpPr>
          <p:spPr>
            <a:xfrm>
              <a:off x="3995936" y="2238232"/>
              <a:ext cx="13487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Efficiency </a:t>
              </a:r>
              <a:r>
                <a:rPr lang="en-US" sz="1600" dirty="0" err="1" smtClean="0">
                  <a:solidFill>
                    <a:srgbClr val="C00000"/>
                  </a:solidFill>
                </a:rPr>
                <a:t>vs</a:t>
              </a:r>
              <a:r>
                <a:rPr lang="en-US" sz="1600" dirty="0" smtClean="0">
                  <a:solidFill>
                    <a:srgbClr val="C00000"/>
                  </a:solidFill>
                </a:rPr>
                <a:t> B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940271" y="2238232"/>
              <a:ext cx="14481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>
                  <a:solidFill>
                    <a:srgbClr val="C00000"/>
                  </a:solidFill>
                </a:rPr>
                <a:t>Resolution </a:t>
              </a:r>
              <a:r>
                <a:rPr lang="en-US" sz="1600" dirty="0" err="1" smtClean="0">
                  <a:solidFill>
                    <a:srgbClr val="C00000"/>
                  </a:solidFill>
                </a:rPr>
                <a:t>vs</a:t>
              </a:r>
              <a:r>
                <a:rPr lang="en-US" sz="1600" dirty="0" smtClean="0">
                  <a:solidFill>
                    <a:srgbClr val="C00000"/>
                  </a:solidFill>
                </a:rPr>
                <a:t> B</a:t>
              </a:r>
              <a:endParaRPr lang="ru-RU" sz="1600" dirty="0">
                <a:solidFill>
                  <a:srgbClr val="C00000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737296" y="3459719"/>
              <a:ext cx="107420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Pitch =0.7mm</a:t>
              </a:r>
            </a:p>
            <a:p>
              <a:r>
                <a:rPr lang="en-US" sz="1200" dirty="0" err="1" smtClean="0"/>
                <a:t>Edrift</a:t>
              </a:r>
              <a:r>
                <a:rPr lang="en-US" sz="1200" dirty="0" smtClean="0"/>
                <a:t>=2kV/cm</a:t>
              </a:r>
              <a:endParaRPr lang="ru-RU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660232" y="2614141"/>
            <a:ext cx="1074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Pitch =0.7mm</a:t>
            </a:r>
          </a:p>
          <a:p>
            <a:r>
              <a:rPr lang="en-US" sz="1200" dirty="0" err="1" smtClean="0"/>
              <a:t>Edrift</a:t>
            </a:r>
            <a:r>
              <a:rPr lang="en-US" sz="1200" dirty="0" smtClean="0"/>
              <a:t>=2kV/cm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295607" y="4166572"/>
            <a:ext cx="3185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Better then in was expected!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15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1141635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Development of low-material MM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for AMBER small angle tracker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467544" y="1707653"/>
                <a:ext cx="8219256" cy="2886969"/>
              </a:xfrm>
            </p:spPr>
            <p:txBody>
              <a:bodyPr>
                <a:normAutofit/>
              </a:bodyPr>
              <a:lstStyle/>
              <a:p>
                <a:pPr>
                  <a:buFont typeface="Wingdings" pitchFamily="2" charset="2"/>
                  <a:buChar char="Ø"/>
                </a:pPr>
                <a:r>
                  <a:rPr lang="en-US" sz="2800" b="1" dirty="0" smtClean="0">
                    <a:solidFill>
                      <a:srgbClr val="C00000"/>
                    </a:solidFill>
                  </a:rPr>
                  <a:t>Requirements:</a:t>
                </a:r>
                <a:r>
                  <a:rPr lang="en-US" sz="2800" b="1" dirty="0">
                    <a:solidFill>
                      <a:srgbClr val="C00000"/>
                    </a:solidFill>
                  </a:rPr>
                  <a:t> 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sz="2400" dirty="0" smtClean="0"/>
                  <a:t>Active area : 30x30 cm</a:t>
                </a:r>
                <a:r>
                  <a:rPr lang="en-US" sz="2400" baseline="30000" dirty="0" smtClean="0"/>
                  <a:t>2</a:t>
                </a:r>
                <a:r>
                  <a:rPr lang="en-US" sz="2400" dirty="0" smtClean="0"/>
                  <a:t> (preferably up to 40x40)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sz="2400" dirty="0" smtClean="0"/>
                  <a:t>Resolution  : 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≅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80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endParaRPr lang="en-US" sz="2400" dirty="0" smtClean="0"/>
              </a:p>
              <a:p>
                <a:pPr lvl="1">
                  <a:buFont typeface="Wingdings" pitchFamily="2" charset="2"/>
                  <a:buChar char="Ø"/>
                </a:pPr>
                <a:r>
                  <a:rPr lang="en-US" sz="2400" dirty="0" smtClean="0"/>
                  <a:t>Material budget: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/>
                          </a:rPr>
                          <m:t>&lt;0.3% </m:t>
                        </m:r>
                      </m:den>
                    </m:f>
                  </m:oMath>
                </a14:m>
                <a:r>
                  <a:rPr lang="en-US" sz="2400" dirty="0" smtClean="0"/>
                  <a:t> per plane</a:t>
                </a:r>
              </a:p>
              <a:p>
                <a:pPr lvl="1">
                  <a:buFont typeface="Wingdings" pitchFamily="2" charset="2"/>
                  <a:buChar char="Ø"/>
                </a:pPr>
                <a:r>
                  <a:rPr lang="en-US" sz="2400" dirty="0" smtClean="0"/>
                  <a:t>Easy-to-reproduce technology</a:t>
                </a:r>
              </a:p>
            </p:txBody>
          </p:sp>
        </mc:Choice>
        <mc:Fallback xmlns=""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7544" y="1707653"/>
                <a:ext cx="8219256" cy="2886969"/>
              </a:xfrm>
              <a:blipFill rotWithShape="1">
                <a:blip r:embed="rId2"/>
                <a:stretch>
                  <a:fillRect l="-1335" t="-189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0584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15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ow-material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MM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Объект 5"/>
              <p:cNvSpPr>
                <a:spLocks noGrp="1"/>
              </p:cNvSpPr>
              <p:nvPr>
                <p:ph sz="half" idx="2"/>
              </p:nvPr>
            </p:nvSpPr>
            <p:spPr>
              <a:xfrm>
                <a:off x="3707904" y="1419622"/>
                <a:ext cx="4978896" cy="3459831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2-side, “floating mesh”</a:t>
                </a:r>
              </a:p>
              <a:p>
                <a:r>
                  <a:rPr lang="en-US" sz="2000" dirty="0" smtClean="0"/>
                  <a:t>Active area 10.2x10 cm</a:t>
                </a:r>
                <a:r>
                  <a:rPr lang="en-US" sz="2000" baseline="30000" dirty="0" smtClean="0"/>
                  <a:t>2</a:t>
                </a:r>
                <a:r>
                  <a:rPr lang="en-US" sz="2000" dirty="0" smtClean="0"/>
                  <a:t>, easy to scale, limited by PCB size</a:t>
                </a:r>
              </a:p>
              <a:p>
                <a:r>
                  <a:rPr lang="en-US" sz="2000" dirty="0" smtClean="0"/>
                  <a:t>2x256 strips, 0.4 mm pitch</a:t>
                </a:r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/>
                          </a:rPr>
                          <m:t>𝑥</m:t>
                        </m:r>
                      </m:num>
                      <m:den>
                        <m:sSub>
                          <m:sSub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en-US" sz="2000" i="1">
                            <a:latin typeface="Cambria Math"/>
                          </a:rPr>
                          <m:t>&lt;0.</m:t>
                        </m:r>
                        <m:r>
                          <a:rPr lang="en-US" sz="2000" b="0" i="1" smtClean="0">
                            <a:latin typeface="Cambria Math"/>
                          </a:rPr>
                          <m:t>5</m:t>
                        </m:r>
                        <m:r>
                          <a:rPr lang="en-US" sz="2000" i="1">
                            <a:latin typeface="Cambria Math"/>
                          </a:rPr>
                          <m:t>%</m:t>
                        </m:r>
                      </m:den>
                    </m:f>
                  </m:oMath>
                </a14:m>
                <a:r>
                  <a:rPr lang="en-US" sz="2000" dirty="0" smtClean="0"/>
                  <a:t> for 2 plane</a:t>
                </a:r>
              </a:p>
              <a:p>
                <a:r>
                  <a:rPr lang="en-US" sz="2000" dirty="0" smtClean="0"/>
                  <a:t>Resolution: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𝜎</m:t>
                    </m:r>
                    <m:r>
                      <a:rPr lang="en-US" sz="2000" i="1" smtClean="0">
                        <a:latin typeface="Cambria Math"/>
                        <a:ea typeface="Cambria Math"/>
                      </a:rPr>
                      <m:t>≅70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𝜇</m:t>
                    </m:r>
                  </m:oMath>
                </a14:m>
                <a:r>
                  <a:rPr lang="en-US" sz="2000" dirty="0" smtClean="0"/>
                  <a:t> (beam test results)</a:t>
                </a:r>
              </a:p>
              <a:p>
                <a:r>
                  <a:rPr lang="en-US" sz="2000" dirty="0" smtClean="0"/>
                  <a:t>Efficiency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</a:rPr>
                      <m:t>𝜀</m:t>
                    </m:r>
                    <m:r>
                      <a:rPr lang="en-US" sz="2000" b="0" i="1" smtClean="0">
                        <a:latin typeface="Cambria Math"/>
                        <a:ea typeface="Cambria Math"/>
                      </a:rPr>
                      <m:t>&gt;95%</m:t>
                    </m:r>
                  </m:oMath>
                </a14:m>
                <a:r>
                  <a:rPr lang="en-US" sz="2000" dirty="0"/>
                  <a:t> (beam test results)</a:t>
                </a:r>
              </a:p>
              <a:p>
                <a:pPr marL="0" indent="0">
                  <a:buNone/>
                </a:pPr>
                <a:endParaRPr lang="ru-RU" sz="2000" dirty="0"/>
              </a:p>
            </p:txBody>
          </p:sp>
        </mc:Choice>
        <mc:Fallback>
          <p:sp>
            <p:nvSpPr>
              <p:cNvPr id="6" name="Объект 5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3707904" y="1419622"/>
                <a:ext cx="4978896" cy="3459831"/>
              </a:xfrm>
              <a:blipFill rotWithShape="1">
                <a:blip r:embed="rId2"/>
                <a:stretch>
                  <a:fillRect l="-979" t="-88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347614"/>
            <a:ext cx="2417638" cy="3223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202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8031"/>
            <a:ext cx="8229600" cy="85725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ow-material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MM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3600" dirty="0" smtClean="0">
                <a:solidFill>
                  <a:schemeClr val="accent1">
                    <a:lumMod val="75000"/>
                  </a:schemeClr>
                </a:solidFill>
              </a:rPr>
              <a:t>prototype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3598"/>
            <a:ext cx="4316301" cy="3182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220072" y="3003798"/>
            <a:ext cx="3744417" cy="1815882"/>
          </a:xfrm>
          <a:prstGeom prst="rect">
            <a:avLst/>
          </a:prstGeom>
          <a:noFill/>
          <a:ln w="158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Readout panel: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Sandwich  50</a:t>
            </a:r>
            <a:r>
              <a:rPr lang="el-GR" sz="1600" dirty="0" smtClean="0"/>
              <a:t>μ</a:t>
            </a:r>
            <a:r>
              <a:rPr lang="en-US" sz="1600" dirty="0" smtClean="0"/>
              <a:t> flex PCB – 3mm  </a:t>
            </a:r>
            <a:r>
              <a:rPr lang="en-US" sz="1600" dirty="0" err="1" smtClean="0"/>
              <a:t>Rohacell</a:t>
            </a:r>
            <a:r>
              <a:rPr lang="en-US" sz="1600" dirty="0" smtClean="0"/>
              <a:t> foam </a:t>
            </a:r>
            <a:r>
              <a:rPr lang="en-US" sz="1600" dirty="0"/>
              <a:t>– </a:t>
            </a:r>
            <a:r>
              <a:rPr lang="en-US" sz="1600" dirty="0" smtClean="0"/>
              <a:t> 50</a:t>
            </a:r>
            <a:r>
              <a:rPr lang="el-GR" sz="1600" dirty="0"/>
              <a:t>μ</a:t>
            </a:r>
            <a:r>
              <a:rPr lang="en-US" sz="1600" dirty="0"/>
              <a:t> flex PCB 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/>
              <a:t>withstands </a:t>
            </a:r>
            <a:r>
              <a:rPr lang="en-US" sz="1600" dirty="0" smtClean="0"/>
              <a:t>heating up to 130</a:t>
            </a:r>
            <a:r>
              <a:rPr lang="en-US" sz="1600" baseline="30000" dirty="0" smtClean="0"/>
              <a:t>o</a:t>
            </a:r>
            <a:r>
              <a:rPr lang="en-US" sz="1600" dirty="0" smtClean="0"/>
              <a:t> </a:t>
            </a:r>
            <a:r>
              <a:rPr lang="en-US" sz="1600" dirty="0"/>
              <a:t>and </a:t>
            </a:r>
            <a:r>
              <a:rPr lang="en-US" sz="1600" dirty="0" smtClean="0"/>
              <a:t>etching</a:t>
            </a:r>
            <a:endParaRPr lang="ru-RU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Guard ring &amp; pillars were produced after sandwich gluing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98787" y="2499742"/>
            <a:ext cx="194482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Mesh </a:t>
            </a:r>
            <a:r>
              <a:rPr lang="en-US" dirty="0" err="1" smtClean="0"/>
              <a:t>frame+mesh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210646" y="1995686"/>
            <a:ext cx="2825645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Cathode – 25µ rigid-flex </a:t>
            </a:r>
            <a:r>
              <a:rPr lang="en-US" dirty="0" err="1" smtClean="0"/>
              <a:t>pcb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220072" y="889452"/>
            <a:ext cx="36004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Outer wall – </a:t>
            </a:r>
            <a:r>
              <a:rPr lang="en-US" dirty="0"/>
              <a:t>25µ rigid-flex </a:t>
            </a:r>
            <a:r>
              <a:rPr lang="en-US" dirty="0" err="1" smtClean="0"/>
              <a:t>pcb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Copper layer produced by vacuum coating for min material</a:t>
            </a:r>
            <a:endParaRPr lang="ru-RU" dirty="0"/>
          </a:p>
        </p:txBody>
      </p:sp>
      <p:cxnSp>
        <p:nvCxnSpPr>
          <p:cNvPr id="10" name="Прямая со стрелкой 9"/>
          <p:cNvCxnSpPr>
            <a:stCxn id="5" idx="1"/>
          </p:cNvCxnSpPr>
          <p:nvPr/>
        </p:nvCxnSpPr>
        <p:spPr>
          <a:xfrm flipH="1" flipV="1">
            <a:off x="4355976" y="3075806"/>
            <a:ext cx="864096" cy="835933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7" idx="1"/>
          </p:cNvCxnSpPr>
          <p:nvPr/>
        </p:nvCxnSpPr>
        <p:spPr>
          <a:xfrm flipH="1">
            <a:off x="4067944" y="2684408"/>
            <a:ext cx="1130843" cy="0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1"/>
          </p:cNvCxnSpPr>
          <p:nvPr/>
        </p:nvCxnSpPr>
        <p:spPr>
          <a:xfrm flipH="1">
            <a:off x="3995936" y="2180352"/>
            <a:ext cx="1214710" cy="2035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4" idx="1"/>
          </p:cNvCxnSpPr>
          <p:nvPr/>
        </p:nvCxnSpPr>
        <p:spPr>
          <a:xfrm flipH="1">
            <a:off x="3995936" y="1351117"/>
            <a:ext cx="1224136" cy="644569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30" name="Номер слайда 2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02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5486"/>
            <a:ext cx="8229600" cy="857250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ow-material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MM: readout panel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3968" y="1708708"/>
            <a:ext cx="4320480" cy="2800767"/>
          </a:xfrm>
          <a:prstGeom prst="rect">
            <a:avLst/>
          </a:prstGeom>
          <a:noFill/>
          <a:ln w="15875">
            <a:noFill/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Sandwich  50</a:t>
            </a:r>
            <a:r>
              <a:rPr lang="el-GR" sz="1600" dirty="0" smtClean="0"/>
              <a:t>μ</a:t>
            </a:r>
            <a:r>
              <a:rPr lang="en-US" sz="1600" dirty="0" smtClean="0"/>
              <a:t> flex PCB – 3mm  </a:t>
            </a:r>
            <a:r>
              <a:rPr lang="en-US" sz="1600" dirty="0" err="1" smtClean="0"/>
              <a:t>Rohacell</a:t>
            </a:r>
            <a:r>
              <a:rPr lang="en-US" sz="1600" dirty="0" smtClean="0"/>
              <a:t> foam </a:t>
            </a:r>
            <a:r>
              <a:rPr lang="en-US" sz="1600" dirty="0"/>
              <a:t>– </a:t>
            </a:r>
            <a:r>
              <a:rPr lang="en-US" sz="1600" dirty="0" smtClean="0"/>
              <a:t> 50</a:t>
            </a:r>
            <a:r>
              <a:rPr lang="el-GR" sz="1600" dirty="0"/>
              <a:t>μ</a:t>
            </a:r>
            <a:r>
              <a:rPr lang="en-US" sz="1600" dirty="0"/>
              <a:t> flex PCB </a:t>
            </a: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Pillars cant be formed on raw readout PCB as polymerization of photoresist cause shrinking of thing (50</a:t>
            </a:r>
            <a:r>
              <a:rPr lang="el-GR" sz="1600" dirty="0" smtClean="0"/>
              <a:t>μ</a:t>
            </a:r>
            <a:r>
              <a:rPr lang="en-US" sz="1600" dirty="0" smtClean="0"/>
              <a:t>) PCB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/>
              <a:t>After gluing readout panel MUST withstand heating and etching (use suitable materials  and glue)</a:t>
            </a:r>
          </a:p>
          <a:p>
            <a:pPr marL="285750" indent="-285750">
              <a:buFont typeface="Arial" pitchFamily="34" charset="0"/>
              <a:buChar char="•"/>
            </a:pPr>
            <a:endParaRPr lang="en-US" sz="16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388911"/>
            <a:ext cx="2496038" cy="332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11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ow-material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MM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prototype</a:t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Gas gain and uniformity</a:t>
            </a:r>
            <a:endParaRPr lang="ru-RU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5" name="Picture 2" descr="C:\Users\ddv\Downloads\Amber_G-V.png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10" y="1410401"/>
            <a:ext cx="414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1331640" y="1286064"/>
            <a:ext cx="1631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Gain </a:t>
            </a:r>
            <a:r>
              <a:rPr lang="en-US" b="1" dirty="0" err="1" smtClean="0"/>
              <a:t>vs</a:t>
            </a:r>
            <a:r>
              <a:rPr lang="en-US" b="1" dirty="0" smtClean="0"/>
              <a:t> voltage</a:t>
            </a:r>
            <a:endParaRPr lang="ru-RU" b="1" dirty="0"/>
          </a:p>
        </p:txBody>
      </p:sp>
      <p:pic>
        <p:nvPicPr>
          <p:cNvPr id="17" name="Picture 4" descr="C:\Users\ddv\Downloads\AMBER_uniformity.png"/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10401"/>
            <a:ext cx="4140000" cy="27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816325" y="1286064"/>
            <a:ext cx="1689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Gain uniformity</a:t>
            </a:r>
            <a:endParaRPr lang="ru-RU" b="1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3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L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ow-material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MM</a:t>
            </a:r>
            <a:r>
              <a:rPr lang="en-US" sz="4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  <a:t>prototype</a:t>
            </a:r>
            <a:br>
              <a:rPr lang="en-US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100" dirty="0" smtClean="0">
                <a:solidFill>
                  <a:schemeClr val="accent1">
                    <a:lumMod val="75000"/>
                  </a:schemeClr>
                </a:solidFill>
              </a:rPr>
              <a:t>Beam test result </a:t>
            </a:r>
            <a:endParaRPr lang="ru-RU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959902"/>
            <a:ext cx="2810823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206" y="1959902"/>
            <a:ext cx="2862588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1959902"/>
            <a:ext cx="2868927" cy="198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51950" y="1811460"/>
            <a:ext cx="17145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Efficiency  </a:t>
            </a:r>
            <a:r>
              <a:rPr lang="en-US" sz="1400" b="1" dirty="0" err="1" smtClean="0"/>
              <a:t>vs</a:t>
            </a:r>
            <a:r>
              <a:rPr lang="en-US" sz="1400" b="1" dirty="0" smtClean="0"/>
              <a:t> voltage</a:t>
            </a:r>
            <a:endParaRPr lang="ru-RU" sz="1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545197" y="1850443"/>
            <a:ext cx="15071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2D Efficiency map</a:t>
            </a:r>
            <a:endParaRPr lang="ru-RU" sz="1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6464272" y="1822510"/>
            <a:ext cx="1827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Side1&amp;side 2 residual </a:t>
            </a:r>
            <a:endParaRPr lang="ru-RU" sz="1400" b="1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19</a:t>
            </a:fld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467544" y="4196576"/>
            <a:ext cx="58563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Pillars takes 4.9% of active area =&gt;efficiency is near the limit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1347614"/>
            <a:ext cx="3306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APV25/SRS readout, 2fQ </a:t>
            </a:r>
            <a:r>
              <a:rPr lang="en-US" dirty="0" err="1" smtClean="0"/>
              <a:t>thresold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3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359038"/>
              </p:ext>
            </p:extLst>
          </p:nvPr>
        </p:nvGraphicFramePr>
        <p:xfrm>
          <a:off x="287524" y="195486"/>
          <a:ext cx="8568952" cy="45086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64699"/>
                <a:gridCol w="670509"/>
                <a:gridCol w="988702"/>
                <a:gridCol w="868108"/>
                <a:gridCol w="868108"/>
                <a:gridCol w="1085136"/>
                <a:gridCol w="868108"/>
                <a:gridCol w="1855582"/>
              </a:tblGrid>
              <a:tr h="423464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 smtClean="0">
                          <a:effectLst/>
                        </a:rPr>
                        <a:t>material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X0 (g/cm²)</a:t>
                      </a:r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 smtClean="0">
                          <a:effectLst/>
                        </a:rPr>
                        <a:t>Density </a:t>
                      </a:r>
                      <a:r>
                        <a:rPr lang="en-US" sz="1100" u="none" strike="noStrike" dirty="0">
                          <a:effectLst/>
                        </a:rPr>
                        <a:t>(g/cm3)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 err="1" smtClean="0">
                          <a:effectLst/>
                        </a:rPr>
                        <a:t>Thikness</a:t>
                      </a:r>
                      <a:r>
                        <a:rPr lang="en-US" sz="1100" u="none" strike="noStrike" dirty="0" smtClean="0">
                          <a:effectLst/>
                        </a:rPr>
                        <a:t>,</a:t>
                      </a:r>
                    </a:p>
                    <a:p>
                      <a:pPr algn="ctr" fontAlgn="t"/>
                      <a:r>
                        <a:rPr lang="en-US" sz="11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µ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Fill</a:t>
                      </a:r>
                    </a:p>
                    <a:p>
                      <a:pPr algn="ctr" fontAlgn="t"/>
                      <a:r>
                        <a:rPr lang="en-US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Factor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>
                          <a:effectLst/>
                        </a:rPr>
                        <a:t>X0 (cm)</a:t>
                      </a:r>
                      <a:endParaRPr lang="en-US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u="none" strike="noStrike" dirty="0">
                          <a:effectLst/>
                        </a:rPr>
                        <a:t>x/X0</a:t>
                      </a:r>
                      <a:endParaRPr lang="en-US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1" i="1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1" i="1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shielding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8,96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0,080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1,00E-04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Cover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Kapton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40,58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28,577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8,75E-05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Cathod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>
                          <a:effectLst/>
                        </a:rPr>
                        <a:t>Kapton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40,58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28,577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1,75E-04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copper/cathode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8,96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0,100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1,25E-04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mesh 63/18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 smtClean="0">
                          <a:effectLst/>
                        </a:rPr>
                        <a:t>Inox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7,93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0,448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1,765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6,34E-04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PCB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Kapton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40,58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28,577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1,75E-04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PCB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8,96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0,625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1,435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7,84E-04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core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Glue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43,25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1,33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32,519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1,54E-04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 smtClean="0">
                          <a:effectLst/>
                        </a:rPr>
                        <a:t>rohacel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3000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4,19E-04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Glue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43,25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1,33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32,519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1,54E-04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PCB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12,86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8,96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0,625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7,84E-04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>
                          <a:effectLst/>
                        </a:rPr>
                        <a:t>PCB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Kapton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40,58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1,42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50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28,577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1,75E-04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mesh 63/18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err="1" smtClean="0">
                          <a:effectLst/>
                        </a:rPr>
                        <a:t>Inox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14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7,93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0,448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1,765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6,34E-04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copper/cathode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12,86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8,96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0,100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1,25E-04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Cathode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Kapton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40,58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28,577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1,75E-04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u="none" strike="noStrike" dirty="0">
                          <a:effectLst/>
                        </a:rPr>
                        <a:t>Cover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>
                          <a:effectLst/>
                        </a:rPr>
                        <a:t>Kapton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40,58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1,42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28,577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8,75E-05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0895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Shielding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 smtClean="0">
                          <a:effectLst/>
                        </a:rPr>
                        <a:t>Copper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12,86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8,96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18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0,080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1,435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1,00E-04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323885"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700" b="1" i="0" u="none" strike="noStrike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700" u="none" strike="noStrike" dirty="0">
                          <a:effectLst/>
                        </a:rPr>
                        <a:t>4,89E-03</a:t>
                      </a:r>
                      <a:endParaRPr lang="en-US" sz="1700" b="1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ru-RU" smtClean="0"/>
              <a:t>12.10.2026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D.Dedovich  INSTR2026, Hefei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F21B6-A5D4-4331-A984-DBAD9A280D0C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18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051720" y="1712164"/>
            <a:ext cx="474258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Thanks</a:t>
            </a:r>
            <a:endParaRPr lang="ru-RU" sz="115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2695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2847</TotalTime>
  <Words>1362</Words>
  <Application>Microsoft Office PowerPoint</Application>
  <PresentationFormat>Экран (16:9)</PresentationFormat>
  <Paragraphs>353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Micromegas development and production at JINR</vt:lpstr>
      <vt:lpstr>Micromegas production at JINR</vt:lpstr>
      <vt:lpstr>Micromegas production site at JINR Current status</vt:lpstr>
      <vt:lpstr>NICA/SPD Micromegas Central Tracker </vt:lpstr>
      <vt:lpstr>SPD Micromegas Central tracker</vt:lpstr>
      <vt:lpstr>MCT@SPD : realistic prototype</vt:lpstr>
      <vt:lpstr>Cylindrical Micromegas: production cycle</vt:lpstr>
      <vt:lpstr>Cylindrical Micromegas: test results</vt:lpstr>
      <vt:lpstr>Cylindrical MM : pillar structure</vt:lpstr>
      <vt:lpstr>Pillar structure test results:</vt:lpstr>
      <vt:lpstr>Gas mixture for operation in magnetic field</vt:lpstr>
      <vt:lpstr>MM operation in magnetic field :  ways to keep resolution</vt:lpstr>
      <vt:lpstr>Gas mixture  test in magnetic field: results  </vt:lpstr>
      <vt:lpstr>Development of low-material MM for AMBER small angle tracker</vt:lpstr>
      <vt:lpstr>Low-material MM</vt:lpstr>
      <vt:lpstr>Low-material MM prototype</vt:lpstr>
      <vt:lpstr>Low-material MM: readout panel</vt:lpstr>
      <vt:lpstr>Low-material MM prototype Gas gain and uniformity</vt:lpstr>
      <vt:lpstr>Low-material MM prototype Beam test result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Micromegas development and production at JINR</dc:title>
  <dc:creator>ddedovich@yandex.ru</dc:creator>
  <cp:lastModifiedBy>ddedovich@yandex.ru</cp:lastModifiedBy>
  <cp:revision>65</cp:revision>
  <dcterms:created xsi:type="dcterms:W3CDTF">2026-10-09T22:35:53Z</dcterms:created>
  <dcterms:modified xsi:type="dcterms:W3CDTF">2026-10-11T22:29:15Z</dcterms:modified>
</cp:coreProperties>
</file>