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3" r:id="rId3"/>
  </p:sldMasterIdLst>
  <p:notesMasterIdLst>
    <p:notesMasterId r:id="rId2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868" r:id="rId20"/>
    <p:sldId id="272" r:id="rId21"/>
    <p:sldId id="273" r:id="rId22"/>
    <p:sldId id="274" r:id="rId23"/>
    <p:sldId id="275" r:id="rId24"/>
    <p:sldId id="276" r:id="rId25"/>
    <p:sldId id="277" r:id="rId26"/>
    <p:sldId id="278"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目录" id="{FF2407CB-9563-43F6-8D21-3922B11ACC69}">
          <p14:sldIdLst>
            <p14:sldId id="256"/>
            <p14:sldId id="257"/>
            <p14:sldId id="258"/>
            <p14:sldId id="259"/>
            <p14:sldId id="260"/>
            <p14:sldId id="261"/>
            <p14:sldId id="262"/>
            <p14:sldId id="263"/>
            <p14:sldId id="264"/>
            <p14:sldId id="265"/>
            <p14:sldId id="266"/>
            <p14:sldId id="267"/>
            <p14:sldId id="268"/>
            <p14:sldId id="269"/>
            <p14:sldId id="270"/>
            <p14:sldId id="271"/>
            <p14:sldId id="868"/>
            <p14:sldId id="272"/>
            <p14:sldId id="273"/>
            <p14:sldId id="274"/>
            <p14:sldId id="275"/>
            <p14:sldId id="276"/>
            <p14:sldId id="277"/>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7878"/>
    <a:srgbClr val="000000"/>
    <a:srgbClr val="00B050"/>
    <a:srgbClr val="FF0000"/>
    <a:srgbClr val="FFC000"/>
    <a:srgbClr val="0B5FD1"/>
    <a:srgbClr val="92D050"/>
    <a:srgbClr val="004098"/>
    <a:srgbClr val="B7D6FF"/>
    <a:srgbClr val="FEE6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60610" autoAdjust="0"/>
  </p:normalViewPr>
  <p:slideViewPr>
    <p:cSldViewPr snapToGrid="0">
      <p:cViewPr varScale="1">
        <p:scale>
          <a:sx n="46" d="100"/>
          <a:sy n="46" d="100"/>
        </p:scale>
        <p:origin x="1132" y="4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F87F258B-B836-4A03-90D9-E39CD78388D8}" type="datetimeFigureOut">
              <a:rPr lang="zh-CN" altLang="en-US" smtClean="0"/>
              <a:t>2026/10/9</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r>
              <a:rPr lang="zh-CN" altLang="en-US" dirty="0"/>
              <a:t>The design and first test results </a:t>
            </a:r>
          </a:p>
          <a:p>
            <a:r>
              <a:rPr lang="zh-CN" altLang="en-US" dirty="0"/>
              <a:t>of Jadepix4 CMOS pixel sensor</a:t>
            </a:r>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56961F87-20C5-4746-9C61-F4321B4DA788}"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幻灯片图像占位符 1"/>
          <p:cNvSpPr>
            <a:spLocks noGrp="1" noRot="1" noChangeAspect="1"/>
          </p:cNvSpPr>
          <p:nvPr>
            <p:ph type="sldImg" idx="2"/>
          </p:nvPr>
        </p:nvSpPr>
        <p:spPr/>
        <p:txBody>
          <a:bodyPr/>
          <a:lstStyle/>
          <a:p>
            <a:endParaRPr/>
          </a:p>
        </p:txBody>
      </p:sp>
      <p:sp>
        <p:nvSpPr>
          <p:cNvPr id="67" name="文本占位符 2"/>
          <p:cNvSpPr>
            <a:spLocks noGrp="1"/>
          </p:cNvSpPr>
          <p:nvPr>
            <p:ph type="body" idx="3"/>
          </p:nvPr>
        </p:nvSpPr>
        <p:spPr/>
        <p:txBody>
          <a:bodyPr/>
          <a:lstStyle/>
          <a:p>
            <a:r>
              <a:rPr lang="en-US" dirty="0"/>
              <a:t>[~40 s]
Good afternoon, everyone. My name is Yongqi Wang. I am from the University of Electronic Science and Technology of China, and I also work at the Spallation Neutron Source Science Center. Today I will present the design and the first test results of the JadePix-4 CMOS pixel sensor. This is joint work with the Institute of High Energy Physics, Central China Normal University, and other institutes. </a:t>
            </a:r>
          </a:p>
        </p:txBody>
      </p:sp>
      <p:sp>
        <p:nvSpPr>
          <p:cNvPr id="68" name="灯片编号占位符 3"/>
          <p:cNvSpPr>
            <a:spLocks noGrp="1"/>
          </p:cNvSpPr>
          <p:nvPr>
            <p:ph type="sldNum" sz="quarter" idx="5"/>
          </p:nvPr>
        </p:nvSpPr>
        <p:spPr/>
        <p:txBody>
          <a:bodyPr/>
          <a:lstStyle/>
          <a:p>
            <a:fld id="{56961F87-20C5-4746-9C61-F4321B4DA788}"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幻灯片图像占位符 1"/>
          <p:cNvSpPr>
            <a:spLocks noGrp="1" noRot="1" noChangeAspect="1"/>
          </p:cNvSpPr>
          <p:nvPr>
            <p:ph type="sldImg" idx="2"/>
          </p:nvPr>
        </p:nvSpPr>
        <p:spPr/>
        <p:txBody>
          <a:bodyPr/>
          <a:lstStyle/>
          <a:p>
            <a:endParaRPr/>
          </a:p>
        </p:txBody>
      </p:sp>
      <p:sp>
        <p:nvSpPr>
          <p:cNvPr id="71" name="文本占位符 2"/>
          <p:cNvSpPr>
            <a:spLocks noGrp="1"/>
          </p:cNvSpPr>
          <p:nvPr>
            <p:ph type="body" idx="3"/>
          </p:nvPr>
        </p:nvSpPr>
        <p:spPr/>
        <p:txBody>
          <a:bodyPr/>
          <a:lstStyle/>
          <a:p>
            <a:pPr algn="l"/>
            <a:r>
              <a:rPr lang="en-US" dirty="0"/>
              <a:t>[~30 s]
</a:t>
            </a:r>
            <a:r>
              <a:rPr lang="en-US" altLang="zh-CN" b="0" i="0" dirty="0">
                <a:solidFill>
                  <a:srgbClr val="0F1115"/>
                </a:solidFill>
                <a:effectLst/>
                <a:latin typeface="quote-cjk-patch"/>
              </a:rPr>
              <a:t>Here is the outline of my presentation, which consists of five parts.</a:t>
            </a:r>
          </a:p>
          <a:p>
            <a:pPr algn="l"/>
            <a:r>
              <a:rPr lang="en-US" altLang="zh-CN" b="1" i="0" dirty="0">
                <a:solidFill>
                  <a:srgbClr val="0F1115"/>
                </a:solidFill>
                <a:effectLst/>
                <a:latin typeface="quote-cjk-patch"/>
              </a:rPr>
              <a:t>First (1)</a:t>
            </a:r>
            <a:r>
              <a:rPr lang="en-US" altLang="zh-CN" b="0" i="0" dirty="0">
                <a:solidFill>
                  <a:srgbClr val="0F1115"/>
                </a:solidFill>
                <a:effectLst/>
                <a:latin typeface="quote-cjk-patch"/>
              </a:rPr>
              <a:t>, I will introduce the </a:t>
            </a:r>
            <a:r>
              <a:rPr lang="en-US" altLang="zh-CN" b="1" i="0" dirty="0">
                <a:solidFill>
                  <a:srgbClr val="0F1115"/>
                </a:solidFill>
                <a:effectLst/>
                <a:latin typeface="quote-cjk-patch"/>
              </a:rPr>
              <a:t>motivation and background</a:t>
            </a:r>
            <a:r>
              <a:rPr lang="en-US" altLang="zh-CN" b="0" i="0" dirty="0">
                <a:solidFill>
                  <a:srgbClr val="0F1115"/>
                </a:solidFill>
                <a:effectLst/>
                <a:latin typeface="quote-cjk-patch"/>
              </a:rPr>
              <a:t> behind the JadePix-4 project.</a:t>
            </a:r>
            <a:br>
              <a:rPr lang="en-US" altLang="zh-CN" b="0" i="0" dirty="0">
                <a:solidFill>
                  <a:srgbClr val="0F1115"/>
                </a:solidFill>
                <a:effectLst/>
                <a:latin typeface="quote-cjk-patch"/>
              </a:rPr>
            </a:br>
            <a:r>
              <a:rPr lang="en-US" altLang="zh-CN" b="1" i="0" dirty="0">
                <a:solidFill>
                  <a:srgbClr val="0F1115"/>
                </a:solidFill>
                <a:effectLst/>
                <a:latin typeface="quote-cjk-patch"/>
              </a:rPr>
              <a:t>Then (2)</a:t>
            </a:r>
            <a:r>
              <a:rPr lang="en-US" altLang="zh-CN" b="0" i="0" dirty="0">
                <a:solidFill>
                  <a:srgbClr val="0F1115"/>
                </a:solidFill>
                <a:effectLst/>
                <a:latin typeface="quote-cjk-patch"/>
              </a:rPr>
              <a:t>, I will detail the </a:t>
            </a:r>
            <a:r>
              <a:rPr lang="en-US" altLang="zh-CN" b="1" i="0" dirty="0">
                <a:solidFill>
                  <a:srgbClr val="0F1115"/>
                </a:solidFill>
                <a:effectLst/>
                <a:latin typeface="quote-cjk-patch"/>
              </a:rPr>
              <a:t>design</a:t>
            </a:r>
            <a:r>
              <a:rPr lang="en-US" altLang="zh-CN" b="0" i="0" dirty="0">
                <a:solidFill>
                  <a:srgbClr val="0F1115"/>
                </a:solidFill>
                <a:effectLst/>
                <a:latin typeface="quote-cjk-patch"/>
              </a:rPr>
              <a:t> of the JadePix-4 chip.</a:t>
            </a:r>
            <a:br>
              <a:rPr lang="en-US" altLang="zh-CN" b="0" i="0" dirty="0">
                <a:solidFill>
                  <a:srgbClr val="0F1115"/>
                </a:solidFill>
                <a:effectLst/>
                <a:latin typeface="quote-cjk-patch"/>
              </a:rPr>
            </a:br>
            <a:r>
              <a:rPr lang="en-US" altLang="zh-CN" b="1" i="0" dirty="0">
                <a:solidFill>
                  <a:srgbClr val="0F1115"/>
                </a:solidFill>
                <a:effectLst/>
                <a:latin typeface="quote-cjk-patch"/>
              </a:rPr>
              <a:t>Following that (3)</a:t>
            </a:r>
            <a:r>
              <a:rPr lang="en-US" altLang="zh-CN" b="0" i="0" dirty="0">
                <a:solidFill>
                  <a:srgbClr val="0F1115"/>
                </a:solidFill>
                <a:effectLst/>
                <a:latin typeface="quote-cjk-patch"/>
              </a:rPr>
              <a:t>, we will look at the </a:t>
            </a:r>
            <a:r>
              <a:rPr lang="en-US" altLang="zh-CN" b="1" i="0" dirty="0">
                <a:solidFill>
                  <a:srgbClr val="0F1115"/>
                </a:solidFill>
                <a:effectLst/>
                <a:latin typeface="quote-cjk-patch"/>
              </a:rPr>
              <a:t>test system and laboratory tests</a:t>
            </a:r>
            <a:r>
              <a:rPr lang="en-US" altLang="zh-CN" b="0" i="0" dirty="0">
                <a:solidFill>
                  <a:srgbClr val="0F1115"/>
                </a:solidFill>
                <a:effectLst/>
                <a:latin typeface="quote-cjk-patch"/>
              </a:rPr>
              <a:t>.</a:t>
            </a:r>
            <a:br>
              <a:rPr lang="en-US" altLang="zh-CN" b="0" i="0" dirty="0">
                <a:solidFill>
                  <a:srgbClr val="0F1115"/>
                </a:solidFill>
                <a:effectLst/>
                <a:latin typeface="quote-cjk-patch"/>
              </a:rPr>
            </a:br>
            <a:r>
              <a:rPr lang="en-US" altLang="zh-CN" b="1" i="0" dirty="0">
                <a:solidFill>
                  <a:srgbClr val="0F1115"/>
                </a:solidFill>
                <a:effectLst/>
                <a:latin typeface="quote-cjk-patch"/>
              </a:rPr>
              <a:t>The fourth part (4)</a:t>
            </a:r>
            <a:r>
              <a:rPr lang="en-US" altLang="zh-CN" b="0" i="0" dirty="0">
                <a:solidFill>
                  <a:srgbClr val="0F1115"/>
                </a:solidFill>
                <a:effectLst/>
                <a:latin typeface="quote-cjk-patch"/>
              </a:rPr>
              <a:t> covers the </a:t>
            </a:r>
            <a:r>
              <a:rPr lang="en-US" altLang="zh-CN" b="1" i="0" dirty="0">
                <a:solidFill>
                  <a:srgbClr val="0F1115"/>
                </a:solidFill>
                <a:effectLst/>
                <a:latin typeface="quote-cjk-patch"/>
              </a:rPr>
              <a:t>beam test and the results</a:t>
            </a:r>
            <a:r>
              <a:rPr lang="en-US" altLang="zh-CN" b="0" i="0" dirty="0">
                <a:solidFill>
                  <a:srgbClr val="0F1115"/>
                </a:solidFill>
                <a:effectLst/>
                <a:latin typeface="quote-cjk-patch"/>
              </a:rPr>
              <a:t> we obtained.</a:t>
            </a:r>
            <a:br>
              <a:rPr lang="en-US" altLang="zh-CN" b="0" i="0" dirty="0">
                <a:solidFill>
                  <a:srgbClr val="0F1115"/>
                </a:solidFill>
                <a:effectLst/>
                <a:latin typeface="quote-cjk-patch"/>
              </a:rPr>
            </a:br>
            <a:r>
              <a:rPr lang="en-US" altLang="zh-CN" b="1" i="0" dirty="0">
                <a:solidFill>
                  <a:srgbClr val="0F1115"/>
                </a:solidFill>
                <a:effectLst/>
                <a:latin typeface="quote-cjk-patch"/>
              </a:rPr>
              <a:t>Finally (5)</a:t>
            </a:r>
            <a:r>
              <a:rPr lang="en-US" altLang="zh-CN" b="0" i="0" dirty="0">
                <a:solidFill>
                  <a:srgbClr val="0F1115"/>
                </a:solidFill>
                <a:effectLst/>
                <a:latin typeface="quote-cjk-patch"/>
              </a:rPr>
              <a:t>, I will provide a </a:t>
            </a:r>
            <a:r>
              <a:rPr lang="en-US" altLang="zh-CN" b="1" i="0" dirty="0">
                <a:solidFill>
                  <a:srgbClr val="0F1115"/>
                </a:solidFill>
                <a:effectLst/>
                <a:latin typeface="quote-cjk-patch"/>
              </a:rPr>
              <a:t>summary and outlook</a:t>
            </a:r>
            <a:r>
              <a:rPr lang="en-US" altLang="zh-CN" b="0" i="0" dirty="0">
                <a:solidFill>
                  <a:srgbClr val="0F1115"/>
                </a:solidFill>
                <a:effectLst/>
                <a:latin typeface="quote-cjk-patch"/>
              </a:rPr>
              <a:t> for future work.</a:t>
            </a:r>
          </a:p>
          <a:p>
            <a:pPr algn="l"/>
            <a:r>
              <a:rPr lang="en-US" altLang="zh-CN" b="0" i="0" dirty="0">
                <a:solidFill>
                  <a:srgbClr val="0F1115"/>
                </a:solidFill>
                <a:effectLst/>
                <a:latin typeface="quote-cjk-patch"/>
              </a:rPr>
              <a:t>Let's begin with the background."</a:t>
            </a:r>
          </a:p>
          <a:p>
            <a:endParaRPr lang="en-US" dirty="0"/>
          </a:p>
        </p:txBody>
      </p:sp>
      <p:sp>
        <p:nvSpPr>
          <p:cNvPr id="72" name="灯片编号占位符 3"/>
          <p:cNvSpPr>
            <a:spLocks noGrp="1"/>
          </p:cNvSpPr>
          <p:nvPr>
            <p:ph type="sldNum" sz="quarter" idx="5"/>
          </p:nvPr>
        </p:nvSpPr>
        <p:spPr/>
        <p:txBody>
          <a:bodyPr/>
          <a:lstStyle/>
          <a:p>
            <a:fld id="{56961F87-20C5-4746-9C61-F4321B4DA788}" type="slidenum">
              <a:rPr lang="zh-CN" altLang="en-US" smtClean="0"/>
              <a:t>2</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Image Placeholder 1"/>
          <p:cNvSpPr>
            <a:spLocks noGrp="1" noRot="1" noChangeAspect="1"/>
          </p:cNvSpPr>
          <p:nvPr>
            <p:ph type="sldImg" idx="2"/>
          </p:nvPr>
        </p:nvSpPr>
        <p:spPr/>
        <p:txBody>
          <a:bodyPr/>
          <a:lstStyle/>
          <a:p>
            <a:endParaRPr/>
          </a:p>
        </p:txBody>
      </p:sp>
      <p:sp>
        <p:nvSpPr>
          <p:cNvPr id="75" name="Notes Placeholder 2"/>
          <p:cNvSpPr>
            <a:spLocks noGrp="1"/>
          </p:cNvSpPr>
          <p:nvPr>
            <p:ph type="body" sz="quarter" idx="3"/>
          </p:nvPr>
        </p:nvSpPr>
        <p:spPr/>
        <p:txBody>
          <a:bodyPr/>
          <a:lstStyle/>
          <a:p>
            <a:r>
              <a:rPr lang="en-US" dirty="0"/>
              <a:t>[~40 s]</a:t>
            </a:r>
          </a:p>
          <a:p>
            <a:r>
              <a:rPr lang="en-US" dirty="0"/>
              <a:t>The CEPC is a Higgs factory, and it will also run at the Z pole with low luminosity. For heavy-</a:t>
            </a:r>
            <a:r>
              <a:rPr lang="en-US" dirty="0" err="1"/>
              <a:t>flavour</a:t>
            </a:r>
            <a:r>
              <a:rPr lang="en-US" dirty="0"/>
              <a:t> tagging, the vertex detector has strong requirements: spatial resolution better than 5 micrometers; time stamp precision better than 100 nanoseconds; power below 40 milliwatts per square centimeter in the sensitive area.</a:t>
            </a:r>
            <a:r>
              <a:rPr lang="zh-CN" altLang="en-US" dirty="0"/>
              <a:t> </a:t>
            </a:r>
            <a:r>
              <a:rPr lang="en-US" dirty="0"/>
              <a:t>The table shows the full design targets. </a:t>
            </a:r>
          </a:p>
        </p:txBody>
      </p:sp>
      <p:sp>
        <p:nvSpPr>
          <p:cNvPr id="76" name="Slide Number Placeholder 3"/>
          <p:cNvSpPr>
            <a:spLocks noGrp="1"/>
          </p:cNvSpPr>
          <p:nvPr>
            <p:ph type="sldNum" sz="quarter"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幻灯片图像占位符 1"/>
          <p:cNvSpPr>
            <a:spLocks noGrp="1" noRot="1" noChangeAspect="1"/>
          </p:cNvSpPr>
          <p:nvPr>
            <p:ph type="sldImg" idx="2"/>
          </p:nvPr>
        </p:nvSpPr>
        <p:spPr/>
        <p:txBody>
          <a:bodyPr/>
          <a:lstStyle/>
          <a:p>
            <a:endParaRPr/>
          </a:p>
        </p:txBody>
      </p:sp>
      <p:sp>
        <p:nvSpPr>
          <p:cNvPr id="79" name="文本占位符 2"/>
          <p:cNvSpPr>
            <a:spLocks noGrp="1"/>
          </p:cNvSpPr>
          <p:nvPr>
            <p:ph type="body" idx="3"/>
          </p:nvPr>
        </p:nvSpPr>
        <p:spPr/>
        <p:txBody>
          <a:bodyPr/>
          <a:lstStyle/>
          <a:p>
            <a:pPr algn="l"/>
            <a:r>
              <a:rPr lang="en-US" dirty="0"/>
              <a:t>[~55 s]
</a:t>
            </a:r>
            <a:r>
              <a:rPr lang="en-US" altLang="zh-CN" b="0" i="0" dirty="0">
                <a:solidFill>
                  <a:srgbClr val="0F1115"/>
                </a:solidFill>
                <a:effectLst/>
                <a:latin typeface="quote-cjk-patch"/>
              </a:rPr>
              <a:t>This slide shows the evolution of the </a:t>
            </a:r>
            <a:r>
              <a:rPr lang="en-US" altLang="zh-CN" b="0" i="0" dirty="0" err="1">
                <a:solidFill>
                  <a:srgbClr val="0F1115"/>
                </a:solidFill>
                <a:effectLst/>
                <a:latin typeface="quote-cjk-patch"/>
              </a:rPr>
              <a:t>JadePix</a:t>
            </a:r>
            <a:r>
              <a:rPr lang="en-US" altLang="zh-CN" b="0" i="0" dirty="0">
                <a:solidFill>
                  <a:srgbClr val="0F1115"/>
                </a:solidFill>
                <a:effectLst/>
                <a:latin typeface="quote-cjk-patch"/>
              </a:rPr>
              <a:t> series. /</a:t>
            </a:r>
          </a:p>
          <a:p>
            <a:pPr algn="l"/>
            <a:r>
              <a:rPr lang="en-US" altLang="zh-CN" b="0" i="0" dirty="0">
                <a:solidFill>
                  <a:srgbClr val="0F1115"/>
                </a:solidFill>
                <a:effectLst/>
                <a:latin typeface="quote-cjk-patch"/>
              </a:rPr>
              <a:t>As the earliest prototypes, / JadePix-1 and JadePix-2 addressed the sensor side / and the analog front-end side, / respectively. /</a:t>
            </a:r>
          </a:p>
          <a:p>
            <a:pPr algn="l"/>
            <a:r>
              <a:rPr lang="en-US" altLang="zh-CN" b="0" i="0" dirty="0">
                <a:solidFill>
                  <a:srgbClr val="0F1115"/>
                </a:solidFill>
                <a:effectLst/>
                <a:latin typeface="quote-cjk-patch"/>
              </a:rPr>
              <a:t>JadePix-3 was a full-function, large-scale prototype, / achieving a position resolution of about 3 micrometers. /</a:t>
            </a:r>
          </a:p>
          <a:p>
            <a:pPr algn="l"/>
            <a:r>
              <a:rPr lang="en-US" altLang="zh-CN" b="0" i="0" dirty="0">
                <a:solidFill>
                  <a:srgbClr val="0F1115"/>
                </a:solidFill>
                <a:effectLst/>
                <a:latin typeface="quote-cjk-patch"/>
              </a:rPr>
              <a:t>Now, / JadePix-4 validates the AERD data-driven readout / for fast, low-power operation, / balancing position and time resolution / with ~1 microsecond time granularity. /</a:t>
            </a:r>
          </a:p>
          <a:p>
            <a:pPr algn="l"/>
            <a:r>
              <a:rPr lang="en-US" altLang="zh-CN" b="0" i="0" dirty="0">
                <a:solidFill>
                  <a:srgbClr val="0F1115"/>
                </a:solidFill>
                <a:effectLst/>
                <a:latin typeface="quote-cjk-patch"/>
              </a:rPr>
              <a:t>Importantly, / our beam telescope was built with JadePix-3 / and has been extensively validated. / We directly used it to test JadePix-4, / ensuring reliable beam test results.</a:t>
            </a:r>
          </a:p>
        </p:txBody>
      </p:sp>
      <p:sp>
        <p:nvSpPr>
          <p:cNvPr id="80" name="灯片编号占位符 3"/>
          <p:cNvSpPr>
            <a:spLocks noGrp="1"/>
          </p:cNvSpPr>
          <p:nvPr>
            <p:ph type="sldNum" sz="quarter" idx="5"/>
          </p:nvPr>
        </p:nvSpPr>
        <p:spPr/>
        <p:txBody>
          <a:bodyPr/>
          <a:lstStyle/>
          <a:p>
            <a:fld id="{56961F87-20C5-4746-9C61-F4321B4DA788}" type="slidenum">
              <a:rPr lang="zh-CN" altLang="en-US" smtClean="0"/>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lide Image Placeholder 1"/>
          <p:cNvSpPr>
            <a:spLocks noGrp="1" noRot="1" noChangeAspect="1"/>
          </p:cNvSpPr>
          <p:nvPr>
            <p:ph type="sldImg" idx="2"/>
          </p:nvPr>
        </p:nvSpPr>
        <p:spPr/>
        <p:txBody>
          <a:bodyPr/>
          <a:lstStyle/>
          <a:p>
            <a:endParaRPr/>
          </a:p>
        </p:txBody>
      </p:sp>
      <p:sp>
        <p:nvSpPr>
          <p:cNvPr id="83" name="Notes Placeholder 2"/>
          <p:cNvSpPr>
            <a:spLocks noGrp="1"/>
          </p:cNvSpPr>
          <p:nvPr>
            <p:ph type="body" sz="quarter" idx="3"/>
          </p:nvPr>
        </p:nvSpPr>
        <p:spPr/>
        <p:txBody>
          <a:bodyPr/>
          <a:lstStyle/>
          <a:p>
            <a:pPr algn="l"/>
            <a:r>
              <a:rPr lang="en-US" dirty="0"/>
              <a:t>[~50 s]
</a:t>
            </a:r>
            <a:r>
              <a:rPr lang="en-US" altLang="zh-CN" b="0" i="0" dirty="0">
                <a:solidFill>
                  <a:srgbClr val="0F1115"/>
                </a:solidFill>
                <a:effectLst/>
                <a:latin typeface="quote-cjk-patch"/>
              </a:rPr>
              <a:t>This slide explains why we chose AERD, by comparing three readout architectures.</a:t>
            </a:r>
            <a:br>
              <a:rPr lang="en-US" dirty="0"/>
            </a:br>
            <a:r>
              <a:rPr lang="en-US" altLang="zh-CN" b="0" i="0" dirty="0">
                <a:solidFill>
                  <a:srgbClr val="0F1115"/>
                </a:solidFill>
                <a:effectLst/>
                <a:latin typeface="quote-cjk-patch"/>
              </a:rPr>
              <a:t>On the left is </a:t>
            </a:r>
            <a:r>
              <a:rPr lang="en-US" altLang="zh-CN" b="1" i="0" dirty="0">
                <a:solidFill>
                  <a:srgbClr val="0F1115"/>
                </a:solidFill>
                <a:effectLst/>
                <a:latin typeface="quote-cjk-patch"/>
              </a:rPr>
              <a:t>Rolling Shutter</a:t>
            </a:r>
            <a:r>
              <a:rPr lang="en-US" altLang="zh-CN" b="0" i="0" dirty="0">
                <a:solidFill>
                  <a:srgbClr val="0F1115"/>
                </a:solidFill>
                <a:effectLst/>
                <a:latin typeface="quote-cjk-patch"/>
              </a:rPr>
              <a:t>, like MIMOSA and JadePix-3. It scans row by row, giving fine position resolution, but it's </a:t>
            </a:r>
            <a:r>
              <a:rPr lang="en-US" altLang="zh-CN" b="1" i="0" dirty="0">
                <a:solidFill>
                  <a:srgbClr val="0F1115"/>
                </a:solidFill>
                <a:effectLst/>
                <a:latin typeface="quote-cjk-patch"/>
              </a:rPr>
              <a:t>slow</a:t>
            </a:r>
            <a:r>
              <a:rPr lang="en-US" altLang="zh-CN" b="0" i="0" dirty="0">
                <a:solidFill>
                  <a:srgbClr val="0F1115"/>
                </a:solidFill>
                <a:effectLst/>
                <a:latin typeface="quote-cjk-patch"/>
              </a:rPr>
              <a:t>—timing is bounded by the frame period, around 100 microseconds.</a:t>
            </a:r>
            <a:br>
              <a:rPr lang="en-US" altLang="zh-CN" b="0" i="0" dirty="0">
                <a:solidFill>
                  <a:srgbClr val="0F1115"/>
                </a:solidFill>
                <a:effectLst/>
                <a:latin typeface="quote-cjk-patch"/>
              </a:rPr>
            </a:br>
            <a:r>
              <a:rPr lang="en-US" altLang="zh-CN" b="0" i="0" dirty="0">
                <a:solidFill>
                  <a:srgbClr val="0F1115"/>
                </a:solidFill>
                <a:effectLst/>
                <a:latin typeface="quote-cjk-patch"/>
              </a:rPr>
              <a:t>In the middle is </a:t>
            </a:r>
            <a:r>
              <a:rPr lang="en-US" altLang="zh-CN" b="1" i="0" dirty="0">
                <a:solidFill>
                  <a:srgbClr val="0F1115"/>
                </a:solidFill>
                <a:effectLst/>
                <a:latin typeface="quote-cjk-patch"/>
              </a:rPr>
              <a:t>Column drain</a:t>
            </a:r>
            <a:r>
              <a:rPr lang="en-US" altLang="zh-CN" b="0" i="0" dirty="0">
                <a:solidFill>
                  <a:srgbClr val="0F1115"/>
                </a:solidFill>
                <a:effectLst/>
                <a:latin typeface="quote-cjk-patch"/>
              </a:rPr>
              <a:t>, like FE-I3. </a:t>
            </a:r>
            <a:r>
              <a:rPr lang="en-US" altLang="zh-CN" sz="1800" kern="100" dirty="0">
                <a:effectLst/>
                <a:latin typeface="Times New Roman" panose="02020603050405020304" pitchFamily="18" charset="0"/>
                <a:ea typeface="宋体" panose="02010600030101010101" pitchFamily="2" charset="-122"/>
              </a:rPr>
              <a:t>Each pixel has its own address, and the columns are read out in parallel.</a:t>
            </a:r>
            <a:br>
              <a:rPr lang="en-US" altLang="zh-CN" sz="1800" kern="100" dirty="0">
                <a:effectLst/>
                <a:latin typeface="Times New Roman" panose="02020603050405020304" pitchFamily="18" charset="0"/>
                <a:ea typeface="宋体" panose="02010600030101010101" pitchFamily="2" charset="-122"/>
              </a:rPr>
            </a:br>
            <a:r>
              <a:rPr lang="en-US" altLang="zh-CN" b="0" i="0" dirty="0">
                <a:solidFill>
                  <a:srgbClr val="0F1115"/>
                </a:solidFill>
                <a:effectLst/>
                <a:latin typeface="quote-cjk-patch"/>
              </a:rPr>
              <a:t>On the right is our choice: </a:t>
            </a:r>
            <a:r>
              <a:rPr lang="en-US" altLang="zh-CN" b="1" i="0" dirty="0">
                <a:solidFill>
                  <a:srgbClr val="0F1115"/>
                </a:solidFill>
                <a:effectLst/>
                <a:latin typeface="quote-cjk-patch"/>
              </a:rPr>
              <a:t>AERD</a:t>
            </a:r>
            <a:r>
              <a:rPr lang="en-US" altLang="zh-CN" b="0" i="0" dirty="0">
                <a:solidFill>
                  <a:srgbClr val="0F1115"/>
                </a:solidFill>
                <a:effectLst/>
                <a:latin typeface="quote-cjk-patch"/>
              </a:rPr>
              <a:t>, like ALPIDE and Jadepix-4. It's event-driven with </a:t>
            </a:r>
            <a:r>
              <a:rPr lang="en-US" altLang="zh-CN" b="1" i="0" dirty="0">
                <a:solidFill>
                  <a:srgbClr val="0F1115"/>
                </a:solidFill>
                <a:effectLst/>
                <a:latin typeface="quote-cjk-patch"/>
              </a:rPr>
              <a:t>hierarchical/</a:t>
            </a:r>
            <a:r>
              <a:rPr lang="en-US" altLang="zh-CN" b="1" i="0" dirty="0" err="1">
                <a:solidFill>
                  <a:srgbClr val="0F1115"/>
                </a:solidFill>
                <a:effectLst/>
                <a:latin typeface="quote-cjk-patch"/>
              </a:rPr>
              <a:t>haɪəˈrɑːrkɪkl</a:t>
            </a:r>
            <a:r>
              <a:rPr lang="en-US" altLang="zh-CN" b="1" i="0" dirty="0">
                <a:solidFill>
                  <a:srgbClr val="0F1115"/>
                </a:solidFill>
                <a:effectLst/>
                <a:latin typeface="quote-cjk-patch"/>
              </a:rPr>
              <a:t>/ tree arbitration</a:t>
            </a:r>
            <a:r>
              <a:rPr lang="en-US" altLang="zh-CN" b="0" i="0" dirty="0">
                <a:solidFill>
                  <a:srgbClr val="0F1115"/>
                </a:solidFill>
                <a:effectLst/>
                <a:latin typeface="quote-cjk-patch"/>
              </a:rPr>
              <a:t>. </a:t>
            </a:r>
            <a:r>
              <a:rPr lang="en-US" altLang="zh-CN" b="1" i="0" dirty="0">
                <a:solidFill>
                  <a:srgbClr val="0F1115"/>
                </a:solidFill>
                <a:effectLst/>
                <a:latin typeface="quote-cjk-patch"/>
              </a:rPr>
              <a:t>Only hit-related pixels are read out</a:t>
            </a:r>
            <a:r>
              <a:rPr lang="en-US" altLang="zh-CN" b="0" i="0" dirty="0">
                <a:solidFill>
                  <a:srgbClr val="0F1115"/>
                </a:solidFill>
                <a:effectLst/>
                <a:latin typeface="quote-cjk-patch"/>
              </a:rPr>
              <a:t>, making it </a:t>
            </a:r>
            <a:r>
              <a:rPr lang="en-US" altLang="zh-CN" b="1" i="0" dirty="0">
                <a:solidFill>
                  <a:srgbClr val="0F1115"/>
                </a:solidFill>
                <a:effectLst/>
                <a:latin typeface="quote-cjk-patch"/>
              </a:rPr>
              <a:t>sparse, fast, and low power</a:t>
            </a:r>
            <a:r>
              <a:rPr lang="en-US" altLang="zh-CN" b="0" i="0" dirty="0">
                <a:solidFill>
                  <a:srgbClr val="0F1115"/>
                </a:solidFill>
                <a:effectLst/>
                <a:latin typeface="quote-cjk-patch"/>
              </a:rPr>
              <a:t>.</a:t>
            </a:r>
          </a:p>
          <a:p>
            <a:endParaRPr lang="en-US" dirty="0"/>
          </a:p>
        </p:txBody>
      </p:sp>
      <p:sp>
        <p:nvSpPr>
          <p:cNvPr id="84" name="Slide Number Placeholder 3"/>
          <p:cNvSpPr>
            <a:spLocks noGrp="1"/>
          </p:cNvSpPr>
          <p:nvPr>
            <p:ph type="sldNum" sz="quarter"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幻灯片图像占位符 1"/>
          <p:cNvSpPr>
            <a:spLocks noGrp="1" noRot="1" noChangeAspect="1"/>
          </p:cNvSpPr>
          <p:nvPr>
            <p:ph type="sldImg" idx="2"/>
          </p:nvPr>
        </p:nvSpPr>
        <p:spPr/>
        <p:txBody>
          <a:bodyPr/>
          <a:lstStyle/>
          <a:p>
            <a:endParaRPr/>
          </a:p>
        </p:txBody>
      </p:sp>
      <p:sp>
        <p:nvSpPr>
          <p:cNvPr id="87" name="文本占位符 2"/>
          <p:cNvSpPr>
            <a:spLocks noGrp="1"/>
          </p:cNvSpPr>
          <p:nvPr>
            <p:ph type="body" idx="3"/>
          </p:nvPr>
        </p:nvSpPr>
        <p:spPr/>
        <p:txBody>
          <a:bodyPr/>
          <a:lstStyle/>
          <a:p>
            <a:r>
              <a:rPr lang="en-US" dirty="0"/>
              <a:t>[~5 s]
Now, let me show the design of JadePix-4.</a:t>
            </a:r>
          </a:p>
        </p:txBody>
      </p:sp>
      <p:sp>
        <p:nvSpPr>
          <p:cNvPr id="88" name="灯片编号占位符 3"/>
          <p:cNvSpPr>
            <a:spLocks noGrp="1"/>
          </p:cNvSpPr>
          <p:nvPr>
            <p:ph type="sldNum" sz="quarter" idx="5"/>
          </p:nvPr>
        </p:nvSpPr>
        <p:spPr/>
        <p:txBody>
          <a:bodyPr/>
          <a:lstStyle/>
          <a:p>
            <a:fld id="{56961F87-20C5-4746-9C61-F4321B4DA788}" type="slidenum">
              <a:rPr lang="zh-CN" altLang="en-US" smtClean="0"/>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lide Image Placeholder 1"/>
          <p:cNvSpPr>
            <a:spLocks noGrp="1" noRot="1" noChangeAspect="1"/>
          </p:cNvSpPr>
          <p:nvPr>
            <p:ph type="sldImg" idx="2"/>
          </p:nvPr>
        </p:nvSpPr>
        <p:spPr/>
        <p:txBody>
          <a:bodyPr/>
          <a:lstStyle/>
          <a:p>
            <a:endParaRPr/>
          </a:p>
        </p:txBody>
      </p:sp>
      <p:sp>
        <p:nvSpPr>
          <p:cNvPr id="91" name="Notes Placeholder 2"/>
          <p:cNvSpPr>
            <a:spLocks noGrp="1"/>
          </p:cNvSpPr>
          <p:nvPr>
            <p:ph type="body" sz="quarter" idx="3"/>
          </p:nvPr>
        </p:nvSpPr>
        <p:spPr/>
        <p:txBody>
          <a:bodyPr/>
          <a:lstStyle/>
          <a:p>
            <a:r>
              <a:rPr lang="en-US" dirty="0"/>
              <a:t>[~20 s]
This is the JadePix-4 chip. It is made in the </a:t>
            </a:r>
            <a:r>
              <a:rPr lang="en-US" dirty="0" err="1"/>
              <a:t>TowerJazz</a:t>
            </a:r>
            <a:r>
              <a:rPr lang="en-US" dirty="0"/>
              <a:t> 180 nanometer CMOS image sensor process. 
The chip size is 14.8 millimeters by 8.6 millimeters. The matrix has 356 rows and 498 columns. The pixel pitch is 29 micrometers by 20 micrometers. </a:t>
            </a:r>
            <a:endParaRPr dirty="0"/>
          </a:p>
        </p:txBody>
      </p:sp>
      <p:sp>
        <p:nvSpPr>
          <p:cNvPr id="92" name="Slide Number Placeholder 3"/>
          <p:cNvSpPr>
            <a:spLocks noGrp="1"/>
          </p:cNvSpPr>
          <p:nvPr>
            <p:ph type="sldNum" sz="quarter"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a:p>
        </p:txBody>
      </p:sp>
      <p:sp>
        <p:nvSpPr>
          <p:cNvPr id="3" name="Notes Placeholder 2"/>
          <p:cNvSpPr>
            <a:spLocks noGrp="1"/>
          </p:cNvSpPr>
          <p:nvPr>
            <p:ph type="body" sz="quarter" idx="3"/>
          </p:nvPr>
        </p:nvSpPr>
        <p:spPr/>
        <p:txBody>
          <a:bodyPr/>
          <a:lstStyle/>
          <a:p>
            <a:r>
              <a:rPr lang="en-US" dirty="0"/>
              <a:t>[~45 s]
This is the in-pixel logic, in three steps.
Step one, charge collection. The collection diode is an N-well to P-substrate junction. It drifts the charge to the sensing node. A small test capacitor can inject test pulses.
Step two, the analog front-end: a preamplifier A1, then a second stage A2.
Step three, the digital part. Here are two D latches: latch one is the pulse mode — it switches the test input on or off; latch two is the mask mode — it switches the pixel output on or off. When a particle hits, the Hit Register stores the hit and waits for the readout.</a:t>
            </a:r>
          </a:p>
        </p:txBody>
      </p:sp>
      <p:sp>
        <p:nvSpPr>
          <p:cNvPr id="4" name="Slide Number Placeholder 3"/>
          <p:cNvSpPr>
            <a:spLocks noGrp="1"/>
          </p:cNvSpPr>
          <p:nvPr>
            <p:ph type="sldNum" sz="quarter"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1"/>
          <p:cNvSpPr>
            <a:spLocks noGrp="1" noRot="1" noChangeAspect="1"/>
          </p:cNvSpPr>
          <p:nvPr>
            <p:ph type="sldImg" idx="2"/>
          </p:nvPr>
        </p:nvSpPr>
        <p:spPr/>
        <p:txBody>
          <a:bodyPr/>
          <a:lstStyle/>
          <a:p>
            <a:endParaRPr/>
          </a:p>
        </p:txBody>
      </p:sp>
      <p:sp>
        <p:nvSpPr>
          <p:cNvPr id="7" name="Notes Placeholder 2"/>
          <p:cNvSpPr>
            <a:spLocks noGrp="1"/>
          </p:cNvSpPr>
          <p:nvPr>
            <p:ph type="body" sz="quarter" idx="3"/>
          </p:nvPr>
        </p:nvSpPr>
        <p:spPr/>
        <p:txBody>
          <a:bodyPr/>
          <a:lstStyle/>
          <a:p>
            <a:r>
              <a:rPr lang="en-US" dirty="0"/>
              <a:t>[~55 s]</a:t>
            </a:r>
          </a:p>
          <a:p>
            <a:r>
              <a:rPr lang="en-US" dirty="0"/>
              <a:t>Next is the pixel readout. Inside the pixel we store only one bit. The STATE branch stores the real hit signal. 
</a:t>
            </a:r>
            <a:r>
              <a:rPr lang="en-US" altLang="zh-CN" b="1" i="0" dirty="0">
                <a:solidFill>
                  <a:srgbClr val="0F1115"/>
                </a:solidFill>
                <a:effectLst/>
                <a:latin typeface="quote-cjk-patch"/>
              </a:rPr>
              <a:t>Importantly, JadePix-4 does not need an external trigger. The hit is latched directly by the signal edge.</a:t>
            </a:r>
            <a:endParaRPr lang="en-US" dirty="0"/>
          </a:p>
          <a:p>
            <a:r>
              <a:rPr lang="en-US" dirty="0"/>
              <a:t>The readout is event-driven: a hit sets the state, a fast-OR raises a valid flag, the priority logic and the address encoder read out the address, then the reset decoder clears the pixel — and the loop continues.
The arbitration is a tree. One double column has 712 pixels. Four pixels form a group — this gives the two lowest address bits. Four groups form a super-group — the next two bits. This 4-to-1 merging repeats up the tree. So no address encoder inside the pixel, and the pixel stays small.</a:t>
            </a:r>
          </a:p>
        </p:txBody>
      </p:sp>
      <p:sp>
        <p:nvSpPr>
          <p:cNvPr id="8" name="Slide Number Placeholder 3"/>
          <p:cNvSpPr>
            <a:spLocks noGrp="1"/>
          </p:cNvSpPr>
          <p:nvPr>
            <p:ph type="sldNum" sz="quarter"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幻灯片图像占位符 1"/>
          <p:cNvSpPr>
            <a:spLocks noGrp="1" noRot="1" noChangeAspect="1"/>
          </p:cNvSpPr>
          <p:nvPr>
            <p:ph type="sldImg" idx="2"/>
          </p:nvPr>
        </p:nvSpPr>
        <p:spPr/>
        <p:txBody>
          <a:bodyPr/>
          <a:lstStyle/>
          <a:p>
            <a:endParaRPr/>
          </a:p>
        </p:txBody>
      </p:sp>
      <p:sp>
        <p:nvSpPr>
          <p:cNvPr id="11" name="文本占位符 2"/>
          <p:cNvSpPr>
            <a:spLocks noGrp="1"/>
          </p:cNvSpPr>
          <p:nvPr>
            <p:ph type="body" idx="3"/>
          </p:nvPr>
        </p:nvSpPr>
        <p:spPr/>
        <p:txBody>
          <a:bodyPr/>
          <a:lstStyle/>
          <a:p>
            <a:r>
              <a:rPr lang="en-US" dirty="0"/>
              <a:t>[~5 s]
Next, the test system and the laboratory tests.</a:t>
            </a:r>
          </a:p>
        </p:txBody>
      </p:sp>
      <p:sp>
        <p:nvSpPr>
          <p:cNvPr id="12" name="灯片编号占位符 3"/>
          <p:cNvSpPr>
            <a:spLocks noGrp="1"/>
          </p:cNvSpPr>
          <p:nvPr>
            <p:ph type="sldNum" sz="quarter" idx="5"/>
          </p:nvPr>
        </p:nvSpPr>
        <p:spPr/>
        <p:txBody>
          <a:bodyPr/>
          <a:lstStyle/>
          <a:p>
            <a:fld id="{56961F87-20C5-4746-9C61-F4321B4DA788}" type="slidenum">
              <a:rPr lang="zh-CN" altLang="en-US" smtClean="0"/>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Image Placeholder 1"/>
          <p:cNvSpPr>
            <a:spLocks noGrp="1" noRot="1" noChangeAspect="1"/>
          </p:cNvSpPr>
          <p:nvPr>
            <p:ph type="sldImg" idx="2"/>
          </p:nvPr>
        </p:nvSpPr>
        <p:spPr/>
        <p:txBody>
          <a:bodyPr/>
          <a:lstStyle/>
          <a:p>
            <a:endParaRPr/>
          </a:p>
        </p:txBody>
      </p:sp>
      <p:sp>
        <p:nvSpPr>
          <p:cNvPr id="15" name="Notes Placeholder 2"/>
          <p:cNvSpPr>
            <a:spLocks noGrp="1"/>
          </p:cNvSpPr>
          <p:nvPr>
            <p:ph type="body" sz="quarter" idx="3"/>
          </p:nvPr>
        </p:nvSpPr>
        <p:spPr/>
        <p:txBody>
          <a:bodyPr/>
          <a:lstStyle/>
          <a:p>
            <a:r>
              <a:rPr lang="en-US" dirty="0"/>
              <a:t>[~40 s]
This is our test system, with three boards.
One, the digital readout board. It controls the chip — clock, control signals, register configuration — and it processes the data: unpacking, time stamping in the FPGA, and error detection. It talks to the control PC through the </a:t>
            </a:r>
            <a:r>
              <a:rPr lang="en-US" dirty="0" err="1"/>
              <a:t>IPBus</a:t>
            </a:r>
            <a:r>
              <a:rPr lang="en-US" dirty="0"/>
              <a:t> protocol.
Two, the adapter board: DAC, power supply, and the FMC interface.
Three, the bonding board: it holds the JadePix-3 or JadePix-4 chip, with the mechanical and electrical connections.
With this system we can control the chip, read the data, and run all the tests I will show next.</a:t>
            </a:r>
          </a:p>
        </p:txBody>
      </p:sp>
      <p:sp>
        <p:nvSpPr>
          <p:cNvPr id="16" name="Slide Number Placeholder 3"/>
          <p:cNvSpPr>
            <a:spLocks noGrp="1"/>
          </p:cNvSpPr>
          <p:nvPr>
            <p:ph type="sldNum" sz="quarter"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Image Placeholder 1"/>
          <p:cNvSpPr>
            <a:spLocks noGrp="1" noRot="1" noChangeAspect="1"/>
          </p:cNvSpPr>
          <p:nvPr>
            <p:ph type="sldImg" idx="2"/>
          </p:nvPr>
        </p:nvSpPr>
        <p:spPr/>
        <p:txBody>
          <a:bodyPr/>
          <a:lstStyle/>
          <a:p>
            <a:endParaRPr/>
          </a:p>
        </p:txBody>
      </p:sp>
      <p:sp>
        <p:nvSpPr>
          <p:cNvPr id="19" name="Notes Placeholder 2"/>
          <p:cNvSpPr>
            <a:spLocks noGrp="1"/>
          </p:cNvSpPr>
          <p:nvPr>
            <p:ph type="body" sz="quarter" idx="3"/>
          </p:nvPr>
        </p:nvSpPr>
        <p:spPr/>
        <p:txBody>
          <a:bodyPr/>
          <a:lstStyle/>
          <a:p>
            <a:pPr algn="l"/>
            <a:r>
              <a:rPr lang="en-US" dirty="0"/>
              <a:t>[~45 s]
</a:t>
            </a:r>
            <a:r>
              <a:rPr lang="en-US" altLang="zh-CN" b="0" i="0" dirty="0">
                <a:solidFill>
                  <a:srgbClr val="0F1115"/>
                </a:solidFill>
                <a:effectLst/>
                <a:latin typeface="quote-cjk-patch"/>
              </a:rPr>
              <a:t>we first tested the </a:t>
            </a:r>
            <a:r>
              <a:rPr lang="en-US" altLang="zh-CN" b="1" i="0" dirty="0">
                <a:solidFill>
                  <a:srgbClr val="0F1115"/>
                </a:solidFill>
                <a:effectLst/>
                <a:latin typeface="quote-cjk-patch"/>
              </a:rPr>
              <a:t>analog front-end response</a:t>
            </a:r>
            <a:r>
              <a:rPr lang="en-US" altLang="zh-CN" b="0" i="0" dirty="0">
                <a:solidFill>
                  <a:srgbClr val="0F1115"/>
                </a:solidFill>
                <a:effectLst/>
                <a:latin typeface="quote-cjk-patch"/>
              </a:rPr>
              <a:t> of JadePix-4.</a:t>
            </a:r>
          </a:p>
          <a:p>
            <a:pPr algn="l"/>
            <a:r>
              <a:rPr lang="en-US" altLang="zh-CN" b="0" i="0" dirty="0">
                <a:solidFill>
                  <a:srgbClr val="0F1115"/>
                </a:solidFill>
                <a:effectLst/>
                <a:latin typeface="quote-cjk-patch"/>
              </a:rPr>
              <a:t>The test method is: a </a:t>
            </a:r>
            <a:r>
              <a:rPr lang="en-US" altLang="zh-CN" b="1" i="0" dirty="0">
                <a:solidFill>
                  <a:srgbClr val="0F1115"/>
                </a:solidFill>
                <a:effectLst/>
                <a:latin typeface="quote-cjk-patch"/>
              </a:rPr>
              <a:t>pulse generator</a:t>
            </a:r>
            <a:r>
              <a:rPr lang="en-US" altLang="zh-CN" b="0" i="0" dirty="0">
                <a:solidFill>
                  <a:srgbClr val="0F1115"/>
                </a:solidFill>
                <a:effectLst/>
                <a:latin typeface="quote-cjk-patch"/>
              </a:rPr>
              <a:t> injects charge, the signal goes through the </a:t>
            </a:r>
            <a:r>
              <a:rPr lang="en-US" altLang="zh-CN" b="1" i="0" dirty="0">
                <a:solidFill>
                  <a:srgbClr val="0F1115"/>
                </a:solidFill>
                <a:effectLst/>
                <a:latin typeface="quote-cjk-patch"/>
              </a:rPr>
              <a:t>injection capacitance</a:t>
            </a:r>
            <a:r>
              <a:rPr lang="en-US" altLang="zh-CN" b="0" i="0" dirty="0">
                <a:solidFill>
                  <a:srgbClr val="0F1115"/>
                </a:solidFill>
                <a:effectLst/>
                <a:latin typeface="quote-cjk-patch"/>
              </a:rPr>
              <a:t>, into the </a:t>
            </a:r>
            <a:r>
              <a:rPr lang="en-US" altLang="zh-CN" b="1" i="0" dirty="0">
                <a:solidFill>
                  <a:srgbClr val="0F1115"/>
                </a:solidFill>
                <a:effectLst/>
                <a:latin typeface="quote-cjk-patch"/>
              </a:rPr>
              <a:t>target pixel</a:t>
            </a:r>
            <a:r>
              <a:rPr lang="en-US" altLang="zh-CN" b="0" i="0" dirty="0">
                <a:solidFill>
                  <a:srgbClr val="0F1115"/>
                </a:solidFill>
                <a:effectLst/>
                <a:latin typeface="quote-cjk-patch"/>
              </a:rPr>
              <a:t>, and finally out to the oscilloscope via </a:t>
            </a:r>
            <a:r>
              <a:rPr lang="en-US" altLang="zh-CN" b="1" i="0" dirty="0" err="1">
                <a:solidFill>
                  <a:srgbClr val="0F1115"/>
                </a:solidFill>
                <a:effectLst/>
                <a:latin typeface="quote-cjk-patch"/>
              </a:rPr>
              <a:t>Analog_out</a:t>
            </a:r>
            <a:r>
              <a:rPr lang="en-US" altLang="zh-CN" b="0" i="0" dirty="0">
                <a:solidFill>
                  <a:srgbClr val="0F1115"/>
                </a:solidFill>
                <a:effectLst/>
                <a:latin typeface="quote-cjk-patch"/>
              </a:rPr>
              <a:t>.</a:t>
            </a:r>
          </a:p>
          <a:p>
            <a:pPr algn="l"/>
            <a:r>
              <a:rPr lang="en-US" altLang="zh-CN" b="0" i="0" dirty="0">
                <a:solidFill>
                  <a:srgbClr val="0F1115"/>
                </a:solidFill>
                <a:effectLst/>
                <a:latin typeface="quote-cjk-patch"/>
              </a:rPr>
              <a:t>Look at the pixel matrix on the left. We </a:t>
            </a:r>
            <a:r>
              <a:rPr lang="en-US" altLang="zh-CN" b="1" i="0" dirty="0">
                <a:solidFill>
                  <a:srgbClr val="0F1115"/>
                </a:solidFill>
                <a:effectLst/>
                <a:latin typeface="quote-cjk-patch"/>
              </a:rPr>
              <a:t>only enabled pixel —</a:t>
            </a:r>
            <a:r>
              <a:rPr lang="en-US" altLang="zh-CN" b="0" i="0" dirty="0">
                <a:solidFill>
                  <a:srgbClr val="0F1115"/>
                </a:solidFill>
                <a:effectLst/>
                <a:latin typeface="quote-cjk-patch"/>
              </a:rPr>
              <a:t>the green one—while masking all others.</a:t>
            </a:r>
          </a:p>
          <a:p>
            <a:pPr marL="0" marR="0" algn="just">
              <a:lnSpc>
                <a:spcPts val="1800"/>
              </a:lnSpc>
              <a:spcBef>
                <a:spcPts val="0"/>
              </a:spcBef>
              <a:spcAft>
                <a:spcPts val="0"/>
              </a:spcAft>
            </a:pP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On the right is the captured waveform: purple is the input pulse, red is the output signal. As you can see, the output is clean and clearly responsive.</a:t>
            </a:r>
            <a:endPar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l"/>
            <a:r>
              <a:rPr lang="en-US" altLang="zh-CN" b="0" i="0" dirty="0">
                <a:solidFill>
                  <a:srgbClr val="0F1115"/>
                </a:solidFill>
                <a:effectLst/>
                <a:latin typeface="quote-cjk-patch"/>
              </a:rPr>
              <a:t>This verifies that the </a:t>
            </a:r>
            <a:r>
              <a:rPr lang="en-US" altLang="zh-CN" b="1" i="0" dirty="0">
                <a:solidFill>
                  <a:srgbClr val="0F1115"/>
                </a:solidFill>
                <a:effectLst/>
                <a:latin typeface="quote-cjk-patch"/>
              </a:rPr>
              <a:t>full signal chain</a:t>
            </a:r>
            <a:r>
              <a:rPr lang="en-US" altLang="zh-CN" b="0" i="0" dirty="0">
                <a:solidFill>
                  <a:srgbClr val="0F1115"/>
                </a:solidFill>
                <a:effectLst/>
                <a:latin typeface="quote-cjk-patch"/>
              </a:rPr>
              <a:t>—from injection capacitance to pixel front-end to analog output—is functioning correctly."</a:t>
            </a:r>
          </a:p>
          <a:p>
            <a:endParaRPr lang="en-US" dirty="0"/>
          </a:p>
        </p:txBody>
      </p:sp>
      <p:sp>
        <p:nvSpPr>
          <p:cNvPr id="20" name="Slide Number Placeholder 3"/>
          <p:cNvSpPr>
            <a:spLocks noGrp="1"/>
          </p:cNvSpPr>
          <p:nvPr>
            <p:ph type="sldNum" sz="quarter"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Image Placeholder 1"/>
          <p:cNvSpPr>
            <a:spLocks noGrp="1" noRot="1" noChangeAspect="1"/>
          </p:cNvSpPr>
          <p:nvPr>
            <p:ph type="sldImg" idx="2"/>
          </p:nvPr>
        </p:nvSpPr>
        <p:spPr/>
        <p:txBody>
          <a:bodyPr/>
          <a:lstStyle/>
          <a:p>
            <a:endParaRPr/>
          </a:p>
        </p:txBody>
      </p:sp>
      <p:sp>
        <p:nvSpPr>
          <p:cNvPr id="23" name="Notes Placeholder 2"/>
          <p:cNvSpPr>
            <a:spLocks noGrp="1"/>
          </p:cNvSpPr>
          <p:nvPr>
            <p:ph type="body" sz="quarter" idx="3"/>
          </p:nvPr>
        </p:nvSpPr>
        <p:spPr/>
        <p:txBody>
          <a:bodyPr/>
          <a:lstStyle/>
          <a:p>
            <a:pPr algn="l"/>
            <a:r>
              <a:rPr lang="en-US" dirty="0"/>
              <a:t>[~45 s]
</a:t>
            </a:r>
            <a:r>
              <a:rPr lang="en-US" altLang="zh-CN" b="0" i="0" dirty="0">
                <a:solidFill>
                  <a:srgbClr val="0F1115"/>
                </a:solidFill>
                <a:effectLst/>
                <a:latin typeface="quote-cjk-patch"/>
              </a:rPr>
              <a:t>"After the analog front-end test, we moved on to </a:t>
            </a:r>
            <a:r>
              <a:rPr lang="en-US" altLang="zh-CN" b="1" i="0" dirty="0">
                <a:solidFill>
                  <a:srgbClr val="0F1115"/>
                </a:solidFill>
                <a:effectLst/>
                <a:latin typeface="quote-cjk-patch"/>
              </a:rPr>
              <a:t>radioactive source tests</a:t>
            </a:r>
            <a:r>
              <a:rPr lang="en-US" altLang="zh-CN" b="0" i="0" dirty="0">
                <a:solidFill>
                  <a:srgbClr val="0F1115"/>
                </a:solidFill>
                <a:effectLst/>
                <a:latin typeface="quote-cjk-patch"/>
              </a:rPr>
              <a:t>.</a:t>
            </a:r>
          </a:p>
          <a:p>
            <a:pPr algn="l"/>
            <a:r>
              <a:rPr lang="en-US" altLang="zh-CN" b="0" i="0" dirty="0">
                <a:solidFill>
                  <a:srgbClr val="0F1115"/>
                </a:solidFill>
                <a:effectLst/>
                <a:latin typeface="quote-cjk-patch"/>
              </a:rPr>
              <a:t>On the left are the </a:t>
            </a:r>
            <a:r>
              <a:rPr lang="en-US" altLang="zh-CN" b="1" i="0" dirty="0">
                <a:solidFill>
                  <a:srgbClr val="0F1115"/>
                </a:solidFill>
                <a:effectLst/>
                <a:latin typeface="quote-cjk-patch"/>
              </a:rPr>
              <a:t>iron-55</a:t>
            </a:r>
            <a:r>
              <a:rPr lang="en-US" altLang="zh-CN" b="0" i="0" dirty="0">
                <a:solidFill>
                  <a:srgbClr val="0F1115"/>
                </a:solidFill>
                <a:effectLst/>
                <a:latin typeface="quote-cjk-patch"/>
              </a:rPr>
              <a:t> results. Figure (a) is the </a:t>
            </a:r>
            <a:r>
              <a:rPr lang="en-US" altLang="zh-CN" b="1" i="0" dirty="0">
                <a:solidFill>
                  <a:srgbClr val="0F1115"/>
                </a:solidFill>
                <a:effectLst/>
                <a:latin typeface="quote-cjk-patch"/>
              </a:rPr>
              <a:t>hit map</a:t>
            </a:r>
            <a:r>
              <a:rPr lang="en-US" altLang="zh-CN" b="0" i="0" dirty="0">
                <a:solidFill>
                  <a:srgbClr val="0F1115"/>
                </a:solidFill>
                <a:effectLst/>
                <a:latin typeface="quote-cjk-patch"/>
              </a:rPr>
              <a:t>, showing clear signal response. Figure (b) is the </a:t>
            </a:r>
            <a:r>
              <a:rPr lang="en-US" altLang="zh-CN" b="1" i="0" dirty="0">
                <a:solidFill>
                  <a:srgbClr val="0F1115"/>
                </a:solidFill>
                <a:effectLst/>
                <a:latin typeface="quote-cjk-patch"/>
              </a:rPr>
              <a:t>cluster size distribution</a:t>
            </a:r>
            <a:r>
              <a:rPr lang="en-US" altLang="zh-CN" b="0" i="0" dirty="0">
                <a:solidFill>
                  <a:srgbClr val="0F1115"/>
                </a:solidFill>
                <a:effectLst/>
                <a:latin typeface="quote-cjk-patch"/>
              </a:rPr>
              <a:t>, with a mean of about 1.1 pixels. Figure (c) shows </a:t>
            </a:r>
            <a:r>
              <a:rPr lang="en-US" altLang="zh-CN" b="1" i="0" dirty="0">
                <a:solidFill>
                  <a:srgbClr val="0F1115"/>
                </a:solidFill>
                <a:effectLst/>
                <a:latin typeface="quote-cjk-patch"/>
              </a:rPr>
              <a:t>cumulative hits versus threshold</a:t>
            </a:r>
            <a:r>
              <a:rPr lang="en-US" altLang="zh-CN" b="0" i="0" dirty="0">
                <a:solidFill>
                  <a:srgbClr val="0F1115"/>
                </a:solidFill>
                <a:effectLst/>
                <a:latin typeface="quote-cjk-patch"/>
              </a:rPr>
              <a:t>, with good linearity—confirming the chip is working properly.</a:t>
            </a:r>
          </a:p>
          <a:p>
            <a:pPr algn="l"/>
            <a:r>
              <a:rPr lang="en-US" altLang="zh-CN" b="0" i="0" dirty="0">
                <a:solidFill>
                  <a:srgbClr val="0F1115"/>
                </a:solidFill>
                <a:effectLst/>
                <a:latin typeface="quote-cjk-patch"/>
              </a:rPr>
              <a:t>On the right are the </a:t>
            </a:r>
            <a:r>
              <a:rPr lang="en-US" altLang="zh-CN" b="1" i="0" dirty="0">
                <a:solidFill>
                  <a:srgbClr val="0F1115"/>
                </a:solidFill>
                <a:effectLst/>
                <a:latin typeface="quote-cjk-patch"/>
              </a:rPr>
              <a:t>strontium-90</a:t>
            </a:r>
            <a:r>
              <a:rPr lang="en-US" altLang="zh-CN" b="0" i="0" dirty="0">
                <a:solidFill>
                  <a:srgbClr val="0F1115"/>
                </a:solidFill>
                <a:effectLst/>
                <a:latin typeface="quote-cjk-patch"/>
              </a:rPr>
              <a:t> results. This is the </a:t>
            </a:r>
            <a:r>
              <a:rPr lang="en-US" altLang="zh-CN" b="1" i="0" dirty="0">
                <a:solidFill>
                  <a:srgbClr val="0F1115"/>
                </a:solidFill>
                <a:effectLst/>
                <a:latin typeface="quote-cjk-patch"/>
              </a:rPr>
              <a:t>hit map</a:t>
            </a:r>
            <a:r>
              <a:rPr lang="en-US" altLang="zh-CN" b="0" i="0" dirty="0">
                <a:solidFill>
                  <a:srgbClr val="0F1115"/>
                </a:solidFill>
                <a:effectLst/>
                <a:latin typeface="quote-cjk-patch"/>
              </a:rPr>
              <a:t>, where the source illumination area is clearly visible. This is a </a:t>
            </a:r>
            <a:r>
              <a:rPr lang="en-US" altLang="zh-CN" b="1" i="0" dirty="0">
                <a:solidFill>
                  <a:srgbClr val="0F1115"/>
                </a:solidFill>
                <a:effectLst/>
                <a:latin typeface="quote-cjk-patch"/>
              </a:rPr>
              <a:t>14-hour continuous operation test</a:t>
            </a:r>
            <a:r>
              <a:rPr lang="en-US" altLang="zh-CN" b="0" i="0" dirty="0">
                <a:solidFill>
                  <a:srgbClr val="0F1115"/>
                </a:solidFill>
                <a:effectLst/>
                <a:latin typeface="quote-cjk-patch"/>
              </a:rPr>
              <a:t>. The chip remained stable throughout, with no significant anomalies. This validates the reliability of JadePix-4 for long-term operation."</a:t>
            </a:r>
          </a:p>
          <a:p>
            <a:r>
              <a:rPr lang="en-US" dirty="0"/>
              <a:t>
</a:t>
            </a:r>
            <a:endParaRPr dirty="0"/>
          </a:p>
        </p:txBody>
      </p:sp>
      <p:sp>
        <p:nvSpPr>
          <p:cNvPr id="24" name="Slide Number Placeholder 3"/>
          <p:cNvSpPr>
            <a:spLocks noGrp="1"/>
          </p:cNvSpPr>
          <p:nvPr>
            <p:ph type="sldNum" sz="quarter"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幻灯片图像占位符 1"/>
          <p:cNvSpPr>
            <a:spLocks noGrp="1" noRot="1" noChangeAspect="1"/>
          </p:cNvSpPr>
          <p:nvPr>
            <p:ph type="sldImg" idx="2"/>
          </p:nvPr>
        </p:nvSpPr>
        <p:spPr/>
        <p:txBody>
          <a:bodyPr/>
          <a:lstStyle/>
          <a:p>
            <a:endParaRPr/>
          </a:p>
        </p:txBody>
      </p:sp>
      <p:sp>
        <p:nvSpPr>
          <p:cNvPr id="27" name="文本占位符 2"/>
          <p:cNvSpPr>
            <a:spLocks noGrp="1"/>
          </p:cNvSpPr>
          <p:nvPr>
            <p:ph type="body" idx="3"/>
          </p:nvPr>
        </p:nvSpPr>
        <p:spPr/>
        <p:txBody>
          <a:bodyPr/>
          <a:lstStyle/>
          <a:p>
            <a:r>
              <a:rPr lang="en-US" dirty="0"/>
              <a:t>[~5 s]
</a:t>
            </a:r>
            <a:r>
              <a:rPr lang="en-US" b="0" i="0" dirty="0">
                <a:solidFill>
                  <a:srgbClr val="0F1115"/>
                </a:solidFill>
                <a:effectLst/>
                <a:latin typeface="quote-cjk-patch"/>
              </a:rPr>
              <a:t>Next </a:t>
            </a:r>
            <a:r>
              <a:rPr lang="en-US" altLang="zh-CN" b="0" i="0" dirty="0">
                <a:solidFill>
                  <a:srgbClr val="0F1115"/>
                </a:solidFill>
                <a:effectLst/>
                <a:latin typeface="quote-cjk-patch"/>
              </a:rPr>
              <a:t>we moved on to the beam test</a:t>
            </a:r>
            <a:endParaRPr lang="en-US" dirty="0"/>
          </a:p>
        </p:txBody>
      </p:sp>
      <p:sp>
        <p:nvSpPr>
          <p:cNvPr id="28" name="灯片编号占位符 3"/>
          <p:cNvSpPr>
            <a:spLocks noGrp="1"/>
          </p:cNvSpPr>
          <p:nvPr>
            <p:ph type="sldNum" sz="quarter" idx="5"/>
          </p:nvPr>
        </p:nvSpPr>
        <p:spPr/>
        <p:txBody>
          <a:bodyPr/>
          <a:lstStyle/>
          <a:p>
            <a:fld id="{56961F87-20C5-4746-9C61-F4321B4DA788}" type="slidenum">
              <a:rPr lang="zh-CN" altLang="en-US" smtClean="0"/>
              <a:t>14</a:t>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Image Placeholder 1"/>
          <p:cNvSpPr>
            <a:spLocks noGrp="1" noRot="1" noChangeAspect="1"/>
          </p:cNvSpPr>
          <p:nvPr>
            <p:ph type="sldImg" idx="2"/>
          </p:nvPr>
        </p:nvSpPr>
        <p:spPr/>
        <p:txBody>
          <a:bodyPr/>
          <a:lstStyle/>
          <a:p>
            <a:endParaRPr/>
          </a:p>
        </p:txBody>
      </p:sp>
      <p:sp>
        <p:nvSpPr>
          <p:cNvPr id="31" name="Notes Placeholder 2"/>
          <p:cNvSpPr>
            <a:spLocks noGrp="1"/>
          </p:cNvSpPr>
          <p:nvPr>
            <p:ph type="body" sz="quarter" idx="3"/>
          </p:nvPr>
        </p:nvSpPr>
        <p:spPr/>
        <p:txBody>
          <a:bodyPr/>
          <a:lstStyle/>
          <a:p>
            <a:r>
              <a:rPr lang="en-US" dirty="0"/>
              <a:t>[~40 s]
We tested JadePix-4 in a test beam at CERN. The photo shows the telescope at the beam line: JadePix-3 planes for tracking, one LGAD plane as the timing reference, and JadePix-4 as the device under test.
The beam particles were positive </a:t>
            </a:r>
            <a:r>
              <a:rPr lang="en-US" dirty="0" err="1"/>
              <a:t>pions</a:t>
            </a:r>
            <a:r>
              <a:rPr lang="en-US" dirty="0"/>
              <a:t> at </a:t>
            </a:r>
            <a:r>
              <a:rPr lang="en-US" altLang="zh-CN" b="0" i="0" dirty="0">
                <a:solidFill>
                  <a:srgbClr val="0F1115"/>
                </a:solidFill>
                <a:effectLst/>
                <a:latin typeface="quote-cjk-patch"/>
              </a:rPr>
              <a:t>ten G-E-V over c</a:t>
            </a:r>
            <a:r>
              <a:rPr lang="en-US" dirty="0"/>
              <a:t>. Bunch spacing about 15 seconds; one run is 20 to 30 minutes, about 500,000 tracks.</a:t>
            </a:r>
            <a:endParaRPr dirty="0"/>
          </a:p>
        </p:txBody>
      </p:sp>
      <p:sp>
        <p:nvSpPr>
          <p:cNvPr id="32" name="Slide Number Placeholder 3"/>
          <p:cNvSpPr>
            <a:spLocks noGrp="1"/>
          </p:cNvSpPr>
          <p:nvPr>
            <p:ph type="sldNum" sz="quarter"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Image Placeholder 1"/>
          <p:cNvSpPr>
            <a:spLocks noGrp="1" noRot="1" noChangeAspect="1"/>
          </p:cNvSpPr>
          <p:nvPr>
            <p:ph type="sldImg" idx="2"/>
          </p:nvPr>
        </p:nvSpPr>
        <p:spPr/>
        <p:txBody>
          <a:bodyPr/>
          <a:lstStyle/>
          <a:p>
            <a:endParaRPr/>
          </a:p>
        </p:txBody>
      </p:sp>
      <p:sp>
        <p:nvSpPr>
          <p:cNvPr id="35" name="Notes Placeholder 2"/>
          <p:cNvSpPr>
            <a:spLocks noGrp="1"/>
          </p:cNvSpPr>
          <p:nvPr>
            <p:ph type="body" sz="quarter" idx="3"/>
          </p:nvPr>
        </p:nvSpPr>
        <p:spPr/>
        <p:txBody>
          <a:bodyPr/>
          <a:lstStyle/>
          <a:p>
            <a:r>
              <a:rPr lang="en-US" dirty="0"/>
              <a:t>[~40 s]
</a:t>
            </a:r>
            <a:r>
              <a:rPr lang="en-US" altLang="zh-CN" sz="1800" kern="100" dirty="0">
                <a:effectLst/>
                <a:latin typeface="Times New Roman" panose="02020603050405020304" pitchFamily="18" charset="0"/>
                <a:ea typeface="宋体" panose="02010600030101010101" pitchFamily="2" charset="-122"/>
              </a:rPr>
              <a:t>This is an overview of the beam data.</a:t>
            </a:r>
            <a:br>
              <a:rPr lang="en-US" altLang="zh-CN" sz="1800" kern="100" dirty="0">
                <a:effectLst/>
                <a:latin typeface="Times New Roman" panose="02020603050405020304" pitchFamily="18" charset="0"/>
                <a:ea typeface="宋体" panose="02010600030101010101" pitchFamily="2" charset="-122"/>
              </a:rPr>
            </a:br>
            <a:r>
              <a:rPr lang="en-US" altLang="zh-CN" sz="1800" kern="100" dirty="0">
                <a:effectLst/>
                <a:latin typeface="Times New Roman" panose="02020603050405020304" pitchFamily="18" charset="0"/>
                <a:ea typeface="宋体" panose="02010600030101010101" pitchFamily="2" charset="-122"/>
              </a:rPr>
              <a:t>On the left</a:t>
            </a:r>
            <a:r>
              <a:rPr lang="en-US" altLang="zh-CN" sz="1800" kern="100" dirty="0">
                <a:effectLst/>
                <a:latin typeface="宋体" panose="02010600030101010101" pitchFamily="2" charset="-122"/>
                <a:ea typeface="宋体" panose="02010600030101010101" pitchFamily="2" charset="-122"/>
                <a:cs typeface="Times New Roman" panose="02020603050405020304" pitchFamily="18" charset="0"/>
              </a:rPr>
              <a:t> </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we can see </a:t>
            </a:r>
            <a:r>
              <a:rPr lang="en-US" altLang="zh-CN" sz="1800" kern="100" dirty="0">
                <a:effectLst/>
                <a:latin typeface="Times New Roman" panose="02020603050405020304" pitchFamily="18" charset="0"/>
                <a:ea typeface="宋体" panose="02010600030101010101" pitchFamily="2" charset="-122"/>
              </a:rPr>
              <a:t>the JadePix-4 hit map. The beam covered only the left part of the sensor, because the beam was centered on the JadePix-3 telescope planes.</a:t>
            </a:r>
            <a:br>
              <a:rPr lang="en-US" altLang="zh-CN" sz="1800" kern="100" dirty="0">
                <a:effectLst/>
                <a:latin typeface="Times New Roman" panose="02020603050405020304" pitchFamily="18" charset="0"/>
                <a:ea typeface="宋体" panose="02010600030101010101" pitchFamily="2" charset="-122"/>
              </a:rPr>
            </a:br>
            <a:r>
              <a:rPr lang="en-US" altLang="zh-CN" sz="1800" kern="100" dirty="0">
                <a:effectLst/>
                <a:latin typeface="Times New Roman" panose="02020603050405020304" pitchFamily="18" charset="0"/>
                <a:ea typeface="宋体" panose="02010600030101010101" pitchFamily="2" charset="-122"/>
              </a:rPr>
              <a:t>On the right</a:t>
            </a:r>
            <a:r>
              <a:rPr lang="en-US" altLang="zh-CN" sz="1800" kern="100" dirty="0">
                <a:effectLst/>
                <a:latin typeface="宋体" panose="02010600030101010101" pitchFamily="2" charset="-122"/>
                <a:ea typeface="宋体" panose="02010600030101010101" pitchFamily="2" charset="-122"/>
                <a:cs typeface="Times New Roman" panose="02020603050405020304" pitchFamily="18" charset="0"/>
              </a:rPr>
              <a:t> </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is </a:t>
            </a:r>
            <a:r>
              <a:rPr lang="en-US" altLang="zh-CN" sz="1800" kern="100" dirty="0">
                <a:effectLst/>
                <a:latin typeface="Times New Roman" panose="02020603050405020304" pitchFamily="18" charset="0"/>
                <a:ea typeface="宋体" panose="02010600030101010101" pitchFamily="2" charset="-122"/>
              </a:rPr>
              <a:t>the hit count versus time. We clearly see the spill structure of the beam. The hit rate is about 70,000 hits per spill.</a:t>
            </a:r>
            <a:br>
              <a:rPr lang="en-US" altLang="zh-CN" sz="1800" kern="100" dirty="0">
                <a:effectLst/>
                <a:latin typeface="Times New Roman" panose="02020603050405020304" pitchFamily="18" charset="0"/>
                <a:ea typeface="宋体" panose="02010600030101010101" pitchFamily="2" charset="-122"/>
              </a:rPr>
            </a:br>
            <a:r>
              <a:rPr lang="en-US" altLang="zh-CN" sz="1800" kern="100" dirty="0">
                <a:effectLst/>
                <a:latin typeface="Times New Roman" panose="02020603050405020304" pitchFamily="18" charset="0"/>
                <a:ea typeface="宋体" panose="02010600030101010101" pitchFamily="2" charset="-122"/>
              </a:rPr>
              <a:t>So the chip works in the beam, and the data quality is good enough for the analysis.</a:t>
            </a:r>
            <a:endParaRPr lang="en-US" dirty="0"/>
          </a:p>
        </p:txBody>
      </p:sp>
      <p:sp>
        <p:nvSpPr>
          <p:cNvPr id="36" name="Slide Number Placeholder 3"/>
          <p:cNvSpPr>
            <a:spLocks noGrp="1"/>
          </p:cNvSpPr>
          <p:nvPr>
            <p:ph type="sldNum" sz="quarter"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r>
              <a:rPr lang="en-US" altLang="zh-CN" dirty="0"/>
              <a:t>[~50 s]</a:t>
            </a:r>
            <a:endParaRPr lang="en-US" altLang="zh-CN" b="0" i="0" dirty="0">
              <a:solidFill>
                <a:srgbClr val="0F1115"/>
              </a:solidFill>
              <a:effectLst/>
              <a:latin typeface="quote-cjk-patch"/>
            </a:endParaRPr>
          </a:p>
          <a:p>
            <a:pPr algn="l"/>
            <a:r>
              <a:rPr lang="en-US" altLang="zh-CN" b="0" i="0" dirty="0">
                <a:solidFill>
                  <a:srgbClr val="0F1115"/>
                </a:solidFill>
                <a:effectLst/>
                <a:latin typeface="quote-cjk-patch"/>
              </a:rPr>
              <a:t>After the beam test, we analyzed the data using the </a:t>
            </a:r>
            <a:r>
              <a:rPr lang="en-US" altLang="zh-CN" b="0" i="0" dirty="0" err="1">
                <a:solidFill>
                  <a:srgbClr val="0F1115"/>
                </a:solidFill>
                <a:effectLst/>
                <a:latin typeface="quote-cjk-patch"/>
              </a:rPr>
              <a:t>Corryvreckan</a:t>
            </a:r>
            <a:r>
              <a:rPr lang="en-US" altLang="zh-CN" b="0" i="0" dirty="0">
                <a:solidFill>
                  <a:srgbClr val="0F1115"/>
                </a:solidFill>
                <a:effectLst/>
                <a:latin typeface="quote-cjk-patch"/>
              </a:rPr>
              <a:t> framework in four steps.</a:t>
            </a:r>
          </a:p>
          <a:p>
            <a:pPr algn="l"/>
            <a:r>
              <a:rPr lang="en-US" altLang="zh-CN" b="0" i="0" dirty="0">
                <a:solidFill>
                  <a:srgbClr val="0F1115"/>
                </a:solidFill>
                <a:effectLst/>
                <a:latin typeface="quote-cjk-patch"/>
              </a:rPr>
              <a:t>First, </a:t>
            </a:r>
            <a:r>
              <a:rPr lang="en-US" altLang="zh-CN" b="1" i="0" dirty="0">
                <a:solidFill>
                  <a:srgbClr val="0F1115"/>
                </a:solidFill>
                <a:effectLst/>
                <a:latin typeface="quote-cjk-patch"/>
              </a:rPr>
              <a:t>decoding and clustering</a:t>
            </a:r>
            <a:r>
              <a:rPr lang="en-US" altLang="zh-CN" b="0" i="0" dirty="0">
                <a:solidFill>
                  <a:srgbClr val="0F1115"/>
                </a:solidFill>
                <a:effectLst/>
                <a:latin typeface="quote-cjk-patch"/>
              </a:rPr>
              <a:t> pixel hits into clusters in space and time.</a:t>
            </a:r>
            <a:br>
              <a:rPr lang="en-US" altLang="zh-CN" b="0" i="0" dirty="0">
                <a:solidFill>
                  <a:srgbClr val="0F1115"/>
                </a:solidFill>
                <a:effectLst/>
                <a:latin typeface="quote-cjk-patch"/>
              </a:rPr>
            </a:br>
            <a:r>
              <a:rPr lang="en-US" altLang="zh-CN" b="0" i="0" dirty="0">
                <a:solidFill>
                  <a:srgbClr val="0F1115"/>
                </a:solidFill>
                <a:effectLst/>
                <a:latin typeface="quote-cjk-patch"/>
              </a:rPr>
              <a:t>Second, pre and fine alignment to synchronize the telescope and the DUT coordinate.</a:t>
            </a:r>
            <a:br>
              <a:rPr lang="en-US" altLang="zh-CN" b="0" i="0" dirty="0">
                <a:solidFill>
                  <a:srgbClr val="0F1115"/>
                </a:solidFill>
                <a:effectLst/>
                <a:latin typeface="quote-cjk-patch"/>
              </a:rPr>
            </a:br>
            <a:r>
              <a:rPr lang="en-US" altLang="zh-CN" b="0" i="0" dirty="0">
                <a:solidFill>
                  <a:srgbClr val="0F1115"/>
                </a:solidFill>
                <a:effectLst/>
                <a:latin typeface="quote-cjk-patch"/>
              </a:rPr>
              <a:t>Third, </a:t>
            </a:r>
            <a:r>
              <a:rPr lang="en-US" altLang="zh-CN" b="1" i="0" dirty="0">
                <a:solidFill>
                  <a:srgbClr val="0F1115"/>
                </a:solidFill>
                <a:effectLst/>
                <a:latin typeface="quote-cjk-patch"/>
              </a:rPr>
              <a:t>track</a:t>
            </a:r>
            <a:r>
              <a:rPr lang="en-US" altLang="zh-CN" b="0" i="0" dirty="0">
                <a:solidFill>
                  <a:srgbClr val="0F1115"/>
                </a:solidFill>
                <a:effectLst/>
                <a:latin typeface="quote-cjk-patch"/>
              </a:rPr>
              <a:t> reconstruction via aligned telescope clusters.</a:t>
            </a:r>
            <a:br>
              <a:rPr lang="en-US" altLang="zh-CN" b="0" i="0" dirty="0">
                <a:solidFill>
                  <a:srgbClr val="0F1115"/>
                </a:solidFill>
                <a:effectLst/>
                <a:latin typeface="quote-cjk-patch"/>
              </a:rPr>
            </a:br>
            <a:r>
              <a:rPr lang="en-US" altLang="zh-CN" b="0" i="0" dirty="0">
                <a:solidFill>
                  <a:srgbClr val="0F1115"/>
                </a:solidFill>
                <a:effectLst/>
                <a:latin typeface="quote-cjk-patch"/>
              </a:rPr>
              <a:t>Finally, </a:t>
            </a:r>
            <a:r>
              <a:rPr lang="en-US" altLang="zh-CN" b="1" i="0" dirty="0">
                <a:solidFill>
                  <a:srgbClr val="0F1115"/>
                </a:solidFill>
                <a:effectLst/>
                <a:latin typeface="quote-cjk-patch"/>
              </a:rPr>
              <a:t>DUT association and analysis</a:t>
            </a:r>
            <a:r>
              <a:rPr lang="en-US" altLang="zh-CN" b="0" i="0" dirty="0">
                <a:solidFill>
                  <a:srgbClr val="0F1115"/>
                </a:solidFill>
                <a:effectLst/>
                <a:latin typeface="quote-cjk-patch"/>
              </a:rPr>
              <a:t>—extrapolating tracks to the DUT plane, matching them with DUT clusters, and computing key metrics such as </a:t>
            </a:r>
            <a:r>
              <a:rPr lang="en-US" altLang="zh-CN" b="1" i="0" dirty="0">
                <a:solidFill>
                  <a:srgbClr val="0F1115"/>
                </a:solidFill>
                <a:effectLst/>
                <a:latin typeface="quote-cjk-patch"/>
              </a:rPr>
              <a:t>detection efficiency, spatial resolution, and temporal resolution</a:t>
            </a:r>
            <a:r>
              <a:rPr lang="en-US" altLang="zh-CN" b="0" i="0" dirty="0">
                <a:solidFill>
                  <a:srgbClr val="0F1115"/>
                </a:solidFill>
                <a:effectLst/>
                <a:latin typeface="quote-cjk-patch"/>
              </a:rPr>
              <a:t>."</a:t>
            </a:r>
          </a:p>
          <a:p>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lide Image Placeholder 1"/>
          <p:cNvSpPr>
            <a:spLocks noGrp="1" noRot="1" noChangeAspect="1"/>
          </p:cNvSpPr>
          <p:nvPr>
            <p:ph type="sldImg" idx="2"/>
          </p:nvPr>
        </p:nvSpPr>
        <p:spPr/>
        <p:txBody>
          <a:bodyPr/>
          <a:lstStyle/>
          <a:p>
            <a:endParaRPr/>
          </a:p>
        </p:txBody>
      </p:sp>
      <p:sp>
        <p:nvSpPr>
          <p:cNvPr id="39" name="Notes Placeholder 2"/>
          <p:cNvSpPr>
            <a:spLocks noGrp="1"/>
          </p:cNvSpPr>
          <p:nvPr>
            <p:ph type="body" sz="quarter" idx="3"/>
          </p:nvPr>
        </p:nvSpPr>
        <p:spPr/>
        <p:txBody>
          <a:bodyPr/>
          <a:lstStyle/>
          <a:p>
            <a:r>
              <a:rPr lang="en-US" dirty="0"/>
              <a:t>[~50 s]
Here are the analysis results of Jadepix-4.
The left plot is the residual in X and Y direction. Both are fitted with a Gaussian function. The right plot is the cluster size distribution.
The spatial resolution is 9.7 micrometers in X and 6.37 micrometers in Y. The mean cluster size is 2.3 pixels.
This clearly did not reach the level we had expected.</a:t>
            </a:r>
          </a:p>
        </p:txBody>
      </p:sp>
      <p:sp>
        <p:nvSpPr>
          <p:cNvPr id="40" name="Slide Number Placeholder 3"/>
          <p:cNvSpPr>
            <a:spLocks noGrp="1"/>
          </p:cNvSpPr>
          <p:nvPr>
            <p:ph type="sldNum" sz="quarter"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lide Image Placeholder 1"/>
          <p:cNvSpPr>
            <a:spLocks noGrp="1" noRot="1" noChangeAspect="1"/>
          </p:cNvSpPr>
          <p:nvPr>
            <p:ph type="sldImg" idx="2"/>
          </p:nvPr>
        </p:nvSpPr>
        <p:spPr/>
        <p:txBody>
          <a:bodyPr/>
          <a:lstStyle/>
          <a:p>
            <a:endParaRPr/>
          </a:p>
        </p:txBody>
      </p:sp>
      <p:sp>
        <p:nvSpPr>
          <p:cNvPr id="43" name="Notes Placeholder 2"/>
          <p:cNvSpPr>
            <a:spLocks noGrp="1"/>
          </p:cNvSpPr>
          <p:nvPr>
            <p:ph type="body" sz="quarter" idx="3"/>
          </p:nvPr>
        </p:nvSpPr>
        <p:spPr/>
        <p:txBody>
          <a:bodyPr/>
          <a:lstStyle/>
          <a:p>
            <a:r>
              <a:rPr lang="en-US" dirty="0"/>
              <a:t>[~50 s]
</a:t>
            </a:r>
            <a:r>
              <a:rPr lang="en-US" altLang="zh-CN" sz="1800" kern="100" dirty="0">
                <a:effectLst/>
                <a:latin typeface="Times New Roman" panose="02020603050405020304" pitchFamily="18" charset="0"/>
                <a:ea typeface="宋体" panose="02010600030101010101" pitchFamily="2" charset="-122"/>
              </a:rPr>
              <a:t>Another analysis results </a:t>
            </a:r>
            <a:r>
              <a:rPr lang="en-US" dirty="0"/>
              <a:t>is the average detection efficiency only is 52.7 percent — below our expectation of more than 99 percent. But we understand the losses, one by one.
Cause one is the threshold was too high. Through the post-test, we found that the threshold setting was incorrect during the beam test.</a:t>
            </a:r>
          </a:p>
          <a:p>
            <a:r>
              <a:rPr lang="en-US" dirty="0"/>
              <a:t>We set the threshold at around 600 to 700 electrons during the beam test (but normally 200 electrons)
The second reason is that some columns in the middle part of the chip are partially damaged.
Our next plan is to scan the chip’s threshold to determine its optimal operating point, and investigate the cause of these column damages.</a:t>
            </a:r>
            <a:endParaRPr dirty="0"/>
          </a:p>
        </p:txBody>
      </p:sp>
      <p:sp>
        <p:nvSpPr>
          <p:cNvPr id="44" name="Slide Number Placeholder 3"/>
          <p:cNvSpPr>
            <a:spLocks noGrp="1"/>
          </p:cNvSpPr>
          <p:nvPr>
            <p:ph type="sldNum" sz="quarter"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lide Image Placeholder 1"/>
          <p:cNvSpPr>
            <a:spLocks noGrp="1" noRot="1" noChangeAspect="1"/>
          </p:cNvSpPr>
          <p:nvPr>
            <p:ph type="sldImg" idx="2"/>
          </p:nvPr>
        </p:nvSpPr>
        <p:spPr/>
        <p:txBody>
          <a:bodyPr/>
          <a:lstStyle/>
          <a:p>
            <a:endParaRPr/>
          </a:p>
        </p:txBody>
      </p:sp>
      <p:sp>
        <p:nvSpPr>
          <p:cNvPr id="47" name="Notes Placeholder 2"/>
          <p:cNvSpPr>
            <a:spLocks noGrp="1"/>
          </p:cNvSpPr>
          <p:nvPr>
            <p:ph type="body" sz="quarter" idx="3"/>
          </p:nvPr>
        </p:nvSpPr>
        <p:spPr/>
        <p:txBody>
          <a:bodyPr/>
          <a:lstStyle/>
          <a:p>
            <a:r>
              <a:rPr lang="en-US" dirty="0"/>
              <a:t>[~45 s]
To confirm this, we made a full simulation with </a:t>
            </a:r>
            <a:r>
              <a:rPr lang="en-US" dirty="0" err="1"/>
              <a:t>Allpix</a:t>
            </a:r>
            <a:r>
              <a:rPr lang="en-US" dirty="0"/>
              <a:t>-squared and Geant4, copying the beam-test geometry and the same analysis chain.
Versus the threshold, the resolution becomes worse — from 4.86 and 3.20 micrometers at 200 electrons, to 7.49 and 4.67 micrometers at 600 electrons. The efficiency falls from about 99 percent to about 65 percent.
So both problems — low efficiency and worse resolution — have one main cause: the threshold was set too high. With a lower threshold, the chip will work much better.</a:t>
            </a:r>
          </a:p>
        </p:txBody>
      </p:sp>
      <p:sp>
        <p:nvSpPr>
          <p:cNvPr id="48" name="Slide Number Placeholder 3"/>
          <p:cNvSpPr>
            <a:spLocks noGrp="1"/>
          </p:cNvSpPr>
          <p:nvPr>
            <p:ph type="sldNum" sz="quarter"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幻灯片图像占位符 1"/>
          <p:cNvSpPr>
            <a:spLocks noGrp="1" noRot="1" noChangeAspect="1"/>
          </p:cNvSpPr>
          <p:nvPr>
            <p:ph type="sldImg" idx="2"/>
          </p:nvPr>
        </p:nvSpPr>
        <p:spPr/>
        <p:txBody>
          <a:bodyPr/>
          <a:lstStyle/>
          <a:p>
            <a:endParaRPr/>
          </a:p>
        </p:txBody>
      </p:sp>
      <p:sp>
        <p:nvSpPr>
          <p:cNvPr id="51" name="文本占位符 2"/>
          <p:cNvSpPr>
            <a:spLocks noGrp="1"/>
          </p:cNvSpPr>
          <p:nvPr>
            <p:ph type="body" idx="3"/>
          </p:nvPr>
        </p:nvSpPr>
        <p:spPr/>
        <p:txBody>
          <a:bodyPr/>
          <a:lstStyle/>
          <a:p>
            <a:r>
              <a:rPr lang="en-US" dirty="0"/>
              <a:t>[~5 s]
Let me </a:t>
            </a:r>
            <a:r>
              <a:rPr lang="en-US" dirty="0" err="1"/>
              <a:t>summarise</a:t>
            </a:r>
            <a:r>
              <a:rPr lang="en-US" dirty="0"/>
              <a:t>.</a:t>
            </a:r>
          </a:p>
        </p:txBody>
      </p:sp>
      <p:sp>
        <p:nvSpPr>
          <p:cNvPr id="52" name="灯片编号占位符 3"/>
          <p:cNvSpPr>
            <a:spLocks noGrp="1"/>
          </p:cNvSpPr>
          <p:nvPr>
            <p:ph type="sldNum" sz="quarter" idx="5"/>
          </p:nvPr>
        </p:nvSpPr>
        <p:spPr/>
        <p:txBody>
          <a:bodyPr/>
          <a:lstStyle/>
          <a:p>
            <a:fld id="{56961F87-20C5-4746-9C61-F4321B4DA788}" type="slidenum">
              <a:rPr lang="zh-CN" altLang="en-US" smtClean="0"/>
              <a:t>21</a:t>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lide Image Placeholder 1"/>
          <p:cNvSpPr>
            <a:spLocks noGrp="1" noRot="1" noChangeAspect="1"/>
          </p:cNvSpPr>
          <p:nvPr>
            <p:ph type="sldImg" idx="2"/>
          </p:nvPr>
        </p:nvSpPr>
        <p:spPr/>
        <p:txBody>
          <a:bodyPr/>
          <a:lstStyle/>
          <a:p>
            <a:endParaRPr/>
          </a:p>
        </p:txBody>
      </p:sp>
      <p:sp>
        <p:nvSpPr>
          <p:cNvPr id="55" name="Notes Placeholder 2"/>
          <p:cNvSpPr>
            <a:spLocks noGrp="1"/>
          </p:cNvSpPr>
          <p:nvPr>
            <p:ph type="body" sz="quarter" idx="3"/>
          </p:nvPr>
        </p:nvSpPr>
        <p:spPr/>
        <p:txBody>
          <a:bodyPr/>
          <a:lstStyle/>
          <a:p>
            <a:r>
              <a:rPr lang="en-US" dirty="0"/>
              <a:t>[~55 s]
To </a:t>
            </a:r>
            <a:r>
              <a:rPr lang="en-US" dirty="0" err="1"/>
              <a:t>summarise</a:t>
            </a:r>
            <a:r>
              <a:rPr lang="en-US" dirty="0"/>
              <a:t>. JadePix-4 is a monolithic CMOS pixel sensor prototype for the CEPC vertex detector, in the </a:t>
            </a:r>
            <a:r>
              <a:rPr lang="en-US" dirty="0" err="1"/>
              <a:t>TowerJazz</a:t>
            </a:r>
            <a:r>
              <a:rPr lang="en-US" dirty="0"/>
              <a:t> 180 nanometer CIS process. It combines an ALPIDE-like binary front-end with AERD sparse readout, allowing 29 by 20 micrometer pixels. We also built the full test system — FPGA firmware and offline analysis software.
We have conducted extensive testing on this chip, including laboratory tests and beam tests. Currently, we have obtained spatial resolutions of 9.7 and 6.37 </a:t>
            </a:r>
            <a:r>
              <a:rPr lang="en-US" altLang="zh-CN" dirty="0"/>
              <a:t>micrometer</a:t>
            </a:r>
            <a:r>
              <a:rPr lang="en-US" dirty="0"/>
              <a:t> in the X and Y directions respectively. The detection efficiency is only half due to the threshold setting.</a:t>
            </a:r>
          </a:p>
        </p:txBody>
      </p:sp>
      <p:sp>
        <p:nvSpPr>
          <p:cNvPr id="56" name="Slide Number Placeholder 3"/>
          <p:cNvSpPr>
            <a:spLocks noGrp="1"/>
          </p:cNvSpPr>
          <p:nvPr>
            <p:ph type="sldNum" sz="quarter"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lide Image Placeholder 1"/>
          <p:cNvSpPr>
            <a:spLocks noGrp="1" noRot="1" noChangeAspect="1"/>
          </p:cNvSpPr>
          <p:nvPr>
            <p:ph type="sldImg" idx="2"/>
          </p:nvPr>
        </p:nvSpPr>
        <p:spPr/>
        <p:txBody>
          <a:bodyPr/>
          <a:lstStyle/>
          <a:p>
            <a:endParaRPr/>
          </a:p>
        </p:txBody>
      </p:sp>
      <p:sp>
        <p:nvSpPr>
          <p:cNvPr id="59" name="Notes Placeholder 2"/>
          <p:cNvSpPr>
            <a:spLocks noGrp="1"/>
          </p:cNvSpPr>
          <p:nvPr>
            <p:ph type="body" sz="quarter" idx="3"/>
          </p:nvPr>
        </p:nvSpPr>
        <p:spPr/>
        <p:txBody>
          <a:bodyPr/>
          <a:lstStyle/>
          <a:p>
            <a:r>
              <a:rPr lang="en-US" dirty="0"/>
              <a:t>[~40 s]
Here is the outlook.
First, S-curve tests of the all chips to find the best work point.
Second, the next beam test, at KEK in November: the chip in the middle of the JadePix-3 telescope, targeting efficiency above 99 percent and a clean spatial resolution measurement.
Third, in 2027, a full JadePix-4 beam telescope, integrated into HPES in Dongguan.
So JadePix-4 is on a clear path to become the reference telescope for HPES.</a:t>
            </a:r>
          </a:p>
        </p:txBody>
      </p:sp>
      <p:sp>
        <p:nvSpPr>
          <p:cNvPr id="60" name="Slide Number Placeholder 3"/>
          <p:cNvSpPr>
            <a:spLocks noGrp="1"/>
          </p:cNvSpPr>
          <p:nvPr>
            <p:ph type="sldNum" sz="quarter"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幻灯片图像占位符 1"/>
          <p:cNvSpPr>
            <a:spLocks noGrp="1" noRot="1" noChangeAspect="1"/>
          </p:cNvSpPr>
          <p:nvPr>
            <p:ph type="sldImg" idx="2"/>
          </p:nvPr>
        </p:nvSpPr>
        <p:spPr/>
        <p:txBody>
          <a:bodyPr/>
          <a:lstStyle/>
          <a:p>
            <a:endParaRPr/>
          </a:p>
        </p:txBody>
      </p:sp>
      <p:sp>
        <p:nvSpPr>
          <p:cNvPr id="63" name="文本占位符 2"/>
          <p:cNvSpPr>
            <a:spLocks noGrp="1"/>
          </p:cNvSpPr>
          <p:nvPr>
            <p:ph type="body" idx="3"/>
          </p:nvPr>
        </p:nvSpPr>
        <p:spPr/>
        <p:txBody>
          <a:bodyPr/>
          <a:lstStyle/>
          <a:p>
            <a:r>
              <a:rPr lang="en-US" dirty="0"/>
              <a:t>[~10 s]
That is all for my talk. Thank you for your attention. I am happy to take your questions.</a:t>
            </a:r>
          </a:p>
        </p:txBody>
      </p:sp>
      <p:sp>
        <p:nvSpPr>
          <p:cNvPr id="64" name="灯片编号占位符 3"/>
          <p:cNvSpPr>
            <a:spLocks noGrp="1"/>
          </p:cNvSpPr>
          <p:nvPr>
            <p:ph type="sldNum" sz="quarter" idx="5"/>
          </p:nvPr>
        </p:nvSpPr>
        <p:spPr/>
        <p:txBody>
          <a:bodyPr/>
          <a:lstStyle/>
          <a:p>
            <a:fld id="{56961F87-20C5-4746-9C61-F4321B4DA788}" type="slidenum">
              <a:rPr lang="zh-CN" altLang="en-US" smtClean="0"/>
              <a:t>24</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cSld name="1_标题幻灯片">
    <p:spTree>
      <p:nvGrpSpPr>
        <p:cNvPr id="1" name=""/>
        <p:cNvGrpSpPr/>
        <p:nvPr/>
      </p:nvGrpSpPr>
      <p:grpSpPr>
        <a:xfrm>
          <a:off x="0" y="0"/>
          <a:ext cx="0" cy="0"/>
          <a:chOff x="0" y="0"/>
          <a:chExt cx="0" cy="0"/>
        </a:xfrm>
      </p:grpSpPr>
      <p:sp>
        <p:nvSpPr>
          <p:cNvPr id="3" name="标题 1"/>
          <p:cNvSpPr>
            <a:spLocks noGrp="1"/>
          </p:cNvSpPr>
          <p:nvPr>
            <p:ph type="title" hasCustomPrompt="1"/>
          </p:nvPr>
        </p:nvSpPr>
        <p:spPr>
          <a:xfrm>
            <a:off x="180340" y="189865"/>
            <a:ext cx="7190740" cy="44196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spc="200" baseline="0">
                <a:solidFill>
                  <a:schemeClr val="accent1"/>
                </a:solidFill>
                <a:latin typeface="+mj-lt"/>
                <a:ea typeface="+mj-ea"/>
                <a:cs typeface="+mj-cs"/>
              </a:defRPr>
            </a:lvl1pPr>
          </a:lstStyle>
          <a:p>
            <a:r>
              <a:rPr lang="zh-CN" altLang="en-US" dirty="0">
                <a:solidFill>
                  <a:schemeClr val="bg1"/>
                </a:solidFill>
              </a:rPr>
              <a:t>一、标题</a:t>
            </a:r>
            <a:endParaRPr lang="zh-CN" altLang="en-US" dirty="0"/>
          </a:p>
        </p:txBody>
      </p:sp>
      <p:sp>
        <p:nvSpPr>
          <p:cNvPr id="4" name="日期占位符 3"/>
          <p:cNvSpPr>
            <a:spLocks noGrp="1"/>
          </p:cNvSpPr>
          <p:nvPr>
            <p:ph type="dt" sz="half" idx="2"/>
          </p:nvPr>
        </p:nvSpPr>
        <p:spPr>
          <a:xfrm>
            <a:off x="-22225"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ctr">
              <a:buClrTx/>
              <a:buSzTx/>
              <a:buFontTx/>
            </a:pPr>
            <a:r>
              <a:rPr lang="zh-CN" altLang="en-US" sz="1800">
                <a:solidFill>
                  <a:schemeClr val="tx1"/>
                </a:solidFill>
                <a:latin typeface="Times New Roman" panose="02020603050405020304" charset="0"/>
                <a:ea typeface="楷体" panose="02010609060101010101" charset="-122"/>
                <a:cs typeface="Times New Roman" panose="02020603050405020304" charset="0"/>
                <a:sym typeface="+mn-ea"/>
              </a:rPr>
              <a:t>2026-10-1</a:t>
            </a:r>
            <a:r>
              <a:rPr lang="en-US" altLang="zh-CN" sz="1800">
                <a:solidFill>
                  <a:schemeClr val="tx1"/>
                </a:solidFill>
                <a:latin typeface="Times New Roman" panose="02020603050405020304" charset="0"/>
                <a:ea typeface="楷体" panose="02010609060101010101" charset="-122"/>
                <a:cs typeface="Times New Roman" panose="02020603050405020304" charset="0"/>
                <a:sym typeface="+mn-ea"/>
              </a:rPr>
              <a:t>2</a:t>
            </a:r>
          </a:p>
        </p:txBody>
      </p:sp>
      <p:sp>
        <p:nvSpPr>
          <p:cNvPr id="5" name="页脚占位符 4"/>
          <p:cNvSpPr>
            <a:spLocks noGrp="1"/>
          </p:cNvSpPr>
          <p:nvPr>
            <p:ph type="ftr" sz="quarter" idx="3"/>
          </p:nvPr>
        </p:nvSpPr>
        <p:spPr>
          <a:xfrm>
            <a:off x="2720340" y="6492240"/>
            <a:ext cx="7532370" cy="365760"/>
          </a:xfrm>
          <a:prstGeom prst="rect">
            <a:avLst/>
          </a:prstGeom>
        </p:spPr>
        <p:txBody>
          <a:bodyPr vert="horz" lIns="91440" tIns="45720" rIns="91440" bIns="45720" rtlCol="0" anchor="ctr"/>
          <a:lstStyle>
            <a:lvl1pPr algn="ctr">
              <a:defRPr sz="1200">
                <a:solidFill>
                  <a:schemeClr val="tx1"/>
                </a:solidFill>
              </a:defRPr>
            </a:lvl1pPr>
          </a:lstStyle>
          <a:p>
            <a:r>
              <a:rPr lang="zh-CN" altLang="en-US" sz="1600" b="1">
                <a:latin typeface="Times New Roman" panose="02020603050405020304" charset="0"/>
                <a:ea typeface="楷体" panose="02010609060101010101" charset="-122"/>
                <a:cs typeface="Times New Roman" panose="02020603050405020304" charset="0"/>
                <a:sym typeface="+mn-ea"/>
              </a:rPr>
              <a:t>INSTR 2026 —The design and first test results of Jadepix4 CMOS pixel sensor</a:t>
            </a:r>
            <a:endParaRPr lang="zh-CN" altLang="en-US"/>
          </a:p>
        </p:txBody>
      </p:sp>
      <p:sp>
        <p:nvSpPr>
          <p:cNvPr id="6" name="灯片编号占位符 5"/>
          <p:cNvSpPr>
            <a:spLocks noGrp="1"/>
          </p:cNvSpPr>
          <p:nvPr>
            <p:ph type="sldNum" sz="quarter" idx="4"/>
          </p:nvPr>
        </p:nvSpPr>
        <p:spPr>
          <a:xfrm>
            <a:off x="10252710" y="6492240"/>
            <a:ext cx="1939290" cy="365760"/>
          </a:xfrm>
          <a:prstGeom prst="rect">
            <a:avLst/>
          </a:prstGeom>
        </p:spPr>
        <p:txBody>
          <a:bodyPr vert="horz" lIns="91440" tIns="45720" rIns="91440" bIns="45720" rtlCol="0" anchor="ctr"/>
          <a:lstStyle>
            <a:lvl1pPr marL="0" marR="0" lvl="0" algn="r" defTabSz="914400" rtl="0" eaLnBrk="1" fontAlgn="auto" latinLnBrk="0" hangingPunct="1">
              <a:lnSpc>
                <a:spcPct val="100000"/>
              </a:lnSpc>
              <a:spcBef>
                <a:spcPct val="0"/>
              </a:spcBef>
              <a:buClrTx/>
              <a:buSzTx/>
              <a:buFontTx/>
              <a:buNone/>
              <a:defRPr kumimoji="0" lang="zh-CN" altLang="en-US" sz="1800" b="0" i="0" u="none" strike="noStrike" kern="1200" cap="none" spc="0" normalizeH="0" baseline="0" noProof="1">
                <a:solidFill>
                  <a:schemeClr val="tx1"/>
                </a:solidFill>
                <a:latin typeface="Times New Roman" panose="02020603050405020304" charset="0"/>
                <a:ea typeface="楷体" panose="02010609060101010101" charset="-122"/>
                <a:cs typeface="Times New Roman" panose="02020603050405020304" charset="0"/>
                <a:sym typeface="+mn-ea"/>
              </a:defRPr>
            </a:lvl1pPr>
          </a:lstStyle>
          <a:p>
            <a:fld id="{3A270FAB-2E32-4B70-91F8-C307173C45F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cSld name="3_标题幻灯片">
    <p:spTree>
      <p:nvGrpSpPr>
        <p:cNvPr id="1" name=""/>
        <p:cNvGrpSpPr/>
        <p:nvPr/>
      </p:nvGrpSpPr>
      <p:grpSpPr>
        <a:xfrm>
          <a:off x="0" y="0"/>
          <a:ext cx="0" cy="0"/>
          <a:chOff x="0" y="0"/>
          <a:chExt cx="0" cy="0"/>
        </a:xfrm>
      </p:grpSpPr>
      <p:sp>
        <p:nvSpPr>
          <p:cNvPr id="8" name="日期占位符 3"/>
          <p:cNvSpPr>
            <a:spLocks noGrp="1"/>
          </p:cNvSpPr>
          <p:nvPr>
            <p:ph type="dt" sz="half" idx="2"/>
          </p:nvPr>
        </p:nvSpPr>
        <p:spPr>
          <a:xfrm>
            <a:off x="-22225"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ctr">
              <a:buClrTx/>
              <a:buSzTx/>
              <a:buFontTx/>
            </a:pPr>
            <a:r>
              <a:rPr lang="zh-CN" altLang="en-US" sz="1800">
                <a:solidFill>
                  <a:schemeClr val="tx1"/>
                </a:solidFill>
                <a:latin typeface="Times New Roman" panose="02020603050405020304" charset="0"/>
                <a:ea typeface="楷体" panose="02010609060101010101" charset="-122"/>
                <a:cs typeface="Times New Roman" panose="02020603050405020304" charset="0"/>
                <a:sym typeface="+mn-ea"/>
              </a:rPr>
              <a:t>2026-10-1</a:t>
            </a:r>
            <a:r>
              <a:rPr lang="en-US" altLang="zh-CN" sz="1800">
                <a:solidFill>
                  <a:schemeClr val="tx1"/>
                </a:solidFill>
                <a:latin typeface="Times New Roman" panose="02020603050405020304" charset="0"/>
                <a:ea typeface="楷体" panose="02010609060101010101" charset="-122"/>
                <a:cs typeface="Times New Roman" panose="02020603050405020304" charset="0"/>
                <a:sym typeface="+mn-ea"/>
              </a:rPr>
              <a:t>2</a:t>
            </a:r>
          </a:p>
        </p:txBody>
      </p:sp>
      <p:sp>
        <p:nvSpPr>
          <p:cNvPr id="9" name="页脚占位符 4"/>
          <p:cNvSpPr>
            <a:spLocks noGrp="1"/>
          </p:cNvSpPr>
          <p:nvPr>
            <p:ph type="ftr" sz="quarter" idx="3"/>
          </p:nvPr>
        </p:nvSpPr>
        <p:spPr>
          <a:xfrm>
            <a:off x="2720340" y="6492240"/>
            <a:ext cx="7532370" cy="365760"/>
          </a:xfrm>
          <a:prstGeom prst="rect">
            <a:avLst/>
          </a:prstGeom>
        </p:spPr>
        <p:txBody>
          <a:bodyPr vert="horz" lIns="91440" tIns="45720" rIns="91440" bIns="45720" rtlCol="0" anchor="ctr"/>
          <a:lstStyle>
            <a:lvl1pPr algn="ctr">
              <a:defRPr sz="1200">
                <a:solidFill>
                  <a:schemeClr val="tx1"/>
                </a:solidFill>
              </a:defRPr>
            </a:lvl1pPr>
          </a:lstStyle>
          <a:p>
            <a:r>
              <a:rPr lang="zh-CN" altLang="en-US" sz="1600" b="1">
                <a:latin typeface="Times New Roman" panose="02020603050405020304" charset="0"/>
                <a:ea typeface="楷体" panose="02010609060101010101" charset="-122"/>
                <a:cs typeface="Times New Roman" panose="02020603050405020304" charset="0"/>
                <a:sym typeface="+mn-ea"/>
              </a:rPr>
              <a:t>INSTR 2026 —The design and first test results of Jadepix4 CMOS pixel sensor</a:t>
            </a:r>
            <a:endParaRPr lang="zh-CN" altLang="en-US"/>
          </a:p>
        </p:txBody>
      </p:sp>
      <p:sp>
        <p:nvSpPr>
          <p:cNvPr id="10" name="灯片编号占位符 5"/>
          <p:cNvSpPr>
            <a:spLocks noGrp="1"/>
          </p:cNvSpPr>
          <p:nvPr>
            <p:ph type="sldNum" sz="quarter" idx="4"/>
          </p:nvPr>
        </p:nvSpPr>
        <p:spPr>
          <a:xfrm>
            <a:off x="10252710" y="6492240"/>
            <a:ext cx="1939290" cy="365760"/>
          </a:xfrm>
          <a:prstGeom prst="rect">
            <a:avLst/>
          </a:prstGeom>
        </p:spPr>
        <p:txBody>
          <a:bodyPr vert="horz" lIns="91440" tIns="45720" rIns="91440" bIns="45720" rtlCol="0" anchor="ctr"/>
          <a:lstStyle>
            <a:lvl1pPr marL="0" marR="0" lvl="0" algn="r" defTabSz="914400" rtl="0" eaLnBrk="1" fontAlgn="auto" latinLnBrk="0" hangingPunct="1">
              <a:lnSpc>
                <a:spcPct val="100000"/>
              </a:lnSpc>
              <a:spcBef>
                <a:spcPct val="0"/>
              </a:spcBef>
              <a:buClrTx/>
              <a:buSzTx/>
              <a:buFontTx/>
              <a:buNone/>
              <a:defRPr kumimoji="0" lang="zh-CN" altLang="en-US" sz="1800" b="0" i="0" u="none" strike="noStrike" kern="1200" cap="none" spc="0" normalizeH="0" baseline="0" noProof="1">
                <a:solidFill>
                  <a:schemeClr val="tx1"/>
                </a:solidFill>
                <a:latin typeface="Times New Roman" panose="02020603050405020304" charset="0"/>
                <a:ea typeface="楷体" panose="02010609060101010101" charset="-122"/>
                <a:cs typeface="Times New Roman" panose="02020603050405020304" charset="0"/>
                <a:sym typeface="+mn-ea"/>
              </a:defRPr>
            </a:lvl1pPr>
          </a:lstStyle>
          <a:p>
            <a:fld id="{3A270FAB-2E32-4B70-91F8-C307173C45F9}" type="slidenum">
              <a:rPr lang="zh-CN" altLang="en-US" smtClean="0"/>
              <a:t>‹#›</a:t>
            </a:fld>
            <a:endParaRPr lang="zh-CN" altLang="en-US"/>
          </a:p>
        </p:txBody>
      </p:sp>
      <p:sp>
        <p:nvSpPr>
          <p:cNvPr id="11" name="标题 1"/>
          <p:cNvSpPr>
            <a:spLocks noGrp="1"/>
          </p:cNvSpPr>
          <p:nvPr>
            <p:ph type="title" hasCustomPrompt="1"/>
          </p:nvPr>
        </p:nvSpPr>
        <p:spPr>
          <a:xfrm>
            <a:off x="180340" y="189865"/>
            <a:ext cx="7190740" cy="44196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spc="200" baseline="0">
                <a:solidFill>
                  <a:schemeClr val="accent1"/>
                </a:solidFill>
                <a:latin typeface="+mj-lt"/>
                <a:ea typeface="+mj-ea"/>
                <a:cs typeface="+mj-cs"/>
              </a:defRPr>
            </a:lvl1pPr>
          </a:lstStyle>
          <a:p>
            <a:r>
              <a:rPr lang="zh-CN" altLang="en-US" dirty="0">
                <a:solidFill>
                  <a:schemeClr val="bg1"/>
                </a:solidFill>
              </a:rPr>
              <a:t>二、标题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2026-10-15</a:t>
            </a:r>
          </a:p>
        </p:txBody>
      </p:sp>
      <p:sp>
        <p:nvSpPr>
          <p:cNvPr id="3"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INSTR 2026 —The design and first test results of Jadepix4 CMOS pixel sensor</a:t>
            </a:r>
          </a:p>
        </p:txBody>
      </p:sp>
      <p:sp>
        <p:nvSpPr>
          <p:cNvPr id="4"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70FAB-2E32-4B70-91F8-C307173C45F9}" type="slidenum">
              <a:rPr lang="zh-CN" altLang="en-US" smtClean="0"/>
              <a:t>‹#›</a:t>
            </a:fld>
            <a:endParaRPr lang="zh-CN" altLang="en-US"/>
          </a:p>
        </p:txBody>
      </p:sp>
      <p:pic>
        <p:nvPicPr>
          <p:cNvPr id="5" name="图片 4"/>
          <p:cNvPicPr>
            <a:picLocks noChangeAspect="1"/>
          </p:cNvPicPr>
          <p:nvPr userDrawn="1"/>
        </p:nvPicPr>
        <p:blipFill>
          <a:blip r:embed="rId3"/>
          <a:stretch>
            <a:fillRect/>
          </a:stretch>
        </p:blipFill>
        <p:spPr>
          <a:xfrm>
            <a:off x="0" y="0"/>
            <a:ext cx="12192000" cy="6858000"/>
          </a:xfrm>
          <a:prstGeom prst="rect">
            <a:avLst/>
          </a:prstGeom>
        </p:spPr>
      </p:pic>
      <p:pic>
        <p:nvPicPr>
          <p:cNvPr id="6" name="图片 56"/>
          <p:cNvPicPr>
            <a:picLocks noChangeAspect="1"/>
          </p:cNvPicPr>
          <p:nvPr userDrawn="1"/>
        </p:nvPicPr>
        <p:blipFill>
          <a:blip r:embed="rId4"/>
          <a:stretch>
            <a:fillRect/>
          </a:stretch>
        </p:blipFill>
        <p:spPr>
          <a:xfrm>
            <a:off x="233432" y="1022109"/>
            <a:ext cx="3952266" cy="901253"/>
          </a:xfrm>
          <a:prstGeom prst="rect">
            <a:avLst/>
          </a:prstGeom>
        </p:spPr>
      </p:pic>
      <p:pic>
        <p:nvPicPr>
          <p:cNvPr id="7" name="图片 7"/>
          <p:cNvPicPr>
            <a:picLocks noChangeAspect="1"/>
          </p:cNvPicPr>
          <p:nvPr userDrawn="1"/>
        </p:nvPicPr>
        <p:blipFill>
          <a:blip r:embed="rId5"/>
          <a:stretch>
            <a:fillRect/>
          </a:stretch>
        </p:blipFill>
        <p:spPr>
          <a:xfrm>
            <a:off x="9680039" y="822523"/>
            <a:ext cx="2511941" cy="1238221"/>
          </a:xfrm>
          <a:prstGeom prst="rect">
            <a:avLst/>
          </a:prstGeom>
        </p:spPr>
      </p:pic>
      <p:sp>
        <p:nvSpPr>
          <p:cNvPr id="8" name="请勿抄袭搬运！盗版必究！微信DAJU_PPT"/>
          <p:cNvSpPr/>
          <p:nvPr userDrawn="1"/>
        </p:nvSpPr>
        <p:spPr>
          <a:xfrm>
            <a:off x="0" y="2060745"/>
            <a:ext cx="12192000" cy="2736510"/>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rgbClr val="004098"/>
              </a:solidFill>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zh-CN" altLang="en-US"/>
              <a:t>2026-10-15</a:t>
            </a:r>
          </a:p>
        </p:txBody>
      </p:sp>
      <p:sp>
        <p:nvSpPr>
          <p:cNvPr id="11"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INSTR 2026 —The design and first test results of Jadepix4 CMOS pixel sensor</a:t>
            </a:r>
          </a:p>
        </p:txBody>
      </p:sp>
      <p:sp>
        <p:nvSpPr>
          <p:cNvPr id="12"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70FAB-2E32-4B70-91F8-C307173C45F9}" type="slidenum">
              <a:rPr lang="zh-CN" altLang="en-US" smtClean="0"/>
              <a:t>‹#›</a:t>
            </a:fld>
            <a:endParaRPr lang="zh-CN" altLang="en-US"/>
          </a:p>
        </p:txBody>
      </p:sp>
      <p:pic>
        <p:nvPicPr>
          <p:cNvPr id="13" name="图片 4"/>
          <p:cNvPicPr>
            <a:picLocks noChangeAspect="1"/>
          </p:cNvPicPr>
          <p:nvPr userDrawn="1"/>
        </p:nvPicPr>
        <p:blipFill>
          <a:blip r:embed="rId4"/>
          <a:stretch>
            <a:fillRect/>
          </a:stretch>
        </p:blipFill>
        <p:spPr>
          <a:xfrm>
            <a:off x="0" y="0"/>
            <a:ext cx="12192000" cy="6858000"/>
          </a:xfrm>
          <a:prstGeom prst="rect">
            <a:avLst/>
          </a:prstGeom>
        </p:spPr>
      </p:pic>
      <p:sp>
        <p:nvSpPr>
          <p:cNvPr id="14" name="请勿抄袭搬运！盗版必究！微信DAJU_PPT"/>
          <p:cNvSpPr/>
          <p:nvPr userDrawn="1"/>
        </p:nvSpPr>
        <p:spPr>
          <a:xfrm>
            <a:off x="0" y="0"/>
            <a:ext cx="12192000" cy="775970"/>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rgbClr val="004098"/>
              </a:solidFill>
              <a:sym typeface="+mn-ea"/>
            </a:endParaRPr>
          </a:p>
        </p:txBody>
      </p:sp>
      <p:sp>
        <p:nvSpPr>
          <p:cNvPr id="15" name="矩形 11"/>
          <p:cNvSpPr/>
          <p:nvPr userDrawn="1"/>
        </p:nvSpPr>
        <p:spPr>
          <a:xfrm>
            <a:off x="3810" y="6471920"/>
            <a:ext cx="12219305" cy="462280"/>
          </a:xfrm>
          <a:prstGeom prst="rect">
            <a:avLst/>
          </a:prstGeom>
          <a:solidFill>
            <a:schemeClr val="accent5">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6" name="组合 34"/>
          <p:cNvGrpSpPr/>
          <p:nvPr userDrawn="1"/>
        </p:nvGrpSpPr>
        <p:grpSpPr>
          <a:xfrm>
            <a:off x="5887098" y="39685"/>
            <a:ext cx="3053204" cy="694943"/>
            <a:chOff x="1183828" y="4498340"/>
            <a:chExt cx="9449618" cy="2150838"/>
          </a:xfrm>
        </p:grpSpPr>
        <p:sp>
          <p:nvSpPr>
            <p:cNvPr id="17" name="任意多边形: 形状 2"/>
            <p:cNvSpPr/>
            <p:nvPr/>
          </p:nvSpPr>
          <p:spPr bwMode="auto">
            <a:xfrm>
              <a:off x="1821235" y="5053878"/>
              <a:ext cx="910285" cy="890784"/>
            </a:xfrm>
            <a:custGeom>
              <a:avLst/>
              <a:gdLst>
                <a:gd name="connsiteX0" fmla="*/ 211131 w 910285"/>
                <a:gd name="connsiteY0" fmla="*/ 372147 h 890784"/>
                <a:gd name="connsiteX1" fmla="*/ 240626 w 910285"/>
                <a:gd name="connsiteY1" fmla="*/ 413422 h 890784"/>
                <a:gd name="connsiteX2" fmla="*/ 177950 w 910285"/>
                <a:gd name="connsiteY2" fmla="*/ 413422 h 890784"/>
                <a:gd name="connsiteX3" fmla="*/ 211131 w 910285"/>
                <a:gd name="connsiteY3" fmla="*/ 372147 h 890784"/>
                <a:gd name="connsiteX4" fmla="*/ 211131 w 910285"/>
                <a:gd name="connsiteY4" fmla="*/ 338376 h 890784"/>
                <a:gd name="connsiteX5" fmla="*/ 122647 w 910285"/>
                <a:gd name="connsiteY5" fmla="*/ 435935 h 890784"/>
                <a:gd name="connsiteX6" fmla="*/ 211131 w 910285"/>
                <a:gd name="connsiteY6" fmla="*/ 529742 h 890784"/>
                <a:gd name="connsiteX7" fmla="*/ 292241 w 910285"/>
                <a:gd name="connsiteY7" fmla="*/ 473458 h 890784"/>
                <a:gd name="connsiteX8" fmla="*/ 244313 w 910285"/>
                <a:gd name="connsiteY8" fmla="*/ 473458 h 890784"/>
                <a:gd name="connsiteX9" fmla="*/ 211131 w 910285"/>
                <a:gd name="connsiteY9" fmla="*/ 495972 h 890784"/>
                <a:gd name="connsiteX10" fmla="*/ 177950 w 910285"/>
                <a:gd name="connsiteY10" fmla="*/ 450944 h 890784"/>
                <a:gd name="connsiteX11" fmla="*/ 299615 w 910285"/>
                <a:gd name="connsiteY11" fmla="*/ 450944 h 890784"/>
                <a:gd name="connsiteX12" fmla="*/ 295928 w 910285"/>
                <a:gd name="connsiteY12" fmla="*/ 413422 h 890784"/>
                <a:gd name="connsiteX13" fmla="*/ 288555 w 910285"/>
                <a:gd name="connsiteY13" fmla="*/ 379651 h 890784"/>
                <a:gd name="connsiteX14" fmla="*/ 211131 w 910285"/>
                <a:gd name="connsiteY14" fmla="*/ 338376 h 890784"/>
                <a:gd name="connsiteX15" fmla="*/ 154794 w 910285"/>
                <a:gd name="connsiteY15" fmla="*/ 74 h 890784"/>
                <a:gd name="connsiteX16" fmla="*/ 311977 w 910285"/>
                <a:gd name="connsiteY16" fmla="*/ 28845 h 890784"/>
                <a:gd name="connsiteX17" fmla="*/ 653359 w 910285"/>
                <a:gd name="connsiteY17" fmla="*/ 274849 h 890784"/>
                <a:gd name="connsiteX18" fmla="*/ 605120 w 910285"/>
                <a:gd name="connsiteY18" fmla="*/ 278577 h 890784"/>
                <a:gd name="connsiteX19" fmla="*/ 29965 w 910285"/>
                <a:gd name="connsiteY19" fmla="*/ 114574 h 890784"/>
                <a:gd name="connsiteX20" fmla="*/ 93046 w 910285"/>
                <a:gd name="connsiteY20" fmla="*/ 330760 h 890784"/>
                <a:gd name="connsiteX21" fmla="*/ 96757 w 910285"/>
                <a:gd name="connsiteY21" fmla="*/ 334487 h 890784"/>
                <a:gd name="connsiteX22" fmla="*/ 126443 w 910285"/>
                <a:gd name="connsiteY22" fmla="*/ 308396 h 890784"/>
                <a:gd name="connsiteX23" fmla="*/ 286002 w 910285"/>
                <a:gd name="connsiteY23" fmla="*/ 558127 h 890784"/>
                <a:gd name="connsiteX24" fmla="*/ 809208 w 910285"/>
                <a:gd name="connsiteY24" fmla="*/ 546945 h 890784"/>
                <a:gd name="connsiteX25" fmla="*/ 861157 w 910285"/>
                <a:gd name="connsiteY25" fmla="*/ 546945 h 890784"/>
                <a:gd name="connsiteX26" fmla="*/ 579145 w 910285"/>
                <a:gd name="connsiteY26" fmla="*/ 852587 h 890784"/>
                <a:gd name="connsiteX27" fmla="*/ 230342 w 910285"/>
                <a:gd name="connsiteY27" fmla="*/ 591674 h 890784"/>
                <a:gd name="connsiteX28" fmla="*/ 70782 w 910285"/>
                <a:gd name="connsiteY28" fmla="*/ 368033 h 890784"/>
                <a:gd name="connsiteX29" fmla="*/ 154794 w 910285"/>
                <a:gd name="connsiteY29" fmla="*/ 74 h 89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285" h="890784">
                  <a:moveTo>
                    <a:pt x="211131" y="372147"/>
                  </a:moveTo>
                  <a:cubicBezTo>
                    <a:pt x="229565" y="372147"/>
                    <a:pt x="240626" y="387156"/>
                    <a:pt x="240626" y="413422"/>
                  </a:cubicBezTo>
                  <a:lnTo>
                    <a:pt x="177950" y="413422"/>
                  </a:lnTo>
                  <a:cubicBezTo>
                    <a:pt x="177950" y="387156"/>
                    <a:pt x="189010" y="372147"/>
                    <a:pt x="211131" y="372147"/>
                  </a:cubicBezTo>
                  <a:close/>
                  <a:moveTo>
                    <a:pt x="211131" y="338376"/>
                  </a:moveTo>
                  <a:cubicBezTo>
                    <a:pt x="155829" y="342129"/>
                    <a:pt x="126334" y="372147"/>
                    <a:pt x="122647" y="435935"/>
                  </a:cubicBezTo>
                  <a:cubicBezTo>
                    <a:pt x="122647" y="499724"/>
                    <a:pt x="152142" y="533494"/>
                    <a:pt x="211131" y="529742"/>
                  </a:cubicBezTo>
                  <a:cubicBezTo>
                    <a:pt x="259060" y="529742"/>
                    <a:pt x="288555" y="510981"/>
                    <a:pt x="292241" y="473458"/>
                  </a:cubicBezTo>
                  <a:cubicBezTo>
                    <a:pt x="244313" y="473458"/>
                    <a:pt x="244313" y="473458"/>
                    <a:pt x="244313" y="473458"/>
                  </a:cubicBezTo>
                  <a:cubicBezTo>
                    <a:pt x="236939" y="488467"/>
                    <a:pt x="225878" y="495972"/>
                    <a:pt x="211131" y="495972"/>
                  </a:cubicBezTo>
                  <a:cubicBezTo>
                    <a:pt x="189010" y="495972"/>
                    <a:pt x="177950" y="480962"/>
                    <a:pt x="177950" y="450944"/>
                  </a:cubicBezTo>
                  <a:cubicBezTo>
                    <a:pt x="299615" y="450944"/>
                    <a:pt x="299615" y="450944"/>
                    <a:pt x="299615" y="450944"/>
                  </a:cubicBezTo>
                  <a:cubicBezTo>
                    <a:pt x="299615" y="435935"/>
                    <a:pt x="299615" y="424678"/>
                    <a:pt x="295928" y="413422"/>
                  </a:cubicBezTo>
                  <a:cubicBezTo>
                    <a:pt x="295928" y="402165"/>
                    <a:pt x="292241" y="390908"/>
                    <a:pt x="288555" y="379651"/>
                  </a:cubicBezTo>
                  <a:cubicBezTo>
                    <a:pt x="273807" y="353385"/>
                    <a:pt x="247999" y="338376"/>
                    <a:pt x="211131" y="338376"/>
                  </a:cubicBezTo>
                  <a:close/>
                  <a:moveTo>
                    <a:pt x="154794" y="74"/>
                  </a:moveTo>
                  <a:cubicBezTo>
                    <a:pt x="202048" y="-974"/>
                    <a:pt x="256316" y="9276"/>
                    <a:pt x="311977" y="28845"/>
                  </a:cubicBezTo>
                  <a:cubicBezTo>
                    <a:pt x="438140" y="73573"/>
                    <a:pt x="571724" y="174211"/>
                    <a:pt x="653359" y="274849"/>
                  </a:cubicBezTo>
                  <a:cubicBezTo>
                    <a:pt x="638516" y="274849"/>
                    <a:pt x="623674" y="274849"/>
                    <a:pt x="605120" y="278577"/>
                  </a:cubicBezTo>
                  <a:cubicBezTo>
                    <a:pt x="523485" y="207757"/>
                    <a:pt x="59650" y="-142613"/>
                    <a:pt x="29965" y="114574"/>
                  </a:cubicBezTo>
                  <a:cubicBezTo>
                    <a:pt x="29965" y="200303"/>
                    <a:pt x="59650" y="271122"/>
                    <a:pt x="93046" y="330760"/>
                  </a:cubicBezTo>
                  <a:cubicBezTo>
                    <a:pt x="93046" y="330760"/>
                    <a:pt x="96757" y="334487"/>
                    <a:pt x="96757" y="334487"/>
                  </a:cubicBezTo>
                  <a:cubicBezTo>
                    <a:pt x="104178" y="323305"/>
                    <a:pt x="115310" y="315850"/>
                    <a:pt x="126443" y="308396"/>
                  </a:cubicBezTo>
                  <a:cubicBezTo>
                    <a:pt x="308266" y="204030"/>
                    <a:pt x="438140" y="461217"/>
                    <a:pt x="286002" y="558127"/>
                  </a:cubicBezTo>
                  <a:cubicBezTo>
                    <a:pt x="423297" y="781768"/>
                    <a:pt x="1080087" y="1057591"/>
                    <a:pt x="809208" y="546945"/>
                  </a:cubicBezTo>
                  <a:cubicBezTo>
                    <a:pt x="827761" y="546945"/>
                    <a:pt x="842604" y="546945"/>
                    <a:pt x="861157" y="546945"/>
                  </a:cubicBezTo>
                  <a:cubicBezTo>
                    <a:pt x="1009584" y="897316"/>
                    <a:pt x="794365" y="938316"/>
                    <a:pt x="579145" y="852587"/>
                  </a:cubicBezTo>
                  <a:cubicBezTo>
                    <a:pt x="434429" y="792950"/>
                    <a:pt x="304555" y="662493"/>
                    <a:pt x="230342" y="591674"/>
                  </a:cubicBezTo>
                  <a:cubicBezTo>
                    <a:pt x="122732" y="580491"/>
                    <a:pt x="55940" y="520854"/>
                    <a:pt x="70782" y="368033"/>
                  </a:cubicBezTo>
                  <a:cubicBezTo>
                    <a:pt x="-65585" y="108051"/>
                    <a:pt x="13035" y="3219"/>
                    <a:pt x="154794" y="74"/>
                  </a:cubicBezTo>
                  <a:close/>
                </a:path>
              </a:pathLst>
            </a:custGeom>
            <a:solidFill>
              <a:schemeClr val="bg1"/>
            </a:solidFill>
            <a:ln>
              <a:noFill/>
            </a:ln>
          </p:spPr>
          <p:txBody>
            <a:bodyPr vert="horz" wrap="square" lIns="91439" tIns="45720" rIns="91439" bIns="45720" numCol="1" anchor="t" anchorCtr="0" compatLnSpc="1">
              <a:noAutofit/>
            </a:bodyPr>
            <a:lstStyle/>
            <a:p>
              <a:endParaRPr lang="zh-CN" altLang="en-US" sz="1800"/>
            </a:p>
          </p:txBody>
        </p:sp>
        <p:sp>
          <p:nvSpPr>
            <p:cNvPr id="18" name="任意多边形: 形状 3"/>
            <p:cNvSpPr/>
            <p:nvPr/>
          </p:nvSpPr>
          <p:spPr bwMode="auto">
            <a:xfrm>
              <a:off x="1183828" y="4498340"/>
              <a:ext cx="2134956" cy="2150838"/>
            </a:xfrm>
            <a:custGeom>
              <a:avLst/>
              <a:gdLst>
                <a:gd name="connsiteX0" fmla="*/ 2050130 w 2134956"/>
                <a:gd name="connsiteY0" fmla="*/ 1107636 h 2150838"/>
                <a:gd name="connsiteX1" fmla="*/ 2072421 w 2134956"/>
                <a:gd name="connsiteY1" fmla="*/ 1152286 h 2150838"/>
                <a:gd name="connsiteX2" fmla="*/ 2098428 w 2134956"/>
                <a:gd name="connsiteY2" fmla="*/ 1167170 h 2150838"/>
                <a:gd name="connsiteX3" fmla="*/ 2113288 w 2134956"/>
                <a:gd name="connsiteY3" fmla="*/ 1129961 h 2150838"/>
                <a:gd name="connsiteX4" fmla="*/ 2050130 w 2134956"/>
                <a:gd name="connsiteY4" fmla="*/ 1107636 h 2150838"/>
                <a:gd name="connsiteX5" fmla="*/ 180403 w 2134956"/>
                <a:gd name="connsiteY5" fmla="*/ 1077157 h 2150838"/>
                <a:gd name="connsiteX6" fmla="*/ 187793 w 2134956"/>
                <a:gd name="connsiteY6" fmla="*/ 1080874 h 2150838"/>
                <a:gd name="connsiteX7" fmla="*/ 187793 w 2134956"/>
                <a:gd name="connsiteY7" fmla="*/ 1088308 h 2150838"/>
                <a:gd name="connsiteX8" fmla="*/ 180403 w 2134956"/>
                <a:gd name="connsiteY8" fmla="*/ 1092025 h 2150838"/>
                <a:gd name="connsiteX9" fmla="*/ 180403 w 2134956"/>
                <a:gd name="connsiteY9" fmla="*/ 1077157 h 2150838"/>
                <a:gd name="connsiteX10" fmla="*/ 206268 w 2134956"/>
                <a:gd name="connsiteY10" fmla="*/ 1069723 h 2150838"/>
                <a:gd name="connsiteX11" fmla="*/ 206268 w 2134956"/>
                <a:gd name="connsiteY11" fmla="*/ 1084591 h 2150838"/>
                <a:gd name="connsiteX12" fmla="*/ 198878 w 2134956"/>
                <a:gd name="connsiteY12" fmla="*/ 1092025 h 2150838"/>
                <a:gd name="connsiteX13" fmla="*/ 198878 w 2134956"/>
                <a:gd name="connsiteY13" fmla="*/ 1077157 h 2150838"/>
                <a:gd name="connsiteX14" fmla="*/ 206268 w 2134956"/>
                <a:gd name="connsiteY14" fmla="*/ 1069723 h 2150838"/>
                <a:gd name="connsiteX15" fmla="*/ 2064527 w 2134956"/>
                <a:gd name="connsiteY15" fmla="*/ 1062521 h 2150838"/>
                <a:gd name="connsiteX16" fmla="*/ 2053845 w 2134956"/>
                <a:gd name="connsiteY16" fmla="*/ 1070427 h 2150838"/>
                <a:gd name="connsiteX17" fmla="*/ 2072421 w 2134956"/>
                <a:gd name="connsiteY17" fmla="*/ 1089032 h 2150838"/>
                <a:gd name="connsiteX18" fmla="*/ 2083567 w 2134956"/>
                <a:gd name="connsiteY18" fmla="*/ 1062986 h 2150838"/>
                <a:gd name="connsiteX19" fmla="*/ 2064527 w 2134956"/>
                <a:gd name="connsiteY19" fmla="*/ 1062521 h 2150838"/>
                <a:gd name="connsiteX20" fmla="*/ 1873659 w 2134956"/>
                <a:gd name="connsiteY20" fmla="*/ 1059265 h 2150838"/>
                <a:gd name="connsiteX21" fmla="*/ 1882947 w 2134956"/>
                <a:gd name="connsiteY21" fmla="*/ 1059265 h 2150838"/>
                <a:gd name="connsiteX22" fmla="*/ 1886662 w 2134956"/>
                <a:gd name="connsiteY22" fmla="*/ 1100194 h 2150838"/>
                <a:gd name="connsiteX23" fmla="*/ 1868086 w 2134956"/>
                <a:gd name="connsiteY23" fmla="*/ 1096473 h 2150838"/>
                <a:gd name="connsiteX24" fmla="*/ 1864371 w 2134956"/>
                <a:gd name="connsiteY24" fmla="*/ 1070427 h 2150838"/>
                <a:gd name="connsiteX25" fmla="*/ 1873659 w 2134956"/>
                <a:gd name="connsiteY25" fmla="*/ 1059265 h 2150838"/>
                <a:gd name="connsiteX26" fmla="*/ 137450 w 2134956"/>
                <a:gd name="connsiteY26" fmla="*/ 1029766 h 2150838"/>
                <a:gd name="connsiteX27" fmla="*/ 147149 w 2134956"/>
                <a:gd name="connsiteY27" fmla="*/ 1032553 h 2150838"/>
                <a:gd name="connsiteX28" fmla="*/ 169318 w 2134956"/>
                <a:gd name="connsiteY28" fmla="*/ 1054855 h 2150838"/>
                <a:gd name="connsiteX29" fmla="*/ 169318 w 2134956"/>
                <a:gd name="connsiteY29" fmla="*/ 1073440 h 2150838"/>
                <a:gd name="connsiteX30" fmla="*/ 143454 w 2134956"/>
                <a:gd name="connsiteY30" fmla="*/ 1073440 h 2150838"/>
                <a:gd name="connsiteX31" fmla="*/ 121284 w 2134956"/>
                <a:gd name="connsiteY31" fmla="*/ 1062289 h 2150838"/>
                <a:gd name="connsiteX32" fmla="*/ 124979 w 2134956"/>
                <a:gd name="connsiteY32" fmla="*/ 1043704 h 2150838"/>
                <a:gd name="connsiteX33" fmla="*/ 137450 w 2134956"/>
                <a:gd name="connsiteY33" fmla="*/ 1029766 h 2150838"/>
                <a:gd name="connsiteX34" fmla="*/ 2076137 w 2134956"/>
                <a:gd name="connsiteY34" fmla="*/ 1007173 h 2150838"/>
                <a:gd name="connsiteX35" fmla="*/ 2031554 w 2134956"/>
                <a:gd name="connsiteY35" fmla="*/ 1025777 h 2150838"/>
                <a:gd name="connsiteX36" fmla="*/ 2038985 w 2134956"/>
                <a:gd name="connsiteY36" fmla="*/ 1044381 h 2150838"/>
                <a:gd name="connsiteX37" fmla="*/ 2053845 w 2134956"/>
                <a:gd name="connsiteY37" fmla="*/ 1044381 h 2150838"/>
                <a:gd name="connsiteX38" fmla="*/ 2068706 w 2134956"/>
                <a:gd name="connsiteY38" fmla="*/ 1040661 h 2150838"/>
                <a:gd name="connsiteX39" fmla="*/ 2076137 w 2134956"/>
                <a:gd name="connsiteY39" fmla="*/ 1007173 h 2150838"/>
                <a:gd name="connsiteX40" fmla="*/ 154539 w 2134956"/>
                <a:gd name="connsiteY40" fmla="*/ 1002817 h 2150838"/>
                <a:gd name="connsiteX41" fmla="*/ 99115 w 2134956"/>
                <a:gd name="connsiteY41" fmla="*/ 1043704 h 2150838"/>
                <a:gd name="connsiteX42" fmla="*/ 36301 w 2134956"/>
                <a:gd name="connsiteY42" fmla="*/ 1073440 h 2150838"/>
                <a:gd name="connsiteX43" fmla="*/ 91725 w 2134956"/>
                <a:gd name="connsiteY43" fmla="*/ 1077157 h 2150838"/>
                <a:gd name="connsiteX44" fmla="*/ 139759 w 2134956"/>
                <a:gd name="connsiteY44" fmla="*/ 1129195 h 2150838"/>
                <a:gd name="connsiteX45" fmla="*/ 195183 w 2134956"/>
                <a:gd name="connsiteY45" fmla="*/ 1136629 h 2150838"/>
                <a:gd name="connsiteX46" fmla="*/ 128674 w 2134956"/>
                <a:gd name="connsiteY46" fmla="*/ 1155214 h 2150838"/>
                <a:gd name="connsiteX47" fmla="*/ 147149 w 2134956"/>
                <a:gd name="connsiteY47" fmla="*/ 1162648 h 2150838"/>
                <a:gd name="connsiteX48" fmla="*/ 165624 w 2134956"/>
                <a:gd name="connsiteY48" fmla="*/ 1170082 h 2150838"/>
                <a:gd name="connsiteX49" fmla="*/ 232132 w 2134956"/>
                <a:gd name="connsiteY49" fmla="*/ 1129195 h 2150838"/>
                <a:gd name="connsiteX50" fmla="*/ 261692 w 2134956"/>
                <a:gd name="connsiteY50" fmla="*/ 1129195 h 2150838"/>
                <a:gd name="connsiteX51" fmla="*/ 287556 w 2134956"/>
                <a:gd name="connsiteY51" fmla="*/ 1099459 h 2150838"/>
                <a:gd name="connsiteX52" fmla="*/ 294946 w 2134956"/>
                <a:gd name="connsiteY52" fmla="*/ 1039987 h 2150838"/>
                <a:gd name="connsiteX53" fmla="*/ 283861 w 2134956"/>
                <a:gd name="connsiteY53" fmla="*/ 1025119 h 2150838"/>
                <a:gd name="connsiteX54" fmla="*/ 261692 w 2134956"/>
                <a:gd name="connsiteY54" fmla="*/ 1021402 h 2150838"/>
                <a:gd name="connsiteX55" fmla="*/ 257997 w 2134956"/>
                <a:gd name="connsiteY55" fmla="*/ 1066006 h 2150838"/>
                <a:gd name="connsiteX56" fmla="*/ 239522 w 2134956"/>
                <a:gd name="connsiteY56" fmla="*/ 1103176 h 2150838"/>
                <a:gd name="connsiteX57" fmla="*/ 228437 w 2134956"/>
                <a:gd name="connsiteY57" fmla="*/ 1051138 h 2150838"/>
                <a:gd name="connsiteX58" fmla="*/ 187793 w 2134956"/>
                <a:gd name="connsiteY58" fmla="*/ 1043704 h 2150838"/>
                <a:gd name="connsiteX59" fmla="*/ 154539 w 2134956"/>
                <a:gd name="connsiteY59" fmla="*/ 1002817 h 2150838"/>
                <a:gd name="connsiteX60" fmla="*/ 1946105 w 2134956"/>
                <a:gd name="connsiteY60" fmla="*/ 996010 h 2150838"/>
                <a:gd name="connsiteX61" fmla="*/ 1960966 w 2134956"/>
                <a:gd name="connsiteY61" fmla="*/ 1025777 h 2150838"/>
                <a:gd name="connsiteX62" fmla="*/ 1968396 w 2134956"/>
                <a:gd name="connsiteY62" fmla="*/ 1036940 h 2150838"/>
                <a:gd name="connsiteX63" fmla="*/ 1994402 w 2134956"/>
                <a:gd name="connsiteY63" fmla="*/ 1103915 h 2150838"/>
                <a:gd name="connsiteX64" fmla="*/ 1927529 w 2134956"/>
                <a:gd name="connsiteY64" fmla="*/ 1055544 h 2150838"/>
                <a:gd name="connsiteX65" fmla="*/ 1946105 w 2134956"/>
                <a:gd name="connsiteY65" fmla="*/ 1074148 h 2150838"/>
                <a:gd name="connsiteX66" fmla="*/ 1968396 w 2134956"/>
                <a:gd name="connsiteY66" fmla="*/ 1103915 h 2150838"/>
                <a:gd name="connsiteX67" fmla="*/ 1916383 w 2134956"/>
                <a:gd name="connsiteY67" fmla="*/ 1089032 h 2150838"/>
                <a:gd name="connsiteX68" fmla="*/ 1908953 w 2134956"/>
                <a:gd name="connsiteY68" fmla="*/ 1029498 h 2150838"/>
                <a:gd name="connsiteX69" fmla="*/ 1868086 w 2134956"/>
                <a:gd name="connsiteY69" fmla="*/ 1048102 h 2150838"/>
                <a:gd name="connsiteX70" fmla="*/ 1845795 w 2134956"/>
                <a:gd name="connsiteY70" fmla="*/ 1107636 h 2150838"/>
                <a:gd name="connsiteX71" fmla="*/ 1890377 w 2134956"/>
                <a:gd name="connsiteY71" fmla="*/ 1129961 h 2150838"/>
                <a:gd name="connsiteX72" fmla="*/ 1897808 w 2134956"/>
                <a:gd name="connsiteY72" fmla="*/ 1126240 h 2150838"/>
                <a:gd name="connsiteX73" fmla="*/ 1908953 w 2134956"/>
                <a:gd name="connsiteY73" fmla="*/ 1167170 h 2150838"/>
                <a:gd name="connsiteX74" fmla="*/ 1931244 w 2134956"/>
                <a:gd name="connsiteY74" fmla="*/ 1163449 h 2150838"/>
                <a:gd name="connsiteX75" fmla="*/ 1923814 w 2134956"/>
                <a:gd name="connsiteY75" fmla="*/ 1137403 h 2150838"/>
                <a:gd name="connsiteX76" fmla="*/ 1923814 w 2134956"/>
                <a:gd name="connsiteY76" fmla="*/ 1111357 h 2150838"/>
                <a:gd name="connsiteX77" fmla="*/ 1986972 w 2134956"/>
                <a:gd name="connsiteY77" fmla="*/ 1118799 h 2150838"/>
                <a:gd name="connsiteX78" fmla="*/ 2009263 w 2134956"/>
                <a:gd name="connsiteY78" fmla="*/ 1137403 h 2150838"/>
                <a:gd name="connsiteX79" fmla="*/ 2031554 w 2134956"/>
                <a:gd name="connsiteY79" fmla="*/ 1122519 h 2150838"/>
                <a:gd name="connsiteX80" fmla="*/ 1990687 w 2134956"/>
                <a:gd name="connsiteY80" fmla="*/ 996010 h 2150838"/>
                <a:gd name="connsiteX81" fmla="*/ 1946105 w 2134956"/>
                <a:gd name="connsiteY81" fmla="*/ 996010 h 2150838"/>
                <a:gd name="connsiteX82" fmla="*/ 1787754 w 2134956"/>
                <a:gd name="connsiteY82" fmla="*/ 674508 h 2150838"/>
                <a:gd name="connsiteX83" fmla="*/ 1772917 w 2134956"/>
                <a:gd name="connsiteY83" fmla="*/ 723343 h 2150838"/>
                <a:gd name="connsiteX84" fmla="*/ 1780336 w 2134956"/>
                <a:gd name="connsiteY84" fmla="*/ 757152 h 2150838"/>
                <a:gd name="connsiteX85" fmla="*/ 1806301 w 2134956"/>
                <a:gd name="connsiteY85" fmla="*/ 757152 h 2150838"/>
                <a:gd name="connsiteX86" fmla="*/ 1787754 w 2134956"/>
                <a:gd name="connsiteY86" fmla="*/ 674508 h 2150838"/>
                <a:gd name="connsiteX87" fmla="*/ 352574 w 2134956"/>
                <a:gd name="connsiteY87" fmla="*/ 603909 h 2150838"/>
                <a:gd name="connsiteX88" fmla="*/ 374899 w 2134956"/>
                <a:gd name="connsiteY88" fmla="*/ 626294 h 2150838"/>
                <a:gd name="connsiteX89" fmla="*/ 322807 w 2134956"/>
                <a:gd name="connsiteY89" fmla="*/ 656142 h 2150838"/>
                <a:gd name="connsiteX90" fmla="*/ 352574 w 2134956"/>
                <a:gd name="connsiteY90" fmla="*/ 603909 h 2150838"/>
                <a:gd name="connsiteX91" fmla="*/ 1789609 w 2134956"/>
                <a:gd name="connsiteY91" fmla="*/ 550542 h 2150838"/>
                <a:gd name="connsiteX92" fmla="*/ 1765498 w 2134956"/>
                <a:gd name="connsiteY92" fmla="*/ 550542 h 2150838"/>
                <a:gd name="connsiteX93" fmla="*/ 1772917 w 2134956"/>
                <a:gd name="connsiteY93" fmla="*/ 573081 h 2150838"/>
                <a:gd name="connsiteX94" fmla="*/ 1784045 w 2134956"/>
                <a:gd name="connsiteY94" fmla="*/ 610647 h 2150838"/>
                <a:gd name="connsiteX95" fmla="*/ 1732114 w 2134956"/>
                <a:gd name="connsiteY95" fmla="*/ 603134 h 2150838"/>
                <a:gd name="connsiteX96" fmla="*/ 1772917 w 2134956"/>
                <a:gd name="connsiteY96" fmla="*/ 663239 h 2150838"/>
                <a:gd name="connsiteX97" fmla="*/ 1843394 w 2134956"/>
                <a:gd name="connsiteY97" fmla="*/ 651969 h 2150838"/>
                <a:gd name="connsiteX98" fmla="*/ 1906453 w 2134956"/>
                <a:gd name="connsiteY98" fmla="*/ 715830 h 2150838"/>
                <a:gd name="connsiteX99" fmla="*/ 1906453 w 2134956"/>
                <a:gd name="connsiteY99" fmla="*/ 678265 h 2150838"/>
                <a:gd name="connsiteX100" fmla="*/ 1884197 w 2134956"/>
                <a:gd name="connsiteY100" fmla="*/ 663239 h 2150838"/>
                <a:gd name="connsiteX101" fmla="*/ 1861941 w 2134956"/>
                <a:gd name="connsiteY101" fmla="*/ 644456 h 2150838"/>
                <a:gd name="connsiteX102" fmla="*/ 1917581 w 2134956"/>
                <a:gd name="connsiteY102" fmla="*/ 618160 h 2150838"/>
                <a:gd name="connsiteX103" fmla="*/ 1939837 w 2134956"/>
                <a:gd name="connsiteY103" fmla="*/ 580594 h 2150838"/>
                <a:gd name="connsiteX104" fmla="*/ 1910162 w 2134956"/>
                <a:gd name="connsiteY104" fmla="*/ 561811 h 2150838"/>
                <a:gd name="connsiteX105" fmla="*/ 1854522 w 2134956"/>
                <a:gd name="connsiteY105" fmla="*/ 584351 h 2150838"/>
                <a:gd name="connsiteX106" fmla="*/ 1810010 w 2134956"/>
                <a:gd name="connsiteY106" fmla="*/ 591864 h 2150838"/>
                <a:gd name="connsiteX107" fmla="*/ 1802592 w 2134956"/>
                <a:gd name="connsiteY107" fmla="*/ 561811 h 2150838"/>
                <a:gd name="connsiteX108" fmla="*/ 1789609 w 2134956"/>
                <a:gd name="connsiteY108" fmla="*/ 550542 h 2150838"/>
                <a:gd name="connsiteX109" fmla="*/ 252111 w 2134956"/>
                <a:gd name="connsiteY109" fmla="*/ 521828 h 2150838"/>
                <a:gd name="connsiteX110" fmla="*/ 229786 w 2134956"/>
                <a:gd name="connsiteY110" fmla="*/ 536752 h 2150838"/>
                <a:gd name="connsiteX111" fmla="*/ 226065 w 2134956"/>
                <a:gd name="connsiteY111" fmla="*/ 559138 h 2150838"/>
                <a:gd name="connsiteX112" fmla="*/ 222344 w 2134956"/>
                <a:gd name="connsiteY112" fmla="*/ 577792 h 2150838"/>
                <a:gd name="connsiteX113" fmla="*/ 252111 w 2134956"/>
                <a:gd name="connsiteY113" fmla="*/ 566599 h 2150838"/>
                <a:gd name="connsiteX114" fmla="*/ 270715 w 2134956"/>
                <a:gd name="connsiteY114" fmla="*/ 570330 h 2150838"/>
                <a:gd name="connsiteX115" fmla="*/ 300482 w 2134956"/>
                <a:gd name="connsiteY115" fmla="*/ 615102 h 2150838"/>
                <a:gd name="connsiteX116" fmla="*/ 315366 w 2134956"/>
                <a:gd name="connsiteY116" fmla="*/ 618833 h 2150838"/>
                <a:gd name="connsiteX117" fmla="*/ 293040 w 2134956"/>
                <a:gd name="connsiteY117" fmla="*/ 667335 h 2150838"/>
                <a:gd name="connsiteX118" fmla="*/ 319086 w 2134956"/>
                <a:gd name="connsiteY118" fmla="*/ 671066 h 2150838"/>
                <a:gd name="connsiteX119" fmla="*/ 363737 w 2134956"/>
                <a:gd name="connsiteY119" fmla="*/ 689720 h 2150838"/>
                <a:gd name="connsiteX120" fmla="*/ 382341 w 2134956"/>
                <a:gd name="connsiteY120" fmla="*/ 663604 h 2150838"/>
                <a:gd name="connsiteX121" fmla="*/ 408387 w 2134956"/>
                <a:gd name="connsiteY121" fmla="*/ 626294 h 2150838"/>
                <a:gd name="connsiteX122" fmla="*/ 367458 w 2134956"/>
                <a:gd name="connsiteY122" fmla="*/ 566599 h 2150838"/>
                <a:gd name="connsiteX123" fmla="*/ 386062 w 2134956"/>
                <a:gd name="connsiteY123" fmla="*/ 540483 h 2150838"/>
                <a:gd name="connsiteX124" fmla="*/ 371178 w 2134956"/>
                <a:gd name="connsiteY124" fmla="*/ 529290 h 2150838"/>
                <a:gd name="connsiteX125" fmla="*/ 345132 w 2134956"/>
                <a:gd name="connsiteY125" fmla="*/ 551676 h 2150838"/>
                <a:gd name="connsiteX126" fmla="*/ 311645 w 2134956"/>
                <a:gd name="connsiteY126" fmla="*/ 588985 h 2150838"/>
                <a:gd name="connsiteX127" fmla="*/ 266994 w 2134956"/>
                <a:gd name="connsiteY127" fmla="*/ 525559 h 2150838"/>
                <a:gd name="connsiteX128" fmla="*/ 252111 w 2134956"/>
                <a:gd name="connsiteY128" fmla="*/ 521828 h 2150838"/>
                <a:gd name="connsiteX129" fmla="*/ 1067478 w 2134956"/>
                <a:gd name="connsiteY129" fmla="*/ 353935 h 2150838"/>
                <a:gd name="connsiteX130" fmla="*/ 351666 w 2134956"/>
                <a:gd name="connsiteY130" fmla="*/ 1075419 h 2150838"/>
                <a:gd name="connsiteX131" fmla="*/ 1067478 w 2134956"/>
                <a:gd name="connsiteY131" fmla="*/ 1796903 h 2150838"/>
                <a:gd name="connsiteX132" fmla="*/ 1783290 w 2134956"/>
                <a:gd name="connsiteY132" fmla="*/ 1075419 h 2150838"/>
                <a:gd name="connsiteX133" fmla="*/ 1067478 w 2134956"/>
                <a:gd name="connsiteY133" fmla="*/ 353935 h 2150838"/>
                <a:gd name="connsiteX134" fmla="*/ 666102 w 2134956"/>
                <a:gd name="connsiteY134" fmla="*/ 275015 h 2150838"/>
                <a:gd name="connsiteX135" fmla="*/ 673540 w 2134956"/>
                <a:gd name="connsiteY135" fmla="*/ 278749 h 2150838"/>
                <a:gd name="connsiteX136" fmla="*/ 669821 w 2134956"/>
                <a:gd name="connsiteY136" fmla="*/ 286216 h 2150838"/>
                <a:gd name="connsiteX137" fmla="*/ 658663 w 2134956"/>
                <a:gd name="connsiteY137" fmla="*/ 286216 h 2150838"/>
                <a:gd name="connsiteX138" fmla="*/ 666102 w 2134956"/>
                <a:gd name="connsiteY138" fmla="*/ 275015 h 2150838"/>
                <a:gd name="connsiteX139" fmla="*/ 1453365 w 2134956"/>
                <a:gd name="connsiteY139" fmla="*/ 271040 h 2150838"/>
                <a:gd name="connsiteX140" fmla="*/ 1434773 w 2134956"/>
                <a:gd name="connsiteY140" fmla="*/ 304564 h 2150838"/>
                <a:gd name="connsiteX141" fmla="*/ 1423618 w 2134956"/>
                <a:gd name="connsiteY141" fmla="*/ 282214 h 2150838"/>
                <a:gd name="connsiteX142" fmla="*/ 1453365 w 2134956"/>
                <a:gd name="connsiteY142" fmla="*/ 271040 h 2150838"/>
                <a:gd name="connsiteX143" fmla="*/ 766990 w 2134956"/>
                <a:gd name="connsiteY143" fmla="*/ 218547 h 2150838"/>
                <a:gd name="connsiteX144" fmla="*/ 773964 w 2134956"/>
                <a:gd name="connsiteY144" fmla="*/ 226480 h 2150838"/>
                <a:gd name="connsiteX145" fmla="*/ 755367 w 2134956"/>
                <a:gd name="connsiteY145" fmla="*/ 241414 h 2150838"/>
                <a:gd name="connsiteX146" fmla="*/ 762806 w 2134956"/>
                <a:gd name="connsiteY146" fmla="*/ 219013 h 2150838"/>
                <a:gd name="connsiteX147" fmla="*/ 766990 w 2134956"/>
                <a:gd name="connsiteY147" fmla="*/ 218547 h 2150838"/>
                <a:gd name="connsiteX148" fmla="*/ 747928 w 2134956"/>
                <a:gd name="connsiteY148" fmla="*/ 181678 h 2150838"/>
                <a:gd name="connsiteX149" fmla="*/ 762806 w 2134956"/>
                <a:gd name="connsiteY149" fmla="*/ 192879 h 2150838"/>
                <a:gd name="connsiteX150" fmla="*/ 736770 w 2134956"/>
                <a:gd name="connsiteY150" fmla="*/ 196612 h 2150838"/>
                <a:gd name="connsiteX151" fmla="*/ 747928 w 2134956"/>
                <a:gd name="connsiteY151" fmla="*/ 181678 h 2150838"/>
                <a:gd name="connsiteX152" fmla="*/ 1471957 w 2134956"/>
                <a:gd name="connsiteY152" fmla="*/ 140667 h 2150838"/>
                <a:gd name="connsiteX153" fmla="*/ 1442210 w 2134956"/>
                <a:gd name="connsiteY153" fmla="*/ 200266 h 2150838"/>
                <a:gd name="connsiteX154" fmla="*/ 1393872 w 2134956"/>
                <a:gd name="connsiteY154" fmla="*/ 211441 h 2150838"/>
                <a:gd name="connsiteX155" fmla="*/ 1352970 w 2134956"/>
                <a:gd name="connsiteY155" fmla="*/ 233790 h 2150838"/>
                <a:gd name="connsiteX156" fmla="*/ 1371562 w 2134956"/>
                <a:gd name="connsiteY156" fmla="*/ 200266 h 2150838"/>
                <a:gd name="connsiteX157" fmla="*/ 1378998 w 2134956"/>
                <a:gd name="connsiteY157" fmla="*/ 144392 h 2150838"/>
                <a:gd name="connsiteX158" fmla="*/ 1349252 w 2134956"/>
                <a:gd name="connsiteY158" fmla="*/ 185366 h 2150838"/>
                <a:gd name="connsiteX159" fmla="*/ 1315787 w 2134956"/>
                <a:gd name="connsiteY159" fmla="*/ 181641 h 2150838"/>
                <a:gd name="connsiteX160" fmla="*/ 1334378 w 2134956"/>
                <a:gd name="connsiteY160" fmla="*/ 215166 h 2150838"/>
                <a:gd name="connsiteX161" fmla="*/ 1312068 w 2134956"/>
                <a:gd name="connsiteY161" fmla="*/ 263590 h 2150838"/>
                <a:gd name="connsiteX162" fmla="*/ 1300913 w 2134956"/>
                <a:gd name="connsiteY162" fmla="*/ 267315 h 2150838"/>
                <a:gd name="connsiteX163" fmla="*/ 1263730 w 2134956"/>
                <a:gd name="connsiteY163" fmla="*/ 271040 h 2150838"/>
                <a:gd name="connsiteX164" fmla="*/ 1278603 w 2134956"/>
                <a:gd name="connsiteY164" fmla="*/ 312014 h 2150838"/>
                <a:gd name="connsiteX165" fmla="*/ 1300913 w 2134956"/>
                <a:gd name="connsiteY165" fmla="*/ 297114 h 2150838"/>
                <a:gd name="connsiteX166" fmla="*/ 1308350 w 2134956"/>
                <a:gd name="connsiteY166" fmla="*/ 319464 h 2150838"/>
                <a:gd name="connsiteX167" fmla="*/ 1330660 w 2134956"/>
                <a:gd name="connsiteY167" fmla="*/ 308289 h 2150838"/>
                <a:gd name="connsiteX168" fmla="*/ 1334378 w 2134956"/>
                <a:gd name="connsiteY168" fmla="*/ 271040 h 2150838"/>
                <a:gd name="connsiteX169" fmla="*/ 1397590 w 2134956"/>
                <a:gd name="connsiteY169" fmla="*/ 218891 h 2150838"/>
                <a:gd name="connsiteX170" fmla="*/ 1419900 w 2134956"/>
                <a:gd name="connsiteY170" fmla="*/ 244965 h 2150838"/>
                <a:gd name="connsiteX171" fmla="*/ 1397590 w 2134956"/>
                <a:gd name="connsiteY171" fmla="*/ 256140 h 2150838"/>
                <a:gd name="connsiteX172" fmla="*/ 1378998 w 2134956"/>
                <a:gd name="connsiteY172" fmla="*/ 252415 h 2150838"/>
                <a:gd name="connsiteX173" fmla="*/ 1371562 w 2134956"/>
                <a:gd name="connsiteY173" fmla="*/ 278489 h 2150838"/>
                <a:gd name="connsiteX174" fmla="*/ 1408745 w 2134956"/>
                <a:gd name="connsiteY174" fmla="*/ 319464 h 2150838"/>
                <a:gd name="connsiteX175" fmla="*/ 1367843 w 2134956"/>
                <a:gd name="connsiteY175" fmla="*/ 312014 h 2150838"/>
                <a:gd name="connsiteX176" fmla="*/ 1360407 w 2134956"/>
                <a:gd name="connsiteY176" fmla="*/ 274765 h 2150838"/>
                <a:gd name="connsiteX177" fmla="*/ 1338097 w 2134956"/>
                <a:gd name="connsiteY177" fmla="*/ 323189 h 2150838"/>
                <a:gd name="connsiteX178" fmla="*/ 1427337 w 2134956"/>
                <a:gd name="connsiteY178" fmla="*/ 341813 h 2150838"/>
                <a:gd name="connsiteX179" fmla="*/ 1442210 w 2134956"/>
                <a:gd name="connsiteY179" fmla="*/ 375338 h 2150838"/>
                <a:gd name="connsiteX180" fmla="*/ 1531450 w 2134956"/>
                <a:gd name="connsiteY180" fmla="*/ 390237 h 2150838"/>
                <a:gd name="connsiteX181" fmla="*/ 1527732 w 2134956"/>
                <a:gd name="connsiteY181" fmla="*/ 382787 h 2150838"/>
                <a:gd name="connsiteX182" fmla="*/ 1483112 w 2134956"/>
                <a:gd name="connsiteY182" fmla="*/ 352988 h 2150838"/>
                <a:gd name="connsiteX183" fmla="*/ 1453365 w 2134956"/>
                <a:gd name="connsiteY183" fmla="*/ 323189 h 2150838"/>
                <a:gd name="connsiteX184" fmla="*/ 1483112 w 2134956"/>
                <a:gd name="connsiteY184" fmla="*/ 248690 h 2150838"/>
                <a:gd name="connsiteX185" fmla="*/ 1449647 w 2134956"/>
                <a:gd name="connsiteY185" fmla="*/ 248690 h 2150838"/>
                <a:gd name="connsiteX186" fmla="*/ 1479393 w 2134956"/>
                <a:gd name="connsiteY186" fmla="*/ 233790 h 2150838"/>
                <a:gd name="connsiteX187" fmla="*/ 1509140 w 2134956"/>
                <a:gd name="connsiteY187" fmla="*/ 222616 h 2150838"/>
                <a:gd name="connsiteX188" fmla="*/ 1516577 w 2134956"/>
                <a:gd name="connsiteY188" fmla="*/ 189091 h 2150838"/>
                <a:gd name="connsiteX189" fmla="*/ 1468238 w 2134956"/>
                <a:gd name="connsiteY189" fmla="*/ 203991 h 2150838"/>
                <a:gd name="connsiteX190" fmla="*/ 1471957 w 2134956"/>
                <a:gd name="connsiteY190" fmla="*/ 140667 h 2150838"/>
                <a:gd name="connsiteX191" fmla="*/ 667148 w 2134956"/>
                <a:gd name="connsiteY191" fmla="*/ 118734 h 2150838"/>
                <a:gd name="connsiteX192" fmla="*/ 654944 w 2134956"/>
                <a:gd name="connsiteY192" fmla="*/ 125676 h 2150838"/>
                <a:gd name="connsiteX193" fmla="*/ 647505 w 2134956"/>
                <a:gd name="connsiteY193" fmla="*/ 215280 h 2150838"/>
                <a:gd name="connsiteX194" fmla="*/ 610311 w 2134956"/>
                <a:gd name="connsiteY194" fmla="*/ 263815 h 2150838"/>
                <a:gd name="connsiteX195" fmla="*/ 617750 w 2134956"/>
                <a:gd name="connsiteY195" fmla="*/ 286216 h 2150838"/>
                <a:gd name="connsiteX196" fmla="*/ 643785 w 2134956"/>
                <a:gd name="connsiteY196" fmla="*/ 260081 h 2150838"/>
                <a:gd name="connsiteX197" fmla="*/ 636347 w 2134956"/>
                <a:gd name="connsiteY197" fmla="*/ 331018 h 2150838"/>
                <a:gd name="connsiteX198" fmla="*/ 654944 w 2134956"/>
                <a:gd name="connsiteY198" fmla="*/ 345952 h 2150838"/>
                <a:gd name="connsiteX199" fmla="*/ 688418 w 2134956"/>
                <a:gd name="connsiteY199" fmla="*/ 304883 h 2150838"/>
                <a:gd name="connsiteX200" fmla="*/ 699576 w 2134956"/>
                <a:gd name="connsiteY200" fmla="*/ 334751 h 2150838"/>
                <a:gd name="connsiteX201" fmla="*/ 684699 w 2134956"/>
                <a:gd name="connsiteY201" fmla="*/ 342218 h 2150838"/>
                <a:gd name="connsiteX202" fmla="*/ 718173 w 2134956"/>
                <a:gd name="connsiteY202" fmla="*/ 357152 h 2150838"/>
                <a:gd name="connsiteX203" fmla="*/ 695857 w 2134956"/>
                <a:gd name="connsiteY203" fmla="*/ 286216 h 2150838"/>
                <a:gd name="connsiteX204" fmla="*/ 714454 w 2134956"/>
                <a:gd name="connsiteY204" fmla="*/ 207813 h 2150838"/>
                <a:gd name="connsiteX205" fmla="*/ 710734 w 2134956"/>
                <a:gd name="connsiteY205" fmla="*/ 196612 h 2150838"/>
                <a:gd name="connsiteX206" fmla="*/ 703295 w 2134956"/>
                <a:gd name="connsiteY206" fmla="*/ 207813 h 2150838"/>
                <a:gd name="connsiteX207" fmla="*/ 677260 w 2134956"/>
                <a:gd name="connsiteY207" fmla="*/ 252614 h 2150838"/>
                <a:gd name="connsiteX208" fmla="*/ 673540 w 2134956"/>
                <a:gd name="connsiteY208" fmla="*/ 222746 h 2150838"/>
                <a:gd name="connsiteX209" fmla="*/ 662382 w 2134956"/>
                <a:gd name="connsiteY209" fmla="*/ 204079 h 2150838"/>
                <a:gd name="connsiteX210" fmla="*/ 666102 w 2134956"/>
                <a:gd name="connsiteY210" fmla="*/ 151810 h 2150838"/>
                <a:gd name="connsiteX211" fmla="*/ 667148 w 2134956"/>
                <a:gd name="connsiteY211" fmla="*/ 118734 h 2150838"/>
                <a:gd name="connsiteX212" fmla="*/ 751299 w 2134956"/>
                <a:gd name="connsiteY212" fmla="*/ 90674 h 2150838"/>
                <a:gd name="connsiteX213" fmla="*/ 736770 w 2134956"/>
                <a:gd name="connsiteY213" fmla="*/ 92074 h 2150838"/>
                <a:gd name="connsiteX214" fmla="*/ 751647 w 2134956"/>
                <a:gd name="connsiteY214" fmla="*/ 151810 h 2150838"/>
                <a:gd name="connsiteX215" fmla="*/ 714454 w 2134956"/>
                <a:gd name="connsiteY215" fmla="*/ 163011 h 2150838"/>
                <a:gd name="connsiteX216" fmla="*/ 718173 w 2134956"/>
                <a:gd name="connsiteY216" fmla="*/ 185412 h 2150838"/>
                <a:gd name="connsiteX217" fmla="*/ 729331 w 2134956"/>
                <a:gd name="connsiteY217" fmla="*/ 222746 h 2150838"/>
                <a:gd name="connsiteX218" fmla="*/ 744209 w 2134956"/>
                <a:gd name="connsiteY218" fmla="*/ 219013 h 2150838"/>
                <a:gd name="connsiteX219" fmla="*/ 733051 w 2134956"/>
                <a:gd name="connsiteY219" fmla="*/ 263815 h 2150838"/>
                <a:gd name="connsiteX220" fmla="*/ 747928 w 2134956"/>
                <a:gd name="connsiteY220" fmla="*/ 271282 h 2150838"/>
                <a:gd name="connsiteX221" fmla="*/ 781402 w 2134956"/>
                <a:gd name="connsiteY221" fmla="*/ 260081 h 2150838"/>
                <a:gd name="connsiteX222" fmla="*/ 833474 w 2134956"/>
                <a:gd name="connsiteY222" fmla="*/ 372086 h 2150838"/>
                <a:gd name="connsiteX223" fmla="*/ 818596 w 2134956"/>
                <a:gd name="connsiteY223" fmla="*/ 207813 h 2150838"/>
                <a:gd name="connsiteX224" fmla="*/ 796280 w 2134956"/>
                <a:gd name="connsiteY224" fmla="*/ 170478 h 2150838"/>
                <a:gd name="connsiteX225" fmla="*/ 751299 w 2134956"/>
                <a:gd name="connsiteY225" fmla="*/ 90674 h 2150838"/>
                <a:gd name="connsiteX226" fmla="*/ 1067478 w 2134956"/>
                <a:gd name="connsiteY226" fmla="*/ 0 h 2150838"/>
                <a:gd name="connsiteX227" fmla="*/ 2134956 w 2134956"/>
                <a:gd name="connsiteY227" fmla="*/ 1075419 h 2150838"/>
                <a:gd name="connsiteX228" fmla="*/ 1067478 w 2134956"/>
                <a:gd name="connsiteY228" fmla="*/ 2150838 h 2150838"/>
                <a:gd name="connsiteX229" fmla="*/ 0 w 2134956"/>
                <a:gd name="connsiteY229" fmla="*/ 1075419 h 2150838"/>
                <a:gd name="connsiteX230" fmla="*/ 1067478 w 2134956"/>
                <a:gd name="connsiteY230" fmla="*/ 0 h 215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134956" h="2150838">
                  <a:moveTo>
                    <a:pt x="2050130" y="1107636"/>
                  </a:moveTo>
                  <a:cubicBezTo>
                    <a:pt x="2068706" y="1122519"/>
                    <a:pt x="2068706" y="1137403"/>
                    <a:pt x="2072421" y="1152286"/>
                  </a:cubicBezTo>
                  <a:cubicBezTo>
                    <a:pt x="2087282" y="1170891"/>
                    <a:pt x="2094712" y="1174612"/>
                    <a:pt x="2098428" y="1167170"/>
                  </a:cubicBezTo>
                  <a:cubicBezTo>
                    <a:pt x="2113288" y="1156007"/>
                    <a:pt x="2128149" y="1144845"/>
                    <a:pt x="2113288" y="1129961"/>
                  </a:cubicBezTo>
                  <a:cubicBezTo>
                    <a:pt x="2087282" y="1122519"/>
                    <a:pt x="2072421" y="1115078"/>
                    <a:pt x="2050130" y="1107636"/>
                  </a:cubicBezTo>
                  <a:close/>
                  <a:moveTo>
                    <a:pt x="180403" y="1077157"/>
                  </a:moveTo>
                  <a:cubicBezTo>
                    <a:pt x="184098" y="1077157"/>
                    <a:pt x="184098" y="1080874"/>
                    <a:pt x="187793" y="1080874"/>
                  </a:cubicBezTo>
                  <a:cubicBezTo>
                    <a:pt x="187793" y="1084591"/>
                    <a:pt x="187793" y="1084591"/>
                    <a:pt x="187793" y="1088308"/>
                  </a:cubicBezTo>
                  <a:cubicBezTo>
                    <a:pt x="187793" y="1092025"/>
                    <a:pt x="184098" y="1092025"/>
                    <a:pt x="180403" y="1092025"/>
                  </a:cubicBezTo>
                  <a:cubicBezTo>
                    <a:pt x="180403" y="1088308"/>
                    <a:pt x="184098" y="1080874"/>
                    <a:pt x="180403" y="1077157"/>
                  </a:cubicBezTo>
                  <a:close/>
                  <a:moveTo>
                    <a:pt x="206268" y="1069723"/>
                  </a:moveTo>
                  <a:cubicBezTo>
                    <a:pt x="206268" y="1073440"/>
                    <a:pt x="206268" y="1080874"/>
                    <a:pt x="206268" y="1084591"/>
                  </a:cubicBezTo>
                  <a:cubicBezTo>
                    <a:pt x="202573" y="1088308"/>
                    <a:pt x="202573" y="1088308"/>
                    <a:pt x="198878" y="1092025"/>
                  </a:cubicBezTo>
                  <a:cubicBezTo>
                    <a:pt x="198878" y="1084591"/>
                    <a:pt x="198878" y="1080874"/>
                    <a:pt x="198878" y="1077157"/>
                  </a:cubicBezTo>
                  <a:cubicBezTo>
                    <a:pt x="202573" y="1073440"/>
                    <a:pt x="206268" y="1073440"/>
                    <a:pt x="206268" y="1069723"/>
                  </a:cubicBezTo>
                  <a:close/>
                  <a:moveTo>
                    <a:pt x="2064527" y="1062521"/>
                  </a:moveTo>
                  <a:cubicBezTo>
                    <a:pt x="2059418" y="1064846"/>
                    <a:pt x="2055703" y="1068567"/>
                    <a:pt x="2053845" y="1070427"/>
                  </a:cubicBezTo>
                  <a:cubicBezTo>
                    <a:pt x="2046415" y="1077869"/>
                    <a:pt x="2053845" y="1077869"/>
                    <a:pt x="2072421" y="1089032"/>
                  </a:cubicBezTo>
                  <a:cubicBezTo>
                    <a:pt x="2079852" y="1081590"/>
                    <a:pt x="2090997" y="1077869"/>
                    <a:pt x="2083567" y="1062986"/>
                  </a:cubicBezTo>
                  <a:cubicBezTo>
                    <a:pt x="2076136" y="1059265"/>
                    <a:pt x="2069635" y="1060195"/>
                    <a:pt x="2064527" y="1062521"/>
                  </a:cubicBezTo>
                  <a:close/>
                  <a:moveTo>
                    <a:pt x="1873659" y="1059265"/>
                  </a:moveTo>
                  <a:cubicBezTo>
                    <a:pt x="1876445" y="1057405"/>
                    <a:pt x="1879232" y="1057405"/>
                    <a:pt x="1882947" y="1059265"/>
                  </a:cubicBezTo>
                  <a:cubicBezTo>
                    <a:pt x="1882947" y="1074148"/>
                    <a:pt x="1886662" y="1089032"/>
                    <a:pt x="1886662" y="1100194"/>
                  </a:cubicBezTo>
                  <a:cubicBezTo>
                    <a:pt x="1879232" y="1100194"/>
                    <a:pt x="1879232" y="1100194"/>
                    <a:pt x="1868086" y="1096473"/>
                  </a:cubicBezTo>
                  <a:cubicBezTo>
                    <a:pt x="1864371" y="1085311"/>
                    <a:pt x="1860656" y="1074148"/>
                    <a:pt x="1864371" y="1070427"/>
                  </a:cubicBezTo>
                  <a:cubicBezTo>
                    <a:pt x="1868086" y="1064846"/>
                    <a:pt x="1870872" y="1061126"/>
                    <a:pt x="1873659" y="1059265"/>
                  </a:cubicBezTo>
                  <a:close/>
                  <a:moveTo>
                    <a:pt x="137450" y="1029766"/>
                  </a:moveTo>
                  <a:cubicBezTo>
                    <a:pt x="141607" y="1027907"/>
                    <a:pt x="145301" y="1028836"/>
                    <a:pt x="147149" y="1032553"/>
                  </a:cubicBezTo>
                  <a:cubicBezTo>
                    <a:pt x="154539" y="1039987"/>
                    <a:pt x="161929" y="1047421"/>
                    <a:pt x="169318" y="1054855"/>
                  </a:cubicBezTo>
                  <a:cubicBezTo>
                    <a:pt x="173013" y="1062289"/>
                    <a:pt x="173013" y="1066006"/>
                    <a:pt x="169318" y="1073440"/>
                  </a:cubicBezTo>
                  <a:cubicBezTo>
                    <a:pt x="161929" y="1073440"/>
                    <a:pt x="150844" y="1073440"/>
                    <a:pt x="143454" y="1073440"/>
                  </a:cubicBezTo>
                  <a:cubicBezTo>
                    <a:pt x="132369" y="1073440"/>
                    <a:pt x="124979" y="1069723"/>
                    <a:pt x="121284" y="1062289"/>
                  </a:cubicBezTo>
                  <a:cubicBezTo>
                    <a:pt x="124979" y="1054855"/>
                    <a:pt x="121284" y="1051138"/>
                    <a:pt x="124979" y="1043704"/>
                  </a:cubicBezTo>
                  <a:cubicBezTo>
                    <a:pt x="128674" y="1036270"/>
                    <a:pt x="133293" y="1031624"/>
                    <a:pt x="137450" y="1029766"/>
                  </a:cubicBezTo>
                  <a:close/>
                  <a:moveTo>
                    <a:pt x="2076137" y="1007173"/>
                  </a:moveTo>
                  <a:cubicBezTo>
                    <a:pt x="2057561" y="999731"/>
                    <a:pt x="2046415" y="1010894"/>
                    <a:pt x="2031554" y="1025777"/>
                  </a:cubicBezTo>
                  <a:cubicBezTo>
                    <a:pt x="2031554" y="1036940"/>
                    <a:pt x="2031554" y="1044381"/>
                    <a:pt x="2038985" y="1044381"/>
                  </a:cubicBezTo>
                  <a:cubicBezTo>
                    <a:pt x="2042700" y="1048102"/>
                    <a:pt x="2050130" y="1044381"/>
                    <a:pt x="2053845" y="1044381"/>
                  </a:cubicBezTo>
                  <a:cubicBezTo>
                    <a:pt x="2061276" y="1044381"/>
                    <a:pt x="2064991" y="1044381"/>
                    <a:pt x="2068706" y="1040661"/>
                  </a:cubicBezTo>
                  <a:cubicBezTo>
                    <a:pt x="2083567" y="1033219"/>
                    <a:pt x="2090997" y="1003452"/>
                    <a:pt x="2076137" y="1007173"/>
                  </a:cubicBezTo>
                  <a:close/>
                  <a:moveTo>
                    <a:pt x="154539" y="1002817"/>
                  </a:moveTo>
                  <a:cubicBezTo>
                    <a:pt x="132369" y="1013968"/>
                    <a:pt x="117589" y="1028836"/>
                    <a:pt x="99115" y="1043704"/>
                  </a:cubicBezTo>
                  <a:cubicBezTo>
                    <a:pt x="69555" y="1036270"/>
                    <a:pt x="47386" y="1051138"/>
                    <a:pt x="36301" y="1073440"/>
                  </a:cubicBezTo>
                  <a:cubicBezTo>
                    <a:pt x="62166" y="1069723"/>
                    <a:pt x="80640" y="1066006"/>
                    <a:pt x="91725" y="1077157"/>
                  </a:cubicBezTo>
                  <a:cubicBezTo>
                    <a:pt x="106505" y="1099459"/>
                    <a:pt x="121284" y="1118044"/>
                    <a:pt x="139759" y="1129195"/>
                  </a:cubicBezTo>
                  <a:cubicBezTo>
                    <a:pt x="158234" y="1121761"/>
                    <a:pt x="176708" y="1114327"/>
                    <a:pt x="195183" y="1136629"/>
                  </a:cubicBezTo>
                  <a:cubicBezTo>
                    <a:pt x="173013" y="1151497"/>
                    <a:pt x="136064" y="1147780"/>
                    <a:pt x="128674" y="1155214"/>
                  </a:cubicBezTo>
                  <a:cubicBezTo>
                    <a:pt x="128674" y="1158931"/>
                    <a:pt x="136064" y="1158931"/>
                    <a:pt x="147149" y="1162648"/>
                  </a:cubicBezTo>
                  <a:cubicBezTo>
                    <a:pt x="150844" y="1166365"/>
                    <a:pt x="158234" y="1170082"/>
                    <a:pt x="165624" y="1170082"/>
                  </a:cubicBezTo>
                  <a:cubicBezTo>
                    <a:pt x="206268" y="1177516"/>
                    <a:pt x="217353" y="1162648"/>
                    <a:pt x="232132" y="1129195"/>
                  </a:cubicBezTo>
                  <a:cubicBezTo>
                    <a:pt x="243217" y="1129195"/>
                    <a:pt x="250607" y="1129195"/>
                    <a:pt x="261692" y="1129195"/>
                  </a:cubicBezTo>
                  <a:cubicBezTo>
                    <a:pt x="272776" y="1121761"/>
                    <a:pt x="280166" y="1110610"/>
                    <a:pt x="287556" y="1099459"/>
                  </a:cubicBezTo>
                  <a:cubicBezTo>
                    <a:pt x="287556" y="1077157"/>
                    <a:pt x="287556" y="1058572"/>
                    <a:pt x="294946" y="1039987"/>
                  </a:cubicBezTo>
                  <a:cubicBezTo>
                    <a:pt x="291251" y="1036270"/>
                    <a:pt x="287556" y="1028836"/>
                    <a:pt x="283861" y="1025119"/>
                  </a:cubicBezTo>
                  <a:cubicBezTo>
                    <a:pt x="280166" y="1025119"/>
                    <a:pt x="269082" y="1025119"/>
                    <a:pt x="261692" y="1021402"/>
                  </a:cubicBezTo>
                  <a:cubicBezTo>
                    <a:pt x="257997" y="1043704"/>
                    <a:pt x="257997" y="1054855"/>
                    <a:pt x="257997" y="1066006"/>
                  </a:cubicBezTo>
                  <a:cubicBezTo>
                    <a:pt x="265387" y="1092025"/>
                    <a:pt x="257997" y="1106893"/>
                    <a:pt x="239522" y="1103176"/>
                  </a:cubicBezTo>
                  <a:cubicBezTo>
                    <a:pt x="243217" y="1088308"/>
                    <a:pt x="243217" y="1077157"/>
                    <a:pt x="228437" y="1051138"/>
                  </a:cubicBezTo>
                  <a:cubicBezTo>
                    <a:pt x="213658" y="1054855"/>
                    <a:pt x="198878" y="1051138"/>
                    <a:pt x="187793" y="1043704"/>
                  </a:cubicBezTo>
                  <a:cubicBezTo>
                    <a:pt x="176708" y="1028836"/>
                    <a:pt x="165624" y="1017685"/>
                    <a:pt x="154539" y="1002817"/>
                  </a:cubicBezTo>
                  <a:close/>
                  <a:moveTo>
                    <a:pt x="1946105" y="996010"/>
                  </a:moveTo>
                  <a:cubicBezTo>
                    <a:pt x="1923814" y="999731"/>
                    <a:pt x="1942390" y="1025777"/>
                    <a:pt x="1960966" y="1025777"/>
                  </a:cubicBezTo>
                  <a:cubicBezTo>
                    <a:pt x="1964681" y="1025777"/>
                    <a:pt x="1968396" y="1033219"/>
                    <a:pt x="1968396" y="1036940"/>
                  </a:cubicBezTo>
                  <a:cubicBezTo>
                    <a:pt x="1990687" y="1066707"/>
                    <a:pt x="2005548" y="1089032"/>
                    <a:pt x="1994402" y="1103915"/>
                  </a:cubicBezTo>
                  <a:cubicBezTo>
                    <a:pt x="1972111" y="1092753"/>
                    <a:pt x="1960966" y="1033219"/>
                    <a:pt x="1927529" y="1055544"/>
                  </a:cubicBezTo>
                  <a:cubicBezTo>
                    <a:pt x="1927529" y="1059265"/>
                    <a:pt x="1927529" y="1074148"/>
                    <a:pt x="1946105" y="1074148"/>
                  </a:cubicBezTo>
                  <a:cubicBezTo>
                    <a:pt x="1964681" y="1077869"/>
                    <a:pt x="1964681" y="1096473"/>
                    <a:pt x="1968396" y="1103915"/>
                  </a:cubicBezTo>
                  <a:cubicBezTo>
                    <a:pt x="1949820" y="1100194"/>
                    <a:pt x="1931244" y="1092753"/>
                    <a:pt x="1916383" y="1089032"/>
                  </a:cubicBezTo>
                  <a:cubicBezTo>
                    <a:pt x="1905238" y="1062986"/>
                    <a:pt x="1897808" y="1040661"/>
                    <a:pt x="1908953" y="1029498"/>
                  </a:cubicBezTo>
                  <a:cubicBezTo>
                    <a:pt x="1897808" y="1014615"/>
                    <a:pt x="1882947" y="1022056"/>
                    <a:pt x="1868086" y="1048102"/>
                  </a:cubicBezTo>
                  <a:cubicBezTo>
                    <a:pt x="1830934" y="1051823"/>
                    <a:pt x="1830934" y="1077869"/>
                    <a:pt x="1845795" y="1107636"/>
                  </a:cubicBezTo>
                  <a:cubicBezTo>
                    <a:pt x="1849510" y="1118799"/>
                    <a:pt x="1864371" y="1129961"/>
                    <a:pt x="1890377" y="1129961"/>
                  </a:cubicBezTo>
                  <a:cubicBezTo>
                    <a:pt x="1894092" y="1129961"/>
                    <a:pt x="1894092" y="1126240"/>
                    <a:pt x="1897808" y="1126240"/>
                  </a:cubicBezTo>
                  <a:cubicBezTo>
                    <a:pt x="1897808" y="1129961"/>
                    <a:pt x="1901523" y="1148566"/>
                    <a:pt x="1908953" y="1167170"/>
                  </a:cubicBezTo>
                  <a:cubicBezTo>
                    <a:pt x="1908953" y="1170891"/>
                    <a:pt x="1920099" y="1182053"/>
                    <a:pt x="1931244" y="1163449"/>
                  </a:cubicBezTo>
                  <a:cubicBezTo>
                    <a:pt x="1934959" y="1156007"/>
                    <a:pt x="1927529" y="1144845"/>
                    <a:pt x="1923814" y="1137403"/>
                  </a:cubicBezTo>
                  <a:cubicBezTo>
                    <a:pt x="1916383" y="1126240"/>
                    <a:pt x="1916383" y="1115078"/>
                    <a:pt x="1923814" y="1111357"/>
                  </a:cubicBezTo>
                  <a:cubicBezTo>
                    <a:pt x="1946105" y="1118799"/>
                    <a:pt x="1968396" y="1126240"/>
                    <a:pt x="1986972" y="1118799"/>
                  </a:cubicBezTo>
                  <a:cubicBezTo>
                    <a:pt x="1998118" y="1126240"/>
                    <a:pt x="1998118" y="1133682"/>
                    <a:pt x="2009263" y="1137403"/>
                  </a:cubicBezTo>
                  <a:cubicBezTo>
                    <a:pt x="2016694" y="1137403"/>
                    <a:pt x="2027839" y="1129961"/>
                    <a:pt x="2031554" y="1122519"/>
                  </a:cubicBezTo>
                  <a:cubicBezTo>
                    <a:pt x="2027839" y="1062986"/>
                    <a:pt x="2020409" y="1029498"/>
                    <a:pt x="1990687" y="996010"/>
                  </a:cubicBezTo>
                  <a:cubicBezTo>
                    <a:pt x="1975826" y="999731"/>
                    <a:pt x="1960966" y="996010"/>
                    <a:pt x="1946105" y="996010"/>
                  </a:cubicBezTo>
                  <a:close/>
                  <a:moveTo>
                    <a:pt x="1787754" y="674508"/>
                  </a:moveTo>
                  <a:cubicBezTo>
                    <a:pt x="1776626" y="689534"/>
                    <a:pt x="1780336" y="708317"/>
                    <a:pt x="1772917" y="723343"/>
                  </a:cubicBezTo>
                  <a:cubicBezTo>
                    <a:pt x="1765498" y="730857"/>
                    <a:pt x="1772917" y="745883"/>
                    <a:pt x="1780336" y="757152"/>
                  </a:cubicBezTo>
                  <a:cubicBezTo>
                    <a:pt x="1787754" y="764666"/>
                    <a:pt x="1795173" y="775935"/>
                    <a:pt x="1806301" y="757152"/>
                  </a:cubicBezTo>
                  <a:cubicBezTo>
                    <a:pt x="1821138" y="730857"/>
                    <a:pt x="1806301" y="700804"/>
                    <a:pt x="1787754" y="674508"/>
                  </a:cubicBezTo>
                  <a:close/>
                  <a:moveTo>
                    <a:pt x="352574" y="603909"/>
                  </a:moveTo>
                  <a:cubicBezTo>
                    <a:pt x="363737" y="607640"/>
                    <a:pt x="374899" y="615102"/>
                    <a:pt x="374899" y="626294"/>
                  </a:cubicBezTo>
                  <a:cubicBezTo>
                    <a:pt x="360016" y="652411"/>
                    <a:pt x="341412" y="663604"/>
                    <a:pt x="322807" y="656142"/>
                  </a:cubicBezTo>
                  <a:cubicBezTo>
                    <a:pt x="333970" y="633756"/>
                    <a:pt x="337691" y="618833"/>
                    <a:pt x="352574" y="603909"/>
                  </a:cubicBezTo>
                  <a:close/>
                  <a:moveTo>
                    <a:pt x="1789609" y="550542"/>
                  </a:moveTo>
                  <a:cubicBezTo>
                    <a:pt x="1782191" y="548664"/>
                    <a:pt x="1772917" y="548664"/>
                    <a:pt x="1765498" y="550542"/>
                  </a:cubicBezTo>
                  <a:cubicBezTo>
                    <a:pt x="1765498" y="554298"/>
                    <a:pt x="1776626" y="558055"/>
                    <a:pt x="1772917" y="573081"/>
                  </a:cubicBezTo>
                  <a:cubicBezTo>
                    <a:pt x="1769208" y="588107"/>
                    <a:pt x="1776626" y="603134"/>
                    <a:pt x="1784045" y="610647"/>
                  </a:cubicBezTo>
                  <a:cubicBezTo>
                    <a:pt x="1765498" y="614403"/>
                    <a:pt x="1750661" y="610647"/>
                    <a:pt x="1732114" y="603134"/>
                  </a:cubicBezTo>
                  <a:cubicBezTo>
                    <a:pt x="1706149" y="599377"/>
                    <a:pt x="1706149" y="614403"/>
                    <a:pt x="1772917" y="663239"/>
                  </a:cubicBezTo>
                  <a:cubicBezTo>
                    <a:pt x="1798882" y="666995"/>
                    <a:pt x="1821138" y="659482"/>
                    <a:pt x="1843394" y="651969"/>
                  </a:cubicBezTo>
                  <a:cubicBezTo>
                    <a:pt x="1865650" y="678265"/>
                    <a:pt x="1895325" y="712074"/>
                    <a:pt x="1906453" y="715830"/>
                  </a:cubicBezTo>
                  <a:cubicBezTo>
                    <a:pt x="1913872" y="708317"/>
                    <a:pt x="1906453" y="689534"/>
                    <a:pt x="1906453" y="678265"/>
                  </a:cubicBezTo>
                  <a:cubicBezTo>
                    <a:pt x="1899034" y="670752"/>
                    <a:pt x="1891616" y="666995"/>
                    <a:pt x="1884197" y="663239"/>
                  </a:cubicBezTo>
                  <a:cubicBezTo>
                    <a:pt x="1873069" y="655725"/>
                    <a:pt x="1861941" y="651969"/>
                    <a:pt x="1861941" y="644456"/>
                  </a:cubicBezTo>
                  <a:cubicBezTo>
                    <a:pt x="1884197" y="633186"/>
                    <a:pt x="1902744" y="633186"/>
                    <a:pt x="1917581" y="618160"/>
                  </a:cubicBezTo>
                  <a:cubicBezTo>
                    <a:pt x="1928709" y="606890"/>
                    <a:pt x="1932418" y="595620"/>
                    <a:pt x="1939837" y="580594"/>
                  </a:cubicBezTo>
                  <a:cubicBezTo>
                    <a:pt x="1932418" y="569325"/>
                    <a:pt x="1921290" y="576838"/>
                    <a:pt x="1910162" y="561811"/>
                  </a:cubicBezTo>
                  <a:cubicBezTo>
                    <a:pt x="1891616" y="573081"/>
                    <a:pt x="1873069" y="576838"/>
                    <a:pt x="1854522" y="584351"/>
                  </a:cubicBezTo>
                  <a:cubicBezTo>
                    <a:pt x="1839685" y="591864"/>
                    <a:pt x="1824848" y="595620"/>
                    <a:pt x="1810010" y="591864"/>
                  </a:cubicBezTo>
                  <a:cubicBezTo>
                    <a:pt x="1806301" y="584351"/>
                    <a:pt x="1802592" y="573081"/>
                    <a:pt x="1802592" y="561811"/>
                  </a:cubicBezTo>
                  <a:cubicBezTo>
                    <a:pt x="1802592" y="556177"/>
                    <a:pt x="1797028" y="552420"/>
                    <a:pt x="1789609" y="550542"/>
                  </a:cubicBezTo>
                  <a:close/>
                  <a:moveTo>
                    <a:pt x="252111" y="521828"/>
                  </a:moveTo>
                  <a:cubicBezTo>
                    <a:pt x="240948" y="521828"/>
                    <a:pt x="233507" y="525559"/>
                    <a:pt x="229786" y="536752"/>
                  </a:cubicBezTo>
                  <a:cubicBezTo>
                    <a:pt x="226065" y="544214"/>
                    <a:pt x="226065" y="551676"/>
                    <a:pt x="226065" y="559138"/>
                  </a:cubicBezTo>
                  <a:cubicBezTo>
                    <a:pt x="226065" y="566599"/>
                    <a:pt x="222344" y="570330"/>
                    <a:pt x="222344" y="577792"/>
                  </a:cubicBezTo>
                  <a:cubicBezTo>
                    <a:pt x="237228" y="574061"/>
                    <a:pt x="248390" y="559138"/>
                    <a:pt x="252111" y="566599"/>
                  </a:cubicBezTo>
                  <a:cubicBezTo>
                    <a:pt x="252111" y="574061"/>
                    <a:pt x="266994" y="577792"/>
                    <a:pt x="270715" y="570330"/>
                  </a:cubicBezTo>
                  <a:cubicBezTo>
                    <a:pt x="281878" y="588985"/>
                    <a:pt x="289320" y="603909"/>
                    <a:pt x="300482" y="615102"/>
                  </a:cubicBezTo>
                  <a:cubicBezTo>
                    <a:pt x="307924" y="615102"/>
                    <a:pt x="311645" y="618833"/>
                    <a:pt x="315366" y="618833"/>
                  </a:cubicBezTo>
                  <a:cubicBezTo>
                    <a:pt x="304203" y="633756"/>
                    <a:pt x="289320" y="652411"/>
                    <a:pt x="293040" y="667335"/>
                  </a:cubicBezTo>
                  <a:cubicBezTo>
                    <a:pt x="300482" y="674797"/>
                    <a:pt x="311645" y="674797"/>
                    <a:pt x="319086" y="671066"/>
                  </a:cubicBezTo>
                  <a:cubicBezTo>
                    <a:pt x="333970" y="671066"/>
                    <a:pt x="348853" y="674797"/>
                    <a:pt x="363737" y="689720"/>
                  </a:cubicBezTo>
                  <a:cubicBezTo>
                    <a:pt x="371178" y="682258"/>
                    <a:pt x="374899" y="671066"/>
                    <a:pt x="382341" y="663604"/>
                  </a:cubicBezTo>
                  <a:cubicBezTo>
                    <a:pt x="393504" y="652411"/>
                    <a:pt x="400945" y="637487"/>
                    <a:pt x="408387" y="626294"/>
                  </a:cubicBezTo>
                  <a:cubicBezTo>
                    <a:pt x="397224" y="592716"/>
                    <a:pt x="382341" y="585254"/>
                    <a:pt x="367458" y="566599"/>
                  </a:cubicBezTo>
                  <a:cubicBezTo>
                    <a:pt x="371178" y="562869"/>
                    <a:pt x="386062" y="544214"/>
                    <a:pt x="386062" y="540483"/>
                  </a:cubicBezTo>
                  <a:cubicBezTo>
                    <a:pt x="382341" y="529290"/>
                    <a:pt x="378620" y="525559"/>
                    <a:pt x="371178" y="529290"/>
                  </a:cubicBezTo>
                  <a:cubicBezTo>
                    <a:pt x="360016" y="533021"/>
                    <a:pt x="348853" y="547945"/>
                    <a:pt x="345132" y="551676"/>
                  </a:cubicBezTo>
                  <a:cubicBezTo>
                    <a:pt x="333970" y="562869"/>
                    <a:pt x="326528" y="581523"/>
                    <a:pt x="311645" y="588985"/>
                  </a:cubicBezTo>
                  <a:cubicBezTo>
                    <a:pt x="300482" y="562869"/>
                    <a:pt x="285599" y="544214"/>
                    <a:pt x="266994" y="525559"/>
                  </a:cubicBezTo>
                  <a:cubicBezTo>
                    <a:pt x="263274" y="521828"/>
                    <a:pt x="255832" y="521828"/>
                    <a:pt x="252111" y="521828"/>
                  </a:cubicBezTo>
                  <a:close/>
                  <a:moveTo>
                    <a:pt x="1067478" y="353935"/>
                  </a:moveTo>
                  <a:cubicBezTo>
                    <a:pt x="672146" y="353935"/>
                    <a:pt x="351666" y="676954"/>
                    <a:pt x="351666" y="1075419"/>
                  </a:cubicBezTo>
                  <a:cubicBezTo>
                    <a:pt x="351666" y="1473884"/>
                    <a:pt x="672146" y="1796903"/>
                    <a:pt x="1067478" y="1796903"/>
                  </a:cubicBezTo>
                  <a:cubicBezTo>
                    <a:pt x="1462810" y="1796903"/>
                    <a:pt x="1783290" y="1473884"/>
                    <a:pt x="1783290" y="1075419"/>
                  </a:cubicBezTo>
                  <a:cubicBezTo>
                    <a:pt x="1783290" y="676954"/>
                    <a:pt x="1462810" y="353935"/>
                    <a:pt x="1067478" y="353935"/>
                  </a:cubicBezTo>
                  <a:close/>
                  <a:moveTo>
                    <a:pt x="666102" y="275015"/>
                  </a:moveTo>
                  <a:cubicBezTo>
                    <a:pt x="669821" y="275015"/>
                    <a:pt x="673540" y="275015"/>
                    <a:pt x="673540" y="278749"/>
                  </a:cubicBezTo>
                  <a:cubicBezTo>
                    <a:pt x="677260" y="282482"/>
                    <a:pt x="673540" y="286216"/>
                    <a:pt x="669821" y="286216"/>
                  </a:cubicBezTo>
                  <a:cubicBezTo>
                    <a:pt x="666102" y="289949"/>
                    <a:pt x="662382" y="289949"/>
                    <a:pt x="658663" y="286216"/>
                  </a:cubicBezTo>
                  <a:cubicBezTo>
                    <a:pt x="658663" y="282482"/>
                    <a:pt x="662382" y="278749"/>
                    <a:pt x="666102" y="275015"/>
                  </a:cubicBezTo>
                  <a:close/>
                  <a:moveTo>
                    <a:pt x="1453365" y="271040"/>
                  </a:moveTo>
                  <a:cubicBezTo>
                    <a:pt x="1457083" y="285939"/>
                    <a:pt x="1442210" y="289664"/>
                    <a:pt x="1434773" y="304564"/>
                  </a:cubicBezTo>
                  <a:cubicBezTo>
                    <a:pt x="1419900" y="297114"/>
                    <a:pt x="1416182" y="289664"/>
                    <a:pt x="1423618" y="282214"/>
                  </a:cubicBezTo>
                  <a:cubicBezTo>
                    <a:pt x="1431055" y="278489"/>
                    <a:pt x="1442210" y="274765"/>
                    <a:pt x="1453365" y="271040"/>
                  </a:cubicBezTo>
                  <a:close/>
                  <a:moveTo>
                    <a:pt x="766990" y="218547"/>
                  </a:moveTo>
                  <a:cubicBezTo>
                    <a:pt x="769314" y="219013"/>
                    <a:pt x="772104" y="220880"/>
                    <a:pt x="773964" y="226480"/>
                  </a:cubicBezTo>
                  <a:cubicBezTo>
                    <a:pt x="762806" y="233947"/>
                    <a:pt x="762806" y="245147"/>
                    <a:pt x="755367" y="241414"/>
                  </a:cubicBezTo>
                  <a:cubicBezTo>
                    <a:pt x="747928" y="230213"/>
                    <a:pt x="751647" y="222746"/>
                    <a:pt x="762806" y="219013"/>
                  </a:cubicBezTo>
                  <a:cubicBezTo>
                    <a:pt x="762806" y="219013"/>
                    <a:pt x="764665" y="218080"/>
                    <a:pt x="766990" y="218547"/>
                  </a:cubicBezTo>
                  <a:close/>
                  <a:moveTo>
                    <a:pt x="747928" y="181678"/>
                  </a:moveTo>
                  <a:cubicBezTo>
                    <a:pt x="759086" y="181678"/>
                    <a:pt x="762806" y="185412"/>
                    <a:pt x="762806" y="192879"/>
                  </a:cubicBezTo>
                  <a:cubicBezTo>
                    <a:pt x="755367" y="200346"/>
                    <a:pt x="744209" y="200346"/>
                    <a:pt x="736770" y="196612"/>
                  </a:cubicBezTo>
                  <a:cubicBezTo>
                    <a:pt x="733051" y="189145"/>
                    <a:pt x="736770" y="185412"/>
                    <a:pt x="747928" y="181678"/>
                  </a:cubicBezTo>
                  <a:close/>
                  <a:moveTo>
                    <a:pt x="1471957" y="140667"/>
                  </a:moveTo>
                  <a:cubicBezTo>
                    <a:pt x="1453365" y="163017"/>
                    <a:pt x="1442210" y="185366"/>
                    <a:pt x="1442210" y="200266"/>
                  </a:cubicBezTo>
                  <a:cubicBezTo>
                    <a:pt x="1419900" y="218891"/>
                    <a:pt x="1408745" y="203991"/>
                    <a:pt x="1393872" y="211441"/>
                  </a:cubicBezTo>
                  <a:cubicBezTo>
                    <a:pt x="1382717" y="215166"/>
                    <a:pt x="1371562" y="226341"/>
                    <a:pt x="1352970" y="233790"/>
                  </a:cubicBezTo>
                  <a:cubicBezTo>
                    <a:pt x="1345533" y="222616"/>
                    <a:pt x="1349252" y="215166"/>
                    <a:pt x="1371562" y="200266"/>
                  </a:cubicBezTo>
                  <a:cubicBezTo>
                    <a:pt x="1393872" y="189091"/>
                    <a:pt x="1401308" y="148117"/>
                    <a:pt x="1378998" y="144392"/>
                  </a:cubicBezTo>
                  <a:cubicBezTo>
                    <a:pt x="1367843" y="155567"/>
                    <a:pt x="1360407" y="170467"/>
                    <a:pt x="1349252" y="185366"/>
                  </a:cubicBezTo>
                  <a:cubicBezTo>
                    <a:pt x="1345533" y="200266"/>
                    <a:pt x="1330660" y="192816"/>
                    <a:pt x="1315787" y="181641"/>
                  </a:cubicBezTo>
                  <a:cubicBezTo>
                    <a:pt x="1315787" y="196541"/>
                    <a:pt x="1319505" y="203991"/>
                    <a:pt x="1334378" y="215166"/>
                  </a:cubicBezTo>
                  <a:cubicBezTo>
                    <a:pt x="1326942" y="233790"/>
                    <a:pt x="1319505" y="252415"/>
                    <a:pt x="1312068" y="263590"/>
                  </a:cubicBezTo>
                  <a:cubicBezTo>
                    <a:pt x="1308350" y="267315"/>
                    <a:pt x="1304632" y="267315"/>
                    <a:pt x="1300913" y="267315"/>
                  </a:cubicBezTo>
                  <a:cubicBezTo>
                    <a:pt x="1286040" y="274765"/>
                    <a:pt x="1278603" y="274765"/>
                    <a:pt x="1263730" y="271040"/>
                  </a:cubicBezTo>
                  <a:cubicBezTo>
                    <a:pt x="1267448" y="300839"/>
                    <a:pt x="1263730" y="304564"/>
                    <a:pt x="1278603" y="312014"/>
                  </a:cubicBezTo>
                  <a:cubicBezTo>
                    <a:pt x="1286040" y="304564"/>
                    <a:pt x="1297195" y="304564"/>
                    <a:pt x="1300913" y="297114"/>
                  </a:cubicBezTo>
                  <a:cubicBezTo>
                    <a:pt x="1300913" y="304564"/>
                    <a:pt x="1308350" y="312014"/>
                    <a:pt x="1308350" y="319464"/>
                  </a:cubicBezTo>
                  <a:cubicBezTo>
                    <a:pt x="1315787" y="319464"/>
                    <a:pt x="1323223" y="319464"/>
                    <a:pt x="1330660" y="308289"/>
                  </a:cubicBezTo>
                  <a:cubicBezTo>
                    <a:pt x="1330660" y="297114"/>
                    <a:pt x="1334378" y="282214"/>
                    <a:pt x="1334378" y="271040"/>
                  </a:cubicBezTo>
                  <a:cubicBezTo>
                    <a:pt x="1356688" y="263590"/>
                    <a:pt x="1375280" y="244965"/>
                    <a:pt x="1397590" y="218891"/>
                  </a:cubicBezTo>
                  <a:cubicBezTo>
                    <a:pt x="1401308" y="226341"/>
                    <a:pt x="1408745" y="237515"/>
                    <a:pt x="1419900" y="244965"/>
                  </a:cubicBezTo>
                  <a:cubicBezTo>
                    <a:pt x="1412463" y="248690"/>
                    <a:pt x="1405027" y="252415"/>
                    <a:pt x="1397590" y="256140"/>
                  </a:cubicBezTo>
                  <a:cubicBezTo>
                    <a:pt x="1390153" y="256140"/>
                    <a:pt x="1386435" y="252415"/>
                    <a:pt x="1378998" y="252415"/>
                  </a:cubicBezTo>
                  <a:cubicBezTo>
                    <a:pt x="1378998" y="263590"/>
                    <a:pt x="1371562" y="267315"/>
                    <a:pt x="1371562" y="278489"/>
                  </a:cubicBezTo>
                  <a:cubicBezTo>
                    <a:pt x="1382717" y="293389"/>
                    <a:pt x="1397590" y="304564"/>
                    <a:pt x="1408745" y="319464"/>
                  </a:cubicBezTo>
                  <a:cubicBezTo>
                    <a:pt x="1393872" y="319464"/>
                    <a:pt x="1375280" y="319464"/>
                    <a:pt x="1367843" y="312014"/>
                  </a:cubicBezTo>
                  <a:cubicBezTo>
                    <a:pt x="1360407" y="304564"/>
                    <a:pt x="1360407" y="289664"/>
                    <a:pt x="1360407" y="274765"/>
                  </a:cubicBezTo>
                  <a:cubicBezTo>
                    <a:pt x="1352970" y="282214"/>
                    <a:pt x="1341815" y="308289"/>
                    <a:pt x="1338097" y="323189"/>
                  </a:cubicBezTo>
                  <a:cubicBezTo>
                    <a:pt x="1364125" y="338088"/>
                    <a:pt x="1393872" y="345538"/>
                    <a:pt x="1427337" y="341813"/>
                  </a:cubicBezTo>
                  <a:cubicBezTo>
                    <a:pt x="1438492" y="349263"/>
                    <a:pt x="1431055" y="367888"/>
                    <a:pt x="1442210" y="375338"/>
                  </a:cubicBezTo>
                  <a:cubicBezTo>
                    <a:pt x="1460802" y="386512"/>
                    <a:pt x="1512858" y="379062"/>
                    <a:pt x="1531450" y="390237"/>
                  </a:cubicBezTo>
                  <a:cubicBezTo>
                    <a:pt x="1531450" y="386512"/>
                    <a:pt x="1531450" y="386512"/>
                    <a:pt x="1527732" y="382787"/>
                  </a:cubicBezTo>
                  <a:cubicBezTo>
                    <a:pt x="1512858" y="375338"/>
                    <a:pt x="1494267" y="367888"/>
                    <a:pt x="1483112" y="352988"/>
                  </a:cubicBezTo>
                  <a:cubicBezTo>
                    <a:pt x="1468238" y="341813"/>
                    <a:pt x="1460802" y="330638"/>
                    <a:pt x="1453365" y="323189"/>
                  </a:cubicBezTo>
                  <a:cubicBezTo>
                    <a:pt x="1475675" y="300839"/>
                    <a:pt x="1497985" y="263590"/>
                    <a:pt x="1483112" y="248690"/>
                  </a:cubicBezTo>
                  <a:cubicBezTo>
                    <a:pt x="1479393" y="244965"/>
                    <a:pt x="1464520" y="252415"/>
                    <a:pt x="1449647" y="248690"/>
                  </a:cubicBezTo>
                  <a:cubicBezTo>
                    <a:pt x="1453365" y="241240"/>
                    <a:pt x="1460802" y="230065"/>
                    <a:pt x="1479393" y="233790"/>
                  </a:cubicBezTo>
                  <a:cubicBezTo>
                    <a:pt x="1490548" y="237515"/>
                    <a:pt x="1497985" y="226341"/>
                    <a:pt x="1509140" y="222616"/>
                  </a:cubicBezTo>
                  <a:cubicBezTo>
                    <a:pt x="1512858" y="211441"/>
                    <a:pt x="1520295" y="200266"/>
                    <a:pt x="1516577" y="189091"/>
                  </a:cubicBezTo>
                  <a:cubicBezTo>
                    <a:pt x="1497985" y="200266"/>
                    <a:pt x="1483112" y="203991"/>
                    <a:pt x="1468238" y="203991"/>
                  </a:cubicBezTo>
                  <a:cubicBezTo>
                    <a:pt x="1483112" y="181641"/>
                    <a:pt x="1483112" y="159292"/>
                    <a:pt x="1471957" y="140667"/>
                  </a:cubicBezTo>
                  <a:close/>
                  <a:moveTo>
                    <a:pt x="667148" y="118734"/>
                  </a:moveTo>
                  <a:cubicBezTo>
                    <a:pt x="664475" y="118909"/>
                    <a:pt x="660523" y="121009"/>
                    <a:pt x="654944" y="125676"/>
                  </a:cubicBezTo>
                  <a:cubicBezTo>
                    <a:pt x="640066" y="144343"/>
                    <a:pt x="640066" y="177945"/>
                    <a:pt x="647505" y="215280"/>
                  </a:cubicBezTo>
                  <a:cubicBezTo>
                    <a:pt x="643785" y="219013"/>
                    <a:pt x="614030" y="241414"/>
                    <a:pt x="610311" y="263815"/>
                  </a:cubicBezTo>
                  <a:cubicBezTo>
                    <a:pt x="610311" y="278749"/>
                    <a:pt x="610311" y="289949"/>
                    <a:pt x="617750" y="286216"/>
                  </a:cubicBezTo>
                  <a:cubicBezTo>
                    <a:pt x="625189" y="278749"/>
                    <a:pt x="632627" y="271282"/>
                    <a:pt x="643785" y="260081"/>
                  </a:cubicBezTo>
                  <a:cubicBezTo>
                    <a:pt x="647505" y="282482"/>
                    <a:pt x="643785" y="304883"/>
                    <a:pt x="636347" y="331018"/>
                  </a:cubicBezTo>
                  <a:cubicBezTo>
                    <a:pt x="640066" y="349685"/>
                    <a:pt x="647505" y="349685"/>
                    <a:pt x="654944" y="345952"/>
                  </a:cubicBezTo>
                  <a:cubicBezTo>
                    <a:pt x="666102" y="331018"/>
                    <a:pt x="677260" y="319817"/>
                    <a:pt x="688418" y="304883"/>
                  </a:cubicBezTo>
                  <a:cubicBezTo>
                    <a:pt x="692137" y="316084"/>
                    <a:pt x="695857" y="327284"/>
                    <a:pt x="699576" y="334751"/>
                  </a:cubicBezTo>
                  <a:cubicBezTo>
                    <a:pt x="695857" y="345952"/>
                    <a:pt x="688418" y="342218"/>
                    <a:pt x="684699" y="342218"/>
                  </a:cubicBezTo>
                  <a:cubicBezTo>
                    <a:pt x="684699" y="357152"/>
                    <a:pt x="707015" y="364619"/>
                    <a:pt x="718173" y="357152"/>
                  </a:cubicBezTo>
                  <a:cubicBezTo>
                    <a:pt x="718173" y="334751"/>
                    <a:pt x="707015" y="312350"/>
                    <a:pt x="695857" y="286216"/>
                  </a:cubicBezTo>
                  <a:cubicBezTo>
                    <a:pt x="699576" y="263815"/>
                    <a:pt x="710734" y="230213"/>
                    <a:pt x="714454" y="207813"/>
                  </a:cubicBezTo>
                  <a:cubicBezTo>
                    <a:pt x="714454" y="200346"/>
                    <a:pt x="707015" y="204079"/>
                    <a:pt x="710734" y="196612"/>
                  </a:cubicBezTo>
                  <a:cubicBezTo>
                    <a:pt x="707015" y="200346"/>
                    <a:pt x="699576" y="204079"/>
                    <a:pt x="703295" y="207813"/>
                  </a:cubicBezTo>
                  <a:cubicBezTo>
                    <a:pt x="703295" y="222746"/>
                    <a:pt x="684699" y="263815"/>
                    <a:pt x="677260" y="252614"/>
                  </a:cubicBezTo>
                  <a:cubicBezTo>
                    <a:pt x="677260" y="241414"/>
                    <a:pt x="673540" y="230213"/>
                    <a:pt x="673540" y="222746"/>
                  </a:cubicBezTo>
                  <a:cubicBezTo>
                    <a:pt x="669821" y="215280"/>
                    <a:pt x="666102" y="211546"/>
                    <a:pt x="662382" y="204079"/>
                  </a:cubicBezTo>
                  <a:cubicBezTo>
                    <a:pt x="658663" y="185412"/>
                    <a:pt x="662382" y="170478"/>
                    <a:pt x="666102" y="151810"/>
                  </a:cubicBezTo>
                  <a:cubicBezTo>
                    <a:pt x="671681" y="135010"/>
                    <a:pt x="675168" y="118209"/>
                    <a:pt x="667148" y="118734"/>
                  </a:cubicBezTo>
                  <a:close/>
                  <a:moveTo>
                    <a:pt x="751299" y="90674"/>
                  </a:moveTo>
                  <a:cubicBezTo>
                    <a:pt x="746301" y="88107"/>
                    <a:pt x="741419" y="88341"/>
                    <a:pt x="736770" y="92074"/>
                  </a:cubicBezTo>
                  <a:cubicBezTo>
                    <a:pt x="744209" y="110742"/>
                    <a:pt x="747928" y="133143"/>
                    <a:pt x="751647" y="151810"/>
                  </a:cubicBezTo>
                  <a:cubicBezTo>
                    <a:pt x="736770" y="155544"/>
                    <a:pt x="725612" y="155544"/>
                    <a:pt x="714454" y="163011"/>
                  </a:cubicBezTo>
                  <a:cubicBezTo>
                    <a:pt x="714454" y="174211"/>
                    <a:pt x="718173" y="177945"/>
                    <a:pt x="718173" y="185412"/>
                  </a:cubicBezTo>
                  <a:cubicBezTo>
                    <a:pt x="721892" y="196612"/>
                    <a:pt x="718173" y="215280"/>
                    <a:pt x="729331" y="222746"/>
                  </a:cubicBezTo>
                  <a:cubicBezTo>
                    <a:pt x="733051" y="222746"/>
                    <a:pt x="740489" y="219013"/>
                    <a:pt x="744209" y="219013"/>
                  </a:cubicBezTo>
                  <a:cubicBezTo>
                    <a:pt x="733051" y="241414"/>
                    <a:pt x="725612" y="248881"/>
                    <a:pt x="733051" y="263815"/>
                  </a:cubicBezTo>
                  <a:cubicBezTo>
                    <a:pt x="733051" y="275015"/>
                    <a:pt x="740489" y="278749"/>
                    <a:pt x="747928" y="271282"/>
                  </a:cubicBezTo>
                  <a:cubicBezTo>
                    <a:pt x="759086" y="267548"/>
                    <a:pt x="770244" y="260081"/>
                    <a:pt x="781402" y="260081"/>
                  </a:cubicBezTo>
                  <a:cubicBezTo>
                    <a:pt x="781402" y="308617"/>
                    <a:pt x="814877" y="334751"/>
                    <a:pt x="833474" y="372086"/>
                  </a:cubicBezTo>
                  <a:cubicBezTo>
                    <a:pt x="829754" y="312350"/>
                    <a:pt x="822316" y="267548"/>
                    <a:pt x="818596" y="207813"/>
                  </a:cubicBezTo>
                  <a:cubicBezTo>
                    <a:pt x="837193" y="192879"/>
                    <a:pt x="822316" y="166744"/>
                    <a:pt x="796280" y="170478"/>
                  </a:cubicBezTo>
                  <a:cubicBezTo>
                    <a:pt x="782332" y="131276"/>
                    <a:pt x="766293" y="98375"/>
                    <a:pt x="751299" y="90674"/>
                  </a:cubicBezTo>
                  <a:close/>
                  <a:moveTo>
                    <a:pt x="1067478" y="0"/>
                  </a:moveTo>
                  <a:cubicBezTo>
                    <a:pt x="1657030" y="0"/>
                    <a:pt x="2134956" y="481481"/>
                    <a:pt x="2134956" y="1075419"/>
                  </a:cubicBezTo>
                  <a:cubicBezTo>
                    <a:pt x="2134956" y="1669357"/>
                    <a:pt x="1657030" y="2150838"/>
                    <a:pt x="1067478" y="2150838"/>
                  </a:cubicBezTo>
                  <a:cubicBezTo>
                    <a:pt x="477926" y="2150838"/>
                    <a:pt x="0" y="1669357"/>
                    <a:pt x="0" y="1075419"/>
                  </a:cubicBezTo>
                  <a:cubicBezTo>
                    <a:pt x="0" y="481481"/>
                    <a:pt x="477926" y="0"/>
                    <a:pt x="1067478" y="0"/>
                  </a:cubicBezTo>
                  <a:close/>
                </a:path>
              </a:pathLst>
            </a:custGeom>
            <a:solidFill>
              <a:schemeClr val="bg1"/>
            </a:solidFill>
            <a:ln>
              <a:noFill/>
            </a:ln>
          </p:spPr>
          <p:txBody>
            <a:bodyPr vert="horz" wrap="square" lIns="91439" tIns="45720" rIns="91439" bIns="45720" numCol="1" anchor="t" anchorCtr="0" compatLnSpc="1">
              <a:noAutofit/>
            </a:bodyPr>
            <a:lstStyle/>
            <a:p>
              <a:endParaRPr lang="zh-CN" altLang="en-US" sz="1800"/>
            </a:p>
          </p:txBody>
        </p:sp>
        <p:sp>
          <p:nvSpPr>
            <p:cNvPr id="19" name="Freeform 13"/>
            <p:cNvSpPr/>
            <p:nvPr/>
          </p:nvSpPr>
          <p:spPr bwMode="auto">
            <a:xfrm>
              <a:off x="1996064" y="6379189"/>
              <a:ext cx="562666" cy="183774"/>
            </a:xfrm>
            <a:custGeom>
              <a:avLst/>
              <a:gdLst>
                <a:gd name="T0" fmla="*/ 26 w 152"/>
                <a:gd name="T1" fmla="*/ 1 h 49"/>
                <a:gd name="T2" fmla="*/ 16 w 152"/>
                <a:gd name="T3" fmla="*/ 41 h 49"/>
                <a:gd name="T4" fmla="*/ 17 w 152"/>
                <a:gd name="T5" fmla="*/ 46 h 49"/>
                <a:gd name="T6" fmla="*/ 23 w 152"/>
                <a:gd name="T7" fmla="*/ 47 h 49"/>
                <a:gd name="T8" fmla="*/ 10 w 152"/>
                <a:gd name="T9" fmla="*/ 48 h 49"/>
                <a:gd name="T10" fmla="*/ 1 w 152"/>
                <a:gd name="T11" fmla="*/ 47 h 49"/>
                <a:gd name="T12" fmla="*/ 10 w 152"/>
                <a:gd name="T13" fmla="*/ 42 h 49"/>
                <a:gd name="T14" fmla="*/ 16 w 152"/>
                <a:gd name="T15" fmla="*/ 22 h 49"/>
                <a:gd name="T16" fmla="*/ 17 w 152"/>
                <a:gd name="T17" fmla="*/ 10 h 49"/>
                <a:gd name="T18" fmla="*/ 8 w 152"/>
                <a:gd name="T19" fmla="*/ 11 h 49"/>
                <a:gd name="T20" fmla="*/ 25 w 152"/>
                <a:gd name="T21" fmla="*/ 1 h 49"/>
                <a:gd name="T22" fmla="*/ 37 w 152"/>
                <a:gd name="T23" fmla="*/ 47 h 49"/>
                <a:gd name="T24" fmla="*/ 52 w 152"/>
                <a:gd name="T25" fmla="*/ 32 h 49"/>
                <a:gd name="T26" fmla="*/ 42 w 152"/>
                <a:gd name="T27" fmla="*/ 19 h 49"/>
                <a:gd name="T28" fmla="*/ 57 w 152"/>
                <a:gd name="T29" fmla="*/ 1 h 49"/>
                <a:gd name="T30" fmla="*/ 70 w 152"/>
                <a:gd name="T31" fmla="*/ 17 h 49"/>
                <a:gd name="T32" fmla="*/ 37 w 152"/>
                <a:gd name="T33" fmla="*/ 49 h 49"/>
                <a:gd name="T34" fmla="*/ 63 w 152"/>
                <a:gd name="T35" fmla="*/ 15 h 49"/>
                <a:gd name="T36" fmla="*/ 56 w 152"/>
                <a:gd name="T37" fmla="*/ 3 h 49"/>
                <a:gd name="T38" fmla="*/ 49 w 152"/>
                <a:gd name="T39" fmla="*/ 18 h 49"/>
                <a:gd name="T40" fmla="*/ 55 w 152"/>
                <a:gd name="T41" fmla="*/ 28 h 49"/>
                <a:gd name="T42" fmla="*/ 110 w 152"/>
                <a:gd name="T43" fmla="*/ 0 h 49"/>
                <a:gd name="T44" fmla="*/ 110 w 152"/>
                <a:gd name="T45" fmla="*/ 6 h 49"/>
                <a:gd name="T46" fmla="*/ 94 w 152"/>
                <a:gd name="T47" fmla="*/ 8 h 49"/>
                <a:gd name="T48" fmla="*/ 93 w 152"/>
                <a:gd name="T49" fmla="*/ 14 h 49"/>
                <a:gd name="T50" fmla="*/ 102 w 152"/>
                <a:gd name="T51" fmla="*/ 19 h 49"/>
                <a:gd name="T52" fmla="*/ 98 w 152"/>
                <a:gd name="T53" fmla="*/ 42 h 49"/>
                <a:gd name="T54" fmla="*/ 77 w 152"/>
                <a:gd name="T55" fmla="*/ 48 h 49"/>
                <a:gd name="T56" fmla="*/ 76 w 152"/>
                <a:gd name="T57" fmla="*/ 44 h 49"/>
                <a:gd name="T58" fmla="*/ 80 w 152"/>
                <a:gd name="T59" fmla="*/ 44 h 49"/>
                <a:gd name="T60" fmla="*/ 95 w 152"/>
                <a:gd name="T61" fmla="*/ 41 h 49"/>
                <a:gd name="T62" fmla="*/ 97 w 152"/>
                <a:gd name="T63" fmla="*/ 25 h 49"/>
                <a:gd name="T64" fmla="*/ 89 w 152"/>
                <a:gd name="T65" fmla="*/ 19 h 49"/>
                <a:gd name="T66" fmla="*/ 90 w 152"/>
                <a:gd name="T67" fmla="*/ 12 h 49"/>
                <a:gd name="T68" fmla="*/ 96 w 152"/>
                <a:gd name="T69" fmla="*/ 2 h 49"/>
                <a:gd name="T70" fmla="*/ 108 w 152"/>
                <a:gd name="T71" fmla="*/ 2 h 49"/>
                <a:gd name="T72" fmla="*/ 152 w 152"/>
                <a:gd name="T73" fmla="*/ 1 h 49"/>
                <a:gd name="T74" fmla="*/ 127 w 152"/>
                <a:gd name="T75" fmla="*/ 22 h 49"/>
                <a:gd name="T76" fmla="*/ 144 w 152"/>
                <a:gd name="T77" fmla="*/ 22 h 49"/>
                <a:gd name="T78" fmla="*/ 142 w 152"/>
                <a:gd name="T79" fmla="*/ 44 h 49"/>
                <a:gd name="T80" fmla="*/ 122 w 152"/>
                <a:gd name="T81" fmla="*/ 45 h 49"/>
                <a:gd name="T82" fmla="*/ 123 w 152"/>
                <a:gd name="T83" fmla="*/ 18 h 49"/>
                <a:gd name="T84" fmla="*/ 152 w 152"/>
                <a:gd name="T85" fmla="*/ 1 h 49"/>
                <a:gd name="T86" fmla="*/ 126 w 152"/>
                <a:gd name="T87" fmla="*/ 36 h 49"/>
                <a:gd name="T88" fmla="*/ 132 w 152"/>
                <a:gd name="T89" fmla="*/ 47 h 49"/>
                <a:gd name="T90" fmla="*/ 139 w 152"/>
                <a:gd name="T91" fmla="*/ 33 h 49"/>
                <a:gd name="T92" fmla="*/ 134 w 152"/>
                <a:gd name="T93"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2" h="49">
                  <a:moveTo>
                    <a:pt x="25" y="1"/>
                  </a:moveTo>
                  <a:cubicBezTo>
                    <a:pt x="26" y="1"/>
                    <a:pt x="26" y="1"/>
                    <a:pt x="26" y="1"/>
                  </a:cubicBezTo>
                  <a:cubicBezTo>
                    <a:pt x="21" y="22"/>
                    <a:pt x="21" y="22"/>
                    <a:pt x="21" y="22"/>
                  </a:cubicBezTo>
                  <a:cubicBezTo>
                    <a:pt x="16" y="41"/>
                    <a:pt x="16" y="41"/>
                    <a:pt x="16" y="41"/>
                  </a:cubicBezTo>
                  <a:cubicBezTo>
                    <a:pt x="16" y="43"/>
                    <a:pt x="16" y="44"/>
                    <a:pt x="16" y="45"/>
                  </a:cubicBezTo>
                  <a:cubicBezTo>
                    <a:pt x="16" y="45"/>
                    <a:pt x="16" y="46"/>
                    <a:pt x="17" y="46"/>
                  </a:cubicBezTo>
                  <a:cubicBezTo>
                    <a:pt x="17" y="46"/>
                    <a:pt x="18" y="46"/>
                    <a:pt x="19" y="46"/>
                  </a:cubicBezTo>
                  <a:cubicBezTo>
                    <a:pt x="21" y="46"/>
                    <a:pt x="22" y="47"/>
                    <a:pt x="23" y="47"/>
                  </a:cubicBezTo>
                  <a:cubicBezTo>
                    <a:pt x="22" y="49"/>
                    <a:pt x="22" y="49"/>
                    <a:pt x="22" y="49"/>
                  </a:cubicBezTo>
                  <a:cubicBezTo>
                    <a:pt x="18" y="48"/>
                    <a:pt x="14" y="48"/>
                    <a:pt x="10" y="48"/>
                  </a:cubicBezTo>
                  <a:cubicBezTo>
                    <a:pt x="7" y="48"/>
                    <a:pt x="4" y="48"/>
                    <a:pt x="0" y="49"/>
                  </a:cubicBezTo>
                  <a:cubicBezTo>
                    <a:pt x="1" y="47"/>
                    <a:pt x="1" y="47"/>
                    <a:pt x="1" y="47"/>
                  </a:cubicBezTo>
                  <a:cubicBezTo>
                    <a:pt x="4" y="46"/>
                    <a:pt x="6" y="46"/>
                    <a:pt x="7" y="45"/>
                  </a:cubicBezTo>
                  <a:cubicBezTo>
                    <a:pt x="8" y="45"/>
                    <a:pt x="9" y="44"/>
                    <a:pt x="10" y="42"/>
                  </a:cubicBezTo>
                  <a:cubicBezTo>
                    <a:pt x="11" y="41"/>
                    <a:pt x="11" y="39"/>
                    <a:pt x="11" y="38"/>
                  </a:cubicBezTo>
                  <a:cubicBezTo>
                    <a:pt x="16" y="22"/>
                    <a:pt x="16" y="22"/>
                    <a:pt x="16" y="22"/>
                  </a:cubicBezTo>
                  <a:cubicBezTo>
                    <a:pt x="17" y="15"/>
                    <a:pt x="18" y="12"/>
                    <a:pt x="18" y="11"/>
                  </a:cubicBezTo>
                  <a:cubicBezTo>
                    <a:pt x="18" y="10"/>
                    <a:pt x="17" y="10"/>
                    <a:pt x="17" y="10"/>
                  </a:cubicBezTo>
                  <a:cubicBezTo>
                    <a:pt x="16" y="10"/>
                    <a:pt x="13" y="11"/>
                    <a:pt x="9" y="13"/>
                  </a:cubicBezTo>
                  <a:cubicBezTo>
                    <a:pt x="8" y="11"/>
                    <a:pt x="8" y="11"/>
                    <a:pt x="8" y="11"/>
                  </a:cubicBezTo>
                  <a:cubicBezTo>
                    <a:pt x="13" y="9"/>
                    <a:pt x="17" y="7"/>
                    <a:pt x="19" y="6"/>
                  </a:cubicBezTo>
                  <a:cubicBezTo>
                    <a:pt x="21" y="4"/>
                    <a:pt x="23" y="3"/>
                    <a:pt x="25" y="1"/>
                  </a:cubicBezTo>
                  <a:close/>
                  <a:moveTo>
                    <a:pt x="37" y="49"/>
                  </a:moveTo>
                  <a:cubicBezTo>
                    <a:pt x="37" y="47"/>
                    <a:pt x="37" y="47"/>
                    <a:pt x="37" y="47"/>
                  </a:cubicBezTo>
                  <a:cubicBezTo>
                    <a:pt x="49" y="46"/>
                    <a:pt x="57" y="40"/>
                    <a:pt x="61" y="28"/>
                  </a:cubicBezTo>
                  <a:cubicBezTo>
                    <a:pt x="58" y="30"/>
                    <a:pt x="55" y="32"/>
                    <a:pt x="52" y="32"/>
                  </a:cubicBezTo>
                  <a:cubicBezTo>
                    <a:pt x="49" y="32"/>
                    <a:pt x="46" y="31"/>
                    <a:pt x="45" y="28"/>
                  </a:cubicBezTo>
                  <a:cubicBezTo>
                    <a:pt x="43" y="26"/>
                    <a:pt x="42" y="23"/>
                    <a:pt x="42" y="19"/>
                  </a:cubicBezTo>
                  <a:cubicBezTo>
                    <a:pt x="42" y="14"/>
                    <a:pt x="43" y="10"/>
                    <a:pt x="46" y="6"/>
                  </a:cubicBezTo>
                  <a:cubicBezTo>
                    <a:pt x="49" y="3"/>
                    <a:pt x="53" y="1"/>
                    <a:pt x="57" y="1"/>
                  </a:cubicBezTo>
                  <a:cubicBezTo>
                    <a:pt x="61" y="1"/>
                    <a:pt x="64" y="3"/>
                    <a:pt x="66" y="5"/>
                  </a:cubicBezTo>
                  <a:cubicBezTo>
                    <a:pt x="68" y="8"/>
                    <a:pt x="70" y="12"/>
                    <a:pt x="70" y="17"/>
                  </a:cubicBezTo>
                  <a:cubicBezTo>
                    <a:pt x="70" y="25"/>
                    <a:pt x="67" y="33"/>
                    <a:pt x="61" y="39"/>
                  </a:cubicBezTo>
                  <a:cubicBezTo>
                    <a:pt x="55" y="46"/>
                    <a:pt x="47" y="49"/>
                    <a:pt x="37" y="49"/>
                  </a:cubicBezTo>
                  <a:close/>
                  <a:moveTo>
                    <a:pt x="62" y="25"/>
                  </a:moveTo>
                  <a:cubicBezTo>
                    <a:pt x="62" y="21"/>
                    <a:pt x="63" y="17"/>
                    <a:pt x="63" y="15"/>
                  </a:cubicBezTo>
                  <a:cubicBezTo>
                    <a:pt x="63" y="11"/>
                    <a:pt x="62" y="8"/>
                    <a:pt x="61" y="6"/>
                  </a:cubicBezTo>
                  <a:cubicBezTo>
                    <a:pt x="60" y="4"/>
                    <a:pt x="58" y="3"/>
                    <a:pt x="56" y="3"/>
                  </a:cubicBezTo>
                  <a:cubicBezTo>
                    <a:pt x="54" y="3"/>
                    <a:pt x="52" y="5"/>
                    <a:pt x="51" y="7"/>
                  </a:cubicBezTo>
                  <a:cubicBezTo>
                    <a:pt x="49" y="10"/>
                    <a:pt x="49" y="13"/>
                    <a:pt x="49" y="18"/>
                  </a:cubicBezTo>
                  <a:cubicBezTo>
                    <a:pt x="49" y="21"/>
                    <a:pt x="49" y="24"/>
                    <a:pt x="50" y="26"/>
                  </a:cubicBezTo>
                  <a:cubicBezTo>
                    <a:pt x="52" y="28"/>
                    <a:pt x="53" y="28"/>
                    <a:pt x="55" y="28"/>
                  </a:cubicBezTo>
                  <a:cubicBezTo>
                    <a:pt x="57" y="28"/>
                    <a:pt x="59" y="27"/>
                    <a:pt x="62" y="25"/>
                  </a:cubicBezTo>
                  <a:close/>
                  <a:moveTo>
                    <a:pt x="110" y="0"/>
                  </a:moveTo>
                  <a:cubicBezTo>
                    <a:pt x="113" y="0"/>
                    <a:pt x="113" y="0"/>
                    <a:pt x="113" y="0"/>
                  </a:cubicBezTo>
                  <a:cubicBezTo>
                    <a:pt x="110" y="6"/>
                    <a:pt x="110" y="6"/>
                    <a:pt x="110" y="6"/>
                  </a:cubicBezTo>
                  <a:cubicBezTo>
                    <a:pt x="109" y="7"/>
                    <a:pt x="108" y="7"/>
                    <a:pt x="105" y="7"/>
                  </a:cubicBezTo>
                  <a:cubicBezTo>
                    <a:pt x="99" y="7"/>
                    <a:pt x="95" y="7"/>
                    <a:pt x="94" y="8"/>
                  </a:cubicBezTo>
                  <a:cubicBezTo>
                    <a:pt x="93" y="10"/>
                    <a:pt x="92" y="11"/>
                    <a:pt x="92" y="12"/>
                  </a:cubicBezTo>
                  <a:cubicBezTo>
                    <a:pt x="92" y="13"/>
                    <a:pt x="92" y="13"/>
                    <a:pt x="93" y="14"/>
                  </a:cubicBezTo>
                  <a:cubicBezTo>
                    <a:pt x="93" y="14"/>
                    <a:pt x="94" y="14"/>
                    <a:pt x="95" y="15"/>
                  </a:cubicBezTo>
                  <a:cubicBezTo>
                    <a:pt x="98" y="16"/>
                    <a:pt x="100" y="17"/>
                    <a:pt x="102" y="19"/>
                  </a:cubicBezTo>
                  <a:cubicBezTo>
                    <a:pt x="103" y="22"/>
                    <a:pt x="104" y="24"/>
                    <a:pt x="104" y="28"/>
                  </a:cubicBezTo>
                  <a:cubicBezTo>
                    <a:pt x="104" y="33"/>
                    <a:pt x="102" y="38"/>
                    <a:pt x="98" y="42"/>
                  </a:cubicBezTo>
                  <a:cubicBezTo>
                    <a:pt x="93" y="47"/>
                    <a:pt x="88" y="49"/>
                    <a:pt x="83" y="49"/>
                  </a:cubicBezTo>
                  <a:cubicBezTo>
                    <a:pt x="80" y="49"/>
                    <a:pt x="79" y="49"/>
                    <a:pt x="77" y="48"/>
                  </a:cubicBezTo>
                  <a:cubicBezTo>
                    <a:pt x="76" y="47"/>
                    <a:pt x="76" y="46"/>
                    <a:pt x="76" y="45"/>
                  </a:cubicBezTo>
                  <a:cubicBezTo>
                    <a:pt x="76" y="45"/>
                    <a:pt x="76" y="44"/>
                    <a:pt x="76" y="44"/>
                  </a:cubicBezTo>
                  <a:cubicBezTo>
                    <a:pt x="77" y="43"/>
                    <a:pt x="77" y="43"/>
                    <a:pt x="78" y="43"/>
                  </a:cubicBezTo>
                  <a:cubicBezTo>
                    <a:pt x="79" y="43"/>
                    <a:pt x="79" y="43"/>
                    <a:pt x="80" y="44"/>
                  </a:cubicBezTo>
                  <a:cubicBezTo>
                    <a:pt x="82" y="45"/>
                    <a:pt x="84" y="46"/>
                    <a:pt x="85" y="46"/>
                  </a:cubicBezTo>
                  <a:cubicBezTo>
                    <a:pt x="89" y="46"/>
                    <a:pt x="92" y="44"/>
                    <a:pt x="95" y="41"/>
                  </a:cubicBezTo>
                  <a:cubicBezTo>
                    <a:pt x="98" y="38"/>
                    <a:pt x="99" y="35"/>
                    <a:pt x="99" y="31"/>
                  </a:cubicBezTo>
                  <a:cubicBezTo>
                    <a:pt x="99" y="29"/>
                    <a:pt x="99" y="26"/>
                    <a:pt x="97" y="25"/>
                  </a:cubicBezTo>
                  <a:cubicBezTo>
                    <a:pt x="96" y="23"/>
                    <a:pt x="94" y="21"/>
                    <a:pt x="91" y="20"/>
                  </a:cubicBezTo>
                  <a:cubicBezTo>
                    <a:pt x="90" y="19"/>
                    <a:pt x="89" y="19"/>
                    <a:pt x="89" y="19"/>
                  </a:cubicBezTo>
                  <a:cubicBezTo>
                    <a:pt x="89" y="18"/>
                    <a:pt x="88" y="18"/>
                    <a:pt x="88" y="17"/>
                  </a:cubicBezTo>
                  <a:cubicBezTo>
                    <a:pt x="88" y="16"/>
                    <a:pt x="89" y="14"/>
                    <a:pt x="90" y="12"/>
                  </a:cubicBezTo>
                  <a:cubicBezTo>
                    <a:pt x="92" y="3"/>
                    <a:pt x="92" y="3"/>
                    <a:pt x="92" y="3"/>
                  </a:cubicBezTo>
                  <a:cubicBezTo>
                    <a:pt x="94" y="3"/>
                    <a:pt x="95" y="2"/>
                    <a:pt x="96" y="2"/>
                  </a:cubicBezTo>
                  <a:cubicBezTo>
                    <a:pt x="105" y="2"/>
                    <a:pt x="105" y="2"/>
                    <a:pt x="105" y="2"/>
                  </a:cubicBezTo>
                  <a:cubicBezTo>
                    <a:pt x="106" y="2"/>
                    <a:pt x="108" y="2"/>
                    <a:pt x="108" y="2"/>
                  </a:cubicBezTo>
                  <a:cubicBezTo>
                    <a:pt x="109" y="2"/>
                    <a:pt x="110" y="1"/>
                    <a:pt x="110" y="0"/>
                  </a:cubicBezTo>
                  <a:close/>
                  <a:moveTo>
                    <a:pt x="152" y="1"/>
                  </a:moveTo>
                  <a:cubicBezTo>
                    <a:pt x="151" y="3"/>
                    <a:pt x="151" y="3"/>
                    <a:pt x="151" y="3"/>
                  </a:cubicBezTo>
                  <a:cubicBezTo>
                    <a:pt x="139" y="4"/>
                    <a:pt x="131" y="10"/>
                    <a:pt x="127" y="22"/>
                  </a:cubicBezTo>
                  <a:cubicBezTo>
                    <a:pt x="130" y="20"/>
                    <a:pt x="133" y="19"/>
                    <a:pt x="136" y="19"/>
                  </a:cubicBezTo>
                  <a:cubicBezTo>
                    <a:pt x="140" y="19"/>
                    <a:pt x="142" y="20"/>
                    <a:pt x="144" y="22"/>
                  </a:cubicBezTo>
                  <a:cubicBezTo>
                    <a:pt x="145" y="24"/>
                    <a:pt x="146" y="27"/>
                    <a:pt x="146" y="31"/>
                  </a:cubicBezTo>
                  <a:cubicBezTo>
                    <a:pt x="146" y="36"/>
                    <a:pt x="145" y="40"/>
                    <a:pt x="142" y="44"/>
                  </a:cubicBezTo>
                  <a:cubicBezTo>
                    <a:pt x="139" y="47"/>
                    <a:pt x="135" y="49"/>
                    <a:pt x="131" y="49"/>
                  </a:cubicBezTo>
                  <a:cubicBezTo>
                    <a:pt x="127" y="49"/>
                    <a:pt x="124" y="48"/>
                    <a:pt x="122" y="45"/>
                  </a:cubicBezTo>
                  <a:cubicBezTo>
                    <a:pt x="120" y="42"/>
                    <a:pt x="119" y="38"/>
                    <a:pt x="119" y="33"/>
                  </a:cubicBezTo>
                  <a:cubicBezTo>
                    <a:pt x="119" y="28"/>
                    <a:pt x="120" y="23"/>
                    <a:pt x="123" y="18"/>
                  </a:cubicBezTo>
                  <a:cubicBezTo>
                    <a:pt x="126" y="13"/>
                    <a:pt x="129" y="9"/>
                    <a:pt x="134" y="6"/>
                  </a:cubicBezTo>
                  <a:cubicBezTo>
                    <a:pt x="139" y="3"/>
                    <a:pt x="145" y="1"/>
                    <a:pt x="152" y="1"/>
                  </a:cubicBezTo>
                  <a:close/>
                  <a:moveTo>
                    <a:pt x="127" y="25"/>
                  </a:moveTo>
                  <a:cubicBezTo>
                    <a:pt x="126" y="29"/>
                    <a:pt x="126" y="33"/>
                    <a:pt x="126" y="36"/>
                  </a:cubicBezTo>
                  <a:cubicBezTo>
                    <a:pt x="126" y="39"/>
                    <a:pt x="126" y="42"/>
                    <a:pt x="127" y="44"/>
                  </a:cubicBezTo>
                  <a:cubicBezTo>
                    <a:pt x="129" y="46"/>
                    <a:pt x="130" y="47"/>
                    <a:pt x="132" y="47"/>
                  </a:cubicBezTo>
                  <a:cubicBezTo>
                    <a:pt x="134" y="47"/>
                    <a:pt x="136" y="46"/>
                    <a:pt x="138" y="43"/>
                  </a:cubicBezTo>
                  <a:cubicBezTo>
                    <a:pt x="139" y="40"/>
                    <a:pt x="139" y="37"/>
                    <a:pt x="139" y="33"/>
                  </a:cubicBezTo>
                  <a:cubicBezTo>
                    <a:pt x="139" y="29"/>
                    <a:pt x="139" y="27"/>
                    <a:pt x="138" y="25"/>
                  </a:cubicBezTo>
                  <a:cubicBezTo>
                    <a:pt x="137" y="23"/>
                    <a:pt x="136" y="22"/>
                    <a:pt x="134" y="22"/>
                  </a:cubicBezTo>
                  <a:cubicBezTo>
                    <a:pt x="132" y="22"/>
                    <a:pt x="129" y="23"/>
                    <a:pt x="127" y="25"/>
                  </a:cubicBezTo>
                  <a:close/>
                </a:path>
              </a:pathLst>
            </a:custGeom>
            <a:solidFill>
              <a:schemeClr val="bg1"/>
            </a:solidFill>
            <a:ln w="3175" cap="flat">
              <a:solidFill>
                <a:srgbClr val="FFFFFF"/>
              </a:solidFill>
              <a:prstDash val="solid"/>
              <a:miter lim="800000"/>
            </a:ln>
          </p:spPr>
          <p:txBody>
            <a:bodyPr vert="horz" wrap="square" lIns="91439" tIns="45720" rIns="91439" bIns="45720" numCol="1" anchor="t" anchorCtr="0" compatLnSpc="1"/>
            <a:lstStyle/>
            <a:p>
              <a:endParaRPr lang="zh-CN" altLang="en-US" sz="1800"/>
            </a:p>
          </p:txBody>
        </p:sp>
        <p:sp>
          <p:nvSpPr>
            <p:cNvPr id="20" name="Freeform 16"/>
            <p:cNvSpPr/>
            <p:nvPr/>
          </p:nvSpPr>
          <p:spPr bwMode="auto">
            <a:xfrm>
              <a:off x="1751032" y="5589641"/>
              <a:ext cx="771397" cy="376623"/>
            </a:xfrm>
            <a:custGeom>
              <a:avLst/>
              <a:gdLst>
                <a:gd name="T0" fmla="*/ 187 w 208"/>
                <a:gd name="T1" fmla="*/ 1 h 101"/>
                <a:gd name="T2" fmla="*/ 208 w 208"/>
                <a:gd name="T3" fmla="*/ 4 h 101"/>
                <a:gd name="T4" fmla="*/ 72 w 208"/>
                <a:gd name="T5" fmla="*/ 93 h 101"/>
                <a:gd name="T6" fmla="*/ 33 w 208"/>
                <a:gd name="T7" fmla="*/ 0 h 101"/>
                <a:gd name="T8" fmla="*/ 43 w 208"/>
                <a:gd name="T9" fmla="*/ 9 h 101"/>
                <a:gd name="T10" fmla="*/ 45 w 208"/>
                <a:gd name="T11" fmla="*/ 83 h 101"/>
                <a:gd name="T12" fmla="*/ 187 w 208"/>
                <a:gd name="T13" fmla="*/ 1 h 101"/>
              </a:gdLst>
              <a:ahLst/>
              <a:cxnLst>
                <a:cxn ang="0">
                  <a:pos x="T0" y="T1"/>
                </a:cxn>
                <a:cxn ang="0">
                  <a:pos x="T2" y="T3"/>
                </a:cxn>
                <a:cxn ang="0">
                  <a:pos x="T4" y="T5"/>
                </a:cxn>
                <a:cxn ang="0">
                  <a:pos x="T6" y="T7"/>
                </a:cxn>
                <a:cxn ang="0">
                  <a:pos x="T8" y="T9"/>
                </a:cxn>
                <a:cxn ang="0">
                  <a:pos x="T10" y="T11"/>
                </a:cxn>
                <a:cxn ang="0">
                  <a:pos x="T12" y="T13"/>
                </a:cxn>
              </a:cxnLst>
              <a:rect l="0" t="0" r="r" b="b"/>
              <a:pathLst>
                <a:path w="208" h="101">
                  <a:moveTo>
                    <a:pt x="187" y="1"/>
                  </a:moveTo>
                  <a:cubicBezTo>
                    <a:pt x="196" y="1"/>
                    <a:pt x="198" y="4"/>
                    <a:pt x="208" y="4"/>
                  </a:cubicBezTo>
                  <a:cubicBezTo>
                    <a:pt x="183" y="32"/>
                    <a:pt x="123" y="91"/>
                    <a:pt x="72" y="93"/>
                  </a:cubicBezTo>
                  <a:cubicBezTo>
                    <a:pt x="37" y="95"/>
                    <a:pt x="0" y="73"/>
                    <a:pt x="33" y="0"/>
                  </a:cubicBezTo>
                  <a:cubicBezTo>
                    <a:pt x="38" y="4"/>
                    <a:pt x="38" y="5"/>
                    <a:pt x="43" y="9"/>
                  </a:cubicBezTo>
                  <a:cubicBezTo>
                    <a:pt x="19" y="49"/>
                    <a:pt x="28" y="73"/>
                    <a:pt x="45" y="83"/>
                  </a:cubicBezTo>
                  <a:cubicBezTo>
                    <a:pt x="77" y="101"/>
                    <a:pt x="155" y="46"/>
                    <a:pt x="187" y="1"/>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21" name="Freeform 17"/>
            <p:cNvSpPr/>
            <p:nvPr/>
          </p:nvSpPr>
          <p:spPr bwMode="auto">
            <a:xfrm>
              <a:off x="2068666" y="5031512"/>
              <a:ext cx="712408" cy="306290"/>
            </a:xfrm>
            <a:custGeom>
              <a:avLst/>
              <a:gdLst>
                <a:gd name="T0" fmla="*/ 18 w 192"/>
                <a:gd name="T1" fmla="*/ 81 h 82"/>
                <a:gd name="T2" fmla="*/ 0 w 192"/>
                <a:gd name="T3" fmla="*/ 79 h 82"/>
                <a:gd name="T4" fmla="*/ 74 w 192"/>
                <a:gd name="T5" fmla="*/ 19 h 82"/>
                <a:gd name="T6" fmla="*/ 117 w 192"/>
                <a:gd name="T7" fmla="*/ 3 h 82"/>
                <a:gd name="T8" fmla="*/ 163 w 192"/>
                <a:gd name="T9" fmla="*/ 82 h 82"/>
                <a:gd name="T10" fmla="*/ 153 w 192"/>
                <a:gd name="T11" fmla="*/ 77 h 82"/>
                <a:gd name="T12" fmla="*/ 140 w 192"/>
                <a:gd name="T13" fmla="*/ 10 h 82"/>
                <a:gd name="T14" fmla="*/ 18 w 192"/>
                <a:gd name="T15" fmla="*/ 81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82">
                  <a:moveTo>
                    <a:pt x="18" y="81"/>
                  </a:moveTo>
                  <a:cubicBezTo>
                    <a:pt x="10" y="81"/>
                    <a:pt x="8" y="78"/>
                    <a:pt x="0" y="79"/>
                  </a:cubicBezTo>
                  <a:cubicBezTo>
                    <a:pt x="14" y="63"/>
                    <a:pt x="42" y="37"/>
                    <a:pt x="74" y="19"/>
                  </a:cubicBezTo>
                  <a:cubicBezTo>
                    <a:pt x="88" y="12"/>
                    <a:pt x="102" y="4"/>
                    <a:pt x="117" y="3"/>
                  </a:cubicBezTo>
                  <a:cubicBezTo>
                    <a:pt x="148" y="0"/>
                    <a:pt x="192" y="20"/>
                    <a:pt x="163" y="82"/>
                  </a:cubicBezTo>
                  <a:cubicBezTo>
                    <a:pt x="160" y="78"/>
                    <a:pt x="157" y="80"/>
                    <a:pt x="153" y="77"/>
                  </a:cubicBezTo>
                  <a:cubicBezTo>
                    <a:pt x="176" y="35"/>
                    <a:pt x="158" y="10"/>
                    <a:pt x="140" y="10"/>
                  </a:cubicBezTo>
                  <a:cubicBezTo>
                    <a:pt x="103" y="10"/>
                    <a:pt x="44" y="41"/>
                    <a:pt x="18" y="81"/>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22" name="Freeform 18"/>
            <p:cNvSpPr/>
            <p:nvPr/>
          </p:nvSpPr>
          <p:spPr bwMode="auto">
            <a:xfrm>
              <a:off x="1671623" y="5408135"/>
              <a:ext cx="156548" cy="181505"/>
            </a:xfrm>
            <a:custGeom>
              <a:avLst/>
              <a:gdLst>
                <a:gd name="T0" fmla="*/ 32 w 42"/>
                <a:gd name="T1" fmla="*/ 0 h 49"/>
                <a:gd name="T2" fmla="*/ 32 w 42"/>
                <a:gd name="T3" fmla="*/ 27 h 49"/>
                <a:gd name="T4" fmla="*/ 30 w 42"/>
                <a:gd name="T5" fmla="*/ 38 h 49"/>
                <a:gd name="T6" fmla="*/ 21 w 42"/>
                <a:gd name="T7" fmla="*/ 42 h 49"/>
                <a:gd name="T8" fmla="*/ 13 w 42"/>
                <a:gd name="T9" fmla="*/ 38 h 49"/>
                <a:gd name="T10" fmla="*/ 11 w 42"/>
                <a:gd name="T11" fmla="*/ 27 h 49"/>
                <a:gd name="T12" fmla="*/ 11 w 42"/>
                <a:gd name="T13" fmla="*/ 0 h 49"/>
                <a:gd name="T14" fmla="*/ 0 w 42"/>
                <a:gd name="T15" fmla="*/ 0 h 49"/>
                <a:gd name="T16" fmla="*/ 0 w 42"/>
                <a:gd name="T17" fmla="*/ 31 h 49"/>
                <a:gd name="T18" fmla="*/ 21 w 42"/>
                <a:gd name="T19" fmla="*/ 49 h 49"/>
                <a:gd name="T20" fmla="*/ 42 w 42"/>
                <a:gd name="T21" fmla="*/ 31 h 49"/>
                <a:gd name="T22" fmla="*/ 42 w 42"/>
                <a:gd name="T23" fmla="*/ 0 h 49"/>
                <a:gd name="T24" fmla="*/ 32 w 42"/>
                <a:gd name="T2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9">
                  <a:moveTo>
                    <a:pt x="32" y="0"/>
                  </a:moveTo>
                  <a:cubicBezTo>
                    <a:pt x="32" y="27"/>
                    <a:pt x="32" y="27"/>
                    <a:pt x="32" y="27"/>
                  </a:cubicBezTo>
                  <a:cubicBezTo>
                    <a:pt x="32" y="32"/>
                    <a:pt x="31" y="36"/>
                    <a:pt x="30" y="38"/>
                  </a:cubicBezTo>
                  <a:cubicBezTo>
                    <a:pt x="28" y="41"/>
                    <a:pt x="25" y="42"/>
                    <a:pt x="21" y="42"/>
                  </a:cubicBezTo>
                  <a:cubicBezTo>
                    <a:pt x="17" y="42"/>
                    <a:pt x="14" y="41"/>
                    <a:pt x="13" y="38"/>
                  </a:cubicBezTo>
                  <a:cubicBezTo>
                    <a:pt x="11" y="36"/>
                    <a:pt x="10" y="32"/>
                    <a:pt x="11" y="27"/>
                  </a:cubicBezTo>
                  <a:cubicBezTo>
                    <a:pt x="11" y="0"/>
                    <a:pt x="11" y="0"/>
                    <a:pt x="11" y="0"/>
                  </a:cubicBezTo>
                  <a:cubicBezTo>
                    <a:pt x="0" y="0"/>
                    <a:pt x="0" y="0"/>
                    <a:pt x="0" y="0"/>
                  </a:cubicBezTo>
                  <a:cubicBezTo>
                    <a:pt x="0" y="31"/>
                    <a:pt x="0" y="31"/>
                    <a:pt x="0" y="31"/>
                  </a:cubicBezTo>
                  <a:cubicBezTo>
                    <a:pt x="0" y="43"/>
                    <a:pt x="8" y="49"/>
                    <a:pt x="21" y="49"/>
                  </a:cubicBezTo>
                  <a:cubicBezTo>
                    <a:pt x="35" y="49"/>
                    <a:pt x="42" y="43"/>
                    <a:pt x="42" y="31"/>
                  </a:cubicBezTo>
                  <a:cubicBezTo>
                    <a:pt x="42" y="0"/>
                    <a:pt x="42" y="0"/>
                    <a:pt x="42" y="0"/>
                  </a:cubicBezTo>
                  <a:lnTo>
                    <a:pt x="32" y="0"/>
                  </a:ln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23" name="Freeform 19"/>
            <p:cNvSpPr/>
            <p:nvPr/>
          </p:nvSpPr>
          <p:spPr bwMode="auto">
            <a:xfrm>
              <a:off x="2243365" y="5392254"/>
              <a:ext cx="161086" cy="206462"/>
            </a:xfrm>
            <a:custGeom>
              <a:avLst/>
              <a:gdLst>
                <a:gd name="T0" fmla="*/ 42 w 43"/>
                <a:gd name="T1" fmla="*/ 16 h 55"/>
                <a:gd name="T2" fmla="*/ 23 w 43"/>
                <a:gd name="T3" fmla="*/ 0 h 55"/>
                <a:gd name="T4" fmla="*/ 1 w 43"/>
                <a:gd name="T5" fmla="*/ 17 h 55"/>
                <a:gd name="T6" fmla="*/ 19 w 43"/>
                <a:gd name="T7" fmla="*/ 32 h 55"/>
                <a:gd name="T8" fmla="*/ 21 w 43"/>
                <a:gd name="T9" fmla="*/ 33 h 55"/>
                <a:gd name="T10" fmla="*/ 31 w 43"/>
                <a:gd name="T11" fmla="*/ 40 h 55"/>
                <a:gd name="T12" fmla="*/ 20 w 43"/>
                <a:gd name="T13" fmla="*/ 47 h 55"/>
                <a:gd name="T14" fmla="*/ 11 w 43"/>
                <a:gd name="T15" fmla="*/ 37 h 55"/>
                <a:gd name="T16" fmla="*/ 0 w 43"/>
                <a:gd name="T17" fmla="*/ 37 h 55"/>
                <a:gd name="T18" fmla="*/ 20 w 43"/>
                <a:gd name="T19" fmla="*/ 55 h 55"/>
                <a:gd name="T20" fmla="*/ 43 w 43"/>
                <a:gd name="T21" fmla="*/ 38 h 55"/>
                <a:gd name="T22" fmla="*/ 25 w 43"/>
                <a:gd name="T23" fmla="*/ 23 h 55"/>
                <a:gd name="T24" fmla="*/ 23 w 43"/>
                <a:gd name="T25" fmla="*/ 23 h 55"/>
                <a:gd name="T26" fmla="*/ 13 w 43"/>
                <a:gd name="T27" fmla="*/ 15 h 55"/>
                <a:gd name="T28" fmla="*/ 22 w 43"/>
                <a:gd name="T29" fmla="*/ 8 h 55"/>
                <a:gd name="T30" fmla="*/ 31 w 43"/>
                <a:gd name="T31" fmla="*/ 16 h 55"/>
                <a:gd name="T32" fmla="*/ 42 w 43"/>
                <a:gd name="T33" fmla="*/ 1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55">
                  <a:moveTo>
                    <a:pt x="42" y="16"/>
                  </a:moveTo>
                  <a:cubicBezTo>
                    <a:pt x="41" y="6"/>
                    <a:pt x="35" y="0"/>
                    <a:pt x="23" y="0"/>
                  </a:cubicBezTo>
                  <a:cubicBezTo>
                    <a:pt x="9" y="1"/>
                    <a:pt x="2" y="6"/>
                    <a:pt x="1" y="17"/>
                  </a:cubicBezTo>
                  <a:cubicBezTo>
                    <a:pt x="1" y="24"/>
                    <a:pt x="7" y="29"/>
                    <a:pt x="19" y="32"/>
                  </a:cubicBezTo>
                  <a:cubicBezTo>
                    <a:pt x="19" y="32"/>
                    <a:pt x="20" y="32"/>
                    <a:pt x="21" y="33"/>
                  </a:cubicBezTo>
                  <a:cubicBezTo>
                    <a:pt x="28" y="34"/>
                    <a:pt x="31" y="36"/>
                    <a:pt x="31" y="40"/>
                  </a:cubicBezTo>
                  <a:cubicBezTo>
                    <a:pt x="31" y="45"/>
                    <a:pt x="27" y="47"/>
                    <a:pt x="20" y="47"/>
                  </a:cubicBezTo>
                  <a:cubicBezTo>
                    <a:pt x="14" y="47"/>
                    <a:pt x="11" y="43"/>
                    <a:pt x="11" y="37"/>
                  </a:cubicBezTo>
                  <a:cubicBezTo>
                    <a:pt x="0" y="37"/>
                    <a:pt x="0" y="37"/>
                    <a:pt x="0" y="37"/>
                  </a:cubicBezTo>
                  <a:cubicBezTo>
                    <a:pt x="0" y="49"/>
                    <a:pt x="6" y="55"/>
                    <a:pt x="20" y="55"/>
                  </a:cubicBezTo>
                  <a:cubicBezTo>
                    <a:pt x="35" y="54"/>
                    <a:pt x="43" y="49"/>
                    <a:pt x="43" y="38"/>
                  </a:cubicBezTo>
                  <a:cubicBezTo>
                    <a:pt x="43" y="30"/>
                    <a:pt x="37" y="25"/>
                    <a:pt x="25" y="23"/>
                  </a:cubicBezTo>
                  <a:cubicBezTo>
                    <a:pt x="24" y="23"/>
                    <a:pt x="23" y="23"/>
                    <a:pt x="23" y="23"/>
                  </a:cubicBezTo>
                  <a:cubicBezTo>
                    <a:pt x="16" y="22"/>
                    <a:pt x="13" y="19"/>
                    <a:pt x="13" y="15"/>
                  </a:cubicBezTo>
                  <a:cubicBezTo>
                    <a:pt x="14" y="11"/>
                    <a:pt x="16" y="9"/>
                    <a:pt x="22" y="8"/>
                  </a:cubicBezTo>
                  <a:cubicBezTo>
                    <a:pt x="28" y="8"/>
                    <a:pt x="30" y="11"/>
                    <a:pt x="31" y="16"/>
                  </a:cubicBezTo>
                  <a:lnTo>
                    <a:pt x="42" y="16"/>
                  </a:ln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24" name="Freeform 20"/>
            <p:cNvSpPr/>
            <p:nvPr/>
          </p:nvSpPr>
          <p:spPr bwMode="auto">
            <a:xfrm>
              <a:off x="2445289" y="5396791"/>
              <a:ext cx="158817" cy="197387"/>
            </a:xfrm>
            <a:custGeom>
              <a:avLst/>
              <a:gdLst>
                <a:gd name="T0" fmla="*/ 0 w 70"/>
                <a:gd name="T1" fmla="*/ 15 h 87"/>
                <a:gd name="T2" fmla="*/ 26 w 70"/>
                <a:gd name="T3" fmla="*/ 15 h 87"/>
                <a:gd name="T4" fmla="*/ 26 w 70"/>
                <a:gd name="T5" fmla="*/ 87 h 87"/>
                <a:gd name="T6" fmla="*/ 44 w 70"/>
                <a:gd name="T7" fmla="*/ 87 h 87"/>
                <a:gd name="T8" fmla="*/ 44 w 70"/>
                <a:gd name="T9" fmla="*/ 15 h 87"/>
                <a:gd name="T10" fmla="*/ 70 w 70"/>
                <a:gd name="T11" fmla="*/ 15 h 87"/>
                <a:gd name="T12" fmla="*/ 70 w 70"/>
                <a:gd name="T13" fmla="*/ 0 h 87"/>
                <a:gd name="T14" fmla="*/ 0 w 70"/>
                <a:gd name="T15" fmla="*/ 0 h 87"/>
                <a:gd name="T16" fmla="*/ 0 w 70"/>
                <a:gd name="T17" fmla="*/ 1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87">
                  <a:moveTo>
                    <a:pt x="0" y="15"/>
                  </a:moveTo>
                  <a:lnTo>
                    <a:pt x="26" y="15"/>
                  </a:lnTo>
                  <a:lnTo>
                    <a:pt x="26" y="87"/>
                  </a:lnTo>
                  <a:lnTo>
                    <a:pt x="44" y="87"/>
                  </a:lnTo>
                  <a:lnTo>
                    <a:pt x="44" y="15"/>
                  </a:lnTo>
                  <a:lnTo>
                    <a:pt x="70" y="15"/>
                  </a:lnTo>
                  <a:lnTo>
                    <a:pt x="70" y="0"/>
                  </a:lnTo>
                  <a:lnTo>
                    <a:pt x="0" y="0"/>
                  </a:lnTo>
                  <a:lnTo>
                    <a:pt x="0" y="15"/>
                  </a:ln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25" name="Freeform 21"/>
            <p:cNvSpPr/>
            <p:nvPr/>
          </p:nvSpPr>
          <p:spPr bwMode="auto">
            <a:xfrm>
              <a:off x="2651751" y="5380909"/>
              <a:ext cx="167892" cy="190581"/>
            </a:xfrm>
            <a:custGeom>
              <a:avLst/>
              <a:gdLst>
                <a:gd name="T0" fmla="*/ 45 w 45"/>
                <a:gd name="T1" fmla="*/ 17 h 51"/>
                <a:gd name="T2" fmla="*/ 22 w 45"/>
                <a:gd name="T3" fmla="*/ 0 h 51"/>
                <a:gd name="T4" fmla="*/ 0 w 45"/>
                <a:gd name="T5" fmla="*/ 26 h 51"/>
                <a:gd name="T6" fmla="*/ 22 w 45"/>
                <a:gd name="T7" fmla="*/ 51 h 51"/>
                <a:gd name="T8" fmla="*/ 45 w 45"/>
                <a:gd name="T9" fmla="*/ 35 h 51"/>
                <a:gd name="T10" fmla="*/ 33 w 45"/>
                <a:gd name="T11" fmla="*/ 35 h 51"/>
                <a:gd name="T12" fmla="*/ 22 w 45"/>
                <a:gd name="T13" fmla="*/ 44 h 51"/>
                <a:gd name="T14" fmla="*/ 12 w 45"/>
                <a:gd name="T15" fmla="*/ 26 h 51"/>
                <a:gd name="T16" fmla="*/ 22 w 45"/>
                <a:gd name="T17" fmla="*/ 8 h 51"/>
                <a:gd name="T18" fmla="*/ 33 w 45"/>
                <a:gd name="T19" fmla="*/ 17 h 51"/>
                <a:gd name="T20" fmla="*/ 45 w 45"/>
                <a:gd name="T21" fmla="*/ 1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51">
                  <a:moveTo>
                    <a:pt x="45" y="17"/>
                  </a:moveTo>
                  <a:cubicBezTo>
                    <a:pt x="44" y="6"/>
                    <a:pt x="37" y="0"/>
                    <a:pt x="22" y="0"/>
                  </a:cubicBezTo>
                  <a:cubicBezTo>
                    <a:pt x="8" y="1"/>
                    <a:pt x="1" y="9"/>
                    <a:pt x="0" y="26"/>
                  </a:cubicBezTo>
                  <a:cubicBezTo>
                    <a:pt x="1" y="43"/>
                    <a:pt x="8" y="51"/>
                    <a:pt x="22" y="51"/>
                  </a:cubicBezTo>
                  <a:cubicBezTo>
                    <a:pt x="37" y="51"/>
                    <a:pt x="44" y="46"/>
                    <a:pt x="45" y="35"/>
                  </a:cubicBezTo>
                  <a:cubicBezTo>
                    <a:pt x="33" y="35"/>
                    <a:pt x="33" y="35"/>
                    <a:pt x="33" y="35"/>
                  </a:cubicBezTo>
                  <a:cubicBezTo>
                    <a:pt x="33" y="41"/>
                    <a:pt x="29" y="44"/>
                    <a:pt x="22" y="44"/>
                  </a:cubicBezTo>
                  <a:cubicBezTo>
                    <a:pt x="16" y="44"/>
                    <a:pt x="13" y="38"/>
                    <a:pt x="12" y="26"/>
                  </a:cubicBezTo>
                  <a:cubicBezTo>
                    <a:pt x="13" y="14"/>
                    <a:pt x="16" y="8"/>
                    <a:pt x="22" y="8"/>
                  </a:cubicBezTo>
                  <a:cubicBezTo>
                    <a:pt x="29" y="8"/>
                    <a:pt x="32" y="11"/>
                    <a:pt x="33" y="17"/>
                  </a:cubicBezTo>
                  <a:lnTo>
                    <a:pt x="45" y="17"/>
                  </a:ln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grpSp>
          <p:nvGrpSpPr>
            <p:cNvPr id="26" name="组合 44"/>
            <p:cNvGrpSpPr/>
            <p:nvPr/>
          </p:nvGrpSpPr>
          <p:grpSpPr>
            <a:xfrm>
              <a:off x="3720364" y="4664393"/>
              <a:ext cx="6913082" cy="1818732"/>
              <a:chOff x="3720364" y="3034784"/>
              <a:chExt cx="6913082" cy="1818732"/>
            </a:xfrm>
            <a:solidFill>
              <a:schemeClr val="bg1"/>
            </a:solidFill>
          </p:grpSpPr>
          <p:grpSp>
            <p:nvGrpSpPr>
              <p:cNvPr id="27" name="组合 45"/>
              <p:cNvGrpSpPr/>
              <p:nvPr/>
            </p:nvGrpSpPr>
            <p:grpSpPr>
              <a:xfrm>
                <a:off x="3724901" y="3034784"/>
                <a:ext cx="6908545" cy="1247850"/>
                <a:chOff x="3724901" y="3034784"/>
                <a:chExt cx="6908545" cy="1247850"/>
              </a:xfrm>
              <a:grpFill/>
            </p:grpSpPr>
            <p:sp>
              <p:nvSpPr>
                <p:cNvPr id="28" name="Freeform 22"/>
                <p:cNvSpPr/>
                <p:nvPr/>
              </p:nvSpPr>
              <p:spPr bwMode="auto">
                <a:xfrm>
                  <a:off x="8489415" y="3148225"/>
                  <a:ext cx="812236" cy="868957"/>
                </a:xfrm>
                <a:custGeom>
                  <a:avLst/>
                  <a:gdLst>
                    <a:gd name="T0" fmla="*/ 80 w 219"/>
                    <a:gd name="T1" fmla="*/ 17 h 233"/>
                    <a:gd name="T2" fmla="*/ 75 w 219"/>
                    <a:gd name="T3" fmla="*/ 81 h 233"/>
                    <a:gd name="T4" fmla="*/ 60 w 219"/>
                    <a:gd name="T5" fmla="*/ 127 h 233"/>
                    <a:gd name="T6" fmla="*/ 28 w 219"/>
                    <a:gd name="T7" fmla="*/ 118 h 233"/>
                    <a:gd name="T8" fmla="*/ 0 w 219"/>
                    <a:gd name="T9" fmla="*/ 146 h 233"/>
                    <a:gd name="T10" fmla="*/ 23 w 219"/>
                    <a:gd name="T11" fmla="*/ 150 h 233"/>
                    <a:gd name="T12" fmla="*/ 63 w 219"/>
                    <a:gd name="T13" fmla="*/ 159 h 233"/>
                    <a:gd name="T14" fmla="*/ 32 w 219"/>
                    <a:gd name="T15" fmla="*/ 201 h 233"/>
                    <a:gd name="T16" fmla="*/ 108 w 219"/>
                    <a:gd name="T17" fmla="*/ 194 h 233"/>
                    <a:gd name="T18" fmla="*/ 131 w 219"/>
                    <a:gd name="T19" fmla="*/ 124 h 233"/>
                    <a:gd name="T20" fmla="*/ 218 w 219"/>
                    <a:gd name="T21" fmla="*/ 96 h 233"/>
                    <a:gd name="T22" fmla="*/ 184 w 219"/>
                    <a:gd name="T23" fmla="*/ 77 h 233"/>
                    <a:gd name="T24" fmla="*/ 159 w 219"/>
                    <a:gd name="T25" fmla="*/ 91 h 233"/>
                    <a:gd name="T26" fmla="*/ 131 w 219"/>
                    <a:gd name="T27" fmla="*/ 103 h 233"/>
                    <a:gd name="T28" fmla="*/ 134 w 219"/>
                    <a:gd name="T29" fmla="*/ 36 h 233"/>
                    <a:gd name="T30" fmla="*/ 110 w 219"/>
                    <a:gd name="T31" fmla="*/ 1 h 233"/>
                    <a:gd name="T32" fmla="*/ 80 w 219"/>
                    <a:gd name="T33" fmla="*/ 17 h 233"/>
                    <a:gd name="T34" fmla="*/ 123 w 219"/>
                    <a:gd name="T35" fmla="*/ 185 h 233"/>
                    <a:gd name="T36" fmla="*/ 209 w 219"/>
                    <a:gd name="T37" fmla="*/ 208 h 233"/>
                    <a:gd name="T38" fmla="*/ 196 w 219"/>
                    <a:gd name="T39" fmla="*/ 232 h 233"/>
                    <a:gd name="T40" fmla="*/ 159 w 219"/>
                    <a:gd name="T41" fmla="*/ 223 h 233"/>
                    <a:gd name="T42" fmla="*/ 123 w 219"/>
                    <a:gd name="T43" fmla="*/ 18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233">
                      <a:moveTo>
                        <a:pt x="80" y="17"/>
                      </a:moveTo>
                      <a:cubicBezTo>
                        <a:pt x="81" y="40"/>
                        <a:pt x="76" y="61"/>
                        <a:pt x="75" y="81"/>
                      </a:cubicBezTo>
                      <a:cubicBezTo>
                        <a:pt x="74" y="100"/>
                        <a:pt x="69" y="115"/>
                        <a:pt x="60" y="127"/>
                      </a:cubicBezTo>
                      <a:cubicBezTo>
                        <a:pt x="48" y="126"/>
                        <a:pt x="38" y="125"/>
                        <a:pt x="28" y="118"/>
                      </a:cubicBezTo>
                      <a:cubicBezTo>
                        <a:pt x="18" y="114"/>
                        <a:pt x="3" y="131"/>
                        <a:pt x="0" y="146"/>
                      </a:cubicBezTo>
                      <a:cubicBezTo>
                        <a:pt x="1" y="149"/>
                        <a:pt x="13" y="142"/>
                        <a:pt x="23" y="150"/>
                      </a:cubicBezTo>
                      <a:cubicBezTo>
                        <a:pt x="35" y="160"/>
                        <a:pt x="51" y="162"/>
                        <a:pt x="63" y="159"/>
                      </a:cubicBezTo>
                      <a:cubicBezTo>
                        <a:pt x="58" y="176"/>
                        <a:pt x="46" y="189"/>
                        <a:pt x="32" y="201"/>
                      </a:cubicBezTo>
                      <a:cubicBezTo>
                        <a:pt x="15" y="225"/>
                        <a:pt x="28" y="231"/>
                        <a:pt x="108" y="194"/>
                      </a:cubicBezTo>
                      <a:cubicBezTo>
                        <a:pt x="121" y="171"/>
                        <a:pt x="127" y="149"/>
                        <a:pt x="131" y="124"/>
                      </a:cubicBezTo>
                      <a:cubicBezTo>
                        <a:pt x="164" y="116"/>
                        <a:pt x="210" y="103"/>
                        <a:pt x="218" y="96"/>
                      </a:cubicBezTo>
                      <a:cubicBezTo>
                        <a:pt x="214" y="83"/>
                        <a:pt x="196" y="84"/>
                        <a:pt x="184" y="77"/>
                      </a:cubicBezTo>
                      <a:cubicBezTo>
                        <a:pt x="174" y="80"/>
                        <a:pt x="167" y="85"/>
                        <a:pt x="159" y="91"/>
                      </a:cubicBezTo>
                      <a:cubicBezTo>
                        <a:pt x="150" y="98"/>
                        <a:pt x="140" y="106"/>
                        <a:pt x="131" y="103"/>
                      </a:cubicBezTo>
                      <a:cubicBezTo>
                        <a:pt x="130" y="77"/>
                        <a:pt x="142" y="58"/>
                        <a:pt x="134" y="36"/>
                      </a:cubicBezTo>
                      <a:cubicBezTo>
                        <a:pt x="129" y="24"/>
                        <a:pt x="121" y="12"/>
                        <a:pt x="110" y="1"/>
                      </a:cubicBezTo>
                      <a:cubicBezTo>
                        <a:pt x="96" y="0"/>
                        <a:pt x="100" y="15"/>
                        <a:pt x="80" y="17"/>
                      </a:cubicBezTo>
                      <a:close/>
                      <a:moveTo>
                        <a:pt x="123" y="185"/>
                      </a:moveTo>
                      <a:cubicBezTo>
                        <a:pt x="157" y="182"/>
                        <a:pt x="189" y="182"/>
                        <a:pt x="209" y="208"/>
                      </a:cubicBezTo>
                      <a:cubicBezTo>
                        <a:pt x="219" y="225"/>
                        <a:pt x="205" y="227"/>
                        <a:pt x="196" y="232"/>
                      </a:cubicBezTo>
                      <a:cubicBezTo>
                        <a:pt x="181" y="232"/>
                        <a:pt x="164" y="233"/>
                        <a:pt x="159" y="223"/>
                      </a:cubicBezTo>
                      <a:cubicBezTo>
                        <a:pt x="152" y="207"/>
                        <a:pt x="132" y="202"/>
                        <a:pt x="123" y="185"/>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29" name="Freeform 23"/>
                <p:cNvSpPr/>
                <p:nvPr/>
              </p:nvSpPr>
              <p:spPr bwMode="auto">
                <a:xfrm>
                  <a:off x="9680543" y="3034784"/>
                  <a:ext cx="952903" cy="1154827"/>
                </a:xfrm>
                <a:custGeom>
                  <a:avLst/>
                  <a:gdLst>
                    <a:gd name="T0" fmla="*/ 49 w 257"/>
                    <a:gd name="T1" fmla="*/ 24 h 310"/>
                    <a:gd name="T2" fmla="*/ 61 w 257"/>
                    <a:gd name="T3" fmla="*/ 78 h 310"/>
                    <a:gd name="T4" fmla="*/ 85 w 257"/>
                    <a:gd name="T5" fmla="*/ 72 h 310"/>
                    <a:gd name="T6" fmla="*/ 88 w 257"/>
                    <a:gd name="T7" fmla="*/ 55 h 310"/>
                    <a:gd name="T8" fmla="*/ 89 w 257"/>
                    <a:gd name="T9" fmla="*/ 37 h 310"/>
                    <a:gd name="T10" fmla="*/ 49 w 257"/>
                    <a:gd name="T11" fmla="*/ 24 h 310"/>
                    <a:gd name="T12" fmla="*/ 147 w 257"/>
                    <a:gd name="T13" fmla="*/ 48 h 310"/>
                    <a:gd name="T14" fmla="*/ 118 w 257"/>
                    <a:gd name="T15" fmla="*/ 26 h 310"/>
                    <a:gd name="T16" fmla="*/ 122 w 257"/>
                    <a:gd name="T17" fmla="*/ 62 h 310"/>
                    <a:gd name="T18" fmla="*/ 147 w 257"/>
                    <a:gd name="T19" fmla="*/ 48 h 310"/>
                    <a:gd name="T20" fmla="*/ 208 w 257"/>
                    <a:gd name="T21" fmla="*/ 9 h 310"/>
                    <a:gd name="T22" fmla="*/ 164 w 257"/>
                    <a:gd name="T23" fmla="*/ 76 h 310"/>
                    <a:gd name="T24" fmla="*/ 227 w 257"/>
                    <a:gd name="T25" fmla="*/ 63 h 310"/>
                    <a:gd name="T26" fmla="*/ 250 w 257"/>
                    <a:gd name="T27" fmla="*/ 38 h 310"/>
                    <a:gd name="T28" fmla="*/ 208 w 257"/>
                    <a:gd name="T29" fmla="*/ 9 h 310"/>
                    <a:gd name="T30" fmla="*/ 1 w 257"/>
                    <a:gd name="T31" fmla="*/ 163 h 310"/>
                    <a:gd name="T32" fmla="*/ 14 w 257"/>
                    <a:gd name="T33" fmla="*/ 116 h 310"/>
                    <a:gd name="T34" fmla="*/ 179 w 257"/>
                    <a:gd name="T35" fmla="*/ 101 h 310"/>
                    <a:gd name="T36" fmla="*/ 191 w 257"/>
                    <a:gd name="T37" fmla="*/ 129 h 310"/>
                    <a:gd name="T38" fmla="*/ 162 w 257"/>
                    <a:gd name="T39" fmla="*/ 149 h 310"/>
                    <a:gd name="T40" fmla="*/ 135 w 257"/>
                    <a:gd name="T41" fmla="*/ 215 h 310"/>
                    <a:gd name="T42" fmla="*/ 169 w 257"/>
                    <a:gd name="T43" fmla="*/ 222 h 310"/>
                    <a:gd name="T44" fmla="*/ 199 w 257"/>
                    <a:gd name="T45" fmla="*/ 221 h 310"/>
                    <a:gd name="T46" fmla="*/ 199 w 257"/>
                    <a:gd name="T47" fmla="*/ 247 h 310"/>
                    <a:gd name="T48" fmla="*/ 149 w 257"/>
                    <a:gd name="T49" fmla="*/ 246 h 310"/>
                    <a:gd name="T50" fmla="*/ 148 w 257"/>
                    <a:gd name="T51" fmla="*/ 259 h 310"/>
                    <a:gd name="T52" fmla="*/ 111 w 257"/>
                    <a:gd name="T53" fmla="*/ 300 h 310"/>
                    <a:gd name="T54" fmla="*/ 41 w 257"/>
                    <a:gd name="T55" fmla="*/ 263 h 310"/>
                    <a:gd name="T56" fmla="*/ 32 w 257"/>
                    <a:gd name="T57" fmla="*/ 213 h 310"/>
                    <a:gd name="T58" fmla="*/ 104 w 257"/>
                    <a:gd name="T59" fmla="*/ 219 h 310"/>
                    <a:gd name="T60" fmla="*/ 139 w 257"/>
                    <a:gd name="T61" fmla="*/ 167 h 310"/>
                    <a:gd name="T62" fmla="*/ 98 w 257"/>
                    <a:gd name="T63" fmla="*/ 183 h 310"/>
                    <a:gd name="T64" fmla="*/ 67 w 257"/>
                    <a:gd name="T65" fmla="*/ 196 h 310"/>
                    <a:gd name="T66" fmla="*/ 145 w 257"/>
                    <a:gd name="T67" fmla="*/ 136 h 310"/>
                    <a:gd name="T68" fmla="*/ 55 w 257"/>
                    <a:gd name="T69" fmla="*/ 149 h 310"/>
                    <a:gd name="T70" fmla="*/ 39 w 257"/>
                    <a:gd name="T71" fmla="*/ 154 h 310"/>
                    <a:gd name="T72" fmla="*/ 1 w 257"/>
                    <a:gd name="T73" fmla="*/ 163 h 310"/>
                    <a:gd name="T74" fmla="*/ 60 w 257"/>
                    <a:gd name="T75" fmla="*/ 249 h 310"/>
                    <a:gd name="T76" fmla="*/ 71 w 257"/>
                    <a:gd name="T77" fmla="*/ 272 h 310"/>
                    <a:gd name="T78" fmla="*/ 104 w 257"/>
                    <a:gd name="T79" fmla="*/ 272 h 310"/>
                    <a:gd name="T80" fmla="*/ 114 w 257"/>
                    <a:gd name="T81" fmla="*/ 253 h 310"/>
                    <a:gd name="T82" fmla="*/ 60 w 257"/>
                    <a:gd name="T83" fmla="*/ 24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7" h="310">
                      <a:moveTo>
                        <a:pt x="49" y="24"/>
                      </a:moveTo>
                      <a:cubicBezTo>
                        <a:pt x="36" y="41"/>
                        <a:pt x="44" y="58"/>
                        <a:pt x="61" y="78"/>
                      </a:cubicBezTo>
                      <a:cubicBezTo>
                        <a:pt x="74" y="80"/>
                        <a:pt x="82" y="79"/>
                        <a:pt x="85" y="72"/>
                      </a:cubicBezTo>
                      <a:cubicBezTo>
                        <a:pt x="88" y="68"/>
                        <a:pt x="87" y="61"/>
                        <a:pt x="88" y="55"/>
                      </a:cubicBezTo>
                      <a:cubicBezTo>
                        <a:pt x="88" y="49"/>
                        <a:pt x="90" y="43"/>
                        <a:pt x="89" y="37"/>
                      </a:cubicBezTo>
                      <a:cubicBezTo>
                        <a:pt x="84" y="20"/>
                        <a:pt x="47" y="4"/>
                        <a:pt x="49" y="24"/>
                      </a:cubicBezTo>
                      <a:close/>
                      <a:moveTo>
                        <a:pt x="147" y="48"/>
                      </a:moveTo>
                      <a:cubicBezTo>
                        <a:pt x="141" y="36"/>
                        <a:pt x="139" y="22"/>
                        <a:pt x="118" y="26"/>
                      </a:cubicBezTo>
                      <a:cubicBezTo>
                        <a:pt x="103" y="43"/>
                        <a:pt x="115" y="56"/>
                        <a:pt x="122" y="62"/>
                      </a:cubicBezTo>
                      <a:cubicBezTo>
                        <a:pt x="125" y="70"/>
                        <a:pt x="130" y="64"/>
                        <a:pt x="147" y="48"/>
                      </a:cubicBezTo>
                      <a:close/>
                      <a:moveTo>
                        <a:pt x="208" y="9"/>
                      </a:moveTo>
                      <a:cubicBezTo>
                        <a:pt x="193" y="40"/>
                        <a:pt x="178" y="52"/>
                        <a:pt x="164" y="76"/>
                      </a:cubicBezTo>
                      <a:cubicBezTo>
                        <a:pt x="186" y="60"/>
                        <a:pt x="207" y="62"/>
                        <a:pt x="227" y="63"/>
                      </a:cubicBezTo>
                      <a:cubicBezTo>
                        <a:pt x="250" y="50"/>
                        <a:pt x="257" y="42"/>
                        <a:pt x="250" y="38"/>
                      </a:cubicBezTo>
                      <a:cubicBezTo>
                        <a:pt x="240" y="17"/>
                        <a:pt x="229" y="0"/>
                        <a:pt x="208" y="9"/>
                      </a:cubicBezTo>
                      <a:close/>
                      <a:moveTo>
                        <a:pt x="1" y="163"/>
                      </a:moveTo>
                      <a:cubicBezTo>
                        <a:pt x="3" y="149"/>
                        <a:pt x="12" y="130"/>
                        <a:pt x="14" y="116"/>
                      </a:cubicBezTo>
                      <a:cubicBezTo>
                        <a:pt x="62" y="91"/>
                        <a:pt x="104" y="91"/>
                        <a:pt x="179" y="101"/>
                      </a:cubicBezTo>
                      <a:cubicBezTo>
                        <a:pt x="186" y="106"/>
                        <a:pt x="193" y="121"/>
                        <a:pt x="191" y="129"/>
                      </a:cubicBezTo>
                      <a:cubicBezTo>
                        <a:pt x="180" y="139"/>
                        <a:pt x="173" y="139"/>
                        <a:pt x="162" y="149"/>
                      </a:cubicBezTo>
                      <a:cubicBezTo>
                        <a:pt x="166" y="170"/>
                        <a:pt x="149" y="192"/>
                        <a:pt x="135" y="215"/>
                      </a:cubicBezTo>
                      <a:cubicBezTo>
                        <a:pt x="136" y="226"/>
                        <a:pt x="151" y="225"/>
                        <a:pt x="169" y="222"/>
                      </a:cubicBezTo>
                      <a:cubicBezTo>
                        <a:pt x="179" y="221"/>
                        <a:pt x="191" y="216"/>
                        <a:pt x="199" y="221"/>
                      </a:cubicBezTo>
                      <a:cubicBezTo>
                        <a:pt x="220" y="236"/>
                        <a:pt x="204" y="246"/>
                        <a:pt x="199" y="247"/>
                      </a:cubicBezTo>
                      <a:cubicBezTo>
                        <a:pt x="177" y="249"/>
                        <a:pt x="153" y="250"/>
                        <a:pt x="149" y="246"/>
                      </a:cubicBezTo>
                      <a:cubicBezTo>
                        <a:pt x="146" y="252"/>
                        <a:pt x="150" y="252"/>
                        <a:pt x="148" y="259"/>
                      </a:cubicBezTo>
                      <a:cubicBezTo>
                        <a:pt x="141" y="287"/>
                        <a:pt x="127" y="298"/>
                        <a:pt x="111" y="300"/>
                      </a:cubicBezTo>
                      <a:cubicBezTo>
                        <a:pt x="70" y="310"/>
                        <a:pt x="40" y="303"/>
                        <a:pt x="41" y="263"/>
                      </a:cubicBezTo>
                      <a:cubicBezTo>
                        <a:pt x="18" y="240"/>
                        <a:pt x="9" y="221"/>
                        <a:pt x="32" y="213"/>
                      </a:cubicBezTo>
                      <a:cubicBezTo>
                        <a:pt x="42" y="226"/>
                        <a:pt x="69" y="225"/>
                        <a:pt x="104" y="219"/>
                      </a:cubicBezTo>
                      <a:cubicBezTo>
                        <a:pt x="116" y="201"/>
                        <a:pt x="127" y="184"/>
                        <a:pt x="139" y="167"/>
                      </a:cubicBezTo>
                      <a:cubicBezTo>
                        <a:pt x="128" y="166"/>
                        <a:pt x="105" y="163"/>
                        <a:pt x="98" y="183"/>
                      </a:cubicBezTo>
                      <a:cubicBezTo>
                        <a:pt x="91" y="205"/>
                        <a:pt x="75" y="199"/>
                        <a:pt x="67" y="196"/>
                      </a:cubicBezTo>
                      <a:cubicBezTo>
                        <a:pt x="51" y="158"/>
                        <a:pt x="125" y="157"/>
                        <a:pt x="145" y="136"/>
                      </a:cubicBezTo>
                      <a:cubicBezTo>
                        <a:pt x="131" y="121"/>
                        <a:pt x="100" y="131"/>
                        <a:pt x="55" y="149"/>
                      </a:cubicBezTo>
                      <a:cubicBezTo>
                        <a:pt x="53" y="149"/>
                        <a:pt x="40" y="151"/>
                        <a:pt x="39" y="154"/>
                      </a:cubicBezTo>
                      <a:cubicBezTo>
                        <a:pt x="36" y="177"/>
                        <a:pt x="0" y="189"/>
                        <a:pt x="1" y="163"/>
                      </a:cubicBezTo>
                      <a:close/>
                      <a:moveTo>
                        <a:pt x="60" y="249"/>
                      </a:moveTo>
                      <a:cubicBezTo>
                        <a:pt x="55" y="256"/>
                        <a:pt x="58" y="262"/>
                        <a:pt x="71" y="272"/>
                      </a:cubicBezTo>
                      <a:cubicBezTo>
                        <a:pt x="75" y="275"/>
                        <a:pt x="88" y="273"/>
                        <a:pt x="104" y="272"/>
                      </a:cubicBezTo>
                      <a:cubicBezTo>
                        <a:pt x="108" y="264"/>
                        <a:pt x="111" y="261"/>
                        <a:pt x="114" y="253"/>
                      </a:cubicBezTo>
                      <a:cubicBezTo>
                        <a:pt x="96" y="251"/>
                        <a:pt x="78" y="250"/>
                        <a:pt x="60" y="249"/>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30" name="Freeform 24"/>
                <p:cNvSpPr/>
                <p:nvPr/>
              </p:nvSpPr>
              <p:spPr bwMode="auto">
                <a:xfrm>
                  <a:off x="3724901" y="3093774"/>
                  <a:ext cx="680645" cy="1039118"/>
                </a:xfrm>
                <a:custGeom>
                  <a:avLst/>
                  <a:gdLst>
                    <a:gd name="T0" fmla="*/ 13 w 184"/>
                    <a:gd name="T1" fmla="*/ 114 h 279"/>
                    <a:gd name="T2" fmla="*/ 6 w 184"/>
                    <a:gd name="T3" fmla="*/ 136 h 279"/>
                    <a:gd name="T4" fmla="*/ 1 w 184"/>
                    <a:gd name="T5" fmla="*/ 157 h 279"/>
                    <a:gd name="T6" fmla="*/ 59 w 184"/>
                    <a:gd name="T7" fmla="*/ 225 h 279"/>
                    <a:gd name="T8" fmla="*/ 67 w 184"/>
                    <a:gd name="T9" fmla="*/ 255 h 279"/>
                    <a:gd name="T10" fmla="*/ 103 w 184"/>
                    <a:gd name="T11" fmla="*/ 279 h 279"/>
                    <a:gd name="T12" fmla="*/ 167 w 184"/>
                    <a:gd name="T13" fmla="*/ 273 h 279"/>
                    <a:gd name="T14" fmla="*/ 184 w 184"/>
                    <a:gd name="T15" fmla="*/ 260 h 279"/>
                    <a:gd name="T16" fmla="*/ 182 w 184"/>
                    <a:gd name="T17" fmla="*/ 236 h 279"/>
                    <a:gd name="T18" fmla="*/ 135 w 184"/>
                    <a:gd name="T19" fmla="*/ 237 h 279"/>
                    <a:gd name="T20" fmla="*/ 90 w 184"/>
                    <a:gd name="T21" fmla="*/ 227 h 279"/>
                    <a:gd name="T22" fmla="*/ 143 w 184"/>
                    <a:gd name="T23" fmla="*/ 202 h 279"/>
                    <a:gd name="T24" fmla="*/ 146 w 184"/>
                    <a:gd name="T25" fmla="*/ 159 h 279"/>
                    <a:gd name="T26" fmla="*/ 182 w 184"/>
                    <a:gd name="T27" fmla="*/ 113 h 279"/>
                    <a:gd name="T28" fmla="*/ 126 w 184"/>
                    <a:gd name="T29" fmla="*/ 63 h 279"/>
                    <a:gd name="T30" fmla="*/ 83 w 184"/>
                    <a:gd name="T31" fmla="*/ 0 h 279"/>
                    <a:gd name="T32" fmla="*/ 88 w 184"/>
                    <a:gd name="T33" fmla="*/ 60 h 279"/>
                    <a:gd name="T34" fmla="*/ 41 w 184"/>
                    <a:gd name="T35" fmla="*/ 124 h 279"/>
                    <a:gd name="T36" fmla="*/ 46 w 184"/>
                    <a:gd name="T37" fmla="*/ 182 h 279"/>
                    <a:gd name="T38" fmla="*/ 13 w 184"/>
                    <a:gd name="T39" fmla="*/ 114 h 279"/>
                    <a:gd name="T40" fmla="*/ 112 w 184"/>
                    <a:gd name="T41" fmla="*/ 90 h 279"/>
                    <a:gd name="T42" fmla="*/ 132 w 184"/>
                    <a:gd name="T43" fmla="*/ 89 h 279"/>
                    <a:gd name="T44" fmla="*/ 147 w 184"/>
                    <a:gd name="T45" fmla="*/ 114 h 279"/>
                    <a:gd name="T46" fmla="*/ 129 w 184"/>
                    <a:gd name="T47" fmla="*/ 141 h 279"/>
                    <a:gd name="T48" fmla="*/ 108 w 184"/>
                    <a:gd name="T49" fmla="*/ 142 h 279"/>
                    <a:gd name="T50" fmla="*/ 105 w 184"/>
                    <a:gd name="T51" fmla="*/ 117 h 279"/>
                    <a:gd name="T52" fmla="*/ 112 w 184"/>
                    <a:gd name="T53" fmla="*/ 90 h 279"/>
                    <a:gd name="T54" fmla="*/ 89 w 184"/>
                    <a:gd name="T55" fmla="*/ 161 h 279"/>
                    <a:gd name="T56" fmla="*/ 107 w 184"/>
                    <a:gd name="T57" fmla="*/ 158 h 279"/>
                    <a:gd name="T58" fmla="*/ 105 w 184"/>
                    <a:gd name="T59" fmla="*/ 167 h 279"/>
                    <a:gd name="T60" fmla="*/ 95 w 184"/>
                    <a:gd name="T61" fmla="*/ 168 h 279"/>
                    <a:gd name="T62" fmla="*/ 89 w 184"/>
                    <a:gd name="T63" fmla="*/ 161 h 279"/>
                    <a:gd name="T64" fmla="*/ 95 w 184"/>
                    <a:gd name="T65" fmla="*/ 181 h 279"/>
                    <a:gd name="T66" fmla="*/ 112 w 184"/>
                    <a:gd name="T67" fmla="*/ 178 h 279"/>
                    <a:gd name="T68" fmla="*/ 119 w 184"/>
                    <a:gd name="T69" fmla="*/ 184 h 279"/>
                    <a:gd name="T70" fmla="*/ 103 w 184"/>
                    <a:gd name="T71" fmla="*/ 186 h 279"/>
                    <a:gd name="T72" fmla="*/ 95 w 184"/>
                    <a:gd name="T73" fmla="*/ 18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279">
                      <a:moveTo>
                        <a:pt x="13" y="114"/>
                      </a:moveTo>
                      <a:cubicBezTo>
                        <a:pt x="7" y="115"/>
                        <a:pt x="8" y="124"/>
                        <a:pt x="6" y="136"/>
                      </a:cubicBezTo>
                      <a:cubicBezTo>
                        <a:pt x="5" y="142"/>
                        <a:pt x="0" y="150"/>
                        <a:pt x="1" y="157"/>
                      </a:cubicBezTo>
                      <a:cubicBezTo>
                        <a:pt x="1" y="205"/>
                        <a:pt x="21" y="214"/>
                        <a:pt x="59" y="225"/>
                      </a:cubicBezTo>
                      <a:cubicBezTo>
                        <a:pt x="62" y="235"/>
                        <a:pt x="65" y="245"/>
                        <a:pt x="67" y="255"/>
                      </a:cubicBezTo>
                      <a:cubicBezTo>
                        <a:pt x="77" y="267"/>
                        <a:pt x="90" y="274"/>
                        <a:pt x="103" y="279"/>
                      </a:cubicBezTo>
                      <a:cubicBezTo>
                        <a:pt x="126" y="273"/>
                        <a:pt x="147" y="270"/>
                        <a:pt x="167" y="273"/>
                      </a:cubicBezTo>
                      <a:cubicBezTo>
                        <a:pt x="173" y="269"/>
                        <a:pt x="178" y="264"/>
                        <a:pt x="184" y="260"/>
                      </a:cubicBezTo>
                      <a:cubicBezTo>
                        <a:pt x="182" y="254"/>
                        <a:pt x="180" y="242"/>
                        <a:pt x="182" y="236"/>
                      </a:cubicBezTo>
                      <a:cubicBezTo>
                        <a:pt x="158" y="235"/>
                        <a:pt x="147" y="237"/>
                        <a:pt x="135" y="237"/>
                      </a:cubicBezTo>
                      <a:cubicBezTo>
                        <a:pt x="108" y="251"/>
                        <a:pt x="91" y="245"/>
                        <a:pt x="90" y="227"/>
                      </a:cubicBezTo>
                      <a:cubicBezTo>
                        <a:pt x="107" y="226"/>
                        <a:pt x="119" y="224"/>
                        <a:pt x="143" y="202"/>
                      </a:cubicBezTo>
                      <a:cubicBezTo>
                        <a:pt x="138" y="188"/>
                        <a:pt x="138" y="173"/>
                        <a:pt x="146" y="159"/>
                      </a:cubicBezTo>
                      <a:cubicBezTo>
                        <a:pt x="158" y="144"/>
                        <a:pt x="170" y="128"/>
                        <a:pt x="182" y="113"/>
                      </a:cubicBezTo>
                      <a:cubicBezTo>
                        <a:pt x="167" y="92"/>
                        <a:pt x="147" y="78"/>
                        <a:pt x="126" y="63"/>
                      </a:cubicBezTo>
                      <a:cubicBezTo>
                        <a:pt x="128" y="26"/>
                        <a:pt x="110" y="5"/>
                        <a:pt x="83" y="0"/>
                      </a:cubicBezTo>
                      <a:cubicBezTo>
                        <a:pt x="90" y="24"/>
                        <a:pt x="97" y="45"/>
                        <a:pt x="88" y="60"/>
                      </a:cubicBezTo>
                      <a:cubicBezTo>
                        <a:pt x="66" y="78"/>
                        <a:pt x="50" y="100"/>
                        <a:pt x="41" y="124"/>
                      </a:cubicBezTo>
                      <a:cubicBezTo>
                        <a:pt x="54" y="142"/>
                        <a:pt x="64" y="161"/>
                        <a:pt x="46" y="182"/>
                      </a:cubicBezTo>
                      <a:cubicBezTo>
                        <a:pt x="25" y="161"/>
                        <a:pt x="20" y="120"/>
                        <a:pt x="13" y="114"/>
                      </a:cubicBezTo>
                      <a:close/>
                      <a:moveTo>
                        <a:pt x="112" y="90"/>
                      </a:moveTo>
                      <a:cubicBezTo>
                        <a:pt x="119" y="91"/>
                        <a:pt x="125" y="87"/>
                        <a:pt x="132" y="89"/>
                      </a:cubicBezTo>
                      <a:cubicBezTo>
                        <a:pt x="149" y="95"/>
                        <a:pt x="155" y="107"/>
                        <a:pt x="147" y="114"/>
                      </a:cubicBezTo>
                      <a:cubicBezTo>
                        <a:pt x="141" y="123"/>
                        <a:pt x="135" y="132"/>
                        <a:pt x="129" y="141"/>
                      </a:cubicBezTo>
                      <a:cubicBezTo>
                        <a:pt x="122" y="145"/>
                        <a:pt x="115" y="145"/>
                        <a:pt x="108" y="142"/>
                      </a:cubicBezTo>
                      <a:cubicBezTo>
                        <a:pt x="107" y="134"/>
                        <a:pt x="106" y="125"/>
                        <a:pt x="105" y="117"/>
                      </a:cubicBezTo>
                      <a:cubicBezTo>
                        <a:pt x="102" y="104"/>
                        <a:pt x="105" y="96"/>
                        <a:pt x="112" y="90"/>
                      </a:cubicBezTo>
                      <a:close/>
                      <a:moveTo>
                        <a:pt x="89" y="161"/>
                      </a:moveTo>
                      <a:cubicBezTo>
                        <a:pt x="93" y="159"/>
                        <a:pt x="102" y="160"/>
                        <a:pt x="107" y="158"/>
                      </a:cubicBezTo>
                      <a:cubicBezTo>
                        <a:pt x="108" y="162"/>
                        <a:pt x="104" y="163"/>
                        <a:pt x="105" y="167"/>
                      </a:cubicBezTo>
                      <a:cubicBezTo>
                        <a:pt x="101" y="167"/>
                        <a:pt x="98" y="168"/>
                        <a:pt x="95" y="168"/>
                      </a:cubicBezTo>
                      <a:cubicBezTo>
                        <a:pt x="93" y="166"/>
                        <a:pt x="91" y="164"/>
                        <a:pt x="89" y="161"/>
                      </a:cubicBezTo>
                      <a:close/>
                      <a:moveTo>
                        <a:pt x="95" y="181"/>
                      </a:moveTo>
                      <a:cubicBezTo>
                        <a:pt x="101" y="180"/>
                        <a:pt x="106" y="179"/>
                        <a:pt x="112" y="178"/>
                      </a:cubicBezTo>
                      <a:cubicBezTo>
                        <a:pt x="114" y="180"/>
                        <a:pt x="117" y="182"/>
                        <a:pt x="119" y="184"/>
                      </a:cubicBezTo>
                      <a:cubicBezTo>
                        <a:pt x="114" y="185"/>
                        <a:pt x="108" y="185"/>
                        <a:pt x="103" y="186"/>
                      </a:cubicBezTo>
                      <a:cubicBezTo>
                        <a:pt x="100" y="185"/>
                        <a:pt x="98" y="183"/>
                        <a:pt x="95" y="181"/>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31" name="Freeform 25"/>
                <p:cNvSpPr/>
                <p:nvPr/>
              </p:nvSpPr>
              <p:spPr bwMode="auto">
                <a:xfrm>
                  <a:off x="4870653" y="3182258"/>
                  <a:ext cx="691989" cy="862150"/>
                </a:xfrm>
                <a:custGeom>
                  <a:avLst/>
                  <a:gdLst>
                    <a:gd name="T0" fmla="*/ 49 w 187"/>
                    <a:gd name="T1" fmla="*/ 23 h 231"/>
                    <a:gd name="T2" fmla="*/ 68 w 187"/>
                    <a:gd name="T3" fmla="*/ 14 h 231"/>
                    <a:gd name="T4" fmla="*/ 92 w 187"/>
                    <a:gd name="T5" fmla="*/ 3 h 231"/>
                    <a:gd name="T6" fmla="*/ 120 w 187"/>
                    <a:gd name="T7" fmla="*/ 16 h 231"/>
                    <a:gd name="T8" fmla="*/ 124 w 187"/>
                    <a:gd name="T9" fmla="*/ 34 h 231"/>
                    <a:gd name="T10" fmla="*/ 90 w 187"/>
                    <a:gd name="T11" fmla="*/ 113 h 231"/>
                    <a:gd name="T12" fmla="*/ 142 w 187"/>
                    <a:gd name="T13" fmla="*/ 125 h 231"/>
                    <a:gd name="T14" fmla="*/ 181 w 187"/>
                    <a:gd name="T15" fmla="*/ 136 h 231"/>
                    <a:gd name="T16" fmla="*/ 178 w 187"/>
                    <a:gd name="T17" fmla="*/ 157 h 231"/>
                    <a:gd name="T18" fmla="*/ 142 w 187"/>
                    <a:gd name="T19" fmla="*/ 158 h 231"/>
                    <a:gd name="T20" fmla="*/ 111 w 187"/>
                    <a:gd name="T21" fmla="*/ 229 h 231"/>
                    <a:gd name="T22" fmla="*/ 58 w 187"/>
                    <a:gd name="T23" fmla="*/ 227 h 231"/>
                    <a:gd name="T24" fmla="*/ 23 w 187"/>
                    <a:gd name="T25" fmla="*/ 223 h 231"/>
                    <a:gd name="T26" fmla="*/ 13 w 187"/>
                    <a:gd name="T27" fmla="*/ 169 h 231"/>
                    <a:gd name="T28" fmla="*/ 5 w 187"/>
                    <a:gd name="T29" fmla="*/ 141 h 231"/>
                    <a:gd name="T30" fmla="*/ 64 w 187"/>
                    <a:gd name="T31" fmla="*/ 136 h 231"/>
                    <a:gd name="T32" fmla="*/ 57 w 187"/>
                    <a:gd name="T33" fmla="*/ 120 h 231"/>
                    <a:gd name="T34" fmla="*/ 83 w 187"/>
                    <a:gd name="T35" fmla="*/ 66 h 231"/>
                    <a:gd name="T36" fmla="*/ 76 w 187"/>
                    <a:gd name="T37" fmla="*/ 42 h 231"/>
                    <a:gd name="T38" fmla="*/ 49 w 187"/>
                    <a:gd name="T39" fmla="*/ 23 h 231"/>
                    <a:gd name="T40" fmla="*/ 31 w 187"/>
                    <a:gd name="T41" fmla="*/ 165 h 231"/>
                    <a:gd name="T42" fmla="*/ 89 w 187"/>
                    <a:gd name="T43" fmla="*/ 198 h 231"/>
                    <a:gd name="T44" fmla="*/ 97 w 187"/>
                    <a:gd name="T45" fmla="*/ 162 h 231"/>
                    <a:gd name="T46" fmla="*/ 31 w 187"/>
                    <a:gd name="T47" fmla="*/ 16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7" h="231">
                      <a:moveTo>
                        <a:pt x="49" y="23"/>
                      </a:moveTo>
                      <a:cubicBezTo>
                        <a:pt x="54" y="19"/>
                        <a:pt x="61" y="18"/>
                        <a:pt x="68" y="14"/>
                      </a:cubicBezTo>
                      <a:cubicBezTo>
                        <a:pt x="75" y="11"/>
                        <a:pt x="84" y="5"/>
                        <a:pt x="92" y="3"/>
                      </a:cubicBezTo>
                      <a:cubicBezTo>
                        <a:pt x="104" y="0"/>
                        <a:pt x="114" y="7"/>
                        <a:pt x="120" y="16"/>
                      </a:cubicBezTo>
                      <a:cubicBezTo>
                        <a:pt x="123" y="21"/>
                        <a:pt x="123" y="28"/>
                        <a:pt x="124" y="34"/>
                      </a:cubicBezTo>
                      <a:cubicBezTo>
                        <a:pt x="119" y="63"/>
                        <a:pt x="105" y="88"/>
                        <a:pt x="90" y="113"/>
                      </a:cubicBezTo>
                      <a:cubicBezTo>
                        <a:pt x="103" y="124"/>
                        <a:pt x="125" y="121"/>
                        <a:pt x="142" y="125"/>
                      </a:cubicBezTo>
                      <a:cubicBezTo>
                        <a:pt x="148" y="126"/>
                        <a:pt x="170" y="127"/>
                        <a:pt x="181" y="136"/>
                      </a:cubicBezTo>
                      <a:cubicBezTo>
                        <a:pt x="187" y="141"/>
                        <a:pt x="185" y="148"/>
                        <a:pt x="178" y="157"/>
                      </a:cubicBezTo>
                      <a:cubicBezTo>
                        <a:pt x="174" y="162"/>
                        <a:pt x="148" y="155"/>
                        <a:pt x="142" y="158"/>
                      </a:cubicBezTo>
                      <a:cubicBezTo>
                        <a:pt x="134" y="181"/>
                        <a:pt x="134" y="200"/>
                        <a:pt x="111" y="229"/>
                      </a:cubicBezTo>
                      <a:cubicBezTo>
                        <a:pt x="96" y="230"/>
                        <a:pt x="76" y="231"/>
                        <a:pt x="58" y="227"/>
                      </a:cubicBezTo>
                      <a:cubicBezTo>
                        <a:pt x="46" y="224"/>
                        <a:pt x="33" y="225"/>
                        <a:pt x="23" y="223"/>
                      </a:cubicBezTo>
                      <a:cubicBezTo>
                        <a:pt x="28" y="203"/>
                        <a:pt x="25" y="185"/>
                        <a:pt x="13" y="169"/>
                      </a:cubicBezTo>
                      <a:cubicBezTo>
                        <a:pt x="5" y="164"/>
                        <a:pt x="0" y="156"/>
                        <a:pt x="5" y="141"/>
                      </a:cubicBezTo>
                      <a:cubicBezTo>
                        <a:pt x="15" y="129"/>
                        <a:pt x="41" y="134"/>
                        <a:pt x="64" y="136"/>
                      </a:cubicBezTo>
                      <a:cubicBezTo>
                        <a:pt x="62" y="131"/>
                        <a:pt x="59" y="125"/>
                        <a:pt x="57" y="120"/>
                      </a:cubicBezTo>
                      <a:cubicBezTo>
                        <a:pt x="62" y="102"/>
                        <a:pt x="71" y="88"/>
                        <a:pt x="83" y="66"/>
                      </a:cubicBezTo>
                      <a:cubicBezTo>
                        <a:pt x="73" y="62"/>
                        <a:pt x="69" y="49"/>
                        <a:pt x="76" y="42"/>
                      </a:cubicBezTo>
                      <a:cubicBezTo>
                        <a:pt x="81" y="36"/>
                        <a:pt x="60" y="36"/>
                        <a:pt x="49" y="23"/>
                      </a:cubicBezTo>
                      <a:close/>
                      <a:moveTo>
                        <a:pt x="31" y="165"/>
                      </a:moveTo>
                      <a:cubicBezTo>
                        <a:pt x="34" y="187"/>
                        <a:pt x="54" y="198"/>
                        <a:pt x="89" y="198"/>
                      </a:cubicBezTo>
                      <a:cubicBezTo>
                        <a:pt x="100" y="189"/>
                        <a:pt x="102" y="177"/>
                        <a:pt x="97" y="162"/>
                      </a:cubicBezTo>
                      <a:cubicBezTo>
                        <a:pt x="75" y="158"/>
                        <a:pt x="59" y="162"/>
                        <a:pt x="31" y="165"/>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32" name="Freeform 26"/>
                <p:cNvSpPr/>
                <p:nvPr/>
              </p:nvSpPr>
              <p:spPr bwMode="auto">
                <a:xfrm>
                  <a:off x="5898427" y="3043860"/>
                  <a:ext cx="1011892" cy="1238774"/>
                </a:xfrm>
                <a:custGeom>
                  <a:avLst/>
                  <a:gdLst>
                    <a:gd name="T0" fmla="*/ 207 w 273"/>
                    <a:gd name="T1" fmla="*/ 11 h 332"/>
                    <a:gd name="T2" fmla="*/ 199 w 273"/>
                    <a:gd name="T3" fmla="*/ 76 h 332"/>
                    <a:gd name="T4" fmla="*/ 158 w 273"/>
                    <a:gd name="T5" fmla="*/ 75 h 332"/>
                    <a:gd name="T6" fmla="*/ 154 w 273"/>
                    <a:gd name="T7" fmla="*/ 101 h 332"/>
                    <a:gd name="T8" fmla="*/ 149 w 273"/>
                    <a:gd name="T9" fmla="*/ 140 h 332"/>
                    <a:gd name="T10" fmla="*/ 165 w 273"/>
                    <a:gd name="T11" fmla="*/ 145 h 332"/>
                    <a:gd name="T12" fmla="*/ 137 w 273"/>
                    <a:gd name="T13" fmla="*/ 186 h 332"/>
                    <a:gd name="T14" fmla="*/ 152 w 273"/>
                    <a:gd name="T15" fmla="*/ 199 h 332"/>
                    <a:gd name="T16" fmla="*/ 190 w 273"/>
                    <a:gd name="T17" fmla="*/ 197 h 332"/>
                    <a:gd name="T18" fmla="*/ 205 w 273"/>
                    <a:gd name="T19" fmla="*/ 332 h 332"/>
                    <a:gd name="T20" fmla="*/ 248 w 273"/>
                    <a:gd name="T21" fmla="*/ 161 h 332"/>
                    <a:gd name="T22" fmla="*/ 241 w 273"/>
                    <a:gd name="T23" fmla="*/ 111 h 332"/>
                    <a:gd name="T24" fmla="*/ 207 w 273"/>
                    <a:gd name="T25" fmla="*/ 11 h 332"/>
                    <a:gd name="T26" fmla="*/ 110 w 273"/>
                    <a:gd name="T27" fmla="*/ 15 h 332"/>
                    <a:gd name="T28" fmla="*/ 112 w 273"/>
                    <a:gd name="T29" fmla="*/ 47 h 332"/>
                    <a:gd name="T30" fmla="*/ 87 w 273"/>
                    <a:gd name="T31" fmla="*/ 97 h 332"/>
                    <a:gd name="T32" fmla="*/ 90 w 273"/>
                    <a:gd name="T33" fmla="*/ 121 h 332"/>
                    <a:gd name="T34" fmla="*/ 86 w 273"/>
                    <a:gd name="T35" fmla="*/ 152 h 332"/>
                    <a:gd name="T36" fmla="*/ 126 w 273"/>
                    <a:gd name="T37" fmla="*/ 117 h 332"/>
                    <a:gd name="T38" fmla="*/ 139 w 273"/>
                    <a:gd name="T39" fmla="*/ 106 h 332"/>
                    <a:gd name="T40" fmla="*/ 139 w 273"/>
                    <a:gd name="T41" fmla="*/ 122 h 332"/>
                    <a:gd name="T42" fmla="*/ 90 w 273"/>
                    <a:gd name="T43" fmla="*/ 193 h 332"/>
                    <a:gd name="T44" fmla="*/ 88 w 273"/>
                    <a:gd name="T45" fmla="*/ 274 h 332"/>
                    <a:gd name="T46" fmla="*/ 58 w 273"/>
                    <a:gd name="T47" fmla="*/ 246 h 332"/>
                    <a:gd name="T48" fmla="*/ 77 w 273"/>
                    <a:gd name="T49" fmla="*/ 247 h 332"/>
                    <a:gd name="T50" fmla="*/ 77 w 273"/>
                    <a:gd name="T51" fmla="*/ 213 h 332"/>
                    <a:gd name="T52" fmla="*/ 25 w 273"/>
                    <a:gd name="T53" fmla="*/ 239 h 332"/>
                    <a:gd name="T54" fmla="*/ 10 w 273"/>
                    <a:gd name="T55" fmla="*/ 217 h 332"/>
                    <a:gd name="T56" fmla="*/ 44 w 273"/>
                    <a:gd name="T57" fmla="*/ 150 h 332"/>
                    <a:gd name="T58" fmla="*/ 9 w 273"/>
                    <a:gd name="T59" fmla="*/ 164 h 332"/>
                    <a:gd name="T60" fmla="*/ 10 w 273"/>
                    <a:gd name="T61" fmla="*/ 142 h 332"/>
                    <a:gd name="T62" fmla="*/ 66 w 273"/>
                    <a:gd name="T63" fmla="*/ 102 h 332"/>
                    <a:gd name="T64" fmla="*/ 110 w 273"/>
                    <a:gd name="T65" fmla="*/ 15 h 332"/>
                    <a:gd name="T66" fmla="*/ 63 w 273"/>
                    <a:gd name="T67" fmla="*/ 173 h 332"/>
                    <a:gd name="T68" fmla="*/ 53 w 273"/>
                    <a:gd name="T69" fmla="*/ 180 h 332"/>
                    <a:gd name="T70" fmla="*/ 63 w 273"/>
                    <a:gd name="T71" fmla="*/ 187 h 332"/>
                    <a:gd name="T72" fmla="*/ 72 w 273"/>
                    <a:gd name="T73" fmla="*/ 180 h 332"/>
                    <a:gd name="T74" fmla="*/ 63 w 273"/>
                    <a:gd name="T75" fmla="*/ 173 h 332"/>
                    <a:gd name="T76" fmla="*/ 170 w 273"/>
                    <a:gd name="T77" fmla="*/ 119 h 332"/>
                    <a:gd name="T78" fmla="*/ 187 w 273"/>
                    <a:gd name="T79" fmla="*/ 106 h 332"/>
                    <a:gd name="T80" fmla="*/ 198 w 273"/>
                    <a:gd name="T81" fmla="*/ 125 h 332"/>
                    <a:gd name="T82" fmla="*/ 170 w 273"/>
                    <a:gd name="T83" fmla="*/ 119 h 332"/>
                    <a:gd name="T84" fmla="*/ 170 w 273"/>
                    <a:gd name="T85" fmla="*/ 170 h 332"/>
                    <a:gd name="T86" fmla="*/ 186 w 273"/>
                    <a:gd name="T87" fmla="*/ 150 h 332"/>
                    <a:gd name="T88" fmla="*/ 195 w 273"/>
                    <a:gd name="T89" fmla="*/ 163 h 332"/>
                    <a:gd name="T90" fmla="*/ 170 w 273"/>
                    <a:gd name="T91" fmla="*/ 17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3" h="332">
                      <a:moveTo>
                        <a:pt x="207" y="11"/>
                      </a:moveTo>
                      <a:cubicBezTo>
                        <a:pt x="207" y="31"/>
                        <a:pt x="202" y="56"/>
                        <a:pt x="199" y="76"/>
                      </a:cubicBezTo>
                      <a:cubicBezTo>
                        <a:pt x="185" y="78"/>
                        <a:pt x="173" y="73"/>
                        <a:pt x="158" y="75"/>
                      </a:cubicBezTo>
                      <a:cubicBezTo>
                        <a:pt x="153" y="85"/>
                        <a:pt x="154" y="91"/>
                        <a:pt x="154" y="101"/>
                      </a:cubicBezTo>
                      <a:cubicBezTo>
                        <a:pt x="153" y="114"/>
                        <a:pt x="141" y="129"/>
                        <a:pt x="149" y="140"/>
                      </a:cubicBezTo>
                      <a:cubicBezTo>
                        <a:pt x="153" y="143"/>
                        <a:pt x="161" y="143"/>
                        <a:pt x="165" y="145"/>
                      </a:cubicBezTo>
                      <a:cubicBezTo>
                        <a:pt x="146" y="163"/>
                        <a:pt x="134" y="168"/>
                        <a:pt x="137" y="186"/>
                      </a:cubicBezTo>
                      <a:cubicBezTo>
                        <a:pt x="135" y="197"/>
                        <a:pt x="142" y="202"/>
                        <a:pt x="152" y="199"/>
                      </a:cubicBezTo>
                      <a:cubicBezTo>
                        <a:pt x="165" y="200"/>
                        <a:pt x="177" y="196"/>
                        <a:pt x="190" y="197"/>
                      </a:cubicBezTo>
                      <a:cubicBezTo>
                        <a:pt x="174" y="251"/>
                        <a:pt x="199" y="289"/>
                        <a:pt x="205" y="332"/>
                      </a:cubicBezTo>
                      <a:cubicBezTo>
                        <a:pt x="221" y="271"/>
                        <a:pt x="231" y="221"/>
                        <a:pt x="248" y="161"/>
                      </a:cubicBezTo>
                      <a:cubicBezTo>
                        <a:pt x="273" y="150"/>
                        <a:pt x="270" y="121"/>
                        <a:pt x="241" y="111"/>
                      </a:cubicBezTo>
                      <a:cubicBezTo>
                        <a:pt x="239" y="51"/>
                        <a:pt x="231" y="0"/>
                        <a:pt x="207" y="11"/>
                      </a:cubicBezTo>
                      <a:close/>
                      <a:moveTo>
                        <a:pt x="110" y="15"/>
                      </a:moveTo>
                      <a:cubicBezTo>
                        <a:pt x="138" y="4"/>
                        <a:pt x="128" y="24"/>
                        <a:pt x="112" y="47"/>
                      </a:cubicBezTo>
                      <a:cubicBezTo>
                        <a:pt x="99" y="61"/>
                        <a:pt x="88" y="77"/>
                        <a:pt x="87" y="97"/>
                      </a:cubicBezTo>
                      <a:cubicBezTo>
                        <a:pt x="87" y="105"/>
                        <a:pt x="90" y="113"/>
                        <a:pt x="90" y="121"/>
                      </a:cubicBezTo>
                      <a:cubicBezTo>
                        <a:pt x="90" y="131"/>
                        <a:pt x="86" y="141"/>
                        <a:pt x="86" y="152"/>
                      </a:cubicBezTo>
                      <a:cubicBezTo>
                        <a:pt x="87" y="169"/>
                        <a:pt x="122" y="134"/>
                        <a:pt x="126" y="117"/>
                      </a:cubicBezTo>
                      <a:cubicBezTo>
                        <a:pt x="128" y="111"/>
                        <a:pt x="134" y="110"/>
                        <a:pt x="139" y="106"/>
                      </a:cubicBezTo>
                      <a:cubicBezTo>
                        <a:pt x="136" y="113"/>
                        <a:pt x="143" y="115"/>
                        <a:pt x="139" y="122"/>
                      </a:cubicBezTo>
                      <a:cubicBezTo>
                        <a:pt x="127" y="144"/>
                        <a:pt x="103" y="173"/>
                        <a:pt x="90" y="193"/>
                      </a:cubicBezTo>
                      <a:cubicBezTo>
                        <a:pt x="91" y="224"/>
                        <a:pt x="96" y="252"/>
                        <a:pt x="88" y="274"/>
                      </a:cubicBezTo>
                      <a:cubicBezTo>
                        <a:pt x="73" y="279"/>
                        <a:pt x="52" y="263"/>
                        <a:pt x="58" y="246"/>
                      </a:cubicBezTo>
                      <a:cubicBezTo>
                        <a:pt x="64" y="249"/>
                        <a:pt x="69" y="256"/>
                        <a:pt x="77" y="247"/>
                      </a:cubicBezTo>
                      <a:cubicBezTo>
                        <a:pt x="77" y="236"/>
                        <a:pt x="77" y="224"/>
                        <a:pt x="77" y="213"/>
                      </a:cubicBezTo>
                      <a:cubicBezTo>
                        <a:pt x="60" y="222"/>
                        <a:pt x="43" y="230"/>
                        <a:pt x="25" y="239"/>
                      </a:cubicBezTo>
                      <a:cubicBezTo>
                        <a:pt x="17" y="242"/>
                        <a:pt x="6" y="240"/>
                        <a:pt x="10" y="217"/>
                      </a:cubicBezTo>
                      <a:cubicBezTo>
                        <a:pt x="27" y="195"/>
                        <a:pt x="42" y="174"/>
                        <a:pt x="44" y="150"/>
                      </a:cubicBezTo>
                      <a:cubicBezTo>
                        <a:pt x="32" y="154"/>
                        <a:pt x="21" y="159"/>
                        <a:pt x="9" y="164"/>
                      </a:cubicBezTo>
                      <a:cubicBezTo>
                        <a:pt x="0" y="168"/>
                        <a:pt x="3" y="153"/>
                        <a:pt x="10" y="142"/>
                      </a:cubicBezTo>
                      <a:cubicBezTo>
                        <a:pt x="23" y="120"/>
                        <a:pt x="64" y="106"/>
                        <a:pt x="66" y="102"/>
                      </a:cubicBezTo>
                      <a:cubicBezTo>
                        <a:pt x="75" y="62"/>
                        <a:pt x="87" y="30"/>
                        <a:pt x="110" y="15"/>
                      </a:cubicBezTo>
                      <a:close/>
                      <a:moveTo>
                        <a:pt x="63" y="173"/>
                      </a:moveTo>
                      <a:cubicBezTo>
                        <a:pt x="58" y="173"/>
                        <a:pt x="53" y="176"/>
                        <a:pt x="53" y="180"/>
                      </a:cubicBezTo>
                      <a:cubicBezTo>
                        <a:pt x="53" y="183"/>
                        <a:pt x="58" y="187"/>
                        <a:pt x="63" y="187"/>
                      </a:cubicBezTo>
                      <a:cubicBezTo>
                        <a:pt x="68" y="187"/>
                        <a:pt x="72" y="183"/>
                        <a:pt x="72" y="180"/>
                      </a:cubicBezTo>
                      <a:cubicBezTo>
                        <a:pt x="72" y="176"/>
                        <a:pt x="68" y="173"/>
                        <a:pt x="63" y="173"/>
                      </a:cubicBezTo>
                      <a:close/>
                      <a:moveTo>
                        <a:pt x="170" y="119"/>
                      </a:moveTo>
                      <a:cubicBezTo>
                        <a:pt x="168" y="108"/>
                        <a:pt x="174" y="105"/>
                        <a:pt x="187" y="106"/>
                      </a:cubicBezTo>
                      <a:cubicBezTo>
                        <a:pt x="197" y="112"/>
                        <a:pt x="200" y="116"/>
                        <a:pt x="198" y="125"/>
                      </a:cubicBezTo>
                      <a:cubicBezTo>
                        <a:pt x="186" y="127"/>
                        <a:pt x="176" y="125"/>
                        <a:pt x="170" y="119"/>
                      </a:cubicBezTo>
                      <a:close/>
                      <a:moveTo>
                        <a:pt x="170" y="170"/>
                      </a:moveTo>
                      <a:cubicBezTo>
                        <a:pt x="168" y="159"/>
                        <a:pt x="173" y="150"/>
                        <a:pt x="186" y="150"/>
                      </a:cubicBezTo>
                      <a:cubicBezTo>
                        <a:pt x="186" y="151"/>
                        <a:pt x="195" y="149"/>
                        <a:pt x="195" y="163"/>
                      </a:cubicBezTo>
                      <a:cubicBezTo>
                        <a:pt x="182" y="165"/>
                        <a:pt x="176" y="176"/>
                        <a:pt x="170" y="170"/>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33" name="Freeform 27"/>
                <p:cNvSpPr/>
                <p:nvPr/>
              </p:nvSpPr>
              <p:spPr bwMode="auto">
                <a:xfrm>
                  <a:off x="7114512" y="3082430"/>
                  <a:ext cx="1186591" cy="950634"/>
                </a:xfrm>
                <a:custGeom>
                  <a:avLst/>
                  <a:gdLst>
                    <a:gd name="T0" fmla="*/ 79 w 320"/>
                    <a:gd name="T1" fmla="*/ 32 h 255"/>
                    <a:gd name="T2" fmla="*/ 61 w 320"/>
                    <a:gd name="T3" fmla="*/ 83 h 255"/>
                    <a:gd name="T4" fmla="*/ 27 w 320"/>
                    <a:gd name="T5" fmla="*/ 92 h 255"/>
                    <a:gd name="T6" fmla="*/ 54 w 320"/>
                    <a:gd name="T7" fmla="*/ 120 h 255"/>
                    <a:gd name="T8" fmla="*/ 45 w 320"/>
                    <a:gd name="T9" fmla="*/ 175 h 255"/>
                    <a:gd name="T10" fmla="*/ 38 w 320"/>
                    <a:gd name="T11" fmla="*/ 183 h 255"/>
                    <a:gd name="T12" fmla="*/ 0 w 320"/>
                    <a:gd name="T13" fmla="*/ 200 h 255"/>
                    <a:gd name="T14" fmla="*/ 28 w 320"/>
                    <a:gd name="T15" fmla="*/ 235 h 255"/>
                    <a:gd name="T16" fmla="*/ 48 w 320"/>
                    <a:gd name="T17" fmla="*/ 214 h 255"/>
                    <a:gd name="T18" fmla="*/ 61 w 320"/>
                    <a:gd name="T19" fmla="*/ 234 h 255"/>
                    <a:gd name="T20" fmla="*/ 81 w 320"/>
                    <a:gd name="T21" fmla="*/ 217 h 255"/>
                    <a:gd name="T22" fmla="*/ 74 w 320"/>
                    <a:gd name="T23" fmla="*/ 175 h 255"/>
                    <a:gd name="T24" fmla="*/ 122 w 320"/>
                    <a:gd name="T25" fmla="*/ 105 h 255"/>
                    <a:gd name="T26" fmla="*/ 155 w 320"/>
                    <a:gd name="T27" fmla="*/ 122 h 255"/>
                    <a:gd name="T28" fmla="*/ 136 w 320"/>
                    <a:gd name="T29" fmla="*/ 141 h 255"/>
                    <a:gd name="T30" fmla="*/ 114 w 320"/>
                    <a:gd name="T31" fmla="*/ 144 h 255"/>
                    <a:gd name="T32" fmla="*/ 113 w 320"/>
                    <a:gd name="T33" fmla="*/ 173 h 255"/>
                    <a:gd name="T34" fmla="*/ 167 w 320"/>
                    <a:gd name="T35" fmla="*/ 203 h 255"/>
                    <a:gd name="T36" fmla="*/ 120 w 320"/>
                    <a:gd name="T37" fmla="*/ 207 h 255"/>
                    <a:gd name="T38" fmla="*/ 104 w 320"/>
                    <a:gd name="T39" fmla="*/ 173 h 255"/>
                    <a:gd name="T40" fmla="*/ 93 w 320"/>
                    <a:gd name="T41" fmla="*/ 229 h 255"/>
                    <a:gd name="T42" fmla="*/ 192 w 320"/>
                    <a:gd name="T43" fmla="*/ 220 h 255"/>
                    <a:gd name="T44" fmla="*/ 218 w 320"/>
                    <a:gd name="T45" fmla="*/ 249 h 255"/>
                    <a:gd name="T46" fmla="*/ 320 w 320"/>
                    <a:gd name="T47" fmla="*/ 238 h 255"/>
                    <a:gd name="T48" fmla="*/ 312 w 320"/>
                    <a:gd name="T49" fmla="*/ 231 h 255"/>
                    <a:gd name="T50" fmla="*/ 255 w 320"/>
                    <a:gd name="T51" fmla="*/ 216 h 255"/>
                    <a:gd name="T52" fmla="*/ 214 w 320"/>
                    <a:gd name="T53" fmla="*/ 192 h 255"/>
                    <a:gd name="T54" fmla="*/ 223 w 320"/>
                    <a:gd name="T55" fmla="*/ 107 h 255"/>
                    <a:gd name="T56" fmla="*/ 189 w 320"/>
                    <a:gd name="T57" fmla="*/ 119 h 255"/>
                    <a:gd name="T58" fmla="*/ 215 w 320"/>
                    <a:gd name="T59" fmla="*/ 94 h 255"/>
                    <a:gd name="T60" fmla="*/ 241 w 320"/>
                    <a:gd name="T61" fmla="*/ 72 h 255"/>
                    <a:gd name="T62" fmla="*/ 240 w 320"/>
                    <a:gd name="T63" fmla="*/ 34 h 255"/>
                    <a:gd name="T64" fmla="*/ 194 w 320"/>
                    <a:gd name="T65" fmla="*/ 65 h 255"/>
                    <a:gd name="T66" fmla="*/ 174 w 320"/>
                    <a:gd name="T67" fmla="*/ 0 h 255"/>
                    <a:gd name="T68" fmla="*/ 163 w 320"/>
                    <a:gd name="T69" fmla="*/ 72 h 255"/>
                    <a:gd name="T70" fmla="*/ 115 w 320"/>
                    <a:gd name="T71" fmla="*/ 96 h 255"/>
                    <a:gd name="T72" fmla="*/ 81 w 320"/>
                    <a:gd name="T73" fmla="*/ 133 h 255"/>
                    <a:gd name="T74" fmla="*/ 91 w 320"/>
                    <a:gd name="T75" fmla="*/ 94 h 255"/>
                    <a:gd name="T76" fmla="*/ 79 w 320"/>
                    <a:gd name="T77" fmla="*/ 32 h 255"/>
                    <a:gd name="T78" fmla="*/ 169 w 320"/>
                    <a:gd name="T79" fmla="*/ 162 h 255"/>
                    <a:gd name="T80" fmla="*/ 200 w 320"/>
                    <a:gd name="T81" fmla="*/ 138 h 255"/>
                    <a:gd name="T82" fmla="*/ 189 w 320"/>
                    <a:gd name="T83" fmla="*/ 181 h 255"/>
                    <a:gd name="T84" fmla="*/ 169 w 320"/>
                    <a:gd name="T85" fmla="*/ 16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0" h="255">
                      <a:moveTo>
                        <a:pt x="79" y="32"/>
                      </a:moveTo>
                      <a:cubicBezTo>
                        <a:pt x="72" y="48"/>
                        <a:pt x="66" y="65"/>
                        <a:pt x="61" y="83"/>
                      </a:cubicBezTo>
                      <a:cubicBezTo>
                        <a:pt x="62" y="100"/>
                        <a:pt x="46" y="97"/>
                        <a:pt x="27" y="92"/>
                      </a:cubicBezTo>
                      <a:cubicBezTo>
                        <a:pt x="27" y="105"/>
                        <a:pt x="36" y="113"/>
                        <a:pt x="54" y="120"/>
                      </a:cubicBezTo>
                      <a:cubicBezTo>
                        <a:pt x="52" y="141"/>
                        <a:pt x="50" y="163"/>
                        <a:pt x="45" y="175"/>
                      </a:cubicBezTo>
                      <a:cubicBezTo>
                        <a:pt x="43" y="179"/>
                        <a:pt x="40" y="182"/>
                        <a:pt x="38" y="183"/>
                      </a:cubicBezTo>
                      <a:cubicBezTo>
                        <a:pt x="23" y="194"/>
                        <a:pt x="14" y="197"/>
                        <a:pt x="0" y="200"/>
                      </a:cubicBezTo>
                      <a:cubicBezTo>
                        <a:pt x="12" y="227"/>
                        <a:pt x="8" y="235"/>
                        <a:pt x="28" y="235"/>
                      </a:cubicBezTo>
                      <a:cubicBezTo>
                        <a:pt x="32" y="228"/>
                        <a:pt x="44" y="222"/>
                        <a:pt x="48" y="214"/>
                      </a:cubicBezTo>
                      <a:cubicBezTo>
                        <a:pt x="50" y="223"/>
                        <a:pt x="59" y="226"/>
                        <a:pt x="61" y="234"/>
                      </a:cubicBezTo>
                      <a:cubicBezTo>
                        <a:pt x="70" y="231"/>
                        <a:pt x="78" y="231"/>
                        <a:pt x="81" y="217"/>
                      </a:cubicBezTo>
                      <a:cubicBezTo>
                        <a:pt x="78" y="203"/>
                        <a:pt x="76" y="189"/>
                        <a:pt x="74" y="175"/>
                      </a:cubicBezTo>
                      <a:cubicBezTo>
                        <a:pt x="92" y="162"/>
                        <a:pt x="109" y="137"/>
                        <a:pt x="122" y="105"/>
                      </a:cubicBezTo>
                      <a:cubicBezTo>
                        <a:pt x="130" y="111"/>
                        <a:pt x="140" y="120"/>
                        <a:pt x="155" y="122"/>
                      </a:cubicBezTo>
                      <a:cubicBezTo>
                        <a:pt x="148" y="128"/>
                        <a:pt x="143" y="136"/>
                        <a:pt x="136" y="141"/>
                      </a:cubicBezTo>
                      <a:cubicBezTo>
                        <a:pt x="127" y="143"/>
                        <a:pt x="123" y="143"/>
                        <a:pt x="114" y="144"/>
                      </a:cubicBezTo>
                      <a:cubicBezTo>
                        <a:pt x="116" y="154"/>
                        <a:pt x="111" y="163"/>
                        <a:pt x="113" y="173"/>
                      </a:cubicBezTo>
                      <a:cubicBezTo>
                        <a:pt x="131" y="183"/>
                        <a:pt x="149" y="193"/>
                        <a:pt x="167" y="203"/>
                      </a:cubicBezTo>
                      <a:cubicBezTo>
                        <a:pt x="150" y="209"/>
                        <a:pt x="131" y="214"/>
                        <a:pt x="120" y="207"/>
                      </a:cubicBezTo>
                      <a:cubicBezTo>
                        <a:pt x="110" y="202"/>
                        <a:pt x="107" y="188"/>
                        <a:pt x="104" y="173"/>
                      </a:cubicBezTo>
                      <a:cubicBezTo>
                        <a:pt x="94" y="182"/>
                        <a:pt x="91" y="212"/>
                        <a:pt x="93" y="229"/>
                      </a:cubicBezTo>
                      <a:cubicBezTo>
                        <a:pt x="126" y="236"/>
                        <a:pt x="160" y="233"/>
                        <a:pt x="192" y="220"/>
                      </a:cubicBezTo>
                      <a:cubicBezTo>
                        <a:pt x="206" y="224"/>
                        <a:pt x="204" y="246"/>
                        <a:pt x="218" y="249"/>
                      </a:cubicBezTo>
                      <a:cubicBezTo>
                        <a:pt x="244" y="255"/>
                        <a:pt x="294" y="232"/>
                        <a:pt x="320" y="238"/>
                      </a:cubicBezTo>
                      <a:cubicBezTo>
                        <a:pt x="316" y="235"/>
                        <a:pt x="317" y="232"/>
                        <a:pt x="312" y="231"/>
                      </a:cubicBezTo>
                      <a:cubicBezTo>
                        <a:pt x="295" y="227"/>
                        <a:pt x="273" y="224"/>
                        <a:pt x="255" y="216"/>
                      </a:cubicBezTo>
                      <a:cubicBezTo>
                        <a:pt x="235" y="207"/>
                        <a:pt x="226" y="200"/>
                        <a:pt x="214" y="192"/>
                      </a:cubicBezTo>
                      <a:cubicBezTo>
                        <a:pt x="232" y="163"/>
                        <a:pt x="241" y="118"/>
                        <a:pt x="223" y="107"/>
                      </a:cubicBezTo>
                      <a:cubicBezTo>
                        <a:pt x="216" y="103"/>
                        <a:pt x="204" y="115"/>
                        <a:pt x="189" y="119"/>
                      </a:cubicBezTo>
                      <a:cubicBezTo>
                        <a:pt x="190" y="108"/>
                        <a:pt x="194" y="94"/>
                        <a:pt x="215" y="94"/>
                      </a:cubicBezTo>
                      <a:cubicBezTo>
                        <a:pt x="226" y="93"/>
                        <a:pt x="232" y="79"/>
                        <a:pt x="241" y="72"/>
                      </a:cubicBezTo>
                      <a:cubicBezTo>
                        <a:pt x="243" y="59"/>
                        <a:pt x="244" y="44"/>
                        <a:pt x="240" y="34"/>
                      </a:cubicBezTo>
                      <a:cubicBezTo>
                        <a:pt x="221" y="51"/>
                        <a:pt x="210" y="62"/>
                        <a:pt x="194" y="65"/>
                      </a:cubicBezTo>
                      <a:cubicBezTo>
                        <a:pt x="200" y="38"/>
                        <a:pt x="194" y="16"/>
                        <a:pt x="174" y="0"/>
                      </a:cubicBezTo>
                      <a:cubicBezTo>
                        <a:pt x="164" y="30"/>
                        <a:pt x="159" y="56"/>
                        <a:pt x="163" y="72"/>
                      </a:cubicBezTo>
                      <a:cubicBezTo>
                        <a:pt x="147" y="95"/>
                        <a:pt x="131" y="83"/>
                        <a:pt x="115" y="96"/>
                      </a:cubicBezTo>
                      <a:cubicBezTo>
                        <a:pt x="106" y="104"/>
                        <a:pt x="97" y="117"/>
                        <a:pt x="81" y="133"/>
                      </a:cubicBezTo>
                      <a:cubicBezTo>
                        <a:pt x="68" y="123"/>
                        <a:pt x="71" y="113"/>
                        <a:pt x="91" y="94"/>
                      </a:cubicBezTo>
                      <a:cubicBezTo>
                        <a:pt x="109" y="75"/>
                        <a:pt x="103" y="30"/>
                        <a:pt x="79" y="32"/>
                      </a:cubicBezTo>
                      <a:close/>
                      <a:moveTo>
                        <a:pt x="169" y="162"/>
                      </a:moveTo>
                      <a:cubicBezTo>
                        <a:pt x="176" y="154"/>
                        <a:pt x="187" y="146"/>
                        <a:pt x="200" y="138"/>
                      </a:cubicBezTo>
                      <a:cubicBezTo>
                        <a:pt x="206" y="153"/>
                        <a:pt x="193" y="161"/>
                        <a:pt x="189" y="181"/>
                      </a:cubicBezTo>
                      <a:cubicBezTo>
                        <a:pt x="172" y="175"/>
                        <a:pt x="164" y="171"/>
                        <a:pt x="169" y="162"/>
                      </a:cubicBezTo>
                      <a:close/>
                    </a:path>
                  </a:pathLst>
                </a:custGeom>
                <a:grpFill/>
                <a:ln>
                  <a:noFill/>
                </a:ln>
              </p:spPr>
              <p:txBody>
                <a:bodyPr vert="horz" wrap="square" lIns="91439" tIns="45720" rIns="91439" bIns="45720" numCol="1" anchor="t" anchorCtr="0" compatLnSpc="1"/>
                <a:lstStyle/>
                <a:p>
                  <a:endParaRPr lang="zh-CN" altLang="en-US" sz="1800"/>
                </a:p>
              </p:txBody>
            </p:sp>
          </p:grpSp>
          <p:grpSp>
            <p:nvGrpSpPr>
              <p:cNvPr id="34" name="组合 52"/>
              <p:cNvGrpSpPr/>
              <p:nvPr/>
            </p:nvGrpSpPr>
            <p:grpSpPr>
              <a:xfrm>
                <a:off x="3720364" y="4424710"/>
                <a:ext cx="6865437" cy="428806"/>
                <a:chOff x="3720364" y="4424710"/>
                <a:chExt cx="6865437" cy="428806"/>
              </a:xfrm>
              <a:grpFill/>
            </p:grpSpPr>
            <p:sp>
              <p:nvSpPr>
                <p:cNvPr id="35" name="Freeform 28"/>
                <p:cNvSpPr/>
                <p:nvPr/>
              </p:nvSpPr>
              <p:spPr bwMode="auto">
                <a:xfrm>
                  <a:off x="3720364" y="4424710"/>
                  <a:ext cx="5504147" cy="428806"/>
                </a:xfrm>
                <a:custGeom>
                  <a:avLst/>
                  <a:gdLst>
                    <a:gd name="T0" fmla="*/ 7 w 1484"/>
                    <a:gd name="T1" fmla="*/ 52 h 115"/>
                    <a:gd name="T2" fmla="*/ 74 w 1484"/>
                    <a:gd name="T3" fmla="*/ 26 h 115"/>
                    <a:gd name="T4" fmla="*/ 58 w 1484"/>
                    <a:gd name="T5" fmla="*/ 89 h 115"/>
                    <a:gd name="T6" fmla="*/ 121 w 1484"/>
                    <a:gd name="T7" fmla="*/ 89 h 115"/>
                    <a:gd name="T8" fmla="*/ 174 w 1484"/>
                    <a:gd name="T9" fmla="*/ 85 h 115"/>
                    <a:gd name="T10" fmla="*/ 170 w 1484"/>
                    <a:gd name="T11" fmla="*/ 78 h 115"/>
                    <a:gd name="T12" fmla="*/ 200 w 1484"/>
                    <a:gd name="T13" fmla="*/ 26 h 115"/>
                    <a:gd name="T14" fmla="*/ 223 w 1484"/>
                    <a:gd name="T15" fmla="*/ 78 h 115"/>
                    <a:gd name="T16" fmla="*/ 228 w 1484"/>
                    <a:gd name="T17" fmla="*/ 24 h 115"/>
                    <a:gd name="T18" fmla="*/ 238 w 1484"/>
                    <a:gd name="T19" fmla="*/ 55 h 115"/>
                    <a:gd name="T20" fmla="*/ 254 w 1484"/>
                    <a:gd name="T21" fmla="*/ 14 h 115"/>
                    <a:gd name="T22" fmla="*/ 274 w 1484"/>
                    <a:gd name="T23" fmla="*/ 34 h 115"/>
                    <a:gd name="T24" fmla="*/ 281 w 1484"/>
                    <a:gd name="T25" fmla="*/ 79 h 115"/>
                    <a:gd name="T26" fmla="*/ 306 w 1484"/>
                    <a:gd name="T27" fmla="*/ 62 h 115"/>
                    <a:gd name="T28" fmla="*/ 362 w 1484"/>
                    <a:gd name="T29" fmla="*/ 24 h 115"/>
                    <a:gd name="T30" fmla="*/ 372 w 1484"/>
                    <a:gd name="T31" fmla="*/ 57 h 115"/>
                    <a:gd name="T32" fmla="*/ 394 w 1484"/>
                    <a:gd name="T33" fmla="*/ 2 h 115"/>
                    <a:gd name="T34" fmla="*/ 391 w 1484"/>
                    <a:gd name="T35" fmla="*/ 89 h 115"/>
                    <a:gd name="T36" fmla="*/ 464 w 1484"/>
                    <a:gd name="T37" fmla="*/ 89 h 115"/>
                    <a:gd name="T38" fmla="*/ 492 w 1484"/>
                    <a:gd name="T39" fmla="*/ 58 h 115"/>
                    <a:gd name="T40" fmla="*/ 518 w 1484"/>
                    <a:gd name="T41" fmla="*/ 51 h 115"/>
                    <a:gd name="T42" fmla="*/ 541 w 1484"/>
                    <a:gd name="T43" fmla="*/ 28 h 115"/>
                    <a:gd name="T44" fmla="*/ 558 w 1484"/>
                    <a:gd name="T45" fmla="*/ 66 h 115"/>
                    <a:gd name="T46" fmla="*/ 580 w 1484"/>
                    <a:gd name="T47" fmla="*/ 3 h 115"/>
                    <a:gd name="T48" fmla="*/ 601 w 1484"/>
                    <a:gd name="T49" fmla="*/ 25 h 115"/>
                    <a:gd name="T50" fmla="*/ 619 w 1484"/>
                    <a:gd name="T51" fmla="*/ 57 h 115"/>
                    <a:gd name="T52" fmla="*/ 636 w 1484"/>
                    <a:gd name="T53" fmla="*/ 81 h 115"/>
                    <a:gd name="T54" fmla="*/ 685 w 1484"/>
                    <a:gd name="T55" fmla="*/ 26 h 115"/>
                    <a:gd name="T56" fmla="*/ 669 w 1484"/>
                    <a:gd name="T57" fmla="*/ 89 h 115"/>
                    <a:gd name="T58" fmla="*/ 746 w 1484"/>
                    <a:gd name="T59" fmla="*/ 66 h 115"/>
                    <a:gd name="T60" fmla="*/ 742 w 1484"/>
                    <a:gd name="T61" fmla="*/ 36 h 115"/>
                    <a:gd name="T62" fmla="*/ 794 w 1484"/>
                    <a:gd name="T63" fmla="*/ 80 h 115"/>
                    <a:gd name="T64" fmla="*/ 793 w 1484"/>
                    <a:gd name="T65" fmla="*/ 0 h 115"/>
                    <a:gd name="T66" fmla="*/ 810 w 1484"/>
                    <a:gd name="T67" fmla="*/ 52 h 115"/>
                    <a:gd name="T68" fmla="*/ 827 w 1484"/>
                    <a:gd name="T69" fmla="*/ 82 h 115"/>
                    <a:gd name="T70" fmla="*/ 831 w 1484"/>
                    <a:gd name="T71" fmla="*/ 76 h 115"/>
                    <a:gd name="T72" fmla="*/ 868 w 1484"/>
                    <a:gd name="T73" fmla="*/ 89 h 115"/>
                    <a:gd name="T74" fmla="*/ 911 w 1484"/>
                    <a:gd name="T75" fmla="*/ 60 h 115"/>
                    <a:gd name="T76" fmla="*/ 922 w 1484"/>
                    <a:gd name="T77" fmla="*/ 89 h 115"/>
                    <a:gd name="T78" fmla="*/ 944 w 1484"/>
                    <a:gd name="T79" fmla="*/ 40 h 115"/>
                    <a:gd name="T80" fmla="*/ 961 w 1484"/>
                    <a:gd name="T81" fmla="*/ 57 h 115"/>
                    <a:gd name="T82" fmla="*/ 977 w 1484"/>
                    <a:gd name="T83" fmla="*/ 81 h 115"/>
                    <a:gd name="T84" fmla="*/ 1031 w 1484"/>
                    <a:gd name="T85" fmla="*/ 57 h 115"/>
                    <a:gd name="T86" fmla="*/ 1005 w 1484"/>
                    <a:gd name="T87" fmla="*/ 51 h 115"/>
                    <a:gd name="T88" fmla="*/ 1077 w 1484"/>
                    <a:gd name="T89" fmla="*/ 36 h 115"/>
                    <a:gd name="T90" fmla="*/ 1085 w 1484"/>
                    <a:gd name="T91" fmla="*/ 62 h 115"/>
                    <a:gd name="T92" fmla="*/ 1074 w 1484"/>
                    <a:gd name="T93" fmla="*/ 79 h 115"/>
                    <a:gd name="T94" fmla="*/ 1126 w 1484"/>
                    <a:gd name="T95" fmla="*/ 50 h 115"/>
                    <a:gd name="T96" fmla="*/ 1162 w 1484"/>
                    <a:gd name="T97" fmla="*/ 81 h 115"/>
                    <a:gd name="T98" fmla="*/ 1167 w 1484"/>
                    <a:gd name="T99" fmla="*/ 89 h 115"/>
                    <a:gd name="T100" fmla="*/ 1207 w 1484"/>
                    <a:gd name="T101" fmla="*/ 11 h 115"/>
                    <a:gd name="T102" fmla="*/ 1234 w 1484"/>
                    <a:gd name="T103" fmla="*/ 82 h 115"/>
                    <a:gd name="T104" fmla="*/ 1236 w 1484"/>
                    <a:gd name="T105" fmla="*/ 51 h 115"/>
                    <a:gd name="T106" fmla="*/ 1273 w 1484"/>
                    <a:gd name="T107" fmla="*/ 39 h 115"/>
                    <a:gd name="T108" fmla="*/ 1293 w 1484"/>
                    <a:gd name="T109" fmla="*/ 78 h 115"/>
                    <a:gd name="T110" fmla="*/ 1333 w 1484"/>
                    <a:gd name="T111" fmla="*/ 49 h 115"/>
                    <a:gd name="T112" fmla="*/ 1368 w 1484"/>
                    <a:gd name="T113" fmla="*/ 24 h 115"/>
                    <a:gd name="T114" fmla="*/ 1358 w 1484"/>
                    <a:gd name="T115" fmla="*/ 54 h 115"/>
                    <a:gd name="T116" fmla="*/ 1391 w 1484"/>
                    <a:gd name="T117" fmla="*/ 57 h 115"/>
                    <a:gd name="T118" fmla="*/ 1440 w 1484"/>
                    <a:gd name="T119" fmla="*/ 1 h 115"/>
                    <a:gd name="T120" fmla="*/ 1451 w 1484"/>
                    <a:gd name="T121"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84" h="115">
                      <a:moveTo>
                        <a:pt x="32" y="1"/>
                      </a:moveTo>
                      <a:cubicBezTo>
                        <a:pt x="38" y="1"/>
                        <a:pt x="38" y="1"/>
                        <a:pt x="38" y="1"/>
                      </a:cubicBezTo>
                      <a:cubicBezTo>
                        <a:pt x="38" y="52"/>
                        <a:pt x="38" y="52"/>
                        <a:pt x="38" y="52"/>
                      </a:cubicBezTo>
                      <a:cubicBezTo>
                        <a:pt x="38" y="61"/>
                        <a:pt x="38" y="68"/>
                        <a:pt x="36" y="73"/>
                      </a:cubicBezTo>
                      <a:cubicBezTo>
                        <a:pt x="35" y="78"/>
                        <a:pt x="33" y="82"/>
                        <a:pt x="31" y="86"/>
                      </a:cubicBezTo>
                      <a:cubicBezTo>
                        <a:pt x="28" y="89"/>
                        <a:pt x="24" y="90"/>
                        <a:pt x="19" y="90"/>
                      </a:cubicBezTo>
                      <a:cubicBezTo>
                        <a:pt x="15" y="90"/>
                        <a:pt x="11" y="89"/>
                        <a:pt x="8" y="86"/>
                      </a:cubicBezTo>
                      <a:cubicBezTo>
                        <a:pt x="5" y="83"/>
                        <a:pt x="3" y="79"/>
                        <a:pt x="2" y="74"/>
                      </a:cubicBezTo>
                      <a:cubicBezTo>
                        <a:pt x="1" y="68"/>
                        <a:pt x="0" y="61"/>
                        <a:pt x="0" y="52"/>
                      </a:cubicBezTo>
                      <a:cubicBezTo>
                        <a:pt x="0" y="1"/>
                        <a:pt x="0" y="1"/>
                        <a:pt x="0" y="1"/>
                      </a:cubicBezTo>
                      <a:cubicBezTo>
                        <a:pt x="7" y="1"/>
                        <a:pt x="7" y="1"/>
                        <a:pt x="7" y="1"/>
                      </a:cubicBezTo>
                      <a:cubicBezTo>
                        <a:pt x="7" y="52"/>
                        <a:pt x="7" y="52"/>
                        <a:pt x="7" y="52"/>
                      </a:cubicBezTo>
                      <a:cubicBezTo>
                        <a:pt x="7" y="59"/>
                        <a:pt x="7" y="65"/>
                        <a:pt x="8" y="69"/>
                      </a:cubicBezTo>
                      <a:cubicBezTo>
                        <a:pt x="8" y="72"/>
                        <a:pt x="10" y="75"/>
                        <a:pt x="12" y="77"/>
                      </a:cubicBezTo>
                      <a:cubicBezTo>
                        <a:pt x="14" y="79"/>
                        <a:pt x="16" y="80"/>
                        <a:pt x="19" y="80"/>
                      </a:cubicBezTo>
                      <a:cubicBezTo>
                        <a:pt x="23" y="80"/>
                        <a:pt x="27" y="78"/>
                        <a:pt x="29" y="74"/>
                      </a:cubicBezTo>
                      <a:cubicBezTo>
                        <a:pt x="31" y="70"/>
                        <a:pt x="32" y="63"/>
                        <a:pt x="32" y="52"/>
                      </a:cubicBezTo>
                      <a:cubicBezTo>
                        <a:pt x="32" y="1"/>
                        <a:pt x="32" y="1"/>
                        <a:pt x="32" y="1"/>
                      </a:cubicBezTo>
                      <a:close/>
                      <a:moveTo>
                        <a:pt x="52" y="89"/>
                      </a:moveTo>
                      <a:cubicBezTo>
                        <a:pt x="52" y="25"/>
                        <a:pt x="52" y="25"/>
                        <a:pt x="52" y="25"/>
                      </a:cubicBezTo>
                      <a:cubicBezTo>
                        <a:pt x="57" y="25"/>
                        <a:pt x="57" y="25"/>
                        <a:pt x="57" y="25"/>
                      </a:cubicBezTo>
                      <a:cubicBezTo>
                        <a:pt x="57" y="34"/>
                        <a:pt x="57" y="34"/>
                        <a:pt x="57" y="34"/>
                      </a:cubicBezTo>
                      <a:cubicBezTo>
                        <a:pt x="60" y="27"/>
                        <a:pt x="63" y="24"/>
                        <a:pt x="68" y="24"/>
                      </a:cubicBezTo>
                      <a:cubicBezTo>
                        <a:pt x="70" y="24"/>
                        <a:pt x="72" y="25"/>
                        <a:pt x="74" y="26"/>
                      </a:cubicBezTo>
                      <a:cubicBezTo>
                        <a:pt x="76" y="27"/>
                        <a:pt x="77" y="29"/>
                        <a:pt x="78" y="31"/>
                      </a:cubicBezTo>
                      <a:cubicBezTo>
                        <a:pt x="79" y="34"/>
                        <a:pt x="79" y="36"/>
                        <a:pt x="80" y="39"/>
                      </a:cubicBezTo>
                      <a:cubicBezTo>
                        <a:pt x="80" y="41"/>
                        <a:pt x="80" y="45"/>
                        <a:pt x="80" y="50"/>
                      </a:cubicBezTo>
                      <a:cubicBezTo>
                        <a:pt x="80" y="89"/>
                        <a:pt x="80" y="89"/>
                        <a:pt x="80" y="89"/>
                      </a:cubicBezTo>
                      <a:cubicBezTo>
                        <a:pt x="74" y="89"/>
                        <a:pt x="74" y="89"/>
                        <a:pt x="74" y="89"/>
                      </a:cubicBezTo>
                      <a:cubicBezTo>
                        <a:pt x="74" y="50"/>
                        <a:pt x="74" y="50"/>
                        <a:pt x="74" y="50"/>
                      </a:cubicBezTo>
                      <a:cubicBezTo>
                        <a:pt x="74" y="46"/>
                        <a:pt x="74" y="43"/>
                        <a:pt x="74" y="40"/>
                      </a:cubicBezTo>
                      <a:cubicBezTo>
                        <a:pt x="73" y="38"/>
                        <a:pt x="72" y="36"/>
                        <a:pt x="71" y="35"/>
                      </a:cubicBezTo>
                      <a:cubicBezTo>
                        <a:pt x="70" y="34"/>
                        <a:pt x="69" y="33"/>
                        <a:pt x="67" y="33"/>
                      </a:cubicBezTo>
                      <a:cubicBezTo>
                        <a:pt x="64" y="33"/>
                        <a:pt x="62" y="35"/>
                        <a:pt x="60" y="38"/>
                      </a:cubicBezTo>
                      <a:cubicBezTo>
                        <a:pt x="59" y="40"/>
                        <a:pt x="58" y="46"/>
                        <a:pt x="58" y="54"/>
                      </a:cubicBezTo>
                      <a:cubicBezTo>
                        <a:pt x="58" y="89"/>
                        <a:pt x="58" y="89"/>
                        <a:pt x="58" y="89"/>
                      </a:cubicBezTo>
                      <a:cubicBezTo>
                        <a:pt x="52" y="89"/>
                        <a:pt x="52" y="89"/>
                        <a:pt x="52" y="89"/>
                      </a:cubicBezTo>
                      <a:close/>
                      <a:moveTo>
                        <a:pt x="93" y="14"/>
                      </a:moveTo>
                      <a:cubicBezTo>
                        <a:pt x="93" y="1"/>
                        <a:pt x="93" y="1"/>
                        <a:pt x="93" y="1"/>
                      </a:cubicBezTo>
                      <a:cubicBezTo>
                        <a:pt x="99" y="1"/>
                        <a:pt x="99" y="1"/>
                        <a:pt x="99" y="1"/>
                      </a:cubicBezTo>
                      <a:cubicBezTo>
                        <a:pt x="99" y="14"/>
                        <a:pt x="99" y="14"/>
                        <a:pt x="99" y="14"/>
                      </a:cubicBezTo>
                      <a:cubicBezTo>
                        <a:pt x="93" y="14"/>
                        <a:pt x="93" y="14"/>
                        <a:pt x="93" y="14"/>
                      </a:cubicBezTo>
                      <a:close/>
                      <a:moveTo>
                        <a:pt x="93" y="89"/>
                      </a:moveTo>
                      <a:cubicBezTo>
                        <a:pt x="93" y="25"/>
                        <a:pt x="93" y="25"/>
                        <a:pt x="93" y="25"/>
                      </a:cubicBezTo>
                      <a:cubicBezTo>
                        <a:pt x="99" y="25"/>
                        <a:pt x="99" y="25"/>
                        <a:pt x="99" y="25"/>
                      </a:cubicBezTo>
                      <a:cubicBezTo>
                        <a:pt x="99" y="89"/>
                        <a:pt x="99" y="89"/>
                        <a:pt x="99" y="89"/>
                      </a:cubicBezTo>
                      <a:cubicBezTo>
                        <a:pt x="93" y="89"/>
                        <a:pt x="93" y="89"/>
                        <a:pt x="93" y="89"/>
                      </a:cubicBezTo>
                      <a:close/>
                      <a:moveTo>
                        <a:pt x="121" y="89"/>
                      </a:moveTo>
                      <a:cubicBezTo>
                        <a:pt x="108" y="25"/>
                        <a:pt x="108" y="25"/>
                        <a:pt x="108" y="25"/>
                      </a:cubicBezTo>
                      <a:cubicBezTo>
                        <a:pt x="114" y="25"/>
                        <a:pt x="114" y="25"/>
                        <a:pt x="114" y="25"/>
                      </a:cubicBezTo>
                      <a:cubicBezTo>
                        <a:pt x="122" y="63"/>
                        <a:pt x="122" y="63"/>
                        <a:pt x="122" y="63"/>
                      </a:cubicBezTo>
                      <a:cubicBezTo>
                        <a:pt x="123" y="68"/>
                        <a:pt x="123" y="72"/>
                        <a:pt x="124" y="76"/>
                      </a:cubicBezTo>
                      <a:cubicBezTo>
                        <a:pt x="125" y="73"/>
                        <a:pt x="125" y="69"/>
                        <a:pt x="126" y="64"/>
                      </a:cubicBezTo>
                      <a:cubicBezTo>
                        <a:pt x="134" y="25"/>
                        <a:pt x="134" y="25"/>
                        <a:pt x="134" y="25"/>
                      </a:cubicBezTo>
                      <a:cubicBezTo>
                        <a:pt x="140" y="25"/>
                        <a:pt x="140" y="25"/>
                        <a:pt x="140" y="25"/>
                      </a:cubicBezTo>
                      <a:cubicBezTo>
                        <a:pt x="127" y="89"/>
                        <a:pt x="127" y="89"/>
                        <a:pt x="127" y="89"/>
                      </a:cubicBezTo>
                      <a:cubicBezTo>
                        <a:pt x="121" y="89"/>
                        <a:pt x="121" y="89"/>
                        <a:pt x="121" y="89"/>
                      </a:cubicBezTo>
                      <a:close/>
                      <a:moveTo>
                        <a:pt x="173" y="68"/>
                      </a:moveTo>
                      <a:cubicBezTo>
                        <a:pt x="179" y="70"/>
                        <a:pt x="179" y="70"/>
                        <a:pt x="179" y="70"/>
                      </a:cubicBezTo>
                      <a:cubicBezTo>
                        <a:pt x="178" y="76"/>
                        <a:pt x="177" y="81"/>
                        <a:pt x="174" y="85"/>
                      </a:cubicBezTo>
                      <a:cubicBezTo>
                        <a:pt x="171" y="89"/>
                        <a:pt x="168" y="90"/>
                        <a:pt x="164" y="90"/>
                      </a:cubicBezTo>
                      <a:cubicBezTo>
                        <a:pt x="159" y="90"/>
                        <a:pt x="155" y="87"/>
                        <a:pt x="152" y="82"/>
                      </a:cubicBezTo>
                      <a:cubicBezTo>
                        <a:pt x="149" y="76"/>
                        <a:pt x="147" y="68"/>
                        <a:pt x="147" y="58"/>
                      </a:cubicBezTo>
                      <a:cubicBezTo>
                        <a:pt x="147" y="47"/>
                        <a:pt x="149" y="39"/>
                        <a:pt x="152" y="33"/>
                      </a:cubicBezTo>
                      <a:cubicBezTo>
                        <a:pt x="155" y="27"/>
                        <a:pt x="159" y="24"/>
                        <a:pt x="164" y="24"/>
                      </a:cubicBezTo>
                      <a:cubicBezTo>
                        <a:pt x="168" y="24"/>
                        <a:pt x="172" y="27"/>
                        <a:pt x="175" y="33"/>
                      </a:cubicBezTo>
                      <a:cubicBezTo>
                        <a:pt x="178" y="38"/>
                        <a:pt x="180" y="46"/>
                        <a:pt x="180" y="57"/>
                      </a:cubicBezTo>
                      <a:cubicBezTo>
                        <a:pt x="180" y="58"/>
                        <a:pt x="180" y="59"/>
                        <a:pt x="179" y="60"/>
                      </a:cubicBezTo>
                      <a:cubicBezTo>
                        <a:pt x="153" y="60"/>
                        <a:pt x="153" y="60"/>
                        <a:pt x="153" y="60"/>
                      </a:cubicBezTo>
                      <a:cubicBezTo>
                        <a:pt x="154" y="67"/>
                        <a:pt x="155" y="72"/>
                        <a:pt x="157" y="76"/>
                      </a:cubicBezTo>
                      <a:cubicBezTo>
                        <a:pt x="159" y="80"/>
                        <a:pt x="161" y="81"/>
                        <a:pt x="164" y="81"/>
                      </a:cubicBezTo>
                      <a:cubicBezTo>
                        <a:pt x="166" y="81"/>
                        <a:pt x="168" y="80"/>
                        <a:pt x="170" y="78"/>
                      </a:cubicBezTo>
                      <a:cubicBezTo>
                        <a:pt x="171" y="76"/>
                        <a:pt x="172" y="73"/>
                        <a:pt x="173" y="68"/>
                      </a:cubicBezTo>
                      <a:close/>
                      <a:moveTo>
                        <a:pt x="154" y="51"/>
                      </a:moveTo>
                      <a:cubicBezTo>
                        <a:pt x="173" y="51"/>
                        <a:pt x="173" y="51"/>
                        <a:pt x="173" y="51"/>
                      </a:cubicBezTo>
                      <a:cubicBezTo>
                        <a:pt x="173" y="46"/>
                        <a:pt x="172" y="42"/>
                        <a:pt x="171" y="39"/>
                      </a:cubicBezTo>
                      <a:cubicBezTo>
                        <a:pt x="169" y="35"/>
                        <a:pt x="167" y="33"/>
                        <a:pt x="164" y="33"/>
                      </a:cubicBezTo>
                      <a:cubicBezTo>
                        <a:pt x="161" y="33"/>
                        <a:pt x="159" y="34"/>
                        <a:pt x="157" y="38"/>
                      </a:cubicBezTo>
                      <a:cubicBezTo>
                        <a:pt x="155" y="41"/>
                        <a:pt x="154" y="45"/>
                        <a:pt x="154" y="51"/>
                      </a:cubicBezTo>
                      <a:close/>
                      <a:moveTo>
                        <a:pt x="190" y="89"/>
                      </a:moveTo>
                      <a:cubicBezTo>
                        <a:pt x="190" y="25"/>
                        <a:pt x="190" y="25"/>
                        <a:pt x="190" y="25"/>
                      </a:cubicBezTo>
                      <a:cubicBezTo>
                        <a:pt x="196" y="25"/>
                        <a:pt x="196" y="25"/>
                        <a:pt x="196" y="25"/>
                      </a:cubicBezTo>
                      <a:cubicBezTo>
                        <a:pt x="196" y="35"/>
                        <a:pt x="196" y="35"/>
                        <a:pt x="196" y="35"/>
                      </a:cubicBezTo>
                      <a:cubicBezTo>
                        <a:pt x="197" y="30"/>
                        <a:pt x="198" y="27"/>
                        <a:pt x="200" y="26"/>
                      </a:cubicBezTo>
                      <a:cubicBezTo>
                        <a:pt x="201" y="25"/>
                        <a:pt x="202" y="24"/>
                        <a:pt x="203" y="24"/>
                      </a:cubicBezTo>
                      <a:cubicBezTo>
                        <a:pt x="205" y="24"/>
                        <a:pt x="207" y="25"/>
                        <a:pt x="209" y="27"/>
                      </a:cubicBezTo>
                      <a:cubicBezTo>
                        <a:pt x="207" y="37"/>
                        <a:pt x="207" y="37"/>
                        <a:pt x="207" y="37"/>
                      </a:cubicBezTo>
                      <a:cubicBezTo>
                        <a:pt x="206" y="36"/>
                        <a:pt x="205" y="35"/>
                        <a:pt x="203" y="35"/>
                      </a:cubicBezTo>
                      <a:cubicBezTo>
                        <a:pt x="202" y="35"/>
                        <a:pt x="201" y="36"/>
                        <a:pt x="200" y="37"/>
                      </a:cubicBezTo>
                      <a:cubicBezTo>
                        <a:pt x="199" y="39"/>
                        <a:pt x="198" y="41"/>
                        <a:pt x="197" y="43"/>
                      </a:cubicBezTo>
                      <a:cubicBezTo>
                        <a:pt x="197" y="47"/>
                        <a:pt x="196" y="51"/>
                        <a:pt x="196" y="56"/>
                      </a:cubicBezTo>
                      <a:cubicBezTo>
                        <a:pt x="196" y="89"/>
                        <a:pt x="196" y="89"/>
                        <a:pt x="196" y="89"/>
                      </a:cubicBezTo>
                      <a:cubicBezTo>
                        <a:pt x="190" y="89"/>
                        <a:pt x="190" y="89"/>
                        <a:pt x="190" y="89"/>
                      </a:cubicBezTo>
                      <a:close/>
                      <a:moveTo>
                        <a:pt x="214" y="70"/>
                      </a:moveTo>
                      <a:cubicBezTo>
                        <a:pt x="220" y="68"/>
                        <a:pt x="220" y="68"/>
                        <a:pt x="220" y="68"/>
                      </a:cubicBezTo>
                      <a:cubicBezTo>
                        <a:pt x="221" y="73"/>
                        <a:pt x="221" y="76"/>
                        <a:pt x="223" y="78"/>
                      </a:cubicBezTo>
                      <a:cubicBezTo>
                        <a:pt x="224" y="80"/>
                        <a:pt x="227" y="81"/>
                        <a:pt x="229" y="81"/>
                      </a:cubicBezTo>
                      <a:cubicBezTo>
                        <a:pt x="232" y="81"/>
                        <a:pt x="234" y="80"/>
                        <a:pt x="235" y="78"/>
                      </a:cubicBezTo>
                      <a:cubicBezTo>
                        <a:pt x="237" y="76"/>
                        <a:pt x="237" y="74"/>
                        <a:pt x="237" y="71"/>
                      </a:cubicBezTo>
                      <a:cubicBezTo>
                        <a:pt x="237" y="69"/>
                        <a:pt x="237" y="67"/>
                        <a:pt x="236" y="66"/>
                      </a:cubicBezTo>
                      <a:cubicBezTo>
                        <a:pt x="235" y="65"/>
                        <a:pt x="233" y="63"/>
                        <a:pt x="230" y="62"/>
                      </a:cubicBezTo>
                      <a:cubicBezTo>
                        <a:pt x="225" y="60"/>
                        <a:pt x="222" y="58"/>
                        <a:pt x="220" y="57"/>
                      </a:cubicBezTo>
                      <a:cubicBezTo>
                        <a:pt x="219" y="55"/>
                        <a:pt x="218" y="53"/>
                        <a:pt x="217" y="51"/>
                      </a:cubicBezTo>
                      <a:cubicBezTo>
                        <a:pt x="216" y="48"/>
                        <a:pt x="215" y="45"/>
                        <a:pt x="215" y="42"/>
                      </a:cubicBezTo>
                      <a:cubicBezTo>
                        <a:pt x="215" y="39"/>
                        <a:pt x="216" y="37"/>
                        <a:pt x="216" y="34"/>
                      </a:cubicBezTo>
                      <a:cubicBezTo>
                        <a:pt x="217" y="32"/>
                        <a:pt x="218" y="30"/>
                        <a:pt x="219" y="28"/>
                      </a:cubicBezTo>
                      <a:cubicBezTo>
                        <a:pt x="220" y="27"/>
                        <a:pt x="222" y="26"/>
                        <a:pt x="223" y="25"/>
                      </a:cubicBezTo>
                      <a:cubicBezTo>
                        <a:pt x="225" y="24"/>
                        <a:pt x="226" y="24"/>
                        <a:pt x="228" y="24"/>
                      </a:cubicBezTo>
                      <a:cubicBezTo>
                        <a:pt x="231" y="24"/>
                        <a:pt x="233" y="25"/>
                        <a:pt x="235" y="26"/>
                      </a:cubicBezTo>
                      <a:cubicBezTo>
                        <a:pt x="238" y="27"/>
                        <a:pt x="239" y="29"/>
                        <a:pt x="240" y="32"/>
                      </a:cubicBezTo>
                      <a:cubicBezTo>
                        <a:pt x="241" y="34"/>
                        <a:pt x="242" y="38"/>
                        <a:pt x="242" y="42"/>
                      </a:cubicBezTo>
                      <a:cubicBezTo>
                        <a:pt x="236" y="43"/>
                        <a:pt x="236" y="43"/>
                        <a:pt x="236" y="43"/>
                      </a:cubicBezTo>
                      <a:cubicBezTo>
                        <a:pt x="236" y="40"/>
                        <a:pt x="235" y="37"/>
                        <a:pt x="234" y="35"/>
                      </a:cubicBezTo>
                      <a:cubicBezTo>
                        <a:pt x="233" y="34"/>
                        <a:pt x="231" y="33"/>
                        <a:pt x="229" y="33"/>
                      </a:cubicBezTo>
                      <a:cubicBezTo>
                        <a:pt x="226" y="33"/>
                        <a:pt x="224" y="34"/>
                        <a:pt x="223" y="35"/>
                      </a:cubicBezTo>
                      <a:cubicBezTo>
                        <a:pt x="222" y="37"/>
                        <a:pt x="221" y="39"/>
                        <a:pt x="221" y="41"/>
                      </a:cubicBezTo>
                      <a:cubicBezTo>
                        <a:pt x="221" y="42"/>
                        <a:pt x="221" y="44"/>
                        <a:pt x="222" y="45"/>
                      </a:cubicBezTo>
                      <a:cubicBezTo>
                        <a:pt x="222" y="46"/>
                        <a:pt x="223" y="47"/>
                        <a:pt x="224" y="48"/>
                      </a:cubicBezTo>
                      <a:cubicBezTo>
                        <a:pt x="225" y="48"/>
                        <a:pt x="226" y="49"/>
                        <a:pt x="229" y="50"/>
                      </a:cubicBezTo>
                      <a:cubicBezTo>
                        <a:pt x="234" y="52"/>
                        <a:pt x="236" y="54"/>
                        <a:pt x="238" y="55"/>
                      </a:cubicBezTo>
                      <a:cubicBezTo>
                        <a:pt x="240" y="57"/>
                        <a:pt x="241" y="59"/>
                        <a:pt x="242" y="61"/>
                      </a:cubicBezTo>
                      <a:cubicBezTo>
                        <a:pt x="243" y="63"/>
                        <a:pt x="243" y="67"/>
                        <a:pt x="243" y="70"/>
                      </a:cubicBezTo>
                      <a:cubicBezTo>
                        <a:pt x="243" y="74"/>
                        <a:pt x="243" y="77"/>
                        <a:pt x="242" y="80"/>
                      </a:cubicBezTo>
                      <a:cubicBezTo>
                        <a:pt x="241" y="84"/>
                        <a:pt x="239" y="86"/>
                        <a:pt x="237" y="88"/>
                      </a:cubicBezTo>
                      <a:cubicBezTo>
                        <a:pt x="235" y="89"/>
                        <a:pt x="232" y="90"/>
                        <a:pt x="229" y="90"/>
                      </a:cubicBezTo>
                      <a:cubicBezTo>
                        <a:pt x="225" y="90"/>
                        <a:pt x="221" y="89"/>
                        <a:pt x="219" y="85"/>
                      </a:cubicBezTo>
                      <a:cubicBezTo>
                        <a:pt x="217" y="82"/>
                        <a:pt x="215" y="77"/>
                        <a:pt x="214" y="70"/>
                      </a:cubicBezTo>
                      <a:close/>
                      <a:moveTo>
                        <a:pt x="254" y="14"/>
                      </a:moveTo>
                      <a:cubicBezTo>
                        <a:pt x="254" y="1"/>
                        <a:pt x="254" y="1"/>
                        <a:pt x="254" y="1"/>
                      </a:cubicBezTo>
                      <a:cubicBezTo>
                        <a:pt x="260" y="1"/>
                        <a:pt x="260" y="1"/>
                        <a:pt x="260" y="1"/>
                      </a:cubicBezTo>
                      <a:cubicBezTo>
                        <a:pt x="260" y="14"/>
                        <a:pt x="260" y="14"/>
                        <a:pt x="260" y="14"/>
                      </a:cubicBezTo>
                      <a:cubicBezTo>
                        <a:pt x="254" y="14"/>
                        <a:pt x="254" y="14"/>
                        <a:pt x="254" y="14"/>
                      </a:cubicBezTo>
                      <a:close/>
                      <a:moveTo>
                        <a:pt x="254" y="89"/>
                      </a:moveTo>
                      <a:cubicBezTo>
                        <a:pt x="254" y="25"/>
                        <a:pt x="254" y="25"/>
                        <a:pt x="254" y="25"/>
                      </a:cubicBezTo>
                      <a:cubicBezTo>
                        <a:pt x="260" y="25"/>
                        <a:pt x="260" y="25"/>
                        <a:pt x="260" y="25"/>
                      </a:cubicBezTo>
                      <a:cubicBezTo>
                        <a:pt x="260" y="89"/>
                        <a:pt x="260" y="89"/>
                        <a:pt x="260" y="89"/>
                      </a:cubicBezTo>
                      <a:cubicBezTo>
                        <a:pt x="254" y="89"/>
                        <a:pt x="254" y="89"/>
                        <a:pt x="254" y="89"/>
                      </a:cubicBezTo>
                      <a:close/>
                      <a:moveTo>
                        <a:pt x="286" y="79"/>
                      </a:moveTo>
                      <a:cubicBezTo>
                        <a:pt x="287" y="89"/>
                        <a:pt x="287" y="89"/>
                        <a:pt x="287" y="89"/>
                      </a:cubicBezTo>
                      <a:cubicBezTo>
                        <a:pt x="285" y="89"/>
                        <a:pt x="284" y="90"/>
                        <a:pt x="282" y="90"/>
                      </a:cubicBezTo>
                      <a:cubicBezTo>
                        <a:pt x="280" y="90"/>
                        <a:pt x="278" y="89"/>
                        <a:pt x="277" y="88"/>
                      </a:cubicBezTo>
                      <a:cubicBezTo>
                        <a:pt x="276" y="87"/>
                        <a:pt x="275" y="85"/>
                        <a:pt x="275" y="83"/>
                      </a:cubicBezTo>
                      <a:cubicBezTo>
                        <a:pt x="274" y="81"/>
                        <a:pt x="274" y="77"/>
                        <a:pt x="274" y="70"/>
                      </a:cubicBezTo>
                      <a:cubicBezTo>
                        <a:pt x="274" y="34"/>
                        <a:pt x="274" y="34"/>
                        <a:pt x="274" y="34"/>
                      </a:cubicBezTo>
                      <a:cubicBezTo>
                        <a:pt x="270" y="34"/>
                        <a:pt x="270" y="34"/>
                        <a:pt x="270" y="34"/>
                      </a:cubicBezTo>
                      <a:cubicBezTo>
                        <a:pt x="270" y="25"/>
                        <a:pt x="270" y="25"/>
                        <a:pt x="270" y="25"/>
                      </a:cubicBezTo>
                      <a:cubicBezTo>
                        <a:pt x="274" y="25"/>
                        <a:pt x="274" y="25"/>
                        <a:pt x="274" y="25"/>
                      </a:cubicBezTo>
                      <a:cubicBezTo>
                        <a:pt x="274" y="10"/>
                        <a:pt x="274" y="10"/>
                        <a:pt x="274" y="10"/>
                      </a:cubicBezTo>
                      <a:cubicBezTo>
                        <a:pt x="280" y="3"/>
                        <a:pt x="280" y="3"/>
                        <a:pt x="280" y="3"/>
                      </a:cubicBezTo>
                      <a:cubicBezTo>
                        <a:pt x="280" y="25"/>
                        <a:pt x="280" y="25"/>
                        <a:pt x="280" y="25"/>
                      </a:cubicBezTo>
                      <a:cubicBezTo>
                        <a:pt x="286" y="25"/>
                        <a:pt x="286" y="25"/>
                        <a:pt x="286" y="25"/>
                      </a:cubicBezTo>
                      <a:cubicBezTo>
                        <a:pt x="286" y="34"/>
                        <a:pt x="286" y="34"/>
                        <a:pt x="286" y="34"/>
                      </a:cubicBezTo>
                      <a:cubicBezTo>
                        <a:pt x="280" y="34"/>
                        <a:pt x="280" y="34"/>
                        <a:pt x="280" y="34"/>
                      </a:cubicBezTo>
                      <a:cubicBezTo>
                        <a:pt x="280" y="71"/>
                        <a:pt x="280" y="71"/>
                        <a:pt x="280" y="71"/>
                      </a:cubicBezTo>
                      <a:cubicBezTo>
                        <a:pt x="280" y="74"/>
                        <a:pt x="280" y="76"/>
                        <a:pt x="280" y="77"/>
                      </a:cubicBezTo>
                      <a:cubicBezTo>
                        <a:pt x="280" y="78"/>
                        <a:pt x="281" y="78"/>
                        <a:pt x="281" y="79"/>
                      </a:cubicBezTo>
                      <a:cubicBezTo>
                        <a:pt x="282" y="79"/>
                        <a:pt x="282" y="80"/>
                        <a:pt x="283" y="80"/>
                      </a:cubicBezTo>
                      <a:cubicBezTo>
                        <a:pt x="284" y="80"/>
                        <a:pt x="285" y="80"/>
                        <a:pt x="286" y="79"/>
                      </a:cubicBezTo>
                      <a:close/>
                      <a:moveTo>
                        <a:pt x="295" y="113"/>
                      </a:moveTo>
                      <a:cubicBezTo>
                        <a:pt x="295" y="103"/>
                        <a:pt x="295" y="103"/>
                        <a:pt x="295" y="103"/>
                      </a:cubicBezTo>
                      <a:cubicBezTo>
                        <a:pt x="296" y="104"/>
                        <a:pt x="297" y="104"/>
                        <a:pt x="298" y="104"/>
                      </a:cubicBezTo>
                      <a:cubicBezTo>
                        <a:pt x="299" y="104"/>
                        <a:pt x="300" y="104"/>
                        <a:pt x="301" y="103"/>
                      </a:cubicBezTo>
                      <a:cubicBezTo>
                        <a:pt x="302" y="102"/>
                        <a:pt x="303" y="101"/>
                        <a:pt x="303" y="100"/>
                      </a:cubicBezTo>
                      <a:cubicBezTo>
                        <a:pt x="303" y="99"/>
                        <a:pt x="304" y="96"/>
                        <a:pt x="305" y="92"/>
                      </a:cubicBezTo>
                      <a:cubicBezTo>
                        <a:pt x="305" y="91"/>
                        <a:pt x="305" y="90"/>
                        <a:pt x="305" y="89"/>
                      </a:cubicBezTo>
                      <a:cubicBezTo>
                        <a:pt x="292" y="25"/>
                        <a:pt x="292" y="25"/>
                        <a:pt x="292" y="25"/>
                      </a:cubicBezTo>
                      <a:cubicBezTo>
                        <a:pt x="298" y="25"/>
                        <a:pt x="298" y="25"/>
                        <a:pt x="298" y="25"/>
                      </a:cubicBezTo>
                      <a:cubicBezTo>
                        <a:pt x="306" y="62"/>
                        <a:pt x="306" y="62"/>
                        <a:pt x="306" y="62"/>
                      </a:cubicBezTo>
                      <a:cubicBezTo>
                        <a:pt x="307" y="67"/>
                        <a:pt x="308" y="72"/>
                        <a:pt x="308" y="77"/>
                      </a:cubicBezTo>
                      <a:cubicBezTo>
                        <a:pt x="309" y="72"/>
                        <a:pt x="310" y="67"/>
                        <a:pt x="311" y="62"/>
                      </a:cubicBezTo>
                      <a:cubicBezTo>
                        <a:pt x="318" y="25"/>
                        <a:pt x="318" y="25"/>
                        <a:pt x="318" y="25"/>
                      </a:cubicBezTo>
                      <a:cubicBezTo>
                        <a:pt x="324" y="25"/>
                        <a:pt x="324" y="25"/>
                        <a:pt x="324" y="25"/>
                      </a:cubicBezTo>
                      <a:cubicBezTo>
                        <a:pt x="311" y="90"/>
                        <a:pt x="311" y="90"/>
                        <a:pt x="311" y="90"/>
                      </a:cubicBezTo>
                      <a:cubicBezTo>
                        <a:pt x="309" y="97"/>
                        <a:pt x="308" y="102"/>
                        <a:pt x="308" y="104"/>
                      </a:cubicBezTo>
                      <a:cubicBezTo>
                        <a:pt x="306" y="108"/>
                        <a:pt x="305" y="111"/>
                        <a:pt x="304" y="112"/>
                      </a:cubicBezTo>
                      <a:cubicBezTo>
                        <a:pt x="303" y="114"/>
                        <a:pt x="301" y="115"/>
                        <a:pt x="299" y="115"/>
                      </a:cubicBezTo>
                      <a:cubicBezTo>
                        <a:pt x="298" y="115"/>
                        <a:pt x="297" y="114"/>
                        <a:pt x="295" y="113"/>
                      </a:cubicBezTo>
                      <a:close/>
                      <a:moveTo>
                        <a:pt x="346" y="57"/>
                      </a:moveTo>
                      <a:cubicBezTo>
                        <a:pt x="346" y="45"/>
                        <a:pt x="348" y="37"/>
                        <a:pt x="351" y="31"/>
                      </a:cubicBezTo>
                      <a:cubicBezTo>
                        <a:pt x="354" y="26"/>
                        <a:pt x="358" y="24"/>
                        <a:pt x="362" y="24"/>
                      </a:cubicBezTo>
                      <a:cubicBezTo>
                        <a:pt x="367" y="24"/>
                        <a:pt x="371" y="27"/>
                        <a:pt x="374" y="32"/>
                      </a:cubicBezTo>
                      <a:cubicBezTo>
                        <a:pt x="377" y="38"/>
                        <a:pt x="379" y="46"/>
                        <a:pt x="379" y="56"/>
                      </a:cubicBezTo>
                      <a:cubicBezTo>
                        <a:pt x="379" y="64"/>
                        <a:pt x="378" y="71"/>
                        <a:pt x="376" y="76"/>
                      </a:cubicBezTo>
                      <a:cubicBezTo>
                        <a:pt x="375" y="80"/>
                        <a:pt x="373" y="84"/>
                        <a:pt x="371" y="86"/>
                      </a:cubicBezTo>
                      <a:cubicBezTo>
                        <a:pt x="368" y="89"/>
                        <a:pt x="365" y="90"/>
                        <a:pt x="362" y="90"/>
                      </a:cubicBezTo>
                      <a:cubicBezTo>
                        <a:pt x="357" y="90"/>
                        <a:pt x="353" y="87"/>
                        <a:pt x="350" y="82"/>
                      </a:cubicBezTo>
                      <a:cubicBezTo>
                        <a:pt x="347" y="76"/>
                        <a:pt x="346" y="68"/>
                        <a:pt x="346" y="57"/>
                      </a:cubicBezTo>
                      <a:close/>
                      <a:moveTo>
                        <a:pt x="352" y="57"/>
                      </a:moveTo>
                      <a:cubicBezTo>
                        <a:pt x="352" y="65"/>
                        <a:pt x="353" y="71"/>
                        <a:pt x="355" y="75"/>
                      </a:cubicBezTo>
                      <a:cubicBezTo>
                        <a:pt x="357" y="79"/>
                        <a:pt x="359" y="81"/>
                        <a:pt x="362" y="81"/>
                      </a:cubicBezTo>
                      <a:cubicBezTo>
                        <a:pt x="365" y="81"/>
                        <a:pt x="368" y="79"/>
                        <a:pt x="369" y="75"/>
                      </a:cubicBezTo>
                      <a:cubicBezTo>
                        <a:pt x="371" y="71"/>
                        <a:pt x="372" y="65"/>
                        <a:pt x="372" y="57"/>
                      </a:cubicBezTo>
                      <a:cubicBezTo>
                        <a:pt x="372" y="49"/>
                        <a:pt x="371" y="43"/>
                        <a:pt x="369" y="39"/>
                      </a:cubicBezTo>
                      <a:cubicBezTo>
                        <a:pt x="368" y="35"/>
                        <a:pt x="365" y="33"/>
                        <a:pt x="362" y="33"/>
                      </a:cubicBezTo>
                      <a:cubicBezTo>
                        <a:pt x="359" y="33"/>
                        <a:pt x="357" y="35"/>
                        <a:pt x="355" y="39"/>
                      </a:cubicBezTo>
                      <a:cubicBezTo>
                        <a:pt x="353" y="43"/>
                        <a:pt x="352" y="49"/>
                        <a:pt x="352" y="57"/>
                      </a:cubicBezTo>
                      <a:close/>
                      <a:moveTo>
                        <a:pt x="391" y="89"/>
                      </a:moveTo>
                      <a:cubicBezTo>
                        <a:pt x="391" y="34"/>
                        <a:pt x="391" y="34"/>
                        <a:pt x="391" y="34"/>
                      </a:cubicBezTo>
                      <a:cubicBezTo>
                        <a:pt x="385" y="34"/>
                        <a:pt x="385" y="34"/>
                        <a:pt x="385" y="34"/>
                      </a:cubicBezTo>
                      <a:cubicBezTo>
                        <a:pt x="385" y="25"/>
                        <a:pt x="385" y="25"/>
                        <a:pt x="385" y="25"/>
                      </a:cubicBezTo>
                      <a:cubicBezTo>
                        <a:pt x="391" y="25"/>
                        <a:pt x="391" y="25"/>
                        <a:pt x="391" y="25"/>
                      </a:cubicBezTo>
                      <a:cubicBezTo>
                        <a:pt x="391" y="19"/>
                        <a:pt x="391" y="19"/>
                        <a:pt x="391" y="19"/>
                      </a:cubicBezTo>
                      <a:cubicBezTo>
                        <a:pt x="391" y="14"/>
                        <a:pt x="391" y="11"/>
                        <a:pt x="391" y="9"/>
                      </a:cubicBezTo>
                      <a:cubicBezTo>
                        <a:pt x="392" y="6"/>
                        <a:pt x="393" y="4"/>
                        <a:pt x="394" y="2"/>
                      </a:cubicBezTo>
                      <a:cubicBezTo>
                        <a:pt x="396" y="0"/>
                        <a:pt x="398" y="0"/>
                        <a:pt x="400" y="0"/>
                      </a:cubicBezTo>
                      <a:cubicBezTo>
                        <a:pt x="402" y="0"/>
                        <a:pt x="404" y="0"/>
                        <a:pt x="406" y="1"/>
                      </a:cubicBezTo>
                      <a:cubicBezTo>
                        <a:pt x="405" y="10"/>
                        <a:pt x="405" y="10"/>
                        <a:pt x="405" y="10"/>
                      </a:cubicBezTo>
                      <a:cubicBezTo>
                        <a:pt x="404" y="10"/>
                        <a:pt x="403" y="9"/>
                        <a:pt x="401" y="9"/>
                      </a:cubicBezTo>
                      <a:cubicBezTo>
                        <a:pt x="400" y="9"/>
                        <a:pt x="398" y="10"/>
                        <a:pt x="398" y="12"/>
                      </a:cubicBezTo>
                      <a:cubicBezTo>
                        <a:pt x="397" y="13"/>
                        <a:pt x="397" y="16"/>
                        <a:pt x="397" y="19"/>
                      </a:cubicBezTo>
                      <a:cubicBezTo>
                        <a:pt x="397" y="25"/>
                        <a:pt x="397" y="25"/>
                        <a:pt x="397" y="25"/>
                      </a:cubicBezTo>
                      <a:cubicBezTo>
                        <a:pt x="403" y="25"/>
                        <a:pt x="403" y="25"/>
                        <a:pt x="403" y="25"/>
                      </a:cubicBezTo>
                      <a:cubicBezTo>
                        <a:pt x="403" y="34"/>
                        <a:pt x="403" y="34"/>
                        <a:pt x="403" y="34"/>
                      </a:cubicBezTo>
                      <a:cubicBezTo>
                        <a:pt x="397" y="34"/>
                        <a:pt x="397" y="34"/>
                        <a:pt x="397" y="34"/>
                      </a:cubicBezTo>
                      <a:cubicBezTo>
                        <a:pt x="397" y="89"/>
                        <a:pt x="397" y="89"/>
                        <a:pt x="397" y="89"/>
                      </a:cubicBezTo>
                      <a:cubicBezTo>
                        <a:pt x="391" y="89"/>
                        <a:pt x="391" y="89"/>
                        <a:pt x="391" y="89"/>
                      </a:cubicBezTo>
                      <a:close/>
                      <a:moveTo>
                        <a:pt x="428" y="89"/>
                      </a:moveTo>
                      <a:cubicBezTo>
                        <a:pt x="428" y="1"/>
                        <a:pt x="428" y="1"/>
                        <a:pt x="428" y="1"/>
                      </a:cubicBezTo>
                      <a:cubicBezTo>
                        <a:pt x="463" y="1"/>
                        <a:pt x="463" y="1"/>
                        <a:pt x="463" y="1"/>
                      </a:cubicBezTo>
                      <a:cubicBezTo>
                        <a:pt x="463" y="11"/>
                        <a:pt x="463" y="11"/>
                        <a:pt x="463" y="11"/>
                      </a:cubicBezTo>
                      <a:cubicBezTo>
                        <a:pt x="434" y="11"/>
                        <a:pt x="434" y="11"/>
                        <a:pt x="434" y="11"/>
                      </a:cubicBezTo>
                      <a:cubicBezTo>
                        <a:pt x="434" y="38"/>
                        <a:pt x="434" y="38"/>
                        <a:pt x="434" y="38"/>
                      </a:cubicBezTo>
                      <a:cubicBezTo>
                        <a:pt x="461" y="38"/>
                        <a:pt x="461" y="38"/>
                        <a:pt x="461" y="38"/>
                      </a:cubicBezTo>
                      <a:cubicBezTo>
                        <a:pt x="461" y="49"/>
                        <a:pt x="461" y="49"/>
                        <a:pt x="461" y="49"/>
                      </a:cubicBezTo>
                      <a:cubicBezTo>
                        <a:pt x="434" y="49"/>
                        <a:pt x="434" y="49"/>
                        <a:pt x="434" y="49"/>
                      </a:cubicBezTo>
                      <a:cubicBezTo>
                        <a:pt x="434" y="79"/>
                        <a:pt x="434" y="79"/>
                        <a:pt x="434" y="79"/>
                      </a:cubicBezTo>
                      <a:cubicBezTo>
                        <a:pt x="464" y="79"/>
                        <a:pt x="464" y="79"/>
                        <a:pt x="464" y="79"/>
                      </a:cubicBezTo>
                      <a:cubicBezTo>
                        <a:pt x="464" y="89"/>
                        <a:pt x="464" y="89"/>
                        <a:pt x="464" y="89"/>
                      </a:cubicBezTo>
                      <a:cubicBezTo>
                        <a:pt x="428" y="89"/>
                        <a:pt x="428" y="89"/>
                        <a:pt x="428" y="89"/>
                      </a:cubicBezTo>
                      <a:close/>
                      <a:moveTo>
                        <a:pt x="475" y="89"/>
                      </a:moveTo>
                      <a:cubicBezTo>
                        <a:pt x="475" y="1"/>
                        <a:pt x="475" y="1"/>
                        <a:pt x="475" y="1"/>
                      </a:cubicBezTo>
                      <a:cubicBezTo>
                        <a:pt x="481" y="1"/>
                        <a:pt x="481" y="1"/>
                        <a:pt x="481" y="1"/>
                      </a:cubicBezTo>
                      <a:cubicBezTo>
                        <a:pt x="481" y="89"/>
                        <a:pt x="481" y="89"/>
                        <a:pt x="481" y="89"/>
                      </a:cubicBezTo>
                      <a:cubicBezTo>
                        <a:pt x="475" y="89"/>
                        <a:pt x="475" y="89"/>
                        <a:pt x="475" y="89"/>
                      </a:cubicBezTo>
                      <a:close/>
                      <a:moveTo>
                        <a:pt x="518" y="68"/>
                      </a:moveTo>
                      <a:cubicBezTo>
                        <a:pt x="524" y="70"/>
                        <a:pt x="524" y="70"/>
                        <a:pt x="524" y="70"/>
                      </a:cubicBezTo>
                      <a:cubicBezTo>
                        <a:pt x="523" y="76"/>
                        <a:pt x="522" y="81"/>
                        <a:pt x="519" y="85"/>
                      </a:cubicBezTo>
                      <a:cubicBezTo>
                        <a:pt x="516" y="89"/>
                        <a:pt x="513" y="90"/>
                        <a:pt x="509" y="90"/>
                      </a:cubicBezTo>
                      <a:cubicBezTo>
                        <a:pt x="504" y="90"/>
                        <a:pt x="500" y="87"/>
                        <a:pt x="497" y="82"/>
                      </a:cubicBezTo>
                      <a:cubicBezTo>
                        <a:pt x="494" y="76"/>
                        <a:pt x="492" y="68"/>
                        <a:pt x="492" y="58"/>
                      </a:cubicBezTo>
                      <a:cubicBezTo>
                        <a:pt x="492" y="47"/>
                        <a:pt x="494" y="39"/>
                        <a:pt x="497" y="33"/>
                      </a:cubicBezTo>
                      <a:cubicBezTo>
                        <a:pt x="500" y="27"/>
                        <a:pt x="504" y="24"/>
                        <a:pt x="509" y="24"/>
                      </a:cubicBezTo>
                      <a:cubicBezTo>
                        <a:pt x="513" y="24"/>
                        <a:pt x="517" y="27"/>
                        <a:pt x="520" y="33"/>
                      </a:cubicBezTo>
                      <a:cubicBezTo>
                        <a:pt x="523" y="38"/>
                        <a:pt x="524" y="46"/>
                        <a:pt x="524" y="57"/>
                      </a:cubicBezTo>
                      <a:cubicBezTo>
                        <a:pt x="524" y="58"/>
                        <a:pt x="524" y="59"/>
                        <a:pt x="524" y="60"/>
                      </a:cubicBezTo>
                      <a:cubicBezTo>
                        <a:pt x="498" y="60"/>
                        <a:pt x="498" y="60"/>
                        <a:pt x="498" y="60"/>
                      </a:cubicBezTo>
                      <a:cubicBezTo>
                        <a:pt x="499" y="67"/>
                        <a:pt x="500" y="72"/>
                        <a:pt x="502" y="76"/>
                      </a:cubicBezTo>
                      <a:cubicBezTo>
                        <a:pt x="504" y="80"/>
                        <a:pt x="506" y="81"/>
                        <a:pt x="509" y="81"/>
                      </a:cubicBezTo>
                      <a:cubicBezTo>
                        <a:pt x="511" y="81"/>
                        <a:pt x="513" y="80"/>
                        <a:pt x="514" y="78"/>
                      </a:cubicBezTo>
                      <a:cubicBezTo>
                        <a:pt x="516" y="76"/>
                        <a:pt x="517" y="73"/>
                        <a:pt x="518" y="68"/>
                      </a:cubicBezTo>
                      <a:close/>
                      <a:moveTo>
                        <a:pt x="499" y="51"/>
                      </a:moveTo>
                      <a:cubicBezTo>
                        <a:pt x="518" y="51"/>
                        <a:pt x="518" y="51"/>
                        <a:pt x="518" y="51"/>
                      </a:cubicBezTo>
                      <a:cubicBezTo>
                        <a:pt x="518" y="46"/>
                        <a:pt x="517" y="42"/>
                        <a:pt x="516" y="39"/>
                      </a:cubicBezTo>
                      <a:cubicBezTo>
                        <a:pt x="514" y="35"/>
                        <a:pt x="512" y="33"/>
                        <a:pt x="509" y="33"/>
                      </a:cubicBezTo>
                      <a:cubicBezTo>
                        <a:pt x="506" y="33"/>
                        <a:pt x="504" y="34"/>
                        <a:pt x="502" y="38"/>
                      </a:cubicBezTo>
                      <a:cubicBezTo>
                        <a:pt x="500" y="41"/>
                        <a:pt x="499" y="45"/>
                        <a:pt x="499" y="51"/>
                      </a:cubicBezTo>
                      <a:close/>
                      <a:moveTo>
                        <a:pt x="558" y="66"/>
                      </a:moveTo>
                      <a:cubicBezTo>
                        <a:pt x="564" y="67"/>
                        <a:pt x="564" y="67"/>
                        <a:pt x="564" y="67"/>
                      </a:cubicBezTo>
                      <a:cubicBezTo>
                        <a:pt x="564" y="74"/>
                        <a:pt x="562" y="80"/>
                        <a:pt x="559" y="84"/>
                      </a:cubicBezTo>
                      <a:cubicBezTo>
                        <a:pt x="557" y="88"/>
                        <a:pt x="553" y="90"/>
                        <a:pt x="550" y="90"/>
                      </a:cubicBezTo>
                      <a:cubicBezTo>
                        <a:pt x="545" y="90"/>
                        <a:pt x="541" y="87"/>
                        <a:pt x="538" y="82"/>
                      </a:cubicBezTo>
                      <a:cubicBezTo>
                        <a:pt x="535" y="76"/>
                        <a:pt x="534" y="68"/>
                        <a:pt x="534" y="57"/>
                      </a:cubicBezTo>
                      <a:cubicBezTo>
                        <a:pt x="534" y="50"/>
                        <a:pt x="534" y="44"/>
                        <a:pt x="536" y="39"/>
                      </a:cubicBezTo>
                      <a:cubicBezTo>
                        <a:pt x="537" y="34"/>
                        <a:pt x="539" y="30"/>
                        <a:pt x="541" y="28"/>
                      </a:cubicBezTo>
                      <a:cubicBezTo>
                        <a:pt x="544" y="25"/>
                        <a:pt x="547" y="24"/>
                        <a:pt x="550" y="24"/>
                      </a:cubicBezTo>
                      <a:cubicBezTo>
                        <a:pt x="553" y="24"/>
                        <a:pt x="557" y="26"/>
                        <a:pt x="559" y="29"/>
                      </a:cubicBezTo>
                      <a:cubicBezTo>
                        <a:pt x="561" y="33"/>
                        <a:pt x="563" y="38"/>
                        <a:pt x="564" y="44"/>
                      </a:cubicBezTo>
                      <a:cubicBezTo>
                        <a:pt x="558" y="46"/>
                        <a:pt x="558" y="46"/>
                        <a:pt x="558" y="46"/>
                      </a:cubicBezTo>
                      <a:cubicBezTo>
                        <a:pt x="557" y="41"/>
                        <a:pt x="556" y="38"/>
                        <a:pt x="555" y="36"/>
                      </a:cubicBezTo>
                      <a:cubicBezTo>
                        <a:pt x="554" y="34"/>
                        <a:pt x="552" y="33"/>
                        <a:pt x="550" y="33"/>
                      </a:cubicBezTo>
                      <a:cubicBezTo>
                        <a:pt x="547" y="33"/>
                        <a:pt x="544" y="35"/>
                        <a:pt x="543" y="39"/>
                      </a:cubicBezTo>
                      <a:cubicBezTo>
                        <a:pt x="541" y="42"/>
                        <a:pt x="540" y="49"/>
                        <a:pt x="540" y="57"/>
                      </a:cubicBezTo>
                      <a:cubicBezTo>
                        <a:pt x="540" y="66"/>
                        <a:pt x="541" y="72"/>
                        <a:pt x="542" y="76"/>
                      </a:cubicBezTo>
                      <a:cubicBezTo>
                        <a:pt x="544" y="80"/>
                        <a:pt x="547" y="81"/>
                        <a:pt x="550" y="81"/>
                      </a:cubicBezTo>
                      <a:cubicBezTo>
                        <a:pt x="552" y="81"/>
                        <a:pt x="554" y="80"/>
                        <a:pt x="555" y="78"/>
                      </a:cubicBezTo>
                      <a:cubicBezTo>
                        <a:pt x="557" y="75"/>
                        <a:pt x="558" y="71"/>
                        <a:pt x="558" y="66"/>
                      </a:cubicBezTo>
                      <a:close/>
                      <a:moveTo>
                        <a:pt x="586" y="79"/>
                      </a:moveTo>
                      <a:cubicBezTo>
                        <a:pt x="587" y="89"/>
                        <a:pt x="587" y="89"/>
                        <a:pt x="587" y="89"/>
                      </a:cubicBezTo>
                      <a:cubicBezTo>
                        <a:pt x="585" y="89"/>
                        <a:pt x="584" y="90"/>
                        <a:pt x="582" y="90"/>
                      </a:cubicBezTo>
                      <a:cubicBezTo>
                        <a:pt x="580" y="90"/>
                        <a:pt x="578" y="89"/>
                        <a:pt x="577" y="88"/>
                      </a:cubicBezTo>
                      <a:cubicBezTo>
                        <a:pt x="576" y="87"/>
                        <a:pt x="575" y="85"/>
                        <a:pt x="575" y="83"/>
                      </a:cubicBezTo>
                      <a:cubicBezTo>
                        <a:pt x="574" y="81"/>
                        <a:pt x="574" y="77"/>
                        <a:pt x="574" y="70"/>
                      </a:cubicBezTo>
                      <a:cubicBezTo>
                        <a:pt x="574" y="34"/>
                        <a:pt x="574" y="34"/>
                        <a:pt x="574" y="34"/>
                      </a:cubicBezTo>
                      <a:cubicBezTo>
                        <a:pt x="570" y="34"/>
                        <a:pt x="570" y="34"/>
                        <a:pt x="570" y="34"/>
                      </a:cubicBezTo>
                      <a:cubicBezTo>
                        <a:pt x="570" y="25"/>
                        <a:pt x="570" y="25"/>
                        <a:pt x="570" y="25"/>
                      </a:cubicBezTo>
                      <a:cubicBezTo>
                        <a:pt x="574" y="25"/>
                        <a:pt x="574" y="25"/>
                        <a:pt x="574" y="25"/>
                      </a:cubicBezTo>
                      <a:cubicBezTo>
                        <a:pt x="574" y="10"/>
                        <a:pt x="574" y="10"/>
                        <a:pt x="574" y="10"/>
                      </a:cubicBezTo>
                      <a:cubicBezTo>
                        <a:pt x="580" y="3"/>
                        <a:pt x="580" y="3"/>
                        <a:pt x="580" y="3"/>
                      </a:cubicBezTo>
                      <a:cubicBezTo>
                        <a:pt x="580" y="25"/>
                        <a:pt x="580" y="25"/>
                        <a:pt x="580" y="25"/>
                      </a:cubicBezTo>
                      <a:cubicBezTo>
                        <a:pt x="586" y="25"/>
                        <a:pt x="586" y="25"/>
                        <a:pt x="586" y="25"/>
                      </a:cubicBezTo>
                      <a:cubicBezTo>
                        <a:pt x="586" y="34"/>
                        <a:pt x="586" y="34"/>
                        <a:pt x="586" y="34"/>
                      </a:cubicBezTo>
                      <a:cubicBezTo>
                        <a:pt x="580" y="34"/>
                        <a:pt x="580" y="34"/>
                        <a:pt x="580" y="34"/>
                      </a:cubicBezTo>
                      <a:cubicBezTo>
                        <a:pt x="580" y="71"/>
                        <a:pt x="580" y="71"/>
                        <a:pt x="580" y="71"/>
                      </a:cubicBezTo>
                      <a:cubicBezTo>
                        <a:pt x="580" y="74"/>
                        <a:pt x="580" y="76"/>
                        <a:pt x="580" y="77"/>
                      </a:cubicBezTo>
                      <a:cubicBezTo>
                        <a:pt x="580" y="78"/>
                        <a:pt x="581" y="78"/>
                        <a:pt x="581" y="79"/>
                      </a:cubicBezTo>
                      <a:cubicBezTo>
                        <a:pt x="582" y="79"/>
                        <a:pt x="582" y="80"/>
                        <a:pt x="583" y="80"/>
                      </a:cubicBezTo>
                      <a:cubicBezTo>
                        <a:pt x="584" y="80"/>
                        <a:pt x="585" y="80"/>
                        <a:pt x="586" y="79"/>
                      </a:cubicBezTo>
                      <a:close/>
                      <a:moveTo>
                        <a:pt x="595" y="89"/>
                      </a:moveTo>
                      <a:cubicBezTo>
                        <a:pt x="595" y="25"/>
                        <a:pt x="595" y="25"/>
                        <a:pt x="595" y="25"/>
                      </a:cubicBezTo>
                      <a:cubicBezTo>
                        <a:pt x="601" y="25"/>
                        <a:pt x="601" y="25"/>
                        <a:pt x="601" y="25"/>
                      </a:cubicBezTo>
                      <a:cubicBezTo>
                        <a:pt x="601" y="35"/>
                        <a:pt x="601" y="35"/>
                        <a:pt x="601" y="35"/>
                      </a:cubicBezTo>
                      <a:cubicBezTo>
                        <a:pt x="602" y="30"/>
                        <a:pt x="603" y="27"/>
                        <a:pt x="605" y="26"/>
                      </a:cubicBezTo>
                      <a:cubicBezTo>
                        <a:pt x="606" y="25"/>
                        <a:pt x="607" y="24"/>
                        <a:pt x="608" y="24"/>
                      </a:cubicBezTo>
                      <a:cubicBezTo>
                        <a:pt x="610" y="24"/>
                        <a:pt x="612" y="25"/>
                        <a:pt x="614" y="27"/>
                      </a:cubicBezTo>
                      <a:cubicBezTo>
                        <a:pt x="612" y="37"/>
                        <a:pt x="612" y="37"/>
                        <a:pt x="612" y="37"/>
                      </a:cubicBezTo>
                      <a:cubicBezTo>
                        <a:pt x="611" y="36"/>
                        <a:pt x="609" y="35"/>
                        <a:pt x="608" y="35"/>
                      </a:cubicBezTo>
                      <a:cubicBezTo>
                        <a:pt x="607" y="35"/>
                        <a:pt x="606" y="36"/>
                        <a:pt x="605" y="37"/>
                      </a:cubicBezTo>
                      <a:cubicBezTo>
                        <a:pt x="603" y="39"/>
                        <a:pt x="603" y="41"/>
                        <a:pt x="602" y="43"/>
                      </a:cubicBezTo>
                      <a:cubicBezTo>
                        <a:pt x="602" y="47"/>
                        <a:pt x="601" y="51"/>
                        <a:pt x="601" y="56"/>
                      </a:cubicBezTo>
                      <a:cubicBezTo>
                        <a:pt x="601" y="89"/>
                        <a:pt x="601" y="89"/>
                        <a:pt x="601" y="89"/>
                      </a:cubicBezTo>
                      <a:cubicBezTo>
                        <a:pt x="595" y="89"/>
                        <a:pt x="595" y="89"/>
                        <a:pt x="595" y="89"/>
                      </a:cubicBezTo>
                      <a:close/>
                      <a:moveTo>
                        <a:pt x="619" y="57"/>
                      </a:moveTo>
                      <a:cubicBezTo>
                        <a:pt x="619" y="45"/>
                        <a:pt x="621" y="37"/>
                        <a:pt x="625" y="31"/>
                      </a:cubicBezTo>
                      <a:cubicBezTo>
                        <a:pt x="628" y="26"/>
                        <a:pt x="632" y="24"/>
                        <a:pt x="636" y="24"/>
                      </a:cubicBezTo>
                      <a:cubicBezTo>
                        <a:pt x="641" y="24"/>
                        <a:pt x="645" y="27"/>
                        <a:pt x="648" y="32"/>
                      </a:cubicBezTo>
                      <a:cubicBezTo>
                        <a:pt x="651" y="38"/>
                        <a:pt x="652" y="46"/>
                        <a:pt x="652" y="56"/>
                      </a:cubicBezTo>
                      <a:cubicBezTo>
                        <a:pt x="652" y="64"/>
                        <a:pt x="652" y="71"/>
                        <a:pt x="650" y="76"/>
                      </a:cubicBezTo>
                      <a:cubicBezTo>
                        <a:pt x="649" y="80"/>
                        <a:pt x="647" y="84"/>
                        <a:pt x="644" y="86"/>
                      </a:cubicBezTo>
                      <a:cubicBezTo>
                        <a:pt x="642" y="89"/>
                        <a:pt x="639" y="90"/>
                        <a:pt x="636" y="90"/>
                      </a:cubicBezTo>
                      <a:cubicBezTo>
                        <a:pt x="631" y="90"/>
                        <a:pt x="627" y="87"/>
                        <a:pt x="624" y="82"/>
                      </a:cubicBezTo>
                      <a:cubicBezTo>
                        <a:pt x="621" y="76"/>
                        <a:pt x="619" y="68"/>
                        <a:pt x="619" y="57"/>
                      </a:cubicBezTo>
                      <a:close/>
                      <a:moveTo>
                        <a:pt x="626" y="57"/>
                      </a:moveTo>
                      <a:cubicBezTo>
                        <a:pt x="626" y="65"/>
                        <a:pt x="627" y="71"/>
                        <a:pt x="628" y="75"/>
                      </a:cubicBezTo>
                      <a:cubicBezTo>
                        <a:pt x="630" y="79"/>
                        <a:pt x="633" y="81"/>
                        <a:pt x="636" y="81"/>
                      </a:cubicBezTo>
                      <a:cubicBezTo>
                        <a:pt x="639" y="81"/>
                        <a:pt x="641" y="79"/>
                        <a:pt x="643" y="75"/>
                      </a:cubicBezTo>
                      <a:cubicBezTo>
                        <a:pt x="645" y="71"/>
                        <a:pt x="646" y="65"/>
                        <a:pt x="646" y="57"/>
                      </a:cubicBezTo>
                      <a:cubicBezTo>
                        <a:pt x="646" y="49"/>
                        <a:pt x="645" y="43"/>
                        <a:pt x="643" y="39"/>
                      </a:cubicBezTo>
                      <a:cubicBezTo>
                        <a:pt x="641" y="35"/>
                        <a:pt x="639" y="33"/>
                        <a:pt x="636" y="33"/>
                      </a:cubicBezTo>
                      <a:cubicBezTo>
                        <a:pt x="633" y="33"/>
                        <a:pt x="630" y="35"/>
                        <a:pt x="628" y="39"/>
                      </a:cubicBezTo>
                      <a:cubicBezTo>
                        <a:pt x="627" y="43"/>
                        <a:pt x="626" y="49"/>
                        <a:pt x="626" y="57"/>
                      </a:cubicBezTo>
                      <a:close/>
                      <a:moveTo>
                        <a:pt x="663" y="89"/>
                      </a:moveTo>
                      <a:cubicBezTo>
                        <a:pt x="663" y="25"/>
                        <a:pt x="663" y="25"/>
                        <a:pt x="663" y="25"/>
                      </a:cubicBezTo>
                      <a:cubicBezTo>
                        <a:pt x="668" y="25"/>
                        <a:pt x="668" y="25"/>
                        <a:pt x="668" y="25"/>
                      </a:cubicBezTo>
                      <a:cubicBezTo>
                        <a:pt x="668" y="34"/>
                        <a:pt x="668" y="34"/>
                        <a:pt x="668" y="34"/>
                      </a:cubicBezTo>
                      <a:cubicBezTo>
                        <a:pt x="671" y="27"/>
                        <a:pt x="675" y="24"/>
                        <a:pt x="679" y="24"/>
                      </a:cubicBezTo>
                      <a:cubicBezTo>
                        <a:pt x="682" y="24"/>
                        <a:pt x="683" y="25"/>
                        <a:pt x="685" y="26"/>
                      </a:cubicBezTo>
                      <a:cubicBezTo>
                        <a:pt x="687" y="27"/>
                        <a:pt x="688" y="29"/>
                        <a:pt x="689" y="31"/>
                      </a:cubicBezTo>
                      <a:cubicBezTo>
                        <a:pt x="690" y="34"/>
                        <a:pt x="691" y="36"/>
                        <a:pt x="691" y="39"/>
                      </a:cubicBezTo>
                      <a:cubicBezTo>
                        <a:pt x="691" y="41"/>
                        <a:pt x="691" y="45"/>
                        <a:pt x="691" y="50"/>
                      </a:cubicBezTo>
                      <a:cubicBezTo>
                        <a:pt x="691" y="89"/>
                        <a:pt x="691" y="89"/>
                        <a:pt x="691" y="89"/>
                      </a:cubicBezTo>
                      <a:cubicBezTo>
                        <a:pt x="685" y="89"/>
                        <a:pt x="685" y="89"/>
                        <a:pt x="685" y="89"/>
                      </a:cubicBezTo>
                      <a:cubicBezTo>
                        <a:pt x="685" y="50"/>
                        <a:pt x="685" y="50"/>
                        <a:pt x="685" y="50"/>
                      </a:cubicBezTo>
                      <a:cubicBezTo>
                        <a:pt x="685" y="46"/>
                        <a:pt x="685" y="43"/>
                        <a:pt x="685" y="40"/>
                      </a:cubicBezTo>
                      <a:cubicBezTo>
                        <a:pt x="684" y="38"/>
                        <a:pt x="683" y="36"/>
                        <a:pt x="682" y="35"/>
                      </a:cubicBezTo>
                      <a:cubicBezTo>
                        <a:pt x="681" y="34"/>
                        <a:pt x="680" y="33"/>
                        <a:pt x="678" y="33"/>
                      </a:cubicBezTo>
                      <a:cubicBezTo>
                        <a:pt x="676" y="33"/>
                        <a:pt x="673" y="35"/>
                        <a:pt x="672" y="38"/>
                      </a:cubicBezTo>
                      <a:cubicBezTo>
                        <a:pt x="670" y="40"/>
                        <a:pt x="669" y="46"/>
                        <a:pt x="669" y="54"/>
                      </a:cubicBezTo>
                      <a:cubicBezTo>
                        <a:pt x="669" y="89"/>
                        <a:pt x="669" y="89"/>
                        <a:pt x="669" y="89"/>
                      </a:cubicBezTo>
                      <a:cubicBezTo>
                        <a:pt x="663" y="89"/>
                        <a:pt x="663" y="89"/>
                        <a:pt x="663" y="89"/>
                      </a:cubicBezTo>
                      <a:close/>
                      <a:moveTo>
                        <a:pt x="704" y="14"/>
                      </a:moveTo>
                      <a:cubicBezTo>
                        <a:pt x="704" y="1"/>
                        <a:pt x="704" y="1"/>
                        <a:pt x="704" y="1"/>
                      </a:cubicBezTo>
                      <a:cubicBezTo>
                        <a:pt x="710" y="1"/>
                        <a:pt x="710" y="1"/>
                        <a:pt x="710" y="1"/>
                      </a:cubicBezTo>
                      <a:cubicBezTo>
                        <a:pt x="710" y="14"/>
                        <a:pt x="710" y="14"/>
                        <a:pt x="710" y="14"/>
                      </a:cubicBezTo>
                      <a:cubicBezTo>
                        <a:pt x="704" y="14"/>
                        <a:pt x="704" y="14"/>
                        <a:pt x="704" y="14"/>
                      </a:cubicBezTo>
                      <a:close/>
                      <a:moveTo>
                        <a:pt x="704" y="89"/>
                      </a:moveTo>
                      <a:cubicBezTo>
                        <a:pt x="704" y="25"/>
                        <a:pt x="704" y="25"/>
                        <a:pt x="704" y="25"/>
                      </a:cubicBezTo>
                      <a:cubicBezTo>
                        <a:pt x="710" y="25"/>
                        <a:pt x="710" y="25"/>
                        <a:pt x="710" y="25"/>
                      </a:cubicBezTo>
                      <a:cubicBezTo>
                        <a:pt x="710" y="89"/>
                        <a:pt x="710" y="89"/>
                        <a:pt x="710" y="89"/>
                      </a:cubicBezTo>
                      <a:cubicBezTo>
                        <a:pt x="704" y="89"/>
                        <a:pt x="704" y="89"/>
                        <a:pt x="704" y="89"/>
                      </a:cubicBezTo>
                      <a:close/>
                      <a:moveTo>
                        <a:pt x="746" y="66"/>
                      </a:moveTo>
                      <a:cubicBezTo>
                        <a:pt x="752" y="67"/>
                        <a:pt x="752" y="67"/>
                        <a:pt x="752" y="67"/>
                      </a:cubicBezTo>
                      <a:cubicBezTo>
                        <a:pt x="751" y="74"/>
                        <a:pt x="749" y="80"/>
                        <a:pt x="747" y="84"/>
                      </a:cubicBezTo>
                      <a:cubicBezTo>
                        <a:pt x="744" y="88"/>
                        <a:pt x="741" y="90"/>
                        <a:pt x="737" y="90"/>
                      </a:cubicBezTo>
                      <a:cubicBezTo>
                        <a:pt x="732" y="90"/>
                        <a:pt x="728" y="87"/>
                        <a:pt x="726" y="82"/>
                      </a:cubicBezTo>
                      <a:cubicBezTo>
                        <a:pt x="723" y="76"/>
                        <a:pt x="721" y="68"/>
                        <a:pt x="721" y="57"/>
                      </a:cubicBezTo>
                      <a:cubicBezTo>
                        <a:pt x="721" y="50"/>
                        <a:pt x="722" y="44"/>
                        <a:pt x="723" y="39"/>
                      </a:cubicBezTo>
                      <a:cubicBezTo>
                        <a:pt x="724" y="34"/>
                        <a:pt x="726" y="30"/>
                        <a:pt x="729" y="28"/>
                      </a:cubicBezTo>
                      <a:cubicBezTo>
                        <a:pt x="731" y="25"/>
                        <a:pt x="734" y="24"/>
                        <a:pt x="737" y="24"/>
                      </a:cubicBezTo>
                      <a:cubicBezTo>
                        <a:pt x="741" y="24"/>
                        <a:pt x="744" y="26"/>
                        <a:pt x="746" y="29"/>
                      </a:cubicBezTo>
                      <a:cubicBezTo>
                        <a:pt x="749" y="33"/>
                        <a:pt x="750" y="38"/>
                        <a:pt x="751" y="44"/>
                      </a:cubicBezTo>
                      <a:cubicBezTo>
                        <a:pt x="745" y="46"/>
                        <a:pt x="745" y="46"/>
                        <a:pt x="745" y="46"/>
                      </a:cubicBezTo>
                      <a:cubicBezTo>
                        <a:pt x="745" y="41"/>
                        <a:pt x="744" y="38"/>
                        <a:pt x="742" y="36"/>
                      </a:cubicBezTo>
                      <a:cubicBezTo>
                        <a:pt x="741" y="34"/>
                        <a:pt x="739" y="33"/>
                        <a:pt x="737" y="33"/>
                      </a:cubicBezTo>
                      <a:cubicBezTo>
                        <a:pt x="734" y="33"/>
                        <a:pt x="732" y="35"/>
                        <a:pt x="730" y="39"/>
                      </a:cubicBezTo>
                      <a:cubicBezTo>
                        <a:pt x="728" y="42"/>
                        <a:pt x="727" y="49"/>
                        <a:pt x="727" y="57"/>
                      </a:cubicBezTo>
                      <a:cubicBezTo>
                        <a:pt x="727" y="66"/>
                        <a:pt x="728" y="72"/>
                        <a:pt x="730" y="76"/>
                      </a:cubicBezTo>
                      <a:cubicBezTo>
                        <a:pt x="732" y="80"/>
                        <a:pt x="734" y="81"/>
                        <a:pt x="737" y="81"/>
                      </a:cubicBezTo>
                      <a:cubicBezTo>
                        <a:pt x="739" y="81"/>
                        <a:pt x="741" y="80"/>
                        <a:pt x="743" y="78"/>
                      </a:cubicBezTo>
                      <a:cubicBezTo>
                        <a:pt x="744" y="75"/>
                        <a:pt x="745" y="71"/>
                        <a:pt x="746" y="66"/>
                      </a:cubicBezTo>
                      <a:close/>
                      <a:moveTo>
                        <a:pt x="774" y="61"/>
                      </a:moveTo>
                      <a:cubicBezTo>
                        <a:pt x="780" y="60"/>
                        <a:pt x="780" y="60"/>
                        <a:pt x="780" y="60"/>
                      </a:cubicBezTo>
                      <a:cubicBezTo>
                        <a:pt x="780" y="64"/>
                        <a:pt x="781" y="68"/>
                        <a:pt x="782" y="71"/>
                      </a:cubicBezTo>
                      <a:cubicBezTo>
                        <a:pt x="783" y="73"/>
                        <a:pt x="785" y="76"/>
                        <a:pt x="787" y="77"/>
                      </a:cubicBezTo>
                      <a:cubicBezTo>
                        <a:pt x="789" y="79"/>
                        <a:pt x="792" y="80"/>
                        <a:pt x="794" y="80"/>
                      </a:cubicBezTo>
                      <a:cubicBezTo>
                        <a:pt x="797" y="80"/>
                        <a:pt x="799" y="79"/>
                        <a:pt x="801" y="78"/>
                      </a:cubicBezTo>
                      <a:cubicBezTo>
                        <a:pt x="803" y="77"/>
                        <a:pt x="804" y="75"/>
                        <a:pt x="805" y="73"/>
                      </a:cubicBezTo>
                      <a:cubicBezTo>
                        <a:pt x="806" y="70"/>
                        <a:pt x="806" y="68"/>
                        <a:pt x="806" y="65"/>
                      </a:cubicBezTo>
                      <a:cubicBezTo>
                        <a:pt x="806" y="62"/>
                        <a:pt x="806" y="60"/>
                        <a:pt x="805" y="58"/>
                      </a:cubicBezTo>
                      <a:cubicBezTo>
                        <a:pt x="804" y="56"/>
                        <a:pt x="803" y="54"/>
                        <a:pt x="801" y="53"/>
                      </a:cubicBezTo>
                      <a:cubicBezTo>
                        <a:pt x="799" y="52"/>
                        <a:pt x="796" y="50"/>
                        <a:pt x="792" y="48"/>
                      </a:cubicBezTo>
                      <a:cubicBezTo>
                        <a:pt x="788" y="46"/>
                        <a:pt x="785" y="45"/>
                        <a:pt x="783" y="43"/>
                      </a:cubicBezTo>
                      <a:cubicBezTo>
                        <a:pt x="780" y="41"/>
                        <a:pt x="779" y="38"/>
                        <a:pt x="778" y="35"/>
                      </a:cubicBezTo>
                      <a:cubicBezTo>
                        <a:pt x="776" y="31"/>
                        <a:pt x="776" y="28"/>
                        <a:pt x="776" y="24"/>
                      </a:cubicBezTo>
                      <a:cubicBezTo>
                        <a:pt x="776" y="19"/>
                        <a:pt x="777" y="15"/>
                        <a:pt x="778" y="11"/>
                      </a:cubicBezTo>
                      <a:cubicBezTo>
                        <a:pt x="779" y="8"/>
                        <a:pt x="781" y="5"/>
                        <a:pt x="784" y="3"/>
                      </a:cubicBezTo>
                      <a:cubicBezTo>
                        <a:pt x="787" y="1"/>
                        <a:pt x="790" y="0"/>
                        <a:pt x="793" y="0"/>
                      </a:cubicBezTo>
                      <a:cubicBezTo>
                        <a:pt x="796" y="0"/>
                        <a:pt x="800" y="1"/>
                        <a:pt x="802" y="3"/>
                      </a:cubicBezTo>
                      <a:cubicBezTo>
                        <a:pt x="805" y="5"/>
                        <a:pt x="807" y="8"/>
                        <a:pt x="809" y="12"/>
                      </a:cubicBezTo>
                      <a:cubicBezTo>
                        <a:pt x="810" y="16"/>
                        <a:pt x="811" y="21"/>
                        <a:pt x="811" y="26"/>
                      </a:cubicBezTo>
                      <a:cubicBezTo>
                        <a:pt x="805" y="27"/>
                        <a:pt x="805" y="27"/>
                        <a:pt x="805" y="27"/>
                      </a:cubicBezTo>
                      <a:cubicBezTo>
                        <a:pt x="805" y="21"/>
                        <a:pt x="803" y="17"/>
                        <a:pt x="802" y="14"/>
                      </a:cubicBezTo>
                      <a:cubicBezTo>
                        <a:pt x="800" y="11"/>
                        <a:pt x="797" y="10"/>
                        <a:pt x="793" y="10"/>
                      </a:cubicBezTo>
                      <a:cubicBezTo>
                        <a:pt x="789" y="10"/>
                        <a:pt x="786" y="11"/>
                        <a:pt x="785" y="14"/>
                      </a:cubicBezTo>
                      <a:cubicBezTo>
                        <a:pt x="783" y="16"/>
                        <a:pt x="782" y="19"/>
                        <a:pt x="782" y="23"/>
                      </a:cubicBezTo>
                      <a:cubicBezTo>
                        <a:pt x="782" y="26"/>
                        <a:pt x="783" y="29"/>
                        <a:pt x="784" y="31"/>
                      </a:cubicBezTo>
                      <a:cubicBezTo>
                        <a:pt x="785" y="33"/>
                        <a:pt x="788" y="35"/>
                        <a:pt x="794" y="37"/>
                      </a:cubicBezTo>
                      <a:cubicBezTo>
                        <a:pt x="799" y="39"/>
                        <a:pt x="802" y="41"/>
                        <a:pt x="804" y="43"/>
                      </a:cubicBezTo>
                      <a:cubicBezTo>
                        <a:pt x="807" y="45"/>
                        <a:pt x="809" y="48"/>
                        <a:pt x="810" y="52"/>
                      </a:cubicBezTo>
                      <a:cubicBezTo>
                        <a:pt x="812" y="55"/>
                        <a:pt x="812" y="59"/>
                        <a:pt x="812" y="64"/>
                      </a:cubicBezTo>
                      <a:cubicBezTo>
                        <a:pt x="812" y="69"/>
                        <a:pt x="812" y="73"/>
                        <a:pt x="810" y="77"/>
                      </a:cubicBezTo>
                      <a:cubicBezTo>
                        <a:pt x="809" y="81"/>
                        <a:pt x="807" y="85"/>
                        <a:pt x="804" y="87"/>
                      </a:cubicBezTo>
                      <a:cubicBezTo>
                        <a:pt x="801" y="89"/>
                        <a:pt x="798" y="90"/>
                        <a:pt x="795" y="90"/>
                      </a:cubicBezTo>
                      <a:cubicBezTo>
                        <a:pt x="790" y="90"/>
                        <a:pt x="787" y="89"/>
                        <a:pt x="784" y="87"/>
                      </a:cubicBezTo>
                      <a:cubicBezTo>
                        <a:pt x="781" y="85"/>
                        <a:pt x="778" y="81"/>
                        <a:pt x="777" y="76"/>
                      </a:cubicBezTo>
                      <a:cubicBezTo>
                        <a:pt x="775" y="72"/>
                        <a:pt x="774" y="67"/>
                        <a:pt x="774" y="61"/>
                      </a:cubicBezTo>
                      <a:close/>
                      <a:moveTo>
                        <a:pt x="847" y="66"/>
                      </a:moveTo>
                      <a:cubicBezTo>
                        <a:pt x="853" y="67"/>
                        <a:pt x="853" y="67"/>
                        <a:pt x="853" y="67"/>
                      </a:cubicBezTo>
                      <a:cubicBezTo>
                        <a:pt x="852" y="74"/>
                        <a:pt x="851" y="80"/>
                        <a:pt x="848" y="84"/>
                      </a:cubicBezTo>
                      <a:cubicBezTo>
                        <a:pt x="845" y="88"/>
                        <a:pt x="842" y="90"/>
                        <a:pt x="838" y="90"/>
                      </a:cubicBezTo>
                      <a:cubicBezTo>
                        <a:pt x="834" y="90"/>
                        <a:pt x="830" y="87"/>
                        <a:pt x="827" y="82"/>
                      </a:cubicBezTo>
                      <a:cubicBezTo>
                        <a:pt x="824" y="76"/>
                        <a:pt x="822" y="68"/>
                        <a:pt x="822" y="57"/>
                      </a:cubicBezTo>
                      <a:cubicBezTo>
                        <a:pt x="822" y="50"/>
                        <a:pt x="823" y="44"/>
                        <a:pt x="824" y="39"/>
                      </a:cubicBezTo>
                      <a:cubicBezTo>
                        <a:pt x="826" y="34"/>
                        <a:pt x="827" y="30"/>
                        <a:pt x="830" y="28"/>
                      </a:cubicBezTo>
                      <a:cubicBezTo>
                        <a:pt x="833" y="25"/>
                        <a:pt x="835" y="24"/>
                        <a:pt x="838" y="24"/>
                      </a:cubicBezTo>
                      <a:cubicBezTo>
                        <a:pt x="842" y="24"/>
                        <a:pt x="845" y="26"/>
                        <a:pt x="848" y="29"/>
                      </a:cubicBezTo>
                      <a:cubicBezTo>
                        <a:pt x="850" y="33"/>
                        <a:pt x="852" y="38"/>
                        <a:pt x="852" y="44"/>
                      </a:cubicBezTo>
                      <a:cubicBezTo>
                        <a:pt x="847" y="46"/>
                        <a:pt x="847" y="46"/>
                        <a:pt x="847" y="46"/>
                      </a:cubicBezTo>
                      <a:cubicBezTo>
                        <a:pt x="846" y="41"/>
                        <a:pt x="845" y="38"/>
                        <a:pt x="844" y="36"/>
                      </a:cubicBezTo>
                      <a:cubicBezTo>
                        <a:pt x="842" y="34"/>
                        <a:pt x="841" y="33"/>
                        <a:pt x="839" y="33"/>
                      </a:cubicBezTo>
                      <a:cubicBezTo>
                        <a:pt x="836" y="33"/>
                        <a:pt x="833" y="35"/>
                        <a:pt x="831" y="39"/>
                      </a:cubicBezTo>
                      <a:cubicBezTo>
                        <a:pt x="829" y="42"/>
                        <a:pt x="828" y="49"/>
                        <a:pt x="828" y="57"/>
                      </a:cubicBezTo>
                      <a:cubicBezTo>
                        <a:pt x="828" y="66"/>
                        <a:pt x="829" y="72"/>
                        <a:pt x="831" y="76"/>
                      </a:cubicBezTo>
                      <a:cubicBezTo>
                        <a:pt x="833" y="80"/>
                        <a:pt x="835" y="81"/>
                        <a:pt x="838" y="81"/>
                      </a:cubicBezTo>
                      <a:cubicBezTo>
                        <a:pt x="841" y="81"/>
                        <a:pt x="843" y="80"/>
                        <a:pt x="844" y="78"/>
                      </a:cubicBezTo>
                      <a:cubicBezTo>
                        <a:pt x="846" y="75"/>
                        <a:pt x="847" y="71"/>
                        <a:pt x="847" y="66"/>
                      </a:cubicBezTo>
                      <a:close/>
                      <a:moveTo>
                        <a:pt x="862" y="14"/>
                      </a:moveTo>
                      <a:cubicBezTo>
                        <a:pt x="862" y="1"/>
                        <a:pt x="862" y="1"/>
                        <a:pt x="862" y="1"/>
                      </a:cubicBezTo>
                      <a:cubicBezTo>
                        <a:pt x="868" y="1"/>
                        <a:pt x="868" y="1"/>
                        <a:pt x="868" y="1"/>
                      </a:cubicBezTo>
                      <a:cubicBezTo>
                        <a:pt x="868" y="14"/>
                        <a:pt x="868" y="14"/>
                        <a:pt x="868" y="14"/>
                      </a:cubicBezTo>
                      <a:cubicBezTo>
                        <a:pt x="862" y="14"/>
                        <a:pt x="862" y="14"/>
                        <a:pt x="862" y="14"/>
                      </a:cubicBezTo>
                      <a:close/>
                      <a:moveTo>
                        <a:pt x="862" y="89"/>
                      </a:moveTo>
                      <a:cubicBezTo>
                        <a:pt x="862" y="25"/>
                        <a:pt x="862" y="25"/>
                        <a:pt x="862" y="25"/>
                      </a:cubicBezTo>
                      <a:cubicBezTo>
                        <a:pt x="868" y="25"/>
                        <a:pt x="868" y="25"/>
                        <a:pt x="868" y="25"/>
                      </a:cubicBezTo>
                      <a:cubicBezTo>
                        <a:pt x="868" y="89"/>
                        <a:pt x="868" y="89"/>
                        <a:pt x="868" y="89"/>
                      </a:cubicBezTo>
                      <a:cubicBezTo>
                        <a:pt x="862" y="89"/>
                        <a:pt x="862" y="89"/>
                        <a:pt x="862" y="89"/>
                      </a:cubicBezTo>
                      <a:close/>
                      <a:moveTo>
                        <a:pt x="904" y="68"/>
                      </a:moveTo>
                      <a:cubicBezTo>
                        <a:pt x="911" y="70"/>
                        <a:pt x="911" y="70"/>
                        <a:pt x="911" y="70"/>
                      </a:cubicBezTo>
                      <a:cubicBezTo>
                        <a:pt x="910" y="76"/>
                        <a:pt x="908" y="81"/>
                        <a:pt x="905" y="85"/>
                      </a:cubicBezTo>
                      <a:cubicBezTo>
                        <a:pt x="903" y="89"/>
                        <a:pt x="899" y="90"/>
                        <a:pt x="895" y="90"/>
                      </a:cubicBezTo>
                      <a:cubicBezTo>
                        <a:pt x="890" y="90"/>
                        <a:pt x="886" y="87"/>
                        <a:pt x="883" y="82"/>
                      </a:cubicBezTo>
                      <a:cubicBezTo>
                        <a:pt x="880" y="76"/>
                        <a:pt x="878" y="68"/>
                        <a:pt x="878" y="58"/>
                      </a:cubicBezTo>
                      <a:cubicBezTo>
                        <a:pt x="878" y="47"/>
                        <a:pt x="880" y="39"/>
                        <a:pt x="883" y="33"/>
                      </a:cubicBezTo>
                      <a:cubicBezTo>
                        <a:pt x="886" y="27"/>
                        <a:pt x="890" y="24"/>
                        <a:pt x="895" y="24"/>
                      </a:cubicBezTo>
                      <a:cubicBezTo>
                        <a:pt x="899" y="24"/>
                        <a:pt x="903" y="27"/>
                        <a:pt x="906" y="33"/>
                      </a:cubicBezTo>
                      <a:cubicBezTo>
                        <a:pt x="909" y="38"/>
                        <a:pt x="911" y="46"/>
                        <a:pt x="911" y="57"/>
                      </a:cubicBezTo>
                      <a:cubicBezTo>
                        <a:pt x="911" y="58"/>
                        <a:pt x="911" y="59"/>
                        <a:pt x="911" y="60"/>
                      </a:cubicBezTo>
                      <a:cubicBezTo>
                        <a:pt x="885" y="60"/>
                        <a:pt x="885" y="60"/>
                        <a:pt x="885" y="60"/>
                      </a:cubicBezTo>
                      <a:cubicBezTo>
                        <a:pt x="885" y="67"/>
                        <a:pt x="886" y="72"/>
                        <a:pt x="888" y="76"/>
                      </a:cubicBezTo>
                      <a:cubicBezTo>
                        <a:pt x="890" y="80"/>
                        <a:pt x="892" y="81"/>
                        <a:pt x="895" y="81"/>
                      </a:cubicBezTo>
                      <a:cubicBezTo>
                        <a:pt x="897" y="81"/>
                        <a:pt x="899" y="80"/>
                        <a:pt x="901" y="78"/>
                      </a:cubicBezTo>
                      <a:cubicBezTo>
                        <a:pt x="902" y="76"/>
                        <a:pt x="903" y="73"/>
                        <a:pt x="904" y="68"/>
                      </a:cubicBezTo>
                      <a:close/>
                      <a:moveTo>
                        <a:pt x="885" y="51"/>
                      </a:moveTo>
                      <a:cubicBezTo>
                        <a:pt x="904" y="51"/>
                        <a:pt x="904" y="51"/>
                        <a:pt x="904" y="51"/>
                      </a:cubicBezTo>
                      <a:cubicBezTo>
                        <a:pt x="904" y="46"/>
                        <a:pt x="903" y="42"/>
                        <a:pt x="902" y="39"/>
                      </a:cubicBezTo>
                      <a:cubicBezTo>
                        <a:pt x="900" y="35"/>
                        <a:pt x="898" y="33"/>
                        <a:pt x="895" y="33"/>
                      </a:cubicBezTo>
                      <a:cubicBezTo>
                        <a:pt x="892" y="33"/>
                        <a:pt x="890" y="34"/>
                        <a:pt x="888" y="38"/>
                      </a:cubicBezTo>
                      <a:cubicBezTo>
                        <a:pt x="886" y="41"/>
                        <a:pt x="885" y="45"/>
                        <a:pt x="885" y="51"/>
                      </a:cubicBezTo>
                      <a:close/>
                      <a:moveTo>
                        <a:pt x="922" y="89"/>
                      </a:moveTo>
                      <a:cubicBezTo>
                        <a:pt x="922" y="25"/>
                        <a:pt x="922" y="25"/>
                        <a:pt x="922" y="25"/>
                      </a:cubicBezTo>
                      <a:cubicBezTo>
                        <a:pt x="927" y="25"/>
                        <a:pt x="927" y="25"/>
                        <a:pt x="927" y="25"/>
                      </a:cubicBezTo>
                      <a:cubicBezTo>
                        <a:pt x="927" y="34"/>
                        <a:pt x="927" y="34"/>
                        <a:pt x="927" y="34"/>
                      </a:cubicBezTo>
                      <a:cubicBezTo>
                        <a:pt x="930" y="27"/>
                        <a:pt x="933" y="24"/>
                        <a:pt x="938" y="24"/>
                      </a:cubicBezTo>
                      <a:cubicBezTo>
                        <a:pt x="940" y="24"/>
                        <a:pt x="942" y="25"/>
                        <a:pt x="944" y="26"/>
                      </a:cubicBezTo>
                      <a:cubicBezTo>
                        <a:pt x="946" y="27"/>
                        <a:pt x="947" y="29"/>
                        <a:pt x="948" y="31"/>
                      </a:cubicBezTo>
                      <a:cubicBezTo>
                        <a:pt x="949" y="34"/>
                        <a:pt x="949" y="36"/>
                        <a:pt x="950" y="39"/>
                      </a:cubicBezTo>
                      <a:cubicBezTo>
                        <a:pt x="950" y="41"/>
                        <a:pt x="950" y="45"/>
                        <a:pt x="950" y="50"/>
                      </a:cubicBezTo>
                      <a:cubicBezTo>
                        <a:pt x="950" y="89"/>
                        <a:pt x="950" y="89"/>
                        <a:pt x="950" y="89"/>
                      </a:cubicBezTo>
                      <a:cubicBezTo>
                        <a:pt x="944" y="89"/>
                        <a:pt x="944" y="89"/>
                        <a:pt x="944" y="89"/>
                      </a:cubicBezTo>
                      <a:cubicBezTo>
                        <a:pt x="944" y="50"/>
                        <a:pt x="944" y="50"/>
                        <a:pt x="944" y="50"/>
                      </a:cubicBezTo>
                      <a:cubicBezTo>
                        <a:pt x="944" y="46"/>
                        <a:pt x="944" y="43"/>
                        <a:pt x="944" y="40"/>
                      </a:cubicBezTo>
                      <a:cubicBezTo>
                        <a:pt x="943" y="38"/>
                        <a:pt x="942" y="36"/>
                        <a:pt x="941" y="35"/>
                      </a:cubicBezTo>
                      <a:cubicBezTo>
                        <a:pt x="940" y="34"/>
                        <a:pt x="939" y="33"/>
                        <a:pt x="937" y="33"/>
                      </a:cubicBezTo>
                      <a:cubicBezTo>
                        <a:pt x="934" y="33"/>
                        <a:pt x="932" y="35"/>
                        <a:pt x="930" y="38"/>
                      </a:cubicBezTo>
                      <a:cubicBezTo>
                        <a:pt x="929" y="40"/>
                        <a:pt x="928" y="46"/>
                        <a:pt x="928" y="54"/>
                      </a:cubicBezTo>
                      <a:cubicBezTo>
                        <a:pt x="928" y="89"/>
                        <a:pt x="928" y="89"/>
                        <a:pt x="928" y="89"/>
                      </a:cubicBezTo>
                      <a:cubicBezTo>
                        <a:pt x="922" y="89"/>
                        <a:pt x="922" y="89"/>
                        <a:pt x="922" y="89"/>
                      </a:cubicBezTo>
                      <a:close/>
                      <a:moveTo>
                        <a:pt x="986" y="66"/>
                      </a:moveTo>
                      <a:cubicBezTo>
                        <a:pt x="992" y="67"/>
                        <a:pt x="992" y="67"/>
                        <a:pt x="992" y="67"/>
                      </a:cubicBezTo>
                      <a:cubicBezTo>
                        <a:pt x="991" y="74"/>
                        <a:pt x="989" y="80"/>
                        <a:pt x="987" y="84"/>
                      </a:cubicBezTo>
                      <a:cubicBezTo>
                        <a:pt x="984" y="88"/>
                        <a:pt x="981" y="90"/>
                        <a:pt x="977" y="90"/>
                      </a:cubicBezTo>
                      <a:cubicBezTo>
                        <a:pt x="972" y="90"/>
                        <a:pt x="968" y="87"/>
                        <a:pt x="966" y="82"/>
                      </a:cubicBezTo>
                      <a:cubicBezTo>
                        <a:pt x="963" y="76"/>
                        <a:pt x="961" y="68"/>
                        <a:pt x="961" y="57"/>
                      </a:cubicBezTo>
                      <a:cubicBezTo>
                        <a:pt x="961" y="50"/>
                        <a:pt x="962" y="44"/>
                        <a:pt x="963" y="39"/>
                      </a:cubicBezTo>
                      <a:cubicBezTo>
                        <a:pt x="964" y="34"/>
                        <a:pt x="966" y="30"/>
                        <a:pt x="969" y="28"/>
                      </a:cubicBezTo>
                      <a:cubicBezTo>
                        <a:pt x="971" y="25"/>
                        <a:pt x="974" y="24"/>
                        <a:pt x="977" y="24"/>
                      </a:cubicBezTo>
                      <a:cubicBezTo>
                        <a:pt x="981" y="24"/>
                        <a:pt x="984" y="26"/>
                        <a:pt x="986" y="29"/>
                      </a:cubicBezTo>
                      <a:cubicBezTo>
                        <a:pt x="989" y="33"/>
                        <a:pt x="990" y="38"/>
                        <a:pt x="991" y="44"/>
                      </a:cubicBezTo>
                      <a:cubicBezTo>
                        <a:pt x="985" y="46"/>
                        <a:pt x="985" y="46"/>
                        <a:pt x="985" y="46"/>
                      </a:cubicBezTo>
                      <a:cubicBezTo>
                        <a:pt x="985" y="41"/>
                        <a:pt x="984" y="38"/>
                        <a:pt x="982" y="36"/>
                      </a:cubicBezTo>
                      <a:cubicBezTo>
                        <a:pt x="981" y="34"/>
                        <a:pt x="979" y="33"/>
                        <a:pt x="977" y="33"/>
                      </a:cubicBezTo>
                      <a:cubicBezTo>
                        <a:pt x="974" y="33"/>
                        <a:pt x="972" y="35"/>
                        <a:pt x="970" y="39"/>
                      </a:cubicBezTo>
                      <a:cubicBezTo>
                        <a:pt x="968" y="42"/>
                        <a:pt x="967" y="49"/>
                        <a:pt x="967" y="57"/>
                      </a:cubicBezTo>
                      <a:cubicBezTo>
                        <a:pt x="967" y="66"/>
                        <a:pt x="968" y="72"/>
                        <a:pt x="970" y="76"/>
                      </a:cubicBezTo>
                      <a:cubicBezTo>
                        <a:pt x="972" y="80"/>
                        <a:pt x="974" y="81"/>
                        <a:pt x="977" y="81"/>
                      </a:cubicBezTo>
                      <a:cubicBezTo>
                        <a:pt x="979" y="81"/>
                        <a:pt x="981" y="80"/>
                        <a:pt x="983" y="78"/>
                      </a:cubicBezTo>
                      <a:cubicBezTo>
                        <a:pt x="984" y="75"/>
                        <a:pt x="985" y="71"/>
                        <a:pt x="986" y="66"/>
                      </a:cubicBezTo>
                      <a:close/>
                      <a:moveTo>
                        <a:pt x="1024" y="68"/>
                      </a:moveTo>
                      <a:cubicBezTo>
                        <a:pt x="1031" y="70"/>
                        <a:pt x="1031" y="70"/>
                        <a:pt x="1031" y="70"/>
                      </a:cubicBezTo>
                      <a:cubicBezTo>
                        <a:pt x="1030" y="76"/>
                        <a:pt x="1028" y="81"/>
                        <a:pt x="1025" y="85"/>
                      </a:cubicBezTo>
                      <a:cubicBezTo>
                        <a:pt x="1023" y="89"/>
                        <a:pt x="1019" y="90"/>
                        <a:pt x="1015" y="90"/>
                      </a:cubicBezTo>
                      <a:cubicBezTo>
                        <a:pt x="1010" y="90"/>
                        <a:pt x="1006" y="87"/>
                        <a:pt x="1003" y="82"/>
                      </a:cubicBezTo>
                      <a:cubicBezTo>
                        <a:pt x="1000" y="76"/>
                        <a:pt x="998" y="68"/>
                        <a:pt x="998" y="58"/>
                      </a:cubicBezTo>
                      <a:cubicBezTo>
                        <a:pt x="998" y="47"/>
                        <a:pt x="1000" y="39"/>
                        <a:pt x="1003" y="33"/>
                      </a:cubicBezTo>
                      <a:cubicBezTo>
                        <a:pt x="1006" y="27"/>
                        <a:pt x="1010" y="24"/>
                        <a:pt x="1015" y="24"/>
                      </a:cubicBezTo>
                      <a:cubicBezTo>
                        <a:pt x="1020" y="24"/>
                        <a:pt x="1023" y="27"/>
                        <a:pt x="1026" y="33"/>
                      </a:cubicBezTo>
                      <a:cubicBezTo>
                        <a:pt x="1029" y="38"/>
                        <a:pt x="1031" y="46"/>
                        <a:pt x="1031" y="57"/>
                      </a:cubicBezTo>
                      <a:cubicBezTo>
                        <a:pt x="1031" y="58"/>
                        <a:pt x="1031" y="59"/>
                        <a:pt x="1031" y="60"/>
                      </a:cubicBezTo>
                      <a:cubicBezTo>
                        <a:pt x="1005" y="60"/>
                        <a:pt x="1005" y="60"/>
                        <a:pt x="1005" y="60"/>
                      </a:cubicBezTo>
                      <a:cubicBezTo>
                        <a:pt x="1005" y="67"/>
                        <a:pt x="1006" y="72"/>
                        <a:pt x="1008" y="76"/>
                      </a:cubicBezTo>
                      <a:cubicBezTo>
                        <a:pt x="1010" y="80"/>
                        <a:pt x="1012" y="81"/>
                        <a:pt x="1015" y="81"/>
                      </a:cubicBezTo>
                      <a:cubicBezTo>
                        <a:pt x="1017" y="81"/>
                        <a:pt x="1019" y="80"/>
                        <a:pt x="1021" y="78"/>
                      </a:cubicBezTo>
                      <a:cubicBezTo>
                        <a:pt x="1022" y="76"/>
                        <a:pt x="1024" y="73"/>
                        <a:pt x="1024" y="68"/>
                      </a:cubicBezTo>
                      <a:close/>
                      <a:moveTo>
                        <a:pt x="1005" y="51"/>
                      </a:moveTo>
                      <a:cubicBezTo>
                        <a:pt x="1024" y="51"/>
                        <a:pt x="1024" y="51"/>
                        <a:pt x="1024" y="51"/>
                      </a:cubicBezTo>
                      <a:cubicBezTo>
                        <a:pt x="1024" y="46"/>
                        <a:pt x="1023" y="42"/>
                        <a:pt x="1022" y="39"/>
                      </a:cubicBezTo>
                      <a:cubicBezTo>
                        <a:pt x="1020" y="35"/>
                        <a:pt x="1018" y="33"/>
                        <a:pt x="1015" y="33"/>
                      </a:cubicBezTo>
                      <a:cubicBezTo>
                        <a:pt x="1012" y="33"/>
                        <a:pt x="1010" y="34"/>
                        <a:pt x="1008" y="38"/>
                      </a:cubicBezTo>
                      <a:cubicBezTo>
                        <a:pt x="1006" y="41"/>
                        <a:pt x="1005" y="45"/>
                        <a:pt x="1005" y="51"/>
                      </a:cubicBezTo>
                      <a:close/>
                      <a:moveTo>
                        <a:pt x="1080" y="81"/>
                      </a:moveTo>
                      <a:cubicBezTo>
                        <a:pt x="1077" y="84"/>
                        <a:pt x="1075" y="87"/>
                        <a:pt x="1073" y="88"/>
                      </a:cubicBezTo>
                      <a:cubicBezTo>
                        <a:pt x="1071" y="90"/>
                        <a:pt x="1069" y="90"/>
                        <a:pt x="1067" y="90"/>
                      </a:cubicBezTo>
                      <a:cubicBezTo>
                        <a:pt x="1063" y="90"/>
                        <a:pt x="1060" y="89"/>
                        <a:pt x="1058" y="85"/>
                      </a:cubicBezTo>
                      <a:cubicBezTo>
                        <a:pt x="1056" y="82"/>
                        <a:pt x="1055" y="77"/>
                        <a:pt x="1055" y="72"/>
                      </a:cubicBezTo>
                      <a:cubicBezTo>
                        <a:pt x="1055" y="69"/>
                        <a:pt x="1055" y="66"/>
                        <a:pt x="1056" y="64"/>
                      </a:cubicBezTo>
                      <a:cubicBezTo>
                        <a:pt x="1057" y="61"/>
                        <a:pt x="1058" y="59"/>
                        <a:pt x="1059" y="57"/>
                      </a:cubicBezTo>
                      <a:cubicBezTo>
                        <a:pt x="1060" y="56"/>
                        <a:pt x="1062" y="55"/>
                        <a:pt x="1063" y="54"/>
                      </a:cubicBezTo>
                      <a:cubicBezTo>
                        <a:pt x="1064" y="53"/>
                        <a:pt x="1066" y="53"/>
                        <a:pt x="1068" y="52"/>
                      </a:cubicBezTo>
                      <a:cubicBezTo>
                        <a:pt x="1073" y="51"/>
                        <a:pt x="1077" y="50"/>
                        <a:pt x="1079" y="49"/>
                      </a:cubicBezTo>
                      <a:cubicBezTo>
                        <a:pt x="1079" y="47"/>
                        <a:pt x="1079" y="46"/>
                        <a:pt x="1079" y="46"/>
                      </a:cubicBezTo>
                      <a:cubicBezTo>
                        <a:pt x="1079" y="41"/>
                        <a:pt x="1079" y="38"/>
                        <a:pt x="1077" y="36"/>
                      </a:cubicBezTo>
                      <a:cubicBezTo>
                        <a:pt x="1076" y="34"/>
                        <a:pt x="1074" y="33"/>
                        <a:pt x="1071" y="33"/>
                      </a:cubicBezTo>
                      <a:cubicBezTo>
                        <a:pt x="1068" y="33"/>
                        <a:pt x="1066" y="34"/>
                        <a:pt x="1064" y="35"/>
                      </a:cubicBezTo>
                      <a:cubicBezTo>
                        <a:pt x="1063" y="37"/>
                        <a:pt x="1062" y="40"/>
                        <a:pt x="1062" y="45"/>
                      </a:cubicBezTo>
                      <a:cubicBezTo>
                        <a:pt x="1056" y="43"/>
                        <a:pt x="1056" y="43"/>
                        <a:pt x="1056" y="43"/>
                      </a:cubicBezTo>
                      <a:cubicBezTo>
                        <a:pt x="1056" y="39"/>
                        <a:pt x="1057" y="35"/>
                        <a:pt x="1058" y="33"/>
                      </a:cubicBezTo>
                      <a:cubicBezTo>
                        <a:pt x="1060" y="30"/>
                        <a:pt x="1061" y="28"/>
                        <a:pt x="1064" y="26"/>
                      </a:cubicBezTo>
                      <a:cubicBezTo>
                        <a:pt x="1066" y="25"/>
                        <a:pt x="1069" y="24"/>
                        <a:pt x="1072" y="24"/>
                      </a:cubicBezTo>
                      <a:cubicBezTo>
                        <a:pt x="1075" y="24"/>
                        <a:pt x="1077" y="25"/>
                        <a:pt x="1079" y="26"/>
                      </a:cubicBezTo>
                      <a:cubicBezTo>
                        <a:pt x="1081" y="27"/>
                        <a:pt x="1082" y="29"/>
                        <a:pt x="1083" y="31"/>
                      </a:cubicBezTo>
                      <a:cubicBezTo>
                        <a:pt x="1084" y="33"/>
                        <a:pt x="1084" y="35"/>
                        <a:pt x="1085" y="38"/>
                      </a:cubicBezTo>
                      <a:cubicBezTo>
                        <a:pt x="1085" y="40"/>
                        <a:pt x="1085" y="43"/>
                        <a:pt x="1085" y="48"/>
                      </a:cubicBezTo>
                      <a:cubicBezTo>
                        <a:pt x="1085" y="62"/>
                        <a:pt x="1085" y="62"/>
                        <a:pt x="1085" y="62"/>
                      </a:cubicBezTo>
                      <a:cubicBezTo>
                        <a:pt x="1085" y="72"/>
                        <a:pt x="1085" y="79"/>
                        <a:pt x="1085" y="81"/>
                      </a:cubicBezTo>
                      <a:cubicBezTo>
                        <a:pt x="1086" y="84"/>
                        <a:pt x="1086" y="86"/>
                        <a:pt x="1087" y="89"/>
                      </a:cubicBezTo>
                      <a:cubicBezTo>
                        <a:pt x="1081" y="89"/>
                        <a:pt x="1081" y="89"/>
                        <a:pt x="1081" y="89"/>
                      </a:cubicBezTo>
                      <a:cubicBezTo>
                        <a:pt x="1080" y="87"/>
                        <a:pt x="1080" y="84"/>
                        <a:pt x="1080" y="81"/>
                      </a:cubicBezTo>
                      <a:close/>
                      <a:moveTo>
                        <a:pt x="1079" y="57"/>
                      </a:moveTo>
                      <a:cubicBezTo>
                        <a:pt x="1077" y="59"/>
                        <a:pt x="1074" y="60"/>
                        <a:pt x="1069" y="61"/>
                      </a:cubicBezTo>
                      <a:cubicBezTo>
                        <a:pt x="1067" y="62"/>
                        <a:pt x="1065" y="62"/>
                        <a:pt x="1064" y="63"/>
                      </a:cubicBezTo>
                      <a:cubicBezTo>
                        <a:pt x="1063" y="64"/>
                        <a:pt x="1062" y="65"/>
                        <a:pt x="1062" y="67"/>
                      </a:cubicBezTo>
                      <a:cubicBezTo>
                        <a:pt x="1061" y="68"/>
                        <a:pt x="1061" y="70"/>
                        <a:pt x="1061" y="72"/>
                      </a:cubicBezTo>
                      <a:cubicBezTo>
                        <a:pt x="1061" y="75"/>
                        <a:pt x="1062" y="77"/>
                        <a:pt x="1063" y="79"/>
                      </a:cubicBezTo>
                      <a:cubicBezTo>
                        <a:pt x="1064" y="81"/>
                        <a:pt x="1066" y="82"/>
                        <a:pt x="1068" y="82"/>
                      </a:cubicBezTo>
                      <a:cubicBezTo>
                        <a:pt x="1070" y="82"/>
                        <a:pt x="1072" y="81"/>
                        <a:pt x="1074" y="79"/>
                      </a:cubicBezTo>
                      <a:cubicBezTo>
                        <a:pt x="1076" y="77"/>
                        <a:pt x="1077" y="75"/>
                        <a:pt x="1078" y="72"/>
                      </a:cubicBezTo>
                      <a:cubicBezTo>
                        <a:pt x="1079" y="69"/>
                        <a:pt x="1079" y="66"/>
                        <a:pt x="1079" y="61"/>
                      </a:cubicBezTo>
                      <a:cubicBezTo>
                        <a:pt x="1079" y="57"/>
                        <a:pt x="1079" y="57"/>
                        <a:pt x="1079" y="57"/>
                      </a:cubicBezTo>
                      <a:close/>
                      <a:moveTo>
                        <a:pt x="1098" y="89"/>
                      </a:moveTo>
                      <a:cubicBezTo>
                        <a:pt x="1098" y="25"/>
                        <a:pt x="1098" y="25"/>
                        <a:pt x="1098" y="25"/>
                      </a:cubicBezTo>
                      <a:cubicBezTo>
                        <a:pt x="1103" y="25"/>
                        <a:pt x="1103" y="25"/>
                        <a:pt x="1103" y="25"/>
                      </a:cubicBezTo>
                      <a:cubicBezTo>
                        <a:pt x="1103" y="34"/>
                        <a:pt x="1103" y="34"/>
                        <a:pt x="1103" y="34"/>
                      </a:cubicBezTo>
                      <a:cubicBezTo>
                        <a:pt x="1106" y="27"/>
                        <a:pt x="1110" y="24"/>
                        <a:pt x="1114" y="24"/>
                      </a:cubicBezTo>
                      <a:cubicBezTo>
                        <a:pt x="1117" y="24"/>
                        <a:pt x="1119" y="25"/>
                        <a:pt x="1120" y="26"/>
                      </a:cubicBezTo>
                      <a:cubicBezTo>
                        <a:pt x="1122" y="27"/>
                        <a:pt x="1123" y="29"/>
                        <a:pt x="1124" y="31"/>
                      </a:cubicBezTo>
                      <a:cubicBezTo>
                        <a:pt x="1125" y="34"/>
                        <a:pt x="1126" y="36"/>
                        <a:pt x="1126" y="39"/>
                      </a:cubicBezTo>
                      <a:cubicBezTo>
                        <a:pt x="1126" y="41"/>
                        <a:pt x="1126" y="45"/>
                        <a:pt x="1126" y="50"/>
                      </a:cubicBezTo>
                      <a:cubicBezTo>
                        <a:pt x="1126" y="89"/>
                        <a:pt x="1126" y="89"/>
                        <a:pt x="1126" y="89"/>
                      </a:cubicBezTo>
                      <a:cubicBezTo>
                        <a:pt x="1121" y="89"/>
                        <a:pt x="1121" y="89"/>
                        <a:pt x="1121" y="89"/>
                      </a:cubicBezTo>
                      <a:cubicBezTo>
                        <a:pt x="1121" y="50"/>
                        <a:pt x="1121" y="50"/>
                        <a:pt x="1121" y="50"/>
                      </a:cubicBezTo>
                      <a:cubicBezTo>
                        <a:pt x="1121" y="46"/>
                        <a:pt x="1120" y="43"/>
                        <a:pt x="1120" y="40"/>
                      </a:cubicBezTo>
                      <a:cubicBezTo>
                        <a:pt x="1119" y="38"/>
                        <a:pt x="1119" y="36"/>
                        <a:pt x="1117" y="35"/>
                      </a:cubicBezTo>
                      <a:cubicBezTo>
                        <a:pt x="1116" y="34"/>
                        <a:pt x="1115" y="33"/>
                        <a:pt x="1113" y="33"/>
                      </a:cubicBezTo>
                      <a:cubicBezTo>
                        <a:pt x="1111" y="33"/>
                        <a:pt x="1109" y="35"/>
                        <a:pt x="1107" y="38"/>
                      </a:cubicBezTo>
                      <a:cubicBezTo>
                        <a:pt x="1105" y="40"/>
                        <a:pt x="1104" y="46"/>
                        <a:pt x="1104" y="54"/>
                      </a:cubicBezTo>
                      <a:cubicBezTo>
                        <a:pt x="1104" y="89"/>
                        <a:pt x="1104" y="89"/>
                        <a:pt x="1104" y="89"/>
                      </a:cubicBezTo>
                      <a:cubicBezTo>
                        <a:pt x="1098" y="89"/>
                        <a:pt x="1098" y="89"/>
                        <a:pt x="1098" y="89"/>
                      </a:cubicBezTo>
                      <a:close/>
                      <a:moveTo>
                        <a:pt x="1162" y="89"/>
                      </a:moveTo>
                      <a:cubicBezTo>
                        <a:pt x="1162" y="81"/>
                        <a:pt x="1162" y="81"/>
                        <a:pt x="1162" y="81"/>
                      </a:cubicBezTo>
                      <a:cubicBezTo>
                        <a:pt x="1160" y="87"/>
                        <a:pt x="1157" y="90"/>
                        <a:pt x="1152" y="90"/>
                      </a:cubicBezTo>
                      <a:cubicBezTo>
                        <a:pt x="1149" y="90"/>
                        <a:pt x="1147" y="89"/>
                        <a:pt x="1145" y="86"/>
                      </a:cubicBezTo>
                      <a:cubicBezTo>
                        <a:pt x="1142" y="83"/>
                        <a:pt x="1140" y="79"/>
                        <a:pt x="1139" y="74"/>
                      </a:cubicBezTo>
                      <a:cubicBezTo>
                        <a:pt x="1138" y="69"/>
                        <a:pt x="1137" y="64"/>
                        <a:pt x="1137" y="57"/>
                      </a:cubicBezTo>
                      <a:cubicBezTo>
                        <a:pt x="1137" y="51"/>
                        <a:pt x="1138" y="45"/>
                        <a:pt x="1139" y="40"/>
                      </a:cubicBezTo>
                      <a:cubicBezTo>
                        <a:pt x="1140" y="35"/>
                        <a:pt x="1142" y="31"/>
                        <a:pt x="1144" y="28"/>
                      </a:cubicBezTo>
                      <a:cubicBezTo>
                        <a:pt x="1146" y="25"/>
                        <a:pt x="1149" y="24"/>
                        <a:pt x="1152" y="24"/>
                      </a:cubicBezTo>
                      <a:cubicBezTo>
                        <a:pt x="1154" y="24"/>
                        <a:pt x="1156" y="25"/>
                        <a:pt x="1158" y="26"/>
                      </a:cubicBezTo>
                      <a:cubicBezTo>
                        <a:pt x="1159" y="28"/>
                        <a:pt x="1161" y="30"/>
                        <a:pt x="1162" y="33"/>
                      </a:cubicBezTo>
                      <a:cubicBezTo>
                        <a:pt x="1162" y="1"/>
                        <a:pt x="1162" y="1"/>
                        <a:pt x="1162" y="1"/>
                      </a:cubicBezTo>
                      <a:cubicBezTo>
                        <a:pt x="1167" y="1"/>
                        <a:pt x="1167" y="1"/>
                        <a:pt x="1167" y="1"/>
                      </a:cubicBezTo>
                      <a:cubicBezTo>
                        <a:pt x="1167" y="89"/>
                        <a:pt x="1167" y="89"/>
                        <a:pt x="1167" y="89"/>
                      </a:cubicBezTo>
                      <a:cubicBezTo>
                        <a:pt x="1162" y="89"/>
                        <a:pt x="1162" y="89"/>
                        <a:pt x="1162" y="89"/>
                      </a:cubicBezTo>
                      <a:close/>
                      <a:moveTo>
                        <a:pt x="1143" y="57"/>
                      </a:moveTo>
                      <a:cubicBezTo>
                        <a:pt x="1143" y="65"/>
                        <a:pt x="1144" y="71"/>
                        <a:pt x="1146" y="75"/>
                      </a:cubicBezTo>
                      <a:cubicBezTo>
                        <a:pt x="1148" y="79"/>
                        <a:pt x="1150" y="81"/>
                        <a:pt x="1153" y="81"/>
                      </a:cubicBezTo>
                      <a:cubicBezTo>
                        <a:pt x="1155" y="81"/>
                        <a:pt x="1158" y="80"/>
                        <a:pt x="1159" y="76"/>
                      </a:cubicBezTo>
                      <a:cubicBezTo>
                        <a:pt x="1161" y="72"/>
                        <a:pt x="1162" y="66"/>
                        <a:pt x="1162" y="58"/>
                      </a:cubicBezTo>
                      <a:cubicBezTo>
                        <a:pt x="1162" y="49"/>
                        <a:pt x="1161" y="43"/>
                        <a:pt x="1159" y="39"/>
                      </a:cubicBezTo>
                      <a:cubicBezTo>
                        <a:pt x="1157" y="35"/>
                        <a:pt x="1155" y="33"/>
                        <a:pt x="1152" y="33"/>
                      </a:cubicBezTo>
                      <a:cubicBezTo>
                        <a:pt x="1150" y="33"/>
                        <a:pt x="1148" y="35"/>
                        <a:pt x="1146" y="39"/>
                      </a:cubicBezTo>
                      <a:cubicBezTo>
                        <a:pt x="1144" y="43"/>
                        <a:pt x="1143" y="49"/>
                        <a:pt x="1143" y="57"/>
                      </a:cubicBezTo>
                      <a:close/>
                      <a:moveTo>
                        <a:pt x="1207" y="89"/>
                      </a:moveTo>
                      <a:cubicBezTo>
                        <a:pt x="1207" y="11"/>
                        <a:pt x="1207" y="11"/>
                        <a:pt x="1207" y="11"/>
                      </a:cubicBezTo>
                      <a:cubicBezTo>
                        <a:pt x="1191" y="11"/>
                        <a:pt x="1191" y="11"/>
                        <a:pt x="1191" y="11"/>
                      </a:cubicBezTo>
                      <a:cubicBezTo>
                        <a:pt x="1191" y="1"/>
                        <a:pt x="1191" y="1"/>
                        <a:pt x="1191" y="1"/>
                      </a:cubicBezTo>
                      <a:cubicBezTo>
                        <a:pt x="1230" y="1"/>
                        <a:pt x="1230" y="1"/>
                        <a:pt x="1230" y="1"/>
                      </a:cubicBezTo>
                      <a:cubicBezTo>
                        <a:pt x="1230" y="11"/>
                        <a:pt x="1230" y="11"/>
                        <a:pt x="1230" y="11"/>
                      </a:cubicBezTo>
                      <a:cubicBezTo>
                        <a:pt x="1214" y="11"/>
                        <a:pt x="1214" y="11"/>
                        <a:pt x="1214" y="11"/>
                      </a:cubicBezTo>
                      <a:cubicBezTo>
                        <a:pt x="1214" y="89"/>
                        <a:pt x="1214" y="89"/>
                        <a:pt x="1214" y="89"/>
                      </a:cubicBezTo>
                      <a:cubicBezTo>
                        <a:pt x="1207" y="89"/>
                        <a:pt x="1207" y="89"/>
                        <a:pt x="1207" y="89"/>
                      </a:cubicBezTo>
                      <a:close/>
                      <a:moveTo>
                        <a:pt x="1256" y="68"/>
                      </a:moveTo>
                      <a:cubicBezTo>
                        <a:pt x="1262" y="70"/>
                        <a:pt x="1262" y="70"/>
                        <a:pt x="1262" y="70"/>
                      </a:cubicBezTo>
                      <a:cubicBezTo>
                        <a:pt x="1261" y="76"/>
                        <a:pt x="1259" y="81"/>
                        <a:pt x="1257" y="85"/>
                      </a:cubicBezTo>
                      <a:cubicBezTo>
                        <a:pt x="1254" y="89"/>
                        <a:pt x="1251" y="90"/>
                        <a:pt x="1247" y="90"/>
                      </a:cubicBezTo>
                      <a:cubicBezTo>
                        <a:pt x="1241" y="90"/>
                        <a:pt x="1237" y="87"/>
                        <a:pt x="1234" y="82"/>
                      </a:cubicBezTo>
                      <a:cubicBezTo>
                        <a:pt x="1231" y="76"/>
                        <a:pt x="1230" y="68"/>
                        <a:pt x="1230" y="58"/>
                      </a:cubicBezTo>
                      <a:cubicBezTo>
                        <a:pt x="1230" y="47"/>
                        <a:pt x="1231" y="39"/>
                        <a:pt x="1234" y="33"/>
                      </a:cubicBezTo>
                      <a:cubicBezTo>
                        <a:pt x="1237" y="27"/>
                        <a:pt x="1241" y="24"/>
                        <a:pt x="1246" y="24"/>
                      </a:cubicBezTo>
                      <a:cubicBezTo>
                        <a:pt x="1251" y="24"/>
                        <a:pt x="1255" y="27"/>
                        <a:pt x="1258" y="33"/>
                      </a:cubicBezTo>
                      <a:cubicBezTo>
                        <a:pt x="1261" y="38"/>
                        <a:pt x="1262" y="46"/>
                        <a:pt x="1262" y="57"/>
                      </a:cubicBezTo>
                      <a:cubicBezTo>
                        <a:pt x="1262" y="58"/>
                        <a:pt x="1262" y="59"/>
                        <a:pt x="1262" y="60"/>
                      </a:cubicBezTo>
                      <a:cubicBezTo>
                        <a:pt x="1236" y="60"/>
                        <a:pt x="1236" y="60"/>
                        <a:pt x="1236" y="60"/>
                      </a:cubicBezTo>
                      <a:cubicBezTo>
                        <a:pt x="1236" y="67"/>
                        <a:pt x="1237" y="72"/>
                        <a:pt x="1239" y="76"/>
                      </a:cubicBezTo>
                      <a:cubicBezTo>
                        <a:pt x="1241" y="80"/>
                        <a:pt x="1244" y="81"/>
                        <a:pt x="1247" y="81"/>
                      </a:cubicBezTo>
                      <a:cubicBezTo>
                        <a:pt x="1249" y="81"/>
                        <a:pt x="1251" y="80"/>
                        <a:pt x="1252" y="78"/>
                      </a:cubicBezTo>
                      <a:cubicBezTo>
                        <a:pt x="1254" y="76"/>
                        <a:pt x="1255" y="73"/>
                        <a:pt x="1256" y="68"/>
                      </a:cubicBezTo>
                      <a:close/>
                      <a:moveTo>
                        <a:pt x="1236" y="51"/>
                      </a:moveTo>
                      <a:cubicBezTo>
                        <a:pt x="1256" y="51"/>
                        <a:pt x="1256" y="51"/>
                        <a:pt x="1256" y="51"/>
                      </a:cubicBezTo>
                      <a:cubicBezTo>
                        <a:pt x="1256" y="46"/>
                        <a:pt x="1255" y="42"/>
                        <a:pt x="1254" y="39"/>
                      </a:cubicBezTo>
                      <a:cubicBezTo>
                        <a:pt x="1252" y="35"/>
                        <a:pt x="1249" y="33"/>
                        <a:pt x="1246" y="33"/>
                      </a:cubicBezTo>
                      <a:cubicBezTo>
                        <a:pt x="1244" y="33"/>
                        <a:pt x="1241" y="34"/>
                        <a:pt x="1239" y="38"/>
                      </a:cubicBezTo>
                      <a:cubicBezTo>
                        <a:pt x="1238" y="41"/>
                        <a:pt x="1237" y="45"/>
                        <a:pt x="1236" y="51"/>
                      </a:cubicBezTo>
                      <a:close/>
                      <a:moveTo>
                        <a:pt x="1296" y="66"/>
                      </a:moveTo>
                      <a:cubicBezTo>
                        <a:pt x="1302" y="67"/>
                        <a:pt x="1302" y="67"/>
                        <a:pt x="1302" y="67"/>
                      </a:cubicBezTo>
                      <a:cubicBezTo>
                        <a:pt x="1301" y="74"/>
                        <a:pt x="1300" y="80"/>
                        <a:pt x="1297" y="84"/>
                      </a:cubicBezTo>
                      <a:cubicBezTo>
                        <a:pt x="1294" y="88"/>
                        <a:pt x="1291" y="90"/>
                        <a:pt x="1287" y="90"/>
                      </a:cubicBezTo>
                      <a:cubicBezTo>
                        <a:pt x="1282" y="90"/>
                        <a:pt x="1279" y="87"/>
                        <a:pt x="1276" y="82"/>
                      </a:cubicBezTo>
                      <a:cubicBezTo>
                        <a:pt x="1273" y="76"/>
                        <a:pt x="1271" y="68"/>
                        <a:pt x="1271" y="57"/>
                      </a:cubicBezTo>
                      <a:cubicBezTo>
                        <a:pt x="1271" y="50"/>
                        <a:pt x="1272" y="44"/>
                        <a:pt x="1273" y="39"/>
                      </a:cubicBezTo>
                      <a:cubicBezTo>
                        <a:pt x="1274" y="34"/>
                        <a:pt x="1276" y="30"/>
                        <a:pt x="1279" y="28"/>
                      </a:cubicBezTo>
                      <a:cubicBezTo>
                        <a:pt x="1281" y="25"/>
                        <a:pt x="1284" y="24"/>
                        <a:pt x="1287" y="24"/>
                      </a:cubicBezTo>
                      <a:cubicBezTo>
                        <a:pt x="1291" y="24"/>
                        <a:pt x="1294" y="26"/>
                        <a:pt x="1297" y="29"/>
                      </a:cubicBezTo>
                      <a:cubicBezTo>
                        <a:pt x="1299" y="33"/>
                        <a:pt x="1301" y="38"/>
                        <a:pt x="1301" y="44"/>
                      </a:cubicBezTo>
                      <a:cubicBezTo>
                        <a:pt x="1295" y="46"/>
                        <a:pt x="1295" y="46"/>
                        <a:pt x="1295" y="46"/>
                      </a:cubicBezTo>
                      <a:cubicBezTo>
                        <a:pt x="1295" y="41"/>
                        <a:pt x="1294" y="38"/>
                        <a:pt x="1293" y="36"/>
                      </a:cubicBezTo>
                      <a:cubicBezTo>
                        <a:pt x="1291" y="34"/>
                        <a:pt x="1289" y="33"/>
                        <a:pt x="1287" y="33"/>
                      </a:cubicBezTo>
                      <a:cubicBezTo>
                        <a:pt x="1284" y="33"/>
                        <a:pt x="1282" y="35"/>
                        <a:pt x="1280" y="39"/>
                      </a:cubicBezTo>
                      <a:cubicBezTo>
                        <a:pt x="1278" y="42"/>
                        <a:pt x="1277" y="49"/>
                        <a:pt x="1277" y="57"/>
                      </a:cubicBezTo>
                      <a:cubicBezTo>
                        <a:pt x="1277" y="66"/>
                        <a:pt x="1278" y="72"/>
                        <a:pt x="1280" y="76"/>
                      </a:cubicBezTo>
                      <a:cubicBezTo>
                        <a:pt x="1282" y="80"/>
                        <a:pt x="1284" y="81"/>
                        <a:pt x="1287" y="81"/>
                      </a:cubicBezTo>
                      <a:cubicBezTo>
                        <a:pt x="1289" y="81"/>
                        <a:pt x="1291" y="80"/>
                        <a:pt x="1293" y="78"/>
                      </a:cubicBezTo>
                      <a:cubicBezTo>
                        <a:pt x="1295" y="75"/>
                        <a:pt x="1296" y="71"/>
                        <a:pt x="1296" y="66"/>
                      </a:cubicBezTo>
                      <a:close/>
                      <a:moveTo>
                        <a:pt x="1311" y="89"/>
                      </a:moveTo>
                      <a:cubicBezTo>
                        <a:pt x="1311" y="1"/>
                        <a:pt x="1311" y="1"/>
                        <a:pt x="1311" y="1"/>
                      </a:cubicBezTo>
                      <a:cubicBezTo>
                        <a:pt x="1317" y="1"/>
                        <a:pt x="1317" y="1"/>
                        <a:pt x="1317" y="1"/>
                      </a:cubicBezTo>
                      <a:cubicBezTo>
                        <a:pt x="1317" y="33"/>
                        <a:pt x="1317" y="33"/>
                        <a:pt x="1317" y="33"/>
                      </a:cubicBezTo>
                      <a:cubicBezTo>
                        <a:pt x="1319" y="27"/>
                        <a:pt x="1323" y="24"/>
                        <a:pt x="1327" y="24"/>
                      </a:cubicBezTo>
                      <a:cubicBezTo>
                        <a:pt x="1330" y="24"/>
                        <a:pt x="1332" y="25"/>
                        <a:pt x="1334" y="27"/>
                      </a:cubicBezTo>
                      <a:cubicBezTo>
                        <a:pt x="1336" y="28"/>
                        <a:pt x="1337" y="31"/>
                        <a:pt x="1338" y="34"/>
                      </a:cubicBezTo>
                      <a:cubicBezTo>
                        <a:pt x="1339" y="38"/>
                        <a:pt x="1339" y="42"/>
                        <a:pt x="1339" y="49"/>
                      </a:cubicBezTo>
                      <a:cubicBezTo>
                        <a:pt x="1339" y="89"/>
                        <a:pt x="1339" y="89"/>
                        <a:pt x="1339" y="89"/>
                      </a:cubicBezTo>
                      <a:cubicBezTo>
                        <a:pt x="1333" y="89"/>
                        <a:pt x="1333" y="89"/>
                        <a:pt x="1333" y="89"/>
                      </a:cubicBezTo>
                      <a:cubicBezTo>
                        <a:pt x="1333" y="49"/>
                        <a:pt x="1333" y="49"/>
                        <a:pt x="1333" y="49"/>
                      </a:cubicBezTo>
                      <a:cubicBezTo>
                        <a:pt x="1333" y="43"/>
                        <a:pt x="1333" y="39"/>
                        <a:pt x="1331" y="37"/>
                      </a:cubicBezTo>
                      <a:cubicBezTo>
                        <a:pt x="1330" y="34"/>
                        <a:pt x="1328" y="33"/>
                        <a:pt x="1326" y="33"/>
                      </a:cubicBezTo>
                      <a:cubicBezTo>
                        <a:pt x="1324" y="33"/>
                        <a:pt x="1322" y="34"/>
                        <a:pt x="1321" y="36"/>
                      </a:cubicBezTo>
                      <a:cubicBezTo>
                        <a:pt x="1319" y="37"/>
                        <a:pt x="1318" y="40"/>
                        <a:pt x="1318" y="42"/>
                      </a:cubicBezTo>
                      <a:cubicBezTo>
                        <a:pt x="1317" y="45"/>
                        <a:pt x="1317" y="49"/>
                        <a:pt x="1317" y="54"/>
                      </a:cubicBezTo>
                      <a:cubicBezTo>
                        <a:pt x="1317" y="89"/>
                        <a:pt x="1317" y="89"/>
                        <a:pt x="1317" y="89"/>
                      </a:cubicBezTo>
                      <a:cubicBezTo>
                        <a:pt x="1311" y="89"/>
                        <a:pt x="1311" y="89"/>
                        <a:pt x="1311" y="89"/>
                      </a:cubicBezTo>
                      <a:close/>
                      <a:moveTo>
                        <a:pt x="1352" y="89"/>
                      </a:moveTo>
                      <a:cubicBezTo>
                        <a:pt x="1352" y="25"/>
                        <a:pt x="1352" y="25"/>
                        <a:pt x="1352" y="25"/>
                      </a:cubicBezTo>
                      <a:cubicBezTo>
                        <a:pt x="1357" y="25"/>
                        <a:pt x="1357" y="25"/>
                        <a:pt x="1357" y="25"/>
                      </a:cubicBezTo>
                      <a:cubicBezTo>
                        <a:pt x="1357" y="34"/>
                        <a:pt x="1357" y="34"/>
                        <a:pt x="1357" y="34"/>
                      </a:cubicBezTo>
                      <a:cubicBezTo>
                        <a:pt x="1360" y="27"/>
                        <a:pt x="1363" y="24"/>
                        <a:pt x="1368" y="24"/>
                      </a:cubicBezTo>
                      <a:cubicBezTo>
                        <a:pt x="1370" y="24"/>
                        <a:pt x="1372" y="25"/>
                        <a:pt x="1374" y="26"/>
                      </a:cubicBezTo>
                      <a:cubicBezTo>
                        <a:pt x="1376" y="27"/>
                        <a:pt x="1377" y="29"/>
                        <a:pt x="1378" y="31"/>
                      </a:cubicBezTo>
                      <a:cubicBezTo>
                        <a:pt x="1379" y="34"/>
                        <a:pt x="1380" y="36"/>
                        <a:pt x="1380" y="39"/>
                      </a:cubicBezTo>
                      <a:cubicBezTo>
                        <a:pt x="1380" y="41"/>
                        <a:pt x="1380" y="45"/>
                        <a:pt x="1380" y="50"/>
                      </a:cubicBezTo>
                      <a:cubicBezTo>
                        <a:pt x="1380" y="89"/>
                        <a:pt x="1380" y="89"/>
                        <a:pt x="1380" y="89"/>
                      </a:cubicBezTo>
                      <a:cubicBezTo>
                        <a:pt x="1374" y="89"/>
                        <a:pt x="1374" y="89"/>
                        <a:pt x="1374" y="89"/>
                      </a:cubicBezTo>
                      <a:cubicBezTo>
                        <a:pt x="1374" y="50"/>
                        <a:pt x="1374" y="50"/>
                        <a:pt x="1374" y="50"/>
                      </a:cubicBezTo>
                      <a:cubicBezTo>
                        <a:pt x="1374" y="46"/>
                        <a:pt x="1374" y="43"/>
                        <a:pt x="1374" y="40"/>
                      </a:cubicBezTo>
                      <a:cubicBezTo>
                        <a:pt x="1373" y="38"/>
                        <a:pt x="1372" y="36"/>
                        <a:pt x="1371" y="35"/>
                      </a:cubicBezTo>
                      <a:cubicBezTo>
                        <a:pt x="1370" y="34"/>
                        <a:pt x="1369" y="33"/>
                        <a:pt x="1367" y="33"/>
                      </a:cubicBezTo>
                      <a:cubicBezTo>
                        <a:pt x="1365" y="33"/>
                        <a:pt x="1362" y="35"/>
                        <a:pt x="1361" y="38"/>
                      </a:cubicBezTo>
                      <a:cubicBezTo>
                        <a:pt x="1359" y="40"/>
                        <a:pt x="1358" y="46"/>
                        <a:pt x="1358" y="54"/>
                      </a:cubicBezTo>
                      <a:cubicBezTo>
                        <a:pt x="1358" y="89"/>
                        <a:pt x="1358" y="89"/>
                        <a:pt x="1358" y="89"/>
                      </a:cubicBezTo>
                      <a:cubicBezTo>
                        <a:pt x="1352" y="89"/>
                        <a:pt x="1352" y="89"/>
                        <a:pt x="1352" y="89"/>
                      </a:cubicBezTo>
                      <a:close/>
                      <a:moveTo>
                        <a:pt x="1391" y="57"/>
                      </a:moveTo>
                      <a:cubicBezTo>
                        <a:pt x="1391" y="45"/>
                        <a:pt x="1393" y="37"/>
                        <a:pt x="1396" y="31"/>
                      </a:cubicBezTo>
                      <a:cubicBezTo>
                        <a:pt x="1399" y="26"/>
                        <a:pt x="1403" y="24"/>
                        <a:pt x="1407" y="24"/>
                      </a:cubicBezTo>
                      <a:cubicBezTo>
                        <a:pt x="1412" y="24"/>
                        <a:pt x="1416" y="27"/>
                        <a:pt x="1419" y="32"/>
                      </a:cubicBezTo>
                      <a:cubicBezTo>
                        <a:pt x="1422" y="38"/>
                        <a:pt x="1424" y="46"/>
                        <a:pt x="1424" y="56"/>
                      </a:cubicBezTo>
                      <a:cubicBezTo>
                        <a:pt x="1424" y="64"/>
                        <a:pt x="1423" y="71"/>
                        <a:pt x="1422" y="76"/>
                      </a:cubicBezTo>
                      <a:cubicBezTo>
                        <a:pt x="1420" y="80"/>
                        <a:pt x="1418" y="84"/>
                        <a:pt x="1416" y="86"/>
                      </a:cubicBezTo>
                      <a:cubicBezTo>
                        <a:pt x="1413" y="89"/>
                        <a:pt x="1410" y="90"/>
                        <a:pt x="1407" y="90"/>
                      </a:cubicBezTo>
                      <a:cubicBezTo>
                        <a:pt x="1402" y="90"/>
                        <a:pt x="1398" y="87"/>
                        <a:pt x="1395" y="82"/>
                      </a:cubicBezTo>
                      <a:cubicBezTo>
                        <a:pt x="1392" y="76"/>
                        <a:pt x="1391" y="68"/>
                        <a:pt x="1391" y="57"/>
                      </a:cubicBezTo>
                      <a:close/>
                      <a:moveTo>
                        <a:pt x="1397" y="57"/>
                      </a:moveTo>
                      <a:cubicBezTo>
                        <a:pt x="1397" y="65"/>
                        <a:pt x="1398" y="71"/>
                        <a:pt x="1400" y="75"/>
                      </a:cubicBezTo>
                      <a:cubicBezTo>
                        <a:pt x="1402" y="79"/>
                        <a:pt x="1404" y="81"/>
                        <a:pt x="1407" y="81"/>
                      </a:cubicBezTo>
                      <a:cubicBezTo>
                        <a:pt x="1410" y="81"/>
                        <a:pt x="1413" y="79"/>
                        <a:pt x="1415" y="75"/>
                      </a:cubicBezTo>
                      <a:cubicBezTo>
                        <a:pt x="1417" y="71"/>
                        <a:pt x="1418" y="65"/>
                        <a:pt x="1418" y="57"/>
                      </a:cubicBezTo>
                      <a:cubicBezTo>
                        <a:pt x="1418" y="49"/>
                        <a:pt x="1417" y="43"/>
                        <a:pt x="1415" y="39"/>
                      </a:cubicBezTo>
                      <a:cubicBezTo>
                        <a:pt x="1413" y="35"/>
                        <a:pt x="1410" y="33"/>
                        <a:pt x="1407" y="33"/>
                      </a:cubicBezTo>
                      <a:cubicBezTo>
                        <a:pt x="1404" y="33"/>
                        <a:pt x="1402" y="35"/>
                        <a:pt x="1400" y="39"/>
                      </a:cubicBezTo>
                      <a:cubicBezTo>
                        <a:pt x="1398" y="43"/>
                        <a:pt x="1397" y="49"/>
                        <a:pt x="1397" y="57"/>
                      </a:cubicBezTo>
                      <a:close/>
                      <a:moveTo>
                        <a:pt x="1434" y="89"/>
                      </a:moveTo>
                      <a:cubicBezTo>
                        <a:pt x="1434" y="1"/>
                        <a:pt x="1434" y="1"/>
                        <a:pt x="1434" y="1"/>
                      </a:cubicBezTo>
                      <a:cubicBezTo>
                        <a:pt x="1440" y="1"/>
                        <a:pt x="1440" y="1"/>
                        <a:pt x="1440" y="1"/>
                      </a:cubicBezTo>
                      <a:cubicBezTo>
                        <a:pt x="1440" y="89"/>
                        <a:pt x="1440" y="89"/>
                        <a:pt x="1440" y="89"/>
                      </a:cubicBezTo>
                      <a:cubicBezTo>
                        <a:pt x="1434" y="89"/>
                        <a:pt x="1434" y="89"/>
                        <a:pt x="1434" y="89"/>
                      </a:cubicBezTo>
                      <a:close/>
                      <a:moveTo>
                        <a:pt x="1451" y="57"/>
                      </a:moveTo>
                      <a:cubicBezTo>
                        <a:pt x="1451" y="45"/>
                        <a:pt x="1453" y="37"/>
                        <a:pt x="1456" y="31"/>
                      </a:cubicBezTo>
                      <a:cubicBezTo>
                        <a:pt x="1459" y="26"/>
                        <a:pt x="1463" y="24"/>
                        <a:pt x="1467" y="24"/>
                      </a:cubicBezTo>
                      <a:cubicBezTo>
                        <a:pt x="1472" y="24"/>
                        <a:pt x="1476" y="27"/>
                        <a:pt x="1479" y="32"/>
                      </a:cubicBezTo>
                      <a:cubicBezTo>
                        <a:pt x="1482" y="38"/>
                        <a:pt x="1484" y="46"/>
                        <a:pt x="1484" y="56"/>
                      </a:cubicBezTo>
                      <a:cubicBezTo>
                        <a:pt x="1484" y="64"/>
                        <a:pt x="1483" y="71"/>
                        <a:pt x="1482" y="76"/>
                      </a:cubicBezTo>
                      <a:cubicBezTo>
                        <a:pt x="1480" y="80"/>
                        <a:pt x="1478" y="84"/>
                        <a:pt x="1476" y="86"/>
                      </a:cubicBezTo>
                      <a:cubicBezTo>
                        <a:pt x="1473" y="89"/>
                        <a:pt x="1470" y="90"/>
                        <a:pt x="1467" y="90"/>
                      </a:cubicBezTo>
                      <a:cubicBezTo>
                        <a:pt x="1462" y="90"/>
                        <a:pt x="1459" y="87"/>
                        <a:pt x="1455" y="82"/>
                      </a:cubicBezTo>
                      <a:cubicBezTo>
                        <a:pt x="1452" y="76"/>
                        <a:pt x="1451" y="68"/>
                        <a:pt x="1451" y="57"/>
                      </a:cubicBezTo>
                      <a:close/>
                      <a:moveTo>
                        <a:pt x="1457" y="57"/>
                      </a:moveTo>
                      <a:cubicBezTo>
                        <a:pt x="1457" y="65"/>
                        <a:pt x="1458" y="71"/>
                        <a:pt x="1460" y="75"/>
                      </a:cubicBezTo>
                      <a:cubicBezTo>
                        <a:pt x="1462" y="79"/>
                        <a:pt x="1464" y="81"/>
                        <a:pt x="1467" y="81"/>
                      </a:cubicBezTo>
                      <a:cubicBezTo>
                        <a:pt x="1470" y="81"/>
                        <a:pt x="1473" y="79"/>
                        <a:pt x="1475" y="75"/>
                      </a:cubicBezTo>
                      <a:cubicBezTo>
                        <a:pt x="1477" y="71"/>
                        <a:pt x="1478" y="65"/>
                        <a:pt x="1478" y="57"/>
                      </a:cubicBezTo>
                      <a:cubicBezTo>
                        <a:pt x="1478" y="49"/>
                        <a:pt x="1477" y="43"/>
                        <a:pt x="1475" y="39"/>
                      </a:cubicBezTo>
                      <a:cubicBezTo>
                        <a:pt x="1473" y="35"/>
                        <a:pt x="1470" y="33"/>
                        <a:pt x="1467" y="33"/>
                      </a:cubicBezTo>
                      <a:cubicBezTo>
                        <a:pt x="1464" y="33"/>
                        <a:pt x="1462" y="35"/>
                        <a:pt x="1460" y="39"/>
                      </a:cubicBezTo>
                      <a:cubicBezTo>
                        <a:pt x="1458" y="43"/>
                        <a:pt x="1457" y="49"/>
                        <a:pt x="1457" y="57"/>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36" name="Freeform 29"/>
                <p:cNvSpPr/>
                <p:nvPr/>
              </p:nvSpPr>
              <p:spPr bwMode="auto">
                <a:xfrm>
                  <a:off x="9254006" y="4424710"/>
                  <a:ext cx="1331795" cy="428806"/>
                </a:xfrm>
                <a:custGeom>
                  <a:avLst/>
                  <a:gdLst>
                    <a:gd name="T0" fmla="*/ 15 w 359"/>
                    <a:gd name="T1" fmla="*/ 106 h 115"/>
                    <a:gd name="T2" fmla="*/ 15 w 359"/>
                    <a:gd name="T3" fmla="*/ 89 h 115"/>
                    <a:gd name="T4" fmla="*/ 7 w 359"/>
                    <a:gd name="T5" fmla="*/ 28 h 115"/>
                    <a:gd name="T6" fmla="*/ 31 w 359"/>
                    <a:gd name="T7" fmla="*/ 25 h 115"/>
                    <a:gd name="T8" fmla="*/ 15 w 359"/>
                    <a:gd name="T9" fmla="*/ 115 h 115"/>
                    <a:gd name="T10" fmla="*/ 9 w 359"/>
                    <a:gd name="T11" fmla="*/ 74 h 115"/>
                    <a:gd name="T12" fmla="*/ 23 w 359"/>
                    <a:gd name="T13" fmla="*/ 39 h 115"/>
                    <a:gd name="T14" fmla="*/ 43 w 359"/>
                    <a:gd name="T15" fmla="*/ 113 h 115"/>
                    <a:gd name="T16" fmla="*/ 51 w 359"/>
                    <a:gd name="T17" fmla="*/ 100 h 115"/>
                    <a:gd name="T18" fmla="*/ 47 w 359"/>
                    <a:gd name="T19" fmla="*/ 25 h 115"/>
                    <a:gd name="T20" fmla="*/ 66 w 359"/>
                    <a:gd name="T21" fmla="*/ 25 h 115"/>
                    <a:gd name="T22" fmla="*/ 52 w 359"/>
                    <a:gd name="T23" fmla="*/ 112 h 115"/>
                    <a:gd name="T24" fmla="*/ 99 w 359"/>
                    <a:gd name="T25" fmla="*/ 31 h 115"/>
                    <a:gd name="T26" fmla="*/ 125 w 359"/>
                    <a:gd name="T27" fmla="*/ 76 h 115"/>
                    <a:gd name="T28" fmla="*/ 94 w 359"/>
                    <a:gd name="T29" fmla="*/ 57 h 115"/>
                    <a:gd name="T30" fmla="*/ 118 w 359"/>
                    <a:gd name="T31" fmla="*/ 75 h 115"/>
                    <a:gd name="T32" fmla="*/ 103 w 359"/>
                    <a:gd name="T33" fmla="*/ 39 h 115"/>
                    <a:gd name="T34" fmla="*/ 134 w 359"/>
                    <a:gd name="T35" fmla="*/ 34 h 115"/>
                    <a:gd name="T36" fmla="*/ 140 w 359"/>
                    <a:gd name="T37" fmla="*/ 9 h 115"/>
                    <a:gd name="T38" fmla="*/ 153 w 359"/>
                    <a:gd name="T39" fmla="*/ 10 h 115"/>
                    <a:gd name="T40" fmla="*/ 145 w 359"/>
                    <a:gd name="T41" fmla="*/ 25 h 115"/>
                    <a:gd name="T42" fmla="*/ 145 w 359"/>
                    <a:gd name="T43" fmla="*/ 89 h 115"/>
                    <a:gd name="T44" fmla="*/ 209 w 359"/>
                    <a:gd name="T45" fmla="*/ 83 h 115"/>
                    <a:gd name="T46" fmla="*/ 174 w 359"/>
                    <a:gd name="T47" fmla="*/ 44 h 115"/>
                    <a:gd name="T48" fmla="*/ 209 w 359"/>
                    <a:gd name="T49" fmla="*/ 6 h 115"/>
                    <a:gd name="T50" fmla="*/ 197 w 359"/>
                    <a:gd name="T51" fmla="*/ 10 h 115"/>
                    <a:gd name="T52" fmla="*/ 182 w 359"/>
                    <a:gd name="T53" fmla="*/ 64 h 115"/>
                    <a:gd name="T54" fmla="*/ 210 w 359"/>
                    <a:gd name="T55" fmla="*/ 58 h 115"/>
                    <a:gd name="T56" fmla="*/ 233 w 359"/>
                    <a:gd name="T57" fmla="*/ 33 h 115"/>
                    <a:gd name="T58" fmla="*/ 256 w 359"/>
                    <a:gd name="T59" fmla="*/ 49 h 115"/>
                    <a:gd name="T60" fmla="*/ 248 w 359"/>
                    <a:gd name="T61" fmla="*/ 37 h 115"/>
                    <a:gd name="T62" fmla="*/ 233 w 359"/>
                    <a:gd name="T63" fmla="*/ 54 h 115"/>
                    <a:gd name="T64" fmla="*/ 269 w 359"/>
                    <a:gd name="T65" fmla="*/ 1 h 115"/>
                    <a:gd name="T66" fmla="*/ 269 w 359"/>
                    <a:gd name="T67" fmla="*/ 89 h 115"/>
                    <a:gd name="T68" fmla="*/ 269 w 359"/>
                    <a:gd name="T69" fmla="*/ 89 h 115"/>
                    <a:gd name="T70" fmla="*/ 293 w 359"/>
                    <a:gd name="T71" fmla="*/ 34 h 115"/>
                    <a:gd name="T72" fmla="*/ 316 w 359"/>
                    <a:gd name="T73" fmla="*/ 39 h 115"/>
                    <a:gd name="T74" fmla="*/ 310 w 359"/>
                    <a:gd name="T75" fmla="*/ 50 h 115"/>
                    <a:gd name="T76" fmla="*/ 296 w 359"/>
                    <a:gd name="T77" fmla="*/ 38 h 115"/>
                    <a:gd name="T78" fmla="*/ 352 w 359"/>
                    <a:gd name="T79" fmla="*/ 81 h 115"/>
                    <a:gd name="T80" fmla="*/ 327 w 359"/>
                    <a:gd name="T81" fmla="*/ 72 h 115"/>
                    <a:gd name="T82" fmla="*/ 340 w 359"/>
                    <a:gd name="T83" fmla="*/ 52 h 115"/>
                    <a:gd name="T84" fmla="*/ 343 w 359"/>
                    <a:gd name="T85" fmla="*/ 33 h 115"/>
                    <a:gd name="T86" fmla="*/ 330 w 359"/>
                    <a:gd name="T87" fmla="*/ 33 h 115"/>
                    <a:gd name="T88" fmla="*/ 355 w 359"/>
                    <a:gd name="T89" fmla="*/ 31 h 115"/>
                    <a:gd name="T90" fmla="*/ 357 w 359"/>
                    <a:gd name="T91" fmla="*/ 81 h 115"/>
                    <a:gd name="T92" fmla="*/ 351 w 359"/>
                    <a:gd name="T93" fmla="*/ 57 h 115"/>
                    <a:gd name="T94" fmla="*/ 333 w 359"/>
                    <a:gd name="T95" fmla="*/ 72 h 115"/>
                    <a:gd name="T96" fmla="*/ 350 w 359"/>
                    <a:gd name="T97" fmla="*/ 7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9" h="115">
                      <a:moveTo>
                        <a:pt x="1" y="94"/>
                      </a:moveTo>
                      <a:cubicBezTo>
                        <a:pt x="7" y="96"/>
                        <a:pt x="7" y="96"/>
                        <a:pt x="7" y="96"/>
                      </a:cubicBezTo>
                      <a:cubicBezTo>
                        <a:pt x="7" y="99"/>
                        <a:pt x="8" y="101"/>
                        <a:pt x="9" y="103"/>
                      </a:cubicBezTo>
                      <a:cubicBezTo>
                        <a:pt x="11" y="105"/>
                        <a:pt x="13" y="106"/>
                        <a:pt x="15" y="106"/>
                      </a:cubicBezTo>
                      <a:cubicBezTo>
                        <a:pt x="18" y="106"/>
                        <a:pt x="20" y="105"/>
                        <a:pt x="22" y="103"/>
                      </a:cubicBezTo>
                      <a:cubicBezTo>
                        <a:pt x="23" y="101"/>
                        <a:pt x="24" y="98"/>
                        <a:pt x="25" y="94"/>
                      </a:cubicBezTo>
                      <a:cubicBezTo>
                        <a:pt x="25" y="92"/>
                        <a:pt x="25" y="88"/>
                        <a:pt x="25" y="81"/>
                      </a:cubicBezTo>
                      <a:cubicBezTo>
                        <a:pt x="22" y="86"/>
                        <a:pt x="19" y="89"/>
                        <a:pt x="15" y="89"/>
                      </a:cubicBezTo>
                      <a:cubicBezTo>
                        <a:pt x="10" y="89"/>
                        <a:pt x="7" y="86"/>
                        <a:pt x="4" y="79"/>
                      </a:cubicBezTo>
                      <a:cubicBezTo>
                        <a:pt x="1" y="73"/>
                        <a:pt x="0" y="66"/>
                        <a:pt x="0" y="57"/>
                      </a:cubicBezTo>
                      <a:cubicBezTo>
                        <a:pt x="0" y="51"/>
                        <a:pt x="1" y="45"/>
                        <a:pt x="2" y="40"/>
                      </a:cubicBezTo>
                      <a:cubicBezTo>
                        <a:pt x="3" y="35"/>
                        <a:pt x="5" y="31"/>
                        <a:pt x="7" y="28"/>
                      </a:cubicBezTo>
                      <a:cubicBezTo>
                        <a:pt x="10" y="25"/>
                        <a:pt x="12" y="24"/>
                        <a:pt x="15" y="24"/>
                      </a:cubicBezTo>
                      <a:cubicBezTo>
                        <a:pt x="19" y="24"/>
                        <a:pt x="23" y="27"/>
                        <a:pt x="26" y="33"/>
                      </a:cubicBezTo>
                      <a:cubicBezTo>
                        <a:pt x="26" y="25"/>
                        <a:pt x="26" y="25"/>
                        <a:pt x="26" y="25"/>
                      </a:cubicBezTo>
                      <a:cubicBezTo>
                        <a:pt x="31" y="25"/>
                        <a:pt x="31" y="25"/>
                        <a:pt x="31" y="25"/>
                      </a:cubicBezTo>
                      <a:cubicBezTo>
                        <a:pt x="31" y="80"/>
                        <a:pt x="31" y="80"/>
                        <a:pt x="31" y="80"/>
                      </a:cubicBezTo>
                      <a:cubicBezTo>
                        <a:pt x="31" y="90"/>
                        <a:pt x="30" y="97"/>
                        <a:pt x="29" y="101"/>
                      </a:cubicBezTo>
                      <a:cubicBezTo>
                        <a:pt x="28" y="105"/>
                        <a:pt x="26" y="109"/>
                        <a:pt x="24" y="111"/>
                      </a:cubicBezTo>
                      <a:cubicBezTo>
                        <a:pt x="22" y="114"/>
                        <a:pt x="19" y="115"/>
                        <a:pt x="15" y="115"/>
                      </a:cubicBezTo>
                      <a:cubicBezTo>
                        <a:pt x="11" y="115"/>
                        <a:pt x="8" y="113"/>
                        <a:pt x="5" y="110"/>
                      </a:cubicBezTo>
                      <a:cubicBezTo>
                        <a:pt x="3" y="106"/>
                        <a:pt x="1" y="101"/>
                        <a:pt x="1" y="94"/>
                      </a:cubicBezTo>
                      <a:close/>
                      <a:moveTo>
                        <a:pt x="6" y="56"/>
                      </a:moveTo>
                      <a:cubicBezTo>
                        <a:pt x="6" y="64"/>
                        <a:pt x="7" y="70"/>
                        <a:pt x="9" y="74"/>
                      </a:cubicBezTo>
                      <a:cubicBezTo>
                        <a:pt x="11" y="78"/>
                        <a:pt x="13" y="80"/>
                        <a:pt x="16" y="80"/>
                      </a:cubicBezTo>
                      <a:cubicBezTo>
                        <a:pt x="19" y="80"/>
                        <a:pt x="21" y="78"/>
                        <a:pt x="23" y="74"/>
                      </a:cubicBezTo>
                      <a:cubicBezTo>
                        <a:pt x="25" y="70"/>
                        <a:pt x="25" y="64"/>
                        <a:pt x="25" y="56"/>
                      </a:cubicBezTo>
                      <a:cubicBezTo>
                        <a:pt x="25" y="49"/>
                        <a:pt x="25" y="43"/>
                        <a:pt x="23" y="39"/>
                      </a:cubicBezTo>
                      <a:cubicBezTo>
                        <a:pt x="21" y="35"/>
                        <a:pt x="18" y="33"/>
                        <a:pt x="16" y="33"/>
                      </a:cubicBezTo>
                      <a:cubicBezTo>
                        <a:pt x="13" y="33"/>
                        <a:pt x="11" y="35"/>
                        <a:pt x="9" y="39"/>
                      </a:cubicBezTo>
                      <a:cubicBezTo>
                        <a:pt x="7" y="43"/>
                        <a:pt x="6" y="48"/>
                        <a:pt x="6" y="56"/>
                      </a:cubicBezTo>
                      <a:close/>
                      <a:moveTo>
                        <a:pt x="43" y="113"/>
                      </a:moveTo>
                      <a:cubicBezTo>
                        <a:pt x="43" y="103"/>
                        <a:pt x="43" y="103"/>
                        <a:pt x="43" y="103"/>
                      </a:cubicBezTo>
                      <a:cubicBezTo>
                        <a:pt x="44" y="104"/>
                        <a:pt x="45" y="104"/>
                        <a:pt x="46" y="104"/>
                      </a:cubicBezTo>
                      <a:cubicBezTo>
                        <a:pt x="47" y="104"/>
                        <a:pt x="49" y="104"/>
                        <a:pt x="49" y="103"/>
                      </a:cubicBezTo>
                      <a:cubicBezTo>
                        <a:pt x="50" y="102"/>
                        <a:pt x="51" y="101"/>
                        <a:pt x="51" y="100"/>
                      </a:cubicBezTo>
                      <a:cubicBezTo>
                        <a:pt x="52" y="99"/>
                        <a:pt x="52" y="96"/>
                        <a:pt x="53" y="92"/>
                      </a:cubicBezTo>
                      <a:cubicBezTo>
                        <a:pt x="53" y="91"/>
                        <a:pt x="53" y="90"/>
                        <a:pt x="54" y="89"/>
                      </a:cubicBezTo>
                      <a:cubicBezTo>
                        <a:pt x="40" y="25"/>
                        <a:pt x="40" y="25"/>
                        <a:pt x="40" y="25"/>
                      </a:cubicBezTo>
                      <a:cubicBezTo>
                        <a:pt x="47" y="25"/>
                        <a:pt x="47" y="25"/>
                        <a:pt x="47" y="25"/>
                      </a:cubicBezTo>
                      <a:cubicBezTo>
                        <a:pt x="54" y="62"/>
                        <a:pt x="54" y="62"/>
                        <a:pt x="54" y="62"/>
                      </a:cubicBezTo>
                      <a:cubicBezTo>
                        <a:pt x="55" y="67"/>
                        <a:pt x="56" y="72"/>
                        <a:pt x="57" y="77"/>
                      </a:cubicBezTo>
                      <a:cubicBezTo>
                        <a:pt x="57" y="72"/>
                        <a:pt x="58" y="67"/>
                        <a:pt x="59" y="62"/>
                      </a:cubicBezTo>
                      <a:cubicBezTo>
                        <a:pt x="66" y="25"/>
                        <a:pt x="66" y="25"/>
                        <a:pt x="66" y="25"/>
                      </a:cubicBezTo>
                      <a:cubicBezTo>
                        <a:pt x="72" y="25"/>
                        <a:pt x="72" y="25"/>
                        <a:pt x="72" y="25"/>
                      </a:cubicBezTo>
                      <a:cubicBezTo>
                        <a:pt x="59" y="90"/>
                        <a:pt x="59" y="90"/>
                        <a:pt x="59" y="90"/>
                      </a:cubicBezTo>
                      <a:cubicBezTo>
                        <a:pt x="58" y="97"/>
                        <a:pt x="57" y="102"/>
                        <a:pt x="56" y="104"/>
                      </a:cubicBezTo>
                      <a:cubicBezTo>
                        <a:pt x="55" y="108"/>
                        <a:pt x="54" y="111"/>
                        <a:pt x="52" y="112"/>
                      </a:cubicBezTo>
                      <a:cubicBezTo>
                        <a:pt x="51" y="114"/>
                        <a:pt x="49" y="115"/>
                        <a:pt x="47" y="115"/>
                      </a:cubicBezTo>
                      <a:cubicBezTo>
                        <a:pt x="46" y="115"/>
                        <a:pt x="45" y="114"/>
                        <a:pt x="43" y="113"/>
                      </a:cubicBezTo>
                      <a:close/>
                      <a:moveTo>
                        <a:pt x="94" y="57"/>
                      </a:moveTo>
                      <a:cubicBezTo>
                        <a:pt x="94" y="45"/>
                        <a:pt x="96" y="37"/>
                        <a:pt x="99" y="31"/>
                      </a:cubicBezTo>
                      <a:cubicBezTo>
                        <a:pt x="102" y="26"/>
                        <a:pt x="106" y="24"/>
                        <a:pt x="110" y="24"/>
                      </a:cubicBezTo>
                      <a:cubicBezTo>
                        <a:pt x="115" y="24"/>
                        <a:pt x="119" y="27"/>
                        <a:pt x="122" y="32"/>
                      </a:cubicBezTo>
                      <a:cubicBezTo>
                        <a:pt x="125" y="38"/>
                        <a:pt x="127" y="46"/>
                        <a:pt x="127" y="56"/>
                      </a:cubicBezTo>
                      <a:cubicBezTo>
                        <a:pt x="127" y="64"/>
                        <a:pt x="126" y="71"/>
                        <a:pt x="125" y="76"/>
                      </a:cubicBezTo>
                      <a:cubicBezTo>
                        <a:pt x="123" y="80"/>
                        <a:pt x="121" y="84"/>
                        <a:pt x="119" y="86"/>
                      </a:cubicBezTo>
                      <a:cubicBezTo>
                        <a:pt x="116" y="89"/>
                        <a:pt x="113" y="90"/>
                        <a:pt x="110" y="90"/>
                      </a:cubicBezTo>
                      <a:cubicBezTo>
                        <a:pt x="106" y="90"/>
                        <a:pt x="102" y="87"/>
                        <a:pt x="99" y="82"/>
                      </a:cubicBezTo>
                      <a:cubicBezTo>
                        <a:pt x="95" y="76"/>
                        <a:pt x="94" y="68"/>
                        <a:pt x="94" y="57"/>
                      </a:cubicBezTo>
                      <a:close/>
                      <a:moveTo>
                        <a:pt x="100" y="57"/>
                      </a:moveTo>
                      <a:cubicBezTo>
                        <a:pt x="100" y="65"/>
                        <a:pt x="101" y="71"/>
                        <a:pt x="103" y="75"/>
                      </a:cubicBezTo>
                      <a:cubicBezTo>
                        <a:pt x="105" y="79"/>
                        <a:pt x="107" y="81"/>
                        <a:pt x="110" y="81"/>
                      </a:cubicBezTo>
                      <a:cubicBezTo>
                        <a:pt x="113" y="81"/>
                        <a:pt x="116" y="79"/>
                        <a:pt x="118" y="75"/>
                      </a:cubicBezTo>
                      <a:cubicBezTo>
                        <a:pt x="120" y="71"/>
                        <a:pt x="121" y="65"/>
                        <a:pt x="121" y="57"/>
                      </a:cubicBezTo>
                      <a:cubicBezTo>
                        <a:pt x="121" y="49"/>
                        <a:pt x="120" y="43"/>
                        <a:pt x="118" y="39"/>
                      </a:cubicBezTo>
                      <a:cubicBezTo>
                        <a:pt x="116" y="35"/>
                        <a:pt x="113" y="33"/>
                        <a:pt x="110" y="33"/>
                      </a:cubicBezTo>
                      <a:cubicBezTo>
                        <a:pt x="107" y="33"/>
                        <a:pt x="105" y="35"/>
                        <a:pt x="103" y="39"/>
                      </a:cubicBezTo>
                      <a:cubicBezTo>
                        <a:pt x="101" y="43"/>
                        <a:pt x="100" y="49"/>
                        <a:pt x="100" y="57"/>
                      </a:cubicBezTo>
                      <a:close/>
                      <a:moveTo>
                        <a:pt x="139" y="89"/>
                      </a:moveTo>
                      <a:cubicBezTo>
                        <a:pt x="139" y="34"/>
                        <a:pt x="139" y="34"/>
                        <a:pt x="139" y="34"/>
                      </a:cubicBezTo>
                      <a:cubicBezTo>
                        <a:pt x="134" y="34"/>
                        <a:pt x="134" y="34"/>
                        <a:pt x="134" y="34"/>
                      </a:cubicBezTo>
                      <a:cubicBezTo>
                        <a:pt x="134" y="25"/>
                        <a:pt x="134" y="25"/>
                        <a:pt x="134" y="25"/>
                      </a:cubicBezTo>
                      <a:cubicBezTo>
                        <a:pt x="139" y="25"/>
                        <a:pt x="139" y="25"/>
                        <a:pt x="139" y="25"/>
                      </a:cubicBezTo>
                      <a:cubicBezTo>
                        <a:pt x="139" y="19"/>
                        <a:pt x="139" y="19"/>
                        <a:pt x="139" y="19"/>
                      </a:cubicBezTo>
                      <a:cubicBezTo>
                        <a:pt x="139" y="14"/>
                        <a:pt x="139" y="11"/>
                        <a:pt x="140" y="9"/>
                      </a:cubicBezTo>
                      <a:cubicBezTo>
                        <a:pt x="140" y="6"/>
                        <a:pt x="141" y="4"/>
                        <a:pt x="143" y="2"/>
                      </a:cubicBezTo>
                      <a:cubicBezTo>
                        <a:pt x="144" y="0"/>
                        <a:pt x="146" y="0"/>
                        <a:pt x="149" y="0"/>
                      </a:cubicBezTo>
                      <a:cubicBezTo>
                        <a:pt x="150" y="0"/>
                        <a:pt x="152" y="0"/>
                        <a:pt x="154" y="1"/>
                      </a:cubicBezTo>
                      <a:cubicBezTo>
                        <a:pt x="153" y="10"/>
                        <a:pt x="153" y="10"/>
                        <a:pt x="153" y="10"/>
                      </a:cubicBezTo>
                      <a:cubicBezTo>
                        <a:pt x="152" y="10"/>
                        <a:pt x="151" y="9"/>
                        <a:pt x="150" y="9"/>
                      </a:cubicBezTo>
                      <a:cubicBezTo>
                        <a:pt x="148" y="9"/>
                        <a:pt x="147" y="10"/>
                        <a:pt x="146" y="12"/>
                      </a:cubicBezTo>
                      <a:cubicBezTo>
                        <a:pt x="145" y="13"/>
                        <a:pt x="145" y="16"/>
                        <a:pt x="145" y="19"/>
                      </a:cubicBezTo>
                      <a:cubicBezTo>
                        <a:pt x="145" y="25"/>
                        <a:pt x="145" y="25"/>
                        <a:pt x="145" y="25"/>
                      </a:cubicBezTo>
                      <a:cubicBezTo>
                        <a:pt x="152" y="25"/>
                        <a:pt x="152" y="25"/>
                        <a:pt x="152" y="25"/>
                      </a:cubicBezTo>
                      <a:cubicBezTo>
                        <a:pt x="152" y="34"/>
                        <a:pt x="152" y="34"/>
                        <a:pt x="152" y="34"/>
                      </a:cubicBezTo>
                      <a:cubicBezTo>
                        <a:pt x="145" y="34"/>
                        <a:pt x="145" y="34"/>
                        <a:pt x="145" y="34"/>
                      </a:cubicBezTo>
                      <a:cubicBezTo>
                        <a:pt x="145" y="89"/>
                        <a:pt x="145" y="89"/>
                        <a:pt x="145" y="89"/>
                      </a:cubicBezTo>
                      <a:cubicBezTo>
                        <a:pt x="139" y="89"/>
                        <a:pt x="139" y="89"/>
                        <a:pt x="139" y="89"/>
                      </a:cubicBezTo>
                      <a:close/>
                      <a:moveTo>
                        <a:pt x="210" y="58"/>
                      </a:moveTo>
                      <a:cubicBezTo>
                        <a:pt x="217" y="61"/>
                        <a:pt x="217" y="61"/>
                        <a:pt x="217" y="61"/>
                      </a:cubicBezTo>
                      <a:cubicBezTo>
                        <a:pt x="215" y="71"/>
                        <a:pt x="213" y="78"/>
                        <a:pt x="209" y="83"/>
                      </a:cubicBezTo>
                      <a:cubicBezTo>
                        <a:pt x="206" y="88"/>
                        <a:pt x="202" y="90"/>
                        <a:pt x="197" y="90"/>
                      </a:cubicBezTo>
                      <a:cubicBezTo>
                        <a:pt x="191" y="90"/>
                        <a:pt x="187" y="88"/>
                        <a:pt x="184" y="85"/>
                      </a:cubicBezTo>
                      <a:cubicBezTo>
                        <a:pt x="181" y="81"/>
                        <a:pt x="178" y="75"/>
                        <a:pt x="176" y="68"/>
                      </a:cubicBezTo>
                      <a:cubicBezTo>
                        <a:pt x="175" y="61"/>
                        <a:pt x="174" y="53"/>
                        <a:pt x="174" y="44"/>
                      </a:cubicBezTo>
                      <a:cubicBezTo>
                        <a:pt x="174" y="35"/>
                        <a:pt x="175" y="27"/>
                        <a:pt x="177" y="20"/>
                      </a:cubicBezTo>
                      <a:cubicBezTo>
                        <a:pt x="179" y="14"/>
                        <a:pt x="181" y="8"/>
                        <a:pt x="185" y="5"/>
                      </a:cubicBezTo>
                      <a:cubicBezTo>
                        <a:pt x="189" y="1"/>
                        <a:pt x="192" y="0"/>
                        <a:pt x="197" y="0"/>
                      </a:cubicBezTo>
                      <a:cubicBezTo>
                        <a:pt x="202" y="0"/>
                        <a:pt x="206" y="2"/>
                        <a:pt x="209" y="6"/>
                      </a:cubicBezTo>
                      <a:cubicBezTo>
                        <a:pt x="212" y="11"/>
                        <a:pt x="214" y="17"/>
                        <a:pt x="216" y="25"/>
                      </a:cubicBezTo>
                      <a:cubicBezTo>
                        <a:pt x="209" y="28"/>
                        <a:pt x="209" y="28"/>
                        <a:pt x="209" y="28"/>
                      </a:cubicBezTo>
                      <a:cubicBezTo>
                        <a:pt x="208" y="21"/>
                        <a:pt x="207" y="17"/>
                        <a:pt x="205" y="14"/>
                      </a:cubicBezTo>
                      <a:cubicBezTo>
                        <a:pt x="202" y="11"/>
                        <a:pt x="200" y="10"/>
                        <a:pt x="197" y="10"/>
                      </a:cubicBezTo>
                      <a:cubicBezTo>
                        <a:pt x="193" y="10"/>
                        <a:pt x="190" y="11"/>
                        <a:pt x="187" y="14"/>
                      </a:cubicBezTo>
                      <a:cubicBezTo>
                        <a:pt x="185" y="18"/>
                        <a:pt x="183" y="22"/>
                        <a:pt x="182" y="27"/>
                      </a:cubicBezTo>
                      <a:cubicBezTo>
                        <a:pt x="181" y="33"/>
                        <a:pt x="180" y="38"/>
                        <a:pt x="180" y="44"/>
                      </a:cubicBezTo>
                      <a:cubicBezTo>
                        <a:pt x="180" y="52"/>
                        <a:pt x="181" y="58"/>
                        <a:pt x="182" y="64"/>
                      </a:cubicBezTo>
                      <a:cubicBezTo>
                        <a:pt x="183" y="69"/>
                        <a:pt x="185" y="74"/>
                        <a:pt x="188" y="76"/>
                      </a:cubicBezTo>
                      <a:cubicBezTo>
                        <a:pt x="190" y="79"/>
                        <a:pt x="193" y="80"/>
                        <a:pt x="196" y="80"/>
                      </a:cubicBezTo>
                      <a:cubicBezTo>
                        <a:pt x="200" y="80"/>
                        <a:pt x="203" y="79"/>
                        <a:pt x="205" y="75"/>
                      </a:cubicBezTo>
                      <a:cubicBezTo>
                        <a:pt x="208" y="71"/>
                        <a:pt x="209" y="65"/>
                        <a:pt x="210" y="58"/>
                      </a:cubicBezTo>
                      <a:close/>
                      <a:moveTo>
                        <a:pt x="227" y="89"/>
                      </a:moveTo>
                      <a:cubicBezTo>
                        <a:pt x="227" y="1"/>
                        <a:pt x="227" y="1"/>
                        <a:pt x="227" y="1"/>
                      </a:cubicBezTo>
                      <a:cubicBezTo>
                        <a:pt x="233" y="1"/>
                        <a:pt x="233" y="1"/>
                        <a:pt x="233" y="1"/>
                      </a:cubicBezTo>
                      <a:cubicBezTo>
                        <a:pt x="233" y="33"/>
                        <a:pt x="233" y="33"/>
                        <a:pt x="233" y="33"/>
                      </a:cubicBezTo>
                      <a:cubicBezTo>
                        <a:pt x="236" y="27"/>
                        <a:pt x="240" y="24"/>
                        <a:pt x="244" y="24"/>
                      </a:cubicBezTo>
                      <a:cubicBezTo>
                        <a:pt x="246" y="24"/>
                        <a:pt x="249" y="25"/>
                        <a:pt x="251" y="27"/>
                      </a:cubicBezTo>
                      <a:cubicBezTo>
                        <a:pt x="253" y="28"/>
                        <a:pt x="254" y="31"/>
                        <a:pt x="255" y="34"/>
                      </a:cubicBezTo>
                      <a:cubicBezTo>
                        <a:pt x="256" y="38"/>
                        <a:pt x="256" y="42"/>
                        <a:pt x="256" y="49"/>
                      </a:cubicBezTo>
                      <a:cubicBezTo>
                        <a:pt x="256" y="89"/>
                        <a:pt x="256" y="89"/>
                        <a:pt x="256" y="89"/>
                      </a:cubicBezTo>
                      <a:cubicBezTo>
                        <a:pt x="250" y="89"/>
                        <a:pt x="250" y="89"/>
                        <a:pt x="250" y="89"/>
                      </a:cubicBezTo>
                      <a:cubicBezTo>
                        <a:pt x="250" y="49"/>
                        <a:pt x="250" y="49"/>
                        <a:pt x="250" y="49"/>
                      </a:cubicBezTo>
                      <a:cubicBezTo>
                        <a:pt x="250" y="43"/>
                        <a:pt x="249" y="39"/>
                        <a:pt x="248" y="37"/>
                      </a:cubicBezTo>
                      <a:cubicBezTo>
                        <a:pt x="247" y="34"/>
                        <a:pt x="245" y="33"/>
                        <a:pt x="243" y="33"/>
                      </a:cubicBezTo>
                      <a:cubicBezTo>
                        <a:pt x="241" y="33"/>
                        <a:pt x="239" y="34"/>
                        <a:pt x="238" y="36"/>
                      </a:cubicBezTo>
                      <a:cubicBezTo>
                        <a:pt x="236" y="37"/>
                        <a:pt x="235" y="40"/>
                        <a:pt x="234" y="42"/>
                      </a:cubicBezTo>
                      <a:cubicBezTo>
                        <a:pt x="234" y="45"/>
                        <a:pt x="233" y="49"/>
                        <a:pt x="233" y="54"/>
                      </a:cubicBezTo>
                      <a:cubicBezTo>
                        <a:pt x="233" y="89"/>
                        <a:pt x="233" y="89"/>
                        <a:pt x="233" y="89"/>
                      </a:cubicBezTo>
                      <a:cubicBezTo>
                        <a:pt x="227" y="89"/>
                        <a:pt x="227" y="89"/>
                        <a:pt x="227" y="89"/>
                      </a:cubicBezTo>
                      <a:close/>
                      <a:moveTo>
                        <a:pt x="269" y="14"/>
                      </a:moveTo>
                      <a:cubicBezTo>
                        <a:pt x="269" y="1"/>
                        <a:pt x="269" y="1"/>
                        <a:pt x="269" y="1"/>
                      </a:cubicBezTo>
                      <a:cubicBezTo>
                        <a:pt x="275" y="1"/>
                        <a:pt x="275" y="1"/>
                        <a:pt x="275" y="1"/>
                      </a:cubicBezTo>
                      <a:cubicBezTo>
                        <a:pt x="275" y="14"/>
                        <a:pt x="275" y="14"/>
                        <a:pt x="275" y="14"/>
                      </a:cubicBezTo>
                      <a:cubicBezTo>
                        <a:pt x="269" y="14"/>
                        <a:pt x="269" y="14"/>
                        <a:pt x="269" y="14"/>
                      </a:cubicBezTo>
                      <a:close/>
                      <a:moveTo>
                        <a:pt x="269" y="89"/>
                      </a:moveTo>
                      <a:cubicBezTo>
                        <a:pt x="269" y="25"/>
                        <a:pt x="269" y="25"/>
                        <a:pt x="269" y="25"/>
                      </a:cubicBezTo>
                      <a:cubicBezTo>
                        <a:pt x="275" y="25"/>
                        <a:pt x="275" y="25"/>
                        <a:pt x="275" y="25"/>
                      </a:cubicBezTo>
                      <a:cubicBezTo>
                        <a:pt x="275" y="89"/>
                        <a:pt x="275" y="89"/>
                        <a:pt x="275" y="89"/>
                      </a:cubicBezTo>
                      <a:cubicBezTo>
                        <a:pt x="269" y="89"/>
                        <a:pt x="269" y="89"/>
                        <a:pt x="269" y="89"/>
                      </a:cubicBezTo>
                      <a:close/>
                      <a:moveTo>
                        <a:pt x="287" y="89"/>
                      </a:moveTo>
                      <a:cubicBezTo>
                        <a:pt x="287" y="25"/>
                        <a:pt x="287" y="25"/>
                        <a:pt x="287" y="25"/>
                      </a:cubicBezTo>
                      <a:cubicBezTo>
                        <a:pt x="293" y="25"/>
                        <a:pt x="293" y="25"/>
                        <a:pt x="293" y="25"/>
                      </a:cubicBezTo>
                      <a:cubicBezTo>
                        <a:pt x="293" y="34"/>
                        <a:pt x="293" y="34"/>
                        <a:pt x="293" y="34"/>
                      </a:cubicBezTo>
                      <a:cubicBezTo>
                        <a:pt x="295" y="27"/>
                        <a:pt x="299" y="24"/>
                        <a:pt x="304" y="24"/>
                      </a:cubicBezTo>
                      <a:cubicBezTo>
                        <a:pt x="306" y="24"/>
                        <a:pt x="308" y="25"/>
                        <a:pt x="310" y="26"/>
                      </a:cubicBezTo>
                      <a:cubicBezTo>
                        <a:pt x="312" y="27"/>
                        <a:pt x="313" y="29"/>
                        <a:pt x="314" y="31"/>
                      </a:cubicBezTo>
                      <a:cubicBezTo>
                        <a:pt x="315" y="34"/>
                        <a:pt x="315" y="36"/>
                        <a:pt x="316" y="39"/>
                      </a:cubicBezTo>
                      <a:cubicBezTo>
                        <a:pt x="316" y="41"/>
                        <a:pt x="316" y="45"/>
                        <a:pt x="316" y="50"/>
                      </a:cubicBezTo>
                      <a:cubicBezTo>
                        <a:pt x="316" y="89"/>
                        <a:pt x="316" y="89"/>
                        <a:pt x="316" y="89"/>
                      </a:cubicBezTo>
                      <a:cubicBezTo>
                        <a:pt x="310" y="89"/>
                        <a:pt x="310" y="89"/>
                        <a:pt x="310" y="89"/>
                      </a:cubicBezTo>
                      <a:cubicBezTo>
                        <a:pt x="310" y="50"/>
                        <a:pt x="310" y="50"/>
                        <a:pt x="310" y="50"/>
                      </a:cubicBezTo>
                      <a:cubicBezTo>
                        <a:pt x="310" y="46"/>
                        <a:pt x="310" y="43"/>
                        <a:pt x="309" y="40"/>
                      </a:cubicBezTo>
                      <a:cubicBezTo>
                        <a:pt x="309" y="38"/>
                        <a:pt x="308" y="36"/>
                        <a:pt x="307" y="35"/>
                      </a:cubicBezTo>
                      <a:cubicBezTo>
                        <a:pt x="306" y="34"/>
                        <a:pt x="304" y="33"/>
                        <a:pt x="303" y="33"/>
                      </a:cubicBezTo>
                      <a:cubicBezTo>
                        <a:pt x="300" y="33"/>
                        <a:pt x="298" y="35"/>
                        <a:pt x="296" y="38"/>
                      </a:cubicBezTo>
                      <a:cubicBezTo>
                        <a:pt x="294" y="40"/>
                        <a:pt x="293" y="46"/>
                        <a:pt x="293" y="54"/>
                      </a:cubicBezTo>
                      <a:cubicBezTo>
                        <a:pt x="293" y="89"/>
                        <a:pt x="293" y="89"/>
                        <a:pt x="293" y="89"/>
                      </a:cubicBezTo>
                      <a:cubicBezTo>
                        <a:pt x="287" y="89"/>
                        <a:pt x="287" y="89"/>
                        <a:pt x="287" y="89"/>
                      </a:cubicBezTo>
                      <a:close/>
                      <a:moveTo>
                        <a:pt x="352" y="81"/>
                      </a:moveTo>
                      <a:cubicBezTo>
                        <a:pt x="349" y="84"/>
                        <a:pt x="347" y="87"/>
                        <a:pt x="345" y="88"/>
                      </a:cubicBezTo>
                      <a:cubicBezTo>
                        <a:pt x="343" y="90"/>
                        <a:pt x="341" y="90"/>
                        <a:pt x="339" y="90"/>
                      </a:cubicBezTo>
                      <a:cubicBezTo>
                        <a:pt x="335" y="90"/>
                        <a:pt x="332" y="89"/>
                        <a:pt x="330" y="85"/>
                      </a:cubicBezTo>
                      <a:cubicBezTo>
                        <a:pt x="328" y="82"/>
                        <a:pt x="327" y="77"/>
                        <a:pt x="327" y="72"/>
                      </a:cubicBezTo>
                      <a:cubicBezTo>
                        <a:pt x="327" y="69"/>
                        <a:pt x="327" y="66"/>
                        <a:pt x="328" y="64"/>
                      </a:cubicBezTo>
                      <a:cubicBezTo>
                        <a:pt x="329" y="61"/>
                        <a:pt x="330" y="59"/>
                        <a:pt x="331" y="57"/>
                      </a:cubicBezTo>
                      <a:cubicBezTo>
                        <a:pt x="332" y="56"/>
                        <a:pt x="334" y="55"/>
                        <a:pt x="335" y="54"/>
                      </a:cubicBezTo>
                      <a:cubicBezTo>
                        <a:pt x="336" y="53"/>
                        <a:pt x="338" y="53"/>
                        <a:pt x="340" y="52"/>
                      </a:cubicBezTo>
                      <a:cubicBezTo>
                        <a:pt x="345" y="51"/>
                        <a:pt x="349" y="50"/>
                        <a:pt x="351" y="49"/>
                      </a:cubicBezTo>
                      <a:cubicBezTo>
                        <a:pt x="351" y="47"/>
                        <a:pt x="351" y="46"/>
                        <a:pt x="351" y="46"/>
                      </a:cubicBezTo>
                      <a:cubicBezTo>
                        <a:pt x="351" y="41"/>
                        <a:pt x="351" y="38"/>
                        <a:pt x="349" y="36"/>
                      </a:cubicBezTo>
                      <a:cubicBezTo>
                        <a:pt x="348" y="34"/>
                        <a:pt x="346" y="33"/>
                        <a:pt x="343" y="33"/>
                      </a:cubicBezTo>
                      <a:cubicBezTo>
                        <a:pt x="340" y="33"/>
                        <a:pt x="338" y="34"/>
                        <a:pt x="336" y="35"/>
                      </a:cubicBezTo>
                      <a:cubicBezTo>
                        <a:pt x="335" y="37"/>
                        <a:pt x="334" y="40"/>
                        <a:pt x="334" y="45"/>
                      </a:cubicBezTo>
                      <a:cubicBezTo>
                        <a:pt x="328" y="43"/>
                        <a:pt x="328" y="43"/>
                        <a:pt x="328" y="43"/>
                      </a:cubicBezTo>
                      <a:cubicBezTo>
                        <a:pt x="328" y="39"/>
                        <a:pt x="329" y="35"/>
                        <a:pt x="330" y="33"/>
                      </a:cubicBezTo>
                      <a:cubicBezTo>
                        <a:pt x="332" y="30"/>
                        <a:pt x="333" y="28"/>
                        <a:pt x="336" y="26"/>
                      </a:cubicBezTo>
                      <a:cubicBezTo>
                        <a:pt x="338" y="25"/>
                        <a:pt x="341" y="24"/>
                        <a:pt x="344" y="24"/>
                      </a:cubicBezTo>
                      <a:cubicBezTo>
                        <a:pt x="347" y="24"/>
                        <a:pt x="349" y="25"/>
                        <a:pt x="351" y="26"/>
                      </a:cubicBezTo>
                      <a:cubicBezTo>
                        <a:pt x="353" y="27"/>
                        <a:pt x="354" y="29"/>
                        <a:pt x="355" y="31"/>
                      </a:cubicBezTo>
                      <a:cubicBezTo>
                        <a:pt x="356" y="33"/>
                        <a:pt x="356" y="35"/>
                        <a:pt x="357" y="38"/>
                      </a:cubicBezTo>
                      <a:cubicBezTo>
                        <a:pt x="357" y="40"/>
                        <a:pt x="357" y="43"/>
                        <a:pt x="357" y="48"/>
                      </a:cubicBezTo>
                      <a:cubicBezTo>
                        <a:pt x="357" y="62"/>
                        <a:pt x="357" y="62"/>
                        <a:pt x="357" y="62"/>
                      </a:cubicBezTo>
                      <a:cubicBezTo>
                        <a:pt x="357" y="72"/>
                        <a:pt x="357" y="79"/>
                        <a:pt x="357" y="81"/>
                      </a:cubicBezTo>
                      <a:cubicBezTo>
                        <a:pt x="358" y="84"/>
                        <a:pt x="358" y="86"/>
                        <a:pt x="359" y="89"/>
                      </a:cubicBezTo>
                      <a:cubicBezTo>
                        <a:pt x="353" y="89"/>
                        <a:pt x="353" y="89"/>
                        <a:pt x="353" y="89"/>
                      </a:cubicBezTo>
                      <a:cubicBezTo>
                        <a:pt x="352" y="87"/>
                        <a:pt x="352" y="84"/>
                        <a:pt x="352" y="81"/>
                      </a:cubicBezTo>
                      <a:close/>
                      <a:moveTo>
                        <a:pt x="351" y="57"/>
                      </a:moveTo>
                      <a:cubicBezTo>
                        <a:pt x="349" y="59"/>
                        <a:pt x="346" y="60"/>
                        <a:pt x="341" y="61"/>
                      </a:cubicBezTo>
                      <a:cubicBezTo>
                        <a:pt x="339" y="62"/>
                        <a:pt x="337" y="62"/>
                        <a:pt x="336" y="63"/>
                      </a:cubicBezTo>
                      <a:cubicBezTo>
                        <a:pt x="335" y="64"/>
                        <a:pt x="334" y="65"/>
                        <a:pt x="334" y="67"/>
                      </a:cubicBezTo>
                      <a:cubicBezTo>
                        <a:pt x="333" y="68"/>
                        <a:pt x="333" y="70"/>
                        <a:pt x="333" y="72"/>
                      </a:cubicBezTo>
                      <a:cubicBezTo>
                        <a:pt x="333" y="75"/>
                        <a:pt x="334" y="77"/>
                        <a:pt x="335" y="79"/>
                      </a:cubicBezTo>
                      <a:cubicBezTo>
                        <a:pt x="336" y="81"/>
                        <a:pt x="338" y="82"/>
                        <a:pt x="340" y="82"/>
                      </a:cubicBezTo>
                      <a:cubicBezTo>
                        <a:pt x="342" y="82"/>
                        <a:pt x="344" y="81"/>
                        <a:pt x="346" y="79"/>
                      </a:cubicBezTo>
                      <a:cubicBezTo>
                        <a:pt x="348" y="77"/>
                        <a:pt x="349" y="75"/>
                        <a:pt x="350" y="72"/>
                      </a:cubicBezTo>
                      <a:cubicBezTo>
                        <a:pt x="351" y="69"/>
                        <a:pt x="351" y="66"/>
                        <a:pt x="351" y="61"/>
                      </a:cubicBezTo>
                      <a:lnTo>
                        <a:pt x="351" y="57"/>
                      </a:lnTo>
                      <a:close/>
                    </a:path>
                  </a:pathLst>
                </a:custGeom>
                <a:grpFill/>
                <a:ln>
                  <a:noFill/>
                </a:ln>
              </p:spPr>
              <p:txBody>
                <a:bodyPr vert="horz" wrap="square" lIns="91439" tIns="45720" rIns="91439" bIns="45720" numCol="1" anchor="t" anchorCtr="0" compatLnSpc="1"/>
                <a:lstStyle/>
                <a:p>
                  <a:endParaRPr lang="zh-CN" altLang="en-US" sz="1800"/>
                </a:p>
              </p:txBody>
            </p:sp>
          </p:grpSp>
        </p:grpSp>
      </p:grpSp>
      <p:pic>
        <p:nvPicPr>
          <p:cNvPr id="37" name="图片 55"/>
          <p:cNvPicPr>
            <a:picLocks noChangeAspect="1"/>
          </p:cNvPicPr>
          <p:nvPr userDrawn="1"/>
        </p:nvPicPr>
        <p:blipFill>
          <a:blip r:embed="rId5" cstate="print"/>
          <a:stretch>
            <a:fillRect/>
          </a:stretch>
        </p:blipFill>
        <p:spPr>
          <a:xfrm>
            <a:off x="9021630" y="39685"/>
            <a:ext cx="1292626" cy="694943"/>
          </a:xfrm>
          <a:prstGeom prst="rect">
            <a:avLst/>
          </a:prstGeom>
        </p:spPr>
      </p:pic>
      <p:pic>
        <p:nvPicPr>
          <p:cNvPr id="38" name="图片 5"/>
          <p:cNvPicPr>
            <a:picLocks noChangeAspect="1"/>
          </p:cNvPicPr>
          <p:nvPr userDrawn="1"/>
        </p:nvPicPr>
        <p:blipFill>
          <a:blip r:embed="rId6"/>
          <a:srcRect l="29269" t="27229" r="30649" b="27502"/>
          <a:stretch>
            <a:fillRect/>
          </a:stretch>
        </p:blipFill>
        <p:spPr>
          <a:xfrm>
            <a:off x="10287635" y="-61027"/>
            <a:ext cx="1163320" cy="795655"/>
          </a:xfrm>
          <a:prstGeom prst="rect">
            <a:avLst/>
          </a:prstGeom>
        </p:spPr>
      </p:pic>
      <p:pic>
        <p:nvPicPr>
          <p:cNvPr id="39" name="图片 8" descr="ccnu_logo_transparent"/>
          <p:cNvPicPr>
            <a:picLocks noChangeAspect="1"/>
          </p:cNvPicPr>
          <p:nvPr userDrawn="1"/>
        </p:nvPicPr>
        <p:blipFill>
          <a:blip r:embed="rId7"/>
          <a:stretch>
            <a:fillRect/>
          </a:stretch>
        </p:blipFill>
        <p:spPr>
          <a:xfrm>
            <a:off x="11414760" y="0"/>
            <a:ext cx="777240" cy="775335"/>
          </a:xfrm>
          <a:prstGeom prst="rect">
            <a:avLst/>
          </a:prstGeom>
        </p:spPr>
      </p:pic>
      <p:sp>
        <p:nvSpPr>
          <p:cNvPr id="40" name="日期占位符 3"/>
          <p:cNvSpPr>
            <a:spLocks noGrp="1"/>
          </p:cNvSpPr>
          <p:nvPr userDrawn="1"/>
        </p:nvSpPr>
        <p:spPr>
          <a:xfrm>
            <a:off x="-22225"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ctr">
              <a:buClrTx/>
              <a:buSzTx/>
              <a:buFontTx/>
            </a:pPr>
            <a:r>
              <a:rPr lang="zh-CN" altLang="en-US" sz="1800">
                <a:solidFill>
                  <a:schemeClr val="tx1"/>
                </a:solidFill>
                <a:latin typeface="Times New Roman" panose="02020603050405020304" charset="0"/>
                <a:ea typeface="楷体" panose="02010609060101010101" charset="-122"/>
                <a:cs typeface="Times New Roman" panose="02020603050405020304" charset="0"/>
                <a:sym typeface="+mn-ea"/>
              </a:rPr>
              <a:t>2026-10-1</a:t>
            </a:r>
            <a:r>
              <a:rPr lang="en-US" altLang="zh-CN" sz="1800">
                <a:solidFill>
                  <a:schemeClr val="tx1"/>
                </a:solidFill>
                <a:latin typeface="Times New Roman" panose="02020603050405020304" charset="0"/>
                <a:ea typeface="楷体" panose="02010609060101010101" charset="-122"/>
                <a:cs typeface="Times New Roman" panose="02020603050405020304" charset="0"/>
                <a:sym typeface="+mn-ea"/>
              </a:rPr>
              <a:t>2</a:t>
            </a:r>
          </a:p>
        </p:txBody>
      </p:sp>
      <p:sp>
        <p:nvSpPr>
          <p:cNvPr id="41" name="页脚占位符 4"/>
          <p:cNvSpPr>
            <a:spLocks noGrp="1"/>
          </p:cNvSpPr>
          <p:nvPr userDrawn="1"/>
        </p:nvSpPr>
        <p:spPr>
          <a:xfrm>
            <a:off x="2720340" y="6492240"/>
            <a:ext cx="7532370" cy="36576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sz="1600" b="1">
                <a:solidFill>
                  <a:schemeClr val="tx1"/>
                </a:solidFill>
                <a:latin typeface="Times New Roman" panose="02020603050405020304" charset="0"/>
                <a:ea typeface="楷体" panose="02010609060101010101" charset="-122"/>
                <a:cs typeface="Times New Roman" panose="02020603050405020304" charset="0"/>
                <a:sym typeface="+mn-ea"/>
              </a:rPr>
              <a:t>INSTR 2026 —The design and first test results of Jadepix4 CMOS pixel sensor</a:t>
            </a:r>
          </a:p>
        </p:txBody>
      </p:sp>
      <p:sp>
        <p:nvSpPr>
          <p:cNvPr id="42" name="灯片编号占位符 5"/>
          <p:cNvSpPr>
            <a:spLocks noGrp="1"/>
          </p:cNvSpPr>
          <p:nvPr userDrawn="1"/>
        </p:nvSpPr>
        <p:spPr>
          <a:xfrm>
            <a:off x="10252710" y="6492240"/>
            <a:ext cx="1939290" cy="365760"/>
          </a:xfrm>
          <a:prstGeom prst="rect">
            <a:avLst/>
          </a:prstGeom>
        </p:spPr>
        <p:txBody>
          <a:bodyPr vert="horz" lIns="91440" tIns="45720" rIns="91440" bIns="45720" rtlCol="0" anchor="ctr"/>
          <a:lstStyle>
            <a:lvl1pPr marL="0" marR="0" lvl="0" algn="r" defTabSz="914400" rtl="0" eaLnBrk="1" fontAlgn="auto" latinLnBrk="0" hangingPunct="1">
              <a:lnSpc>
                <a:spcPct val="100000"/>
              </a:lnSpc>
              <a:spcBef>
                <a:spcPct val="0"/>
              </a:spcBef>
              <a:buClrTx/>
              <a:buSzTx/>
              <a:buFontTx/>
              <a:buNone/>
              <a:defRPr kumimoji="0" lang="zh-CN" altLang="en-US" sz="1800" b="0" i="0" u="none" strike="noStrike" kern="1200" cap="none" spc="0" normalizeH="0" baseline="0" noProof="1">
                <a:solidFill>
                  <a:schemeClr val="tx1"/>
                </a:solidFill>
                <a:latin typeface="Times New Roman" panose="02020603050405020304" charset="0"/>
                <a:ea typeface="楷体" panose="02010609060101010101" charset="-122"/>
                <a:cs typeface="Times New Roman" panose="02020603050405020304" charset="0"/>
                <a:sym typeface="+mn-ea"/>
              </a:defRPr>
            </a:lvl1pPr>
          </a:lstStyle>
          <a:p>
            <a:fld id="{3A270FAB-2E32-4B70-91F8-C307173C45F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4" name="图片 6"/>
          <p:cNvPicPr>
            <a:picLocks noChangeAspect="1"/>
          </p:cNvPicPr>
          <p:nvPr userDrawn="1"/>
        </p:nvPicPr>
        <p:blipFill>
          <a:blip r:embed="rId4"/>
          <a:stretch>
            <a:fillRect/>
          </a:stretch>
        </p:blipFill>
        <p:spPr>
          <a:xfrm>
            <a:off x="0" y="-35560"/>
            <a:ext cx="12192000" cy="6858000"/>
          </a:xfrm>
          <a:prstGeom prst="rect">
            <a:avLst/>
          </a:prstGeom>
        </p:spPr>
      </p:pic>
      <p:sp>
        <p:nvSpPr>
          <p:cNvPr id="45" name="请勿抄袭搬运！盗版必究！微信DAJU_PPT"/>
          <p:cNvSpPr/>
          <p:nvPr userDrawn="1"/>
        </p:nvSpPr>
        <p:spPr>
          <a:xfrm>
            <a:off x="0" y="0"/>
            <a:ext cx="3930015" cy="6858635"/>
          </a:xfrm>
          <a:prstGeom prst="rect">
            <a:avLst/>
          </a:prstGeom>
          <a:solidFill>
            <a:srgbClr val="00409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rgbClr val="004098"/>
              </a:solidFill>
              <a:sym typeface="+mn-ea"/>
            </a:endParaRPr>
          </a:p>
        </p:txBody>
      </p:sp>
      <p:sp>
        <p:nvSpPr>
          <p:cNvPr id="46" name="灯片编号占位符 5"/>
          <p:cNvSpPr>
            <a:spLocks noGrp="1"/>
          </p:cNvSpPr>
          <p:nvPr userDrawn="1"/>
        </p:nvSpPr>
        <p:spPr>
          <a:xfrm>
            <a:off x="9492280" y="6541730"/>
            <a:ext cx="2700000" cy="316800"/>
          </a:xfrm>
          <a:prstGeom prst="rect">
            <a:avLst/>
          </a:prstGeom>
        </p:spPr>
        <p:txBody>
          <a:bodyPr vert="horz" lIns="91440" tIns="45720" rIns="91440" bIns="45720" rtlCol="0" anchor="ctr"/>
          <a:lstStyle>
            <a:lvl1pPr algn="r">
              <a:defRPr sz="1000" baseline="0">
                <a:solidFill>
                  <a:schemeClr val="tx1">
                    <a:tint val="75000"/>
                  </a:schemeClr>
                </a:solidFill>
              </a:defRPr>
            </a:lvl1pPr>
          </a:lstStyle>
          <a:p>
            <a:fld id="{9A0DB2DC-4C9A-4742-B13C-FB6460FD3503}" type="slidenum">
              <a:rPr lang="zh-CN" altLang="en-US" sz="1800" smtClean="0">
                <a:solidFill>
                  <a:schemeClr val="tx1"/>
                </a:solidFill>
                <a:latin typeface="Times New Roman" panose="02020603050405020304" charset="0"/>
                <a:ea typeface="楷体" panose="02010609060101010101" charset="-122"/>
                <a:cs typeface="Times New Roman" panose="02020603050405020304" charset="0"/>
              </a:rPr>
              <a:t>‹#›</a:t>
            </a:fld>
            <a:endParaRPr lang="zh-CN" altLang="en-US" sz="1800">
              <a:solidFill>
                <a:schemeClr val="tx1"/>
              </a:solidFill>
              <a:latin typeface="Times New Roman" panose="02020603050405020304" charset="0"/>
              <a:ea typeface="楷体" panose="02010609060101010101" charset="-122"/>
              <a:cs typeface="Times New Roman" panose="02020603050405020304" charset="0"/>
            </a:endParaRPr>
          </a:p>
        </p:txBody>
      </p:sp>
      <p:grpSp>
        <p:nvGrpSpPr>
          <p:cNvPr id="47" name="组合 68"/>
          <p:cNvGrpSpPr/>
          <p:nvPr userDrawn="1"/>
        </p:nvGrpSpPr>
        <p:grpSpPr>
          <a:xfrm>
            <a:off x="437528" y="318512"/>
            <a:ext cx="3053204" cy="694943"/>
            <a:chOff x="1183828" y="4498340"/>
            <a:chExt cx="9449618" cy="2150838"/>
          </a:xfrm>
        </p:grpSpPr>
        <p:sp>
          <p:nvSpPr>
            <p:cNvPr id="48" name="任意多边形: 形状 2"/>
            <p:cNvSpPr/>
            <p:nvPr/>
          </p:nvSpPr>
          <p:spPr bwMode="auto">
            <a:xfrm>
              <a:off x="1821235" y="5053878"/>
              <a:ext cx="910285" cy="890784"/>
            </a:xfrm>
            <a:custGeom>
              <a:avLst/>
              <a:gdLst>
                <a:gd name="connsiteX0" fmla="*/ 211131 w 910285"/>
                <a:gd name="connsiteY0" fmla="*/ 372147 h 890784"/>
                <a:gd name="connsiteX1" fmla="*/ 240626 w 910285"/>
                <a:gd name="connsiteY1" fmla="*/ 413422 h 890784"/>
                <a:gd name="connsiteX2" fmla="*/ 177950 w 910285"/>
                <a:gd name="connsiteY2" fmla="*/ 413422 h 890784"/>
                <a:gd name="connsiteX3" fmla="*/ 211131 w 910285"/>
                <a:gd name="connsiteY3" fmla="*/ 372147 h 890784"/>
                <a:gd name="connsiteX4" fmla="*/ 211131 w 910285"/>
                <a:gd name="connsiteY4" fmla="*/ 338376 h 890784"/>
                <a:gd name="connsiteX5" fmla="*/ 122647 w 910285"/>
                <a:gd name="connsiteY5" fmla="*/ 435935 h 890784"/>
                <a:gd name="connsiteX6" fmla="*/ 211131 w 910285"/>
                <a:gd name="connsiteY6" fmla="*/ 529742 h 890784"/>
                <a:gd name="connsiteX7" fmla="*/ 292241 w 910285"/>
                <a:gd name="connsiteY7" fmla="*/ 473458 h 890784"/>
                <a:gd name="connsiteX8" fmla="*/ 244313 w 910285"/>
                <a:gd name="connsiteY8" fmla="*/ 473458 h 890784"/>
                <a:gd name="connsiteX9" fmla="*/ 211131 w 910285"/>
                <a:gd name="connsiteY9" fmla="*/ 495972 h 890784"/>
                <a:gd name="connsiteX10" fmla="*/ 177950 w 910285"/>
                <a:gd name="connsiteY10" fmla="*/ 450944 h 890784"/>
                <a:gd name="connsiteX11" fmla="*/ 299615 w 910285"/>
                <a:gd name="connsiteY11" fmla="*/ 450944 h 890784"/>
                <a:gd name="connsiteX12" fmla="*/ 295928 w 910285"/>
                <a:gd name="connsiteY12" fmla="*/ 413422 h 890784"/>
                <a:gd name="connsiteX13" fmla="*/ 288555 w 910285"/>
                <a:gd name="connsiteY13" fmla="*/ 379651 h 890784"/>
                <a:gd name="connsiteX14" fmla="*/ 211131 w 910285"/>
                <a:gd name="connsiteY14" fmla="*/ 338376 h 890784"/>
                <a:gd name="connsiteX15" fmla="*/ 154794 w 910285"/>
                <a:gd name="connsiteY15" fmla="*/ 74 h 890784"/>
                <a:gd name="connsiteX16" fmla="*/ 311977 w 910285"/>
                <a:gd name="connsiteY16" fmla="*/ 28845 h 890784"/>
                <a:gd name="connsiteX17" fmla="*/ 653359 w 910285"/>
                <a:gd name="connsiteY17" fmla="*/ 274849 h 890784"/>
                <a:gd name="connsiteX18" fmla="*/ 605120 w 910285"/>
                <a:gd name="connsiteY18" fmla="*/ 278577 h 890784"/>
                <a:gd name="connsiteX19" fmla="*/ 29965 w 910285"/>
                <a:gd name="connsiteY19" fmla="*/ 114574 h 890784"/>
                <a:gd name="connsiteX20" fmla="*/ 93046 w 910285"/>
                <a:gd name="connsiteY20" fmla="*/ 330760 h 890784"/>
                <a:gd name="connsiteX21" fmla="*/ 96757 w 910285"/>
                <a:gd name="connsiteY21" fmla="*/ 334487 h 890784"/>
                <a:gd name="connsiteX22" fmla="*/ 126443 w 910285"/>
                <a:gd name="connsiteY22" fmla="*/ 308396 h 890784"/>
                <a:gd name="connsiteX23" fmla="*/ 286002 w 910285"/>
                <a:gd name="connsiteY23" fmla="*/ 558127 h 890784"/>
                <a:gd name="connsiteX24" fmla="*/ 809208 w 910285"/>
                <a:gd name="connsiteY24" fmla="*/ 546945 h 890784"/>
                <a:gd name="connsiteX25" fmla="*/ 861157 w 910285"/>
                <a:gd name="connsiteY25" fmla="*/ 546945 h 890784"/>
                <a:gd name="connsiteX26" fmla="*/ 579145 w 910285"/>
                <a:gd name="connsiteY26" fmla="*/ 852587 h 890784"/>
                <a:gd name="connsiteX27" fmla="*/ 230342 w 910285"/>
                <a:gd name="connsiteY27" fmla="*/ 591674 h 890784"/>
                <a:gd name="connsiteX28" fmla="*/ 70782 w 910285"/>
                <a:gd name="connsiteY28" fmla="*/ 368033 h 890784"/>
                <a:gd name="connsiteX29" fmla="*/ 154794 w 910285"/>
                <a:gd name="connsiteY29" fmla="*/ 74 h 89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0285" h="890784">
                  <a:moveTo>
                    <a:pt x="211131" y="372147"/>
                  </a:moveTo>
                  <a:cubicBezTo>
                    <a:pt x="229565" y="372147"/>
                    <a:pt x="240626" y="387156"/>
                    <a:pt x="240626" y="413422"/>
                  </a:cubicBezTo>
                  <a:lnTo>
                    <a:pt x="177950" y="413422"/>
                  </a:lnTo>
                  <a:cubicBezTo>
                    <a:pt x="177950" y="387156"/>
                    <a:pt x="189010" y="372147"/>
                    <a:pt x="211131" y="372147"/>
                  </a:cubicBezTo>
                  <a:close/>
                  <a:moveTo>
                    <a:pt x="211131" y="338376"/>
                  </a:moveTo>
                  <a:cubicBezTo>
                    <a:pt x="155829" y="342129"/>
                    <a:pt x="126334" y="372147"/>
                    <a:pt x="122647" y="435935"/>
                  </a:cubicBezTo>
                  <a:cubicBezTo>
                    <a:pt x="122647" y="499724"/>
                    <a:pt x="152142" y="533494"/>
                    <a:pt x="211131" y="529742"/>
                  </a:cubicBezTo>
                  <a:cubicBezTo>
                    <a:pt x="259060" y="529742"/>
                    <a:pt x="288555" y="510981"/>
                    <a:pt x="292241" y="473458"/>
                  </a:cubicBezTo>
                  <a:cubicBezTo>
                    <a:pt x="244313" y="473458"/>
                    <a:pt x="244313" y="473458"/>
                    <a:pt x="244313" y="473458"/>
                  </a:cubicBezTo>
                  <a:cubicBezTo>
                    <a:pt x="236939" y="488467"/>
                    <a:pt x="225878" y="495972"/>
                    <a:pt x="211131" y="495972"/>
                  </a:cubicBezTo>
                  <a:cubicBezTo>
                    <a:pt x="189010" y="495972"/>
                    <a:pt x="177950" y="480962"/>
                    <a:pt x="177950" y="450944"/>
                  </a:cubicBezTo>
                  <a:cubicBezTo>
                    <a:pt x="299615" y="450944"/>
                    <a:pt x="299615" y="450944"/>
                    <a:pt x="299615" y="450944"/>
                  </a:cubicBezTo>
                  <a:cubicBezTo>
                    <a:pt x="299615" y="435935"/>
                    <a:pt x="299615" y="424678"/>
                    <a:pt x="295928" y="413422"/>
                  </a:cubicBezTo>
                  <a:cubicBezTo>
                    <a:pt x="295928" y="402165"/>
                    <a:pt x="292241" y="390908"/>
                    <a:pt x="288555" y="379651"/>
                  </a:cubicBezTo>
                  <a:cubicBezTo>
                    <a:pt x="273807" y="353385"/>
                    <a:pt x="247999" y="338376"/>
                    <a:pt x="211131" y="338376"/>
                  </a:cubicBezTo>
                  <a:close/>
                  <a:moveTo>
                    <a:pt x="154794" y="74"/>
                  </a:moveTo>
                  <a:cubicBezTo>
                    <a:pt x="202048" y="-974"/>
                    <a:pt x="256316" y="9276"/>
                    <a:pt x="311977" y="28845"/>
                  </a:cubicBezTo>
                  <a:cubicBezTo>
                    <a:pt x="438140" y="73573"/>
                    <a:pt x="571724" y="174211"/>
                    <a:pt x="653359" y="274849"/>
                  </a:cubicBezTo>
                  <a:cubicBezTo>
                    <a:pt x="638516" y="274849"/>
                    <a:pt x="623674" y="274849"/>
                    <a:pt x="605120" y="278577"/>
                  </a:cubicBezTo>
                  <a:cubicBezTo>
                    <a:pt x="523485" y="207757"/>
                    <a:pt x="59650" y="-142613"/>
                    <a:pt x="29965" y="114574"/>
                  </a:cubicBezTo>
                  <a:cubicBezTo>
                    <a:pt x="29965" y="200303"/>
                    <a:pt x="59650" y="271122"/>
                    <a:pt x="93046" y="330760"/>
                  </a:cubicBezTo>
                  <a:cubicBezTo>
                    <a:pt x="93046" y="330760"/>
                    <a:pt x="96757" y="334487"/>
                    <a:pt x="96757" y="334487"/>
                  </a:cubicBezTo>
                  <a:cubicBezTo>
                    <a:pt x="104178" y="323305"/>
                    <a:pt x="115310" y="315850"/>
                    <a:pt x="126443" y="308396"/>
                  </a:cubicBezTo>
                  <a:cubicBezTo>
                    <a:pt x="308266" y="204030"/>
                    <a:pt x="438140" y="461217"/>
                    <a:pt x="286002" y="558127"/>
                  </a:cubicBezTo>
                  <a:cubicBezTo>
                    <a:pt x="423297" y="781768"/>
                    <a:pt x="1080087" y="1057591"/>
                    <a:pt x="809208" y="546945"/>
                  </a:cubicBezTo>
                  <a:cubicBezTo>
                    <a:pt x="827761" y="546945"/>
                    <a:pt x="842604" y="546945"/>
                    <a:pt x="861157" y="546945"/>
                  </a:cubicBezTo>
                  <a:cubicBezTo>
                    <a:pt x="1009584" y="897316"/>
                    <a:pt x="794365" y="938316"/>
                    <a:pt x="579145" y="852587"/>
                  </a:cubicBezTo>
                  <a:cubicBezTo>
                    <a:pt x="434429" y="792950"/>
                    <a:pt x="304555" y="662493"/>
                    <a:pt x="230342" y="591674"/>
                  </a:cubicBezTo>
                  <a:cubicBezTo>
                    <a:pt x="122732" y="580491"/>
                    <a:pt x="55940" y="520854"/>
                    <a:pt x="70782" y="368033"/>
                  </a:cubicBezTo>
                  <a:cubicBezTo>
                    <a:pt x="-65585" y="108051"/>
                    <a:pt x="13035" y="3219"/>
                    <a:pt x="154794" y="74"/>
                  </a:cubicBezTo>
                  <a:close/>
                </a:path>
              </a:pathLst>
            </a:custGeom>
            <a:solidFill>
              <a:schemeClr val="bg1"/>
            </a:solidFill>
            <a:ln>
              <a:noFill/>
            </a:ln>
          </p:spPr>
          <p:txBody>
            <a:bodyPr vert="horz" wrap="square" lIns="91439" tIns="45720" rIns="91439" bIns="45720" numCol="1" anchor="t" anchorCtr="0" compatLnSpc="1">
              <a:noAutofit/>
            </a:bodyPr>
            <a:lstStyle/>
            <a:p>
              <a:endParaRPr lang="zh-CN" altLang="en-US" sz="1800"/>
            </a:p>
          </p:txBody>
        </p:sp>
        <p:sp>
          <p:nvSpPr>
            <p:cNvPr id="49" name="任意多边形: 形状 3"/>
            <p:cNvSpPr/>
            <p:nvPr/>
          </p:nvSpPr>
          <p:spPr bwMode="auto">
            <a:xfrm>
              <a:off x="1183828" y="4498340"/>
              <a:ext cx="2134956" cy="2150838"/>
            </a:xfrm>
            <a:custGeom>
              <a:avLst/>
              <a:gdLst>
                <a:gd name="connsiteX0" fmla="*/ 2050130 w 2134956"/>
                <a:gd name="connsiteY0" fmla="*/ 1107636 h 2150838"/>
                <a:gd name="connsiteX1" fmla="*/ 2072421 w 2134956"/>
                <a:gd name="connsiteY1" fmla="*/ 1152286 h 2150838"/>
                <a:gd name="connsiteX2" fmla="*/ 2098428 w 2134956"/>
                <a:gd name="connsiteY2" fmla="*/ 1167170 h 2150838"/>
                <a:gd name="connsiteX3" fmla="*/ 2113288 w 2134956"/>
                <a:gd name="connsiteY3" fmla="*/ 1129961 h 2150838"/>
                <a:gd name="connsiteX4" fmla="*/ 2050130 w 2134956"/>
                <a:gd name="connsiteY4" fmla="*/ 1107636 h 2150838"/>
                <a:gd name="connsiteX5" fmla="*/ 180403 w 2134956"/>
                <a:gd name="connsiteY5" fmla="*/ 1077157 h 2150838"/>
                <a:gd name="connsiteX6" fmla="*/ 187793 w 2134956"/>
                <a:gd name="connsiteY6" fmla="*/ 1080874 h 2150838"/>
                <a:gd name="connsiteX7" fmla="*/ 187793 w 2134956"/>
                <a:gd name="connsiteY7" fmla="*/ 1088308 h 2150838"/>
                <a:gd name="connsiteX8" fmla="*/ 180403 w 2134956"/>
                <a:gd name="connsiteY8" fmla="*/ 1092025 h 2150838"/>
                <a:gd name="connsiteX9" fmla="*/ 180403 w 2134956"/>
                <a:gd name="connsiteY9" fmla="*/ 1077157 h 2150838"/>
                <a:gd name="connsiteX10" fmla="*/ 206268 w 2134956"/>
                <a:gd name="connsiteY10" fmla="*/ 1069723 h 2150838"/>
                <a:gd name="connsiteX11" fmla="*/ 206268 w 2134956"/>
                <a:gd name="connsiteY11" fmla="*/ 1084591 h 2150838"/>
                <a:gd name="connsiteX12" fmla="*/ 198878 w 2134956"/>
                <a:gd name="connsiteY12" fmla="*/ 1092025 h 2150838"/>
                <a:gd name="connsiteX13" fmla="*/ 198878 w 2134956"/>
                <a:gd name="connsiteY13" fmla="*/ 1077157 h 2150838"/>
                <a:gd name="connsiteX14" fmla="*/ 206268 w 2134956"/>
                <a:gd name="connsiteY14" fmla="*/ 1069723 h 2150838"/>
                <a:gd name="connsiteX15" fmla="*/ 2064527 w 2134956"/>
                <a:gd name="connsiteY15" fmla="*/ 1062521 h 2150838"/>
                <a:gd name="connsiteX16" fmla="*/ 2053845 w 2134956"/>
                <a:gd name="connsiteY16" fmla="*/ 1070427 h 2150838"/>
                <a:gd name="connsiteX17" fmla="*/ 2072421 w 2134956"/>
                <a:gd name="connsiteY17" fmla="*/ 1089032 h 2150838"/>
                <a:gd name="connsiteX18" fmla="*/ 2083567 w 2134956"/>
                <a:gd name="connsiteY18" fmla="*/ 1062986 h 2150838"/>
                <a:gd name="connsiteX19" fmla="*/ 2064527 w 2134956"/>
                <a:gd name="connsiteY19" fmla="*/ 1062521 h 2150838"/>
                <a:gd name="connsiteX20" fmla="*/ 1873659 w 2134956"/>
                <a:gd name="connsiteY20" fmla="*/ 1059265 h 2150838"/>
                <a:gd name="connsiteX21" fmla="*/ 1882947 w 2134956"/>
                <a:gd name="connsiteY21" fmla="*/ 1059265 h 2150838"/>
                <a:gd name="connsiteX22" fmla="*/ 1886662 w 2134956"/>
                <a:gd name="connsiteY22" fmla="*/ 1100194 h 2150838"/>
                <a:gd name="connsiteX23" fmla="*/ 1868086 w 2134956"/>
                <a:gd name="connsiteY23" fmla="*/ 1096473 h 2150838"/>
                <a:gd name="connsiteX24" fmla="*/ 1864371 w 2134956"/>
                <a:gd name="connsiteY24" fmla="*/ 1070427 h 2150838"/>
                <a:gd name="connsiteX25" fmla="*/ 1873659 w 2134956"/>
                <a:gd name="connsiteY25" fmla="*/ 1059265 h 2150838"/>
                <a:gd name="connsiteX26" fmla="*/ 137450 w 2134956"/>
                <a:gd name="connsiteY26" fmla="*/ 1029766 h 2150838"/>
                <a:gd name="connsiteX27" fmla="*/ 147149 w 2134956"/>
                <a:gd name="connsiteY27" fmla="*/ 1032553 h 2150838"/>
                <a:gd name="connsiteX28" fmla="*/ 169318 w 2134956"/>
                <a:gd name="connsiteY28" fmla="*/ 1054855 h 2150838"/>
                <a:gd name="connsiteX29" fmla="*/ 169318 w 2134956"/>
                <a:gd name="connsiteY29" fmla="*/ 1073440 h 2150838"/>
                <a:gd name="connsiteX30" fmla="*/ 143454 w 2134956"/>
                <a:gd name="connsiteY30" fmla="*/ 1073440 h 2150838"/>
                <a:gd name="connsiteX31" fmla="*/ 121284 w 2134956"/>
                <a:gd name="connsiteY31" fmla="*/ 1062289 h 2150838"/>
                <a:gd name="connsiteX32" fmla="*/ 124979 w 2134956"/>
                <a:gd name="connsiteY32" fmla="*/ 1043704 h 2150838"/>
                <a:gd name="connsiteX33" fmla="*/ 137450 w 2134956"/>
                <a:gd name="connsiteY33" fmla="*/ 1029766 h 2150838"/>
                <a:gd name="connsiteX34" fmla="*/ 2076137 w 2134956"/>
                <a:gd name="connsiteY34" fmla="*/ 1007173 h 2150838"/>
                <a:gd name="connsiteX35" fmla="*/ 2031554 w 2134956"/>
                <a:gd name="connsiteY35" fmla="*/ 1025777 h 2150838"/>
                <a:gd name="connsiteX36" fmla="*/ 2038985 w 2134956"/>
                <a:gd name="connsiteY36" fmla="*/ 1044381 h 2150838"/>
                <a:gd name="connsiteX37" fmla="*/ 2053845 w 2134956"/>
                <a:gd name="connsiteY37" fmla="*/ 1044381 h 2150838"/>
                <a:gd name="connsiteX38" fmla="*/ 2068706 w 2134956"/>
                <a:gd name="connsiteY38" fmla="*/ 1040661 h 2150838"/>
                <a:gd name="connsiteX39" fmla="*/ 2076137 w 2134956"/>
                <a:gd name="connsiteY39" fmla="*/ 1007173 h 2150838"/>
                <a:gd name="connsiteX40" fmla="*/ 154539 w 2134956"/>
                <a:gd name="connsiteY40" fmla="*/ 1002817 h 2150838"/>
                <a:gd name="connsiteX41" fmla="*/ 99115 w 2134956"/>
                <a:gd name="connsiteY41" fmla="*/ 1043704 h 2150838"/>
                <a:gd name="connsiteX42" fmla="*/ 36301 w 2134956"/>
                <a:gd name="connsiteY42" fmla="*/ 1073440 h 2150838"/>
                <a:gd name="connsiteX43" fmla="*/ 91725 w 2134956"/>
                <a:gd name="connsiteY43" fmla="*/ 1077157 h 2150838"/>
                <a:gd name="connsiteX44" fmla="*/ 139759 w 2134956"/>
                <a:gd name="connsiteY44" fmla="*/ 1129195 h 2150838"/>
                <a:gd name="connsiteX45" fmla="*/ 195183 w 2134956"/>
                <a:gd name="connsiteY45" fmla="*/ 1136629 h 2150838"/>
                <a:gd name="connsiteX46" fmla="*/ 128674 w 2134956"/>
                <a:gd name="connsiteY46" fmla="*/ 1155214 h 2150838"/>
                <a:gd name="connsiteX47" fmla="*/ 147149 w 2134956"/>
                <a:gd name="connsiteY47" fmla="*/ 1162648 h 2150838"/>
                <a:gd name="connsiteX48" fmla="*/ 165624 w 2134956"/>
                <a:gd name="connsiteY48" fmla="*/ 1170082 h 2150838"/>
                <a:gd name="connsiteX49" fmla="*/ 232132 w 2134956"/>
                <a:gd name="connsiteY49" fmla="*/ 1129195 h 2150838"/>
                <a:gd name="connsiteX50" fmla="*/ 261692 w 2134956"/>
                <a:gd name="connsiteY50" fmla="*/ 1129195 h 2150838"/>
                <a:gd name="connsiteX51" fmla="*/ 287556 w 2134956"/>
                <a:gd name="connsiteY51" fmla="*/ 1099459 h 2150838"/>
                <a:gd name="connsiteX52" fmla="*/ 294946 w 2134956"/>
                <a:gd name="connsiteY52" fmla="*/ 1039987 h 2150838"/>
                <a:gd name="connsiteX53" fmla="*/ 283861 w 2134956"/>
                <a:gd name="connsiteY53" fmla="*/ 1025119 h 2150838"/>
                <a:gd name="connsiteX54" fmla="*/ 261692 w 2134956"/>
                <a:gd name="connsiteY54" fmla="*/ 1021402 h 2150838"/>
                <a:gd name="connsiteX55" fmla="*/ 257997 w 2134956"/>
                <a:gd name="connsiteY55" fmla="*/ 1066006 h 2150838"/>
                <a:gd name="connsiteX56" fmla="*/ 239522 w 2134956"/>
                <a:gd name="connsiteY56" fmla="*/ 1103176 h 2150838"/>
                <a:gd name="connsiteX57" fmla="*/ 228437 w 2134956"/>
                <a:gd name="connsiteY57" fmla="*/ 1051138 h 2150838"/>
                <a:gd name="connsiteX58" fmla="*/ 187793 w 2134956"/>
                <a:gd name="connsiteY58" fmla="*/ 1043704 h 2150838"/>
                <a:gd name="connsiteX59" fmla="*/ 154539 w 2134956"/>
                <a:gd name="connsiteY59" fmla="*/ 1002817 h 2150838"/>
                <a:gd name="connsiteX60" fmla="*/ 1946105 w 2134956"/>
                <a:gd name="connsiteY60" fmla="*/ 996010 h 2150838"/>
                <a:gd name="connsiteX61" fmla="*/ 1960966 w 2134956"/>
                <a:gd name="connsiteY61" fmla="*/ 1025777 h 2150838"/>
                <a:gd name="connsiteX62" fmla="*/ 1968396 w 2134956"/>
                <a:gd name="connsiteY62" fmla="*/ 1036940 h 2150838"/>
                <a:gd name="connsiteX63" fmla="*/ 1994402 w 2134956"/>
                <a:gd name="connsiteY63" fmla="*/ 1103915 h 2150838"/>
                <a:gd name="connsiteX64" fmla="*/ 1927529 w 2134956"/>
                <a:gd name="connsiteY64" fmla="*/ 1055544 h 2150838"/>
                <a:gd name="connsiteX65" fmla="*/ 1946105 w 2134956"/>
                <a:gd name="connsiteY65" fmla="*/ 1074148 h 2150838"/>
                <a:gd name="connsiteX66" fmla="*/ 1968396 w 2134956"/>
                <a:gd name="connsiteY66" fmla="*/ 1103915 h 2150838"/>
                <a:gd name="connsiteX67" fmla="*/ 1916383 w 2134956"/>
                <a:gd name="connsiteY67" fmla="*/ 1089032 h 2150838"/>
                <a:gd name="connsiteX68" fmla="*/ 1908953 w 2134956"/>
                <a:gd name="connsiteY68" fmla="*/ 1029498 h 2150838"/>
                <a:gd name="connsiteX69" fmla="*/ 1868086 w 2134956"/>
                <a:gd name="connsiteY69" fmla="*/ 1048102 h 2150838"/>
                <a:gd name="connsiteX70" fmla="*/ 1845795 w 2134956"/>
                <a:gd name="connsiteY70" fmla="*/ 1107636 h 2150838"/>
                <a:gd name="connsiteX71" fmla="*/ 1890377 w 2134956"/>
                <a:gd name="connsiteY71" fmla="*/ 1129961 h 2150838"/>
                <a:gd name="connsiteX72" fmla="*/ 1897808 w 2134956"/>
                <a:gd name="connsiteY72" fmla="*/ 1126240 h 2150838"/>
                <a:gd name="connsiteX73" fmla="*/ 1908953 w 2134956"/>
                <a:gd name="connsiteY73" fmla="*/ 1167170 h 2150838"/>
                <a:gd name="connsiteX74" fmla="*/ 1931244 w 2134956"/>
                <a:gd name="connsiteY74" fmla="*/ 1163449 h 2150838"/>
                <a:gd name="connsiteX75" fmla="*/ 1923814 w 2134956"/>
                <a:gd name="connsiteY75" fmla="*/ 1137403 h 2150838"/>
                <a:gd name="connsiteX76" fmla="*/ 1923814 w 2134956"/>
                <a:gd name="connsiteY76" fmla="*/ 1111357 h 2150838"/>
                <a:gd name="connsiteX77" fmla="*/ 1986972 w 2134956"/>
                <a:gd name="connsiteY77" fmla="*/ 1118799 h 2150838"/>
                <a:gd name="connsiteX78" fmla="*/ 2009263 w 2134956"/>
                <a:gd name="connsiteY78" fmla="*/ 1137403 h 2150838"/>
                <a:gd name="connsiteX79" fmla="*/ 2031554 w 2134956"/>
                <a:gd name="connsiteY79" fmla="*/ 1122519 h 2150838"/>
                <a:gd name="connsiteX80" fmla="*/ 1990687 w 2134956"/>
                <a:gd name="connsiteY80" fmla="*/ 996010 h 2150838"/>
                <a:gd name="connsiteX81" fmla="*/ 1946105 w 2134956"/>
                <a:gd name="connsiteY81" fmla="*/ 996010 h 2150838"/>
                <a:gd name="connsiteX82" fmla="*/ 1787754 w 2134956"/>
                <a:gd name="connsiteY82" fmla="*/ 674508 h 2150838"/>
                <a:gd name="connsiteX83" fmla="*/ 1772917 w 2134956"/>
                <a:gd name="connsiteY83" fmla="*/ 723343 h 2150838"/>
                <a:gd name="connsiteX84" fmla="*/ 1780336 w 2134956"/>
                <a:gd name="connsiteY84" fmla="*/ 757152 h 2150838"/>
                <a:gd name="connsiteX85" fmla="*/ 1806301 w 2134956"/>
                <a:gd name="connsiteY85" fmla="*/ 757152 h 2150838"/>
                <a:gd name="connsiteX86" fmla="*/ 1787754 w 2134956"/>
                <a:gd name="connsiteY86" fmla="*/ 674508 h 2150838"/>
                <a:gd name="connsiteX87" fmla="*/ 352574 w 2134956"/>
                <a:gd name="connsiteY87" fmla="*/ 603909 h 2150838"/>
                <a:gd name="connsiteX88" fmla="*/ 374899 w 2134956"/>
                <a:gd name="connsiteY88" fmla="*/ 626294 h 2150838"/>
                <a:gd name="connsiteX89" fmla="*/ 322807 w 2134956"/>
                <a:gd name="connsiteY89" fmla="*/ 656142 h 2150838"/>
                <a:gd name="connsiteX90" fmla="*/ 352574 w 2134956"/>
                <a:gd name="connsiteY90" fmla="*/ 603909 h 2150838"/>
                <a:gd name="connsiteX91" fmla="*/ 1789609 w 2134956"/>
                <a:gd name="connsiteY91" fmla="*/ 550542 h 2150838"/>
                <a:gd name="connsiteX92" fmla="*/ 1765498 w 2134956"/>
                <a:gd name="connsiteY92" fmla="*/ 550542 h 2150838"/>
                <a:gd name="connsiteX93" fmla="*/ 1772917 w 2134956"/>
                <a:gd name="connsiteY93" fmla="*/ 573081 h 2150838"/>
                <a:gd name="connsiteX94" fmla="*/ 1784045 w 2134956"/>
                <a:gd name="connsiteY94" fmla="*/ 610647 h 2150838"/>
                <a:gd name="connsiteX95" fmla="*/ 1732114 w 2134956"/>
                <a:gd name="connsiteY95" fmla="*/ 603134 h 2150838"/>
                <a:gd name="connsiteX96" fmla="*/ 1772917 w 2134956"/>
                <a:gd name="connsiteY96" fmla="*/ 663239 h 2150838"/>
                <a:gd name="connsiteX97" fmla="*/ 1843394 w 2134956"/>
                <a:gd name="connsiteY97" fmla="*/ 651969 h 2150838"/>
                <a:gd name="connsiteX98" fmla="*/ 1906453 w 2134956"/>
                <a:gd name="connsiteY98" fmla="*/ 715830 h 2150838"/>
                <a:gd name="connsiteX99" fmla="*/ 1906453 w 2134956"/>
                <a:gd name="connsiteY99" fmla="*/ 678265 h 2150838"/>
                <a:gd name="connsiteX100" fmla="*/ 1884197 w 2134956"/>
                <a:gd name="connsiteY100" fmla="*/ 663239 h 2150838"/>
                <a:gd name="connsiteX101" fmla="*/ 1861941 w 2134956"/>
                <a:gd name="connsiteY101" fmla="*/ 644456 h 2150838"/>
                <a:gd name="connsiteX102" fmla="*/ 1917581 w 2134956"/>
                <a:gd name="connsiteY102" fmla="*/ 618160 h 2150838"/>
                <a:gd name="connsiteX103" fmla="*/ 1939837 w 2134956"/>
                <a:gd name="connsiteY103" fmla="*/ 580594 h 2150838"/>
                <a:gd name="connsiteX104" fmla="*/ 1910162 w 2134956"/>
                <a:gd name="connsiteY104" fmla="*/ 561811 h 2150838"/>
                <a:gd name="connsiteX105" fmla="*/ 1854522 w 2134956"/>
                <a:gd name="connsiteY105" fmla="*/ 584351 h 2150838"/>
                <a:gd name="connsiteX106" fmla="*/ 1810010 w 2134956"/>
                <a:gd name="connsiteY106" fmla="*/ 591864 h 2150838"/>
                <a:gd name="connsiteX107" fmla="*/ 1802592 w 2134956"/>
                <a:gd name="connsiteY107" fmla="*/ 561811 h 2150838"/>
                <a:gd name="connsiteX108" fmla="*/ 1789609 w 2134956"/>
                <a:gd name="connsiteY108" fmla="*/ 550542 h 2150838"/>
                <a:gd name="connsiteX109" fmla="*/ 252111 w 2134956"/>
                <a:gd name="connsiteY109" fmla="*/ 521828 h 2150838"/>
                <a:gd name="connsiteX110" fmla="*/ 229786 w 2134956"/>
                <a:gd name="connsiteY110" fmla="*/ 536752 h 2150838"/>
                <a:gd name="connsiteX111" fmla="*/ 226065 w 2134956"/>
                <a:gd name="connsiteY111" fmla="*/ 559138 h 2150838"/>
                <a:gd name="connsiteX112" fmla="*/ 222344 w 2134956"/>
                <a:gd name="connsiteY112" fmla="*/ 577792 h 2150838"/>
                <a:gd name="connsiteX113" fmla="*/ 252111 w 2134956"/>
                <a:gd name="connsiteY113" fmla="*/ 566599 h 2150838"/>
                <a:gd name="connsiteX114" fmla="*/ 270715 w 2134956"/>
                <a:gd name="connsiteY114" fmla="*/ 570330 h 2150838"/>
                <a:gd name="connsiteX115" fmla="*/ 300482 w 2134956"/>
                <a:gd name="connsiteY115" fmla="*/ 615102 h 2150838"/>
                <a:gd name="connsiteX116" fmla="*/ 315366 w 2134956"/>
                <a:gd name="connsiteY116" fmla="*/ 618833 h 2150838"/>
                <a:gd name="connsiteX117" fmla="*/ 293040 w 2134956"/>
                <a:gd name="connsiteY117" fmla="*/ 667335 h 2150838"/>
                <a:gd name="connsiteX118" fmla="*/ 319086 w 2134956"/>
                <a:gd name="connsiteY118" fmla="*/ 671066 h 2150838"/>
                <a:gd name="connsiteX119" fmla="*/ 363737 w 2134956"/>
                <a:gd name="connsiteY119" fmla="*/ 689720 h 2150838"/>
                <a:gd name="connsiteX120" fmla="*/ 382341 w 2134956"/>
                <a:gd name="connsiteY120" fmla="*/ 663604 h 2150838"/>
                <a:gd name="connsiteX121" fmla="*/ 408387 w 2134956"/>
                <a:gd name="connsiteY121" fmla="*/ 626294 h 2150838"/>
                <a:gd name="connsiteX122" fmla="*/ 367458 w 2134956"/>
                <a:gd name="connsiteY122" fmla="*/ 566599 h 2150838"/>
                <a:gd name="connsiteX123" fmla="*/ 386062 w 2134956"/>
                <a:gd name="connsiteY123" fmla="*/ 540483 h 2150838"/>
                <a:gd name="connsiteX124" fmla="*/ 371178 w 2134956"/>
                <a:gd name="connsiteY124" fmla="*/ 529290 h 2150838"/>
                <a:gd name="connsiteX125" fmla="*/ 345132 w 2134956"/>
                <a:gd name="connsiteY125" fmla="*/ 551676 h 2150838"/>
                <a:gd name="connsiteX126" fmla="*/ 311645 w 2134956"/>
                <a:gd name="connsiteY126" fmla="*/ 588985 h 2150838"/>
                <a:gd name="connsiteX127" fmla="*/ 266994 w 2134956"/>
                <a:gd name="connsiteY127" fmla="*/ 525559 h 2150838"/>
                <a:gd name="connsiteX128" fmla="*/ 252111 w 2134956"/>
                <a:gd name="connsiteY128" fmla="*/ 521828 h 2150838"/>
                <a:gd name="connsiteX129" fmla="*/ 1067478 w 2134956"/>
                <a:gd name="connsiteY129" fmla="*/ 353935 h 2150838"/>
                <a:gd name="connsiteX130" fmla="*/ 351666 w 2134956"/>
                <a:gd name="connsiteY130" fmla="*/ 1075419 h 2150838"/>
                <a:gd name="connsiteX131" fmla="*/ 1067478 w 2134956"/>
                <a:gd name="connsiteY131" fmla="*/ 1796903 h 2150838"/>
                <a:gd name="connsiteX132" fmla="*/ 1783290 w 2134956"/>
                <a:gd name="connsiteY132" fmla="*/ 1075419 h 2150838"/>
                <a:gd name="connsiteX133" fmla="*/ 1067478 w 2134956"/>
                <a:gd name="connsiteY133" fmla="*/ 353935 h 2150838"/>
                <a:gd name="connsiteX134" fmla="*/ 666102 w 2134956"/>
                <a:gd name="connsiteY134" fmla="*/ 275015 h 2150838"/>
                <a:gd name="connsiteX135" fmla="*/ 673540 w 2134956"/>
                <a:gd name="connsiteY135" fmla="*/ 278749 h 2150838"/>
                <a:gd name="connsiteX136" fmla="*/ 669821 w 2134956"/>
                <a:gd name="connsiteY136" fmla="*/ 286216 h 2150838"/>
                <a:gd name="connsiteX137" fmla="*/ 658663 w 2134956"/>
                <a:gd name="connsiteY137" fmla="*/ 286216 h 2150838"/>
                <a:gd name="connsiteX138" fmla="*/ 666102 w 2134956"/>
                <a:gd name="connsiteY138" fmla="*/ 275015 h 2150838"/>
                <a:gd name="connsiteX139" fmla="*/ 1453365 w 2134956"/>
                <a:gd name="connsiteY139" fmla="*/ 271040 h 2150838"/>
                <a:gd name="connsiteX140" fmla="*/ 1434773 w 2134956"/>
                <a:gd name="connsiteY140" fmla="*/ 304564 h 2150838"/>
                <a:gd name="connsiteX141" fmla="*/ 1423618 w 2134956"/>
                <a:gd name="connsiteY141" fmla="*/ 282214 h 2150838"/>
                <a:gd name="connsiteX142" fmla="*/ 1453365 w 2134956"/>
                <a:gd name="connsiteY142" fmla="*/ 271040 h 2150838"/>
                <a:gd name="connsiteX143" fmla="*/ 766990 w 2134956"/>
                <a:gd name="connsiteY143" fmla="*/ 218547 h 2150838"/>
                <a:gd name="connsiteX144" fmla="*/ 773964 w 2134956"/>
                <a:gd name="connsiteY144" fmla="*/ 226480 h 2150838"/>
                <a:gd name="connsiteX145" fmla="*/ 755367 w 2134956"/>
                <a:gd name="connsiteY145" fmla="*/ 241414 h 2150838"/>
                <a:gd name="connsiteX146" fmla="*/ 762806 w 2134956"/>
                <a:gd name="connsiteY146" fmla="*/ 219013 h 2150838"/>
                <a:gd name="connsiteX147" fmla="*/ 766990 w 2134956"/>
                <a:gd name="connsiteY147" fmla="*/ 218547 h 2150838"/>
                <a:gd name="connsiteX148" fmla="*/ 747928 w 2134956"/>
                <a:gd name="connsiteY148" fmla="*/ 181678 h 2150838"/>
                <a:gd name="connsiteX149" fmla="*/ 762806 w 2134956"/>
                <a:gd name="connsiteY149" fmla="*/ 192879 h 2150838"/>
                <a:gd name="connsiteX150" fmla="*/ 736770 w 2134956"/>
                <a:gd name="connsiteY150" fmla="*/ 196612 h 2150838"/>
                <a:gd name="connsiteX151" fmla="*/ 747928 w 2134956"/>
                <a:gd name="connsiteY151" fmla="*/ 181678 h 2150838"/>
                <a:gd name="connsiteX152" fmla="*/ 1471957 w 2134956"/>
                <a:gd name="connsiteY152" fmla="*/ 140667 h 2150838"/>
                <a:gd name="connsiteX153" fmla="*/ 1442210 w 2134956"/>
                <a:gd name="connsiteY153" fmla="*/ 200266 h 2150838"/>
                <a:gd name="connsiteX154" fmla="*/ 1393872 w 2134956"/>
                <a:gd name="connsiteY154" fmla="*/ 211441 h 2150838"/>
                <a:gd name="connsiteX155" fmla="*/ 1352970 w 2134956"/>
                <a:gd name="connsiteY155" fmla="*/ 233790 h 2150838"/>
                <a:gd name="connsiteX156" fmla="*/ 1371562 w 2134956"/>
                <a:gd name="connsiteY156" fmla="*/ 200266 h 2150838"/>
                <a:gd name="connsiteX157" fmla="*/ 1378998 w 2134956"/>
                <a:gd name="connsiteY157" fmla="*/ 144392 h 2150838"/>
                <a:gd name="connsiteX158" fmla="*/ 1349252 w 2134956"/>
                <a:gd name="connsiteY158" fmla="*/ 185366 h 2150838"/>
                <a:gd name="connsiteX159" fmla="*/ 1315787 w 2134956"/>
                <a:gd name="connsiteY159" fmla="*/ 181641 h 2150838"/>
                <a:gd name="connsiteX160" fmla="*/ 1334378 w 2134956"/>
                <a:gd name="connsiteY160" fmla="*/ 215166 h 2150838"/>
                <a:gd name="connsiteX161" fmla="*/ 1312068 w 2134956"/>
                <a:gd name="connsiteY161" fmla="*/ 263590 h 2150838"/>
                <a:gd name="connsiteX162" fmla="*/ 1300913 w 2134956"/>
                <a:gd name="connsiteY162" fmla="*/ 267315 h 2150838"/>
                <a:gd name="connsiteX163" fmla="*/ 1263730 w 2134956"/>
                <a:gd name="connsiteY163" fmla="*/ 271040 h 2150838"/>
                <a:gd name="connsiteX164" fmla="*/ 1278603 w 2134956"/>
                <a:gd name="connsiteY164" fmla="*/ 312014 h 2150838"/>
                <a:gd name="connsiteX165" fmla="*/ 1300913 w 2134956"/>
                <a:gd name="connsiteY165" fmla="*/ 297114 h 2150838"/>
                <a:gd name="connsiteX166" fmla="*/ 1308350 w 2134956"/>
                <a:gd name="connsiteY166" fmla="*/ 319464 h 2150838"/>
                <a:gd name="connsiteX167" fmla="*/ 1330660 w 2134956"/>
                <a:gd name="connsiteY167" fmla="*/ 308289 h 2150838"/>
                <a:gd name="connsiteX168" fmla="*/ 1334378 w 2134956"/>
                <a:gd name="connsiteY168" fmla="*/ 271040 h 2150838"/>
                <a:gd name="connsiteX169" fmla="*/ 1397590 w 2134956"/>
                <a:gd name="connsiteY169" fmla="*/ 218891 h 2150838"/>
                <a:gd name="connsiteX170" fmla="*/ 1419900 w 2134956"/>
                <a:gd name="connsiteY170" fmla="*/ 244965 h 2150838"/>
                <a:gd name="connsiteX171" fmla="*/ 1397590 w 2134956"/>
                <a:gd name="connsiteY171" fmla="*/ 256140 h 2150838"/>
                <a:gd name="connsiteX172" fmla="*/ 1378998 w 2134956"/>
                <a:gd name="connsiteY172" fmla="*/ 252415 h 2150838"/>
                <a:gd name="connsiteX173" fmla="*/ 1371562 w 2134956"/>
                <a:gd name="connsiteY173" fmla="*/ 278489 h 2150838"/>
                <a:gd name="connsiteX174" fmla="*/ 1408745 w 2134956"/>
                <a:gd name="connsiteY174" fmla="*/ 319464 h 2150838"/>
                <a:gd name="connsiteX175" fmla="*/ 1367843 w 2134956"/>
                <a:gd name="connsiteY175" fmla="*/ 312014 h 2150838"/>
                <a:gd name="connsiteX176" fmla="*/ 1360407 w 2134956"/>
                <a:gd name="connsiteY176" fmla="*/ 274765 h 2150838"/>
                <a:gd name="connsiteX177" fmla="*/ 1338097 w 2134956"/>
                <a:gd name="connsiteY177" fmla="*/ 323189 h 2150838"/>
                <a:gd name="connsiteX178" fmla="*/ 1427337 w 2134956"/>
                <a:gd name="connsiteY178" fmla="*/ 341813 h 2150838"/>
                <a:gd name="connsiteX179" fmla="*/ 1442210 w 2134956"/>
                <a:gd name="connsiteY179" fmla="*/ 375338 h 2150838"/>
                <a:gd name="connsiteX180" fmla="*/ 1531450 w 2134956"/>
                <a:gd name="connsiteY180" fmla="*/ 390237 h 2150838"/>
                <a:gd name="connsiteX181" fmla="*/ 1527732 w 2134956"/>
                <a:gd name="connsiteY181" fmla="*/ 382787 h 2150838"/>
                <a:gd name="connsiteX182" fmla="*/ 1483112 w 2134956"/>
                <a:gd name="connsiteY182" fmla="*/ 352988 h 2150838"/>
                <a:gd name="connsiteX183" fmla="*/ 1453365 w 2134956"/>
                <a:gd name="connsiteY183" fmla="*/ 323189 h 2150838"/>
                <a:gd name="connsiteX184" fmla="*/ 1483112 w 2134956"/>
                <a:gd name="connsiteY184" fmla="*/ 248690 h 2150838"/>
                <a:gd name="connsiteX185" fmla="*/ 1449647 w 2134956"/>
                <a:gd name="connsiteY185" fmla="*/ 248690 h 2150838"/>
                <a:gd name="connsiteX186" fmla="*/ 1479393 w 2134956"/>
                <a:gd name="connsiteY186" fmla="*/ 233790 h 2150838"/>
                <a:gd name="connsiteX187" fmla="*/ 1509140 w 2134956"/>
                <a:gd name="connsiteY187" fmla="*/ 222616 h 2150838"/>
                <a:gd name="connsiteX188" fmla="*/ 1516577 w 2134956"/>
                <a:gd name="connsiteY188" fmla="*/ 189091 h 2150838"/>
                <a:gd name="connsiteX189" fmla="*/ 1468238 w 2134956"/>
                <a:gd name="connsiteY189" fmla="*/ 203991 h 2150838"/>
                <a:gd name="connsiteX190" fmla="*/ 1471957 w 2134956"/>
                <a:gd name="connsiteY190" fmla="*/ 140667 h 2150838"/>
                <a:gd name="connsiteX191" fmla="*/ 667148 w 2134956"/>
                <a:gd name="connsiteY191" fmla="*/ 118734 h 2150838"/>
                <a:gd name="connsiteX192" fmla="*/ 654944 w 2134956"/>
                <a:gd name="connsiteY192" fmla="*/ 125676 h 2150838"/>
                <a:gd name="connsiteX193" fmla="*/ 647505 w 2134956"/>
                <a:gd name="connsiteY193" fmla="*/ 215280 h 2150838"/>
                <a:gd name="connsiteX194" fmla="*/ 610311 w 2134956"/>
                <a:gd name="connsiteY194" fmla="*/ 263815 h 2150838"/>
                <a:gd name="connsiteX195" fmla="*/ 617750 w 2134956"/>
                <a:gd name="connsiteY195" fmla="*/ 286216 h 2150838"/>
                <a:gd name="connsiteX196" fmla="*/ 643785 w 2134956"/>
                <a:gd name="connsiteY196" fmla="*/ 260081 h 2150838"/>
                <a:gd name="connsiteX197" fmla="*/ 636347 w 2134956"/>
                <a:gd name="connsiteY197" fmla="*/ 331018 h 2150838"/>
                <a:gd name="connsiteX198" fmla="*/ 654944 w 2134956"/>
                <a:gd name="connsiteY198" fmla="*/ 345952 h 2150838"/>
                <a:gd name="connsiteX199" fmla="*/ 688418 w 2134956"/>
                <a:gd name="connsiteY199" fmla="*/ 304883 h 2150838"/>
                <a:gd name="connsiteX200" fmla="*/ 699576 w 2134956"/>
                <a:gd name="connsiteY200" fmla="*/ 334751 h 2150838"/>
                <a:gd name="connsiteX201" fmla="*/ 684699 w 2134956"/>
                <a:gd name="connsiteY201" fmla="*/ 342218 h 2150838"/>
                <a:gd name="connsiteX202" fmla="*/ 718173 w 2134956"/>
                <a:gd name="connsiteY202" fmla="*/ 357152 h 2150838"/>
                <a:gd name="connsiteX203" fmla="*/ 695857 w 2134956"/>
                <a:gd name="connsiteY203" fmla="*/ 286216 h 2150838"/>
                <a:gd name="connsiteX204" fmla="*/ 714454 w 2134956"/>
                <a:gd name="connsiteY204" fmla="*/ 207813 h 2150838"/>
                <a:gd name="connsiteX205" fmla="*/ 710734 w 2134956"/>
                <a:gd name="connsiteY205" fmla="*/ 196612 h 2150838"/>
                <a:gd name="connsiteX206" fmla="*/ 703295 w 2134956"/>
                <a:gd name="connsiteY206" fmla="*/ 207813 h 2150838"/>
                <a:gd name="connsiteX207" fmla="*/ 677260 w 2134956"/>
                <a:gd name="connsiteY207" fmla="*/ 252614 h 2150838"/>
                <a:gd name="connsiteX208" fmla="*/ 673540 w 2134956"/>
                <a:gd name="connsiteY208" fmla="*/ 222746 h 2150838"/>
                <a:gd name="connsiteX209" fmla="*/ 662382 w 2134956"/>
                <a:gd name="connsiteY209" fmla="*/ 204079 h 2150838"/>
                <a:gd name="connsiteX210" fmla="*/ 666102 w 2134956"/>
                <a:gd name="connsiteY210" fmla="*/ 151810 h 2150838"/>
                <a:gd name="connsiteX211" fmla="*/ 667148 w 2134956"/>
                <a:gd name="connsiteY211" fmla="*/ 118734 h 2150838"/>
                <a:gd name="connsiteX212" fmla="*/ 751299 w 2134956"/>
                <a:gd name="connsiteY212" fmla="*/ 90674 h 2150838"/>
                <a:gd name="connsiteX213" fmla="*/ 736770 w 2134956"/>
                <a:gd name="connsiteY213" fmla="*/ 92074 h 2150838"/>
                <a:gd name="connsiteX214" fmla="*/ 751647 w 2134956"/>
                <a:gd name="connsiteY214" fmla="*/ 151810 h 2150838"/>
                <a:gd name="connsiteX215" fmla="*/ 714454 w 2134956"/>
                <a:gd name="connsiteY215" fmla="*/ 163011 h 2150838"/>
                <a:gd name="connsiteX216" fmla="*/ 718173 w 2134956"/>
                <a:gd name="connsiteY216" fmla="*/ 185412 h 2150838"/>
                <a:gd name="connsiteX217" fmla="*/ 729331 w 2134956"/>
                <a:gd name="connsiteY217" fmla="*/ 222746 h 2150838"/>
                <a:gd name="connsiteX218" fmla="*/ 744209 w 2134956"/>
                <a:gd name="connsiteY218" fmla="*/ 219013 h 2150838"/>
                <a:gd name="connsiteX219" fmla="*/ 733051 w 2134956"/>
                <a:gd name="connsiteY219" fmla="*/ 263815 h 2150838"/>
                <a:gd name="connsiteX220" fmla="*/ 747928 w 2134956"/>
                <a:gd name="connsiteY220" fmla="*/ 271282 h 2150838"/>
                <a:gd name="connsiteX221" fmla="*/ 781402 w 2134956"/>
                <a:gd name="connsiteY221" fmla="*/ 260081 h 2150838"/>
                <a:gd name="connsiteX222" fmla="*/ 833474 w 2134956"/>
                <a:gd name="connsiteY222" fmla="*/ 372086 h 2150838"/>
                <a:gd name="connsiteX223" fmla="*/ 818596 w 2134956"/>
                <a:gd name="connsiteY223" fmla="*/ 207813 h 2150838"/>
                <a:gd name="connsiteX224" fmla="*/ 796280 w 2134956"/>
                <a:gd name="connsiteY224" fmla="*/ 170478 h 2150838"/>
                <a:gd name="connsiteX225" fmla="*/ 751299 w 2134956"/>
                <a:gd name="connsiteY225" fmla="*/ 90674 h 2150838"/>
                <a:gd name="connsiteX226" fmla="*/ 1067478 w 2134956"/>
                <a:gd name="connsiteY226" fmla="*/ 0 h 2150838"/>
                <a:gd name="connsiteX227" fmla="*/ 2134956 w 2134956"/>
                <a:gd name="connsiteY227" fmla="*/ 1075419 h 2150838"/>
                <a:gd name="connsiteX228" fmla="*/ 1067478 w 2134956"/>
                <a:gd name="connsiteY228" fmla="*/ 2150838 h 2150838"/>
                <a:gd name="connsiteX229" fmla="*/ 0 w 2134956"/>
                <a:gd name="connsiteY229" fmla="*/ 1075419 h 2150838"/>
                <a:gd name="connsiteX230" fmla="*/ 1067478 w 2134956"/>
                <a:gd name="connsiteY230" fmla="*/ 0 h 2150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134956" h="2150838">
                  <a:moveTo>
                    <a:pt x="2050130" y="1107636"/>
                  </a:moveTo>
                  <a:cubicBezTo>
                    <a:pt x="2068706" y="1122519"/>
                    <a:pt x="2068706" y="1137403"/>
                    <a:pt x="2072421" y="1152286"/>
                  </a:cubicBezTo>
                  <a:cubicBezTo>
                    <a:pt x="2087282" y="1170891"/>
                    <a:pt x="2094712" y="1174612"/>
                    <a:pt x="2098428" y="1167170"/>
                  </a:cubicBezTo>
                  <a:cubicBezTo>
                    <a:pt x="2113288" y="1156007"/>
                    <a:pt x="2128149" y="1144845"/>
                    <a:pt x="2113288" y="1129961"/>
                  </a:cubicBezTo>
                  <a:cubicBezTo>
                    <a:pt x="2087282" y="1122519"/>
                    <a:pt x="2072421" y="1115078"/>
                    <a:pt x="2050130" y="1107636"/>
                  </a:cubicBezTo>
                  <a:close/>
                  <a:moveTo>
                    <a:pt x="180403" y="1077157"/>
                  </a:moveTo>
                  <a:cubicBezTo>
                    <a:pt x="184098" y="1077157"/>
                    <a:pt x="184098" y="1080874"/>
                    <a:pt x="187793" y="1080874"/>
                  </a:cubicBezTo>
                  <a:cubicBezTo>
                    <a:pt x="187793" y="1084591"/>
                    <a:pt x="187793" y="1084591"/>
                    <a:pt x="187793" y="1088308"/>
                  </a:cubicBezTo>
                  <a:cubicBezTo>
                    <a:pt x="187793" y="1092025"/>
                    <a:pt x="184098" y="1092025"/>
                    <a:pt x="180403" y="1092025"/>
                  </a:cubicBezTo>
                  <a:cubicBezTo>
                    <a:pt x="180403" y="1088308"/>
                    <a:pt x="184098" y="1080874"/>
                    <a:pt x="180403" y="1077157"/>
                  </a:cubicBezTo>
                  <a:close/>
                  <a:moveTo>
                    <a:pt x="206268" y="1069723"/>
                  </a:moveTo>
                  <a:cubicBezTo>
                    <a:pt x="206268" y="1073440"/>
                    <a:pt x="206268" y="1080874"/>
                    <a:pt x="206268" y="1084591"/>
                  </a:cubicBezTo>
                  <a:cubicBezTo>
                    <a:pt x="202573" y="1088308"/>
                    <a:pt x="202573" y="1088308"/>
                    <a:pt x="198878" y="1092025"/>
                  </a:cubicBezTo>
                  <a:cubicBezTo>
                    <a:pt x="198878" y="1084591"/>
                    <a:pt x="198878" y="1080874"/>
                    <a:pt x="198878" y="1077157"/>
                  </a:cubicBezTo>
                  <a:cubicBezTo>
                    <a:pt x="202573" y="1073440"/>
                    <a:pt x="206268" y="1073440"/>
                    <a:pt x="206268" y="1069723"/>
                  </a:cubicBezTo>
                  <a:close/>
                  <a:moveTo>
                    <a:pt x="2064527" y="1062521"/>
                  </a:moveTo>
                  <a:cubicBezTo>
                    <a:pt x="2059418" y="1064846"/>
                    <a:pt x="2055703" y="1068567"/>
                    <a:pt x="2053845" y="1070427"/>
                  </a:cubicBezTo>
                  <a:cubicBezTo>
                    <a:pt x="2046415" y="1077869"/>
                    <a:pt x="2053845" y="1077869"/>
                    <a:pt x="2072421" y="1089032"/>
                  </a:cubicBezTo>
                  <a:cubicBezTo>
                    <a:pt x="2079852" y="1081590"/>
                    <a:pt x="2090997" y="1077869"/>
                    <a:pt x="2083567" y="1062986"/>
                  </a:cubicBezTo>
                  <a:cubicBezTo>
                    <a:pt x="2076136" y="1059265"/>
                    <a:pt x="2069635" y="1060195"/>
                    <a:pt x="2064527" y="1062521"/>
                  </a:cubicBezTo>
                  <a:close/>
                  <a:moveTo>
                    <a:pt x="1873659" y="1059265"/>
                  </a:moveTo>
                  <a:cubicBezTo>
                    <a:pt x="1876445" y="1057405"/>
                    <a:pt x="1879232" y="1057405"/>
                    <a:pt x="1882947" y="1059265"/>
                  </a:cubicBezTo>
                  <a:cubicBezTo>
                    <a:pt x="1882947" y="1074148"/>
                    <a:pt x="1886662" y="1089032"/>
                    <a:pt x="1886662" y="1100194"/>
                  </a:cubicBezTo>
                  <a:cubicBezTo>
                    <a:pt x="1879232" y="1100194"/>
                    <a:pt x="1879232" y="1100194"/>
                    <a:pt x="1868086" y="1096473"/>
                  </a:cubicBezTo>
                  <a:cubicBezTo>
                    <a:pt x="1864371" y="1085311"/>
                    <a:pt x="1860656" y="1074148"/>
                    <a:pt x="1864371" y="1070427"/>
                  </a:cubicBezTo>
                  <a:cubicBezTo>
                    <a:pt x="1868086" y="1064846"/>
                    <a:pt x="1870872" y="1061126"/>
                    <a:pt x="1873659" y="1059265"/>
                  </a:cubicBezTo>
                  <a:close/>
                  <a:moveTo>
                    <a:pt x="137450" y="1029766"/>
                  </a:moveTo>
                  <a:cubicBezTo>
                    <a:pt x="141607" y="1027907"/>
                    <a:pt x="145301" y="1028836"/>
                    <a:pt x="147149" y="1032553"/>
                  </a:cubicBezTo>
                  <a:cubicBezTo>
                    <a:pt x="154539" y="1039987"/>
                    <a:pt x="161929" y="1047421"/>
                    <a:pt x="169318" y="1054855"/>
                  </a:cubicBezTo>
                  <a:cubicBezTo>
                    <a:pt x="173013" y="1062289"/>
                    <a:pt x="173013" y="1066006"/>
                    <a:pt x="169318" y="1073440"/>
                  </a:cubicBezTo>
                  <a:cubicBezTo>
                    <a:pt x="161929" y="1073440"/>
                    <a:pt x="150844" y="1073440"/>
                    <a:pt x="143454" y="1073440"/>
                  </a:cubicBezTo>
                  <a:cubicBezTo>
                    <a:pt x="132369" y="1073440"/>
                    <a:pt x="124979" y="1069723"/>
                    <a:pt x="121284" y="1062289"/>
                  </a:cubicBezTo>
                  <a:cubicBezTo>
                    <a:pt x="124979" y="1054855"/>
                    <a:pt x="121284" y="1051138"/>
                    <a:pt x="124979" y="1043704"/>
                  </a:cubicBezTo>
                  <a:cubicBezTo>
                    <a:pt x="128674" y="1036270"/>
                    <a:pt x="133293" y="1031624"/>
                    <a:pt x="137450" y="1029766"/>
                  </a:cubicBezTo>
                  <a:close/>
                  <a:moveTo>
                    <a:pt x="2076137" y="1007173"/>
                  </a:moveTo>
                  <a:cubicBezTo>
                    <a:pt x="2057561" y="999731"/>
                    <a:pt x="2046415" y="1010894"/>
                    <a:pt x="2031554" y="1025777"/>
                  </a:cubicBezTo>
                  <a:cubicBezTo>
                    <a:pt x="2031554" y="1036940"/>
                    <a:pt x="2031554" y="1044381"/>
                    <a:pt x="2038985" y="1044381"/>
                  </a:cubicBezTo>
                  <a:cubicBezTo>
                    <a:pt x="2042700" y="1048102"/>
                    <a:pt x="2050130" y="1044381"/>
                    <a:pt x="2053845" y="1044381"/>
                  </a:cubicBezTo>
                  <a:cubicBezTo>
                    <a:pt x="2061276" y="1044381"/>
                    <a:pt x="2064991" y="1044381"/>
                    <a:pt x="2068706" y="1040661"/>
                  </a:cubicBezTo>
                  <a:cubicBezTo>
                    <a:pt x="2083567" y="1033219"/>
                    <a:pt x="2090997" y="1003452"/>
                    <a:pt x="2076137" y="1007173"/>
                  </a:cubicBezTo>
                  <a:close/>
                  <a:moveTo>
                    <a:pt x="154539" y="1002817"/>
                  </a:moveTo>
                  <a:cubicBezTo>
                    <a:pt x="132369" y="1013968"/>
                    <a:pt x="117589" y="1028836"/>
                    <a:pt x="99115" y="1043704"/>
                  </a:cubicBezTo>
                  <a:cubicBezTo>
                    <a:pt x="69555" y="1036270"/>
                    <a:pt x="47386" y="1051138"/>
                    <a:pt x="36301" y="1073440"/>
                  </a:cubicBezTo>
                  <a:cubicBezTo>
                    <a:pt x="62166" y="1069723"/>
                    <a:pt x="80640" y="1066006"/>
                    <a:pt x="91725" y="1077157"/>
                  </a:cubicBezTo>
                  <a:cubicBezTo>
                    <a:pt x="106505" y="1099459"/>
                    <a:pt x="121284" y="1118044"/>
                    <a:pt x="139759" y="1129195"/>
                  </a:cubicBezTo>
                  <a:cubicBezTo>
                    <a:pt x="158234" y="1121761"/>
                    <a:pt x="176708" y="1114327"/>
                    <a:pt x="195183" y="1136629"/>
                  </a:cubicBezTo>
                  <a:cubicBezTo>
                    <a:pt x="173013" y="1151497"/>
                    <a:pt x="136064" y="1147780"/>
                    <a:pt x="128674" y="1155214"/>
                  </a:cubicBezTo>
                  <a:cubicBezTo>
                    <a:pt x="128674" y="1158931"/>
                    <a:pt x="136064" y="1158931"/>
                    <a:pt x="147149" y="1162648"/>
                  </a:cubicBezTo>
                  <a:cubicBezTo>
                    <a:pt x="150844" y="1166365"/>
                    <a:pt x="158234" y="1170082"/>
                    <a:pt x="165624" y="1170082"/>
                  </a:cubicBezTo>
                  <a:cubicBezTo>
                    <a:pt x="206268" y="1177516"/>
                    <a:pt x="217353" y="1162648"/>
                    <a:pt x="232132" y="1129195"/>
                  </a:cubicBezTo>
                  <a:cubicBezTo>
                    <a:pt x="243217" y="1129195"/>
                    <a:pt x="250607" y="1129195"/>
                    <a:pt x="261692" y="1129195"/>
                  </a:cubicBezTo>
                  <a:cubicBezTo>
                    <a:pt x="272776" y="1121761"/>
                    <a:pt x="280166" y="1110610"/>
                    <a:pt x="287556" y="1099459"/>
                  </a:cubicBezTo>
                  <a:cubicBezTo>
                    <a:pt x="287556" y="1077157"/>
                    <a:pt x="287556" y="1058572"/>
                    <a:pt x="294946" y="1039987"/>
                  </a:cubicBezTo>
                  <a:cubicBezTo>
                    <a:pt x="291251" y="1036270"/>
                    <a:pt x="287556" y="1028836"/>
                    <a:pt x="283861" y="1025119"/>
                  </a:cubicBezTo>
                  <a:cubicBezTo>
                    <a:pt x="280166" y="1025119"/>
                    <a:pt x="269082" y="1025119"/>
                    <a:pt x="261692" y="1021402"/>
                  </a:cubicBezTo>
                  <a:cubicBezTo>
                    <a:pt x="257997" y="1043704"/>
                    <a:pt x="257997" y="1054855"/>
                    <a:pt x="257997" y="1066006"/>
                  </a:cubicBezTo>
                  <a:cubicBezTo>
                    <a:pt x="265387" y="1092025"/>
                    <a:pt x="257997" y="1106893"/>
                    <a:pt x="239522" y="1103176"/>
                  </a:cubicBezTo>
                  <a:cubicBezTo>
                    <a:pt x="243217" y="1088308"/>
                    <a:pt x="243217" y="1077157"/>
                    <a:pt x="228437" y="1051138"/>
                  </a:cubicBezTo>
                  <a:cubicBezTo>
                    <a:pt x="213658" y="1054855"/>
                    <a:pt x="198878" y="1051138"/>
                    <a:pt x="187793" y="1043704"/>
                  </a:cubicBezTo>
                  <a:cubicBezTo>
                    <a:pt x="176708" y="1028836"/>
                    <a:pt x="165624" y="1017685"/>
                    <a:pt x="154539" y="1002817"/>
                  </a:cubicBezTo>
                  <a:close/>
                  <a:moveTo>
                    <a:pt x="1946105" y="996010"/>
                  </a:moveTo>
                  <a:cubicBezTo>
                    <a:pt x="1923814" y="999731"/>
                    <a:pt x="1942390" y="1025777"/>
                    <a:pt x="1960966" y="1025777"/>
                  </a:cubicBezTo>
                  <a:cubicBezTo>
                    <a:pt x="1964681" y="1025777"/>
                    <a:pt x="1968396" y="1033219"/>
                    <a:pt x="1968396" y="1036940"/>
                  </a:cubicBezTo>
                  <a:cubicBezTo>
                    <a:pt x="1990687" y="1066707"/>
                    <a:pt x="2005548" y="1089032"/>
                    <a:pt x="1994402" y="1103915"/>
                  </a:cubicBezTo>
                  <a:cubicBezTo>
                    <a:pt x="1972111" y="1092753"/>
                    <a:pt x="1960966" y="1033219"/>
                    <a:pt x="1927529" y="1055544"/>
                  </a:cubicBezTo>
                  <a:cubicBezTo>
                    <a:pt x="1927529" y="1059265"/>
                    <a:pt x="1927529" y="1074148"/>
                    <a:pt x="1946105" y="1074148"/>
                  </a:cubicBezTo>
                  <a:cubicBezTo>
                    <a:pt x="1964681" y="1077869"/>
                    <a:pt x="1964681" y="1096473"/>
                    <a:pt x="1968396" y="1103915"/>
                  </a:cubicBezTo>
                  <a:cubicBezTo>
                    <a:pt x="1949820" y="1100194"/>
                    <a:pt x="1931244" y="1092753"/>
                    <a:pt x="1916383" y="1089032"/>
                  </a:cubicBezTo>
                  <a:cubicBezTo>
                    <a:pt x="1905238" y="1062986"/>
                    <a:pt x="1897808" y="1040661"/>
                    <a:pt x="1908953" y="1029498"/>
                  </a:cubicBezTo>
                  <a:cubicBezTo>
                    <a:pt x="1897808" y="1014615"/>
                    <a:pt x="1882947" y="1022056"/>
                    <a:pt x="1868086" y="1048102"/>
                  </a:cubicBezTo>
                  <a:cubicBezTo>
                    <a:pt x="1830934" y="1051823"/>
                    <a:pt x="1830934" y="1077869"/>
                    <a:pt x="1845795" y="1107636"/>
                  </a:cubicBezTo>
                  <a:cubicBezTo>
                    <a:pt x="1849510" y="1118799"/>
                    <a:pt x="1864371" y="1129961"/>
                    <a:pt x="1890377" y="1129961"/>
                  </a:cubicBezTo>
                  <a:cubicBezTo>
                    <a:pt x="1894092" y="1129961"/>
                    <a:pt x="1894092" y="1126240"/>
                    <a:pt x="1897808" y="1126240"/>
                  </a:cubicBezTo>
                  <a:cubicBezTo>
                    <a:pt x="1897808" y="1129961"/>
                    <a:pt x="1901523" y="1148566"/>
                    <a:pt x="1908953" y="1167170"/>
                  </a:cubicBezTo>
                  <a:cubicBezTo>
                    <a:pt x="1908953" y="1170891"/>
                    <a:pt x="1920099" y="1182053"/>
                    <a:pt x="1931244" y="1163449"/>
                  </a:cubicBezTo>
                  <a:cubicBezTo>
                    <a:pt x="1934959" y="1156007"/>
                    <a:pt x="1927529" y="1144845"/>
                    <a:pt x="1923814" y="1137403"/>
                  </a:cubicBezTo>
                  <a:cubicBezTo>
                    <a:pt x="1916383" y="1126240"/>
                    <a:pt x="1916383" y="1115078"/>
                    <a:pt x="1923814" y="1111357"/>
                  </a:cubicBezTo>
                  <a:cubicBezTo>
                    <a:pt x="1946105" y="1118799"/>
                    <a:pt x="1968396" y="1126240"/>
                    <a:pt x="1986972" y="1118799"/>
                  </a:cubicBezTo>
                  <a:cubicBezTo>
                    <a:pt x="1998118" y="1126240"/>
                    <a:pt x="1998118" y="1133682"/>
                    <a:pt x="2009263" y="1137403"/>
                  </a:cubicBezTo>
                  <a:cubicBezTo>
                    <a:pt x="2016694" y="1137403"/>
                    <a:pt x="2027839" y="1129961"/>
                    <a:pt x="2031554" y="1122519"/>
                  </a:cubicBezTo>
                  <a:cubicBezTo>
                    <a:pt x="2027839" y="1062986"/>
                    <a:pt x="2020409" y="1029498"/>
                    <a:pt x="1990687" y="996010"/>
                  </a:cubicBezTo>
                  <a:cubicBezTo>
                    <a:pt x="1975826" y="999731"/>
                    <a:pt x="1960966" y="996010"/>
                    <a:pt x="1946105" y="996010"/>
                  </a:cubicBezTo>
                  <a:close/>
                  <a:moveTo>
                    <a:pt x="1787754" y="674508"/>
                  </a:moveTo>
                  <a:cubicBezTo>
                    <a:pt x="1776626" y="689534"/>
                    <a:pt x="1780336" y="708317"/>
                    <a:pt x="1772917" y="723343"/>
                  </a:cubicBezTo>
                  <a:cubicBezTo>
                    <a:pt x="1765498" y="730857"/>
                    <a:pt x="1772917" y="745883"/>
                    <a:pt x="1780336" y="757152"/>
                  </a:cubicBezTo>
                  <a:cubicBezTo>
                    <a:pt x="1787754" y="764666"/>
                    <a:pt x="1795173" y="775935"/>
                    <a:pt x="1806301" y="757152"/>
                  </a:cubicBezTo>
                  <a:cubicBezTo>
                    <a:pt x="1821138" y="730857"/>
                    <a:pt x="1806301" y="700804"/>
                    <a:pt x="1787754" y="674508"/>
                  </a:cubicBezTo>
                  <a:close/>
                  <a:moveTo>
                    <a:pt x="352574" y="603909"/>
                  </a:moveTo>
                  <a:cubicBezTo>
                    <a:pt x="363737" y="607640"/>
                    <a:pt x="374899" y="615102"/>
                    <a:pt x="374899" y="626294"/>
                  </a:cubicBezTo>
                  <a:cubicBezTo>
                    <a:pt x="360016" y="652411"/>
                    <a:pt x="341412" y="663604"/>
                    <a:pt x="322807" y="656142"/>
                  </a:cubicBezTo>
                  <a:cubicBezTo>
                    <a:pt x="333970" y="633756"/>
                    <a:pt x="337691" y="618833"/>
                    <a:pt x="352574" y="603909"/>
                  </a:cubicBezTo>
                  <a:close/>
                  <a:moveTo>
                    <a:pt x="1789609" y="550542"/>
                  </a:moveTo>
                  <a:cubicBezTo>
                    <a:pt x="1782191" y="548664"/>
                    <a:pt x="1772917" y="548664"/>
                    <a:pt x="1765498" y="550542"/>
                  </a:cubicBezTo>
                  <a:cubicBezTo>
                    <a:pt x="1765498" y="554298"/>
                    <a:pt x="1776626" y="558055"/>
                    <a:pt x="1772917" y="573081"/>
                  </a:cubicBezTo>
                  <a:cubicBezTo>
                    <a:pt x="1769208" y="588107"/>
                    <a:pt x="1776626" y="603134"/>
                    <a:pt x="1784045" y="610647"/>
                  </a:cubicBezTo>
                  <a:cubicBezTo>
                    <a:pt x="1765498" y="614403"/>
                    <a:pt x="1750661" y="610647"/>
                    <a:pt x="1732114" y="603134"/>
                  </a:cubicBezTo>
                  <a:cubicBezTo>
                    <a:pt x="1706149" y="599377"/>
                    <a:pt x="1706149" y="614403"/>
                    <a:pt x="1772917" y="663239"/>
                  </a:cubicBezTo>
                  <a:cubicBezTo>
                    <a:pt x="1798882" y="666995"/>
                    <a:pt x="1821138" y="659482"/>
                    <a:pt x="1843394" y="651969"/>
                  </a:cubicBezTo>
                  <a:cubicBezTo>
                    <a:pt x="1865650" y="678265"/>
                    <a:pt x="1895325" y="712074"/>
                    <a:pt x="1906453" y="715830"/>
                  </a:cubicBezTo>
                  <a:cubicBezTo>
                    <a:pt x="1913872" y="708317"/>
                    <a:pt x="1906453" y="689534"/>
                    <a:pt x="1906453" y="678265"/>
                  </a:cubicBezTo>
                  <a:cubicBezTo>
                    <a:pt x="1899034" y="670752"/>
                    <a:pt x="1891616" y="666995"/>
                    <a:pt x="1884197" y="663239"/>
                  </a:cubicBezTo>
                  <a:cubicBezTo>
                    <a:pt x="1873069" y="655725"/>
                    <a:pt x="1861941" y="651969"/>
                    <a:pt x="1861941" y="644456"/>
                  </a:cubicBezTo>
                  <a:cubicBezTo>
                    <a:pt x="1884197" y="633186"/>
                    <a:pt x="1902744" y="633186"/>
                    <a:pt x="1917581" y="618160"/>
                  </a:cubicBezTo>
                  <a:cubicBezTo>
                    <a:pt x="1928709" y="606890"/>
                    <a:pt x="1932418" y="595620"/>
                    <a:pt x="1939837" y="580594"/>
                  </a:cubicBezTo>
                  <a:cubicBezTo>
                    <a:pt x="1932418" y="569325"/>
                    <a:pt x="1921290" y="576838"/>
                    <a:pt x="1910162" y="561811"/>
                  </a:cubicBezTo>
                  <a:cubicBezTo>
                    <a:pt x="1891616" y="573081"/>
                    <a:pt x="1873069" y="576838"/>
                    <a:pt x="1854522" y="584351"/>
                  </a:cubicBezTo>
                  <a:cubicBezTo>
                    <a:pt x="1839685" y="591864"/>
                    <a:pt x="1824848" y="595620"/>
                    <a:pt x="1810010" y="591864"/>
                  </a:cubicBezTo>
                  <a:cubicBezTo>
                    <a:pt x="1806301" y="584351"/>
                    <a:pt x="1802592" y="573081"/>
                    <a:pt x="1802592" y="561811"/>
                  </a:cubicBezTo>
                  <a:cubicBezTo>
                    <a:pt x="1802592" y="556177"/>
                    <a:pt x="1797028" y="552420"/>
                    <a:pt x="1789609" y="550542"/>
                  </a:cubicBezTo>
                  <a:close/>
                  <a:moveTo>
                    <a:pt x="252111" y="521828"/>
                  </a:moveTo>
                  <a:cubicBezTo>
                    <a:pt x="240948" y="521828"/>
                    <a:pt x="233507" y="525559"/>
                    <a:pt x="229786" y="536752"/>
                  </a:cubicBezTo>
                  <a:cubicBezTo>
                    <a:pt x="226065" y="544214"/>
                    <a:pt x="226065" y="551676"/>
                    <a:pt x="226065" y="559138"/>
                  </a:cubicBezTo>
                  <a:cubicBezTo>
                    <a:pt x="226065" y="566599"/>
                    <a:pt x="222344" y="570330"/>
                    <a:pt x="222344" y="577792"/>
                  </a:cubicBezTo>
                  <a:cubicBezTo>
                    <a:pt x="237228" y="574061"/>
                    <a:pt x="248390" y="559138"/>
                    <a:pt x="252111" y="566599"/>
                  </a:cubicBezTo>
                  <a:cubicBezTo>
                    <a:pt x="252111" y="574061"/>
                    <a:pt x="266994" y="577792"/>
                    <a:pt x="270715" y="570330"/>
                  </a:cubicBezTo>
                  <a:cubicBezTo>
                    <a:pt x="281878" y="588985"/>
                    <a:pt x="289320" y="603909"/>
                    <a:pt x="300482" y="615102"/>
                  </a:cubicBezTo>
                  <a:cubicBezTo>
                    <a:pt x="307924" y="615102"/>
                    <a:pt x="311645" y="618833"/>
                    <a:pt x="315366" y="618833"/>
                  </a:cubicBezTo>
                  <a:cubicBezTo>
                    <a:pt x="304203" y="633756"/>
                    <a:pt x="289320" y="652411"/>
                    <a:pt x="293040" y="667335"/>
                  </a:cubicBezTo>
                  <a:cubicBezTo>
                    <a:pt x="300482" y="674797"/>
                    <a:pt x="311645" y="674797"/>
                    <a:pt x="319086" y="671066"/>
                  </a:cubicBezTo>
                  <a:cubicBezTo>
                    <a:pt x="333970" y="671066"/>
                    <a:pt x="348853" y="674797"/>
                    <a:pt x="363737" y="689720"/>
                  </a:cubicBezTo>
                  <a:cubicBezTo>
                    <a:pt x="371178" y="682258"/>
                    <a:pt x="374899" y="671066"/>
                    <a:pt x="382341" y="663604"/>
                  </a:cubicBezTo>
                  <a:cubicBezTo>
                    <a:pt x="393504" y="652411"/>
                    <a:pt x="400945" y="637487"/>
                    <a:pt x="408387" y="626294"/>
                  </a:cubicBezTo>
                  <a:cubicBezTo>
                    <a:pt x="397224" y="592716"/>
                    <a:pt x="382341" y="585254"/>
                    <a:pt x="367458" y="566599"/>
                  </a:cubicBezTo>
                  <a:cubicBezTo>
                    <a:pt x="371178" y="562869"/>
                    <a:pt x="386062" y="544214"/>
                    <a:pt x="386062" y="540483"/>
                  </a:cubicBezTo>
                  <a:cubicBezTo>
                    <a:pt x="382341" y="529290"/>
                    <a:pt x="378620" y="525559"/>
                    <a:pt x="371178" y="529290"/>
                  </a:cubicBezTo>
                  <a:cubicBezTo>
                    <a:pt x="360016" y="533021"/>
                    <a:pt x="348853" y="547945"/>
                    <a:pt x="345132" y="551676"/>
                  </a:cubicBezTo>
                  <a:cubicBezTo>
                    <a:pt x="333970" y="562869"/>
                    <a:pt x="326528" y="581523"/>
                    <a:pt x="311645" y="588985"/>
                  </a:cubicBezTo>
                  <a:cubicBezTo>
                    <a:pt x="300482" y="562869"/>
                    <a:pt x="285599" y="544214"/>
                    <a:pt x="266994" y="525559"/>
                  </a:cubicBezTo>
                  <a:cubicBezTo>
                    <a:pt x="263274" y="521828"/>
                    <a:pt x="255832" y="521828"/>
                    <a:pt x="252111" y="521828"/>
                  </a:cubicBezTo>
                  <a:close/>
                  <a:moveTo>
                    <a:pt x="1067478" y="353935"/>
                  </a:moveTo>
                  <a:cubicBezTo>
                    <a:pt x="672146" y="353935"/>
                    <a:pt x="351666" y="676954"/>
                    <a:pt x="351666" y="1075419"/>
                  </a:cubicBezTo>
                  <a:cubicBezTo>
                    <a:pt x="351666" y="1473884"/>
                    <a:pt x="672146" y="1796903"/>
                    <a:pt x="1067478" y="1796903"/>
                  </a:cubicBezTo>
                  <a:cubicBezTo>
                    <a:pt x="1462810" y="1796903"/>
                    <a:pt x="1783290" y="1473884"/>
                    <a:pt x="1783290" y="1075419"/>
                  </a:cubicBezTo>
                  <a:cubicBezTo>
                    <a:pt x="1783290" y="676954"/>
                    <a:pt x="1462810" y="353935"/>
                    <a:pt x="1067478" y="353935"/>
                  </a:cubicBezTo>
                  <a:close/>
                  <a:moveTo>
                    <a:pt x="666102" y="275015"/>
                  </a:moveTo>
                  <a:cubicBezTo>
                    <a:pt x="669821" y="275015"/>
                    <a:pt x="673540" y="275015"/>
                    <a:pt x="673540" y="278749"/>
                  </a:cubicBezTo>
                  <a:cubicBezTo>
                    <a:pt x="677260" y="282482"/>
                    <a:pt x="673540" y="286216"/>
                    <a:pt x="669821" y="286216"/>
                  </a:cubicBezTo>
                  <a:cubicBezTo>
                    <a:pt x="666102" y="289949"/>
                    <a:pt x="662382" y="289949"/>
                    <a:pt x="658663" y="286216"/>
                  </a:cubicBezTo>
                  <a:cubicBezTo>
                    <a:pt x="658663" y="282482"/>
                    <a:pt x="662382" y="278749"/>
                    <a:pt x="666102" y="275015"/>
                  </a:cubicBezTo>
                  <a:close/>
                  <a:moveTo>
                    <a:pt x="1453365" y="271040"/>
                  </a:moveTo>
                  <a:cubicBezTo>
                    <a:pt x="1457083" y="285939"/>
                    <a:pt x="1442210" y="289664"/>
                    <a:pt x="1434773" y="304564"/>
                  </a:cubicBezTo>
                  <a:cubicBezTo>
                    <a:pt x="1419900" y="297114"/>
                    <a:pt x="1416182" y="289664"/>
                    <a:pt x="1423618" y="282214"/>
                  </a:cubicBezTo>
                  <a:cubicBezTo>
                    <a:pt x="1431055" y="278489"/>
                    <a:pt x="1442210" y="274765"/>
                    <a:pt x="1453365" y="271040"/>
                  </a:cubicBezTo>
                  <a:close/>
                  <a:moveTo>
                    <a:pt x="766990" y="218547"/>
                  </a:moveTo>
                  <a:cubicBezTo>
                    <a:pt x="769314" y="219013"/>
                    <a:pt x="772104" y="220880"/>
                    <a:pt x="773964" y="226480"/>
                  </a:cubicBezTo>
                  <a:cubicBezTo>
                    <a:pt x="762806" y="233947"/>
                    <a:pt x="762806" y="245147"/>
                    <a:pt x="755367" y="241414"/>
                  </a:cubicBezTo>
                  <a:cubicBezTo>
                    <a:pt x="747928" y="230213"/>
                    <a:pt x="751647" y="222746"/>
                    <a:pt x="762806" y="219013"/>
                  </a:cubicBezTo>
                  <a:cubicBezTo>
                    <a:pt x="762806" y="219013"/>
                    <a:pt x="764665" y="218080"/>
                    <a:pt x="766990" y="218547"/>
                  </a:cubicBezTo>
                  <a:close/>
                  <a:moveTo>
                    <a:pt x="747928" y="181678"/>
                  </a:moveTo>
                  <a:cubicBezTo>
                    <a:pt x="759086" y="181678"/>
                    <a:pt x="762806" y="185412"/>
                    <a:pt x="762806" y="192879"/>
                  </a:cubicBezTo>
                  <a:cubicBezTo>
                    <a:pt x="755367" y="200346"/>
                    <a:pt x="744209" y="200346"/>
                    <a:pt x="736770" y="196612"/>
                  </a:cubicBezTo>
                  <a:cubicBezTo>
                    <a:pt x="733051" y="189145"/>
                    <a:pt x="736770" y="185412"/>
                    <a:pt x="747928" y="181678"/>
                  </a:cubicBezTo>
                  <a:close/>
                  <a:moveTo>
                    <a:pt x="1471957" y="140667"/>
                  </a:moveTo>
                  <a:cubicBezTo>
                    <a:pt x="1453365" y="163017"/>
                    <a:pt x="1442210" y="185366"/>
                    <a:pt x="1442210" y="200266"/>
                  </a:cubicBezTo>
                  <a:cubicBezTo>
                    <a:pt x="1419900" y="218891"/>
                    <a:pt x="1408745" y="203991"/>
                    <a:pt x="1393872" y="211441"/>
                  </a:cubicBezTo>
                  <a:cubicBezTo>
                    <a:pt x="1382717" y="215166"/>
                    <a:pt x="1371562" y="226341"/>
                    <a:pt x="1352970" y="233790"/>
                  </a:cubicBezTo>
                  <a:cubicBezTo>
                    <a:pt x="1345533" y="222616"/>
                    <a:pt x="1349252" y="215166"/>
                    <a:pt x="1371562" y="200266"/>
                  </a:cubicBezTo>
                  <a:cubicBezTo>
                    <a:pt x="1393872" y="189091"/>
                    <a:pt x="1401308" y="148117"/>
                    <a:pt x="1378998" y="144392"/>
                  </a:cubicBezTo>
                  <a:cubicBezTo>
                    <a:pt x="1367843" y="155567"/>
                    <a:pt x="1360407" y="170467"/>
                    <a:pt x="1349252" y="185366"/>
                  </a:cubicBezTo>
                  <a:cubicBezTo>
                    <a:pt x="1345533" y="200266"/>
                    <a:pt x="1330660" y="192816"/>
                    <a:pt x="1315787" y="181641"/>
                  </a:cubicBezTo>
                  <a:cubicBezTo>
                    <a:pt x="1315787" y="196541"/>
                    <a:pt x="1319505" y="203991"/>
                    <a:pt x="1334378" y="215166"/>
                  </a:cubicBezTo>
                  <a:cubicBezTo>
                    <a:pt x="1326942" y="233790"/>
                    <a:pt x="1319505" y="252415"/>
                    <a:pt x="1312068" y="263590"/>
                  </a:cubicBezTo>
                  <a:cubicBezTo>
                    <a:pt x="1308350" y="267315"/>
                    <a:pt x="1304632" y="267315"/>
                    <a:pt x="1300913" y="267315"/>
                  </a:cubicBezTo>
                  <a:cubicBezTo>
                    <a:pt x="1286040" y="274765"/>
                    <a:pt x="1278603" y="274765"/>
                    <a:pt x="1263730" y="271040"/>
                  </a:cubicBezTo>
                  <a:cubicBezTo>
                    <a:pt x="1267448" y="300839"/>
                    <a:pt x="1263730" y="304564"/>
                    <a:pt x="1278603" y="312014"/>
                  </a:cubicBezTo>
                  <a:cubicBezTo>
                    <a:pt x="1286040" y="304564"/>
                    <a:pt x="1297195" y="304564"/>
                    <a:pt x="1300913" y="297114"/>
                  </a:cubicBezTo>
                  <a:cubicBezTo>
                    <a:pt x="1300913" y="304564"/>
                    <a:pt x="1308350" y="312014"/>
                    <a:pt x="1308350" y="319464"/>
                  </a:cubicBezTo>
                  <a:cubicBezTo>
                    <a:pt x="1315787" y="319464"/>
                    <a:pt x="1323223" y="319464"/>
                    <a:pt x="1330660" y="308289"/>
                  </a:cubicBezTo>
                  <a:cubicBezTo>
                    <a:pt x="1330660" y="297114"/>
                    <a:pt x="1334378" y="282214"/>
                    <a:pt x="1334378" y="271040"/>
                  </a:cubicBezTo>
                  <a:cubicBezTo>
                    <a:pt x="1356688" y="263590"/>
                    <a:pt x="1375280" y="244965"/>
                    <a:pt x="1397590" y="218891"/>
                  </a:cubicBezTo>
                  <a:cubicBezTo>
                    <a:pt x="1401308" y="226341"/>
                    <a:pt x="1408745" y="237515"/>
                    <a:pt x="1419900" y="244965"/>
                  </a:cubicBezTo>
                  <a:cubicBezTo>
                    <a:pt x="1412463" y="248690"/>
                    <a:pt x="1405027" y="252415"/>
                    <a:pt x="1397590" y="256140"/>
                  </a:cubicBezTo>
                  <a:cubicBezTo>
                    <a:pt x="1390153" y="256140"/>
                    <a:pt x="1386435" y="252415"/>
                    <a:pt x="1378998" y="252415"/>
                  </a:cubicBezTo>
                  <a:cubicBezTo>
                    <a:pt x="1378998" y="263590"/>
                    <a:pt x="1371562" y="267315"/>
                    <a:pt x="1371562" y="278489"/>
                  </a:cubicBezTo>
                  <a:cubicBezTo>
                    <a:pt x="1382717" y="293389"/>
                    <a:pt x="1397590" y="304564"/>
                    <a:pt x="1408745" y="319464"/>
                  </a:cubicBezTo>
                  <a:cubicBezTo>
                    <a:pt x="1393872" y="319464"/>
                    <a:pt x="1375280" y="319464"/>
                    <a:pt x="1367843" y="312014"/>
                  </a:cubicBezTo>
                  <a:cubicBezTo>
                    <a:pt x="1360407" y="304564"/>
                    <a:pt x="1360407" y="289664"/>
                    <a:pt x="1360407" y="274765"/>
                  </a:cubicBezTo>
                  <a:cubicBezTo>
                    <a:pt x="1352970" y="282214"/>
                    <a:pt x="1341815" y="308289"/>
                    <a:pt x="1338097" y="323189"/>
                  </a:cubicBezTo>
                  <a:cubicBezTo>
                    <a:pt x="1364125" y="338088"/>
                    <a:pt x="1393872" y="345538"/>
                    <a:pt x="1427337" y="341813"/>
                  </a:cubicBezTo>
                  <a:cubicBezTo>
                    <a:pt x="1438492" y="349263"/>
                    <a:pt x="1431055" y="367888"/>
                    <a:pt x="1442210" y="375338"/>
                  </a:cubicBezTo>
                  <a:cubicBezTo>
                    <a:pt x="1460802" y="386512"/>
                    <a:pt x="1512858" y="379062"/>
                    <a:pt x="1531450" y="390237"/>
                  </a:cubicBezTo>
                  <a:cubicBezTo>
                    <a:pt x="1531450" y="386512"/>
                    <a:pt x="1531450" y="386512"/>
                    <a:pt x="1527732" y="382787"/>
                  </a:cubicBezTo>
                  <a:cubicBezTo>
                    <a:pt x="1512858" y="375338"/>
                    <a:pt x="1494267" y="367888"/>
                    <a:pt x="1483112" y="352988"/>
                  </a:cubicBezTo>
                  <a:cubicBezTo>
                    <a:pt x="1468238" y="341813"/>
                    <a:pt x="1460802" y="330638"/>
                    <a:pt x="1453365" y="323189"/>
                  </a:cubicBezTo>
                  <a:cubicBezTo>
                    <a:pt x="1475675" y="300839"/>
                    <a:pt x="1497985" y="263590"/>
                    <a:pt x="1483112" y="248690"/>
                  </a:cubicBezTo>
                  <a:cubicBezTo>
                    <a:pt x="1479393" y="244965"/>
                    <a:pt x="1464520" y="252415"/>
                    <a:pt x="1449647" y="248690"/>
                  </a:cubicBezTo>
                  <a:cubicBezTo>
                    <a:pt x="1453365" y="241240"/>
                    <a:pt x="1460802" y="230065"/>
                    <a:pt x="1479393" y="233790"/>
                  </a:cubicBezTo>
                  <a:cubicBezTo>
                    <a:pt x="1490548" y="237515"/>
                    <a:pt x="1497985" y="226341"/>
                    <a:pt x="1509140" y="222616"/>
                  </a:cubicBezTo>
                  <a:cubicBezTo>
                    <a:pt x="1512858" y="211441"/>
                    <a:pt x="1520295" y="200266"/>
                    <a:pt x="1516577" y="189091"/>
                  </a:cubicBezTo>
                  <a:cubicBezTo>
                    <a:pt x="1497985" y="200266"/>
                    <a:pt x="1483112" y="203991"/>
                    <a:pt x="1468238" y="203991"/>
                  </a:cubicBezTo>
                  <a:cubicBezTo>
                    <a:pt x="1483112" y="181641"/>
                    <a:pt x="1483112" y="159292"/>
                    <a:pt x="1471957" y="140667"/>
                  </a:cubicBezTo>
                  <a:close/>
                  <a:moveTo>
                    <a:pt x="667148" y="118734"/>
                  </a:moveTo>
                  <a:cubicBezTo>
                    <a:pt x="664475" y="118909"/>
                    <a:pt x="660523" y="121009"/>
                    <a:pt x="654944" y="125676"/>
                  </a:cubicBezTo>
                  <a:cubicBezTo>
                    <a:pt x="640066" y="144343"/>
                    <a:pt x="640066" y="177945"/>
                    <a:pt x="647505" y="215280"/>
                  </a:cubicBezTo>
                  <a:cubicBezTo>
                    <a:pt x="643785" y="219013"/>
                    <a:pt x="614030" y="241414"/>
                    <a:pt x="610311" y="263815"/>
                  </a:cubicBezTo>
                  <a:cubicBezTo>
                    <a:pt x="610311" y="278749"/>
                    <a:pt x="610311" y="289949"/>
                    <a:pt x="617750" y="286216"/>
                  </a:cubicBezTo>
                  <a:cubicBezTo>
                    <a:pt x="625189" y="278749"/>
                    <a:pt x="632627" y="271282"/>
                    <a:pt x="643785" y="260081"/>
                  </a:cubicBezTo>
                  <a:cubicBezTo>
                    <a:pt x="647505" y="282482"/>
                    <a:pt x="643785" y="304883"/>
                    <a:pt x="636347" y="331018"/>
                  </a:cubicBezTo>
                  <a:cubicBezTo>
                    <a:pt x="640066" y="349685"/>
                    <a:pt x="647505" y="349685"/>
                    <a:pt x="654944" y="345952"/>
                  </a:cubicBezTo>
                  <a:cubicBezTo>
                    <a:pt x="666102" y="331018"/>
                    <a:pt x="677260" y="319817"/>
                    <a:pt x="688418" y="304883"/>
                  </a:cubicBezTo>
                  <a:cubicBezTo>
                    <a:pt x="692137" y="316084"/>
                    <a:pt x="695857" y="327284"/>
                    <a:pt x="699576" y="334751"/>
                  </a:cubicBezTo>
                  <a:cubicBezTo>
                    <a:pt x="695857" y="345952"/>
                    <a:pt x="688418" y="342218"/>
                    <a:pt x="684699" y="342218"/>
                  </a:cubicBezTo>
                  <a:cubicBezTo>
                    <a:pt x="684699" y="357152"/>
                    <a:pt x="707015" y="364619"/>
                    <a:pt x="718173" y="357152"/>
                  </a:cubicBezTo>
                  <a:cubicBezTo>
                    <a:pt x="718173" y="334751"/>
                    <a:pt x="707015" y="312350"/>
                    <a:pt x="695857" y="286216"/>
                  </a:cubicBezTo>
                  <a:cubicBezTo>
                    <a:pt x="699576" y="263815"/>
                    <a:pt x="710734" y="230213"/>
                    <a:pt x="714454" y="207813"/>
                  </a:cubicBezTo>
                  <a:cubicBezTo>
                    <a:pt x="714454" y="200346"/>
                    <a:pt x="707015" y="204079"/>
                    <a:pt x="710734" y="196612"/>
                  </a:cubicBezTo>
                  <a:cubicBezTo>
                    <a:pt x="707015" y="200346"/>
                    <a:pt x="699576" y="204079"/>
                    <a:pt x="703295" y="207813"/>
                  </a:cubicBezTo>
                  <a:cubicBezTo>
                    <a:pt x="703295" y="222746"/>
                    <a:pt x="684699" y="263815"/>
                    <a:pt x="677260" y="252614"/>
                  </a:cubicBezTo>
                  <a:cubicBezTo>
                    <a:pt x="677260" y="241414"/>
                    <a:pt x="673540" y="230213"/>
                    <a:pt x="673540" y="222746"/>
                  </a:cubicBezTo>
                  <a:cubicBezTo>
                    <a:pt x="669821" y="215280"/>
                    <a:pt x="666102" y="211546"/>
                    <a:pt x="662382" y="204079"/>
                  </a:cubicBezTo>
                  <a:cubicBezTo>
                    <a:pt x="658663" y="185412"/>
                    <a:pt x="662382" y="170478"/>
                    <a:pt x="666102" y="151810"/>
                  </a:cubicBezTo>
                  <a:cubicBezTo>
                    <a:pt x="671681" y="135010"/>
                    <a:pt x="675168" y="118209"/>
                    <a:pt x="667148" y="118734"/>
                  </a:cubicBezTo>
                  <a:close/>
                  <a:moveTo>
                    <a:pt x="751299" y="90674"/>
                  </a:moveTo>
                  <a:cubicBezTo>
                    <a:pt x="746301" y="88107"/>
                    <a:pt x="741419" y="88341"/>
                    <a:pt x="736770" y="92074"/>
                  </a:cubicBezTo>
                  <a:cubicBezTo>
                    <a:pt x="744209" y="110742"/>
                    <a:pt x="747928" y="133143"/>
                    <a:pt x="751647" y="151810"/>
                  </a:cubicBezTo>
                  <a:cubicBezTo>
                    <a:pt x="736770" y="155544"/>
                    <a:pt x="725612" y="155544"/>
                    <a:pt x="714454" y="163011"/>
                  </a:cubicBezTo>
                  <a:cubicBezTo>
                    <a:pt x="714454" y="174211"/>
                    <a:pt x="718173" y="177945"/>
                    <a:pt x="718173" y="185412"/>
                  </a:cubicBezTo>
                  <a:cubicBezTo>
                    <a:pt x="721892" y="196612"/>
                    <a:pt x="718173" y="215280"/>
                    <a:pt x="729331" y="222746"/>
                  </a:cubicBezTo>
                  <a:cubicBezTo>
                    <a:pt x="733051" y="222746"/>
                    <a:pt x="740489" y="219013"/>
                    <a:pt x="744209" y="219013"/>
                  </a:cubicBezTo>
                  <a:cubicBezTo>
                    <a:pt x="733051" y="241414"/>
                    <a:pt x="725612" y="248881"/>
                    <a:pt x="733051" y="263815"/>
                  </a:cubicBezTo>
                  <a:cubicBezTo>
                    <a:pt x="733051" y="275015"/>
                    <a:pt x="740489" y="278749"/>
                    <a:pt x="747928" y="271282"/>
                  </a:cubicBezTo>
                  <a:cubicBezTo>
                    <a:pt x="759086" y="267548"/>
                    <a:pt x="770244" y="260081"/>
                    <a:pt x="781402" y="260081"/>
                  </a:cubicBezTo>
                  <a:cubicBezTo>
                    <a:pt x="781402" y="308617"/>
                    <a:pt x="814877" y="334751"/>
                    <a:pt x="833474" y="372086"/>
                  </a:cubicBezTo>
                  <a:cubicBezTo>
                    <a:pt x="829754" y="312350"/>
                    <a:pt x="822316" y="267548"/>
                    <a:pt x="818596" y="207813"/>
                  </a:cubicBezTo>
                  <a:cubicBezTo>
                    <a:pt x="837193" y="192879"/>
                    <a:pt x="822316" y="166744"/>
                    <a:pt x="796280" y="170478"/>
                  </a:cubicBezTo>
                  <a:cubicBezTo>
                    <a:pt x="782332" y="131276"/>
                    <a:pt x="766293" y="98375"/>
                    <a:pt x="751299" y="90674"/>
                  </a:cubicBezTo>
                  <a:close/>
                  <a:moveTo>
                    <a:pt x="1067478" y="0"/>
                  </a:moveTo>
                  <a:cubicBezTo>
                    <a:pt x="1657030" y="0"/>
                    <a:pt x="2134956" y="481481"/>
                    <a:pt x="2134956" y="1075419"/>
                  </a:cubicBezTo>
                  <a:cubicBezTo>
                    <a:pt x="2134956" y="1669357"/>
                    <a:pt x="1657030" y="2150838"/>
                    <a:pt x="1067478" y="2150838"/>
                  </a:cubicBezTo>
                  <a:cubicBezTo>
                    <a:pt x="477926" y="2150838"/>
                    <a:pt x="0" y="1669357"/>
                    <a:pt x="0" y="1075419"/>
                  </a:cubicBezTo>
                  <a:cubicBezTo>
                    <a:pt x="0" y="481481"/>
                    <a:pt x="477926" y="0"/>
                    <a:pt x="1067478" y="0"/>
                  </a:cubicBezTo>
                  <a:close/>
                </a:path>
              </a:pathLst>
            </a:custGeom>
            <a:solidFill>
              <a:schemeClr val="bg1"/>
            </a:solidFill>
            <a:ln>
              <a:noFill/>
            </a:ln>
          </p:spPr>
          <p:txBody>
            <a:bodyPr vert="horz" wrap="square" lIns="91439" tIns="45720" rIns="91439" bIns="45720" numCol="1" anchor="t" anchorCtr="0" compatLnSpc="1">
              <a:noAutofit/>
            </a:bodyPr>
            <a:lstStyle/>
            <a:p>
              <a:endParaRPr lang="zh-CN" altLang="en-US" sz="1800"/>
            </a:p>
          </p:txBody>
        </p:sp>
        <p:sp>
          <p:nvSpPr>
            <p:cNvPr id="50" name="Freeform 13"/>
            <p:cNvSpPr/>
            <p:nvPr/>
          </p:nvSpPr>
          <p:spPr bwMode="auto">
            <a:xfrm>
              <a:off x="1996064" y="6379189"/>
              <a:ext cx="562666" cy="183774"/>
            </a:xfrm>
            <a:custGeom>
              <a:avLst/>
              <a:gdLst>
                <a:gd name="T0" fmla="*/ 26 w 152"/>
                <a:gd name="T1" fmla="*/ 1 h 49"/>
                <a:gd name="T2" fmla="*/ 16 w 152"/>
                <a:gd name="T3" fmla="*/ 41 h 49"/>
                <a:gd name="T4" fmla="*/ 17 w 152"/>
                <a:gd name="T5" fmla="*/ 46 h 49"/>
                <a:gd name="T6" fmla="*/ 23 w 152"/>
                <a:gd name="T7" fmla="*/ 47 h 49"/>
                <a:gd name="T8" fmla="*/ 10 w 152"/>
                <a:gd name="T9" fmla="*/ 48 h 49"/>
                <a:gd name="T10" fmla="*/ 1 w 152"/>
                <a:gd name="T11" fmla="*/ 47 h 49"/>
                <a:gd name="T12" fmla="*/ 10 w 152"/>
                <a:gd name="T13" fmla="*/ 42 h 49"/>
                <a:gd name="T14" fmla="*/ 16 w 152"/>
                <a:gd name="T15" fmla="*/ 22 h 49"/>
                <a:gd name="T16" fmla="*/ 17 w 152"/>
                <a:gd name="T17" fmla="*/ 10 h 49"/>
                <a:gd name="T18" fmla="*/ 8 w 152"/>
                <a:gd name="T19" fmla="*/ 11 h 49"/>
                <a:gd name="T20" fmla="*/ 25 w 152"/>
                <a:gd name="T21" fmla="*/ 1 h 49"/>
                <a:gd name="T22" fmla="*/ 37 w 152"/>
                <a:gd name="T23" fmla="*/ 47 h 49"/>
                <a:gd name="T24" fmla="*/ 52 w 152"/>
                <a:gd name="T25" fmla="*/ 32 h 49"/>
                <a:gd name="T26" fmla="*/ 42 w 152"/>
                <a:gd name="T27" fmla="*/ 19 h 49"/>
                <a:gd name="T28" fmla="*/ 57 w 152"/>
                <a:gd name="T29" fmla="*/ 1 h 49"/>
                <a:gd name="T30" fmla="*/ 70 w 152"/>
                <a:gd name="T31" fmla="*/ 17 h 49"/>
                <a:gd name="T32" fmla="*/ 37 w 152"/>
                <a:gd name="T33" fmla="*/ 49 h 49"/>
                <a:gd name="T34" fmla="*/ 63 w 152"/>
                <a:gd name="T35" fmla="*/ 15 h 49"/>
                <a:gd name="T36" fmla="*/ 56 w 152"/>
                <a:gd name="T37" fmla="*/ 3 h 49"/>
                <a:gd name="T38" fmla="*/ 49 w 152"/>
                <a:gd name="T39" fmla="*/ 18 h 49"/>
                <a:gd name="T40" fmla="*/ 55 w 152"/>
                <a:gd name="T41" fmla="*/ 28 h 49"/>
                <a:gd name="T42" fmla="*/ 110 w 152"/>
                <a:gd name="T43" fmla="*/ 0 h 49"/>
                <a:gd name="T44" fmla="*/ 110 w 152"/>
                <a:gd name="T45" fmla="*/ 6 h 49"/>
                <a:gd name="T46" fmla="*/ 94 w 152"/>
                <a:gd name="T47" fmla="*/ 8 h 49"/>
                <a:gd name="T48" fmla="*/ 93 w 152"/>
                <a:gd name="T49" fmla="*/ 14 h 49"/>
                <a:gd name="T50" fmla="*/ 102 w 152"/>
                <a:gd name="T51" fmla="*/ 19 h 49"/>
                <a:gd name="T52" fmla="*/ 98 w 152"/>
                <a:gd name="T53" fmla="*/ 42 h 49"/>
                <a:gd name="T54" fmla="*/ 77 w 152"/>
                <a:gd name="T55" fmla="*/ 48 h 49"/>
                <a:gd name="T56" fmla="*/ 76 w 152"/>
                <a:gd name="T57" fmla="*/ 44 h 49"/>
                <a:gd name="T58" fmla="*/ 80 w 152"/>
                <a:gd name="T59" fmla="*/ 44 h 49"/>
                <a:gd name="T60" fmla="*/ 95 w 152"/>
                <a:gd name="T61" fmla="*/ 41 h 49"/>
                <a:gd name="T62" fmla="*/ 97 w 152"/>
                <a:gd name="T63" fmla="*/ 25 h 49"/>
                <a:gd name="T64" fmla="*/ 89 w 152"/>
                <a:gd name="T65" fmla="*/ 19 h 49"/>
                <a:gd name="T66" fmla="*/ 90 w 152"/>
                <a:gd name="T67" fmla="*/ 12 h 49"/>
                <a:gd name="T68" fmla="*/ 96 w 152"/>
                <a:gd name="T69" fmla="*/ 2 h 49"/>
                <a:gd name="T70" fmla="*/ 108 w 152"/>
                <a:gd name="T71" fmla="*/ 2 h 49"/>
                <a:gd name="T72" fmla="*/ 152 w 152"/>
                <a:gd name="T73" fmla="*/ 1 h 49"/>
                <a:gd name="T74" fmla="*/ 127 w 152"/>
                <a:gd name="T75" fmla="*/ 22 h 49"/>
                <a:gd name="T76" fmla="*/ 144 w 152"/>
                <a:gd name="T77" fmla="*/ 22 h 49"/>
                <a:gd name="T78" fmla="*/ 142 w 152"/>
                <a:gd name="T79" fmla="*/ 44 h 49"/>
                <a:gd name="T80" fmla="*/ 122 w 152"/>
                <a:gd name="T81" fmla="*/ 45 h 49"/>
                <a:gd name="T82" fmla="*/ 123 w 152"/>
                <a:gd name="T83" fmla="*/ 18 h 49"/>
                <a:gd name="T84" fmla="*/ 152 w 152"/>
                <a:gd name="T85" fmla="*/ 1 h 49"/>
                <a:gd name="T86" fmla="*/ 126 w 152"/>
                <a:gd name="T87" fmla="*/ 36 h 49"/>
                <a:gd name="T88" fmla="*/ 132 w 152"/>
                <a:gd name="T89" fmla="*/ 47 h 49"/>
                <a:gd name="T90" fmla="*/ 139 w 152"/>
                <a:gd name="T91" fmla="*/ 33 h 49"/>
                <a:gd name="T92" fmla="*/ 134 w 152"/>
                <a:gd name="T93" fmla="*/ 2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2" h="49">
                  <a:moveTo>
                    <a:pt x="25" y="1"/>
                  </a:moveTo>
                  <a:cubicBezTo>
                    <a:pt x="26" y="1"/>
                    <a:pt x="26" y="1"/>
                    <a:pt x="26" y="1"/>
                  </a:cubicBezTo>
                  <a:cubicBezTo>
                    <a:pt x="21" y="22"/>
                    <a:pt x="21" y="22"/>
                    <a:pt x="21" y="22"/>
                  </a:cubicBezTo>
                  <a:cubicBezTo>
                    <a:pt x="16" y="41"/>
                    <a:pt x="16" y="41"/>
                    <a:pt x="16" y="41"/>
                  </a:cubicBezTo>
                  <a:cubicBezTo>
                    <a:pt x="16" y="43"/>
                    <a:pt x="16" y="44"/>
                    <a:pt x="16" y="45"/>
                  </a:cubicBezTo>
                  <a:cubicBezTo>
                    <a:pt x="16" y="45"/>
                    <a:pt x="16" y="46"/>
                    <a:pt x="17" y="46"/>
                  </a:cubicBezTo>
                  <a:cubicBezTo>
                    <a:pt x="17" y="46"/>
                    <a:pt x="18" y="46"/>
                    <a:pt x="19" y="46"/>
                  </a:cubicBezTo>
                  <a:cubicBezTo>
                    <a:pt x="21" y="46"/>
                    <a:pt x="22" y="47"/>
                    <a:pt x="23" y="47"/>
                  </a:cubicBezTo>
                  <a:cubicBezTo>
                    <a:pt x="22" y="49"/>
                    <a:pt x="22" y="49"/>
                    <a:pt x="22" y="49"/>
                  </a:cubicBezTo>
                  <a:cubicBezTo>
                    <a:pt x="18" y="48"/>
                    <a:pt x="14" y="48"/>
                    <a:pt x="10" y="48"/>
                  </a:cubicBezTo>
                  <a:cubicBezTo>
                    <a:pt x="7" y="48"/>
                    <a:pt x="4" y="48"/>
                    <a:pt x="0" y="49"/>
                  </a:cubicBezTo>
                  <a:cubicBezTo>
                    <a:pt x="1" y="47"/>
                    <a:pt x="1" y="47"/>
                    <a:pt x="1" y="47"/>
                  </a:cubicBezTo>
                  <a:cubicBezTo>
                    <a:pt x="4" y="46"/>
                    <a:pt x="6" y="46"/>
                    <a:pt x="7" y="45"/>
                  </a:cubicBezTo>
                  <a:cubicBezTo>
                    <a:pt x="8" y="45"/>
                    <a:pt x="9" y="44"/>
                    <a:pt x="10" y="42"/>
                  </a:cubicBezTo>
                  <a:cubicBezTo>
                    <a:pt x="11" y="41"/>
                    <a:pt x="11" y="39"/>
                    <a:pt x="11" y="38"/>
                  </a:cubicBezTo>
                  <a:cubicBezTo>
                    <a:pt x="16" y="22"/>
                    <a:pt x="16" y="22"/>
                    <a:pt x="16" y="22"/>
                  </a:cubicBezTo>
                  <a:cubicBezTo>
                    <a:pt x="17" y="15"/>
                    <a:pt x="18" y="12"/>
                    <a:pt x="18" y="11"/>
                  </a:cubicBezTo>
                  <a:cubicBezTo>
                    <a:pt x="18" y="10"/>
                    <a:pt x="17" y="10"/>
                    <a:pt x="17" y="10"/>
                  </a:cubicBezTo>
                  <a:cubicBezTo>
                    <a:pt x="16" y="10"/>
                    <a:pt x="13" y="11"/>
                    <a:pt x="9" y="13"/>
                  </a:cubicBezTo>
                  <a:cubicBezTo>
                    <a:pt x="8" y="11"/>
                    <a:pt x="8" y="11"/>
                    <a:pt x="8" y="11"/>
                  </a:cubicBezTo>
                  <a:cubicBezTo>
                    <a:pt x="13" y="9"/>
                    <a:pt x="17" y="7"/>
                    <a:pt x="19" y="6"/>
                  </a:cubicBezTo>
                  <a:cubicBezTo>
                    <a:pt x="21" y="4"/>
                    <a:pt x="23" y="3"/>
                    <a:pt x="25" y="1"/>
                  </a:cubicBezTo>
                  <a:close/>
                  <a:moveTo>
                    <a:pt x="37" y="49"/>
                  </a:moveTo>
                  <a:cubicBezTo>
                    <a:pt x="37" y="47"/>
                    <a:pt x="37" y="47"/>
                    <a:pt x="37" y="47"/>
                  </a:cubicBezTo>
                  <a:cubicBezTo>
                    <a:pt x="49" y="46"/>
                    <a:pt x="57" y="40"/>
                    <a:pt x="61" y="28"/>
                  </a:cubicBezTo>
                  <a:cubicBezTo>
                    <a:pt x="58" y="30"/>
                    <a:pt x="55" y="32"/>
                    <a:pt x="52" y="32"/>
                  </a:cubicBezTo>
                  <a:cubicBezTo>
                    <a:pt x="49" y="32"/>
                    <a:pt x="46" y="31"/>
                    <a:pt x="45" y="28"/>
                  </a:cubicBezTo>
                  <a:cubicBezTo>
                    <a:pt x="43" y="26"/>
                    <a:pt x="42" y="23"/>
                    <a:pt x="42" y="19"/>
                  </a:cubicBezTo>
                  <a:cubicBezTo>
                    <a:pt x="42" y="14"/>
                    <a:pt x="43" y="10"/>
                    <a:pt x="46" y="6"/>
                  </a:cubicBezTo>
                  <a:cubicBezTo>
                    <a:pt x="49" y="3"/>
                    <a:pt x="53" y="1"/>
                    <a:pt x="57" y="1"/>
                  </a:cubicBezTo>
                  <a:cubicBezTo>
                    <a:pt x="61" y="1"/>
                    <a:pt x="64" y="3"/>
                    <a:pt x="66" y="5"/>
                  </a:cubicBezTo>
                  <a:cubicBezTo>
                    <a:pt x="68" y="8"/>
                    <a:pt x="70" y="12"/>
                    <a:pt x="70" y="17"/>
                  </a:cubicBezTo>
                  <a:cubicBezTo>
                    <a:pt x="70" y="25"/>
                    <a:pt x="67" y="33"/>
                    <a:pt x="61" y="39"/>
                  </a:cubicBezTo>
                  <a:cubicBezTo>
                    <a:pt x="55" y="46"/>
                    <a:pt x="47" y="49"/>
                    <a:pt x="37" y="49"/>
                  </a:cubicBezTo>
                  <a:close/>
                  <a:moveTo>
                    <a:pt x="62" y="25"/>
                  </a:moveTo>
                  <a:cubicBezTo>
                    <a:pt x="62" y="21"/>
                    <a:pt x="63" y="17"/>
                    <a:pt x="63" y="15"/>
                  </a:cubicBezTo>
                  <a:cubicBezTo>
                    <a:pt x="63" y="11"/>
                    <a:pt x="62" y="8"/>
                    <a:pt x="61" y="6"/>
                  </a:cubicBezTo>
                  <a:cubicBezTo>
                    <a:pt x="60" y="4"/>
                    <a:pt x="58" y="3"/>
                    <a:pt x="56" y="3"/>
                  </a:cubicBezTo>
                  <a:cubicBezTo>
                    <a:pt x="54" y="3"/>
                    <a:pt x="52" y="5"/>
                    <a:pt x="51" y="7"/>
                  </a:cubicBezTo>
                  <a:cubicBezTo>
                    <a:pt x="49" y="10"/>
                    <a:pt x="49" y="13"/>
                    <a:pt x="49" y="18"/>
                  </a:cubicBezTo>
                  <a:cubicBezTo>
                    <a:pt x="49" y="21"/>
                    <a:pt x="49" y="24"/>
                    <a:pt x="50" y="26"/>
                  </a:cubicBezTo>
                  <a:cubicBezTo>
                    <a:pt x="52" y="28"/>
                    <a:pt x="53" y="28"/>
                    <a:pt x="55" y="28"/>
                  </a:cubicBezTo>
                  <a:cubicBezTo>
                    <a:pt x="57" y="28"/>
                    <a:pt x="59" y="27"/>
                    <a:pt x="62" y="25"/>
                  </a:cubicBezTo>
                  <a:close/>
                  <a:moveTo>
                    <a:pt x="110" y="0"/>
                  </a:moveTo>
                  <a:cubicBezTo>
                    <a:pt x="113" y="0"/>
                    <a:pt x="113" y="0"/>
                    <a:pt x="113" y="0"/>
                  </a:cubicBezTo>
                  <a:cubicBezTo>
                    <a:pt x="110" y="6"/>
                    <a:pt x="110" y="6"/>
                    <a:pt x="110" y="6"/>
                  </a:cubicBezTo>
                  <a:cubicBezTo>
                    <a:pt x="109" y="7"/>
                    <a:pt x="108" y="7"/>
                    <a:pt x="105" y="7"/>
                  </a:cubicBezTo>
                  <a:cubicBezTo>
                    <a:pt x="99" y="7"/>
                    <a:pt x="95" y="7"/>
                    <a:pt x="94" y="8"/>
                  </a:cubicBezTo>
                  <a:cubicBezTo>
                    <a:pt x="93" y="10"/>
                    <a:pt x="92" y="11"/>
                    <a:pt x="92" y="12"/>
                  </a:cubicBezTo>
                  <a:cubicBezTo>
                    <a:pt x="92" y="13"/>
                    <a:pt x="92" y="13"/>
                    <a:pt x="93" y="14"/>
                  </a:cubicBezTo>
                  <a:cubicBezTo>
                    <a:pt x="93" y="14"/>
                    <a:pt x="94" y="14"/>
                    <a:pt x="95" y="15"/>
                  </a:cubicBezTo>
                  <a:cubicBezTo>
                    <a:pt x="98" y="16"/>
                    <a:pt x="100" y="17"/>
                    <a:pt x="102" y="19"/>
                  </a:cubicBezTo>
                  <a:cubicBezTo>
                    <a:pt x="103" y="22"/>
                    <a:pt x="104" y="24"/>
                    <a:pt x="104" y="28"/>
                  </a:cubicBezTo>
                  <a:cubicBezTo>
                    <a:pt x="104" y="33"/>
                    <a:pt x="102" y="38"/>
                    <a:pt x="98" y="42"/>
                  </a:cubicBezTo>
                  <a:cubicBezTo>
                    <a:pt x="93" y="47"/>
                    <a:pt x="88" y="49"/>
                    <a:pt x="83" y="49"/>
                  </a:cubicBezTo>
                  <a:cubicBezTo>
                    <a:pt x="80" y="49"/>
                    <a:pt x="79" y="49"/>
                    <a:pt x="77" y="48"/>
                  </a:cubicBezTo>
                  <a:cubicBezTo>
                    <a:pt x="76" y="47"/>
                    <a:pt x="76" y="46"/>
                    <a:pt x="76" y="45"/>
                  </a:cubicBezTo>
                  <a:cubicBezTo>
                    <a:pt x="76" y="45"/>
                    <a:pt x="76" y="44"/>
                    <a:pt x="76" y="44"/>
                  </a:cubicBezTo>
                  <a:cubicBezTo>
                    <a:pt x="77" y="43"/>
                    <a:pt x="77" y="43"/>
                    <a:pt x="78" y="43"/>
                  </a:cubicBezTo>
                  <a:cubicBezTo>
                    <a:pt x="79" y="43"/>
                    <a:pt x="79" y="43"/>
                    <a:pt x="80" y="44"/>
                  </a:cubicBezTo>
                  <a:cubicBezTo>
                    <a:pt x="82" y="45"/>
                    <a:pt x="84" y="46"/>
                    <a:pt x="85" y="46"/>
                  </a:cubicBezTo>
                  <a:cubicBezTo>
                    <a:pt x="89" y="46"/>
                    <a:pt x="92" y="44"/>
                    <a:pt x="95" y="41"/>
                  </a:cubicBezTo>
                  <a:cubicBezTo>
                    <a:pt x="98" y="38"/>
                    <a:pt x="99" y="35"/>
                    <a:pt x="99" y="31"/>
                  </a:cubicBezTo>
                  <a:cubicBezTo>
                    <a:pt x="99" y="29"/>
                    <a:pt x="99" y="26"/>
                    <a:pt x="97" y="25"/>
                  </a:cubicBezTo>
                  <a:cubicBezTo>
                    <a:pt x="96" y="23"/>
                    <a:pt x="94" y="21"/>
                    <a:pt x="91" y="20"/>
                  </a:cubicBezTo>
                  <a:cubicBezTo>
                    <a:pt x="90" y="19"/>
                    <a:pt x="89" y="19"/>
                    <a:pt x="89" y="19"/>
                  </a:cubicBezTo>
                  <a:cubicBezTo>
                    <a:pt x="89" y="18"/>
                    <a:pt x="88" y="18"/>
                    <a:pt x="88" y="17"/>
                  </a:cubicBezTo>
                  <a:cubicBezTo>
                    <a:pt x="88" y="16"/>
                    <a:pt x="89" y="14"/>
                    <a:pt x="90" y="12"/>
                  </a:cubicBezTo>
                  <a:cubicBezTo>
                    <a:pt x="92" y="3"/>
                    <a:pt x="92" y="3"/>
                    <a:pt x="92" y="3"/>
                  </a:cubicBezTo>
                  <a:cubicBezTo>
                    <a:pt x="94" y="3"/>
                    <a:pt x="95" y="2"/>
                    <a:pt x="96" y="2"/>
                  </a:cubicBezTo>
                  <a:cubicBezTo>
                    <a:pt x="105" y="2"/>
                    <a:pt x="105" y="2"/>
                    <a:pt x="105" y="2"/>
                  </a:cubicBezTo>
                  <a:cubicBezTo>
                    <a:pt x="106" y="2"/>
                    <a:pt x="108" y="2"/>
                    <a:pt x="108" y="2"/>
                  </a:cubicBezTo>
                  <a:cubicBezTo>
                    <a:pt x="109" y="2"/>
                    <a:pt x="110" y="1"/>
                    <a:pt x="110" y="0"/>
                  </a:cubicBezTo>
                  <a:close/>
                  <a:moveTo>
                    <a:pt x="152" y="1"/>
                  </a:moveTo>
                  <a:cubicBezTo>
                    <a:pt x="151" y="3"/>
                    <a:pt x="151" y="3"/>
                    <a:pt x="151" y="3"/>
                  </a:cubicBezTo>
                  <a:cubicBezTo>
                    <a:pt x="139" y="4"/>
                    <a:pt x="131" y="10"/>
                    <a:pt x="127" y="22"/>
                  </a:cubicBezTo>
                  <a:cubicBezTo>
                    <a:pt x="130" y="20"/>
                    <a:pt x="133" y="19"/>
                    <a:pt x="136" y="19"/>
                  </a:cubicBezTo>
                  <a:cubicBezTo>
                    <a:pt x="140" y="19"/>
                    <a:pt x="142" y="20"/>
                    <a:pt x="144" y="22"/>
                  </a:cubicBezTo>
                  <a:cubicBezTo>
                    <a:pt x="145" y="24"/>
                    <a:pt x="146" y="27"/>
                    <a:pt x="146" y="31"/>
                  </a:cubicBezTo>
                  <a:cubicBezTo>
                    <a:pt x="146" y="36"/>
                    <a:pt x="145" y="40"/>
                    <a:pt x="142" y="44"/>
                  </a:cubicBezTo>
                  <a:cubicBezTo>
                    <a:pt x="139" y="47"/>
                    <a:pt x="135" y="49"/>
                    <a:pt x="131" y="49"/>
                  </a:cubicBezTo>
                  <a:cubicBezTo>
                    <a:pt x="127" y="49"/>
                    <a:pt x="124" y="48"/>
                    <a:pt x="122" y="45"/>
                  </a:cubicBezTo>
                  <a:cubicBezTo>
                    <a:pt x="120" y="42"/>
                    <a:pt x="119" y="38"/>
                    <a:pt x="119" y="33"/>
                  </a:cubicBezTo>
                  <a:cubicBezTo>
                    <a:pt x="119" y="28"/>
                    <a:pt x="120" y="23"/>
                    <a:pt x="123" y="18"/>
                  </a:cubicBezTo>
                  <a:cubicBezTo>
                    <a:pt x="126" y="13"/>
                    <a:pt x="129" y="9"/>
                    <a:pt x="134" y="6"/>
                  </a:cubicBezTo>
                  <a:cubicBezTo>
                    <a:pt x="139" y="3"/>
                    <a:pt x="145" y="1"/>
                    <a:pt x="152" y="1"/>
                  </a:cubicBezTo>
                  <a:close/>
                  <a:moveTo>
                    <a:pt x="127" y="25"/>
                  </a:moveTo>
                  <a:cubicBezTo>
                    <a:pt x="126" y="29"/>
                    <a:pt x="126" y="33"/>
                    <a:pt x="126" y="36"/>
                  </a:cubicBezTo>
                  <a:cubicBezTo>
                    <a:pt x="126" y="39"/>
                    <a:pt x="126" y="42"/>
                    <a:pt x="127" y="44"/>
                  </a:cubicBezTo>
                  <a:cubicBezTo>
                    <a:pt x="129" y="46"/>
                    <a:pt x="130" y="47"/>
                    <a:pt x="132" y="47"/>
                  </a:cubicBezTo>
                  <a:cubicBezTo>
                    <a:pt x="134" y="47"/>
                    <a:pt x="136" y="46"/>
                    <a:pt x="138" y="43"/>
                  </a:cubicBezTo>
                  <a:cubicBezTo>
                    <a:pt x="139" y="40"/>
                    <a:pt x="139" y="37"/>
                    <a:pt x="139" y="33"/>
                  </a:cubicBezTo>
                  <a:cubicBezTo>
                    <a:pt x="139" y="29"/>
                    <a:pt x="139" y="27"/>
                    <a:pt x="138" y="25"/>
                  </a:cubicBezTo>
                  <a:cubicBezTo>
                    <a:pt x="137" y="23"/>
                    <a:pt x="136" y="22"/>
                    <a:pt x="134" y="22"/>
                  </a:cubicBezTo>
                  <a:cubicBezTo>
                    <a:pt x="132" y="22"/>
                    <a:pt x="129" y="23"/>
                    <a:pt x="127" y="25"/>
                  </a:cubicBezTo>
                  <a:close/>
                </a:path>
              </a:pathLst>
            </a:custGeom>
            <a:solidFill>
              <a:schemeClr val="bg1"/>
            </a:solidFill>
            <a:ln w="3175" cap="flat">
              <a:solidFill>
                <a:srgbClr val="FFFFFF"/>
              </a:solidFill>
              <a:prstDash val="solid"/>
              <a:miter lim="800000"/>
            </a:ln>
          </p:spPr>
          <p:txBody>
            <a:bodyPr vert="horz" wrap="square" lIns="91439" tIns="45720" rIns="91439" bIns="45720" numCol="1" anchor="t" anchorCtr="0" compatLnSpc="1"/>
            <a:lstStyle/>
            <a:p>
              <a:endParaRPr lang="zh-CN" altLang="en-US" sz="1800"/>
            </a:p>
          </p:txBody>
        </p:sp>
        <p:sp>
          <p:nvSpPr>
            <p:cNvPr id="51" name="Freeform 16"/>
            <p:cNvSpPr/>
            <p:nvPr/>
          </p:nvSpPr>
          <p:spPr bwMode="auto">
            <a:xfrm>
              <a:off x="1751032" y="5589641"/>
              <a:ext cx="771397" cy="376623"/>
            </a:xfrm>
            <a:custGeom>
              <a:avLst/>
              <a:gdLst>
                <a:gd name="T0" fmla="*/ 187 w 208"/>
                <a:gd name="T1" fmla="*/ 1 h 101"/>
                <a:gd name="T2" fmla="*/ 208 w 208"/>
                <a:gd name="T3" fmla="*/ 4 h 101"/>
                <a:gd name="T4" fmla="*/ 72 w 208"/>
                <a:gd name="T5" fmla="*/ 93 h 101"/>
                <a:gd name="T6" fmla="*/ 33 w 208"/>
                <a:gd name="T7" fmla="*/ 0 h 101"/>
                <a:gd name="T8" fmla="*/ 43 w 208"/>
                <a:gd name="T9" fmla="*/ 9 h 101"/>
                <a:gd name="T10" fmla="*/ 45 w 208"/>
                <a:gd name="T11" fmla="*/ 83 h 101"/>
                <a:gd name="T12" fmla="*/ 187 w 208"/>
                <a:gd name="T13" fmla="*/ 1 h 101"/>
              </a:gdLst>
              <a:ahLst/>
              <a:cxnLst>
                <a:cxn ang="0">
                  <a:pos x="T0" y="T1"/>
                </a:cxn>
                <a:cxn ang="0">
                  <a:pos x="T2" y="T3"/>
                </a:cxn>
                <a:cxn ang="0">
                  <a:pos x="T4" y="T5"/>
                </a:cxn>
                <a:cxn ang="0">
                  <a:pos x="T6" y="T7"/>
                </a:cxn>
                <a:cxn ang="0">
                  <a:pos x="T8" y="T9"/>
                </a:cxn>
                <a:cxn ang="0">
                  <a:pos x="T10" y="T11"/>
                </a:cxn>
                <a:cxn ang="0">
                  <a:pos x="T12" y="T13"/>
                </a:cxn>
              </a:cxnLst>
              <a:rect l="0" t="0" r="r" b="b"/>
              <a:pathLst>
                <a:path w="208" h="101">
                  <a:moveTo>
                    <a:pt x="187" y="1"/>
                  </a:moveTo>
                  <a:cubicBezTo>
                    <a:pt x="196" y="1"/>
                    <a:pt x="198" y="4"/>
                    <a:pt x="208" y="4"/>
                  </a:cubicBezTo>
                  <a:cubicBezTo>
                    <a:pt x="183" y="32"/>
                    <a:pt x="123" y="91"/>
                    <a:pt x="72" y="93"/>
                  </a:cubicBezTo>
                  <a:cubicBezTo>
                    <a:pt x="37" y="95"/>
                    <a:pt x="0" y="73"/>
                    <a:pt x="33" y="0"/>
                  </a:cubicBezTo>
                  <a:cubicBezTo>
                    <a:pt x="38" y="4"/>
                    <a:pt x="38" y="5"/>
                    <a:pt x="43" y="9"/>
                  </a:cubicBezTo>
                  <a:cubicBezTo>
                    <a:pt x="19" y="49"/>
                    <a:pt x="28" y="73"/>
                    <a:pt x="45" y="83"/>
                  </a:cubicBezTo>
                  <a:cubicBezTo>
                    <a:pt x="77" y="101"/>
                    <a:pt x="155" y="46"/>
                    <a:pt x="187" y="1"/>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52" name="Freeform 17"/>
            <p:cNvSpPr/>
            <p:nvPr/>
          </p:nvSpPr>
          <p:spPr bwMode="auto">
            <a:xfrm>
              <a:off x="2068666" y="5031512"/>
              <a:ext cx="712408" cy="306290"/>
            </a:xfrm>
            <a:custGeom>
              <a:avLst/>
              <a:gdLst>
                <a:gd name="T0" fmla="*/ 18 w 192"/>
                <a:gd name="T1" fmla="*/ 81 h 82"/>
                <a:gd name="T2" fmla="*/ 0 w 192"/>
                <a:gd name="T3" fmla="*/ 79 h 82"/>
                <a:gd name="T4" fmla="*/ 74 w 192"/>
                <a:gd name="T5" fmla="*/ 19 h 82"/>
                <a:gd name="T6" fmla="*/ 117 w 192"/>
                <a:gd name="T7" fmla="*/ 3 h 82"/>
                <a:gd name="T8" fmla="*/ 163 w 192"/>
                <a:gd name="T9" fmla="*/ 82 h 82"/>
                <a:gd name="T10" fmla="*/ 153 w 192"/>
                <a:gd name="T11" fmla="*/ 77 h 82"/>
                <a:gd name="T12" fmla="*/ 140 w 192"/>
                <a:gd name="T13" fmla="*/ 10 h 82"/>
                <a:gd name="T14" fmla="*/ 18 w 192"/>
                <a:gd name="T15" fmla="*/ 81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82">
                  <a:moveTo>
                    <a:pt x="18" y="81"/>
                  </a:moveTo>
                  <a:cubicBezTo>
                    <a:pt x="10" y="81"/>
                    <a:pt x="8" y="78"/>
                    <a:pt x="0" y="79"/>
                  </a:cubicBezTo>
                  <a:cubicBezTo>
                    <a:pt x="14" y="63"/>
                    <a:pt x="42" y="37"/>
                    <a:pt x="74" y="19"/>
                  </a:cubicBezTo>
                  <a:cubicBezTo>
                    <a:pt x="88" y="12"/>
                    <a:pt x="102" y="4"/>
                    <a:pt x="117" y="3"/>
                  </a:cubicBezTo>
                  <a:cubicBezTo>
                    <a:pt x="148" y="0"/>
                    <a:pt x="192" y="20"/>
                    <a:pt x="163" y="82"/>
                  </a:cubicBezTo>
                  <a:cubicBezTo>
                    <a:pt x="160" y="78"/>
                    <a:pt x="157" y="80"/>
                    <a:pt x="153" y="77"/>
                  </a:cubicBezTo>
                  <a:cubicBezTo>
                    <a:pt x="176" y="35"/>
                    <a:pt x="158" y="10"/>
                    <a:pt x="140" y="10"/>
                  </a:cubicBezTo>
                  <a:cubicBezTo>
                    <a:pt x="103" y="10"/>
                    <a:pt x="44" y="41"/>
                    <a:pt x="18" y="81"/>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53" name="Freeform 18"/>
            <p:cNvSpPr/>
            <p:nvPr/>
          </p:nvSpPr>
          <p:spPr bwMode="auto">
            <a:xfrm>
              <a:off x="1671623" y="5408135"/>
              <a:ext cx="156548" cy="181505"/>
            </a:xfrm>
            <a:custGeom>
              <a:avLst/>
              <a:gdLst>
                <a:gd name="T0" fmla="*/ 32 w 42"/>
                <a:gd name="T1" fmla="*/ 0 h 49"/>
                <a:gd name="T2" fmla="*/ 32 w 42"/>
                <a:gd name="T3" fmla="*/ 27 h 49"/>
                <a:gd name="T4" fmla="*/ 30 w 42"/>
                <a:gd name="T5" fmla="*/ 38 h 49"/>
                <a:gd name="T6" fmla="*/ 21 w 42"/>
                <a:gd name="T7" fmla="*/ 42 h 49"/>
                <a:gd name="T8" fmla="*/ 13 w 42"/>
                <a:gd name="T9" fmla="*/ 38 h 49"/>
                <a:gd name="T10" fmla="*/ 11 w 42"/>
                <a:gd name="T11" fmla="*/ 27 h 49"/>
                <a:gd name="T12" fmla="*/ 11 w 42"/>
                <a:gd name="T13" fmla="*/ 0 h 49"/>
                <a:gd name="T14" fmla="*/ 0 w 42"/>
                <a:gd name="T15" fmla="*/ 0 h 49"/>
                <a:gd name="T16" fmla="*/ 0 w 42"/>
                <a:gd name="T17" fmla="*/ 31 h 49"/>
                <a:gd name="T18" fmla="*/ 21 w 42"/>
                <a:gd name="T19" fmla="*/ 49 h 49"/>
                <a:gd name="T20" fmla="*/ 42 w 42"/>
                <a:gd name="T21" fmla="*/ 31 h 49"/>
                <a:gd name="T22" fmla="*/ 42 w 42"/>
                <a:gd name="T23" fmla="*/ 0 h 49"/>
                <a:gd name="T24" fmla="*/ 32 w 42"/>
                <a:gd name="T2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9">
                  <a:moveTo>
                    <a:pt x="32" y="0"/>
                  </a:moveTo>
                  <a:cubicBezTo>
                    <a:pt x="32" y="27"/>
                    <a:pt x="32" y="27"/>
                    <a:pt x="32" y="27"/>
                  </a:cubicBezTo>
                  <a:cubicBezTo>
                    <a:pt x="32" y="32"/>
                    <a:pt x="31" y="36"/>
                    <a:pt x="30" y="38"/>
                  </a:cubicBezTo>
                  <a:cubicBezTo>
                    <a:pt x="28" y="41"/>
                    <a:pt x="25" y="42"/>
                    <a:pt x="21" y="42"/>
                  </a:cubicBezTo>
                  <a:cubicBezTo>
                    <a:pt x="17" y="42"/>
                    <a:pt x="14" y="41"/>
                    <a:pt x="13" y="38"/>
                  </a:cubicBezTo>
                  <a:cubicBezTo>
                    <a:pt x="11" y="36"/>
                    <a:pt x="10" y="32"/>
                    <a:pt x="11" y="27"/>
                  </a:cubicBezTo>
                  <a:cubicBezTo>
                    <a:pt x="11" y="0"/>
                    <a:pt x="11" y="0"/>
                    <a:pt x="11" y="0"/>
                  </a:cubicBezTo>
                  <a:cubicBezTo>
                    <a:pt x="0" y="0"/>
                    <a:pt x="0" y="0"/>
                    <a:pt x="0" y="0"/>
                  </a:cubicBezTo>
                  <a:cubicBezTo>
                    <a:pt x="0" y="31"/>
                    <a:pt x="0" y="31"/>
                    <a:pt x="0" y="31"/>
                  </a:cubicBezTo>
                  <a:cubicBezTo>
                    <a:pt x="0" y="43"/>
                    <a:pt x="8" y="49"/>
                    <a:pt x="21" y="49"/>
                  </a:cubicBezTo>
                  <a:cubicBezTo>
                    <a:pt x="35" y="49"/>
                    <a:pt x="42" y="43"/>
                    <a:pt x="42" y="31"/>
                  </a:cubicBezTo>
                  <a:cubicBezTo>
                    <a:pt x="42" y="0"/>
                    <a:pt x="42" y="0"/>
                    <a:pt x="42" y="0"/>
                  </a:cubicBezTo>
                  <a:lnTo>
                    <a:pt x="32" y="0"/>
                  </a:ln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54" name="Freeform 19"/>
            <p:cNvSpPr/>
            <p:nvPr/>
          </p:nvSpPr>
          <p:spPr bwMode="auto">
            <a:xfrm>
              <a:off x="2243365" y="5392254"/>
              <a:ext cx="161086" cy="206462"/>
            </a:xfrm>
            <a:custGeom>
              <a:avLst/>
              <a:gdLst>
                <a:gd name="T0" fmla="*/ 42 w 43"/>
                <a:gd name="T1" fmla="*/ 16 h 55"/>
                <a:gd name="T2" fmla="*/ 23 w 43"/>
                <a:gd name="T3" fmla="*/ 0 h 55"/>
                <a:gd name="T4" fmla="*/ 1 w 43"/>
                <a:gd name="T5" fmla="*/ 17 h 55"/>
                <a:gd name="T6" fmla="*/ 19 w 43"/>
                <a:gd name="T7" fmla="*/ 32 h 55"/>
                <a:gd name="T8" fmla="*/ 21 w 43"/>
                <a:gd name="T9" fmla="*/ 33 h 55"/>
                <a:gd name="T10" fmla="*/ 31 w 43"/>
                <a:gd name="T11" fmla="*/ 40 h 55"/>
                <a:gd name="T12" fmla="*/ 20 w 43"/>
                <a:gd name="T13" fmla="*/ 47 h 55"/>
                <a:gd name="T14" fmla="*/ 11 w 43"/>
                <a:gd name="T15" fmla="*/ 37 h 55"/>
                <a:gd name="T16" fmla="*/ 0 w 43"/>
                <a:gd name="T17" fmla="*/ 37 h 55"/>
                <a:gd name="T18" fmla="*/ 20 w 43"/>
                <a:gd name="T19" fmla="*/ 55 h 55"/>
                <a:gd name="T20" fmla="*/ 43 w 43"/>
                <a:gd name="T21" fmla="*/ 38 h 55"/>
                <a:gd name="T22" fmla="*/ 25 w 43"/>
                <a:gd name="T23" fmla="*/ 23 h 55"/>
                <a:gd name="T24" fmla="*/ 23 w 43"/>
                <a:gd name="T25" fmla="*/ 23 h 55"/>
                <a:gd name="T26" fmla="*/ 13 w 43"/>
                <a:gd name="T27" fmla="*/ 15 h 55"/>
                <a:gd name="T28" fmla="*/ 22 w 43"/>
                <a:gd name="T29" fmla="*/ 8 h 55"/>
                <a:gd name="T30" fmla="*/ 31 w 43"/>
                <a:gd name="T31" fmla="*/ 16 h 55"/>
                <a:gd name="T32" fmla="*/ 42 w 43"/>
                <a:gd name="T33" fmla="*/ 1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55">
                  <a:moveTo>
                    <a:pt x="42" y="16"/>
                  </a:moveTo>
                  <a:cubicBezTo>
                    <a:pt x="41" y="6"/>
                    <a:pt x="35" y="0"/>
                    <a:pt x="23" y="0"/>
                  </a:cubicBezTo>
                  <a:cubicBezTo>
                    <a:pt x="9" y="1"/>
                    <a:pt x="2" y="6"/>
                    <a:pt x="1" y="17"/>
                  </a:cubicBezTo>
                  <a:cubicBezTo>
                    <a:pt x="1" y="24"/>
                    <a:pt x="7" y="29"/>
                    <a:pt x="19" y="32"/>
                  </a:cubicBezTo>
                  <a:cubicBezTo>
                    <a:pt x="19" y="32"/>
                    <a:pt x="20" y="32"/>
                    <a:pt x="21" y="33"/>
                  </a:cubicBezTo>
                  <a:cubicBezTo>
                    <a:pt x="28" y="34"/>
                    <a:pt x="31" y="36"/>
                    <a:pt x="31" y="40"/>
                  </a:cubicBezTo>
                  <a:cubicBezTo>
                    <a:pt x="31" y="45"/>
                    <a:pt x="27" y="47"/>
                    <a:pt x="20" y="47"/>
                  </a:cubicBezTo>
                  <a:cubicBezTo>
                    <a:pt x="14" y="47"/>
                    <a:pt x="11" y="43"/>
                    <a:pt x="11" y="37"/>
                  </a:cubicBezTo>
                  <a:cubicBezTo>
                    <a:pt x="0" y="37"/>
                    <a:pt x="0" y="37"/>
                    <a:pt x="0" y="37"/>
                  </a:cubicBezTo>
                  <a:cubicBezTo>
                    <a:pt x="0" y="49"/>
                    <a:pt x="6" y="55"/>
                    <a:pt x="20" y="55"/>
                  </a:cubicBezTo>
                  <a:cubicBezTo>
                    <a:pt x="35" y="54"/>
                    <a:pt x="43" y="49"/>
                    <a:pt x="43" y="38"/>
                  </a:cubicBezTo>
                  <a:cubicBezTo>
                    <a:pt x="43" y="30"/>
                    <a:pt x="37" y="25"/>
                    <a:pt x="25" y="23"/>
                  </a:cubicBezTo>
                  <a:cubicBezTo>
                    <a:pt x="24" y="23"/>
                    <a:pt x="23" y="23"/>
                    <a:pt x="23" y="23"/>
                  </a:cubicBezTo>
                  <a:cubicBezTo>
                    <a:pt x="16" y="22"/>
                    <a:pt x="13" y="19"/>
                    <a:pt x="13" y="15"/>
                  </a:cubicBezTo>
                  <a:cubicBezTo>
                    <a:pt x="14" y="11"/>
                    <a:pt x="16" y="9"/>
                    <a:pt x="22" y="8"/>
                  </a:cubicBezTo>
                  <a:cubicBezTo>
                    <a:pt x="28" y="8"/>
                    <a:pt x="30" y="11"/>
                    <a:pt x="31" y="16"/>
                  </a:cubicBezTo>
                  <a:lnTo>
                    <a:pt x="42" y="16"/>
                  </a:ln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55" name="Freeform 20"/>
            <p:cNvSpPr/>
            <p:nvPr/>
          </p:nvSpPr>
          <p:spPr bwMode="auto">
            <a:xfrm>
              <a:off x="2445289" y="5396791"/>
              <a:ext cx="158817" cy="197387"/>
            </a:xfrm>
            <a:custGeom>
              <a:avLst/>
              <a:gdLst>
                <a:gd name="T0" fmla="*/ 0 w 70"/>
                <a:gd name="T1" fmla="*/ 15 h 87"/>
                <a:gd name="T2" fmla="*/ 26 w 70"/>
                <a:gd name="T3" fmla="*/ 15 h 87"/>
                <a:gd name="T4" fmla="*/ 26 w 70"/>
                <a:gd name="T5" fmla="*/ 87 h 87"/>
                <a:gd name="T6" fmla="*/ 44 w 70"/>
                <a:gd name="T7" fmla="*/ 87 h 87"/>
                <a:gd name="T8" fmla="*/ 44 w 70"/>
                <a:gd name="T9" fmla="*/ 15 h 87"/>
                <a:gd name="T10" fmla="*/ 70 w 70"/>
                <a:gd name="T11" fmla="*/ 15 h 87"/>
                <a:gd name="T12" fmla="*/ 70 w 70"/>
                <a:gd name="T13" fmla="*/ 0 h 87"/>
                <a:gd name="T14" fmla="*/ 0 w 70"/>
                <a:gd name="T15" fmla="*/ 0 h 87"/>
                <a:gd name="T16" fmla="*/ 0 w 70"/>
                <a:gd name="T17" fmla="*/ 1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87">
                  <a:moveTo>
                    <a:pt x="0" y="15"/>
                  </a:moveTo>
                  <a:lnTo>
                    <a:pt x="26" y="15"/>
                  </a:lnTo>
                  <a:lnTo>
                    <a:pt x="26" y="87"/>
                  </a:lnTo>
                  <a:lnTo>
                    <a:pt x="44" y="87"/>
                  </a:lnTo>
                  <a:lnTo>
                    <a:pt x="44" y="15"/>
                  </a:lnTo>
                  <a:lnTo>
                    <a:pt x="70" y="15"/>
                  </a:lnTo>
                  <a:lnTo>
                    <a:pt x="70" y="0"/>
                  </a:lnTo>
                  <a:lnTo>
                    <a:pt x="0" y="0"/>
                  </a:lnTo>
                  <a:lnTo>
                    <a:pt x="0" y="15"/>
                  </a:ln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56" name="Freeform 21"/>
            <p:cNvSpPr/>
            <p:nvPr/>
          </p:nvSpPr>
          <p:spPr bwMode="auto">
            <a:xfrm>
              <a:off x="2651751" y="5380909"/>
              <a:ext cx="167892" cy="190581"/>
            </a:xfrm>
            <a:custGeom>
              <a:avLst/>
              <a:gdLst>
                <a:gd name="T0" fmla="*/ 45 w 45"/>
                <a:gd name="T1" fmla="*/ 17 h 51"/>
                <a:gd name="T2" fmla="*/ 22 w 45"/>
                <a:gd name="T3" fmla="*/ 0 h 51"/>
                <a:gd name="T4" fmla="*/ 0 w 45"/>
                <a:gd name="T5" fmla="*/ 26 h 51"/>
                <a:gd name="T6" fmla="*/ 22 w 45"/>
                <a:gd name="T7" fmla="*/ 51 h 51"/>
                <a:gd name="T8" fmla="*/ 45 w 45"/>
                <a:gd name="T9" fmla="*/ 35 h 51"/>
                <a:gd name="T10" fmla="*/ 33 w 45"/>
                <a:gd name="T11" fmla="*/ 35 h 51"/>
                <a:gd name="T12" fmla="*/ 22 w 45"/>
                <a:gd name="T13" fmla="*/ 44 h 51"/>
                <a:gd name="T14" fmla="*/ 12 w 45"/>
                <a:gd name="T15" fmla="*/ 26 h 51"/>
                <a:gd name="T16" fmla="*/ 22 w 45"/>
                <a:gd name="T17" fmla="*/ 8 h 51"/>
                <a:gd name="T18" fmla="*/ 33 w 45"/>
                <a:gd name="T19" fmla="*/ 17 h 51"/>
                <a:gd name="T20" fmla="*/ 45 w 45"/>
                <a:gd name="T21" fmla="*/ 1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51">
                  <a:moveTo>
                    <a:pt x="45" y="17"/>
                  </a:moveTo>
                  <a:cubicBezTo>
                    <a:pt x="44" y="6"/>
                    <a:pt x="37" y="0"/>
                    <a:pt x="22" y="0"/>
                  </a:cubicBezTo>
                  <a:cubicBezTo>
                    <a:pt x="8" y="1"/>
                    <a:pt x="1" y="9"/>
                    <a:pt x="0" y="26"/>
                  </a:cubicBezTo>
                  <a:cubicBezTo>
                    <a:pt x="1" y="43"/>
                    <a:pt x="8" y="51"/>
                    <a:pt x="22" y="51"/>
                  </a:cubicBezTo>
                  <a:cubicBezTo>
                    <a:pt x="37" y="51"/>
                    <a:pt x="44" y="46"/>
                    <a:pt x="45" y="35"/>
                  </a:cubicBezTo>
                  <a:cubicBezTo>
                    <a:pt x="33" y="35"/>
                    <a:pt x="33" y="35"/>
                    <a:pt x="33" y="35"/>
                  </a:cubicBezTo>
                  <a:cubicBezTo>
                    <a:pt x="33" y="41"/>
                    <a:pt x="29" y="44"/>
                    <a:pt x="22" y="44"/>
                  </a:cubicBezTo>
                  <a:cubicBezTo>
                    <a:pt x="16" y="44"/>
                    <a:pt x="13" y="38"/>
                    <a:pt x="12" y="26"/>
                  </a:cubicBezTo>
                  <a:cubicBezTo>
                    <a:pt x="13" y="14"/>
                    <a:pt x="16" y="8"/>
                    <a:pt x="22" y="8"/>
                  </a:cubicBezTo>
                  <a:cubicBezTo>
                    <a:pt x="29" y="8"/>
                    <a:pt x="32" y="11"/>
                    <a:pt x="33" y="17"/>
                  </a:cubicBezTo>
                  <a:lnTo>
                    <a:pt x="45" y="17"/>
                  </a:ln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grpSp>
          <p:nvGrpSpPr>
            <p:cNvPr id="57" name="组合 78"/>
            <p:cNvGrpSpPr/>
            <p:nvPr/>
          </p:nvGrpSpPr>
          <p:grpSpPr>
            <a:xfrm>
              <a:off x="3720364" y="4664393"/>
              <a:ext cx="6913082" cy="1818732"/>
              <a:chOff x="3720364" y="3034784"/>
              <a:chExt cx="6913082" cy="1818732"/>
            </a:xfrm>
            <a:solidFill>
              <a:schemeClr val="bg1"/>
            </a:solidFill>
          </p:grpSpPr>
          <p:grpSp>
            <p:nvGrpSpPr>
              <p:cNvPr id="58" name="组合 79"/>
              <p:cNvGrpSpPr/>
              <p:nvPr/>
            </p:nvGrpSpPr>
            <p:grpSpPr>
              <a:xfrm>
                <a:off x="3724901" y="3034784"/>
                <a:ext cx="6908545" cy="1247850"/>
                <a:chOff x="3724901" y="3034784"/>
                <a:chExt cx="6908545" cy="1247850"/>
              </a:xfrm>
              <a:grpFill/>
            </p:grpSpPr>
            <p:sp>
              <p:nvSpPr>
                <p:cNvPr id="59" name="Freeform 22"/>
                <p:cNvSpPr/>
                <p:nvPr/>
              </p:nvSpPr>
              <p:spPr bwMode="auto">
                <a:xfrm>
                  <a:off x="8489415" y="3148225"/>
                  <a:ext cx="812236" cy="868957"/>
                </a:xfrm>
                <a:custGeom>
                  <a:avLst/>
                  <a:gdLst>
                    <a:gd name="T0" fmla="*/ 80 w 219"/>
                    <a:gd name="T1" fmla="*/ 17 h 233"/>
                    <a:gd name="T2" fmla="*/ 75 w 219"/>
                    <a:gd name="T3" fmla="*/ 81 h 233"/>
                    <a:gd name="T4" fmla="*/ 60 w 219"/>
                    <a:gd name="T5" fmla="*/ 127 h 233"/>
                    <a:gd name="T6" fmla="*/ 28 w 219"/>
                    <a:gd name="T7" fmla="*/ 118 h 233"/>
                    <a:gd name="T8" fmla="*/ 0 w 219"/>
                    <a:gd name="T9" fmla="*/ 146 h 233"/>
                    <a:gd name="T10" fmla="*/ 23 w 219"/>
                    <a:gd name="T11" fmla="*/ 150 h 233"/>
                    <a:gd name="T12" fmla="*/ 63 w 219"/>
                    <a:gd name="T13" fmla="*/ 159 h 233"/>
                    <a:gd name="T14" fmla="*/ 32 w 219"/>
                    <a:gd name="T15" fmla="*/ 201 h 233"/>
                    <a:gd name="T16" fmla="*/ 108 w 219"/>
                    <a:gd name="T17" fmla="*/ 194 h 233"/>
                    <a:gd name="T18" fmla="*/ 131 w 219"/>
                    <a:gd name="T19" fmla="*/ 124 h 233"/>
                    <a:gd name="T20" fmla="*/ 218 w 219"/>
                    <a:gd name="T21" fmla="*/ 96 h 233"/>
                    <a:gd name="T22" fmla="*/ 184 w 219"/>
                    <a:gd name="T23" fmla="*/ 77 h 233"/>
                    <a:gd name="T24" fmla="*/ 159 w 219"/>
                    <a:gd name="T25" fmla="*/ 91 h 233"/>
                    <a:gd name="T26" fmla="*/ 131 w 219"/>
                    <a:gd name="T27" fmla="*/ 103 h 233"/>
                    <a:gd name="T28" fmla="*/ 134 w 219"/>
                    <a:gd name="T29" fmla="*/ 36 h 233"/>
                    <a:gd name="T30" fmla="*/ 110 w 219"/>
                    <a:gd name="T31" fmla="*/ 1 h 233"/>
                    <a:gd name="T32" fmla="*/ 80 w 219"/>
                    <a:gd name="T33" fmla="*/ 17 h 233"/>
                    <a:gd name="T34" fmla="*/ 123 w 219"/>
                    <a:gd name="T35" fmla="*/ 185 h 233"/>
                    <a:gd name="T36" fmla="*/ 209 w 219"/>
                    <a:gd name="T37" fmla="*/ 208 h 233"/>
                    <a:gd name="T38" fmla="*/ 196 w 219"/>
                    <a:gd name="T39" fmla="*/ 232 h 233"/>
                    <a:gd name="T40" fmla="*/ 159 w 219"/>
                    <a:gd name="T41" fmla="*/ 223 h 233"/>
                    <a:gd name="T42" fmla="*/ 123 w 219"/>
                    <a:gd name="T43" fmla="*/ 18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233">
                      <a:moveTo>
                        <a:pt x="80" y="17"/>
                      </a:moveTo>
                      <a:cubicBezTo>
                        <a:pt x="81" y="40"/>
                        <a:pt x="76" y="61"/>
                        <a:pt x="75" y="81"/>
                      </a:cubicBezTo>
                      <a:cubicBezTo>
                        <a:pt x="74" y="100"/>
                        <a:pt x="69" y="115"/>
                        <a:pt x="60" y="127"/>
                      </a:cubicBezTo>
                      <a:cubicBezTo>
                        <a:pt x="48" y="126"/>
                        <a:pt x="38" y="125"/>
                        <a:pt x="28" y="118"/>
                      </a:cubicBezTo>
                      <a:cubicBezTo>
                        <a:pt x="18" y="114"/>
                        <a:pt x="3" y="131"/>
                        <a:pt x="0" y="146"/>
                      </a:cubicBezTo>
                      <a:cubicBezTo>
                        <a:pt x="1" y="149"/>
                        <a:pt x="13" y="142"/>
                        <a:pt x="23" y="150"/>
                      </a:cubicBezTo>
                      <a:cubicBezTo>
                        <a:pt x="35" y="160"/>
                        <a:pt x="51" y="162"/>
                        <a:pt x="63" y="159"/>
                      </a:cubicBezTo>
                      <a:cubicBezTo>
                        <a:pt x="58" y="176"/>
                        <a:pt x="46" y="189"/>
                        <a:pt x="32" y="201"/>
                      </a:cubicBezTo>
                      <a:cubicBezTo>
                        <a:pt x="15" y="225"/>
                        <a:pt x="28" y="231"/>
                        <a:pt x="108" y="194"/>
                      </a:cubicBezTo>
                      <a:cubicBezTo>
                        <a:pt x="121" y="171"/>
                        <a:pt x="127" y="149"/>
                        <a:pt x="131" y="124"/>
                      </a:cubicBezTo>
                      <a:cubicBezTo>
                        <a:pt x="164" y="116"/>
                        <a:pt x="210" y="103"/>
                        <a:pt x="218" y="96"/>
                      </a:cubicBezTo>
                      <a:cubicBezTo>
                        <a:pt x="214" y="83"/>
                        <a:pt x="196" y="84"/>
                        <a:pt x="184" y="77"/>
                      </a:cubicBezTo>
                      <a:cubicBezTo>
                        <a:pt x="174" y="80"/>
                        <a:pt x="167" y="85"/>
                        <a:pt x="159" y="91"/>
                      </a:cubicBezTo>
                      <a:cubicBezTo>
                        <a:pt x="150" y="98"/>
                        <a:pt x="140" y="106"/>
                        <a:pt x="131" y="103"/>
                      </a:cubicBezTo>
                      <a:cubicBezTo>
                        <a:pt x="130" y="77"/>
                        <a:pt x="142" y="58"/>
                        <a:pt x="134" y="36"/>
                      </a:cubicBezTo>
                      <a:cubicBezTo>
                        <a:pt x="129" y="24"/>
                        <a:pt x="121" y="12"/>
                        <a:pt x="110" y="1"/>
                      </a:cubicBezTo>
                      <a:cubicBezTo>
                        <a:pt x="96" y="0"/>
                        <a:pt x="100" y="15"/>
                        <a:pt x="80" y="17"/>
                      </a:cubicBezTo>
                      <a:close/>
                      <a:moveTo>
                        <a:pt x="123" y="185"/>
                      </a:moveTo>
                      <a:cubicBezTo>
                        <a:pt x="157" y="182"/>
                        <a:pt x="189" y="182"/>
                        <a:pt x="209" y="208"/>
                      </a:cubicBezTo>
                      <a:cubicBezTo>
                        <a:pt x="219" y="225"/>
                        <a:pt x="205" y="227"/>
                        <a:pt x="196" y="232"/>
                      </a:cubicBezTo>
                      <a:cubicBezTo>
                        <a:pt x="181" y="232"/>
                        <a:pt x="164" y="233"/>
                        <a:pt x="159" y="223"/>
                      </a:cubicBezTo>
                      <a:cubicBezTo>
                        <a:pt x="152" y="207"/>
                        <a:pt x="132" y="202"/>
                        <a:pt x="123" y="185"/>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60" name="Freeform 23"/>
                <p:cNvSpPr/>
                <p:nvPr/>
              </p:nvSpPr>
              <p:spPr bwMode="auto">
                <a:xfrm>
                  <a:off x="9680543" y="3034784"/>
                  <a:ext cx="952903" cy="1154827"/>
                </a:xfrm>
                <a:custGeom>
                  <a:avLst/>
                  <a:gdLst>
                    <a:gd name="T0" fmla="*/ 49 w 257"/>
                    <a:gd name="T1" fmla="*/ 24 h 310"/>
                    <a:gd name="T2" fmla="*/ 61 w 257"/>
                    <a:gd name="T3" fmla="*/ 78 h 310"/>
                    <a:gd name="T4" fmla="*/ 85 w 257"/>
                    <a:gd name="T5" fmla="*/ 72 h 310"/>
                    <a:gd name="T6" fmla="*/ 88 w 257"/>
                    <a:gd name="T7" fmla="*/ 55 h 310"/>
                    <a:gd name="T8" fmla="*/ 89 w 257"/>
                    <a:gd name="T9" fmla="*/ 37 h 310"/>
                    <a:gd name="T10" fmla="*/ 49 w 257"/>
                    <a:gd name="T11" fmla="*/ 24 h 310"/>
                    <a:gd name="T12" fmla="*/ 147 w 257"/>
                    <a:gd name="T13" fmla="*/ 48 h 310"/>
                    <a:gd name="T14" fmla="*/ 118 w 257"/>
                    <a:gd name="T15" fmla="*/ 26 h 310"/>
                    <a:gd name="T16" fmla="*/ 122 w 257"/>
                    <a:gd name="T17" fmla="*/ 62 h 310"/>
                    <a:gd name="T18" fmla="*/ 147 w 257"/>
                    <a:gd name="T19" fmla="*/ 48 h 310"/>
                    <a:gd name="T20" fmla="*/ 208 w 257"/>
                    <a:gd name="T21" fmla="*/ 9 h 310"/>
                    <a:gd name="T22" fmla="*/ 164 w 257"/>
                    <a:gd name="T23" fmla="*/ 76 h 310"/>
                    <a:gd name="T24" fmla="*/ 227 w 257"/>
                    <a:gd name="T25" fmla="*/ 63 h 310"/>
                    <a:gd name="T26" fmla="*/ 250 w 257"/>
                    <a:gd name="T27" fmla="*/ 38 h 310"/>
                    <a:gd name="T28" fmla="*/ 208 w 257"/>
                    <a:gd name="T29" fmla="*/ 9 h 310"/>
                    <a:gd name="T30" fmla="*/ 1 w 257"/>
                    <a:gd name="T31" fmla="*/ 163 h 310"/>
                    <a:gd name="T32" fmla="*/ 14 w 257"/>
                    <a:gd name="T33" fmla="*/ 116 h 310"/>
                    <a:gd name="T34" fmla="*/ 179 w 257"/>
                    <a:gd name="T35" fmla="*/ 101 h 310"/>
                    <a:gd name="T36" fmla="*/ 191 w 257"/>
                    <a:gd name="T37" fmla="*/ 129 h 310"/>
                    <a:gd name="T38" fmla="*/ 162 w 257"/>
                    <a:gd name="T39" fmla="*/ 149 h 310"/>
                    <a:gd name="T40" fmla="*/ 135 w 257"/>
                    <a:gd name="T41" fmla="*/ 215 h 310"/>
                    <a:gd name="T42" fmla="*/ 169 w 257"/>
                    <a:gd name="T43" fmla="*/ 222 h 310"/>
                    <a:gd name="T44" fmla="*/ 199 w 257"/>
                    <a:gd name="T45" fmla="*/ 221 h 310"/>
                    <a:gd name="T46" fmla="*/ 199 w 257"/>
                    <a:gd name="T47" fmla="*/ 247 h 310"/>
                    <a:gd name="T48" fmla="*/ 149 w 257"/>
                    <a:gd name="T49" fmla="*/ 246 h 310"/>
                    <a:gd name="T50" fmla="*/ 148 w 257"/>
                    <a:gd name="T51" fmla="*/ 259 h 310"/>
                    <a:gd name="T52" fmla="*/ 111 w 257"/>
                    <a:gd name="T53" fmla="*/ 300 h 310"/>
                    <a:gd name="T54" fmla="*/ 41 w 257"/>
                    <a:gd name="T55" fmla="*/ 263 h 310"/>
                    <a:gd name="T56" fmla="*/ 32 w 257"/>
                    <a:gd name="T57" fmla="*/ 213 h 310"/>
                    <a:gd name="T58" fmla="*/ 104 w 257"/>
                    <a:gd name="T59" fmla="*/ 219 h 310"/>
                    <a:gd name="T60" fmla="*/ 139 w 257"/>
                    <a:gd name="T61" fmla="*/ 167 h 310"/>
                    <a:gd name="T62" fmla="*/ 98 w 257"/>
                    <a:gd name="T63" fmla="*/ 183 h 310"/>
                    <a:gd name="T64" fmla="*/ 67 w 257"/>
                    <a:gd name="T65" fmla="*/ 196 h 310"/>
                    <a:gd name="T66" fmla="*/ 145 w 257"/>
                    <a:gd name="T67" fmla="*/ 136 h 310"/>
                    <a:gd name="T68" fmla="*/ 55 w 257"/>
                    <a:gd name="T69" fmla="*/ 149 h 310"/>
                    <a:gd name="T70" fmla="*/ 39 w 257"/>
                    <a:gd name="T71" fmla="*/ 154 h 310"/>
                    <a:gd name="T72" fmla="*/ 1 w 257"/>
                    <a:gd name="T73" fmla="*/ 163 h 310"/>
                    <a:gd name="T74" fmla="*/ 60 w 257"/>
                    <a:gd name="T75" fmla="*/ 249 h 310"/>
                    <a:gd name="T76" fmla="*/ 71 w 257"/>
                    <a:gd name="T77" fmla="*/ 272 h 310"/>
                    <a:gd name="T78" fmla="*/ 104 w 257"/>
                    <a:gd name="T79" fmla="*/ 272 h 310"/>
                    <a:gd name="T80" fmla="*/ 114 w 257"/>
                    <a:gd name="T81" fmla="*/ 253 h 310"/>
                    <a:gd name="T82" fmla="*/ 60 w 257"/>
                    <a:gd name="T83" fmla="*/ 24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7" h="310">
                      <a:moveTo>
                        <a:pt x="49" y="24"/>
                      </a:moveTo>
                      <a:cubicBezTo>
                        <a:pt x="36" y="41"/>
                        <a:pt x="44" y="58"/>
                        <a:pt x="61" y="78"/>
                      </a:cubicBezTo>
                      <a:cubicBezTo>
                        <a:pt x="74" y="80"/>
                        <a:pt x="82" y="79"/>
                        <a:pt x="85" y="72"/>
                      </a:cubicBezTo>
                      <a:cubicBezTo>
                        <a:pt x="88" y="68"/>
                        <a:pt x="87" y="61"/>
                        <a:pt x="88" y="55"/>
                      </a:cubicBezTo>
                      <a:cubicBezTo>
                        <a:pt x="88" y="49"/>
                        <a:pt x="90" y="43"/>
                        <a:pt x="89" y="37"/>
                      </a:cubicBezTo>
                      <a:cubicBezTo>
                        <a:pt x="84" y="20"/>
                        <a:pt x="47" y="4"/>
                        <a:pt x="49" y="24"/>
                      </a:cubicBezTo>
                      <a:close/>
                      <a:moveTo>
                        <a:pt x="147" y="48"/>
                      </a:moveTo>
                      <a:cubicBezTo>
                        <a:pt x="141" y="36"/>
                        <a:pt x="139" y="22"/>
                        <a:pt x="118" y="26"/>
                      </a:cubicBezTo>
                      <a:cubicBezTo>
                        <a:pt x="103" y="43"/>
                        <a:pt x="115" y="56"/>
                        <a:pt x="122" y="62"/>
                      </a:cubicBezTo>
                      <a:cubicBezTo>
                        <a:pt x="125" y="70"/>
                        <a:pt x="130" y="64"/>
                        <a:pt x="147" y="48"/>
                      </a:cubicBezTo>
                      <a:close/>
                      <a:moveTo>
                        <a:pt x="208" y="9"/>
                      </a:moveTo>
                      <a:cubicBezTo>
                        <a:pt x="193" y="40"/>
                        <a:pt x="178" y="52"/>
                        <a:pt x="164" y="76"/>
                      </a:cubicBezTo>
                      <a:cubicBezTo>
                        <a:pt x="186" y="60"/>
                        <a:pt x="207" y="62"/>
                        <a:pt x="227" y="63"/>
                      </a:cubicBezTo>
                      <a:cubicBezTo>
                        <a:pt x="250" y="50"/>
                        <a:pt x="257" y="42"/>
                        <a:pt x="250" y="38"/>
                      </a:cubicBezTo>
                      <a:cubicBezTo>
                        <a:pt x="240" y="17"/>
                        <a:pt x="229" y="0"/>
                        <a:pt x="208" y="9"/>
                      </a:cubicBezTo>
                      <a:close/>
                      <a:moveTo>
                        <a:pt x="1" y="163"/>
                      </a:moveTo>
                      <a:cubicBezTo>
                        <a:pt x="3" y="149"/>
                        <a:pt x="12" y="130"/>
                        <a:pt x="14" y="116"/>
                      </a:cubicBezTo>
                      <a:cubicBezTo>
                        <a:pt x="62" y="91"/>
                        <a:pt x="104" y="91"/>
                        <a:pt x="179" y="101"/>
                      </a:cubicBezTo>
                      <a:cubicBezTo>
                        <a:pt x="186" y="106"/>
                        <a:pt x="193" y="121"/>
                        <a:pt x="191" y="129"/>
                      </a:cubicBezTo>
                      <a:cubicBezTo>
                        <a:pt x="180" y="139"/>
                        <a:pt x="173" y="139"/>
                        <a:pt x="162" y="149"/>
                      </a:cubicBezTo>
                      <a:cubicBezTo>
                        <a:pt x="166" y="170"/>
                        <a:pt x="149" y="192"/>
                        <a:pt x="135" y="215"/>
                      </a:cubicBezTo>
                      <a:cubicBezTo>
                        <a:pt x="136" y="226"/>
                        <a:pt x="151" y="225"/>
                        <a:pt x="169" y="222"/>
                      </a:cubicBezTo>
                      <a:cubicBezTo>
                        <a:pt x="179" y="221"/>
                        <a:pt x="191" y="216"/>
                        <a:pt x="199" y="221"/>
                      </a:cubicBezTo>
                      <a:cubicBezTo>
                        <a:pt x="220" y="236"/>
                        <a:pt x="204" y="246"/>
                        <a:pt x="199" y="247"/>
                      </a:cubicBezTo>
                      <a:cubicBezTo>
                        <a:pt x="177" y="249"/>
                        <a:pt x="153" y="250"/>
                        <a:pt x="149" y="246"/>
                      </a:cubicBezTo>
                      <a:cubicBezTo>
                        <a:pt x="146" y="252"/>
                        <a:pt x="150" y="252"/>
                        <a:pt x="148" y="259"/>
                      </a:cubicBezTo>
                      <a:cubicBezTo>
                        <a:pt x="141" y="287"/>
                        <a:pt x="127" y="298"/>
                        <a:pt x="111" y="300"/>
                      </a:cubicBezTo>
                      <a:cubicBezTo>
                        <a:pt x="70" y="310"/>
                        <a:pt x="40" y="303"/>
                        <a:pt x="41" y="263"/>
                      </a:cubicBezTo>
                      <a:cubicBezTo>
                        <a:pt x="18" y="240"/>
                        <a:pt x="9" y="221"/>
                        <a:pt x="32" y="213"/>
                      </a:cubicBezTo>
                      <a:cubicBezTo>
                        <a:pt x="42" y="226"/>
                        <a:pt x="69" y="225"/>
                        <a:pt x="104" y="219"/>
                      </a:cubicBezTo>
                      <a:cubicBezTo>
                        <a:pt x="116" y="201"/>
                        <a:pt x="127" y="184"/>
                        <a:pt x="139" y="167"/>
                      </a:cubicBezTo>
                      <a:cubicBezTo>
                        <a:pt x="128" y="166"/>
                        <a:pt x="105" y="163"/>
                        <a:pt x="98" y="183"/>
                      </a:cubicBezTo>
                      <a:cubicBezTo>
                        <a:pt x="91" y="205"/>
                        <a:pt x="75" y="199"/>
                        <a:pt x="67" y="196"/>
                      </a:cubicBezTo>
                      <a:cubicBezTo>
                        <a:pt x="51" y="158"/>
                        <a:pt x="125" y="157"/>
                        <a:pt x="145" y="136"/>
                      </a:cubicBezTo>
                      <a:cubicBezTo>
                        <a:pt x="131" y="121"/>
                        <a:pt x="100" y="131"/>
                        <a:pt x="55" y="149"/>
                      </a:cubicBezTo>
                      <a:cubicBezTo>
                        <a:pt x="53" y="149"/>
                        <a:pt x="40" y="151"/>
                        <a:pt x="39" y="154"/>
                      </a:cubicBezTo>
                      <a:cubicBezTo>
                        <a:pt x="36" y="177"/>
                        <a:pt x="0" y="189"/>
                        <a:pt x="1" y="163"/>
                      </a:cubicBezTo>
                      <a:close/>
                      <a:moveTo>
                        <a:pt x="60" y="249"/>
                      </a:moveTo>
                      <a:cubicBezTo>
                        <a:pt x="55" y="256"/>
                        <a:pt x="58" y="262"/>
                        <a:pt x="71" y="272"/>
                      </a:cubicBezTo>
                      <a:cubicBezTo>
                        <a:pt x="75" y="275"/>
                        <a:pt x="88" y="273"/>
                        <a:pt x="104" y="272"/>
                      </a:cubicBezTo>
                      <a:cubicBezTo>
                        <a:pt x="108" y="264"/>
                        <a:pt x="111" y="261"/>
                        <a:pt x="114" y="253"/>
                      </a:cubicBezTo>
                      <a:cubicBezTo>
                        <a:pt x="96" y="251"/>
                        <a:pt x="78" y="250"/>
                        <a:pt x="60" y="249"/>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61" name="Freeform 24"/>
                <p:cNvSpPr/>
                <p:nvPr/>
              </p:nvSpPr>
              <p:spPr bwMode="auto">
                <a:xfrm>
                  <a:off x="3724901" y="3093774"/>
                  <a:ext cx="680645" cy="1039118"/>
                </a:xfrm>
                <a:custGeom>
                  <a:avLst/>
                  <a:gdLst>
                    <a:gd name="T0" fmla="*/ 13 w 184"/>
                    <a:gd name="T1" fmla="*/ 114 h 279"/>
                    <a:gd name="T2" fmla="*/ 6 w 184"/>
                    <a:gd name="T3" fmla="*/ 136 h 279"/>
                    <a:gd name="T4" fmla="*/ 1 w 184"/>
                    <a:gd name="T5" fmla="*/ 157 h 279"/>
                    <a:gd name="T6" fmla="*/ 59 w 184"/>
                    <a:gd name="T7" fmla="*/ 225 h 279"/>
                    <a:gd name="T8" fmla="*/ 67 w 184"/>
                    <a:gd name="T9" fmla="*/ 255 h 279"/>
                    <a:gd name="T10" fmla="*/ 103 w 184"/>
                    <a:gd name="T11" fmla="*/ 279 h 279"/>
                    <a:gd name="T12" fmla="*/ 167 w 184"/>
                    <a:gd name="T13" fmla="*/ 273 h 279"/>
                    <a:gd name="T14" fmla="*/ 184 w 184"/>
                    <a:gd name="T15" fmla="*/ 260 h 279"/>
                    <a:gd name="T16" fmla="*/ 182 w 184"/>
                    <a:gd name="T17" fmla="*/ 236 h 279"/>
                    <a:gd name="T18" fmla="*/ 135 w 184"/>
                    <a:gd name="T19" fmla="*/ 237 h 279"/>
                    <a:gd name="T20" fmla="*/ 90 w 184"/>
                    <a:gd name="T21" fmla="*/ 227 h 279"/>
                    <a:gd name="T22" fmla="*/ 143 w 184"/>
                    <a:gd name="T23" fmla="*/ 202 h 279"/>
                    <a:gd name="T24" fmla="*/ 146 w 184"/>
                    <a:gd name="T25" fmla="*/ 159 h 279"/>
                    <a:gd name="T26" fmla="*/ 182 w 184"/>
                    <a:gd name="T27" fmla="*/ 113 h 279"/>
                    <a:gd name="T28" fmla="*/ 126 w 184"/>
                    <a:gd name="T29" fmla="*/ 63 h 279"/>
                    <a:gd name="T30" fmla="*/ 83 w 184"/>
                    <a:gd name="T31" fmla="*/ 0 h 279"/>
                    <a:gd name="T32" fmla="*/ 88 w 184"/>
                    <a:gd name="T33" fmla="*/ 60 h 279"/>
                    <a:gd name="T34" fmla="*/ 41 w 184"/>
                    <a:gd name="T35" fmla="*/ 124 h 279"/>
                    <a:gd name="T36" fmla="*/ 46 w 184"/>
                    <a:gd name="T37" fmla="*/ 182 h 279"/>
                    <a:gd name="T38" fmla="*/ 13 w 184"/>
                    <a:gd name="T39" fmla="*/ 114 h 279"/>
                    <a:gd name="T40" fmla="*/ 112 w 184"/>
                    <a:gd name="T41" fmla="*/ 90 h 279"/>
                    <a:gd name="T42" fmla="*/ 132 w 184"/>
                    <a:gd name="T43" fmla="*/ 89 h 279"/>
                    <a:gd name="T44" fmla="*/ 147 w 184"/>
                    <a:gd name="T45" fmla="*/ 114 h 279"/>
                    <a:gd name="T46" fmla="*/ 129 w 184"/>
                    <a:gd name="T47" fmla="*/ 141 h 279"/>
                    <a:gd name="T48" fmla="*/ 108 w 184"/>
                    <a:gd name="T49" fmla="*/ 142 h 279"/>
                    <a:gd name="T50" fmla="*/ 105 w 184"/>
                    <a:gd name="T51" fmla="*/ 117 h 279"/>
                    <a:gd name="T52" fmla="*/ 112 w 184"/>
                    <a:gd name="T53" fmla="*/ 90 h 279"/>
                    <a:gd name="T54" fmla="*/ 89 w 184"/>
                    <a:gd name="T55" fmla="*/ 161 h 279"/>
                    <a:gd name="T56" fmla="*/ 107 w 184"/>
                    <a:gd name="T57" fmla="*/ 158 h 279"/>
                    <a:gd name="T58" fmla="*/ 105 w 184"/>
                    <a:gd name="T59" fmla="*/ 167 h 279"/>
                    <a:gd name="T60" fmla="*/ 95 w 184"/>
                    <a:gd name="T61" fmla="*/ 168 h 279"/>
                    <a:gd name="T62" fmla="*/ 89 w 184"/>
                    <a:gd name="T63" fmla="*/ 161 h 279"/>
                    <a:gd name="T64" fmla="*/ 95 w 184"/>
                    <a:gd name="T65" fmla="*/ 181 h 279"/>
                    <a:gd name="T66" fmla="*/ 112 w 184"/>
                    <a:gd name="T67" fmla="*/ 178 h 279"/>
                    <a:gd name="T68" fmla="*/ 119 w 184"/>
                    <a:gd name="T69" fmla="*/ 184 h 279"/>
                    <a:gd name="T70" fmla="*/ 103 w 184"/>
                    <a:gd name="T71" fmla="*/ 186 h 279"/>
                    <a:gd name="T72" fmla="*/ 95 w 184"/>
                    <a:gd name="T73" fmla="*/ 18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279">
                      <a:moveTo>
                        <a:pt x="13" y="114"/>
                      </a:moveTo>
                      <a:cubicBezTo>
                        <a:pt x="7" y="115"/>
                        <a:pt x="8" y="124"/>
                        <a:pt x="6" y="136"/>
                      </a:cubicBezTo>
                      <a:cubicBezTo>
                        <a:pt x="5" y="142"/>
                        <a:pt x="0" y="150"/>
                        <a:pt x="1" y="157"/>
                      </a:cubicBezTo>
                      <a:cubicBezTo>
                        <a:pt x="1" y="205"/>
                        <a:pt x="21" y="214"/>
                        <a:pt x="59" y="225"/>
                      </a:cubicBezTo>
                      <a:cubicBezTo>
                        <a:pt x="62" y="235"/>
                        <a:pt x="65" y="245"/>
                        <a:pt x="67" y="255"/>
                      </a:cubicBezTo>
                      <a:cubicBezTo>
                        <a:pt x="77" y="267"/>
                        <a:pt x="90" y="274"/>
                        <a:pt x="103" y="279"/>
                      </a:cubicBezTo>
                      <a:cubicBezTo>
                        <a:pt x="126" y="273"/>
                        <a:pt x="147" y="270"/>
                        <a:pt x="167" y="273"/>
                      </a:cubicBezTo>
                      <a:cubicBezTo>
                        <a:pt x="173" y="269"/>
                        <a:pt x="178" y="264"/>
                        <a:pt x="184" y="260"/>
                      </a:cubicBezTo>
                      <a:cubicBezTo>
                        <a:pt x="182" y="254"/>
                        <a:pt x="180" y="242"/>
                        <a:pt x="182" y="236"/>
                      </a:cubicBezTo>
                      <a:cubicBezTo>
                        <a:pt x="158" y="235"/>
                        <a:pt x="147" y="237"/>
                        <a:pt x="135" y="237"/>
                      </a:cubicBezTo>
                      <a:cubicBezTo>
                        <a:pt x="108" y="251"/>
                        <a:pt x="91" y="245"/>
                        <a:pt x="90" y="227"/>
                      </a:cubicBezTo>
                      <a:cubicBezTo>
                        <a:pt x="107" y="226"/>
                        <a:pt x="119" y="224"/>
                        <a:pt x="143" y="202"/>
                      </a:cubicBezTo>
                      <a:cubicBezTo>
                        <a:pt x="138" y="188"/>
                        <a:pt x="138" y="173"/>
                        <a:pt x="146" y="159"/>
                      </a:cubicBezTo>
                      <a:cubicBezTo>
                        <a:pt x="158" y="144"/>
                        <a:pt x="170" y="128"/>
                        <a:pt x="182" y="113"/>
                      </a:cubicBezTo>
                      <a:cubicBezTo>
                        <a:pt x="167" y="92"/>
                        <a:pt x="147" y="78"/>
                        <a:pt x="126" y="63"/>
                      </a:cubicBezTo>
                      <a:cubicBezTo>
                        <a:pt x="128" y="26"/>
                        <a:pt x="110" y="5"/>
                        <a:pt x="83" y="0"/>
                      </a:cubicBezTo>
                      <a:cubicBezTo>
                        <a:pt x="90" y="24"/>
                        <a:pt x="97" y="45"/>
                        <a:pt x="88" y="60"/>
                      </a:cubicBezTo>
                      <a:cubicBezTo>
                        <a:pt x="66" y="78"/>
                        <a:pt x="50" y="100"/>
                        <a:pt x="41" y="124"/>
                      </a:cubicBezTo>
                      <a:cubicBezTo>
                        <a:pt x="54" y="142"/>
                        <a:pt x="64" y="161"/>
                        <a:pt x="46" y="182"/>
                      </a:cubicBezTo>
                      <a:cubicBezTo>
                        <a:pt x="25" y="161"/>
                        <a:pt x="20" y="120"/>
                        <a:pt x="13" y="114"/>
                      </a:cubicBezTo>
                      <a:close/>
                      <a:moveTo>
                        <a:pt x="112" y="90"/>
                      </a:moveTo>
                      <a:cubicBezTo>
                        <a:pt x="119" y="91"/>
                        <a:pt x="125" y="87"/>
                        <a:pt x="132" y="89"/>
                      </a:cubicBezTo>
                      <a:cubicBezTo>
                        <a:pt x="149" y="95"/>
                        <a:pt x="155" y="107"/>
                        <a:pt x="147" y="114"/>
                      </a:cubicBezTo>
                      <a:cubicBezTo>
                        <a:pt x="141" y="123"/>
                        <a:pt x="135" y="132"/>
                        <a:pt x="129" y="141"/>
                      </a:cubicBezTo>
                      <a:cubicBezTo>
                        <a:pt x="122" y="145"/>
                        <a:pt x="115" y="145"/>
                        <a:pt x="108" y="142"/>
                      </a:cubicBezTo>
                      <a:cubicBezTo>
                        <a:pt x="107" y="134"/>
                        <a:pt x="106" y="125"/>
                        <a:pt x="105" y="117"/>
                      </a:cubicBezTo>
                      <a:cubicBezTo>
                        <a:pt x="102" y="104"/>
                        <a:pt x="105" y="96"/>
                        <a:pt x="112" y="90"/>
                      </a:cubicBezTo>
                      <a:close/>
                      <a:moveTo>
                        <a:pt x="89" y="161"/>
                      </a:moveTo>
                      <a:cubicBezTo>
                        <a:pt x="93" y="159"/>
                        <a:pt x="102" y="160"/>
                        <a:pt x="107" y="158"/>
                      </a:cubicBezTo>
                      <a:cubicBezTo>
                        <a:pt x="108" y="162"/>
                        <a:pt x="104" y="163"/>
                        <a:pt x="105" y="167"/>
                      </a:cubicBezTo>
                      <a:cubicBezTo>
                        <a:pt x="101" y="167"/>
                        <a:pt x="98" y="168"/>
                        <a:pt x="95" y="168"/>
                      </a:cubicBezTo>
                      <a:cubicBezTo>
                        <a:pt x="93" y="166"/>
                        <a:pt x="91" y="164"/>
                        <a:pt x="89" y="161"/>
                      </a:cubicBezTo>
                      <a:close/>
                      <a:moveTo>
                        <a:pt x="95" y="181"/>
                      </a:moveTo>
                      <a:cubicBezTo>
                        <a:pt x="101" y="180"/>
                        <a:pt x="106" y="179"/>
                        <a:pt x="112" y="178"/>
                      </a:cubicBezTo>
                      <a:cubicBezTo>
                        <a:pt x="114" y="180"/>
                        <a:pt x="117" y="182"/>
                        <a:pt x="119" y="184"/>
                      </a:cubicBezTo>
                      <a:cubicBezTo>
                        <a:pt x="114" y="185"/>
                        <a:pt x="108" y="185"/>
                        <a:pt x="103" y="186"/>
                      </a:cubicBezTo>
                      <a:cubicBezTo>
                        <a:pt x="100" y="185"/>
                        <a:pt x="98" y="183"/>
                        <a:pt x="95" y="181"/>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62" name="Freeform 25"/>
                <p:cNvSpPr/>
                <p:nvPr/>
              </p:nvSpPr>
              <p:spPr bwMode="auto">
                <a:xfrm>
                  <a:off x="4870653" y="3182258"/>
                  <a:ext cx="691989" cy="862150"/>
                </a:xfrm>
                <a:custGeom>
                  <a:avLst/>
                  <a:gdLst>
                    <a:gd name="T0" fmla="*/ 49 w 187"/>
                    <a:gd name="T1" fmla="*/ 23 h 231"/>
                    <a:gd name="T2" fmla="*/ 68 w 187"/>
                    <a:gd name="T3" fmla="*/ 14 h 231"/>
                    <a:gd name="T4" fmla="*/ 92 w 187"/>
                    <a:gd name="T5" fmla="*/ 3 h 231"/>
                    <a:gd name="T6" fmla="*/ 120 w 187"/>
                    <a:gd name="T7" fmla="*/ 16 h 231"/>
                    <a:gd name="T8" fmla="*/ 124 w 187"/>
                    <a:gd name="T9" fmla="*/ 34 h 231"/>
                    <a:gd name="T10" fmla="*/ 90 w 187"/>
                    <a:gd name="T11" fmla="*/ 113 h 231"/>
                    <a:gd name="T12" fmla="*/ 142 w 187"/>
                    <a:gd name="T13" fmla="*/ 125 h 231"/>
                    <a:gd name="T14" fmla="*/ 181 w 187"/>
                    <a:gd name="T15" fmla="*/ 136 h 231"/>
                    <a:gd name="T16" fmla="*/ 178 w 187"/>
                    <a:gd name="T17" fmla="*/ 157 h 231"/>
                    <a:gd name="T18" fmla="*/ 142 w 187"/>
                    <a:gd name="T19" fmla="*/ 158 h 231"/>
                    <a:gd name="T20" fmla="*/ 111 w 187"/>
                    <a:gd name="T21" fmla="*/ 229 h 231"/>
                    <a:gd name="T22" fmla="*/ 58 w 187"/>
                    <a:gd name="T23" fmla="*/ 227 h 231"/>
                    <a:gd name="T24" fmla="*/ 23 w 187"/>
                    <a:gd name="T25" fmla="*/ 223 h 231"/>
                    <a:gd name="T26" fmla="*/ 13 w 187"/>
                    <a:gd name="T27" fmla="*/ 169 h 231"/>
                    <a:gd name="T28" fmla="*/ 5 w 187"/>
                    <a:gd name="T29" fmla="*/ 141 h 231"/>
                    <a:gd name="T30" fmla="*/ 64 w 187"/>
                    <a:gd name="T31" fmla="*/ 136 h 231"/>
                    <a:gd name="T32" fmla="*/ 57 w 187"/>
                    <a:gd name="T33" fmla="*/ 120 h 231"/>
                    <a:gd name="T34" fmla="*/ 83 w 187"/>
                    <a:gd name="T35" fmla="*/ 66 h 231"/>
                    <a:gd name="T36" fmla="*/ 76 w 187"/>
                    <a:gd name="T37" fmla="*/ 42 h 231"/>
                    <a:gd name="T38" fmla="*/ 49 w 187"/>
                    <a:gd name="T39" fmla="*/ 23 h 231"/>
                    <a:gd name="T40" fmla="*/ 31 w 187"/>
                    <a:gd name="T41" fmla="*/ 165 h 231"/>
                    <a:gd name="T42" fmla="*/ 89 w 187"/>
                    <a:gd name="T43" fmla="*/ 198 h 231"/>
                    <a:gd name="T44" fmla="*/ 97 w 187"/>
                    <a:gd name="T45" fmla="*/ 162 h 231"/>
                    <a:gd name="T46" fmla="*/ 31 w 187"/>
                    <a:gd name="T47" fmla="*/ 16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7" h="231">
                      <a:moveTo>
                        <a:pt x="49" y="23"/>
                      </a:moveTo>
                      <a:cubicBezTo>
                        <a:pt x="54" y="19"/>
                        <a:pt x="61" y="18"/>
                        <a:pt x="68" y="14"/>
                      </a:cubicBezTo>
                      <a:cubicBezTo>
                        <a:pt x="75" y="11"/>
                        <a:pt x="84" y="5"/>
                        <a:pt x="92" y="3"/>
                      </a:cubicBezTo>
                      <a:cubicBezTo>
                        <a:pt x="104" y="0"/>
                        <a:pt x="114" y="7"/>
                        <a:pt x="120" y="16"/>
                      </a:cubicBezTo>
                      <a:cubicBezTo>
                        <a:pt x="123" y="21"/>
                        <a:pt x="123" y="28"/>
                        <a:pt x="124" y="34"/>
                      </a:cubicBezTo>
                      <a:cubicBezTo>
                        <a:pt x="119" y="63"/>
                        <a:pt x="105" y="88"/>
                        <a:pt x="90" y="113"/>
                      </a:cubicBezTo>
                      <a:cubicBezTo>
                        <a:pt x="103" y="124"/>
                        <a:pt x="125" y="121"/>
                        <a:pt x="142" y="125"/>
                      </a:cubicBezTo>
                      <a:cubicBezTo>
                        <a:pt x="148" y="126"/>
                        <a:pt x="170" y="127"/>
                        <a:pt x="181" y="136"/>
                      </a:cubicBezTo>
                      <a:cubicBezTo>
                        <a:pt x="187" y="141"/>
                        <a:pt x="185" y="148"/>
                        <a:pt x="178" y="157"/>
                      </a:cubicBezTo>
                      <a:cubicBezTo>
                        <a:pt x="174" y="162"/>
                        <a:pt x="148" y="155"/>
                        <a:pt x="142" y="158"/>
                      </a:cubicBezTo>
                      <a:cubicBezTo>
                        <a:pt x="134" y="181"/>
                        <a:pt x="134" y="200"/>
                        <a:pt x="111" y="229"/>
                      </a:cubicBezTo>
                      <a:cubicBezTo>
                        <a:pt x="96" y="230"/>
                        <a:pt x="76" y="231"/>
                        <a:pt x="58" y="227"/>
                      </a:cubicBezTo>
                      <a:cubicBezTo>
                        <a:pt x="46" y="224"/>
                        <a:pt x="33" y="225"/>
                        <a:pt x="23" y="223"/>
                      </a:cubicBezTo>
                      <a:cubicBezTo>
                        <a:pt x="28" y="203"/>
                        <a:pt x="25" y="185"/>
                        <a:pt x="13" y="169"/>
                      </a:cubicBezTo>
                      <a:cubicBezTo>
                        <a:pt x="5" y="164"/>
                        <a:pt x="0" y="156"/>
                        <a:pt x="5" y="141"/>
                      </a:cubicBezTo>
                      <a:cubicBezTo>
                        <a:pt x="15" y="129"/>
                        <a:pt x="41" y="134"/>
                        <a:pt x="64" y="136"/>
                      </a:cubicBezTo>
                      <a:cubicBezTo>
                        <a:pt x="62" y="131"/>
                        <a:pt x="59" y="125"/>
                        <a:pt x="57" y="120"/>
                      </a:cubicBezTo>
                      <a:cubicBezTo>
                        <a:pt x="62" y="102"/>
                        <a:pt x="71" y="88"/>
                        <a:pt x="83" y="66"/>
                      </a:cubicBezTo>
                      <a:cubicBezTo>
                        <a:pt x="73" y="62"/>
                        <a:pt x="69" y="49"/>
                        <a:pt x="76" y="42"/>
                      </a:cubicBezTo>
                      <a:cubicBezTo>
                        <a:pt x="81" y="36"/>
                        <a:pt x="60" y="36"/>
                        <a:pt x="49" y="23"/>
                      </a:cubicBezTo>
                      <a:close/>
                      <a:moveTo>
                        <a:pt x="31" y="165"/>
                      </a:moveTo>
                      <a:cubicBezTo>
                        <a:pt x="34" y="187"/>
                        <a:pt x="54" y="198"/>
                        <a:pt x="89" y="198"/>
                      </a:cubicBezTo>
                      <a:cubicBezTo>
                        <a:pt x="100" y="189"/>
                        <a:pt x="102" y="177"/>
                        <a:pt x="97" y="162"/>
                      </a:cubicBezTo>
                      <a:cubicBezTo>
                        <a:pt x="75" y="158"/>
                        <a:pt x="59" y="162"/>
                        <a:pt x="31" y="165"/>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63" name="Freeform 26"/>
                <p:cNvSpPr/>
                <p:nvPr/>
              </p:nvSpPr>
              <p:spPr bwMode="auto">
                <a:xfrm>
                  <a:off x="5898427" y="3043860"/>
                  <a:ext cx="1011892" cy="1238774"/>
                </a:xfrm>
                <a:custGeom>
                  <a:avLst/>
                  <a:gdLst>
                    <a:gd name="T0" fmla="*/ 207 w 273"/>
                    <a:gd name="T1" fmla="*/ 11 h 332"/>
                    <a:gd name="T2" fmla="*/ 199 w 273"/>
                    <a:gd name="T3" fmla="*/ 76 h 332"/>
                    <a:gd name="T4" fmla="*/ 158 w 273"/>
                    <a:gd name="T5" fmla="*/ 75 h 332"/>
                    <a:gd name="T6" fmla="*/ 154 w 273"/>
                    <a:gd name="T7" fmla="*/ 101 h 332"/>
                    <a:gd name="T8" fmla="*/ 149 w 273"/>
                    <a:gd name="T9" fmla="*/ 140 h 332"/>
                    <a:gd name="T10" fmla="*/ 165 w 273"/>
                    <a:gd name="T11" fmla="*/ 145 h 332"/>
                    <a:gd name="T12" fmla="*/ 137 w 273"/>
                    <a:gd name="T13" fmla="*/ 186 h 332"/>
                    <a:gd name="T14" fmla="*/ 152 w 273"/>
                    <a:gd name="T15" fmla="*/ 199 h 332"/>
                    <a:gd name="T16" fmla="*/ 190 w 273"/>
                    <a:gd name="T17" fmla="*/ 197 h 332"/>
                    <a:gd name="T18" fmla="*/ 205 w 273"/>
                    <a:gd name="T19" fmla="*/ 332 h 332"/>
                    <a:gd name="T20" fmla="*/ 248 w 273"/>
                    <a:gd name="T21" fmla="*/ 161 h 332"/>
                    <a:gd name="T22" fmla="*/ 241 w 273"/>
                    <a:gd name="T23" fmla="*/ 111 h 332"/>
                    <a:gd name="T24" fmla="*/ 207 w 273"/>
                    <a:gd name="T25" fmla="*/ 11 h 332"/>
                    <a:gd name="T26" fmla="*/ 110 w 273"/>
                    <a:gd name="T27" fmla="*/ 15 h 332"/>
                    <a:gd name="T28" fmla="*/ 112 w 273"/>
                    <a:gd name="T29" fmla="*/ 47 h 332"/>
                    <a:gd name="T30" fmla="*/ 87 w 273"/>
                    <a:gd name="T31" fmla="*/ 97 h 332"/>
                    <a:gd name="T32" fmla="*/ 90 w 273"/>
                    <a:gd name="T33" fmla="*/ 121 h 332"/>
                    <a:gd name="T34" fmla="*/ 86 w 273"/>
                    <a:gd name="T35" fmla="*/ 152 h 332"/>
                    <a:gd name="T36" fmla="*/ 126 w 273"/>
                    <a:gd name="T37" fmla="*/ 117 h 332"/>
                    <a:gd name="T38" fmla="*/ 139 w 273"/>
                    <a:gd name="T39" fmla="*/ 106 h 332"/>
                    <a:gd name="T40" fmla="*/ 139 w 273"/>
                    <a:gd name="T41" fmla="*/ 122 h 332"/>
                    <a:gd name="T42" fmla="*/ 90 w 273"/>
                    <a:gd name="T43" fmla="*/ 193 h 332"/>
                    <a:gd name="T44" fmla="*/ 88 w 273"/>
                    <a:gd name="T45" fmla="*/ 274 h 332"/>
                    <a:gd name="T46" fmla="*/ 58 w 273"/>
                    <a:gd name="T47" fmla="*/ 246 h 332"/>
                    <a:gd name="T48" fmla="*/ 77 w 273"/>
                    <a:gd name="T49" fmla="*/ 247 h 332"/>
                    <a:gd name="T50" fmla="*/ 77 w 273"/>
                    <a:gd name="T51" fmla="*/ 213 h 332"/>
                    <a:gd name="T52" fmla="*/ 25 w 273"/>
                    <a:gd name="T53" fmla="*/ 239 h 332"/>
                    <a:gd name="T54" fmla="*/ 10 w 273"/>
                    <a:gd name="T55" fmla="*/ 217 h 332"/>
                    <a:gd name="T56" fmla="*/ 44 w 273"/>
                    <a:gd name="T57" fmla="*/ 150 h 332"/>
                    <a:gd name="T58" fmla="*/ 9 w 273"/>
                    <a:gd name="T59" fmla="*/ 164 h 332"/>
                    <a:gd name="T60" fmla="*/ 10 w 273"/>
                    <a:gd name="T61" fmla="*/ 142 h 332"/>
                    <a:gd name="T62" fmla="*/ 66 w 273"/>
                    <a:gd name="T63" fmla="*/ 102 h 332"/>
                    <a:gd name="T64" fmla="*/ 110 w 273"/>
                    <a:gd name="T65" fmla="*/ 15 h 332"/>
                    <a:gd name="T66" fmla="*/ 63 w 273"/>
                    <a:gd name="T67" fmla="*/ 173 h 332"/>
                    <a:gd name="T68" fmla="*/ 53 w 273"/>
                    <a:gd name="T69" fmla="*/ 180 h 332"/>
                    <a:gd name="T70" fmla="*/ 63 w 273"/>
                    <a:gd name="T71" fmla="*/ 187 h 332"/>
                    <a:gd name="T72" fmla="*/ 72 w 273"/>
                    <a:gd name="T73" fmla="*/ 180 h 332"/>
                    <a:gd name="T74" fmla="*/ 63 w 273"/>
                    <a:gd name="T75" fmla="*/ 173 h 332"/>
                    <a:gd name="T76" fmla="*/ 170 w 273"/>
                    <a:gd name="T77" fmla="*/ 119 h 332"/>
                    <a:gd name="T78" fmla="*/ 187 w 273"/>
                    <a:gd name="T79" fmla="*/ 106 h 332"/>
                    <a:gd name="T80" fmla="*/ 198 w 273"/>
                    <a:gd name="T81" fmla="*/ 125 h 332"/>
                    <a:gd name="T82" fmla="*/ 170 w 273"/>
                    <a:gd name="T83" fmla="*/ 119 h 332"/>
                    <a:gd name="T84" fmla="*/ 170 w 273"/>
                    <a:gd name="T85" fmla="*/ 170 h 332"/>
                    <a:gd name="T86" fmla="*/ 186 w 273"/>
                    <a:gd name="T87" fmla="*/ 150 h 332"/>
                    <a:gd name="T88" fmla="*/ 195 w 273"/>
                    <a:gd name="T89" fmla="*/ 163 h 332"/>
                    <a:gd name="T90" fmla="*/ 170 w 273"/>
                    <a:gd name="T91" fmla="*/ 17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3" h="332">
                      <a:moveTo>
                        <a:pt x="207" y="11"/>
                      </a:moveTo>
                      <a:cubicBezTo>
                        <a:pt x="207" y="31"/>
                        <a:pt x="202" y="56"/>
                        <a:pt x="199" y="76"/>
                      </a:cubicBezTo>
                      <a:cubicBezTo>
                        <a:pt x="185" y="78"/>
                        <a:pt x="173" y="73"/>
                        <a:pt x="158" y="75"/>
                      </a:cubicBezTo>
                      <a:cubicBezTo>
                        <a:pt x="153" y="85"/>
                        <a:pt x="154" y="91"/>
                        <a:pt x="154" y="101"/>
                      </a:cubicBezTo>
                      <a:cubicBezTo>
                        <a:pt x="153" y="114"/>
                        <a:pt x="141" y="129"/>
                        <a:pt x="149" y="140"/>
                      </a:cubicBezTo>
                      <a:cubicBezTo>
                        <a:pt x="153" y="143"/>
                        <a:pt x="161" y="143"/>
                        <a:pt x="165" y="145"/>
                      </a:cubicBezTo>
                      <a:cubicBezTo>
                        <a:pt x="146" y="163"/>
                        <a:pt x="134" y="168"/>
                        <a:pt x="137" y="186"/>
                      </a:cubicBezTo>
                      <a:cubicBezTo>
                        <a:pt x="135" y="197"/>
                        <a:pt x="142" y="202"/>
                        <a:pt x="152" y="199"/>
                      </a:cubicBezTo>
                      <a:cubicBezTo>
                        <a:pt x="165" y="200"/>
                        <a:pt x="177" y="196"/>
                        <a:pt x="190" y="197"/>
                      </a:cubicBezTo>
                      <a:cubicBezTo>
                        <a:pt x="174" y="251"/>
                        <a:pt x="199" y="289"/>
                        <a:pt x="205" y="332"/>
                      </a:cubicBezTo>
                      <a:cubicBezTo>
                        <a:pt x="221" y="271"/>
                        <a:pt x="231" y="221"/>
                        <a:pt x="248" y="161"/>
                      </a:cubicBezTo>
                      <a:cubicBezTo>
                        <a:pt x="273" y="150"/>
                        <a:pt x="270" y="121"/>
                        <a:pt x="241" y="111"/>
                      </a:cubicBezTo>
                      <a:cubicBezTo>
                        <a:pt x="239" y="51"/>
                        <a:pt x="231" y="0"/>
                        <a:pt x="207" y="11"/>
                      </a:cubicBezTo>
                      <a:close/>
                      <a:moveTo>
                        <a:pt x="110" y="15"/>
                      </a:moveTo>
                      <a:cubicBezTo>
                        <a:pt x="138" y="4"/>
                        <a:pt x="128" y="24"/>
                        <a:pt x="112" y="47"/>
                      </a:cubicBezTo>
                      <a:cubicBezTo>
                        <a:pt x="99" y="61"/>
                        <a:pt x="88" y="77"/>
                        <a:pt x="87" y="97"/>
                      </a:cubicBezTo>
                      <a:cubicBezTo>
                        <a:pt x="87" y="105"/>
                        <a:pt x="90" y="113"/>
                        <a:pt x="90" y="121"/>
                      </a:cubicBezTo>
                      <a:cubicBezTo>
                        <a:pt x="90" y="131"/>
                        <a:pt x="86" y="141"/>
                        <a:pt x="86" y="152"/>
                      </a:cubicBezTo>
                      <a:cubicBezTo>
                        <a:pt x="87" y="169"/>
                        <a:pt x="122" y="134"/>
                        <a:pt x="126" y="117"/>
                      </a:cubicBezTo>
                      <a:cubicBezTo>
                        <a:pt x="128" y="111"/>
                        <a:pt x="134" y="110"/>
                        <a:pt x="139" y="106"/>
                      </a:cubicBezTo>
                      <a:cubicBezTo>
                        <a:pt x="136" y="113"/>
                        <a:pt x="143" y="115"/>
                        <a:pt x="139" y="122"/>
                      </a:cubicBezTo>
                      <a:cubicBezTo>
                        <a:pt x="127" y="144"/>
                        <a:pt x="103" y="173"/>
                        <a:pt x="90" y="193"/>
                      </a:cubicBezTo>
                      <a:cubicBezTo>
                        <a:pt x="91" y="224"/>
                        <a:pt x="96" y="252"/>
                        <a:pt x="88" y="274"/>
                      </a:cubicBezTo>
                      <a:cubicBezTo>
                        <a:pt x="73" y="279"/>
                        <a:pt x="52" y="263"/>
                        <a:pt x="58" y="246"/>
                      </a:cubicBezTo>
                      <a:cubicBezTo>
                        <a:pt x="64" y="249"/>
                        <a:pt x="69" y="256"/>
                        <a:pt x="77" y="247"/>
                      </a:cubicBezTo>
                      <a:cubicBezTo>
                        <a:pt x="77" y="236"/>
                        <a:pt x="77" y="224"/>
                        <a:pt x="77" y="213"/>
                      </a:cubicBezTo>
                      <a:cubicBezTo>
                        <a:pt x="60" y="222"/>
                        <a:pt x="43" y="230"/>
                        <a:pt x="25" y="239"/>
                      </a:cubicBezTo>
                      <a:cubicBezTo>
                        <a:pt x="17" y="242"/>
                        <a:pt x="6" y="240"/>
                        <a:pt x="10" y="217"/>
                      </a:cubicBezTo>
                      <a:cubicBezTo>
                        <a:pt x="27" y="195"/>
                        <a:pt x="42" y="174"/>
                        <a:pt x="44" y="150"/>
                      </a:cubicBezTo>
                      <a:cubicBezTo>
                        <a:pt x="32" y="154"/>
                        <a:pt x="21" y="159"/>
                        <a:pt x="9" y="164"/>
                      </a:cubicBezTo>
                      <a:cubicBezTo>
                        <a:pt x="0" y="168"/>
                        <a:pt x="3" y="153"/>
                        <a:pt x="10" y="142"/>
                      </a:cubicBezTo>
                      <a:cubicBezTo>
                        <a:pt x="23" y="120"/>
                        <a:pt x="64" y="106"/>
                        <a:pt x="66" y="102"/>
                      </a:cubicBezTo>
                      <a:cubicBezTo>
                        <a:pt x="75" y="62"/>
                        <a:pt x="87" y="30"/>
                        <a:pt x="110" y="15"/>
                      </a:cubicBezTo>
                      <a:close/>
                      <a:moveTo>
                        <a:pt x="63" y="173"/>
                      </a:moveTo>
                      <a:cubicBezTo>
                        <a:pt x="58" y="173"/>
                        <a:pt x="53" y="176"/>
                        <a:pt x="53" y="180"/>
                      </a:cubicBezTo>
                      <a:cubicBezTo>
                        <a:pt x="53" y="183"/>
                        <a:pt x="58" y="187"/>
                        <a:pt x="63" y="187"/>
                      </a:cubicBezTo>
                      <a:cubicBezTo>
                        <a:pt x="68" y="187"/>
                        <a:pt x="72" y="183"/>
                        <a:pt x="72" y="180"/>
                      </a:cubicBezTo>
                      <a:cubicBezTo>
                        <a:pt x="72" y="176"/>
                        <a:pt x="68" y="173"/>
                        <a:pt x="63" y="173"/>
                      </a:cubicBezTo>
                      <a:close/>
                      <a:moveTo>
                        <a:pt x="170" y="119"/>
                      </a:moveTo>
                      <a:cubicBezTo>
                        <a:pt x="168" y="108"/>
                        <a:pt x="174" y="105"/>
                        <a:pt x="187" y="106"/>
                      </a:cubicBezTo>
                      <a:cubicBezTo>
                        <a:pt x="197" y="112"/>
                        <a:pt x="200" y="116"/>
                        <a:pt x="198" y="125"/>
                      </a:cubicBezTo>
                      <a:cubicBezTo>
                        <a:pt x="186" y="127"/>
                        <a:pt x="176" y="125"/>
                        <a:pt x="170" y="119"/>
                      </a:cubicBezTo>
                      <a:close/>
                      <a:moveTo>
                        <a:pt x="170" y="170"/>
                      </a:moveTo>
                      <a:cubicBezTo>
                        <a:pt x="168" y="159"/>
                        <a:pt x="173" y="150"/>
                        <a:pt x="186" y="150"/>
                      </a:cubicBezTo>
                      <a:cubicBezTo>
                        <a:pt x="186" y="151"/>
                        <a:pt x="195" y="149"/>
                        <a:pt x="195" y="163"/>
                      </a:cubicBezTo>
                      <a:cubicBezTo>
                        <a:pt x="182" y="165"/>
                        <a:pt x="176" y="176"/>
                        <a:pt x="170" y="170"/>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64" name="Freeform 27"/>
                <p:cNvSpPr/>
                <p:nvPr/>
              </p:nvSpPr>
              <p:spPr bwMode="auto">
                <a:xfrm>
                  <a:off x="7114512" y="3082430"/>
                  <a:ext cx="1186591" cy="950634"/>
                </a:xfrm>
                <a:custGeom>
                  <a:avLst/>
                  <a:gdLst>
                    <a:gd name="T0" fmla="*/ 79 w 320"/>
                    <a:gd name="T1" fmla="*/ 32 h 255"/>
                    <a:gd name="T2" fmla="*/ 61 w 320"/>
                    <a:gd name="T3" fmla="*/ 83 h 255"/>
                    <a:gd name="T4" fmla="*/ 27 w 320"/>
                    <a:gd name="T5" fmla="*/ 92 h 255"/>
                    <a:gd name="T6" fmla="*/ 54 w 320"/>
                    <a:gd name="T7" fmla="*/ 120 h 255"/>
                    <a:gd name="T8" fmla="*/ 45 w 320"/>
                    <a:gd name="T9" fmla="*/ 175 h 255"/>
                    <a:gd name="T10" fmla="*/ 38 w 320"/>
                    <a:gd name="T11" fmla="*/ 183 h 255"/>
                    <a:gd name="T12" fmla="*/ 0 w 320"/>
                    <a:gd name="T13" fmla="*/ 200 h 255"/>
                    <a:gd name="T14" fmla="*/ 28 w 320"/>
                    <a:gd name="T15" fmla="*/ 235 h 255"/>
                    <a:gd name="T16" fmla="*/ 48 w 320"/>
                    <a:gd name="T17" fmla="*/ 214 h 255"/>
                    <a:gd name="T18" fmla="*/ 61 w 320"/>
                    <a:gd name="T19" fmla="*/ 234 h 255"/>
                    <a:gd name="T20" fmla="*/ 81 w 320"/>
                    <a:gd name="T21" fmla="*/ 217 h 255"/>
                    <a:gd name="T22" fmla="*/ 74 w 320"/>
                    <a:gd name="T23" fmla="*/ 175 h 255"/>
                    <a:gd name="T24" fmla="*/ 122 w 320"/>
                    <a:gd name="T25" fmla="*/ 105 h 255"/>
                    <a:gd name="T26" fmla="*/ 155 w 320"/>
                    <a:gd name="T27" fmla="*/ 122 h 255"/>
                    <a:gd name="T28" fmla="*/ 136 w 320"/>
                    <a:gd name="T29" fmla="*/ 141 h 255"/>
                    <a:gd name="T30" fmla="*/ 114 w 320"/>
                    <a:gd name="T31" fmla="*/ 144 h 255"/>
                    <a:gd name="T32" fmla="*/ 113 w 320"/>
                    <a:gd name="T33" fmla="*/ 173 h 255"/>
                    <a:gd name="T34" fmla="*/ 167 w 320"/>
                    <a:gd name="T35" fmla="*/ 203 h 255"/>
                    <a:gd name="T36" fmla="*/ 120 w 320"/>
                    <a:gd name="T37" fmla="*/ 207 h 255"/>
                    <a:gd name="T38" fmla="*/ 104 w 320"/>
                    <a:gd name="T39" fmla="*/ 173 h 255"/>
                    <a:gd name="T40" fmla="*/ 93 w 320"/>
                    <a:gd name="T41" fmla="*/ 229 h 255"/>
                    <a:gd name="T42" fmla="*/ 192 w 320"/>
                    <a:gd name="T43" fmla="*/ 220 h 255"/>
                    <a:gd name="T44" fmla="*/ 218 w 320"/>
                    <a:gd name="T45" fmla="*/ 249 h 255"/>
                    <a:gd name="T46" fmla="*/ 320 w 320"/>
                    <a:gd name="T47" fmla="*/ 238 h 255"/>
                    <a:gd name="T48" fmla="*/ 312 w 320"/>
                    <a:gd name="T49" fmla="*/ 231 h 255"/>
                    <a:gd name="T50" fmla="*/ 255 w 320"/>
                    <a:gd name="T51" fmla="*/ 216 h 255"/>
                    <a:gd name="T52" fmla="*/ 214 w 320"/>
                    <a:gd name="T53" fmla="*/ 192 h 255"/>
                    <a:gd name="T54" fmla="*/ 223 w 320"/>
                    <a:gd name="T55" fmla="*/ 107 h 255"/>
                    <a:gd name="T56" fmla="*/ 189 w 320"/>
                    <a:gd name="T57" fmla="*/ 119 h 255"/>
                    <a:gd name="T58" fmla="*/ 215 w 320"/>
                    <a:gd name="T59" fmla="*/ 94 h 255"/>
                    <a:gd name="T60" fmla="*/ 241 w 320"/>
                    <a:gd name="T61" fmla="*/ 72 h 255"/>
                    <a:gd name="T62" fmla="*/ 240 w 320"/>
                    <a:gd name="T63" fmla="*/ 34 h 255"/>
                    <a:gd name="T64" fmla="*/ 194 w 320"/>
                    <a:gd name="T65" fmla="*/ 65 h 255"/>
                    <a:gd name="T66" fmla="*/ 174 w 320"/>
                    <a:gd name="T67" fmla="*/ 0 h 255"/>
                    <a:gd name="T68" fmla="*/ 163 w 320"/>
                    <a:gd name="T69" fmla="*/ 72 h 255"/>
                    <a:gd name="T70" fmla="*/ 115 w 320"/>
                    <a:gd name="T71" fmla="*/ 96 h 255"/>
                    <a:gd name="T72" fmla="*/ 81 w 320"/>
                    <a:gd name="T73" fmla="*/ 133 h 255"/>
                    <a:gd name="T74" fmla="*/ 91 w 320"/>
                    <a:gd name="T75" fmla="*/ 94 h 255"/>
                    <a:gd name="T76" fmla="*/ 79 w 320"/>
                    <a:gd name="T77" fmla="*/ 32 h 255"/>
                    <a:gd name="T78" fmla="*/ 169 w 320"/>
                    <a:gd name="T79" fmla="*/ 162 h 255"/>
                    <a:gd name="T80" fmla="*/ 200 w 320"/>
                    <a:gd name="T81" fmla="*/ 138 h 255"/>
                    <a:gd name="T82" fmla="*/ 189 w 320"/>
                    <a:gd name="T83" fmla="*/ 181 h 255"/>
                    <a:gd name="T84" fmla="*/ 169 w 320"/>
                    <a:gd name="T85" fmla="*/ 16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0" h="255">
                      <a:moveTo>
                        <a:pt x="79" y="32"/>
                      </a:moveTo>
                      <a:cubicBezTo>
                        <a:pt x="72" y="48"/>
                        <a:pt x="66" y="65"/>
                        <a:pt x="61" y="83"/>
                      </a:cubicBezTo>
                      <a:cubicBezTo>
                        <a:pt x="62" y="100"/>
                        <a:pt x="46" y="97"/>
                        <a:pt x="27" y="92"/>
                      </a:cubicBezTo>
                      <a:cubicBezTo>
                        <a:pt x="27" y="105"/>
                        <a:pt x="36" y="113"/>
                        <a:pt x="54" y="120"/>
                      </a:cubicBezTo>
                      <a:cubicBezTo>
                        <a:pt x="52" y="141"/>
                        <a:pt x="50" y="163"/>
                        <a:pt x="45" y="175"/>
                      </a:cubicBezTo>
                      <a:cubicBezTo>
                        <a:pt x="43" y="179"/>
                        <a:pt x="40" y="182"/>
                        <a:pt x="38" y="183"/>
                      </a:cubicBezTo>
                      <a:cubicBezTo>
                        <a:pt x="23" y="194"/>
                        <a:pt x="14" y="197"/>
                        <a:pt x="0" y="200"/>
                      </a:cubicBezTo>
                      <a:cubicBezTo>
                        <a:pt x="12" y="227"/>
                        <a:pt x="8" y="235"/>
                        <a:pt x="28" y="235"/>
                      </a:cubicBezTo>
                      <a:cubicBezTo>
                        <a:pt x="32" y="228"/>
                        <a:pt x="44" y="222"/>
                        <a:pt x="48" y="214"/>
                      </a:cubicBezTo>
                      <a:cubicBezTo>
                        <a:pt x="50" y="223"/>
                        <a:pt x="59" y="226"/>
                        <a:pt x="61" y="234"/>
                      </a:cubicBezTo>
                      <a:cubicBezTo>
                        <a:pt x="70" y="231"/>
                        <a:pt x="78" y="231"/>
                        <a:pt x="81" y="217"/>
                      </a:cubicBezTo>
                      <a:cubicBezTo>
                        <a:pt x="78" y="203"/>
                        <a:pt x="76" y="189"/>
                        <a:pt x="74" y="175"/>
                      </a:cubicBezTo>
                      <a:cubicBezTo>
                        <a:pt x="92" y="162"/>
                        <a:pt x="109" y="137"/>
                        <a:pt x="122" y="105"/>
                      </a:cubicBezTo>
                      <a:cubicBezTo>
                        <a:pt x="130" y="111"/>
                        <a:pt x="140" y="120"/>
                        <a:pt x="155" y="122"/>
                      </a:cubicBezTo>
                      <a:cubicBezTo>
                        <a:pt x="148" y="128"/>
                        <a:pt x="143" y="136"/>
                        <a:pt x="136" y="141"/>
                      </a:cubicBezTo>
                      <a:cubicBezTo>
                        <a:pt x="127" y="143"/>
                        <a:pt x="123" y="143"/>
                        <a:pt x="114" y="144"/>
                      </a:cubicBezTo>
                      <a:cubicBezTo>
                        <a:pt x="116" y="154"/>
                        <a:pt x="111" y="163"/>
                        <a:pt x="113" y="173"/>
                      </a:cubicBezTo>
                      <a:cubicBezTo>
                        <a:pt x="131" y="183"/>
                        <a:pt x="149" y="193"/>
                        <a:pt x="167" y="203"/>
                      </a:cubicBezTo>
                      <a:cubicBezTo>
                        <a:pt x="150" y="209"/>
                        <a:pt x="131" y="214"/>
                        <a:pt x="120" y="207"/>
                      </a:cubicBezTo>
                      <a:cubicBezTo>
                        <a:pt x="110" y="202"/>
                        <a:pt x="107" y="188"/>
                        <a:pt x="104" y="173"/>
                      </a:cubicBezTo>
                      <a:cubicBezTo>
                        <a:pt x="94" y="182"/>
                        <a:pt x="91" y="212"/>
                        <a:pt x="93" y="229"/>
                      </a:cubicBezTo>
                      <a:cubicBezTo>
                        <a:pt x="126" y="236"/>
                        <a:pt x="160" y="233"/>
                        <a:pt x="192" y="220"/>
                      </a:cubicBezTo>
                      <a:cubicBezTo>
                        <a:pt x="206" y="224"/>
                        <a:pt x="204" y="246"/>
                        <a:pt x="218" y="249"/>
                      </a:cubicBezTo>
                      <a:cubicBezTo>
                        <a:pt x="244" y="255"/>
                        <a:pt x="294" y="232"/>
                        <a:pt x="320" y="238"/>
                      </a:cubicBezTo>
                      <a:cubicBezTo>
                        <a:pt x="316" y="235"/>
                        <a:pt x="317" y="232"/>
                        <a:pt x="312" y="231"/>
                      </a:cubicBezTo>
                      <a:cubicBezTo>
                        <a:pt x="295" y="227"/>
                        <a:pt x="273" y="224"/>
                        <a:pt x="255" y="216"/>
                      </a:cubicBezTo>
                      <a:cubicBezTo>
                        <a:pt x="235" y="207"/>
                        <a:pt x="226" y="200"/>
                        <a:pt x="214" y="192"/>
                      </a:cubicBezTo>
                      <a:cubicBezTo>
                        <a:pt x="232" y="163"/>
                        <a:pt x="241" y="118"/>
                        <a:pt x="223" y="107"/>
                      </a:cubicBezTo>
                      <a:cubicBezTo>
                        <a:pt x="216" y="103"/>
                        <a:pt x="204" y="115"/>
                        <a:pt x="189" y="119"/>
                      </a:cubicBezTo>
                      <a:cubicBezTo>
                        <a:pt x="190" y="108"/>
                        <a:pt x="194" y="94"/>
                        <a:pt x="215" y="94"/>
                      </a:cubicBezTo>
                      <a:cubicBezTo>
                        <a:pt x="226" y="93"/>
                        <a:pt x="232" y="79"/>
                        <a:pt x="241" y="72"/>
                      </a:cubicBezTo>
                      <a:cubicBezTo>
                        <a:pt x="243" y="59"/>
                        <a:pt x="244" y="44"/>
                        <a:pt x="240" y="34"/>
                      </a:cubicBezTo>
                      <a:cubicBezTo>
                        <a:pt x="221" y="51"/>
                        <a:pt x="210" y="62"/>
                        <a:pt x="194" y="65"/>
                      </a:cubicBezTo>
                      <a:cubicBezTo>
                        <a:pt x="200" y="38"/>
                        <a:pt x="194" y="16"/>
                        <a:pt x="174" y="0"/>
                      </a:cubicBezTo>
                      <a:cubicBezTo>
                        <a:pt x="164" y="30"/>
                        <a:pt x="159" y="56"/>
                        <a:pt x="163" y="72"/>
                      </a:cubicBezTo>
                      <a:cubicBezTo>
                        <a:pt x="147" y="95"/>
                        <a:pt x="131" y="83"/>
                        <a:pt x="115" y="96"/>
                      </a:cubicBezTo>
                      <a:cubicBezTo>
                        <a:pt x="106" y="104"/>
                        <a:pt x="97" y="117"/>
                        <a:pt x="81" y="133"/>
                      </a:cubicBezTo>
                      <a:cubicBezTo>
                        <a:pt x="68" y="123"/>
                        <a:pt x="71" y="113"/>
                        <a:pt x="91" y="94"/>
                      </a:cubicBezTo>
                      <a:cubicBezTo>
                        <a:pt x="109" y="75"/>
                        <a:pt x="103" y="30"/>
                        <a:pt x="79" y="32"/>
                      </a:cubicBezTo>
                      <a:close/>
                      <a:moveTo>
                        <a:pt x="169" y="162"/>
                      </a:moveTo>
                      <a:cubicBezTo>
                        <a:pt x="176" y="154"/>
                        <a:pt x="187" y="146"/>
                        <a:pt x="200" y="138"/>
                      </a:cubicBezTo>
                      <a:cubicBezTo>
                        <a:pt x="206" y="153"/>
                        <a:pt x="193" y="161"/>
                        <a:pt x="189" y="181"/>
                      </a:cubicBezTo>
                      <a:cubicBezTo>
                        <a:pt x="172" y="175"/>
                        <a:pt x="164" y="171"/>
                        <a:pt x="169" y="162"/>
                      </a:cubicBezTo>
                      <a:close/>
                    </a:path>
                  </a:pathLst>
                </a:custGeom>
                <a:grpFill/>
                <a:ln>
                  <a:noFill/>
                </a:ln>
              </p:spPr>
              <p:txBody>
                <a:bodyPr vert="horz" wrap="square" lIns="91439" tIns="45720" rIns="91439" bIns="45720" numCol="1" anchor="t" anchorCtr="0" compatLnSpc="1"/>
                <a:lstStyle/>
                <a:p>
                  <a:endParaRPr lang="zh-CN" altLang="en-US" sz="1800"/>
                </a:p>
              </p:txBody>
            </p:sp>
          </p:grpSp>
          <p:grpSp>
            <p:nvGrpSpPr>
              <p:cNvPr id="65" name="组合 86"/>
              <p:cNvGrpSpPr/>
              <p:nvPr/>
            </p:nvGrpSpPr>
            <p:grpSpPr>
              <a:xfrm>
                <a:off x="3720364" y="4424710"/>
                <a:ext cx="6865437" cy="428806"/>
                <a:chOff x="3720364" y="4424710"/>
                <a:chExt cx="6865437" cy="428806"/>
              </a:xfrm>
              <a:grpFill/>
            </p:grpSpPr>
            <p:sp>
              <p:nvSpPr>
                <p:cNvPr id="66" name="Freeform 28"/>
                <p:cNvSpPr/>
                <p:nvPr/>
              </p:nvSpPr>
              <p:spPr bwMode="auto">
                <a:xfrm>
                  <a:off x="3720364" y="4424710"/>
                  <a:ext cx="5504147" cy="428806"/>
                </a:xfrm>
                <a:custGeom>
                  <a:avLst/>
                  <a:gdLst>
                    <a:gd name="T0" fmla="*/ 7 w 1484"/>
                    <a:gd name="T1" fmla="*/ 52 h 115"/>
                    <a:gd name="T2" fmla="*/ 74 w 1484"/>
                    <a:gd name="T3" fmla="*/ 26 h 115"/>
                    <a:gd name="T4" fmla="*/ 58 w 1484"/>
                    <a:gd name="T5" fmla="*/ 89 h 115"/>
                    <a:gd name="T6" fmla="*/ 121 w 1484"/>
                    <a:gd name="T7" fmla="*/ 89 h 115"/>
                    <a:gd name="T8" fmla="*/ 174 w 1484"/>
                    <a:gd name="T9" fmla="*/ 85 h 115"/>
                    <a:gd name="T10" fmla="*/ 170 w 1484"/>
                    <a:gd name="T11" fmla="*/ 78 h 115"/>
                    <a:gd name="T12" fmla="*/ 200 w 1484"/>
                    <a:gd name="T13" fmla="*/ 26 h 115"/>
                    <a:gd name="T14" fmla="*/ 223 w 1484"/>
                    <a:gd name="T15" fmla="*/ 78 h 115"/>
                    <a:gd name="T16" fmla="*/ 228 w 1484"/>
                    <a:gd name="T17" fmla="*/ 24 h 115"/>
                    <a:gd name="T18" fmla="*/ 238 w 1484"/>
                    <a:gd name="T19" fmla="*/ 55 h 115"/>
                    <a:gd name="T20" fmla="*/ 254 w 1484"/>
                    <a:gd name="T21" fmla="*/ 14 h 115"/>
                    <a:gd name="T22" fmla="*/ 274 w 1484"/>
                    <a:gd name="T23" fmla="*/ 34 h 115"/>
                    <a:gd name="T24" fmla="*/ 281 w 1484"/>
                    <a:gd name="T25" fmla="*/ 79 h 115"/>
                    <a:gd name="T26" fmla="*/ 306 w 1484"/>
                    <a:gd name="T27" fmla="*/ 62 h 115"/>
                    <a:gd name="T28" fmla="*/ 362 w 1484"/>
                    <a:gd name="T29" fmla="*/ 24 h 115"/>
                    <a:gd name="T30" fmla="*/ 372 w 1484"/>
                    <a:gd name="T31" fmla="*/ 57 h 115"/>
                    <a:gd name="T32" fmla="*/ 394 w 1484"/>
                    <a:gd name="T33" fmla="*/ 2 h 115"/>
                    <a:gd name="T34" fmla="*/ 391 w 1484"/>
                    <a:gd name="T35" fmla="*/ 89 h 115"/>
                    <a:gd name="T36" fmla="*/ 464 w 1484"/>
                    <a:gd name="T37" fmla="*/ 89 h 115"/>
                    <a:gd name="T38" fmla="*/ 492 w 1484"/>
                    <a:gd name="T39" fmla="*/ 58 h 115"/>
                    <a:gd name="T40" fmla="*/ 518 w 1484"/>
                    <a:gd name="T41" fmla="*/ 51 h 115"/>
                    <a:gd name="T42" fmla="*/ 541 w 1484"/>
                    <a:gd name="T43" fmla="*/ 28 h 115"/>
                    <a:gd name="T44" fmla="*/ 558 w 1484"/>
                    <a:gd name="T45" fmla="*/ 66 h 115"/>
                    <a:gd name="T46" fmla="*/ 580 w 1484"/>
                    <a:gd name="T47" fmla="*/ 3 h 115"/>
                    <a:gd name="T48" fmla="*/ 601 w 1484"/>
                    <a:gd name="T49" fmla="*/ 25 h 115"/>
                    <a:gd name="T50" fmla="*/ 619 w 1484"/>
                    <a:gd name="T51" fmla="*/ 57 h 115"/>
                    <a:gd name="T52" fmla="*/ 636 w 1484"/>
                    <a:gd name="T53" fmla="*/ 81 h 115"/>
                    <a:gd name="T54" fmla="*/ 685 w 1484"/>
                    <a:gd name="T55" fmla="*/ 26 h 115"/>
                    <a:gd name="T56" fmla="*/ 669 w 1484"/>
                    <a:gd name="T57" fmla="*/ 89 h 115"/>
                    <a:gd name="T58" fmla="*/ 746 w 1484"/>
                    <a:gd name="T59" fmla="*/ 66 h 115"/>
                    <a:gd name="T60" fmla="*/ 742 w 1484"/>
                    <a:gd name="T61" fmla="*/ 36 h 115"/>
                    <a:gd name="T62" fmla="*/ 794 w 1484"/>
                    <a:gd name="T63" fmla="*/ 80 h 115"/>
                    <a:gd name="T64" fmla="*/ 793 w 1484"/>
                    <a:gd name="T65" fmla="*/ 0 h 115"/>
                    <a:gd name="T66" fmla="*/ 810 w 1484"/>
                    <a:gd name="T67" fmla="*/ 52 h 115"/>
                    <a:gd name="T68" fmla="*/ 827 w 1484"/>
                    <a:gd name="T69" fmla="*/ 82 h 115"/>
                    <a:gd name="T70" fmla="*/ 831 w 1484"/>
                    <a:gd name="T71" fmla="*/ 76 h 115"/>
                    <a:gd name="T72" fmla="*/ 868 w 1484"/>
                    <a:gd name="T73" fmla="*/ 89 h 115"/>
                    <a:gd name="T74" fmla="*/ 911 w 1484"/>
                    <a:gd name="T75" fmla="*/ 60 h 115"/>
                    <a:gd name="T76" fmla="*/ 922 w 1484"/>
                    <a:gd name="T77" fmla="*/ 89 h 115"/>
                    <a:gd name="T78" fmla="*/ 944 w 1484"/>
                    <a:gd name="T79" fmla="*/ 40 h 115"/>
                    <a:gd name="T80" fmla="*/ 961 w 1484"/>
                    <a:gd name="T81" fmla="*/ 57 h 115"/>
                    <a:gd name="T82" fmla="*/ 977 w 1484"/>
                    <a:gd name="T83" fmla="*/ 81 h 115"/>
                    <a:gd name="T84" fmla="*/ 1031 w 1484"/>
                    <a:gd name="T85" fmla="*/ 57 h 115"/>
                    <a:gd name="T86" fmla="*/ 1005 w 1484"/>
                    <a:gd name="T87" fmla="*/ 51 h 115"/>
                    <a:gd name="T88" fmla="*/ 1077 w 1484"/>
                    <a:gd name="T89" fmla="*/ 36 h 115"/>
                    <a:gd name="T90" fmla="*/ 1085 w 1484"/>
                    <a:gd name="T91" fmla="*/ 62 h 115"/>
                    <a:gd name="T92" fmla="*/ 1074 w 1484"/>
                    <a:gd name="T93" fmla="*/ 79 h 115"/>
                    <a:gd name="T94" fmla="*/ 1126 w 1484"/>
                    <a:gd name="T95" fmla="*/ 50 h 115"/>
                    <a:gd name="T96" fmla="*/ 1162 w 1484"/>
                    <a:gd name="T97" fmla="*/ 81 h 115"/>
                    <a:gd name="T98" fmla="*/ 1167 w 1484"/>
                    <a:gd name="T99" fmla="*/ 89 h 115"/>
                    <a:gd name="T100" fmla="*/ 1207 w 1484"/>
                    <a:gd name="T101" fmla="*/ 11 h 115"/>
                    <a:gd name="T102" fmla="*/ 1234 w 1484"/>
                    <a:gd name="T103" fmla="*/ 82 h 115"/>
                    <a:gd name="T104" fmla="*/ 1236 w 1484"/>
                    <a:gd name="T105" fmla="*/ 51 h 115"/>
                    <a:gd name="T106" fmla="*/ 1273 w 1484"/>
                    <a:gd name="T107" fmla="*/ 39 h 115"/>
                    <a:gd name="T108" fmla="*/ 1293 w 1484"/>
                    <a:gd name="T109" fmla="*/ 78 h 115"/>
                    <a:gd name="T110" fmla="*/ 1333 w 1484"/>
                    <a:gd name="T111" fmla="*/ 49 h 115"/>
                    <a:gd name="T112" fmla="*/ 1368 w 1484"/>
                    <a:gd name="T113" fmla="*/ 24 h 115"/>
                    <a:gd name="T114" fmla="*/ 1358 w 1484"/>
                    <a:gd name="T115" fmla="*/ 54 h 115"/>
                    <a:gd name="T116" fmla="*/ 1391 w 1484"/>
                    <a:gd name="T117" fmla="*/ 57 h 115"/>
                    <a:gd name="T118" fmla="*/ 1440 w 1484"/>
                    <a:gd name="T119" fmla="*/ 1 h 115"/>
                    <a:gd name="T120" fmla="*/ 1451 w 1484"/>
                    <a:gd name="T121"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84" h="115">
                      <a:moveTo>
                        <a:pt x="32" y="1"/>
                      </a:moveTo>
                      <a:cubicBezTo>
                        <a:pt x="38" y="1"/>
                        <a:pt x="38" y="1"/>
                        <a:pt x="38" y="1"/>
                      </a:cubicBezTo>
                      <a:cubicBezTo>
                        <a:pt x="38" y="52"/>
                        <a:pt x="38" y="52"/>
                        <a:pt x="38" y="52"/>
                      </a:cubicBezTo>
                      <a:cubicBezTo>
                        <a:pt x="38" y="61"/>
                        <a:pt x="38" y="68"/>
                        <a:pt x="36" y="73"/>
                      </a:cubicBezTo>
                      <a:cubicBezTo>
                        <a:pt x="35" y="78"/>
                        <a:pt x="33" y="82"/>
                        <a:pt x="31" y="86"/>
                      </a:cubicBezTo>
                      <a:cubicBezTo>
                        <a:pt x="28" y="89"/>
                        <a:pt x="24" y="90"/>
                        <a:pt x="19" y="90"/>
                      </a:cubicBezTo>
                      <a:cubicBezTo>
                        <a:pt x="15" y="90"/>
                        <a:pt x="11" y="89"/>
                        <a:pt x="8" y="86"/>
                      </a:cubicBezTo>
                      <a:cubicBezTo>
                        <a:pt x="5" y="83"/>
                        <a:pt x="3" y="79"/>
                        <a:pt x="2" y="74"/>
                      </a:cubicBezTo>
                      <a:cubicBezTo>
                        <a:pt x="1" y="68"/>
                        <a:pt x="0" y="61"/>
                        <a:pt x="0" y="52"/>
                      </a:cubicBezTo>
                      <a:cubicBezTo>
                        <a:pt x="0" y="1"/>
                        <a:pt x="0" y="1"/>
                        <a:pt x="0" y="1"/>
                      </a:cubicBezTo>
                      <a:cubicBezTo>
                        <a:pt x="7" y="1"/>
                        <a:pt x="7" y="1"/>
                        <a:pt x="7" y="1"/>
                      </a:cubicBezTo>
                      <a:cubicBezTo>
                        <a:pt x="7" y="52"/>
                        <a:pt x="7" y="52"/>
                        <a:pt x="7" y="52"/>
                      </a:cubicBezTo>
                      <a:cubicBezTo>
                        <a:pt x="7" y="59"/>
                        <a:pt x="7" y="65"/>
                        <a:pt x="8" y="69"/>
                      </a:cubicBezTo>
                      <a:cubicBezTo>
                        <a:pt x="8" y="72"/>
                        <a:pt x="10" y="75"/>
                        <a:pt x="12" y="77"/>
                      </a:cubicBezTo>
                      <a:cubicBezTo>
                        <a:pt x="14" y="79"/>
                        <a:pt x="16" y="80"/>
                        <a:pt x="19" y="80"/>
                      </a:cubicBezTo>
                      <a:cubicBezTo>
                        <a:pt x="23" y="80"/>
                        <a:pt x="27" y="78"/>
                        <a:pt x="29" y="74"/>
                      </a:cubicBezTo>
                      <a:cubicBezTo>
                        <a:pt x="31" y="70"/>
                        <a:pt x="32" y="63"/>
                        <a:pt x="32" y="52"/>
                      </a:cubicBezTo>
                      <a:cubicBezTo>
                        <a:pt x="32" y="1"/>
                        <a:pt x="32" y="1"/>
                        <a:pt x="32" y="1"/>
                      </a:cubicBezTo>
                      <a:close/>
                      <a:moveTo>
                        <a:pt x="52" y="89"/>
                      </a:moveTo>
                      <a:cubicBezTo>
                        <a:pt x="52" y="25"/>
                        <a:pt x="52" y="25"/>
                        <a:pt x="52" y="25"/>
                      </a:cubicBezTo>
                      <a:cubicBezTo>
                        <a:pt x="57" y="25"/>
                        <a:pt x="57" y="25"/>
                        <a:pt x="57" y="25"/>
                      </a:cubicBezTo>
                      <a:cubicBezTo>
                        <a:pt x="57" y="34"/>
                        <a:pt x="57" y="34"/>
                        <a:pt x="57" y="34"/>
                      </a:cubicBezTo>
                      <a:cubicBezTo>
                        <a:pt x="60" y="27"/>
                        <a:pt x="63" y="24"/>
                        <a:pt x="68" y="24"/>
                      </a:cubicBezTo>
                      <a:cubicBezTo>
                        <a:pt x="70" y="24"/>
                        <a:pt x="72" y="25"/>
                        <a:pt x="74" y="26"/>
                      </a:cubicBezTo>
                      <a:cubicBezTo>
                        <a:pt x="76" y="27"/>
                        <a:pt x="77" y="29"/>
                        <a:pt x="78" y="31"/>
                      </a:cubicBezTo>
                      <a:cubicBezTo>
                        <a:pt x="79" y="34"/>
                        <a:pt x="79" y="36"/>
                        <a:pt x="80" y="39"/>
                      </a:cubicBezTo>
                      <a:cubicBezTo>
                        <a:pt x="80" y="41"/>
                        <a:pt x="80" y="45"/>
                        <a:pt x="80" y="50"/>
                      </a:cubicBezTo>
                      <a:cubicBezTo>
                        <a:pt x="80" y="89"/>
                        <a:pt x="80" y="89"/>
                        <a:pt x="80" y="89"/>
                      </a:cubicBezTo>
                      <a:cubicBezTo>
                        <a:pt x="74" y="89"/>
                        <a:pt x="74" y="89"/>
                        <a:pt x="74" y="89"/>
                      </a:cubicBezTo>
                      <a:cubicBezTo>
                        <a:pt x="74" y="50"/>
                        <a:pt x="74" y="50"/>
                        <a:pt x="74" y="50"/>
                      </a:cubicBezTo>
                      <a:cubicBezTo>
                        <a:pt x="74" y="46"/>
                        <a:pt x="74" y="43"/>
                        <a:pt x="74" y="40"/>
                      </a:cubicBezTo>
                      <a:cubicBezTo>
                        <a:pt x="73" y="38"/>
                        <a:pt x="72" y="36"/>
                        <a:pt x="71" y="35"/>
                      </a:cubicBezTo>
                      <a:cubicBezTo>
                        <a:pt x="70" y="34"/>
                        <a:pt x="69" y="33"/>
                        <a:pt x="67" y="33"/>
                      </a:cubicBezTo>
                      <a:cubicBezTo>
                        <a:pt x="64" y="33"/>
                        <a:pt x="62" y="35"/>
                        <a:pt x="60" y="38"/>
                      </a:cubicBezTo>
                      <a:cubicBezTo>
                        <a:pt x="59" y="40"/>
                        <a:pt x="58" y="46"/>
                        <a:pt x="58" y="54"/>
                      </a:cubicBezTo>
                      <a:cubicBezTo>
                        <a:pt x="58" y="89"/>
                        <a:pt x="58" y="89"/>
                        <a:pt x="58" y="89"/>
                      </a:cubicBezTo>
                      <a:cubicBezTo>
                        <a:pt x="52" y="89"/>
                        <a:pt x="52" y="89"/>
                        <a:pt x="52" y="89"/>
                      </a:cubicBezTo>
                      <a:close/>
                      <a:moveTo>
                        <a:pt x="93" y="14"/>
                      </a:moveTo>
                      <a:cubicBezTo>
                        <a:pt x="93" y="1"/>
                        <a:pt x="93" y="1"/>
                        <a:pt x="93" y="1"/>
                      </a:cubicBezTo>
                      <a:cubicBezTo>
                        <a:pt x="99" y="1"/>
                        <a:pt x="99" y="1"/>
                        <a:pt x="99" y="1"/>
                      </a:cubicBezTo>
                      <a:cubicBezTo>
                        <a:pt x="99" y="14"/>
                        <a:pt x="99" y="14"/>
                        <a:pt x="99" y="14"/>
                      </a:cubicBezTo>
                      <a:cubicBezTo>
                        <a:pt x="93" y="14"/>
                        <a:pt x="93" y="14"/>
                        <a:pt x="93" y="14"/>
                      </a:cubicBezTo>
                      <a:close/>
                      <a:moveTo>
                        <a:pt x="93" y="89"/>
                      </a:moveTo>
                      <a:cubicBezTo>
                        <a:pt x="93" y="25"/>
                        <a:pt x="93" y="25"/>
                        <a:pt x="93" y="25"/>
                      </a:cubicBezTo>
                      <a:cubicBezTo>
                        <a:pt x="99" y="25"/>
                        <a:pt x="99" y="25"/>
                        <a:pt x="99" y="25"/>
                      </a:cubicBezTo>
                      <a:cubicBezTo>
                        <a:pt x="99" y="89"/>
                        <a:pt x="99" y="89"/>
                        <a:pt x="99" y="89"/>
                      </a:cubicBezTo>
                      <a:cubicBezTo>
                        <a:pt x="93" y="89"/>
                        <a:pt x="93" y="89"/>
                        <a:pt x="93" y="89"/>
                      </a:cubicBezTo>
                      <a:close/>
                      <a:moveTo>
                        <a:pt x="121" y="89"/>
                      </a:moveTo>
                      <a:cubicBezTo>
                        <a:pt x="108" y="25"/>
                        <a:pt x="108" y="25"/>
                        <a:pt x="108" y="25"/>
                      </a:cubicBezTo>
                      <a:cubicBezTo>
                        <a:pt x="114" y="25"/>
                        <a:pt x="114" y="25"/>
                        <a:pt x="114" y="25"/>
                      </a:cubicBezTo>
                      <a:cubicBezTo>
                        <a:pt x="122" y="63"/>
                        <a:pt x="122" y="63"/>
                        <a:pt x="122" y="63"/>
                      </a:cubicBezTo>
                      <a:cubicBezTo>
                        <a:pt x="123" y="68"/>
                        <a:pt x="123" y="72"/>
                        <a:pt x="124" y="76"/>
                      </a:cubicBezTo>
                      <a:cubicBezTo>
                        <a:pt x="125" y="73"/>
                        <a:pt x="125" y="69"/>
                        <a:pt x="126" y="64"/>
                      </a:cubicBezTo>
                      <a:cubicBezTo>
                        <a:pt x="134" y="25"/>
                        <a:pt x="134" y="25"/>
                        <a:pt x="134" y="25"/>
                      </a:cubicBezTo>
                      <a:cubicBezTo>
                        <a:pt x="140" y="25"/>
                        <a:pt x="140" y="25"/>
                        <a:pt x="140" y="25"/>
                      </a:cubicBezTo>
                      <a:cubicBezTo>
                        <a:pt x="127" y="89"/>
                        <a:pt x="127" y="89"/>
                        <a:pt x="127" y="89"/>
                      </a:cubicBezTo>
                      <a:cubicBezTo>
                        <a:pt x="121" y="89"/>
                        <a:pt x="121" y="89"/>
                        <a:pt x="121" y="89"/>
                      </a:cubicBezTo>
                      <a:close/>
                      <a:moveTo>
                        <a:pt x="173" y="68"/>
                      </a:moveTo>
                      <a:cubicBezTo>
                        <a:pt x="179" y="70"/>
                        <a:pt x="179" y="70"/>
                        <a:pt x="179" y="70"/>
                      </a:cubicBezTo>
                      <a:cubicBezTo>
                        <a:pt x="178" y="76"/>
                        <a:pt x="177" y="81"/>
                        <a:pt x="174" y="85"/>
                      </a:cubicBezTo>
                      <a:cubicBezTo>
                        <a:pt x="171" y="89"/>
                        <a:pt x="168" y="90"/>
                        <a:pt x="164" y="90"/>
                      </a:cubicBezTo>
                      <a:cubicBezTo>
                        <a:pt x="159" y="90"/>
                        <a:pt x="155" y="87"/>
                        <a:pt x="152" y="82"/>
                      </a:cubicBezTo>
                      <a:cubicBezTo>
                        <a:pt x="149" y="76"/>
                        <a:pt x="147" y="68"/>
                        <a:pt x="147" y="58"/>
                      </a:cubicBezTo>
                      <a:cubicBezTo>
                        <a:pt x="147" y="47"/>
                        <a:pt x="149" y="39"/>
                        <a:pt x="152" y="33"/>
                      </a:cubicBezTo>
                      <a:cubicBezTo>
                        <a:pt x="155" y="27"/>
                        <a:pt x="159" y="24"/>
                        <a:pt x="164" y="24"/>
                      </a:cubicBezTo>
                      <a:cubicBezTo>
                        <a:pt x="168" y="24"/>
                        <a:pt x="172" y="27"/>
                        <a:pt x="175" y="33"/>
                      </a:cubicBezTo>
                      <a:cubicBezTo>
                        <a:pt x="178" y="38"/>
                        <a:pt x="180" y="46"/>
                        <a:pt x="180" y="57"/>
                      </a:cubicBezTo>
                      <a:cubicBezTo>
                        <a:pt x="180" y="58"/>
                        <a:pt x="180" y="59"/>
                        <a:pt x="179" y="60"/>
                      </a:cubicBezTo>
                      <a:cubicBezTo>
                        <a:pt x="153" y="60"/>
                        <a:pt x="153" y="60"/>
                        <a:pt x="153" y="60"/>
                      </a:cubicBezTo>
                      <a:cubicBezTo>
                        <a:pt x="154" y="67"/>
                        <a:pt x="155" y="72"/>
                        <a:pt x="157" y="76"/>
                      </a:cubicBezTo>
                      <a:cubicBezTo>
                        <a:pt x="159" y="80"/>
                        <a:pt x="161" y="81"/>
                        <a:pt x="164" y="81"/>
                      </a:cubicBezTo>
                      <a:cubicBezTo>
                        <a:pt x="166" y="81"/>
                        <a:pt x="168" y="80"/>
                        <a:pt x="170" y="78"/>
                      </a:cubicBezTo>
                      <a:cubicBezTo>
                        <a:pt x="171" y="76"/>
                        <a:pt x="172" y="73"/>
                        <a:pt x="173" y="68"/>
                      </a:cubicBezTo>
                      <a:close/>
                      <a:moveTo>
                        <a:pt x="154" y="51"/>
                      </a:moveTo>
                      <a:cubicBezTo>
                        <a:pt x="173" y="51"/>
                        <a:pt x="173" y="51"/>
                        <a:pt x="173" y="51"/>
                      </a:cubicBezTo>
                      <a:cubicBezTo>
                        <a:pt x="173" y="46"/>
                        <a:pt x="172" y="42"/>
                        <a:pt x="171" y="39"/>
                      </a:cubicBezTo>
                      <a:cubicBezTo>
                        <a:pt x="169" y="35"/>
                        <a:pt x="167" y="33"/>
                        <a:pt x="164" y="33"/>
                      </a:cubicBezTo>
                      <a:cubicBezTo>
                        <a:pt x="161" y="33"/>
                        <a:pt x="159" y="34"/>
                        <a:pt x="157" y="38"/>
                      </a:cubicBezTo>
                      <a:cubicBezTo>
                        <a:pt x="155" y="41"/>
                        <a:pt x="154" y="45"/>
                        <a:pt x="154" y="51"/>
                      </a:cubicBezTo>
                      <a:close/>
                      <a:moveTo>
                        <a:pt x="190" y="89"/>
                      </a:moveTo>
                      <a:cubicBezTo>
                        <a:pt x="190" y="25"/>
                        <a:pt x="190" y="25"/>
                        <a:pt x="190" y="25"/>
                      </a:cubicBezTo>
                      <a:cubicBezTo>
                        <a:pt x="196" y="25"/>
                        <a:pt x="196" y="25"/>
                        <a:pt x="196" y="25"/>
                      </a:cubicBezTo>
                      <a:cubicBezTo>
                        <a:pt x="196" y="35"/>
                        <a:pt x="196" y="35"/>
                        <a:pt x="196" y="35"/>
                      </a:cubicBezTo>
                      <a:cubicBezTo>
                        <a:pt x="197" y="30"/>
                        <a:pt x="198" y="27"/>
                        <a:pt x="200" y="26"/>
                      </a:cubicBezTo>
                      <a:cubicBezTo>
                        <a:pt x="201" y="25"/>
                        <a:pt x="202" y="24"/>
                        <a:pt x="203" y="24"/>
                      </a:cubicBezTo>
                      <a:cubicBezTo>
                        <a:pt x="205" y="24"/>
                        <a:pt x="207" y="25"/>
                        <a:pt x="209" y="27"/>
                      </a:cubicBezTo>
                      <a:cubicBezTo>
                        <a:pt x="207" y="37"/>
                        <a:pt x="207" y="37"/>
                        <a:pt x="207" y="37"/>
                      </a:cubicBezTo>
                      <a:cubicBezTo>
                        <a:pt x="206" y="36"/>
                        <a:pt x="205" y="35"/>
                        <a:pt x="203" y="35"/>
                      </a:cubicBezTo>
                      <a:cubicBezTo>
                        <a:pt x="202" y="35"/>
                        <a:pt x="201" y="36"/>
                        <a:pt x="200" y="37"/>
                      </a:cubicBezTo>
                      <a:cubicBezTo>
                        <a:pt x="199" y="39"/>
                        <a:pt x="198" y="41"/>
                        <a:pt x="197" y="43"/>
                      </a:cubicBezTo>
                      <a:cubicBezTo>
                        <a:pt x="197" y="47"/>
                        <a:pt x="196" y="51"/>
                        <a:pt x="196" y="56"/>
                      </a:cubicBezTo>
                      <a:cubicBezTo>
                        <a:pt x="196" y="89"/>
                        <a:pt x="196" y="89"/>
                        <a:pt x="196" y="89"/>
                      </a:cubicBezTo>
                      <a:cubicBezTo>
                        <a:pt x="190" y="89"/>
                        <a:pt x="190" y="89"/>
                        <a:pt x="190" y="89"/>
                      </a:cubicBezTo>
                      <a:close/>
                      <a:moveTo>
                        <a:pt x="214" y="70"/>
                      </a:moveTo>
                      <a:cubicBezTo>
                        <a:pt x="220" y="68"/>
                        <a:pt x="220" y="68"/>
                        <a:pt x="220" y="68"/>
                      </a:cubicBezTo>
                      <a:cubicBezTo>
                        <a:pt x="221" y="73"/>
                        <a:pt x="221" y="76"/>
                        <a:pt x="223" y="78"/>
                      </a:cubicBezTo>
                      <a:cubicBezTo>
                        <a:pt x="224" y="80"/>
                        <a:pt x="227" y="81"/>
                        <a:pt x="229" y="81"/>
                      </a:cubicBezTo>
                      <a:cubicBezTo>
                        <a:pt x="232" y="81"/>
                        <a:pt x="234" y="80"/>
                        <a:pt x="235" y="78"/>
                      </a:cubicBezTo>
                      <a:cubicBezTo>
                        <a:pt x="237" y="76"/>
                        <a:pt x="237" y="74"/>
                        <a:pt x="237" y="71"/>
                      </a:cubicBezTo>
                      <a:cubicBezTo>
                        <a:pt x="237" y="69"/>
                        <a:pt x="237" y="67"/>
                        <a:pt x="236" y="66"/>
                      </a:cubicBezTo>
                      <a:cubicBezTo>
                        <a:pt x="235" y="65"/>
                        <a:pt x="233" y="63"/>
                        <a:pt x="230" y="62"/>
                      </a:cubicBezTo>
                      <a:cubicBezTo>
                        <a:pt x="225" y="60"/>
                        <a:pt x="222" y="58"/>
                        <a:pt x="220" y="57"/>
                      </a:cubicBezTo>
                      <a:cubicBezTo>
                        <a:pt x="219" y="55"/>
                        <a:pt x="218" y="53"/>
                        <a:pt x="217" y="51"/>
                      </a:cubicBezTo>
                      <a:cubicBezTo>
                        <a:pt x="216" y="48"/>
                        <a:pt x="215" y="45"/>
                        <a:pt x="215" y="42"/>
                      </a:cubicBezTo>
                      <a:cubicBezTo>
                        <a:pt x="215" y="39"/>
                        <a:pt x="216" y="37"/>
                        <a:pt x="216" y="34"/>
                      </a:cubicBezTo>
                      <a:cubicBezTo>
                        <a:pt x="217" y="32"/>
                        <a:pt x="218" y="30"/>
                        <a:pt x="219" y="28"/>
                      </a:cubicBezTo>
                      <a:cubicBezTo>
                        <a:pt x="220" y="27"/>
                        <a:pt x="222" y="26"/>
                        <a:pt x="223" y="25"/>
                      </a:cubicBezTo>
                      <a:cubicBezTo>
                        <a:pt x="225" y="24"/>
                        <a:pt x="226" y="24"/>
                        <a:pt x="228" y="24"/>
                      </a:cubicBezTo>
                      <a:cubicBezTo>
                        <a:pt x="231" y="24"/>
                        <a:pt x="233" y="25"/>
                        <a:pt x="235" y="26"/>
                      </a:cubicBezTo>
                      <a:cubicBezTo>
                        <a:pt x="238" y="27"/>
                        <a:pt x="239" y="29"/>
                        <a:pt x="240" y="32"/>
                      </a:cubicBezTo>
                      <a:cubicBezTo>
                        <a:pt x="241" y="34"/>
                        <a:pt x="242" y="38"/>
                        <a:pt x="242" y="42"/>
                      </a:cubicBezTo>
                      <a:cubicBezTo>
                        <a:pt x="236" y="43"/>
                        <a:pt x="236" y="43"/>
                        <a:pt x="236" y="43"/>
                      </a:cubicBezTo>
                      <a:cubicBezTo>
                        <a:pt x="236" y="40"/>
                        <a:pt x="235" y="37"/>
                        <a:pt x="234" y="35"/>
                      </a:cubicBezTo>
                      <a:cubicBezTo>
                        <a:pt x="233" y="34"/>
                        <a:pt x="231" y="33"/>
                        <a:pt x="229" y="33"/>
                      </a:cubicBezTo>
                      <a:cubicBezTo>
                        <a:pt x="226" y="33"/>
                        <a:pt x="224" y="34"/>
                        <a:pt x="223" y="35"/>
                      </a:cubicBezTo>
                      <a:cubicBezTo>
                        <a:pt x="222" y="37"/>
                        <a:pt x="221" y="39"/>
                        <a:pt x="221" y="41"/>
                      </a:cubicBezTo>
                      <a:cubicBezTo>
                        <a:pt x="221" y="42"/>
                        <a:pt x="221" y="44"/>
                        <a:pt x="222" y="45"/>
                      </a:cubicBezTo>
                      <a:cubicBezTo>
                        <a:pt x="222" y="46"/>
                        <a:pt x="223" y="47"/>
                        <a:pt x="224" y="48"/>
                      </a:cubicBezTo>
                      <a:cubicBezTo>
                        <a:pt x="225" y="48"/>
                        <a:pt x="226" y="49"/>
                        <a:pt x="229" y="50"/>
                      </a:cubicBezTo>
                      <a:cubicBezTo>
                        <a:pt x="234" y="52"/>
                        <a:pt x="236" y="54"/>
                        <a:pt x="238" y="55"/>
                      </a:cubicBezTo>
                      <a:cubicBezTo>
                        <a:pt x="240" y="57"/>
                        <a:pt x="241" y="59"/>
                        <a:pt x="242" y="61"/>
                      </a:cubicBezTo>
                      <a:cubicBezTo>
                        <a:pt x="243" y="63"/>
                        <a:pt x="243" y="67"/>
                        <a:pt x="243" y="70"/>
                      </a:cubicBezTo>
                      <a:cubicBezTo>
                        <a:pt x="243" y="74"/>
                        <a:pt x="243" y="77"/>
                        <a:pt x="242" y="80"/>
                      </a:cubicBezTo>
                      <a:cubicBezTo>
                        <a:pt x="241" y="84"/>
                        <a:pt x="239" y="86"/>
                        <a:pt x="237" y="88"/>
                      </a:cubicBezTo>
                      <a:cubicBezTo>
                        <a:pt x="235" y="89"/>
                        <a:pt x="232" y="90"/>
                        <a:pt x="229" y="90"/>
                      </a:cubicBezTo>
                      <a:cubicBezTo>
                        <a:pt x="225" y="90"/>
                        <a:pt x="221" y="89"/>
                        <a:pt x="219" y="85"/>
                      </a:cubicBezTo>
                      <a:cubicBezTo>
                        <a:pt x="217" y="82"/>
                        <a:pt x="215" y="77"/>
                        <a:pt x="214" y="70"/>
                      </a:cubicBezTo>
                      <a:close/>
                      <a:moveTo>
                        <a:pt x="254" y="14"/>
                      </a:moveTo>
                      <a:cubicBezTo>
                        <a:pt x="254" y="1"/>
                        <a:pt x="254" y="1"/>
                        <a:pt x="254" y="1"/>
                      </a:cubicBezTo>
                      <a:cubicBezTo>
                        <a:pt x="260" y="1"/>
                        <a:pt x="260" y="1"/>
                        <a:pt x="260" y="1"/>
                      </a:cubicBezTo>
                      <a:cubicBezTo>
                        <a:pt x="260" y="14"/>
                        <a:pt x="260" y="14"/>
                        <a:pt x="260" y="14"/>
                      </a:cubicBezTo>
                      <a:cubicBezTo>
                        <a:pt x="254" y="14"/>
                        <a:pt x="254" y="14"/>
                        <a:pt x="254" y="14"/>
                      </a:cubicBezTo>
                      <a:close/>
                      <a:moveTo>
                        <a:pt x="254" y="89"/>
                      </a:moveTo>
                      <a:cubicBezTo>
                        <a:pt x="254" y="25"/>
                        <a:pt x="254" y="25"/>
                        <a:pt x="254" y="25"/>
                      </a:cubicBezTo>
                      <a:cubicBezTo>
                        <a:pt x="260" y="25"/>
                        <a:pt x="260" y="25"/>
                        <a:pt x="260" y="25"/>
                      </a:cubicBezTo>
                      <a:cubicBezTo>
                        <a:pt x="260" y="89"/>
                        <a:pt x="260" y="89"/>
                        <a:pt x="260" y="89"/>
                      </a:cubicBezTo>
                      <a:cubicBezTo>
                        <a:pt x="254" y="89"/>
                        <a:pt x="254" y="89"/>
                        <a:pt x="254" y="89"/>
                      </a:cubicBezTo>
                      <a:close/>
                      <a:moveTo>
                        <a:pt x="286" y="79"/>
                      </a:moveTo>
                      <a:cubicBezTo>
                        <a:pt x="287" y="89"/>
                        <a:pt x="287" y="89"/>
                        <a:pt x="287" y="89"/>
                      </a:cubicBezTo>
                      <a:cubicBezTo>
                        <a:pt x="285" y="89"/>
                        <a:pt x="284" y="90"/>
                        <a:pt x="282" y="90"/>
                      </a:cubicBezTo>
                      <a:cubicBezTo>
                        <a:pt x="280" y="90"/>
                        <a:pt x="278" y="89"/>
                        <a:pt x="277" y="88"/>
                      </a:cubicBezTo>
                      <a:cubicBezTo>
                        <a:pt x="276" y="87"/>
                        <a:pt x="275" y="85"/>
                        <a:pt x="275" y="83"/>
                      </a:cubicBezTo>
                      <a:cubicBezTo>
                        <a:pt x="274" y="81"/>
                        <a:pt x="274" y="77"/>
                        <a:pt x="274" y="70"/>
                      </a:cubicBezTo>
                      <a:cubicBezTo>
                        <a:pt x="274" y="34"/>
                        <a:pt x="274" y="34"/>
                        <a:pt x="274" y="34"/>
                      </a:cubicBezTo>
                      <a:cubicBezTo>
                        <a:pt x="270" y="34"/>
                        <a:pt x="270" y="34"/>
                        <a:pt x="270" y="34"/>
                      </a:cubicBezTo>
                      <a:cubicBezTo>
                        <a:pt x="270" y="25"/>
                        <a:pt x="270" y="25"/>
                        <a:pt x="270" y="25"/>
                      </a:cubicBezTo>
                      <a:cubicBezTo>
                        <a:pt x="274" y="25"/>
                        <a:pt x="274" y="25"/>
                        <a:pt x="274" y="25"/>
                      </a:cubicBezTo>
                      <a:cubicBezTo>
                        <a:pt x="274" y="10"/>
                        <a:pt x="274" y="10"/>
                        <a:pt x="274" y="10"/>
                      </a:cubicBezTo>
                      <a:cubicBezTo>
                        <a:pt x="280" y="3"/>
                        <a:pt x="280" y="3"/>
                        <a:pt x="280" y="3"/>
                      </a:cubicBezTo>
                      <a:cubicBezTo>
                        <a:pt x="280" y="25"/>
                        <a:pt x="280" y="25"/>
                        <a:pt x="280" y="25"/>
                      </a:cubicBezTo>
                      <a:cubicBezTo>
                        <a:pt x="286" y="25"/>
                        <a:pt x="286" y="25"/>
                        <a:pt x="286" y="25"/>
                      </a:cubicBezTo>
                      <a:cubicBezTo>
                        <a:pt x="286" y="34"/>
                        <a:pt x="286" y="34"/>
                        <a:pt x="286" y="34"/>
                      </a:cubicBezTo>
                      <a:cubicBezTo>
                        <a:pt x="280" y="34"/>
                        <a:pt x="280" y="34"/>
                        <a:pt x="280" y="34"/>
                      </a:cubicBezTo>
                      <a:cubicBezTo>
                        <a:pt x="280" y="71"/>
                        <a:pt x="280" y="71"/>
                        <a:pt x="280" y="71"/>
                      </a:cubicBezTo>
                      <a:cubicBezTo>
                        <a:pt x="280" y="74"/>
                        <a:pt x="280" y="76"/>
                        <a:pt x="280" y="77"/>
                      </a:cubicBezTo>
                      <a:cubicBezTo>
                        <a:pt x="280" y="78"/>
                        <a:pt x="281" y="78"/>
                        <a:pt x="281" y="79"/>
                      </a:cubicBezTo>
                      <a:cubicBezTo>
                        <a:pt x="282" y="79"/>
                        <a:pt x="282" y="80"/>
                        <a:pt x="283" y="80"/>
                      </a:cubicBezTo>
                      <a:cubicBezTo>
                        <a:pt x="284" y="80"/>
                        <a:pt x="285" y="80"/>
                        <a:pt x="286" y="79"/>
                      </a:cubicBezTo>
                      <a:close/>
                      <a:moveTo>
                        <a:pt x="295" y="113"/>
                      </a:moveTo>
                      <a:cubicBezTo>
                        <a:pt x="295" y="103"/>
                        <a:pt x="295" y="103"/>
                        <a:pt x="295" y="103"/>
                      </a:cubicBezTo>
                      <a:cubicBezTo>
                        <a:pt x="296" y="104"/>
                        <a:pt x="297" y="104"/>
                        <a:pt x="298" y="104"/>
                      </a:cubicBezTo>
                      <a:cubicBezTo>
                        <a:pt x="299" y="104"/>
                        <a:pt x="300" y="104"/>
                        <a:pt x="301" y="103"/>
                      </a:cubicBezTo>
                      <a:cubicBezTo>
                        <a:pt x="302" y="102"/>
                        <a:pt x="303" y="101"/>
                        <a:pt x="303" y="100"/>
                      </a:cubicBezTo>
                      <a:cubicBezTo>
                        <a:pt x="303" y="99"/>
                        <a:pt x="304" y="96"/>
                        <a:pt x="305" y="92"/>
                      </a:cubicBezTo>
                      <a:cubicBezTo>
                        <a:pt x="305" y="91"/>
                        <a:pt x="305" y="90"/>
                        <a:pt x="305" y="89"/>
                      </a:cubicBezTo>
                      <a:cubicBezTo>
                        <a:pt x="292" y="25"/>
                        <a:pt x="292" y="25"/>
                        <a:pt x="292" y="25"/>
                      </a:cubicBezTo>
                      <a:cubicBezTo>
                        <a:pt x="298" y="25"/>
                        <a:pt x="298" y="25"/>
                        <a:pt x="298" y="25"/>
                      </a:cubicBezTo>
                      <a:cubicBezTo>
                        <a:pt x="306" y="62"/>
                        <a:pt x="306" y="62"/>
                        <a:pt x="306" y="62"/>
                      </a:cubicBezTo>
                      <a:cubicBezTo>
                        <a:pt x="307" y="67"/>
                        <a:pt x="308" y="72"/>
                        <a:pt x="308" y="77"/>
                      </a:cubicBezTo>
                      <a:cubicBezTo>
                        <a:pt x="309" y="72"/>
                        <a:pt x="310" y="67"/>
                        <a:pt x="311" y="62"/>
                      </a:cubicBezTo>
                      <a:cubicBezTo>
                        <a:pt x="318" y="25"/>
                        <a:pt x="318" y="25"/>
                        <a:pt x="318" y="25"/>
                      </a:cubicBezTo>
                      <a:cubicBezTo>
                        <a:pt x="324" y="25"/>
                        <a:pt x="324" y="25"/>
                        <a:pt x="324" y="25"/>
                      </a:cubicBezTo>
                      <a:cubicBezTo>
                        <a:pt x="311" y="90"/>
                        <a:pt x="311" y="90"/>
                        <a:pt x="311" y="90"/>
                      </a:cubicBezTo>
                      <a:cubicBezTo>
                        <a:pt x="309" y="97"/>
                        <a:pt x="308" y="102"/>
                        <a:pt x="308" y="104"/>
                      </a:cubicBezTo>
                      <a:cubicBezTo>
                        <a:pt x="306" y="108"/>
                        <a:pt x="305" y="111"/>
                        <a:pt x="304" y="112"/>
                      </a:cubicBezTo>
                      <a:cubicBezTo>
                        <a:pt x="303" y="114"/>
                        <a:pt x="301" y="115"/>
                        <a:pt x="299" y="115"/>
                      </a:cubicBezTo>
                      <a:cubicBezTo>
                        <a:pt x="298" y="115"/>
                        <a:pt x="297" y="114"/>
                        <a:pt x="295" y="113"/>
                      </a:cubicBezTo>
                      <a:close/>
                      <a:moveTo>
                        <a:pt x="346" y="57"/>
                      </a:moveTo>
                      <a:cubicBezTo>
                        <a:pt x="346" y="45"/>
                        <a:pt x="348" y="37"/>
                        <a:pt x="351" y="31"/>
                      </a:cubicBezTo>
                      <a:cubicBezTo>
                        <a:pt x="354" y="26"/>
                        <a:pt x="358" y="24"/>
                        <a:pt x="362" y="24"/>
                      </a:cubicBezTo>
                      <a:cubicBezTo>
                        <a:pt x="367" y="24"/>
                        <a:pt x="371" y="27"/>
                        <a:pt x="374" y="32"/>
                      </a:cubicBezTo>
                      <a:cubicBezTo>
                        <a:pt x="377" y="38"/>
                        <a:pt x="379" y="46"/>
                        <a:pt x="379" y="56"/>
                      </a:cubicBezTo>
                      <a:cubicBezTo>
                        <a:pt x="379" y="64"/>
                        <a:pt x="378" y="71"/>
                        <a:pt x="376" y="76"/>
                      </a:cubicBezTo>
                      <a:cubicBezTo>
                        <a:pt x="375" y="80"/>
                        <a:pt x="373" y="84"/>
                        <a:pt x="371" y="86"/>
                      </a:cubicBezTo>
                      <a:cubicBezTo>
                        <a:pt x="368" y="89"/>
                        <a:pt x="365" y="90"/>
                        <a:pt x="362" y="90"/>
                      </a:cubicBezTo>
                      <a:cubicBezTo>
                        <a:pt x="357" y="90"/>
                        <a:pt x="353" y="87"/>
                        <a:pt x="350" y="82"/>
                      </a:cubicBezTo>
                      <a:cubicBezTo>
                        <a:pt x="347" y="76"/>
                        <a:pt x="346" y="68"/>
                        <a:pt x="346" y="57"/>
                      </a:cubicBezTo>
                      <a:close/>
                      <a:moveTo>
                        <a:pt x="352" y="57"/>
                      </a:moveTo>
                      <a:cubicBezTo>
                        <a:pt x="352" y="65"/>
                        <a:pt x="353" y="71"/>
                        <a:pt x="355" y="75"/>
                      </a:cubicBezTo>
                      <a:cubicBezTo>
                        <a:pt x="357" y="79"/>
                        <a:pt x="359" y="81"/>
                        <a:pt x="362" y="81"/>
                      </a:cubicBezTo>
                      <a:cubicBezTo>
                        <a:pt x="365" y="81"/>
                        <a:pt x="368" y="79"/>
                        <a:pt x="369" y="75"/>
                      </a:cubicBezTo>
                      <a:cubicBezTo>
                        <a:pt x="371" y="71"/>
                        <a:pt x="372" y="65"/>
                        <a:pt x="372" y="57"/>
                      </a:cubicBezTo>
                      <a:cubicBezTo>
                        <a:pt x="372" y="49"/>
                        <a:pt x="371" y="43"/>
                        <a:pt x="369" y="39"/>
                      </a:cubicBezTo>
                      <a:cubicBezTo>
                        <a:pt x="368" y="35"/>
                        <a:pt x="365" y="33"/>
                        <a:pt x="362" y="33"/>
                      </a:cubicBezTo>
                      <a:cubicBezTo>
                        <a:pt x="359" y="33"/>
                        <a:pt x="357" y="35"/>
                        <a:pt x="355" y="39"/>
                      </a:cubicBezTo>
                      <a:cubicBezTo>
                        <a:pt x="353" y="43"/>
                        <a:pt x="352" y="49"/>
                        <a:pt x="352" y="57"/>
                      </a:cubicBezTo>
                      <a:close/>
                      <a:moveTo>
                        <a:pt x="391" y="89"/>
                      </a:moveTo>
                      <a:cubicBezTo>
                        <a:pt x="391" y="34"/>
                        <a:pt x="391" y="34"/>
                        <a:pt x="391" y="34"/>
                      </a:cubicBezTo>
                      <a:cubicBezTo>
                        <a:pt x="385" y="34"/>
                        <a:pt x="385" y="34"/>
                        <a:pt x="385" y="34"/>
                      </a:cubicBezTo>
                      <a:cubicBezTo>
                        <a:pt x="385" y="25"/>
                        <a:pt x="385" y="25"/>
                        <a:pt x="385" y="25"/>
                      </a:cubicBezTo>
                      <a:cubicBezTo>
                        <a:pt x="391" y="25"/>
                        <a:pt x="391" y="25"/>
                        <a:pt x="391" y="25"/>
                      </a:cubicBezTo>
                      <a:cubicBezTo>
                        <a:pt x="391" y="19"/>
                        <a:pt x="391" y="19"/>
                        <a:pt x="391" y="19"/>
                      </a:cubicBezTo>
                      <a:cubicBezTo>
                        <a:pt x="391" y="14"/>
                        <a:pt x="391" y="11"/>
                        <a:pt x="391" y="9"/>
                      </a:cubicBezTo>
                      <a:cubicBezTo>
                        <a:pt x="392" y="6"/>
                        <a:pt x="393" y="4"/>
                        <a:pt x="394" y="2"/>
                      </a:cubicBezTo>
                      <a:cubicBezTo>
                        <a:pt x="396" y="0"/>
                        <a:pt x="398" y="0"/>
                        <a:pt x="400" y="0"/>
                      </a:cubicBezTo>
                      <a:cubicBezTo>
                        <a:pt x="402" y="0"/>
                        <a:pt x="404" y="0"/>
                        <a:pt x="406" y="1"/>
                      </a:cubicBezTo>
                      <a:cubicBezTo>
                        <a:pt x="405" y="10"/>
                        <a:pt x="405" y="10"/>
                        <a:pt x="405" y="10"/>
                      </a:cubicBezTo>
                      <a:cubicBezTo>
                        <a:pt x="404" y="10"/>
                        <a:pt x="403" y="9"/>
                        <a:pt x="401" y="9"/>
                      </a:cubicBezTo>
                      <a:cubicBezTo>
                        <a:pt x="400" y="9"/>
                        <a:pt x="398" y="10"/>
                        <a:pt x="398" y="12"/>
                      </a:cubicBezTo>
                      <a:cubicBezTo>
                        <a:pt x="397" y="13"/>
                        <a:pt x="397" y="16"/>
                        <a:pt x="397" y="19"/>
                      </a:cubicBezTo>
                      <a:cubicBezTo>
                        <a:pt x="397" y="25"/>
                        <a:pt x="397" y="25"/>
                        <a:pt x="397" y="25"/>
                      </a:cubicBezTo>
                      <a:cubicBezTo>
                        <a:pt x="403" y="25"/>
                        <a:pt x="403" y="25"/>
                        <a:pt x="403" y="25"/>
                      </a:cubicBezTo>
                      <a:cubicBezTo>
                        <a:pt x="403" y="34"/>
                        <a:pt x="403" y="34"/>
                        <a:pt x="403" y="34"/>
                      </a:cubicBezTo>
                      <a:cubicBezTo>
                        <a:pt x="397" y="34"/>
                        <a:pt x="397" y="34"/>
                        <a:pt x="397" y="34"/>
                      </a:cubicBezTo>
                      <a:cubicBezTo>
                        <a:pt x="397" y="89"/>
                        <a:pt x="397" y="89"/>
                        <a:pt x="397" y="89"/>
                      </a:cubicBezTo>
                      <a:cubicBezTo>
                        <a:pt x="391" y="89"/>
                        <a:pt x="391" y="89"/>
                        <a:pt x="391" y="89"/>
                      </a:cubicBezTo>
                      <a:close/>
                      <a:moveTo>
                        <a:pt x="428" y="89"/>
                      </a:moveTo>
                      <a:cubicBezTo>
                        <a:pt x="428" y="1"/>
                        <a:pt x="428" y="1"/>
                        <a:pt x="428" y="1"/>
                      </a:cubicBezTo>
                      <a:cubicBezTo>
                        <a:pt x="463" y="1"/>
                        <a:pt x="463" y="1"/>
                        <a:pt x="463" y="1"/>
                      </a:cubicBezTo>
                      <a:cubicBezTo>
                        <a:pt x="463" y="11"/>
                        <a:pt x="463" y="11"/>
                        <a:pt x="463" y="11"/>
                      </a:cubicBezTo>
                      <a:cubicBezTo>
                        <a:pt x="434" y="11"/>
                        <a:pt x="434" y="11"/>
                        <a:pt x="434" y="11"/>
                      </a:cubicBezTo>
                      <a:cubicBezTo>
                        <a:pt x="434" y="38"/>
                        <a:pt x="434" y="38"/>
                        <a:pt x="434" y="38"/>
                      </a:cubicBezTo>
                      <a:cubicBezTo>
                        <a:pt x="461" y="38"/>
                        <a:pt x="461" y="38"/>
                        <a:pt x="461" y="38"/>
                      </a:cubicBezTo>
                      <a:cubicBezTo>
                        <a:pt x="461" y="49"/>
                        <a:pt x="461" y="49"/>
                        <a:pt x="461" y="49"/>
                      </a:cubicBezTo>
                      <a:cubicBezTo>
                        <a:pt x="434" y="49"/>
                        <a:pt x="434" y="49"/>
                        <a:pt x="434" y="49"/>
                      </a:cubicBezTo>
                      <a:cubicBezTo>
                        <a:pt x="434" y="79"/>
                        <a:pt x="434" y="79"/>
                        <a:pt x="434" y="79"/>
                      </a:cubicBezTo>
                      <a:cubicBezTo>
                        <a:pt x="464" y="79"/>
                        <a:pt x="464" y="79"/>
                        <a:pt x="464" y="79"/>
                      </a:cubicBezTo>
                      <a:cubicBezTo>
                        <a:pt x="464" y="89"/>
                        <a:pt x="464" y="89"/>
                        <a:pt x="464" y="89"/>
                      </a:cubicBezTo>
                      <a:cubicBezTo>
                        <a:pt x="428" y="89"/>
                        <a:pt x="428" y="89"/>
                        <a:pt x="428" y="89"/>
                      </a:cubicBezTo>
                      <a:close/>
                      <a:moveTo>
                        <a:pt x="475" y="89"/>
                      </a:moveTo>
                      <a:cubicBezTo>
                        <a:pt x="475" y="1"/>
                        <a:pt x="475" y="1"/>
                        <a:pt x="475" y="1"/>
                      </a:cubicBezTo>
                      <a:cubicBezTo>
                        <a:pt x="481" y="1"/>
                        <a:pt x="481" y="1"/>
                        <a:pt x="481" y="1"/>
                      </a:cubicBezTo>
                      <a:cubicBezTo>
                        <a:pt x="481" y="89"/>
                        <a:pt x="481" y="89"/>
                        <a:pt x="481" y="89"/>
                      </a:cubicBezTo>
                      <a:cubicBezTo>
                        <a:pt x="475" y="89"/>
                        <a:pt x="475" y="89"/>
                        <a:pt x="475" y="89"/>
                      </a:cubicBezTo>
                      <a:close/>
                      <a:moveTo>
                        <a:pt x="518" y="68"/>
                      </a:moveTo>
                      <a:cubicBezTo>
                        <a:pt x="524" y="70"/>
                        <a:pt x="524" y="70"/>
                        <a:pt x="524" y="70"/>
                      </a:cubicBezTo>
                      <a:cubicBezTo>
                        <a:pt x="523" y="76"/>
                        <a:pt x="522" y="81"/>
                        <a:pt x="519" y="85"/>
                      </a:cubicBezTo>
                      <a:cubicBezTo>
                        <a:pt x="516" y="89"/>
                        <a:pt x="513" y="90"/>
                        <a:pt x="509" y="90"/>
                      </a:cubicBezTo>
                      <a:cubicBezTo>
                        <a:pt x="504" y="90"/>
                        <a:pt x="500" y="87"/>
                        <a:pt x="497" y="82"/>
                      </a:cubicBezTo>
                      <a:cubicBezTo>
                        <a:pt x="494" y="76"/>
                        <a:pt x="492" y="68"/>
                        <a:pt x="492" y="58"/>
                      </a:cubicBezTo>
                      <a:cubicBezTo>
                        <a:pt x="492" y="47"/>
                        <a:pt x="494" y="39"/>
                        <a:pt x="497" y="33"/>
                      </a:cubicBezTo>
                      <a:cubicBezTo>
                        <a:pt x="500" y="27"/>
                        <a:pt x="504" y="24"/>
                        <a:pt x="509" y="24"/>
                      </a:cubicBezTo>
                      <a:cubicBezTo>
                        <a:pt x="513" y="24"/>
                        <a:pt x="517" y="27"/>
                        <a:pt x="520" y="33"/>
                      </a:cubicBezTo>
                      <a:cubicBezTo>
                        <a:pt x="523" y="38"/>
                        <a:pt x="524" y="46"/>
                        <a:pt x="524" y="57"/>
                      </a:cubicBezTo>
                      <a:cubicBezTo>
                        <a:pt x="524" y="58"/>
                        <a:pt x="524" y="59"/>
                        <a:pt x="524" y="60"/>
                      </a:cubicBezTo>
                      <a:cubicBezTo>
                        <a:pt x="498" y="60"/>
                        <a:pt x="498" y="60"/>
                        <a:pt x="498" y="60"/>
                      </a:cubicBezTo>
                      <a:cubicBezTo>
                        <a:pt x="499" y="67"/>
                        <a:pt x="500" y="72"/>
                        <a:pt x="502" y="76"/>
                      </a:cubicBezTo>
                      <a:cubicBezTo>
                        <a:pt x="504" y="80"/>
                        <a:pt x="506" y="81"/>
                        <a:pt x="509" y="81"/>
                      </a:cubicBezTo>
                      <a:cubicBezTo>
                        <a:pt x="511" y="81"/>
                        <a:pt x="513" y="80"/>
                        <a:pt x="514" y="78"/>
                      </a:cubicBezTo>
                      <a:cubicBezTo>
                        <a:pt x="516" y="76"/>
                        <a:pt x="517" y="73"/>
                        <a:pt x="518" y="68"/>
                      </a:cubicBezTo>
                      <a:close/>
                      <a:moveTo>
                        <a:pt x="499" y="51"/>
                      </a:moveTo>
                      <a:cubicBezTo>
                        <a:pt x="518" y="51"/>
                        <a:pt x="518" y="51"/>
                        <a:pt x="518" y="51"/>
                      </a:cubicBezTo>
                      <a:cubicBezTo>
                        <a:pt x="518" y="46"/>
                        <a:pt x="517" y="42"/>
                        <a:pt x="516" y="39"/>
                      </a:cubicBezTo>
                      <a:cubicBezTo>
                        <a:pt x="514" y="35"/>
                        <a:pt x="512" y="33"/>
                        <a:pt x="509" y="33"/>
                      </a:cubicBezTo>
                      <a:cubicBezTo>
                        <a:pt x="506" y="33"/>
                        <a:pt x="504" y="34"/>
                        <a:pt x="502" y="38"/>
                      </a:cubicBezTo>
                      <a:cubicBezTo>
                        <a:pt x="500" y="41"/>
                        <a:pt x="499" y="45"/>
                        <a:pt x="499" y="51"/>
                      </a:cubicBezTo>
                      <a:close/>
                      <a:moveTo>
                        <a:pt x="558" y="66"/>
                      </a:moveTo>
                      <a:cubicBezTo>
                        <a:pt x="564" y="67"/>
                        <a:pt x="564" y="67"/>
                        <a:pt x="564" y="67"/>
                      </a:cubicBezTo>
                      <a:cubicBezTo>
                        <a:pt x="564" y="74"/>
                        <a:pt x="562" y="80"/>
                        <a:pt x="559" y="84"/>
                      </a:cubicBezTo>
                      <a:cubicBezTo>
                        <a:pt x="557" y="88"/>
                        <a:pt x="553" y="90"/>
                        <a:pt x="550" y="90"/>
                      </a:cubicBezTo>
                      <a:cubicBezTo>
                        <a:pt x="545" y="90"/>
                        <a:pt x="541" y="87"/>
                        <a:pt x="538" y="82"/>
                      </a:cubicBezTo>
                      <a:cubicBezTo>
                        <a:pt x="535" y="76"/>
                        <a:pt x="534" y="68"/>
                        <a:pt x="534" y="57"/>
                      </a:cubicBezTo>
                      <a:cubicBezTo>
                        <a:pt x="534" y="50"/>
                        <a:pt x="534" y="44"/>
                        <a:pt x="536" y="39"/>
                      </a:cubicBezTo>
                      <a:cubicBezTo>
                        <a:pt x="537" y="34"/>
                        <a:pt x="539" y="30"/>
                        <a:pt x="541" y="28"/>
                      </a:cubicBezTo>
                      <a:cubicBezTo>
                        <a:pt x="544" y="25"/>
                        <a:pt x="547" y="24"/>
                        <a:pt x="550" y="24"/>
                      </a:cubicBezTo>
                      <a:cubicBezTo>
                        <a:pt x="553" y="24"/>
                        <a:pt x="557" y="26"/>
                        <a:pt x="559" y="29"/>
                      </a:cubicBezTo>
                      <a:cubicBezTo>
                        <a:pt x="561" y="33"/>
                        <a:pt x="563" y="38"/>
                        <a:pt x="564" y="44"/>
                      </a:cubicBezTo>
                      <a:cubicBezTo>
                        <a:pt x="558" y="46"/>
                        <a:pt x="558" y="46"/>
                        <a:pt x="558" y="46"/>
                      </a:cubicBezTo>
                      <a:cubicBezTo>
                        <a:pt x="557" y="41"/>
                        <a:pt x="556" y="38"/>
                        <a:pt x="555" y="36"/>
                      </a:cubicBezTo>
                      <a:cubicBezTo>
                        <a:pt x="554" y="34"/>
                        <a:pt x="552" y="33"/>
                        <a:pt x="550" y="33"/>
                      </a:cubicBezTo>
                      <a:cubicBezTo>
                        <a:pt x="547" y="33"/>
                        <a:pt x="544" y="35"/>
                        <a:pt x="543" y="39"/>
                      </a:cubicBezTo>
                      <a:cubicBezTo>
                        <a:pt x="541" y="42"/>
                        <a:pt x="540" y="49"/>
                        <a:pt x="540" y="57"/>
                      </a:cubicBezTo>
                      <a:cubicBezTo>
                        <a:pt x="540" y="66"/>
                        <a:pt x="541" y="72"/>
                        <a:pt x="542" y="76"/>
                      </a:cubicBezTo>
                      <a:cubicBezTo>
                        <a:pt x="544" y="80"/>
                        <a:pt x="547" y="81"/>
                        <a:pt x="550" y="81"/>
                      </a:cubicBezTo>
                      <a:cubicBezTo>
                        <a:pt x="552" y="81"/>
                        <a:pt x="554" y="80"/>
                        <a:pt x="555" y="78"/>
                      </a:cubicBezTo>
                      <a:cubicBezTo>
                        <a:pt x="557" y="75"/>
                        <a:pt x="558" y="71"/>
                        <a:pt x="558" y="66"/>
                      </a:cubicBezTo>
                      <a:close/>
                      <a:moveTo>
                        <a:pt x="586" y="79"/>
                      </a:moveTo>
                      <a:cubicBezTo>
                        <a:pt x="587" y="89"/>
                        <a:pt x="587" y="89"/>
                        <a:pt x="587" y="89"/>
                      </a:cubicBezTo>
                      <a:cubicBezTo>
                        <a:pt x="585" y="89"/>
                        <a:pt x="584" y="90"/>
                        <a:pt x="582" y="90"/>
                      </a:cubicBezTo>
                      <a:cubicBezTo>
                        <a:pt x="580" y="90"/>
                        <a:pt x="578" y="89"/>
                        <a:pt x="577" y="88"/>
                      </a:cubicBezTo>
                      <a:cubicBezTo>
                        <a:pt x="576" y="87"/>
                        <a:pt x="575" y="85"/>
                        <a:pt x="575" y="83"/>
                      </a:cubicBezTo>
                      <a:cubicBezTo>
                        <a:pt x="574" y="81"/>
                        <a:pt x="574" y="77"/>
                        <a:pt x="574" y="70"/>
                      </a:cubicBezTo>
                      <a:cubicBezTo>
                        <a:pt x="574" y="34"/>
                        <a:pt x="574" y="34"/>
                        <a:pt x="574" y="34"/>
                      </a:cubicBezTo>
                      <a:cubicBezTo>
                        <a:pt x="570" y="34"/>
                        <a:pt x="570" y="34"/>
                        <a:pt x="570" y="34"/>
                      </a:cubicBezTo>
                      <a:cubicBezTo>
                        <a:pt x="570" y="25"/>
                        <a:pt x="570" y="25"/>
                        <a:pt x="570" y="25"/>
                      </a:cubicBezTo>
                      <a:cubicBezTo>
                        <a:pt x="574" y="25"/>
                        <a:pt x="574" y="25"/>
                        <a:pt x="574" y="25"/>
                      </a:cubicBezTo>
                      <a:cubicBezTo>
                        <a:pt x="574" y="10"/>
                        <a:pt x="574" y="10"/>
                        <a:pt x="574" y="10"/>
                      </a:cubicBezTo>
                      <a:cubicBezTo>
                        <a:pt x="580" y="3"/>
                        <a:pt x="580" y="3"/>
                        <a:pt x="580" y="3"/>
                      </a:cubicBezTo>
                      <a:cubicBezTo>
                        <a:pt x="580" y="25"/>
                        <a:pt x="580" y="25"/>
                        <a:pt x="580" y="25"/>
                      </a:cubicBezTo>
                      <a:cubicBezTo>
                        <a:pt x="586" y="25"/>
                        <a:pt x="586" y="25"/>
                        <a:pt x="586" y="25"/>
                      </a:cubicBezTo>
                      <a:cubicBezTo>
                        <a:pt x="586" y="34"/>
                        <a:pt x="586" y="34"/>
                        <a:pt x="586" y="34"/>
                      </a:cubicBezTo>
                      <a:cubicBezTo>
                        <a:pt x="580" y="34"/>
                        <a:pt x="580" y="34"/>
                        <a:pt x="580" y="34"/>
                      </a:cubicBezTo>
                      <a:cubicBezTo>
                        <a:pt x="580" y="71"/>
                        <a:pt x="580" y="71"/>
                        <a:pt x="580" y="71"/>
                      </a:cubicBezTo>
                      <a:cubicBezTo>
                        <a:pt x="580" y="74"/>
                        <a:pt x="580" y="76"/>
                        <a:pt x="580" y="77"/>
                      </a:cubicBezTo>
                      <a:cubicBezTo>
                        <a:pt x="580" y="78"/>
                        <a:pt x="581" y="78"/>
                        <a:pt x="581" y="79"/>
                      </a:cubicBezTo>
                      <a:cubicBezTo>
                        <a:pt x="582" y="79"/>
                        <a:pt x="582" y="80"/>
                        <a:pt x="583" y="80"/>
                      </a:cubicBezTo>
                      <a:cubicBezTo>
                        <a:pt x="584" y="80"/>
                        <a:pt x="585" y="80"/>
                        <a:pt x="586" y="79"/>
                      </a:cubicBezTo>
                      <a:close/>
                      <a:moveTo>
                        <a:pt x="595" y="89"/>
                      </a:moveTo>
                      <a:cubicBezTo>
                        <a:pt x="595" y="25"/>
                        <a:pt x="595" y="25"/>
                        <a:pt x="595" y="25"/>
                      </a:cubicBezTo>
                      <a:cubicBezTo>
                        <a:pt x="601" y="25"/>
                        <a:pt x="601" y="25"/>
                        <a:pt x="601" y="25"/>
                      </a:cubicBezTo>
                      <a:cubicBezTo>
                        <a:pt x="601" y="35"/>
                        <a:pt x="601" y="35"/>
                        <a:pt x="601" y="35"/>
                      </a:cubicBezTo>
                      <a:cubicBezTo>
                        <a:pt x="602" y="30"/>
                        <a:pt x="603" y="27"/>
                        <a:pt x="605" y="26"/>
                      </a:cubicBezTo>
                      <a:cubicBezTo>
                        <a:pt x="606" y="25"/>
                        <a:pt x="607" y="24"/>
                        <a:pt x="608" y="24"/>
                      </a:cubicBezTo>
                      <a:cubicBezTo>
                        <a:pt x="610" y="24"/>
                        <a:pt x="612" y="25"/>
                        <a:pt x="614" y="27"/>
                      </a:cubicBezTo>
                      <a:cubicBezTo>
                        <a:pt x="612" y="37"/>
                        <a:pt x="612" y="37"/>
                        <a:pt x="612" y="37"/>
                      </a:cubicBezTo>
                      <a:cubicBezTo>
                        <a:pt x="611" y="36"/>
                        <a:pt x="609" y="35"/>
                        <a:pt x="608" y="35"/>
                      </a:cubicBezTo>
                      <a:cubicBezTo>
                        <a:pt x="607" y="35"/>
                        <a:pt x="606" y="36"/>
                        <a:pt x="605" y="37"/>
                      </a:cubicBezTo>
                      <a:cubicBezTo>
                        <a:pt x="603" y="39"/>
                        <a:pt x="603" y="41"/>
                        <a:pt x="602" y="43"/>
                      </a:cubicBezTo>
                      <a:cubicBezTo>
                        <a:pt x="602" y="47"/>
                        <a:pt x="601" y="51"/>
                        <a:pt x="601" y="56"/>
                      </a:cubicBezTo>
                      <a:cubicBezTo>
                        <a:pt x="601" y="89"/>
                        <a:pt x="601" y="89"/>
                        <a:pt x="601" y="89"/>
                      </a:cubicBezTo>
                      <a:cubicBezTo>
                        <a:pt x="595" y="89"/>
                        <a:pt x="595" y="89"/>
                        <a:pt x="595" y="89"/>
                      </a:cubicBezTo>
                      <a:close/>
                      <a:moveTo>
                        <a:pt x="619" y="57"/>
                      </a:moveTo>
                      <a:cubicBezTo>
                        <a:pt x="619" y="45"/>
                        <a:pt x="621" y="37"/>
                        <a:pt x="625" y="31"/>
                      </a:cubicBezTo>
                      <a:cubicBezTo>
                        <a:pt x="628" y="26"/>
                        <a:pt x="632" y="24"/>
                        <a:pt x="636" y="24"/>
                      </a:cubicBezTo>
                      <a:cubicBezTo>
                        <a:pt x="641" y="24"/>
                        <a:pt x="645" y="27"/>
                        <a:pt x="648" y="32"/>
                      </a:cubicBezTo>
                      <a:cubicBezTo>
                        <a:pt x="651" y="38"/>
                        <a:pt x="652" y="46"/>
                        <a:pt x="652" y="56"/>
                      </a:cubicBezTo>
                      <a:cubicBezTo>
                        <a:pt x="652" y="64"/>
                        <a:pt x="652" y="71"/>
                        <a:pt x="650" y="76"/>
                      </a:cubicBezTo>
                      <a:cubicBezTo>
                        <a:pt x="649" y="80"/>
                        <a:pt x="647" y="84"/>
                        <a:pt x="644" y="86"/>
                      </a:cubicBezTo>
                      <a:cubicBezTo>
                        <a:pt x="642" y="89"/>
                        <a:pt x="639" y="90"/>
                        <a:pt x="636" y="90"/>
                      </a:cubicBezTo>
                      <a:cubicBezTo>
                        <a:pt x="631" y="90"/>
                        <a:pt x="627" y="87"/>
                        <a:pt x="624" y="82"/>
                      </a:cubicBezTo>
                      <a:cubicBezTo>
                        <a:pt x="621" y="76"/>
                        <a:pt x="619" y="68"/>
                        <a:pt x="619" y="57"/>
                      </a:cubicBezTo>
                      <a:close/>
                      <a:moveTo>
                        <a:pt x="626" y="57"/>
                      </a:moveTo>
                      <a:cubicBezTo>
                        <a:pt x="626" y="65"/>
                        <a:pt x="627" y="71"/>
                        <a:pt x="628" y="75"/>
                      </a:cubicBezTo>
                      <a:cubicBezTo>
                        <a:pt x="630" y="79"/>
                        <a:pt x="633" y="81"/>
                        <a:pt x="636" y="81"/>
                      </a:cubicBezTo>
                      <a:cubicBezTo>
                        <a:pt x="639" y="81"/>
                        <a:pt x="641" y="79"/>
                        <a:pt x="643" y="75"/>
                      </a:cubicBezTo>
                      <a:cubicBezTo>
                        <a:pt x="645" y="71"/>
                        <a:pt x="646" y="65"/>
                        <a:pt x="646" y="57"/>
                      </a:cubicBezTo>
                      <a:cubicBezTo>
                        <a:pt x="646" y="49"/>
                        <a:pt x="645" y="43"/>
                        <a:pt x="643" y="39"/>
                      </a:cubicBezTo>
                      <a:cubicBezTo>
                        <a:pt x="641" y="35"/>
                        <a:pt x="639" y="33"/>
                        <a:pt x="636" y="33"/>
                      </a:cubicBezTo>
                      <a:cubicBezTo>
                        <a:pt x="633" y="33"/>
                        <a:pt x="630" y="35"/>
                        <a:pt x="628" y="39"/>
                      </a:cubicBezTo>
                      <a:cubicBezTo>
                        <a:pt x="627" y="43"/>
                        <a:pt x="626" y="49"/>
                        <a:pt x="626" y="57"/>
                      </a:cubicBezTo>
                      <a:close/>
                      <a:moveTo>
                        <a:pt x="663" y="89"/>
                      </a:moveTo>
                      <a:cubicBezTo>
                        <a:pt x="663" y="25"/>
                        <a:pt x="663" y="25"/>
                        <a:pt x="663" y="25"/>
                      </a:cubicBezTo>
                      <a:cubicBezTo>
                        <a:pt x="668" y="25"/>
                        <a:pt x="668" y="25"/>
                        <a:pt x="668" y="25"/>
                      </a:cubicBezTo>
                      <a:cubicBezTo>
                        <a:pt x="668" y="34"/>
                        <a:pt x="668" y="34"/>
                        <a:pt x="668" y="34"/>
                      </a:cubicBezTo>
                      <a:cubicBezTo>
                        <a:pt x="671" y="27"/>
                        <a:pt x="675" y="24"/>
                        <a:pt x="679" y="24"/>
                      </a:cubicBezTo>
                      <a:cubicBezTo>
                        <a:pt x="682" y="24"/>
                        <a:pt x="683" y="25"/>
                        <a:pt x="685" y="26"/>
                      </a:cubicBezTo>
                      <a:cubicBezTo>
                        <a:pt x="687" y="27"/>
                        <a:pt x="688" y="29"/>
                        <a:pt x="689" y="31"/>
                      </a:cubicBezTo>
                      <a:cubicBezTo>
                        <a:pt x="690" y="34"/>
                        <a:pt x="691" y="36"/>
                        <a:pt x="691" y="39"/>
                      </a:cubicBezTo>
                      <a:cubicBezTo>
                        <a:pt x="691" y="41"/>
                        <a:pt x="691" y="45"/>
                        <a:pt x="691" y="50"/>
                      </a:cubicBezTo>
                      <a:cubicBezTo>
                        <a:pt x="691" y="89"/>
                        <a:pt x="691" y="89"/>
                        <a:pt x="691" y="89"/>
                      </a:cubicBezTo>
                      <a:cubicBezTo>
                        <a:pt x="685" y="89"/>
                        <a:pt x="685" y="89"/>
                        <a:pt x="685" y="89"/>
                      </a:cubicBezTo>
                      <a:cubicBezTo>
                        <a:pt x="685" y="50"/>
                        <a:pt x="685" y="50"/>
                        <a:pt x="685" y="50"/>
                      </a:cubicBezTo>
                      <a:cubicBezTo>
                        <a:pt x="685" y="46"/>
                        <a:pt x="685" y="43"/>
                        <a:pt x="685" y="40"/>
                      </a:cubicBezTo>
                      <a:cubicBezTo>
                        <a:pt x="684" y="38"/>
                        <a:pt x="683" y="36"/>
                        <a:pt x="682" y="35"/>
                      </a:cubicBezTo>
                      <a:cubicBezTo>
                        <a:pt x="681" y="34"/>
                        <a:pt x="680" y="33"/>
                        <a:pt x="678" y="33"/>
                      </a:cubicBezTo>
                      <a:cubicBezTo>
                        <a:pt x="676" y="33"/>
                        <a:pt x="673" y="35"/>
                        <a:pt x="672" y="38"/>
                      </a:cubicBezTo>
                      <a:cubicBezTo>
                        <a:pt x="670" y="40"/>
                        <a:pt x="669" y="46"/>
                        <a:pt x="669" y="54"/>
                      </a:cubicBezTo>
                      <a:cubicBezTo>
                        <a:pt x="669" y="89"/>
                        <a:pt x="669" y="89"/>
                        <a:pt x="669" y="89"/>
                      </a:cubicBezTo>
                      <a:cubicBezTo>
                        <a:pt x="663" y="89"/>
                        <a:pt x="663" y="89"/>
                        <a:pt x="663" y="89"/>
                      </a:cubicBezTo>
                      <a:close/>
                      <a:moveTo>
                        <a:pt x="704" y="14"/>
                      </a:moveTo>
                      <a:cubicBezTo>
                        <a:pt x="704" y="1"/>
                        <a:pt x="704" y="1"/>
                        <a:pt x="704" y="1"/>
                      </a:cubicBezTo>
                      <a:cubicBezTo>
                        <a:pt x="710" y="1"/>
                        <a:pt x="710" y="1"/>
                        <a:pt x="710" y="1"/>
                      </a:cubicBezTo>
                      <a:cubicBezTo>
                        <a:pt x="710" y="14"/>
                        <a:pt x="710" y="14"/>
                        <a:pt x="710" y="14"/>
                      </a:cubicBezTo>
                      <a:cubicBezTo>
                        <a:pt x="704" y="14"/>
                        <a:pt x="704" y="14"/>
                        <a:pt x="704" y="14"/>
                      </a:cubicBezTo>
                      <a:close/>
                      <a:moveTo>
                        <a:pt x="704" y="89"/>
                      </a:moveTo>
                      <a:cubicBezTo>
                        <a:pt x="704" y="25"/>
                        <a:pt x="704" y="25"/>
                        <a:pt x="704" y="25"/>
                      </a:cubicBezTo>
                      <a:cubicBezTo>
                        <a:pt x="710" y="25"/>
                        <a:pt x="710" y="25"/>
                        <a:pt x="710" y="25"/>
                      </a:cubicBezTo>
                      <a:cubicBezTo>
                        <a:pt x="710" y="89"/>
                        <a:pt x="710" y="89"/>
                        <a:pt x="710" y="89"/>
                      </a:cubicBezTo>
                      <a:cubicBezTo>
                        <a:pt x="704" y="89"/>
                        <a:pt x="704" y="89"/>
                        <a:pt x="704" y="89"/>
                      </a:cubicBezTo>
                      <a:close/>
                      <a:moveTo>
                        <a:pt x="746" y="66"/>
                      </a:moveTo>
                      <a:cubicBezTo>
                        <a:pt x="752" y="67"/>
                        <a:pt x="752" y="67"/>
                        <a:pt x="752" y="67"/>
                      </a:cubicBezTo>
                      <a:cubicBezTo>
                        <a:pt x="751" y="74"/>
                        <a:pt x="749" y="80"/>
                        <a:pt x="747" y="84"/>
                      </a:cubicBezTo>
                      <a:cubicBezTo>
                        <a:pt x="744" y="88"/>
                        <a:pt x="741" y="90"/>
                        <a:pt x="737" y="90"/>
                      </a:cubicBezTo>
                      <a:cubicBezTo>
                        <a:pt x="732" y="90"/>
                        <a:pt x="728" y="87"/>
                        <a:pt x="726" y="82"/>
                      </a:cubicBezTo>
                      <a:cubicBezTo>
                        <a:pt x="723" y="76"/>
                        <a:pt x="721" y="68"/>
                        <a:pt x="721" y="57"/>
                      </a:cubicBezTo>
                      <a:cubicBezTo>
                        <a:pt x="721" y="50"/>
                        <a:pt x="722" y="44"/>
                        <a:pt x="723" y="39"/>
                      </a:cubicBezTo>
                      <a:cubicBezTo>
                        <a:pt x="724" y="34"/>
                        <a:pt x="726" y="30"/>
                        <a:pt x="729" y="28"/>
                      </a:cubicBezTo>
                      <a:cubicBezTo>
                        <a:pt x="731" y="25"/>
                        <a:pt x="734" y="24"/>
                        <a:pt x="737" y="24"/>
                      </a:cubicBezTo>
                      <a:cubicBezTo>
                        <a:pt x="741" y="24"/>
                        <a:pt x="744" y="26"/>
                        <a:pt x="746" y="29"/>
                      </a:cubicBezTo>
                      <a:cubicBezTo>
                        <a:pt x="749" y="33"/>
                        <a:pt x="750" y="38"/>
                        <a:pt x="751" y="44"/>
                      </a:cubicBezTo>
                      <a:cubicBezTo>
                        <a:pt x="745" y="46"/>
                        <a:pt x="745" y="46"/>
                        <a:pt x="745" y="46"/>
                      </a:cubicBezTo>
                      <a:cubicBezTo>
                        <a:pt x="745" y="41"/>
                        <a:pt x="744" y="38"/>
                        <a:pt x="742" y="36"/>
                      </a:cubicBezTo>
                      <a:cubicBezTo>
                        <a:pt x="741" y="34"/>
                        <a:pt x="739" y="33"/>
                        <a:pt x="737" y="33"/>
                      </a:cubicBezTo>
                      <a:cubicBezTo>
                        <a:pt x="734" y="33"/>
                        <a:pt x="732" y="35"/>
                        <a:pt x="730" y="39"/>
                      </a:cubicBezTo>
                      <a:cubicBezTo>
                        <a:pt x="728" y="42"/>
                        <a:pt x="727" y="49"/>
                        <a:pt x="727" y="57"/>
                      </a:cubicBezTo>
                      <a:cubicBezTo>
                        <a:pt x="727" y="66"/>
                        <a:pt x="728" y="72"/>
                        <a:pt x="730" y="76"/>
                      </a:cubicBezTo>
                      <a:cubicBezTo>
                        <a:pt x="732" y="80"/>
                        <a:pt x="734" y="81"/>
                        <a:pt x="737" y="81"/>
                      </a:cubicBezTo>
                      <a:cubicBezTo>
                        <a:pt x="739" y="81"/>
                        <a:pt x="741" y="80"/>
                        <a:pt x="743" y="78"/>
                      </a:cubicBezTo>
                      <a:cubicBezTo>
                        <a:pt x="744" y="75"/>
                        <a:pt x="745" y="71"/>
                        <a:pt x="746" y="66"/>
                      </a:cubicBezTo>
                      <a:close/>
                      <a:moveTo>
                        <a:pt x="774" y="61"/>
                      </a:moveTo>
                      <a:cubicBezTo>
                        <a:pt x="780" y="60"/>
                        <a:pt x="780" y="60"/>
                        <a:pt x="780" y="60"/>
                      </a:cubicBezTo>
                      <a:cubicBezTo>
                        <a:pt x="780" y="64"/>
                        <a:pt x="781" y="68"/>
                        <a:pt x="782" y="71"/>
                      </a:cubicBezTo>
                      <a:cubicBezTo>
                        <a:pt x="783" y="73"/>
                        <a:pt x="785" y="76"/>
                        <a:pt x="787" y="77"/>
                      </a:cubicBezTo>
                      <a:cubicBezTo>
                        <a:pt x="789" y="79"/>
                        <a:pt x="792" y="80"/>
                        <a:pt x="794" y="80"/>
                      </a:cubicBezTo>
                      <a:cubicBezTo>
                        <a:pt x="797" y="80"/>
                        <a:pt x="799" y="79"/>
                        <a:pt x="801" y="78"/>
                      </a:cubicBezTo>
                      <a:cubicBezTo>
                        <a:pt x="803" y="77"/>
                        <a:pt x="804" y="75"/>
                        <a:pt x="805" y="73"/>
                      </a:cubicBezTo>
                      <a:cubicBezTo>
                        <a:pt x="806" y="70"/>
                        <a:pt x="806" y="68"/>
                        <a:pt x="806" y="65"/>
                      </a:cubicBezTo>
                      <a:cubicBezTo>
                        <a:pt x="806" y="62"/>
                        <a:pt x="806" y="60"/>
                        <a:pt x="805" y="58"/>
                      </a:cubicBezTo>
                      <a:cubicBezTo>
                        <a:pt x="804" y="56"/>
                        <a:pt x="803" y="54"/>
                        <a:pt x="801" y="53"/>
                      </a:cubicBezTo>
                      <a:cubicBezTo>
                        <a:pt x="799" y="52"/>
                        <a:pt x="796" y="50"/>
                        <a:pt x="792" y="48"/>
                      </a:cubicBezTo>
                      <a:cubicBezTo>
                        <a:pt x="788" y="46"/>
                        <a:pt x="785" y="45"/>
                        <a:pt x="783" y="43"/>
                      </a:cubicBezTo>
                      <a:cubicBezTo>
                        <a:pt x="780" y="41"/>
                        <a:pt x="779" y="38"/>
                        <a:pt x="778" y="35"/>
                      </a:cubicBezTo>
                      <a:cubicBezTo>
                        <a:pt x="776" y="31"/>
                        <a:pt x="776" y="28"/>
                        <a:pt x="776" y="24"/>
                      </a:cubicBezTo>
                      <a:cubicBezTo>
                        <a:pt x="776" y="19"/>
                        <a:pt x="777" y="15"/>
                        <a:pt x="778" y="11"/>
                      </a:cubicBezTo>
                      <a:cubicBezTo>
                        <a:pt x="779" y="8"/>
                        <a:pt x="781" y="5"/>
                        <a:pt x="784" y="3"/>
                      </a:cubicBezTo>
                      <a:cubicBezTo>
                        <a:pt x="787" y="1"/>
                        <a:pt x="790" y="0"/>
                        <a:pt x="793" y="0"/>
                      </a:cubicBezTo>
                      <a:cubicBezTo>
                        <a:pt x="796" y="0"/>
                        <a:pt x="800" y="1"/>
                        <a:pt x="802" y="3"/>
                      </a:cubicBezTo>
                      <a:cubicBezTo>
                        <a:pt x="805" y="5"/>
                        <a:pt x="807" y="8"/>
                        <a:pt x="809" y="12"/>
                      </a:cubicBezTo>
                      <a:cubicBezTo>
                        <a:pt x="810" y="16"/>
                        <a:pt x="811" y="21"/>
                        <a:pt x="811" y="26"/>
                      </a:cubicBezTo>
                      <a:cubicBezTo>
                        <a:pt x="805" y="27"/>
                        <a:pt x="805" y="27"/>
                        <a:pt x="805" y="27"/>
                      </a:cubicBezTo>
                      <a:cubicBezTo>
                        <a:pt x="805" y="21"/>
                        <a:pt x="803" y="17"/>
                        <a:pt x="802" y="14"/>
                      </a:cubicBezTo>
                      <a:cubicBezTo>
                        <a:pt x="800" y="11"/>
                        <a:pt x="797" y="10"/>
                        <a:pt x="793" y="10"/>
                      </a:cubicBezTo>
                      <a:cubicBezTo>
                        <a:pt x="789" y="10"/>
                        <a:pt x="786" y="11"/>
                        <a:pt x="785" y="14"/>
                      </a:cubicBezTo>
                      <a:cubicBezTo>
                        <a:pt x="783" y="16"/>
                        <a:pt x="782" y="19"/>
                        <a:pt x="782" y="23"/>
                      </a:cubicBezTo>
                      <a:cubicBezTo>
                        <a:pt x="782" y="26"/>
                        <a:pt x="783" y="29"/>
                        <a:pt x="784" y="31"/>
                      </a:cubicBezTo>
                      <a:cubicBezTo>
                        <a:pt x="785" y="33"/>
                        <a:pt x="788" y="35"/>
                        <a:pt x="794" y="37"/>
                      </a:cubicBezTo>
                      <a:cubicBezTo>
                        <a:pt x="799" y="39"/>
                        <a:pt x="802" y="41"/>
                        <a:pt x="804" y="43"/>
                      </a:cubicBezTo>
                      <a:cubicBezTo>
                        <a:pt x="807" y="45"/>
                        <a:pt x="809" y="48"/>
                        <a:pt x="810" y="52"/>
                      </a:cubicBezTo>
                      <a:cubicBezTo>
                        <a:pt x="812" y="55"/>
                        <a:pt x="812" y="59"/>
                        <a:pt x="812" y="64"/>
                      </a:cubicBezTo>
                      <a:cubicBezTo>
                        <a:pt x="812" y="69"/>
                        <a:pt x="812" y="73"/>
                        <a:pt x="810" y="77"/>
                      </a:cubicBezTo>
                      <a:cubicBezTo>
                        <a:pt x="809" y="81"/>
                        <a:pt x="807" y="85"/>
                        <a:pt x="804" y="87"/>
                      </a:cubicBezTo>
                      <a:cubicBezTo>
                        <a:pt x="801" y="89"/>
                        <a:pt x="798" y="90"/>
                        <a:pt x="795" y="90"/>
                      </a:cubicBezTo>
                      <a:cubicBezTo>
                        <a:pt x="790" y="90"/>
                        <a:pt x="787" y="89"/>
                        <a:pt x="784" y="87"/>
                      </a:cubicBezTo>
                      <a:cubicBezTo>
                        <a:pt x="781" y="85"/>
                        <a:pt x="778" y="81"/>
                        <a:pt x="777" y="76"/>
                      </a:cubicBezTo>
                      <a:cubicBezTo>
                        <a:pt x="775" y="72"/>
                        <a:pt x="774" y="67"/>
                        <a:pt x="774" y="61"/>
                      </a:cubicBezTo>
                      <a:close/>
                      <a:moveTo>
                        <a:pt x="847" y="66"/>
                      </a:moveTo>
                      <a:cubicBezTo>
                        <a:pt x="853" y="67"/>
                        <a:pt x="853" y="67"/>
                        <a:pt x="853" y="67"/>
                      </a:cubicBezTo>
                      <a:cubicBezTo>
                        <a:pt x="852" y="74"/>
                        <a:pt x="851" y="80"/>
                        <a:pt x="848" y="84"/>
                      </a:cubicBezTo>
                      <a:cubicBezTo>
                        <a:pt x="845" y="88"/>
                        <a:pt x="842" y="90"/>
                        <a:pt x="838" y="90"/>
                      </a:cubicBezTo>
                      <a:cubicBezTo>
                        <a:pt x="834" y="90"/>
                        <a:pt x="830" y="87"/>
                        <a:pt x="827" y="82"/>
                      </a:cubicBezTo>
                      <a:cubicBezTo>
                        <a:pt x="824" y="76"/>
                        <a:pt x="822" y="68"/>
                        <a:pt x="822" y="57"/>
                      </a:cubicBezTo>
                      <a:cubicBezTo>
                        <a:pt x="822" y="50"/>
                        <a:pt x="823" y="44"/>
                        <a:pt x="824" y="39"/>
                      </a:cubicBezTo>
                      <a:cubicBezTo>
                        <a:pt x="826" y="34"/>
                        <a:pt x="827" y="30"/>
                        <a:pt x="830" y="28"/>
                      </a:cubicBezTo>
                      <a:cubicBezTo>
                        <a:pt x="833" y="25"/>
                        <a:pt x="835" y="24"/>
                        <a:pt x="838" y="24"/>
                      </a:cubicBezTo>
                      <a:cubicBezTo>
                        <a:pt x="842" y="24"/>
                        <a:pt x="845" y="26"/>
                        <a:pt x="848" y="29"/>
                      </a:cubicBezTo>
                      <a:cubicBezTo>
                        <a:pt x="850" y="33"/>
                        <a:pt x="852" y="38"/>
                        <a:pt x="852" y="44"/>
                      </a:cubicBezTo>
                      <a:cubicBezTo>
                        <a:pt x="847" y="46"/>
                        <a:pt x="847" y="46"/>
                        <a:pt x="847" y="46"/>
                      </a:cubicBezTo>
                      <a:cubicBezTo>
                        <a:pt x="846" y="41"/>
                        <a:pt x="845" y="38"/>
                        <a:pt x="844" y="36"/>
                      </a:cubicBezTo>
                      <a:cubicBezTo>
                        <a:pt x="842" y="34"/>
                        <a:pt x="841" y="33"/>
                        <a:pt x="839" y="33"/>
                      </a:cubicBezTo>
                      <a:cubicBezTo>
                        <a:pt x="836" y="33"/>
                        <a:pt x="833" y="35"/>
                        <a:pt x="831" y="39"/>
                      </a:cubicBezTo>
                      <a:cubicBezTo>
                        <a:pt x="829" y="42"/>
                        <a:pt x="828" y="49"/>
                        <a:pt x="828" y="57"/>
                      </a:cubicBezTo>
                      <a:cubicBezTo>
                        <a:pt x="828" y="66"/>
                        <a:pt x="829" y="72"/>
                        <a:pt x="831" y="76"/>
                      </a:cubicBezTo>
                      <a:cubicBezTo>
                        <a:pt x="833" y="80"/>
                        <a:pt x="835" y="81"/>
                        <a:pt x="838" y="81"/>
                      </a:cubicBezTo>
                      <a:cubicBezTo>
                        <a:pt x="841" y="81"/>
                        <a:pt x="843" y="80"/>
                        <a:pt x="844" y="78"/>
                      </a:cubicBezTo>
                      <a:cubicBezTo>
                        <a:pt x="846" y="75"/>
                        <a:pt x="847" y="71"/>
                        <a:pt x="847" y="66"/>
                      </a:cubicBezTo>
                      <a:close/>
                      <a:moveTo>
                        <a:pt x="862" y="14"/>
                      </a:moveTo>
                      <a:cubicBezTo>
                        <a:pt x="862" y="1"/>
                        <a:pt x="862" y="1"/>
                        <a:pt x="862" y="1"/>
                      </a:cubicBezTo>
                      <a:cubicBezTo>
                        <a:pt x="868" y="1"/>
                        <a:pt x="868" y="1"/>
                        <a:pt x="868" y="1"/>
                      </a:cubicBezTo>
                      <a:cubicBezTo>
                        <a:pt x="868" y="14"/>
                        <a:pt x="868" y="14"/>
                        <a:pt x="868" y="14"/>
                      </a:cubicBezTo>
                      <a:cubicBezTo>
                        <a:pt x="862" y="14"/>
                        <a:pt x="862" y="14"/>
                        <a:pt x="862" y="14"/>
                      </a:cubicBezTo>
                      <a:close/>
                      <a:moveTo>
                        <a:pt x="862" y="89"/>
                      </a:moveTo>
                      <a:cubicBezTo>
                        <a:pt x="862" y="25"/>
                        <a:pt x="862" y="25"/>
                        <a:pt x="862" y="25"/>
                      </a:cubicBezTo>
                      <a:cubicBezTo>
                        <a:pt x="868" y="25"/>
                        <a:pt x="868" y="25"/>
                        <a:pt x="868" y="25"/>
                      </a:cubicBezTo>
                      <a:cubicBezTo>
                        <a:pt x="868" y="89"/>
                        <a:pt x="868" y="89"/>
                        <a:pt x="868" y="89"/>
                      </a:cubicBezTo>
                      <a:cubicBezTo>
                        <a:pt x="862" y="89"/>
                        <a:pt x="862" y="89"/>
                        <a:pt x="862" y="89"/>
                      </a:cubicBezTo>
                      <a:close/>
                      <a:moveTo>
                        <a:pt x="904" y="68"/>
                      </a:moveTo>
                      <a:cubicBezTo>
                        <a:pt x="911" y="70"/>
                        <a:pt x="911" y="70"/>
                        <a:pt x="911" y="70"/>
                      </a:cubicBezTo>
                      <a:cubicBezTo>
                        <a:pt x="910" y="76"/>
                        <a:pt x="908" y="81"/>
                        <a:pt x="905" y="85"/>
                      </a:cubicBezTo>
                      <a:cubicBezTo>
                        <a:pt x="903" y="89"/>
                        <a:pt x="899" y="90"/>
                        <a:pt x="895" y="90"/>
                      </a:cubicBezTo>
                      <a:cubicBezTo>
                        <a:pt x="890" y="90"/>
                        <a:pt x="886" y="87"/>
                        <a:pt x="883" y="82"/>
                      </a:cubicBezTo>
                      <a:cubicBezTo>
                        <a:pt x="880" y="76"/>
                        <a:pt x="878" y="68"/>
                        <a:pt x="878" y="58"/>
                      </a:cubicBezTo>
                      <a:cubicBezTo>
                        <a:pt x="878" y="47"/>
                        <a:pt x="880" y="39"/>
                        <a:pt x="883" y="33"/>
                      </a:cubicBezTo>
                      <a:cubicBezTo>
                        <a:pt x="886" y="27"/>
                        <a:pt x="890" y="24"/>
                        <a:pt x="895" y="24"/>
                      </a:cubicBezTo>
                      <a:cubicBezTo>
                        <a:pt x="899" y="24"/>
                        <a:pt x="903" y="27"/>
                        <a:pt x="906" y="33"/>
                      </a:cubicBezTo>
                      <a:cubicBezTo>
                        <a:pt x="909" y="38"/>
                        <a:pt x="911" y="46"/>
                        <a:pt x="911" y="57"/>
                      </a:cubicBezTo>
                      <a:cubicBezTo>
                        <a:pt x="911" y="58"/>
                        <a:pt x="911" y="59"/>
                        <a:pt x="911" y="60"/>
                      </a:cubicBezTo>
                      <a:cubicBezTo>
                        <a:pt x="885" y="60"/>
                        <a:pt x="885" y="60"/>
                        <a:pt x="885" y="60"/>
                      </a:cubicBezTo>
                      <a:cubicBezTo>
                        <a:pt x="885" y="67"/>
                        <a:pt x="886" y="72"/>
                        <a:pt x="888" y="76"/>
                      </a:cubicBezTo>
                      <a:cubicBezTo>
                        <a:pt x="890" y="80"/>
                        <a:pt x="892" y="81"/>
                        <a:pt x="895" y="81"/>
                      </a:cubicBezTo>
                      <a:cubicBezTo>
                        <a:pt x="897" y="81"/>
                        <a:pt x="899" y="80"/>
                        <a:pt x="901" y="78"/>
                      </a:cubicBezTo>
                      <a:cubicBezTo>
                        <a:pt x="902" y="76"/>
                        <a:pt x="903" y="73"/>
                        <a:pt x="904" y="68"/>
                      </a:cubicBezTo>
                      <a:close/>
                      <a:moveTo>
                        <a:pt x="885" y="51"/>
                      </a:moveTo>
                      <a:cubicBezTo>
                        <a:pt x="904" y="51"/>
                        <a:pt x="904" y="51"/>
                        <a:pt x="904" y="51"/>
                      </a:cubicBezTo>
                      <a:cubicBezTo>
                        <a:pt x="904" y="46"/>
                        <a:pt x="903" y="42"/>
                        <a:pt x="902" y="39"/>
                      </a:cubicBezTo>
                      <a:cubicBezTo>
                        <a:pt x="900" y="35"/>
                        <a:pt x="898" y="33"/>
                        <a:pt x="895" y="33"/>
                      </a:cubicBezTo>
                      <a:cubicBezTo>
                        <a:pt x="892" y="33"/>
                        <a:pt x="890" y="34"/>
                        <a:pt x="888" y="38"/>
                      </a:cubicBezTo>
                      <a:cubicBezTo>
                        <a:pt x="886" y="41"/>
                        <a:pt x="885" y="45"/>
                        <a:pt x="885" y="51"/>
                      </a:cubicBezTo>
                      <a:close/>
                      <a:moveTo>
                        <a:pt x="922" y="89"/>
                      </a:moveTo>
                      <a:cubicBezTo>
                        <a:pt x="922" y="25"/>
                        <a:pt x="922" y="25"/>
                        <a:pt x="922" y="25"/>
                      </a:cubicBezTo>
                      <a:cubicBezTo>
                        <a:pt x="927" y="25"/>
                        <a:pt x="927" y="25"/>
                        <a:pt x="927" y="25"/>
                      </a:cubicBezTo>
                      <a:cubicBezTo>
                        <a:pt x="927" y="34"/>
                        <a:pt x="927" y="34"/>
                        <a:pt x="927" y="34"/>
                      </a:cubicBezTo>
                      <a:cubicBezTo>
                        <a:pt x="930" y="27"/>
                        <a:pt x="933" y="24"/>
                        <a:pt x="938" y="24"/>
                      </a:cubicBezTo>
                      <a:cubicBezTo>
                        <a:pt x="940" y="24"/>
                        <a:pt x="942" y="25"/>
                        <a:pt x="944" y="26"/>
                      </a:cubicBezTo>
                      <a:cubicBezTo>
                        <a:pt x="946" y="27"/>
                        <a:pt x="947" y="29"/>
                        <a:pt x="948" y="31"/>
                      </a:cubicBezTo>
                      <a:cubicBezTo>
                        <a:pt x="949" y="34"/>
                        <a:pt x="949" y="36"/>
                        <a:pt x="950" y="39"/>
                      </a:cubicBezTo>
                      <a:cubicBezTo>
                        <a:pt x="950" y="41"/>
                        <a:pt x="950" y="45"/>
                        <a:pt x="950" y="50"/>
                      </a:cubicBezTo>
                      <a:cubicBezTo>
                        <a:pt x="950" y="89"/>
                        <a:pt x="950" y="89"/>
                        <a:pt x="950" y="89"/>
                      </a:cubicBezTo>
                      <a:cubicBezTo>
                        <a:pt x="944" y="89"/>
                        <a:pt x="944" y="89"/>
                        <a:pt x="944" y="89"/>
                      </a:cubicBezTo>
                      <a:cubicBezTo>
                        <a:pt x="944" y="50"/>
                        <a:pt x="944" y="50"/>
                        <a:pt x="944" y="50"/>
                      </a:cubicBezTo>
                      <a:cubicBezTo>
                        <a:pt x="944" y="46"/>
                        <a:pt x="944" y="43"/>
                        <a:pt x="944" y="40"/>
                      </a:cubicBezTo>
                      <a:cubicBezTo>
                        <a:pt x="943" y="38"/>
                        <a:pt x="942" y="36"/>
                        <a:pt x="941" y="35"/>
                      </a:cubicBezTo>
                      <a:cubicBezTo>
                        <a:pt x="940" y="34"/>
                        <a:pt x="939" y="33"/>
                        <a:pt x="937" y="33"/>
                      </a:cubicBezTo>
                      <a:cubicBezTo>
                        <a:pt x="934" y="33"/>
                        <a:pt x="932" y="35"/>
                        <a:pt x="930" y="38"/>
                      </a:cubicBezTo>
                      <a:cubicBezTo>
                        <a:pt x="929" y="40"/>
                        <a:pt x="928" y="46"/>
                        <a:pt x="928" y="54"/>
                      </a:cubicBezTo>
                      <a:cubicBezTo>
                        <a:pt x="928" y="89"/>
                        <a:pt x="928" y="89"/>
                        <a:pt x="928" y="89"/>
                      </a:cubicBezTo>
                      <a:cubicBezTo>
                        <a:pt x="922" y="89"/>
                        <a:pt x="922" y="89"/>
                        <a:pt x="922" y="89"/>
                      </a:cubicBezTo>
                      <a:close/>
                      <a:moveTo>
                        <a:pt x="986" y="66"/>
                      </a:moveTo>
                      <a:cubicBezTo>
                        <a:pt x="992" y="67"/>
                        <a:pt x="992" y="67"/>
                        <a:pt x="992" y="67"/>
                      </a:cubicBezTo>
                      <a:cubicBezTo>
                        <a:pt x="991" y="74"/>
                        <a:pt x="989" y="80"/>
                        <a:pt x="987" y="84"/>
                      </a:cubicBezTo>
                      <a:cubicBezTo>
                        <a:pt x="984" y="88"/>
                        <a:pt x="981" y="90"/>
                        <a:pt x="977" y="90"/>
                      </a:cubicBezTo>
                      <a:cubicBezTo>
                        <a:pt x="972" y="90"/>
                        <a:pt x="968" y="87"/>
                        <a:pt x="966" y="82"/>
                      </a:cubicBezTo>
                      <a:cubicBezTo>
                        <a:pt x="963" y="76"/>
                        <a:pt x="961" y="68"/>
                        <a:pt x="961" y="57"/>
                      </a:cubicBezTo>
                      <a:cubicBezTo>
                        <a:pt x="961" y="50"/>
                        <a:pt x="962" y="44"/>
                        <a:pt x="963" y="39"/>
                      </a:cubicBezTo>
                      <a:cubicBezTo>
                        <a:pt x="964" y="34"/>
                        <a:pt x="966" y="30"/>
                        <a:pt x="969" y="28"/>
                      </a:cubicBezTo>
                      <a:cubicBezTo>
                        <a:pt x="971" y="25"/>
                        <a:pt x="974" y="24"/>
                        <a:pt x="977" y="24"/>
                      </a:cubicBezTo>
                      <a:cubicBezTo>
                        <a:pt x="981" y="24"/>
                        <a:pt x="984" y="26"/>
                        <a:pt x="986" y="29"/>
                      </a:cubicBezTo>
                      <a:cubicBezTo>
                        <a:pt x="989" y="33"/>
                        <a:pt x="990" y="38"/>
                        <a:pt x="991" y="44"/>
                      </a:cubicBezTo>
                      <a:cubicBezTo>
                        <a:pt x="985" y="46"/>
                        <a:pt x="985" y="46"/>
                        <a:pt x="985" y="46"/>
                      </a:cubicBezTo>
                      <a:cubicBezTo>
                        <a:pt x="985" y="41"/>
                        <a:pt x="984" y="38"/>
                        <a:pt x="982" y="36"/>
                      </a:cubicBezTo>
                      <a:cubicBezTo>
                        <a:pt x="981" y="34"/>
                        <a:pt x="979" y="33"/>
                        <a:pt x="977" y="33"/>
                      </a:cubicBezTo>
                      <a:cubicBezTo>
                        <a:pt x="974" y="33"/>
                        <a:pt x="972" y="35"/>
                        <a:pt x="970" y="39"/>
                      </a:cubicBezTo>
                      <a:cubicBezTo>
                        <a:pt x="968" y="42"/>
                        <a:pt x="967" y="49"/>
                        <a:pt x="967" y="57"/>
                      </a:cubicBezTo>
                      <a:cubicBezTo>
                        <a:pt x="967" y="66"/>
                        <a:pt x="968" y="72"/>
                        <a:pt x="970" y="76"/>
                      </a:cubicBezTo>
                      <a:cubicBezTo>
                        <a:pt x="972" y="80"/>
                        <a:pt x="974" y="81"/>
                        <a:pt x="977" y="81"/>
                      </a:cubicBezTo>
                      <a:cubicBezTo>
                        <a:pt x="979" y="81"/>
                        <a:pt x="981" y="80"/>
                        <a:pt x="983" y="78"/>
                      </a:cubicBezTo>
                      <a:cubicBezTo>
                        <a:pt x="984" y="75"/>
                        <a:pt x="985" y="71"/>
                        <a:pt x="986" y="66"/>
                      </a:cubicBezTo>
                      <a:close/>
                      <a:moveTo>
                        <a:pt x="1024" y="68"/>
                      </a:moveTo>
                      <a:cubicBezTo>
                        <a:pt x="1031" y="70"/>
                        <a:pt x="1031" y="70"/>
                        <a:pt x="1031" y="70"/>
                      </a:cubicBezTo>
                      <a:cubicBezTo>
                        <a:pt x="1030" y="76"/>
                        <a:pt x="1028" y="81"/>
                        <a:pt x="1025" y="85"/>
                      </a:cubicBezTo>
                      <a:cubicBezTo>
                        <a:pt x="1023" y="89"/>
                        <a:pt x="1019" y="90"/>
                        <a:pt x="1015" y="90"/>
                      </a:cubicBezTo>
                      <a:cubicBezTo>
                        <a:pt x="1010" y="90"/>
                        <a:pt x="1006" y="87"/>
                        <a:pt x="1003" y="82"/>
                      </a:cubicBezTo>
                      <a:cubicBezTo>
                        <a:pt x="1000" y="76"/>
                        <a:pt x="998" y="68"/>
                        <a:pt x="998" y="58"/>
                      </a:cubicBezTo>
                      <a:cubicBezTo>
                        <a:pt x="998" y="47"/>
                        <a:pt x="1000" y="39"/>
                        <a:pt x="1003" y="33"/>
                      </a:cubicBezTo>
                      <a:cubicBezTo>
                        <a:pt x="1006" y="27"/>
                        <a:pt x="1010" y="24"/>
                        <a:pt x="1015" y="24"/>
                      </a:cubicBezTo>
                      <a:cubicBezTo>
                        <a:pt x="1020" y="24"/>
                        <a:pt x="1023" y="27"/>
                        <a:pt x="1026" y="33"/>
                      </a:cubicBezTo>
                      <a:cubicBezTo>
                        <a:pt x="1029" y="38"/>
                        <a:pt x="1031" y="46"/>
                        <a:pt x="1031" y="57"/>
                      </a:cubicBezTo>
                      <a:cubicBezTo>
                        <a:pt x="1031" y="58"/>
                        <a:pt x="1031" y="59"/>
                        <a:pt x="1031" y="60"/>
                      </a:cubicBezTo>
                      <a:cubicBezTo>
                        <a:pt x="1005" y="60"/>
                        <a:pt x="1005" y="60"/>
                        <a:pt x="1005" y="60"/>
                      </a:cubicBezTo>
                      <a:cubicBezTo>
                        <a:pt x="1005" y="67"/>
                        <a:pt x="1006" y="72"/>
                        <a:pt x="1008" y="76"/>
                      </a:cubicBezTo>
                      <a:cubicBezTo>
                        <a:pt x="1010" y="80"/>
                        <a:pt x="1012" y="81"/>
                        <a:pt x="1015" y="81"/>
                      </a:cubicBezTo>
                      <a:cubicBezTo>
                        <a:pt x="1017" y="81"/>
                        <a:pt x="1019" y="80"/>
                        <a:pt x="1021" y="78"/>
                      </a:cubicBezTo>
                      <a:cubicBezTo>
                        <a:pt x="1022" y="76"/>
                        <a:pt x="1024" y="73"/>
                        <a:pt x="1024" y="68"/>
                      </a:cubicBezTo>
                      <a:close/>
                      <a:moveTo>
                        <a:pt x="1005" y="51"/>
                      </a:moveTo>
                      <a:cubicBezTo>
                        <a:pt x="1024" y="51"/>
                        <a:pt x="1024" y="51"/>
                        <a:pt x="1024" y="51"/>
                      </a:cubicBezTo>
                      <a:cubicBezTo>
                        <a:pt x="1024" y="46"/>
                        <a:pt x="1023" y="42"/>
                        <a:pt x="1022" y="39"/>
                      </a:cubicBezTo>
                      <a:cubicBezTo>
                        <a:pt x="1020" y="35"/>
                        <a:pt x="1018" y="33"/>
                        <a:pt x="1015" y="33"/>
                      </a:cubicBezTo>
                      <a:cubicBezTo>
                        <a:pt x="1012" y="33"/>
                        <a:pt x="1010" y="34"/>
                        <a:pt x="1008" y="38"/>
                      </a:cubicBezTo>
                      <a:cubicBezTo>
                        <a:pt x="1006" y="41"/>
                        <a:pt x="1005" y="45"/>
                        <a:pt x="1005" y="51"/>
                      </a:cubicBezTo>
                      <a:close/>
                      <a:moveTo>
                        <a:pt x="1080" y="81"/>
                      </a:moveTo>
                      <a:cubicBezTo>
                        <a:pt x="1077" y="84"/>
                        <a:pt x="1075" y="87"/>
                        <a:pt x="1073" y="88"/>
                      </a:cubicBezTo>
                      <a:cubicBezTo>
                        <a:pt x="1071" y="90"/>
                        <a:pt x="1069" y="90"/>
                        <a:pt x="1067" y="90"/>
                      </a:cubicBezTo>
                      <a:cubicBezTo>
                        <a:pt x="1063" y="90"/>
                        <a:pt x="1060" y="89"/>
                        <a:pt x="1058" y="85"/>
                      </a:cubicBezTo>
                      <a:cubicBezTo>
                        <a:pt x="1056" y="82"/>
                        <a:pt x="1055" y="77"/>
                        <a:pt x="1055" y="72"/>
                      </a:cubicBezTo>
                      <a:cubicBezTo>
                        <a:pt x="1055" y="69"/>
                        <a:pt x="1055" y="66"/>
                        <a:pt x="1056" y="64"/>
                      </a:cubicBezTo>
                      <a:cubicBezTo>
                        <a:pt x="1057" y="61"/>
                        <a:pt x="1058" y="59"/>
                        <a:pt x="1059" y="57"/>
                      </a:cubicBezTo>
                      <a:cubicBezTo>
                        <a:pt x="1060" y="56"/>
                        <a:pt x="1062" y="55"/>
                        <a:pt x="1063" y="54"/>
                      </a:cubicBezTo>
                      <a:cubicBezTo>
                        <a:pt x="1064" y="53"/>
                        <a:pt x="1066" y="53"/>
                        <a:pt x="1068" y="52"/>
                      </a:cubicBezTo>
                      <a:cubicBezTo>
                        <a:pt x="1073" y="51"/>
                        <a:pt x="1077" y="50"/>
                        <a:pt x="1079" y="49"/>
                      </a:cubicBezTo>
                      <a:cubicBezTo>
                        <a:pt x="1079" y="47"/>
                        <a:pt x="1079" y="46"/>
                        <a:pt x="1079" y="46"/>
                      </a:cubicBezTo>
                      <a:cubicBezTo>
                        <a:pt x="1079" y="41"/>
                        <a:pt x="1079" y="38"/>
                        <a:pt x="1077" y="36"/>
                      </a:cubicBezTo>
                      <a:cubicBezTo>
                        <a:pt x="1076" y="34"/>
                        <a:pt x="1074" y="33"/>
                        <a:pt x="1071" y="33"/>
                      </a:cubicBezTo>
                      <a:cubicBezTo>
                        <a:pt x="1068" y="33"/>
                        <a:pt x="1066" y="34"/>
                        <a:pt x="1064" y="35"/>
                      </a:cubicBezTo>
                      <a:cubicBezTo>
                        <a:pt x="1063" y="37"/>
                        <a:pt x="1062" y="40"/>
                        <a:pt x="1062" y="45"/>
                      </a:cubicBezTo>
                      <a:cubicBezTo>
                        <a:pt x="1056" y="43"/>
                        <a:pt x="1056" y="43"/>
                        <a:pt x="1056" y="43"/>
                      </a:cubicBezTo>
                      <a:cubicBezTo>
                        <a:pt x="1056" y="39"/>
                        <a:pt x="1057" y="35"/>
                        <a:pt x="1058" y="33"/>
                      </a:cubicBezTo>
                      <a:cubicBezTo>
                        <a:pt x="1060" y="30"/>
                        <a:pt x="1061" y="28"/>
                        <a:pt x="1064" y="26"/>
                      </a:cubicBezTo>
                      <a:cubicBezTo>
                        <a:pt x="1066" y="25"/>
                        <a:pt x="1069" y="24"/>
                        <a:pt x="1072" y="24"/>
                      </a:cubicBezTo>
                      <a:cubicBezTo>
                        <a:pt x="1075" y="24"/>
                        <a:pt x="1077" y="25"/>
                        <a:pt x="1079" y="26"/>
                      </a:cubicBezTo>
                      <a:cubicBezTo>
                        <a:pt x="1081" y="27"/>
                        <a:pt x="1082" y="29"/>
                        <a:pt x="1083" y="31"/>
                      </a:cubicBezTo>
                      <a:cubicBezTo>
                        <a:pt x="1084" y="33"/>
                        <a:pt x="1084" y="35"/>
                        <a:pt x="1085" y="38"/>
                      </a:cubicBezTo>
                      <a:cubicBezTo>
                        <a:pt x="1085" y="40"/>
                        <a:pt x="1085" y="43"/>
                        <a:pt x="1085" y="48"/>
                      </a:cubicBezTo>
                      <a:cubicBezTo>
                        <a:pt x="1085" y="62"/>
                        <a:pt x="1085" y="62"/>
                        <a:pt x="1085" y="62"/>
                      </a:cubicBezTo>
                      <a:cubicBezTo>
                        <a:pt x="1085" y="72"/>
                        <a:pt x="1085" y="79"/>
                        <a:pt x="1085" y="81"/>
                      </a:cubicBezTo>
                      <a:cubicBezTo>
                        <a:pt x="1086" y="84"/>
                        <a:pt x="1086" y="86"/>
                        <a:pt x="1087" y="89"/>
                      </a:cubicBezTo>
                      <a:cubicBezTo>
                        <a:pt x="1081" y="89"/>
                        <a:pt x="1081" y="89"/>
                        <a:pt x="1081" y="89"/>
                      </a:cubicBezTo>
                      <a:cubicBezTo>
                        <a:pt x="1080" y="87"/>
                        <a:pt x="1080" y="84"/>
                        <a:pt x="1080" y="81"/>
                      </a:cubicBezTo>
                      <a:close/>
                      <a:moveTo>
                        <a:pt x="1079" y="57"/>
                      </a:moveTo>
                      <a:cubicBezTo>
                        <a:pt x="1077" y="59"/>
                        <a:pt x="1074" y="60"/>
                        <a:pt x="1069" y="61"/>
                      </a:cubicBezTo>
                      <a:cubicBezTo>
                        <a:pt x="1067" y="62"/>
                        <a:pt x="1065" y="62"/>
                        <a:pt x="1064" y="63"/>
                      </a:cubicBezTo>
                      <a:cubicBezTo>
                        <a:pt x="1063" y="64"/>
                        <a:pt x="1062" y="65"/>
                        <a:pt x="1062" y="67"/>
                      </a:cubicBezTo>
                      <a:cubicBezTo>
                        <a:pt x="1061" y="68"/>
                        <a:pt x="1061" y="70"/>
                        <a:pt x="1061" y="72"/>
                      </a:cubicBezTo>
                      <a:cubicBezTo>
                        <a:pt x="1061" y="75"/>
                        <a:pt x="1062" y="77"/>
                        <a:pt x="1063" y="79"/>
                      </a:cubicBezTo>
                      <a:cubicBezTo>
                        <a:pt x="1064" y="81"/>
                        <a:pt x="1066" y="82"/>
                        <a:pt x="1068" y="82"/>
                      </a:cubicBezTo>
                      <a:cubicBezTo>
                        <a:pt x="1070" y="82"/>
                        <a:pt x="1072" y="81"/>
                        <a:pt x="1074" y="79"/>
                      </a:cubicBezTo>
                      <a:cubicBezTo>
                        <a:pt x="1076" y="77"/>
                        <a:pt x="1077" y="75"/>
                        <a:pt x="1078" y="72"/>
                      </a:cubicBezTo>
                      <a:cubicBezTo>
                        <a:pt x="1079" y="69"/>
                        <a:pt x="1079" y="66"/>
                        <a:pt x="1079" y="61"/>
                      </a:cubicBezTo>
                      <a:cubicBezTo>
                        <a:pt x="1079" y="57"/>
                        <a:pt x="1079" y="57"/>
                        <a:pt x="1079" y="57"/>
                      </a:cubicBezTo>
                      <a:close/>
                      <a:moveTo>
                        <a:pt x="1098" y="89"/>
                      </a:moveTo>
                      <a:cubicBezTo>
                        <a:pt x="1098" y="25"/>
                        <a:pt x="1098" y="25"/>
                        <a:pt x="1098" y="25"/>
                      </a:cubicBezTo>
                      <a:cubicBezTo>
                        <a:pt x="1103" y="25"/>
                        <a:pt x="1103" y="25"/>
                        <a:pt x="1103" y="25"/>
                      </a:cubicBezTo>
                      <a:cubicBezTo>
                        <a:pt x="1103" y="34"/>
                        <a:pt x="1103" y="34"/>
                        <a:pt x="1103" y="34"/>
                      </a:cubicBezTo>
                      <a:cubicBezTo>
                        <a:pt x="1106" y="27"/>
                        <a:pt x="1110" y="24"/>
                        <a:pt x="1114" y="24"/>
                      </a:cubicBezTo>
                      <a:cubicBezTo>
                        <a:pt x="1117" y="24"/>
                        <a:pt x="1119" y="25"/>
                        <a:pt x="1120" y="26"/>
                      </a:cubicBezTo>
                      <a:cubicBezTo>
                        <a:pt x="1122" y="27"/>
                        <a:pt x="1123" y="29"/>
                        <a:pt x="1124" y="31"/>
                      </a:cubicBezTo>
                      <a:cubicBezTo>
                        <a:pt x="1125" y="34"/>
                        <a:pt x="1126" y="36"/>
                        <a:pt x="1126" y="39"/>
                      </a:cubicBezTo>
                      <a:cubicBezTo>
                        <a:pt x="1126" y="41"/>
                        <a:pt x="1126" y="45"/>
                        <a:pt x="1126" y="50"/>
                      </a:cubicBezTo>
                      <a:cubicBezTo>
                        <a:pt x="1126" y="89"/>
                        <a:pt x="1126" y="89"/>
                        <a:pt x="1126" y="89"/>
                      </a:cubicBezTo>
                      <a:cubicBezTo>
                        <a:pt x="1121" y="89"/>
                        <a:pt x="1121" y="89"/>
                        <a:pt x="1121" y="89"/>
                      </a:cubicBezTo>
                      <a:cubicBezTo>
                        <a:pt x="1121" y="50"/>
                        <a:pt x="1121" y="50"/>
                        <a:pt x="1121" y="50"/>
                      </a:cubicBezTo>
                      <a:cubicBezTo>
                        <a:pt x="1121" y="46"/>
                        <a:pt x="1120" y="43"/>
                        <a:pt x="1120" y="40"/>
                      </a:cubicBezTo>
                      <a:cubicBezTo>
                        <a:pt x="1119" y="38"/>
                        <a:pt x="1119" y="36"/>
                        <a:pt x="1117" y="35"/>
                      </a:cubicBezTo>
                      <a:cubicBezTo>
                        <a:pt x="1116" y="34"/>
                        <a:pt x="1115" y="33"/>
                        <a:pt x="1113" y="33"/>
                      </a:cubicBezTo>
                      <a:cubicBezTo>
                        <a:pt x="1111" y="33"/>
                        <a:pt x="1109" y="35"/>
                        <a:pt x="1107" y="38"/>
                      </a:cubicBezTo>
                      <a:cubicBezTo>
                        <a:pt x="1105" y="40"/>
                        <a:pt x="1104" y="46"/>
                        <a:pt x="1104" y="54"/>
                      </a:cubicBezTo>
                      <a:cubicBezTo>
                        <a:pt x="1104" y="89"/>
                        <a:pt x="1104" y="89"/>
                        <a:pt x="1104" y="89"/>
                      </a:cubicBezTo>
                      <a:cubicBezTo>
                        <a:pt x="1098" y="89"/>
                        <a:pt x="1098" y="89"/>
                        <a:pt x="1098" y="89"/>
                      </a:cubicBezTo>
                      <a:close/>
                      <a:moveTo>
                        <a:pt x="1162" y="89"/>
                      </a:moveTo>
                      <a:cubicBezTo>
                        <a:pt x="1162" y="81"/>
                        <a:pt x="1162" y="81"/>
                        <a:pt x="1162" y="81"/>
                      </a:cubicBezTo>
                      <a:cubicBezTo>
                        <a:pt x="1160" y="87"/>
                        <a:pt x="1157" y="90"/>
                        <a:pt x="1152" y="90"/>
                      </a:cubicBezTo>
                      <a:cubicBezTo>
                        <a:pt x="1149" y="90"/>
                        <a:pt x="1147" y="89"/>
                        <a:pt x="1145" y="86"/>
                      </a:cubicBezTo>
                      <a:cubicBezTo>
                        <a:pt x="1142" y="83"/>
                        <a:pt x="1140" y="79"/>
                        <a:pt x="1139" y="74"/>
                      </a:cubicBezTo>
                      <a:cubicBezTo>
                        <a:pt x="1138" y="69"/>
                        <a:pt x="1137" y="64"/>
                        <a:pt x="1137" y="57"/>
                      </a:cubicBezTo>
                      <a:cubicBezTo>
                        <a:pt x="1137" y="51"/>
                        <a:pt x="1138" y="45"/>
                        <a:pt x="1139" y="40"/>
                      </a:cubicBezTo>
                      <a:cubicBezTo>
                        <a:pt x="1140" y="35"/>
                        <a:pt x="1142" y="31"/>
                        <a:pt x="1144" y="28"/>
                      </a:cubicBezTo>
                      <a:cubicBezTo>
                        <a:pt x="1146" y="25"/>
                        <a:pt x="1149" y="24"/>
                        <a:pt x="1152" y="24"/>
                      </a:cubicBezTo>
                      <a:cubicBezTo>
                        <a:pt x="1154" y="24"/>
                        <a:pt x="1156" y="25"/>
                        <a:pt x="1158" y="26"/>
                      </a:cubicBezTo>
                      <a:cubicBezTo>
                        <a:pt x="1159" y="28"/>
                        <a:pt x="1161" y="30"/>
                        <a:pt x="1162" y="33"/>
                      </a:cubicBezTo>
                      <a:cubicBezTo>
                        <a:pt x="1162" y="1"/>
                        <a:pt x="1162" y="1"/>
                        <a:pt x="1162" y="1"/>
                      </a:cubicBezTo>
                      <a:cubicBezTo>
                        <a:pt x="1167" y="1"/>
                        <a:pt x="1167" y="1"/>
                        <a:pt x="1167" y="1"/>
                      </a:cubicBezTo>
                      <a:cubicBezTo>
                        <a:pt x="1167" y="89"/>
                        <a:pt x="1167" y="89"/>
                        <a:pt x="1167" y="89"/>
                      </a:cubicBezTo>
                      <a:cubicBezTo>
                        <a:pt x="1162" y="89"/>
                        <a:pt x="1162" y="89"/>
                        <a:pt x="1162" y="89"/>
                      </a:cubicBezTo>
                      <a:close/>
                      <a:moveTo>
                        <a:pt x="1143" y="57"/>
                      </a:moveTo>
                      <a:cubicBezTo>
                        <a:pt x="1143" y="65"/>
                        <a:pt x="1144" y="71"/>
                        <a:pt x="1146" y="75"/>
                      </a:cubicBezTo>
                      <a:cubicBezTo>
                        <a:pt x="1148" y="79"/>
                        <a:pt x="1150" y="81"/>
                        <a:pt x="1153" y="81"/>
                      </a:cubicBezTo>
                      <a:cubicBezTo>
                        <a:pt x="1155" y="81"/>
                        <a:pt x="1158" y="80"/>
                        <a:pt x="1159" y="76"/>
                      </a:cubicBezTo>
                      <a:cubicBezTo>
                        <a:pt x="1161" y="72"/>
                        <a:pt x="1162" y="66"/>
                        <a:pt x="1162" y="58"/>
                      </a:cubicBezTo>
                      <a:cubicBezTo>
                        <a:pt x="1162" y="49"/>
                        <a:pt x="1161" y="43"/>
                        <a:pt x="1159" y="39"/>
                      </a:cubicBezTo>
                      <a:cubicBezTo>
                        <a:pt x="1157" y="35"/>
                        <a:pt x="1155" y="33"/>
                        <a:pt x="1152" y="33"/>
                      </a:cubicBezTo>
                      <a:cubicBezTo>
                        <a:pt x="1150" y="33"/>
                        <a:pt x="1148" y="35"/>
                        <a:pt x="1146" y="39"/>
                      </a:cubicBezTo>
                      <a:cubicBezTo>
                        <a:pt x="1144" y="43"/>
                        <a:pt x="1143" y="49"/>
                        <a:pt x="1143" y="57"/>
                      </a:cubicBezTo>
                      <a:close/>
                      <a:moveTo>
                        <a:pt x="1207" y="89"/>
                      </a:moveTo>
                      <a:cubicBezTo>
                        <a:pt x="1207" y="11"/>
                        <a:pt x="1207" y="11"/>
                        <a:pt x="1207" y="11"/>
                      </a:cubicBezTo>
                      <a:cubicBezTo>
                        <a:pt x="1191" y="11"/>
                        <a:pt x="1191" y="11"/>
                        <a:pt x="1191" y="11"/>
                      </a:cubicBezTo>
                      <a:cubicBezTo>
                        <a:pt x="1191" y="1"/>
                        <a:pt x="1191" y="1"/>
                        <a:pt x="1191" y="1"/>
                      </a:cubicBezTo>
                      <a:cubicBezTo>
                        <a:pt x="1230" y="1"/>
                        <a:pt x="1230" y="1"/>
                        <a:pt x="1230" y="1"/>
                      </a:cubicBezTo>
                      <a:cubicBezTo>
                        <a:pt x="1230" y="11"/>
                        <a:pt x="1230" y="11"/>
                        <a:pt x="1230" y="11"/>
                      </a:cubicBezTo>
                      <a:cubicBezTo>
                        <a:pt x="1214" y="11"/>
                        <a:pt x="1214" y="11"/>
                        <a:pt x="1214" y="11"/>
                      </a:cubicBezTo>
                      <a:cubicBezTo>
                        <a:pt x="1214" y="89"/>
                        <a:pt x="1214" y="89"/>
                        <a:pt x="1214" y="89"/>
                      </a:cubicBezTo>
                      <a:cubicBezTo>
                        <a:pt x="1207" y="89"/>
                        <a:pt x="1207" y="89"/>
                        <a:pt x="1207" y="89"/>
                      </a:cubicBezTo>
                      <a:close/>
                      <a:moveTo>
                        <a:pt x="1256" y="68"/>
                      </a:moveTo>
                      <a:cubicBezTo>
                        <a:pt x="1262" y="70"/>
                        <a:pt x="1262" y="70"/>
                        <a:pt x="1262" y="70"/>
                      </a:cubicBezTo>
                      <a:cubicBezTo>
                        <a:pt x="1261" y="76"/>
                        <a:pt x="1259" y="81"/>
                        <a:pt x="1257" y="85"/>
                      </a:cubicBezTo>
                      <a:cubicBezTo>
                        <a:pt x="1254" y="89"/>
                        <a:pt x="1251" y="90"/>
                        <a:pt x="1247" y="90"/>
                      </a:cubicBezTo>
                      <a:cubicBezTo>
                        <a:pt x="1241" y="90"/>
                        <a:pt x="1237" y="87"/>
                        <a:pt x="1234" y="82"/>
                      </a:cubicBezTo>
                      <a:cubicBezTo>
                        <a:pt x="1231" y="76"/>
                        <a:pt x="1230" y="68"/>
                        <a:pt x="1230" y="58"/>
                      </a:cubicBezTo>
                      <a:cubicBezTo>
                        <a:pt x="1230" y="47"/>
                        <a:pt x="1231" y="39"/>
                        <a:pt x="1234" y="33"/>
                      </a:cubicBezTo>
                      <a:cubicBezTo>
                        <a:pt x="1237" y="27"/>
                        <a:pt x="1241" y="24"/>
                        <a:pt x="1246" y="24"/>
                      </a:cubicBezTo>
                      <a:cubicBezTo>
                        <a:pt x="1251" y="24"/>
                        <a:pt x="1255" y="27"/>
                        <a:pt x="1258" y="33"/>
                      </a:cubicBezTo>
                      <a:cubicBezTo>
                        <a:pt x="1261" y="38"/>
                        <a:pt x="1262" y="46"/>
                        <a:pt x="1262" y="57"/>
                      </a:cubicBezTo>
                      <a:cubicBezTo>
                        <a:pt x="1262" y="58"/>
                        <a:pt x="1262" y="59"/>
                        <a:pt x="1262" y="60"/>
                      </a:cubicBezTo>
                      <a:cubicBezTo>
                        <a:pt x="1236" y="60"/>
                        <a:pt x="1236" y="60"/>
                        <a:pt x="1236" y="60"/>
                      </a:cubicBezTo>
                      <a:cubicBezTo>
                        <a:pt x="1236" y="67"/>
                        <a:pt x="1237" y="72"/>
                        <a:pt x="1239" y="76"/>
                      </a:cubicBezTo>
                      <a:cubicBezTo>
                        <a:pt x="1241" y="80"/>
                        <a:pt x="1244" y="81"/>
                        <a:pt x="1247" y="81"/>
                      </a:cubicBezTo>
                      <a:cubicBezTo>
                        <a:pt x="1249" y="81"/>
                        <a:pt x="1251" y="80"/>
                        <a:pt x="1252" y="78"/>
                      </a:cubicBezTo>
                      <a:cubicBezTo>
                        <a:pt x="1254" y="76"/>
                        <a:pt x="1255" y="73"/>
                        <a:pt x="1256" y="68"/>
                      </a:cubicBezTo>
                      <a:close/>
                      <a:moveTo>
                        <a:pt x="1236" y="51"/>
                      </a:moveTo>
                      <a:cubicBezTo>
                        <a:pt x="1256" y="51"/>
                        <a:pt x="1256" y="51"/>
                        <a:pt x="1256" y="51"/>
                      </a:cubicBezTo>
                      <a:cubicBezTo>
                        <a:pt x="1256" y="46"/>
                        <a:pt x="1255" y="42"/>
                        <a:pt x="1254" y="39"/>
                      </a:cubicBezTo>
                      <a:cubicBezTo>
                        <a:pt x="1252" y="35"/>
                        <a:pt x="1249" y="33"/>
                        <a:pt x="1246" y="33"/>
                      </a:cubicBezTo>
                      <a:cubicBezTo>
                        <a:pt x="1244" y="33"/>
                        <a:pt x="1241" y="34"/>
                        <a:pt x="1239" y="38"/>
                      </a:cubicBezTo>
                      <a:cubicBezTo>
                        <a:pt x="1238" y="41"/>
                        <a:pt x="1237" y="45"/>
                        <a:pt x="1236" y="51"/>
                      </a:cubicBezTo>
                      <a:close/>
                      <a:moveTo>
                        <a:pt x="1296" y="66"/>
                      </a:moveTo>
                      <a:cubicBezTo>
                        <a:pt x="1302" y="67"/>
                        <a:pt x="1302" y="67"/>
                        <a:pt x="1302" y="67"/>
                      </a:cubicBezTo>
                      <a:cubicBezTo>
                        <a:pt x="1301" y="74"/>
                        <a:pt x="1300" y="80"/>
                        <a:pt x="1297" y="84"/>
                      </a:cubicBezTo>
                      <a:cubicBezTo>
                        <a:pt x="1294" y="88"/>
                        <a:pt x="1291" y="90"/>
                        <a:pt x="1287" y="90"/>
                      </a:cubicBezTo>
                      <a:cubicBezTo>
                        <a:pt x="1282" y="90"/>
                        <a:pt x="1279" y="87"/>
                        <a:pt x="1276" y="82"/>
                      </a:cubicBezTo>
                      <a:cubicBezTo>
                        <a:pt x="1273" y="76"/>
                        <a:pt x="1271" y="68"/>
                        <a:pt x="1271" y="57"/>
                      </a:cubicBezTo>
                      <a:cubicBezTo>
                        <a:pt x="1271" y="50"/>
                        <a:pt x="1272" y="44"/>
                        <a:pt x="1273" y="39"/>
                      </a:cubicBezTo>
                      <a:cubicBezTo>
                        <a:pt x="1274" y="34"/>
                        <a:pt x="1276" y="30"/>
                        <a:pt x="1279" y="28"/>
                      </a:cubicBezTo>
                      <a:cubicBezTo>
                        <a:pt x="1281" y="25"/>
                        <a:pt x="1284" y="24"/>
                        <a:pt x="1287" y="24"/>
                      </a:cubicBezTo>
                      <a:cubicBezTo>
                        <a:pt x="1291" y="24"/>
                        <a:pt x="1294" y="26"/>
                        <a:pt x="1297" y="29"/>
                      </a:cubicBezTo>
                      <a:cubicBezTo>
                        <a:pt x="1299" y="33"/>
                        <a:pt x="1301" y="38"/>
                        <a:pt x="1301" y="44"/>
                      </a:cubicBezTo>
                      <a:cubicBezTo>
                        <a:pt x="1295" y="46"/>
                        <a:pt x="1295" y="46"/>
                        <a:pt x="1295" y="46"/>
                      </a:cubicBezTo>
                      <a:cubicBezTo>
                        <a:pt x="1295" y="41"/>
                        <a:pt x="1294" y="38"/>
                        <a:pt x="1293" y="36"/>
                      </a:cubicBezTo>
                      <a:cubicBezTo>
                        <a:pt x="1291" y="34"/>
                        <a:pt x="1289" y="33"/>
                        <a:pt x="1287" y="33"/>
                      </a:cubicBezTo>
                      <a:cubicBezTo>
                        <a:pt x="1284" y="33"/>
                        <a:pt x="1282" y="35"/>
                        <a:pt x="1280" y="39"/>
                      </a:cubicBezTo>
                      <a:cubicBezTo>
                        <a:pt x="1278" y="42"/>
                        <a:pt x="1277" y="49"/>
                        <a:pt x="1277" y="57"/>
                      </a:cubicBezTo>
                      <a:cubicBezTo>
                        <a:pt x="1277" y="66"/>
                        <a:pt x="1278" y="72"/>
                        <a:pt x="1280" y="76"/>
                      </a:cubicBezTo>
                      <a:cubicBezTo>
                        <a:pt x="1282" y="80"/>
                        <a:pt x="1284" y="81"/>
                        <a:pt x="1287" y="81"/>
                      </a:cubicBezTo>
                      <a:cubicBezTo>
                        <a:pt x="1289" y="81"/>
                        <a:pt x="1291" y="80"/>
                        <a:pt x="1293" y="78"/>
                      </a:cubicBezTo>
                      <a:cubicBezTo>
                        <a:pt x="1295" y="75"/>
                        <a:pt x="1296" y="71"/>
                        <a:pt x="1296" y="66"/>
                      </a:cubicBezTo>
                      <a:close/>
                      <a:moveTo>
                        <a:pt x="1311" y="89"/>
                      </a:moveTo>
                      <a:cubicBezTo>
                        <a:pt x="1311" y="1"/>
                        <a:pt x="1311" y="1"/>
                        <a:pt x="1311" y="1"/>
                      </a:cubicBezTo>
                      <a:cubicBezTo>
                        <a:pt x="1317" y="1"/>
                        <a:pt x="1317" y="1"/>
                        <a:pt x="1317" y="1"/>
                      </a:cubicBezTo>
                      <a:cubicBezTo>
                        <a:pt x="1317" y="33"/>
                        <a:pt x="1317" y="33"/>
                        <a:pt x="1317" y="33"/>
                      </a:cubicBezTo>
                      <a:cubicBezTo>
                        <a:pt x="1319" y="27"/>
                        <a:pt x="1323" y="24"/>
                        <a:pt x="1327" y="24"/>
                      </a:cubicBezTo>
                      <a:cubicBezTo>
                        <a:pt x="1330" y="24"/>
                        <a:pt x="1332" y="25"/>
                        <a:pt x="1334" y="27"/>
                      </a:cubicBezTo>
                      <a:cubicBezTo>
                        <a:pt x="1336" y="28"/>
                        <a:pt x="1337" y="31"/>
                        <a:pt x="1338" y="34"/>
                      </a:cubicBezTo>
                      <a:cubicBezTo>
                        <a:pt x="1339" y="38"/>
                        <a:pt x="1339" y="42"/>
                        <a:pt x="1339" y="49"/>
                      </a:cubicBezTo>
                      <a:cubicBezTo>
                        <a:pt x="1339" y="89"/>
                        <a:pt x="1339" y="89"/>
                        <a:pt x="1339" y="89"/>
                      </a:cubicBezTo>
                      <a:cubicBezTo>
                        <a:pt x="1333" y="89"/>
                        <a:pt x="1333" y="89"/>
                        <a:pt x="1333" y="89"/>
                      </a:cubicBezTo>
                      <a:cubicBezTo>
                        <a:pt x="1333" y="49"/>
                        <a:pt x="1333" y="49"/>
                        <a:pt x="1333" y="49"/>
                      </a:cubicBezTo>
                      <a:cubicBezTo>
                        <a:pt x="1333" y="43"/>
                        <a:pt x="1333" y="39"/>
                        <a:pt x="1331" y="37"/>
                      </a:cubicBezTo>
                      <a:cubicBezTo>
                        <a:pt x="1330" y="34"/>
                        <a:pt x="1328" y="33"/>
                        <a:pt x="1326" y="33"/>
                      </a:cubicBezTo>
                      <a:cubicBezTo>
                        <a:pt x="1324" y="33"/>
                        <a:pt x="1322" y="34"/>
                        <a:pt x="1321" y="36"/>
                      </a:cubicBezTo>
                      <a:cubicBezTo>
                        <a:pt x="1319" y="37"/>
                        <a:pt x="1318" y="40"/>
                        <a:pt x="1318" y="42"/>
                      </a:cubicBezTo>
                      <a:cubicBezTo>
                        <a:pt x="1317" y="45"/>
                        <a:pt x="1317" y="49"/>
                        <a:pt x="1317" y="54"/>
                      </a:cubicBezTo>
                      <a:cubicBezTo>
                        <a:pt x="1317" y="89"/>
                        <a:pt x="1317" y="89"/>
                        <a:pt x="1317" y="89"/>
                      </a:cubicBezTo>
                      <a:cubicBezTo>
                        <a:pt x="1311" y="89"/>
                        <a:pt x="1311" y="89"/>
                        <a:pt x="1311" y="89"/>
                      </a:cubicBezTo>
                      <a:close/>
                      <a:moveTo>
                        <a:pt x="1352" y="89"/>
                      </a:moveTo>
                      <a:cubicBezTo>
                        <a:pt x="1352" y="25"/>
                        <a:pt x="1352" y="25"/>
                        <a:pt x="1352" y="25"/>
                      </a:cubicBezTo>
                      <a:cubicBezTo>
                        <a:pt x="1357" y="25"/>
                        <a:pt x="1357" y="25"/>
                        <a:pt x="1357" y="25"/>
                      </a:cubicBezTo>
                      <a:cubicBezTo>
                        <a:pt x="1357" y="34"/>
                        <a:pt x="1357" y="34"/>
                        <a:pt x="1357" y="34"/>
                      </a:cubicBezTo>
                      <a:cubicBezTo>
                        <a:pt x="1360" y="27"/>
                        <a:pt x="1363" y="24"/>
                        <a:pt x="1368" y="24"/>
                      </a:cubicBezTo>
                      <a:cubicBezTo>
                        <a:pt x="1370" y="24"/>
                        <a:pt x="1372" y="25"/>
                        <a:pt x="1374" y="26"/>
                      </a:cubicBezTo>
                      <a:cubicBezTo>
                        <a:pt x="1376" y="27"/>
                        <a:pt x="1377" y="29"/>
                        <a:pt x="1378" y="31"/>
                      </a:cubicBezTo>
                      <a:cubicBezTo>
                        <a:pt x="1379" y="34"/>
                        <a:pt x="1380" y="36"/>
                        <a:pt x="1380" y="39"/>
                      </a:cubicBezTo>
                      <a:cubicBezTo>
                        <a:pt x="1380" y="41"/>
                        <a:pt x="1380" y="45"/>
                        <a:pt x="1380" y="50"/>
                      </a:cubicBezTo>
                      <a:cubicBezTo>
                        <a:pt x="1380" y="89"/>
                        <a:pt x="1380" y="89"/>
                        <a:pt x="1380" y="89"/>
                      </a:cubicBezTo>
                      <a:cubicBezTo>
                        <a:pt x="1374" y="89"/>
                        <a:pt x="1374" y="89"/>
                        <a:pt x="1374" y="89"/>
                      </a:cubicBezTo>
                      <a:cubicBezTo>
                        <a:pt x="1374" y="50"/>
                        <a:pt x="1374" y="50"/>
                        <a:pt x="1374" y="50"/>
                      </a:cubicBezTo>
                      <a:cubicBezTo>
                        <a:pt x="1374" y="46"/>
                        <a:pt x="1374" y="43"/>
                        <a:pt x="1374" y="40"/>
                      </a:cubicBezTo>
                      <a:cubicBezTo>
                        <a:pt x="1373" y="38"/>
                        <a:pt x="1372" y="36"/>
                        <a:pt x="1371" y="35"/>
                      </a:cubicBezTo>
                      <a:cubicBezTo>
                        <a:pt x="1370" y="34"/>
                        <a:pt x="1369" y="33"/>
                        <a:pt x="1367" y="33"/>
                      </a:cubicBezTo>
                      <a:cubicBezTo>
                        <a:pt x="1365" y="33"/>
                        <a:pt x="1362" y="35"/>
                        <a:pt x="1361" y="38"/>
                      </a:cubicBezTo>
                      <a:cubicBezTo>
                        <a:pt x="1359" y="40"/>
                        <a:pt x="1358" y="46"/>
                        <a:pt x="1358" y="54"/>
                      </a:cubicBezTo>
                      <a:cubicBezTo>
                        <a:pt x="1358" y="89"/>
                        <a:pt x="1358" y="89"/>
                        <a:pt x="1358" y="89"/>
                      </a:cubicBezTo>
                      <a:cubicBezTo>
                        <a:pt x="1352" y="89"/>
                        <a:pt x="1352" y="89"/>
                        <a:pt x="1352" y="89"/>
                      </a:cubicBezTo>
                      <a:close/>
                      <a:moveTo>
                        <a:pt x="1391" y="57"/>
                      </a:moveTo>
                      <a:cubicBezTo>
                        <a:pt x="1391" y="45"/>
                        <a:pt x="1393" y="37"/>
                        <a:pt x="1396" y="31"/>
                      </a:cubicBezTo>
                      <a:cubicBezTo>
                        <a:pt x="1399" y="26"/>
                        <a:pt x="1403" y="24"/>
                        <a:pt x="1407" y="24"/>
                      </a:cubicBezTo>
                      <a:cubicBezTo>
                        <a:pt x="1412" y="24"/>
                        <a:pt x="1416" y="27"/>
                        <a:pt x="1419" y="32"/>
                      </a:cubicBezTo>
                      <a:cubicBezTo>
                        <a:pt x="1422" y="38"/>
                        <a:pt x="1424" y="46"/>
                        <a:pt x="1424" y="56"/>
                      </a:cubicBezTo>
                      <a:cubicBezTo>
                        <a:pt x="1424" y="64"/>
                        <a:pt x="1423" y="71"/>
                        <a:pt x="1422" y="76"/>
                      </a:cubicBezTo>
                      <a:cubicBezTo>
                        <a:pt x="1420" y="80"/>
                        <a:pt x="1418" y="84"/>
                        <a:pt x="1416" y="86"/>
                      </a:cubicBezTo>
                      <a:cubicBezTo>
                        <a:pt x="1413" y="89"/>
                        <a:pt x="1410" y="90"/>
                        <a:pt x="1407" y="90"/>
                      </a:cubicBezTo>
                      <a:cubicBezTo>
                        <a:pt x="1402" y="90"/>
                        <a:pt x="1398" y="87"/>
                        <a:pt x="1395" y="82"/>
                      </a:cubicBezTo>
                      <a:cubicBezTo>
                        <a:pt x="1392" y="76"/>
                        <a:pt x="1391" y="68"/>
                        <a:pt x="1391" y="57"/>
                      </a:cubicBezTo>
                      <a:close/>
                      <a:moveTo>
                        <a:pt x="1397" y="57"/>
                      </a:moveTo>
                      <a:cubicBezTo>
                        <a:pt x="1397" y="65"/>
                        <a:pt x="1398" y="71"/>
                        <a:pt x="1400" y="75"/>
                      </a:cubicBezTo>
                      <a:cubicBezTo>
                        <a:pt x="1402" y="79"/>
                        <a:pt x="1404" y="81"/>
                        <a:pt x="1407" y="81"/>
                      </a:cubicBezTo>
                      <a:cubicBezTo>
                        <a:pt x="1410" y="81"/>
                        <a:pt x="1413" y="79"/>
                        <a:pt x="1415" y="75"/>
                      </a:cubicBezTo>
                      <a:cubicBezTo>
                        <a:pt x="1417" y="71"/>
                        <a:pt x="1418" y="65"/>
                        <a:pt x="1418" y="57"/>
                      </a:cubicBezTo>
                      <a:cubicBezTo>
                        <a:pt x="1418" y="49"/>
                        <a:pt x="1417" y="43"/>
                        <a:pt x="1415" y="39"/>
                      </a:cubicBezTo>
                      <a:cubicBezTo>
                        <a:pt x="1413" y="35"/>
                        <a:pt x="1410" y="33"/>
                        <a:pt x="1407" y="33"/>
                      </a:cubicBezTo>
                      <a:cubicBezTo>
                        <a:pt x="1404" y="33"/>
                        <a:pt x="1402" y="35"/>
                        <a:pt x="1400" y="39"/>
                      </a:cubicBezTo>
                      <a:cubicBezTo>
                        <a:pt x="1398" y="43"/>
                        <a:pt x="1397" y="49"/>
                        <a:pt x="1397" y="57"/>
                      </a:cubicBezTo>
                      <a:close/>
                      <a:moveTo>
                        <a:pt x="1434" y="89"/>
                      </a:moveTo>
                      <a:cubicBezTo>
                        <a:pt x="1434" y="1"/>
                        <a:pt x="1434" y="1"/>
                        <a:pt x="1434" y="1"/>
                      </a:cubicBezTo>
                      <a:cubicBezTo>
                        <a:pt x="1440" y="1"/>
                        <a:pt x="1440" y="1"/>
                        <a:pt x="1440" y="1"/>
                      </a:cubicBezTo>
                      <a:cubicBezTo>
                        <a:pt x="1440" y="89"/>
                        <a:pt x="1440" y="89"/>
                        <a:pt x="1440" y="89"/>
                      </a:cubicBezTo>
                      <a:cubicBezTo>
                        <a:pt x="1434" y="89"/>
                        <a:pt x="1434" y="89"/>
                        <a:pt x="1434" y="89"/>
                      </a:cubicBezTo>
                      <a:close/>
                      <a:moveTo>
                        <a:pt x="1451" y="57"/>
                      </a:moveTo>
                      <a:cubicBezTo>
                        <a:pt x="1451" y="45"/>
                        <a:pt x="1453" y="37"/>
                        <a:pt x="1456" y="31"/>
                      </a:cubicBezTo>
                      <a:cubicBezTo>
                        <a:pt x="1459" y="26"/>
                        <a:pt x="1463" y="24"/>
                        <a:pt x="1467" y="24"/>
                      </a:cubicBezTo>
                      <a:cubicBezTo>
                        <a:pt x="1472" y="24"/>
                        <a:pt x="1476" y="27"/>
                        <a:pt x="1479" y="32"/>
                      </a:cubicBezTo>
                      <a:cubicBezTo>
                        <a:pt x="1482" y="38"/>
                        <a:pt x="1484" y="46"/>
                        <a:pt x="1484" y="56"/>
                      </a:cubicBezTo>
                      <a:cubicBezTo>
                        <a:pt x="1484" y="64"/>
                        <a:pt x="1483" y="71"/>
                        <a:pt x="1482" y="76"/>
                      </a:cubicBezTo>
                      <a:cubicBezTo>
                        <a:pt x="1480" y="80"/>
                        <a:pt x="1478" y="84"/>
                        <a:pt x="1476" y="86"/>
                      </a:cubicBezTo>
                      <a:cubicBezTo>
                        <a:pt x="1473" y="89"/>
                        <a:pt x="1470" y="90"/>
                        <a:pt x="1467" y="90"/>
                      </a:cubicBezTo>
                      <a:cubicBezTo>
                        <a:pt x="1462" y="90"/>
                        <a:pt x="1459" y="87"/>
                        <a:pt x="1455" y="82"/>
                      </a:cubicBezTo>
                      <a:cubicBezTo>
                        <a:pt x="1452" y="76"/>
                        <a:pt x="1451" y="68"/>
                        <a:pt x="1451" y="57"/>
                      </a:cubicBezTo>
                      <a:close/>
                      <a:moveTo>
                        <a:pt x="1457" y="57"/>
                      </a:moveTo>
                      <a:cubicBezTo>
                        <a:pt x="1457" y="65"/>
                        <a:pt x="1458" y="71"/>
                        <a:pt x="1460" y="75"/>
                      </a:cubicBezTo>
                      <a:cubicBezTo>
                        <a:pt x="1462" y="79"/>
                        <a:pt x="1464" y="81"/>
                        <a:pt x="1467" y="81"/>
                      </a:cubicBezTo>
                      <a:cubicBezTo>
                        <a:pt x="1470" y="81"/>
                        <a:pt x="1473" y="79"/>
                        <a:pt x="1475" y="75"/>
                      </a:cubicBezTo>
                      <a:cubicBezTo>
                        <a:pt x="1477" y="71"/>
                        <a:pt x="1478" y="65"/>
                        <a:pt x="1478" y="57"/>
                      </a:cubicBezTo>
                      <a:cubicBezTo>
                        <a:pt x="1478" y="49"/>
                        <a:pt x="1477" y="43"/>
                        <a:pt x="1475" y="39"/>
                      </a:cubicBezTo>
                      <a:cubicBezTo>
                        <a:pt x="1473" y="35"/>
                        <a:pt x="1470" y="33"/>
                        <a:pt x="1467" y="33"/>
                      </a:cubicBezTo>
                      <a:cubicBezTo>
                        <a:pt x="1464" y="33"/>
                        <a:pt x="1462" y="35"/>
                        <a:pt x="1460" y="39"/>
                      </a:cubicBezTo>
                      <a:cubicBezTo>
                        <a:pt x="1458" y="43"/>
                        <a:pt x="1457" y="49"/>
                        <a:pt x="1457" y="57"/>
                      </a:cubicBezTo>
                      <a:close/>
                    </a:path>
                  </a:pathLst>
                </a:custGeom>
                <a:grpFill/>
                <a:ln>
                  <a:noFill/>
                </a:ln>
              </p:spPr>
              <p:txBody>
                <a:bodyPr vert="horz" wrap="square" lIns="91439" tIns="45720" rIns="91439" bIns="45720" numCol="1" anchor="t" anchorCtr="0" compatLnSpc="1"/>
                <a:lstStyle/>
                <a:p>
                  <a:endParaRPr lang="zh-CN" altLang="en-US" sz="1800"/>
                </a:p>
              </p:txBody>
            </p:sp>
            <p:sp>
              <p:nvSpPr>
                <p:cNvPr id="67" name="Freeform 29"/>
                <p:cNvSpPr/>
                <p:nvPr/>
              </p:nvSpPr>
              <p:spPr bwMode="auto">
                <a:xfrm>
                  <a:off x="9254006" y="4424710"/>
                  <a:ext cx="1331795" cy="428806"/>
                </a:xfrm>
                <a:custGeom>
                  <a:avLst/>
                  <a:gdLst>
                    <a:gd name="T0" fmla="*/ 15 w 359"/>
                    <a:gd name="T1" fmla="*/ 106 h 115"/>
                    <a:gd name="T2" fmla="*/ 15 w 359"/>
                    <a:gd name="T3" fmla="*/ 89 h 115"/>
                    <a:gd name="T4" fmla="*/ 7 w 359"/>
                    <a:gd name="T5" fmla="*/ 28 h 115"/>
                    <a:gd name="T6" fmla="*/ 31 w 359"/>
                    <a:gd name="T7" fmla="*/ 25 h 115"/>
                    <a:gd name="T8" fmla="*/ 15 w 359"/>
                    <a:gd name="T9" fmla="*/ 115 h 115"/>
                    <a:gd name="T10" fmla="*/ 9 w 359"/>
                    <a:gd name="T11" fmla="*/ 74 h 115"/>
                    <a:gd name="T12" fmla="*/ 23 w 359"/>
                    <a:gd name="T13" fmla="*/ 39 h 115"/>
                    <a:gd name="T14" fmla="*/ 43 w 359"/>
                    <a:gd name="T15" fmla="*/ 113 h 115"/>
                    <a:gd name="T16" fmla="*/ 51 w 359"/>
                    <a:gd name="T17" fmla="*/ 100 h 115"/>
                    <a:gd name="T18" fmla="*/ 47 w 359"/>
                    <a:gd name="T19" fmla="*/ 25 h 115"/>
                    <a:gd name="T20" fmla="*/ 66 w 359"/>
                    <a:gd name="T21" fmla="*/ 25 h 115"/>
                    <a:gd name="T22" fmla="*/ 52 w 359"/>
                    <a:gd name="T23" fmla="*/ 112 h 115"/>
                    <a:gd name="T24" fmla="*/ 99 w 359"/>
                    <a:gd name="T25" fmla="*/ 31 h 115"/>
                    <a:gd name="T26" fmla="*/ 125 w 359"/>
                    <a:gd name="T27" fmla="*/ 76 h 115"/>
                    <a:gd name="T28" fmla="*/ 94 w 359"/>
                    <a:gd name="T29" fmla="*/ 57 h 115"/>
                    <a:gd name="T30" fmla="*/ 118 w 359"/>
                    <a:gd name="T31" fmla="*/ 75 h 115"/>
                    <a:gd name="T32" fmla="*/ 103 w 359"/>
                    <a:gd name="T33" fmla="*/ 39 h 115"/>
                    <a:gd name="T34" fmla="*/ 134 w 359"/>
                    <a:gd name="T35" fmla="*/ 34 h 115"/>
                    <a:gd name="T36" fmla="*/ 140 w 359"/>
                    <a:gd name="T37" fmla="*/ 9 h 115"/>
                    <a:gd name="T38" fmla="*/ 153 w 359"/>
                    <a:gd name="T39" fmla="*/ 10 h 115"/>
                    <a:gd name="T40" fmla="*/ 145 w 359"/>
                    <a:gd name="T41" fmla="*/ 25 h 115"/>
                    <a:gd name="T42" fmla="*/ 145 w 359"/>
                    <a:gd name="T43" fmla="*/ 89 h 115"/>
                    <a:gd name="T44" fmla="*/ 209 w 359"/>
                    <a:gd name="T45" fmla="*/ 83 h 115"/>
                    <a:gd name="T46" fmla="*/ 174 w 359"/>
                    <a:gd name="T47" fmla="*/ 44 h 115"/>
                    <a:gd name="T48" fmla="*/ 209 w 359"/>
                    <a:gd name="T49" fmla="*/ 6 h 115"/>
                    <a:gd name="T50" fmla="*/ 197 w 359"/>
                    <a:gd name="T51" fmla="*/ 10 h 115"/>
                    <a:gd name="T52" fmla="*/ 182 w 359"/>
                    <a:gd name="T53" fmla="*/ 64 h 115"/>
                    <a:gd name="T54" fmla="*/ 210 w 359"/>
                    <a:gd name="T55" fmla="*/ 58 h 115"/>
                    <a:gd name="T56" fmla="*/ 233 w 359"/>
                    <a:gd name="T57" fmla="*/ 33 h 115"/>
                    <a:gd name="T58" fmla="*/ 256 w 359"/>
                    <a:gd name="T59" fmla="*/ 49 h 115"/>
                    <a:gd name="T60" fmla="*/ 248 w 359"/>
                    <a:gd name="T61" fmla="*/ 37 h 115"/>
                    <a:gd name="T62" fmla="*/ 233 w 359"/>
                    <a:gd name="T63" fmla="*/ 54 h 115"/>
                    <a:gd name="T64" fmla="*/ 269 w 359"/>
                    <a:gd name="T65" fmla="*/ 1 h 115"/>
                    <a:gd name="T66" fmla="*/ 269 w 359"/>
                    <a:gd name="T67" fmla="*/ 89 h 115"/>
                    <a:gd name="T68" fmla="*/ 269 w 359"/>
                    <a:gd name="T69" fmla="*/ 89 h 115"/>
                    <a:gd name="T70" fmla="*/ 293 w 359"/>
                    <a:gd name="T71" fmla="*/ 34 h 115"/>
                    <a:gd name="T72" fmla="*/ 316 w 359"/>
                    <a:gd name="T73" fmla="*/ 39 h 115"/>
                    <a:gd name="T74" fmla="*/ 310 w 359"/>
                    <a:gd name="T75" fmla="*/ 50 h 115"/>
                    <a:gd name="T76" fmla="*/ 296 w 359"/>
                    <a:gd name="T77" fmla="*/ 38 h 115"/>
                    <a:gd name="T78" fmla="*/ 352 w 359"/>
                    <a:gd name="T79" fmla="*/ 81 h 115"/>
                    <a:gd name="T80" fmla="*/ 327 w 359"/>
                    <a:gd name="T81" fmla="*/ 72 h 115"/>
                    <a:gd name="T82" fmla="*/ 340 w 359"/>
                    <a:gd name="T83" fmla="*/ 52 h 115"/>
                    <a:gd name="T84" fmla="*/ 343 w 359"/>
                    <a:gd name="T85" fmla="*/ 33 h 115"/>
                    <a:gd name="T86" fmla="*/ 330 w 359"/>
                    <a:gd name="T87" fmla="*/ 33 h 115"/>
                    <a:gd name="T88" fmla="*/ 355 w 359"/>
                    <a:gd name="T89" fmla="*/ 31 h 115"/>
                    <a:gd name="T90" fmla="*/ 357 w 359"/>
                    <a:gd name="T91" fmla="*/ 81 h 115"/>
                    <a:gd name="T92" fmla="*/ 351 w 359"/>
                    <a:gd name="T93" fmla="*/ 57 h 115"/>
                    <a:gd name="T94" fmla="*/ 333 w 359"/>
                    <a:gd name="T95" fmla="*/ 72 h 115"/>
                    <a:gd name="T96" fmla="*/ 350 w 359"/>
                    <a:gd name="T97" fmla="*/ 7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9" h="115">
                      <a:moveTo>
                        <a:pt x="1" y="94"/>
                      </a:moveTo>
                      <a:cubicBezTo>
                        <a:pt x="7" y="96"/>
                        <a:pt x="7" y="96"/>
                        <a:pt x="7" y="96"/>
                      </a:cubicBezTo>
                      <a:cubicBezTo>
                        <a:pt x="7" y="99"/>
                        <a:pt x="8" y="101"/>
                        <a:pt x="9" y="103"/>
                      </a:cubicBezTo>
                      <a:cubicBezTo>
                        <a:pt x="11" y="105"/>
                        <a:pt x="13" y="106"/>
                        <a:pt x="15" y="106"/>
                      </a:cubicBezTo>
                      <a:cubicBezTo>
                        <a:pt x="18" y="106"/>
                        <a:pt x="20" y="105"/>
                        <a:pt x="22" y="103"/>
                      </a:cubicBezTo>
                      <a:cubicBezTo>
                        <a:pt x="23" y="101"/>
                        <a:pt x="24" y="98"/>
                        <a:pt x="25" y="94"/>
                      </a:cubicBezTo>
                      <a:cubicBezTo>
                        <a:pt x="25" y="92"/>
                        <a:pt x="25" y="88"/>
                        <a:pt x="25" y="81"/>
                      </a:cubicBezTo>
                      <a:cubicBezTo>
                        <a:pt x="22" y="86"/>
                        <a:pt x="19" y="89"/>
                        <a:pt x="15" y="89"/>
                      </a:cubicBezTo>
                      <a:cubicBezTo>
                        <a:pt x="10" y="89"/>
                        <a:pt x="7" y="86"/>
                        <a:pt x="4" y="79"/>
                      </a:cubicBezTo>
                      <a:cubicBezTo>
                        <a:pt x="1" y="73"/>
                        <a:pt x="0" y="66"/>
                        <a:pt x="0" y="57"/>
                      </a:cubicBezTo>
                      <a:cubicBezTo>
                        <a:pt x="0" y="51"/>
                        <a:pt x="1" y="45"/>
                        <a:pt x="2" y="40"/>
                      </a:cubicBezTo>
                      <a:cubicBezTo>
                        <a:pt x="3" y="35"/>
                        <a:pt x="5" y="31"/>
                        <a:pt x="7" y="28"/>
                      </a:cubicBezTo>
                      <a:cubicBezTo>
                        <a:pt x="10" y="25"/>
                        <a:pt x="12" y="24"/>
                        <a:pt x="15" y="24"/>
                      </a:cubicBezTo>
                      <a:cubicBezTo>
                        <a:pt x="19" y="24"/>
                        <a:pt x="23" y="27"/>
                        <a:pt x="26" y="33"/>
                      </a:cubicBezTo>
                      <a:cubicBezTo>
                        <a:pt x="26" y="25"/>
                        <a:pt x="26" y="25"/>
                        <a:pt x="26" y="25"/>
                      </a:cubicBezTo>
                      <a:cubicBezTo>
                        <a:pt x="31" y="25"/>
                        <a:pt x="31" y="25"/>
                        <a:pt x="31" y="25"/>
                      </a:cubicBezTo>
                      <a:cubicBezTo>
                        <a:pt x="31" y="80"/>
                        <a:pt x="31" y="80"/>
                        <a:pt x="31" y="80"/>
                      </a:cubicBezTo>
                      <a:cubicBezTo>
                        <a:pt x="31" y="90"/>
                        <a:pt x="30" y="97"/>
                        <a:pt x="29" y="101"/>
                      </a:cubicBezTo>
                      <a:cubicBezTo>
                        <a:pt x="28" y="105"/>
                        <a:pt x="26" y="109"/>
                        <a:pt x="24" y="111"/>
                      </a:cubicBezTo>
                      <a:cubicBezTo>
                        <a:pt x="22" y="114"/>
                        <a:pt x="19" y="115"/>
                        <a:pt x="15" y="115"/>
                      </a:cubicBezTo>
                      <a:cubicBezTo>
                        <a:pt x="11" y="115"/>
                        <a:pt x="8" y="113"/>
                        <a:pt x="5" y="110"/>
                      </a:cubicBezTo>
                      <a:cubicBezTo>
                        <a:pt x="3" y="106"/>
                        <a:pt x="1" y="101"/>
                        <a:pt x="1" y="94"/>
                      </a:cubicBezTo>
                      <a:close/>
                      <a:moveTo>
                        <a:pt x="6" y="56"/>
                      </a:moveTo>
                      <a:cubicBezTo>
                        <a:pt x="6" y="64"/>
                        <a:pt x="7" y="70"/>
                        <a:pt x="9" y="74"/>
                      </a:cubicBezTo>
                      <a:cubicBezTo>
                        <a:pt x="11" y="78"/>
                        <a:pt x="13" y="80"/>
                        <a:pt x="16" y="80"/>
                      </a:cubicBezTo>
                      <a:cubicBezTo>
                        <a:pt x="19" y="80"/>
                        <a:pt x="21" y="78"/>
                        <a:pt x="23" y="74"/>
                      </a:cubicBezTo>
                      <a:cubicBezTo>
                        <a:pt x="25" y="70"/>
                        <a:pt x="25" y="64"/>
                        <a:pt x="25" y="56"/>
                      </a:cubicBezTo>
                      <a:cubicBezTo>
                        <a:pt x="25" y="49"/>
                        <a:pt x="25" y="43"/>
                        <a:pt x="23" y="39"/>
                      </a:cubicBezTo>
                      <a:cubicBezTo>
                        <a:pt x="21" y="35"/>
                        <a:pt x="18" y="33"/>
                        <a:pt x="16" y="33"/>
                      </a:cubicBezTo>
                      <a:cubicBezTo>
                        <a:pt x="13" y="33"/>
                        <a:pt x="11" y="35"/>
                        <a:pt x="9" y="39"/>
                      </a:cubicBezTo>
                      <a:cubicBezTo>
                        <a:pt x="7" y="43"/>
                        <a:pt x="6" y="48"/>
                        <a:pt x="6" y="56"/>
                      </a:cubicBezTo>
                      <a:close/>
                      <a:moveTo>
                        <a:pt x="43" y="113"/>
                      </a:moveTo>
                      <a:cubicBezTo>
                        <a:pt x="43" y="103"/>
                        <a:pt x="43" y="103"/>
                        <a:pt x="43" y="103"/>
                      </a:cubicBezTo>
                      <a:cubicBezTo>
                        <a:pt x="44" y="104"/>
                        <a:pt x="45" y="104"/>
                        <a:pt x="46" y="104"/>
                      </a:cubicBezTo>
                      <a:cubicBezTo>
                        <a:pt x="47" y="104"/>
                        <a:pt x="49" y="104"/>
                        <a:pt x="49" y="103"/>
                      </a:cubicBezTo>
                      <a:cubicBezTo>
                        <a:pt x="50" y="102"/>
                        <a:pt x="51" y="101"/>
                        <a:pt x="51" y="100"/>
                      </a:cubicBezTo>
                      <a:cubicBezTo>
                        <a:pt x="52" y="99"/>
                        <a:pt x="52" y="96"/>
                        <a:pt x="53" y="92"/>
                      </a:cubicBezTo>
                      <a:cubicBezTo>
                        <a:pt x="53" y="91"/>
                        <a:pt x="53" y="90"/>
                        <a:pt x="54" y="89"/>
                      </a:cubicBezTo>
                      <a:cubicBezTo>
                        <a:pt x="40" y="25"/>
                        <a:pt x="40" y="25"/>
                        <a:pt x="40" y="25"/>
                      </a:cubicBezTo>
                      <a:cubicBezTo>
                        <a:pt x="47" y="25"/>
                        <a:pt x="47" y="25"/>
                        <a:pt x="47" y="25"/>
                      </a:cubicBezTo>
                      <a:cubicBezTo>
                        <a:pt x="54" y="62"/>
                        <a:pt x="54" y="62"/>
                        <a:pt x="54" y="62"/>
                      </a:cubicBezTo>
                      <a:cubicBezTo>
                        <a:pt x="55" y="67"/>
                        <a:pt x="56" y="72"/>
                        <a:pt x="57" y="77"/>
                      </a:cubicBezTo>
                      <a:cubicBezTo>
                        <a:pt x="57" y="72"/>
                        <a:pt x="58" y="67"/>
                        <a:pt x="59" y="62"/>
                      </a:cubicBezTo>
                      <a:cubicBezTo>
                        <a:pt x="66" y="25"/>
                        <a:pt x="66" y="25"/>
                        <a:pt x="66" y="25"/>
                      </a:cubicBezTo>
                      <a:cubicBezTo>
                        <a:pt x="72" y="25"/>
                        <a:pt x="72" y="25"/>
                        <a:pt x="72" y="25"/>
                      </a:cubicBezTo>
                      <a:cubicBezTo>
                        <a:pt x="59" y="90"/>
                        <a:pt x="59" y="90"/>
                        <a:pt x="59" y="90"/>
                      </a:cubicBezTo>
                      <a:cubicBezTo>
                        <a:pt x="58" y="97"/>
                        <a:pt x="57" y="102"/>
                        <a:pt x="56" y="104"/>
                      </a:cubicBezTo>
                      <a:cubicBezTo>
                        <a:pt x="55" y="108"/>
                        <a:pt x="54" y="111"/>
                        <a:pt x="52" y="112"/>
                      </a:cubicBezTo>
                      <a:cubicBezTo>
                        <a:pt x="51" y="114"/>
                        <a:pt x="49" y="115"/>
                        <a:pt x="47" y="115"/>
                      </a:cubicBezTo>
                      <a:cubicBezTo>
                        <a:pt x="46" y="115"/>
                        <a:pt x="45" y="114"/>
                        <a:pt x="43" y="113"/>
                      </a:cubicBezTo>
                      <a:close/>
                      <a:moveTo>
                        <a:pt x="94" y="57"/>
                      </a:moveTo>
                      <a:cubicBezTo>
                        <a:pt x="94" y="45"/>
                        <a:pt x="96" y="37"/>
                        <a:pt x="99" y="31"/>
                      </a:cubicBezTo>
                      <a:cubicBezTo>
                        <a:pt x="102" y="26"/>
                        <a:pt x="106" y="24"/>
                        <a:pt x="110" y="24"/>
                      </a:cubicBezTo>
                      <a:cubicBezTo>
                        <a:pt x="115" y="24"/>
                        <a:pt x="119" y="27"/>
                        <a:pt x="122" y="32"/>
                      </a:cubicBezTo>
                      <a:cubicBezTo>
                        <a:pt x="125" y="38"/>
                        <a:pt x="127" y="46"/>
                        <a:pt x="127" y="56"/>
                      </a:cubicBezTo>
                      <a:cubicBezTo>
                        <a:pt x="127" y="64"/>
                        <a:pt x="126" y="71"/>
                        <a:pt x="125" y="76"/>
                      </a:cubicBezTo>
                      <a:cubicBezTo>
                        <a:pt x="123" y="80"/>
                        <a:pt x="121" y="84"/>
                        <a:pt x="119" y="86"/>
                      </a:cubicBezTo>
                      <a:cubicBezTo>
                        <a:pt x="116" y="89"/>
                        <a:pt x="113" y="90"/>
                        <a:pt x="110" y="90"/>
                      </a:cubicBezTo>
                      <a:cubicBezTo>
                        <a:pt x="106" y="90"/>
                        <a:pt x="102" y="87"/>
                        <a:pt x="99" y="82"/>
                      </a:cubicBezTo>
                      <a:cubicBezTo>
                        <a:pt x="95" y="76"/>
                        <a:pt x="94" y="68"/>
                        <a:pt x="94" y="57"/>
                      </a:cubicBezTo>
                      <a:close/>
                      <a:moveTo>
                        <a:pt x="100" y="57"/>
                      </a:moveTo>
                      <a:cubicBezTo>
                        <a:pt x="100" y="65"/>
                        <a:pt x="101" y="71"/>
                        <a:pt x="103" y="75"/>
                      </a:cubicBezTo>
                      <a:cubicBezTo>
                        <a:pt x="105" y="79"/>
                        <a:pt x="107" y="81"/>
                        <a:pt x="110" y="81"/>
                      </a:cubicBezTo>
                      <a:cubicBezTo>
                        <a:pt x="113" y="81"/>
                        <a:pt x="116" y="79"/>
                        <a:pt x="118" y="75"/>
                      </a:cubicBezTo>
                      <a:cubicBezTo>
                        <a:pt x="120" y="71"/>
                        <a:pt x="121" y="65"/>
                        <a:pt x="121" y="57"/>
                      </a:cubicBezTo>
                      <a:cubicBezTo>
                        <a:pt x="121" y="49"/>
                        <a:pt x="120" y="43"/>
                        <a:pt x="118" y="39"/>
                      </a:cubicBezTo>
                      <a:cubicBezTo>
                        <a:pt x="116" y="35"/>
                        <a:pt x="113" y="33"/>
                        <a:pt x="110" y="33"/>
                      </a:cubicBezTo>
                      <a:cubicBezTo>
                        <a:pt x="107" y="33"/>
                        <a:pt x="105" y="35"/>
                        <a:pt x="103" y="39"/>
                      </a:cubicBezTo>
                      <a:cubicBezTo>
                        <a:pt x="101" y="43"/>
                        <a:pt x="100" y="49"/>
                        <a:pt x="100" y="57"/>
                      </a:cubicBezTo>
                      <a:close/>
                      <a:moveTo>
                        <a:pt x="139" y="89"/>
                      </a:moveTo>
                      <a:cubicBezTo>
                        <a:pt x="139" y="34"/>
                        <a:pt x="139" y="34"/>
                        <a:pt x="139" y="34"/>
                      </a:cubicBezTo>
                      <a:cubicBezTo>
                        <a:pt x="134" y="34"/>
                        <a:pt x="134" y="34"/>
                        <a:pt x="134" y="34"/>
                      </a:cubicBezTo>
                      <a:cubicBezTo>
                        <a:pt x="134" y="25"/>
                        <a:pt x="134" y="25"/>
                        <a:pt x="134" y="25"/>
                      </a:cubicBezTo>
                      <a:cubicBezTo>
                        <a:pt x="139" y="25"/>
                        <a:pt x="139" y="25"/>
                        <a:pt x="139" y="25"/>
                      </a:cubicBezTo>
                      <a:cubicBezTo>
                        <a:pt x="139" y="19"/>
                        <a:pt x="139" y="19"/>
                        <a:pt x="139" y="19"/>
                      </a:cubicBezTo>
                      <a:cubicBezTo>
                        <a:pt x="139" y="14"/>
                        <a:pt x="139" y="11"/>
                        <a:pt x="140" y="9"/>
                      </a:cubicBezTo>
                      <a:cubicBezTo>
                        <a:pt x="140" y="6"/>
                        <a:pt x="141" y="4"/>
                        <a:pt x="143" y="2"/>
                      </a:cubicBezTo>
                      <a:cubicBezTo>
                        <a:pt x="144" y="0"/>
                        <a:pt x="146" y="0"/>
                        <a:pt x="149" y="0"/>
                      </a:cubicBezTo>
                      <a:cubicBezTo>
                        <a:pt x="150" y="0"/>
                        <a:pt x="152" y="0"/>
                        <a:pt x="154" y="1"/>
                      </a:cubicBezTo>
                      <a:cubicBezTo>
                        <a:pt x="153" y="10"/>
                        <a:pt x="153" y="10"/>
                        <a:pt x="153" y="10"/>
                      </a:cubicBezTo>
                      <a:cubicBezTo>
                        <a:pt x="152" y="10"/>
                        <a:pt x="151" y="9"/>
                        <a:pt x="150" y="9"/>
                      </a:cubicBezTo>
                      <a:cubicBezTo>
                        <a:pt x="148" y="9"/>
                        <a:pt x="147" y="10"/>
                        <a:pt x="146" y="12"/>
                      </a:cubicBezTo>
                      <a:cubicBezTo>
                        <a:pt x="145" y="13"/>
                        <a:pt x="145" y="16"/>
                        <a:pt x="145" y="19"/>
                      </a:cubicBezTo>
                      <a:cubicBezTo>
                        <a:pt x="145" y="25"/>
                        <a:pt x="145" y="25"/>
                        <a:pt x="145" y="25"/>
                      </a:cubicBezTo>
                      <a:cubicBezTo>
                        <a:pt x="152" y="25"/>
                        <a:pt x="152" y="25"/>
                        <a:pt x="152" y="25"/>
                      </a:cubicBezTo>
                      <a:cubicBezTo>
                        <a:pt x="152" y="34"/>
                        <a:pt x="152" y="34"/>
                        <a:pt x="152" y="34"/>
                      </a:cubicBezTo>
                      <a:cubicBezTo>
                        <a:pt x="145" y="34"/>
                        <a:pt x="145" y="34"/>
                        <a:pt x="145" y="34"/>
                      </a:cubicBezTo>
                      <a:cubicBezTo>
                        <a:pt x="145" y="89"/>
                        <a:pt x="145" y="89"/>
                        <a:pt x="145" y="89"/>
                      </a:cubicBezTo>
                      <a:cubicBezTo>
                        <a:pt x="139" y="89"/>
                        <a:pt x="139" y="89"/>
                        <a:pt x="139" y="89"/>
                      </a:cubicBezTo>
                      <a:close/>
                      <a:moveTo>
                        <a:pt x="210" y="58"/>
                      </a:moveTo>
                      <a:cubicBezTo>
                        <a:pt x="217" y="61"/>
                        <a:pt x="217" y="61"/>
                        <a:pt x="217" y="61"/>
                      </a:cubicBezTo>
                      <a:cubicBezTo>
                        <a:pt x="215" y="71"/>
                        <a:pt x="213" y="78"/>
                        <a:pt x="209" y="83"/>
                      </a:cubicBezTo>
                      <a:cubicBezTo>
                        <a:pt x="206" y="88"/>
                        <a:pt x="202" y="90"/>
                        <a:pt x="197" y="90"/>
                      </a:cubicBezTo>
                      <a:cubicBezTo>
                        <a:pt x="191" y="90"/>
                        <a:pt x="187" y="88"/>
                        <a:pt x="184" y="85"/>
                      </a:cubicBezTo>
                      <a:cubicBezTo>
                        <a:pt x="181" y="81"/>
                        <a:pt x="178" y="75"/>
                        <a:pt x="176" y="68"/>
                      </a:cubicBezTo>
                      <a:cubicBezTo>
                        <a:pt x="175" y="61"/>
                        <a:pt x="174" y="53"/>
                        <a:pt x="174" y="44"/>
                      </a:cubicBezTo>
                      <a:cubicBezTo>
                        <a:pt x="174" y="35"/>
                        <a:pt x="175" y="27"/>
                        <a:pt x="177" y="20"/>
                      </a:cubicBezTo>
                      <a:cubicBezTo>
                        <a:pt x="179" y="14"/>
                        <a:pt x="181" y="8"/>
                        <a:pt x="185" y="5"/>
                      </a:cubicBezTo>
                      <a:cubicBezTo>
                        <a:pt x="189" y="1"/>
                        <a:pt x="192" y="0"/>
                        <a:pt x="197" y="0"/>
                      </a:cubicBezTo>
                      <a:cubicBezTo>
                        <a:pt x="202" y="0"/>
                        <a:pt x="206" y="2"/>
                        <a:pt x="209" y="6"/>
                      </a:cubicBezTo>
                      <a:cubicBezTo>
                        <a:pt x="212" y="11"/>
                        <a:pt x="214" y="17"/>
                        <a:pt x="216" y="25"/>
                      </a:cubicBezTo>
                      <a:cubicBezTo>
                        <a:pt x="209" y="28"/>
                        <a:pt x="209" y="28"/>
                        <a:pt x="209" y="28"/>
                      </a:cubicBezTo>
                      <a:cubicBezTo>
                        <a:pt x="208" y="21"/>
                        <a:pt x="207" y="17"/>
                        <a:pt x="205" y="14"/>
                      </a:cubicBezTo>
                      <a:cubicBezTo>
                        <a:pt x="202" y="11"/>
                        <a:pt x="200" y="10"/>
                        <a:pt x="197" y="10"/>
                      </a:cubicBezTo>
                      <a:cubicBezTo>
                        <a:pt x="193" y="10"/>
                        <a:pt x="190" y="11"/>
                        <a:pt x="187" y="14"/>
                      </a:cubicBezTo>
                      <a:cubicBezTo>
                        <a:pt x="185" y="18"/>
                        <a:pt x="183" y="22"/>
                        <a:pt x="182" y="27"/>
                      </a:cubicBezTo>
                      <a:cubicBezTo>
                        <a:pt x="181" y="33"/>
                        <a:pt x="180" y="38"/>
                        <a:pt x="180" y="44"/>
                      </a:cubicBezTo>
                      <a:cubicBezTo>
                        <a:pt x="180" y="52"/>
                        <a:pt x="181" y="58"/>
                        <a:pt x="182" y="64"/>
                      </a:cubicBezTo>
                      <a:cubicBezTo>
                        <a:pt x="183" y="69"/>
                        <a:pt x="185" y="74"/>
                        <a:pt x="188" y="76"/>
                      </a:cubicBezTo>
                      <a:cubicBezTo>
                        <a:pt x="190" y="79"/>
                        <a:pt x="193" y="80"/>
                        <a:pt x="196" y="80"/>
                      </a:cubicBezTo>
                      <a:cubicBezTo>
                        <a:pt x="200" y="80"/>
                        <a:pt x="203" y="79"/>
                        <a:pt x="205" y="75"/>
                      </a:cubicBezTo>
                      <a:cubicBezTo>
                        <a:pt x="208" y="71"/>
                        <a:pt x="209" y="65"/>
                        <a:pt x="210" y="58"/>
                      </a:cubicBezTo>
                      <a:close/>
                      <a:moveTo>
                        <a:pt x="227" y="89"/>
                      </a:moveTo>
                      <a:cubicBezTo>
                        <a:pt x="227" y="1"/>
                        <a:pt x="227" y="1"/>
                        <a:pt x="227" y="1"/>
                      </a:cubicBezTo>
                      <a:cubicBezTo>
                        <a:pt x="233" y="1"/>
                        <a:pt x="233" y="1"/>
                        <a:pt x="233" y="1"/>
                      </a:cubicBezTo>
                      <a:cubicBezTo>
                        <a:pt x="233" y="33"/>
                        <a:pt x="233" y="33"/>
                        <a:pt x="233" y="33"/>
                      </a:cubicBezTo>
                      <a:cubicBezTo>
                        <a:pt x="236" y="27"/>
                        <a:pt x="240" y="24"/>
                        <a:pt x="244" y="24"/>
                      </a:cubicBezTo>
                      <a:cubicBezTo>
                        <a:pt x="246" y="24"/>
                        <a:pt x="249" y="25"/>
                        <a:pt x="251" y="27"/>
                      </a:cubicBezTo>
                      <a:cubicBezTo>
                        <a:pt x="253" y="28"/>
                        <a:pt x="254" y="31"/>
                        <a:pt x="255" y="34"/>
                      </a:cubicBezTo>
                      <a:cubicBezTo>
                        <a:pt x="256" y="38"/>
                        <a:pt x="256" y="42"/>
                        <a:pt x="256" y="49"/>
                      </a:cubicBezTo>
                      <a:cubicBezTo>
                        <a:pt x="256" y="89"/>
                        <a:pt x="256" y="89"/>
                        <a:pt x="256" y="89"/>
                      </a:cubicBezTo>
                      <a:cubicBezTo>
                        <a:pt x="250" y="89"/>
                        <a:pt x="250" y="89"/>
                        <a:pt x="250" y="89"/>
                      </a:cubicBezTo>
                      <a:cubicBezTo>
                        <a:pt x="250" y="49"/>
                        <a:pt x="250" y="49"/>
                        <a:pt x="250" y="49"/>
                      </a:cubicBezTo>
                      <a:cubicBezTo>
                        <a:pt x="250" y="43"/>
                        <a:pt x="249" y="39"/>
                        <a:pt x="248" y="37"/>
                      </a:cubicBezTo>
                      <a:cubicBezTo>
                        <a:pt x="247" y="34"/>
                        <a:pt x="245" y="33"/>
                        <a:pt x="243" y="33"/>
                      </a:cubicBezTo>
                      <a:cubicBezTo>
                        <a:pt x="241" y="33"/>
                        <a:pt x="239" y="34"/>
                        <a:pt x="238" y="36"/>
                      </a:cubicBezTo>
                      <a:cubicBezTo>
                        <a:pt x="236" y="37"/>
                        <a:pt x="235" y="40"/>
                        <a:pt x="234" y="42"/>
                      </a:cubicBezTo>
                      <a:cubicBezTo>
                        <a:pt x="234" y="45"/>
                        <a:pt x="233" y="49"/>
                        <a:pt x="233" y="54"/>
                      </a:cubicBezTo>
                      <a:cubicBezTo>
                        <a:pt x="233" y="89"/>
                        <a:pt x="233" y="89"/>
                        <a:pt x="233" y="89"/>
                      </a:cubicBezTo>
                      <a:cubicBezTo>
                        <a:pt x="227" y="89"/>
                        <a:pt x="227" y="89"/>
                        <a:pt x="227" y="89"/>
                      </a:cubicBezTo>
                      <a:close/>
                      <a:moveTo>
                        <a:pt x="269" y="14"/>
                      </a:moveTo>
                      <a:cubicBezTo>
                        <a:pt x="269" y="1"/>
                        <a:pt x="269" y="1"/>
                        <a:pt x="269" y="1"/>
                      </a:cubicBezTo>
                      <a:cubicBezTo>
                        <a:pt x="275" y="1"/>
                        <a:pt x="275" y="1"/>
                        <a:pt x="275" y="1"/>
                      </a:cubicBezTo>
                      <a:cubicBezTo>
                        <a:pt x="275" y="14"/>
                        <a:pt x="275" y="14"/>
                        <a:pt x="275" y="14"/>
                      </a:cubicBezTo>
                      <a:cubicBezTo>
                        <a:pt x="269" y="14"/>
                        <a:pt x="269" y="14"/>
                        <a:pt x="269" y="14"/>
                      </a:cubicBezTo>
                      <a:close/>
                      <a:moveTo>
                        <a:pt x="269" y="89"/>
                      </a:moveTo>
                      <a:cubicBezTo>
                        <a:pt x="269" y="25"/>
                        <a:pt x="269" y="25"/>
                        <a:pt x="269" y="25"/>
                      </a:cubicBezTo>
                      <a:cubicBezTo>
                        <a:pt x="275" y="25"/>
                        <a:pt x="275" y="25"/>
                        <a:pt x="275" y="25"/>
                      </a:cubicBezTo>
                      <a:cubicBezTo>
                        <a:pt x="275" y="89"/>
                        <a:pt x="275" y="89"/>
                        <a:pt x="275" y="89"/>
                      </a:cubicBezTo>
                      <a:cubicBezTo>
                        <a:pt x="269" y="89"/>
                        <a:pt x="269" y="89"/>
                        <a:pt x="269" y="89"/>
                      </a:cubicBezTo>
                      <a:close/>
                      <a:moveTo>
                        <a:pt x="287" y="89"/>
                      </a:moveTo>
                      <a:cubicBezTo>
                        <a:pt x="287" y="25"/>
                        <a:pt x="287" y="25"/>
                        <a:pt x="287" y="25"/>
                      </a:cubicBezTo>
                      <a:cubicBezTo>
                        <a:pt x="293" y="25"/>
                        <a:pt x="293" y="25"/>
                        <a:pt x="293" y="25"/>
                      </a:cubicBezTo>
                      <a:cubicBezTo>
                        <a:pt x="293" y="34"/>
                        <a:pt x="293" y="34"/>
                        <a:pt x="293" y="34"/>
                      </a:cubicBezTo>
                      <a:cubicBezTo>
                        <a:pt x="295" y="27"/>
                        <a:pt x="299" y="24"/>
                        <a:pt x="304" y="24"/>
                      </a:cubicBezTo>
                      <a:cubicBezTo>
                        <a:pt x="306" y="24"/>
                        <a:pt x="308" y="25"/>
                        <a:pt x="310" y="26"/>
                      </a:cubicBezTo>
                      <a:cubicBezTo>
                        <a:pt x="312" y="27"/>
                        <a:pt x="313" y="29"/>
                        <a:pt x="314" y="31"/>
                      </a:cubicBezTo>
                      <a:cubicBezTo>
                        <a:pt x="315" y="34"/>
                        <a:pt x="315" y="36"/>
                        <a:pt x="316" y="39"/>
                      </a:cubicBezTo>
                      <a:cubicBezTo>
                        <a:pt x="316" y="41"/>
                        <a:pt x="316" y="45"/>
                        <a:pt x="316" y="50"/>
                      </a:cubicBezTo>
                      <a:cubicBezTo>
                        <a:pt x="316" y="89"/>
                        <a:pt x="316" y="89"/>
                        <a:pt x="316" y="89"/>
                      </a:cubicBezTo>
                      <a:cubicBezTo>
                        <a:pt x="310" y="89"/>
                        <a:pt x="310" y="89"/>
                        <a:pt x="310" y="89"/>
                      </a:cubicBezTo>
                      <a:cubicBezTo>
                        <a:pt x="310" y="50"/>
                        <a:pt x="310" y="50"/>
                        <a:pt x="310" y="50"/>
                      </a:cubicBezTo>
                      <a:cubicBezTo>
                        <a:pt x="310" y="46"/>
                        <a:pt x="310" y="43"/>
                        <a:pt x="309" y="40"/>
                      </a:cubicBezTo>
                      <a:cubicBezTo>
                        <a:pt x="309" y="38"/>
                        <a:pt x="308" y="36"/>
                        <a:pt x="307" y="35"/>
                      </a:cubicBezTo>
                      <a:cubicBezTo>
                        <a:pt x="306" y="34"/>
                        <a:pt x="304" y="33"/>
                        <a:pt x="303" y="33"/>
                      </a:cubicBezTo>
                      <a:cubicBezTo>
                        <a:pt x="300" y="33"/>
                        <a:pt x="298" y="35"/>
                        <a:pt x="296" y="38"/>
                      </a:cubicBezTo>
                      <a:cubicBezTo>
                        <a:pt x="294" y="40"/>
                        <a:pt x="293" y="46"/>
                        <a:pt x="293" y="54"/>
                      </a:cubicBezTo>
                      <a:cubicBezTo>
                        <a:pt x="293" y="89"/>
                        <a:pt x="293" y="89"/>
                        <a:pt x="293" y="89"/>
                      </a:cubicBezTo>
                      <a:cubicBezTo>
                        <a:pt x="287" y="89"/>
                        <a:pt x="287" y="89"/>
                        <a:pt x="287" y="89"/>
                      </a:cubicBezTo>
                      <a:close/>
                      <a:moveTo>
                        <a:pt x="352" y="81"/>
                      </a:moveTo>
                      <a:cubicBezTo>
                        <a:pt x="349" y="84"/>
                        <a:pt x="347" y="87"/>
                        <a:pt x="345" y="88"/>
                      </a:cubicBezTo>
                      <a:cubicBezTo>
                        <a:pt x="343" y="90"/>
                        <a:pt x="341" y="90"/>
                        <a:pt x="339" y="90"/>
                      </a:cubicBezTo>
                      <a:cubicBezTo>
                        <a:pt x="335" y="90"/>
                        <a:pt x="332" y="89"/>
                        <a:pt x="330" y="85"/>
                      </a:cubicBezTo>
                      <a:cubicBezTo>
                        <a:pt x="328" y="82"/>
                        <a:pt x="327" y="77"/>
                        <a:pt x="327" y="72"/>
                      </a:cubicBezTo>
                      <a:cubicBezTo>
                        <a:pt x="327" y="69"/>
                        <a:pt x="327" y="66"/>
                        <a:pt x="328" y="64"/>
                      </a:cubicBezTo>
                      <a:cubicBezTo>
                        <a:pt x="329" y="61"/>
                        <a:pt x="330" y="59"/>
                        <a:pt x="331" y="57"/>
                      </a:cubicBezTo>
                      <a:cubicBezTo>
                        <a:pt x="332" y="56"/>
                        <a:pt x="334" y="55"/>
                        <a:pt x="335" y="54"/>
                      </a:cubicBezTo>
                      <a:cubicBezTo>
                        <a:pt x="336" y="53"/>
                        <a:pt x="338" y="53"/>
                        <a:pt x="340" y="52"/>
                      </a:cubicBezTo>
                      <a:cubicBezTo>
                        <a:pt x="345" y="51"/>
                        <a:pt x="349" y="50"/>
                        <a:pt x="351" y="49"/>
                      </a:cubicBezTo>
                      <a:cubicBezTo>
                        <a:pt x="351" y="47"/>
                        <a:pt x="351" y="46"/>
                        <a:pt x="351" y="46"/>
                      </a:cubicBezTo>
                      <a:cubicBezTo>
                        <a:pt x="351" y="41"/>
                        <a:pt x="351" y="38"/>
                        <a:pt x="349" y="36"/>
                      </a:cubicBezTo>
                      <a:cubicBezTo>
                        <a:pt x="348" y="34"/>
                        <a:pt x="346" y="33"/>
                        <a:pt x="343" y="33"/>
                      </a:cubicBezTo>
                      <a:cubicBezTo>
                        <a:pt x="340" y="33"/>
                        <a:pt x="338" y="34"/>
                        <a:pt x="336" y="35"/>
                      </a:cubicBezTo>
                      <a:cubicBezTo>
                        <a:pt x="335" y="37"/>
                        <a:pt x="334" y="40"/>
                        <a:pt x="334" y="45"/>
                      </a:cubicBezTo>
                      <a:cubicBezTo>
                        <a:pt x="328" y="43"/>
                        <a:pt x="328" y="43"/>
                        <a:pt x="328" y="43"/>
                      </a:cubicBezTo>
                      <a:cubicBezTo>
                        <a:pt x="328" y="39"/>
                        <a:pt x="329" y="35"/>
                        <a:pt x="330" y="33"/>
                      </a:cubicBezTo>
                      <a:cubicBezTo>
                        <a:pt x="332" y="30"/>
                        <a:pt x="333" y="28"/>
                        <a:pt x="336" y="26"/>
                      </a:cubicBezTo>
                      <a:cubicBezTo>
                        <a:pt x="338" y="25"/>
                        <a:pt x="341" y="24"/>
                        <a:pt x="344" y="24"/>
                      </a:cubicBezTo>
                      <a:cubicBezTo>
                        <a:pt x="347" y="24"/>
                        <a:pt x="349" y="25"/>
                        <a:pt x="351" y="26"/>
                      </a:cubicBezTo>
                      <a:cubicBezTo>
                        <a:pt x="353" y="27"/>
                        <a:pt x="354" y="29"/>
                        <a:pt x="355" y="31"/>
                      </a:cubicBezTo>
                      <a:cubicBezTo>
                        <a:pt x="356" y="33"/>
                        <a:pt x="356" y="35"/>
                        <a:pt x="357" y="38"/>
                      </a:cubicBezTo>
                      <a:cubicBezTo>
                        <a:pt x="357" y="40"/>
                        <a:pt x="357" y="43"/>
                        <a:pt x="357" y="48"/>
                      </a:cubicBezTo>
                      <a:cubicBezTo>
                        <a:pt x="357" y="62"/>
                        <a:pt x="357" y="62"/>
                        <a:pt x="357" y="62"/>
                      </a:cubicBezTo>
                      <a:cubicBezTo>
                        <a:pt x="357" y="72"/>
                        <a:pt x="357" y="79"/>
                        <a:pt x="357" y="81"/>
                      </a:cubicBezTo>
                      <a:cubicBezTo>
                        <a:pt x="358" y="84"/>
                        <a:pt x="358" y="86"/>
                        <a:pt x="359" y="89"/>
                      </a:cubicBezTo>
                      <a:cubicBezTo>
                        <a:pt x="353" y="89"/>
                        <a:pt x="353" y="89"/>
                        <a:pt x="353" y="89"/>
                      </a:cubicBezTo>
                      <a:cubicBezTo>
                        <a:pt x="352" y="87"/>
                        <a:pt x="352" y="84"/>
                        <a:pt x="352" y="81"/>
                      </a:cubicBezTo>
                      <a:close/>
                      <a:moveTo>
                        <a:pt x="351" y="57"/>
                      </a:moveTo>
                      <a:cubicBezTo>
                        <a:pt x="349" y="59"/>
                        <a:pt x="346" y="60"/>
                        <a:pt x="341" y="61"/>
                      </a:cubicBezTo>
                      <a:cubicBezTo>
                        <a:pt x="339" y="62"/>
                        <a:pt x="337" y="62"/>
                        <a:pt x="336" y="63"/>
                      </a:cubicBezTo>
                      <a:cubicBezTo>
                        <a:pt x="335" y="64"/>
                        <a:pt x="334" y="65"/>
                        <a:pt x="334" y="67"/>
                      </a:cubicBezTo>
                      <a:cubicBezTo>
                        <a:pt x="333" y="68"/>
                        <a:pt x="333" y="70"/>
                        <a:pt x="333" y="72"/>
                      </a:cubicBezTo>
                      <a:cubicBezTo>
                        <a:pt x="333" y="75"/>
                        <a:pt x="334" y="77"/>
                        <a:pt x="335" y="79"/>
                      </a:cubicBezTo>
                      <a:cubicBezTo>
                        <a:pt x="336" y="81"/>
                        <a:pt x="338" y="82"/>
                        <a:pt x="340" y="82"/>
                      </a:cubicBezTo>
                      <a:cubicBezTo>
                        <a:pt x="342" y="82"/>
                        <a:pt x="344" y="81"/>
                        <a:pt x="346" y="79"/>
                      </a:cubicBezTo>
                      <a:cubicBezTo>
                        <a:pt x="348" y="77"/>
                        <a:pt x="349" y="75"/>
                        <a:pt x="350" y="72"/>
                      </a:cubicBezTo>
                      <a:cubicBezTo>
                        <a:pt x="351" y="69"/>
                        <a:pt x="351" y="66"/>
                        <a:pt x="351" y="61"/>
                      </a:cubicBezTo>
                      <a:lnTo>
                        <a:pt x="351" y="57"/>
                      </a:lnTo>
                      <a:close/>
                    </a:path>
                  </a:pathLst>
                </a:custGeom>
                <a:grpFill/>
                <a:ln>
                  <a:noFill/>
                </a:ln>
              </p:spPr>
              <p:txBody>
                <a:bodyPr vert="horz" wrap="square" lIns="91439" tIns="45720" rIns="91439" bIns="45720" numCol="1" anchor="t" anchorCtr="0" compatLnSpc="1"/>
                <a:lstStyle/>
                <a:p>
                  <a:endParaRPr lang="zh-CN" altLang="en-US" sz="1800"/>
                </a:p>
              </p:txBody>
            </p:sp>
          </p:grpSp>
        </p:grpSp>
      </p:grpSp>
      <p:pic>
        <p:nvPicPr>
          <p:cNvPr id="68" name="图片 89"/>
          <p:cNvPicPr>
            <a:picLocks noChangeAspect="1"/>
          </p:cNvPicPr>
          <p:nvPr userDrawn="1"/>
        </p:nvPicPr>
        <p:blipFill>
          <a:blip r:embed="rId5" cstate="print"/>
          <a:stretch>
            <a:fillRect/>
          </a:stretch>
        </p:blipFill>
        <p:spPr>
          <a:xfrm>
            <a:off x="1258755" y="5741350"/>
            <a:ext cx="1292626" cy="694943"/>
          </a:xfrm>
          <a:prstGeom prst="rect">
            <a:avLst/>
          </a:prstGeom>
        </p:spPr>
      </p:pic>
      <p:sp>
        <p:nvSpPr>
          <p:cNvPr id="69" name="文本占位符 2"/>
          <p:cNvSpPr>
            <a:spLocks noGrp="1"/>
          </p:cNvSpPr>
          <p:nvPr userDrawn="1"/>
        </p:nvSpPr>
        <p:spPr>
          <a:xfrm>
            <a:off x="1383665" y="1177925"/>
            <a:ext cx="1156970" cy="4004310"/>
          </a:xfrm>
          <a:prstGeom prst="rect">
            <a:avLst/>
          </a:prstGeom>
        </p:spPr>
        <p:txBody>
          <a:bodyPr vert="horz" lIns="90000" tIns="46800" rIns="90000" bIns="46800" rtlCol="0">
            <a:normAutofit/>
          </a:bodyPr>
          <a:lstStyle/>
          <a:p>
            <a:pPr lvl="0">
              <a:lnSpc>
                <a:spcPct val="150000"/>
              </a:lnSpc>
            </a:pPr>
            <a:r>
              <a:rPr lang="zh-CN" altLang="en-US" sz="8000" dirty="0">
                <a:solidFill>
                  <a:schemeClr val="bg1"/>
                </a:solidFill>
              </a:rPr>
              <a:t>目录</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标题 5"/>
          <p:cNvSpPr>
            <a:spLocks noGrp="1"/>
          </p:cNvSpPr>
          <p:nvPr>
            <p:ph type="title"/>
          </p:nvPr>
        </p:nvSpPr>
        <p:spPr/>
        <p:txBody>
          <a:bodyPr/>
          <a:lstStyle/>
          <a:p>
            <a:endParaRPr lang="zh-CN" altLang="en-US"/>
          </a:p>
        </p:txBody>
      </p:sp>
      <p:pic>
        <p:nvPicPr>
          <p:cNvPr id="178" name="请勿抄袭搬运！盗版必究！微信DAJU_PPT" descr="背景图案&#10;&#10;描述已自动生成"/>
          <p:cNvPicPr>
            <a:picLocks noChangeAspect="1"/>
          </p:cNvPicPr>
          <p:nvPr/>
        </p:nvPicPr>
        <p:blipFill>
          <a:blip r:embed="rId3" cstate="print"/>
          <a:srcRect/>
          <a:stretch>
            <a:fillRect/>
          </a:stretch>
        </p:blipFill>
        <p:spPr>
          <a:xfrm>
            <a:off x="0" y="0"/>
            <a:ext cx="12192000" cy="6858000"/>
          </a:xfrm>
          <a:prstGeom prst="rect">
            <a:avLst/>
          </a:prstGeom>
        </p:spPr>
      </p:pic>
      <p:sp>
        <p:nvSpPr>
          <p:cNvPr id="179" name="请勿抄袭搬运！盗版必究！微信DAJU_PPT"/>
          <p:cNvSpPr/>
          <p:nvPr/>
        </p:nvSpPr>
        <p:spPr>
          <a:xfrm>
            <a:off x="0" y="2060745"/>
            <a:ext cx="12192000" cy="2736510"/>
          </a:xfrm>
          <a:prstGeom prst="rect">
            <a:avLst/>
          </a:prstGeom>
          <a:solidFill>
            <a:srgbClr val="00409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请勿抄袭搬运！盗版必究！微信DAJU_PPT"/>
          <p:cNvSpPr/>
          <p:nvPr/>
        </p:nvSpPr>
        <p:spPr>
          <a:xfrm>
            <a:off x="635" y="2598420"/>
            <a:ext cx="12191365" cy="1661795"/>
          </a:xfrm>
          <a:prstGeom prst="rect">
            <a:avLst/>
          </a:prstGeom>
        </p:spPr>
        <p:txBody>
          <a:bodyPr wrap="square" lIns="0" tIns="0" rIns="0" bIns="0">
            <a:spAutoFit/>
          </a:bodyPr>
          <a:lstStyle/>
          <a:p>
            <a:pPr algn="ctr" fontAlgn="base"/>
            <a:r>
              <a:rPr lang="en-US" altLang="zh-CN" sz="5400">
                <a:solidFill>
                  <a:schemeClr val="bg1"/>
                </a:solidFill>
                <a:latin typeface="Times New Roman" panose="02020603050405020304" charset="0"/>
                <a:ea typeface="楷体" panose="02010609060101010101" charset="-122"/>
                <a:cs typeface="Times New Roman" panose="02020603050405020304" charset="0"/>
                <a:sym typeface="+mn-ea"/>
              </a:rPr>
              <a:t>The design and first test results </a:t>
            </a:r>
          </a:p>
          <a:p>
            <a:pPr algn="ctr" fontAlgn="base"/>
            <a:r>
              <a:rPr lang="en-US" altLang="zh-CN" sz="5400">
                <a:solidFill>
                  <a:schemeClr val="bg1"/>
                </a:solidFill>
                <a:latin typeface="Times New Roman" panose="02020603050405020304" charset="0"/>
                <a:ea typeface="楷体" panose="02010609060101010101" charset="-122"/>
                <a:cs typeface="Times New Roman" panose="02020603050405020304" charset="0"/>
                <a:sym typeface="+mn-ea"/>
              </a:rPr>
              <a:t>of Jadepix4 CMOS pixel sensor</a:t>
            </a:r>
          </a:p>
        </p:txBody>
      </p:sp>
      <p:pic>
        <p:nvPicPr>
          <p:cNvPr id="181" name="图片 56"/>
          <p:cNvPicPr>
            <a:picLocks noChangeAspect="1"/>
          </p:cNvPicPr>
          <p:nvPr/>
        </p:nvPicPr>
        <p:blipFill>
          <a:blip r:embed="rId4"/>
          <a:stretch>
            <a:fillRect/>
          </a:stretch>
        </p:blipFill>
        <p:spPr>
          <a:xfrm>
            <a:off x="236607" y="597441"/>
            <a:ext cx="3952266" cy="901253"/>
          </a:xfrm>
          <a:prstGeom prst="rect">
            <a:avLst/>
          </a:prstGeom>
        </p:spPr>
      </p:pic>
      <p:pic>
        <p:nvPicPr>
          <p:cNvPr id="182" name="图片 7"/>
          <p:cNvPicPr>
            <a:picLocks noChangeAspect="1"/>
          </p:cNvPicPr>
          <p:nvPr/>
        </p:nvPicPr>
        <p:blipFill>
          <a:blip r:embed="rId5"/>
          <a:stretch>
            <a:fillRect/>
          </a:stretch>
        </p:blipFill>
        <p:spPr>
          <a:xfrm>
            <a:off x="7196233" y="428957"/>
            <a:ext cx="2511425" cy="1238221"/>
          </a:xfrm>
          <a:prstGeom prst="rect">
            <a:avLst/>
          </a:prstGeom>
        </p:spPr>
      </p:pic>
      <p:sp>
        <p:nvSpPr>
          <p:cNvPr id="183" name="文本框 2"/>
          <p:cNvSpPr txBox="1"/>
          <p:nvPr/>
        </p:nvSpPr>
        <p:spPr>
          <a:xfrm>
            <a:off x="1270" y="4790440"/>
            <a:ext cx="12190730" cy="810260"/>
          </a:xfrm>
          <a:prstGeom prst="rect">
            <a:avLst/>
          </a:prstGeom>
          <a:noFill/>
        </p:spPr>
        <p:txBody>
          <a:bodyPr wrap="square" rtlCol="0">
            <a:spAutoFit/>
          </a:bodyPr>
          <a:lstStyle/>
          <a:p>
            <a:pPr algn="l">
              <a:lnSpc>
                <a:spcPct val="90000"/>
              </a:lnSpc>
            </a:pPr>
            <a:r>
              <a:rPr lang="en-US" altLang="zh-CN" sz="2800" b="1">
                <a:latin typeface="Times New Roman" panose="02020603050405020304" charset="0"/>
                <a:ea typeface="楷体" panose="02010609060101010101" charset="-122"/>
                <a:cs typeface="Times New Roman" panose="02020603050405020304" charset="0"/>
              </a:rPr>
              <a:t>Yongqi Wang</a:t>
            </a:r>
            <a:r>
              <a:rPr lang="en-US" altLang="zh-CN" sz="2800" b="1" baseline="30000">
                <a:latin typeface="Times New Roman" panose="02020603050405020304" charset="0"/>
                <a:ea typeface="楷体" panose="02010609060101010101" charset="-122"/>
                <a:cs typeface="Times New Roman" panose="02020603050405020304" charset="0"/>
              </a:rPr>
              <a:t>1,3</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Yunpen Lu</a:t>
            </a:r>
            <a:r>
              <a:rPr lang="en-US" altLang="zh-CN" sz="2400" baseline="30000">
                <a:latin typeface="Times New Roman" panose="02020603050405020304" charset="0"/>
                <a:ea typeface="楷体" panose="02010609060101010101" charset="-122"/>
                <a:cs typeface="Times New Roman" panose="02020603050405020304" charset="0"/>
              </a:rPr>
              <a:t>2</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Ping Yang</a:t>
            </a:r>
            <a:r>
              <a:rPr lang="en-US" altLang="zh-CN" sz="2400" baseline="30000">
                <a:latin typeface="Times New Roman" panose="02020603050405020304" charset="0"/>
                <a:ea typeface="楷体" panose="02010609060101010101" charset="-122"/>
                <a:cs typeface="Times New Roman" panose="02020603050405020304" charset="0"/>
              </a:rPr>
              <a:t>4</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Sheng Dong</a:t>
            </a:r>
            <a:r>
              <a:rPr lang="en-US" altLang="zh-CN" sz="2400" baseline="30000">
                <a:latin typeface="Times New Roman" panose="02020603050405020304" charset="0"/>
                <a:ea typeface="楷体" panose="02010609060101010101" charset="-122"/>
                <a:cs typeface="Times New Roman" panose="02020603050405020304" charset="0"/>
              </a:rPr>
              <a:t>3</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Wei Zhang</a:t>
            </a:r>
            <a:r>
              <a:rPr lang="en-US" altLang="zh-CN" sz="2400" baseline="30000">
                <a:latin typeface="Times New Roman" panose="02020603050405020304" charset="0"/>
                <a:ea typeface="楷体" panose="02010609060101010101" charset="-122"/>
                <a:cs typeface="Times New Roman" panose="02020603050405020304" charset="0"/>
              </a:rPr>
              <a:t>5</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Yang Zhou</a:t>
            </a:r>
            <a:r>
              <a:rPr lang="en-US" altLang="zh-CN" sz="2400" baseline="30000">
                <a:latin typeface="Times New Roman" panose="02020603050405020304" charset="0"/>
                <a:ea typeface="楷体" panose="02010609060101010101" charset="-122"/>
                <a:cs typeface="Times New Roman" panose="02020603050405020304" charset="0"/>
              </a:rPr>
              <a:t>3</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Le Xiao</a:t>
            </a:r>
            <a:r>
              <a:rPr lang="en-US" altLang="zh-CN" sz="2400" baseline="30000">
                <a:latin typeface="Times New Roman" panose="02020603050405020304" charset="0"/>
                <a:ea typeface="楷体" panose="02010609060101010101" charset="-122"/>
                <a:cs typeface="Times New Roman" panose="02020603050405020304" charset="0"/>
              </a:rPr>
              <a:t>4</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Di Guo</a:t>
            </a:r>
            <a:r>
              <a:rPr lang="en-US" altLang="zh-CN" sz="2400" baseline="30000">
                <a:latin typeface="Times New Roman" panose="02020603050405020304" charset="0"/>
                <a:ea typeface="楷体" panose="02010609060101010101" charset="-122"/>
                <a:cs typeface="Times New Roman" panose="02020603050405020304" charset="0"/>
              </a:rPr>
              <a:t>4</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Xiangming Sun</a:t>
            </a:r>
            <a:r>
              <a:rPr lang="en-US" altLang="zh-CN" sz="2400" baseline="30000">
                <a:latin typeface="Times New Roman" panose="02020603050405020304" charset="0"/>
                <a:ea typeface="楷体" panose="02010609060101010101" charset="-122"/>
                <a:cs typeface="Times New Roman" panose="02020603050405020304" charset="0"/>
              </a:rPr>
              <a:t>4</a:t>
            </a:r>
            <a:r>
              <a:rPr lang="zh-CN" altLang="en-US" sz="2400">
                <a:latin typeface="Times New Roman" panose="02020603050405020304" charset="0"/>
                <a:ea typeface="楷体" panose="02010609060101010101" charset="-122"/>
                <a:cs typeface="Times New Roman" panose="02020603050405020304" charset="0"/>
              </a:rPr>
              <a:t>，</a:t>
            </a:r>
            <a:r>
              <a:rPr lang="en-US" altLang="zh-CN" sz="2400">
                <a:latin typeface="Times New Roman" panose="02020603050405020304" charset="0"/>
                <a:ea typeface="楷体" panose="02010609060101010101" charset="-122"/>
                <a:cs typeface="Times New Roman" panose="02020603050405020304" charset="0"/>
              </a:rPr>
              <a:t>Qun Ouyang</a:t>
            </a:r>
            <a:r>
              <a:rPr lang="en-US" altLang="zh-CN" sz="2400" baseline="30000">
                <a:latin typeface="Times New Roman" panose="02020603050405020304" charset="0"/>
                <a:ea typeface="楷体" panose="02010609060101010101" charset="-122"/>
                <a:cs typeface="Times New Roman" panose="02020603050405020304" charset="0"/>
              </a:rPr>
              <a:t>3</a:t>
            </a:r>
          </a:p>
        </p:txBody>
      </p:sp>
      <p:pic>
        <p:nvPicPr>
          <p:cNvPr id="184" name="图片 4"/>
          <p:cNvPicPr>
            <a:picLocks noChangeAspect="1"/>
          </p:cNvPicPr>
          <p:nvPr/>
        </p:nvPicPr>
        <p:blipFill>
          <a:blip r:embed="rId6"/>
          <a:srcRect l="29269" t="27229" r="30649" b="27502"/>
          <a:stretch>
            <a:fillRect/>
          </a:stretch>
        </p:blipFill>
        <p:spPr>
          <a:xfrm>
            <a:off x="4499388" y="189548"/>
            <a:ext cx="2385695" cy="1630680"/>
          </a:xfrm>
          <a:prstGeom prst="rect">
            <a:avLst/>
          </a:prstGeom>
        </p:spPr>
      </p:pic>
      <p:pic>
        <p:nvPicPr>
          <p:cNvPr id="185" name="图片 8" descr="ccnu_logo_transparent"/>
          <p:cNvPicPr>
            <a:picLocks noChangeAspect="1"/>
          </p:cNvPicPr>
          <p:nvPr/>
        </p:nvPicPr>
        <p:blipFill>
          <a:blip r:embed="rId7"/>
          <a:stretch>
            <a:fillRect/>
          </a:stretch>
        </p:blipFill>
        <p:spPr>
          <a:xfrm>
            <a:off x="10160413" y="0"/>
            <a:ext cx="2031365" cy="2025015"/>
          </a:xfrm>
          <a:prstGeom prst="rect">
            <a:avLst/>
          </a:prstGeom>
        </p:spPr>
      </p:pic>
      <p:sp>
        <p:nvSpPr>
          <p:cNvPr id="186" name="文本框 9"/>
          <p:cNvSpPr txBox="1"/>
          <p:nvPr/>
        </p:nvSpPr>
        <p:spPr>
          <a:xfrm>
            <a:off x="2280920" y="5535930"/>
            <a:ext cx="7631430" cy="1322070"/>
          </a:xfrm>
          <a:prstGeom prst="rect">
            <a:avLst/>
          </a:prstGeom>
          <a:noFill/>
        </p:spPr>
        <p:txBody>
          <a:bodyPr wrap="square" rtlCol="0">
            <a:spAutoFit/>
          </a:bodyPr>
          <a:lstStyle/>
          <a:p>
            <a:pPr algn="ctr"/>
            <a:r>
              <a:rPr lang="en-US" altLang="zh-CN" sz="1600" baseline="30000">
                <a:latin typeface="Times New Roman" panose="02020603050405020304" charset="0"/>
                <a:ea typeface="楷体" panose="02010609060101010101" charset="-122"/>
                <a:cs typeface="Times New Roman" panose="02020603050405020304" charset="0"/>
                <a:sym typeface="+mn-ea"/>
              </a:rPr>
              <a:t>1</a:t>
            </a:r>
            <a:r>
              <a:rPr lang="en-US" altLang="zh-CN" sz="1600">
                <a:latin typeface="Times New Roman" panose="02020603050405020304" charset="0"/>
                <a:ea typeface="楷体" panose="02010609060101010101" charset="-122"/>
                <a:cs typeface="Times New Roman" panose="02020603050405020304" charset="0"/>
                <a:sym typeface="+mn-ea"/>
              </a:rPr>
              <a:t>University of Electronic Science and Technology of China,Chengdu,611731,China</a:t>
            </a:r>
            <a:endParaRPr lang="en-US" altLang="zh-CN" sz="1600">
              <a:latin typeface="Times New Roman" panose="02020603050405020304" charset="0"/>
              <a:ea typeface="楷体" panose="02010609060101010101" charset="-122"/>
              <a:cs typeface="Times New Roman" panose="02020603050405020304" charset="0"/>
            </a:endParaRPr>
          </a:p>
          <a:p>
            <a:pPr algn="ctr"/>
            <a:r>
              <a:rPr lang="en-US" altLang="zh-CN" sz="1600" baseline="30000">
                <a:latin typeface="Times New Roman" panose="02020603050405020304" charset="0"/>
                <a:ea typeface="楷体" panose="02010609060101010101" charset="-122"/>
                <a:cs typeface="Times New Roman" panose="02020603050405020304" charset="0"/>
              </a:rPr>
              <a:t>2</a:t>
            </a:r>
            <a:r>
              <a:rPr lang="en-US" altLang="zh-CN" sz="1600">
                <a:latin typeface="Times New Roman" panose="02020603050405020304" charset="0"/>
                <a:ea typeface="楷体" panose="02010609060101010101" charset="-122"/>
                <a:cs typeface="Times New Roman" panose="02020603050405020304" charset="0"/>
              </a:rPr>
              <a:t>Institute of High Energy Physics, Chinese Academy of Sciences</a:t>
            </a:r>
            <a:r>
              <a:rPr lang="en-US" altLang="zh-CN" sz="1600">
                <a:latin typeface="Times New Roman" panose="02020603050405020304" charset="0"/>
                <a:ea typeface="楷体" panose="02010609060101010101" charset="-122"/>
                <a:cs typeface="Times New Roman" panose="02020603050405020304" charset="0"/>
                <a:sym typeface="+mn-ea"/>
              </a:rPr>
              <a:t>,Beijing,</a:t>
            </a:r>
            <a:r>
              <a:rPr lang="en-US" altLang="zh-CN" sz="1600">
                <a:latin typeface="Times New Roman" panose="02020603050405020304" charset="0"/>
                <a:ea typeface="楷体" panose="02010609060101010101" charset="-122"/>
                <a:cs typeface="Times New Roman" panose="02020603050405020304" charset="0"/>
              </a:rPr>
              <a:t>100049,China</a:t>
            </a:r>
          </a:p>
          <a:p>
            <a:pPr algn="ctr"/>
            <a:r>
              <a:rPr lang="en-US" altLang="zh-CN" sz="1600" baseline="30000">
                <a:latin typeface="Times New Roman" panose="02020603050405020304" charset="0"/>
                <a:ea typeface="楷体" panose="02010609060101010101" charset="-122"/>
                <a:cs typeface="Times New Roman" panose="02020603050405020304" charset="0"/>
              </a:rPr>
              <a:t>3</a:t>
            </a:r>
            <a:r>
              <a:rPr lang="en-US" altLang="zh-CN" sz="1600">
                <a:latin typeface="Times New Roman" panose="02020603050405020304" charset="0"/>
                <a:ea typeface="楷体" panose="02010609060101010101" charset="-122"/>
                <a:cs typeface="Times New Roman" panose="02020603050405020304" charset="0"/>
              </a:rPr>
              <a:t>Spallation Neutron Source Science Center,Dongguan,523803,China</a:t>
            </a:r>
          </a:p>
          <a:p>
            <a:pPr algn="ctr"/>
            <a:r>
              <a:rPr lang="en-US" altLang="zh-CN" sz="1600" baseline="30000">
                <a:latin typeface="Times New Roman" panose="02020603050405020304" charset="0"/>
                <a:ea typeface="楷体" panose="02010609060101010101" charset="-122"/>
                <a:cs typeface="Times New Roman" panose="02020603050405020304" charset="0"/>
              </a:rPr>
              <a:t>4</a:t>
            </a:r>
            <a:r>
              <a:rPr lang="en-US" altLang="zh-CN" sz="1600">
                <a:latin typeface="Times New Roman" panose="02020603050405020304" charset="0"/>
                <a:ea typeface="楷体" panose="02010609060101010101" charset="-122"/>
                <a:cs typeface="Times New Roman" panose="02020603050405020304" charset="0"/>
              </a:rPr>
              <a:t>Central China Normal University, Wuhan</a:t>
            </a:r>
            <a:r>
              <a:rPr lang="en-US" altLang="zh-CN" sz="1600">
                <a:latin typeface="Times New Roman" panose="02020603050405020304" charset="0"/>
                <a:ea typeface="楷体" panose="02010609060101010101" charset="-122"/>
                <a:cs typeface="Times New Roman" panose="02020603050405020304" charset="0"/>
                <a:sym typeface="+mn-ea"/>
              </a:rPr>
              <a:t>,</a:t>
            </a:r>
            <a:r>
              <a:rPr lang="en-US" altLang="zh-CN" sz="1600">
                <a:latin typeface="Times New Roman" panose="02020603050405020304" charset="0"/>
                <a:ea typeface="楷体" panose="02010609060101010101" charset="-122"/>
                <a:cs typeface="Times New Roman" panose="02020603050405020304" charset="0"/>
              </a:rPr>
              <a:t>430079, China</a:t>
            </a:r>
          </a:p>
          <a:p>
            <a:pPr algn="ctr"/>
            <a:r>
              <a:rPr lang="en-US" altLang="zh-CN" sz="1600" baseline="30000">
                <a:latin typeface="Times New Roman" panose="02020603050405020304" charset="0"/>
                <a:ea typeface="楷体" panose="02010609060101010101" charset="-122"/>
                <a:cs typeface="Times New Roman" panose="02020603050405020304" charset="0"/>
              </a:rPr>
              <a:t>5</a:t>
            </a:r>
            <a:r>
              <a:rPr lang="en-US" altLang="zh-CN" sz="1600">
                <a:latin typeface="Times New Roman" panose="02020603050405020304" charset="0"/>
                <a:ea typeface="楷体" panose="02010609060101010101" charset="-122"/>
                <a:cs typeface="Times New Roman" panose="02020603050405020304" charset="0"/>
              </a:rPr>
              <a:t>Wuhan Textile University, Wuhan</a:t>
            </a:r>
            <a:r>
              <a:rPr lang="en-US" altLang="zh-CN" sz="1600">
                <a:latin typeface="Times New Roman" panose="02020603050405020304" charset="0"/>
                <a:ea typeface="楷体" panose="02010609060101010101" charset="-122"/>
                <a:cs typeface="Times New Roman" panose="02020603050405020304" charset="0"/>
                <a:sym typeface="+mn-ea"/>
              </a:rPr>
              <a:t>,</a:t>
            </a:r>
            <a:r>
              <a:rPr lang="en-US" altLang="zh-CN" sz="1600">
                <a:latin typeface="Times New Roman" panose="02020603050405020304" charset="0"/>
                <a:ea typeface="楷体" panose="02010609060101010101" charset="-122"/>
                <a:cs typeface="Times New Roman" panose="02020603050405020304" charset="0"/>
              </a:rPr>
              <a:t>430200, China</a:t>
            </a:r>
          </a:p>
        </p:txBody>
      </p:sp>
      <p:sp>
        <p:nvSpPr>
          <p:cNvPr id="187" name="TextBox 81"/>
          <p:cNvSpPr txBox="1"/>
          <p:nvPr/>
        </p:nvSpPr>
        <p:spPr>
          <a:xfrm>
            <a:off x="0" y="4315968"/>
            <a:ext cx="12188952" cy="384048"/>
          </a:xfrm>
          <a:prstGeom prst="rect">
            <a:avLst/>
          </a:prstGeom>
          <a:noFill/>
        </p:spPr>
        <p:txBody>
          <a:bodyPr wrap="square" lIns="18288" tIns="9144" rIns="18288" bIns="9144" anchor="t">
            <a:spAutoFit/>
          </a:bodyPr>
          <a:lstStyle/>
          <a:p>
            <a:pPr algn="ctr">
              <a:spcAft>
                <a:spcPts val="0"/>
              </a:spcAft>
            </a:pPr>
            <a:r>
              <a:rPr sz="2000" b="1" i="0">
                <a:solidFill>
                  <a:srgbClr val="FFFFFF"/>
                </a:solidFill>
                <a:latin typeface="Times New Roman" panose="02020603050405020304"/>
              </a:rPr>
              <a:t>INSTR 2026</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文本框 2"/>
          <p:cNvSpPr txBox="1"/>
          <p:nvPr/>
        </p:nvSpPr>
        <p:spPr>
          <a:xfrm>
            <a:off x="5701666" y="1231734"/>
            <a:ext cx="5080000" cy="4615180"/>
          </a:xfrm>
          <a:prstGeom prst="rect">
            <a:avLst/>
          </a:prstGeom>
        </p:spPr>
        <p:txBody>
          <a:bodyPr>
            <a:spAutoFit/>
          </a:bodyPr>
          <a:lstStyle/>
          <a:p>
            <a:pPr marL="0" indent="0">
              <a:lnSpc>
                <a:spcPct val="210000"/>
              </a:lnSpc>
              <a:spcBef>
                <a:spcPct val="0"/>
              </a:spcBef>
              <a:spcAft>
                <a:spcPct val="0"/>
              </a:spcAft>
            </a:pPr>
            <a:r>
              <a:rPr lang="en-US" altLang="zh-CN" sz="2800" b="0" i="0" dirty="0">
                <a:solidFill>
                  <a:srgbClr val="FF0000"/>
                </a:solidFill>
                <a:latin typeface="Times New Roman" panose="02020603050405020304" charset="0"/>
                <a:ea typeface="楷体" panose="02010609060101010101" charset="-122"/>
                <a:cs typeface="Times New Roman" panose="02020603050405020304" charset="0"/>
              </a:rPr>
              <a:t>Motivation &amp; Background</a:t>
            </a:r>
            <a:endParaRPr lang="en-US" altLang="zh-CN" sz="3200" b="0" i="0" dirty="0">
              <a:solidFill>
                <a:srgbClr val="FF0000"/>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b="0" i="0" dirty="0">
                <a:solidFill>
                  <a:srgbClr val="262626"/>
                </a:solidFill>
                <a:latin typeface="Times New Roman" panose="02020603050405020304" charset="0"/>
                <a:ea typeface="楷体" panose="02010609060101010101" charset="-122"/>
                <a:cs typeface="Times New Roman" panose="02020603050405020304" charset="0"/>
              </a:rPr>
              <a:t>Design of JadePix-4</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dirty="0">
                <a:solidFill>
                  <a:schemeClr val="tx1"/>
                </a:solidFill>
                <a:latin typeface="Times New Roman" panose="02020603050405020304" charset="0"/>
                <a:ea typeface="楷体" panose="02010609060101010101" charset="-122"/>
                <a:cs typeface="Times New Roman" panose="02020603050405020304" charset="0"/>
                <a:sym typeface="+mn-ea"/>
              </a:rPr>
              <a:t>Test System &amp; Laboratory Test</a:t>
            </a:r>
          </a:p>
          <a:p>
            <a:pPr marL="0" indent="0">
              <a:lnSpc>
                <a:spcPct val="210000"/>
              </a:lnSpc>
              <a:spcBef>
                <a:spcPct val="0"/>
              </a:spcBef>
              <a:spcAft>
                <a:spcPct val="0"/>
              </a:spcAft>
            </a:pPr>
            <a:r>
              <a:rPr lang="zh-CN" altLang="en-US" sz="2800" b="0" i="0" dirty="0">
                <a:solidFill>
                  <a:srgbClr val="262626"/>
                </a:solidFill>
                <a:latin typeface="Times New Roman" panose="02020603050405020304" charset="0"/>
                <a:ea typeface="楷体" panose="02010609060101010101" charset="-122"/>
                <a:cs typeface="Times New Roman" panose="02020603050405020304" charset="0"/>
                <a:sym typeface="+mn-ea"/>
              </a:rPr>
              <a:t>Beam Test &amp; Results</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zh-CN" altLang="en-US" sz="2800" b="0" i="0" dirty="0">
                <a:solidFill>
                  <a:srgbClr val="262626"/>
                </a:solidFill>
                <a:latin typeface="Times New Roman" panose="02020603050405020304" charset="0"/>
                <a:ea typeface="楷体" panose="02010609060101010101" charset="-122"/>
                <a:cs typeface="Times New Roman" panose="02020603050405020304" charset="0"/>
              </a:rPr>
              <a:t>Summary &amp; Outlook</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p:txBody>
      </p:sp>
      <p:sp>
        <p:nvSpPr>
          <p:cNvPr id="190" name="文本框 4"/>
          <p:cNvSpPr txBox="1"/>
          <p:nvPr/>
        </p:nvSpPr>
        <p:spPr>
          <a:xfrm>
            <a:off x="4621711" y="1231734"/>
            <a:ext cx="884555" cy="3245485"/>
          </a:xfrm>
          <a:prstGeom prst="rect">
            <a:avLst/>
          </a:prstGeom>
          <a:noFill/>
        </p:spPr>
        <p:txBody>
          <a:bodyPr wrap="square" rtlCol="0">
            <a:noAutofit/>
          </a:bodyPr>
          <a:lstStyle/>
          <a:p>
            <a:pPr algn="l">
              <a:lnSpc>
                <a:spcPct val="210000"/>
              </a:lnSpc>
              <a:buClrTx/>
              <a:buSzTx/>
              <a:buFontTx/>
              <a:buNone/>
            </a:pPr>
            <a:r>
              <a:rPr lang="zh-CN" altLang="en-US" sz="2800" dirty="0">
                <a:solidFill>
                  <a:srgbClr val="FF0000"/>
                </a:solidFill>
                <a:latin typeface="微软雅黑" panose="020B0503020204020204" pitchFamily="34" charset="-122"/>
                <a:ea typeface="微软雅黑" panose="020B0503020204020204" pitchFamily="34" charset="-122"/>
                <a:cs typeface="Times New Roman" panose="02020603050405020304" charset="0"/>
              </a:rPr>
              <a:t>1</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2</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3</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4</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5</a:t>
            </a:r>
          </a:p>
        </p:txBody>
      </p:sp>
      <p:pic>
        <p:nvPicPr>
          <p:cNvPr id="191" name="图片 1"/>
          <p:cNvPicPr>
            <a:picLocks noChangeAspect="1"/>
          </p:cNvPicPr>
          <p:nvPr/>
        </p:nvPicPr>
        <p:blipFill>
          <a:blip r:embed="rId3"/>
          <a:srcRect l="29269" t="27229" r="30649" b="27502"/>
          <a:stretch>
            <a:fillRect/>
          </a:stretch>
        </p:blipFill>
        <p:spPr>
          <a:xfrm>
            <a:off x="9806305" y="0"/>
            <a:ext cx="2385695" cy="1630680"/>
          </a:xfrm>
          <a:prstGeom prst="rect">
            <a:avLst/>
          </a:prstGeom>
        </p:spPr>
      </p:pic>
      <p:pic>
        <p:nvPicPr>
          <p:cNvPr id="192" name="图片 8" descr="ccnu_logo_transparent"/>
          <p:cNvPicPr>
            <a:picLocks noChangeAspect="1"/>
          </p:cNvPicPr>
          <p:nvPr/>
        </p:nvPicPr>
        <p:blipFill>
          <a:blip r:embed="rId4"/>
          <a:stretch>
            <a:fillRect/>
          </a:stretch>
        </p:blipFill>
        <p:spPr>
          <a:xfrm>
            <a:off x="10160413" y="4832985"/>
            <a:ext cx="2031365" cy="2025015"/>
          </a:xfrm>
          <a:prstGeom prst="rect">
            <a:avLst/>
          </a:prstGeom>
        </p:spPr>
      </p:pic>
      <p:sp>
        <p:nvSpPr>
          <p:cNvPr id="193" name="Rectangle 9"/>
          <p:cNvSpPr/>
          <p:nvPr/>
        </p:nvSpPr>
        <p:spPr>
          <a:xfrm>
            <a:off x="1023620" y="1630680"/>
            <a:ext cx="2057400" cy="3246120"/>
          </a:xfrm>
          <a:prstGeom prst="rect">
            <a:avLst/>
          </a:prstGeom>
          <a:solidFill>
            <a:srgbClr val="00409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400" b="1" i="0">
                <a:solidFill>
                  <a:srgbClr val="FFFFFF"/>
                </a:solidFill>
                <a:latin typeface="Times New Roman" panose="02020603050405020304"/>
              </a:rPr>
              <a:t>Outline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itle 1"/>
          <p:cNvSpPr>
            <a:spLocks noGrp="1"/>
          </p:cNvSpPr>
          <p:nvPr>
            <p:ph type="title"/>
          </p:nvPr>
        </p:nvSpPr>
        <p:spPr>
          <a:xfrm>
            <a:off x="192405" y="109855"/>
            <a:ext cx="5355590" cy="640080"/>
          </a:xfrm>
        </p:spPr>
        <p:txBody>
          <a:bodyPr wrap="square" anchor="ctr">
            <a:normAutofit/>
          </a:bodyPr>
          <a:lstStyle/>
          <a:p>
            <a:r>
              <a:rPr lang="en-US" altLang="zh-CN" sz="2500" b="1" i="0">
                <a:solidFill>
                  <a:schemeClr val="bg1"/>
                </a:solidFill>
              </a:rPr>
              <a:t>Motivation</a:t>
            </a:r>
            <a:endParaRPr lang="en-US" sz="2500" b="1" i="0">
              <a:solidFill>
                <a:srgbClr val="FFFFFF"/>
              </a:solidFill>
              <a:latin typeface="Times New Roman" panose="02020603050405020304"/>
            </a:endParaRPr>
          </a:p>
        </p:txBody>
      </p:sp>
      <p:sp>
        <p:nvSpPr>
          <p:cNvPr id="196" name="TextBox 2"/>
          <p:cNvSpPr txBox="1"/>
          <p:nvPr/>
        </p:nvSpPr>
        <p:spPr>
          <a:xfrm>
            <a:off x="360947" y="1043167"/>
            <a:ext cx="5806440" cy="4029180"/>
          </a:xfrm>
          <a:prstGeom prst="rect">
            <a:avLst/>
          </a:prstGeom>
          <a:noFill/>
        </p:spPr>
        <p:txBody>
          <a:bodyPr wrap="square" lIns="18288" tIns="9144" rIns="18288" bIns="9144" anchor="t">
            <a:spAutoFit/>
          </a:bodyPr>
          <a:lstStyle/>
          <a:p>
            <a:pPr algn="l">
              <a:lnSpc>
                <a:spcPct val="250000"/>
              </a:lnSpc>
              <a:spcAft>
                <a:spcPts val="400"/>
              </a:spcAft>
            </a:pPr>
            <a:r>
              <a:rPr sz="1900" b="1" i="0" dirty="0">
                <a:solidFill>
                  <a:srgbClr val="FF0000"/>
                </a:solidFill>
                <a:latin typeface="Times New Roman" panose="02020603050405020304" pitchFamily="18" charset="0"/>
                <a:cs typeface="Times New Roman" panose="02020603050405020304" pitchFamily="18" charset="0"/>
              </a:rPr>
              <a:t>CEPC vertex detector</a:t>
            </a:r>
          </a:p>
          <a:p>
            <a:pPr marL="285750" indent="-285750" algn="l">
              <a:lnSpc>
                <a:spcPct val="250000"/>
              </a:lnSpc>
              <a:spcAft>
                <a:spcPts val="500"/>
              </a:spcAft>
              <a:buFont typeface="Arial" panose="020B0604020202020204" pitchFamily="34" charset="0"/>
              <a:buChar char="•"/>
            </a:pPr>
            <a:r>
              <a:rPr lang="en-US" altLang="zh-CN" sz="1600" dirty="0">
                <a:latin typeface="Times New Roman" panose="02020603050405020304" pitchFamily="18" charset="0"/>
                <a:cs typeface="Times New Roman" panose="02020603050405020304" pitchFamily="18" charset="0"/>
              </a:rPr>
              <a:t>Spatial resolution </a:t>
            </a:r>
            <a:r>
              <a:rPr lang="en-US" altLang="zh-CN" sz="1600" b="1" dirty="0">
                <a:latin typeface="Times New Roman" panose="02020603050405020304" pitchFamily="18" charset="0"/>
                <a:cs typeface="Times New Roman" panose="02020603050405020304" pitchFamily="18" charset="0"/>
              </a:rPr>
              <a:t>&lt; 5 um</a:t>
            </a:r>
          </a:p>
          <a:p>
            <a:pPr marL="285750" indent="-285750" algn="l">
              <a:lnSpc>
                <a:spcPct val="250000"/>
              </a:lnSpc>
              <a:spcAft>
                <a:spcPts val="500"/>
              </a:spcAft>
              <a:buFont typeface="Arial" panose="020B0604020202020204" pitchFamily="34" charset="0"/>
              <a:buChar char="•"/>
            </a:pPr>
            <a:r>
              <a:rPr lang="en-US" altLang="zh-CN" sz="1600" dirty="0">
                <a:latin typeface="Times New Roman" panose="02020603050405020304" pitchFamily="18" charset="0"/>
                <a:cs typeface="Times New Roman" panose="02020603050405020304" pitchFamily="18" charset="0"/>
              </a:rPr>
              <a:t>Time stamp precision </a:t>
            </a:r>
            <a:r>
              <a:rPr lang="en-US" altLang="zh-CN" sz="1600" b="1" dirty="0">
                <a:latin typeface="Times New Roman" panose="02020603050405020304" pitchFamily="18" charset="0"/>
                <a:cs typeface="Times New Roman" panose="02020603050405020304" pitchFamily="18" charset="0"/>
              </a:rPr>
              <a:t>&lt; 100 ns</a:t>
            </a:r>
          </a:p>
          <a:p>
            <a:pPr marL="285750" indent="-285750" algn="l">
              <a:lnSpc>
                <a:spcPct val="250000"/>
              </a:lnSpc>
              <a:spcAft>
                <a:spcPts val="500"/>
              </a:spcAft>
              <a:buFont typeface="Arial" panose="020B0604020202020204" pitchFamily="34" charset="0"/>
              <a:buChar char="•"/>
            </a:pPr>
            <a:r>
              <a:rPr lang="en-US" altLang="zh-CN" sz="1600" dirty="0">
                <a:latin typeface="Times New Roman" panose="02020603050405020304" pitchFamily="18" charset="0"/>
                <a:cs typeface="Times New Roman" panose="02020603050405020304" pitchFamily="18" charset="0"/>
              </a:rPr>
              <a:t>Power Consumption in sensitive area </a:t>
            </a:r>
            <a:r>
              <a:rPr lang="en-US" altLang="zh-CN" sz="1600" b="1" dirty="0">
                <a:latin typeface="Times New Roman" panose="02020603050405020304" pitchFamily="18" charset="0"/>
                <a:cs typeface="Times New Roman" panose="02020603050405020304" pitchFamily="18" charset="0"/>
              </a:rPr>
              <a:t>&lt; 40 mW/cm2 </a:t>
            </a:r>
          </a:p>
          <a:p>
            <a:pPr marL="285750" indent="-285750" algn="l">
              <a:lnSpc>
                <a:spcPct val="250000"/>
              </a:lnSpc>
              <a:spcAft>
                <a:spcPts val="500"/>
              </a:spcAft>
              <a:buFont typeface="Arial" panose="020B0604020202020204" pitchFamily="34" charset="0"/>
              <a:buChar char="•"/>
            </a:pPr>
            <a:r>
              <a:rPr lang="en-US" altLang="zh-CN" sz="1600" dirty="0">
                <a:latin typeface="Times New Roman" panose="02020603050405020304" pitchFamily="18" charset="0"/>
                <a:cs typeface="Times New Roman" panose="02020603050405020304" pitchFamily="18" charset="0"/>
              </a:rPr>
              <a:t>Higgs &amp; low-luminosity Z operation</a:t>
            </a:r>
          </a:p>
          <a:p>
            <a:pPr marL="285750" indent="-285750" algn="l">
              <a:lnSpc>
                <a:spcPct val="250000"/>
              </a:lnSpc>
              <a:spcAft>
                <a:spcPts val="500"/>
              </a:spcAft>
              <a:buFont typeface="Arial" panose="020B0604020202020204" pitchFamily="34" charset="0"/>
              <a:buChar char="•"/>
            </a:pPr>
            <a:r>
              <a:rPr lang="en-US" altLang="zh-CN" sz="1600" dirty="0">
                <a:latin typeface="Times New Roman" panose="02020603050405020304" pitchFamily="18" charset="0"/>
                <a:cs typeface="Times New Roman" panose="02020603050405020304" pitchFamily="18" charset="0"/>
              </a:rPr>
              <a:t>Hit rate expected ~ 12 MHz/cm</a:t>
            </a:r>
            <a:r>
              <a:rPr lang="en-US" altLang="zh-CN" sz="1600" baseline="30000" dirty="0">
                <a:latin typeface="Times New Roman" panose="02020603050405020304" pitchFamily="18" charset="0"/>
                <a:cs typeface="Times New Roman" panose="02020603050405020304" pitchFamily="18" charset="0"/>
              </a:rPr>
              <a:t>2</a:t>
            </a:r>
            <a:r>
              <a:rPr lang="en-US" altLang="zh-CN" sz="1600" dirty="0">
                <a:latin typeface="Times New Roman" panose="02020603050405020304" pitchFamily="18" charset="0"/>
                <a:cs typeface="Times New Roman" panose="02020603050405020304" pitchFamily="18" charset="0"/>
              </a:rPr>
              <a:t> (average)@ r</a:t>
            </a:r>
            <a:r>
              <a:rPr lang="en-US" altLang="zh-CN" sz="1600" baseline="-25000" dirty="0">
                <a:latin typeface="Times New Roman" panose="02020603050405020304" pitchFamily="18" charset="0"/>
                <a:cs typeface="Times New Roman" panose="02020603050405020304" pitchFamily="18" charset="0"/>
              </a:rPr>
              <a:t>min</a:t>
            </a:r>
            <a:r>
              <a:rPr lang="en-US" altLang="zh-CN" sz="1600" dirty="0">
                <a:latin typeface="Times New Roman" panose="02020603050405020304" pitchFamily="18" charset="0"/>
                <a:cs typeface="Times New Roman" panose="02020603050405020304" pitchFamily="18" charset="0"/>
              </a:rPr>
              <a:t>=11 mm</a:t>
            </a:r>
            <a:endParaRPr sz="1700" b="0" i="0" dirty="0">
              <a:solidFill>
                <a:srgbClr val="262626"/>
              </a:solidFill>
              <a:latin typeface="Times New Roman" panose="02020603050405020304" pitchFamily="18" charset="0"/>
              <a:cs typeface="Times New Roman" panose="02020603050405020304" pitchFamily="18" charset="0"/>
            </a:endParaRPr>
          </a:p>
        </p:txBody>
      </p:sp>
      <p:graphicFrame>
        <p:nvGraphicFramePr>
          <p:cNvPr id="2" name="表格 2">
            <a:extLst>
              <a:ext uri="{FF2B5EF4-FFF2-40B4-BE49-F238E27FC236}">
                <a16:creationId xmlns:a16="http://schemas.microsoft.com/office/drawing/2014/main" id="{2075390D-72D2-4880-912F-A0552056033B}"/>
              </a:ext>
            </a:extLst>
          </p:cNvPr>
          <p:cNvGraphicFramePr>
            <a:graphicFrameLocks noGrp="1"/>
          </p:cNvGraphicFramePr>
          <p:nvPr>
            <p:extLst>
              <p:ext uri="{D42A27DB-BD31-4B8C-83A1-F6EECF244321}">
                <p14:modId xmlns:p14="http://schemas.microsoft.com/office/powerpoint/2010/main" val="2827780994"/>
              </p:ext>
            </p:extLst>
          </p:nvPr>
        </p:nvGraphicFramePr>
        <p:xfrm>
          <a:off x="5962851" y="1043167"/>
          <a:ext cx="5943600" cy="5155502"/>
        </p:xfrm>
        <a:graphic>
          <a:graphicData uri="http://schemas.openxmlformats.org/drawingml/2006/table">
            <a:tbl>
              <a:tblPr firstRow="1" bandRow="1">
                <a:tableStyleId>{5C22544A-7EE6-4342-B048-85BDC9FD1C3A}</a:tableStyleId>
              </a:tblPr>
              <a:tblGrid>
                <a:gridCol w="3263212">
                  <a:extLst>
                    <a:ext uri="{9D8B030D-6E8A-4147-A177-3AD203B41FA5}">
                      <a16:colId xmlns:a16="http://schemas.microsoft.com/office/drawing/2014/main" val="1204773268"/>
                    </a:ext>
                  </a:extLst>
                </a:gridCol>
                <a:gridCol w="2680388">
                  <a:extLst>
                    <a:ext uri="{9D8B030D-6E8A-4147-A177-3AD203B41FA5}">
                      <a16:colId xmlns:a16="http://schemas.microsoft.com/office/drawing/2014/main" val="2238098941"/>
                    </a:ext>
                  </a:extLst>
                </a:gridCol>
              </a:tblGrid>
              <a:tr h="468682">
                <a:tc>
                  <a:txBody>
                    <a:bodyPr/>
                    <a:lstStyle/>
                    <a:p>
                      <a:pPr algn="ctr"/>
                      <a:r>
                        <a:rPr lang="en-US" altLang="zh-CN" sz="1600" b="1" i="0" kern="1200" dirty="0">
                          <a:solidFill>
                            <a:srgbClr val="FFFFFF"/>
                          </a:solidFill>
                          <a:latin typeface="Times New Roman" panose="02020603050405020304"/>
                          <a:ea typeface="+mn-ea"/>
                          <a:cs typeface="+mn-cs"/>
                        </a:rPr>
                        <a:t>Parameter</a:t>
                      </a:r>
                      <a:endParaRPr lang="zh-CN" altLang="en-US" sz="1600" b="1" i="0" kern="1200" dirty="0">
                        <a:solidFill>
                          <a:srgbClr val="FFFFFF"/>
                        </a:solidFill>
                        <a:latin typeface="Times New Roman" panose="02020603050405020304"/>
                        <a:ea typeface="+mn-ea"/>
                        <a:cs typeface="+mn-cs"/>
                      </a:endParaRPr>
                    </a:p>
                  </a:txBody>
                  <a:tcPr/>
                </a:tc>
                <a:tc>
                  <a:txBody>
                    <a:bodyPr/>
                    <a:lstStyle/>
                    <a:p>
                      <a:pPr algn="ctr"/>
                      <a:r>
                        <a:rPr lang="en-US" altLang="zh-CN" sz="1600" b="1" i="0" kern="1200" dirty="0">
                          <a:solidFill>
                            <a:srgbClr val="FFFFFF"/>
                          </a:solidFill>
                          <a:latin typeface="Times New Roman" panose="02020603050405020304"/>
                          <a:ea typeface="+mn-ea"/>
                          <a:cs typeface="+mn-cs"/>
                        </a:rPr>
                        <a:t>Design</a:t>
                      </a:r>
                      <a:endParaRPr lang="zh-CN" altLang="en-US" sz="1600" b="1" i="0" kern="1200" dirty="0">
                        <a:solidFill>
                          <a:srgbClr val="FFFFFF"/>
                        </a:solidFill>
                        <a:latin typeface="Times New Roman" panose="02020603050405020304"/>
                        <a:ea typeface="+mn-ea"/>
                        <a:cs typeface="+mn-cs"/>
                      </a:endParaRPr>
                    </a:p>
                  </a:txBody>
                  <a:tcPr/>
                </a:tc>
                <a:extLst>
                  <a:ext uri="{0D108BD9-81ED-4DB2-BD59-A6C34878D82A}">
                    <a16:rowId xmlns:a16="http://schemas.microsoft.com/office/drawing/2014/main" val="1815558324"/>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Spatial Resolution </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~5 </a:t>
                      </a:r>
                      <a:r>
                        <a:rPr lang="en-US" altLang="zh-CN" sz="1600" dirty="0">
                          <a:latin typeface="Times New Roman" panose="02020603050405020304" pitchFamily="18" charset="0"/>
                          <a:cs typeface="Times New Roman" panose="02020603050405020304" pitchFamily="18" charset="0"/>
                        </a:rPr>
                        <a:t>um</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477380922"/>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Detector material budget</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 0.8% X</a:t>
                      </a:r>
                      <a:r>
                        <a:rPr lang="en-US" altLang="zh-CN" sz="1600" kern="1200" baseline="-25000" dirty="0">
                          <a:solidFill>
                            <a:schemeClr val="dk1"/>
                          </a:solidFill>
                          <a:latin typeface="Times New Roman" panose="02020603050405020304" pitchFamily="18" charset="0"/>
                          <a:ea typeface="+mn-ea"/>
                          <a:cs typeface="Times New Roman" panose="02020603050405020304" pitchFamily="18" charset="0"/>
                        </a:rPr>
                        <a:t>0</a:t>
                      </a:r>
                      <a:endParaRPr lang="zh-CN" altLang="en-US" sz="1600" kern="1200" baseline="-250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213503425"/>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First layer radius</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11.1 mm</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128622215"/>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Power Consumption</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&lt;40 mW/cm</a:t>
                      </a:r>
                      <a:r>
                        <a:rPr lang="en-US" altLang="zh-CN" sz="1600" kern="1200" baseline="30000" dirty="0">
                          <a:solidFill>
                            <a:schemeClr val="dk1"/>
                          </a:solidFill>
                          <a:latin typeface="Times New Roman" panose="02020603050405020304" pitchFamily="18" charset="0"/>
                          <a:ea typeface="+mn-ea"/>
                          <a:cs typeface="Times New Roman" panose="02020603050405020304" pitchFamily="18" charset="0"/>
                        </a:rPr>
                        <a:t>2</a:t>
                      </a:r>
                      <a:endParaRPr lang="zh-CN" altLang="en-US" sz="1600" kern="1200" baseline="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2497130114"/>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Time stamp precision</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100 ns</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940249748"/>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Fluence</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~2×10</a:t>
                      </a:r>
                      <a:r>
                        <a:rPr lang="en-US" altLang="zh-CN" sz="1600" kern="1200" baseline="30000" dirty="0">
                          <a:solidFill>
                            <a:schemeClr val="dk1"/>
                          </a:solidFill>
                          <a:latin typeface="Times New Roman" panose="02020603050405020304" pitchFamily="18" charset="0"/>
                          <a:ea typeface="+mn-ea"/>
                          <a:cs typeface="Times New Roman" panose="02020603050405020304" pitchFamily="18" charset="0"/>
                        </a:rPr>
                        <a:t>14 </a:t>
                      </a:r>
                      <a:r>
                        <a:rPr lang="en-US" altLang="zh-CN" sz="1600" kern="1200" baseline="0" dirty="0" err="1">
                          <a:solidFill>
                            <a:schemeClr val="dk1"/>
                          </a:solidFill>
                          <a:latin typeface="Times New Roman" panose="02020603050405020304" pitchFamily="18" charset="0"/>
                          <a:ea typeface="+mn-ea"/>
                          <a:cs typeface="Times New Roman" panose="02020603050405020304" pitchFamily="18" charset="0"/>
                        </a:rPr>
                        <a:t>Neq</a:t>
                      </a:r>
                      <a:r>
                        <a:rPr lang="en-US" altLang="zh-CN" sz="1600" kern="1200" baseline="0" dirty="0">
                          <a:solidFill>
                            <a:schemeClr val="dk1"/>
                          </a:solidFill>
                          <a:latin typeface="Times New Roman" panose="02020603050405020304" pitchFamily="18" charset="0"/>
                          <a:ea typeface="+mn-ea"/>
                          <a:cs typeface="Times New Roman" panose="02020603050405020304" pitchFamily="18" charset="0"/>
                        </a:rPr>
                        <a:t>/cm</a:t>
                      </a:r>
                      <a:r>
                        <a:rPr lang="en-US" altLang="zh-CN" sz="1600" kern="1200" baseline="30000" dirty="0">
                          <a:solidFill>
                            <a:schemeClr val="dk1"/>
                          </a:solidFill>
                          <a:latin typeface="Times New Roman" panose="02020603050405020304" pitchFamily="18" charset="0"/>
                          <a:ea typeface="+mn-ea"/>
                          <a:cs typeface="Times New Roman" panose="02020603050405020304" pitchFamily="18" charset="0"/>
                        </a:rPr>
                        <a:t>2</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366314219"/>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Operation temperature</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~5 </a:t>
                      </a:r>
                      <a:r>
                        <a:rPr lang="zh-CN" altLang="en-US" sz="1600" kern="1200" dirty="0">
                          <a:solidFill>
                            <a:schemeClr val="dk1"/>
                          </a:solidFill>
                          <a:latin typeface="Times New Roman" panose="02020603050405020304" pitchFamily="18" charset="0"/>
                          <a:ea typeface="+mn-ea"/>
                          <a:cs typeface="Times New Roman" panose="02020603050405020304" pitchFamily="18" charset="0"/>
                        </a:rPr>
                        <a:t>℃ </a:t>
                      </a:r>
                      <a:r>
                        <a:rPr lang="en-US" altLang="zh-CN" sz="1600" kern="1200" dirty="0">
                          <a:solidFill>
                            <a:schemeClr val="dk1"/>
                          </a:solidFill>
                          <a:latin typeface="Times New Roman" panose="02020603050405020304" pitchFamily="18" charset="0"/>
                          <a:ea typeface="+mn-ea"/>
                          <a:cs typeface="Times New Roman" panose="02020603050405020304" pitchFamily="18" charset="0"/>
                        </a:rPr>
                        <a:t>to 30 </a:t>
                      </a:r>
                      <a:r>
                        <a:rPr lang="zh-CN" altLang="en-US" sz="1600" kern="1200" dirty="0">
                          <a:solidFill>
                            <a:schemeClr val="dk1"/>
                          </a:solidFill>
                          <a:latin typeface="Times New Roman" panose="02020603050405020304" pitchFamily="18" charset="0"/>
                          <a:ea typeface="+mn-ea"/>
                          <a:cs typeface="Times New Roman" panose="02020603050405020304" pitchFamily="18" charset="0"/>
                        </a:rPr>
                        <a:t>℃</a:t>
                      </a:r>
                    </a:p>
                  </a:txBody>
                  <a:tcPr/>
                </a:tc>
                <a:extLst>
                  <a:ext uri="{0D108BD9-81ED-4DB2-BD59-A6C34878D82A}">
                    <a16:rowId xmlns:a16="http://schemas.microsoft.com/office/drawing/2014/main" val="3608639051"/>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Readout electronics</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Fast, low-noise,</a:t>
                      </a:r>
                      <a:r>
                        <a:rPr lang="zh-CN" altLang="en-US" sz="1600" kern="1200" dirty="0">
                          <a:solidFill>
                            <a:schemeClr val="dk1"/>
                          </a:solidFill>
                          <a:latin typeface="Times New Roman" panose="02020603050405020304" pitchFamily="18" charset="0"/>
                          <a:ea typeface="+mn-ea"/>
                          <a:cs typeface="Times New Roman" panose="02020603050405020304" pitchFamily="18" charset="0"/>
                        </a:rPr>
                        <a:t> </a:t>
                      </a:r>
                      <a:r>
                        <a:rPr lang="en-US" altLang="zh-CN" sz="1600" kern="1200" dirty="0">
                          <a:solidFill>
                            <a:schemeClr val="dk1"/>
                          </a:solidFill>
                          <a:latin typeface="Times New Roman" panose="02020603050405020304" pitchFamily="18" charset="0"/>
                          <a:ea typeface="+mn-ea"/>
                          <a:cs typeface="Times New Roman" panose="02020603050405020304" pitchFamily="18" charset="0"/>
                        </a:rPr>
                        <a:t>low-power</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048892790"/>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Mechanical Support</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Ultralight structures</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653506428"/>
                  </a:ext>
                </a:extLst>
              </a:tr>
              <a:tr h="468682">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Angular Coverage</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US" altLang="zh-CN" sz="1600" kern="1200" dirty="0">
                          <a:solidFill>
                            <a:schemeClr val="dk1"/>
                          </a:solidFill>
                          <a:latin typeface="Times New Roman" panose="02020603050405020304" pitchFamily="18" charset="0"/>
                          <a:ea typeface="+mn-ea"/>
                          <a:cs typeface="Times New Roman" panose="02020603050405020304" pitchFamily="18" charset="0"/>
                        </a:rPr>
                        <a:t>|cos θ|&lt;0.99</a:t>
                      </a:r>
                      <a:endParaRPr lang="zh-CN" altLang="en-US" sz="1600" kern="1200" dirty="0">
                        <a:solidFill>
                          <a:schemeClr val="dk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31703655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图片 78"/>
          <p:cNvPicPr>
            <a:picLocks noChangeAspect="1"/>
          </p:cNvPicPr>
          <p:nvPr/>
        </p:nvPicPr>
        <p:blipFill>
          <a:blip r:embed="rId3"/>
          <a:srcRect l="1238" t="9338" r="5389"/>
          <a:stretch>
            <a:fillRect/>
          </a:stretch>
        </p:blipFill>
        <p:spPr>
          <a:xfrm>
            <a:off x="7014210" y="1061720"/>
            <a:ext cx="1903730" cy="1130935"/>
          </a:xfrm>
          <a:prstGeom prst="rect">
            <a:avLst/>
          </a:prstGeom>
        </p:spPr>
      </p:pic>
      <p:sp>
        <p:nvSpPr>
          <p:cNvPr id="201" name="标题 1"/>
          <p:cNvSpPr>
            <a:spLocks noGrp="1"/>
          </p:cNvSpPr>
          <p:nvPr>
            <p:ph type="title"/>
          </p:nvPr>
        </p:nvSpPr>
        <p:spPr/>
        <p:txBody>
          <a:bodyPr>
            <a:normAutofit/>
          </a:bodyPr>
          <a:lstStyle/>
          <a:p>
            <a:r>
              <a:rPr lang="en-US" altLang="zh-CN">
                <a:solidFill>
                  <a:schemeClr val="bg1"/>
                </a:solidFill>
              </a:rPr>
              <a:t>Jadepix Series Chip</a:t>
            </a:r>
          </a:p>
        </p:txBody>
      </p:sp>
      <p:pic>
        <p:nvPicPr>
          <p:cNvPr id="202" name="图片 7"/>
          <p:cNvPicPr>
            <a:picLocks noChangeAspect="1"/>
          </p:cNvPicPr>
          <p:nvPr/>
        </p:nvPicPr>
        <p:blipFill>
          <a:blip r:embed="rId4"/>
          <a:stretch>
            <a:fillRect/>
          </a:stretch>
        </p:blipFill>
        <p:spPr>
          <a:xfrm>
            <a:off x="88265" y="825500"/>
            <a:ext cx="3721100" cy="1454150"/>
          </a:xfrm>
          <a:prstGeom prst="rect">
            <a:avLst/>
          </a:prstGeom>
        </p:spPr>
      </p:pic>
      <p:pic>
        <p:nvPicPr>
          <p:cNvPr id="203" name="图片 8"/>
          <p:cNvPicPr>
            <a:picLocks noChangeAspect="1"/>
          </p:cNvPicPr>
          <p:nvPr/>
        </p:nvPicPr>
        <p:blipFill>
          <a:blip r:embed="rId5"/>
          <a:stretch>
            <a:fillRect/>
          </a:stretch>
        </p:blipFill>
        <p:spPr>
          <a:xfrm>
            <a:off x="5231130" y="1278255"/>
            <a:ext cx="1308100" cy="914400"/>
          </a:xfrm>
          <a:prstGeom prst="rect">
            <a:avLst/>
          </a:prstGeom>
        </p:spPr>
      </p:pic>
      <p:pic>
        <p:nvPicPr>
          <p:cNvPr id="204" name="图片 9"/>
          <p:cNvPicPr>
            <a:picLocks noChangeAspect="1"/>
          </p:cNvPicPr>
          <p:nvPr/>
        </p:nvPicPr>
        <p:blipFill>
          <a:blip r:embed="rId6"/>
          <a:stretch>
            <a:fillRect/>
          </a:stretch>
        </p:blipFill>
        <p:spPr>
          <a:xfrm>
            <a:off x="4113530" y="1306830"/>
            <a:ext cx="1117600" cy="885825"/>
          </a:xfrm>
          <a:prstGeom prst="rect">
            <a:avLst/>
          </a:prstGeom>
        </p:spPr>
      </p:pic>
      <p:pic>
        <p:nvPicPr>
          <p:cNvPr id="205" name="图片 11"/>
          <p:cNvPicPr>
            <a:picLocks noChangeAspect="1"/>
          </p:cNvPicPr>
          <p:nvPr/>
        </p:nvPicPr>
        <p:blipFill>
          <a:blip r:embed="rId7"/>
          <a:stretch>
            <a:fillRect/>
          </a:stretch>
        </p:blipFill>
        <p:spPr>
          <a:xfrm>
            <a:off x="9391650" y="825500"/>
            <a:ext cx="2298700" cy="1466850"/>
          </a:xfrm>
          <a:prstGeom prst="rect">
            <a:avLst/>
          </a:prstGeom>
        </p:spPr>
      </p:pic>
      <p:sp>
        <p:nvSpPr>
          <p:cNvPr id="206" name="右箭头 12"/>
          <p:cNvSpPr/>
          <p:nvPr/>
        </p:nvSpPr>
        <p:spPr>
          <a:xfrm>
            <a:off x="180340" y="2339340"/>
            <a:ext cx="11767185" cy="1029335"/>
          </a:xfrm>
          <a:prstGeom prst="rightArrow">
            <a:avLst/>
          </a:prstGeom>
          <a:solidFill>
            <a:srgbClr val="0B5FD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7" name="文本框 13"/>
          <p:cNvSpPr txBox="1"/>
          <p:nvPr/>
        </p:nvSpPr>
        <p:spPr>
          <a:xfrm>
            <a:off x="1383665" y="2632075"/>
            <a:ext cx="1495425" cy="441960"/>
          </a:xfrm>
          <a:prstGeom prst="rect">
            <a:avLst/>
          </a:prstGeom>
          <a:noFill/>
          <a:ln w="19050">
            <a:noFill/>
          </a:ln>
        </p:spPr>
        <p:txBody>
          <a:bodyPr wrap="square" rtlCol="0">
            <a:noAutofit/>
          </a:bodyPr>
          <a:lstStyle/>
          <a:p>
            <a:pPr algn="ctr"/>
            <a:r>
              <a:rPr lang="en-US" altLang="zh-CN" sz="2000" b="1">
                <a:solidFill>
                  <a:schemeClr val="bg1"/>
                </a:solidFill>
                <a:latin typeface="Times New Roman" panose="02020603050405020304" charset="0"/>
                <a:cs typeface="Times New Roman" panose="02020603050405020304" charset="0"/>
              </a:rPr>
              <a:t>Jadepix-1</a:t>
            </a:r>
          </a:p>
        </p:txBody>
      </p:sp>
      <p:sp>
        <p:nvSpPr>
          <p:cNvPr id="208" name="文本框 14"/>
          <p:cNvSpPr txBox="1"/>
          <p:nvPr/>
        </p:nvSpPr>
        <p:spPr>
          <a:xfrm>
            <a:off x="4464685" y="2632075"/>
            <a:ext cx="1905635" cy="441960"/>
          </a:xfrm>
          <a:prstGeom prst="rect">
            <a:avLst/>
          </a:prstGeom>
          <a:noFill/>
          <a:ln w="19050">
            <a:noFill/>
          </a:ln>
        </p:spPr>
        <p:txBody>
          <a:bodyPr wrap="square" rtlCol="0">
            <a:noAutofit/>
          </a:bodyPr>
          <a:lstStyle/>
          <a:p>
            <a:pPr algn="ctr"/>
            <a:r>
              <a:rPr lang="en-US" altLang="zh-CN" sz="2000" b="1">
                <a:solidFill>
                  <a:schemeClr val="bg1"/>
                </a:solidFill>
                <a:latin typeface="Times New Roman" panose="02020603050405020304" charset="0"/>
                <a:cs typeface="Times New Roman" panose="02020603050405020304" charset="0"/>
              </a:rPr>
              <a:t>Jadepix-2/Mic4</a:t>
            </a:r>
          </a:p>
        </p:txBody>
      </p:sp>
      <p:sp>
        <p:nvSpPr>
          <p:cNvPr id="209" name="文本框 15"/>
          <p:cNvSpPr txBox="1"/>
          <p:nvPr/>
        </p:nvSpPr>
        <p:spPr>
          <a:xfrm>
            <a:off x="7012305" y="2632075"/>
            <a:ext cx="1905635" cy="441960"/>
          </a:xfrm>
          <a:prstGeom prst="rect">
            <a:avLst/>
          </a:prstGeom>
          <a:noFill/>
          <a:ln w="19050">
            <a:noFill/>
          </a:ln>
        </p:spPr>
        <p:txBody>
          <a:bodyPr wrap="square" rtlCol="0">
            <a:noAutofit/>
          </a:bodyPr>
          <a:lstStyle/>
          <a:p>
            <a:pPr algn="ctr"/>
            <a:r>
              <a:rPr lang="en-US" altLang="zh-CN" sz="2000" b="1">
                <a:solidFill>
                  <a:schemeClr val="bg1"/>
                </a:solidFill>
                <a:latin typeface="Times New Roman" panose="02020603050405020304" charset="0"/>
                <a:cs typeface="Times New Roman" panose="02020603050405020304" charset="0"/>
              </a:rPr>
              <a:t>Jadepix-3</a:t>
            </a:r>
          </a:p>
        </p:txBody>
      </p:sp>
      <p:sp>
        <p:nvSpPr>
          <p:cNvPr id="210" name="文本框 16"/>
          <p:cNvSpPr txBox="1"/>
          <p:nvPr/>
        </p:nvSpPr>
        <p:spPr>
          <a:xfrm>
            <a:off x="9588500" y="2632075"/>
            <a:ext cx="1905635" cy="441960"/>
          </a:xfrm>
          <a:prstGeom prst="rect">
            <a:avLst/>
          </a:prstGeom>
          <a:noFill/>
          <a:ln w="19050">
            <a:noFill/>
          </a:ln>
        </p:spPr>
        <p:txBody>
          <a:bodyPr wrap="square" rtlCol="0">
            <a:noAutofit/>
          </a:bodyPr>
          <a:lstStyle/>
          <a:p>
            <a:pPr algn="ctr"/>
            <a:r>
              <a:rPr lang="en-US" altLang="zh-CN" sz="2000" b="1">
                <a:solidFill>
                  <a:schemeClr val="bg1"/>
                </a:solidFill>
                <a:latin typeface="Times New Roman" panose="02020603050405020304" charset="0"/>
                <a:cs typeface="Times New Roman" panose="02020603050405020304" charset="0"/>
              </a:rPr>
              <a:t>Jadepix-4/Mic5</a:t>
            </a:r>
          </a:p>
        </p:txBody>
      </p:sp>
      <p:sp>
        <p:nvSpPr>
          <p:cNvPr id="211" name="圆角矩形 17"/>
          <p:cNvSpPr/>
          <p:nvPr/>
        </p:nvSpPr>
        <p:spPr>
          <a:xfrm>
            <a:off x="1401445" y="2656840"/>
            <a:ext cx="1452880" cy="384810"/>
          </a:xfrm>
          <a:prstGeom prst="roundRect">
            <a:avLst/>
          </a:prstGeom>
          <a:noFill/>
          <a:ln w="28575">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2" name="圆角矩形 18"/>
          <p:cNvSpPr/>
          <p:nvPr/>
        </p:nvSpPr>
        <p:spPr>
          <a:xfrm>
            <a:off x="4366260" y="2656840"/>
            <a:ext cx="2004060" cy="384810"/>
          </a:xfrm>
          <a:prstGeom prst="roundRect">
            <a:avLst/>
          </a:prstGeom>
          <a:noFill/>
          <a:ln w="28575">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3" name="圆角矩形 19"/>
          <p:cNvSpPr/>
          <p:nvPr/>
        </p:nvSpPr>
        <p:spPr>
          <a:xfrm>
            <a:off x="7252970" y="2656840"/>
            <a:ext cx="1452880" cy="384810"/>
          </a:xfrm>
          <a:prstGeom prst="roundRect">
            <a:avLst/>
          </a:prstGeom>
          <a:noFill/>
          <a:ln w="28575">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4" name="圆角矩形 20"/>
          <p:cNvSpPr/>
          <p:nvPr/>
        </p:nvSpPr>
        <p:spPr>
          <a:xfrm>
            <a:off x="9559925" y="2656840"/>
            <a:ext cx="1990725" cy="384810"/>
          </a:xfrm>
          <a:prstGeom prst="roundRect">
            <a:avLst/>
          </a:prstGeom>
          <a:noFill/>
          <a:ln w="28575">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5" name="文本框 21"/>
          <p:cNvSpPr txBox="1"/>
          <p:nvPr/>
        </p:nvSpPr>
        <p:spPr>
          <a:xfrm>
            <a:off x="7170420" y="1539875"/>
            <a:ext cx="1747520" cy="442595"/>
          </a:xfrm>
          <a:prstGeom prst="rect">
            <a:avLst/>
          </a:prstGeom>
          <a:noFill/>
        </p:spPr>
        <p:txBody>
          <a:bodyPr wrap="square" rtlCol="0">
            <a:noAutofit/>
          </a:bodyPr>
          <a:lstStyle/>
          <a:p>
            <a:r>
              <a:rPr lang="en-US" altLang="zh-CN" sz="2000">
                <a:solidFill>
                  <a:schemeClr val="bg1"/>
                </a:solidFill>
                <a:latin typeface="Times New Roman" panose="02020603050405020304" charset="0"/>
                <a:cs typeface="Times New Roman" panose="02020603050405020304" charset="0"/>
              </a:rPr>
              <a:t>10.4</a:t>
            </a:r>
            <a:r>
              <a:rPr lang="zh-CN" altLang="en-US" sz="2000">
                <a:solidFill>
                  <a:schemeClr val="bg1"/>
                </a:solidFill>
                <a:latin typeface="Times New Roman" panose="02020603050405020304" charset="0"/>
                <a:cs typeface="Times New Roman" panose="02020603050405020304" charset="0"/>
              </a:rPr>
              <a:t>×</a:t>
            </a:r>
            <a:r>
              <a:rPr lang="en-US" altLang="zh-CN" sz="2000">
                <a:solidFill>
                  <a:schemeClr val="bg1"/>
                </a:solidFill>
                <a:latin typeface="Times New Roman" panose="02020603050405020304" charset="0"/>
                <a:cs typeface="Times New Roman" panose="02020603050405020304" charset="0"/>
              </a:rPr>
              <a:t>6.1mm</a:t>
            </a:r>
            <a:r>
              <a:rPr lang="en-US" altLang="zh-CN" sz="2000" baseline="30000">
                <a:solidFill>
                  <a:schemeClr val="bg1"/>
                </a:solidFill>
                <a:latin typeface="Times New Roman" panose="02020603050405020304" charset="0"/>
                <a:cs typeface="Times New Roman" panose="02020603050405020304" charset="0"/>
              </a:rPr>
              <a:t>2</a:t>
            </a:r>
          </a:p>
        </p:txBody>
      </p:sp>
      <p:sp>
        <p:nvSpPr>
          <p:cNvPr id="216" name="文本框 22"/>
          <p:cNvSpPr txBox="1"/>
          <p:nvPr/>
        </p:nvSpPr>
        <p:spPr>
          <a:xfrm>
            <a:off x="9588500" y="1207770"/>
            <a:ext cx="1990725" cy="702310"/>
          </a:xfrm>
          <a:prstGeom prst="rect">
            <a:avLst/>
          </a:prstGeom>
          <a:noFill/>
        </p:spPr>
        <p:txBody>
          <a:bodyPr wrap="square" rtlCol="0">
            <a:noAutofit/>
          </a:bodyPr>
          <a:lstStyle/>
          <a:p>
            <a:pPr algn="ctr"/>
            <a:r>
              <a:rPr lang="en-US" sz="2000">
                <a:solidFill>
                  <a:schemeClr val="bg1"/>
                </a:solidFill>
                <a:latin typeface="Times New Roman" panose="02020603050405020304" charset="0"/>
                <a:cs typeface="Times New Roman" panose="02020603050405020304" charset="0"/>
              </a:rPr>
              <a:t>Fast Readout</a:t>
            </a:r>
          </a:p>
          <a:p>
            <a:pPr algn="ctr"/>
            <a:r>
              <a:rPr lang="en-US" altLang="zh-CN" sz="2000">
                <a:solidFill>
                  <a:schemeClr val="bg1"/>
                </a:solidFill>
                <a:latin typeface="Times New Roman" panose="02020603050405020304" charset="0"/>
                <a:cs typeface="Times New Roman" panose="02020603050405020304" charset="0"/>
              </a:rPr>
              <a:t>14.8</a:t>
            </a:r>
            <a:r>
              <a:rPr lang="zh-CN" altLang="en-US" sz="2000">
                <a:solidFill>
                  <a:schemeClr val="bg1"/>
                </a:solidFill>
                <a:latin typeface="Times New Roman" panose="02020603050405020304" charset="0"/>
                <a:cs typeface="Times New Roman" panose="02020603050405020304" charset="0"/>
              </a:rPr>
              <a:t>×</a:t>
            </a:r>
            <a:r>
              <a:rPr lang="en-US" altLang="zh-CN" sz="2000">
                <a:solidFill>
                  <a:schemeClr val="bg1"/>
                </a:solidFill>
                <a:latin typeface="Times New Roman" panose="02020603050405020304" charset="0"/>
                <a:cs typeface="Times New Roman" panose="02020603050405020304" charset="0"/>
              </a:rPr>
              <a:t>8.6mm</a:t>
            </a:r>
            <a:r>
              <a:rPr lang="en-US" altLang="zh-CN" sz="2000" baseline="30000">
                <a:solidFill>
                  <a:schemeClr val="bg1"/>
                </a:solidFill>
                <a:latin typeface="Times New Roman" panose="02020603050405020304" charset="0"/>
                <a:cs typeface="Times New Roman" panose="02020603050405020304" charset="0"/>
              </a:rPr>
              <a:t>2</a:t>
            </a:r>
          </a:p>
        </p:txBody>
      </p:sp>
      <p:sp>
        <p:nvSpPr>
          <p:cNvPr id="217" name="右箭头 23"/>
          <p:cNvSpPr/>
          <p:nvPr/>
        </p:nvSpPr>
        <p:spPr>
          <a:xfrm>
            <a:off x="180340" y="5487670"/>
            <a:ext cx="11767185" cy="1029335"/>
          </a:xfrm>
          <a:prstGeom prst="rightArrow">
            <a:avLst/>
          </a:prstGeom>
          <a:solidFill>
            <a:srgbClr val="0B5FD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8" name="文本框 24"/>
          <p:cNvSpPr txBox="1"/>
          <p:nvPr/>
        </p:nvSpPr>
        <p:spPr>
          <a:xfrm>
            <a:off x="1383665" y="5780405"/>
            <a:ext cx="1495425" cy="441960"/>
          </a:xfrm>
          <a:prstGeom prst="rect">
            <a:avLst/>
          </a:prstGeom>
          <a:noFill/>
          <a:ln w="19050">
            <a:noFill/>
          </a:ln>
        </p:spPr>
        <p:txBody>
          <a:bodyPr wrap="square" rtlCol="0">
            <a:noAutofit/>
          </a:bodyPr>
          <a:lstStyle/>
          <a:p>
            <a:pPr algn="ctr"/>
            <a:r>
              <a:rPr lang="en-US" altLang="zh-CN" sz="2000" b="1">
                <a:solidFill>
                  <a:schemeClr val="bg1"/>
                </a:solidFill>
                <a:latin typeface="Times New Roman" panose="02020603050405020304" charset="0"/>
                <a:cs typeface="Times New Roman" panose="02020603050405020304" charset="0"/>
              </a:rPr>
              <a:t>Q1/2015</a:t>
            </a:r>
          </a:p>
        </p:txBody>
      </p:sp>
      <p:sp>
        <p:nvSpPr>
          <p:cNvPr id="219" name="文本框 25"/>
          <p:cNvSpPr txBox="1"/>
          <p:nvPr/>
        </p:nvSpPr>
        <p:spPr>
          <a:xfrm>
            <a:off x="4796155" y="5780405"/>
            <a:ext cx="1307465" cy="441960"/>
          </a:xfrm>
          <a:prstGeom prst="rect">
            <a:avLst/>
          </a:prstGeom>
          <a:noFill/>
          <a:ln w="19050">
            <a:noFill/>
          </a:ln>
        </p:spPr>
        <p:txBody>
          <a:bodyPr wrap="square" rtlCol="0">
            <a:noAutofit/>
          </a:bodyPr>
          <a:lstStyle/>
          <a:p>
            <a:pPr algn="ctr"/>
            <a:r>
              <a:rPr lang="en-US" altLang="zh-CN" sz="2000" b="1">
                <a:solidFill>
                  <a:schemeClr val="bg1"/>
                </a:solidFill>
                <a:latin typeface="Times New Roman" panose="02020603050405020304" charset="0"/>
                <a:cs typeface="Times New Roman" panose="02020603050405020304" charset="0"/>
              </a:rPr>
              <a:t>Q2/2017</a:t>
            </a:r>
          </a:p>
        </p:txBody>
      </p:sp>
      <p:sp>
        <p:nvSpPr>
          <p:cNvPr id="220" name="文本框 26"/>
          <p:cNvSpPr txBox="1"/>
          <p:nvPr/>
        </p:nvSpPr>
        <p:spPr>
          <a:xfrm>
            <a:off x="7012305" y="5780405"/>
            <a:ext cx="1905635" cy="441960"/>
          </a:xfrm>
          <a:prstGeom prst="rect">
            <a:avLst/>
          </a:prstGeom>
          <a:noFill/>
          <a:ln w="19050">
            <a:noFill/>
          </a:ln>
        </p:spPr>
        <p:txBody>
          <a:bodyPr wrap="square" rtlCol="0">
            <a:noAutofit/>
          </a:bodyPr>
          <a:lstStyle/>
          <a:p>
            <a:pPr algn="ctr"/>
            <a:r>
              <a:rPr lang="en-US" altLang="zh-CN" sz="2000" b="1">
                <a:solidFill>
                  <a:schemeClr val="bg1"/>
                </a:solidFill>
                <a:latin typeface="Times New Roman" panose="02020603050405020304" charset="0"/>
                <a:cs typeface="Times New Roman" panose="02020603050405020304" charset="0"/>
              </a:rPr>
              <a:t>Q3/2019</a:t>
            </a:r>
          </a:p>
        </p:txBody>
      </p:sp>
      <p:sp>
        <p:nvSpPr>
          <p:cNvPr id="221" name="文本框 27"/>
          <p:cNvSpPr txBox="1"/>
          <p:nvPr/>
        </p:nvSpPr>
        <p:spPr>
          <a:xfrm>
            <a:off x="9588500" y="5780405"/>
            <a:ext cx="1905635" cy="441960"/>
          </a:xfrm>
          <a:prstGeom prst="rect">
            <a:avLst/>
          </a:prstGeom>
          <a:noFill/>
          <a:ln w="19050">
            <a:noFill/>
          </a:ln>
        </p:spPr>
        <p:txBody>
          <a:bodyPr wrap="square" rtlCol="0">
            <a:noAutofit/>
          </a:bodyPr>
          <a:lstStyle/>
          <a:p>
            <a:pPr algn="ctr"/>
            <a:r>
              <a:rPr lang="en-US" altLang="zh-CN" sz="2000" b="1">
                <a:solidFill>
                  <a:schemeClr val="bg1"/>
                </a:solidFill>
                <a:latin typeface="Times New Roman" panose="02020603050405020304" charset="0"/>
                <a:cs typeface="Times New Roman" panose="02020603050405020304" charset="0"/>
              </a:rPr>
              <a:t>Q4/2021</a:t>
            </a:r>
          </a:p>
        </p:txBody>
      </p:sp>
      <p:sp>
        <p:nvSpPr>
          <p:cNvPr id="222" name="圆角矩形 28"/>
          <p:cNvSpPr/>
          <p:nvPr/>
        </p:nvSpPr>
        <p:spPr>
          <a:xfrm>
            <a:off x="1401445" y="5805170"/>
            <a:ext cx="1452880" cy="384810"/>
          </a:xfrm>
          <a:prstGeom prst="roundRect">
            <a:avLst/>
          </a:prstGeom>
          <a:noFill/>
          <a:ln w="28575">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23" name="圆角矩形 29"/>
          <p:cNvSpPr/>
          <p:nvPr/>
        </p:nvSpPr>
        <p:spPr>
          <a:xfrm>
            <a:off x="4703445" y="5805170"/>
            <a:ext cx="1371600" cy="384810"/>
          </a:xfrm>
          <a:prstGeom prst="roundRect">
            <a:avLst/>
          </a:prstGeom>
          <a:noFill/>
          <a:ln w="28575">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24" name="圆角矩形 30"/>
          <p:cNvSpPr/>
          <p:nvPr/>
        </p:nvSpPr>
        <p:spPr>
          <a:xfrm>
            <a:off x="7252970" y="5805170"/>
            <a:ext cx="1452880" cy="384810"/>
          </a:xfrm>
          <a:prstGeom prst="roundRect">
            <a:avLst/>
          </a:prstGeom>
          <a:noFill/>
          <a:ln w="28575">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25" name="圆角矩形 31"/>
          <p:cNvSpPr/>
          <p:nvPr/>
        </p:nvSpPr>
        <p:spPr>
          <a:xfrm>
            <a:off x="9559925" y="5805170"/>
            <a:ext cx="1990725" cy="384810"/>
          </a:xfrm>
          <a:prstGeom prst="roundRect">
            <a:avLst/>
          </a:prstGeom>
          <a:noFill/>
          <a:ln w="28575">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26" name="圆角矩形 32"/>
          <p:cNvSpPr/>
          <p:nvPr/>
        </p:nvSpPr>
        <p:spPr>
          <a:xfrm>
            <a:off x="180340" y="3178810"/>
            <a:ext cx="2816860" cy="1063625"/>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sz="1400" b="1">
              <a:latin typeface="Times New Roman" panose="02020603050405020304" charset="0"/>
              <a:cs typeface="Times New Roman" panose="02020603050405020304" charset="0"/>
            </a:endParaRPr>
          </a:p>
        </p:txBody>
      </p:sp>
      <p:sp>
        <p:nvSpPr>
          <p:cNvPr id="227" name="矩形 33"/>
          <p:cNvSpPr/>
          <p:nvPr/>
        </p:nvSpPr>
        <p:spPr>
          <a:xfrm>
            <a:off x="875030" y="4418965"/>
            <a:ext cx="2106930" cy="442595"/>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rgbClr val="FF0000"/>
                </a:solidFill>
                <a:latin typeface="Times New Roman" panose="02020603050405020304" charset="0"/>
                <a:cs typeface="Times New Roman" panose="02020603050405020304" charset="0"/>
              </a:rPr>
              <a:t>16</a:t>
            </a:r>
            <a:r>
              <a:rPr lang="en-US" altLang="zh-CN" sz="1600">
                <a:solidFill>
                  <a:srgbClr val="FF0000"/>
                </a:solidFill>
                <a:latin typeface="Times New Roman" panose="02020603050405020304" charset="0"/>
                <a:cs typeface="Times New Roman" panose="02020603050405020304" charset="0"/>
                <a:sym typeface="+mn-ea"/>
              </a:rPr>
              <a:t>μm</a:t>
            </a:r>
            <a:r>
              <a:rPr lang="zh-CN" altLang="en-US" sz="1600">
                <a:solidFill>
                  <a:srgbClr val="FF0000"/>
                </a:solidFill>
                <a:latin typeface="Times New Roman" panose="02020603050405020304" charset="0"/>
                <a:cs typeface="Times New Roman" panose="02020603050405020304" charset="0"/>
              </a:rPr>
              <a:t>×</a:t>
            </a:r>
            <a:r>
              <a:rPr lang="en-US" altLang="zh-CN" sz="1600">
                <a:solidFill>
                  <a:srgbClr val="FF0000"/>
                </a:solidFill>
                <a:latin typeface="Times New Roman" panose="02020603050405020304" charset="0"/>
                <a:cs typeface="Times New Roman" panose="02020603050405020304" charset="0"/>
              </a:rPr>
              <a:t>16μm</a:t>
            </a:r>
          </a:p>
          <a:p>
            <a:pPr algn="ctr"/>
            <a:r>
              <a:rPr lang="en-US" altLang="zh-CN" sz="1600">
                <a:solidFill>
                  <a:srgbClr val="FF0000"/>
                </a:solidFill>
                <a:latin typeface="Times New Roman" panose="02020603050405020304" charset="0"/>
                <a:cs typeface="Times New Roman" panose="02020603050405020304" charset="0"/>
                <a:sym typeface="+mn-ea"/>
              </a:rPr>
              <a:t>33μm</a:t>
            </a:r>
            <a:r>
              <a:rPr lang="zh-CN" altLang="en-US" sz="1600">
                <a:solidFill>
                  <a:srgbClr val="FF0000"/>
                </a:solidFill>
                <a:latin typeface="Times New Roman" panose="02020603050405020304" charset="0"/>
                <a:cs typeface="Times New Roman" panose="02020603050405020304" charset="0"/>
                <a:sym typeface="+mn-ea"/>
              </a:rPr>
              <a:t>×</a:t>
            </a:r>
            <a:r>
              <a:rPr lang="en-US" altLang="zh-CN" sz="1600">
                <a:solidFill>
                  <a:srgbClr val="FF0000"/>
                </a:solidFill>
                <a:latin typeface="Times New Roman" panose="02020603050405020304" charset="0"/>
                <a:cs typeface="Times New Roman" panose="02020603050405020304" charset="0"/>
                <a:sym typeface="+mn-ea"/>
              </a:rPr>
              <a:t>33μm</a:t>
            </a:r>
          </a:p>
        </p:txBody>
      </p:sp>
      <p:sp>
        <p:nvSpPr>
          <p:cNvPr id="228" name="矩形 34"/>
          <p:cNvSpPr/>
          <p:nvPr/>
        </p:nvSpPr>
        <p:spPr>
          <a:xfrm>
            <a:off x="875030" y="4909185"/>
            <a:ext cx="2106930" cy="337185"/>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chemeClr val="tx1"/>
                </a:solidFill>
                <a:latin typeface="Times New Roman" panose="02020603050405020304" charset="0"/>
                <a:cs typeface="Times New Roman" panose="02020603050405020304" charset="0"/>
              </a:rPr>
              <a:t>Analog pixel front-end</a:t>
            </a:r>
          </a:p>
        </p:txBody>
      </p:sp>
      <p:sp>
        <p:nvSpPr>
          <p:cNvPr id="229" name="矩形 35"/>
          <p:cNvSpPr/>
          <p:nvPr/>
        </p:nvSpPr>
        <p:spPr>
          <a:xfrm>
            <a:off x="875030" y="5290185"/>
            <a:ext cx="2106930" cy="299085"/>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chemeClr val="tx1"/>
                </a:solidFill>
                <a:latin typeface="Times New Roman" panose="02020603050405020304" charset="0"/>
                <a:cs typeface="Times New Roman" panose="02020603050405020304" charset="0"/>
              </a:rPr>
              <a:t>Rolling Shutter</a:t>
            </a:r>
          </a:p>
        </p:txBody>
      </p:sp>
      <p:sp>
        <p:nvSpPr>
          <p:cNvPr id="230" name="文本框 36"/>
          <p:cNvSpPr txBox="1"/>
          <p:nvPr/>
        </p:nvSpPr>
        <p:spPr>
          <a:xfrm>
            <a:off x="180340" y="3192780"/>
            <a:ext cx="4064000" cy="337185"/>
          </a:xfrm>
          <a:prstGeom prst="rect">
            <a:avLst/>
          </a:prstGeom>
          <a:noFill/>
        </p:spPr>
        <p:txBody>
          <a:bodyPr wrap="square" rtlCol="0">
            <a:spAutoFit/>
          </a:bodyPr>
          <a:lstStyle/>
          <a:p>
            <a:r>
              <a:rPr lang="en-US" altLang="zh-CN" sz="1600" b="1">
                <a:solidFill>
                  <a:srgbClr val="FFFF00"/>
                </a:solidFill>
                <a:latin typeface="Times New Roman" panose="02020603050405020304" charset="0"/>
                <a:cs typeface="Times New Roman" panose="02020603050405020304" charset="0"/>
                <a:sym typeface="+mn-ea"/>
              </a:rPr>
              <a:t>Objective: </a:t>
            </a:r>
          </a:p>
        </p:txBody>
      </p:sp>
      <p:sp>
        <p:nvSpPr>
          <p:cNvPr id="231" name="文本框 37"/>
          <p:cNvSpPr txBox="1"/>
          <p:nvPr/>
        </p:nvSpPr>
        <p:spPr>
          <a:xfrm>
            <a:off x="1167130" y="3191510"/>
            <a:ext cx="2186940" cy="681990"/>
          </a:xfrm>
          <a:prstGeom prst="rect">
            <a:avLst/>
          </a:prstGeom>
          <a:noFill/>
        </p:spPr>
        <p:txBody>
          <a:bodyPr wrap="square" rtlCol="0">
            <a:noAutofit/>
          </a:bodyPr>
          <a:lstStyle/>
          <a:p>
            <a:r>
              <a:rPr lang="en-US" altLang="zh-CN" sz="1600" b="1">
                <a:solidFill>
                  <a:schemeClr val="bg1"/>
                </a:solidFill>
                <a:latin typeface="Times New Roman" panose="02020603050405020304" charset="0"/>
                <a:cs typeface="Times New Roman" panose="02020603050405020304" charset="0"/>
                <a:sym typeface="+mn-ea"/>
              </a:rPr>
              <a:t>Sensor geometry optimization and radiation-tolerant design</a:t>
            </a:r>
          </a:p>
        </p:txBody>
      </p:sp>
      <p:cxnSp>
        <p:nvCxnSpPr>
          <p:cNvPr id="232" name="直接连接符 38"/>
          <p:cNvCxnSpPr/>
          <p:nvPr/>
        </p:nvCxnSpPr>
        <p:spPr>
          <a:xfrm flipH="1">
            <a:off x="531495" y="4239895"/>
            <a:ext cx="4445" cy="121793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33" name="直接连接符 39"/>
          <p:cNvCxnSpPr/>
          <p:nvPr/>
        </p:nvCxnSpPr>
        <p:spPr>
          <a:xfrm>
            <a:off x="542290" y="4647565"/>
            <a:ext cx="327025" cy="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34" name="直接连接符 40"/>
          <p:cNvCxnSpPr>
            <a:endCxn id="228" idx="1"/>
          </p:cNvCxnSpPr>
          <p:nvPr/>
        </p:nvCxnSpPr>
        <p:spPr>
          <a:xfrm flipV="1">
            <a:off x="540385" y="5078095"/>
            <a:ext cx="334645" cy="127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35" name="直接连接符 41"/>
          <p:cNvCxnSpPr>
            <a:endCxn id="229" idx="1"/>
          </p:cNvCxnSpPr>
          <p:nvPr/>
        </p:nvCxnSpPr>
        <p:spPr>
          <a:xfrm flipV="1">
            <a:off x="530860" y="5440045"/>
            <a:ext cx="344170" cy="1270"/>
          </a:xfrm>
          <a:prstGeom prst="line">
            <a:avLst/>
          </a:prstGeom>
          <a:ln w="38100"/>
        </p:spPr>
        <p:style>
          <a:lnRef idx="2">
            <a:schemeClr val="accent1"/>
          </a:lnRef>
          <a:fillRef idx="0">
            <a:srgbClr val="FFFFFF"/>
          </a:fillRef>
          <a:effectRef idx="0">
            <a:srgbClr val="FFFFFF"/>
          </a:effectRef>
          <a:fontRef idx="minor">
            <a:schemeClr val="tx1"/>
          </a:fontRef>
        </p:style>
      </p:cxnSp>
      <p:sp>
        <p:nvSpPr>
          <p:cNvPr id="236" name="圆角矩形 52"/>
          <p:cNvSpPr/>
          <p:nvPr/>
        </p:nvSpPr>
        <p:spPr>
          <a:xfrm>
            <a:off x="3141345" y="3178810"/>
            <a:ext cx="1826895" cy="1063625"/>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sz="1400" b="1">
              <a:latin typeface="Times New Roman" panose="02020603050405020304" charset="0"/>
              <a:cs typeface="Times New Roman" panose="02020603050405020304" charset="0"/>
            </a:endParaRPr>
          </a:p>
        </p:txBody>
      </p:sp>
      <p:sp>
        <p:nvSpPr>
          <p:cNvPr id="237" name="矩形 53"/>
          <p:cNvSpPr/>
          <p:nvPr/>
        </p:nvSpPr>
        <p:spPr>
          <a:xfrm>
            <a:off x="3553460" y="4363085"/>
            <a:ext cx="1323975" cy="51943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rgbClr val="FF0000"/>
                </a:solidFill>
                <a:latin typeface="Times New Roman" panose="02020603050405020304" charset="0"/>
                <a:cs typeface="Times New Roman" panose="02020603050405020304" charset="0"/>
              </a:rPr>
              <a:t>22</a:t>
            </a:r>
            <a:r>
              <a:rPr lang="en-US" altLang="zh-CN" sz="1600">
                <a:solidFill>
                  <a:srgbClr val="FF0000"/>
                </a:solidFill>
                <a:latin typeface="Times New Roman" panose="02020603050405020304" charset="0"/>
                <a:cs typeface="Times New Roman" panose="02020603050405020304" charset="0"/>
                <a:sym typeface="+mn-ea"/>
              </a:rPr>
              <a:t>μm</a:t>
            </a:r>
            <a:r>
              <a:rPr lang="zh-CN" altLang="en-US" sz="1600">
                <a:solidFill>
                  <a:srgbClr val="FF0000"/>
                </a:solidFill>
                <a:latin typeface="Times New Roman" panose="02020603050405020304" charset="0"/>
                <a:cs typeface="Times New Roman" panose="02020603050405020304" charset="0"/>
              </a:rPr>
              <a:t>×</a:t>
            </a:r>
            <a:r>
              <a:rPr lang="en-US" altLang="zh-CN" sz="1600">
                <a:solidFill>
                  <a:srgbClr val="FF0000"/>
                </a:solidFill>
                <a:latin typeface="Times New Roman" panose="02020603050405020304" charset="0"/>
                <a:cs typeface="Times New Roman" panose="02020603050405020304" charset="0"/>
              </a:rPr>
              <a:t>22μm</a:t>
            </a:r>
            <a:endParaRPr lang="en-US" altLang="zh-CN" sz="1600">
              <a:solidFill>
                <a:srgbClr val="FF0000"/>
              </a:solidFill>
              <a:latin typeface="Times New Roman" panose="02020603050405020304" charset="0"/>
              <a:cs typeface="Times New Roman" panose="02020603050405020304" charset="0"/>
              <a:sym typeface="+mn-ea"/>
            </a:endParaRPr>
          </a:p>
        </p:txBody>
      </p:sp>
      <p:sp>
        <p:nvSpPr>
          <p:cNvPr id="238" name="矩形 55"/>
          <p:cNvSpPr/>
          <p:nvPr/>
        </p:nvSpPr>
        <p:spPr>
          <a:xfrm>
            <a:off x="3541395" y="4946015"/>
            <a:ext cx="1433195" cy="51943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chemeClr val="tx1"/>
                </a:solidFill>
                <a:latin typeface="Times New Roman" panose="02020603050405020304" charset="0"/>
                <a:cs typeface="Times New Roman" panose="02020603050405020304" charset="0"/>
              </a:rPr>
              <a:t>Rolling Shutter</a:t>
            </a:r>
          </a:p>
        </p:txBody>
      </p:sp>
      <p:sp>
        <p:nvSpPr>
          <p:cNvPr id="239" name="文本框 56"/>
          <p:cNvSpPr txBox="1"/>
          <p:nvPr/>
        </p:nvSpPr>
        <p:spPr>
          <a:xfrm>
            <a:off x="3147695" y="3176270"/>
            <a:ext cx="1826895" cy="669290"/>
          </a:xfrm>
          <a:prstGeom prst="rect">
            <a:avLst/>
          </a:prstGeom>
          <a:noFill/>
        </p:spPr>
        <p:txBody>
          <a:bodyPr wrap="square" rtlCol="0">
            <a:noAutofit/>
          </a:bodyPr>
          <a:lstStyle/>
          <a:p>
            <a:r>
              <a:rPr lang="en-US" altLang="zh-CN" sz="1600" b="1">
                <a:solidFill>
                  <a:srgbClr val="FFFF00"/>
                </a:solidFill>
                <a:latin typeface="Times New Roman" panose="02020603050405020304" charset="0"/>
                <a:cs typeface="Times New Roman" panose="02020603050405020304" charset="0"/>
                <a:sym typeface="+mn-ea"/>
              </a:rPr>
              <a:t>Objective1:</a:t>
            </a:r>
            <a:r>
              <a:rPr lang="en-US" altLang="zh-CN" sz="1600" b="1">
                <a:solidFill>
                  <a:schemeClr val="bg1"/>
                </a:solidFill>
                <a:latin typeface="Times New Roman" panose="02020603050405020304" charset="0"/>
                <a:cs typeface="Times New Roman" panose="02020603050405020304" charset="0"/>
                <a:sym typeface="+mn-ea"/>
              </a:rPr>
              <a:t>Design and verification of small-pitch digital pixels </a:t>
            </a:r>
          </a:p>
        </p:txBody>
      </p:sp>
      <p:cxnSp>
        <p:nvCxnSpPr>
          <p:cNvPr id="240" name="直接连接符 58"/>
          <p:cNvCxnSpPr/>
          <p:nvPr/>
        </p:nvCxnSpPr>
        <p:spPr>
          <a:xfrm>
            <a:off x="3349625" y="4245610"/>
            <a:ext cx="635" cy="101600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41" name="直接连接符 59"/>
          <p:cNvCxnSpPr>
            <a:endCxn id="237" idx="1"/>
          </p:cNvCxnSpPr>
          <p:nvPr/>
        </p:nvCxnSpPr>
        <p:spPr>
          <a:xfrm>
            <a:off x="3346450" y="4622800"/>
            <a:ext cx="207010" cy="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42" name="直接连接符 60"/>
          <p:cNvCxnSpPr/>
          <p:nvPr/>
        </p:nvCxnSpPr>
        <p:spPr>
          <a:xfrm>
            <a:off x="3355975" y="5239385"/>
            <a:ext cx="180975" cy="0"/>
          </a:xfrm>
          <a:prstGeom prst="line">
            <a:avLst/>
          </a:prstGeom>
          <a:ln w="38100"/>
        </p:spPr>
        <p:style>
          <a:lnRef idx="2">
            <a:schemeClr val="accent1"/>
          </a:lnRef>
          <a:fillRef idx="0">
            <a:srgbClr val="FFFFFF"/>
          </a:fillRef>
          <a:effectRef idx="0">
            <a:srgbClr val="FFFFFF"/>
          </a:effectRef>
          <a:fontRef idx="minor">
            <a:schemeClr val="tx1"/>
          </a:fontRef>
        </p:style>
      </p:cxnSp>
      <p:sp>
        <p:nvSpPr>
          <p:cNvPr id="243" name="圆角矩形 63"/>
          <p:cNvSpPr/>
          <p:nvPr/>
        </p:nvSpPr>
        <p:spPr>
          <a:xfrm>
            <a:off x="5043170" y="3178175"/>
            <a:ext cx="1797050" cy="1064260"/>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sz="1400" b="1">
              <a:latin typeface="Times New Roman" panose="02020603050405020304" charset="0"/>
              <a:cs typeface="Times New Roman" panose="02020603050405020304" charset="0"/>
            </a:endParaRPr>
          </a:p>
        </p:txBody>
      </p:sp>
      <p:sp>
        <p:nvSpPr>
          <p:cNvPr id="244" name="矩形 64"/>
          <p:cNvSpPr/>
          <p:nvPr/>
        </p:nvSpPr>
        <p:spPr>
          <a:xfrm>
            <a:off x="5357495" y="4395470"/>
            <a:ext cx="1323975" cy="51943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rgbClr val="FF0000"/>
                </a:solidFill>
                <a:latin typeface="Times New Roman" panose="02020603050405020304" charset="0"/>
                <a:cs typeface="Times New Roman" panose="02020603050405020304" charset="0"/>
              </a:rPr>
              <a:t>26</a:t>
            </a:r>
            <a:r>
              <a:rPr lang="en-US" altLang="zh-CN" sz="1600">
                <a:solidFill>
                  <a:srgbClr val="FF0000"/>
                </a:solidFill>
                <a:latin typeface="Times New Roman" panose="02020603050405020304" charset="0"/>
                <a:cs typeface="Times New Roman" panose="02020603050405020304" charset="0"/>
                <a:sym typeface="+mn-ea"/>
              </a:rPr>
              <a:t>μm</a:t>
            </a:r>
            <a:r>
              <a:rPr lang="zh-CN" altLang="en-US" sz="1600">
                <a:solidFill>
                  <a:srgbClr val="FF0000"/>
                </a:solidFill>
                <a:latin typeface="Times New Roman" panose="02020603050405020304" charset="0"/>
                <a:cs typeface="Times New Roman" panose="02020603050405020304" charset="0"/>
              </a:rPr>
              <a:t>×</a:t>
            </a:r>
            <a:r>
              <a:rPr lang="en-US" altLang="zh-CN" sz="1600">
                <a:solidFill>
                  <a:srgbClr val="FF0000"/>
                </a:solidFill>
                <a:latin typeface="Times New Roman" panose="02020603050405020304" charset="0"/>
                <a:cs typeface="Times New Roman" panose="02020603050405020304" charset="0"/>
              </a:rPr>
              <a:t>26μm</a:t>
            </a:r>
            <a:endParaRPr lang="en-US" altLang="zh-CN" sz="1600">
              <a:solidFill>
                <a:srgbClr val="FF0000"/>
              </a:solidFill>
              <a:latin typeface="Times New Roman" panose="02020603050405020304" charset="0"/>
              <a:cs typeface="Times New Roman" panose="02020603050405020304" charset="0"/>
              <a:sym typeface="+mn-ea"/>
            </a:endParaRPr>
          </a:p>
        </p:txBody>
      </p:sp>
      <p:sp>
        <p:nvSpPr>
          <p:cNvPr id="245" name="矩形 65"/>
          <p:cNvSpPr/>
          <p:nvPr/>
        </p:nvSpPr>
        <p:spPr>
          <a:xfrm>
            <a:off x="5345430" y="5126990"/>
            <a:ext cx="1433195" cy="51943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chemeClr val="tx1"/>
                </a:solidFill>
                <a:latin typeface="Times New Roman" panose="02020603050405020304" charset="0"/>
                <a:cs typeface="Times New Roman" panose="02020603050405020304" charset="0"/>
              </a:rPr>
              <a:t>Integration time &lt; 10 μs</a:t>
            </a:r>
          </a:p>
        </p:txBody>
      </p:sp>
      <p:sp>
        <p:nvSpPr>
          <p:cNvPr id="246" name="文本框 66"/>
          <p:cNvSpPr txBox="1"/>
          <p:nvPr/>
        </p:nvSpPr>
        <p:spPr>
          <a:xfrm>
            <a:off x="5013960" y="3206115"/>
            <a:ext cx="1826260" cy="1036320"/>
          </a:xfrm>
          <a:prstGeom prst="rect">
            <a:avLst/>
          </a:prstGeom>
          <a:noFill/>
        </p:spPr>
        <p:txBody>
          <a:bodyPr wrap="square" rtlCol="0">
            <a:noAutofit/>
          </a:bodyPr>
          <a:lstStyle/>
          <a:p>
            <a:pPr indent="0" fontAlgn="auto"/>
            <a:r>
              <a:rPr lang="en-US" altLang="zh-CN" sz="1600" b="1">
                <a:solidFill>
                  <a:srgbClr val="FFFF00"/>
                </a:solidFill>
                <a:latin typeface="Times New Roman" panose="02020603050405020304" charset="0"/>
                <a:cs typeface="Times New Roman" panose="02020603050405020304" charset="0"/>
                <a:sym typeface="+mn-ea"/>
              </a:rPr>
              <a:t>Objective2:</a:t>
            </a:r>
            <a:r>
              <a:rPr lang="en-US" altLang="zh-CN" sz="1600" b="1">
                <a:solidFill>
                  <a:schemeClr val="bg1"/>
                </a:solidFill>
                <a:latin typeface="Times New Roman" panose="02020603050405020304" charset="0"/>
                <a:cs typeface="Times New Roman" panose="02020603050405020304" charset="0"/>
                <a:sym typeface="+mn-ea"/>
              </a:rPr>
              <a:t>First asynchronous readout for pixel arrays</a:t>
            </a:r>
          </a:p>
        </p:txBody>
      </p:sp>
      <p:cxnSp>
        <p:nvCxnSpPr>
          <p:cNvPr id="247" name="直接连接符 67"/>
          <p:cNvCxnSpPr/>
          <p:nvPr/>
        </p:nvCxnSpPr>
        <p:spPr>
          <a:xfrm flipH="1">
            <a:off x="5202555" y="4247515"/>
            <a:ext cx="1270" cy="113982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48" name="直接连接符 68"/>
          <p:cNvCxnSpPr>
            <a:endCxn id="244" idx="1"/>
          </p:cNvCxnSpPr>
          <p:nvPr/>
        </p:nvCxnSpPr>
        <p:spPr>
          <a:xfrm flipV="1">
            <a:off x="5204460" y="4655185"/>
            <a:ext cx="153035" cy="254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49" name="直接连接符 69"/>
          <p:cNvCxnSpPr>
            <a:endCxn id="245" idx="1"/>
          </p:cNvCxnSpPr>
          <p:nvPr/>
        </p:nvCxnSpPr>
        <p:spPr>
          <a:xfrm flipV="1">
            <a:off x="5186680" y="5386705"/>
            <a:ext cx="158750" cy="1905"/>
          </a:xfrm>
          <a:prstGeom prst="line">
            <a:avLst/>
          </a:prstGeom>
          <a:ln w="38100"/>
        </p:spPr>
        <p:style>
          <a:lnRef idx="2">
            <a:schemeClr val="accent1"/>
          </a:lnRef>
          <a:fillRef idx="0">
            <a:srgbClr val="FFFFFF"/>
          </a:fillRef>
          <a:effectRef idx="0">
            <a:srgbClr val="FFFFFF"/>
          </a:effectRef>
          <a:fontRef idx="minor">
            <a:schemeClr val="tx1"/>
          </a:fontRef>
        </p:style>
      </p:cxnSp>
      <p:sp>
        <p:nvSpPr>
          <p:cNvPr id="250" name="圆角矩形 70"/>
          <p:cNvSpPr/>
          <p:nvPr/>
        </p:nvSpPr>
        <p:spPr>
          <a:xfrm>
            <a:off x="6922770" y="3183890"/>
            <a:ext cx="2186940" cy="1063625"/>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sz="1400" b="1">
              <a:latin typeface="Times New Roman" panose="02020603050405020304" charset="0"/>
              <a:cs typeface="Times New Roman" panose="02020603050405020304" charset="0"/>
            </a:endParaRPr>
          </a:p>
        </p:txBody>
      </p:sp>
      <p:sp>
        <p:nvSpPr>
          <p:cNvPr id="251" name="矩形 71"/>
          <p:cNvSpPr/>
          <p:nvPr/>
        </p:nvSpPr>
        <p:spPr>
          <a:xfrm>
            <a:off x="7324090" y="4424045"/>
            <a:ext cx="1479550" cy="43561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rgbClr val="FF0000"/>
                </a:solidFill>
                <a:latin typeface="Times New Roman" panose="02020603050405020304" charset="0"/>
                <a:cs typeface="Times New Roman" panose="02020603050405020304" charset="0"/>
              </a:rPr>
              <a:t>16</a:t>
            </a:r>
            <a:r>
              <a:rPr lang="en-US" altLang="zh-CN" sz="1600">
                <a:solidFill>
                  <a:srgbClr val="FF0000"/>
                </a:solidFill>
                <a:latin typeface="Times New Roman" panose="02020603050405020304" charset="0"/>
                <a:cs typeface="Times New Roman" panose="02020603050405020304" charset="0"/>
                <a:sym typeface="+mn-ea"/>
              </a:rPr>
              <a:t>μm</a:t>
            </a:r>
            <a:r>
              <a:rPr lang="zh-CN" altLang="en-US" sz="1600">
                <a:solidFill>
                  <a:srgbClr val="FF0000"/>
                </a:solidFill>
                <a:latin typeface="Times New Roman" panose="02020603050405020304" charset="0"/>
                <a:cs typeface="Times New Roman" panose="02020603050405020304" charset="0"/>
              </a:rPr>
              <a:t>×</a:t>
            </a:r>
            <a:r>
              <a:rPr lang="en-US" altLang="zh-CN" sz="1600">
                <a:solidFill>
                  <a:srgbClr val="FF0000"/>
                </a:solidFill>
                <a:latin typeface="Times New Roman" panose="02020603050405020304" charset="0"/>
                <a:cs typeface="Times New Roman" panose="02020603050405020304" charset="0"/>
              </a:rPr>
              <a:t>23μm</a:t>
            </a:r>
          </a:p>
          <a:p>
            <a:pPr algn="ctr"/>
            <a:r>
              <a:rPr lang="en-US" altLang="zh-CN" sz="1600">
                <a:solidFill>
                  <a:srgbClr val="FF0000"/>
                </a:solidFill>
                <a:latin typeface="Times New Roman" panose="02020603050405020304" charset="0"/>
                <a:cs typeface="Times New Roman" panose="02020603050405020304" charset="0"/>
                <a:sym typeface="+mn-ea"/>
              </a:rPr>
              <a:t>16μm</a:t>
            </a:r>
            <a:r>
              <a:rPr lang="zh-CN" altLang="en-US" sz="1600">
                <a:solidFill>
                  <a:srgbClr val="FF0000"/>
                </a:solidFill>
                <a:latin typeface="Times New Roman" panose="02020603050405020304" charset="0"/>
                <a:cs typeface="Times New Roman" panose="02020603050405020304" charset="0"/>
                <a:sym typeface="+mn-ea"/>
              </a:rPr>
              <a:t>×</a:t>
            </a:r>
            <a:r>
              <a:rPr lang="en-US" altLang="zh-CN" sz="1600">
                <a:solidFill>
                  <a:srgbClr val="FF0000"/>
                </a:solidFill>
                <a:latin typeface="Times New Roman" panose="02020603050405020304" charset="0"/>
                <a:cs typeface="Times New Roman" panose="02020603050405020304" charset="0"/>
                <a:sym typeface="+mn-ea"/>
              </a:rPr>
              <a:t>26μm</a:t>
            </a:r>
          </a:p>
        </p:txBody>
      </p:sp>
      <p:sp>
        <p:nvSpPr>
          <p:cNvPr id="252" name="矩形 72"/>
          <p:cNvSpPr/>
          <p:nvPr/>
        </p:nvSpPr>
        <p:spPr>
          <a:xfrm>
            <a:off x="7324090" y="4914265"/>
            <a:ext cx="1904365" cy="47498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r>
              <a:rPr lang="en-US" altLang="zh-CN" sz="1600">
                <a:solidFill>
                  <a:schemeClr val="tx1"/>
                </a:solidFill>
                <a:latin typeface="Times New Roman" panose="02020603050405020304" charset="0"/>
                <a:cs typeface="Times New Roman" panose="02020603050405020304" charset="0"/>
              </a:rPr>
              <a:t>FPN&lt;20e</a:t>
            </a:r>
            <a:r>
              <a:rPr lang="en-US" altLang="zh-CN" sz="1600" baseline="30000">
                <a:solidFill>
                  <a:schemeClr val="tx1"/>
                </a:solidFill>
                <a:latin typeface="Times New Roman" panose="02020603050405020304" charset="0"/>
                <a:cs typeface="Times New Roman" panose="02020603050405020304" charset="0"/>
              </a:rPr>
              <a:t>-</a:t>
            </a:r>
          </a:p>
          <a:p>
            <a:pPr algn="l"/>
            <a:r>
              <a:rPr lang="en-US" altLang="zh-CN" sz="1600">
                <a:solidFill>
                  <a:schemeClr val="tx1"/>
                </a:solidFill>
                <a:latin typeface="Times New Roman" panose="02020603050405020304" charset="0"/>
                <a:cs typeface="Times New Roman" panose="02020603050405020304" charset="0"/>
              </a:rPr>
              <a:t>Power&lt;100mW/cm</a:t>
            </a:r>
            <a:r>
              <a:rPr lang="en-US" altLang="zh-CN" sz="1600" baseline="30000">
                <a:solidFill>
                  <a:schemeClr val="tx1"/>
                </a:solidFill>
                <a:latin typeface="Times New Roman" panose="02020603050405020304" charset="0"/>
                <a:cs typeface="Times New Roman" panose="02020603050405020304" charset="0"/>
              </a:rPr>
              <a:t>2</a:t>
            </a:r>
          </a:p>
        </p:txBody>
      </p:sp>
      <p:sp>
        <p:nvSpPr>
          <p:cNvPr id="253" name="矩形 73"/>
          <p:cNvSpPr/>
          <p:nvPr/>
        </p:nvSpPr>
        <p:spPr>
          <a:xfrm>
            <a:off x="7324090" y="5457825"/>
            <a:ext cx="1479550" cy="294005"/>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chemeClr val="tx1"/>
                </a:solidFill>
                <a:latin typeface="Times New Roman" panose="02020603050405020304" charset="0"/>
                <a:cs typeface="Times New Roman" panose="02020603050405020304" charset="0"/>
              </a:rPr>
              <a:t>Rolling Shutter</a:t>
            </a:r>
          </a:p>
        </p:txBody>
      </p:sp>
      <p:cxnSp>
        <p:nvCxnSpPr>
          <p:cNvPr id="254" name="直接连接符 74"/>
          <p:cNvCxnSpPr/>
          <p:nvPr/>
        </p:nvCxnSpPr>
        <p:spPr>
          <a:xfrm flipH="1">
            <a:off x="7207250" y="4244975"/>
            <a:ext cx="6350" cy="136144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55" name="直接连接符 75"/>
          <p:cNvCxnSpPr/>
          <p:nvPr/>
        </p:nvCxnSpPr>
        <p:spPr>
          <a:xfrm>
            <a:off x="7219950" y="4652645"/>
            <a:ext cx="101600" cy="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56" name="直接连接符 76"/>
          <p:cNvCxnSpPr>
            <a:endCxn id="252" idx="1"/>
          </p:cNvCxnSpPr>
          <p:nvPr/>
        </p:nvCxnSpPr>
        <p:spPr>
          <a:xfrm>
            <a:off x="7211695" y="5151755"/>
            <a:ext cx="112395" cy="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57" name="直接连接符 77"/>
          <p:cNvCxnSpPr>
            <a:endCxn id="253" idx="1"/>
          </p:cNvCxnSpPr>
          <p:nvPr/>
        </p:nvCxnSpPr>
        <p:spPr>
          <a:xfrm>
            <a:off x="7193280" y="5605145"/>
            <a:ext cx="130810" cy="0"/>
          </a:xfrm>
          <a:prstGeom prst="line">
            <a:avLst/>
          </a:prstGeom>
          <a:ln w="38100"/>
        </p:spPr>
        <p:style>
          <a:lnRef idx="2">
            <a:schemeClr val="accent1"/>
          </a:lnRef>
          <a:fillRef idx="0">
            <a:srgbClr val="FFFFFF"/>
          </a:fillRef>
          <a:effectRef idx="0">
            <a:srgbClr val="FFFFFF"/>
          </a:effectRef>
          <a:fontRef idx="minor">
            <a:schemeClr val="tx1"/>
          </a:fontRef>
        </p:style>
      </p:cxnSp>
      <p:sp>
        <p:nvSpPr>
          <p:cNvPr id="258" name="文本框 79"/>
          <p:cNvSpPr txBox="1"/>
          <p:nvPr/>
        </p:nvSpPr>
        <p:spPr>
          <a:xfrm>
            <a:off x="6922770" y="3211195"/>
            <a:ext cx="2305685" cy="1036320"/>
          </a:xfrm>
          <a:prstGeom prst="rect">
            <a:avLst/>
          </a:prstGeom>
          <a:noFill/>
        </p:spPr>
        <p:txBody>
          <a:bodyPr wrap="square" rtlCol="0">
            <a:noAutofit/>
          </a:bodyPr>
          <a:lstStyle/>
          <a:p>
            <a:pPr indent="0" fontAlgn="auto"/>
            <a:r>
              <a:rPr lang="en-US" altLang="zh-CN" sz="1600" b="1">
                <a:solidFill>
                  <a:srgbClr val="FFFF00"/>
                </a:solidFill>
                <a:latin typeface="Times New Roman" panose="02020603050405020304" charset="0"/>
                <a:cs typeface="Times New Roman" panose="02020603050405020304" charset="0"/>
                <a:sym typeface="+mn-ea"/>
              </a:rPr>
              <a:t>Objective:</a:t>
            </a:r>
          </a:p>
          <a:p>
            <a:pPr indent="0" fontAlgn="auto"/>
            <a:r>
              <a:rPr lang="en-US" altLang="zh-CN" sz="1600" b="1">
                <a:solidFill>
                  <a:schemeClr val="bg1"/>
                </a:solidFill>
                <a:latin typeface="Times New Roman" panose="02020603050405020304" charset="0"/>
                <a:cs typeface="Times New Roman" panose="02020603050405020304" charset="0"/>
                <a:sym typeface="+mn-ea"/>
              </a:rPr>
              <a:t>Full-function,small-pixel,low-power</a:t>
            </a:r>
          </a:p>
          <a:p>
            <a:pPr indent="0" fontAlgn="auto"/>
            <a:r>
              <a:rPr lang="en-US" altLang="zh-CN" sz="1600" b="1">
                <a:solidFill>
                  <a:schemeClr val="tx1"/>
                </a:solidFill>
                <a:latin typeface="Times New Roman" panose="02020603050405020304" charset="0"/>
                <a:cs typeface="Times New Roman" panose="02020603050405020304" charset="0"/>
                <a:sym typeface="+mn-ea"/>
              </a:rPr>
              <a:t>~3μm spatial resolution</a:t>
            </a:r>
          </a:p>
          <a:p>
            <a:pPr indent="0" fontAlgn="auto"/>
            <a:endParaRPr lang="en-US" altLang="zh-CN" sz="1600" b="1">
              <a:solidFill>
                <a:schemeClr val="tx1"/>
              </a:solidFill>
              <a:latin typeface="Times New Roman" panose="02020603050405020304" charset="0"/>
              <a:cs typeface="Times New Roman" panose="02020603050405020304" charset="0"/>
              <a:sym typeface="+mn-ea"/>
            </a:endParaRPr>
          </a:p>
        </p:txBody>
      </p:sp>
      <p:sp>
        <p:nvSpPr>
          <p:cNvPr id="259" name="圆角矩形 89"/>
          <p:cNvSpPr/>
          <p:nvPr/>
        </p:nvSpPr>
        <p:spPr>
          <a:xfrm>
            <a:off x="9305290" y="3183890"/>
            <a:ext cx="2385060" cy="1063625"/>
          </a:xfrm>
          <a:prstGeom prst="roundRect">
            <a:avLst/>
          </a:prstGeom>
          <a:solidFill>
            <a:schemeClr val="accent5">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sz="1400" b="1">
              <a:latin typeface="Times New Roman" panose="02020603050405020304" charset="0"/>
              <a:cs typeface="Times New Roman" panose="02020603050405020304" charset="0"/>
            </a:endParaRPr>
          </a:p>
        </p:txBody>
      </p:sp>
      <p:sp>
        <p:nvSpPr>
          <p:cNvPr id="260" name="矩形 90"/>
          <p:cNvSpPr/>
          <p:nvPr/>
        </p:nvSpPr>
        <p:spPr>
          <a:xfrm>
            <a:off x="9588500" y="4424045"/>
            <a:ext cx="1479550" cy="43561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solidFill>
                  <a:srgbClr val="FF0000"/>
                </a:solidFill>
                <a:latin typeface="Times New Roman" panose="02020603050405020304" charset="0"/>
                <a:cs typeface="Times New Roman" panose="02020603050405020304" charset="0"/>
              </a:rPr>
              <a:t>20</a:t>
            </a:r>
            <a:r>
              <a:rPr lang="en-US" altLang="zh-CN" sz="1600">
                <a:solidFill>
                  <a:srgbClr val="FF0000"/>
                </a:solidFill>
                <a:latin typeface="Times New Roman" panose="02020603050405020304" charset="0"/>
                <a:cs typeface="Times New Roman" panose="02020603050405020304" charset="0"/>
                <a:sym typeface="+mn-ea"/>
              </a:rPr>
              <a:t>μm</a:t>
            </a:r>
            <a:r>
              <a:rPr lang="zh-CN" altLang="en-US" sz="1600">
                <a:solidFill>
                  <a:srgbClr val="FF0000"/>
                </a:solidFill>
                <a:latin typeface="Times New Roman" panose="02020603050405020304" charset="0"/>
                <a:cs typeface="Times New Roman" panose="02020603050405020304" charset="0"/>
              </a:rPr>
              <a:t>×</a:t>
            </a:r>
            <a:r>
              <a:rPr lang="en-US" altLang="zh-CN" sz="1600">
                <a:solidFill>
                  <a:srgbClr val="FF0000"/>
                </a:solidFill>
                <a:latin typeface="Times New Roman" panose="02020603050405020304" charset="0"/>
                <a:cs typeface="Times New Roman" panose="02020603050405020304" charset="0"/>
              </a:rPr>
              <a:t>29μm</a:t>
            </a:r>
            <a:endParaRPr lang="en-US" altLang="zh-CN" sz="1600">
              <a:solidFill>
                <a:srgbClr val="FF0000"/>
              </a:solidFill>
              <a:latin typeface="Times New Roman" panose="02020603050405020304" charset="0"/>
              <a:cs typeface="Times New Roman" panose="02020603050405020304" charset="0"/>
              <a:sym typeface="+mn-ea"/>
            </a:endParaRPr>
          </a:p>
        </p:txBody>
      </p:sp>
      <p:sp>
        <p:nvSpPr>
          <p:cNvPr id="261" name="矩形 91"/>
          <p:cNvSpPr/>
          <p:nvPr/>
        </p:nvSpPr>
        <p:spPr>
          <a:xfrm>
            <a:off x="9588500" y="4914265"/>
            <a:ext cx="1904365" cy="474980"/>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r>
              <a:rPr lang="en-US" altLang="zh-CN" sz="1600">
                <a:solidFill>
                  <a:schemeClr val="tx1"/>
                </a:solidFill>
                <a:latin typeface="Times New Roman" panose="02020603050405020304" charset="0"/>
                <a:cs typeface="Times New Roman" panose="02020603050405020304" charset="0"/>
              </a:rPr>
              <a:t>FPN&lt;20e</a:t>
            </a:r>
            <a:r>
              <a:rPr lang="en-US" altLang="zh-CN" sz="1600" baseline="30000">
                <a:solidFill>
                  <a:schemeClr val="tx1"/>
                </a:solidFill>
                <a:latin typeface="Times New Roman" panose="02020603050405020304" charset="0"/>
                <a:cs typeface="Times New Roman" panose="02020603050405020304" charset="0"/>
              </a:rPr>
              <a:t>-</a:t>
            </a:r>
          </a:p>
          <a:p>
            <a:pPr algn="l"/>
            <a:r>
              <a:rPr lang="en-US" altLang="zh-CN" sz="1600">
                <a:solidFill>
                  <a:schemeClr val="tx1"/>
                </a:solidFill>
                <a:latin typeface="Times New Roman" panose="02020603050405020304" charset="0"/>
                <a:cs typeface="Times New Roman" panose="02020603050405020304" charset="0"/>
              </a:rPr>
              <a:t>Power&lt;100mW/cm</a:t>
            </a:r>
            <a:r>
              <a:rPr lang="en-US" altLang="zh-CN" sz="1600" baseline="30000">
                <a:solidFill>
                  <a:schemeClr val="tx1"/>
                </a:solidFill>
                <a:latin typeface="Times New Roman" panose="02020603050405020304" charset="0"/>
                <a:cs typeface="Times New Roman" panose="02020603050405020304" charset="0"/>
              </a:rPr>
              <a:t>2</a:t>
            </a:r>
          </a:p>
        </p:txBody>
      </p:sp>
      <p:sp>
        <p:nvSpPr>
          <p:cNvPr id="262" name="矩形 92"/>
          <p:cNvSpPr/>
          <p:nvPr/>
        </p:nvSpPr>
        <p:spPr>
          <a:xfrm>
            <a:off x="9588500" y="5457825"/>
            <a:ext cx="1479550" cy="294005"/>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b="1">
                <a:solidFill>
                  <a:schemeClr val="tx1"/>
                </a:solidFill>
                <a:latin typeface="Times New Roman" panose="02020603050405020304" charset="0"/>
                <a:cs typeface="Times New Roman" panose="02020603050405020304" charset="0"/>
              </a:rPr>
              <a:t>AERD</a:t>
            </a:r>
          </a:p>
        </p:txBody>
      </p:sp>
      <p:cxnSp>
        <p:nvCxnSpPr>
          <p:cNvPr id="263" name="直接连接符 93"/>
          <p:cNvCxnSpPr/>
          <p:nvPr/>
        </p:nvCxnSpPr>
        <p:spPr>
          <a:xfrm flipH="1">
            <a:off x="9471660" y="4244975"/>
            <a:ext cx="6350" cy="136144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64" name="直接连接符 94"/>
          <p:cNvCxnSpPr/>
          <p:nvPr/>
        </p:nvCxnSpPr>
        <p:spPr>
          <a:xfrm>
            <a:off x="9484360" y="4652645"/>
            <a:ext cx="101600" cy="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65" name="直接连接符 95"/>
          <p:cNvCxnSpPr>
            <a:endCxn id="261" idx="1"/>
          </p:cNvCxnSpPr>
          <p:nvPr/>
        </p:nvCxnSpPr>
        <p:spPr>
          <a:xfrm>
            <a:off x="9476105" y="5151755"/>
            <a:ext cx="112395" cy="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266" name="直接连接符 96"/>
          <p:cNvCxnSpPr>
            <a:endCxn id="262" idx="1"/>
          </p:cNvCxnSpPr>
          <p:nvPr/>
        </p:nvCxnSpPr>
        <p:spPr>
          <a:xfrm>
            <a:off x="9457690" y="5605145"/>
            <a:ext cx="130810" cy="0"/>
          </a:xfrm>
          <a:prstGeom prst="line">
            <a:avLst/>
          </a:prstGeom>
          <a:ln w="38100"/>
        </p:spPr>
        <p:style>
          <a:lnRef idx="2">
            <a:schemeClr val="accent1"/>
          </a:lnRef>
          <a:fillRef idx="0">
            <a:srgbClr val="FFFFFF"/>
          </a:fillRef>
          <a:effectRef idx="0">
            <a:srgbClr val="FFFFFF"/>
          </a:effectRef>
          <a:fontRef idx="minor">
            <a:schemeClr val="tx1"/>
          </a:fontRef>
        </p:style>
      </p:cxnSp>
      <p:sp>
        <p:nvSpPr>
          <p:cNvPr id="267" name="文本框 97"/>
          <p:cNvSpPr txBox="1"/>
          <p:nvPr/>
        </p:nvSpPr>
        <p:spPr>
          <a:xfrm>
            <a:off x="9305290" y="3211195"/>
            <a:ext cx="2385695" cy="1036320"/>
          </a:xfrm>
          <a:prstGeom prst="rect">
            <a:avLst/>
          </a:prstGeom>
          <a:noFill/>
        </p:spPr>
        <p:txBody>
          <a:bodyPr wrap="square" rtlCol="0">
            <a:noAutofit/>
          </a:bodyPr>
          <a:lstStyle/>
          <a:p>
            <a:pPr indent="0" fontAlgn="auto"/>
            <a:r>
              <a:rPr lang="en-US" altLang="zh-CN" sz="1600" b="1">
                <a:solidFill>
                  <a:srgbClr val="FFFF00"/>
                </a:solidFill>
                <a:latin typeface="Times New Roman" panose="02020603050405020304" charset="0"/>
                <a:cs typeface="Times New Roman" panose="02020603050405020304" charset="0"/>
                <a:sym typeface="+mn-ea"/>
              </a:rPr>
              <a:t>Objective:</a:t>
            </a:r>
          </a:p>
          <a:p>
            <a:pPr indent="0" fontAlgn="auto"/>
            <a:r>
              <a:rPr lang="en-US" altLang="zh-CN" sz="1600" b="1">
                <a:solidFill>
                  <a:schemeClr val="bg1"/>
                </a:solidFill>
                <a:latin typeface="Times New Roman" panose="02020603050405020304" charset="0"/>
                <a:cs typeface="Times New Roman" panose="02020603050405020304" charset="0"/>
                <a:sym typeface="+mn-ea"/>
              </a:rPr>
              <a:t>Full-function,small-pixel,low-power</a:t>
            </a:r>
          </a:p>
          <a:p>
            <a:pPr indent="0" fontAlgn="auto"/>
            <a:r>
              <a:rPr lang="en-US" altLang="zh-CN" sz="1600" b="1">
                <a:latin typeface="Times New Roman" panose="02020603050405020304" charset="0"/>
                <a:cs typeface="Times New Roman" panose="02020603050405020304" charset="0"/>
                <a:sym typeface="+mn-ea"/>
              </a:rPr>
              <a:t>~1μs time granularity</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Title 1"/>
          <p:cNvSpPr>
            <a:spLocks noGrp="1"/>
          </p:cNvSpPr>
          <p:nvPr>
            <p:ph type="title"/>
          </p:nvPr>
        </p:nvSpPr>
        <p:spPr>
          <a:xfrm>
            <a:off x="220980" y="109855"/>
            <a:ext cx="4600575" cy="640080"/>
          </a:xfrm>
        </p:spPr>
        <p:txBody>
          <a:bodyPr wrap="square" anchor="ctr">
            <a:normAutofit/>
          </a:bodyPr>
          <a:lstStyle/>
          <a:p>
            <a:pPr algn="l">
              <a:buClrTx/>
              <a:buSzTx/>
              <a:buFontTx/>
            </a:pPr>
            <a:r>
              <a:rPr lang="en-US" altLang="zh-CN" sz="2500" b="1" i="0">
                <a:solidFill>
                  <a:schemeClr val="bg1"/>
                </a:solidFill>
              </a:rPr>
              <a:t>Readout Architecture</a:t>
            </a:r>
          </a:p>
        </p:txBody>
      </p:sp>
      <p:sp>
        <p:nvSpPr>
          <p:cNvPr id="270" name="TextBox 2"/>
          <p:cNvSpPr txBox="1"/>
          <p:nvPr/>
        </p:nvSpPr>
        <p:spPr>
          <a:xfrm>
            <a:off x="502920" y="1051560"/>
            <a:ext cx="3520440" cy="551180"/>
          </a:xfrm>
          <a:prstGeom prst="rect">
            <a:avLst/>
          </a:prstGeom>
          <a:noFill/>
        </p:spPr>
        <p:txBody>
          <a:bodyPr wrap="square" lIns="18288" tIns="9144" rIns="18288" bIns="9144" anchor="t">
            <a:spAutoFit/>
          </a:bodyPr>
          <a:lstStyle/>
          <a:p>
            <a:pPr algn="ctr">
              <a:spcAft>
                <a:spcPts val="200"/>
              </a:spcAft>
            </a:pPr>
            <a:r>
              <a:rPr sz="1900" b="1" i="0">
                <a:solidFill>
                  <a:srgbClr val="FF0000"/>
                </a:solidFill>
                <a:latin typeface="Times New Roman" panose="02020603050405020304"/>
              </a:rPr>
              <a:t>Rolling </a:t>
            </a:r>
            <a:r>
              <a:rPr lang="en-US" sz="1900" b="1" i="0">
                <a:solidFill>
                  <a:srgbClr val="FF0000"/>
                </a:solidFill>
                <a:latin typeface="Times New Roman" panose="02020603050405020304"/>
              </a:rPr>
              <a:t>S</a:t>
            </a:r>
            <a:r>
              <a:rPr sz="1900" b="1" i="0">
                <a:solidFill>
                  <a:srgbClr val="FF0000"/>
                </a:solidFill>
                <a:latin typeface="Times New Roman" panose="02020603050405020304"/>
              </a:rPr>
              <a:t>hutter</a:t>
            </a:r>
          </a:p>
          <a:p>
            <a:pPr algn="ctr">
              <a:spcAft>
                <a:spcPts val="0"/>
              </a:spcAft>
            </a:pPr>
            <a:r>
              <a:rPr sz="1400" b="0" i="1">
                <a:solidFill>
                  <a:srgbClr val="595959"/>
                </a:solidFill>
                <a:latin typeface="Times New Roman" panose="02020603050405020304"/>
              </a:rPr>
              <a:t>MIMOSA-type</a:t>
            </a:r>
          </a:p>
        </p:txBody>
      </p:sp>
      <p:sp>
        <p:nvSpPr>
          <p:cNvPr id="271" name="TextBox 3"/>
          <p:cNvSpPr txBox="1"/>
          <p:nvPr/>
        </p:nvSpPr>
        <p:spPr>
          <a:xfrm>
            <a:off x="502920" y="1831340"/>
            <a:ext cx="3607435" cy="1517650"/>
          </a:xfrm>
          <a:prstGeom prst="rect">
            <a:avLst/>
          </a:prstGeom>
          <a:noFill/>
        </p:spPr>
        <p:txBody>
          <a:bodyPr wrap="square" lIns="18288" tIns="9144" rIns="18288" bIns="9144" anchor="t">
            <a:noAutofit/>
          </a:bodyPr>
          <a:lstStyle/>
          <a:p>
            <a:pPr marL="285750" indent="-285750" algn="l">
              <a:spcAft>
                <a:spcPts val="500"/>
              </a:spcAft>
              <a:buFont typeface="Arial" panose="020B0604020202020204" pitchFamily="34" charset="0"/>
              <a:buChar char="•"/>
            </a:pPr>
            <a:r>
              <a:rPr b="0" i="0">
                <a:solidFill>
                  <a:srgbClr val="262626"/>
                </a:solidFill>
                <a:latin typeface="Times New Roman" panose="02020603050405020304"/>
              </a:rPr>
              <a:t>Row-by-row scan of the full array</a:t>
            </a:r>
          </a:p>
          <a:p>
            <a:pPr marL="285750" indent="-285750" algn="l">
              <a:spcAft>
                <a:spcPts val="500"/>
              </a:spcAft>
              <a:buFont typeface="Arial" panose="020B0604020202020204" pitchFamily="34" charset="0"/>
              <a:buChar char="•"/>
            </a:pPr>
            <a:r>
              <a:rPr b="0" i="0">
                <a:solidFill>
                  <a:srgbClr val="262626"/>
                </a:solidFill>
                <a:latin typeface="Times New Roman" panose="02020603050405020304"/>
              </a:rPr>
              <a:t>Fine spatial resolution</a:t>
            </a:r>
          </a:p>
          <a:p>
            <a:pPr marL="285750" indent="-285750" algn="l">
              <a:spcAft>
                <a:spcPts val="500"/>
              </a:spcAft>
              <a:buFont typeface="Arial" panose="020B0604020202020204" pitchFamily="34" charset="0"/>
              <a:buChar char="•"/>
            </a:pPr>
            <a:r>
              <a:rPr lang="en-US" altLang="zh-CN" b="0" i="0">
                <a:solidFill>
                  <a:srgbClr val="262626"/>
                </a:solidFill>
                <a:latin typeface="Times New Roman" panose="02020603050405020304"/>
              </a:rPr>
              <a:t>Simple, but slow(</a:t>
            </a:r>
            <a:r>
              <a:rPr b="0" i="0">
                <a:solidFill>
                  <a:srgbClr val="262626"/>
                </a:solidFill>
                <a:latin typeface="Times New Roman" panose="02020603050405020304"/>
              </a:rPr>
              <a:t>Timing bounded by the frame period (~100 μs class</a:t>
            </a:r>
            <a:r>
              <a:rPr>
                <a:solidFill>
                  <a:srgbClr val="262626"/>
                </a:solidFill>
                <a:latin typeface="Times New Roman" panose="02020603050405020304"/>
                <a:sym typeface="+mn-ea"/>
              </a:rPr>
              <a:t>)</a:t>
            </a:r>
            <a:r>
              <a:rPr lang="en-US" altLang="zh-CN">
                <a:solidFill>
                  <a:srgbClr val="262626"/>
                </a:solidFill>
                <a:latin typeface="Times New Roman" panose="02020603050405020304"/>
                <a:sym typeface="+mn-ea"/>
              </a:rPr>
              <a:t>)</a:t>
            </a:r>
          </a:p>
        </p:txBody>
      </p:sp>
      <p:sp>
        <p:nvSpPr>
          <p:cNvPr id="272" name="TextBox 4"/>
          <p:cNvSpPr txBox="1"/>
          <p:nvPr/>
        </p:nvSpPr>
        <p:spPr>
          <a:xfrm>
            <a:off x="4315968" y="1051560"/>
            <a:ext cx="3520440" cy="868680"/>
          </a:xfrm>
          <a:prstGeom prst="rect">
            <a:avLst/>
          </a:prstGeom>
          <a:noFill/>
        </p:spPr>
        <p:txBody>
          <a:bodyPr wrap="square" lIns="18288" tIns="9144" rIns="18288" bIns="9144" anchor="t">
            <a:spAutoFit/>
          </a:bodyPr>
          <a:lstStyle/>
          <a:p>
            <a:pPr algn="ctr">
              <a:spcAft>
                <a:spcPts val="200"/>
              </a:spcAft>
            </a:pPr>
            <a:r>
              <a:rPr sz="1900" b="1" i="0">
                <a:solidFill>
                  <a:srgbClr val="FF0000"/>
                </a:solidFill>
                <a:latin typeface="Times New Roman" panose="02020603050405020304"/>
              </a:rPr>
              <a:t>Column drain</a:t>
            </a:r>
          </a:p>
          <a:p>
            <a:pPr algn="ctr">
              <a:spcAft>
                <a:spcPts val="0"/>
              </a:spcAft>
            </a:pPr>
            <a:r>
              <a:rPr sz="1400" b="0" i="1">
                <a:solidFill>
                  <a:srgbClr val="595959"/>
                </a:solidFill>
                <a:latin typeface="Times New Roman" panose="02020603050405020304"/>
              </a:rPr>
              <a:t>FE-I3-type</a:t>
            </a:r>
          </a:p>
        </p:txBody>
      </p:sp>
      <p:sp>
        <p:nvSpPr>
          <p:cNvPr id="273" name="TextBox 5"/>
          <p:cNvSpPr txBox="1"/>
          <p:nvPr/>
        </p:nvSpPr>
        <p:spPr>
          <a:xfrm>
            <a:off x="4354195" y="1831340"/>
            <a:ext cx="3759835" cy="1324610"/>
          </a:xfrm>
          <a:prstGeom prst="rect">
            <a:avLst/>
          </a:prstGeom>
          <a:noFill/>
        </p:spPr>
        <p:txBody>
          <a:bodyPr wrap="square" lIns="18288" tIns="9144" rIns="18288" bIns="9144" anchor="t">
            <a:noAutofit/>
          </a:bodyPr>
          <a:lstStyle/>
          <a:p>
            <a:pPr marL="285750" indent="-285750" algn="l">
              <a:spcAft>
                <a:spcPts val="500"/>
              </a:spcAft>
              <a:buFont typeface="Arial" panose="020B0604020202020204" pitchFamily="34" charset="0"/>
              <a:buChar char="•"/>
            </a:pPr>
            <a:r>
              <a:rPr b="0" i="0">
                <a:solidFill>
                  <a:srgbClr val="262626"/>
                </a:solidFill>
                <a:latin typeface="Times New Roman" panose="02020603050405020304"/>
              </a:rPr>
              <a:t>Event-driven; each pixel has an independent address</a:t>
            </a:r>
          </a:p>
          <a:p>
            <a:pPr marL="285750" indent="-285750" algn="l">
              <a:spcAft>
                <a:spcPts val="500"/>
              </a:spcAft>
              <a:buFont typeface="Arial" panose="020B0604020202020204" pitchFamily="34" charset="0"/>
              <a:buChar char="•"/>
            </a:pPr>
            <a:r>
              <a:rPr lang="en-US" altLang="zh-CN" b="0" i="0">
                <a:solidFill>
                  <a:srgbClr val="262626"/>
                </a:solidFill>
                <a:latin typeface="Times New Roman" panose="02020603050405020304"/>
              </a:rPr>
              <a:t>Column-level storage</a:t>
            </a:r>
          </a:p>
          <a:p>
            <a:pPr marL="285750" indent="-285750" algn="l">
              <a:spcAft>
                <a:spcPts val="500"/>
              </a:spcAft>
              <a:buFont typeface="Arial" panose="020B0604020202020204" pitchFamily="34" charset="0"/>
              <a:buChar char="•"/>
            </a:pPr>
            <a:r>
              <a:rPr lang="en-US" altLang="zh-CN" b="0" i="0">
                <a:solidFill>
                  <a:srgbClr val="262626"/>
                </a:solidFill>
                <a:latin typeface="Times New Roman" panose="02020603050405020304"/>
              </a:rPr>
              <a:t>Parallel column readout</a:t>
            </a:r>
            <a:endParaRPr b="0" i="0">
              <a:solidFill>
                <a:srgbClr val="262626"/>
              </a:solidFill>
              <a:latin typeface="Times New Roman" panose="02020603050405020304"/>
            </a:endParaRPr>
          </a:p>
        </p:txBody>
      </p:sp>
      <p:sp>
        <p:nvSpPr>
          <p:cNvPr id="274" name="TextBox 6"/>
          <p:cNvSpPr txBox="1"/>
          <p:nvPr/>
        </p:nvSpPr>
        <p:spPr>
          <a:xfrm>
            <a:off x="8129016" y="1051560"/>
            <a:ext cx="3520440" cy="525145"/>
          </a:xfrm>
          <a:prstGeom prst="rect">
            <a:avLst/>
          </a:prstGeom>
          <a:noFill/>
        </p:spPr>
        <p:txBody>
          <a:bodyPr wrap="square" lIns="18288" tIns="9144" rIns="18288" bIns="9144" anchor="t">
            <a:spAutoFit/>
          </a:bodyPr>
          <a:lstStyle/>
          <a:p>
            <a:pPr algn="ctr">
              <a:spcAft>
                <a:spcPts val="0"/>
              </a:spcAft>
            </a:pPr>
            <a:r>
              <a:rPr lang="en-US" sz="1900" b="1" i="0">
                <a:solidFill>
                  <a:srgbClr val="FF0000"/>
                </a:solidFill>
                <a:latin typeface="Times New Roman" panose="02020603050405020304"/>
              </a:rPr>
              <a:t>AERD</a:t>
            </a:r>
          </a:p>
          <a:p>
            <a:pPr algn="ctr">
              <a:spcAft>
                <a:spcPts val="0"/>
              </a:spcAft>
            </a:pPr>
            <a:r>
              <a:rPr sz="1400" b="0" i="1">
                <a:solidFill>
                  <a:srgbClr val="595959"/>
                </a:solidFill>
                <a:latin typeface="Times New Roman" panose="02020603050405020304"/>
              </a:rPr>
              <a:t>ALPIDE-type</a:t>
            </a:r>
          </a:p>
        </p:txBody>
      </p:sp>
      <p:sp>
        <p:nvSpPr>
          <p:cNvPr id="275" name="TextBox 7"/>
          <p:cNvSpPr txBox="1"/>
          <p:nvPr/>
        </p:nvSpPr>
        <p:spPr>
          <a:xfrm>
            <a:off x="8129270" y="1831340"/>
            <a:ext cx="3520440" cy="1257935"/>
          </a:xfrm>
          <a:prstGeom prst="rect">
            <a:avLst/>
          </a:prstGeom>
          <a:noFill/>
        </p:spPr>
        <p:txBody>
          <a:bodyPr wrap="square" lIns="18288" tIns="9144" rIns="18288" bIns="9144" anchor="t">
            <a:noAutofit/>
          </a:bodyPr>
          <a:lstStyle/>
          <a:p>
            <a:pPr marL="285750" indent="-285750" algn="l">
              <a:spcAft>
                <a:spcPts val="500"/>
              </a:spcAft>
              <a:buFont typeface="Arial" panose="020B0604020202020204" pitchFamily="34" charset="0"/>
              <a:buChar char="•"/>
            </a:pPr>
            <a:r>
              <a:rPr b="0" i="0">
                <a:solidFill>
                  <a:srgbClr val="262626"/>
                </a:solidFill>
                <a:latin typeface="Times New Roman" panose="02020603050405020304"/>
              </a:rPr>
              <a:t>Event-driven; hierarchical tree arbitration</a:t>
            </a:r>
          </a:p>
          <a:p>
            <a:pPr marL="285750" indent="-285750" algn="l">
              <a:spcAft>
                <a:spcPts val="500"/>
              </a:spcAft>
              <a:buFont typeface="Arial" panose="020B0604020202020204" pitchFamily="34" charset="0"/>
              <a:buChar char="•"/>
            </a:pPr>
            <a:r>
              <a:rPr b="0" i="0">
                <a:solidFill>
                  <a:srgbClr val="262626"/>
                </a:solidFill>
                <a:latin typeface="Times New Roman" panose="02020603050405020304"/>
              </a:rPr>
              <a:t>Only hit-related pixels read out</a:t>
            </a:r>
          </a:p>
          <a:p>
            <a:pPr marL="285750" indent="-285750" algn="l">
              <a:spcAft>
                <a:spcPts val="500"/>
              </a:spcAft>
              <a:buFont typeface="Arial" panose="020B0604020202020204" pitchFamily="34" charset="0"/>
              <a:buChar char="•"/>
            </a:pPr>
            <a:r>
              <a:rPr b="0" i="0">
                <a:solidFill>
                  <a:srgbClr val="262626"/>
                </a:solidFill>
                <a:latin typeface="Times New Roman" panose="02020603050405020304"/>
              </a:rPr>
              <a:t>Sparse, fast, low power</a:t>
            </a:r>
          </a:p>
        </p:txBody>
      </p:sp>
      <p:sp>
        <p:nvSpPr>
          <p:cNvPr id="276" name="Rounded Rectangle 10"/>
          <p:cNvSpPr/>
          <p:nvPr/>
        </p:nvSpPr>
        <p:spPr>
          <a:xfrm>
            <a:off x="502920" y="5864225"/>
            <a:ext cx="11201400" cy="566928"/>
          </a:xfrm>
          <a:prstGeom prst="roundRect">
            <a:avLst/>
          </a:prstGeom>
          <a:solidFill>
            <a:srgbClr val="00409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a:solidFill>
                  <a:srgbClr val="FFFFFF"/>
                </a:solidFill>
                <a:latin typeface="Times New Roman" panose="02020603050405020304"/>
              </a:rPr>
              <a:t>JadePix-4: AERD</a:t>
            </a:r>
            <a:r>
              <a:rPr lang="en-US" sz="2000" b="1" i="0">
                <a:solidFill>
                  <a:srgbClr val="FFFFFF"/>
                </a:solidFill>
                <a:latin typeface="Times New Roman" panose="02020603050405020304"/>
              </a:rPr>
              <a:t> readout </a:t>
            </a:r>
            <a:r>
              <a:rPr lang="en-US" altLang="zh-CN" sz="2000" b="1" i="0">
                <a:solidFill>
                  <a:srgbClr val="FFFFFF"/>
                </a:solidFill>
                <a:latin typeface="Times New Roman" panose="02020603050405020304"/>
              </a:rPr>
              <a:t>architecture</a:t>
            </a:r>
            <a:r>
              <a:rPr sz="2000" b="1" i="0">
                <a:solidFill>
                  <a:srgbClr val="FFFFFF"/>
                </a:solidFill>
                <a:latin typeface="Times New Roman" panose="02020603050405020304"/>
              </a:rPr>
              <a:t> → compact pixels without in-pixel encoding logic</a:t>
            </a:r>
          </a:p>
        </p:txBody>
      </p:sp>
      <p:pic>
        <p:nvPicPr>
          <p:cNvPr id="277" name="图片 12"/>
          <p:cNvPicPr>
            <a:picLocks noChangeAspect="1"/>
          </p:cNvPicPr>
          <p:nvPr/>
        </p:nvPicPr>
        <p:blipFill>
          <a:blip r:embed="rId3"/>
          <a:stretch>
            <a:fillRect/>
          </a:stretch>
        </p:blipFill>
        <p:spPr>
          <a:xfrm>
            <a:off x="1341120" y="3156585"/>
            <a:ext cx="1844040" cy="1924050"/>
          </a:xfrm>
          <a:prstGeom prst="rect">
            <a:avLst/>
          </a:prstGeom>
        </p:spPr>
      </p:pic>
      <p:pic>
        <p:nvPicPr>
          <p:cNvPr id="278" name="图片 13"/>
          <p:cNvPicPr>
            <a:picLocks noChangeAspect="1"/>
          </p:cNvPicPr>
          <p:nvPr/>
        </p:nvPicPr>
        <p:blipFill>
          <a:blip r:embed="rId4"/>
          <a:stretch>
            <a:fillRect/>
          </a:stretch>
        </p:blipFill>
        <p:spPr>
          <a:xfrm>
            <a:off x="4952365" y="3269615"/>
            <a:ext cx="2247900" cy="1811020"/>
          </a:xfrm>
          <a:prstGeom prst="rect">
            <a:avLst/>
          </a:prstGeom>
        </p:spPr>
      </p:pic>
      <p:pic>
        <p:nvPicPr>
          <p:cNvPr id="279" name="图片 15"/>
          <p:cNvPicPr>
            <a:picLocks noChangeAspect="1"/>
          </p:cNvPicPr>
          <p:nvPr/>
        </p:nvPicPr>
        <p:blipFill>
          <a:blip r:embed="rId5"/>
          <a:stretch>
            <a:fillRect/>
          </a:stretch>
        </p:blipFill>
        <p:spPr>
          <a:xfrm>
            <a:off x="8601710" y="3120390"/>
            <a:ext cx="1941195" cy="2235200"/>
          </a:xfrm>
          <a:prstGeom prst="rect">
            <a:avLst/>
          </a:prstGeom>
        </p:spPr>
      </p:pic>
      <p:sp>
        <p:nvSpPr>
          <p:cNvPr id="280" name="文本框 19"/>
          <p:cNvSpPr txBox="1"/>
          <p:nvPr/>
        </p:nvSpPr>
        <p:spPr>
          <a:xfrm>
            <a:off x="1085850" y="5386070"/>
            <a:ext cx="9341485" cy="337185"/>
          </a:xfrm>
          <a:prstGeom prst="rect">
            <a:avLst/>
          </a:prstGeom>
        </p:spPr>
        <p:txBody>
          <a:bodyPr wrap="square">
            <a:spAutoFit/>
          </a:bodyPr>
          <a:lstStyle/>
          <a:p>
            <a:r>
              <a:rPr lang="en-US" altLang="zh-CN" sz="1600">
                <a:solidFill>
                  <a:srgbClr val="000000"/>
                </a:solidFill>
                <a:latin typeface="Times New Roman" panose="02020603050405020304"/>
                <a:ea typeface="Times New Roman" panose="02020603050405020304"/>
              </a:rPr>
              <a:t>Rolling shutter -MIMOSA		      Column drain -FE-I3 	             	      AERD –ALPIDE</a:t>
            </a:r>
          </a:p>
        </p:txBody>
      </p:sp>
      <p:sp>
        <p:nvSpPr>
          <p:cNvPr id="281" name="矩形 20"/>
          <p:cNvSpPr/>
          <p:nvPr/>
        </p:nvSpPr>
        <p:spPr>
          <a:xfrm>
            <a:off x="1085850" y="5346700"/>
            <a:ext cx="2395220" cy="376555"/>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282" name="矩形 21"/>
          <p:cNvSpPr/>
          <p:nvPr/>
        </p:nvSpPr>
        <p:spPr>
          <a:xfrm>
            <a:off x="4952365" y="5355590"/>
            <a:ext cx="2178050" cy="358140"/>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283" name="矩形 22"/>
          <p:cNvSpPr/>
          <p:nvPr/>
        </p:nvSpPr>
        <p:spPr>
          <a:xfrm>
            <a:off x="8601710" y="5346700"/>
            <a:ext cx="1825625" cy="355600"/>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文本框 2"/>
          <p:cNvSpPr txBox="1"/>
          <p:nvPr/>
        </p:nvSpPr>
        <p:spPr>
          <a:xfrm>
            <a:off x="5701666" y="1231734"/>
            <a:ext cx="5080000" cy="4615180"/>
          </a:xfrm>
          <a:prstGeom prst="rect">
            <a:avLst/>
          </a:prstGeom>
        </p:spPr>
        <p:txBody>
          <a:bodyPr>
            <a:spAutoFit/>
          </a:bodyPr>
          <a:lstStyle/>
          <a:p>
            <a:pPr marL="0" indent="0">
              <a:lnSpc>
                <a:spcPct val="210000"/>
              </a:lnSpc>
              <a:spcBef>
                <a:spcPct val="0"/>
              </a:spcBef>
              <a:spcAft>
                <a:spcPct val="0"/>
              </a:spcAft>
            </a:pPr>
            <a:r>
              <a:rPr lang="en-US" altLang="zh-CN" sz="2800" b="0" i="0" dirty="0">
                <a:solidFill>
                  <a:srgbClr val="262626"/>
                </a:solidFill>
                <a:latin typeface="Times New Roman" panose="02020603050405020304" charset="0"/>
                <a:ea typeface="楷体" panose="02010609060101010101" charset="-122"/>
                <a:cs typeface="Times New Roman" panose="02020603050405020304" charset="0"/>
              </a:rPr>
              <a:t>Motivation &amp; Background</a:t>
            </a:r>
            <a:endParaRPr lang="en-US" altLang="zh-CN"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b="0" i="0" dirty="0">
                <a:solidFill>
                  <a:srgbClr val="FF0000"/>
                </a:solidFill>
                <a:latin typeface="Times New Roman" panose="02020603050405020304" charset="0"/>
                <a:ea typeface="楷体" panose="02010609060101010101" charset="-122"/>
                <a:cs typeface="Times New Roman" panose="02020603050405020304" charset="0"/>
              </a:rPr>
              <a:t>Design of JadePix-4</a:t>
            </a:r>
            <a:endParaRPr lang="zh-CN" altLang="en-US" sz="3200" b="0" i="0" dirty="0">
              <a:solidFill>
                <a:srgbClr val="FF0000"/>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dirty="0">
                <a:solidFill>
                  <a:schemeClr val="tx1"/>
                </a:solidFill>
                <a:latin typeface="Times New Roman" panose="02020603050405020304" charset="0"/>
                <a:ea typeface="楷体" panose="02010609060101010101" charset="-122"/>
                <a:cs typeface="Times New Roman" panose="02020603050405020304" charset="0"/>
                <a:sym typeface="+mn-ea"/>
              </a:rPr>
              <a:t>Test System &amp; Laboratory Test</a:t>
            </a:r>
          </a:p>
          <a:p>
            <a:pPr marL="0" indent="0">
              <a:lnSpc>
                <a:spcPct val="210000"/>
              </a:lnSpc>
              <a:spcBef>
                <a:spcPct val="0"/>
              </a:spcBef>
              <a:spcAft>
                <a:spcPct val="0"/>
              </a:spcAft>
            </a:pPr>
            <a:r>
              <a:rPr lang="zh-CN" altLang="en-US" sz="2800" b="0" i="0" dirty="0">
                <a:solidFill>
                  <a:srgbClr val="262626"/>
                </a:solidFill>
                <a:latin typeface="Times New Roman" panose="02020603050405020304" charset="0"/>
                <a:ea typeface="楷体" panose="02010609060101010101" charset="-122"/>
                <a:cs typeface="Times New Roman" panose="02020603050405020304" charset="0"/>
                <a:sym typeface="+mn-ea"/>
              </a:rPr>
              <a:t>Beam Test &amp; Results</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zh-CN" altLang="en-US" sz="2800" b="0" i="0" dirty="0">
                <a:solidFill>
                  <a:srgbClr val="262626"/>
                </a:solidFill>
                <a:latin typeface="Times New Roman" panose="02020603050405020304" charset="0"/>
                <a:ea typeface="楷体" panose="02010609060101010101" charset="-122"/>
                <a:cs typeface="Times New Roman" panose="02020603050405020304" charset="0"/>
              </a:rPr>
              <a:t>Summary &amp; Outlook</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p:txBody>
      </p:sp>
      <p:sp>
        <p:nvSpPr>
          <p:cNvPr id="286" name="文本框 4"/>
          <p:cNvSpPr txBox="1"/>
          <p:nvPr/>
        </p:nvSpPr>
        <p:spPr>
          <a:xfrm>
            <a:off x="4621711" y="1231734"/>
            <a:ext cx="884555" cy="3245485"/>
          </a:xfrm>
          <a:prstGeom prst="rect">
            <a:avLst/>
          </a:prstGeom>
          <a:noFill/>
        </p:spPr>
        <p:txBody>
          <a:bodyPr wrap="square" rtlCol="0">
            <a:noAutofit/>
          </a:bodyPr>
          <a:lstStyle/>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1</a:t>
            </a:r>
          </a:p>
          <a:p>
            <a:pPr algn="l">
              <a:lnSpc>
                <a:spcPct val="210000"/>
              </a:lnSpc>
              <a:buClrTx/>
              <a:buSzTx/>
              <a:buFontTx/>
              <a:buNone/>
            </a:pPr>
            <a:r>
              <a:rPr lang="zh-CN" altLang="en-US" sz="2800" dirty="0">
                <a:solidFill>
                  <a:srgbClr val="FF0000"/>
                </a:solidFill>
                <a:latin typeface="微软雅黑" panose="020B0503020204020204" pitchFamily="34" charset="-122"/>
                <a:ea typeface="微软雅黑" panose="020B0503020204020204" pitchFamily="34" charset="-122"/>
                <a:cs typeface="Times New Roman" panose="02020603050405020304" charset="0"/>
              </a:rPr>
              <a:t>2</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3</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4</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5</a:t>
            </a:r>
          </a:p>
        </p:txBody>
      </p:sp>
      <p:pic>
        <p:nvPicPr>
          <p:cNvPr id="287" name="图片 1"/>
          <p:cNvPicPr>
            <a:picLocks noChangeAspect="1"/>
          </p:cNvPicPr>
          <p:nvPr/>
        </p:nvPicPr>
        <p:blipFill>
          <a:blip r:embed="rId3"/>
          <a:srcRect l="29269" t="27229" r="30649" b="27502"/>
          <a:stretch>
            <a:fillRect/>
          </a:stretch>
        </p:blipFill>
        <p:spPr>
          <a:xfrm>
            <a:off x="9806305" y="0"/>
            <a:ext cx="2385695" cy="1630680"/>
          </a:xfrm>
          <a:prstGeom prst="rect">
            <a:avLst/>
          </a:prstGeom>
        </p:spPr>
      </p:pic>
      <p:pic>
        <p:nvPicPr>
          <p:cNvPr id="288" name="图片 8" descr="ccnu_logo_transparent"/>
          <p:cNvPicPr>
            <a:picLocks noChangeAspect="1"/>
          </p:cNvPicPr>
          <p:nvPr/>
        </p:nvPicPr>
        <p:blipFill>
          <a:blip r:embed="rId4"/>
          <a:stretch>
            <a:fillRect/>
          </a:stretch>
        </p:blipFill>
        <p:spPr>
          <a:xfrm>
            <a:off x="10160413" y="4832985"/>
            <a:ext cx="2031365" cy="2025015"/>
          </a:xfrm>
          <a:prstGeom prst="rect">
            <a:avLst/>
          </a:prstGeom>
        </p:spPr>
      </p:pic>
      <p:sp>
        <p:nvSpPr>
          <p:cNvPr id="289" name="Rectangle 9"/>
          <p:cNvSpPr/>
          <p:nvPr/>
        </p:nvSpPr>
        <p:spPr>
          <a:xfrm>
            <a:off x="1023620" y="1630680"/>
            <a:ext cx="2057400" cy="3246120"/>
          </a:xfrm>
          <a:prstGeom prst="rect">
            <a:avLst/>
          </a:prstGeom>
          <a:solidFill>
            <a:srgbClr val="00409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400" b="1" i="0">
                <a:solidFill>
                  <a:srgbClr val="FFFFFF"/>
                </a:solidFill>
                <a:latin typeface="Times New Roman" panose="02020603050405020304"/>
              </a:rPr>
              <a:t>Outline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Title 1"/>
          <p:cNvSpPr>
            <a:spLocks noGrp="1"/>
          </p:cNvSpPr>
          <p:nvPr>
            <p:ph type="title"/>
          </p:nvPr>
        </p:nvSpPr>
        <p:spPr>
          <a:xfrm>
            <a:off x="136525" y="74295"/>
            <a:ext cx="5761355" cy="640080"/>
          </a:xfrm>
        </p:spPr>
        <p:txBody>
          <a:bodyPr wrap="square" anchor="ctr"/>
          <a:lstStyle/>
          <a:p>
            <a:pPr algn="l">
              <a:buClrTx/>
              <a:buSzTx/>
              <a:buFontTx/>
            </a:pPr>
            <a:r>
              <a:rPr lang="en-US" altLang="zh-CN" sz="2500" b="1" i="0">
                <a:solidFill>
                  <a:schemeClr val="bg1"/>
                </a:solidFill>
              </a:rPr>
              <a:t>JadePix-4 Overview</a:t>
            </a:r>
          </a:p>
        </p:txBody>
      </p:sp>
      <p:sp>
        <p:nvSpPr>
          <p:cNvPr id="292" name="TextBox 2"/>
          <p:cNvSpPr txBox="1"/>
          <p:nvPr/>
        </p:nvSpPr>
        <p:spPr>
          <a:xfrm>
            <a:off x="506095" y="1005840"/>
            <a:ext cx="5866130" cy="5112385"/>
          </a:xfrm>
          <a:prstGeom prst="rect">
            <a:avLst/>
          </a:prstGeom>
          <a:noFill/>
        </p:spPr>
        <p:txBody>
          <a:bodyPr wrap="square" lIns="18288" tIns="9144" rIns="18288" bIns="9144" anchor="t">
            <a:noAutofit/>
          </a:bodyPr>
          <a:lstStyle/>
          <a:p>
            <a:pPr algn="l">
              <a:spcAft>
                <a:spcPts val="400"/>
              </a:spcAft>
            </a:pPr>
            <a:r>
              <a:rPr sz="1900" b="1" i="0" dirty="0">
                <a:solidFill>
                  <a:srgbClr val="FF0000"/>
                </a:solidFill>
                <a:latin typeface="Times New Roman" panose="02020603050405020304"/>
              </a:rPr>
              <a:t>Process: </a:t>
            </a:r>
            <a:r>
              <a:rPr sz="1900" b="1" i="0" dirty="0" err="1">
                <a:solidFill>
                  <a:srgbClr val="FF0000"/>
                </a:solidFill>
                <a:latin typeface="Times New Roman" panose="02020603050405020304"/>
              </a:rPr>
              <a:t>TowerJazz</a:t>
            </a:r>
            <a:r>
              <a:rPr sz="1900" b="1" i="0" dirty="0">
                <a:solidFill>
                  <a:srgbClr val="FF0000"/>
                </a:solidFill>
                <a:latin typeface="Times New Roman" panose="02020603050405020304"/>
              </a:rPr>
              <a:t> 180 nm CIS</a:t>
            </a:r>
          </a:p>
          <a:p>
            <a:pPr marL="742950" lvl="1" indent="-285750" algn="l">
              <a:spcAft>
                <a:spcPts val="500"/>
              </a:spcAft>
              <a:buFont typeface="Arial" panose="020B0604020202020204" pitchFamily="34" charset="0"/>
              <a:buChar char="•"/>
            </a:pPr>
            <a:r>
              <a:rPr sz="1700" b="0" i="0" dirty="0">
                <a:solidFill>
                  <a:srgbClr val="262626"/>
                </a:solidFill>
                <a:latin typeface="Times New Roman" panose="02020603050405020304"/>
              </a:rPr>
              <a:t>High-resistivity epitaxial layer</a:t>
            </a:r>
          </a:p>
          <a:p>
            <a:pPr marL="742950" lvl="1" indent="-285750" algn="l">
              <a:spcAft>
                <a:spcPts val="500"/>
              </a:spcAft>
              <a:buFont typeface="Arial" panose="020B0604020202020204" pitchFamily="34" charset="0"/>
              <a:buChar char="•"/>
            </a:pPr>
            <a:r>
              <a:rPr sz="1700" b="0" i="0" dirty="0">
                <a:solidFill>
                  <a:srgbClr val="262626"/>
                </a:solidFill>
                <a:latin typeface="Times New Roman" panose="02020603050405020304"/>
              </a:rPr>
              <a:t>deep p-well / n-well (PMOS allowed inside the pixel array)</a:t>
            </a:r>
          </a:p>
          <a:p>
            <a:pPr marL="742950" lvl="1" indent="-285750" algn="l">
              <a:spcAft>
                <a:spcPts val="500"/>
              </a:spcAft>
              <a:buFont typeface="Arial" panose="020B0604020202020204" pitchFamily="34" charset="0"/>
              <a:buChar char="•"/>
            </a:pPr>
            <a:r>
              <a:rPr sz="1700" b="0" i="0" dirty="0">
                <a:solidFill>
                  <a:srgbClr val="262626"/>
                </a:solidFill>
                <a:latin typeface="Times New Roman" panose="02020603050405020304"/>
              </a:rPr>
              <a:t>6 metal layers</a:t>
            </a:r>
          </a:p>
          <a:p>
            <a:pPr algn="l">
              <a:spcAft>
                <a:spcPts val="400"/>
              </a:spcAft>
            </a:pPr>
            <a:r>
              <a:rPr sz="1900" b="1" i="0" dirty="0">
                <a:solidFill>
                  <a:srgbClr val="FF0000"/>
                </a:solidFill>
                <a:latin typeface="Times New Roman" panose="02020603050405020304"/>
              </a:rPr>
              <a:t>Chip</a:t>
            </a:r>
          </a:p>
          <a:p>
            <a:pPr marL="742950" lvl="1" indent="-285750" algn="l">
              <a:spcAft>
                <a:spcPts val="500"/>
              </a:spcAft>
              <a:buFont typeface="Arial" panose="020B0604020202020204" pitchFamily="34" charset="0"/>
              <a:buChar char="•"/>
            </a:pPr>
            <a:r>
              <a:rPr sz="1700" b="1" i="0" dirty="0">
                <a:solidFill>
                  <a:srgbClr val="262626"/>
                </a:solidFill>
                <a:latin typeface="Times New Roman" panose="02020603050405020304"/>
              </a:rPr>
              <a:t>Size</a:t>
            </a:r>
            <a:r>
              <a:rPr lang="zh-CN" sz="1700" b="1" i="0" dirty="0">
                <a:solidFill>
                  <a:srgbClr val="262626"/>
                </a:solidFill>
                <a:latin typeface="Times New Roman" panose="02020603050405020304"/>
              </a:rPr>
              <a:t>：</a:t>
            </a:r>
            <a:r>
              <a:rPr sz="1700" b="1" i="0" dirty="0">
                <a:solidFill>
                  <a:srgbClr val="262626"/>
                </a:solidFill>
                <a:latin typeface="Times New Roman" panose="02020603050405020304"/>
              </a:rPr>
              <a:t>14.8 mm × 8.6 mm</a:t>
            </a:r>
          </a:p>
          <a:p>
            <a:pPr marL="742950" lvl="1" indent="-285750" algn="l">
              <a:spcAft>
                <a:spcPts val="500"/>
              </a:spcAft>
              <a:buFont typeface="Arial" panose="020B0604020202020204" pitchFamily="34" charset="0"/>
              <a:buChar char="•"/>
            </a:pPr>
            <a:r>
              <a:rPr sz="1700" b="1" i="0" dirty="0">
                <a:solidFill>
                  <a:srgbClr val="262626"/>
                </a:solidFill>
                <a:latin typeface="Times New Roman" panose="02020603050405020304"/>
              </a:rPr>
              <a:t>Matrix</a:t>
            </a:r>
            <a:r>
              <a:rPr lang="zh-CN" sz="1700" b="1" i="0" dirty="0">
                <a:solidFill>
                  <a:srgbClr val="262626"/>
                </a:solidFill>
                <a:latin typeface="Times New Roman" panose="02020603050405020304"/>
              </a:rPr>
              <a:t>：</a:t>
            </a:r>
            <a:r>
              <a:rPr sz="1700" b="1" i="0" dirty="0">
                <a:solidFill>
                  <a:srgbClr val="262626"/>
                </a:solidFill>
                <a:latin typeface="Times New Roman" panose="02020603050405020304"/>
              </a:rPr>
              <a:t>356</a:t>
            </a:r>
            <a:r>
              <a:rPr lang="en-US" sz="1700" b="1" i="0" dirty="0">
                <a:solidFill>
                  <a:srgbClr val="262626"/>
                </a:solidFill>
                <a:latin typeface="Times New Roman" panose="02020603050405020304"/>
              </a:rPr>
              <a:t>(Row)</a:t>
            </a:r>
            <a:r>
              <a:rPr sz="1700" b="1" i="0" dirty="0">
                <a:solidFill>
                  <a:srgbClr val="262626"/>
                </a:solidFill>
                <a:latin typeface="Times New Roman" panose="02020603050405020304"/>
              </a:rPr>
              <a:t> × 498</a:t>
            </a:r>
            <a:r>
              <a:rPr lang="en-US" sz="1700" b="1" i="0" dirty="0">
                <a:solidFill>
                  <a:srgbClr val="262626"/>
                </a:solidFill>
                <a:latin typeface="Times New Roman" panose="02020603050405020304"/>
              </a:rPr>
              <a:t>(Col)</a:t>
            </a:r>
            <a:r>
              <a:rPr sz="1700" b="1" i="0" dirty="0">
                <a:solidFill>
                  <a:srgbClr val="262626"/>
                </a:solidFill>
                <a:latin typeface="Times New Roman" panose="02020603050405020304"/>
              </a:rPr>
              <a:t> = 177,288 pixels</a:t>
            </a:r>
          </a:p>
          <a:p>
            <a:pPr marL="742950" lvl="1" indent="-285750" algn="l">
              <a:spcAft>
                <a:spcPts val="500"/>
              </a:spcAft>
              <a:buFont typeface="Arial" panose="020B0604020202020204" pitchFamily="34" charset="0"/>
              <a:buChar char="•"/>
            </a:pPr>
            <a:r>
              <a:rPr lang="en-US" sz="1700" b="1" i="0" dirty="0">
                <a:solidFill>
                  <a:srgbClr val="262626"/>
                </a:solidFill>
                <a:latin typeface="Times New Roman" panose="02020603050405020304"/>
              </a:rPr>
              <a:t>pixel </a:t>
            </a:r>
            <a:r>
              <a:rPr sz="1700" b="1" i="0" dirty="0">
                <a:solidFill>
                  <a:srgbClr val="262626"/>
                </a:solidFill>
                <a:latin typeface="Times New Roman" panose="02020603050405020304"/>
              </a:rPr>
              <a:t>pitch</a:t>
            </a:r>
            <a:r>
              <a:rPr lang="zh-CN" sz="1700" b="1" i="0" dirty="0">
                <a:solidFill>
                  <a:srgbClr val="262626"/>
                </a:solidFill>
                <a:latin typeface="Times New Roman" panose="02020603050405020304"/>
              </a:rPr>
              <a:t>：</a:t>
            </a:r>
            <a:r>
              <a:rPr sz="1700" b="1" i="0" dirty="0">
                <a:solidFill>
                  <a:srgbClr val="262626"/>
                </a:solidFill>
                <a:latin typeface="Times New Roman" panose="02020603050405020304"/>
              </a:rPr>
              <a:t>29 </a:t>
            </a:r>
            <a:r>
              <a:rPr sz="1700" b="1" i="0" dirty="0" err="1">
                <a:solidFill>
                  <a:srgbClr val="262626"/>
                </a:solidFill>
                <a:latin typeface="Times New Roman" panose="02020603050405020304"/>
              </a:rPr>
              <a:t>μm</a:t>
            </a:r>
            <a:r>
              <a:rPr sz="1700" b="1" i="0" dirty="0">
                <a:solidFill>
                  <a:srgbClr val="262626"/>
                </a:solidFill>
                <a:latin typeface="Times New Roman" panose="02020603050405020304"/>
              </a:rPr>
              <a:t> × 20 </a:t>
            </a:r>
            <a:r>
              <a:rPr sz="1700" b="1" i="0" dirty="0" err="1">
                <a:solidFill>
                  <a:srgbClr val="262626"/>
                </a:solidFill>
                <a:latin typeface="Times New Roman" panose="02020603050405020304"/>
              </a:rPr>
              <a:t>μm</a:t>
            </a:r>
            <a:endParaRPr sz="1700" b="1" i="0" dirty="0">
              <a:solidFill>
                <a:srgbClr val="262626"/>
              </a:solidFill>
              <a:latin typeface="Times New Roman" panose="02020603050405020304"/>
            </a:endParaRPr>
          </a:p>
          <a:p>
            <a:pPr algn="l">
              <a:spcAft>
                <a:spcPts val="400"/>
              </a:spcAft>
            </a:pPr>
            <a:r>
              <a:rPr sz="1900" b="1" i="0" dirty="0">
                <a:solidFill>
                  <a:srgbClr val="FF0000"/>
                </a:solidFill>
                <a:latin typeface="Times New Roman" panose="02020603050405020304"/>
              </a:rPr>
              <a:t>Periphery</a:t>
            </a:r>
          </a:p>
          <a:p>
            <a:pPr marL="742950" lvl="1" indent="-285750" algn="l">
              <a:spcAft>
                <a:spcPts val="500"/>
              </a:spcAft>
              <a:buFont typeface="Arial" panose="020B0604020202020204" pitchFamily="34" charset="0"/>
              <a:buChar char="•"/>
            </a:pPr>
            <a:r>
              <a:rPr sz="1700" b="0" i="0" dirty="0">
                <a:solidFill>
                  <a:srgbClr val="262626"/>
                </a:solidFill>
                <a:latin typeface="Times New Roman" panose="02020603050405020304"/>
              </a:rPr>
              <a:t>Real-time digital readout</a:t>
            </a:r>
          </a:p>
          <a:p>
            <a:pPr marL="742950" lvl="1" indent="-285750" algn="l">
              <a:spcAft>
                <a:spcPts val="500"/>
              </a:spcAft>
              <a:buFont typeface="Arial" panose="020B0604020202020204" pitchFamily="34" charset="0"/>
              <a:buChar char="•"/>
            </a:pPr>
            <a:r>
              <a:rPr lang="en-US" altLang="zh-CN" sz="1700" b="0" i="0" dirty="0">
                <a:solidFill>
                  <a:srgbClr val="262626"/>
                </a:solidFill>
                <a:latin typeface="Times New Roman" panose="02020603050405020304"/>
              </a:rPr>
              <a:t>Array level priority readout</a:t>
            </a:r>
          </a:p>
          <a:p>
            <a:pPr marL="742950" lvl="1" indent="-285750" algn="l">
              <a:spcAft>
                <a:spcPts val="500"/>
              </a:spcAft>
              <a:buFont typeface="Arial" panose="020B0604020202020204" pitchFamily="34" charset="0"/>
              <a:buChar char="•"/>
            </a:pPr>
            <a:r>
              <a:rPr sz="1700" b="0" i="0" dirty="0">
                <a:solidFill>
                  <a:srgbClr val="262626"/>
                </a:solidFill>
                <a:latin typeface="Times New Roman" panose="02020603050405020304"/>
              </a:rPr>
              <a:t>8B10B, serializer + CML</a:t>
            </a:r>
          </a:p>
          <a:p>
            <a:pPr marL="742950" lvl="1" indent="-285750" algn="l">
              <a:spcAft>
                <a:spcPts val="500"/>
              </a:spcAft>
              <a:buFont typeface="Arial" panose="020B0604020202020204" pitchFamily="34" charset="0"/>
              <a:buChar char="•"/>
            </a:pPr>
            <a:r>
              <a:rPr sz="1700" b="0" i="0" dirty="0">
                <a:solidFill>
                  <a:srgbClr val="262626"/>
                </a:solidFill>
                <a:latin typeface="Times New Roman" panose="02020603050405020304"/>
              </a:rPr>
              <a:t>10-bit voltage DACs</a:t>
            </a:r>
          </a:p>
          <a:p>
            <a:pPr marL="742950" lvl="1" indent="-285750" algn="l">
              <a:spcAft>
                <a:spcPts val="500"/>
              </a:spcAft>
              <a:buFont typeface="Arial" panose="020B0604020202020204" pitchFamily="34" charset="0"/>
              <a:buChar char="•"/>
            </a:pPr>
            <a:r>
              <a:rPr sz="1700" b="0" i="0" dirty="0">
                <a:solidFill>
                  <a:srgbClr val="262626"/>
                </a:solidFill>
                <a:latin typeface="Times New Roman" panose="02020603050405020304"/>
              </a:rPr>
              <a:t>8-bit current DAC</a:t>
            </a:r>
          </a:p>
          <a:p>
            <a:pPr marL="742950" lvl="1" indent="-285750" algn="l">
              <a:spcAft>
                <a:spcPts val="500"/>
              </a:spcAft>
              <a:buFont typeface="Arial" panose="020B0604020202020204" pitchFamily="34" charset="0"/>
              <a:buChar char="•"/>
            </a:pPr>
            <a:r>
              <a:rPr lang="en-US" sz="1700" b="0" i="0" dirty="0">
                <a:solidFill>
                  <a:srgbClr val="262626"/>
                </a:solidFill>
                <a:latin typeface="Times New Roman" panose="02020603050405020304"/>
              </a:rPr>
              <a:t>A</a:t>
            </a:r>
            <a:r>
              <a:rPr sz="1700" b="0" i="0" dirty="0">
                <a:solidFill>
                  <a:srgbClr val="262626"/>
                </a:solidFill>
                <a:latin typeface="Times New Roman" panose="02020603050405020304"/>
              </a:rPr>
              <a:t>nalog test chain on the last pixel row</a:t>
            </a:r>
          </a:p>
        </p:txBody>
      </p:sp>
      <p:pic>
        <p:nvPicPr>
          <p:cNvPr id="293" name="图片 13"/>
          <p:cNvPicPr>
            <a:picLocks noChangeAspect="1"/>
          </p:cNvPicPr>
          <p:nvPr/>
        </p:nvPicPr>
        <p:blipFill>
          <a:blip r:embed="rId3"/>
          <a:srcRect l="14478" r="4137"/>
          <a:stretch>
            <a:fillRect/>
          </a:stretch>
        </p:blipFill>
        <p:spPr>
          <a:xfrm>
            <a:off x="5961998" y="3134908"/>
            <a:ext cx="2626995" cy="2372360"/>
          </a:xfrm>
          <a:prstGeom prst="rect">
            <a:avLst/>
          </a:prstGeom>
        </p:spPr>
      </p:pic>
      <p:pic>
        <p:nvPicPr>
          <p:cNvPr id="294" name="图片 22" descr="图片3"/>
          <p:cNvPicPr>
            <a:picLocks noChangeAspect="1"/>
          </p:cNvPicPr>
          <p:nvPr/>
        </p:nvPicPr>
        <p:blipFill>
          <a:blip r:embed="rId4"/>
          <a:srcRect r="36310" b="71302"/>
          <a:stretch>
            <a:fillRect/>
          </a:stretch>
        </p:blipFill>
        <p:spPr>
          <a:xfrm>
            <a:off x="9533890" y="5069285"/>
            <a:ext cx="1424940" cy="1127760"/>
          </a:xfrm>
          <a:prstGeom prst="rect">
            <a:avLst/>
          </a:prstGeom>
        </p:spPr>
      </p:pic>
      <p:pic>
        <p:nvPicPr>
          <p:cNvPr id="295" name="图片 15"/>
          <p:cNvPicPr>
            <a:picLocks noChangeAspect="1"/>
          </p:cNvPicPr>
          <p:nvPr/>
        </p:nvPicPr>
        <p:blipFill>
          <a:blip r:embed="rId5"/>
          <a:stretch>
            <a:fillRect/>
          </a:stretch>
        </p:blipFill>
        <p:spPr>
          <a:xfrm>
            <a:off x="8948420" y="3311438"/>
            <a:ext cx="2407920" cy="1398905"/>
          </a:xfrm>
          <a:prstGeom prst="rect">
            <a:avLst/>
          </a:prstGeom>
        </p:spPr>
      </p:pic>
      <p:sp>
        <p:nvSpPr>
          <p:cNvPr id="296" name="圆角矩形 16"/>
          <p:cNvSpPr/>
          <p:nvPr/>
        </p:nvSpPr>
        <p:spPr>
          <a:xfrm>
            <a:off x="6753843" y="3996603"/>
            <a:ext cx="889000" cy="550545"/>
          </a:xfrm>
          <a:prstGeom prst="roundRect">
            <a:avLst/>
          </a:prstGeom>
          <a:noFill/>
          <a:ln w="28575">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97" name="直接连接符 17"/>
          <p:cNvCxnSpPr/>
          <p:nvPr/>
        </p:nvCxnSpPr>
        <p:spPr>
          <a:xfrm flipV="1">
            <a:off x="7632683" y="3310168"/>
            <a:ext cx="1265555" cy="647065"/>
          </a:xfrm>
          <a:prstGeom prst="line">
            <a:avLst/>
          </a:prstGeom>
          <a:ln>
            <a:solidFill>
              <a:srgbClr val="FF0000"/>
            </a:solidFill>
          </a:ln>
        </p:spPr>
        <p:style>
          <a:lnRef idx="2">
            <a:schemeClr val="accent1"/>
          </a:lnRef>
          <a:fillRef idx="0">
            <a:srgbClr val="FFFFFF"/>
          </a:fillRef>
          <a:effectRef idx="0">
            <a:srgbClr val="FFFFFF"/>
          </a:effectRef>
          <a:fontRef idx="minor">
            <a:schemeClr val="tx1"/>
          </a:fontRef>
        </p:style>
      </p:cxnSp>
      <p:cxnSp>
        <p:nvCxnSpPr>
          <p:cNvPr id="298" name="直接连接符 18"/>
          <p:cNvCxnSpPr/>
          <p:nvPr/>
        </p:nvCxnSpPr>
        <p:spPr>
          <a:xfrm>
            <a:off x="7584423" y="4526828"/>
            <a:ext cx="1294765" cy="183515"/>
          </a:xfrm>
          <a:prstGeom prst="line">
            <a:avLst/>
          </a:prstGeom>
          <a:ln>
            <a:solidFill>
              <a:srgbClr val="FF0000"/>
            </a:solidFill>
          </a:ln>
        </p:spPr>
        <p:style>
          <a:lnRef idx="2">
            <a:schemeClr val="accent1"/>
          </a:lnRef>
          <a:fillRef idx="0">
            <a:srgbClr val="FFFFFF"/>
          </a:fillRef>
          <a:effectRef idx="0">
            <a:srgbClr val="FFFFFF"/>
          </a:effectRef>
          <a:fontRef idx="minor">
            <a:schemeClr val="tx1"/>
          </a:fontRef>
        </p:style>
      </p:cxnSp>
      <p:sp>
        <p:nvSpPr>
          <p:cNvPr id="299" name="圆角矩形 19"/>
          <p:cNvSpPr/>
          <p:nvPr/>
        </p:nvSpPr>
        <p:spPr>
          <a:xfrm>
            <a:off x="8842375" y="3204123"/>
            <a:ext cx="2626995" cy="1612265"/>
          </a:xfrm>
          <a:prstGeom prst="roundRect">
            <a:avLst/>
          </a:prstGeom>
          <a:noFill/>
          <a:ln w="28575">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00" name="矩形 20"/>
          <p:cNvSpPr/>
          <p:nvPr/>
        </p:nvSpPr>
        <p:spPr>
          <a:xfrm>
            <a:off x="11182350" y="3346998"/>
            <a:ext cx="156845" cy="127635"/>
          </a:xfrm>
          <a:prstGeom prst="rect">
            <a:avLst/>
          </a:prstGeom>
          <a:noFill/>
          <a:ln>
            <a:solidFill>
              <a:srgbClr val="FFC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301" name="直接连接符 21"/>
          <p:cNvCxnSpPr>
            <a:cxnSpLocks/>
            <a:stCxn id="300" idx="1"/>
          </p:cNvCxnSpPr>
          <p:nvPr/>
        </p:nvCxnSpPr>
        <p:spPr>
          <a:xfrm flipH="1">
            <a:off x="9533890" y="3410816"/>
            <a:ext cx="1648460" cy="1709269"/>
          </a:xfrm>
          <a:prstGeom prst="line">
            <a:avLst/>
          </a:prstGeom>
          <a:ln>
            <a:solidFill>
              <a:srgbClr val="FFC000"/>
            </a:solidFill>
          </a:ln>
        </p:spPr>
        <p:style>
          <a:lnRef idx="2">
            <a:schemeClr val="accent1"/>
          </a:lnRef>
          <a:fillRef idx="0">
            <a:srgbClr val="FFFFFF"/>
          </a:fillRef>
          <a:effectRef idx="0">
            <a:srgbClr val="FFFFFF"/>
          </a:effectRef>
          <a:fontRef idx="minor">
            <a:schemeClr val="tx1"/>
          </a:fontRef>
        </p:style>
      </p:cxnSp>
      <p:cxnSp>
        <p:nvCxnSpPr>
          <p:cNvPr id="302" name="直接连接符 23"/>
          <p:cNvCxnSpPr>
            <a:cxnSpLocks/>
            <a:stCxn id="300" idx="3"/>
          </p:cNvCxnSpPr>
          <p:nvPr/>
        </p:nvCxnSpPr>
        <p:spPr>
          <a:xfrm flipH="1">
            <a:off x="11103928" y="3410816"/>
            <a:ext cx="235267" cy="1658469"/>
          </a:xfrm>
          <a:prstGeom prst="line">
            <a:avLst/>
          </a:prstGeom>
          <a:ln>
            <a:solidFill>
              <a:srgbClr val="FFC000"/>
            </a:solidFill>
          </a:ln>
        </p:spPr>
        <p:style>
          <a:lnRef idx="2">
            <a:schemeClr val="accent1"/>
          </a:lnRef>
          <a:fillRef idx="0">
            <a:srgbClr val="FFFFFF"/>
          </a:fillRef>
          <a:effectRef idx="0">
            <a:srgbClr val="FFFFFF"/>
          </a:effectRef>
          <a:fontRef idx="minor">
            <a:schemeClr val="tx1"/>
          </a:fontRef>
        </p:style>
      </p:cxnSp>
      <p:sp>
        <p:nvSpPr>
          <p:cNvPr id="303" name="矩形 24"/>
          <p:cNvSpPr/>
          <p:nvPr/>
        </p:nvSpPr>
        <p:spPr>
          <a:xfrm>
            <a:off x="9533890" y="5069285"/>
            <a:ext cx="1581785" cy="1311910"/>
          </a:xfrm>
          <a:prstGeom prst="rect">
            <a:avLst/>
          </a:prstGeom>
          <a:noFill/>
          <a:ln>
            <a:solidFill>
              <a:srgbClr val="FFC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04" name="图片 3"/>
          <p:cNvPicPr>
            <a:picLocks noChangeAspect="1"/>
          </p:cNvPicPr>
          <p:nvPr/>
        </p:nvPicPr>
        <p:blipFill>
          <a:blip r:embed="rId6"/>
          <a:stretch>
            <a:fillRect/>
          </a:stretch>
        </p:blipFill>
        <p:spPr>
          <a:xfrm>
            <a:off x="9727283" y="994669"/>
            <a:ext cx="2238853" cy="2140239"/>
          </a:xfrm>
          <a:prstGeom prst="rect">
            <a:avLst/>
          </a:prstGeom>
        </p:spPr>
      </p:pic>
      <p:pic>
        <p:nvPicPr>
          <p:cNvPr id="3" name="图片 2">
            <a:extLst>
              <a:ext uri="{FF2B5EF4-FFF2-40B4-BE49-F238E27FC236}">
                <a16:creationId xmlns:a16="http://schemas.microsoft.com/office/drawing/2014/main" id="{8E736531-1A83-4700-9861-D02254CEC993}"/>
              </a:ext>
            </a:extLst>
          </p:cNvPr>
          <p:cNvPicPr>
            <a:picLocks noChangeAspect="1"/>
          </p:cNvPicPr>
          <p:nvPr/>
        </p:nvPicPr>
        <p:blipFill>
          <a:blip r:embed="rId7"/>
          <a:stretch>
            <a:fillRect/>
          </a:stretch>
        </p:blipFill>
        <p:spPr>
          <a:xfrm>
            <a:off x="5887047" y="1061599"/>
            <a:ext cx="3518256" cy="188962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490" y="109728"/>
            <a:ext cx="4572000" cy="640080"/>
          </a:xfrm>
          <a:ln>
            <a:noFill/>
          </a:ln>
        </p:spPr>
        <p:txBody>
          <a:bodyPr wrap="square" anchor="ctr">
            <a:normAutofit/>
          </a:bodyPr>
          <a:lstStyle/>
          <a:p>
            <a:pPr algn="l">
              <a:buClrTx/>
              <a:buSzTx/>
              <a:buFontTx/>
            </a:pPr>
            <a:r>
              <a:rPr lang="en-US" altLang="zh-CN" sz="2500" b="1" i="0">
                <a:solidFill>
                  <a:schemeClr val="bg1"/>
                </a:solidFill>
              </a:rPr>
              <a:t>In-Pixel Logic</a:t>
            </a:r>
          </a:p>
        </p:txBody>
      </p:sp>
      <p:sp>
        <p:nvSpPr>
          <p:cNvPr id="3" name="Rounded Rectangle 2"/>
          <p:cNvSpPr/>
          <p:nvPr/>
        </p:nvSpPr>
        <p:spPr>
          <a:xfrm>
            <a:off x="371475" y="1118235"/>
            <a:ext cx="4438015" cy="1414145"/>
          </a:xfrm>
          <a:prstGeom prst="roundRect">
            <a:avLst/>
          </a:prstGeom>
          <a:solidFill>
            <a:srgbClr val="FFFF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109728" rtlCol="0" anchor="ctr"/>
          <a:lstStyle/>
          <a:p>
            <a:pPr algn="ctr">
              <a:spcAft>
                <a:spcPts val="300"/>
              </a:spcAft>
            </a:pPr>
            <a:r>
              <a:rPr b="1" i="0">
                <a:solidFill>
                  <a:srgbClr val="004098"/>
                </a:solidFill>
                <a:latin typeface="Times New Roman" panose="02020603050405020304"/>
              </a:rPr>
              <a:t>1  Charge collection</a:t>
            </a:r>
          </a:p>
          <a:p>
            <a:pPr marL="285750" indent="-285750">
              <a:spcAft>
                <a:spcPts val="0"/>
              </a:spcAft>
              <a:buFont typeface="Wingdings" panose="05000000000000000000" charset="0"/>
              <a:buChar char="Ø"/>
            </a:pPr>
            <a:r>
              <a:rPr sz="1600" b="0" i="0">
                <a:solidFill>
                  <a:srgbClr val="262626"/>
                </a:solidFill>
                <a:latin typeface="Times New Roman" panose="02020603050405020304"/>
              </a:rPr>
              <a:t>Collection diode (</a:t>
            </a:r>
            <a:r>
              <a:rPr lang="en-US" altLang="zh-CN" sz="1600" b="0" i="0">
                <a:solidFill>
                  <a:srgbClr val="262626"/>
                </a:solidFill>
                <a:latin typeface="Times New Roman" panose="02020603050405020304"/>
              </a:rPr>
              <a:t>N-well / P-substrate</a:t>
            </a:r>
            <a:r>
              <a:rPr sz="1600" b="0" i="0">
                <a:solidFill>
                  <a:srgbClr val="262626"/>
                </a:solidFill>
                <a:latin typeface="Times New Roman" panose="02020603050405020304"/>
              </a:rPr>
              <a:t>) drifts charge to the sensing node</a:t>
            </a:r>
          </a:p>
          <a:p>
            <a:pPr marL="285750" indent="-285750">
              <a:spcAft>
                <a:spcPts val="0"/>
              </a:spcAft>
              <a:buFont typeface="Wingdings" panose="05000000000000000000" charset="0"/>
              <a:buChar char="Ø"/>
            </a:pPr>
            <a:r>
              <a:rPr sz="1600" b="1" i="0">
                <a:solidFill>
                  <a:srgbClr val="262626"/>
                </a:solidFill>
                <a:latin typeface="Times New Roman" panose="02020603050405020304"/>
              </a:rPr>
              <a:t>Ctest</a:t>
            </a:r>
            <a:r>
              <a:rPr sz="1600" b="0" i="0">
                <a:solidFill>
                  <a:srgbClr val="262626"/>
                </a:solidFill>
                <a:latin typeface="Times New Roman" panose="02020603050405020304"/>
              </a:rPr>
              <a:t> injects </a:t>
            </a:r>
            <a:r>
              <a:rPr lang="en-US" sz="1600" b="0" i="0">
                <a:solidFill>
                  <a:srgbClr val="262626"/>
                </a:solidFill>
                <a:latin typeface="Times New Roman" panose="02020603050405020304"/>
              </a:rPr>
              <a:t>analog</a:t>
            </a:r>
            <a:r>
              <a:rPr sz="1600" b="0" i="0">
                <a:solidFill>
                  <a:srgbClr val="262626"/>
                </a:solidFill>
                <a:latin typeface="Times New Roman" panose="02020603050405020304"/>
              </a:rPr>
              <a:t> test pulses.</a:t>
            </a:r>
          </a:p>
        </p:txBody>
      </p:sp>
      <p:sp>
        <p:nvSpPr>
          <p:cNvPr id="4" name="Rounded Rectangle 3"/>
          <p:cNvSpPr/>
          <p:nvPr/>
        </p:nvSpPr>
        <p:spPr>
          <a:xfrm>
            <a:off x="371475" y="2799715"/>
            <a:ext cx="4438015" cy="1383665"/>
          </a:xfrm>
          <a:prstGeom prst="roundRect">
            <a:avLst/>
          </a:prstGeom>
          <a:solidFill>
            <a:srgbClr val="FFFF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109728" rtlCol="0" anchor="ctr"/>
          <a:lstStyle/>
          <a:p>
            <a:pPr algn="ctr">
              <a:spcAft>
                <a:spcPts val="300"/>
              </a:spcAft>
            </a:pPr>
            <a:r>
              <a:rPr b="1" i="0">
                <a:solidFill>
                  <a:srgbClr val="1F7A8C"/>
                </a:solidFill>
                <a:latin typeface="Times New Roman" panose="02020603050405020304"/>
              </a:rPr>
              <a:t>2  Analog front-end</a:t>
            </a:r>
          </a:p>
          <a:p>
            <a:pPr marL="285750" indent="-285750">
              <a:spcAft>
                <a:spcPts val="0"/>
              </a:spcAft>
              <a:buFont typeface="Wingdings" panose="05000000000000000000" charset="0"/>
              <a:buChar char="Ø"/>
            </a:pPr>
            <a:r>
              <a:rPr sz="1600" b="0" i="0">
                <a:solidFill>
                  <a:srgbClr val="262626"/>
                </a:solidFill>
                <a:latin typeface="Times New Roman" panose="02020603050405020304"/>
              </a:rPr>
              <a:t>A1 preamplifier </a:t>
            </a:r>
            <a:r>
              <a:rPr sz="1600" b="1" i="0">
                <a:solidFill>
                  <a:srgbClr val="262626"/>
                </a:solidFill>
                <a:latin typeface="Times New Roman" panose="02020603050405020304"/>
              </a:rPr>
              <a:t>→</a:t>
            </a:r>
            <a:r>
              <a:rPr sz="1600" b="0" i="0">
                <a:solidFill>
                  <a:srgbClr val="262626"/>
                </a:solidFill>
                <a:latin typeface="Times New Roman" panose="02020603050405020304"/>
              </a:rPr>
              <a:t> A2 second stage</a:t>
            </a:r>
          </a:p>
          <a:p>
            <a:pPr marL="285750" indent="-285750">
              <a:spcAft>
                <a:spcPts val="0"/>
              </a:spcAft>
              <a:buFont typeface="Wingdings" panose="05000000000000000000" charset="0"/>
              <a:buChar char="Ø"/>
            </a:pPr>
            <a:r>
              <a:rPr lang="en-US" altLang="zh-CN" sz="1600" b="0" i="0">
                <a:solidFill>
                  <a:srgbClr val="262626"/>
                </a:solidFill>
                <a:latin typeface="Times New Roman" panose="02020603050405020304"/>
              </a:rPr>
              <a:t>Test point</a:t>
            </a:r>
            <a:r>
              <a:rPr lang="zh-CN" altLang="en-US" sz="1600" b="0" i="0">
                <a:solidFill>
                  <a:srgbClr val="262626"/>
                </a:solidFill>
                <a:latin typeface="Times New Roman" panose="02020603050405020304"/>
              </a:rPr>
              <a:t>：</a:t>
            </a:r>
            <a:r>
              <a:rPr lang="en-US" altLang="zh-CN" sz="1600" b="0" i="0">
                <a:solidFill>
                  <a:srgbClr val="262626"/>
                </a:solidFill>
                <a:latin typeface="Times New Roman" panose="02020603050405020304"/>
              </a:rPr>
              <a:t>OUT_A</a:t>
            </a:r>
          </a:p>
        </p:txBody>
      </p:sp>
      <p:sp>
        <p:nvSpPr>
          <p:cNvPr id="5" name="Rounded Rectangle 4"/>
          <p:cNvSpPr/>
          <p:nvPr/>
        </p:nvSpPr>
        <p:spPr>
          <a:xfrm>
            <a:off x="371475" y="4450715"/>
            <a:ext cx="4571365" cy="1702435"/>
          </a:xfrm>
          <a:prstGeom prst="roundRect">
            <a:avLst/>
          </a:prstGeom>
          <a:solidFill>
            <a:srgbClr val="FFFF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wrap="square" lIns="109728" rtlCol="0" anchor="ctr"/>
          <a:lstStyle/>
          <a:p>
            <a:pPr algn="ctr">
              <a:spcAft>
                <a:spcPts val="300"/>
              </a:spcAft>
            </a:pPr>
            <a:r>
              <a:rPr b="1" i="0">
                <a:solidFill>
                  <a:srgbClr val="2E7D32"/>
                </a:solidFill>
                <a:latin typeface="Times New Roman" panose="02020603050405020304"/>
              </a:rPr>
              <a:t>3  Digital logic &amp; configuration</a:t>
            </a:r>
          </a:p>
          <a:p>
            <a:pPr>
              <a:spcAft>
                <a:spcPts val="0"/>
              </a:spcAft>
            </a:pPr>
            <a:r>
              <a:rPr sz="1600" b="0" i="0">
                <a:solidFill>
                  <a:srgbClr val="262626"/>
                </a:solidFill>
                <a:latin typeface="Times New Roman" panose="02020603050405020304"/>
              </a:rPr>
              <a:t>D latch1: </a:t>
            </a:r>
            <a:r>
              <a:rPr lang="en-US" sz="1600" b="1" i="0">
                <a:solidFill>
                  <a:srgbClr val="262626"/>
                </a:solidFill>
                <a:latin typeface="Times New Roman" panose="02020603050405020304"/>
              </a:rPr>
              <a:t>P</a:t>
            </a:r>
            <a:r>
              <a:rPr sz="1600" b="1" i="0">
                <a:solidFill>
                  <a:srgbClr val="262626"/>
                </a:solidFill>
                <a:latin typeface="Times New Roman" panose="02020603050405020304"/>
              </a:rPr>
              <a:t>ulse </a:t>
            </a:r>
            <a:r>
              <a:rPr lang="en-US" sz="1600" b="1" i="0">
                <a:solidFill>
                  <a:srgbClr val="262626"/>
                </a:solidFill>
                <a:latin typeface="Times New Roman" panose="02020603050405020304"/>
              </a:rPr>
              <a:t>mode—</a:t>
            </a:r>
            <a:r>
              <a:rPr lang="en-US" altLang="zh-CN" sz="1600">
                <a:solidFill>
                  <a:srgbClr val="262626"/>
                </a:solidFill>
                <a:latin typeface="Times New Roman" panose="02020603050405020304"/>
                <a:sym typeface="+mn-ea"/>
              </a:rPr>
              <a:t>Turn on/off test input</a:t>
            </a:r>
            <a:endParaRPr sz="1600" b="0" i="0">
              <a:solidFill>
                <a:srgbClr val="262626"/>
              </a:solidFill>
              <a:latin typeface="Times New Roman" panose="02020603050405020304"/>
            </a:endParaRPr>
          </a:p>
          <a:p>
            <a:pPr>
              <a:spcAft>
                <a:spcPts val="0"/>
              </a:spcAft>
            </a:pPr>
            <a:r>
              <a:rPr sz="1600" b="0" i="0">
                <a:solidFill>
                  <a:srgbClr val="262626"/>
                </a:solidFill>
                <a:latin typeface="Times New Roman" panose="02020603050405020304"/>
              </a:rPr>
              <a:t>D latch2: </a:t>
            </a:r>
            <a:r>
              <a:rPr sz="1600" b="1" i="0">
                <a:solidFill>
                  <a:srgbClr val="262626"/>
                </a:solidFill>
                <a:latin typeface="Times New Roman" panose="02020603050405020304"/>
              </a:rPr>
              <a:t>MASK</a:t>
            </a:r>
            <a:r>
              <a:rPr lang="en-US" sz="1600" b="1" i="0">
                <a:solidFill>
                  <a:srgbClr val="262626"/>
                </a:solidFill>
                <a:latin typeface="Times New Roman" panose="02020603050405020304"/>
              </a:rPr>
              <a:t> mode—</a:t>
            </a:r>
            <a:r>
              <a:rPr lang="en-US" altLang="zh-CN" sz="1600" i="0">
                <a:solidFill>
                  <a:srgbClr val="262626"/>
                </a:solidFill>
                <a:latin typeface="Times New Roman" panose="02020603050405020304"/>
              </a:rPr>
              <a:t>Turn on/off pixels output</a:t>
            </a:r>
          </a:p>
          <a:p>
            <a:pPr>
              <a:spcAft>
                <a:spcPts val="0"/>
              </a:spcAft>
            </a:pPr>
            <a:r>
              <a:rPr sz="1600" b="0" i="0">
                <a:solidFill>
                  <a:srgbClr val="262626"/>
                </a:solidFill>
                <a:latin typeface="Times New Roman" panose="02020603050405020304"/>
              </a:rPr>
              <a:t>Hit Register</a:t>
            </a:r>
            <a:r>
              <a:rPr lang="en-US" sz="1600" b="0" i="0">
                <a:solidFill>
                  <a:srgbClr val="262626"/>
                </a:solidFill>
                <a:latin typeface="Times New Roman" panose="02020603050405020304"/>
              </a:rPr>
              <a:t> </a:t>
            </a:r>
            <a:r>
              <a:rPr sz="1600" b="0" i="0">
                <a:solidFill>
                  <a:srgbClr val="262626"/>
                </a:solidFill>
                <a:latin typeface="Times New Roman" panose="02020603050405020304"/>
              </a:rPr>
              <a:t>latches the hit</a:t>
            </a:r>
            <a:r>
              <a:rPr lang="en-US" sz="1600" b="0" i="0">
                <a:solidFill>
                  <a:srgbClr val="262626"/>
                </a:solidFill>
                <a:latin typeface="Times New Roman" panose="02020603050405020304"/>
              </a:rPr>
              <a:t>,</a:t>
            </a:r>
            <a:r>
              <a:rPr lang="en-US" altLang="zh-CN" sz="1600" b="0" i="0">
                <a:solidFill>
                  <a:srgbClr val="262626"/>
                </a:solidFill>
                <a:latin typeface="Times New Roman" panose="02020603050405020304"/>
              </a:rPr>
              <a:t>wait for readout</a:t>
            </a:r>
          </a:p>
        </p:txBody>
      </p:sp>
      <p:grpSp>
        <p:nvGrpSpPr>
          <p:cNvPr id="6" name="组合 12"/>
          <p:cNvGrpSpPr/>
          <p:nvPr/>
        </p:nvGrpSpPr>
        <p:grpSpPr>
          <a:xfrm>
            <a:off x="4943475" y="1281430"/>
            <a:ext cx="6835140" cy="4168140"/>
            <a:chOff x="7785" y="2018"/>
            <a:chExt cx="10764" cy="6564"/>
          </a:xfrm>
        </p:grpSpPr>
        <p:pic>
          <p:nvPicPr>
            <p:cNvPr id="7" name="图片 11"/>
            <p:cNvPicPr>
              <a:picLocks noChangeAspect="1"/>
            </p:cNvPicPr>
            <p:nvPr/>
          </p:nvPicPr>
          <p:blipFill>
            <a:blip r:embed="rId3"/>
            <a:stretch>
              <a:fillRect/>
            </a:stretch>
          </p:blipFill>
          <p:spPr>
            <a:xfrm>
              <a:off x="7785" y="2018"/>
              <a:ext cx="10764" cy="5517"/>
            </a:xfrm>
            <a:prstGeom prst="rect">
              <a:avLst/>
            </a:prstGeom>
          </p:spPr>
        </p:pic>
        <p:sp>
          <p:nvSpPr>
            <p:cNvPr id="8" name="TextBox 4"/>
            <p:cNvSpPr txBox="1"/>
            <p:nvPr/>
          </p:nvSpPr>
          <p:spPr>
            <a:xfrm>
              <a:off x="8455" y="8118"/>
              <a:ext cx="9360" cy="464"/>
            </a:xfrm>
            <a:prstGeom prst="rect">
              <a:avLst/>
            </a:prstGeom>
            <a:noFill/>
            <a:ln>
              <a:noFill/>
            </a:ln>
          </p:spPr>
          <p:txBody>
            <a:bodyPr wrap="square" lIns="18288" tIns="9144" rIns="18288" bIns="9144" anchor="t">
              <a:spAutoFit/>
            </a:bodyPr>
            <a:lstStyle/>
            <a:p>
              <a:pPr algn="ctr">
                <a:spcAft>
                  <a:spcPts val="0"/>
                </a:spcAft>
              </a:pPr>
              <a:r>
                <a:rPr i="1">
                  <a:solidFill>
                    <a:schemeClr val="tx1"/>
                  </a:solidFill>
                  <a:latin typeface="Times New Roman" panose="02020603050405020304"/>
                  <a:sym typeface="+mn-ea"/>
                </a:rPr>
                <a:t>Pixel schematic of JadePix-</a:t>
              </a:r>
              <a:r>
                <a:rPr lang="en-US" i="1">
                  <a:solidFill>
                    <a:schemeClr val="tx1"/>
                  </a:solidFill>
                  <a:latin typeface="Times New Roman" panose="02020603050405020304"/>
                  <a:sym typeface="+mn-ea"/>
                </a:rPr>
                <a:t>4</a:t>
              </a:r>
              <a:r>
                <a:rPr i="1">
                  <a:solidFill>
                    <a:schemeClr val="tx1"/>
                  </a:solidFill>
                  <a:latin typeface="Times New Roman" panose="02020603050405020304"/>
                  <a:sym typeface="+mn-ea"/>
                </a:rPr>
                <a:t> (2</a:t>
              </a:r>
              <a:r>
                <a:rPr lang="en-US" i="1">
                  <a:solidFill>
                    <a:schemeClr val="tx1"/>
                  </a:solidFill>
                  <a:latin typeface="Times New Roman" panose="02020603050405020304"/>
                  <a:sym typeface="+mn-ea"/>
                </a:rPr>
                <a:t>0</a:t>
              </a:r>
              <a:r>
                <a:rPr i="1">
                  <a:solidFill>
                    <a:schemeClr val="tx1"/>
                  </a:solidFill>
                  <a:latin typeface="Times New Roman" panose="02020603050405020304"/>
                  <a:sym typeface="+mn-ea"/>
                </a:rPr>
                <a:t> × </a:t>
              </a:r>
              <a:r>
                <a:rPr lang="en-US" i="1">
                  <a:solidFill>
                    <a:schemeClr val="tx1"/>
                  </a:solidFill>
                  <a:latin typeface="Times New Roman" panose="02020603050405020304"/>
                  <a:sym typeface="+mn-ea"/>
                </a:rPr>
                <a:t>29</a:t>
              </a:r>
              <a:r>
                <a:rPr i="1">
                  <a:solidFill>
                    <a:schemeClr val="tx1"/>
                  </a:solidFill>
                  <a:latin typeface="Times New Roman" panose="02020603050405020304"/>
                  <a:sym typeface="+mn-ea"/>
                </a:rPr>
                <a:t> µm²)</a:t>
              </a:r>
              <a:endParaRPr b="0" i="1">
                <a:solidFill>
                  <a:schemeClr val="tx1"/>
                </a:solidFill>
                <a:latin typeface="Times New Roman" panose="02020603050405020304"/>
                <a:sym typeface="+mn-ea"/>
              </a:endParaRPr>
            </a:p>
          </p:txBody>
        </p:sp>
        <p:sp>
          <p:nvSpPr>
            <p:cNvPr id="9" name="矩形 11"/>
            <p:cNvSpPr/>
            <p:nvPr/>
          </p:nvSpPr>
          <p:spPr>
            <a:xfrm>
              <a:off x="14635" y="3528"/>
              <a:ext cx="2096" cy="1191"/>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7"/>
            <p:cNvSpPr/>
            <p:nvPr/>
          </p:nvSpPr>
          <p:spPr>
            <a:xfrm>
              <a:off x="13955" y="4104"/>
              <a:ext cx="3237" cy="1961"/>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14825" y="2491"/>
              <a:ext cx="1612" cy="1242"/>
            </a:xfrm>
            <a:prstGeom prst="rect">
              <a:avLst/>
            </a:prstGeom>
            <a:solidFill>
              <a:schemeClr val="bg1"/>
            </a:solid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200">
                  <a:solidFill>
                    <a:schemeClr val="tx1"/>
                  </a:solidFill>
                  <a:latin typeface="Times New Roman" panose="02020603050405020304" charset="0"/>
                  <a:ea typeface="方正姚体" panose="02010601030101010101" charset="-122"/>
                  <a:cs typeface="Times New Roman" panose="02020603050405020304" charset="0"/>
                </a:rPr>
                <a:t>Hit</a:t>
              </a:r>
            </a:p>
            <a:p>
              <a:pPr algn="ctr"/>
              <a:r>
                <a:rPr lang="en-US" altLang="zh-CN" sz="1200">
                  <a:solidFill>
                    <a:schemeClr val="tx1"/>
                  </a:solidFill>
                  <a:latin typeface="Times New Roman" panose="02020603050405020304" charset="0"/>
                  <a:ea typeface="方正姚体" panose="02010601030101010101" charset="-122"/>
                  <a:cs typeface="Times New Roman" panose="02020603050405020304" charset="0"/>
                </a:rPr>
                <a:t>Register</a:t>
              </a:r>
            </a:p>
          </p:txBody>
        </p:sp>
      </p:gr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237490" y="109728"/>
            <a:ext cx="4572000" cy="640080"/>
          </a:xfrm>
        </p:spPr>
        <p:txBody>
          <a:bodyPr wrap="square" anchor="ctr">
            <a:normAutofit/>
          </a:bodyPr>
          <a:lstStyle/>
          <a:p>
            <a:pPr algn="l">
              <a:buClrTx/>
              <a:buSzTx/>
              <a:buFontTx/>
            </a:pPr>
            <a:r>
              <a:rPr lang="en-US" altLang="zh-CN" sz="2500" b="1" i="0">
                <a:solidFill>
                  <a:schemeClr val="bg1"/>
                </a:solidFill>
              </a:rPr>
              <a:t>Pixel readout</a:t>
            </a:r>
          </a:p>
        </p:txBody>
      </p:sp>
      <p:sp>
        <p:nvSpPr>
          <p:cNvPr id="14" name="TextBox 4"/>
          <p:cNvSpPr txBox="1"/>
          <p:nvPr/>
        </p:nvSpPr>
        <p:spPr>
          <a:xfrm>
            <a:off x="1062354" y="5356733"/>
            <a:ext cx="5943600" cy="294640"/>
          </a:xfrm>
          <a:prstGeom prst="rect">
            <a:avLst/>
          </a:prstGeom>
          <a:noFill/>
        </p:spPr>
        <p:txBody>
          <a:bodyPr wrap="square" lIns="18288" tIns="9144" rIns="18288" bIns="9144" anchor="t">
            <a:spAutoFit/>
          </a:bodyPr>
          <a:lstStyle/>
          <a:p>
            <a:pPr algn="ctr">
              <a:spcAft>
                <a:spcPts val="0"/>
              </a:spcAft>
              <a:buClrTx/>
              <a:buSzTx/>
              <a:buFontTx/>
            </a:pPr>
            <a:r>
              <a:rPr sz="1800" i="1">
                <a:latin typeface="Times New Roman" panose="02020603050405020304"/>
                <a:sym typeface="+mn-ea"/>
              </a:rPr>
              <a:t>Pixel + column-level AERD readout logic</a:t>
            </a:r>
            <a:endParaRPr sz="1800" b="0" i="1">
              <a:latin typeface="Times New Roman" panose="02020603050405020304"/>
            </a:endParaRPr>
          </a:p>
        </p:txBody>
      </p:sp>
      <p:pic>
        <p:nvPicPr>
          <p:cNvPr id="15" name="图片 10"/>
          <p:cNvPicPr>
            <a:picLocks noChangeAspect="1"/>
          </p:cNvPicPr>
          <p:nvPr/>
        </p:nvPicPr>
        <p:blipFill>
          <a:blip r:embed="rId3"/>
          <a:stretch>
            <a:fillRect/>
          </a:stretch>
        </p:blipFill>
        <p:spPr>
          <a:xfrm>
            <a:off x="237490" y="1414145"/>
            <a:ext cx="7216140" cy="3703955"/>
          </a:xfrm>
          <a:prstGeom prst="rect">
            <a:avLst/>
          </a:prstGeom>
        </p:spPr>
      </p:pic>
      <p:sp>
        <p:nvSpPr>
          <p:cNvPr id="16" name="Rounded Rectangle 2"/>
          <p:cNvSpPr/>
          <p:nvPr/>
        </p:nvSpPr>
        <p:spPr>
          <a:xfrm>
            <a:off x="7668260" y="1077595"/>
            <a:ext cx="4362450" cy="1670050"/>
          </a:xfrm>
          <a:prstGeom prst="roundRect">
            <a:avLst/>
          </a:prstGeom>
          <a:solidFill>
            <a:srgbClr val="FFFFFF"/>
          </a:solidFill>
          <a:ln w="19050">
            <a:solidFill>
              <a:srgbClr val="004098"/>
            </a:solidFill>
          </a:ln>
          <a:effectLst/>
        </p:spPr>
        <p:style>
          <a:lnRef idx="1">
            <a:schemeClr val="accent1"/>
          </a:lnRef>
          <a:fillRef idx="3">
            <a:schemeClr val="accent1"/>
          </a:fillRef>
          <a:effectRef idx="2">
            <a:schemeClr val="accent1"/>
          </a:effectRef>
          <a:fontRef idx="minor">
            <a:schemeClr val="lt1"/>
          </a:fontRef>
        </p:style>
        <p:txBody>
          <a:bodyPr wrap="square" lIns="128016" tIns="54864" rIns="109728" bIns="54864" rtlCol="0" anchor="ctr"/>
          <a:lstStyle/>
          <a:p>
            <a:pPr algn="ctr">
              <a:spcAft>
                <a:spcPts val="500"/>
              </a:spcAft>
            </a:pPr>
            <a:r>
              <a:rPr sz="2000" b="1" i="0">
                <a:solidFill>
                  <a:srgbClr val="004098"/>
                </a:solidFill>
                <a:latin typeface="Times New Roman" panose="02020603050405020304"/>
              </a:rPr>
              <a:t>1   In-pixel logic </a:t>
            </a:r>
          </a:p>
          <a:p>
            <a:pPr marL="182880" indent="-182880">
              <a:spcAft>
                <a:spcPts val="250"/>
              </a:spcAft>
              <a:buFont typeface="Arial" panose="020B0604020202020204"/>
              <a:buChar char="▪"/>
            </a:pPr>
            <a:r>
              <a:rPr sz="1600" b="0" i="0">
                <a:solidFill>
                  <a:srgbClr val="262626"/>
                </a:solidFill>
                <a:latin typeface="Times New Roman" panose="02020603050405020304"/>
              </a:rPr>
              <a:t>Only </a:t>
            </a:r>
            <a:r>
              <a:rPr sz="1600" b="1" i="0">
                <a:solidFill>
                  <a:srgbClr val="262626"/>
                </a:solidFill>
                <a:latin typeface="Times New Roman" panose="02020603050405020304"/>
              </a:rPr>
              <a:t>1-bit</a:t>
            </a:r>
            <a:r>
              <a:rPr sz="1600" b="0" i="0">
                <a:solidFill>
                  <a:srgbClr val="262626"/>
                </a:solidFill>
                <a:latin typeface="Times New Roman" panose="02020603050405020304"/>
              </a:rPr>
              <a:t> signal memory per pixel</a:t>
            </a:r>
          </a:p>
          <a:p>
            <a:pPr marL="182880" indent="-182880">
              <a:spcAft>
                <a:spcPts val="250"/>
              </a:spcAft>
              <a:buFont typeface="Arial" panose="020B0604020202020204"/>
              <a:buChar char="▪"/>
            </a:pPr>
            <a:r>
              <a:rPr sz="1600" b="1" i="0">
                <a:solidFill>
                  <a:srgbClr val="262626"/>
                </a:solidFill>
                <a:latin typeface="Times New Roman" panose="02020603050405020304"/>
              </a:rPr>
              <a:t>STATE</a:t>
            </a:r>
            <a:r>
              <a:rPr sz="1600" b="0" i="0">
                <a:solidFill>
                  <a:srgbClr val="262626"/>
                </a:solidFill>
                <a:latin typeface="Times New Roman" panose="02020603050405020304"/>
              </a:rPr>
              <a:t>: front-end output → hit latch</a:t>
            </a:r>
          </a:p>
          <a:p>
            <a:pPr marL="182880" indent="-182880">
              <a:spcAft>
                <a:spcPts val="250"/>
              </a:spcAft>
              <a:buFont typeface="Arial" panose="020B0604020202020204"/>
              <a:buChar char="▪"/>
            </a:pPr>
            <a:r>
              <a:rPr sz="1600" b="1" i="0">
                <a:solidFill>
                  <a:srgbClr val="262626"/>
                </a:solidFill>
                <a:latin typeface="Times New Roman" panose="02020603050405020304"/>
              </a:rPr>
              <a:t>VPULSE</a:t>
            </a:r>
            <a:r>
              <a:rPr sz="1600" b="0" i="0">
                <a:solidFill>
                  <a:srgbClr val="262626"/>
                </a:solidFill>
                <a:latin typeface="Times New Roman" panose="02020603050405020304"/>
              </a:rPr>
              <a:t>: test signal → FE / readout test</a:t>
            </a:r>
          </a:p>
          <a:p>
            <a:pPr marL="182880" indent="-182880">
              <a:spcAft>
                <a:spcPts val="250"/>
              </a:spcAft>
              <a:buFont typeface="Arial" panose="020B0604020202020204"/>
              <a:buChar char="▪"/>
            </a:pPr>
            <a:r>
              <a:rPr sz="1600" b="1" i="0">
                <a:solidFill>
                  <a:srgbClr val="262626"/>
                </a:solidFill>
                <a:latin typeface="Times New Roman" panose="02020603050405020304"/>
              </a:rPr>
              <a:t>2 bit latches</a:t>
            </a:r>
            <a:r>
              <a:rPr sz="1600" b="0" i="0">
                <a:solidFill>
                  <a:srgbClr val="262626"/>
                </a:solidFill>
                <a:latin typeface="Times New Roman" panose="02020603050405020304"/>
              </a:rPr>
              <a:t>: MASK / PULSE mode</a:t>
            </a:r>
          </a:p>
        </p:txBody>
      </p:sp>
      <p:sp>
        <p:nvSpPr>
          <p:cNvPr id="17" name="Rounded Rectangle 3"/>
          <p:cNvSpPr/>
          <p:nvPr/>
        </p:nvSpPr>
        <p:spPr>
          <a:xfrm>
            <a:off x="7668260" y="2944495"/>
            <a:ext cx="4362450" cy="1478280"/>
          </a:xfrm>
          <a:prstGeom prst="roundRect">
            <a:avLst/>
          </a:prstGeom>
          <a:solidFill>
            <a:srgbClr val="FFFFFF"/>
          </a:solidFill>
          <a:ln w="19050">
            <a:solidFill>
              <a:srgbClr val="1F7A8C"/>
            </a:solidFill>
          </a:ln>
          <a:effectLst/>
        </p:spPr>
        <p:style>
          <a:lnRef idx="1">
            <a:schemeClr val="accent1"/>
          </a:lnRef>
          <a:fillRef idx="3">
            <a:schemeClr val="accent1"/>
          </a:fillRef>
          <a:effectRef idx="2">
            <a:schemeClr val="accent1"/>
          </a:effectRef>
          <a:fontRef idx="minor">
            <a:schemeClr val="lt1"/>
          </a:fontRef>
        </p:style>
        <p:txBody>
          <a:bodyPr wrap="square" lIns="128016" tIns="54864" rIns="109728" bIns="54864" rtlCol="0" anchor="ctr"/>
          <a:lstStyle/>
          <a:p>
            <a:pPr algn="ctr">
              <a:spcAft>
                <a:spcPts val="500"/>
              </a:spcAft>
            </a:pPr>
            <a:r>
              <a:rPr sz="2000" b="1" i="0">
                <a:solidFill>
                  <a:srgbClr val="1F7A8C"/>
                </a:solidFill>
                <a:latin typeface="Times New Roman" panose="02020603050405020304"/>
              </a:rPr>
              <a:t>2   Event-driven sparse readout</a:t>
            </a:r>
          </a:p>
          <a:p>
            <a:pPr marL="182880" indent="-182880">
              <a:spcAft>
                <a:spcPts val="250"/>
              </a:spcAft>
              <a:buFont typeface="Arial" panose="020B0604020202020204"/>
              <a:buChar char="▪"/>
            </a:pPr>
            <a:r>
              <a:rPr sz="1600" b="0" i="0">
                <a:solidFill>
                  <a:srgbClr val="262626"/>
                </a:solidFill>
                <a:latin typeface="Times New Roman" panose="02020603050405020304"/>
              </a:rPr>
              <a:t>Hit sets </a:t>
            </a:r>
            <a:r>
              <a:rPr sz="1600" b="1" i="0">
                <a:solidFill>
                  <a:srgbClr val="262626"/>
                </a:solidFill>
                <a:latin typeface="Times New Roman" panose="02020603050405020304"/>
              </a:rPr>
              <a:t>State</a:t>
            </a:r>
            <a:r>
              <a:rPr sz="1600" b="0" i="0">
                <a:solidFill>
                  <a:srgbClr val="262626"/>
                </a:solidFill>
                <a:latin typeface="Times New Roman" panose="02020603050405020304"/>
              </a:rPr>
              <a:t> → Fast-OR raises </a:t>
            </a:r>
            <a:r>
              <a:rPr sz="1600" b="1" i="0">
                <a:solidFill>
                  <a:srgbClr val="262626"/>
                </a:solidFill>
                <a:latin typeface="Times New Roman" panose="02020603050405020304"/>
              </a:rPr>
              <a:t>Valid</a:t>
            </a:r>
          </a:p>
          <a:p>
            <a:pPr marL="182880" indent="-182880">
              <a:spcAft>
                <a:spcPts val="250"/>
              </a:spcAft>
              <a:buFont typeface="Arial" panose="020B0604020202020204"/>
              <a:buChar char="▪"/>
            </a:pPr>
            <a:r>
              <a:rPr sz="1600" b="0" i="0">
                <a:solidFill>
                  <a:srgbClr val="262626"/>
                </a:solidFill>
                <a:latin typeface="Times New Roman" panose="02020603050405020304"/>
              </a:rPr>
              <a:t>Priority Logic → Address Encoder</a:t>
            </a:r>
          </a:p>
          <a:p>
            <a:pPr marL="182880" indent="-182880">
              <a:spcAft>
                <a:spcPts val="250"/>
              </a:spcAft>
              <a:buFont typeface="Arial" panose="020B0604020202020204"/>
              <a:buChar char="▪"/>
            </a:pPr>
            <a:r>
              <a:rPr sz="1600" b="0" i="0">
                <a:solidFill>
                  <a:srgbClr val="262626"/>
                </a:solidFill>
                <a:latin typeface="Times New Roman" panose="02020603050405020304"/>
              </a:rPr>
              <a:t>Reset Decoder clears read pixels → loop</a:t>
            </a:r>
          </a:p>
        </p:txBody>
      </p:sp>
      <p:sp>
        <p:nvSpPr>
          <p:cNvPr id="18" name="Rounded Rectangle 4"/>
          <p:cNvSpPr/>
          <p:nvPr/>
        </p:nvSpPr>
        <p:spPr>
          <a:xfrm>
            <a:off x="7668895" y="4705350"/>
            <a:ext cx="4361815" cy="1670685"/>
          </a:xfrm>
          <a:prstGeom prst="roundRect">
            <a:avLst/>
          </a:prstGeom>
          <a:solidFill>
            <a:srgbClr val="FFFFFF"/>
          </a:solidFill>
          <a:ln w="19050">
            <a:solidFill>
              <a:srgbClr val="2E7D32"/>
            </a:solidFill>
          </a:ln>
          <a:effectLst/>
        </p:spPr>
        <p:style>
          <a:lnRef idx="1">
            <a:schemeClr val="accent1"/>
          </a:lnRef>
          <a:fillRef idx="3">
            <a:schemeClr val="accent1"/>
          </a:fillRef>
          <a:effectRef idx="2">
            <a:schemeClr val="accent1"/>
          </a:effectRef>
          <a:fontRef idx="minor">
            <a:schemeClr val="lt1"/>
          </a:fontRef>
        </p:style>
        <p:txBody>
          <a:bodyPr wrap="square" lIns="128016" tIns="54864" rIns="109728" bIns="54864" rtlCol="0" anchor="ctr"/>
          <a:lstStyle/>
          <a:p>
            <a:pPr algn="ctr">
              <a:spcAft>
                <a:spcPts val="500"/>
              </a:spcAft>
            </a:pPr>
            <a:r>
              <a:rPr sz="1600" b="1">
                <a:solidFill>
                  <a:srgbClr val="2E7D32"/>
                </a:solidFill>
                <a:latin typeface="Times New Roman" panose="02020603050405020304"/>
                <a:sym typeface="+mn-ea"/>
              </a:rPr>
              <a:t>3   Hierarchical arbitration tree</a:t>
            </a:r>
            <a:endParaRPr sz="1600" b="1" i="0">
              <a:solidFill>
                <a:srgbClr val="2E7D32"/>
              </a:solidFill>
              <a:latin typeface="Times New Roman" panose="02020603050405020304"/>
            </a:endParaRPr>
          </a:p>
          <a:p>
            <a:pPr marL="182880" indent="-182880">
              <a:spcAft>
                <a:spcPts val="250"/>
              </a:spcAft>
              <a:buFont typeface="Arial" panose="020B0604020202020204"/>
              <a:buChar char="▪"/>
            </a:pPr>
            <a:r>
              <a:rPr sz="1600" b="1">
                <a:solidFill>
                  <a:srgbClr val="262626"/>
                </a:solidFill>
                <a:latin typeface="Times New Roman" panose="02020603050405020304"/>
                <a:sym typeface="+mn-ea"/>
              </a:rPr>
              <a:t>Double column</a:t>
            </a:r>
            <a:r>
              <a:rPr sz="1600">
                <a:solidFill>
                  <a:srgbClr val="262626"/>
                </a:solidFill>
                <a:latin typeface="Times New Roman" panose="02020603050405020304"/>
                <a:sym typeface="+mn-ea"/>
              </a:rPr>
              <a:t> = </a:t>
            </a:r>
            <a:r>
              <a:rPr sz="1600" b="1">
                <a:solidFill>
                  <a:srgbClr val="262626"/>
                </a:solidFill>
                <a:latin typeface="Times New Roman" panose="02020603050405020304"/>
                <a:sym typeface="+mn-ea"/>
              </a:rPr>
              <a:t>712</a:t>
            </a:r>
            <a:r>
              <a:rPr sz="1600">
                <a:solidFill>
                  <a:srgbClr val="262626"/>
                </a:solidFill>
                <a:latin typeface="Times New Roman" panose="02020603050405020304"/>
                <a:sym typeface="+mn-ea"/>
              </a:rPr>
              <a:t> pixels (2 × 356)</a:t>
            </a:r>
            <a:endParaRPr sz="1600" b="0" i="0">
              <a:solidFill>
                <a:srgbClr val="262626"/>
              </a:solidFill>
              <a:latin typeface="Times New Roman" panose="02020603050405020304"/>
            </a:endParaRPr>
          </a:p>
          <a:p>
            <a:pPr marL="182880" indent="-182880">
              <a:spcAft>
                <a:spcPts val="250"/>
              </a:spcAft>
              <a:buFont typeface="Arial" panose="020B0604020202020204"/>
              <a:buChar char="▪"/>
            </a:pPr>
            <a:r>
              <a:rPr sz="1600" b="1">
                <a:solidFill>
                  <a:srgbClr val="262626"/>
                </a:solidFill>
                <a:latin typeface="Times New Roman" panose="02020603050405020304"/>
                <a:sym typeface="+mn-ea"/>
              </a:rPr>
              <a:t>4 pixels</a:t>
            </a:r>
            <a:r>
              <a:rPr sz="1600">
                <a:solidFill>
                  <a:srgbClr val="262626"/>
                </a:solidFill>
                <a:latin typeface="Times New Roman" panose="02020603050405020304"/>
                <a:sym typeface="+mn-ea"/>
              </a:rPr>
              <a:t> → group — </a:t>
            </a:r>
            <a:r>
              <a:rPr sz="1600" b="1">
                <a:solidFill>
                  <a:srgbClr val="262626"/>
                </a:solidFill>
                <a:latin typeface="Times New Roman" panose="02020603050405020304"/>
                <a:sym typeface="+mn-ea"/>
              </a:rPr>
              <a:t>Address&lt;1:0&gt;</a:t>
            </a:r>
            <a:endParaRPr sz="1600" b="1" i="0">
              <a:solidFill>
                <a:srgbClr val="262626"/>
              </a:solidFill>
              <a:latin typeface="Times New Roman" panose="02020603050405020304"/>
            </a:endParaRPr>
          </a:p>
          <a:p>
            <a:pPr marL="182880" indent="-182880">
              <a:spcAft>
                <a:spcPts val="250"/>
              </a:spcAft>
              <a:buFont typeface="Arial" panose="020B0604020202020204"/>
              <a:buChar char="▪"/>
            </a:pPr>
            <a:r>
              <a:rPr sz="1600" b="1">
                <a:solidFill>
                  <a:srgbClr val="262626"/>
                </a:solidFill>
                <a:latin typeface="Times New Roman" panose="02020603050405020304"/>
                <a:sym typeface="+mn-ea"/>
              </a:rPr>
              <a:t>4 groups</a:t>
            </a:r>
            <a:r>
              <a:rPr sz="1600">
                <a:solidFill>
                  <a:srgbClr val="262626"/>
                </a:solidFill>
                <a:latin typeface="Times New Roman" panose="02020603050405020304"/>
                <a:sym typeface="+mn-ea"/>
              </a:rPr>
              <a:t> → super-group — </a:t>
            </a:r>
            <a:r>
              <a:rPr sz="1600" b="1">
                <a:solidFill>
                  <a:srgbClr val="262626"/>
                </a:solidFill>
                <a:latin typeface="Times New Roman" panose="02020603050405020304"/>
                <a:sym typeface="+mn-ea"/>
              </a:rPr>
              <a:t>Address&lt;3:2&gt;</a:t>
            </a:r>
            <a:endParaRPr sz="1600" b="1" i="0">
              <a:solidFill>
                <a:srgbClr val="262626"/>
              </a:solidFill>
              <a:latin typeface="Times New Roman" panose="02020603050405020304"/>
            </a:endParaRPr>
          </a:p>
          <a:p>
            <a:pPr marL="182880" indent="-182880">
              <a:spcAft>
                <a:spcPts val="250"/>
              </a:spcAft>
              <a:buFont typeface="Arial" panose="020B0604020202020204"/>
              <a:buChar char="▪"/>
            </a:pPr>
            <a:r>
              <a:rPr sz="1600">
                <a:solidFill>
                  <a:srgbClr val="262626"/>
                </a:solidFill>
                <a:latin typeface="Times New Roman" panose="02020603050405020304"/>
                <a:sym typeface="+mn-ea"/>
              </a:rPr>
              <a:t>4-to-1 merging repeats up the tree</a:t>
            </a:r>
            <a:endParaRPr sz="1600" b="0" i="0">
              <a:solidFill>
                <a:srgbClr val="262626"/>
              </a:solidFill>
              <a:latin typeface="Times New Roman" panose="02020603050405020304"/>
              <a:sym typeface="+mn-ea"/>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2"/>
          <p:cNvSpPr txBox="1"/>
          <p:nvPr/>
        </p:nvSpPr>
        <p:spPr>
          <a:xfrm>
            <a:off x="5701666" y="1231734"/>
            <a:ext cx="5080000" cy="4615180"/>
          </a:xfrm>
          <a:prstGeom prst="rect">
            <a:avLst/>
          </a:prstGeom>
        </p:spPr>
        <p:txBody>
          <a:bodyPr>
            <a:spAutoFit/>
          </a:bodyPr>
          <a:lstStyle/>
          <a:p>
            <a:pPr marL="0" indent="0">
              <a:lnSpc>
                <a:spcPct val="210000"/>
              </a:lnSpc>
              <a:spcBef>
                <a:spcPct val="0"/>
              </a:spcBef>
              <a:spcAft>
                <a:spcPct val="0"/>
              </a:spcAft>
            </a:pPr>
            <a:r>
              <a:rPr lang="en-US" altLang="zh-CN" sz="2800" b="0" i="0" dirty="0">
                <a:solidFill>
                  <a:srgbClr val="262626"/>
                </a:solidFill>
                <a:latin typeface="Times New Roman" panose="02020603050405020304" charset="0"/>
                <a:ea typeface="楷体" panose="02010609060101010101" charset="-122"/>
                <a:cs typeface="Times New Roman" panose="02020603050405020304" charset="0"/>
              </a:rPr>
              <a:t>Motivation &amp; Background</a:t>
            </a:r>
            <a:endParaRPr lang="en-US" altLang="zh-CN"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b="0" i="0" dirty="0">
                <a:solidFill>
                  <a:srgbClr val="262626"/>
                </a:solidFill>
                <a:latin typeface="Times New Roman" panose="02020603050405020304" charset="0"/>
                <a:ea typeface="楷体" panose="02010609060101010101" charset="-122"/>
                <a:cs typeface="Times New Roman" panose="02020603050405020304" charset="0"/>
              </a:rPr>
              <a:t>Design of JadePix-4</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dirty="0">
                <a:solidFill>
                  <a:srgbClr val="FF0000"/>
                </a:solidFill>
                <a:latin typeface="Times New Roman" panose="02020603050405020304" charset="0"/>
                <a:ea typeface="楷体" panose="02010609060101010101" charset="-122"/>
                <a:cs typeface="Times New Roman" panose="02020603050405020304" charset="0"/>
                <a:sym typeface="+mn-ea"/>
              </a:rPr>
              <a:t>Test System </a:t>
            </a:r>
            <a:r>
              <a:rPr lang="en-US" altLang="zh-CN" sz="2800" b="0" i="0" dirty="0">
                <a:solidFill>
                  <a:srgbClr val="FF0000"/>
                </a:solidFill>
                <a:latin typeface="Times New Roman" panose="02020603050405020304" charset="0"/>
                <a:ea typeface="楷体" panose="02010609060101010101" charset="-122"/>
                <a:cs typeface="Times New Roman" panose="02020603050405020304" charset="0"/>
                <a:sym typeface="+mn-ea"/>
              </a:rPr>
              <a:t>&amp; </a:t>
            </a:r>
            <a:r>
              <a:rPr lang="en-US" altLang="zh-CN" sz="2800" dirty="0">
                <a:solidFill>
                  <a:srgbClr val="FF0000"/>
                </a:solidFill>
                <a:latin typeface="Times New Roman" panose="02020603050405020304" charset="0"/>
                <a:ea typeface="楷体" panose="02010609060101010101" charset="-122"/>
                <a:cs typeface="Times New Roman" panose="02020603050405020304" charset="0"/>
                <a:sym typeface="+mn-ea"/>
              </a:rPr>
              <a:t>Laboratory Test</a:t>
            </a:r>
          </a:p>
          <a:p>
            <a:pPr marL="0" indent="0">
              <a:lnSpc>
                <a:spcPct val="210000"/>
              </a:lnSpc>
              <a:spcBef>
                <a:spcPct val="0"/>
              </a:spcBef>
              <a:spcAft>
                <a:spcPct val="0"/>
              </a:spcAft>
            </a:pPr>
            <a:r>
              <a:rPr lang="zh-CN" altLang="en-US" sz="2800" b="0" i="0" dirty="0">
                <a:solidFill>
                  <a:srgbClr val="262626"/>
                </a:solidFill>
                <a:latin typeface="Times New Roman" panose="02020603050405020304" charset="0"/>
                <a:ea typeface="楷体" panose="02010609060101010101" charset="-122"/>
                <a:cs typeface="Times New Roman" panose="02020603050405020304" charset="0"/>
                <a:sym typeface="+mn-ea"/>
              </a:rPr>
              <a:t>Beam Test &amp; Results</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zh-CN" altLang="en-US" sz="2800" b="0" i="0" dirty="0">
                <a:solidFill>
                  <a:srgbClr val="262626"/>
                </a:solidFill>
                <a:latin typeface="Times New Roman" panose="02020603050405020304" charset="0"/>
                <a:ea typeface="楷体" panose="02010609060101010101" charset="-122"/>
                <a:cs typeface="Times New Roman" panose="02020603050405020304" charset="0"/>
              </a:rPr>
              <a:t>Summary &amp; Outlook</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p:txBody>
      </p:sp>
      <p:sp>
        <p:nvSpPr>
          <p:cNvPr id="21" name="文本框 4"/>
          <p:cNvSpPr txBox="1"/>
          <p:nvPr/>
        </p:nvSpPr>
        <p:spPr>
          <a:xfrm>
            <a:off x="4621711" y="1231734"/>
            <a:ext cx="884555" cy="3245485"/>
          </a:xfrm>
          <a:prstGeom prst="rect">
            <a:avLst/>
          </a:prstGeom>
          <a:noFill/>
        </p:spPr>
        <p:txBody>
          <a:bodyPr wrap="square" rtlCol="0">
            <a:noAutofit/>
          </a:bodyPr>
          <a:lstStyle/>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1</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2</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3</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4</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5</a:t>
            </a:r>
          </a:p>
        </p:txBody>
      </p:sp>
      <p:pic>
        <p:nvPicPr>
          <p:cNvPr id="22" name="图片 1"/>
          <p:cNvPicPr>
            <a:picLocks noChangeAspect="1"/>
          </p:cNvPicPr>
          <p:nvPr/>
        </p:nvPicPr>
        <p:blipFill>
          <a:blip r:embed="rId3"/>
          <a:srcRect l="29269" t="27229" r="30649" b="27502"/>
          <a:stretch>
            <a:fillRect/>
          </a:stretch>
        </p:blipFill>
        <p:spPr>
          <a:xfrm>
            <a:off x="9806305" y="0"/>
            <a:ext cx="2385695" cy="1630680"/>
          </a:xfrm>
          <a:prstGeom prst="rect">
            <a:avLst/>
          </a:prstGeom>
        </p:spPr>
      </p:pic>
      <p:pic>
        <p:nvPicPr>
          <p:cNvPr id="23" name="图片 8" descr="ccnu_logo_transparent"/>
          <p:cNvPicPr>
            <a:picLocks noChangeAspect="1"/>
          </p:cNvPicPr>
          <p:nvPr/>
        </p:nvPicPr>
        <p:blipFill>
          <a:blip r:embed="rId4"/>
          <a:stretch>
            <a:fillRect/>
          </a:stretch>
        </p:blipFill>
        <p:spPr>
          <a:xfrm>
            <a:off x="10160413" y="4832985"/>
            <a:ext cx="2031365" cy="2025015"/>
          </a:xfrm>
          <a:prstGeom prst="rect">
            <a:avLst/>
          </a:prstGeom>
        </p:spPr>
      </p:pic>
      <p:sp>
        <p:nvSpPr>
          <p:cNvPr id="24" name="Rectangle 9"/>
          <p:cNvSpPr/>
          <p:nvPr/>
        </p:nvSpPr>
        <p:spPr>
          <a:xfrm>
            <a:off x="1023620" y="1630680"/>
            <a:ext cx="2057400" cy="3246120"/>
          </a:xfrm>
          <a:prstGeom prst="rect">
            <a:avLst/>
          </a:prstGeom>
          <a:solidFill>
            <a:srgbClr val="00409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400" b="1" i="0">
                <a:solidFill>
                  <a:srgbClr val="FFFFFF"/>
                </a:solidFill>
                <a:latin typeface="Times New Roman" panose="02020603050405020304"/>
              </a:rPr>
              <a:t>Outline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a:spLocks noGrp="1"/>
          </p:cNvSpPr>
          <p:nvPr>
            <p:ph type="title"/>
          </p:nvPr>
        </p:nvSpPr>
        <p:spPr>
          <a:xfrm>
            <a:off x="274955" y="109728"/>
            <a:ext cx="4572000" cy="640080"/>
          </a:xfrm>
        </p:spPr>
        <p:txBody>
          <a:bodyPr wrap="square" anchor="ctr"/>
          <a:lstStyle/>
          <a:p>
            <a:pPr algn="l">
              <a:buClrTx/>
              <a:buSzTx/>
              <a:buFontTx/>
            </a:pPr>
            <a:r>
              <a:rPr lang="en-US" altLang="zh-CN" sz="2500" b="1" i="0">
                <a:solidFill>
                  <a:schemeClr val="bg1"/>
                </a:solidFill>
              </a:rPr>
              <a:t>Test System</a:t>
            </a:r>
          </a:p>
        </p:txBody>
      </p:sp>
      <p:grpSp>
        <p:nvGrpSpPr>
          <p:cNvPr id="27" name="组合 9"/>
          <p:cNvGrpSpPr/>
          <p:nvPr/>
        </p:nvGrpSpPr>
        <p:grpSpPr>
          <a:xfrm>
            <a:off x="622300" y="4616450"/>
            <a:ext cx="5981065" cy="1628140"/>
            <a:chOff x="3589" y="3352"/>
            <a:chExt cx="9419" cy="2564"/>
          </a:xfrm>
        </p:grpSpPr>
        <p:sp>
          <p:nvSpPr>
            <p:cNvPr id="28" name="矩形 24"/>
            <p:cNvSpPr/>
            <p:nvPr/>
          </p:nvSpPr>
          <p:spPr>
            <a:xfrm>
              <a:off x="3589" y="4001"/>
              <a:ext cx="2579" cy="1344"/>
            </a:xfrm>
            <a:prstGeom prst="rect">
              <a:avLst/>
            </a:prstGeom>
            <a:solidFill>
              <a:srgbClr val="92D0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r>
                <a:rPr lang="en-US" altLang="zh-CN">
                  <a:solidFill>
                    <a:schemeClr val="tx1"/>
                  </a:solidFill>
                  <a:latin typeface="Times New Roman" panose="02020603050405020304" charset="0"/>
                  <a:ea typeface="楷体" panose="02010609060101010101" charset="-122"/>
                  <a:cs typeface="Times New Roman" panose="02020603050405020304" charset="0"/>
                </a:rPr>
                <a:t>JadePix-3/4</a:t>
              </a:r>
              <a:r>
                <a:rPr lang="en-US" altLang="zh-CN">
                  <a:latin typeface="Times New Roman" panose="02020603050405020304" charset="0"/>
                  <a:ea typeface="楷体" panose="02010609060101010101" charset="-122"/>
                  <a:cs typeface="Times New Roman" panose="02020603050405020304" charset="0"/>
                </a:rPr>
                <a:t>  </a:t>
              </a:r>
            </a:p>
          </p:txBody>
        </p:sp>
        <p:sp>
          <p:nvSpPr>
            <p:cNvPr id="29" name="矩形 26"/>
            <p:cNvSpPr/>
            <p:nvPr/>
          </p:nvSpPr>
          <p:spPr>
            <a:xfrm>
              <a:off x="5860" y="3352"/>
              <a:ext cx="2472" cy="2565"/>
            </a:xfrm>
            <a:prstGeom prst="rect">
              <a:avLst/>
            </a:prstGeom>
            <a:solidFill>
              <a:srgbClr val="00B05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latin typeface="Times New Roman" panose="02020603050405020304" charset="0"/>
                  <a:ea typeface="楷体" panose="02010609060101010101" charset="-122"/>
                  <a:cs typeface="Times New Roman" panose="02020603050405020304" charset="0"/>
                </a:rPr>
                <a:t>FPGA</a:t>
              </a:r>
            </a:p>
            <a:p>
              <a:pPr algn="ctr"/>
              <a:r>
                <a:rPr lang="en-US" altLang="zh-CN">
                  <a:latin typeface="Times New Roman" panose="02020603050405020304" charset="0"/>
                  <a:ea typeface="楷体" panose="02010609060101010101" charset="-122"/>
                  <a:cs typeface="Times New Roman" panose="02020603050405020304" charset="0"/>
                </a:rPr>
                <a:t>Firmware</a:t>
              </a:r>
            </a:p>
          </p:txBody>
        </p:sp>
        <p:sp>
          <p:nvSpPr>
            <p:cNvPr id="30" name="矩形 25"/>
            <p:cNvSpPr/>
            <p:nvPr/>
          </p:nvSpPr>
          <p:spPr>
            <a:xfrm>
              <a:off x="5608" y="4000"/>
              <a:ext cx="561" cy="1345"/>
            </a:xfrm>
            <a:prstGeom prst="rect">
              <a:avLst/>
            </a:prstGeom>
            <a:solidFill>
              <a:srgbClr val="FFFF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600" b="1">
                  <a:solidFill>
                    <a:schemeClr val="tx1"/>
                  </a:solidFill>
                  <a:latin typeface="Times New Roman" panose="02020603050405020304" charset="0"/>
                  <a:ea typeface="楷体" panose="02010609060101010101" charset="-122"/>
                  <a:cs typeface="Times New Roman" panose="02020603050405020304" charset="0"/>
                </a:rPr>
                <a:t>FMC</a:t>
              </a:r>
            </a:p>
            <a:p>
              <a:pPr algn="ctr"/>
              <a:r>
                <a:rPr lang="en-US" altLang="zh-CN" sz="600" b="1">
                  <a:solidFill>
                    <a:schemeClr val="tx1"/>
                  </a:solidFill>
                  <a:latin typeface="Times New Roman" panose="02020603050405020304" charset="0"/>
                  <a:ea typeface="楷体" panose="02010609060101010101" charset="-122"/>
                  <a:cs typeface="Times New Roman" panose="02020603050405020304" charset="0"/>
                </a:rPr>
                <a:t>HPC</a:t>
              </a:r>
            </a:p>
          </p:txBody>
        </p:sp>
        <p:sp>
          <p:nvSpPr>
            <p:cNvPr id="31" name="文本框 10"/>
            <p:cNvSpPr txBox="1"/>
            <p:nvPr/>
          </p:nvSpPr>
          <p:spPr>
            <a:xfrm>
              <a:off x="3589" y="4000"/>
              <a:ext cx="1619" cy="337"/>
            </a:xfrm>
            <a:prstGeom prst="rect">
              <a:avLst/>
            </a:prstGeom>
            <a:noFill/>
          </p:spPr>
          <p:txBody>
            <a:bodyPr wrap="square" rtlCol="0">
              <a:spAutoFit/>
            </a:bodyPr>
            <a:lstStyle/>
            <a:p>
              <a:r>
                <a:rPr lang="en-US" altLang="zh-CN" sz="800">
                  <a:solidFill>
                    <a:schemeClr val="bg1"/>
                  </a:solidFill>
                  <a:latin typeface="Times New Roman" panose="02020603050405020304" charset="0"/>
                  <a:ea typeface="楷体" panose="02010609060101010101" charset="-122"/>
                  <a:cs typeface="Times New Roman" panose="02020603050405020304" charset="0"/>
                </a:rPr>
                <a:t>Daughter Board</a:t>
              </a:r>
            </a:p>
          </p:txBody>
        </p:sp>
        <p:sp>
          <p:nvSpPr>
            <p:cNvPr id="32" name="矩形 12"/>
            <p:cNvSpPr/>
            <p:nvPr/>
          </p:nvSpPr>
          <p:spPr>
            <a:xfrm>
              <a:off x="3960" y="5112"/>
              <a:ext cx="544" cy="240"/>
            </a:xfrm>
            <a:prstGeom prst="rect">
              <a:avLst/>
            </a:prstGeom>
            <a:solidFill>
              <a:schemeClr val="bg1"/>
            </a:solidFill>
            <a:ln>
              <a:noFill/>
            </a:ln>
          </p:spPr>
          <p:style>
            <a:lnRef idx="2">
              <a:schemeClr val="accent1"/>
            </a:lnRef>
            <a:fillRef idx="0">
              <a:srgbClr val="FFFFFF"/>
            </a:fillRef>
            <a:effectRef idx="0">
              <a:srgbClr val="FFFFFF"/>
            </a:effectRef>
            <a:fontRef idx="minor">
              <a:schemeClr val="tx1"/>
            </a:fontRef>
          </p:style>
          <p:txBody>
            <a:bodyPr rtlCol="0" anchor="ctr"/>
            <a:lstStyle/>
            <a:p>
              <a:pPr algn="ctr"/>
              <a:r>
                <a:rPr lang="en-US" altLang="zh-CN" sz="600">
                  <a:latin typeface="Times New Roman" panose="02020603050405020304" charset="0"/>
                  <a:ea typeface="楷体" panose="02010609060101010101" charset="-122"/>
                  <a:cs typeface="Times New Roman" panose="02020603050405020304" charset="0"/>
                </a:rPr>
                <a:t>DAC</a:t>
              </a:r>
            </a:p>
          </p:txBody>
        </p:sp>
        <p:sp>
          <p:nvSpPr>
            <p:cNvPr id="33" name="矩形 29"/>
            <p:cNvSpPr/>
            <p:nvPr/>
          </p:nvSpPr>
          <p:spPr>
            <a:xfrm>
              <a:off x="4760" y="5104"/>
              <a:ext cx="672" cy="240"/>
            </a:xfrm>
            <a:prstGeom prst="rect">
              <a:avLst/>
            </a:prstGeom>
            <a:solidFill>
              <a:schemeClr val="bg1"/>
            </a:solidFill>
            <a:ln>
              <a:noFill/>
            </a:ln>
          </p:spPr>
          <p:style>
            <a:lnRef idx="2">
              <a:schemeClr val="accent1"/>
            </a:lnRef>
            <a:fillRef idx="0">
              <a:srgbClr val="FFFFFF"/>
            </a:fillRef>
            <a:effectRef idx="0">
              <a:srgbClr val="FFFFFF"/>
            </a:effectRef>
            <a:fontRef idx="minor">
              <a:schemeClr val="tx1"/>
            </a:fontRef>
          </p:style>
          <p:txBody>
            <a:bodyPr rtlCol="0" anchor="ctr"/>
            <a:lstStyle/>
            <a:p>
              <a:pPr algn="ctr"/>
              <a:r>
                <a:rPr lang="en-US" altLang="zh-CN" sz="500">
                  <a:latin typeface="Times New Roman" panose="02020603050405020304" charset="0"/>
                  <a:ea typeface="楷体" panose="02010609060101010101" charset="-122"/>
                  <a:cs typeface="Times New Roman" panose="02020603050405020304" charset="0"/>
                </a:rPr>
                <a:t>CLOCK</a:t>
              </a:r>
            </a:p>
          </p:txBody>
        </p:sp>
        <p:sp>
          <p:nvSpPr>
            <p:cNvPr id="34" name="文本框 30"/>
            <p:cNvSpPr txBox="1"/>
            <p:nvPr/>
          </p:nvSpPr>
          <p:spPr>
            <a:xfrm>
              <a:off x="5860" y="3352"/>
              <a:ext cx="792" cy="337"/>
            </a:xfrm>
            <a:prstGeom prst="rect">
              <a:avLst/>
            </a:prstGeom>
            <a:noFill/>
          </p:spPr>
          <p:txBody>
            <a:bodyPr wrap="square" rtlCol="0">
              <a:spAutoFit/>
            </a:bodyPr>
            <a:lstStyle/>
            <a:p>
              <a:r>
                <a:rPr lang="en-US" altLang="zh-CN" sz="800">
                  <a:solidFill>
                    <a:schemeClr val="bg1"/>
                  </a:solidFill>
                  <a:latin typeface="Times New Roman" panose="02020603050405020304" charset="0"/>
                  <a:ea typeface="楷体" panose="02010609060101010101" charset="-122"/>
                  <a:cs typeface="Times New Roman" panose="02020603050405020304" charset="0"/>
                </a:rPr>
                <a:t>KC705</a:t>
              </a:r>
            </a:p>
          </p:txBody>
        </p:sp>
        <p:sp>
          <p:nvSpPr>
            <p:cNvPr id="35" name="矩形 31"/>
            <p:cNvSpPr/>
            <p:nvPr/>
          </p:nvSpPr>
          <p:spPr>
            <a:xfrm>
              <a:off x="9792" y="3810"/>
              <a:ext cx="3216" cy="1656"/>
            </a:xfrm>
            <a:prstGeom prst="rect">
              <a:avLst/>
            </a:prstGeom>
            <a:solidFill>
              <a:schemeClr val="bg1">
                <a:lumMod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latin typeface="Times New Roman" panose="02020603050405020304" charset="0"/>
                  <a:ea typeface="楷体" panose="02010609060101010101" charset="-122"/>
                  <a:cs typeface="Times New Roman" panose="02020603050405020304" charset="0"/>
                </a:rPr>
                <a:t>Software</a:t>
              </a:r>
            </a:p>
          </p:txBody>
        </p:sp>
        <p:sp>
          <p:nvSpPr>
            <p:cNvPr id="36" name="文本框 13"/>
            <p:cNvSpPr txBox="1"/>
            <p:nvPr/>
          </p:nvSpPr>
          <p:spPr>
            <a:xfrm>
              <a:off x="9792" y="3846"/>
              <a:ext cx="517" cy="337"/>
            </a:xfrm>
            <a:prstGeom prst="rect">
              <a:avLst/>
            </a:prstGeom>
            <a:noFill/>
          </p:spPr>
          <p:txBody>
            <a:bodyPr wrap="square" rtlCol="0">
              <a:spAutoFit/>
            </a:bodyPr>
            <a:lstStyle/>
            <a:p>
              <a:r>
                <a:rPr lang="en-US" altLang="zh-CN" sz="800">
                  <a:solidFill>
                    <a:schemeClr val="bg1"/>
                  </a:solidFill>
                  <a:latin typeface="Times New Roman" panose="02020603050405020304" charset="0"/>
                  <a:ea typeface="楷体" panose="02010609060101010101" charset="-122"/>
                  <a:cs typeface="Times New Roman" panose="02020603050405020304" charset="0"/>
                </a:rPr>
                <a:t>PC</a:t>
              </a:r>
            </a:p>
          </p:txBody>
        </p:sp>
        <p:sp>
          <p:nvSpPr>
            <p:cNvPr id="37" name="矩形 14"/>
            <p:cNvSpPr/>
            <p:nvPr/>
          </p:nvSpPr>
          <p:spPr>
            <a:xfrm>
              <a:off x="9960" y="4266"/>
              <a:ext cx="384" cy="912"/>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700">
                  <a:latin typeface="Times New Roman" panose="02020603050405020304" charset="0"/>
                  <a:ea typeface="楷体" panose="02010609060101010101" charset="-122"/>
                  <a:cs typeface="Times New Roman" panose="02020603050405020304" charset="0"/>
                </a:rPr>
                <a:t>UHAL</a:t>
              </a:r>
            </a:p>
          </p:txBody>
        </p:sp>
        <p:sp>
          <p:nvSpPr>
            <p:cNvPr id="38" name="左右箭头 18"/>
            <p:cNvSpPr/>
            <p:nvPr/>
          </p:nvSpPr>
          <p:spPr>
            <a:xfrm>
              <a:off x="8332" y="4536"/>
              <a:ext cx="1416" cy="372"/>
            </a:xfrm>
            <a:prstGeom prst="leftRightArrow">
              <a:avLst/>
            </a:prstGeom>
            <a:solidFill>
              <a:schemeClr val="tx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Times New Roman" panose="02020603050405020304" charset="0"/>
                <a:ea typeface="楷体" panose="02010609060101010101" charset="-122"/>
                <a:cs typeface="Times New Roman" panose="02020603050405020304" charset="0"/>
              </a:endParaRPr>
            </a:p>
          </p:txBody>
        </p:sp>
        <p:sp>
          <p:nvSpPr>
            <p:cNvPr id="39" name="文本框 19"/>
            <p:cNvSpPr txBox="1"/>
            <p:nvPr/>
          </p:nvSpPr>
          <p:spPr>
            <a:xfrm>
              <a:off x="8332" y="3689"/>
              <a:ext cx="1788" cy="1016"/>
            </a:xfrm>
            <a:prstGeom prst="rect">
              <a:avLst/>
            </a:prstGeom>
            <a:noFill/>
          </p:spPr>
          <p:txBody>
            <a:bodyPr wrap="square" rtlCol="0">
              <a:noAutofit/>
            </a:bodyPr>
            <a:lstStyle/>
            <a:p>
              <a:r>
                <a:rPr lang="en-US" altLang="zh-CN" sz="1600">
                  <a:latin typeface="Times New Roman" panose="02020603050405020304" charset="0"/>
                  <a:ea typeface="楷体" panose="02010609060101010101" charset="-122"/>
                  <a:cs typeface="Times New Roman" panose="02020603050405020304" charset="0"/>
                </a:rPr>
                <a:t>1G Eth</a:t>
              </a:r>
            </a:p>
            <a:p>
              <a:r>
                <a:rPr lang="en-US" altLang="zh-CN" sz="1600">
                  <a:latin typeface="Times New Roman" panose="02020603050405020304" charset="0"/>
                  <a:ea typeface="楷体" panose="02010609060101010101" charset="-122"/>
                  <a:cs typeface="Times New Roman" panose="02020603050405020304" charset="0"/>
                </a:rPr>
                <a:t>IP bus</a:t>
              </a:r>
            </a:p>
          </p:txBody>
        </p:sp>
      </p:grpSp>
      <p:sp>
        <p:nvSpPr>
          <p:cNvPr id="40" name="圆角矩形 21"/>
          <p:cNvSpPr/>
          <p:nvPr/>
        </p:nvSpPr>
        <p:spPr>
          <a:xfrm>
            <a:off x="208280" y="4368165"/>
            <a:ext cx="6637655" cy="1983105"/>
          </a:xfrm>
          <a:prstGeom prst="roundRect">
            <a:avLst/>
          </a:prstGeom>
          <a:noFill/>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grpSp>
        <p:nvGrpSpPr>
          <p:cNvPr id="41" name="组合 11"/>
          <p:cNvGrpSpPr/>
          <p:nvPr/>
        </p:nvGrpSpPr>
        <p:grpSpPr>
          <a:xfrm>
            <a:off x="301625" y="965200"/>
            <a:ext cx="3187700" cy="3187700"/>
            <a:chOff x="1309" y="2378"/>
            <a:chExt cx="5020" cy="5020"/>
          </a:xfrm>
        </p:grpSpPr>
        <p:pic>
          <p:nvPicPr>
            <p:cNvPr id="42" name="图片 15"/>
            <p:cNvPicPr/>
            <p:nvPr/>
          </p:nvPicPr>
          <p:blipFill>
            <a:blip r:embed="rId3"/>
            <a:stretch>
              <a:fillRect/>
            </a:stretch>
          </p:blipFill>
          <p:spPr>
            <a:xfrm>
              <a:off x="1309" y="2378"/>
              <a:ext cx="5020" cy="5020"/>
            </a:xfrm>
            <a:prstGeom prst="rect">
              <a:avLst/>
            </a:prstGeom>
          </p:spPr>
        </p:pic>
        <p:cxnSp>
          <p:nvCxnSpPr>
            <p:cNvPr id="43" name="直接连接符 16"/>
            <p:cNvCxnSpPr/>
            <p:nvPr/>
          </p:nvCxnSpPr>
          <p:spPr>
            <a:xfrm flipH="1">
              <a:off x="1759" y="3238"/>
              <a:ext cx="630" cy="1293"/>
            </a:xfrm>
            <a:prstGeom prst="line">
              <a:avLst/>
            </a:prstGeom>
            <a:ln w="38100">
              <a:solidFill>
                <a:srgbClr val="FF0000"/>
              </a:solidFill>
            </a:ln>
          </p:spPr>
          <p:style>
            <a:lnRef idx="3">
              <a:schemeClr val="accent1"/>
            </a:lnRef>
            <a:fillRef idx="0">
              <a:srgbClr val="FFFFFF"/>
            </a:fillRef>
            <a:effectRef idx="0">
              <a:srgbClr val="FFFFFF"/>
            </a:effectRef>
            <a:fontRef idx="minor">
              <a:schemeClr val="tx1"/>
            </a:fontRef>
          </p:style>
        </p:cxnSp>
        <p:cxnSp>
          <p:nvCxnSpPr>
            <p:cNvPr id="44" name="直接连接符 17"/>
            <p:cNvCxnSpPr/>
            <p:nvPr/>
          </p:nvCxnSpPr>
          <p:spPr>
            <a:xfrm>
              <a:off x="5836" y="3283"/>
              <a:ext cx="273" cy="1461"/>
            </a:xfrm>
            <a:prstGeom prst="line">
              <a:avLst/>
            </a:prstGeom>
            <a:ln w="38100">
              <a:solidFill>
                <a:srgbClr val="FF0000"/>
              </a:solidFill>
            </a:ln>
          </p:spPr>
          <p:style>
            <a:lnRef idx="3">
              <a:schemeClr val="accent1"/>
            </a:lnRef>
            <a:fillRef idx="0">
              <a:srgbClr val="FFFFFF"/>
            </a:fillRef>
            <a:effectRef idx="0">
              <a:srgbClr val="FFFFFF"/>
            </a:effectRef>
            <a:fontRef idx="minor">
              <a:schemeClr val="tx1"/>
            </a:fontRef>
          </p:style>
        </p:cxnSp>
        <p:cxnSp>
          <p:nvCxnSpPr>
            <p:cNvPr id="45" name="直接连接符 27"/>
            <p:cNvCxnSpPr/>
            <p:nvPr/>
          </p:nvCxnSpPr>
          <p:spPr>
            <a:xfrm>
              <a:off x="1760" y="4531"/>
              <a:ext cx="4352" cy="215"/>
            </a:xfrm>
            <a:prstGeom prst="line">
              <a:avLst/>
            </a:prstGeom>
            <a:ln w="38100">
              <a:solidFill>
                <a:srgbClr val="FF0000"/>
              </a:solidFill>
            </a:ln>
          </p:spPr>
          <p:style>
            <a:lnRef idx="3">
              <a:schemeClr val="accent1"/>
            </a:lnRef>
            <a:fillRef idx="0">
              <a:srgbClr val="FFFFFF"/>
            </a:fillRef>
            <a:effectRef idx="0">
              <a:srgbClr val="FFFFFF"/>
            </a:effectRef>
            <a:fontRef idx="minor">
              <a:schemeClr val="tx1"/>
            </a:fontRef>
          </p:style>
        </p:cxnSp>
        <p:cxnSp>
          <p:nvCxnSpPr>
            <p:cNvPr id="46" name="直接连接符 28"/>
            <p:cNvCxnSpPr/>
            <p:nvPr/>
          </p:nvCxnSpPr>
          <p:spPr>
            <a:xfrm flipH="1" flipV="1">
              <a:off x="2404" y="3243"/>
              <a:ext cx="3440" cy="38"/>
            </a:xfrm>
            <a:prstGeom prst="line">
              <a:avLst/>
            </a:prstGeom>
            <a:ln w="38100">
              <a:solidFill>
                <a:srgbClr val="FF0000"/>
              </a:solidFill>
            </a:ln>
          </p:spPr>
          <p:style>
            <a:lnRef idx="3">
              <a:schemeClr val="accent1"/>
            </a:lnRef>
            <a:fillRef idx="0">
              <a:srgbClr val="FFFFFF"/>
            </a:fillRef>
            <a:effectRef idx="0">
              <a:srgbClr val="FFFFFF"/>
            </a:effectRef>
            <a:fontRef idx="minor">
              <a:schemeClr val="tx1"/>
            </a:fontRef>
          </p:style>
        </p:cxnSp>
        <p:cxnSp>
          <p:nvCxnSpPr>
            <p:cNvPr id="47" name="直接连接符 32"/>
            <p:cNvCxnSpPr/>
            <p:nvPr/>
          </p:nvCxnSpPr>
          <p:spPr>
            <a:xfrm flipH="1">
              <a:off x="3061" y="4641"/>
              <a:ext cx="424" cy="1891"/>
            </a:xfrm>
            <a:prstGeom prst="line">
              <a:avLst/>
            </a:prstGeom>
            <a:ln w="38100">
              <a:solidFill>
                <a:srgbClr val="FFC000"/>
              </a:solidFill>
            </a:ln>
          </p:spPr>
          <p:style>
            <a:lnRef idx="3">
              <a:schemeClr val="accent1"/>
            </a:lnRef>
            <a:fillRef idx="0">
              <a:srgbClr val="FFFFFF"/>
            </a:fillRef>
            <a:effectRef idx="0">
              <a:srgbClr val="FFFFFF"/>
            </a:effectRef>
            <a:fontRef idx="minor">
              <a:schemeClr val="tx1"/>
            </a:fontRef>
          </p:style>
        </p:cxnSp>
        <p:cxnSp>
          <p:nvCxnSpPr>
            <p:cNvPr id="48" name="直接连接符 33"/>
            <p:cNvCxnSpPr/>
            <p:nvPr/>
          </p:nvCxnSpPr>
          <p:spPr>
            <a:xfrm>
              <a:off x="5235" y="4736"/>
              <a:ext cx="165" cy="1985"/>
            </a:xfrm>
            <a:prstGeom prst="line">
              <a:avLst/>
            </a:prstGeom>
            <a:ln w="38100">
              <a:solidFill>
                <a:srgbClr val="FFC000"/>
              </a:solidFill>
            </a:ln>
          </p:spPr>
          <p:style>
            <a:lnRef idx="3">
              <a:schemeClr val="accent1"/>
            </a:lnRef>
            <a:fillRef idx="0">
              <a:srgbClr val="FFFFFF"/>
            </a:fillRef>
            <a:effectRef idx="0">
              <a:srgbClr val="FFFFFF"/>
            </a:effectRef>
            <a:fontRef idx="minor">
              <a:schemeClr val="tx1"/>
            </a:fontRef>
          </p:style>
        </p:cxnSp>
        <p:cxnSp>
          <p:nvCxnSpPr>
            <p:cNvPr id="49" name="直接连接符 34"/>
            <p:cNvCxnSpPr/>
            <p:nvPr/>
          </p:nvCxnSpPr>
          <p:spPr>
            <a:xfrm flipH="1" flipV="1">
              <a:off x="3045" y="6531"/>
              <a:ext cx="2355" cy="170"/>
            </a:xfrm>
            <a:prstGeom prst="line">
              <a:avLst/>
            </a:prstGeom>
            <a:ln w="38100">
              <a:solidFill>
                <a:srgbClr val="FFC000"/>
              </a:solidFill>
            </a:ln>
          </p:spPr>
          <p:style>
            <a:lnRef idx="3">
              <a:schemeClr val="accent1"/>
            </a:lnRef>
            <a:fillRef idx="0">
              <a:srgbClr val="FFFFFF"/>
            </a:fillRef>
            <a:effectRef idx="0">
              <a:srgbClr val="FFFFFF"/>
            </a:effectRef>
            <a:fontRef idx="minor">
              <a:schemeClr val="tx1"/>
            </a:fontRef>
          </p:style>
        </p:cxnSp>
        <p:cxnSp>
          <p:nvCxnSpPr>
            <p:cNvPr id="50" name="直接连接符 35"/>
            <p:cNvCxnSpPr/>
            <p:nvPr/>
          </p:nvCxnSpPr>
          <p:spPr>
            <a:xfrm flipH="1" flipV="1">
              <a:off x="3475" y="4651"/>
              <a:ext cx="1740" cy="90"/>
            </a:xfrm>
            <a:prstGeom prst="line">
              <a:avLst/>
            </a:prstGeom>
            <a:ln w="38100">
              <a:solidFill>
                <a:srgbClr val="FFC000"/>
              </a:solidFill>
            </a:ln>
          </p:spPr>
          <p:style>
            <a:lnRef idx="3">
              <a:schemeClr val="accent1"/>
            </a:lnRef>
            <a:fillRef idx="0">
              <a:srgbClr val="FFFFFF"/>
            </a:fillRef>
            <a:effectRef idx="0">
              <a:srgbClr val="FFFFFF"/>
            </a:effectRef>
            <a:fontRef idx="minor">
              <a:schemeClr val="tx1"/>
            </a:fontRef>
          </p:style>
        </p:cxnSp>
        <p:sp>
          <p:nvSpPr>
            <p:cNvPr id="51" name="文本框 36"/>
            <p:cNvSpPr txBox="1"/>
            <p:nvPr/>
          </p:nvSpPr>
          <p:spPr>
            <a:xfrm>
              <a:off x="2140" y="2703"/>
              <a:ext cx="826" cy="580"/>
            </a:xfrm>
            <a:prstGeom prst="rect">
              <a:avLst/>
            </a:prstGeom>
            <a:noFill/>
          </p:spPr>
          <p:txBody>
            <a:bodyPr wrap="square" rtlCol="0">
              <a:spAutoFit/>
            </a:bodyPr>
            <a:lstStyle/>
            <a:p>
              <a:r>
                <a:rPr lang="zh-CN" altLang="en-US" b="1">
                  <a:solidFill>
                    <a:srgbClr val="FF0000"/>
                  </a:solidFill>
                </a:rPr>
                <a:t>①</a:t>
              </a:r>
            </a:p>
          </p:txBody>
        </p:sp>
        <p:sp>
          <p:nvSpPr>
            <p:cNvPr id="52" name="文本框 37"/>
            <p:cNvSpPr txBox="1"/>
            <p:nvPr/>
          </p:nvSpPr>
          <p:spPr>
            <a:xfrm>
              <a:off x="2572" y="5210"/>
              <a:ext cx="826" cy="580"/>
            </a:xfrm>
            <a:prstGeom prst="rect">
              <a:avLst/>
            </a:prstGeom>
            <a:noFill/>
          </p:spPr>
          <p:txBody>
            <a:bodyPr wrap="square" rtlCol="0">
              <a:spAutoFit/>
            </a:bodyPr>
            <a:lstStyle/>
            <a:p>
              <a:r>
                <a:rPr lang="zh-CN" altLang="en-US" b="1">
                  <a:solidFill>
                    <a:srgbClr val="FFC000"/>
                  </a:solidFill>
                </a:rPr>
                <a:t>②</a:t>
              </a:r>
            </a:p>
          </p:txBody>
        </p:sp>
        <p:cxnSp>
          <p:nvCxnSpPr>
            <p:cNvPr id="53" name="直接连接符 38"/>
            <p:cNvCxnSpPr/>
            <p:nvPr/>
          </p:nvCxnSpPr>
          <p:spPr>
            <a:xfrm flipH="1">
              <a:off x="4046" y="4788"/>
              <a:ext cx="114" cy="900"/>
            </a:xfrm>
            <a:prstGeom prst="line">
              <a:avLst/>
            </a:prstGeom>
            <a:ln w="38100">
              <a:solidFill>
                <a:srgbClr val="00B0F0"/>
              </a:solidFill>
            </a:ln>
          </p:spPr>
          <p:style>
            <a:lnRef idx="3">
              <a:schemeClr val="accent1"/>
            </a:lnRef>
            <a:fillRef idx="0">
              <a:srgbClr val="FFFFFF"/>
            </a:fillRef>
            <a:effectRef idx="0">
              <a:srgbClr val="FFFFFF"/>
            </a:effectRef>
            <a:fontRef idx="minor">
              <a:schemeClr val="tx1"/>
            </a:fontRef>
          </p:style>
        </p:cxnSp>
        <p:cxnSp>
          <p:nvCxnSpPr>
            <p:cNvPr id="54" name="直接连接符 39"/>
            <p:cNvCxnSpPr/>
            <p:nvPr/>
          </p:nvCxnSpPr>
          <p:spPr>
            <a:xfrm>
              <a:off x="5046" y="4828"/>
              <a:ext cx="27" cy="893"/>
            </a:xfrm>
            <a:prstGeom prst="line">
              <a:avLst/>
            </a:prstGeom>
            <a:ln w="38100">
              <a:solidFill>
                <a:srgbClr val="00B0F0"/>
              </a:solidFill>
            </a:ln>
          </p:spPr>
          <p:style>
            <a:lnRef idx="3">
              <a:schemeClr val="accent1"/>
            </a:lnRef>
            <a:fillRef idx="0">
              <a:srgbClr val="FFFFFF"/>
            </a:fillRef>
            <a:effectRef idx="0">
              <a:srgbClr val="FFFFFF"/>
            </a:effectRef>
            <a:fontRef idx="minor">
              <a:schemeClr val="tx1"/>
            </a:fontRef>
          </p:style>
        </p:cxnSp>
        <p:cxnSp>
          <p:nvCxnSpPr>
            <p:cNvPr id="55" name="直接连接符 40"/>
            <p:cNvCxnSpPr/>
            <p:nvPr/>
          </p:nvCxnSpPr>
          <p:spPr>
            <a:xfrm flipH="1" flipV="1">
              <a:off x="4026" y="5694"/>
              <a:ext cx="1074" cy="34"/>
            </a:xfrm>
            <a:prstGeom prst="line">
              <a:avLst/>
            </a:prstGeom>
            <a:ln w="38100">
              <a:solidFill>
                <a:srgbClr val="00B0F0"/>
              </a:solidFill>
            </a:ln>
          </p:spPr>
          <p:style>
            <a:lnRef idx="3">
              <a:schemeClr val="accent1"/>
            </a:lnRef>
            <a:fillRef idx="0">
              <a:srgbClr val="FFFFFF"/>
            </a:fillRef>
            <a:effectRef idx="0">
              <a:srgbClr val="FFFFFF"/>
            </a:effectRef>
            <a:fontRef idx="minor">
              <a:schemeClr val="tx1"/>
            </a:fontRef>
          </p:style>
        </p:cxnSp>
        <p:cxnSp>
          <p:nvCxnSpPr>
            <p:cNvPr id="56" name="直接连接符 41"/>
            <p:cNvCxnSpPr/>
            <p:nvPr/>
          </p:nvCxnSpPr>
          <p:spPr>
            <a:xfrm flipH="1" flipV="1">
              <a:off x="4160" y="4801"/>
              <a:ext cx="860" cy="27"/>
            </a:xfrm>
            <a:prstGeom prst="line">
              <a:avLst/>
            </a:prstGeom>
            <a:ln w="38100">
              <a:solidFill>
                <a:srgbClr val="00B0F0"/>
              </a:solidFill>
            </a:ln>
          </p:spPr>
          <p:style>
            <a:lnRef idx="3">
              <a:schemeClr val="accent1"/>
            </a:lnRef>
            <a:fillRef idx="0">
              <a:srgbClr val="FFFFFF"/>
            </a:fillRef>
            <a:effectRef idx="0">
              <a:srgbClr val="FFFFFF"/>
            </a:effectRef>
            <a:fontRef idx="minor">
              <a:schemeClr val="tx1"/>
            </a:fontRef>
          </p:style>
        </p:cxnSp>
        <p:sp>
          <p:nvSpPr>
            <p:cNvPr id="57" name="文本框 42"/>
            <p:cNvSpPr txBox="1"/>
            <p:nvPr/>
          </p:nvSpPr>
          <p:spPr>
            <a:xfrm>
              <a:off x="4160" y="5108"/>
              <a:ext cx="826" cy="580"/>
            </a:xfrm>
            <a:prstGeom prst="rect">
              <a:avLst/>
            </a:prstGeom>
            <a:noFill/>
          </p:spPr>
          <p:txBody>
            <a:bodyPr wrap="square" rtlCol="0">
              <a:spAutoFit/>
            </a:bodyPr>
            <a:lstStyle/>
            <a:p>
              <a:r>
                <a:rPr lang="zh-CN" altLang="en-US" b="1">
                  <a:solidFill>
                    <a:srgbClr val="00B0F0"/>
                  </a:solidFill>
                </a:rPr>
                <a:t>③</a:t>
              </a:r>
            </a:p>
          </p:txBody>
        </p:sp>
      </p:grpSp>
      <p:sp>
        <p:nvSpPr>
          <p:cNvPr id="58" name="文本框 43"/>
          <p:cNvSpPr txBox="1"/>
          <p:nvPr/>
        </p:nvSpPr>
        <p:spPr>
          <a:xfrm>
            <a:off x="3626485" y="837565"/>
            <a:ext cx="8412480" cy="4261485"/>
          </a:xfrm>
          <a:prstGeom prst="rect">
            <a:avLst/>
          </a:prstGeom>
          <a:noFill/>
        </p:spPr>
        <p:txBody>
          <a:bodyPr wrap="square" rtlCol="0">
            <a:noAutofit/>
          </a:bodyPr>
          <a:lstStyle/>
          <a:p>
            <a:pPr indent="0">
              <a:lnSpc>
                <a:spcPct val="130000"/>
              </a:lnSpc>
              <a:buFont typeface="+mj-ea"/>
              <a:buNone/>
            </a:pPr>
            <a:r>
              <a:rPr lang="zh-CN" altLang="en-US" sz="2000" b="1">
                <a:solidFill>
                  <a:srgbClr val="FF0000"/>
                </a:solidFill>
                <a:latin typeface="Times New Roman" panose="02020603050405020304" charset="0"/>
                <a:ea typeface="楷体" panose="02010609060101010101" charset="-122"/>
                <a:cs typeface="Times New Roman" panose="02020603050405020304" charset="0"/>
              </a:rPr>
              <a:t>①</a:t>
            </a:r>
            <a:r>
              <a:rPr lang="en-US" altLang="zh-CN" sz="2000" b="1">
                <a:solidFill>
                  <a:srgbClr val="FF0000"/>
                </a:solidFill>
                <a:latin typeface="Times New Roman" panose="02020603050405020304" charset="0"/>
                <a:ea typeface="楷体" panose="02010609060101010101" charset="-122"/>
                <a:cs typeface="Times New Roman" panose="02020603050405020304" charset="0"/>
              </a:rPr>
              <a:t>    Digital readout board</a:t>
            </a:r>
            <a:r>
              <a:rPr lang="en-US" altLang="zh-CN" sz="2000">
                <a:solidFill>
                  <a:srgbClr val="FF0000"/>
                </a:solidFill>
                <a:latin typeface="Times New Roman" panose="02020603050405020304" charset="0"/>
                <a:ea typeface="楷体" panose="02010609060101010101" charset="-122"/>
                <a:cs typeface="Times New Roman" panose="02020603050405020304" charset="0"/>
              </a:rPr>
              <a:t>: </a:t>
            </a:r>
          </a:p>
          <a:p>
            <a:pPr marL="342900" indent="-342900">
              <a:lnSpc>
                <a:spcPct val="130000"/>
              </a:lnSpc>
              <a:buFont typeface="Arial" panose="020B0604020202020204" pitchFamily="34" charset="0"/>
              <a:buChar char="•"/>
            </a:pPr>
            <a:r>
              <a:rPr lang="en-US" altLang="zh-CN" sz="2000">
                <a:latin typeface="Times New Roman" panose="02020603050405020304" charset="0"/>
                <a:ea typeface="楷体" panose="02010609060101010101" charset="-122"/>
                <a:cs typeface="Times New Roman" panose="02020603050405020304" charset="0"/>
              </a:rPr>
              <a:t>Chip control: Provides control signals and clock, register configuration, 			operating mode selection</a:t>
            </a:r>
          </a:p>
          <a:p>
            <a:pPr marL="342900" indent="-342900">
              <a:lnSpc>
                <a:spcPct val="130000"/>
              </a:lnSpc>
              <a:buFont typeface="Arial" panose="020B0604020202020204" pitchFamily="34" charset="0"/>
              <a:buChar char="•"/>
            </a:pPr>
            <a:r>
              <a:rPr lang="en-US" altLang="zh-CN" sz="2000">
                <a:latin typeface="Times New Roman" panose="02020603050405020304" charset="0"/>
                <a:ea typeface="楷体" panose="02010609060101010101" charset="-122"/>
                <a:cs typeface="Times New Roman" panose="02020603050405020304" charset="0"/>
              </a:rPr>
              <a:t>Data processing: data unpacking, FPGA timestamping, and error/overflow 			     detection</a:t>
            </a:r>
          </a:p>
          <a:p>
            <a:pPr marL="342900" indent="-342900">
              <a:lnSpc>
                <a:spcPct val="130000"/>
              </a:lnSpc>
              <a:buFont typeface="Arial" panose="020B0604020202020204" pitchFamily="34" charset="0"/>
              <a:buChar char="•"/>
            </a:pPr>
            <a:r>
              <a:rPr lang="en-US" altLang="zh-CN" sz="2000">
                <a:latin typeface="Times New Roman" panose="02020603050405020304" charset="0"/>
                <a:ea typeface="楷体" panose="02010609060101010101" charset="-122"/>
                <a:cs typeface="Times New Roman" panose="02020603050405020304" charset="0"/>
              </a:rPr>
              <a:t>Data transmission: receiving control data from the Control PC, transmitting 			       chip data to the Control PC via the IPBus protocol.</a:t>
            </a:r>
          </a:p>
          <a:p>
            <a:pPr indent="0">
              <a:lnSpc>
                <a:spcPct val="130000"/>
              </a:lnSpc>
              <a:buFont typeface="+mj-ea"/>
              <a:buNone/>
            </a:pPr>
            <a:r>
              <a:rPr lang="en-US" altLang="zh-CN" sz="2000" b="1">
                <a:solidFill>
                  <a:srgbClr val="FF0000"/>
                </a:solidFill>
                <a:latin typeface="Times New Roman" panose="02020603050405020304" charset="0"/>
                <a:ea typeface="楷体" panose="02010609060101010101" charset="-122"/>
                <a:cs typeface="Times New Roman" panose="02020603050405020304" charset="0"/>
              </a:rPr>
              <a:t>②    Adapter board</a:t>
            </a:r>
            <a:r>
              <a:rPr lang="en-US" altLang="zh-CN" sz="2000">
                <a:latin typeface="Times New Roman" panose="02020603050405020304" charset="0"/>
                <a:ea typeface="楷体" panose="02010609060101010101" charset="-122"/>
                <a:cs typeface="Times New Roman" panose="02020603050405020304" charset="0"/>
              </a:rPr>
              <a:t>: DAC, power supply, and FMC interface, etc.</a:t>
            </a:r>
          </a:p>
          <a:p>
            <a:pPr indent="0">
              <a:lnSpc>
                <a:spcPct val="130000"/>
              </a:lnSpc>
              <a:buFont typeface="+mj-ea"/>
              <a:buNone/>
            </a:pPr>
            <a:endParaRPr lang="en-US" altLang="zh-CN" sz="2000">
              <a:latin typeface="Times New Roman" panose="02020603050405020304" charset="0"/>
              <a:ea typeface="楷体" panose="02010609060101010101" charset="-122"/>
              <a:cs typeface="Times New Roman" panose="02020603050405020304" charset="0"/>
            </a:endParaRPr>
          </a:p>
        </p:txBody>
      </p:sp>
      <p:sp>
        <p:nvSpPr>
          <p:cNvPr id="59" name="文本框 44"/>
          <p:cNvSpPr txBox="1"/>
          <p:nvPr/>
        </p:nvSpPr>
        <p:spPr>
          <a:xfrm>
            <a:off x="7094220" y="4387215"/>
            <a:ext cx="4944745" cy="1346835"/>
          </a:xfrm>
          <a:prstGeom prst="rect">
            <a:avLst/>
          </a:prstGeom>
          <a:noFill/>
        </p:spPr>
        <p:txBody>
          <a:bodyPr wrap="square" rtlCol="0">
            <a:noAutofit/>
          </a:bodyPr>
          <a:lstStyle/>
          <a:p>
            <a:pPr>
              <a:lnSpc>
                <a:spcPct val="120000"/>
              </a:lnSpc>
            </a:pPr>
            <a:r>
              <a:rPr lang="en-US" altLang="zh-CN" sz="2000" b="1">
                <a:solidFill>
                  <a:srgbClr val="FF0000"/>
                </a:solidFill>
                <a:latin typeface="Times New Roman" panose="02020603050405020304" charset="0"/>
                <a:ea typeface="楷体" panose="02010609060101010101" charset="-122"/>
                <a:cs typeface="Times New Roman" panose="02020603050405020304" charset="0"/>
                <a:sym typeface="+mn-ea"/>
              </a:rPr>
              <a:t>③    Bonding board</a:t>
            </a:r>
          </a:p>
          <a:p>
            <a:pPr>
              <a:lnSpc>
                <a:spcPct val="120000"/>
              </a:lnSpc>
            </a:pPr>
            <a:r>
              <a:rPr lang="en-US" altLang="zh-CN" sz="2000">
                <a:latin typeface="Times New Roman" panose="02020603050405020304" charset="0"/>
                <a:ea typeface="楷体" panose="02010609060101010101" charset="-122"/>
                <a:cs typeface="Times New Roman" panose="02020603050405020304" charset="0"/>
                <a:sym typeface="+mn-ea"/>
              </a:rPr>
              <a:t>Provides mechanical and electrical conn</a:t>
            </a:r>
            <a:r>
              <a:rPr lang="en-US" altLang="zh-CN">
                <a:latin typeface="Times New Roman" panose="02020603050405020304" charset="0"/>
                <a:ea typeface="楷体" panose="02010609060101010101" charset="-122"/>
                <a:cs typeface="Times New Roman" panose="02020603050405020304" charset="0"/>
                <a:sym typeface="+mn-ea"/>
              </a:rPr>
              <a:t>ections for Jadepix3/Jadepix4 chips</a:t>
            </a:r>
            <a:endParaRPr lang="en-US" altLang="zh-CN">
              <a:latin typeface="Times New Roman" panose="02020603050405020304" charset="0"/>
              <a:ea typeface="楷体" panose="02010609060101010101" charset="-122"/>
              <a:cs typeface="Times New Roman" panose="02020603050405020304" charset="0"/>
            </a:endParaRPr>
          </a:p>
          <a:p>
            <a:pPr>
              <a:lnSpc>
                <a:spcPct val="120000"/>
              </a:lnSpc>
            </a:pPr>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itle 1"/>
          <p:cNvSpPr>
            <a:spLocks noGrp="1"/>
          </p:cNvSpPr>
          <p:nvPr>
            <p:ph type="title"/>
          </p:nvPr>
        </p:nvSpPr>
        <p:spPr>
          <a:xfrm>
            <a:off x="186690" y="109728"/>
            <a:ext cx="4572000" cy="640080"/>
          </a:xfrm>
        </p:spPr>
        <p:txBody>
          <a:bodyPr wrap="square" anchor="ctr"/>
          <a:lstStyle/>
          <a:p>
            <a:pPr algn="l">
              <a:buClrTx/>
              <a:buSzTx/>
              <a:buFontTx/>
            </a:pPr>
            <a:r>
              <a:rPr lang="en-US" altLang="zh-CN" sz="2500" b="1" i="0" dirty="0">
                <a:solidFill>
                  <a:schemeClr val="bg1"/>
                </a:solidFill>
              </a:rPr>
              <a:t>Analog Test</a:t>
            </a:r>
          </a:p>
        </p:txBody>
      </p:sp>
      <p:graphicFrame>
        <p:nvGraphicFramePr>
          <p:cNvPr id="62" name="表格 8"/>
          <p:cNvGraphicFramePr/>
          <p:nvPr>
            <p:extLst>
              <p:ext uri="{D42A27DB-BD31-4B8C-83A1-F6EECF244321}">
                <p14:modId xmlns:p14="http://schemas.microsoft.com/office/powerpoint/2010/main" val="3952388412"/>
              </p:ext>
            </p:extLst>
          </p:nvPr>
        </p:nvGraphicFramePr>
        <p:xfrm>
          <a:off x="804545" y="1268095"/>
          <a:ext cx="5006975" cy="2620645"/>
        </p:xfrm>
        <a:graphic>
          <a:graphicData uri="http://schemas.openxmlformats.org/drawingml/2006/table">
            <a:tbl>
              <a:tblPr firstRow="1" bandRow="1">
                <a:tableStyleId>{5C22544A-7EE6-4342-B048-85BDC9FD1C3A}</a:tableStyleId>
              </a:tblPr>
              <a:tblGrid>
                <a:gridCol w="1019175">
                  <a:extLst>
                    <a:ext uri="{9D8B030D-6E8A-4147-A177-3AD203B41FA5}">
                      <a16:colId xmlns:a16="http://schemas.microsoft.com/office/drawing/2014/main" val="20000"/>
                    </a:ext>
                  </a:extLst>
                </a:gridCol>
                <a:gridCol w="758190">
                  <a:extLst>
                    <a:ext uri="{9D8B030D-6E8A-4147-A177-3AD203B41FA5}">
                      <a16:colId xmlns:a16="http://schemas.microsoft.com/office/drawing/2014/main" val="20001"/>
                    </a:ext>
                  </a:extLst>
                </a:gridCol>
                <a:gridCol w="807085">
                  <a:extLst>
                    <a:ext uri="{9D8B030D-6E8A-4147-A177-3AD203B41FA5}">
                      <a16:colId xmlns:a16="http://schemas.microsoft.com/office/drawing/2014/main" val="20002"/>
                    </a:ext>
                  </a:extLst>
                </a:gridCol>
                <a:gridCol w="807720">
                  <a:extLst>
                    <a:ext uri="{9D8B030D-6E8A-4147-A177-3AD203B41FA5}">
                      <a16:colId xmlns:a16="http://schemas.microsoft.com/office/drawing/2014/main" val="20003"/>
                    </a:ext>
                  </a:extLst>
                </a:gridCol>
                <a:gridCol w="807720">
                  <a:extLst>
                    <a:ext uri="{9D8B030D-6E8A-4147-A177-3AD203B41FA5}">
                      <a16:colId xmlns:a16="http://schemas.microsoft.com/office/drawing/2014/main" val="20004"/>
                    </a:ext>
                  </a:extLst>
                </a:gridCol>
                <a:gridCol w="807085">
                  <a:extLst>
                    <a:ext uri="{9D8B030D-6E8A-4147-A177-3AD203B41FA5}">
                      <a16:colId xmlns:a16="http://schemas.microsoft.com/office/drawing/2014/main" val="20005"/>
                    </a:ext>
                  </a:extLst>
                </a:gridCol>
              </a:tblGrid>
              <a:tr h="579120">
                <a:tc>
                  <a:txBody>
                    <a:bodyPr/>
                    <a:lstStyle/>
                    <a:p>
                      <a:pPr algn="ctr">
                        <a:buNone/>
                      </a:pPr>
                      <a:r>
                        <a:rPr lang="zh-CN" altLang="en-US" sz="1200">
                          <a:solidFill>
                            <a:schemeClr val="tx1"/>
                          </a:solidFill>
                          <a:latin typeface="Times New Roman" panose="02020603050405020304" charset="0"/>
                          <a:cs typeface="Times New Roman" panose="02020603050405020304" charset="0"/>
                        </a:rPr>
                        <a:t>（</a:t>
                      </a:r>
                      <a:r>
                        <a:rPr lang="en-US" altLang="zh-CN" sz="1200">
                          <a:solidFill>
                            <a:schemeClr val="tx1"/>
                          </a:solidFill>
                          <a:latin typeface="Times New Roman" panose="02020603050405020304" charset="0"/>
                          <a:cs typeface="Times New Roman" panose="02020603050405020304" charset="0"/>
                        </a:rPr>
                        <a:t>Row</a:t>
                      </a:r>
                      <a:r>
                        <a:rPr lang="zh-CN" altLang="en-US" sz="1200">
                          <a:solidFill>
                            <a:schemeClr val="tx1"/>
                          </a:solidFill>
                          <a:latin typeface="Times New Roman" panose="02020603050405020304" charset="0"/>
                          <a:cs typeface="Times New Roman" panose="02020603050405020304" charset="0"/>
                        </a:rPr>
                        <a:t>，</a:t>
                      </a:r>
                      <a:r>
                        <a:rPr lang="en-US" altLang="zh-CN" sz="1200">
                          <a:solidFill>
                            <a:schemeClr val="tx1"/>
                          </a:solidFill>
                          <a:latin typeface="Times New Roman" panose="02020603050405020304" charset="0"/>
                          <a:cs typeface="Times New Roman" panose="02020603050405020304" charset="0"/>
                        </a:rPr>
                        <a:t>Col</a:t>
                      </a:r>
                      <a:r>
                        <a:rPr lang="zh-CN" altLang="en-US" sz="1200">
                          <a:solidFill>
                            <a:schemeClr val="tx1"/>
                          </a:solidFill>
                          <a:latin typeface="Times New Roman" panose="02020603050405020304" charset="0"/>
                          <a:cs typeface="Times New Roman" panose="02020603050405020304" charset="0"/>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solidFill>
                  </a:tcPr>
                </a:tc>
                <a:tc gridSpan="5">
                  <a:txBody>
                    <a:bodyPr/>
                    <a:lstStyle/>
                    <a:p>
                      <a:pPr algn="ctr">
                        <a:buNone/>
                      </a:pPr>
                      <a:r>
                        <a:rPr lang="en-US" altLang="zh-CN" sz="1400">
                          <a:solidFill>
                            <a:schemeClr val="tx1"/>
                          </a:solidFill>
                          <a:latin typeface="Times New Roman" panose="02020603050405020304" charset="0"/>
                          <a:cs typeface="Times New Roman" panose="02020603050405020304" charset="0"/>
                        </a:rPr>
                        <a:t>Col</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solidFill>
                  </a:tcPr>
                </a:tc>
                <a:tc hMerge="1">
                  <a:txBody>
                    <a:bodyPr/>
                    <a:lstStyle/>
                    <a:p>
                      <a:endParaRPr lang="zh-CN"/>
                    </a:p>
                  </a:txBody>
                  <a:tcPr>
                    <a:lnT w="12700" cmpd="sng">
                      <a:solidFill>
                        <a:schemeClr val="tx1"/>
                      </a:solidFill>
                      <a:prstDash val="solid"/>
                    </a:lnT>
                    <a:lnB w="12700" cmpd="sng">
                      <a:solidFill>
                        <a:schemeClr val="tx1"/>
                      </a:solidFill>
                      <a:prstDash val="solid"/>
                    </a:lnB>
                  </a:tcPr>
                </a:tc>
                <a:tc hMerge="1">
                  <a:txBody>
                    <a:bodyPr/>
                    <a:lstStyle/>
                    <a:p>
                      <a:endParaRPr lang="zh-CN"/>
                    </a:p>
                  </a:txBody>
                  <a:tcPr>
                    <a:lnT w="12700" cmpd="sng">
                      <a:solidFill>
                        <a:schemeClr val="tx1"/>
                      </a:solidFill>
                      <a:prstDash val="solid"/>
                    </a:lnT>
                    <a:lnB w="12700" cmpd="sng">
                      <a:solidFill>
                        <a:schemeClr val="tx1"/>
                      </a:solidFill>
                      <a:prstDash val="solid"/>
                    </a:lnB>
                  </a:tcPr>
                </a:tc>
                <a:tc hMerge="1">
                  <a:txBody>
                    <a:bodyPr/>
                    <a:lstStyle/>
                    <a:p>
                      <a:endParaRPr lang="zh-CN"/>
                    </a:p>
                  </a:txBody>
                  <a:tcPr>
                    <a:lnT w="12700" cmpd="sng">
                      <a:solidFill>
                        <a:schemeClr val="tx1"/>
                      </a:solidFill>
                      <a:prstDash val="solid"/>
                    </a:lnT>
                    <a:lnB w="12700" cmpd="sng">
                      <a:solidFill>
                        <a:schemeClr val="tx1"/>
                      </a:solidFill>
                      <a:prstDash val="solid"/>
                    </a:lnB>
                  </a:tcPr>
                </a:tc>
                <a:tc hMerge="1">
                  <a:txBody>
                    <a:bodyPr/>
                    <a:lstStyle/>
                    <a:p>
                      <a:endParaRPr lang="zh-CN"/>
                    </a:p>
                  </a:txBody>
                  <a:tcPr>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r h="441960">
                <a:tc rowSpan="4">
                  <a:txBody>
                    <a:bodyPr/>
                    <a:lstStyle/>
                    <a:p>
                      <a:pPr algn="ctr">
                        <a:buNone/>
                      </a:pPr>
                      <a:r>
                        <a:rPr lang="en-US" altLang="zh-CN" sz="1400" b="1">
                          <a:solidFill>
                            <a:schemeClr val="tx1"/>
                          </a:solidFill>
                          <a:latin typeface="Times New Roman" panose="02020603050405020304" charset="0"/>
                          <a:cs typeface="Times New Roman" panose="02020603050405020304" charset="0"/>
                        </a:rPr>
                        <a:t>Row</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rPr>
                        <a:t>0</a:t>
                      </a:r>
                      <a:r>
                        <a:rPr lang="zh-CN" altLang="en-US" sz="1200">
                          <a:solidFill>
                            <a:schemeClr val="bg1"/>
                          </a:solidFill>
                          <a:latin typeface="Times New Roman" panose="02020603050405020304" charset="0"/>
                          <a:cs typeface="Times New Roman" panose="02020603050405020304" charset="0"/>
                        </a:rPr>
                        <a:t>，</a:t>
                      </a:r>
                      <a:r>
                        <a:rPr lang="en-US" altLang="zh-CN" sz="1200">
                          <a:solidFill>
                            <a:schemeClr val="bg1"/>
                          </a:solidFill>
                          <a:latin typeface="Times New Roman" panose="02020603050405020304" charset="0"/>
                          <a:cs typeface="Times New Roman" panose="02020603050405020304" charset="0"/>
                        </a:rPr>
                        <a:t>0</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87878"/>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0</a:t>
                      </a:r>
                      <a:r>
                        <a:rPr lang="zh-CN" altLang="en-US" sz="1200">
                          <a:solidFill>
                            <a:schemeClr val="bg1"/>
                          </a:solidFill>
                          <a:latin typeface="Times New Roman" panose="02020603050405020304" charset="0"/>
                          <a:cs typeface="Times New Roman" panose="02020603050405020304" charset="0"/>
                          <a:sym typeface="+mn-ea"/>
                        </a:rPr>
                        <a:t>，</a:t>
                      </a:r>
                      <a:r>
                        <a:rPr lang="en-US" altLang="zh-CN" sz="1200">
                          <a:solidFill>
                            <a:schemeClr val="bg1"/>
                          </a:solidFill>
                          <a:latin typeface="Times New Roman" panose="02020603050405020304" charset="0"/>
                          <a:cs typeface="Times New Roman" panose="02020603050405020304" charset="0"/>
                          <a:sym typeface="+mn-ea"/>
                        </a:rPr>
                        <a:t>1</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87878"/>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0</a:t>
                      </a:r>
                      <a:r>
                        <a:rPr lang="zh-CN" altLang="en-US" sz="1200">
                          <a:solidFill>
                            <a:schemeClr val="bg1"/>
                          </a:solidFill>
                          <a:latin typeface="Times New Roman" panose="02020603050405020304" charset="0"/>
                          <a:cs typeface="Times New Roman" panose="02020603050405020304" charset="0"/>
                          <a:sym typeface="+mn-ea"/>
                        </a:rPr>
                        <a:t>，</a:t>
                      </a:r>
                      <a:r>
                        <a:rPr lang="en-US" altLang="zh-CN" sz="1200">
                          <a:solidFill>
                            <a:schemeClr val="bg1"/>
                          </a:solidFill>
                          <a:latin typeface="Times New Roman" panose="02020603050405020304" charset="0"/>
                          <a:cs typeface="Times New Roman" panose="02020603050405020304" charset="0"/>
                          <a:sym typeface="+mn-ea"/>
                        </a:rPr>
                        <a:t>496</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0</a:t>
                      </a:r>
                      <a:r>
                        <a:rPr lang="zh-CN" altLang="en-US" sz="1200">
                          <a:solidFill>
                            <a:schemeClr val="bg1"/>
                          </a:solidFill>
                          <a:latin typeface="Times New Roman" panose="02020603050405020304" charset="0"/>
                          <a:cs typeface="Times New Roman" panose="02020603050405020304" charset="0"/>
                          <a:sym typeface="+mn-ea"/>
                        </a:rPr>
                        <a:t>，</a:t>
                      </a:r>
                      <a:r>
                        <a:rPr lang="en-US" altLang="zh-CN" sz="1200">
                          <a:solidFill>
                            <a:schemeClr val="bg1"/>
                          </a:solidFill>
                          <a:latin typeface="Times New Roman" panose="02020603050405020304" charset="0"/>
                          <a:cs typeface="Times New Roman" panose="02020603050405020304" charset="0"/>
                          <a:sym typeface="+mn-ea"/>
                        </a:rPr>
                        <a:t>497</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extLst>
                  <a:ext uri="{0D108BD9-81ED-4DB2-BD59-A6C34878D82A}">
                    <a16:rowId xmlns:a16="http://schemas.microsoft.com/office/drawing/2014/main" val="10001"/>
                  </a:ext>
                </a:extLst>
              </a:tr>
              <a:tr h="441325">
                <a:tc vMerge="1">
                  <a:txBody>
                    <a:bodyPr/>
                    <a:lstStyle/>
                    <a:p>
                      <a:endParaRPr lang="zh-CN"/>
                    </a:p>
                  </a:txBody>
                  <a:tcPr>
                    <a:lnL w="12700" cmpd="sng">
                      <a:solidFill>
                        <a:schemeClr val="tx1"/>
                      </a:solidFill>
                      <a:prstDash val="solid"/>
                    </a:lnL>
                    <a:lnR w="12700" cmpd="sng">
                      <a:solidFill>
                        <a:schemeClr val="tx1"/>
                      </a:solidFill>
                      <a:prstDash val="solid"/>
                    </a:lnR>
                  </a:tcPr>
                </a:tc>
                <a:tc>
                  <a:txBody>
                    <a:bodyPr/>
                    <a:lstStyle/>
                    <a:p>
                      <a:pPr algn="ctr">
                        <a:buNone/>
                      </a:pPr>
                      <a:r>
                        <a:rPr lang="en-US" altLang="zh-CN" sz="1200">
                          <a:solidFill>
                            <a:schemeClr val="bg1"/>
                          </a:solidFill>
                          <a:latin typeface="Times New Roman" panose="02020603050405020304" charset="0"/>
                          <a:cs typeface="Times New Roman" panose="02020603050405020304" charset="0"/>
                        </a:rPr>
                        <a:t>1</a:t>
                      </a:r>
                      <a:r>
                        <a:rPr lang="zh-CN" altLang="en-US" sz="1200">
                          <a:solidFill>
                            <a:schemeClr val="bg1"/>
                          </a:solidFill>
                          <a:latin typeface="Times New Roman" panose="02020603050405020304" charset="0"/>
                          <a:cs typeface="Times New Roman" panose="02020603050405020304" charset="0"/>
                        </a:rPr>
                        <a:t>，</a:t>
                      </a:r>
                      <a:r>
                        <a:rPr lang="en-US" altLang="zh-CN" sz="1200">
                          <a:solidFill>
                            <a:schemeClr val="bg1"/>
                          </a:solidFill>
                          <a:latin typeface="Times New Roman" panose="02020603050405020304" charset="0"/>
                          <a:cs typeface="Times New Roman" panose="02020603050405020304" charset="0"/>
                        </a:rPr>
                        <a:t>0</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87878"/>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1</a:t>
                      </a:r>
                      <a:r>
                        <a:rPr lang="zh-CN" altLang="en-US" sz="1200">
                          <a:solidFill>
                            <a:schemeClr val="bg1"/>
                          </a:solidFill>
                          <a:latin typeface="Times New Roman" panose="02020603050405020304" charset="0"/>
                          <a:cs typeface="Times New Roman" panose="02020603050405020304" charset="0"/>
                          <a:sym typeface="+mn-ea"/>
                        </a:rPr>
                        <a:t>，</a:t>
                      </a:r>
                      <a:r>
                        <a:rPr lang="en-US" altLang="zh-CN" sz="1200">
                          <a:solidFill>
                            <a:schemeClr val="bg1"/>
                          </a:solidFill>
                          <a:latin typeface="Times New Roman" panose="02020603050405020304" charset="0"/>
                          <a:cs typeface="Times New Roman" panose="02020603050405020304" charset="0"/>
                          <a:sym typeface="+mn-ea"/>
                        </a:rPr>
                        <a:t>1</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87878"/>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extLst>
                  <a:ext uri="{0D108BD9-81ED-4DB2-BD59-A6C34878D82A}">
                    <a16:rowId xmlns:a16="http://schemas.microsoft.com/office/drawing/2014/main" val="10002"/>
                  </a:ext>
                </a:extLst>
              </a:tr>
              <a:tr h="579120">
                <a:tc vMerge="1">
                  <a:txBody>
                    <a:bodyPr/>
                    <a:lstStyle/>
                    <a:p>
                      <a:endParaRPr lang="zh-CN"/>
                    </a:p>
                  </a:txBody>
                  <a:tcPr>
                    <a:lnL w="12700" cmpd="sng">
                      <a:solidFill>
                        <a:schemeClr val="tx1"/>
                      </a:solidFill>
                      <a:prstDash val="solid"/>
                    </a:lnL>
                    <a:lnR w="12700" cmpd="sng">
                      <a:solidFill>
                        <a:schemeClr val="tx1"/>
                      </a:solidFill>
                      <a:prstDash val="solid"/>
                    </a:lnR>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dirty="0">
                          <a:solidFill>
                            <a:schemeClr val="bg1"/>
                          </a:solidFill>
                          <a:latin typeface="Times New Roman" panose="02020603050405020304" charset="0"/>
                          <a:cs typeface="Times New Roman" panose="02020603050405020304" charset="0"/>
                          <a:sym typeface="+mn-ea"/>
                        </a:rPr>
                        <a:t>354</a:t>
                      </a:r>
                      <a:r>
                        <a:rPr lang="zh-CN" altLang="en-US" sz="1200" dirty="0">
                          <a:solidFill>
                            <a:schemeClr val="bg1"/>
                          </a:solidFill>
                          <a:latin typeface="Times New Roman" panose="02020603050405020304" charset="0"/>
                          <a:cs typeface="Times New Roman" panose="02020603050405020304" charset="0"/>
                          <a:sym typeface="+mn-ea"/>
                        </a:rPr>
                        <a:t>，</a:t>
                      </a:r>
                      <a:r>
                        <a:rPr lang="en-US" altLang="zh-CN" sz="1200" dirty="0">
                          <a:solidFill>
                            <a:schemeClr val="bg1"/>
                          </a:solidFill>
                          <a:latin typeface="Times New Roman" panose="02020603050405020304" charset="0"/>
                          <a:cs typeface="Times New Roman" panose="02020603050405020304" charset="0"/>
                          <a:sym typeface="+mn-ea"/>
                        </a:rPr>
                        <a:t>496</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87878"/>
                    </a:solidFill>
                  </a:tcPr>
                </a:tc>
                <a:tc>
                  <a:txBody>
                    <a:bodyPr/>
                    <a:lstStyle/>
                    <a:p>
                      <a:pPr algn="ctr">
                        <a:buNone/>
                      </a:pPr>
                      <a:r>
                        <a:rPr lang="en-US" altLang="zh-CN" sz="1200" dirty="0">
                          <a:solidFill>
                            <a:schemeClr val="bg1"/>
                          </a:solidFill>
                          <a:latin typeface="Times New Roman" panose="02020603050405020304" charset="0"/>
                          <a:cs typeface="Times New Roman" panose="02020603050405020304" charset="0"/>
                          <a:sym typeface="+mn-ea"/>
                        </a:rPr>
                        <a:t>354</a:t>
                      </a:r>
                      <a:r>
                        <a:rPr lang="zh-CN" altLang="en-US" sz="1200" dirty="0">
                          <a:solidFill>
                            <a:schemeClr val="bg1"/>
                          </a:solidFill>
                          <a:latin typeface="Times New Roman" panose="02020603050405020304" charset="0"/>
                          <a:cs typeface="Times New Roman" panose="02020603050405020304" charset="0"/>
                        </a:rPr>
                        <a:t>，</a:t>
                      </a:r>
                      <a:r>
                        <a:rPr lang="en-US" altLang="zh-CN" sz="1200" dirty="0">
                          <a:solidFill>
                            <a:schemeClr val="bg1"/>
                          </a:solidFill>
                          <a:latin typeface="Times New Roman" panose="02020603050405020304" charset="0"/>
                          <a:cs typeface="Times New Roman" panose="02020603050405020304" charset="0"/>
                        </a:rPr>
                        <a:t>497</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87878"/>
                    </a:solidFill>
                  </a:tcPr>
                </a:tc>
                <a:extLst>
                  <a:ext uri="{0D108BD9-81ED-4DB2-BD59-A6C34878D82A}">
                    <a16:rowId xmlns:a16="http://schemas.microsoft.com/office/drawing/2014/main" val="10003"/>
                  </a:ext>
                </a:extLst>
              </a:tr>
              <a:tr h="579120">
                <a:tc vMerge="1">
                  <a:txBody>
                    <a:bodyPr/>
                    <a:lstStyle/>
                    <a:p>
                      <a:endParaRPr lang="zh-CN"/>
                    </a:p>
                  </a:txBody>
                  <a:tcPr>
                    <a:lnL w="12700" cmpd="sng">
                      <a:solidFill>
                        <a:schemeClr val="tx1"/>
                      </a:solidFill>
                      <a:prstDash val="solid"/>
                    </a:lnL>
                    <a:lnR w="12700" cmpd="sng">
                      <a:solidFill>
                        <a:schemeClr val="tx1"/>
                      </a:solidFill>
                      <a:prstDash val="solid"/>
                    </a:lnR>
                    <a:lnB w="12700" cmpd="sng">
                      <a:solidFill>
                        <a:schemeClr val="tx1"/>
                      </a:solidFill>
                      <a:prstDash val="solid"/>
                    </a:lnB>
                  </a:tcPr>
                </a:tc>
                <a:tc>
                  <a:txBody>
                    <a:bodyPr/>
                    <a:lstStyle/>
                    <a:p>
                      <a:pPr algn="ctr">
                        <a:buNone/>
                      </a:pPr>
                      <a:r>
                        <a:rPr lang="en-US" altLang="zh-CN" sz="1200">
                          <a:solidFill>
                            <a:schemeClr val="bg1"/>
                          </a:solidFill>
                          <a:latin typeface="Times New Roman" panose="02020603050405020304" charset="0"/>
                          <a:cs typeface="Times New Roman" panose="02020603050405020304" charset="0"/>
                        </a:rPr>
                        <a:t>355</a:t>
                      </a:r>
                      <a:r>
                        <a:rPr lang="zh-CN" altLang="en-US" sz="1200">
                          <a:solidFill>
                            <a:schemeClr val="bg1"/>
                          </a:solidFill>
                          <a:latin typeface="Times New Roman" panose="02020603050405020304" charset="0"/>
                          <a:cs typeface="Times New Roman" panose="02020603050405020304" charset="0"/>
                        </a:rPr>
                        <a:t>，</a:t>
                      </a:r>
                      <a:r>
                        <a:rPr lang="en-US" altLang="zh-CN" sz="1200">
                          <a:solidFill>
                            <a:schemeClr val="bg1"/>
                          </a:solidFill>
                          <a:latin typeface="Times New Roman" panose="02020603050405020304" charset="0"/>
                          <a:cs typeface="Times New Roman" panose="02020603050405020304" charset="0"/>
                        </a:rPr>
                        <a:t>0</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355</a:t>
                      </a:r>
                      <a:r>
                        <a:rPr lang="zh-CN" altLang="en-US" sz="1200">
                          <a:solidFill>
                            <a:schemeClr val="bg1"/>
                          </a:solidFill>
                          <a:latin typeface="Times New Roman" panose="02020603050405020304" charset="0"/>
                          <a:cs typeface="Times New Roman" panose="02020603050405020304" charset="0"/>
                          <a:sym typeface="+mn-ea"/>
                        </a:rPr>
                        <a:t>，</a:t>
                      </a:r>
                      <a:r>
                        <a:rPr lang="en-US" altLang="zh-CN" sz="1200">
                          <a:solidFill>
                            <a:schemeClr val="bg1"/>
                          </a:solidFill>
                          <a:latin typeface="Times New Roman" panose="02020603050405020304" charset="0"/>
                          <a:cs typeface="Times New Roman" panose="02020603050405020304" charset="0"/>
                          <a:sym typeface="+mn-ea"/>
                        </a:rPr>
                        <a:t>1</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a:solidFill>
                            <a:schemeClr val="bg1"/>
                          </a:solidFill>
                          <a:latin typeface="Times New Roman" panose="02020603050405020304" charset="0"/>
                          <a:cs typeface="Times New Roman" panose="02020603050405020304" charset="0"/>
                          <a:sym typeface="+mn-ea"/>
                        </a:rPr>
                        <a:t>……</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2">
                        <a:lumMod val="50000"/>
                      </a:schemeClr>
                    </a:solidFill>
                  </a:tcPr>
                </a:tc>
                <a:tc>
                  <a:txBody>
                    <a:bodyPr/>
                    <a:lstStyle/>
                    <a:p>
                      <a:pPr algn="ctr">
                        <a:buNone/>
                      </a:pPr>
                      <a:r>
                        <a:rPr lang="en-US" altLang="zh-CN" sz="1200" dirty="0">
                          <a:solidFill>
                            <a:schemeClr val="bg1"/>
                          </a:solidFill>
                          <a:latin typeface="Times New Roman" panose="02020603050405020304" charset="0"/>
                          <a:cs typeface="Times New Roman" panose="02020603050405020304" charset="0"/>
                          <a:sym typeface="+mn-ea"/>
                        </a:rPr>
                        <a:t>355</a:t>
                      </a:r>
                      <a:r>
                        <a:rPr lang="zh-CN" altLang="en-US" sz="1200" dirty="0">
                          <a:solidFill>
                            <a:schemeClr val="bg1"/>
                          </a:solidFill>
                          <a:latin typeface="Times New Roman" panose="02020603050405020304" charset="0"/>
                          <a:cs typeface="Times New Roman" panose="02020603050405020304" charset="0"/>
                          <a:sym typeface="+mn-ea"/>
                        </a:rPr>
                        <a:t>，</a:t>
                      </a:r>
                      <a:r>
                        <a:rPr lang="en-US" altLang="zh-CN" sz="1200" dirty="0">
                          <a:solidFill>
                            <a:schemeClr val="bg1"/>
                          </a:solidFill>
                          <a:latin typeface="Times New Roman" panose="02020603050405020304" charset="0"/>
                          <a:cs typeface="Times New Roman" panose="02020603050405020304" charset="0"/>
                          <a:sym typeface="+mn-ea"/>
                        </a:rPr>
                        <a:t>496</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87878"/>
                    </a:solidFill>
                  </a:tcPr>
                </a:tc>
                <a:tc>
                  <a:txBody>
                    <a:bodyPr/>
                    <a:lstStyle/>
                    <a:p>
                      <a:pPr algn="ctr">
                        <a:buNone/>
                      </a:pPr>
                      <a:r>
                        <a:rPr lang="en-US" altLang="zh-CN" sz="1200" dirty="0">
                          <a:solidFill>
                            <a:schemeClr val="bg1"/>
                          </a:solidFill>
                          <a:latin typeface="Times New Roman" panose="02020603050405020304" charset="0"/>
                          <a:cs typeface="Times New Roman" panose="02020603050405020304" charset="0"/>
                          <a:sym typeface="+mn-ea"/>
                        </a:rPr>
                        <a:t>355</a:t>
                      </a:r>
                      <a:r>
                        <a:rPr lang="zh-CN" altLang="en-US" sz="1200" dirty="0">
                          <a:solidFill>
                            <a:schemeClr val="bg1"/>
                          </a:solidFill>
                          <a:latin typeface="Times New Roman" panose="02020603050405020304" charset="0"/>
                          <a:cs typeface="Times New Roman" panose="02020603050405020304" charset="0"/>
                          <a:sym typeface="+mn-ea"/>
                        </a:rPr>
                        <a:t>，</a:t>
                      </a:r>
                      <a:r>
                        <a:rPr lang="en-US" altLang="zh-CN" sz="1200" dirty="0">
                          <a:solidFill>
                            <a:schemeClr val="bg1"/>
                          </a:solidFill>
                          <a:latin typeface="Times New Roman" panose="02020603050405020304" charset="0"/>
                          <a:cs typeface="Times New Roman" panose="02020603050405020304" charset="0"/>
                          <a:sym typeface="+mn-ea"/>
                        </a:rPr>
                        <a:t>497</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00B050"/>
                    </a:solidFill>
                  </a:tcPr>
                </a:tc>
                <a:extLst>
                  <a:ext uri="{0D108BD9-81ED-4DB2-BD59-A6C34878D82A}">
                    <a16:rowId xmlns:a16="http://schemas.microsoft.com/office/drawing/2014/main" val="10004"/>
                  </a:ext>
                </a:extLst>
              </a:tr>
            </a:tbl>
          </a:graphicData>
        </a:graphic>
      </p:graphicFrame>
      <p:sp>
        <p:nvSpPr>
          <p:cNvPr id="63" name="矩形 4"/>
          <p:cNvSpPr/>
          <p:nvPr/>
        </p:nvSpPr>
        <p:spPr>
          <a:xfrm>
            <a:off x="869950" y="4016375"/>
            <a:ext cx="394335" cy="240665"/>
          </a:xfrm>
          <a:prstGeom prst="rect">
            <a:avLst/>
          </a:prstGeom>
          <a:solidFill>
            <a:srgbClr val="00B05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4" name="矩形 1"/>
          <p:cNvSpPr/>
          <p:nvPr/>
        </p:nvSpPr>
        <p:spPr>
          <a:xfrm>
            <a:off x="869950" y="4394200"/>
            <a:ext cx="394335" cy="240665"/>
          </a:xfrm>
          <a:prstGeom prst="rect">
            <a:avLst/>
          </a:prstGeom>
          <a:solidFill>
            <a:srgbClr val="787878"/>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5" name="文本框 2"/>
          <p:cNvSpPr txBox="1"/>
          <p:nvPr/>
        </p:nvSpPr>
        <p:spPr>
          <a:xfrm>
            <a:off x="1264285" y="3968750"/>
            <a:ext cx="2957830" cy="377825"/>
          </a:xfrm>
          <a:prstGeom prst="rect">
            <a:avLst/>
          </a:prstGeom>
          <a:noFill/>
        </p:spPr>
        <p:txBody>
          <a:bodyPr wrap="square" rtlCol="0">
            <a:noAutofit/>
          </a:bodyPr>
          <a:lstStyle/>
          <a:p>
            <a:r>
              <a:rPr lang="en-US" altLang="zh-CN" i="1">
                <a:latin typeface="Times New Roman" panose="02020603050405020304" charset="0"/>
                <a:cs typeface="Times New Roman" panose="02020603050405020304" charset="0"/>
              </a:rPr>
              <a:t>Test pixels(Pulse=1,Mask=0)</a:t>
            </a:r>
          </a:p>
        </p:txBody>
      </p:sp>
      <p:sp>
        <p:nvSpPr>
          <p:cNvPr id="66" name="文本框 3"/>
          <p:cNvSpPr txBox="1"/>
          <p:nvPr/>
        </p:nvSpPr>
        <p:spPr>
          <a:xfrm>
            <a:off x="1264285" y="4346575"/>
            <a:ext cx="3160395" cy="412750"/>
          </a:xfrm>
          <a:prstGeom prst="rect">
            <a:avLst/>
          </a:prstGeom>
          <a:noFill/>
        </p:spPr>
        <p:txBody>
          <a:bodyPr wrap="square" rtlCol="0">
            <a:noAutofit/>
          </a:bodyPr>
          <a:lstStyle/>
          <a:p>
            <a:r>
              <a:rPr lang="en-US" altLang="zh-CN" i="1">
                <a:latin typeface="Times New Roman" panose="02020603050405020304" charset="0"/>
                <a:cs typeface="Times New Roman" panose="02020603050405020304" charset="0"/>
              </a:rPr>
              <a:t>Other pixels(Pulse=0,Mask=1)</a:t>
            </a:r>
          </a:p>
        </p:txBody>
      </p:sp>
      <p:pic>
        <p:nvPicPr>
          <p:cNvPr id="67" name="图片 9"/>
          <p:cNvPicPr>
            <a:picLocks noChangeAspect="1"/>
          </p:cNvPicPr>
          <p:nvPr/>
        </p:nvPicPr>
        <p:blipFill>
          <a:blip r:embed="rId3"/>
          <a:srcRect t="6029" b="11959"/>
          <a:stretch>
            <a:fillRect/>
          </a:stretch>
        </p:blipFill>
        <p:spPr>
          <a:xfrm>
            <a:off x="7640320" y="944245"/>
            <a:ext cx="3608070" cy="2375535"/>
          </a:xfrm>
          <a:prstGeom prst="rect">
            <a:avLst/>
          </a:prstGeom>
        </p:spPr>
      </p:pic>
      <p:pic>
        <p:nvPicPr>
          <p:cNvPr id="68" name="图片 19"/>
          <p:cNvPicPr>
            <a:picLocks noChangeAspect="1"/>
          </p:cNvPicPr>
          <p:nvPr/>
        </p:nvPicPr>
        <p:blipFill>
          <a:blip r:embed="rId4"/>
          <a:srcRect t="4821" b="12169"/>
          <a:stretch>
            <a:fillRect/>
          </a:stretch>
        </p:blipFill>
        <p:spPr>
          <a:xfrm>
            <a:off x="8150860" y="3545840"/>
            <a:ext cx="2690495" cy="1793240"/>
          </a:xfrm>
          <a:prstGeom prst="rect">
            <a:avLst/>
          </a:prstGeom>
        </p:spPr>
      </p:pic>
      <p:sp>
        <p:nvSpPr>
          <p:cNvPr id="69" name="矩形 10"/>
          <p:cNvSpPr/>
          <p:nvPr/>
        </p:nvSpPr>
        <p:spPr>
          <a:xfrm>
            <a:off x="9337040" y="1156335"/>
            <a:ext cx="318770" cy="2134870"/>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cxnSp>
        <p:nvCxnSpPr>
          <p:cNvPr id="70" name="直接箭头连接符 5"/>
          <p:cNvCxnSpPr>
            <a:stCxn id="71" idx="2"/>
            <a:endCxn id="72" idx="0"/>
          </p:cNvCxnSpPr>
          <p:nvPr/>
        </p:nvCxnSpPr>
        <p:spPr>
          <a:xfrm flipH="1">
            <a:off x="9314815" y="3291205"/>
            <a:ext cx="181610" cy="254635"/>
          </a:xfrm>
          <a:prstGeom prst="straightConnector1">
            <a:avLst/>
          </a:prstGeom>
          <a:ln>
            <a:solidFill>
              <a:srgbClr val="FF0000"/>
            </a:solidFill>
            <a:tailEnd type="arrow" w="med" len="med"/>
          </a:ln>
        </p:spPr>
        <p:style>
          <a:lnRef idx="3">
            <a:schemeClr val="accent1"/>
          </a:lnRef>
          <a:fillRef idx="0">
            <a:srgbClr val="FFFFFF"/>
          </a:fillRef>
          <a:effectRef idx="0">
            <a:srgbClr val="FFFFFF"/>
          </a:effectRef>
          <a:fontRef idx="minor">
            <a:schemeClr val="tx1"/>
          </a:fontRef>
        </p:style>
      </p:cxnSp>
      <p:sp>
        <p:nvSpPr>
          <p:cNvPr id="72" name="矩形 6"/>
          <p:cNvSpPr/>
          <p:nvPr/>
        </p:nvSpPr>
        <p:spPr>
          <a:xfrm>
            <a:off x="7969885" y="3545840"/>
            <a:ext cx="2689860" cy="1858645"/>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73" name="文本框 7"/>
          <p:cNvSpPr txBox="1"/>
          <p:nvPr/>
        </p:nvSpPr>
        <p:spPr>
          <a:xfrm>
            <a:off x="7400925" y="5522595"/>
            <a:ext cx="4508500" cy="771525"/>
          </a:xfrm>
          <a:prstGeom prst="rect">
            <a:avLst/>
          </a:prstGeom>
          <a:noFill/>
        </p:spPr>
        <p:txBody>
          <a:bodyPr wrap="square" rtlCol="0">
            <a:noAutofit/>
          </a:bodyPr>
          <a:lstStyle/>
          <a:p>
            <a:r>
              <a:rPr lang="en-US" altLang="zh-CN" i="1">
                <a:solidFill>
                  <a:schemeClr val="tx1"/>
                </a:solidFill>
                <a:latin typeface="Times New Roman" panose="02020603050405020304" charset="0"/>
                <a:ea typeface="楷体" panose="02010609060101010101" charset="-122"/>
                <a:cs typeface="Times New Roman" panose="02020603050405020304" charset="0"/>
              </a:rPr>
              <a:t>Red</a:t>
            </a:r>
            <a:r>
              <a:rPr lang="zh-CN" altLang="en-US" i="1">
                <a:solidFill>
                  <a:schemeClr val="tx1"/>
                </a:solidFill>
                <a:latin typeface="Times New Roman" panose="02020603050405020304" charset="0"/>
                <a:ea typeface="楷体" panose="02010609060101010101" charset="-122"/>
                <a:cs typeface="Times New Roman" panose="02020603050405020304" charset="0"/>
              </a:rPr>
              <a:t>：</a:t>
            </a:r>
            <a:r>
              <a:rPr lang="en-US" altLang="zh-CN" i="1">
                <a:solidFill>
                  <a:schemeClr val="tx1"/>
                </a:solidFill>
                <a:latin typeface="Times New Roman" panose="02020603050405020304" charset="0"/>
                <a:ea typeface="楷体" panose="02010609060101010101" charset="-122"/>
                <a:cs typeface="Times New Roman" panose="02020603050405020304" charset="0"/>
              </a:rPr>
              <a:t>Output a</a:t>
            </a:r>
            <a:r>
              <a:rPr lang="en-US" altLang="zh-CN" i="1">
                <a:solidFill>
                  <a:schemeClr val="tx1"/>
                </a:solidFill>
                <a:latin typeface="Times New Roman" panose="02020603050405020304" charset="0"/>
                <a:ea typeface="楷体" panose="02010609060101010101" charset="-122"/>
                <a:cs typeface="Times New Roman" panose="02020603050405020304" charset="0"/>
                <a:sym typeface="+mn-ea"/>
              </a:rPr>
              <a:t>nalog signal of pixel(355,497)</a:t>
            </a:r>
            <a:endParaRPr lang="en-US" altLang="zh-CN" i="1">
              <a:solidFill>
                <a:schemeClr val="tx1"/>
              </a:solidFill>
              <a:latin typeface="Times New Roman" panose="02020603050405020304" charset="0"/>
              <a:ea typeface="楷体" panose="02010609060101010101" charset="-122"/>
              <a:cs typeface="Times New Roman" panose="02020603050405020304" charset="0"/>
            </a:endParaRPr>
          </a:p>
          <a:p>
            <a:r>
              <a:rPr lang="en-US" altLang="zh-CN" i="1">
                <a:solidFill>
                  <a:schemeClr val="tx1"/>
                </a:solidFill>
                <a:latin typeface="Times New Roman" panose="02020603050405020304" charset="0"/>
                <a:ea typeface="楷体" panose="02010609060101010101" charset="-122"/>
                <a:cs typeface="Times New Roman" panose="02020603050405020304" charset="0"/>
              </a:rPr>
              <a:t>Purple</a:t>
            </a:r>
            <a:r>
              <a:rPr lang="zh-CN" altLang="en-US" i="1">
                <a:solidFill>
                  <a:schemeClr val="tx1"/>
                </a:solidFill>
                <a:latin typeface="Times New Roman" panose="02020603050405020304" charset="0"/>
                <a:ea typeface="楷体" panose="02010609060101010101" charset="-122"/>
                <a:cs typeface="Times New Roman" panose="02020603050405020304" charset="0"/>
              </a:rPr>
              <a:t>：</a:t>
            </a:r>
            <a:r>
              <a:rPr lang="en-US" altLang="zh-CN" i="1">
                <a:solidFill>
                  <a:schemeClr val="tx1"/>
                </a:solidFill>
                <a:latin typeface="Times New Roman" panose="02020603050405020304" charset="0"/>
                <a:ea typeface="楷体" panose="02010609060101010101" charset="-122"/>
                <a:cs typeface="Times New Roman" panose="02020603050405020304" charset="0"/>
              </a:rPr>
              <a:t>Input pulse(V=200mV</a:t>
            </a:r>
            <a:r>
              <a:rPr lang="zh-CN" altLang="en-US" i="1">
                <a:solidFill>
                  <a:schemeClr val="tx1"/>
                </a:solidFill>
                <a:latin typeface="Times New Roman" panose="02020603050405020304" charset="0"/>
                <a:ea typeface="楷体" panose="02010609060101010101" charset="-122"/>
                <a:cs typeface="Times New Roman" panose="02020603050405020304" charset="0"/>
              </a:rPr>
              <a:t>，</a:t>
            </a:r>
            <a:r>
              <a:rPr lang="en-US" altLang="zh-CN" i="1">
                <a:solidFill>
                  <a:schemeClr val="tx1"/>
                </a:solidFill>
                <a:latin typeface="Times New Roman" panose="02020603050405020304" charset="0"/>
                <a:ea typeface="楷体" panose="02010609060101010101" charset="-122"/>
                <a:cs typeface="Times New Roman" panose="02020603050405020304" charset="0"/>
              </a:rPr>
              <a:t>T=1ms)</a:t>
            </a:r>
          </a:p>
          <a:p>
            <a:endParaRPr lang="en-US" altLang="zh-CN" i="1">
              <a:solidFill>
                <a:schemeClr val="tx1"/>
              </a:solidFill>
              <a:latin typeface="Times New Roman" panose="02020603050405020304" charset="0"/>
              <a:ea typeface="楷体" panose="02010609060101010101" charset="-122"/>
              <a:cs typeface="Times New Roman" panose="02020603050405020304" charset="0"/>
            </a:endParaRPr>
          </a:p>
        </p:txBody>
      </p:sp>
      <p:cxnSp>
        <p:nvCxnSpPr>
          <p:cNvPr id="74" name="直接箭头连接符 11"/>
          <p:cNvCxnSpPr/>
          <p:nvPr/>
        </p:nvCxnSpPr>
        <p:spPr>
          <a:xfrm flipV="1">
            <a:off x="5856605" y="1475105"/>
            <a:ext cx="1544320" cy="2096135"/>
          </a:xfrm>
          <a:prstGeom prst="straightConnector1">
            <a:avLst/>
          </a:prstGeom>
          <a:ln>
            <a:solidFill>
              <a:srgbClr val="FF0000"/>
            </a:solidFill>
            <a:tailEnd type="arrow" w="med" len="med"/>
          </a:ln>
        </p:spPr>
        <p:style>
          <a:lnRef idx="3">
            <a:schemeClr val="accent1"/>
          </a:lnRef>
          <a:fillRef idx="0">
            <a:srgbClr val="FFFFFF"/>
          </a:fillRef>
          <a:effectRef idx="0">
            <a:srgbClr val="FFFFFF"/>
          </a:effectRef>
          <a:fontRef idx="minor">
            <a:schemeClr val="tx1"/>
          </a:fontRef>
        </p:style>
      </p:cxnSp>
      <p:sp>
        <p:nvSpPr>
          <p:cNvPr id="75" name="文本框 14"/>
          <p:cNvSpPr txBox="1"/>
          <p:nvPr/>
        </p:nvSpPr>
        <p:spPr>
          <a:xfrm>
            <a:off x="186690" y="4759325"/>
            <a:ext cx="6854825" cy="1337945"/>
          </a:xfrm>
          <a:prstGeom prst="rect">
            <a:avLst/>
          </a:prstGeom>
          <a:noFill/>
        </p:spPr>
        <p:txBody>
          <a:bodyPr wrap="square" rtlCol="0">
            <a:spAutoFit/>
          </a:bodyPr>
          <a:lstStyle/>
          <a:p>
            <a:pPr marL="285750" indent="-285750">
              <a:lnSpc>
                <a:spcPct val="150000"/>
              </a:lnSpc>
              <a:buFont typeface="Wingdings" panose="05000000000000000000" charset="0"/>
              <a:buChar char="ü"/>
            </a:pPr>
            <a:r>
              <a:rPr lang="en-US" altLang="zh-CN" b="1">
                <a:latin typeface="Times New Roman" panose="02020603050405020304" charset="0"/>
                <a:cs typeface="Times New Roman" panose="02020603050405020304" charset="0"/>
              </a:rPr>
              <a:t>Test charge injected electrically into any pixels </a:t>
            </a:r>
          </a:p>
          <a:p>
            <a:pPr marL="285750" indent="-285750">
              <a:lnSpc>
                <a:spcPct val="150000"/>
              </a:lnSpc>
              <a:buFont typeface="Wingdings" panose="05000000000000000000" charset="0"/>
              <a:buChar char="ü"/>
            </a:pPr>
            <a:r>
              <a:rPr lang="en-US" altLang="zh-CN" b="1">
                <a:latin typeface="Times New Roman" panose="02020603050405020304" charset="0"/>
                <a:cs typeface="Times New Roman" panose="02020603050405020304" charset="0"/>
              </a:rPr>
              <a:t>Verifies the full analog chain: injection capacitance → pixel front-end → Analog_out</a:t>
            </a:r>
          </a:p>
        </p:txBody>
      </p:sp>
      <p:sp>
        <p:nvSpPr>
          <p:cNvPr id="76" name="文本框 15"/>
          <p:cNvSpPr txBox="1"/>
          <p:nvPr/>
        </p:nvSpPr>
        <p:spPr>
          <a:xfrm>
            <a:off x="60960" y="829945"/>
            <a:ext cx="7712710" cy="438150"/>
          </a:xfrm>
          <a:prstGeom prst="rect">
            <a:avLst/>
          </a:prstGeom>
          <a:noFill/>
        </p:spPr>
        <p:txBody>
          <a:bodyPr wrap="square" rtlCol="0" anchor="t">
            <a:noAutofit/>
          </a:bodyPr>
          <a:lstStyle/>
          <a:p>
            <a:r>
              <a:rPr lang="en-US" altLang="zh-CN" sz="1600">
                <a:latin typeface="Times New Roman" panose="02020603050405020304" charset="0"/>
                <a:cs typeface="Times New Roman" panose="02020603050405020304" charset="0"/>
              </a:rPr>
              <a:t>Pulse generator → injection capacitance → pixel (355,497) → Analog_out → oscilloscope</a:t>
            </a:r>
          </a:p>
          <a:p>
            <a:endParaRPr lang="en-US" altLang="zh-CN" sz="1600">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itle 1"/>
          <p:cNvSpPr>
            <a:spLocks noGrp="1"/>
          </p:cNvSpPr>
          <p:nvPr>
            <p:ph type="title"/>
          </p:nvPr>
        </p:nvSpPr>
        <p:spPr>
          <a:xfrm>
            <a:off x="160020" y="109855"/>
            <a:ext cx="5680710" cy="640080"/>
          </a:xfrm>
        </p:spPr>
        <p:txBody>
          <a:bodyPr wrap="square" anchor="ctr">
            <a:normAutofit/>
          </a:bodyPr>
          <a:lstStyle/>
          <a:p>
            <a:pPr algn="l">
              <a:buClrTx/>
              <a:buSzTx/>
              <a:buFontTx/>
            </a:pPr>
            <a:r>
              <a:rPr lang="en-US" altLang="zh-CN" sz="2500" b="1" i="0">
                <a:solidFill>
                  <a:schemeClr val="bg1"/>
                </a:solidFill>
              </a:rPr>
              <a:t>Sources Tests</a:t>
            </a:r>
          </a:p>
        </p:txBody>
      </p:sp>
      <p:sp>
        <p:nvSpPr>
          <p:cNvPr id="79" name="TextBox 3" descr="7b0a202020202262756c6c6574223a20227b5c2263617465676f727949645c223a5c225c222c5c2274656d706c61746549645c223a32303233313733317d220a7d0a"/>
          <p:cNvSpPr txBox="1"/>
          <p:nvPr/>
        </p:nvSpPr>
        <p:spPr>
          <a:xfrm>
            <a:off x="158115" y="4778375"/>
            <a:ext cx="6577965" cy="1583055"/>
          </a:xfrm>
          <a:prstGeom prst="rect">
            <a:avLst/>
          </a:prstGeom>
          <a:noFill/>
        </p:spPr>
        <p:txBody>
          <a:bodyPr wrap="square" lIns="18288" tIns="9144" rIns="18288" bIns="9144" anchor="t">
            <a:noAutofit/>
          </a:bodyPr>
          <a:lstStyle/>
          <a:p>
            <a:pPr marL="285750" indent="-285750" algn="l">
              <a:lnSpc>
                <a:spcPct val="170000"/>
              </a:lnSpc>
              <a:spcAft>
                <a:spcPts val="500"/>
              </a:spcAft>
              <a:buFont typeface="Wingdings" panose="05000000000000000000" charset="0"/>
              <a:buChar char="ü"/>
            </a:pPr>
            <a:r>
              <a:rPr b="0" i="0" dirty="0">
                <a:solidFill>
                  <a:srgbClr val="262626"/>
                </a:solidFill>
                <a:latin typeface="Times New Roman" panose="02020603050405020304"/>
              </a:rPr>
              <a:t>⁵⁵Fe and ⁹⁰Sr source tests: clear hit detection and cluster formation</a:t>
            </a:r>
          </a:p>
          <a:p>
            <a:pPr marL="285750" indent="-285750" algn="l">
              <a:lnSpc>
                <a:spcPct val="170000"/>
              </a:lnSpc>
              <a:spcAft>
                <a:spcPts val="500"/>
              </a:spcAft>
              <a:buFont typeface="Wingdings" panose="05000000000000000000" charset="0"/>
              <a:buChar char="ü"/>
            </a:pPr>
            <a:r>
              <a:rPr b="0" i="0" dirty="0">
                <a:solidFill>
                  <a:srgbClr val="262626"/>
                </a:solidFill>
                <a:latin typeface="Times New Roman" panose="02020603050405020304"/>
              </a:rPr>
              <a:t>⁹⁰Sr long-run: 14 h continuous operation (with periodic / conditional chip reset</a:t>
            </a:r>
            <a:r>
              <a:rPr lang="en-US" altLang="zh-CN" b="0" i="0" dirty="0">
                <a:solidFill>
                  <a:srgbClr val="262626"/>
                </a:solidFill>
                <a:latin typeface="Times New Roman" panose="02020603050405020304"/>
              </a:rPr>
              <a:t>)</a:t>
            </a:r>
          </a:p>
        </p:txBody>
      </p:sp>
      <p:sp>
        <p:nvSpPr>
          <p:cNvPr id="80" name="TextBox 5"/>
          <p:cNvSpPr txBox="1"/>
          <p:nvPr/>
        </p:nvSpPr>
        <p:spPr>
          <a:xfrm>
            <a:off x="7962900" y="3879215"/>
            <a:ext cx="3634740" cy="263525"/>
          </a:xfrm>
          <a:prstGeom prst="rect">
            <a:avLst/>
          </a:prstGeom>
          <a:noFill/>
        </p:spPr>
        <p:txBody>
          <a:bodyPr wrap="square" lIns="18288" tIns="9144" rIns="18288" bIns="9144" anchor="t">
            <a:spAutoFit/>
          </a:bodyPr>
          <a:lstStyle/>
          <a:p>
            <a:pPr algn="ctr">
              <a:spcAft>
                <a:spcPts val="0"/>
              </a:spcAft>
            </a:pPr>
            <a:r>
              <a:rPr sz="1600" b="0" i="1">
                <a:solidFill>
                  <a:schemeClr val="tx1"/>
                </a:solidFill>
                <a:latin typeface="Times New Roman" panose="02020603050405020304"/>
              </a:rPr>
              <a:t>⁹⁰Sr source test — </a:t>
            </a:r>
            <a:r>
              <a:rPr lang="en-US" sz="1600" b="0" i="1">
                <a:solidFill>
                  <a:schemeClr val="tx1"/>
                </a:solidFill>
                <a:latin typeface="Times New Roman" panose="02020603050405020304"/>
              </a:rPr>
              <a:t>H</a:t>
            </a:r>
            <a:r>
              <a:rPr sz="1600" b="0" i="1">
                <a:solidFill>
                  <a:schemeClr val="tx1"/>
                </a:solidFill>
                <a:latin typeface="Times New Roman" panose="02020603050405020304"/>
              </a:rPr>
              <a:t>it map</a:t>
            </a:r>
            <a:endParaRPr lang="en-US" sz="1600" b="0" i="1">
              <a:solidFill>
                <a:schemeClr val="tx1"/>
              </a:solidFill>
              <a:latin typeface="Times New Roman" panose="02020603050405020304"/>
            </a:endParaRPr>
          </a:p>
        </p:txBody>
      </p:sp>
      <p:sp>
        <p:nvSpPr>
          <p:cNvPr id="81" name="文本框 12"/>
          <p:cNvSpPr txBox="1"/>
          <p:nvPr/>
        </p:nvSpPr>
        <p:spPr>
          <a:xfrm>
            <a:off x="10195560" y="5732780"/>
            <a:ext cx="1736090" cy="584200"/>
          </a:xfrm>
          <a:prstGeom prst="rect">
            <a:avLst/>
          </a:prstGeom>
          <a:noFill/>
        </p:spPr>
        <p:txBody>
          <a:bodyPr wrap="square" rtlCol="0">
            <a:noAutofit/>
          </a:bodyPr>
          <a:lstStyle/>
          <a:p>
            <a:pPr algn="ctr"/>
            <a:r>
              <a:rPr lang="en-US" altLang="zh-CN" sz="1600">
                <a:latin typeface="Times New Roman" panose="02020603050405020304" charset="0"/>
                <a:ea typeface="楷体" panose="02010609060101010101" charset="-122"/>
                <a:cs typeface="Times New Roman" panose="02020603050405020304" charset="0"/>
              </a:rPr>
              <a:t>Photo of the </a:t>
            </a:r>
            <a:r>
              <a:rPr lang="en-US" altLang="zh-CN" sz="1600" baseline="30000">
                <a:latin typeface="Times New Roman" panose="02020603050405020304" charset="0"/>
                <a:ea typeface="楷体" panose="02010609060101010101" charset="-122"/>
                <a:cs typeface="Times New Roman" panose="02020603050405020304" charset="0"/>
                <a:sym typeface="+mn-ea"/>
              </a:rPr>
              <a:t>90</a:t>
            </a:r>
            <a:r>
              <a:rPr lang="en-US" altLang="zh-CN" sz="1600">
                <a:latin typeface="Times New Roman" panose="02020603050405020304" charset="0"/>
                <a:ea typeface="楷体" panose="02010609060101010101" charset="-122"/>
                <a:cs typeface="Times New Roman" panose="02020603050405020304" charset="0"/>
                <a:sym typeface="+mn-ea"/>
              </a:rPr>
              <a:t>Sr </a:t>
            </a:r>
            <a:r>
              <a:rPr lang="en-US" altLang="zh-CN" sz="1600">
                <a:latin typeface="Times New Roman" panose="02020603050405020304" charset="0"/>
                <a:ea typeface="楷体" panose="02010609060101010101" charset="-122"/>
                <a:cs typeface="Times New Roman" panose="02020603050405020304" charset="0"/>
              </a:rPr>
              <a:t>source test</a:t>
            </a:r>
          </a:p>
        </p:txBody>
      </p:sp>
      <p:pic>
        <p:nvPicPr>
          <p:cNvPr id="82" name="图片 13"/>
          <p:cNvPicPr>
            <a:picLocks noChangeAspect="1"/>
          </p:cNvPicPr>
          <p:nvPr/>
        </p:nvPicPr>
        <p:blipFill>
          <a:blip r:embed="rId3"/>
          <a:stretch>
            <a:fillRect/>
          </a:stretch>
        </p:blipFill>
        <p:spPr>
          <a:xfrm>
            <a:off x="7372985" y="4142740"/>
            <a:ext cx="2900680" cy="2174875"/>
          </a:xfrm>
          <a:prstGeom prst="rect">
            <a:avLst/>
          </a:prstGeom>
        </p:spPr>
      </p:pic>
      <p:grpSp>
        <p:nvGrpSpPr>
          <p:cNvPr id="83" name="组合 10"/>
          <p:cNvGrpSpPr/>
          <p:nvPr/>
        </p:nvGrpSpPr>
        <p:grpSpPr>
          <a:xfrm>
            <a:off x="7963535" y="1212215"/>
            <a:ext cx="3633470" cy="2606040"/>
            <a:chOff x="11611" y="1909"/>
            <a:chExt cx="5722" cy="4104"/>
          </a:xfrm>
        </p:grpSpPr>
        <p:pic>
          <p:nvPicPr>
            <p:cNvPr id="84" name="Picture 4" descr="s22_2.png"/>
            <p:cNvPicPr>
              <a:picLocks noChangeAspect="1"/>
            </p:cNvPicPr>
            <p:nvPr/>
          </p:nvPicPr>
          <p:blipFill>
            <a:blip r:embed="rId4"/>
            <a:stretch>
              <a:fillRect/>
            </a:stretch>
          </p:blipFill>
          <p:spPr>
            <a:xfrm>
              <a:off x="11611" y="1909"/>
              <a:ext cx="5722" cy="4104"/>
            </a:xfrm>
            <a:prstGeom prst="rect">
              <a:avLst/>
            </a:prstGeom>
            <a:ln w="9525">
              <a:solidFill>
                <a:srgbClr val="595959"/>
              </a:solidFill>
            </a:ln>
          </p:spPr>
        </p:pic>
        <p:sp>
          <p:nvSpPr>
            <p:cNvPr id="85" name="矩形 9"/>
            <p:cNvSpPr/>
            <p:nvPr/>
          </p:nvSpPr>
          <p:spPr>
            <a:xfrm>
              <a:off x="13545" y="1936"/>
              <a:ext cx="2089" cy="253"/>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86" name="矩形 11"/>
          <p:cNvSpPr/>
          <p:nvPr/>
        </p:nvSpPr>
        <p:spPr>
          <a:xfrm>
            <a:off x="8686165" y="4923155"/>
            <a:ext cx="615950" cy="407035"/>
          </a:xfrm>
          <a:prstGeom prst="rect">
            <a:avLst/>
          </a:prstGeom>
          <a:ln>
            <a:solidFill>
              <a:srgbClr val="FF0000"/>
            </a:solidFill>
            <a:prstDash val="dash"/>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cxnSp>
        <p:nvCxnSpPr>
          <p:cNvPr id="87" name="直接箭头连接符 15"/>
          <p:cNvCxnSpPr>
            <a:stCxn id="86" idx="3"/>
          </p:cNvCxnSpPr>
          <p:nvPr/>
        </p:nvCxnSpPr>
        <p:spPr>
          <a:xfrm flipV="1">
            <a:off x="9302115" y="4799965"/>
            <a:ext cx="1307465" cy="32702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pic>
        <p:nvPicPr>
          <p:cNvPr id="88" name="图片 16" descr="JadePix_block_cutout"/>
          <p:cNvPicPr>
            <a:picLocks noChangeAspect="1"/>
          </p:cNvPicPr>
          <p:nvPr/>
        </p:nvPicPr>
        <p:blipFill>
          <a:blip r:embed="rId5"/>
          <a:stretch>
            <a:fillRect/>
          </a:stretch>
        </p:blipFill>
        <p:spPr>
          <a:xfrm>
            <a:off x="10609580" y="4274185"/>
            <a:ext cx="1024890" cy="1002665"/>
          </a:xfrm>
          <a:prstGeom prst="rect">
            <a:avLst/>
          </a:prstGeom>
        </p:spPr>
      </p:pic>
      <p:pic>
        <p:nvPicPr>
          <p:cNvPr id="89" name="图片 1" descr="1000s_2.18nA"/>
          <p:cNvPicPr>
            <a:picLocks noChangeAspect="1"/>
          </p:cNvPicPr>
          <p:nvPr/>
        </p:nvPicPr>
        <p:blipFill>
          <a:blip r:embed="rId6"/>
          <a:srcRect t="7372"/>
          <a:stretch>
            <a:fillRect/>
          </a:stretch>
        </p:blipFill>
        <p:spPr>
          <a:xfrm>
            <a:off x="3439795" y="987425"/>
            <a:ext cx="3189605" cy="1847215"/>
          </a:xfrm>
          <a:prstGeom prst="rect">
            <a:avLst/>
          </a:prstGeom>
        </p:spPr>
      </p:pic>
      <p:pic>
        <p:nvPicPr>
          <p:cNvPr id="90" name="图片 6" descr="1000s_2.18nA"/>
          <p:cNvPicPr>
            <a:picLocks noChangeAspect="1"/>
          </p:cNvPicPr>
          <p:nvPr/>
        </p:nvPicPr>
        <p:blipFill>
          <a:blip r:embed="rId7"/>
          <a:srcRect t="6702"/>
          <a:stretch>
            <a:fillRect/>
          </a:stretch>
        </p:blipFill>
        <p:spPr>
          <a:xfrm>
            <a:off x="216535" y="2797810"/>
            <a:ext cx="2879090" cy="1679575"/>
          </a:xfrm>
          <a:prstGeom prst="rect">
            <a:avLst/>
          </a:prstGeom>
        </p:spPr>
      </p:pic>
      <p:pic>
        <p:nvPicPr>
          <p:cNvPr id="91" name="图片 5" descr="1000s_2.18nA"/>
          <p:cNvPicPr>
            <a:picLocks noChangeAspect="1"/>
          </p:cNvPicPr>
          <p:nvPr/>
        </p:nvPicPr>
        <p:blipFill>
          <a:blip r:embed="rId8"/>
          <a:srcRect t="6279"/>
          <a:stretch>
            <a:fillRect/>
          </a:stretch>
        </p:blipFill>
        <p:spPr>
          <a:xfrm>
            <a:off x="436880" y="930275"/>
            <a:ext cx="2583815" cy="1687195"/>
          </a:xfrm>
          <a:prstGeom prst="rect">
            <a:avLst/>
          </a:prstGeom>
        </p:spPr>
      </p:pic>
      <p:cxnSp>
        <p:nvCxnSpPr>
          <p:cNvPr id="92" name="直接连接符 9"/>
          <p:cNvCxnSpPr/>
          <p:nvPr/>
        </p:nvCxnSpPr>
        <p:spPr>
          <a:xfrm flipH="1">
            <a:off x="7065010" y="913765"/>
            <a:ext cx="9525" cy="5447665"/>
          </a:xfrm>
          <a:prstGeom prst="line">
            <a:avLst/>
          </a:prstGeom>
          <a:ln w="6350" cap="flat" cmpd="sng" algn="ctr">
            <a:solidFill>
              <a:srgbClr val="FF0000"/>
            </a:solidFill>
            <a:prstDash val="dash"/>
            <a:miter lim="800000"/>
          </a:ln>
        </p:spPr>
        <p:style>
          <a:lnRef idx="0">
            <a:schemeClr val="accent1"/>
          </a:lnRef>
          <a:fillRef idx="0">
            <a:srgbClr val="FFFFFF"/>
          </a:fillRef>
          <a:effectRef idx="0">
            <a:srgbClr val="FFFFFF"/>
          </a:effectRef>
          <a:fontRef idx="minor">
            <a:schemeClr val="tx1"/>
          </a:fontRef>
        </p:style>
      </p:cxnSp>
      <p:cxnSp>
        <p:nvCxnSpPr>
          <p:cNvPr id="93" name="直接连接符 2"/>
          <p:cNvCxnSpPr/>
          <p:nvPr/>
        </p:nvCxnSpPr>
        <p:spPr>
          <a:xfrm>
            <a:off x="23495" y="4690745"/>
            <a:ext cx="7002780" cy="9525"/>
          </a:xfrm>
          <a:prstGeom prst="line">
            <a:avLst/>
          </a:prstGeom>
          <a:ln w="6350" cap="flat" cmpd="sng" algn="ctr">
            <a:solidFill>
              <a:srgbClr val="FF0000"/>
            </a:solidFill>
            <a:prstDash val="dash"/>
            <a:miter lim="800000"/>
          </a:ln>
        </p:spPr>
        <p:style>
          <a:lnRef idx="0">
            <a:schemeClr val="accent1"/>
          </a:lnRef>
          <a:fillRef idx="0">
            <a:srgbClr val="FFFFFF"/>
          </a:fillRef>
          <a:effectRef idx="0">
            <a:srgbClr val="FFFFFF"/>
          </a:effectRef>
          <a:fontRef idx="minor">
            <a:schemeClr val="tx1"/>
          </a:fontRef>
        </p:style>
      </p:cxnSp>
      <p:sp>
        <p:nvSpPr>
          <p:cNvPr id="94" name="文本框 3"/>
          <p:cNvSpPr txBox="1"/>
          <p:nvPr/>
        </p:nvSpPr>
        <p:spPr>
          <a:xfrm>
            <a:off x="3923665" y="3206750"/>
            <a:ext cx="2313305" cy="1198880"/>
          </a:xfrm>
          <a:prstGeom prst="rect">
            <a:avLst/>
          </a:prstGeom>
          <a:noFill/>
        </p:spPr>
        <p:txBody>
          <a:bodyPr wrap="square" rtlCol="0">
            <a:spAutoFit/>
          </a:bodyPr>
          <a:lstStyle/>
          <a:p>
            <a:r>
              <a:rPr lang="en-US" i="1" baseline="30000">
                <a:latin typeface="Times New Roman" panose="02020603050405020304"/>
                <a:sym typeface="+mn-ea"/>
              </a:rPr>
              <a:t>55</a:t>
            </a:r>
            <a:r>
              <a:rPr lang="en-US" i="1">
                <a:latin typeface="Times New Roman" panose="02020603050405020304"/>
                <a:sym typeface="+mn-ea"/>
              </a:rPr>
              <a:t>Fe</a:t>
            </a:r>
            <a:r>
              <a:rPr i="1">
                <a:latin typeface="Times New Roman" panose="02020603050405020304"/>
                <a:sym typeface="+mn-ea"/>
              </a:rPr>
              <a:t> source test</a:t>
            </a:r>
            <a:r>
              <a:rPr lang="en-US" i="1">
                <a:latin typeface="Times New Roman" panose="02020603050405020304"/>
                <a:sym typeface="+mn-ea"/>
              </a:rPr>
              <a:t>:</a:t>
            </a:r>
          </a:p>
          <a:p>
            <a:r>
              <a:rPr lang="en-US" i="1">
                <a:latin typeface="Times New Roman" panose="02020603050405020304"/>
                <a:sym typeface="+mn-ea"/>
              </a:rPr>
              <a:t>(a)H</a:t>
            </a:r>
            <a:r>
              <a:rPr i="1">
                <a:latin typeface="Times New Roman" panose="02020603050405020304"/>
                <a:sym typeface="+mn-ea"/>
              </a:rPr>
              <a:t>it map</a:t>
            </a:r>
          </a:p>
          <a:p>
            <a:r>
              <a:rPr lang="en-US" i="1">
                <a:latin typeface="Times New Roman" panose="02020603050405020304"/>
                <a:sym typeface="+mn-ea"/>
              </a:rPr>
              <a:t>(b)Cluster size</a:t>
            </a:r>
            <a:endParaRPr lang="en-US" b="0" i="1">
              <a:solidFill>
                <a:schemeClr val="tx1"/>
              </a:solidFill>
              <a:latin typeface="Times New Roman" panose="02020603050405020304"/>
            </a:endParaRPr>
          </a:p>
          <a:p>
            <a:r>
              <a:rPr lang="en-US" altLang="zh-CN" b="0" i="1">
                <a:solidFill>
                  <a:schemeClr val="tx1"/>
                </a:solidFill>
                <a:latin typeface="Times New Roman" panose="02020603050405020304"/>
              </a:rPr>
              <a:t>(c)Cumulative hits</a:t>
            </a:r>
          </a:p>
        </p:txBody>
      </p:sp>
      <p:sp>
        <p:nvSpPr>
          <p:cNvPr id="95" name="文本框 4"/>
          <p:cNvSpPr txBox="1"/>
          <p:nvPr/>
        </p:nvSpPr>
        <p:spPr>
          <a:xfrm>
            <a:off x="1466850" y="2490470"/>
            <a:ext cx="523875" cy="344170"/>
          </a:xfrm>
          <a:prstGeom prst="rect">
            <a:avLst/>
          </a:prstGeom>
          <a:noFill/>
        </p:spPr>
        <p:txBody>
          <a:bodyPr wrap="square" rtlCol="0">
            <a:noAutofit/>
          </a:bodyPr>
          <a:lstStyle/>
          <a:p>
            <a:r>
              <a:rPr lang="en-US" i="1">
                <a:latin typeface="Times New Roman" panose="02020603050405020304"/>
                <a:sym typeface="+mn-ea"/>
              </a:rPr>
              <a:t>(a)</a:t>
            </a:r>
            <a:endParaRPr lang="zh-CN" altLang="en-US"/>
          </a:p>
        </p:txBody>
      </p:sp>
      <p:sp>
        <p:nvSpPr>
          <p:cNvPr id="96" name="文本框 7"/>
          <p:cNvSpPr txBox="1"/>
          <p:nvPr/>
        </p:nvSpPr>
        <p:spPr>
          <a:xfrm>
            <a:off x="4778375" y="2797810"/>
            <a:ext cx="523875" cy="344170"/>
          </a:xfrm>
          <a:prstGeom prst="rect">
            <a:avLst/>
          </a:prstGeom>
          <a:noFill/>
        </p:spPr>
        <p:txBody>
          <a:bodyPr wrap="square" rtlCol="0">
            <a:noAutofit/>
          </a:bodyPr>
          <a:lstStyle/>
          <a:p>
            <a:r>
              <a:rPr lang="en-US" i="1">
                <a:latin typeface="Times New Roman" panose="02020603050405020304"/>
                <a:sym typeface="+mn-ea"/>
              </a:rPr>
              <a:t>(b)</a:t>
            </a:r>
            <a:endParaRPr lang="zh-CN" altLang="en-US"/>
          </a:p>
        </p:txBody>
      </p:sp>
      <p:sp>
        <p:nvSpPr>
          <p:cNvPr id="97" name="文本框 8"/>
          <p:cNvSpPr txBox="1"/>
          <p:nvPr/>
        </p:nvSpPr>
        <p:spPr>
          <a:xfrm>
            <a:off x="1466850" y="4346575"/>
            <a:ext cx="523875" cy="344170"/>
          </a:xfrm>
          <a:prstGeom prst="rect">
            <a:avLst/>
          </a:prstGeom>
          <a:noFill/>
        </p:spPr>
        <p:txBody>
          <a:bodyPr wrap="square" rtlCol="0">
            <a:noAutofit/>
          </a:bodyPr>
          <a:lstStyle/>
          <a:p>
            <a:r>
              <a:rPr lang="en-US" i="1">
                <a:latin typeface="Times New Roman" panose="02020603050405020304"/>
                <a:sym typeface="+mn-ea"/>
              </a:rPr>
              <a:t>(c)</a:t>
            </a:r>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文本框 2"/>
          <p:cNvSpPr txBox="1"/>
          <p:nvPr/>
        </p:nvSpPr>
        <p:spPr>
          <a:xfrm>
            <a:off x="5701666" y="1231734"/>
            <a:ext cx="5080000" cy="4615180"/>
          </a:xfrm>
          <a:prstGeom prst="rect">
            <a:avLst/>
          </a:prstGeom>
        </p:spPr>
        <p:txBody>
          <a:bodyPr>
            <a:spAutoFit/>
          </a:bodyPr>
          <a:lstStyle/>
          <a:p>
            <a:pPr marL="0" indent="0">
              <a:lnSpc>
                <a:spcPct val="210000"/>
              </a:lnSpc>
              <a:spcBef>
                <a:spcPct val="0"/>
              </a:spcBef>
              <a:spcAft>
                <a:spcPct val="0"/>
              </a:spcAft>
            </a:pPr>
            <a:r>
              <a:rPr lang="en-US" altLang="zh-CN" sz="2800" b="0" i="0" dirty="0">
                <a:solidFill>
                  <a:srgbClr val="262626"/>
                </a:solidFill>
                <a:latin typeface="Times New Roman" panose="02020603050405020304" charset="0"/>
                <a:ea typeface="楷体" panose="02010609060101010101" charset="-122"/>
                <a:cs typeface="Times New Roman" panose="02020603050405020304" charset="0"/>
              </a:rPr>
              <a:t>Motivation &amp; Background</a:t>
            </a:r>
            <a:endParaRPr lang="en-US" altLang="zh-CN"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b="0" i="0" dirty="0">
                <a:solidFill>
                  <a:srgbClr val="262626"/>
                </a:solidFill>
                <a:latin typeface="Times New Roman" panose="02020603050405020304" charset="0"/>
                <a:ea typeface="楷体" panose="02010609060101010101" charset="-122"/>
                <a:cs typeface="Times New Roman" panose="02020603050405020304" charset="0"/>
              </a:rPr>
              <a:t>Design of JadePix-4</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dirty="0">
                <a:solidFill>
                  <a:schemeClr val="tx1"/>
                </a:solidFill>
                <a:latin typeface="Times New Roman" panose="02020603050405020304" charset="0"/>
                <a:ea typeface="楷体" panose="02010609060101010101" charset="-122"/>
                <a:cs typeface="Times New Roman" panose="02020603050405020304" charset="0"/>
                <a:sym typeface="+mn-ea"/>
              </a:rPr>
              <a:t>Test System &amp; Laboratory Test</a:t>
            </a:r>
          </a:p>
          <a:p>
            <a:pPr marL="0" indent="0">
              <a:lnSpc>
                <a:spcPct val="210000"/>
              </a:lnSpc>
              <a:spcBef>
                <a:spcPct val="0"/>
              </a:spcBef>
              <a:spcAft>
                <a:spcPct val="0"/>
              </a:spcAft>
            </a:pPr>
            <a:r>
              <a:rPr lang="zh-CN" altLang="en-US" sz="2800" b="0" i="0" dirty="0">
                <a:solidFill>
                  <a:srgbClr val="FF0000"/>
                </a:solidFill>
                <a:latin typeface="Times New Roman" panose="02020603050405020304" charset="0"/>
                <a:ea typeface="楷体" panose="02010609060101010101" charset="-122"/>
                <a:cs typeface="Times New Roman" panose="02020603050405020304" charset="0"/>
                <a:sym typeface="+mn-ea"/>
              </a:rPr>
              <a:t>Beam Test &amp; Results</a:t>
            </a:r>
            <a:endParaRPr lang="zh-CN" altLang="en-US" sz="3200" b="0" i="0" dirty="0">
              <a:solidFill>
                <a:srgbClr val="FF0000"/>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zh-CN" altLang="en-US" sz="2800" b="0" i="0" dirty="0">
                <a:solidFill>
                  <a:srgbClr val="262626"/>
                </a:solidFill>
                <a:latin typeface="Times New Roman" panose="02020603050405020304" charset="0"/>
                <a:ea typeface="楷体" panose="02010609060101010101" charset="-122"/>
                <a:cs typeface="Times New Roman" panose="02020603050405020304" charset="0"/>
              </a:rPr>
              <a:t>Summary &amp; Outlook</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p:txBody>
      </p:sp>
      <p:sp>
        <p:nvSpPr>
          <p:cNvPr id="100" name="文本框 4"/>
          <p:cNvSpPr txBox="1"/>
          <p:nvPr/>
        </p:nvSpPr>
        <p:spPr>
          <a:xfrm>
            <a:off x="4621711" y="1231734"/>
            <a:ext cx="884555" cy="3245485"/>
          </a:xfrm>
          <a:prstGeom prst="rect">
            <a:avLst/>
          </a:prstGeom>
          <a:noFill/>
        </p:spPr>
        <p:txBody>
          <a:bodyPr wrap="square" rtlCol="0">
            <a:noAutofit/>
          </a:bodyPr>
          <a:lstStyle/>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1</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2</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3</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4</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5</a:t>
            </a:r>
          </a:p>
        </p:txBody>
      </p:sp>
      <p:pic>
        <p:nvPicPr>
          <p:cNvPr id="101" name="图片 1"/>
          <p:cNvPicPr>
            <a:picLocks noChangeAspect="1"/>
          </p:cNvPicPr>
          <p:nvPr/>
        </p:nvPicPr>
        <p:blipFill>
          <a:blip r:embed="rId3"/>
          <a:srcRect l="29269" t="27229" r="30649" b="27502"/>
          <a:stretch>
            <a:fillRect/>
          </a:stretch>
        </p:blipFill>
        <p:spPr>
          <a:xfrm>
            <a:off x="9806305" y="0"/>
            <a:ext cx="2385695" cy="1630680"/>
          </a:xfrm>
          <a:prstGeom prst="rect">
            <a:avLst/>
          </a:prstGeom>
        </p:spPr>
      </p:pic>
      <p:pic>
        <p:nvPicPr>
          <p:cNvPr id="102" name="图片 8" descr="ccnu_logo_transparent"/>
          <p:cNvPicPr>
            <a:picLocks noChangeAspect="1"/>
          </p:cNvPicPr>
          <p:nvPr/>
        </p:nvPicPr>
        <p:blipFill>
          <a:blip r:embed="rId4"/>
          <a:stretch>
            <a:fillRect/>
          </a:stretch>
        </p:blipFill>
        <p:spPr>
          <a:xfrm>
            <a:off x="10160413" y="4832985"/>
            <a:ext cx="2031365" cy="2025015"/>
          </a:xfrm>
          <a:prstGeom prst="rect">
            <a:avLst/>
          </a:prstGeom>
        </p:spPr>
      </p:pic>
      <p:sp>
        <p:nvSpPr>
          <p:cNvPr id="103" name="Rectangle 9"/>
          <p:cNvSpPr/>
          <p:nvPr/>
        </p:nvSpPr>
        <p:spPr>
          <a:xfrm>
            <a:off x="1023620" y="1630680"/>
            <a:ext cx="2057400" cy="3246120"/>
          </a:xfrm>
          <a:prstGeom prst="rect">
            <a:avLst/>
          </a:prstGeom>
          <a:solidFill>
            <a:srgbClr val="00409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400" b="1" i="0">
                <a:solidFill>
                  <a:srgbClr val="FFFFFF"/>
                </a:solidFill>
                <a:latin typeface="Times New Roman" panose="02020603050405020304"/>
              </a:rPr>
              <a:t>Outline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45"/>
          <p:cNvSpPr/>
          <p:nvPr/>
        </p:nvSpPr>
        <p:spPr>
          <a:xfrm>
            <a:off x="1551940" y="4190365"/>
            <a:ext cx="541655" cy="2077085"/>
          </a:xfrm>
          <a:prstGeom prst="rect">
            <a:avLst/>
          </a:prstGeom>
          <a:solidFill>
            <a:srgbClr val="FFFF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6" name="Title 1"/>
          <p:cNvSpPr>
            <a:spLocks noGrp="1"/>
          </p:cNvSpPr>
          <p:nvPr>
            <p:ph type="title"/>
          </p:nvPr>
        </p:nvSpPr>
        <p:spPr>
          <a:xfrm>
            <a:off x="248920" y="109855"/>
            <a:ext cx="5760085" cy="640080"/>
          </a:xfrm>
        </p:spPr>
        <p:txBody>
          <a:bodyPr wrap="square" anchor="ctr">
            <a:noAutofit/>
          </a:bodyPr>
          <a:lstStyle/>
          <a:p>
            <a:pPr algn="l">
              <a:buClrTx/>
              <a:buSzTx/>
              <a:buFontTx/>
            </a:pPr>
            <a:r>
              <a:rPr lang="en-US" altLang="zh-CN" sz="2500" b="1" i="0">
                <a:solidFill>
                  <a:schemeClr val="bg1"/>
                </a:solidFill>
              </a:rPr>
              <a:t>Beam Test at CERN </a:t>
            </a:r>
          </a:p>
        </p:txBody>
      </p:sp>
      <p:pic>
        <p:nvPicPr>
          <p:cNvPr id="107" name="Picture 3" descr="s28_47.jpg"/>
          <p:cNvPicPr>
            <a:picLocks noChangeAspect="1"/>
          </p:cNvPicPr>
          <p:nvPr/>
        </p:nvPicPr>
        <p:blipFill>
          <a:blip r:embed="rId3"/>
          <a:stretch>
            <a:fillRect/>
          </a:stretch>
        </p:blipFill>
        <p:spPr>
          <a:xfrm>
            <a:off x="8844280" y="1161415"/>
            <a:ext cx="3215640" cy="4286250"/>
          </a:xfrm>
          <a:prstGeom prst="rect">
            <a:avLst/>
          </a:prstGeom>
          <a:ln w="9525">
            <a:solidFill>
              <a:srgbClr val="595959"/>
            </a:solidFill>
          </a:ln>
        </p:spPr>
      </p:pic>
      <p:sp>
        <p:nvSpPr>
          <p:cNvPr id="108" name="TextBox 4"/>
          <p:cNvSpPr txBox="1"/>
          <p:nvPr/>
        </p:nvSpPr>
        <p:spPr>
          <a:xfrm>
            <a:off x="9215755" y="5591810"/>
            <a:ext cx="2472690" cy="419100"/>
          </a:xfrm>
          <a:prstGeom prst="rect">
            <a:avLst/>
          </a:prstGeom>
          <a:noFill/>
        </p:spPr>
        <p:txBody>
          <a:bodyPr wrap="square" lIns="18288" tIns="9144" rIns="18288" bIns="9144" anchor="t">
            <a:noAutofit/>
          </a:bodyPr>
          <a:lstStyle/>
          <a:p>
            <a:pPr algn="ctr">
              <a:spcAft>
                <a:spcPts val="0"/>
              </a:spcAft>
            </a:pPr>
            <a:r>
              <a:rPr sz="1600" b="0" i="1">
                <a:solidFill>
                  <a:schemeClr val="tx1"/>
                </a:solidFill>
                <a:latin typeface="Times New Roman" panose="02020603050405020304"/>
              </a:rPr>
              <a:t>Telescope</a:t>
            </a:r>
            <a:r>
              <a:rPr lang="en-US" sz="1600" b="0" i="1">
                <a:solidFill>
                  <a:schemeClr val="tx1"/>
                </a:solidFill>
                <a:latin typeface="Times New Roman" panose="02020603050405020304"/>
              </a:rPr>
              <a:t> </a:t>
            </a:r>
            <a:r>
              <a:rPr sz="1600" b="0" i="1">
                <a:solidFill>
                  <a:schemeClr val="tx1"/>
                </a:solidFill>
                <a:latin typeface="Times New Roman" panose="02020603050405020304"/>
              </a:rPr>
              <a:t>at the beam line</a:t>
            </a:r>
          </a:p>
        </p:txBody>
      </p:sp>
      <p:sp>
        <p:nvSpPr>
          <p:cNvPr id="109" name="TextBox 6"/>
          <p:cNvSpPr txBox="1"/>
          <p:nvPr/>
        </p:nvSpPr>
        <p:spPr>
          <a:xfrm>
            <a:off x="2285365" y="6003797"/>
            <a:ext cx="5760720" cy="263525"/>
          </a:xfrm>
          <a:prstGeom prst="rect">
            <a:avLst/>
          </a:prstGeom>
          <a:noFill/>
        </p:spPr>
        <p:txBody>
          <a:bodyPr wrap="square" lIns="18288" tIns="9144" rIns="18288" bIns="9144" anchor="t">
            <a:spAutoFit/>
          </a:bodyPr>
          <a:lstStyle/>
          <a:p>
            <a:pPr algn="ctr">
              <a:spcAft>
                <a:spcPts val="0"/>
              </a:spcAft>
            </a:pPr>
            <a:r>
              <a:rPr sz="1600" b="0" i="1">
                <a:solidFill>
                  <a:schemeClr val="tx1"/>
                </a:solidFill>
                <a:latin typeface="Times New Roman" panose="02020603050405020304"/>
              </a:rPr>
              <a:t>Beam-test layout (JadePix-3 tracking planes, LGAD timing reference)</a:t>
            </a:r>
          </a:p>
        </p:txBody>
      </p:sp>
      <p:pic>
        <p:nvPicPr>
          <p:cNvPr id="110" name="图片 43" descr="edited_chartpix"/>
          <p:cNvPicPr>
            <a:picLocks noChangeAspect="1"/>
          </p:cNvPicPr>
          <p:nvPr/>
        </p:nvPicPr>
        <p:blipFill>
          <a:blip r:embed="rId4"/>
          <a:stretch>
            <a:fillRect/>
          </a:stretch>
        </p:blipFill>
        <p:spPr>
          <a:xfrm>
            <a:off x="135890" y="4085590"/>
            <a:ext cx="8387715" cy="2076450"/>
          </a:xfrm>
          <a:prstGeom prst="rect">
            <a:avLst/>
          </a:prstGeom>
        </p:spPr>
      </p:pic>
      <p:pic>
        <p:nvPicPr>
          <p:cNvPr id="111" name="图片 47" descr="图片1"/>
          <p:cNvPicPr>
            <a:picLocks noChangeAspect="1"/>
          </p:cNvPicPr>
          <p:nvPr/>
        </p:nvPicPr>
        <p:blipFill>
          <a:blip r:embed="rId5"/>
          <a:stretch>
            <a:fillRect/>
          </a:stretch>
        </p:blipFill>
        <p:spPr>
          <a:xfrm>
            <a:off x="4012565" y="1988820"/>
            <a:ext cx="4511040" cy="1494155"/>
          </a:xfrm>
          <a:prstGeom prst="rect">
            <a:avLst/>
          </a:prstGeom>
        </p:spPr>
      </p:pic>
      <p:sp>
        <p:nvSpPr>
          <p:cNvPr id="112" name="文本框 48"/>
          <p:cNvSpPr txBox="1"/>
          <p:nvPr/>
        </p:nvSpPr>
        <p:spPr>
          <a:xfrm>
            <a:off x="375920" y="1412240"/>
            <a:ext cx="3667125" cy="2444115"/>
          </a:xfrm>
          <a:prstGeom prst="rect">
            <a:avLst/>
          </a:prstGeom>
          <a:noFill/>
        </p:spPr>
        <p:txBody>
          <a:bodyPr wrap="square" rtlCol="0">
            <a:spAutoFit/>
          </a:bodyPr>
          <a:lstStyle/>
          <a:p>
            <a:pPr>
              <a:lnSpc>
                <a:spcPct val="170000"/>
              </a:lnSpc>
            </a:pPr>
            <a:r>
              <a:rPr lang="en-US" altLang="zh-CN">
                <a:latin typeface="Times New Roman" panose="02020603050405020304" charset="0"/>
                <a:cs typeface="Times New Roman" panose="02020603050405020304" charset="0"/>
              </a:rPr>
              <a:t>Particle type: π</a:t>
            </a:r>
            <a:r>
              <a:rPr lang="en-US" altLang="zh-CN" baseline="30000">
                <a:latin typeface="Times New Roman" panose="02020603050405020304" charset="0"/>
                <a:cs typeface="Times New Roman" panose="02020603050405020304" charset="0"/>
              </a:rPr>
              <a:t>+</a:t>
            </a:r>
            <a:endParaRPr lang="en-US" altLang="zh-CN">
              <a:latin typeface="Times New Roman" panose="02020603050405020304" charset="0"/>
              <a:cs typeface="Times New Roman" panose="02020603050405020304" charset="0"/>
            </a:endParaRPr>
          </a:p>
          <a:p>
            <a:pPr>
              <a:lnSpc>
                <a:spcPct val="170000"/>
              </a:lnSpc>
            </a:pPr>
            <a:r>
              <a:rPr lang="en-US" altLang="zh-CN">
                <a:latin typeface="Times New Roman" panose="02020603050405020304" charset="0"/>
                <a:cs typeface="Times New Roman" panose="02020603050405020304" charset="0"/>
              </a:rPr>
              <a:t>Momentum: 10 GeV/c</a:t>
            </a:r>
          </a:p>
          <a:p>
            <a:pPr>
              <a:lnSpc>
                <a:spcPct val="170000"/>
              </a:lnSpc>
            </a:pPr>
            <a:r>
              <a:rPr lang="en-US" altLang="zh-CN">
                <a:latin typeface="Times New Roman" panose="02020603050405020304" charset="0"/>
                <a:cs typeface="Times New Roman" panose="02020603050405020304" charset="0"/>
              </a:rPr>
              <a:t>Bunch interval: ~15 s</a:t>
            </a:r>
          </a:p>
          <a:p>
            <a:pPr>
              <a:lnSpc>
                <a:spcPct val="170000"/>
              </a:lnSpc>
            </a:pPr>
            <a:r>
              <a:rPr lang="en-US" altLang="zh-CN">
                <a:latin typeface="Times New Roman" panose="02020603050405020304" charset="0"/>
                <a:cs typeface="Times New Roman" panose="02020603050405020304" charset="0"/>
              </a:rPr>
              <a:t>Data-taking time per run: 20-30 min</a:t>
            </a:r>
          </a:p>
          <a:p>
            <a:pPr>
              <a:lnSpc>
                <a:spcPct val="170000"/>
              </a:lnSpc>
            </a:pPr>
            <a:r>
              <a:rPr lang="en-US" altLang="zh-CN">
                <a:latin typeface="Times New Roman" panose="02020603050405020304" charset="0"/>
                <a:cs typeface="Times New Roman" panose="02020603050405020304" charset="0"/>
              </a:rPr>
              <a:t>Number of tracks: ~500k per run</a:t>
            </a:r>
          </a:p>
        </p:txBody>
      </p:sp>
      <p:sp>
        <p:nvSpPr>
          <p:cNvPr id="113" name="文本框 49"/>
          <p:cNvSpPr txBox="1"/>
          <p:nvPr/>
        </p:nvSpPr>
        <p:spPr>
          <a:xfrm>
            <a:off x="135890" y="1013460"/>
            <a:ext cx="8703310" cy="398780"/>
          </a:xfrm>
          <a:prstGeom prst="rect">
            <a:avLst/>
          </a:prstGeom>
          <a:noFill/>
        </p:spPr>
        <p:txBody>
          <a:bodyPr wrap="square" rtlCol="0">
            <a:spAutoFit/>
          </a:bodyPr>
          <a:lstStyle/>
          <a:p>
            <a:r>
              <a:rPr lang="en-US" altLang="zh-CN" sz="2000" b="1">
                <a:latin typeface="Times New Roman" panose="02020603050405020304" charset="0"/>
                <a:cs typeface="Times New Roman" panose="02020603050405020304" charset="0"/>
              </a:rPr>
              <a:t>For this beam run, a common beam configuration was adopted after tuning.</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Title 1"/>
          <p:cNvSpPr>
            <a:spLocks noGrp="1"/>
          </p:cNvSpPr>
          <p:nvPr>
            <p:ph type="title"/>
          </p:nvPr>
        </p:nvSpPr>
        <p:spPr>
          <a:xfrm>
            <a:off x="222250" y="109728"/>
            <a:ext cx="4572000" cy="640080"/>
          </a:xfrm>
        </p:spPr>
        <p:txBody>
          <a:bodyPr wrap="square" anchor="ctr"/>
          <a:lstStyle/>
          <a:p>
            <a:pPr algn="l">
              <a:buClrTx/>
              <a:buSzTx/>
              <a:buFontTx/>
            </a:pPr>
            <a:r>
              <a:rPr lang="en-US" altLang="zh-CN" sz="2500" b="1" i="0" dirty="0">
                <a:solidFill>
                  <a:schemeClr val="bg1"/>
                </a:solidFill>
              </a:rPr>
              <a:t>Beam Data Overview</a:t>
            </a:r>
          </a:p>
        </p:txBody>
      </p:sp>
      <p:sp>
        <p:nvSpPr>
          <p:cNvPr id="116" name="Rounded Rectangle 2"/>
          <p:cNvSpPr/>
          <p:nvPr/>
        </p:nvSpPr>
        <p:spPr>
          <a:xfrm>
            <a:off x="10104120" y="850392"/>
            <a:ext cx="1783080" cy="347472"/>
          </a:xfrm>
          <a:prstGeom prst="roundRect">
            <a:avLst/>
          </a:prstGeom>
          <a:solidFill>
            <a:srgbClr val="F08303"/>
          </a:solidFill>
          <a:ln>
            <a:no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sz="1300" b="1" i="0">
                <a:solidFill>
                  <a:srgbClr val="FFFFFF"/>
                </a:solidFill>
                <a:latin typeface="Times New Roman" panose="02020603050405020304"/>
              </a:rPr>
              <a:t>PRELIMINARY</a:t>
            </a:r>
          </a:p>
        </p:txBody>
      </p:sp>
      <p:pic>
        <p:nvPicPr>
          <p:cNvPr id="117" name="Picture 3" descr="s29_17.png"/>
          <p:cNvPicPr>
            <a:picLocks noChangeAspect="1"/>
          </p:cNvPicPr>
          <p:nvPr/>
        </p:nvPicPr>
        <p:blipFill>
          <a:blip r:embed="rId3"/>
          <a:stretch>
            <a:fillRect/>
          </a:stretch>
        </p:blipFill>
        <p:spPr>
          <a:xfrm>
            <a:off x="502920" y="1319373"/>
            <a:ext cx="5852160" cy="3853492"/>
          </a:xfrm>
          <a:prstGeom prst="rect">
            <a:avLst/>
          </a:prstGeom>
          <a:ln w="9525">
            <a:solidFill>
              <a:srgbClr val="595959"/>
            </a:solidFill>
          </a:ln>
        </p:spPr>
      </p:pic>
      <p:sp>
        <p:nvSpPr>
          <p:cNvPr id="118" name="TextBox 4"/>
          <p:cNvSpPr txBox="1"/>
          <p:nvPr/>
        </p:nvSpPr>
        <p:spPr>
          <a:xfrm>
            <a:off x="320040" y="5276088"/>
            <a:ext cx="6217920" cy="263525"/>
          </a:xfrm>
          <a:prstGeom prst="rect">
            <a:avLst/>
          </a:prstGeom>
          <a:noFill/>
        </p:spPr>
        <p:txBody>
          <a:bodyPr wrap="square" lIns="18288" tIns="9144" rIns="18288" bIns="9144" anchor="t">
            <a:spAutoFit/>
          </a:bodyPr>
          <a:lstStyle/>
          <a:p>
            <a:pPr algn="ctr">
              <a:spcAft>
                <a:spcPts val="0"/>
              </a:spcAft>
            </a:pPr>
            <a:r>
              <a:rPr sz="1600" b="0" i="1">
                <a:solidFill>
                  <a:schemeClr val="tx1"/>
                </a:solidFill>
                <a:latin typeface="Times New Roman" panose="02020603050405020304"/>
              </a:rPr>
              <a:t>JadePix-4 hit map — beam covers the left part of the sensor</a:t>
            </a:r>
          </a:p>
        </p:txBody>
      </p:sp>
      <p:sp>
        <p:nvSpPr>
          <p:cNvPr id="119" name="TextBox 6"/>
          <p:cNvSpPr txBox="1"/>
          <p:nvPr/>
        </p:nvSpPr>
        <p:spPr>
          <a:xfrm>
            <a:off x="6309359" y="3721608"/>
            <a:ext cx="5669280" cy="263525"/>
          </a:xfrm>
          <a:prstGeom prst="rect">
            <a:avLst/>
          </a:prstGeom>
          <a:noFill/>
        </p:spPr>
        <p:txBody>
          <a:bodyPr wrap="square" lIns="18288" tIns="9144" rIns="18288" bIns="9144" anchor="t">
            <a:spAutoFit/>
          </a:bodyPr>
          <a:lstStyle/>
          <a:p>
            <a:pPr algn="ctr">
              <a:spcAft>
                <a:spcPts val="0"/>
              </a:spcAft>
            </a:pPr>
            <a:r>
              <a:rPr sz="1600" b="0" i="1">
                <a:solidFill>
                  <a:schemeClr val="tx1"/>
                </a:solidFill>
                <a:latin typeface="Times New Roman" panose="02020603050405020304"/>
              </a:rPr>
              <a:t>Hit count vs. time — clear spill structure</a:t>
            </a:r>
          </a:p>
        </p:txBody>
      </p:sp>
      <p:sp>
        <p:nvSpPr>
          <p:cNvPr id="120" name="TextBox 7"/>
          <p:cNvSpPr txBox="1"/>
          <p:nvPr/>
        </p:nvSpPr>
        <p:spPr>
          <a:xfrm>
            <a:off x="6675120" y="4542790"/>
            <a:ext cx="5303520" cy="1569085"/>
          </a:xfrm>
          <a:prstGeom prst="rect">
            <a:avLst/>
          </a:prstGeom>
          <a:noFill/>
        </p:spPr>
        <p:txBody>
          <a:bodyPr wrap="square" lIns="18288" tIns="9144" rIns="18288" bIns="9144" anchor="t">
            <a:noAutofit/>
          </a:bodyPr>
          <a:lstStyle/>
          <a:p>
            <a:pPr marL="285750" indent="-285750" algn="l">
              <a:lnSpc>
                <a:spcPct val="120000"/>
              </a:lnSpc>
              <a:spcAft>
                <a:spcPts val="500"/>
              </a:spcAft>
              <a:buFont typeface="Wingdings" panose="05000000000000000000" charset="0"/>
              <a:buChar char="Ø"/>
            </a:pPr>
            <a:r>
              <a:rPr b="0" i="0">
                <a:solidFill>
                  <a:srgbClr val="262626"/>
                </a:solidFill>
                <a:latin typeface="Times New Roman" panose="02020603050405020304"/>
              </a:rPr>
              <a:t>Beam centred on the JadePix-3 planes, on the left part of the JadePix-4 sensor</a:t>
            </a:r>
          </a:p>
          <a:p>
            <a:pPr marL="285750" indent="-285750" algn="l">
              <a:lnSpc>
                <a:spcPct val="120000"/>
              </a:lnSpc>
              <a:spcAft>
                <a:spcPts val="500"/>
              </a:spcAft>
              <a:buFont typeface="Wingdings" panose="05000000000000000000" charset="0"/>
              <a:buChar char="Ø"/>
            </a:pPr>
            <a:r>
              <a:rPr lang="en-US" altLang="zh-CN" b="0" i="0">
                <a:solidFill>
                  <a:srgbClr val="262626"/>
                </a:solidFill>
                <a:latin typeface="Times New Roman" panose="02020603050405020304"/>
              </a:rPr>
              <a:t>The JadePix4 hit rate over time is ~70k hits/spill, showing a clear beam time structure.</a:t>
            </a:r>
          </a:p>
        </p:txBody>
      </p:sp>
      <p:pic>
        <p:nvPicPr>
          <p:cNvPr id="121" name="图片 8"/>
          <p:cNvPicPr>
            <a:picLocks noChangeAspect="1"/>
          </p:cNvPicPr>
          <p:nvPr/>
        </p:nvPicPr>
        <p:blipFill>
          <a:blip r:embed="rId4"/>
          <a:stretch>
            <a:fillRect/>
          </a:stretch>
        </p:blipFill>
        <p:spPr>
          <a:xfrm>
            <a:off x="7023735" y="1255395"/>
            <a:ext cx="4240530" cy="240855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pPr algn="l">
              <a:buClrTx/>
              <a:buSzTx/>
              <a:buFontTx/>
            </a:pPr>
            <a:r>
              <a:rPr lang="en-US" altLang="zh-CN" sz="2200" dirty="0">
                <a:solidFill>
                  <a:schemeClr val="bg1"/>
                </a:solidFill>
              </a:rPr>
              <a:t>Corryvreckan-Based Data Analysis</a:t>
            </a:r>
            <a:endParaRPr lang="zh-CN" altLang="en-US" sz="2200" dirty="0">
              <a:solidFill>
                <a:schemeClr val="bg1"/>
              </a:solidFill>
            </a:endParaRPr>
          </a:p>
        </p:txBody>
      </p:sp>
      <p:pic>
        <p:nvPicPr>
          <p:cNvPr id="47" name="图片 6" descr="图示&#10;&#10;低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4290" y="907415"/>
            <a:ext cx="2828290" cy="3769995"/>
          </a:xfrm>
          <a:prstGeom prst="rect">
            <a:avLst/>
          </a:prstGeom>
        </p:spPr>
      </p:pic>
      <p:sp>
        <p:nvSpPr>
          <p:cNvPr id="2" name="灯片编号占位符 1"/>
          <p:cNvSpPr>
            <a:spLocks noGrp="1"/>
          </p:cNvSpPr>
          <p:nvPr>
            <p:ph type="sldNum" sz="quarter" idx="4"/>
          </p:nvPr>
        </p:nvSpPr>
        <p:spPr/>
        <p:txBody>
          <a:bodyPr/>
          <a:lstStyle/>
          <a:p>
            <a:fld id="{3A270FAB-2E32-4B70-91F8-C307173C45F9}" type="slidenum">
              <a:rPr lang="zh-CN" altLang="en-US" smtClean="0"/>
              <a:t>17</a:t>
            </a:fld>
            <a:endParaRPr lang="zh-CN" altLang="en-US"/>
          </a:p>
        </p:txBody>
      </p:sp>
      <p:sp>
        <p:nvSpPr>
          <p:cNvPr id="4" name="圆角矩形 3"/>
          <p:cNvSpPr/>
          <p:nvPr/>
        </p:nvSpPr>
        <p:spPr>
          <a:xfrm>
            <a:off x="249555" y="1171505"/>
            <a:ext cx="2085975" cy="577215"/>
          </a:xfrm>
          <a:prstGeom prst="round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000" dirty="0">
                <a:solidFill>
                  <a:srgbClr val="FF0000"/>
                </a:solidFill>
                <a:latin typeface="Times New Roman" panose="02020603050405020304" charset="0"/>
                <a:ea typeface="楷体" panose="02010609060101010101" charset="-122"/>
              </a:rPr>
              <a:t>Decoding &amp; Clustering</a:t>
            </a:r>
            <a:endParaRPr lang="zh-CN" altLang="en-US" sz="2000" dirty="0">
              <a:solidFill>
                <a:srgbClr val="FF0000"/>
              </a:solidFill>
              <a:latin typeface="Times New Roman" panose="02020603050405020304" charset="0"/>
              <a:ea typeface="楷体" panose="02010609060101010101" charset="-122"/>
            </a:endParaRPr>
          </a:p>
        </p:txBody>
      </p:sp>
      <p:sp>
        <p:nvSpPr>
          <p:cNvPr id="5" name="圆角矩形 4"/>
          <p:cNvSpPr/>
          <p:nvPr/>
        </p:nvSpPr>
        <p:spPr>
          <a:xfrm>
            <a:off x="249555" y="2558485"/>
            <a:ext cx="2085975" cy="653415"/>
          </a:xfrm>
          <a:prstGeom prst="round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000" dirty="0">
                <a:solidFill>
                  <a:srgbClr val="FF0000"/>
                </a:solidFill>
                <a:latin typeface="Times New Roman" panose="02020603050405020304" charset="0"/>
                <a:ea typeface="楷体" panose="02010609060101010101" charset="-122"/>
                <a:cs typeface="Times New Roman" panose="02020603050405020304" charset="0"/>
              </a:rPr>
              <a:t>Alignment</a:t>
            </a:r>
          </a:p>
        </p:txBody>
      </p:sp>
      <p:sp>
        <p:nvSpPr>
          <p:cNvPr id="6" name="圆角矩形 5"/>
          <p:cNvSpPr/>
          <p:nvPr/>
        </p:nvSpPr>
        <p:spPr>
          <a:xfrm>
            <a:off x="249555" y="4021665"/>
            <a:ext cx="2085975" cy="640715"/>
          </a:xfrm>
          <a:prstGeom prst="round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000" dirty="0">
                <a:solidFill>
                  <a:srgbClr val="FF0000"/>
                </a:solidFill>
                <a:latin typeface="Times New Roman" panose="02020603050405020304" charset="0"/>
                <a:ea typeface="楷体" panose="02010609060101010101" charset="-122"/>
                <a:cs typeface="Times New Roman" panose="02020603050405020304" charset="0"/>
              </a:rPr>
              <a:t>Tracking</a:t>
            </a:r>
          </a:p>
        </p:txBody>
      </p:sp>
      <p:sp>
        <p:nvSpPr>
          <p:cNvPr id="7" name="圆角矩形 6"/>
          <p:cNvSpPr/>
          <p:nvPr/>
        </p:nvSpPr>
        <p:spPr>
          <a:xfrm>
            <a:off x="249555" y="5472144"/>
            <a:ext cx="2085975" cy="577215"/>
          </a:xfrm>
          <a:prstGeom prst="round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000" dirty="0">
                <a:solidFill>
                  <a:srgbClr val="FF0000"/>
                </a:solidFill>
                <a:latin typeface="Times New Roman" panose="02020603050405020304" charset="0"/>
                <a:ea typeface="楷体" panose="02010609060101010101" charset="-122"/>
                <a:cs typeface="Times New Roman" panose="02020603050405020304" charset="0"/>
              </a:rPr>
              <a:t>DUT Association &amp; Analysis</a:t>
            </a:r>
            <a:endParaRPr lang="zh-CN" altLang="en-US" sz="2000" dirty="0">
              <a:solidFill>
                <a:srgbClr val="FF0000"/>
              </a:solidFill>
              <a:latin typeface="Times New Roman" panose="02020603050405020304" charset="0"/>
              <a:ea typeface="楷体" panose="02010609060101010101" charset="-122"/>
              <a:cs typeface="Times New Roman" panose="02020603050405020304" charset="0"/>
            </a:endParaRPr>
          </a:p>
        </p:txBody>
      </p:sp>
      <p:sp>
        <p:nvSpPr>
          <p:cNvPr id="9" name="文本框 8"/>
          <p:cNvSpPr txBox="1"/>
          <p:nvPr/>
        </p:nvSpPr>
        <p:spPr>
          <a:xfrm>
            <a:off x="2319337" y="1167907"/>
            <a:ext cx="6424295" cy="571500"/>
          </a:xfrm>
          <a:prstGeom prst="rect">
            <a:avLst/>
          </a:prstGeom>
          <a:noFill/>
        </p:spPr>
        <p:txBody>
          <a:bodyPr wrap="square" rtlCol="0">
            <a:noAutofit/>
          </a:bodyPr>
          <a:lstStyle/>
          <a:p>
            <a:pPr marL="0" lvl="6" indent="0" fontAlgn="auto">
              <a:lnSpc>
                <a:spcPts val="2000"/>
              </a:lnSpc>
              <a:buFont typeface="+mj-lt"/>
              <a:buNone/>
            </a:pPr>
            <a:r>
              <a:rPr lang="en-US" altLang="zh-CN" sz="2000" dirty="0">
                <a:latin typeface="Times New Roman" panose="02020603050405020304" charset="0"/>
                <a:ea typeface="楷体" panose="02010609060101010101" charset="-122"/>
                <a:cs typeface="Times New Roman" panose="02020603050405020304" charset="0"/>
              </a:rPr>
              <a:t>Decodes pixel hits from raw data and groups adjacent hits in space and time into clusters.</a:t>
            </a:r>
          </a:p>
        </p:txBody>
      </p:sp>
      <p:sp>
        <p:nvSpPr>
          <p:cNvPr id="10" name="文本框 9"/>
          <p:cNvSpPr txBox="1"/>
          <p:nvPr/>
        </p:nvSpPr>
        <p:spPr>
          <a:xfrm>
            <a:off x="2319337" y="2546784"/>
            <a:ext cx="6496685" cy="812800"/>
          </a:xfrm>
          <a:prstGeom prst="rect">
            <a:avLst/>
          </a:prstGeom>
          <a:noFill/>
        </p:spPr>
        <p:txBody>
          <a:bodyPr wrap="square" rtlCol="0">
            <a:noAutofit/>
          </a:bodyPr>
          <a:lstStyle/>
          <a:p>
            <a:pPr marL="0" lvl="6" indent="0" algn="l" fontAlgn="auto">
              <a:lnSpc>
                <a:spcPts val="2000"/>
              </a:lnSpc>
              <a:buClrTx/>
              <a:buSzTx/>
              <a:buFont typeface="+mj-lt"/>
              <a:buNone/>
            </a:pPr>
            <a:r>
              <a:rPr lang="en-US" altLang="zh-CN" sz="2000" dirty="0">
                <a:latin typeface="Times New Roman" panose="02020603050405020304" charset="0"/>
                <a:ea typeface="楷体" panose="02010609060101010101" charset="-122"/>
                <a:cs typeface="Times New Roman" panose="02020603050405020304" charset="0"/>
                <a:sym typeface="+mn-ea"/>
              </a:rPr>
              <a:t>Includes pre-alignment and fine alignment (telescope and DUT). </a:t>
            </a:r>
            <a:endParaRPr lang="zh-CN" altLang="en-US" sz="2000" dirty="0">
              <a:latin typeface="Times New Roman" panose="02020603050405020304" charset="0"/>
              <a:ea typeface="楷体" panose="02010609060101010101" charset="-122"/>
              <a:cs typeface="Times New Roman" panose="02020603050405020304" charset="0"/>
              <a:sym typeface="+mn-ea"/>
            </a:endParaRPr>
          </a:p>
        </p:txBody>
      </p:sp>
      <p:sp>
        <p:nvSpPr>
          <p:cNvPr id="11" name="文本框 10"/>
          <p:cNvSpPr txBox="1"/>
          <p:nvPr/>
        </p:nvSpPr>
        <p:spPr>
          <a:xfrm>
            <a:off x="2335530" y="3972951"/>
            <a:ext cx="6588760" cy="885825"/>
          </a:xfrm>
          <a:prstGeom prst="rect">
            <a:avLst/>
          </a:prstGeom>
          <a:noFill/>
        </p:spPr>
        <p:txBody>
          <a:bodyPr wrap="square" rtlCol="0">
            <a:noAutofit/>
          </a:bodyPr>
          <a:lstStyle/>
          <a:p>
            <a:pPr algn="l"/>
            <a:r>
              <a:rPr lang="en-US" altLang="zh-CN" sz="2000" dirty="0">
                <a:latin typeface="Times New Roman" panose="02020603050405020304" charset="0"/>
                <a:ea typeface="楷体" panose="02010609060101010101" charset="-122"/>
                <a:cs typeface="Times New Roman" panose="02020603050405020304" charset="0"/>
              </a:rPr>
              <a:t>Reconstructs particle tracks by fitting clusters from aligned telescope layers.</a:t>
            </a:r>
          </a:p>
        </p:txBody>
      </p:sp>
      <p:sp>
        <p:nvSpPr>
          <p:cNvPr id="12" name="文本框 11"/>
          <p:cNvSpPr txBox="1"/>
          <p:nvPr/>
        </p:nvSpPr>
        <p:spPr>
          <a:xfrm>
            <a:off x="2460658" y="5366034"/>
            <a:ext cx="8438797" cy="885825"/>
          </a:xfrm>
          <a:prstGeom prst="rect">
            <a:avLst/>
          </a:prstGeom>
          <a:noFill/>
        </p:spPr>
        <p:txBody>
          <a:bodyPr wrap="square" rtlCol="0">
            <a:noAutofit/>
          </a:bodyPr>
          <a:lstStyle/>
          <a:p>
            <a:pPr marL="0" lvl="6" indent="0" fontAlgn="auto">
              <a:lnSpc>
                <a:spcPts val="2000"/>
              </a:lnSpc>
            </a:pPr>
            <a:r>
              <a:rPr lang="en-US" altLang="zh-CN" sz="2000" dirty="0">
                <a:latin typeface="Times New Roman" panose="02020603050405020304" charset="0"/>
                <a:ea typeface="楷体" panose="02010609060101010101" charset="-122"/>
                <a:cs typeface="Times New Roman" panose="02020603050405020304" charset="0"/>
              </a:rPr>
              <a:t>Extrapolates reconstructed tracks to the DUT plane, matches them with DUT clusters, and computes performance metrics such as detection efficiency and spatial/temporal resolution.</a:t>
            </a:r>
            <a:endParaRPr lang="zh-CN" altLang="en-US" sz="2000" dirty="0">
              <a:latin typeface="Times New Roman" panose="02020603050405020304" charset="0"/>
              <a:ea typeface="楷体" panose="02010609060101010101" charset="-122"/>
              <a:cs typeface="Times New Roman" panose="02020603050405020304" charset="0"/>
            </a:endParaRPr>
          </a:p>
        </p:txBody>
      </p:sp>
      <p:cxnSp>
        <p:nvCxnSpPr>
          <p:cNvPr id="13" name="直接箭头连接符 12"/>
          <p:cNvCxnSpPr>
            <a:cxnSpLocks/>
            <a:stCxn id="4" idx="2"/>
            <a:endCxn id="5" idx="0"/>
          </p:cNvCxnSpPr>
          <p:nvPr/>
        </p:nvCxnSpPr>
        <p:spPr>
          <a:xfrm>
            <a:off x="1292543" y="1748720"/>
            <a:ext cx="0" cy="809765"/>
          </a:xfrm>
          <a:prstGeom prst="straightConnector1">
            <a:avLst/>
          </a:prstGeom>
          <a:ln>
            <a:solidFill>
              <a:schemeClr val="tx1"/>
            </a:solidFill>
            <a:tailEnd type="arrow" w="med" len="med"/>
          </a:ln>
        </p:spPr>
        <p:style>
          <a:lnRef idx="3">
            <a:schemeClr val="accent1"/>
          </a:lnRef>
          <a:fillRef idx="0">
            <a:srgbClr val="FFFFFF"/>
          </a:fillRef>
          <a:effectRef idx="0">
            <a:srgbClr val="FFFFFF"/>
          </a:effectRef>
          <a:fontRef idx="minor">
            <a:schemeClr val="tx1"/>
          </a:fontRef>
        </p:style>
      </p:cxnSp>
      <p:cxnSp>
        <p:nvCxnSpPr>
          <p:cNvPr id="14" name="直接箭头连接符 13"/>
          <p:cNvCxnSpPr>
            <a:stCxn id="5" idx="2"/>
            <a:endCxn id="6" idx="0"/>
          </p:cNvCxnSpPr>
          <p:nvPr/>
        </p:nvCxnSpPr>
        <p:spPr>
          <a:xfrm>
            <a:off x="1292543" y="3211900"/>
            <a:ext cx="0" cy="809765"/>
          </a:xfrm>
          <a:prstGeom prst="straightConnector1">
            <a:avLst/>
          </a:prstGeom>
          <a:ln>
            <a:solidFill>
              <a:schemeClr val="tx1"/>
            </a:solidFill>
            <a:tailEnd type="arrow" w="med" len="med"/>
          </a:ln>
        </p:spPr>
        <p:style>
          <a:lnRef idx="3">
            <a:schemeClr val="accent1"/>
          </a:lnRef>
          <a:fillRef idx="0">
            <a:srgbClr val="FFFFFF"/>
          </a:fillRef>
          <a:effectRef idx="0">
            <a:srgbClr val="FFFFFF"/>
          </a:effectRef>
          <a:fontRef idx="minor">
            <a:schemeClr val="tx1"/>
          </a:fontRef>
        </p:style>
      </p:cxnSp>
      <p:cxnSp>
        <p:nvCxnSpPr>
          <p:cNvPr id="15" name="直接箭头连接符 14"/>
          <p:cNvCxnSpPr>
            <a:stCxn id="6" idx="2"/>
            <a:endCxn id="7" idx="0"/>
          </p:cNvCxnSpPr>
          <p:nvPr/>
        </p:nvCxnSpPr>
        <p:spPr>
          <a:xfrm>
            <a:off x="1292543" y="4662380"/>
            <a:ext cx="0" cy="809764"/>
          </a:xfrm>
          <a:prstGeom prst="straightConnector1">
            <a:avLst/>
          </a:prstGeom>
          <a:ln>
            <a:solidFill>
              <a:schemeClr val="tx1"/>
            </a:solidFill>
            <a:tailEnd type="arrow" w="med" len="med"/>
          </a:ln>
        </p:spPr>
        <p:style>
          <a:lnRef idx="3">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矩形 1"/>
          <p:cNvSpPr/>
          <p:nvPr/>
        </p:nvSpPr>
        <p:spPr>
          <a:xfrm>
            <a:off x="3507105" y="897890"/>
            <a:ext cx="189230" cy="615950"/>
          </a:xfrm>
          <a:prstGeom prst="rect">
            <a:avLst/>
          </a:prstGeom>
          <a:solidFill>
            <a:srgbClr val="FFFF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4" name="Title 1"/>
          <p:cNvSpPr>
            <a:spLocks noGrp="1"/>
          </p:cNvSpPr>
          <p:nvPr>
            <p:ph type="title"/>
          </p:nvPr>
        </p:nvSpPr>
        <p:spPr>
          <a:xfrm>
            <a:off x="266700" y="109728"/>
            <a:ext cx="4572000" cy="640080"/>
          </a:xfrm>
        </p:spPr>
        <p:txBody>
          <a:bodyPr wrap="square" anchor="ctr">
            <a:normAutofit/>
          </a:bodyPr>
          <a:lstStyle/>
          <a:p>
            <a:pPr algn="l">
              <a:buClrTx/>
              <a:buSzTx/>
              <a:buFontTx/>
            </a:pPr>
            <a:r>
              <a:rPr lang="en-US" altLang="zh-CN" sz="2500" b="1" i="0">
                <a:solidFill>
                  <a:schemeClr val="bg1"/>
                </a:solidFill>
              </a:rPr>
              <a:t>Data analysis results</a:t>
            </a:r>
          </a:p>
        </p:txBody>
      </p:sp>
      <p:sp>
        <p:nvSpPr>
          <p:cNvPr id="125" name="Rounded Rectangle 2"/>
          <p:cNvSpPr/>
          <p:nvPr/>
        </p:nvSpPr>
        <p:spPr>
          <a:xfrm>
            <a:off x="10104120" y="850392"/>
            <a:ext cx="1783080" cy="347472"/>
          </a:xfrm>
          <a:prstGeom prst="roundRect">
            <a:avLst/>
          </a:prstGeom>
          <a:solidFill>
            <a:srgbClr val="F08303"/>
          </a:solidFill>
          <a:ln>
            <a:no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sz="1300" b="1" i="0">
                <a:solidFill>
                  <a:srgbClr val="FFFFFF"/>
                </a:solidFill>
                <a:latin typeface="Times New Roman" panose="02020603050405020304"/>
              </a:rPr>
              <a:t>PRELIMINARY</a:t>
            </a:r>
          </a:p>
        </p:txBody>
      </p:sp>
      <p:pic>
        <p:nvPicPr>
          <p:cNvPr id="126" name="Picture 3" descr="s30_15.png"/>
          <p:cNvPicPr>
            <a:picLocks noChangeAspect="1"/>
          </p:cNvPicPr>
          <p:nvPr/>
        </p:nvPicPr>
        <p:blipFill>
          <a:blip r:embed="rId3"/>
          <a:stretch>
            <a:fillRect/>
          </a:stretch>
        </p:blipFill>
        <p:spPr>
          <a:xfrm>
            <a:off x="502920" y="1623074"/>
            <a:ext cx="3657600" cy="2219930"/>
          </a:xfrm>
          <a:prstGeom prst="rect">
            <a:avLst/>
          </a:prstGeom>
          <a:ln w="9525">
            <a:solidFill>
              <a:srgbClr val="595959"/>
            </a:solidFill>
          </a:ln>
        </p:spPr>
      </p:pic>
      <p:sp>
        <p:nvSpPr>
          <p:cNvPr id="127" name="TextBox 4"/>
          <p:cNvSpPr txBox="1"/>
          <p:nvPr/>
        </p:nvSpPr>
        <p:spPr>
          <a:xfrm>
            <a:off x="320040" y="4397247"/>
            <a:ext cx="4023360" cy="263525"/>
          </a:xfrm>
          <a:prstGeom prst="rect">
            <a:avLst/>
          </a:prstGeom>
          <a:noFill/>
        </p:spPr>
        <p:txBody>
          <a:bodyPr wrap="square" lIns="18288" tIns="9144" rIns="18288" bIns="9144" anchor="t">
            <a:spAutoFit/>
          </a:bodyPr>
          <a:lstStyle/>
          <a:p>
            <a:pPr algn="ctr">
              <a:spcAft>
                <a:spcPts val="0"/>
              </a:spcAft>
            </a:pPr>
            <a:r>
              <a:rPr sz="1600" b="0" i="1">
                <a:solidFill>
                  <a:schemeClr val="tx1"/>
                </a:solidFill>
                <a:latin typeface="Times New Roman" panose="02020603050405020304"/>
              </a:rPr>
              <a:t>Residual in local X</a:t>
            </a:r>
          </a:p>
        </p:txBody>
      </p:sp>
      <p:pic>
        <p:nvPicPr>
          <p:cNvPr id="128" name="Picture 5" descr="s30_9.png"/>
          <p:cNvPicPr>
            <a:picLocks noChangeAspect="1"/>
          </p:cNvPicPr>
          <p:nvPr/>
        </p:nvPicPr>
        <p:blipFill>
          <a:blip r:embed="rId4"/>
          <a:stretch>
            <a:fillRect/>
          </a:stretch>
        </p:blipFill>
        <p:spPr>
          <a:xfrm>
            <a:off x="4251960" y="1623074"/>
            <a:ext cx="3657600" cy="2219930"/>
          </a:xfrm>
          <a:prstGeom prst="rect">
            <a:avLst/>
          </a:prstGeom>
          <a:ln w="9525">
            <a:solidFill>
              <a:srgbClr val="595959"/>
            </a:solidFill>
          </a:ln>
        </p:spPr>
      </p:pic>
      <p:sp>
        <p:nvSpPr>
          <p:cNvPr id="129" name="TextBox 6"/>
          <p:cNvSpPr txBox="1"/>
          <p:nvPr/>
        </p:nvSpPr>
        <p:spPr>
          <a:xfrm>
            <a:off x="4069080" y="4397247"/>
            <a:ext cx="4023360" cy="263525"/>
          </a:xfrm>
          <a:prstGeom prst="rect">
            <a:avLst/>
          </a:prstGeom>
          <a:noFill/>
        </p:spPr>
        <p:txBody>
          <a:bodyPr wrap="square" lIns="18288" tIns="9144" rIns="18288" bIns="9144" anchor="t">
            <a:spAutoFit/>
          </a:bodyPr>
          <a:lstStyle/>
          <a:p>
            <a:pPr algn="ctr">
              <a:spcAft>
                <a:spcPts val="0"/>
              </a:spcAft>
            </a:pPr>
            <a:r>
              <a:rPr sz="1600" b="0" i="1">
                <a:solidFill>
                  <a:schemeClr val="tx1"/>
                </a:solidFill>
                <a:latin typeface="Times New Roman" panose="02020603050405020304"/>
              </a:rPr>
              <a:t>Residual in local Y</a:t>
            </a:r>
          </a:p>
        </p:txBody>
      </p:sp>
      <p:pic>
        <p:nvPicPr>
          <p:cNvPr id="130" name="Picture 7" descr="s30_13.png"/>
          <p:cNvPicPr>
            <a:picLocks noChangeAspect="1"/>
          </p:cNvPicPr>
          <p:nvPr/>
        </p:nvPicPr>
        <p:blipFill>
          <a:blip r:embed="rId5"/>
          <a:stretch>
            <a:fillRect/>
          </a:stretch>
        </p:blipFill>
        <p:spPr>
          <a:xfrm>
            <a:off x="8046720" y="1401217"/>
            <a:ext cx="3749039" cy="2663645"/>
          </a:xfrm>
          <a:prstGeom prst="rect">
            <a:avLst/>
          </a:prstGeom>
          <a:ln w="9525">
            <a:solidFill>
              <a:srgbClr val="595959"/>
            </a:solidFill>
          </a:ln>
        </p:spPr>
      </p:pic>
      <p:sp>
        <p:nvSpPr>
          <p:cNvPr id="131" name="TextBox 8"/>
          <p:cNvSpPr txBox="1"/>
          <p:nvPr/>
        </p:nvSpPr>
        <p:spPr>
          <a:xfrm>
            <a:off x="7863840" y="4397247"/>
            <a:ext cx="4114800" cy="263525"/>
          </a:xfrm>
          <a:prstGeom prst="rect">
            <a:avLst/>
          </a:prstGeom>
          <a:noFill/>
        </p:spPr>
        <p:txBody>
          <a:bodyPr wrap="square" lIns="18288" tIns="9144" rIns="18288" bIns="9144" anchor="t">
            <a:spAutoFit/>
          </a:bodyPr>
          <a:lstStyle/>
          <a:p>
            <a:pPr algn="ctr">
              <a:spcAft>
                <a:spcPts val="0"/>
              </a:spcAft>
            </a:pPr>
            <a:r>
              <a:rPr sz="1600" i="1">
                <a:solidFill>
                  <a:schemeClr val="tx1"/>
                </a:solidFill>
                <a:latin typeface="Times New Roman" panose="02020603050405020304"/>
              </a:rPr>
              <a:t>Cluster-si</a:t>
            </a:r>
            <a:r>
              <a:rPr lang="en-US" sz="1600" i="1">
                <a:solidFill>
                  <a:schemeClr val="tx1"/>
                </a:solidFill>
                <a:latin typeface="Times New Roman" panose="02020603050405020304"/>
              </a:rPr>
              <a:t>z</a:t>
            </a:r>
            <a:r>
              <a:rPr sz="1600" i="1">
                <a:solidFill>
                  <a:schemeClr val="tx1"/>
                </a:solidFill>
                <a:latin typeface="Times New Roman" panose="02020603050405020304"/>
              </a:rPr>
              <a:t>e distribution</a:t>
            </a:r>
          </a:p>
        </p:txBody>
      </p:sp>
      <p:graphicFrame>
        <p:nvGraphicFramePr>
          <p:cNvPr id="132" name="Table 9"/>
          <p:cNvGraphicFramePr>
            <a:graphicFrameLocks noGrp="1"/>
          </p:cNvGraphicFramePr>
          <p:nvPr/>
        </p:nvGraphicFramePr>
        <p:xfrm>
          <a:off x="1179195" y="4796790"/>
          <a:ext cx="9833610" cy="1019810"/>
        </p:xfrm>
        <a:graphic>
          <a:graphicData uri="http://schemas.openxmlformats.org/drawingml/2006/table">
            <a:tbl>
              <a:tblPr firstRow="1" bandRow="1">
                <a:tableStyleId>{5C22544A-7EE6-4342-B048-85BDC9FD1C3A}</a:tableStyleId>
              </a:tblPr>
              <a:tblGrid>
                <a:gridCol w="3277870">
                  <a:extLst>
                    <a:ext uri="{9D8B030D-6E8A-4147-A177-3AD203B41FA5}">
                      <a16:colId xmlns:a16="http://schemas.microsoft.com/office/drawing/2014/main" val="20000"/>
                    </a:ext>
                  </a:extLst>
                </a:gridCol>
                <a:gridCol w="3277870">
                  <a:extLst>
                    <a:ext uri="{9D8B030D-6E8A-4147-A177-3AD203B41FA5}">
                      <a16:colId xmlns:a16="http://schemas.microsoft.com/office/drawing/2014/main" val="20001"/>
                    </a:ext>
                  </a:extLst>
                </a:gridCol>
                <a:gridCol w="3277870">
                  <a:extLst>
                    <a:ext uri="{9D8B030D-6E8A-4147-A177-3AD203B41FA5}">
                      <a16:colId xmlns:a16="http://schemas.microsoft.com/office/drawing/2014/main" val="20002"/>
                    </a:ext>
                  </a:extLst>
                </a:gridCol>
              </a:tblGrid>
              <a:tr h="509905">
                <a:tc>
                  <a:txBody>
                    <a:bodyPr/>
                    <a:lstStyle/>
                    <a:p>
                      <a:pPr algn="ctr">
                        <a:buNone/>
                      </a:pPr>
                      <a:r>
                        <a:rPr lang="en-US" altLang="zh-CN" sz="1800" b="1" i="0">
                          <a:solidFill>
                            <a:srgbClr val="FFFFFF"/>
                          </a:solidFill>
                          <a:latin typeface="Times New Roman" panose="02020603050405020304"/>
                        </a:rPr>
                        <a:t>Spatial resolution_X</a:t>
                      </a:r>
                    </a:p>
                  </a:txBody>
                  <a:tcPr marL="54864" marR="54864" marT="18288" marB="18288" anchor="ctr">
                    <a:solidFill>
                      <a:srgbClr val="004098"/>
                    </a:solidFill>
                  </a:tcPr>
                </a:tc>
                <a:tc>
                  <a:txBody>
                    <a:bodyPr/>
                    <a:lstStyle/>
                    <a:p>
                      <a:pPr algn="ctr">
                        <a:buNone/>
                      </a:pPr>
                      <a:r>
                        <a:rPr lang="en-US" altLang="zh-CN" sz="1800">
                          <a:solidFill>
                            <a:srgbClr val="FFFFFF"/>
                          </a:solidFill>
                          <a:latin typeface="Times New Roman" panose="02020603050405020304"/>
                          <a:sym typeface="+mn-ea"/>
                        </a:rPr>
                        <a:t>Spatial resolution_Y</a:t>
                      </a:r>
                      <a:endParaRPr lang="en-US" altLang="zh-CN" sz="1800" b="1" i="0">
                        <a:solidFill>
                          <a:srgbClr val="FFFFFF"/>
                        </a:solidFill>
                        <a:latin typeface="Times New Roman" panose="02020603050405020304"/>
                        <a:sym typeface="+mn-ea"/>
                      </a:endParaRPr>
                    </a:p>
                  </a:txBody>
                  <a:tcPr marL="54864" marR="54864" marT="18288" marB="18288" anchor="ctr">
                    <a:solidFill>
                      <a:srgbClr val="004098"/>
                    </a:solidFill>
                  </a:tcPr>
                </a:tc>
                <a:tc>
                  <a:txBody>
                    <a:bodyPr/>
                    <a:lstStyle/>
                    <a:p>
                      <a:pPr algn="ctr"/>
                      <a:r>
                        <a:rPr sz="1800" b="1" i="0">
                          <a:solidFill>
                            <a:srgbClr val="FFFFFF"/>
                          </a:solidFill>
                          <a:latin typeface="Times New Roman" panose="02020603050405020304"/>
                        </a:rPr>
                        <a:t>Mean cluster size</a:t>
                      </a:r>
                    </a:p>
                  </a:txBody>
                  <a:tcPr marL="54864" marR="54864" marT="18288" marB="18288" anchor="ctr">
                    <a:solidFill>
                      <a:srgbClr val="004098"/>
                    </a:solidFill>
                  </a:tcPr>
                </a:tc>
                <a:extLst>
                  <a:ext uri="{0D108BD9-81ED-4DB2-BD59-A6C34878D82A}">
                    <a16:rowId xmlns:a16="http://schemas.microsoft.com/office/drawing/2014/main" val="10000"/>
                  </a:ext>
                </a:extLst>
              </a:tr>
              <a:tr h="509905">
                <a:tc>
                  <a:txBody>
                    <a:bodyPr/>
                    <a:lstStyle/>
                    <a:p>
                      <a:pPr algn="ctr">
                        <a:buNone/>
                      </a:pPr>
                      <a:r>
                        <a:rPr lang="en-US" sz="1800" b="1" i="0">
                          <a:solidFill>
                            <a:srgbClr val="262626"/>
                          </a:solidFill>
                          <a:latin typeface="Times New Roman" panose="02020603050405020304"/>
                        </a:rPr>
                        <a:t>9.7</a:t>
                      </a:r>
                      <a:r>
                        <a:rPr lang="en-US" altLang="zh-CN" sz="1800" b="1" i="0">
                          <a:solidFill>
                            <a:srgbClr val="262626"/>
                          </a:solidFill>
                          <a:latin typeface="Times New Roman" panose="02020603050405020304"/>
                        </a:rPr>
                        <a:t>μm</a:t>
                      </a:r>
                    </a:p>
                  </a:txBody>
                  <a:tcPr marL="54864" marR="54864" marT="18288" marB="18288" anchor="ctr">
                    <a:solidFill>
                      <a:srgbClr val="FFFFFF"/>
                    </a:solidFill>
                  </a:tcPr>
                </a:tc>
                <a:tc>
                  <a:txBody>
                    <a:bodyPr/>
                    <a:lstStyle/>
                    <a:p>
                      <a:pPr algn="ctr">
                        <a:buNone/>
                      </a:pPr>
                      <a:r>
                        <a:rPr lang="en-US" altLang="zh-CN" sz="1800" b="1" i="0">
                          <a:solidFill>
                            <a:srgbClr val="262626"/>
                          </a:solidFill>
                          <a:latin typeface="Times New Roman" panose="02020603050405020304"/>
                        </a:rPr>
                        <a:t>6.</a:t>
                      </a:r>
                      <a:r>
                        <a:rPr lang="en-US" sz="1800" b="1" i="0">
                          <a:solidFill>
                            <a:srgbClr val="262626"/>
                          </a:solidFill>
                          <a:latin typeface="Times New Roman" panose="02020603050405020304"/>
                        </a:rPr>
                        <a:t>37</a:t>
                      </a:r>
                      <a:r>
                        <a:rPr lang="en-US" altLang="zh-CN" sz="1800" b="1">
                          <a:solidFill>
                            <a:srgbClr val="262626"/>
                          </a:solidFill>
                          <a:latin typeface="Times New Roman" panose="02020603050405020304"/>
                          <a:sym typeface="+mn-ea"/>
                        </a:rPr>
                        <a:t>μm</a:t>
                      </a:r>
                      <a:endParaRPr lang="en-US" altLang="zh-CN" sz="1800" b="1" i="0">
                        <a:solidFill>
                          <a:srgbClr val="262626"/>
                        </a:solidFill>
                        <a:latin typeface="Times New Roman" panose="02020603050405020304"/>
                        <a:sym typeface="+mn-ea"/>
                      </a:endParaRPr>
                    </a:p>
                  </a:txBody>
                  <a:tcPr marL="54864" marR="54864" marT="18288" marB="18288" anchor="ctr">
                    <a:solidFill>
                      <a:srgbClr val="FFFFFF"/>
                    </a:solidFill>
                  </a:tcPr>
                </a:tc>
                <a:tc>
                  <a:txBody>
                    <a:bodyPr/>
                    <a:lstStyle/>
                    <a:p>
                      <a:pPr algn="ctr"/>
                      <a:r>
                        <a:rPr sz="1800" b="0" i="0">
                          <a:solidFill>
                            <a:srgbClr val="262626"/>
                          </a:solidFill>
                          <a:latin typeface="Times New Roman" panose="02020603050405020304"/>
                        </a:rPr>
                        <a:t>2.3 pixels</a:t>
                      </a:r>
                    </a:p>
                  </a:txBody>
                  <a:tcPr marL="54864" marR="54864" marT="18288" marB="18288" anchor="ctr">
                    <a:solidFill>
                      <a:srgbClr val="FFFFFF"/>
                    </a:solidFill>
                  </a:tcPr>
                </a:tc>
                <a:extLst>
                  <a:ext uri="{0D108BD9-81ED-4DB2-BD59-A6C34878D82A}">
                    <a16:rowId xmlns:a16="http://schemas.microsoft.com/office/drawing/2014/main" val="10001"/>
                  </a:ext>
                </a:extLst>
              </a:tr>
            </a:tbl>
          </a:graphicData>
        </a:graphic>
      </p:graphicFrame>
      <p:sp>
        <p:nvSpPr>
          <p:cNvPr id="133" name="TextBox 10"/>
          <p:cNvSpPr txBox="1"/>
          <p:nvPr/>
        </p:nvSpPr>
        <p:spPr>
          <a:xfrm>
            <a:off x="502920" y="5958205"/>
            <a:ext cx="11155680" cy="294640"/>
          </a:xfrm>
          <a:prstGeom prst="rect">
            <a:avLst/>
          </a:prstGeom>
          <a:noFill/>
        </p:spPr>
        <p:txBody>
          <a:bodyPr wrap="square" lIns="18288" tIns="9144" rIns="18288" bIns="9144" anchor="t">
            <a:spAutoFit/>
          </a:bodyPr>
          <a:lstStyle/>
          <a:p>
            <a:pPr algn="ctr">
              <a:spcAft>
                <a:spcPts val="0"/>
              </a:spcAft>
            </a:pPr>
            <a:r>
              <a:rPr b="0" i="0">
                <a:solidFill>
                  <a:srgbClr val="262626"/>
                </a:solidFill>
                <a:latin typeface="Times New Roman" panose="02020603050405020304"/>
              </a:rPr>
              <a:t>Binary readout with 29 μm × 20 μm pitch; charge sharing between neighbouring pixels</a:t>
            </a:r>
          </a:p>
        </p:txBody>
      </p:sp>
      <p:pic>
        <p:nvPicPr>
          <p:cNvPr id="134" name="图片 43" descr="edited_chartpix"/>
          <p:cNvPicPr>
            <a:picLocks noChangeAspect="1"/>
          </p:cNvPicPr>
          <p:nvPr/>
        </p:nvPicPr>
        <p:blipFill>
          <a:blip r:embed="rId6"/>
          <a:stretch>
            <a:fillRect/>
          </a:stretch>
        </p:blipFill>
        <p:spPr>
          <a:xfrm>
            <a:off x="2974975" y="749935"/>
            <a:ext cx="3085465" cy="76390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itle 1"/>
          <p:cNvSpPr>
            <a:spLocks noGrp="1"/>
          </p:cNvSpPr>
          <p:nvPr>
            <p:ph type="title"/>
          </p:nvPr>
        </p:nvSpPr>
        <p:spPr>
          <a:xfrm>
            <a:off x="160020" y="109855"/>
            <a:ext cx="6162040" cy="640080"/>
          </a:xfrm>
        </p:spPr>
        <p:txBody>
          <a:bodyPr wrap="square" anchor="ctr">
            <a:normAutofit fontScale="90000"/>
          </a:bodyPr>
          <a:lstStyle/>
          <a:p>
            <a:pPr algn="l">
              <a:buClrTx/>
              <a:buSzTx/>
              <a:buFontTx/>
            </a:pPr>
            <a:r>
              <a:rPr lang="en-US" altLang="zh-CN" sz="2780" b="1" i="0">
                <a:solidFill>
                  <a:schemeClr val="bg1"/>
                </a:solidFill>
              </a:rPr>
              <a:t>Detection Efficiency &amp; Analysis</a:t>
            </a:r>
          </a:p>
        </p:txBody>
      </p:sp>
      <p:sp>
        <p:nvSpPr>
          <p:cNvPr id="137" name="Rounded Rectangle 2"/>
          <p:cNvSpPr/>
          <p:nvPr/>
        </p:nvSpPr>
        <p:spPr>
          <a:xfrm>
            <a:off x="10104120" y="850392"/>
            <a:ext cx="1783080" cy="347472"/>
          </a:xfrm>
          <a:prstGeom prst="roundRect">
            <a:avLst/>
          </a:prstGeom>
          <a:solidFill>
            <a:srgbClr val="F08303"/>
          </a:solidFill>
          <a:ln>
            <a:no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sz="1300" b="1" i="0">
                <a:solidFill>
                  <a:srgbClr val="FFFFFF"/>
                </a:solidFill>
                <a:latin typeface="Times New Roman" panose="02020603050405020304"/>
              </a:rPr>
              <a:t>PRELIMINARY</a:t>
            </a:r>
          </a:p>
        </p:txBody>
      </p:sp>
      <p:sp>
        <p:nvSpPr>
          <p:cNvPr id="138" name="TextBox 3"/>
          <p:cNvSpPr txBox="1"/>
          <p:nvPr/>
        </p:nvSpPr>
        <p:spPr>
          <a:xfrm>
            <a:off x="377190" y="1005840"/>
            <a:ext cx="7101639" cy="938463"/>
          </a:xfrm>
          <a:prstGeom prst="rect">
            <a:avLst/>
          </a:prstGeom>
          <a:noFill/>
        </p:spPr>
        <p:txBody>
          <a:bodyPr wrap="square" lIns="18288" tIns="9144" rIns="18288" bIns="9144" anchor="t">
            <a:noAutofit/>
          </a:bodyPr>
          <a:lstStyle/>
          <a:p>
            <a:pPr algn="l">
              <a:lnSpc>
                <a:spcPct val="140000"/>
              </a:lnSpc>
              <a:spcAft>
                <a:spcPts val="500"/>
              </a:spcAft>
            </a:pPr>
            <a:r>
              <a:rPr b="1" i="0" dirty="0">
                <a:solidFill>
                  <a:srgbClr val="FF0000"/>
                </a:solidFill>
                <a:latin typeface="Times New Roman" panose="02020603050405020304"/>
              </a:rPr>
              <a:t>Average detection efficiency 52.7%</a:t>
            </a:r>
            <a:r>
              <a:rPr b="0" i="0" dirty="0">
                <a:solidFill>
                  <a:srgbClr val="262626"/>
                </a:solidFill>
                <a:latin typeface="Times New Roman" panose="02020603050405020304"/>
              </a:rPr>
              <a:t> — below the &gt; 9</a:t>
            </a:r>
            <a:r>
              <a:rPr lang="en-US" b="0" i="0" dirty="0">
                <a:solidFill>
                  <a:srgbClr val="262626"/>
                </a:solidFill>
                <a:latin typeface="Times New Roman" panose="02020603050405020304"/>
              </a:rPr>
              <a:t>9</a:t>
            </a:r>
            <a:r>
              <a:rPr b="0" i="0" dirty="0">
                <a:solidFill>
                  <a:srgbClr val="262626"/>
                </a:solidFill>
                <a:latin typeface="Times New Roman" panose="02020603050405020304"/>
              </a:rPr>
              <a:t>% expectation</a:t>
            </a:r>
          </a:p>
        </p:txBody>
      </p:sp>
      <p:pic>
        <p:nvPicPr>
          <p:cNvPr id="141" name="Picture 6" descr="s31_16.png"/>
          <p:cNvPicPr>
            <a:picLocks noChangeAspect="1"/>
          </p:cNvPicPr>
          <p:nvPr/>
        </p:nvPicPr>
        <p:blipFill>
          <a:blip r:embed="rId3"/>
          <a:stretch>
            <a:fillRect/>
          </a:stretch>
        </p:blipFill>
        <p:spPr>
          <a:xfrm>
            <a:off x="4867176" y="2517485"/>
            <a:ext cx="3714684" cy="2220948"/>
          </a:xfrm>
          <a:prstGeom prst="rect">
            <a:avLst/>
          </a:prstGeom>
          <a:ln w="9525">
            <a:solidFill>
              <a:srgbClr val="595959"/>
            </a:solidFill>
          </a:ln>
        </p:spPr>
      </p:pic>
      <p:sp>
        <p:nvSpPr>
          <p:cNvPr id="142" name="TextBox 7"/>
          <p:cNvSpPr txBox="1"/>
          <p:nvPr/>
        </p:nvSpPr>
        <p:spPr>
          <a:xfrm>
            <a:off x="4867174" y="5236354"/>
            <a:ext cx="3714684" cy="510909"/>
          </a:xfrm>
          <a:prstGeom prst="rect">
            <a:avLst/>
          </a:prstGeom>
          <a:noFill/>
        </p:spPr>
        <p:txBody>
          <a:bodyPr wrap="square" lIns="18288" tIns="9144" rIns="18288" bIns="9144" anchor="t">
            <a:spAutoFit/>
          </a:bodyPr>
          <a:lstStyle/>
          <a:p>
            <a:pPr algn="ctr">
              <a:spcAft>
                <a:spcPts val="0"/>
              </a:spcAft>
            </a:pPr>
            <a:r>
              <a:rPr sz="1600" b="0" i="1" dirty="0">
                <a:solidFill>
                  <a:schemeClr val="tx1"/>
                </a:solidFill>
                <a:latin typeface="Times New Roman" panose="02020603050405020304"/>
              </a:rPr>
              <a:t>Efficiency vs. injected charge</a:t>
            </a:r>
            <a:endParaRPr lang="en-US" sz="1600" b="0" i="1" dirty="0">
              <a:solidFill>
                <a:schemeClr val="tx1"/>
              </a:solidFill>
              <a:latin typeface="Times New Roman" panose="02020603050405020304"/>
            </a:endParaRPr>
          </a:p>
          <a:p>
            <a:pPr algn="ctr">
              <a:spcAft>
                <a:spcPts val="0"/>
              </a:spcAft>
            </a:pPr>
            <a:r>
              <a:rPr sz="1600" b="0" i="1" dirty="0">
                <a:solidFill>
                  <a:schemeClr val="tx1"/>
                </a:solidFill>
                <a:latin typeface="Times New Roman" panose="02020603050405020304"/>
              </a:rPr>
              <a:t> (S-curve, pulse test)</a:t>
            </a:r>
          </a:p>
        </p:txBody>
      </p:sp>
      <p:pic>
        <p:nvPicPr>
          <p:cNvPr id="143" name="Picture 8" descr="s30_2.png"/>
          <p:cNvPicPr>
            <a:picLocks noChangeAspect="1"/>
          </p:cNvPicPr>
          <p:nvPr/>
        </p:nvPicPr>
        <p:blipFill>
          <a:blip r:embed="rId4"/>
          <a:stretch>
            <a:fillRect/>
          </a:stretch>
        </p:blipFill>
        <p:spPr>
          <a:xfrm>
            <a:off x="377190" y="2159176"/>
            <a:ext cx="4318485" cy="2820202"/>
          </a:xfrm>
          <a:prstGeom prst="rect">
            <a:avLst/>
          </a:prstGeom>
          <a:ln w="9525">
            <a:solidFill>
              <a:srgbClr val="595959"/>
            </a:solidFill>
          </a:ln>
        </p:spPr>
      </p:pic>
      <p:sp>
        <p:nvSpPr>
          <p:cNvPr id="144" name="TextBox 9"/>
          <p:cNvSpPr txBox="1"/>
          <p:nvPr/>
        </p:nvSpPr>
        <p:spPr>
          <a:xfrm>
            <a:off x="777443" y="5350978"/>
            <a:ext cx="3843655" cy="262890"/>
          </a:xfrm>
          <a:prstGeom prst="rect">
            <a:avLst/>
          </a:prstGeom>
          <a:noFill/>
        </p:spPr>
        <p:txBody>
          <a:bodyPr wrap="square" lIns="18288" tIns="9144" rIns="18288" bIns="9144" anchor="t">
            <a:noAutofit/>
          </a:bodyPr>
          <a:lstStyle/>
          <a:p>
            <a:pPr algn="ctr">
              <a:spcAft>
                <a:spcPts val="0"/>
              </a:spcAft>
            </a:pPr>
            <a:r>
              <a:rPr sz="1600" b="0" i="1" dirty="0">
                <a:solidFill>
                  <a:schemeClr val="tx1"/>
                </a:solidFill>
                <a:latin typeface="Times New Roman" panose="02020603050405020304"/>
              </a:rPr>
              <a:t>Per-pixel efficiency distribution (beam data)</a:t>
            </a:r>
          </a:p>
        </p:txBody>
      </p:sp>
      <p:cxnSp>
        <p:nvCxnSpPr>
          <p:cNvPr id="145" name="直接连接符 10"/>
          <p:cNvCxnSpPr>
            <a:cxnSpLocks/>
          </p:cNvCxnSpPr>
          <p:nvPr/>
        </p:nvCxnSpPr>
        <p:spPr>
          <a:xfrm flipV="1">
            <a:off x="6140416" y="2699836"/>
            <a:ext cx="0" cy="1843288"/>
          </a:xfrm>
          <a:prstGeom prst="line">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pic>
        <p:nvPicPr>
          <p:cNvPr id="12" name="图片 11">
            <a:extLst>
              <a:ext uri="{FF2B5EF4-FFF2-40B4-BE49-F238E27FC236}">
                <a16:creationId xmlns:a16="http://schemas.microsoft.com/office/drawing/2014/main" id="{5C4E904C-8C2F-4297-B4C8-63FC382E10D0}"/>
              </a:ext>
            </a:extLst>
          </p:cNvPr>
          <p:cNvPicPr>
            <a:picLocks noChangeAspect="1"/>
          </p:cNvPicPr>
          <p:nvPr/>
        </p:nvPicPr>
        <p:blipFill>
          <a:blip r:embed="rId5"/>
          <a:stretch>
            <a:fillRect/>
          </a:stretch>
        </p:blipFill>
        <p:spPr>
          <a:xfrm>
            <a:off x="8670158" y="2517484"/>
            <a:ext cx="3521842" cy="2284836"/>
          </a:xfrm>
          <a:prstGeom prst="rect">
            <a:avLst/>
          </a:prstGeom>
        </p:spPr>
      </p:pic>
      <p:sp>
        <p:nvSpPr>
          <p:cNvPr id="14" name="TextBox 7">
            <a:extLst>
              <a:ext uri="{FF2B5EF4-FFF2-40B4-BE49-F238E27FC236}">
                <a16:creationId xmlns:a16="http://schemas.microsoft.com/office/drawing/2014/main" id="{3A4834CF-45A7-4ED9-B714-0D7226939180}"/>
              </a:ext>
            </a:extLst>
          </p:cNvPr>
          <p:cNvSpPr txBox="1"/>
          <p:nvPr/>
        </p:nvSpPr>
        <p:spPr>
          <a:xfrm>
            <a:off x="8573737" y="5236354"/>
            <a:ext cx="3714684" cy="510909"/>
          </a:xfrm>
          <a:prstGeom prst="rect">
            <a:avLst/>
          </a:prstGeom>
          <a:noFill/>
        </p:spPr>
        <p:txBody>
          <a:bodyPr wrap="square" lIns="18288" tIns="9144" rIns="18288" bIns="9144" anchor="t">
            <a:spAutoFit/>
          </a:bodyPr>
          <a:lstStyle/>
          <a:p>
            <a:pPr algn="ctr">
              <a:spcAft>
                <a:spcPts val="0"/>
              </a:spcAft>
            </a:pPr>
            <a:r>
              <a:rPr lang="en-US" sz="1600" b="0" i="1" dirty="0" err="1">
                <a:solidFill>
                  <a:schemeClr val="tx1"/>
                </a:solidFill>
                <a:latin typeface="Times New Roman" panose="02020603050405020304"/>
              </a:rPr>
              <a:t>H</a:t>
            </a:r>
            <a:r>
              <a:rPr lang="en-US" altLang="zh-CN" sz="1600" b="0" i="1" dirty="0" err="1">
                <a:solidFill>
                  <a:schemeClr val="tx1"/>
                </a:solidFill>
                <a:latin typeface="Times New Roman" panose="02020603050405020304"/>
              </a:rPr>
              <a:t>itmap</a:t>
            </a:r>
            <a:r>
              <a:rPr lang="en-US" altLang="zh-CN" sz="1600" b="0" i="1" dirty="0">
                <a:solidFill>
                  <a:schemeClr val="tx1"/>
                </a:solidFill>
                <a:latin typeface="Times New Roman" panose="02020603050405020304"/>
              </a:rPr>
              <a:t> of Jadepix-4</a:t>
            </a:r>
            <a:br>
              <a:rPr lang="en-US" altLang="zh-CN" sz="1600" b="0" i="1" dirty="0">
                <a:solidFill>
                  <a:schemeClr val="tx1"/>
                </a:solidFill>
                <a:latin typeface="Times New Roman" panose="02020603050405020304"/>
              </a:rPr>
            </a:br>
            <a:r>
              <a:rPr lang="zh-CN" altLang="en-US" sz="1600" b="0" i="1" dirty="0">
                <a:solidFill>
                  <a:schemeClr val="tx1"/>
                </a:solidFill>
                <a:latin typeface="Times New Roman" panose="02020603050405020304"/>
              </a:rPr>
              <a:t>（</a:t>
            </a:r>
            <a:r>
              <a:rPr lang="en-US" altLang="zh-CN" sz="1600" b="0" i="1" dirty="0">
                <a:solidFill>
                  <a:schemeClr val="tx1"/>
                </a:solidFill>
                <a:latin typeface="Times New Roman" panose="02020603050405020304"/>
              </a:rPr>
              <a:t>Some bad pixel columns</a:t>
            </a:r>
            <a:r>
              <a:rPr lang="zh-CN" altLang="en-US" sz="1600" b="0" i="1" dirty="0">
                <a:solidFill>
                  <a:schemeClr val="tx1"/>
                </a:solidFill>
                <a:latin typeface="Times New Roman" panose="02020603050405020304"/>
              </a:rPr>
              <a:t>）</a:t>
            </a:r>
            <a:endParaRPr sz="1600" b="0" i="1" dirty="0">
              <a:solidFill>
                <a:schemeClr val="tx1"/>
              </a:solidFill>
              <a:latin typeface="Times New Roman" panose="02020603050405020304"/>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itle 1"/>
          <p:cNvSpPr>
            <a:spLocks noGrp="1"/>
          </p:cNvSpPr>
          <p:nvPr>
            <p:ph type="title"/>
          </p:nvPr>
        </p:nvSpPr>
        <p:spPr>
          <a:xfrm>
            <a:off x="160020" y="109855"/>
            <a:ext cx="6162040" cy="640080"/>
          </a:xfrm>
        </p:spPr>
        <p:txBody>
          <a:bodyPr wrap="square" anchor="ctr">
            <a:noAutofit/>
          </a:bodyPr>
          <a:lstStyle/>
          <a:p>
            <a:pPr algn="l">
              <a:buClrTx/>
              <a:buSzTx/>
              <a:buFontTx/>
            </a:pPr>
            <a:r>
              <a:rPr lang="en-US" altLang="zh-CN" sz="2000" b="1" i="0" dirty="0">
                <a:solidFill>
                  <a:schemeClr val="bg1"/>
                </a:solidFill>
              </a:rPr>
              <a:t>Simulation: threshold dependence of efficiency and resolution</a:t>
            </a:r>
          </a:p>
        </p:txBody>
      </p:sp>
      <p:pic>
        <p:nvPicPr>
          <p:cNvPr id="148" name="图片 6"/>
          <p:cNvPicPr>
            <a:picLocks noChangeAspect="1"/>
          </p:cNvPicPr>
          <p:nvPr/>
        </p:nvPicPr>
        <p:blipFill>
          <a:blip r:embed="rId3"/>
          <a:stretch>
            <a:fillRect/>
          </a:stretch>
        </p:blipFill>
        <p:spPr>
          <a:xfrm>
            <a:off x="6617970" y="1004570"/>
            <a:ext cx="3398520" cy="2806700"/>
          </a:xfrm>
          <a:prstGeom prst="rect">
            <a:avLst/>
          </a:prstGeom>
        </p:spPr>
      </p:pic>
      <p:sp>
        <p:nvSpPr>
          <p:cNvPr id="151" name="文本框 4"/>
          <p:cNvSpPr txBox="1"/>
          <p:nvPr/>
        </p:nvSpPr>
        <p:spPr>
          <a:xfrm>
            <a:off x="836295" y="4065905"/>
            <a:ext cx="9998710" cy="1252855"/>
          </a:xfrm>
          <a:prstGeom prst="rect">
            <a:avLst/>
          </a:prstGeom>
          <a:noFill/>
        </p:spPr>
        <p:txBody>
          <a:bodyPr wrap="square" rtlCol="0">
            <a:spAutoFit/>
          </a:bodyPr>
          <a:lstStyle/>
          <a:p>
            <a:pPr marL="285750" indent="-285750">
              <a:lnSpc>
                <a:spcPct val="140000"/>
              </a:lnSpc>
              <a:buFont typeface="Arial" panose="020B0604020202020204" pitchFamily="34" charset="0"/>
              <a:buChar char="•"/>
            </a:pPr>
            <a:r>
              <a:rPr lang="en-US" altLang="zh-CN">
                <a:latin typeface="Times New Roman" panose="02020603050405020304" charset="0"/>
                <a:cs typeface="Times New Roman" panose="02020603050405020304" charset="0"/>
              </a:rPr>
              <a:t>Allpix² + Geant4 simulation reproducing the beam-test geometry and analysis chain</a:t>
            </a:r>
          </a:p>
          <a:p>
            <a:pPr marL="285750" indent="-285750">
              <a:lnSpc>
                <a:spcPct val="140000"/>
              </a:lnSpc>
              <a:buFont typeface="Arial" panose="020B0604020202020204" pitchFamily="34" charset="0"/>
              <a:buChar char="•"/>
            </a:pPr>
            <a:r>
              <a:rPr lang="en-US" altLang="zh-CN">
                <a:latin typeface="Times New Roman" panose="02020603050405020304" charset="0"/>
                <a:cs typeface="Times New Roman" panose="02020603050405020304" charset="0"/>
              </a:rPr>
              <a:t>• σX / σY degrade from </a:t>
            </a:r>
            <a:r>
              <a:rPr lang="en-US" altLang="zh-CN" b="1">
                <a:latin typeface="Times New Roman" panose="02020603050405020304" charset="0"/>
                <a:cs typeface="Times New Roman" panose="02020603050405020304" charset="0"/>
              </a:rPr>
              <a:t>~4.86 / 3.20 μm at 200 e⁻</a:t>
            </a:r>
            <a:r>
              <a:rPr lang="en-US" altLang="zh-CN">
                <a:latin typeface="Times New Roman" panose="02020603050405020304" charset="0"/>
                <a:cs typeface="Times New Roman" panose="02020603050405020304" charset="0"/>
              </a:rPr>
              <a:t> to </a:t>
            </a:r>
            <a:r>
              <a:rPr lang="en-US" altLang="zh-CN">
                <a:solidFill>
                  <a:srgbClr val="FF0000"/>
                </a:solidFill>
                <a:latin typeface="Times New Roman" panose="02020603050405020304" charset="0"/>
                <a:cs typeface="Times New Roman" panose="02020603050405020304" charset="0"/>
              </a:rPr>
              <a:t>~7.49 /4.67 μm at 600 e⁻</a:t>
            </a:r>
            <a:endParaRPr lang="en-US" altLang="zh-CN">
              <a:latin typeface="Times New Roman" panose="02020603050405020304" charset="0"/>
              <a:cs typeface="Times New Roman" panose="02020603050405020304" charset="0"/>
            </a:endParaRPr>
          </a:p>
          <a:p>
            <a:pPr marL="285750" indent="-285750">
              <a:lnSpc>
                <a:spcPct val="140000"/>
              </a:lnSpc>
              <a:buFont typeface="Arial" panose="020B0604020202020204" pitchFamily="34" charset="0"/>
              <a:buChar char="•"/>
            </a:pPr>
            <a:r>
              <a:rPr lang="en-US" altLang="zh-CN">
                <a:latin typeface="Times New Roman" panose="02020603050405020304" charset="0"/>
                <a:cs typeface="Times New Roman" panose="02020603050405020304" charset="0"/>
              </a:rPr>
              <a:t>Efficiency falls from </a:t>
            </a:r>
            <a:r>
              <a:rPr lang="en-US" altLang="zh-CN" b="1">
                <a:latin typeface="Times New Roman" panose="02020603050405020304" charset="0"/>
                <a:cs typeface="Times New Roman" panose="02020603050405020304" charset="0"/>
              </a:rPr>
              <a:t>~99% at 200 e⁻</a:t>
            </a:r>
            <a:r>
              <a:rPr lang="en-US" altLang="zh-CN">
                <a:latin typeface="Times New Roman" panose="02020603050405020304" charset="0"/>
                <a:cs typeface="Times New Roman" panose="02020603050405020304" charset="0"/>
              </a:rPr>
              <a:t> to </a:t>
            </a:r>
            <a:r>
              <a:rPr lang="en-US" altLang="zh-CN">
                <a:solidFill>
                  <a:srgbClr val="FF0000"/>
                </a:solidFill>
                <a:latin typeface="Times New Roman" panose="02020603050405020304" charset="0"/>
                <a:cs typeface="Times New Roman" panose="02020603050405020304" charset="0"/>
              </a:rPr>
              <a:t>~65% at 600 e⁻</a:t>
            </a:r>
            <a:r>
              <a:rPr lang="en-US" altLang="zh-CN">
                <a:latin typeface="Times New Roman" panose="02020603050405020304" charset="0"/>
                <a:cs typeface="Times New Roman" panose="02020603050405020304" charset="0"/>
              </a:rPr>
              <a:t> </a:t>
            </a:r>
          </a:p>
        </p:txBody>
      </p:sp>
      <p:sp>
        <p:nvSpPr>
          <p:cNvPr id="152" name="文本框 5"/>
          <p:cNvSpPr txBox="1"/>
          <p:nvPr/>
        </p:nvSpPr>
        <p:spPr>
          <a:xfrm>
            <a:off x="485775" y="5573395"/>
            <a:ext cx="11047095" cy="774065"/>
          </a:xfrm>
          <a:prstGeom prst="rect">
            <a:avLst/>
          </a:prstGeom>
          <a:solidFill>
            <a:srgbClr val="00B0F0"/>
          </a:solidFill>
        </p:spPr>
        <p:txBody>
          <a:bodyPr wrap="square" rtlCol="0">
            <a:noAutofit/>
          </a:bodyPr>
          <a:lstStyle/>
          <a:p>
            <a:r>
              <a:rPr lang="en-US" altLang="zh-CN" sz="2400" b="1" i="1">
                <a:latin typeface="Times New Roman" panose="02020603050405020304" charset="0"/>
                <a:cs typeface="Times New Roman" panose="02020603050405020304" charset="0"/>
              </a:rPr>
              <a:t>Both the efficiency loss and the degraded resolution trace back to a single cause — the threshold was set too high</a:t>
            </a:r>
          </a:p>
        </p:txBody>
      </p:sp>
      <p:pic>
        <p:nvPicPr>
          <p:cNvPr id="153" name="图片 0"/>
          <p:cNvPicPr>
            <a:picLocks noChangeAspect="1"/>
          </p:cNvPicPr>
          <p:nvPr/>
        </p:nvPicPr>
        <p:blipFill>
          <a:blip r:embed="rId4"/>
          <a:stretch>
            <a:fillRect/>
          </a:stretch>
        </p:blipFill>
        <p:spPr>
          <a:xfrm>
            <a:off x="1661160" y="1005205"/>
            <a:ext cx="3527425" cy="290957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文本框 2"/>
          <p:cNvSpPr txBox="1"/>
          <p:nvPr/>
        </p:nvSpPr>
        <p:spPr>
          <a:xfrm>
            <a:off x="5701666" y="1231734"/>
            <a:ext cx="5080000" cy="4615180"/>
          </a:xfrm>
          <a:prstGeom prst="rect">
            <a:avLst/>
          </a:prstGeom>
        </p:spPr>
        <p:txBody>
          <a:bodyPr>
            <a:spAutoFit/>
          </a:bodyPr>
          <a:lstStyle/>
          <a:p>
            <a:pPr marL="0" indent="0">
              <a:lnSpc>
                <a:spcPct val="210000"/>
              </a:lnSpc>
              <a:spcBef>
                <a:spcPct val="0"/>
              </a:spcBef>
              <a:spcAft>
                <a:spcPct val="0"/>
              </a:spcAft>
            </a:pPr>
            <a:r>
              <a:rPr lang="en-US" altLang="zh-CN" sz="2800" b="0" i="0" dirty="0">
                <a:solidFill>
                  <a:srgbClr val="262626"/>
                </a:solidFill>
                <a:latin typeface="Times New Roman" panose="02020603050405020304" charset="0"/>
                <a:ea typeface="楷体" panose="02010609060101010101" charset="-122"/>
                <a:cs typeface="Times New Roman" panose="02020603050405020304" charset="0"/>
              </a:rPr>
              <a:t>Motivation &amp; Background</a:t>
            </a:r>
            <a:endParaRPr lang="en-US" altLang="zh-CN"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b="0" i="0" dirty="0">
                <a:solidFill>
                  <a:srgbClr val="262626"/>
                </a:solidFill>
                <a:latin typeface="Times New Roman" panose="02020603050405020304" charset="0"/>
                <a:ea typeface="楷体" panose="02010609060101010101" charset="-122"/>
                <a:cs typeface="Times New Roman" panose="02020603050405020304" charset="0"/>
              </a:rPr>
              <a:t>Design of JadePix-4</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en-US" altLang="zh-CN" sz="2800" dirty="0">
                <a:solidFill>
                  <a:schemeClr val="tx1"/>
                </a:solidFill>
                <a:latin typeface="Times New Roman" panose="02020603050405020304" charset="0"/>
                <a:ea typeface="楷体" panose="02010609060101010101" charset="-122"/>
                <a:cs typeface="Times New Roman" panose="02020603050405020304" charset="0"/>
                <a:sym typeface="+mn-ea"/>
              </a:rPr>
              <a:t>Test System &amp; Laboratory Test</a:t>
            </a:r>
          </a:p>
          <a:p>
            <a:pPr marL="0" indent="0">
              <a:lnSpc>
                <a:spcPct val="210000"/>
              </a:lnSpc>
              <a:spcBef>
                <a:spcPct val="0"/>
              </a:spcBef>
              <a:spcAft>
                <a:spcPct val="0"/>
              </a:spcAft>
            </a:pPr>
            <a:r>
              <a:rPr lang="zh-CN" altLang="en-US" sz="2800" b="0" i="0" dirty="0">
                <a:solidFill>
                  <a:srgbClr val="262626"/>
                </a:solidFill>
                <a:latin typeface="Times New Roman" panose="02020603050405020304" charset="0"/>
                <a:ea typeface="楷体" panose="02010609060101010101" charset="-122"/>
                <a:cs typeface="Times New Roman" panose="02020603050405020304" charset="0"/>
                <a:sym typeface="+mn-ea"/>
              </a:rPr>
              <a:t>Beam Test &amp; Results</a:t>
            </a:r>
            <a:endParaRPr lang="zh-CN" altLang="en-US" sz="3200" b="0" i="0" dirty="0">
              <a:solidFill>
                <a:schemeClr val="tx1"/>
              </a:solidFill>
              <a:latin typeface="Times New Roman" panose="02020603050405020304" charset="0"/>
              <a:ea typeface="楷体" panose="02010609060101010101" charset="-122"/>
              <a:cs typeface="Times New Roman" panose="02020603050405020304" charset="0"/>
            </a:endParaRPr>
          </a:p>
          <a:p>
            <a:pPr marL="0" indent="0">
              <a:lnSpc>
                <a:spcPct val="210000"/>
              </a:lnSpc>
              <a:spcBef>
                <a:spcPct val="0"/>
              </a:spcBef>
              <a:spcAft>
                <a:spcPct val="0"/>
              </a:spcAft>
            </a:pPr>
            <a:r>
              <a:rPr lang="zh-CN" altLang="en-US" sz="2800" b="0" i="0" dirty="0">
                <a:solidFill>
                  <a:srgbClr val="FF0000"/>
                </a:solidFill>
                <a:latin typeface="Times New Roman" panose="02020603050405020304" charset="0"/>
                <a:ea typeface="楷体" panose="02010609060101010101" charset="-122"/>
                <a:cs typeface="Times New Roman" panose="02020603050405020304" charset="0"/>
              </a:rPr>
              <a:t>Summary &amp; Outlook</a:t>
            </a:r>
          </a:p>
        </p:txBody>
      </p:sp>
      <p:sp>
        <p:nvSpPr>
          <p:cNvPr id="156" name="文本框 4"/>
          <p:cNvSpPr txBox="1"/>
          <p:nvPr/>
        </p:nvSpPr>
        <p:spPr>
          <a:xfrm>
            <a:off x="4621711" y="1231734"/>
            <a:ext cx="884555" cy="3245485"/>
          </a:xfrm>
          <a:prstGeom prst="rect">
            <a:avLst/>
          </a:prstGeom>
          <a:noFill/>
        </p:spPr>
        <p:txBody>
          <a:bodyPr wrap="square" rtlCol="0">
            <a:noAutofit/>
          </a:bodyPr>
          <a:lstStyle/>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1</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2</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3</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4</a:t>
            </a:r>
          </a:p>
          <a:p>
            <a:pPr algn="l">
              <a:lnSpc>
                <a:spcPct val="210000"/>
              </a:lnSpc>
              <a:buClrTx/>
              <a:buSzTx/>
              <a:buFontTx/>
              <a:buNone/>
            </a:pPr>
            <a:r>
              <a:rPr lang="zh-CN" altLang="en-US" sz="2800" dirty="0">
                <a:solidFill>
                  <a:srgbClr val="262626"/>
                </a:solidFill>
                <a:latin typeface="微软雅黑" panose="020B0503020204020204" pitchFamily="34" charset="-122"/>
                <a:ea typeface="微软雅黑" panose="020B0503020204020204" pitchFamily="34" charset="-122"/>
                <a:cs typeface="Times New Roman" panose="02020603050405020304" charset="0"/>
              </a:rPr>
              <a:t>5</a:t>
            </a:r>
          </a:p>
        </p:txBody>
      </p:sp>
      <p:pic>
        <p:nvPicPr>
          <p:cNvPr id="157" name="图片 1"/>
          <p:cNvPicPr>
            <a:picLocks noChangeAspect="1"/>
          </p:cNvPicPr>
          <p:nvPr/>
        </p:nvPicPr>
        <p:blipFill>
          <a:blip r:embed="rId3"/>
          <a:srcRect l="29269" t="27229" r="30649" b="27502"/>
          <a:stretch>
            <a:fillRect/>
          </a:stretch>
        </p:blipFill>
        <p:spPr>
          <a:xfrm>
            <a:off x="9806305" y="0"/>
            <a:ext cx="2385695" cy="1630680"/>
          </a:xfrm>
          <a:prstGeom prst="rect">
            <a:avLst/>
          </a:prstGeom>
        </p:spPr>
      </p:pic>
      <p:pic>
        <p:nvPicPr>
          <p:cNvPr id="158" name="图片 8" descr="ccnu_logo_transparent"/>
          <p:cNvPicPr>
            <a:picLocks noChangeAspect="1"/>
          </p:cNvPicPr>
          <p:nvPr/>
        </p:nvPicPr>
        <p:blipFill>
          <a:blip r:embed="rId4"/>
          <a:stretch>
            <a:fillRect/>
          </a:stretch>
        </p:blipFill>
        <p:spPr>
          <a:xfrm>
            <a:off x="10160413" y="4832985"/>
            <a:ext cx="2031365" cy="2025015"/>
          </a:xfrm>
          <a:prstGeom prst="rect">
            <a:avLst/>
          </a:prstGeom>
        </p:spPr>
      </p:pic>
      <p:sp>
        <p:nvSpPr>
          <p:cNvPr id="159" name="Rectangle 9"/>
          <p:cNvSpPr/>
          <p:nvPr/>
        </p:nvSpPr>
        <p:spPr>
          <a:xfrm>
            <a:off x="1023620" y="1630680"/>
            <a:ext cx="2057400" cy="3246120"/>
          </a:xfrm>
          <a:prstGeom prst="rect">
            <a:avLst/>
          </a:prstGeom>
          <a:solidFill>
            <a:srgbClr val="00409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400" b="1" i="0">
                <a:solidFill>
                  <a:srgbClr val="FFFFFF"/>
                </a:solidFill>
                <a:latin typeface="Times New Roman" panose="02020603050405020304"/>
              </a:rPr>
              <a:t>Outline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itle 1"/>
          <p:cNvSpPr>
            <a:spLocks noGrp="1"/>
          </p:cNvSpPr>
          <p:nvPr>
            <p:ph type="title"/>
          </p:nvPr>
        </p:nvSpPr>
        <p:spPr>
          <a:xfrm>
            <a:off x="204470" y="109855"/>
            <a:ext cx="4779645" cy="640080"/>
          </a:xfrm>
        </p:spPr>
        <p:txBody>
          <a:bodyPr wrap="square" anchor="ctr"/>
          <a:lstStyle/>
          <a:p>
            <a:pPr algn="l">
              <a:buClrTx/>
              <a:buSzTx/>
              <a:buFontTx/>
            </a:pPr>
            <a:r>
              <a:rPr lang="en-US" altLang="zh-CN" sz="2500" b="1" i="0">
                <a:solidFill>
                  <a:schemeClr val="bg1"/>
                </a:solidFill>
              </a:rPr>
              <a:t>Summary</a:t>
            </a:r>
          </a:p>
        </p:txBody>
      </p:sp>
      <p:sp>
        <p:nvSpPr>
          <p:cNvPr id="162" name="TextBox 2"/>
          <p:cNvSpPr txBox="1"/>
          <p:nvPr/>
        </p:nvSpPr>
        <p:spPr>
          <a:xfrm>
            <a:off x="457200" y="1005840"/>
            <a:ext cx="11247120" cy="2361565"/>
          </a:xfrm>
          <a:prstGeom prst="rect">
            <a:avLst/>
          </a:prstGeom>
          <a:noFill/>
        </p:spPr>
        <p:txBody>
          <a:bodyPr wrap="square" lIns="18288" tIns="9144" rIns="18288" bIns="9144" anchor="t">
            <a:spAutoFit/>
          </a:bodyPr>
          <a:lstStyle/>
          <a:p>
            <a:pPr marL="342900" indent="-342900" algn="l">
              <a:lnSpc>
                <a:spcPct val="120000"/>
              </a:lnSpc>
              <a:spcAft>
                <a:spcPts val="500"/>
              </a:spcAft>
              <a:buFont typeface="Wingdings" panose="05000000000000000000" charset="0"/>
              <a:buChar char="Ø"/>
            </a:pPr>
            <a:r>
              <a:rPr sz="2000" b="0" i="0">
                <a:solidFill>
                  <a:srgbClr val="262626"/>
                </a:solidFill>
                <a:latin typeface="Times New Roman" panose="02020603050405020304"/>
              </a:rPr>
              <a:t>JadePix-4 (MIC5): monolithic CMOS pixel sensor prototype for the CEPC vertex detector R&amp;D, TowerJazz 180 nm CIS process</a:t>
            </a:r>
          </a:p>
          <a:p>
            <a:pPr marL="342900" indent="-342900" algn="l">
              <a:lnSpc>
                <a:spcPct val="120000"/>
              </a:lnSpc>
              <a:spcAft>
                <a:spcPts val="500"/>
              </a:spcAft>
              <a:buFont typeface="Wingdings" panose="05000000000000000000" charset="0"/>
              <a:buChar char="Ø"/>
            </a:pPr>
            <a:r>
              <a:rPr lang="en-US" altLang="zh-CN" sz="2000" b="0" i="0">
                <a:solidFill>
                  <a:srgbClr val="262626"/>
                </a:solidFill>
                <a:latin typeface="Times New Roman" panose="02020603050405020304"/>
              </a:rPr>
              <a:t>Novel combination of an ALPIDE-like binary front-end with AERD + 2-D-projection sparse readout enables 29 μm × 20 μm pixels</a:t>
            </a:r>
          </a:p>
          <a:p>
            <a:pPr marL="342900" indent="-342900" algn="l">
              <a:lnSpc>
                <a:spcPct val="120000"/>
              </a:lnSpc>
              <a:spcAft>
                <a:spcPts val="500"/>
              </a:spcAft>
              <a:buFont typeface="Wingdings" panose="05000000000000000000" charset="0"/>
              <a:buChar char="Ø"/>
            </a:pPr>
            <a:r>
              <a:rPr lang="en-US" altLang="zh-CN" sz="2000" b="0" i="0">
                <a:solidFill>
                  <a:srgbClr val="262626"/>
                </a:solidFill>
                <a:latin typeface="Times New Roman" panose="02020603050405020304"/>
              </a:rPr>
              <a:t>Complete FPGA-based test system developed for chip characterization——FPGA firmware, and offline analysis software</a:t>
            </a:r>
          </a:p>
        </p:txBody>
      </p:sp>
      <p:graphicFrame>
        <p:nvGraphicFramePr>
          <p:cNvPr id="163" name="Table 3"/>
          <p:cNvGraphicFramePr>
            <a:graphicFrameLocks noGrp="1"/>
          </p:cNvGraphicFramePr>
          <p:nvPr>
            <p:extLst>
              <p:ext uri="{D42A27DB-BD31-4B8C-83A1-F6EECF244321}">
                <p14:modId xmlns:p14="http://schemas.microsoft.com/office/powerpoint/2010/main" val="175062369"/>
              </p:ext>
            </p:extLst>
          </p:nvPr>
        </p:nvGraphicFramePr>
        <p:xfrm>
          <a:off x="640080" y="3524885"/>
          <a:ext cx="10881360" cy="2743200"/>
        </p:xfrm>
        <a:graphic>
          <a:graphicData uri="http://schemas.openxmlformats.org/drawingml/2006/table">
            <a:tbl>
              <a:tblPr firstRow="1" bandRow="1">
                <a:tableStyleId>{5C22544A-7EE6-4342-B048-85BDC9FD1C3A}</a:tableStyleId>
              </a:tblPr>
              <a:tblGrid>
                <a:gridCol w="676656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57200">
                <a:tc>
                  <a:txBody>
                    <a:bodyPr/>
                    <a:lstStyle/>
                    <a:p>
                      <a:pPr algn="ctr"/>
                      <a:r>
                        <a:rPr sz="1600" b="1" i="0">
                          <a:solidFill>
                            <a:srgbClr val="FFFFFF"/>
                          </a:solidFill>
                          <a:latin typeface="Times New Roman" panose="02020603050405020304"/>
                        </a:rPr>
                        <a:t>Item</a:t>
                      </a:r>
                    </a:p>
                  </a:txBody>
                  <a:tcPr marL="54864" marR="54864" marT="18288" marB="18288" anchor="ctr">
                    <a:solidFill>
                      <a:srgbClr val="004098"/>
                    </a:solidFill>
                  </a:tcPr>
                </a:tc>
                <a:tc>
                  <a:txBody>
                    <a:bodyPr/>
                    <a:lstStyle/>
                    <a:p>
                      <a:pPr algn="ctr"/>
                      <a:r>
                        <a:rPr sz="1600" b="1" i="0">
                          <a:solidFill>
                            <a:srgbClr val="FFFFFF"/>
                          </a:solidFill>
                          <a:latin typeface="Times New Roman" panose="02020603050405020304"/>
                        </a:rPr>
                        <a:t>Status</a:t>
                      </a:r>
                    </a:p>
                  </a:txBody>
                  <a:tcPr marL="54864" marR="54864" marT="18288" marB="18288" anchor="ctr">
                    <a:solidFill>
                      <a:srgbClr val="004098"/>
                    </a:solidFill>
                  </a:tcPr>
                </a:tc>
                <a:extLst>
                  <a:ext uri="{0D108BD9-81ED-4DB2-BD59-A6C34878D82A}">
                    <a16:rowId xmlns:a16="http://schemas.microsoft.com/office/drawing/2014/main" val="10000"/>
                  </a:ext>
                </a:extLst>
              </a:tr>
              <a:tr h="457200">
                <a:tc>
                  <a:txBody>
                    <a:bodyPr/>
                    <a:lstStyle/>
                    <a:p>
                      <a:pPr algn="ctr"/>
                      <a:r>
                        <a:rPr sz="1600" b="0" i="0" dirty="0">
                          <a:solidFill>
                            <a:srgbClr val="262626"/>
                          </a:solidFill>
                          <a:latin typeface="Times New Roman" panose="02020603050405020304"/>
                        </a:rPr>
                        <a:t>Binary front-end</a:t>
                      </a:r>
                    </a:p>
                  </a:txBody>
                  <a:tcPr marL="54864" marR="54864" marT="18288" marB="18288" anchor="ctr">
                    <a:solidFill>
                      <a:srgbClr val="FFFFFF"/>
                    </a:solidFill>
                  </a:tcPr>
                </a:tc>
                <a:tc>
                  <a:txBody>
                    <a:bodyPr/>
                    <a:lstStyle/>
                    <a:p>
                      <a:pPr algn="ctr"/>
                      <a:r>
                        <a:rPr sz="1600" b="0" i="0">
                          <a:solidFill>
                            <a:srgbClr val="262626"/>
                          </a:solidFill>
                          <a:latin typeface="Times New Roman" panose="02020603050405020304"/>
                        </a:rPr>
                        <a:t>Functional — source &amp; beam tests</a:t>
                      </a:r>
                    </a:p>
                  </a:txBody>
                  <a:tcPr marL="54864" marR="54864" marT="18288" marB="18288" anchor="ctr">
                    <a:solidFill>
                      <a:srgbClr val="FFFFFF"/>
                    </a:solidFill>
                  </a:tcPr>
                </a:tc>
                <a:extLst>
                  <a:ext uri="{0D108BD9-81ED-4DB2-BD59-A6C34878D82A}">
                    <a16:rowId xmlns:a16="http://schemas.microsoft.com/office/drawing/2014/main" val="10001"/>
                  </a:ext>
                </a:extLst>
              </a:tr>
              <a:tr h="457200">
                <a:tc>
                  <a:txBody>
                    <a:bodyPr/>
                    <a:lstStyle/>
                    <a:p>
                      <a:pPr algn="ctr"/>
                      <a:r>
                        <a:rPr sz="1600" b="0" i="0">
                          <a:solidFill>
                            <a:srgbClr val="262626"/>
                          </a:solidFill>
                          <a:latin typeface="Times New Roman" panose="02020603050405020304"/>
                        </a:rPr>
                        <a:t>Sparse data-driven readout (AERD )</a:t>
                      </a:r>
                    </a:p>
                  </a:txBody>
                  <a:tcPr marL="54864" marR="54864" marT="18288" marB="18288" anchor="ctr">
                    <a:solidFill>
                      <a:srgbClr val="FFFFFF"/>
                    </a:solidFill>
                  </a:tcPr>
                </a:tc>
                <a:tc>
                  <a:txBody>
                    <a:bodyPr/>
                    <a:lstStyle/>
                    <a:p>
                      <a:pPr algn="ctr"/>
                      <a:r>
                        <a:rPr sz="1600" b="0" i="0">
                          <a:solidFill>
                            <a:srgbClr val="262626"/>
                          </a:solidFill>
                          <a:latin typeface="Times New Roman" panose="02020603050405020304"/>
                        </a:rPr>
                        <a:t>Verified — lab &amp; beam</a:t>
                      </a:r>
                    </a:p>
                  </a:txBody>
                  <a:tcPr marL="54864" marR="54864" marT="18288" marB="18288" anchor="ctr">
                    <a:solidFill>
                      <a:srgbClr val="FFFFFF"/>
                    </a:solidFill>
                  </a:tcPr>
                </a:tc>
                <a:extLst>
                  <a:ext uri="{0D108BD9-81ED-4DB2-BD59-A6C34878D82A}">
                    <a16:rowId xmlns:a16="http://schemas.microsoft.com/office/drawing/2014/main" val="10002"/>
                  </a:ext>
                </a:extLst>
              </a:tr>
              <a:tr h="457200">
                <a:tc>
                  <a:txBody>
                    <a:bodyPr/>
                    <a:lstStyle/>
                    <a:p>
                      <a:pPr algn="ctr"/>
                      <a:r>
                        <a:rPr sz="1600" b="0" i="0">
                          <a:solidFill>
                            <a:srgbClr val="262626"/>
                          </a:solidFill>
                          <a:latin typeface="Times New Roman" panose="02020603050405020304"/>
                        </a:rPr>
                        <a:t>Time stamping 800 ns; output up to 6.6 Mhit/s</a:t>
                      </a:r>
                    </a:p>
                  </a:txBody>
                  <a:tcPr marL="54864" marR="54864" marT="18288" marB="18288" anchor="ctr">
                    <a:solidFill>
                      <a:srgbClr val="FFFFFF"/>
                    </a:solidFill>
                  </a:tcPr>
                </a:tc>
                <a:tc>
                  <a:txBody>
                    <a:bodyPr/>
                    <a:lstStyle/>
                    <a:p>
                      <a:pPr algn="ctr"/>
                      <a:r>
                        <a:rPr sz="1600" b="0" i="0">
                          <a:solidFill>
                            <a:srgbClr val="262626"/>
                          </a:solidFill>
                          <a:latin typeface="Times New Roman" panose="02020603050405020304"/>
                        </a:rPr>
                        <a:t>Verified — continuous operation</a:t>
                      </a:r>
                    </a:p>
                  </a:txBody>
                  <a:tcPr marL="54864" marR="54864" marT="18288" marB="18288" anchor="ctr">
                    <a:solidFill>
                      <a:srgbClr val="FFFFFF"/>
                    </a:solidFill>
                  </a:tcPr>
                </a:tc>
                <a:extLst>
                  <a:ext uri="{0D108BD9-81ED-4DB2-BD59-A6C34878D82A}">
                    <a16:rowId xmlns:a16="http://schemas.microsoft.com/office/drawing/2014/main" val="10003"/>
                  </a:ext>
                </a:extLst>
              </a:tr>
              <a:tr h="457200">
                <a:tc>
                  <a:txBody>
                    <a:bodyPr/>
                    <a:lstStyle/>
                    <a:p>
                      <a:pPr algn="ctr"/>
                      <a:r>
                        <a:rPr lang="en-US" altLang="zh-CN" sz="1600" b="1">
                          <a:solidFill>
                            <a:schemeClr val="tx1"/>
                          </a:solidFill>
                          <a:latin typeface="Times New Roman" panose="02020603050405020304"/>
                          <a:sym typeface="+mn-ea"/>
                        </a:rPr>
                        <a:t>Spatial resolution </a:t>
                      </a:r>
                      <a:r>
                        <a:rPr sz="1600" b="0" i="0">
                          <a:solidFill>
                            <a:srgbClr val="262626"/>
                          </a:solidFill>
                          <a:latin typeface="Times New Roman" panose="02020603050405020304"/>
                        </a:rPr>
                        <a:t>σX / σY = </a:t>
                      </a:r>
                      <a:r>
                        <a:rPr lang="en-US" sz="1600" b="0" i="0">
                          <a:solidFill>
                            <a:srgbClr val="262626"/>
                          </a:solidFill>
                          <a:latin typeface="Times New Roman" panose="02020603050405020304"/>
                        </a:rPr>
                        <a:t>9.7</a:t>
                      </a:r>
                      <a:r>
                        <a:rPr sz="1600" b="0" i="0">
                          <a:solidFill>
                            <a:srgbClr val="262626"/>
                          </a:solidFill>
                          <a:latin typeface="Times New Roman" panose="02020603050405020304"/>
                        </a:rPr>
                        <a:t> / </a:t>
                      </a:r>
                      <a:r>
                        <a:rPr lang="en-US" sz="1600" b="0" i="0">
                          <a:solidFill>
                            <a:srgbClr val="262626"/>
                          </a:solidFill>
                          <a:latin typeface="Times New Roman" panose="02020603050405020304"/>
                        </a:rPr>
                        <a:t>6.37</a:t>
                      </a:r>
                      <a:r>
                        <a:rPr sz="1600" b="0" i="0">
                          <a:solidFill>
                            <a:srgbClr val="262626"/>
                          </a:solidFill>
                          <a:latin typeface="Times New Roman" panose="02020603050405020304"/>
                        </a:rPr>
                        <a:t> μm; cluster size 2.3</a:t>
                      </a:r>
                    </a:p>
                  </a:txBody>
                  <a:tcPr marL="54864" marR="54864" marT="18288" marB="18288" anchor="ctr">
                    <a:solidFill>
                      <a:srgbClr val="FFFFFF"/>
                    </a:solidFill>
                  </a:tcPr>
                </a:tc>
                <a:tc>
                  <a:txBody>
                    <a:bodyPr/>
                    <a:lstStyle/>
                    <a:p>
                      <a:pPr algn="ctr"/>
                      <a:r>
                        <a:rPr sz="1600" b="0" i="0">
                          <a:solidFill>
                            <a:srgbClr val="262626"/>
                          </a:solidFill>
                          <a:latin typeface="Times New Roman" panose="02020603050405020304"/>
                        </a:rPr>
                        <a:t>Measured (preliminary)</a:t>
                      </a:r>
                    </a:p>
                  </a:txBody>
                  <a:tcPr marL="54864" marR="54864" marT="18288" marB="18288" anchor="ctr">
                    <a:solidFill>
                      <a:srgbClr val="FFFFFF"/>
                    </a:solidFill>
                  </a:tcPr>
                </a:tc>
                <a:extLst>
                  <a:ext uri="{0D108BD9-81ED-4DB2-BD59-A6C34878D82A}">
                    <a16:rowId xmlns:a16="http://schemas.microsoft.com/office/drawing/2014/main" val="10004"/>
                  </a:ext>
                </a:extLst>
              </a:tr>
              <a:tr h="457200">
                <a:tc>
                  <a:txBody>
                    <a:bodyPr/>
                    <a:lstStyle/>
                    <a:p>
                      <a:pPr algn="ctr"/>
                      <a:r>
                        <a:rPr sz="1600" b="0" i="0">
                          <a:solidFill>
                            <a:srgbClr val="262626"/>
                          </a:solidFill>
                          <a:latin typeface="Times New Roman" panose="02020603050405020304"/>
                        </a:rPr>
                        <a:t>Efficiency 52.7% @ 680 e⁻ — cause-attributed, fixes defined</a:t>
                      </a:r>
                    </a:p>
                  </a:txBody>
                  <a:tcPr marL="54864" marR="54864" marT="18288" marB="18288" anchor="ctr">
                    <a:solidFill>
                      <a:srgbClr val="FFFFFF"/>
                    </a:solidFill>
                  </a:tcPr>
                </a:tc>
                <a:tc>
                  <a:txBody>
                    <a:bodyPr/>
                    <a:lstStyle/>
                    <a:p>
                      <a:pPr algn="ctr"/>
                      <a:r>
                        <a:rPr sz="1600" b="0" i="0" dirty="0">
                          <a:solidFill>
                            <a:srgbClr val="262626"/>
                          </a:solidFill>
                          <a:latin typeface="Times New Roman" panose="02020603050405020304"/>
                        </a:rPr>
                        <a:t>In progress</a:t>
                      </a:r>
                    </a:p>
                  </a:txBody>
                  <a:tcPr marL="54864" marR="54864" marT="18288" marB="18288" anchor="ctr">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Title 1"/>
          <p:cNvSpPr>
            <a:spLocks noGrp="1"/>
          </p:cNvSpPr>
          <p:nvPr>
            <p:ph type="title"/>
          </p:nvPr>
        </p:nvSpPr>
        <p:spPr>
          <a:xfrm>
            <a:off x="0" y="109728"/>
            <a:ext cx="4572000" cy="640080"/>
          </a:xfrm>
        </p:spPr>
        <p:txBody>
          <a:bodyPr wrap="square" anchor="ctr"/>
          <a:lstStyle/>
          <a:p>
            <a:pPr algn="l">
              <a:buClrTx/>
              <a:buSzTx/>
              <a:buFontTx/>
            </a:pPr>
            <a:r>
              <a:rPr lang="en-US" altLang="zh-CN" sz="2500" b="1" i="0">
                <a:solidFill>
                  <a:schemeClr val="bg1"/>
                </a:solidFill>
              </a:rPr>
              <a:t>Outlook</a:t>
            </a:r>
          </a:p>
        </p:txBody>
      </p:sp>
      <p:sp>
        <p:nvSpPr>
          <p:cNvPr id="166" name="TextBox 2"/>
          <p:cNvSpPr txBox="1"/>
          <p:nvPr/>
        </p:nvSpPr>
        <p:spPr>
          <a:xfrm>
            <a:off x="457200" y="1005840"/>
            <a:ext cx="11247120" cy="1707199"/>
          </a:xfrm>
          <a:prstGeom prst="rect">
            <a:avLst/>
          </a:prstGeom>
          <a:noFill/>
        </p:spPr>
        <p:txBody>
          <a:bodyPr wrap="square" lIns="18288" tIns="9144" rIns="18288" bIns="9144" anchor="t">
            <a:spAutoFit/>
          </a:bodyPr>
          <a:lstStyle/>
          <a:p>
            <a:pPr marL="342900" indent="-342900" algn="l">
              <a:lnSpc>
                <a:spcPct val="130000"/>
              </a:lnSpc>
              <a:spcAft>
                <a:spcPts val="500"/>
              </a:spcAft>
              <a:buFont typeface="Arial" panose="020B0604020202020204" pitchFamily="34" charset="0"/>
              <a:buChar char="•"/>
            </a:pPr>
            <a:r>
              <a:rPr sz="2000" b="0" i="0" dirty="0">
                <a:solidFill>
                  <a:srgbClr val="262626"/>
                </a:solidFill>
                <a:latin typeface="Times New Roman" panose="02020603050405020304"/>
              </a:rPr>
              <a:t>S-curve tests of </a:t>
            </a:r>
            <a:r>
              <a:rPr lang="en-US" sz="2000" b="0" i="0" dirty="0">
                <a:solidFill>
                  <a:srgbClr val="262626"/>
                </a:solidFill>
                <a:latin typeface="Times New Roman" panose="02020603050405020304"/>
              </a:rPr>
              <a:t>all</a:t>
            </a:r>
            <a:r>
              <a:rPr sz="2000" b="0" i="0" dirty="0">
                <a:solidFill>
                  <a:srgbClr val="262626"/>
                </a:solidFill>
                <a:latin typeface="Times New Roman" panose="02020603050405020304"/>
              </a:rPr>
              <a:t> chips (</a:t>
            </a:r>
            <a:r>
              <a:rPr lang="en-US" sz="2000" b="0" i="0" dirty="0">
                <a:solidFill>
                  <a:srgbClr val="262626"/>
                </a:solidFill>
                <a:latin typeface="Times New Roman" panose="02020603050405020304"/>
              </a:rPr>
              <a:t>B3,B6,</a:t>
            </a:r>
            <a:r>
              <a:rPr sz="2000" b="0" i="0" dirty="0">
                <a:solidFill>
                  <a:srgbClr val="262626"/>
                </a:solidFill>
                <a:latin typeface="Times New Roman" panose="02020603050405020304"/>
              </a:rPr>
              <a:t>B10–B13) → optimal threshold </a:t>
            </a:r>
            <a:r>
              <a:rPr sz="2000" b="0" i="0">
                <a:solidFill>
                  <a:srgbClr val="262626"/>
                </a:solidFill>
                <a:latin typeface="Times New Roman" panose="02020603050405020304"/>
              </a:rPr>
              <a:t>working point</a:t>
            </a:r>
            <a:endParaRPr sz="2000" b="0" i="0" dirty="0">
              <a:solidFill>
                <a:srgbClr val="262626"/>
              </a:solidFill>
              <a:latin typeface="Times New Roman" panose="02020603050405020304"/>
            </a:endParaRPr>
          </a:p>
          <a:p>
            <a:pPr marL="342900" indent="-342900" algn="l">
              <a:lnSpc>
                <a:spcPct val="130000"/>
              </a:lnSpc>
              <a:spcAft>
                <a:spcPts val="500"/>
              </a:spcAft>
              <a:buFont typeface="Arial" panose="020B0604020202020204" pitchFamily="34" charset="0"/>
              <a:buChar char="•"/>
            </a:pPr>
            <a:r>
              <a:rPr lang="en-US" altLang="zh-CN" sz="2000" b="0" i="0" dirty="0">
                <a:solidFill>
                  <a:srgbClr val="262626"/>
                </a:solidFill>
                <a:latin typeface="Times New Roman" panose="02020603050405020304"/>
              </a:rPr>
              <a:t>Next Beam Test: placed in the middle of the JadePix3 telescope, targeting efficiency &gt; 99% and spatial resolution measurement</a:t>
            </a:r>
          </a:p>
          <a:p>
            <a:pPr marL="342900" indent="-342900" algn="l">
              <a:lnSpc>
                <a:spcPct val="130000"/>
              </a:lnSpc>
              <a:spcAft>
                <a:spcPts val="500"/>
              </a:spcAft>
              <a:buFont typeface="Arial" panose="020B0604020202020204" pitchFamily="34" charset="0"/>
              <a:buChar char="•"/>
            </a:pPr>
            <a:r>
              <a:rPr sz="2000" b="0" i="0" dirty="0">
                <a:solidFill>
                  <a:srgbClr val="262626"/>
                </a:solidFill>
                <a:latin typeface="Times New Roman" panose="02020603050405020304"/>
              </a:rPr>
              <a:t>HPES (Dongguan) integration: </a:t>
            </a:r>
            <a:r>
              <a:rPr lang="en-US" altLang="zh-CN" sz="2000" b="0" i="0" dirty="0">
                <a:solidFill>
                  <a:srgbClr val="262626"/>
                </a:solidFill>
                <a:latin typeface="Times New Roman" panose="02020603050405020304"/>
              </a:rPr>
              <a:t>Build a beam telescope based on JadePix4</a:t>
            </a:r>
          </a:p>
        </p:txBody>
      </p:sp>
      <p:graphicFrame>
        <p:nvGraphicFramePr>
          <p:cNvPr id="167" name="Table 3"/>
          <p:cNvGraphicFramePr>
            <a:graphicFrameLocks noGrp="1"/>
          </p:cNvGraphicFramePr>
          <p:nvPr/>
        </p:nvGraphicFramePr>
        <p:xfrm>
          <a:off x="640080" y="3657600"/>
          <a:ext cx="10881360" cy="2405380"/>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20000"/>
                    </a:ext>
                  </a:extLst>
                </a:gridCol>
                <a:gridCol w="7955280">
                  <a:extLst>
                    <a:ext uri="{9D8B030D-6E8A-4147-A177-3AD203B41FA5}">
                      <a16:colId xmlns:a16="http://schemas.microsoft.com/office/drawing/2014/main" val="20001"/>
                    </a:ext>
                  </a:extLst>
                </a:gridCol>
              </a:tblGrid>
              <a:tr h="601345">
                <a:tc>
                  <a:txBody>
                    <a:bodyPr/>
                    <a:lstStyle/>
                    <a:p>
                      <a:pPr algn="ctr"/>
                      <a:r>
                        <a:rPr sz="1800" b="1" i="0">
                          <a:solidFill>
                            <a:srgbClr val="FFFFFF"/>
                          </a:solidFill>
                          <a:latin typeface="Times New Roman" panose="02020603050405020304"/>
                        </a:rPr>
                        <a:t>Time</a:t>
                      </a:r>
                    </a:p>
                  </a:txBody>
                  <a:tcPr marL="54864" marR="54864" marT="18288" marB="18288" anchor="ctr">
                    <a:solidFill>
                      <a:srgbClr val="004098"/>
                    </a:solidFill>
                  </a:tcPr>
                </a:tc>
                <a:tc>
                  <a:txBody>
                    <a:bodyPr/>
                    <a:lstStyle/>
                    <a:p>
                      <a:pPr algn="ctr"/>
                      <a:r>
                        <a:rPr sz="1800" b="1" i="0">
                          <a:solidFill>
                            <a:srgbClr val="FFFFFF"/>
                          </a:solidFill>
                          <a:latin typeface="Times New Roman" panose="02020603050405020304"/>
                        </a:rPr>
                        <a:t>Milestone</a:t>
                      </a:r>
                    </a:p>
                  </a:txBody>
                  <a:tcPr marL="54864" marR="54864" marT="18288" marB="18288" anchor="ctr">
                    <a:solidFill>
                      <a:srgbClr val="004098"/>
                    </a:solidFill>
                  </a:tcPr>
                </a:tc>
                <a:extLst>
                  <a:ext uri="{0D108BD9-81ED-4DB2-BD59-A6C34878D82A}">
                    <a16:rowId xmlns:a16="http://schemas.microsoft.com/office/drawing/2014/main" val="10000"/>
                  </a:ext>
                </a:extLst>
              </a:tr>
              <a:tr h="601345">
                <a:tc>
                  <a:txBody>
                    <a:bodyPr/>
                    <a:lstStyle/>
                    <a:p>
                      <a:pPr algn="ctr"/>
                      <a:r>
                        <a:rPr sz="1800" b="0" i="0">
                          <a:solidFill>
                            <a:srgbClr val="262626"/>
                          </a:solidFill>
                          <a:latin typeface="Times New Roman" panose="02020603050405020304"/>
                        </a:rPr>
                        <a:t>2026 Q4 (Beijing)</a:t>
                      </a:r>
                    </a:p>
                  </a:txBody>
                  <a:tcPr marL="54864" marR="54864" marT="18288" marB="18288" anchor="ctr">
                    <a:solidFill>
                      <a:srgbClr val="FFFFFF"/>
                    </a:solidFill>
                  </a:tcPr>
                </a:tc>
                <a:tc>
                  <a:txBody>
                    <a:bodyPr/>
                    <a:lstStyle/>
                    <a:p>
                      <a:pPr algn="ctr"/>
                      <a:r>
                        <a:rPr sz="1800" b="0" i="0">
                          <a:solidFill>
                            <a:srgbClr val="262626"/>
                          </a:solidFill>
                          <a:latin typeface="Times New Roman" panose="02020603050405020304"/>
                        </a:rPr>
                        <a:t>S-curve tests B10–B13</a:t>
                      </a:r>
                    </a:p>
                  </a:txBody>
                  <a:tcPr marL="54864" marR="54864" marT="18288" marB="18288" anchor="ctr">
                    <a:solidFill>
                      <a:srgbClr val="FFFFFF"/>
                    </a:solidFill>
                  </a:tcPr>
                </a:tc>
                <a:extLst>
                  <a:ext uri="{0D108BD9-81ED-4DB2-BD59-A6C34878D82A}">
                    <a16:rowId xmlns:a16="http://schemas.microsoft.com/office/drawing/2014/main" val="10001"/>
                  </a:ext>
                </a:extLst>
              </a:tr>
              <a:tr h="601345">
                <a:tc>
                  <a:txBody>
                    <a:bodyPr/>
                    <a:lstStyle/>
                    <a:p>
                      <a:pPr algn="ctr"/>
                      <a:r>
                        <a:rPr sz="1800" b="0" i="0">
                          <a:solidFill>
                            <a:srgbClr val="262626"/>
                          </a:solidFill>
                          <a:latin typeface="Times New Roman" panose="02020603050405020304"/>
                        </a:rPr>
                        <a:t>2026 Q4 (KEK)</a:t>
                      </a:r>
                    </a:p>
                  </a:txBody>
                  <a:tcPr marL="54864" marR="54864" marT="18288" marB="18288" anchor="ctr">
                    <a:solidFill>
                      <a:srgbClr val="FFFFFF"/>
                    </a:solidFill>
                  </a:tcPr>
                </a:tc>
                <a:tc>
                  <a:txBody>
                    <a:bodyPr/>
                    <a:lstStyle/>
                    <a:p>
                      <a:pPr algn="ctr"/>
                      <a:r>
                        <a:rPr sz="1800" b="0" i="0">
                          <a:solidFill>
                            <a:srgbClr val="262626"/>
                          </a:solidFill>
                          <a:latin typeface="Times New Roman" panose="02020603050405020304"/>
                        </a:rPr>
                        <a:t>Beam test with JadePix-3 telescope: efficiency &gt; 99%, spatial resolution</a:t>
                      </a:r>
                    </a:p>
                  </a:txBody>
                  <a:tcPr marL="54864" marR="54864" marT="18288" marB="18288" anchor="ctr">
                    <a:solidFill>
                      <a:srgbClr val="FFFFFF"/>
                    </a:solidFill>
                  </a:tcPr>
                </a:tc>
                <a:extLst>
                  <a:ext uri="{0D108BD9-81ED-4DB2-BD59-A6C34878D82A}">
                    <a16:rowId xmlns:a16="http://schemas.microsoft.com/office/drawing/2014/main" val="10002"/>
                  </a:ext>
                </a:extLst>
              </a:tr>
              <a:tr h="601345">
                <a:tc>
                  <a:txBody>
                    <a:bodyPr/>
                    <a:lstStyle/>
                    <a:p>
                      <a:pPr algn="ctr"/>
                      <a:r>
                        <a:rPr sz="1800" b="0" i="0">
                          <a:solidFill>
                            <a:srgbClr val="262626"/>
                          </a:solidFill>
                          <a:latin typeface="Times New Roman" panose="02020603050405020304"/>
                        </a:rPr>
                        <a:t>2027 (Dongguan, HPES)</a:t>
                      </a:r>
                    </a:p>
                  </a:txBody>
                  <a:tcPr marL="54864" marR="54864" marT="18288" marB="18288" anchor="ctr">
                    <a:solidFill>
                      <a:srgbClr val="FFFFFF"/>
                    </a:solidFill>
                  </a:tcPr>
                </a:tc>
                <a:tc>
                  <a:txBody>
                    <a:bodyPr/>
                    <a:lstStyle/>
                    <a:p>
                      <a:pPr algn="ctr"/>
                      <a:r>
                        <a:rPr lang="en-US" sz="1800" b="0" i="0">
                          <a:solidFill>
                            <a:srgbClr val="262626"/>
                          </a:solidFill>
                          <a:latin typeface="Times New Roman" panose="02020603050405020304"/>
                        </a:rPr>
                        <a:t>Beam telescope </a:t>
                      </a:r>
                    </a:p>
                  </a:txBody>
                  <a:tcPr marL="54864" marR="54864" marT="18288" marB="18288" anchor="c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请勿抄袭搬运！盗版必究！微信DAJU_PPT" descr="背景图案&#10;&#10;描述已自动生成"/>
          <p:cNvPicPr>
            <a:picLocks noChangeAspect="1"/>
          </p:cNvPicPr>
          <p:nvPr/>
        </p:nvPicPr>
        <p:blipFill>
          <a:blip r:embed="rId3" cstate="print"/>
          <a:srcRect/>
          <a:stretch>
            <a:fillRect/>
          </a:stretch>
        </p:blipFill>
        <p:spPr>
          <a:xfrm>
            <a:off x="0" y="0"/>
            <a:ext cx="12192000" cy="6858000"/>
          </a:xfrm>
          <a:prstGeom prst="rect">
            <a:avLst/>
          </a:prstGeom>
        </p:spPr>
      </p:pic>
      <p:sp>
        <p:nvSpPr>
          <p:cNvPr id="170" name="请勿抄袭搬运！盗版必究！微信DAJU_PPT"/>
          <p:cNvSpPr/>
          <p:nvPr/>
        </p:nvSpPr>
        <p:spPr>
          <a:xfrm>
            <a:off x="0" y="2060745"/>
            <a:ext cx="12192000" cy="2736510"/>
          </a:xfrm>
          <a:prstGeom prst="rect">
            <a:avLst/>
          </a:prstGeom>
          <a:solidFill>
            <a:srgbClr val="004098"/>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请勿抄袭搬运！盗版必究！微信DAJU_PPT"/>
          <p:cNvSpPr/>
          <p:nvPr/>
        </p:nvSpPr>
        <p:spPr>
          <a:xfrm>
            <a:off x="1915160" y="3014980"/>
            <a:ext cx="8361045" cy="830580"/>
          </a:xfrm>
          <a:prstGeom prst="rect">
            <a:avLst/>
          </a:prstGeom>
        </p:spPr>
        <p:txBody>
          <a:bodyPr wrap="square" lIns="0" tIns="0" rIns="0" bIns="0">
            <a:spAutoFit/>
          </a:bodyPr>
          <a:lstStyle/>
          <a:p>
            <a:pPr algn="ctr" fontAlgn="base">
              <a:buClrTx/>
              <a:buSzTx/>
              <a:buFontTx/>
            </a:pPr>
            <a:r>
              <a:rPr lang="zh-CN" altLang="en-US" sz="5400" b="1" i="0" dirty="0">
                <a:solidFill>
                  <a:srgbClr val="FFFFFF"/>
                </a:solidFill>
                <a:effectLst/>
                <a:latin typeface="Times New Roman" panose="02020603050405020304" charset="-122"/>
                <a:ea typeface="楷体" panose="02010609060101010101" charset="-122"/>
                <a:cs typeface="楷体" panose="02010609060101010101" charset="-122"/>
                <a:sym typeface="+mn-ea"/>
              </a:rPr>
              <a:t>Thank  you!</a:t>
            </a:r>
            <a:endParaRPr lang="en-US" altLang="zh-CN" sz="5400" b="1" i="0" dirty="0">
              <a:solidFill>
                <a:schemeClr val="bg1"/>
              </a:solidFill>
              <a:effectLst/>
              <a:latin typeface="楷体" panose="02010609060101010101" charset="-122"/>
              <a:ea typeface="楷体" panose="02010609060101010101" charset="-122"/>
              <a:cs typeface="楷体" panose="02010609060101010101" charset="-122"/>
              <a:sym typeface="+mn-ea"/>
            </a:endParaRPr>
          </a:p>
        </p:txBody>
      </p:sp>
      <p:pic>
        <p:nvPicPr>
          <p:cNvPr id="172" name="图片 56"/>
          <p:cNvPicPr>
            <a:picLocks noChangeAspect="1"/>
          </p:cNvPicPr>
          <p:nvPr/>
        </p:nvPicPr>
        <p:blipFill>
          <a:blip r:embed="rId4"/>
          <a:stretch>
            <a:fillRect/>
          </a:stretch>
        </p:blipFill>
        <p:spPr>
          <a:xfrm>
            <a:off x="236607" y="676669"/>
            <a:ext cx="3952266" cy="901253"/>
          </a:xfrm>
          <a:prstGeom prst="rect">
            <a:avLst/>
          </a:prstGeom>
        </p:spPr>
      </p:pic>
      <p:pic>
        <p:nvPicPr>
          <p:cNvPr id="173" name="图片 7"/>
          <p:cNvPicPr>
            <a:picLocks noChangeAspect="1"/>
          </p:cNvPicPr>
          <p:nvPr/>
        </p:nvPicPr>
        <p:blipFill>
          <a:blip r:embed="rId5"/>
          <a:stretch>
            <a:fillRect/>
          </a:stretch>
        </p:blipFill>
        <p:spPr>
          <a:xfrm>
            <a:off x="5678904" y="508833"/>
            <a:ext cx="2511941" cy="1238221"/>
          </a:xfrm>
          <a:prstGeom prst="rect">
            <a:avLst/>
          </a:prstGeom>
        </p:spPr>
      </p:pic>
      <p:sp>
        <p:nvSpPr>
          <p:cNvPr id="174" name="文本框 4"/>
          <p:cNvSpPr txBox="1"/>
          <p:nvPr/>
        </p:nvSpPr>
        <p:spPr>
          <a:xfrm>
            <a:off x="8724265" y="5280025"/>
            <a:ext cx="3058795" cy="1124585"/>
          </a:xfrm>
          <a:prstGeom prst="rect">
            <a:avLst/>
          </a:prstGeom>
          <a:noFill/>
        </p:spPr>
        <p:txBody>
          <a:bodyPr wrap="square" rtlCol="0">
            <a:spAutoFit/>
          </a:bodyPr>
          <a:lstStyle/>
          <a:p>
            <a:pPr algn="l">
              <a:lnSpc>
                <a:spcPct val="120000"/>
              </a:lnSpc>
            </a:pPr>
            <a:r>
              <a:rPr lang="zh-CN" altLang="en-US" sz="2800" b="0" i="0">
                <a:solidFill>
                  <a:srgbClr val="262626"/>
                </a:solidFill>
                <a:latin typeface="Times New Roman" panose="02020603050405020304" charset="0"/>
                <a:ea typeface="楷体" panose="02010609060101010101" charset="-122"/>
                <a:cs typeface="Times New Roman" panose="02020603050405020304" charset="0"/>
              </a:rPr>
              <a:t>Yongqi Wang</a:t>
            </a:r>
            <a:endParaRPr lang="zh-CN" altLang="en-US" sz="2800">
              <a:latin typeface="Times New Roman" panose="02020603050405020304" charset="0"/>
              <a:ea typeface="楷体" panose="02010609060101010101" charset="-122"/>
              <a:cs typeface="Times New Roman" panose="02020603050405020304" charset="0"/>
            </a:endParaRPr>
          </a:p>
          <a:p>
            <a:pPr algn="l">
              <a:lnSpc>
                <a:spcPct val="120000"/>
              </a:lnSpc>
            </a:pPr>
            <a:r>
              <a:rPr lang="en-US" altLang="zh-CN" sz="2800" b="0" i="0">
                <a:solidFill>
                  <a:srgbClr val="262626"/>
                </a:solidFill>
                <a:latin typeface="Times New Roman" panose="02020603050405020304" charset="0"/>
                <a:ea typeface="楷体" panose="02010609060101010101" charset="-122"/>
                <a:cs typeface="Times New Roman" panose="02020603050405020304" charset="0"/>
              </a:rPr>
              <a:t>INSTR 2026</a:t>
            </a:r>
            <a:endParaRPr lang="en-US" altLang="zh-CN" sz="2800">
              <a:latin typeface="Times New Roman" panose="02020603050405020304" charset="0"/>
              <a:ea typeface="楷体" panose="02010609060101010101" charset="-122"/>
              <a:cs typeface="Times New Roman" panose="02020603050405020304" charset="0"/>
            </a:endParaRPr>
          </a:p>
        </p:txBody>
      </p:sp>
      <p:pic>
        <p:nvPicPr>
          <p:cNvPr id="175" name="图片 2"/>
          <p:cNvPicPr>
            <a:picLocks noChangeAspect="1"/>
          </p:cNvPicPr>
          <p:nvPr/>
        </p:nvPicPr>
        <p:blipFill>
          <a:blip r:embed="rId6"/>
          <a:srcRect l="29269" t="27229" r="30649" b="27502"/>
          <a:stretch>
            <a:fillRect/>
          </a:stretch>
        </p:blipFill>
        <p:spPr>
          <a:xfrm>
            <a:off x="9498965" y="244475"/>
            <a:ext cx="2385695" cy="163068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1_Office Theme">
  <a:themeElements>
    <a:clrScheme name="00-北京大学红色">
      <a:dk1>
        <a:srgbClr val="262626"/>
      </a:dk1>
      <a:lt1>
        <a:srgbClr val="FFFFFF"/>
      </a:lt1>
      <a:dk2>
        <a:srgbClr val="262626"/>
      </a:dk2>
      <a:lt2>
        <a:srgbClr val="F0F0F0"/>
      </a:lt2>
      <a:accent1>
        <a:srgbClr val="004098"/>
      </a:accent1>
      <a:accent2>
        <a:srgbClr val="F08303"/>
      </a:accent2>
      <a:accent3>
        <a:srgbClr val="004098"/>
      </a:accent3>
      <a:accent4>
        <a:srgbClr val="F08303"/>
      </a:accent4>
      <a:accent5>
        <a:srgbClr val="004098"/>
      </a:accent5>
      <a:accent6>
        <a:srgbClr val="F08303"/>
      </a:accent6>
      <a:hlink>
        <a:srgbClr val="0F73EE"/>
      </a:hlink>
      <a:folHlink>
        <a:srgbClr val="BFBFBF"/>
      </a:folHlink>
    </a:clrScheme>
    <a:fontScheme name="00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00-北京大学红色">
      <a:dk1>
        <a:srgbClr val="262626"/>
      </a:dk1>
      <a:lt1>
        <a:srgbClr val="FFFFFF"/>
      </a:lt1>
      <a:dk2>
        <a:srgbClr val="262626"/>
      </a:dk2>
      <a:lt2>
        <a:srgbClr val="F0F0F0"/>
      </a:lt2>
      <a:accent1>
        <a:srgbClr val="004098"/>
      </a:accent1>
      <a:accent2>
        <a:srgbClr val="F08303"/>
      </a:accent2>
      <a:accent3>
        <a:srgbClr val="004098"/>
      </a:accent3>
      <a:accent4>
        <a:srgbClr val="F08303"/>
      </a:accent4>
      <a:accent5>
        <a:srgbClr val="004098"/>
      </a:accent5>
      <a:accent6>
        <a:srgbClr val="F08303"/>
      </a:accent6>
      <a:hlink>
        <a:srgbClr val="0F73EE"/>
      </a:hlink>
      <a:folHlink>
        <a:srgbClr val="BFBFBF"/>
      </a:folHlink>
    </a:clrScheme>
    <a:fontScheme name="00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1012</TotalTime>
  <Words>3879</Words>
  <Application>Microsoft Office PowerPoint</Application>
  <PresentationFormat>宽屏</PresentationFormat>
  <Paragraphs>395</Paragraphs>
  <Slides>24</Slides>
  <Notes>24</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24</vt:i4>
      </vt:variant>
    </vt:vector>
  </HeadingPairs>
  <TitlesOfParts>
    <vt:vector size="35" baseType="lpstr">
      <vt:lpstr>quote-cjk-patch</vt:lpstr>
      <vt:lpstr>楷体</vt:lpstr>
      <vt:lpstr>宋体</vt:lpstr>
      <vt:lpstr>微软雅黑</vt:lpstr>
      <vt:lpstr>Arial</vt:lpstr>
      <vt:lpstr>Calibri</vt:lpstr>
      <vt:lpstr>Times New Roman</vt:lpstr>
      <vt:lpstr>Wingdings</vt:lpstr>
      <vt:lpstr>1_Office Theme</vt:lpstr>
      <vt:lpstr>Office Theme</vt:lpstr>
      <vt:lpstr>自定义设计方案</vt:lpstr>
      <vt:lpstr>PowerPoint 演示文稿</vt:lpstr>
      <vt:lpstr>PowerPoint 演示文稿</vt:lpstr>
      <vt:lpstr>Motivation</vt:lpstr>
      <vt:lpstr>Jadepix Series Chip</vt:lpstr>
      <vt:lpstr>Readout Architecture</vt:lpstr>
      <vt:lpstr>PowerPoint 演示文稿</vt:lpstr>
      <vt:lpstr>JadePix-4 Overview</vt:lpstr>
      <vt:lpstr>In-Pixel Logic</vt:lpstr>
      <vt:lpstr>Pixel readout</vt:lpstr>
      <vt:lpstr>PowerPoint 演示文稿</vt:lpstr>
      <vt:lpstr>Test System</vt:lpstr>
      <vt:lpstr>Analog Test</vt:lpstr>
      <vt:lpstr>Sources Tests</vt:lpstr>
      <vt:lpstr>PowerPoint 演示文稿</vt:lpstr>
      <vt:lpstr>Beam Test at CERN </vt:lpstr>
      <vt:lpstr>Beam Data Overview</vt:lpstr>
      <vt:lpstr>Corryvreckan-Based Data Analysis</vt:lpstr>
      <vt:lpstr>Data analysis results</vt:lpstr>
      <vt:lpstr>Detection Efficiency &amp; Analysis</vt:lpstr>
      <vt:lpstr>Simulation: threshold dependence of efficiency and resolution</vt:lpstr>
      <vt:lpstr>PowerPoint 演示文稿</vt:lpstr>
      <vt:lpstr>Summary</vt:lpstr>
      <vt:lpstr>Outlook</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Yongqi Wang</cp:lastModifiedBy>
  <cp:revision>61</cp:revision>
  <dcterms:created xsi:type="dcterms:W3CDTF">2026-09-27T13:15:00Z</dcterms:created>
  <dcterms:modified xsi:type="dcterms:W3CDTF">2026-10-09T10:10:14Z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5A2FF1061F0F42929993F4DD601D495E_12</vt:lpwstr>
  </property>
  <property fmtid="{D5CDD505-2E9C-101B-9397-08002B2CF9AE}" pid="3" name="KSOProductBuildVer">
    <vt:lpwstr>2052-12.1.0.28505</vt:lpwstr>
  </property>
</Properties>
</file>