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23"/>
  </p:notesMasterIdLst>
  <p:handoutMasterIdLst>
    <p:handoutMasterId r:id="rId24"/>
  </p:handoutMasterIdLst>
  <p:sldIdLst>
    <p:sldId id="586" r:id="rId3"/>
    <p:sldId id="1107" r:id="rId4"/>
    <p:sldId id="1108" r:id="rId5"/>
    <p:sldId id="1109" r:id="rId6"/>
    <p:sldId id="1181" r:id="rId7"/>
    <p:sldId id="1191" r:id="rId8"/>
    <p:sldId id="1175" r:id="rId9"/>
    <p:sldId id="1176" r:id="rId10"/>
    <p:sldId id="1177" r:id="rId11"/>
    <p:sldId id="1178" r:id="rId12"/>
    <p:sldId id="1186" r:id="rId13"/>
    <p:sldId id="1187" r:id="rId14"/>
    <p:sldId id="1188" r:id="rId15"/>
    <p:sldId id="1180" r:id="rId16"/>
    <p:sldId id="1183" r:id="rId17"/>
    <p:sldId id="1193" r:id="rId18"/>
    <p:sldId id="1184" r:id="rId19"/>
    <p:sldId id="1190" r:id="rId20"/>
    <p:sldId id="1192" r:id="rId21"/>
    <p:sldId id="461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3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72BD"/>
    <a:srgbClr val="D8D8D8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1320" autoAdjust="0"/>
  </p:normalViewPr>
  <p:slideViewPr>
    <p:cSldViewPr showGuides="1">
      <p:cViewPr varScale="1">
        <p:scale>
          <a:sx n="103" d="100"/>
          <a:sy n="103" d="100"/>
        </p:scale>
        <p:origin x="80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1912178-DBFD-476F-9166-C0D8E0672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构建的时候需要计算 </a:t>
            </a:r>
            <a:r>
              <a:rPr lang="en-US" altLang="zh-CN" dirty="0"/>
              <a:t>gab</a:t>
            </a:r>
            <a:r>
              <a:rPr lang="zh-CN" altLang="en-US" dirty="0"/>
              <a:t>，计算量会很大</a:t>
            </a:r>
          </a:p>
        </p:txBody>
      </p:sp>
    </p:spTree>
    <p:extLst>
      <p:ext uri="{BB962C8B-B14F-4D97-AF65-F5344CB8AC3E}">
        <p14:creationId xmlns:p14="http://schemas.microsoft.com/office/powerpoint/2010/main" val="2078554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47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972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192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3D528A81-A589-40F8-8695-0563010D2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0783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752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839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327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61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2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76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60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949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C6DE2AC3-9D33-4E73-B48E-25E4813DC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068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22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51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12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2026/3/16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2026/3/16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2026/3/16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2026/3/16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2026/3/16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2026/3/16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2026/3/16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2026/3/16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2026/3/16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2026/3/16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63.png"/><Relationship Id="rId5" Type="http://schemas.openxmlformats.org/officeDocument/2006/relationships/image" Target="../media/image35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7.xml"/><Relationship Id="rId7" Type="http://schemas.openxmlformats.org/officeDocument/2006/relationships/image" Target="../media/image3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1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.xml"/><Relationship Id="rId7" Type="http://schemas.openxmlformats.org/officeDocument/2006/relationships/image" Target="../media/image4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png"/><Relationship Id="rId4" Type="http://schemas.openxmlformats.org/officeDocument/2006/relationships/tags" Target="../tags/tag6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2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8.png"/><Relationship Id="rId5" Type="http://schemas.openxmlformats.org/officeDocument/2006/relationships/tags" Target="../tags/tag11.xml"/><Relationship Id="rId15" Type="http://schemas.openxmlformats.org/officeDocument/2006/relationships/image" Target="../media/image32.png"/><Relationship Id="rId10" Type="http://schemas.openxmlformats.org/officeDocument/2006/relationships/image" Target="../media/image49.png"/><Relationship Id="rId4" Type="http://schemas.openxmlformats.org/officeDocument/2006/relationships/tags" Target="../tags/tag10.xml"/><Relationship Id="rId9" Type="http://schemas.openxmlformats.org/officeDocument/2006/relationships/image" Target="../media/image48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磁单极子超灵敏感应探测</a:t>
            </a:r>
            <a:b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</a:b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原型系统研究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2026-03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模板库构建与验证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111826" y="1047455"/>
                <a:ext cx="11960838" cy="3806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构建：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在失配阈值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𝑚𝑎𝑥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=1%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，构建得到包含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16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个模板的模板库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测试：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𝑝h𝑦𝑠</m:t>
                        </m:r>
                      </m:sub>
                    </m:sSub>
                    <m:d>
                      <m:dPr>
                        <m:ctrlPr>
                          <a:rPr lang="el-GR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l-GR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抽取验证集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𝑡𝑒𝑠𝑡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=10000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，计算失配并补洞直到测试通过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第一次测试中，发现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6148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个失配过阈事例，最大失配为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1.8948%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，补充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1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个模板即不再出现失配过阈，得到包含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17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个模板的模板库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0" lvl="1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再次测试通过，再连续通过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4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次，进入验证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验证：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𝑝h𝑦𝑠</m:t>
                        </m:r>
                      </m:sub>
                    </m:sSub>
                    <m:d>
                      <m:dPr>
                        <m:ctrlPr>
                          <a:rPr lang="el-GR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l-GR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抽取验证集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𝑣𝑎𝑙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=100000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，计算失配，并得到统计意义上的覆盖率，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显著性水平 </a:t>
                </a:r>
                <a14:m>
                  <m:oMath xmlns:m="http://schemas.openxmlformats.org/officeDocument/2006/math">
                    <m:r>
                      <a:rPr lang="zh-CN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=0.1%</m:t>
                    </m:r>
                  </m:oMath>
                </a14:m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覆盖率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𝒑</m:t>
                    </m:r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</a:rPr>
                  <a:t>下界</a:t>
                </a: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和置信度：</a:t>
                </a: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在二项统计下，用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Clopper-Pearson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给出保守单侧覆盖率下置信界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𝑙𝑜𝑤𝑒𝑟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是失配过阈的次数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结果：</a:t>
                </a: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6" y="1047455"/>
                <a:ext cx="11960838" cy="3806363"/>
              </a:xfrm>
              <a:prstGeom prst="rect">
                <a:avLst/>
              </a:prstGeom>
              <a:blipFill>
                <a:blip r:embed="rId4"/>
                <a:stretch>
                  <a:fillRect l="-255" b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BA927529-D1AE-4E64-8DE8-02DD93CACC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3868351"/>
            <a:ext cx="3169524" cy="568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5F0AF57F-9055-4A77-A55F-EFE0BD20C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8705857"/>
                  </p:ext>
                </p:extLst>
              </p:nvPr>
            </p:nvGraphicFramePr>
            <p:xfrm>
              <a:off x="911424" y="4663758"/>
              <a:ext cx="7128792" cy="2011680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1188132">
                      <a:extLst>
                        <a:ext uri="{9D8B030D-6E8A-4147-A177-3AD203B41FA5}">
                          <a16:colId xmlns:a16="http://schemas.microsoft.com/office/drawing/2014/main" val="2731146436"/>
                        </a:ext>
                      </a:extLst>
                    </a:gridCol>
                    <a:gridCol w="1188132">
                      <a:extLst>
                        <a:ext uri="{9D8B030D-6E8A-4147-A177-3AD203B41FA5}">
                          <a16:colId xmlns:a16="http://schemas.microsoft.com/office/drawing/2014/main" val="3415578501"/>
                        </a:ext>
                      </a:extLst>
                    </a:gridCol>
                    <a:gridCol w="1188132">
                      <a:extLst>
                        <a:ext uri="{9D8B030D-6E8A-4147-A177-3AD203B41FA5}">
                          <a16:colId xmlns:a16="http://schemas.microsoft.com/office/drawing/2014/main" val="2686549168"/>
                        </a:ext>
                      </a:extLst>
                    </a:gridCol>
                    <a:gridCol w="1188132">
                      <a:extLst>
                        <a:ext uri="{9D8B030D-6E8A-4147-A177-3AD203B41FA5}">
                          <a16:colId xmlns:a16="http://schemas.microsoft.com/office/drawing/2014/main" val="3902343568"/>
                        </a:ext>
                      </a:extLst>
                    </a:gridCol>
                    <a:gridCol w="1188132">
                      <a:extLst>
                        <a:ext uri="{9D8B030D-6E8A-4147-A177-3AD203B41FA5}">
                          <a16:colId xmlns:a16="http://schemas.microsoft.com/office/drawing/2014/main" val="666802783"/>
                        </a:ext>
                      </a:extLst>
                    </a:gridCol>
                    <a:gridCol w="1188132">
                      <a:extLst>
                        <a:ext uri="{9D8B030D-6E8A-4147-A177-3AD203B41FA5}">
                          <a16:colId xmlns:a16="http://schemas.microsoft.com/office/drawing/2014/main" val="3332520760"/>
                        </a:ext>
                      </a:extLst>
                    </a:gridCol>
                  </a:tblGrid>
                  <a:tr h="229038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𝑣𝑎𝑙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fail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h𝑎𝑡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𝑙𝑜𝑤𝑒𝑟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置信度</a:t>
                          </a:r>
                          <a:endParaRPr 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2903731"/>
                      </a:ext>
                    </a:extLst>
                  </a:tr>
                  <a:tr h="229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100000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1.000000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0.999931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99.9%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896525107"/>
                      </a:ext>
                    </a:extLst>
                  </a:tr>
                  <a:tr h="229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2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1.000000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0.999931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956693"/>
                      </a:ext>
                    </a:extLst>
                  </a:tr>
                  <a:tr h="229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3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1.000000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0.999931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6121804"/>
                      </a:ext>
                    </a:extLst>
                  </a:tr>
                  <a:tr h="229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4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1.000000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0.999931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3951215"/>
                      </a:ext>
                    </a:extLst>
                  </a:tr>
                  <a:tr h="2290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5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0.999990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0.999908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2649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5F0AF57F-9055-4A77-A55F-EFE0BD20C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8705857"/>
                  </p:ext>
                </p:extLst>
              </p:nvPr>
            </p:nvGraphicFramePr>
            <p:xfrm>
              <a:off x="911424" y="4663758"/>
              <a:ext cx="7128792" cy="2011680"/>
            </p:xfrm>
            <a:graphic>
              <a:graphicData uri="http://schemas.openxmlformats.org/drawingml/2006/table">
                <a:tbl>
                  <a:tblPr>
                    <a:tableStyleId>{8EC20E35-A176-4012-BC5E-935CFFF8708E}</a:tableStyleId>
                  </a:tblPr>
                  <a:tblGrid>
                    <a:gridCol w="1188132">
                      <a:extLst>
                        <a:ext uri="{9D8B030D-6E8A-4147-A177-3AD203B41FA5}">
                          <a16:colId xmlns:a16="http://schemas.microsoft.com/office/drawing/2014/main" val="2731146436"/>
                        </a:ext>
                      </a:extLst>
                    </a:gridCol>
                    <a:gridCol w="1188132">
                      <a:extLst>
                        <a:ext uri="{9D8B030D-6E8A-4147-A177-3AD203B41FA5}">
                          <a16:colId xmlns:a16="http://schemas.microsoft.com/office/drawing/2014/main" val="3415578501"/>
                        </a:ext>
                      </a:extLst>
                    </a:gridCol>
                    <a:gridCol w="1188132">
                      <a:extLst>
                        <a:ext uri="{9D8B030D-6E8A-4147-A177-3AD203B41FA5}">
                          <a16:colId xmlns:a16="http://schemas.microsoft.com/office/drawing/2014/main" val="2686549168"/>
                        </a:ext>
                      </a:extLst>
                    </a:gridCol>
                    <a:gridCol w="1188132">
                      <a:extLst>
                        <a:ext uri="{9D8B030D-6E8A-4147-A177-3AD203B41FA5}">
                          <a16:colId xmlns:a16="http://schemas.microsoft.com/office/drawing/2014/main" val="3902343568"/>
                        </a:ext>
                      </a:extLst>
                    </a:gridCol>
                    <a:gridCol w="1188132">
                      <a:extLst>
                        <a:ext uri="{9D8B030D-6E8A-4147-A177-3AD203B41FA5}">
                          <a16:colId xmlns:a16="http://schemas.microsoft.com/office/drawing/2014/main" val="666802783"/>
                        </a:ext>
                      </a:extLst>
                    </a:gridCol>
                    <a:gridCol w="1188132">
                      <a:extLst>
                        <a:ext uri="{9D8B030D-6E8A-4147-A177-3AD203B41FA5}">
                          <a16:colId xmlns:a16="http://schemas.microsoft.com/office/drawing/2014/main" val="333252076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5455" r="-401538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fail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5455" r="-201538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000" t="-5455" r="-101538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1600" dirty="0"/>
                            <a:t>置信度</a:t>
                          </a:r>
                          <a:endParaRPr lang="en-US" sz="16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9290373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100000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1.000000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0.999931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99.9%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89652510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2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1.000000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0.999931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95669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3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1.000000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0.999931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861218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4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1.000000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0.999931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395121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5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100000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/>
                            <a:t>0.999990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0.999908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True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26491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9339CC83-4B3B-4359-BB38-70CA826023F9}"/>
              </a:ext>
            </a:extLst>
          </p:cNvPr>
          <p:cNvSpPr txBox="1"/>
          <p:nvPr/>
        </p:nvSpPr>
        <p:spPr>
          <a:xfrm>
            <a:off x="8417123" y="5057137"/>
            <a:ext cx="3655541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最终模板库规模：</a:t>
            </a:r>
            <a:r>
              <a:rPr lang="en-US" altLang="zh-CN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17+1 templates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覆盖率 ≥ </a:t>
            </a:r>
            <a:r>
              <a:rPr lang="en-US" altLang="zh-CN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99.99%</a:t>
            </a:r>
            <a:endParaRPr lang="zh-CN" altLang="en-US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置信度 ≥ </a:t>
            </a:r>
            <a:r>
              <a:rPr lang="en-US" altLang="zh-CN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99.9% </a:t>
            </a:r>
          </a:p>
        </p:txBody>
      </p:sp>
    </p:spTree>
    <p:extLst>
      <p:ext uri="{BB962C8B-B14F-4D97-AF65-F5344CB8AC3E}">
        <p14:creationId xmlns:p14="http://schemas.microsoft.com/office/powerpoint/2010/main" val="3849173201"/>
      </p:ext>
    </p:extLst>
  </p:cSld>
  <p:clrMapOvr>
    <a:masterClrMapping/>
  </p:clrMapOvr>
  <p:transition advTm="639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速度扫描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FC637E-F10F-4DA0-B930-FB3F37A8EA7C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5594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理解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A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在速度范围内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进行扫描：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扫描使用的模板为：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理解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B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根据闪烁体给出的符合信息，利用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TOF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给出速度范围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在该速度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附近进行扫描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SNR0 = 4.5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的要求，是不考虑闪烁体符合的情况下给出的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不管是</a:t>
                </a:r>
                <a:r>
                  <a:rPr lang="en-US" altLang="zh-CN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A</a:t>
                </a: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还是</a:t>
                </a:r>
                <a:r>
                  <a:rPr lang="en-US" altLang="zh-CN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B </a:t>
                </a: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都会使用</a:t>
                </a:r>
                <a:r>
                  <a:rPr lang="en-US" altLang="zh-CN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max </a:t>
                </a: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找出最匹配的模板？</a:t>
                </a: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模板库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vs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速度扫描的优势：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模板库覆盖的是完整参数空间，并不只利用速度信息，模板库的失配控制优于速度扫描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速度扫描的计算次数并不一定小于模板库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模板库是一次离线构建，在线重复调用，如果涉及到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TOF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，在线实时处理可能存在难度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FC637E-F10F-4DA0-B930-FB3F37A8E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5594673"/>
              </a:xfrm>
              <a:prstGeom prst="rect">
                <a:avLst/>
              </a:prstGeom>
              <a:blipFill>
                <a:blip r:embed="rId6"/>
                <a:stretch>
                  <a:fillRect l="-255" b="-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409F26D3-A482-4985-87C3-CA548DF387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24" y="1988840"/>
            <a:ext cx="3030552" cy="20358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1369EA1-6508-4F6A-9A52-A0489B35C7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57" y="2708920"/>
            <a:ext cx="2015086" cy="203581"/>
          </a:xfrm>
          <a:prstGeom prst="rect">
            <a:avLst/>
          </a:prstGeom>
        </p:spPr>
      </p:pic>
      <p:pic>
        <p:nvPicPr>
          <p:cNvPr id="115" name="图片 114">
            <a:extLst>
              <a:ext uri="{FF2B5EF4-FFF2-40B4-BE49-F238E27FC236}">
                <a16:creationId xmlns:a16="http://schemas.microsoft.com/office/drawing/2014/main" id="{D67B031F-CD2C-47B9-BB53-9E3C0025B1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3556" y="3068960"/>
            <a:ext cx="3096619" cy="1674172"/>
          </a:xfrm>
          <a:prstGeom prst="rect">
            <a:avLst/>
          </a:prstGeom>
        </p:spPr>
      </p:pic>
      <p:pic>
        <p:nvPicPr>
          <p:cNvPr id="122" name="图片 121">
            <a:extLst>
              <a:ext uri="{FF2B5EF4-FFF2-40B4-BE49-F238E27FC236}">
                <a16:creationId xmlns:a16="http://schemas.microsoft.com/office/drawing/2014/main" id="{1F937301-006F-4EB0-8884-159EF160775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59" y="4102324"/>
            <a:ext cx="2097981" cy="203581"/>
          </a:xfrm>
          <a:prstGeom prst="rect">
            <a:avLst/>
          </a:prstGeom>
        </p:spPr>
      </p:pic>
      <p:sp>
        <p:nvSpPr>
          <p:cNvPr id="123" name="文本框 122">
            <a:extLst>
              <a:ext uri="{FF2B5EF4-FFF2-40B4-BE49-F238E27FC236}">
                <a16:creationId xmlns:a16="http://schemas.microsoft.com/office/drawing/2014/main" id="{CA039B7E-1002-4237-8E15-99AC051FB0BD}"/>
              </a:ext>
            </a:extLst>
          </p:cNvPr>
          <p:cNvSpPr txBox="1"/>
          <p:nvPr/>
        </p:nvSpPr>
        <p:spPr>
          <a:xfrm>
            <a:off x="8544272" y="1340768"/>
            <a:ext cx="3535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00FF"/>
                </a:solidFill>
              </a:rPr>
              <a:t>采用</a:t>
            </a:r>
            <a:r>
              <a:rPr lang="en-US" altLang="zh-CN" sz="1400" b="1" dirty="0">
                <a:solidFill>
                  <a:srgbClr val="0000FF"/>
                </a:solidFill>
              </a:rPr>
              <a:t>log </a:t>
            </a:r>
            <a:r>
              <a:rPr lang="zh-CN" altLang="en-US" sz="1400" b="1" dirty="0">
                <a:solidFill>
                  <a:srgbClr val="0000FF"/>
                </a:solidFill>
              </a:rPr>
              <a:t>分布的原因</a:t>
            </a:r>
            <a:endParaRPr lang="en-US" altLang="zh-CN" sz="14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b="1" dirty="0">
                <a:solidFill>
                  <a:srgbClr val="0000FF"/>
                </a:solidFill>
              </a:rPr>
              <a:t>避免速度扫描的点集中在高速</a:t>
            </a:r>
            <a:endParaRPr lang="en-US" altLang="zh-CN" sz="1400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b="1" dirty="0">
                <a:solidFill>
                  <a:srgbClr val="0000FF"/>
                </a:solidFill>
              </a:rPr>
              <a:t>对于高速的磁单极子信号，信号失配带来的损失会偏小</a:t>
            </a:r>
          </a:p>
        </p:txBody>
      </p:sp>
    </p:spTree>
    <p:extLst>
      <p:ext uri="{BB962C8B-B14F-4D97-AF65-F5344CB8AC3E}">
        <p14:creationId xmlns:p14="http://schemas.microsoft.com/office/powerpoint/2010/main" val="1817428441"/>
      </p:ext>
    </p:extLst>
  </p:cSld>
  <p:clrMapOvr>
    <a:masterClrMapping/>
  </p:clrMapOvr>
  <p:transition advTm="639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vs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速度扫描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FC637E-F10F-4DA0-B930-FB3F37A8EA7C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1206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测试：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𝑝h𝑦𝑠</m:t>
                        </m:r>
                      </m:sub>
                    </m:sSub>
                    <m:d>
                      <m:dPr>
                        <m:ctrlPr>
                          <a:rPr lang="el-GR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l-GR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抽取验证集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𝑡𝑒𝑠𝑡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=10000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，对比模板库（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size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：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18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）和速度扫描的失配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速度失配扫描数目设置：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𝑠𝑐𝑎𝑛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=18;100;1000</m:t>
                    </m:r>
                  </m:oMath>
                </a14:m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EFC637E-F10F-4DA0-B930-FB3F37A8E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1206036"/>
              </a:xfrm>
              <a:prstGeom prst="rect">
                <a:avLst/>
              </a:prstGeom>
              <a:blipFill>
                <a:blip r:embed="rId3"/>
                <a:stretch>
                  <a:fillRect l="-255"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3D823F20-AFE4-411B-B953-7A761BCB1E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86"/>
          <a:stretch/>
        </p:blipFill>
        <p:spPr>
          <a:xfrm>
            <a:off x="119336" y="2420887"/>
            <a:ext cx="3806840" cy="32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31EE4A-E618-49BE-A0BE-D684537E2B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47"/>
          <a:stretch/>
        </p:blipFill>
        <p:spPr>
          <a:xfrm>
            <a:off x="4180797" y="2420887"/>
            <a:ext cx="3809734" cy="324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F9455E-AF0D-42E6-A917-38054EF39F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3"/>
          <a:stretch/>
        </p:blipFill>
        <p:spPr>
          <a:xfrm>
            <a:off x="8245152" y="2420887"/>
            <a:ext cx="3827186" cy="32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C6630F0-3BA5-4817-92FD-D00FD483BBEB}"/>
                  </a:ext>
                </a:extLst>
              </p:cNvPr>
              <p:cNvSpPr txBox="1"/>
              <p:nvPr/>
            </p:nvSpPr>
            <p:spPr>
              <a:xfrm>
                <a:off x="80693" y="5517232"/>
                <a:ext cx="11747912" cy="129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随着速度扫描模板数由 </a:t>
                </a:r>
                <a:r>
                  <a:rPr lang="en-US" altLang="zh-CN" dirty="0"/>
                  <a:t>18 </a:t>
                </a:r>
                <a:r>
                  <a:rPr lang="zh-CN" altLang="en-US" dirty="0"/>
                  <a:t>增加到 </a:t>
                </a:r>
                <a:r>
                  <a:rPr lang="en-US" altLang="zh-CN" dirty="0"/>
                  <a:t>1000</a:t>
                </a:r>
                <a:r>
                  <a:rPr lang="zh-CN" altLang="en-US" dirty="0"/>
                  <a:t>，失配分布虽有所改善，但高失配尾部仍明显存在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完整模板库的失配分布始终更集中、对阈值 </a:t>
                </a:r>
                <a:r>
                  <a:rPr lang="en-US" altLang="zh-CN" dirty="0"/>
                  <a:t>m&lt;1% </a:t>
                </a:r>
                <a:r>
                  <a:rPr lang="zh-CN" altLang="en-US" dirty="0"/>
                  <a:t>的控制更稳定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说明仅增加速度采样密度不能替代对几何参数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的覆盖</a:t>
                </a: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C6630F0-3BA5-4817-92FD-D00FD483B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3" y="5517232"/>
                <a:ext cx="11747912" cy="1296445"/>
              </a:xfrm>
              <a:prstGeom prst="rect">
                <a:avLst/>
              </a:prstGeom>
              <a:blipFill>
                <a:blip r:embed="rId7"/>
                <a:stretch>
                  <a:fillRect l="-415" b="-65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052496"/>
      </p:ext>
    </p:extLst>
  </p:cSld>
  <p:clrMapOvr>
    <a:masterClrMapping/>
  </p:clrMapOvr>
  <p:transition advTm="639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9ECC610-CA12-44A9-86AB-A37637B8B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r="48813"/>
          <a:stretch/>
        </p:blipFill>
        <p:spPr>
          <a:xfrm>
            <a:off x="51198" y="2492896"/>
            <a:ext cx="4017851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10C1127-1E85-4FFB-924F-60ED6254A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r="48813"/>
          <a:stretch/>
        </p:blipFill>
        <p:spPr>
          <a:xfrm>
            <a:off x="4047122" y="2492896"/>
            <a:ext cx="4017851" cy="30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9D2000-0B12-4B0C-A97A-3EE811AD4F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" r="48813"/>
          <a:stretch/>
        </p:blipFill>
        <p:spPr>
          <a:xfrm>
            <a:off x="8043046" y="2492896"/>
            <a:ext cx="3930227" cy="30600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模板库更严格结果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3D840DD-D577-4AED-8CBD-031AF14E037B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1575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构建：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在失配阈值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𝑚𝑎𝑥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0.</m:t>
                    </m:r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1%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，构建得到包含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279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个模板的模板库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测试：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𝑝h𝑦𝑠</m:t>
                        </m:r>
                      </m:sub>
                    </m:sSub>
                    <m:d>
                      <m:dPr>
                        <m:ctrlPr>
                          <a:rPr lang="el-GR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l-GR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抽取验证集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</a:rPr>
                          <m:t>𝑡𝑒𝑠𝑡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=10000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，对比模板库和速度扫描的失配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速度失配扫描数目设置：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𝑠𝑐𝑎𝑛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=279;1000;10000</m:t>
                    </m:r>
                  </m:oMath>
                </a14:m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3D840DD-D577-4AED-8CBD-031AF14E0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1575368"/>
              </a:xfrm>
              <a:prstGeom prst="rect">
                <a:avLst/>
              </a:prstGeom>
              <a:blipFill>
                <a:blip r:embed="rId6"/>
                <a:stretch>
                  <a:fillRect l="-255"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68240212-0745-42EF-B0FA-5282455B85F9}"/>
              </a:ext>
            </a:extLst>
          </p:cNvPr>
          <p:cNvSpPr txBox="1"/>
          <p:nvPr/>
        </p:nvSpPr>
        <p:spPr>
          <a:xfrm>
            <a:off x="111824" y="5517232"/>
            <a:ext cx="12028977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模板库对目标参数空间的覆盖优于仅扫描速度；在 </a:t>
            </a:r>
            <a:r>
              <a:rPr lang="en-US" altLang="zh-CN" dirty="0" err="1"/>
              <a:t>m_max</a:t>
            </a:r>
            <a:r>
              <a:rPr lang="en-US" altLang="zh-CN" dirty="0"/>
              <a:t> = 0.1% </a:t>
            </a:r>
            <a:r>
              <a:rPr lang="zh-CN" altLang="en-US" dirty="0"/>
              <a:t>的情况下，模板库达到 </a:t>
            </a:r>
            <a:r>
              <a:rPr lang="en-US" altLang="zh-CN" dirty="0"/>
              <a:t>100% </a:t>
            </a:r>
            <a:r>
              <a:rPr lang="zh-CN" altLang="en-US" dirty="0"/>
              <a:t>覆盖，而速度扫描最高覆盖率仅约 </a:t>
            </a:r>
            <a:r>
              <a:rPr lang="en-US" altLang="zh-CN" dirty="0"/>
              <a:t>92.1%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对于极其稀有的磁单极子搜索，任何真实的灵敏度提升和覆盖提升都具有价值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80221787"/>
      </p:ext>
    </p:extLst>
  </p:cSld>
  <p:clrMapOvr>
    <a:masterClrMapping/>
  </p:clrMapOvr>
  <p:transition advTm="639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07DFC59-8ABA-4311-A1DA-D4CE027A5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076" y="4492971"/>
            <a:ext cx="3168352" cy="22299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神经网络在粒子信号甄别中的应用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72D79D-6FA4-4080-BDBD-B1C068292C7E}"/>
              </a:ext>
            </a:extLst>
          </p:cNvPr>
          <p:cNvSpPr txBox="1"/>
          <p:nvPr/>
        </p:nvSpPr>
        <p:spPr>
          <a:xfrm>
            <a:off x="111825" y="1047455"/>
            <a:ext cx="11968350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3739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问题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甄别算法不是最优的；</a:t>
                </a:r>
                <a:r>
                  <a:rPr lang="zh-CN" altLang="en-US" sz="1600" dirty="0"/>
                  <a:t>尽管在理想假设下，最优滤波能够最大化</a:t>
                </a:r>
                <a:r>
                  <a:rPr lang="en-US" altLang="zh-CN" sz="1600" dirty="0"/>
                  <a:t>SNR</a:t>
                </a:r>
                <a:r>
                  <a:rPr lang="zh-CN" altLang="en-US" sz="1600" dirty="0"/>
                  <a:t>，但其后续的阈值判决在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误检率（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False positive rate, FPR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）和漏检率（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False negative rate, FNR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）</a:t>
                </a:r>
                <a:r>
                  <a:rPr lang="zh-CN" altLang="en-US" sz="1600" dirty="0"/>
                  <a:t>方面并非统计最优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目的：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实现更优的甄别算法，具体表现在更优的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FPR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和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FNR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方法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可以等效为一个全连接神经网络，基于此起点，</a:t>
                </a:r>
                <a:r>
                  <a:rPr lang="zh-CN" altLang="en-US" sz="1600" b="1" dirty="0">
                    <a:solidFill>
                      <a:srgbClr val="C00000"/>
                    </a:solidFill>
                  </a:rPr>
                  <a:t>通过数据驱动训练优化判决，可以提升甄别性能</a:t>
                </a:r>
                <a:endParaRPr lang="en-US" altLang="zh-CN" sz="1600" b="1" dirty="0">
                  <a:solidFill>
                    <a:srgbClr val="C00000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采用模板库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+mn-cs"/>
                      </a:rPr>
                      <m:t>𝐵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之后，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形式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: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𝑖𝑓𝑓</m:t>
                      </m:r>
                      <m:func>
                        <m:func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dirty="0"/>
                                <m:t> 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≷</m:t>
                      </m:r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令：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，第一层全连接神经网络的权重设置如下，并使用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max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做激活函数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3739870"/>
              </a:xfrm>
              <a:prstGeom prst="rect">
                <a:avLst/>
              </a:prstGeom>
              <a:blipFill>
                <a:blip r:embed="rId5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46A8C321-BEF4-4830-99A2-ED1CB29810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6" y="4990644"/>
            <a:ext cx="2518552" cy="11568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3CC71C-BA41-42C1-BABC-7060C535C9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47" y="4362474"/>
            <a:ext cx="4660653" cy="199378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FDE3FF-6166-48E1-A0F6-379A150C22EA}"/>
              </a:ext>
            </a:extLst>
          </p:cNvPr>
          <p:cNvSpPr txBox="1"/>
          <p:nvPr/>
        </p:nvSpPr>
        <p:spPr>
          <a:xfrm>
            <a:off x="6428428" y="6219632"/>
            <a:ext cx="5186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Generalized approach to matched filtering using neural networks[J]. Physical Review D, 2022, 105(4): 043006.</a:t>
            </a:r>
            <a:endParaRPr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88157651"/>
      </p:ext>
    </p:extLst>
  </p:cSld>
  <p:clrMapOvr>
    <a:masterClrMapping/>
  </p:clrMapOvr>
  <p:transition advTm="639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训练设置与性能评估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F860C4-3E48-45B8-B154-D80A5CE9835F}"/>
              </a:ext>
            </a:extLst>
          </p:cNvPr>
          <p:cNvSpPr txBox="1"/>
          <p:nvPr/>
        </p:nvSpPr>
        <p:spPr>
          <a:xfrm>
            <a:off x="99874" y="991073"/>
            <a:ext cx="10098474" cy="586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训练参数：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训练集与测试集样本数均为 </a:t>
            </a:r>
            <a:r>
              <a:rPr lang="en-US" altLang="zh-CN" dirty="0"/>
              <a:t>10000</a:t>
            </a:r>
            <a:r>
              <a:rPr lang="zh-CN" altLang="en-US" dirty="0"/>
              <a:t>，正负样本各占 </a:t>
            </a:r>
            <a:r>
              <a:rPr lang="en-US" altLang="zh-CN" dirty="0"/>
              <a:t>50%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损失函数：</a:t>
            </a:r>
            <a:r>
              <a:rPr lang="en-US" altLang="zh-CN" dirty="0" err="1"/>
              <a:t>BCEWithLogitsLoss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正样本：</a:t>
            </a:r>
            <a:r>
              <a:rPr lang="en-US" altLang="zh-CN" dirty="0"/>
              <a:t>label=1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Center signal + 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0&lt;|Shift|&lt;5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负样本：</a:t>
            </a:r>
            <a:r>
              <a:rPr lang="en-US" altLang="zh-CN" dirty="0"/>
              <a:t>label=0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|Shift|&gt;20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性能评估：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Untrained model</a:t>
            </a:r>
            <a:r>
              <a:rPr lang="zh-CN" altLang="en-US" dirty="0"/>
              <a:t>：最优滤波甄别决策；</a:t>
            </a:r>
            <a:r>
              <a:rPr lang="en-US" altLang="zh-CN" dirty="0"/>
              <a:t>Trained model</a:t>
            </a:r>
            <a:r>
              <a:rPr lang="zh-CN" altLang="en-US" dirty="0"/>
              <a:t>：神经网络优化之后的甄别决策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结果分析：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训练后模型在相同 </a:t>
            </a:r>
            <a:r>
              <a:rPr lang="en-US" altLang="zh-CN" dirty="0"/>
              <a:t>FPR </a:t>
            </a:r>
            <a:r>
              <a:rPr lang="zh-CN" altLang="en-US" dirty="0"/>
              <a:t>下表现出更低的 </a:t>
            </a:r>
            <a:r>
              <a:rPr lang="en-US" altLang="zh-CN" dirty="0"/>
              <a:t>FNR</a:t>
            </a:r>
            <a:r>
              <a:rPr lang="zh-CN" altLang="en-US" dirty="0"/>
              <a:t>，说明其检测性能有所提升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泛化性能良好，无明显过拟合</a:t>
            </a:r>
            <a:endParaRPr lang="en-US" altLang="zh-CN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442D10C-888D-4802-B5AE-D7823B0FAF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077704"/>
            <a:ext cx="3824152" cy="10093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08D3F6-9A14-4F92-B2AB-8C9245140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31" y="2234012"/>
            <a:ext cx="4715081" cy="28290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65041B-9A79-4AEC-B85B-167D0E087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704" y="1362531"/>
            <a:ext cx="7315215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22576"/>
      </p:ext>
    </p:extLst>
  </p:cSld>
  <p:clrMapOvr>
    <a:masterClrMapping/>
  </p:clrMapOvr>
  <p:transition advTm="639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物理先验初始化的作用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BF86D3-9006-4D62-97F5-55F46E3CFA25}"/>
              </a:ext>
            </a:extLst>
          </p:cNvPr>
          <p:cNvSpPr txBox="1"/>
          <p:nvPr/>
        </p:nvSpPr>
        <p:spPr>
          <a:xfrm>
            <a:off x="160500" y="1026046"/>
            <a:ext cx="10513168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在完全相同的网络结构下，仅改变第一层初始化方式：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Bank</a:t>
            </a:r>
            <a:r>
              <a:rPr lang="zh-CN" altLang="en-US" dirty="0"/>
              <a:t>：模板库权重预设；</a:t>
            </a:r>
            <a:r>
              <a:rPr lang="en-US" altLang="zh-CN" dirty="0"/>
              <a:t>Blank</a:t>
            </a:r>
            <a:r>
              <a:rPr lang="zh-CN" altLang="en-US" dirty="0"/>
              <a:t>：</a:t>
            </a:r>
            <a:r>
              <a:rPr lang="en-US" altLang="zh-CN" dirty="0"/>
              <a:t>Xavier </a:t>
            </a:r>
            <a:r>
              <a:rPr lang="zh-CN" altLang="en-US" dirty="0"/>
              <a:t>随机初始化（</a:t>
            </a:r>
            <a:r>
              <a:rPr lang="en-US" altLang="zh-CN" dirty="0"/>
              <a:t>10 </a:t>
            </a:r>
            <a:r>
              <a:rPr lang="zh-CN" altLang="en-US" dirty="0"/>
              <a:t>个 </a:t>
            </a:r>
            <a:r>
              <a:rPr lang="en-US" altLang="zh-CN" dirty="0"/>
              <a:t>seeds</a:t>
            </a:r>
            <a:r>
              <a:rPr lang="zh-CN" altLang="en-US" dirty="0"/>
              <a:t>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682D23-D22E-43A4-A167-20870C542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651"/>
          <a:stretch/>
        </p:blipFill>
        <p:spPr>
          <a:xfrm>
            <a:off x="6168008" y="1909799"/>
            <a:ext cx="4752528" cy="32473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D98A7B-A9FE-4659-9F47-03482513FB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2" r="50000"/>
          <a:stretch/>
        </p:blipFill>
        <p:spPr>
          <a:xfrm>
            <a:off x="911424" y="1909798"/>
            <a:ext cx="4633453" cy="32473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0A0382B-7B65-4D39-B483-D95F33A629C7}"/>
              </a:ext>
            </a:extLst>
          </p:cNvPr>
          <p:cNvSpPr txBox="1"/>
          <p:nvPr/>
        </p:nvSpPr>
        <p:spPr>
          <a:xfrm>
            <a:off x="111825" y="5197008"/>
            <a:ext cx="1196835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随机初始化模型在多次重复实验中均难以有效收敛，训练损失长期停留在高位，测试 </a:t>
            </a:r>
            <a:r>
              <a:rPr lang="en-US" altLang="zh-CN" dirty="0"/>
              <a:t>AUC </a:t>
            </a:r>
            <a:r>
              <a:rPr lang="zh-CN" altLang="en-US" dirty="0"/>
              <a:t>接近随机猜测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模板库权重预设可使网络快速进入有效优化区间，显著提高收敛速度与训练稳定性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对于当前网络结构，物理先验初始化不仅是加速手段，更是获得可用检测性能的关键</a:t>
            </a:r>
          </a:p>
        </p:txBody>
      </p:sp>
    </p:spTree>
    <p:extLst>
      <p:ext uri="{BB962C8B-B14F-4D97-AF65-F5344CB8AC3E}">
        <p14:creationId xmlns:p14="http://schemas.microsoft.com/office/powerpoint/2010/main" val="1055785776"/>
      </p:ext>
    </p:extLst>
  </p:cSld>
  <p:clrMapOvr>
    <a:masterClrMapping/>
  </p:clrMapOvr>
  <p:transition advTm="639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B017141C-BA93-40F3-99FA-7DA14BBBD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99" y="2543292"/>
            <a:ext cx="3570000" cy="252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CB0A351-4AF7-423C-8EA7-70AA73BF99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9" y="2543292"/>
            <a:ext cx="3570000" cy="25200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灵敏度优化性能评估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FA9C683-8D18-4905-9AD1-096F185A871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1535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测试：</a:t>
                </a:r>
                <a:r>
                  <a:rPr lang="zh-CN" altLang="en-US" sz="1600" dirty="0"/>
                  <a:t>测试集样本数为 </a:t>
                </a:r>
                <a:r>
                  <a:rPr lang="en-US" altLang="zh-CN" sz="1600" dirty="0"/>
                  <a:t>10000</a:t>
                </a:r>
                <a:r>
                  <a:rPr lang="zh-CN" altLang="en-US" sz="1600" dirty="0"/>
                  <a:t>，正负样本各占一半，共评估</a:t>
                </a:r>
                <a:r>
                  <a:rPr lang="en-US" altLang="zh-CN" sz="1600" dirty="0"/>
                  <a:t>9</a:t>
                </a:r>
                <a:r>
                  <a:rPr lang="zh-CN" altLang="en-US" sz="1600" dirty="0"/>
                  <a:t>个不同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水平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甄别算法：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b="0" dirty="0"/>
                  <a:t>单模板最优滤波过阈甄别；</a:t>
                </a:r>
                <a14:m>
                  <m:oMath xmlns:m="http://schemas.openxmlformats.org/officeDocument/2006/math"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sz="16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e>
                    </m:d>
                  </m:oMath>
                </a14:m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基于模板库的神经网络甄别算法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FA9C683-8D18-4905-9AD1-096F185A8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1535677"/>
              </a:xfrm>
              <a:prstGeom prst="rect">
                <a:avLst/>
              </a:prstGeom>
              <a:blipFill>
                <a:blip r:embed="rId7"/>
                <a:stretch>
                  <a:fillRect l="-255" b="-4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8CA99A8C-001F-445B-B9B8-45960F2849A4}"/>
              </a:ext>
            </a:extLst>
          </p:cNvPr>
          <p:cNvSpPr txBox="1"/>
          <p:nvPr/>
        </p:nvSpPr>
        <p:spPr>
          <a:xfrm>
            <a:off x="263352" y="4861199"/>
            <a:ext cx="11514120" cy="171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扫描</a:t>
            </a:r>
            <a:r>
              <a:rPr lang="en-US" altLang="zh-CN" dirty="0"/>
              <a:t> FNR vs FPR </a:t>
            </a:r>
            <a:r>
              <a:rPr lang="zh-CN" altLang="en-US" dirty="0"/>
              <a:t>曲线，在</a:t>
            </a:r>
            <a:r>
              <a:rPr lang="en-US" altLang="zh-CN" dirty="0"/>
              <a:t>FPR </a:t>
            </a:r>
            <a:r>
              <a:rPr lang="zh-CN" altLang="en-US" dirty="0"/>
              <a:t>相同的情况下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参考先前线圈的优化结果</a:t>
            </a:r>
            <a:r>
              <a:rPr lang="en-US" altLang="zh-CN" dirty="0"/>
              <a:t>fpr~0.001</a:t>
            </a:r>
            <a:r>
              <a:rPr lang="zh-CN" altLang="en-US" dirty="0"/>
              <a:t>，预计灵敏度最多下降</a:t>
            </a:r>
            <a:r>
              <a:rPr lang="en-US" altLang="zh-CN" dirty="0"/>
              <a:t>1</a:t>
            </a:r>
            <a:r>
              <a:rPr lang="zh-CN" altLang="en-US" dirty="0"/>
              <a:t>个量级</a:t>
            </a:r>
            <a:endParaRPr lang="en-US" altLang="zh-CN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F576BE3-7CEC-486B-B442-6C1B7EC833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17" y="5470011"/>
            <a:ext cx="2779886" cy="6034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C8D4B56-06A3-4E80-9F41-FB2B51FE2C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5435796"/>
            <a:ext cx="2425905" cy="64243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60CC040-FD8C-4326-8ED2-1856BE6501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80" y="2543292"/>
            <a:ext cx="357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09815"/>
      </p:ext>
    </p:extLst>
  </p:cSld>
  <p:clrMapOvr>
    <a:masterClrMapping/>
  </p:clrMapOvr>
  <p:transition advTm="639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Pipeline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7300F0-EC99-4EB1-919A-34B2AAF03B0D}"/>
              </a:ext>
            </a:extLst>
          </p:cNvPr>
          <p:cNvSpPr txBox="1"/>
          <p:nvPr/>
        </p:nvSpPr>
        <p:spPr>
          <a:xfrm>
            <a:off x="335360" y="1340768"/>
            <a:ext cx="613954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ADC(外部, 1MSPS, 20bit)</a:t>
            </a:r>
          </a:p>
          <a:p>
            <a:r>
              <a:rPr lang="zh-CN" altLang="en-US" dirty="0"/>
              <a:t>    │ 每1us送1个样点</a:t>
            </a:r>
          </a:p>
          <a:p>
            <a:r>
              <a:rPr lang="zh-CN" altLang="en-US" dirty="0"/>
              <a:t>    ▼</a:t>
            </a:r>
          </a:p>
          <a:p>
            <a:r>
              <a:rPr lang="zh-CN" altLang="en-US" dirty="0"/>
              <a:t>================ FPGA 内部 ================</a:t>
            </a:r>
          </a:p>
          <a:p>
            <a:r>
              <a:rPr lang="zh-CN" altLang="en-US" dirty="0"/>
              <a:t>输入寄存 / FIFO / 时钟域切换</a:t>
            </a:r>
          </a:p>
          <a:p>
            <a:r>
              <a:rPr lang="zh-CN" altLang="en-US" dirty="0"/>
              <a:t>    ▼</a:t>
            </a:r>
          </a:p>
          <a:p>
            <a:r>
              <a:rPr lang="zh-CN" altLang="en-US" dirty="0"/>
              <a:t>Loop RAM（保存最近20001点）</a:t>
            </a:r>
          </a:p>
          <a:p>
            <a:r>
              <a:rPr lang="zh-CN" altLang="en-US" dirty="0"/>
              <a:t>    ▼</a:t>
            </a:r>
          </a:p>
          <a:p>
            <a:r>
              <a:rPr lang="zh-CN" altLang="en-US" dirty="0"/>
              <a:t>18个模板乘加阵列</a:t>
            </a:r>
          </a:p>
          <a:p>
            <a:r>
              <a:rPr lang="zh-CN" altLang="en-US" dirty="0"/>
              <a:t>    ▼</a:t>
            </a:r>
          </a:p>
          <a:p>
            <a:r>
              <a:rPr lang="zh-CN" altLang="en-US" dirty="0"/>
              <a:t>18个结果</a:t>
            </a:r>
            <a:r>
              <a:rPr lang="en-US" altLang="zh-CN" dirty="0"/>
              <a:t>FIFO</a:t>
            </a:r>
            <a:endParaRPr lang="zh-CN" altLang="en-US" dirty="0"/>
          </a:p>
          <a:p>
            <a:r>
              <a:rPr lang="zh-CN" altLang="en-US" dirty="0"/>
              <a:t>    ▼</a:t>
            </a:r>
          </a:p>
          <a:p>
            <a:r>
              <a:rPr lang="zh-CN" altLang="en-US" dirty="0"/>
              <a:t>MAX选择</a:t>
            </a:r>
          </a:p>
          <a:p>
            <a:r>
              <a:rPr lang="zh-CN" altLang="en-US" dirty="0"/>
              <a:t>    ▼</a:t>
            </a:r>
          </a:p>
          <a:p>
            <a:r>
              <a:rPr lang="zh-CN" altLang="en-US" dirty="0"/>
              <a:t>阈值比较</a:t>
            </a:r>
          </a:p>
          <a:p>
            <a:r>
              <a:rPr lang="zh-CN" altLang="en-US" dirty="0"/>
              <a:t>    ▼</a:t>
            </a:r>
          </a:p>
          <a:p>
            <a:r>
              <a:rPr lang="zh-CN" altLang="en-US" dirty="0"/>
              <a:t>输出检测结果</a:t>
            </a:r>
          </a:p>
          <a:p>
            <a:r>
              <a:rPr lang="zh-CN" altLang="en-US" dirty="0"/>
              <a:t>=========================================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966055F-5B60-4CC8-9921-3A66C3947DA9}"/>
              </a:ext>
            </a:extLst>
          </p:cNvPr>
          <p:cNvSpPr txBox="1"/>
          <p:nvPr/>
        </p:nvSpPr>
        <p:spPr>
          <a:xfrm>
            <a:off x="5879976" y="3231701"/>
            <a:ext cx="6139542" cy="88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借助 </a:t>
            </a:r>
            <a:r>
              <a:rPr lang="en-US" altLang="zh-CN" dirty="0"/>
              <a:t>FPGA </a:t>
            </a:r>
            <a:r>
              <a:rPr lang="zh-CN" altLang="en-US" dirty="0"/>
              <a:t>流水并行结构，系统能够在单个采样周期内完成窗口更新、模板匹配和判决输出，</a:t>
            </a:r>
            <a:r>
              <a:rPr lang="zh-CN" altLang="en-US" b="1" dirty="0"/>
              <a:t>满足实时在线检测需求</a:t>
            </a:r>
          </a:p>
        </p:txBody>
      </p:sp>
    </p:spTree>
    <p:extLst>
      <p:ext uri="{BB962C8B-B14F-4D97-AF65-F5344CB8AC3E}">
        <p14:creationId xmlns:p14="http://schemas.microsoft.com/office/powerpoint/2010/main" val="445479006"/>
      </p:ext>
    </p:extLst>
  </p:cSld>
  <p:clrMapOvr>
    <a:masterClrMapping/>
  </p:clrMapOvr>
  <p:transition advTm="639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创新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E76282-F12D-4E23-BE67-75737C28F9CB}"/>
              </a:ext>
            </a:extLst>
          </p:cNvPr>
          <p:cNvSpPr txBox="1"/>
          <p:nvPr/>
        </p:nvSpPr>
        <p:spPr>
          <a:xfrm>
            <a:off x="407368" y="1340768"/>
            <a:ext cx="10585176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模板库 </a:t>
            </a:r>
            <a:r>
              <a:rPr lang="en-US" altLang="zh-CN" dirty="0"/>
              <a:t>+ </a:t>
            </a:r>
            <a:r>
              <a:rPr lang="zh-CN" altLang="en-US" dirty="0"/>
              <a:t>神经网络优化</a:t>
            </a:r>
            <a:r>
              <a:rPr lang="en-US" altLang="zh-CN" dirty="0"/>
              <a:t>+</a:t>
            </a:r>
            <a:r>
              <a:rPr lang="zh-CN" altLang="en-US" dirty="0"/>
              <a:t>硬件低延时实现神经网络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9400212"/>
      </p:ext>
    </p:extLst>
  </p:cSld>
  <p:clrMapOvr>
    <a:masterClrMapping/>
  </p:clrMapOvr>
  <p:transition advTm="639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物理问题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BA8FBB3-8C6A-478A-83B5-F16DD93E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5216"/>
            <a:ext cx="9144000" cy="243955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92A31C39-94C6-4B29-B5E5-438EA29AE083}"/>
              </a:ext>
            </a:extLst>
          </p:cNvPr>
          <p:cNvSpPr txBox="1"/>
          <p:nvPr/>
        </p:nvSpPr>
        <p:spPr>
          <a:xfrm>
            <a:off x="291410" y="3958692"/>
            <a:ext cx="11609180" cy="254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直接电压读出方案，经过采集之后的信号和噪声如图所示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信号：携带单磁荷的磁单极子以</a:t>
            </a:r>
            <a:r>
              <a:rPr lang="en-US" altLang="zh-CN" dirty="0"/>
              <a:t>1E-5 C</a:t>
            </a:r>
            <a:r>
              <a:rPr lang="zh-CN" altLang="en-US" dirty="0"/>
              <a:t>速度，正入射感应线圈，由于线圈的</a:t>
            </a:r>
            <a:r>
              <a:rPr lang="en-US" altLang="zh-CN" dirty="0"/>
              <a:t>LCR</a:t>
            </a:r>
            <a:r>
              <a:rPr lang="zh-CN" altLang="en-US" dirty="0"/>
              <a:t>效应，最终输出信号为震荡衰减的电压信号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噪声：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感应线圈热噪声，前放输入电压噪声</a:t>
            </a:r>
            <a:r>
              <a:rPr lang="zh-CN" altLang="en-US" dirty="0"/>
              <a:t>，前放输入电流噪声，采集卡噪声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物理问题：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甄别所采集数据是否含有磁单极子信号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178621"/>
      </p:ext>
    </p:extLst>
  </p:cSld>
  <p:clrMapOvr>
    <a:masterClrMapping/>
  </p:clrMapOvr>
  <p:transition advTm="639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信号甄别与二元假设检验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99AF0B-E546-499B-A66F-3E8B68A3534D}"/>
                  </a:ext>
                </a:extLst>
              </p:cNvPr>
              <p:cNvSpPr txBox="1"/>
              <p:nvPr/>
            </p:nvSpPr>
            <p:spPr>
              <a:xfrm>
                <a:off x="95250" y="1089023"/>
                <a:ext cx="11185326" cy="565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对于磁单极子的甄别可以归结为如下假设检验问题：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m:rPr>
                                  <m:nor/>
                                </m:rPr>
                                <a:rPr lang="en-US" altLang="zh-CN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为观测到的数据，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zh-CN" altLang="en-US" dirty="0"/>
                  <a:t>为磁单极子信号，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为噪声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决策：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0</a:t>
                </a:r>
                <a:r>
                  <a:rPr lang="zh-CN" altLang="en-US" dirty="0"/>
                  <a:t>代表决策为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，即观测到的信号为纯噪声</a:t>
                </a:r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1</a:t>
                </a:r>
                <a:r>
                  <a:rPr lang="zh-CN" altLang="en-US" dirty="0"/>
                  <a:t>代表决策为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，即观测到的信号为信号叠加噪声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由于磁单极子的速度和入射方向不同，其产生的信号形状也各不相同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磁单极子信号集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zh-CN" altLang="en-US" dirty="0"/>
                  <a:t>为磁单极子信号</a:t>
                </a:r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dirty="0"/>
                  <a:t>分别为信号相关参数与参数空间，包括磁单极子速度，入射方位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99AF0B-E546-499B-A66F-3E8B68A35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089023"/>
                <a:ext cx="11185326" cy="5659819"/>
              </a:xfrm>
              <a:prstGeom prst="rect">
                <a:avLst/>
              </a:prstGeom>
              <a:blipFill>
                <a:blip r:embed="rId3"/>
                <a:stretch>
                  <a:fillRect l="-491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2A63AE5-BCE3-47CF-A4F1-9C256137902B}"/>
              </a:ext>
            </a:extLst>
          </p:cNvPr>
          <p:cNvCxnSpPr/>
          <p:nvPr/>
        </p:nvCxnSpPr>
        <p:spPr>
          <a:xfrm>
            <a:off x="0" y="4221088"/>
            <a:ext cx="12192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F944DE67-DA80-4B45-BF19-3B5068A5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672" y="4584493"/>
            <a:ext cx="2448000" cy="1836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F2D0C3C-1AB2-4AD8-898B-74B64BFB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400" y="4584493"/>
            <a:ext cx="2448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47952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875E060-0999-4F0D-821E-1E5AD6B5D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742" y="1340768"/>
            <a:ext cx="2907538" cy="474478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最优滤波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476C22-3B59-479C-9DAD-2E19F8E1771A}"/>
                  </a:ext>
                </a:extLst>
              </p:cNvPr>
              <p:cNvSpPr txBox="1"/>
              <p:nvPr/>
            </p:nvSpPr>
            <p:spPr>
              <a:xfrm>
                <a:off x="381066" y="2642551"/>
                <a:ext cx="8463483" cy="353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最优滤波</a:t>
                </a:r>
                <a:r>
                  <a:rPr lang="zh-CN" altLang="en-US" sz="1600" dirty="0"/>
                  <a:t>：在数学上可以证明能够实现最优信噪比，并已广泛应用于 </a:t>
                </a:r>
                <a:r>
                  <a:rPr lang="en-US" altLang="zh-CN" sz="1600" dirty="0"/>
                  <a:t>LIGO</a:t>
                </a:r>
                <a:r>
                  <a:rPr lang="zh-CN" altLang="en-US" sz="1600" dirty="0"/>
                  <a:t>、</a:t>
                </a:r>
                <a:r>
                  <a:rPr lang="en-US" altLang="zh-CN" sz="1600" dirty="0"/>
                  <a:t>Virgo </a:t>
                </a:r>
                <a:r>
                  <a:rPr lang="zh-CN" altLang="en-US" sz="1600" dirty="0"/>
                  <a:t>和 </a:t>
                </a:r>
                <a:r>
                  <a:rPr lang="en-US" altLang="zh-CN" sz="1600" dirty="0"/>
                  <a:t>KAGRA </a:t>
                </a:r>
                <a:r>
                  <a:rPr lang="zh-CN" altLang="en-US" sz="1600" dirty="0"/>
                  <a:t>等实验中，用于探测微弱信号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信噪比定义</a:t>
                </a:r>
                <a:r>
                  <a:rPr lang="zh-CN" altLang="en-US" sz="1600" dirty="0"/>
                  <a:t>：信号时域最大幅值的平方与噪声均方根值平方之比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最优滤波传递函数：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zh-CN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滤波之后的信号形式：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6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476C22-3B59-479C-9DAD-2E19F8E17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6" y="2642551"/>
                <a:ext cx="8463483" cy="3538020"/>
              </a:xfrm>
              <a:prstGeom prst="rect">
                <a:avLst/>
              </a:prstGeom>
              <a:blipFill>
                <a:blip r:embed="rId5"/>
                <a:stretch>
                  <a:fillRect l="-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51AD1AB-A3A5-46A3-802D-5171A404707F}"/>
              </a:ext>
            </a:extLst>
          </p:cNvPr>
          <p:cNvSpPr txBox="1"/>
          <p:nvPr/>
        </p:nvSpPr>
        <p:spPr>
          <a:xfrm>
            <a:off x="6284264" y="4422236"/>
            <a:ext cx="262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省略归一化与时间对齐因子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DEB629C-4B38-41C1-9FEA-113494403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560" y="1040813"/>
            <a:ext cx="6286773" cy="17796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379C52-B882-4D05-8E48-C231C39E93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73" y="3248185"/>
            <a:ext cx="1527467" cy="5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4929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最优滤波时域形式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72D79D-6FA4-4080-BDBD-B1C068292C7E}"/>
              </a:ext>
            </a:extLst>
          </p:cNvPr>
          <p:cNvSpPr txBox="1"/>
          <p:nvPr/>
        </p:nvSpPr>
        <p:spPr>
          <a:xfrm>
            <a:off x="111825" y="1047455"/>
            <a:ext cx="11968350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/>
              <p:nvPr/>
            </p:nvSpPr>
            <p:spPr>
              <a:xfrm>
                <a:off x="335360" y="1124744"/>
                <a:ext cx="11521280" cy="4333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时域卷积实现延迟低、便于实时处理；频域实现需要 </a:t>
                </a:r>
                <a:r>
                  <a:rPr lang="en-US" altLang="zh-CN" dirty="0"/>
                  <a:t>FFT/IFFT </a:t>
                </a:r>
                <a:r>
                  <a:rPr lang="zh-CN" altLang="en-US" dirty="0"/>
                  <a:t>，会带来额外延迟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定义：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频域乘积等于时域卷积</a:t>
                </a:r>
                <a:r>
                  <a:rPr lang="zh-CN" altLang="en-US" sz="1800" dirty="0"/>
                  <a:t>：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18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最优滤波输出信号为</a:t>
                </a:r>
                <a:r>
                  <a:rPr lang="zh-CN" altLang="en-US" sz="1800" dirty="0"/>
                  <a:t>：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124744"/>
                <a:ext cx="11521280" cy="4333046"/>
              </a:xfrm>
              <a:prstGeom prst="rect">
                <a:avLst/>
              </a:prstGeom>
              <a:blipFill>
                <a:blip r:embed="rId3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772090"/>
      </p:ext>
    </p:extLst>
  </p:cSld>
  <p:clrMapOvr>
    <a:masterClrMapping/>
  </p:clrMapOvr>
  <p:transition advTm="639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896E8D1-396E-4960-BA1C-D72E3B4BA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0" b="33850"/>
          <a:stretch/>
        </p:blipFill>
        <p:spPr>
          <a:xfrm>
            <a:off x="207263" y="4149080"/>
            <a:ext cx="11777472" cy="25942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具体实现方法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CC1374-D937-478E-8361-F6AB798B8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62" y="1399408"/>
            <a:ext cx="4555875" cy="2562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8DFF8E-4855-4BC2-96CC-206224E0CC82}"/>
                  </a:ext>
                </a:extLst>
              </p:cNvPr>
              <p:cNvSpPr txBox="1"/>
              <p:nvPr/>
            </p:nvSpPr>
            <p:spPr>
              <a:xfrm>
                <a:off x="109846" y="1124744"/>
                <a:ext cx="3708216" cy="2973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连续数据流上的滑动卷积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卷积核：最优滤波模板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卷积输出：最优滤波结果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过阈甄别：判断是否存在信号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等效</a:t>
                </a:r>
                <a:r>
                  <a:rPr lang="en-US" altLang="zh-CN" dirty="0"/>
                  <a:t>Sliding window + </a:t>
                </a:r>
                <a:r>
                  <a:rPr lang="zh-CN" altLang="en-US" dirty="0"/>
                  <a:t>单点过阈甄别</a:t>
                </a:r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8DFF8E-4855-4BC2-96CC-206224E0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6" y="1124744"/>
                <a:ext cx="3708216" cy="2973058"/>
              </a:xfrm>
              <a:prstGeom prst="rect">
                <a:avLst/>
              </a:prstGeom>
              <a:blipFill>
                <a:blip r:embed="rId5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7D2C4227-8977-443E-BC11-A172981DC2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61" y="1887588"/>
            <a:ext cx="2475031" cy="22693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CE56494-26BF-4277-95DD-4382A6D8F3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323" y="-30327"/>
            <a:ext cx="9480177" cy="68580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7A3B3A4-5F10-4127-9FA0-2963031CF1D8}"/>
              </a:ext>
            </a:extLst>
          </p:cNvPr>
          <p:cNvSpPr txBox="1"/>
          <p:nvPr/>
        </p:nvSpPr>
        <p:spPr>
          <a:xfrm>
            <a:off x="8483021" y="1056591"/>
            <a:ext cx="37082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Artificial neural networks on FPGAs for real-time energy reconstruction of the ATLAS </a:t>
            </a:r>
            <a:r>
              <a:rPr lang="en-US" altLang="zh-CN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LAr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calorimeters[J]. Computing and Software for Big Science, 2021, 5(1): 19.</a:t>
            </a:r>
            <a:endParaRPr lang="zh-CN" altLang="en-US" sz="1200" i="1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DF52D19-8FE7-499F-B0D8-5E2434BC4EC5}"/>
              </a:ext>
            </a:extLst>
          </p:cNvPr>
          <p:cNvCxnSpPr/>
          <p:nvPr/>
        </p:nvCxnSpPr>
        <p:spPr>
          <a:xfrm>
            <a:off x="1703512" y="4509120"/>
            <a:ext cx="648072" cy="5760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CF0A2ED-6565-4133-8B2F-8E7FDE4C752D}"/>
              </a:ext>
            </a:extLst>
          </p:cNvPr>
          <p:cNvCxnSpPr>
            <a:cxnSpLocks/>
          </p:cNvCxnSpPr>
          <p:nvPr/>
        </p:nvCxnSpPr>
        <p:spPr>
          <a:xfrm flipV="1">
            <a:off x="7536160" y="4509120"/>
            <a:ext cx="757157" cy="3363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02062"/>
      </p:ext>
    </p:extLst>
  </p:cSld>
  <p:clrMapOvr>
    <a:masterClrMapping/>
  </p:clrMapOvr>
  <p:transition advTm="63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卷积核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5703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问题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zh-CN" alt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磁单极子速度与轨迹不同会导致波形差异；若为每个事件都用“自身波形”作模板虽最优但不现实，而使用单一固定模板会产生不可避免的 </a:t>
                </a:r>
                <a:r>
                  <a:rPr kumimoji="0" lang="en-US" altLang="zh-CN" sz="16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SNR </a:t>
                </a:r>
                <a:r>
                  <a:rPr kumimoji="0" lang="zh-CN" alt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损失</a:t>
                </a:r>
                <a:endPara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目的：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在参数空间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上构建模板库 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，用有限数量的模板对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实现覆盖，即实现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：对任意参数点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，至少存在一个模板使其与该信号的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mismatch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不超过预设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阈值</a:t>
                </a:r>
                <a:r>
                  <a:rPr kumimoji="0" lang="zh-CN" altLang="en-US" sz="16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  <m:t>𝑚𝑎𝑥</m:t>
                        </m:r>
                      </m:sub>
                    </m:sSub>
                  </m:oMath>
                </a14:m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对于含有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的信号，使用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进行滤波，得到的信噪比为：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使用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进行滤波，得到的信噪比为：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Mismatch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定义为信噪比的损失：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5703549"/>
              </a:xfrm>
              <a:prstGeom prst="rect">
                <a:avLst/>
              </a:prstGeom>
              <a:blipFill>
                <a:blip r:embed="rId7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图片 36">
            <a:extLst>
              <a:ext uri="{FF2B5EF4-FFF2-40B4-BE49-F238E27FC236}">
                <a16:creationId xmlns:a16="http://schemas.microsoft.com/office/drawing/2014/main" id="{AE5D7F97-16B4-464A-BACA-E838AB1403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84" y="2636913"/>
            <a:ext cx="3317029" cy="20358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CC279CA-AF93-4C39-A8F0-A8A5856BD7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85" y="3429000"/>
            <a:ext cx="1832229" cy="29013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BBC0335-30A4-47C7-AA23-C840C5DDE5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86" y="4149079"/>
            <a:ext cx="1917563" cy="41203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5E7E9CDB-C088-48EE-A36B-FE8E24E41F8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93" y="5101089"/>
            <a:ext cx="5568609" cy="7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66639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13257BCE-F5F3-4E1D-8F9E-337FA6383B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400" y="5334318"/>
            <a:ext cx="1943069" cy="145730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3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zh-CN" altLang="en-US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"/>
                <a:stretch>
                  <a:fillRect l="-2333" t="-14655" b="-2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对于线圈参数固定的情况下：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𝑣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是磁单极子的速度，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是磁单极子轨迹与线圈平面交点相对于线圈中心的偏移，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为球坐标入射方向的极角与方位角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的边界为：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在</m:t>
                    </m:r>
                    <m:r>
                      <m:rPr>
                        <m:sty m:val="p"/>
                      </m:rPr>
                      <a:rPr lang="el-GR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中不是均匀分布的，具体可以可以整理为：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并非参数空间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内所有的参数组合均为有效轨迹，存在与线圈相交或者在线圈外的无效轨迹，需要进行剔除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最终剩余参数空间上得到的真实物理参数分布记为：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blipFill>
                <a:blip r:embed="rId10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DB5142D-B963-49A4-A24C-44D59ACD61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09" y="1556792"/>
            <a:ext cx="1329981" cy="225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A95AB-C027-4C65-BE34-B8904C2B32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32" y="2636912"/>
            <a:ext cx="5102933" cy="2035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AECE84-C07C-4A76-BD03-99840CBE547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17" y="3212976"/>
            <a:ext cx="2834286" cy="113127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A47E283-88AC-45B9-B89F-7E2D0549CE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4" y="4853028"/>
            <a:ext cx="11716264" cy="2486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9473C97-8A8C-4CD3-B6D9-CFB0A476042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36" y="6020492"/>
            <a:ext cx="686324" cy="2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921"/>
      </p:ext>
    </p:extLst>
  </p:cSld>
  <p:clrMapOvr>
    <a:masterClrMapping/>
  </p:clrMapOvr>
  <p:transition advTm="6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FC7F2B3-37E4-4C29-A4F5-A30EDD4AD7C9}"/>
                  </a:ext>
                </a:extLst>
              </p:cNvPr>
              <p:cNvSpPr txBox="1"/>
              <p:nvPr/>
            </p:nvSpPr>
            <p:spPr>
              <a:xfrm>
                <a:off x="5980855" y="1035864"/>
                <a:ext cx="6171323" cy="5623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改进：</a:t>
                </a: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引入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Fisher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信息阵，描述参数空间中 </a:t>
                </a:r>
                <a:r>
                  <a:rPr lang="en-US" altLang="zh-CN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mismatch</a:t>
                </a: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的局部变化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具体做法：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据局部覆盖难度选择初始模板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根据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𝑝h𝑦𝑠</m:t>
                        </m:r>
                      </m:sub>
                    </m:sSub>
                    <m:d>
                      <m:dPr>
                        <m:ctrlPr>
                          <a:rPr lang="el-GR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l-GR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分布生成候选参数点并进行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排序，优先覆盖 </a:t>
                </a:r>
                <a:r>
                  <a:rPr lang="en-US" altLang="zh-CN" sz="1600" b="1" dirty="0">
                    <a:solidFill>
                      <a:prstClr val="black"/>
                    </a:solidFill>
                  </a:rPr>
                  <a:t>mismatch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变化较快的参数区域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计算候选点与现有模板库的 </a:t>
                </a:r>
                <a:r>
                  <a:rPr lang="en-US" altLang="zh-CN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mismatch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若观察到 </a:t>
                </a:r>
                <a:r>
                  <a:rPr lang="en-US" altLang="zh-CN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mismatch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，则加入模板库并更新剩余候选点与模板库的 </a:t>
                </a:r>
                <a:r>
                  <a:rPr lang="en-US" altLang="zh-CN" sz="1600" b="1" dirty="0">
                    <a:solidFill>
                      <a:prstClr val="black"/>
                    </a:solidFill>
                  </a:rPr>
                  <a:t>mismatch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重复上述操作，直到一次操作中不再观察到超过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的失配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测试并补洞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FC7F2B3-37E4-4C29-A4F5-A30EDD4A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855" y="1035864"/>
                <a:ext cx="6171323" cy="5623847"/>
              </a:xfrm>
              <a:prstGeom prst="rect">
                <a:avLst/>
              </a:prstGeom>
              <a:blipFill>
                <a:blip r:embed="rId5"/>
                <a:stretch>
                  <a:fillRect l="-494" b="-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模板库构建策略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39819" y="1052736"/>
                <a:ext cx="5984173" cy="4117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在引力波探测中，模板库构建常用的一种方法是随机放置，基本流程为：</a:t>
                </a: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选择一个起始模板，构成初始模板库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在参数空间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上随机生成一组候选参数点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计算候选点与现有模板库的 </a:t>
                </a:r>
                <a:r>
                  <a:rPr lang="en-US" altLang="zh-CN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mismatch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若观察到 </a:t>
                </a:r>
                <a:r>
                  <a:rPr lang="en-US" altLang="zh-CN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mismatch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，则加入模板库，否则丢弃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重复上述操作，直到一次操作中不再观察到超过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+mn-cs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的失配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存在的问题：</a:t>
                </a:r>
                <a:endParaRPr lang="en-US" altLang="zh-CN" sz="1600" b="1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初始模板的放置存在一定的随机性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完全随机采样无法优先关注 </a:t>
                </a:r>
                <a:r>
                  <a:rPr lang="en-US" altLang="zh-CN" sz="1600" dirty="0"/>
                  <a:t>mismatch </a:t>
                </a:r>
                <a:r>
                  <a:rPr lang="zh-CN" altLang="en-US" sz="1600" dirty="0"/>
                  <a:t>变化剧烈的参数区域，易导致参数空间覆盖不均匀，甚至出现局部覆盖空洞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9" y="1052736"/>
                <a:ext cx="5984173" cy="4117346"/>
              </a:xfrm>
              <a:prstGeom prst="rect">
                <a:avLst/>
              </a:prstGeom>
              <a:blipFill>
                <a:blip r:embed="rId6"/>
                <a:stretch>
                  <a:fillRect l="-612" b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0DE4ECD6-0435-47DC-9590-3CBF65DC7D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9" y="2072643"/>
            <a:ext cx="3152457" cy="4644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1B4297-E51B-4EEE-A1ED-0A93FF8498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90" y="2780928"/>
            <a:ext cx="1949257" cy="486400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D200C13-4443-4C46-B15B-470902569B4F}"/>
              </a:ext>
            </a:extLst>
          </p:cNvPr>
          <p:cNvCxnSpPr>
            <a:cxnSpLocks/>
          </p:cNvCxnSpPr>
          <p:nvPr/>
        </p:nvCxnSpPr>
        <p:spPr>
          <a:xfrm>
            <a:off x="5951984" y="945657"/>
            <a:ext cx="0" cy="591234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90148"/>
      </p:ext>
    </p:extLst>
  </p:cSld>
  <p:clrMapOvr>
    <a:masterClrMapping/>
  </p:clrMapOvr>
  <p:transition advTm="639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9809"/>
  <p:tag name="ORIGINALWIDTH" val=" 7207.349"/>
  <p:tag name="OUTPUTTYPE" val="PNG"/>
  <p:tag name="IGUANATEXVERSION" val="162"/>
  <p:tag name="LATEXADDIN" val="\documentclass{article}&#10;\usepackage{amsmath}&#10;\usepackage{amssymb}&#10;\pagestyle{empty}&#10;\begin{document}&#10;&#10;\begin{equation*}&#10;\log v \sim \mathrm{Uniform}\!\left(\log v_{\min},\, \log v_{\max}\right);&#10;\rho_0^2 \sim \mathrm{Uniform}\!\left(0,\,R_{\mathrm{inner}}^2\right);&#10;\cos\theta \sim \mathrm{Uniform}\!\left(\cos\theta_{\max},\,\cos\theta_{\min}\right)&#10;=&#10;\mathrm{Uniform}(0,1);&#10;\phi \sim \mathrm{Uniform}(0,2\pi)&#10;\end{equation*}&#10;&#10;\end{document}"/>
  <p:tag name="IGUANATEXSIZE" val="16"/>
  <p:tag name="IGUANATEXCURSOR" val="265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.4837"/>
  <p:tag name="ORIGINALWIDTH" val=" 422.1972"/>
  <p:tag name="OUTPUTTYPE" val="PNG"/>
  <p:tag name="IGUANATEXVERSION" val="162"/>
  <p:tag name="LATEXADDIN" val="\documentclass{article}&#10;\usepackage{amsmath}&#10;\usepackage{amssymb}&#10;\pagestyle{empty}&#10;\begin{document}&#10;&#10;\begin{equation*}&#10;q_{\mathrm{phys}}(\boldsymbol{\gamma})&#10;\end{equation*}&#10;&#10;\end{document}"/>
  <p:tag name="IGUANATEXSIZE" val="16"/>
  <p:tag name="IGUANATEXCURSOR" val="158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5.7143"/>
  <p:tag name="ORIGINALWIDTH" val=" 1939.258"/>
  <p:tag name="OUTPUTTYPE" val="PNG"/>
  <p:tag name="IGUANATEXVERSION" val="162"/>
  <p:tag name="LATEXADDIN" val="\documentclass{article}&#10;\usepackage{amsmath}&#10;\usepackage{amssymb}&#10;\pagestyle{empty}&#10;\begin{document}&#10;&#10;\begin{equation*}&#10;m(\boldsymbol{\gamma},\boldsymbol{\gamma}+\Delta\boldsymbol{\gamma})&#10;\approx&#10;\sum_{a,b} g_{ab}(\boldsymbol{\gamma})\,\Delta\gamma^{a}\Delta\gamma^{b}&#10;\end{equation*}&#10;&#10;\end{document}"/>
  <p:tag name="IGUANATEXSIZE" val="16"/>
  <p:tag name="IGUANATEXCURSOR" val="26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99.2126"/>
  <p:tag name="ORIGINALWIDTH" val=" 1199.1"/>
  <p:tag name="OUTPUTTYPE" val="PNG"/>
  <p:tag name="IGUANATEXVERSION" val="162"/>
  <p:tag name="LATEXADDIN" val="\documentclass{article}&#10;\usepackage{amsmath}&#10;\usepackage{amssymb}&#10;\pagestyle{empty}&#10;\begin{document}&#10;&#10;\begin{equation*}&#10;g_{ab}(\boldsymbol{\gamma})&#10;=&#10;\left\langle&#10;\frac{\partial \hat{s}_{\boldsymbol{\gamma}}}{\partial \gamma^{a}},&#10;\frac{\partial \hat{s}_{\boldsymbol{\gamma}}}{\partial \gamma^{b}}&#10;\right\rangle&#10;\end{equation*}&#10;&#10;\end{document}"/>
  <p:tag name="IGUANATEXSIZE" val="16"/>
  <p:tag name="IGUANATEXCURSOR" val="31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49.4563"/>
  <p:tag name="ORIGINALWIDTH" val=" 1949.756"/>
  <p:tag name="OUTPUTTYPE" val="PNG"/>
  <p:tag name="IGUANATEXVERSION" val="162"/>
  <p:tag name="LATEXADDIN" val="\documentclass{article}&#10;\usepackage{amsmath}&#10;\usepackage{amssymb}&#10;\pagestyle{empty}&#10;\begin{document}&#10;&#10;\begin{equation*}&#10;\Pr\!\left(p_{\mathrm{true}} \ge p_{\mathrm{lower}}\right) = 1-\alpha&#10;\end{equation*}&#10;\begin{equation*}&#10;p_{\mathrm{lower}}=\mathrm{BetaInv}\!\left(\alpha,\,k,\,N_{\mathrm{val}}-k+1\right)&#10;\end{equation*}&#10;&#10;\end{document}"/>
  <p:tag name="IGUANATEXSIZE" val="16"/>
  <p:tag name="IGUANATEXCURSOR" val="14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864.267"/>
  <p:tag name="OUTPUTTYPE" val="PNG"/>
  <p:tag name="IGUANATEXVERSION" val="162"/>
  <p:tag name="LATEXADDIN" val="\documentclass{article}&#10;\usepackage{amsmath}&#10;\usepackage{amssymb}&#10;\pagestyle{empty}&#10;\begin{document}&#10;&#10;\begin{equation*}&#10;\log v \sim \mathrm{Uniform}\!\left(\log v_{\min},\, \log v_{\max}\right)&#10;\end{equation*}&#10;&#10;\end{document}"/>
  <p:tag name="IGUANATEXSIZE" val="16"/>
  <p:tag name="IGUANATEXCURSOR" val="193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239.595"/>
  <p:tag name="OUTPUTTYPE" val="PNG"/>
  <p:tag name="IGUANATEXVERSION" val="162"/>
  <p:tag name="LATEXADDIN" val="\documentclass{article}&#10;\usepackage{amsmath}&#10;\usepackage{amssymb}&#10;\pagestyle{empty}&#10;\begin{document}&#10;&#10;\begin{equation*}&#10;(v,\rho_0,\theta,\phi)=(v,0,0,0)&#10;\end{equation*}&#10;&#10;\end{document}"/>
  <p:tag name="IGUANATEXSIZE" val="16"/>
  <p:tag name="IGUANATEXCURSOR" val="15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290.589"/>
  <p:tag name="OUTPUTTYPE" val="PNG"/>
  <p:tag name="IGUANATEXVERSION" val="162"/>
  <p:tag name="LATEXADDIN" val="\documentclass{article}&#10;\usepackage{amsmath}&#10;\usepackage{amssymb}&#10;\pagestyle{empty}&#10;\begin{document}&#10;&#10;\begin{equation*}&#10;(v,\rho_0,\theta,\phi)\sim(v_0,0,0,0)&#10;\end{equation*}&#10;&#10;\end{document}"/>
  <p:tag name="IGUANATEXSIZE" val="16"/>
  <p:tag name="IGUANATEXCURSOR" val="14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11.661"/>
  <p:tag name="ORIGINALWIDTH" val=" 1549.306"/>
  <p:tag name="OUTPUTTYPE" val="PNG"/>
  <p:tag name="IGUANATEXVERSION" val="162"/>
  <p:tag name="LATEXADDIN" val="\documentclass{article}&#10;\usepackage{amsmath}&#10;\usepackage{amssymb}&#10;\pagestyle{empty}&#10;\begin{document}&#10;&#10;\begin{equation*}&#10;\mathbf{z}&#10;=&#10;\mathbf{W}_1\,\mathbf{x},&#10;\qquad&#10;\mathbf{W}_1&#10;=&#10;\begin{bmatrix}&#10;\mathbf{g}_{\boldsymbol{\gamma}_1}^{\mathsf{T}}\\&#10;\mathbf{g}_{\boldsymbol{\gamma}_2}^{\mathsf{T}}\\&#10;\vdots\\&#10;\mathbf{g}_{\boldsymbol{\gamma}_K}^{\mathsf{T}}&#10;\end{bmatrix}&#10;\label{eq:first_layer}&#10;\end{equation*}&#10;&#10;\end{document}"/>
  <p:tag name="IGUANATEXSIZE" val="16"/>
  <p:tag name="IGUANATEXCURSOR" val="36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20.9224"/>
  <p:tag name="ORIGINALWIDTH" val=" 2352.456"/>
  <p:tag name="OUTPUTTYPE" val="PNG"/>
  <p:tag name="IGUANATEXVERSION" val="162"/>
  <p:tag name="LATEXADDIN" val="\documentclass{article}&#10;\usepackage{amsmath}&#10;\usepackage{amssymb}&#10;\pagestyle{empty}&#10;\begin{document}&#10;&#10;&#10;\begin{equation*}&#10;\sigma(\hat{y})=\frac{1}{1+\exp(-\hat{y})}&#10;\end{equation*}&#10;&#10;\begin{equation*}&#10;\mathcal{L}&#10;=&#10;-\Big[&#10;y\log\big(\sigma(\hat{y})\big)&#10;+&#10;(1-y)\log\big(1-\sigma(\hat{y})\big)&#10;\Big]&#10;\end{equation*}&#10;&#10;\end{document}"/>
  <p:tag name="IGUANATEXSIZE" val="16"/>
  <p:tag name="IGUANATEXCURSOR" val="163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0.21"/>
  <p:tag name="ORIGINALWIDTH" val=" 939.6325"/>
  <p:tag name="OUTPUTTYPE" val="PNG"/>
  <p:tag name="IGUANATEXVERSION" val="162"/>
  <p:tag name="LATEXADDIN" val="\documentclass{article}&#10;\usepackage{amsmath}&#10;\usepackage{amssymb}&#10;\pagestyle{empty}&#10;\begin{document}&#10;&#10;\begin{equation*}&#10;\mathrm{SNR} = \frac{\max\!\left(A_S^2\right)}{\left\langle A_N^2 \right\rangle}&#10;\end{equation*}&#10;&#10;\end{document}"/>
  <p:tag name="IGUANATEXSIZE" val="16"/>
  <p:tag name="IGUANATEXCURSOR" val="12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9.9587"/>
  <p:tag name="ORIGINALWIDTH" val=" 1520.06"/>
  <p:tag name="OUTPUTTYPE" val="PNG"/>
  <p:tag name="IGUANATEXVERSION" val="162"/>
  <p:tag name="LATEXADDIN" val="\documentclass{article}&#10;\usepackage{amsmath}&#10;\usepackage{amssymb}&#10;\pagestyle{empty}&#10;\begin{document}&#10;&#10;\begin{equation*}&#10;\frac{Q_{\mathrm{NN}}}{Q_{\mathrm{single}}}&#10;=&#10;\left(&#10;\frac{1 - \mathrm{FNR}_{\mathrm{single}}}{1 - \mathrm{FNR}_{\mathrm{NN}}}&#10;\right)^3&#10;\end{equation*}&#10;&#10;\end{document}"/>
  <p:tag name="IGUANATEXSIZE" val="18"/>
  <p:tag name="IGUANATEXCURSOR" val="25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95.2006"/>
  <p:tag name="ORIGINALWIDTH" val=" 1492.313"/>
  <p:tag name="OUTPUTTYPE" val="PNG"/>
  <p:tag name="IGUANATEXVERSION" val="162"/>
  <p:tag name="LATEXADDIN" val="\documentclass{article}&#10;\usepackage{amsmath}&#10;\usepackage{amssymb}&#10;\pagestyle{empty}&#10;\begin{document}&#10;&#10;\begin{equation*}&#10;Q =&#10;\frac{&#10;g\!\left(&#10;\frac{\Lambda \, \mathrm{FPR}^{N_c}}&#10;{\pi r_{\mathrm{coil}}^{2} \, N_c! \, \Delta t}&#10;\right)&#10;}{&#10;4 \pi A_{\mathrm{geo}} \, \Lambda \, (1 - \mathrm{FNR})^{N_c}&#10;}&#10;\end{equation*}&#10;&#10;\end{document}"/>
  <p:tag name="IGUANATEXSIZE" val="16"/>
  <p:tag name="IGUANATEXCURSOR" val="30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2040.495"/>
  <p:tag name="OUTPUTTYPE" val="PNG"/>
  <p:tag name="IGUANATEXVERSION" val="162"/>
  <p:tag name="LATEXADDIN" val="\documentclass{article}&#10;\usepackage{amsmath}&#10;\pagestyle{empty}&#10;\begin{document}&#10;&#10;$\forall \gamma \in \Gamma, \exists s_k \in B \text{ s.t. } m(\gamma, s_k) \le m_{\max}$&#10;&#10;\end{document}"/>
  <p:tag name="IGUANATEXSIZE" val="16"/>
  <p:tag name="IGUANATEXCURSOR" val="153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78.4777"/>
  <p:tag name="ORIGINALWIDTH" val=" 1127.109"/>
  <p:tag name="OUTPUTTYPE" val="PNG"/>
  <p:tag name="IGUANATEXVERSION" val="162"/>
  <p:tag name="LATEXADDIN" val="\documentclass{article}&#10;\usepackage{amsmath}&#10;\pagestyle{empty}&#10;\begin{document}&#10;&#10;\begin{equation*}&#10;\mathrm{SNR}_{ii}&#10;=&#10;\left|\left\langle s_{\boldsymbol{\gamma}_i}, \hat{s}_{\boldsymbol{\gamma}_i} \right\rangle\right|^{2}&#10;\end{equation*}&#10;&#10;\end{document}"/>
  <p:tag name="IGUANATEXSIZE" val="16"/>
  <p:tag name="IGUANATEXCURSOR" val="23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3.4684"/>
  <p:tag name="ORIGINALWIDTH" val=" 1179.603"/>
  <p:tag name="OUTPUTTYPE" val="PNG"/>
  <p:tag name="IGUANATEXVERSION" val="162"/>
  <p:tag name="LATEXADDIN" val="\documentclass{article}&#10;\usepackage{amsmath}&#10;\pagestyle{empty}&#10;\begin{document}&#10;&#10;\begin{equation*}&#10;\mathrm{SNR}_{ij}&#10;=&#10;\left|\left\langle s_{\boldsymbol{\gamma}_i}, \hat{s}_{\boldsymbol{\gamma}_j} \right\rangle\right|^{2}&#10;\end{equation*}&#10;&#10;\end{document}"/>
  <p:tag name="IGUANATEXSIZE" val="16"/>
  <p:tag name="IGUANATEXCURSOR" val="115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63.442"/>
  <p:tag name="ORIGINALWIDTH" val=" 3425.572"/>
  <p:tag name="OUTPUTTYPE" val="PNG"/>
  <p:tag name="IGUANATEXVERSION" val="162"/>
  <p:tag name="LATEXADDIN" val="\documentclass{article}&#10;\usepackage{amsmath}&#10;\usepackage{amssymb}&#10;\pagestyle{empty}&#10;\begin{document}&#10;&#10;\begin{equation*}&#10;m(\boldsymbol{\gamma}_i,\boldsymbol{\gamma}_j)&#10;\triangleq 1 - \frac{\mathrm{SNR}_{ij}}{\mathrm{SNR}_{ii}}&#10;= 1 - \frac{\left| \left\langle s_{\boldsymbol{\gamma}_i}, \hat{s}_{\boldsymbol{\gamma}_j} \right\rangle \right|^{2}}{\left| \left\langle s_{\boldsymbol{\gamma}_i}, \hat{s}_{\boldsymbol{\gamma}_i} \right\rangle \right|^{2}}&#10;= 1 - \left| \left\langle \hat{s}_{\boldsymbol{\gamma}_i}, \hat{s}_{\boldsymbol{\gamma}_j} \right\rangle \right|^{2}&#10;\end{equation*}&#10;&#10;\end{document}"/>
  <p:tag name="IGUANATEXSIZE" val="16"/>
  <p:tag name="IGUANATEXCURSOR" val="58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486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8.7327"/>
  <p:tag name="ORIGINALWIDTH" val=" 818.1477"/>
  <p:tag name="OUTPUTTYPE" val="PNG"/>
  <p:tag name="IGUANATEXVERSION" val="162"/>
  <p:tag name="LATEXADDIN" val="\documentclass{article}&#10;\usepackage{amsmath}&#10;\usepackage{amssymb}&#10;\pagestyle{empty}&#10;\begin{document}&#10;&#10;\begin{equation*}&#10;\boldsymbol{\gamma}\triangleq (v,\rho_0,\theta,\phi)&#10;\end{equation*}&#10;&#10;\end{document}"/>
  <p:tag name="IGUANATEXSIZE" val="16"/>
  <p:tag name="IGUANATEXCURSOR" val="17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3139.107"/>
  <p:tag name="OUTPUTTYPE" val="PNG"/>
  <p:tag name="IGUANATEXVERSION" val="162"/>
  <p:tag name="LATEXADDIN" val="\documentclass{article}&#10;\usepackage{amsmath}&#10;\usepackage{amssymb}&#10;\pagestyle{empty}&#10;\begin{document}&#10;&#10;\begin{equation*}&#10;\Gamma&#10;=&#10;\left[v_{\min},v_{\max}\right]\times&#10;\left[\rho_{\min},\rho_{\max}\right]\times&#10;\left[\theta_{\min},\theta_{\max}\right]\times&#10;\left[\phi_{\min},\phi_{\max}\right]&#10;\end{equation*}&#10;&#10;\end{document}"/>
  <p:tag name="IGUANATEXSIZE" val="16"/>
  <p:tag name="IGUANATEXCURSOR" val="29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95.913"/>
  <p:tag name="ORIGINALWIDTH" val=" 1743.532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  v_{\min} &amp;= 10^{-5}c, \quad &amp;v_{\max} &amp;= 10^{-1}c \\&#10;  \rho_{\min} &amp;= 0, \quad &amp;\rho_{\max} &amp;= R_{\mathrm{inner}} \\&#10;  \theta_{\min} &amp;= 0, \quad &amp;\theta_{\max} &amp;= \pi/2 \\&#10;  \phi_{\min} &amp;= 0, \quad &amp;\phi_{\max} &amp;= 2\pi&#10;\end{aligned}&#10;\end{equation*}&#10;&#10;\end{document}"/>
  <p:tag name="IGUANATEXSIZE" val="16"/>
  <p:tag name="IGUANATEXCURSOR" val="30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159788</TotalTime>
  <Words>2057</Words>
  <Application>Microsoft Office PowerPoint</Application>
  <PresentationFormat>宽屏</PresentationFormat>
  <Paragraphs>268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黑体</vt:lpstr>
      <vt:lpstr>华文行楷</vt:lpstr>
      <vt:lpstr>微软雅黑</vt:lpstr>
      <vt:lpstr>Arial</vt:lpstr>
      <vt:lpstr>Calibri</vt:lpstr>
      <vt:lpstr>Calibri Light</vt:lpstr>
      <vt:lpstr>Cambria Math</vt:lpstr>
      <vt:lpstr>Wingdings</vt:lpstr>
      <vt:lpstr>ppt模板</vt:lpstr>
      <vt:lpstr>Office 主题</vt:lpstr>
      <vt:lpstr>磁单极子超灵敏感应探测 原型系统研究</vt:lpstr>
      <vt:lpstr>物理问题</vt:lpstr>
      <vt:lpstr>信号甄别与二元假设检验</vt:lpstr>
      <vt:lpstr>最优滤波</vt:lpstr>
      <vt:lpstr>最优滤波时域形式</vt:lpstr>
      <vt:lpstr>具体实现方法</vt:lpstr>
      <vt:lpstr>模板库/卷积核</vt:lpstr>
      <vt:lpstr>参数空间Γ</vt:lpstr>
      <vt:lpstr>模板库构建策略</vt:lpstr>
      <vt:lpstr>模板库构建与验证</vt:lpstr>
      <vt:lpstr>速度扫描</vt:lpstr>
      <vt:lpstr>模板库 vs 速度扫描</vt:lpstr>
      <vt:lpstr>模板库更严格结果</vt:lpstr>
      <vt:lpstr>神经网络在粒子信号甄别中的应用</vt:lpstr>
      <vt:lpstr>训练设置与性能评估</vt:lpstr>
      <vt:lpstr>物理先验初始化的作用</vt:lpstr>
      <vt:lpstr>灵敏度优化性能评估</vt:lpstr>
      <vt:lpstr>Pipeline</vt:lpstr>
      <vt:lpstr>创新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yechangqing</cp:lastModifiedBy>
  <cp:revision>2722</cp:revision>
  <dcterms:created xsi:type="dcterms:W3CDTF">2013-02-25T11:17:00Z</dcterms:created>
  <dcterms:modified xsi:type="dcterms:W3CDTF">2026-03-19T05:37:55Z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