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28"/>
  </p:notesMasterIdLst>
  <p:handoutMasterIdLst>
    <p:handoutMasterId r:id="rId29"/>
  </p:handoutMasterIdLst>
  <p:sldIdLst>
    <p:sldId id="1666" r:id="rId2"/>
    <p:sldId id="1479" r:id="rId3"/>
    <p:sldId id="1744" r:id="rId4"/>
    <p:sldId id="1773" r:id="rId5"/>
    <p:sldId id="1765" r:id="rId6"/>
    <p:sldId id="1776" r:id="rId7"/>
    <p:sldId id="1774" r:id="rId8"/>
    <p:sldId id="1777" r:id="rId9"/>
    <p:sldId id="1766" r:id="rId10"/>
    <p:sldId id="1778" r:id="rId11"/>
    <p:sldId id="1767" r:id="rId12"/>
    <p:sldId id="1779" r:id="rId13"/>
    <p:sldId id="1768" r:id="rId14"/>
    <p:sldId id="1780" r:id="rId15"/>
    <p:sldId id="1784" r:id="rId16"/>
    <p:sldId id="1783" r:id="rId17"/>
    <p:sldId id="1782" r:id="rId18"/>
    <p:sldId id="1769" r:id="rId19"/>
    <p:sldId id="1741" r:id="rId20"/>
    <p:sldId id="1771" r:id="rId21"/>
    <p:sldId id="1615" r:id="rId22"/>
    <p:sldId id="1500" r:id="rId23"/>
    <p:sldId id="1619" r:id="rId24"/>
    <p:sldId id="1623" r:id="rId25"/>
    <p:sldId id="1640" r:id="rId26"/>
    <p:sldId id="1637" r:id="rId27"/>
  </p:sldIdLst>
  <p:sldSz cx="9144000" cy="6858000" type="screen4x3"/>
  <p:notesSz cx="6792913" cy="992505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 wang" initials="lw" lastIdx="1" clrIdx="0">
    <p:extLst>
      <p:ext uri="{19B8F6BF-5375-455C-9EA6-DF929625EA0E}">
        <p15:presenceInfo xmlns:p15="http://schemas.microsoft.com/office/powerpoint/2012/main" userId="7dbf4ba8da585acb" providerId="Windows Live"/>
      </p:ext>
    </p:extLst>
  </p:cmAuthor>
  <p:cmAuthor id="2" name="yechangqing" initials="y" lastIdx="10" clrIdx="1">
    <p:extLst>
      <p:ext uri="{19B8F6BF-5375-455C-9EA6-DF929625EA0E}">
        <p15:presenceInfo xmlns:p15="http://schemas.microsoft.com/office/powerpoint/2012/main" userId="yechangqi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93D81CF-94F2-401A-BA57-92F5A7B2D0C5}" styleName="中度样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02" autoAdjust="0"/>
    <p:restoredTop sz="96314" autoAdjust="0"/>
  </p:normalViewPr>
  <p:slideViewPr>
    <p:cSldViewPr>
      <p:cViewPr>
        <p:scale>
          <a:sx n="100" d="100"/>
          <a:sy n="100" d="100"/>
        </p:scale>
        <p:origin x="2010" y="36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87" d="100"/>
          <a:sy n="87" d="100"/>
        </p:scale>
        <p:origin x="3192"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409B3C11-F805-4C3D-B9B8-752E9494D35F}"/>
              </a:ext>
            </a:extLst>
          </p:cNvPr>
          <p:cNvSpPr>
            <a:spLocks noGrp="1"/>
          </p:cNvSpPr>
          <p:nvPr>
            <p:ph type="hdr" sz="quarter"/>
          </p:nvPr>
        </p:nvSpPr>
        <p:spPr>
          <a:xfrm>
            <a:off x="0" y="0"/>
            <a:ext cx="2943596" cy="497976"/>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FD5A85D1-4FA1-4E48-AC75-56CE810179CF}"/>
              </a:ext>
            </a:extLst>
          </p:cNvPr>
          <p:cNvSpPr>
            <a:spLocks noGrp="1"/>
          </p:cNvSpPr>
          <p:nvPr>
            <p:ph type="dt" sz="quarter" idx="1"/>
          </p:nvPr>
        </p:nvSpPr>
        <p:spPr>
          <a:xfrm>
            <a:off x="3847745" y="0"/>
            <a:ext cx="2943596" cy="497976"/>
          </a:xfrm>
          <a:prstGeom prst="rect">
            <a:avLst/>
          </a:prstGeom>
        </p:spPr>
        <p:txBody>
          <a:bodyPr vert="horz" lIns="91440" tIns="45720" rIns="91440" bIns="45720" rtlCol="0"/>
          <a:lstStyle>
            <a:lvl1pPr algn="r">
              <a:defRPr sz="1200"/>
            </a:lvl1pPr>
          </a:lstStyle>
          <a:p>
            <a:fld id="{D032DBAE-07B3-4811-AC70-5CD08B07C79A}" type="datetimeFigureOut">
              <a:rPr lang="zh-CN" altLang="en-US" smtClean="0"/>
              <a:t>2026/3/13</a:t>
            </a:fld>
            <a:endParaRPr lang="zh-CN" altLang="en-US"/>
          </a:p>
        </p:txBody>
      </p:sp>
      <p:sp>
        <p:nvSpPr>
          <p:cNvPr id="4" name="页脚占位符 3">
            <a:extLst>
              <a:ext uri="{FF2B5EF4-FFF2-40B4-BE49-F238E27FC236}">
                <a16:creationId xmlns:a16="http://schemas.microsoft.com/office/drawing/2014/main" id="{6B965668-4C6A-4879-8D96-399A01EADBC2}"/>
              </a:ext>
            </a:extLst>
          </p:cNvPr>
          <p:cNvSpPr>
            <a:spLocks noGrp="1"/>
          </p:cNvSpPr>
          <p:nvPr>
            <p:ph type="ftr" sz="quarter" idx="2"/>
          </p:nvPr>
        </p:nvSpPr>
        <p:spPr>
          <a:xfrm>
            <a:off x="0" y="9427076"/>
            <a:ext cx="2943596" cy="497975"/>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6B486C0A-2161-431B-8BC4-0048994DB6D6}"/>
              </a:ext>
            </a:extLst>
          </p:cNvPr>
          <p:cNvSpPr>
            <a:spLocks noGrp="1"/>
          </p:cNvSpPr>
          <p:nvPr>
            <p:ph type="sldNum" sz="quarter" idx="3"/>
          </p:nvPr>
        </p:nvSpPr>
        <p:spPr>
          <a:xfrm>
            <a:off x="3847745" y="9427076"/>
            <a:ext cx="2943596" cy="497975"/>
          </a:xfrm>
          <a:prstGeom prst="rect">
            <a:avLst/>
          </a:prstGeom>
        </p:spPr>
        <p:txBody>
          <a:bodyPr vert="horz" lIns="91440" tIns="45720" rIns="91440" bIns="45720" rtlCol="0" anchor="b"/>
          <a:lstStyle>
            <a:lvl1pPr algn="r">
              <a:defRPr sz="1200"/>
            </a:lvl1pPr>
          </a:lstStyle>
          <a:p>
            <a:fld id="{56CCF8C8-E817-4D99-A4D5-E1B58232D367}" type="slidenum">
              <a:rPr lang="zh-CN" altLang="en-US" smtClean="0"/>
              <a:t>‹#›</a:t>
            </a:fld>
            <a:endParaRPr lang="zh-CN" altLang="en-US"/>
          </a:p>
        </p:txBody>
      </p:sp>
    </p:spTree>
    <p:extLst>
      <p:ext uri="{BB962C8B-B14F-4D97-AF65-F5344CB8AC3E}">
        <p14:creationId xmlns:p14="http://schemas.microsoft.com/office/powerpoint/2010/main" val="9304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0B81A020-D781-4672-BA54-ABD7001C275C}"/>
              </a:ext>
            </a:extLst>
          </p:cNvPr>
          <p:cNvSpPr>
            <a:spLocks noGrp="1"/>
          </p:cNvSpPr>
          <p:nvPr>
            <p:ph type="hdr" sz="quarter"/>
          </p:nvPr>
        </p:nvSpPr>
        <p:spPr>
          <a:xfrm>
            <a:off x="0" y="0"/>
            <a:ext cx="2943596" cy="497976"/>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a:extLst>
              <a:ext uri="{FF2B5EF4-FFF2-40B4-BE49-F238E27FC236}">
                <a16:creationId xmlns:a16="http://schemas.microsoft.com/office/drawing/2014/main" id="{B23EE2D2-A42B-4EA8-A6E2-21B8CFFEE99D}"/>
              </a:ext>
            </a:extLst>
          </p:cNvPr>
          <p:cNvSpPr>
            <a:spLocks noGrp="1"/>
          </p:cNvSpPr>
          <p:nvPr>
            <p:ph type="dt" idx="1"/>
          </p:nvPr>
        </p:nvSpPr>
        <p:spPr>
          <a:xfrm>
            <a:off x="3847745" y="0"/>
            <a:ext cx="2943596" cy="497976"/>
          </a:xfrm>
          <a:prstGeom prst="rect">
            <a:avLst/>
          </a:prstGeom>
        </p:spPr>
        <p:txBody>
          <a:bodyPr vert="horz" lIns="91440" tIns="45720" rIns="91440" bIns="45720" rtlCol="0"/>
          <a:lstStyle>
            <a:lvl1pPr algn="r">
              <a:defRPr sz="1200"/>
            </a:lvl1pPr>
          </a:lstStyle>
          <a:p>
            <a:pPr>
              <a:defRPr/>
            </a:pPr>
            <a:fld id="{E00688EF-04A8-4DA9-97EE-1D7B6287A4F1}" type="datetimeFigureOut">
              <a:rPr lang="zh-CN" altLang="en-US"/>
              <a:pPr>
                <a:defRPr/>
              </a:pPr>
              <a:t>2026/3/13</a:t>
            </a:fld>
            <a:endParaRPr lang="zh-CN" altLang="en-US"/>
          </a:p>
        </p:txBody>
      </p:sp>
      <p:sp>
        <p:nvSpPr>
          <p:cNvPr id="4" name="幻灯片图像占位符 3">
            <a:extLst>
              <a:ext uri="{FF2B5EF4-FFF2-40B4-BE49-F238E27FC236}">
                <a16:creationId xmlns:a16="http://schemas.microsoft.com/office/drawing/2014/main" id="{7E3F9AEB-5FCC-40FB-B809-DBA64CD28BB2}"/>
              </a:ext>
            </a:extLst>
          </p:cNvPr>
          <p:cNvSpPr>
            <a:spLocks noGrp="1" noRot="1" noChangeAspect="1"/>
          </p:cNvSpPr>
          <p:nvPr>
            <p:ph type="sldImg" idx="2"/>
          </p:nvPr>
        </p:nvSpPr>
        <p:spPr>
          <a:xfrm>
            <a:off x="1163638" y="1239838"/>
            <a:ext cx="4465637" cy="3351212"/>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a:extLst>
              <a:ext uri="{FF2B5EF4-FFF2-40B4-BE49-F238E27FC236}">
                <a16:creationId xmlns:a16="http://schemas.microsoft.com/office/drawing/2014/main" id="{CD219B32-0C7D-43E5-A1A6-6402D8322737}"/>
              </a:ext>
            </a:extLst>
          </p:cNvPr>
          <p:cNvSpPr>
            <a:spLocks noGrp="1"/>
          </p:cNvSpPr>
          <p:nvPr>
            <p:ph type="body" sz="quarter" idx="3"/>
          </p:nvPr>
        </p:nvSpPr>
        <p:spPr>
          <a:xfrm>
            <a:off x="679292" y="4776431"/>
            <a:ext cx="5434330" cy="3907988"/>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二级</a:t>
            </a:r>
          </a:p>
          <a:p>
            <a:pPr lvl="2"/>
            <a:r>
              <a:rPr lang="zh-CN" altLang="en-US" noProof="0"/>
              <a:t>三级</a:t>
            </a:r>
          </a:p>
          <a:p>
            <a:pPr lvl="3"/>
            <a:r>
              <a:rPr lang="zh-CN" altLang="en-US" noProof="0"/>
              <a:t>四级</a:t>
            </a:r>
          </a:p>
          <a:p>
            <a:pPr lvl="4"/>
            <a:r>
              <a:rPr lang="zh-CN" altLang="en-US" noProof="0"/>
              <a:t>五级</a:t>
            </a:r>
          </a:p>
        </p:txBody>
      </p:sp>
      <p:sp>
        <p:nvSpPr>
          <p:cNvPr id="6" name="页脚占位符 5">
            <a:extLst>
              <a:ext uri="{FF2B5EF4-FFF2-40B4-BE49-F238E27FC236}">
                <a16:creationId xmlns:a16="http://schemas.microsoft.com/office/drawing/2014/main" id="{51BA2490-8EBA-4D74-8B34-F46176D0EE11}"/>
              </a:ext>
            </a:extLst>
          </p:cNvPr>
          <p:cNvSpPr>
            <a:spLocks noGrp="1"/>
          </p:cNvSpPr>
          <p:nvPr>
            <p:ph type="ftr" sz="quarter" idx="4"/>
          </p:nvPr>
        </p:nvSpPr>
        <p:spPr>
          <a:xfrm>
            <a:off x="0" y="9427076"/>
            <a:ext cx="2943596" cy="497975"/>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a:extLst>
              <a:ext uri="{FF2B5EF4-FFF2-40B4-BE49-F238E27FC236}">
                <a16:creationId xmlns:a16="http://schemas.microsoft.com/office/drawing/2014/main" id="{7ACB40F5-D785-4BC8-9F88-EE2EB0C3A993}"/>
              </a:ext>
            </a:extLst>
          </p:cNvPr>
          <p:cNvSpPr>
            <a:spLocks noGrp="1"/>
          </p:cNvSpPr>
          <p:nvPr>
            <p:ph type="sldNum" sz="quarter" idx="5"/>
          </p:nvPr>
        </p:nvSpPr>
        <p:spPr>
          <a:xfrm>
            <a:off x="3847745" y="9427076"/>
            <a:ext cx="2943596" cy="49797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14AB2B21-51AE-4EEE-A1A4-F8380AC81888}"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14AB2B21-51AE-4EEE-A1A4-F8380AC81888}" type="slidenum">
              <a:rPr lang="zh-CN" altLang="en-US" smtClean="0"/>
              <a:pPr>
                <a:defRPr/>
              </a:pPr>
              <a:t>1</a:t>
            </a:fld>
            <a:endParaRPr lang="zh-CN" altLang="en-US"/>
          </a:p>
        </p:txBody>
      </p:sp>
    </p:spTree>
    <p:extLst>
      <p:ext uri="{BB962C8B-B14F-4D97-AF65-F5344CB8AC3E}">
        <p14:creationId xmlns:p14="http://schemas.microsoft.com/office/powerpoint/2010/main" val="2493963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14AB2B21-51AE-4EEE-A1A4-F8380AC81888}" type="slidenum">
              <a:rPr lang="zh-CN" altLang="en-US" smtClean="0"/>
              <a:pPr>
                <a:defRPr/>
              </a:pPr>
              <a:t>21</a:t>
            </a:fld>
            <a:endParaRPr lang="zh-CN" altLang="en-US"/>
          </a:p>
        </p:txBody>
      </p:sp>
    </p:spTree>
    <p:extLst>
      <p:ext uri="{BB962C8B-B14F-4D97-AF65-F5344CB8AC3E}">
        <p14:creationId xmlns:p14="http://schemas.microsoft.com/office/powerpoint/2010/main" val="769025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14AB2B21-51AE-4EEE-A1A4-F8380AC81888}" type="slidenum">
              <a:rPr lang="zh-CN" altLang="en-US" smtClean="0"/>
              <a:pPr>
                <a:defRPr/>
              </a:pPr>
              <a:t>22</a:t>
            </a:fld>
            <a:endParaRPr lang="zh-CN" altLang="en-US"/>
          </a:p>
        </p:txBody>
      </p:sp>
    </p:spTree>
    <p:extLst>
      <p:ext uri="{BB962C8B-B14F-4D97-AF65-F5344CB8AC3E}">
        <p14:creationId xmlns:p14="http://schemas.microsoft.com/office/powerpoint/2010/main" val="3684326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F81F87-3656-48AB-9014-9E3519E1D676}"/>
              </a:ext>
            </a:extLst>
          </p:cNvPr>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a:extLst>
              <a:ext uri="{FF2B5EF4-FFF2-40B4-BE49-F238E27FC236}">
                <a16:creationId xmlns:a16="http://schemas.microsoft.com/office/drawing/2014/main" id="{AA6449F1-A1A1-4340-BEE6-378C3C43D22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82EA2E3-E792-44B1-9C12-EAC8D7DA6C2A}"/>
              </a:ext>
            </a:extLst>
          </p:cNvPr>
          <p:cNvSpPr>
            <a:spLocks noGrp="1"/>
          </p:cNvSpPr>
          <p:nvPr>
            <p:ph type="dt" sz="half" idx="10"/>
          </p:nvPr>
        </p:nvSpPr>
        <p:spPr/>
        <p:txBody>
          <a:bodyPr/>
          <a:lstStyle/>
          <a:p>
            <a:pPr>
              <a:defRPr/>
            </a:pPr>
            <a:endParaRPr lang="en-US" altLang="zh-CN" dirty="0"/>
          </a:p>
        </p:txBody>
      </p:sp>
      <p:sp>
        <p:nvSpPr>
          <p:cNvPr id="5" name="页脚占位符 4">
            <a:extLst>
              <a:ext uri="{FF2B5EF4-FFF2-40B4-BE49-F238E27FC236}">
                <a16:creationId xmlns:a16="http://schemas.microsoft.com/office/drawing/2014/main" id="{736F20ED-ACC7-476D-87B9-07469AA7BECE}"/>
              </a:ext>
            </a:extLst>
          </p:cNvPr>
          <p:cNvSpPr>
            <a:spLocks noGrp="1"/>
          </p:cNvSpPr>
          <p:nvPr>
            <p:ph type="ftr" sz="quarter" idx="11"/>
          </p:nvPr>
        </p:nvSpPr>
        <p:spPr/>
        <p:txBody>
          <a:bodyPr/>
          <a:lstStyle/>
          <a:p>
            <a:pPr>
              <a:defRPr/>
            </a:pPr>
            <a:endParaRPr lang="en-US" altLang="zh-CN" dirty="0"/>
          </a:p>
        </p:txBody>
      </p:sp>
      <p:sp>
        <p:nvSpPr>
          <p:cNvPr id="6" name="灯片编号占位符 5">
            <a:extLst>
              <a:ext uri="{FF2B5EF4-FFF2-40B4-BE49-F238E27FC236}">
                <a16:creationId xmlns:a16="http://schemas.microsoft.com/office/drawing/2014/main" id="{64BED3E8-BAFC-4B0E-8E44-3CCC9E3021D5}"/>
              </a:ext>
            </a:extLst>
          </p:cNvPr>
          <p:cNvSpPr>
            <a:spLocks noGrp="1"/>
          </p:cNvSpPr>
          <p:nvPr>
            <p:ph type="sldNum" sz="quarter" idx="12"/>
          </p:nvPr>
        </p:nvSpPr>
        <p:spPr/>
        <p:txBody>
          <a:bodyPr/>
          <a:lstStyle/>
          <a:p>
            <a:pPr>
              <a:defRPr/>
            </a:pPr>
            <a:fld id="{330181D9-487F-424F-A4D5-93BA9AD789F5}" type="slidenum">
              <a:rPr lang="en-US" altLang="zh-CN" smtClean="0"/>
              <a:pPr>
                <a:defRPr/>
              </a:pPr>
              <a:t>‹#›</a:t>
            </a:fld>
            <a:endParaRPr lang="en-US" altLang="zh-CN" dirty="0"/>
          </a:p>
        </p:txBody>
      </p:sp>
    </p:spTree>
    <p:extLst>
      <p:ext uri="{BB962C8B-B14F-4D97-AF65-F5344CB8AC3E}">
        <p14:creationId xmlns:p14="http://schemas.microsoft.com/office/powerpoint/2010/main" val="4253687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49644D-5E54-4C9B-96BA-935A40795A48}"/>
              </a:ext>
            </a:extLst>
          </p:cNvPr>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图片占位符 2">
            <a:extLst>
              <a:ext uri="{FF2B5EF4-FFF2-40B4-BE49-F238E27FC236}">
                <a16:creationId xmlns:a16="http://schemas.microsoft.com/office/drawing/2014/main" id="{477F78AA-C8A4-45EE-ABDD-144A88C43A1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a:extLst>
              <a:ext uri="{FF2B5EF4-FFF2-40B4-BE49-F238E27FC236}">
                <a16:creationId xmlns:a16="http://schemas.microsoft.com/office/drawing/2014/main" id="{D99AF2BC-DBFB-4196-AED8-34F081F9227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a:extLst>
              <a:ext uri="{FF2B5EF4-FFF2-40B4-BE49-F238E27FC236}">
                <a16:creationId xmlns:a16="http://schemas.microsoft.com/office/drawing/2014/main" id="{D584E868-4C12-43B9-A254-4F633C906B26}"/>
              </a:ext>
            </a:extLst>
          </p:cNvPr>
          <p:cNvSpPr>
            <a:spLocks noGrp="1"/>
          </p:cNvSpPr>
          <p:nvPr>
            <p:ph type="dt" sz="half" idx="10"/>
          </p:nvPr>
        </p:nvSpPr>
        <p:spPr/>
        <p:txBody>
          <a:bodyPr/>
          <a:lstStyle/>
          <a:p>
            <a:pPr>
              <a:defRPr/>
            </a:pPr>
            <a:endParaRPr lang="en-US" altLang="zh-CN" dirty="0"/>
          </a:p>
        </p:txBody>
      </p:sp>
      <p:sp>
        <p:nvSpPr>
          <p:cNvPr id="6" name="页脚占位符 5">
            <a:extLst>
              <a:ext uri="{FF2B5EF4-FFF2-40B4-BE49-F238E27FC236}">
                <a16:creationId xmlns:a16="http://schemas.microsoft.com/office/drawing/2014/main" id="{511F3D4A-353D-423F-94DC-FF532D205D45}"/>
              </a:ext>
            </a:extLst>
          </p:cNvPr>
          <p:cNvSpPr>
            <a:spLocks noGrp="1"/>
          </p:cNvSpPr>
          <p:nvPr>
            <p:ph type="ftr" sz="quarter" idx="11"/>
          </p:nvPr>
        </p:nvSpPr>
        <p:spPr/>
        <p:txBody>
          <a:bodyPr/>
          <a:lstStyle/>
          <a:p>
            <a:pPr>
              <a:defRPr/>
            </a:pPr>
            <a:endParaRPr lang="en-US" altLang="zh-CN" dirty="0"/>
          </a:p>
        </p:txBody>
      </p:sp>
      <p:sp>
        <p:nvSpPr>
          <p:cNvPr id="7" name="灯片编号占位符 6">
            <a:extLst>
              <a:ext uri="{FF2B5EF4-FFF2-40B4-BE49-F238E27FC236}">
                <a16:creationId xmlns:a16="http://schemas.microsoft.com/office/drawing/2014/main" id="{0D355C76-69FD-4F91-A4DE-D0A213274DEB}"/>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283396963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9330DF-AB01-439C-BDCD-184FA5F00E9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3DAB032-124F-4899-9A09-4928847F1F6E}"/>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4A951B5-882E-4BCC-9563-00616EB6B3C2}"/>
              </a:ext>
            </a:extLst>
          </p:cNvPr>
          <p:cNvSpPr>
            <a:spLocks noGrp="1"/>
          </p:cNvSpPr>
          <p:nvPr>
            <p:ph type="dt" sz="half" idx="10"/>
          </p:nvPr>
        </p:nvSpPr>
        <p:spPr/>
        <p:txBody>
          <a:bodyPr/>
          <a:lstStyle/>
          <a:p>
            <a:pPr>
              <a:defRPr/>
            </a:pPr>
            <a:endParaRPr lang="en-US" altLang="zh-CN" dirty="0"/>
          </a:p>
        </p:txBody>
      </p:sp>
      <p:sp>
        <p:nvSpPr>
          <p:cNvPr id="5" name="页脚占位符 4">
            <a:extLst>
              <a:ext uri="{FF2B5EF4-FFF2-40B4-BE49-F238E27FC236}">
                <a16:creationId xmlns:a16="http://schemas.microsoft.com/office/drawing/2014/main" id="{020A1958-5038-438C-A828-55CE92E476FE}"/>
              </a:ext>
            </a:extLst>
          </p:cNvPr>
          <p:cNvSpPr>
            <a:spLocks noGrp="1"/>
          </p:cNvSpPr>
          <p:nvPr>
            <p:ph type="ftr" sz="quarter" idx="11"/>
          </p:nvPr>
        </p:nvSpPr>
        <p:spPr/>
        <p:txBody>
          <a:bodyPr/>
          <a:lstStyle/>
          <a:p>
            <a:pPr>
              <a:defRPr/>
            </a:pPr>
            <a:endParaRPr lang="en-US" altLang="zh-CN" dirty="0"/>
          </a:p>
        </p:txBody>
      </p:sp>
      <p:sp>
        <p:nvSpPr>
          <p:cNvPr id="6" name="灯片编号占位符 5">
            <a:extLst>
              <a:ext uri="{FF2B5EF4-FFF2-40B4-BE49-F238E27FC236}">
                <a16:creationId xmlns:a16="http://schemas.microsoft.com/office/drawing/2014/main" id="{1B77E22A-1AF0-4A43-A267-0738B84494CF}"/>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197044387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8F6BC8D-FA25-406E-87A6-512A92214C46}"/>
              </a:ext>
            </a:extLst>
          </p:cNvPr>
          <p:cNvSpPr>
            <a:spLocks noGrp="1"/>
          </p:cNvSpPr>
          <p:nvPr>
            <p:ph type="title" orient="vert"/>
          </p:nvPr>
        </p:nvSpPr>
        <p:spPr>
          <a:xfrm>
            <a:off x="6543675" y="365125"/>
            <a:ext cx="1971675"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D6D06E9-D819-4469-83B9-EF767FDEA2DE}"/>
              </a:ext>
            </a:extLst>
          </p:cNvPr>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A9BE229-70F9-46C9-9C23-D13F3E0C001B}"/>
              </a:ext>
            </a:extLst>
          </p:cNvPr>
          <p:cNvSpPr>
            <a:spLocks noGrp="1"/>
          </p:cNvSpPr>
          <p:nvPr>
            <p:ph type="dt" sz="half" idx="10"/>
          </p:nvPr>
        </p:nvSpPr>
        <p:spPr/>
        <p:txBody>
          <a:bodyPr/>
          <a:lstStyle/>
          <a:p>
            <a:pPr>
              <a:defRPr/>
            </a:pPr>
            <a:endParaRPr lang="en-US" altLang="zh-CN" dirty="0"/>
          </a:p>
        </p:txBody>
      </p:sp>
      <p:sp>
        <p:nvSpPr>
          <p:cNvPr id="5" name="页脚占位符 4">
            <a:extLst>
              <a:ext uri="{FF2B5EF4-FFF2-40B4-BE49-F238E27FC236}">
                <a16:creationId xmlns:a16="http://schemas.microsoft.com/office/drawing/2014/main" id="{B702BC56-B600-4640-A2CD-1C14EE0863D4}"/>
              </a:ext>
            </a:extLst>
          </p:cNvPr>
          <p:cNvSpPr>
            <a:spLocks noGrp="1"/>
          </p:cNvSpPr>
          <p:nvPr>
            <p:ph type="ftr" sz="quarter" idx="11"/>
          </p:nvPr>
        </p:nvSpPr>
        <p:spPr/>
        <p:txBody>
          <a:bodyPr/>
          <a:lstStyle/>
          <a:p>
            <a:pPr>
              <a:defRPr/>
            </a:pPr>
            <a:endParaRPr lang="en-US" altLang="zh-CN" dirty="0"/>
          </a:p>
        </p:txBody>
      </p:sp>
      <p:sp>
        <p:nvSpPr>
          <p:cNvPr id="6" name="灯片编号占位符 5">
            <a:extLst>
              <a:ext uri="{FF2B5EF4-FFF2-40B4-BE49-F238E27FC236}">
                <a16:creationId xmlns:a16="http://schemas.microsoft.com/office/drawing/2014/main" id="{146CC9A1-C95D-4A78-8512-708949A02791}"/>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346733325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498AAD-E6DB-4F0D-BE69-17D36443918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651F035-FB6A-4B26-B3EC-702505AE12F7}"/>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014A0C8-A198-416B-BB49-C7F1DE13AFFF}"/>
              </a:ext>
            </a:extLst>
          </p:cNvPr>
          <p:cNvSpPr>
            <a:spLocks noGrp="1"/>
          </p:cNvSpPr>
          <p:nvPr>
            <p:ph type="dt" sz="half" idx="10"/>
          </p:nvPr>
        </p:nvSpPr>
        <p:spPr/>
        <p:txBody>
          <a:bodyPr/>
          <a:lstStyle/>
          <a:p>
            <a:pPr>
              <a:defRPr/>
            </a:pPr>
            <a:endParaRPr lang="en-US" altLang="zh-CN" dirty="0"/>
          </a:p>
        </p:txBody>
      </p:sp>
      <p:sp>
        <p:nvSpPr>
          <p:cNvPr id="5" name="页脚占位符 4">
            <a:extLst>
              <a:ext uri="{FF2B5EF4-FFF2-40B4-BE49-F238E27FC236}">
                <a16:creationId xmlns:a16="http://schemas.microsoft.com/office/drawing/2014/main" id="{314E4F9A-19C7-470E-9B2C-3DEEB285B363}"/>
              </a:ext>
            </a:extLst>
          </p:cNvPr>
          <p:cNvSpPr>
            <a:spLocks noGrp="1"/>
          </p:cNvSpPr>
          <p:nvPr>
            <p:ph type="ftr" sz="quarter" idx="11"/>
          </p:nvPr>
        </p:nvSpPr>
        <p:spPr/>
        <p:txBody>
          <a:bodyPr/>
          <a:lstStyle/>
          <a:p>
            <a:pPr>
              <a:defRPr/>
            </a:pPr>
            <a:endParaRPr lang="en-US" altLang="zh-CN" dirty="0"/>
          </a:p>
        </p:txBody>
      </p:sp>
      <p:sp>
        <p:nvSpPr>
          <p:cNvPr id="6" name="灯片编号占位符 5">
            <a:extLst>
              <a:ext uri="{FF2B5EF4-FFF2-40B4-BE49-F238E27FC236}">
                <a16:creationId xmlns:a16="http://schemas.microsoft.com/office/drawing/2014/main" id="{D77C12D0-E88E-434A-994C-0E93E3C768C3}"/>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10853469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E2EEC6-667E-4C9C-81DE-4F8355F7305A}"/>
              </a:ext>
            </a:extLst>
          </p:cNvPr>
          <p:cNvSpPr>
            <a:spLocks noGrp="1"/>
          </p:cNvSpPr>
          <p:nvPr>
            <p:ph type="title"/>
          </p:nvPr>
        </p:nvSpPr>
        <p:spPr>
          <a:xfrm>
            <a:off x="623888" y="1709739"/>
            <a:ext cx="7886700" cy="2852737"/>
          </a:xfrm>
        </p:spPr>
        <p:txBody>
          <a:bodyPr anchor="b"/>
          <a:lstStyle>
            <a:lvl1pPr>
              <a:defRPr sz="4500"/>
            </a:lvl1pPr>
          </a:lstStyle>
          <a:p>
            <a:r>
              <a:rPr lang="zh-CN" altLang="en-US"/>
              <a:t>单击此处编辑母版标题样式</a:t>
            </a:r>
          </a:p>
        </p:txBody>
      </p:sp>
      <p:sp>
        <p:nvSpPr>
          <p:cNvPr id="3" name="文本占位符 2">
            <a:extLst>
              <a:ext uri="{FF2B5EF4-FFF2-40B4-BE49-F238E27FC236}">
                <a16:creationId xmlns:a16="http://schemas.microsoft.com/office/drawing/2014/main" id="{EDE96B14-FB7A-4106-9F19-E36C0D749C0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CD1A0CE-E429-446A-9806-2E2DC1338AAE}"/>
              </a:ext>
            </a:extLst>
          </p:cNvPr>
          <p:cNvSpPr>
            <a:spLocks noGrp="1"/>
          </p:cNvSpPr>
          <p:nvPr>
            <p:ph type="dt" sz="half" idx="10"/>
          </p:nvPr>
        </p:nvSpPr>
        <p:spPr/>
        <p:txBody>
          <a:bodyPr/>
          <a:lstStyle/>
          <a:p>
            <a:pPr>
              <a:defRPr/>
            </a:pPr>
            <a:endParaRPr lang="en-US" altLang="zh-CN" dirty="0"/>
          </a:p>
        </p:txBody>
      </p:sp>
      <p:sp>
        <p:nvSpPr>
          <p:cNvPr id="5" name="页脚占位符 4">
            <a:extLst>
              <a:ext uri="{FF2B5EF4-FFF2-40B4-BE49-F238E27FC236}">
                <a16:creationId xmlns:a16="http://schemas.microsoft.com/office/drawing/2014/main" id="{FA139376-B66C-4CDF-98C5-855A96911EB6}"/>
              </a:ext>
            </a:extLst>
          </p:cNvPr>
          <p:cNvSpPr>
            <a:spLocks noGrp="1"/>
          </p:cNvSpPr>
          <p:nvPr>
            <p:ph type="ftr" sz="quarter" idx="11"/>
          </p:nvPr>
        </p:nvSpPr>
        <p:spPr/>
        <p:txBody>
          <a:bodyPr/>
          <a:lstStyle/>
          <a:p>
            <a:pPr>
              <a:defRPr/>
            </a:pPr>
            <a:endParaRPr lang="en-US" altLang="zh-CN" dirty="0"/>
          </a:p>
        </p:txBody>
      </p:sp>
      <p:sp>
        <p:nvSpPr>
          <p:cNvPr id="6" name="灯片编号占位符 5">
            <a:extLst>
              <a:ext uri="{FF2B5EF4-FFF2-40B4-BE49-F238E27FC236}">
                <a16:creationId xmlns:a16="http://schemas.microsoft.com/office/drawing/2014/main" id="{AA498D8F-E820-472C-899F-EA257400ECE2}"/>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81551962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B279F0-3E23-410E-9F14-D877396F338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09CFE51-C81B-458F-912E-E086467D37E7}"/>
              </a:ext>
            </a:extLst>
          </p:cNvPr>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2B77B75-1744-4F06-8518-9F0D997099CB}"/>
              </a:ext>
            </a:extLst>
          </p:cNvPr>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302D0D2-1210-45E6-BC22-C26E687FDA30}"/>
              </a:ext>
            </a:extLst>
          </p:cNvPr>
          <p:cNvSpPr>
            <a:spLocks noGrp="1"/>
          </p:cNvSpPr>
          <p:nvPr>
            <p:ph type="dt" sz="half" idx="10"/>
          </p:nvPr>
        </p:nvSpPr>
        <p:spPr/>
        <p:txBody>
          <a:bodyPr/>
          <a:lstStyle/>
          <a:p>
            <a:pPr>
              <a:defRPr/>
            </a:pPr>
            <a:endParaRPr lang="en-US" altLang="zh-CN" dirty="0"/>
          </a:p>
        </p:txBody>
      </p:sp>
      <p:sp>
        <p:nvSpPr>
          <p:cNvPr id="6" name="页脚占位符 5">
            <a:extLst>
              <a:ext uri="{FF2B5EF4-FFF2-40B4-BE49-F238E27FC236}">
                <a16:creationId xmlns:a16="http://schemas.microsoft.com/office/drawing/2014/main" id="{488EE33D-4664-4C31-8E80-215F011EA0F5}"/>
              </a:ext>
            </a:extLst>
          </p:cNvPr>
          <p:cNvSpPr>
            <a:spLocks noGrp="1"/>
          </p:cNvSpPr>
          <p:nvPr>
            <p:ph type="ftr" sz="quarter" idx="11"/>
          </p:nvPr>
        </p:nvSpPr>
        <p:spPr/>
        <p:txBody>
          <a:bodyPr/>
          <a:lstStyle/>
          <a:p>
            <a:pPr>
              <a:defRPr/>
            </a:pPr>
            <a:endParaRPr lang="en-US" altLang="zh-CN" dirty="0"/>
          </a:p>
        </p:txBody>
      </p:sp>
      <p:sp>
        <p:nvSpPr>
          <p:cNvPr id="7" name="灯片编号占位符 6">
            <a:extLst>
              <a:ext uri="{FF2B5EF4-FFF2-40B4-BE49-F238E27FC236}">
                <a16:creationId xmlns:a16="http://schemas.microsoft.com/office/drawing/2014/main" id="{69F2BC3D-4F5D-43D3-9F17-143784DFBC28}"/>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228708193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57AE3B-5A9B-47F4-9A17-6917B0C9E6BD}"/>
              </a:ext>
            </a:extLst>
          </p:cNvPr>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CD9D50F-E60D-4375-AB5B-D11B905749E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a:extLst>
              <a:ext uri="{FF2B5EF4-FFF2-40B4-BE49-F238E27FC236}">
                <a16:creationId xmlns:a16="http://schemas.microsoft.com/office/drawing/2014/main" id="{B70BB658-8866-4022-B721-E59414D431B3}"/>
              </a:ext>
            </a:extLst>
          </p:cNvPr>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90C4F2AA-CCF8-4D0C-9C95-8BC48033B07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a:extLst>
              <a:ext uri="{FF2B5EF4-FFF2-40B4-BE49-F238E27FC236}">
                <a16:creationId xmlns:a16="http://schemas.microsoft.com/office/drawing/2014/main" id="{8EB9082D-6F7D-4BFE-9E75-266537FC7996}"/>
              </a:ext>
            </a:extLst>
          </p:cNvPr>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314AEAFA-B66D-4B8D-B253-140662E04588}"/>
              </a:ext>
            </a:extLst>
          </p:cNvPr>
          <p:cNvSpPr>
            <a:spLocks noGrp="1"/>
          </p:cNvSpPr>
          <p:nvPr>
            <p:ph type="dt" sz="half" idx="10"/>
          </p:nvPr>
        </p:nvSpPr>
        <p:spPr/>
        <p:txBody>
          <a:bodyPr/>
          <a:lstStyle/>
          <a:p>
            <a:pPr>
              <a:defRPr/>
            </a:pPr>
            <a:endParaRPr lang="en-US" altLang="zh-CN" dirty="0"/>
          </a:p>
        </p:txBody>
      </p:sp>
      <p:sp>
        <p:nvSpPr>
          <p:cNvPr id="8" name="页脚占位符 7">
            <a:extLst>
              <a:ext uri="{FF2B5EF4-FFF2-40B4-BE49-F238E27FC236}">
                <a16:creationId xmlns:a16="http://schemas.microsoft.com/office/drawing/2014/main" id="{4EDA7EA0-5FD0-4ABB-90D3-C3D3C50B2952}"/>
              </a:ext>
            </a:extLst>
          </p:cNvPr>
          <p:cNvSpPr>
            <a:spLocks noGrp="1"/>
          </p:cNvSpPr>
          <p:nvPr>
            <p:ph type="ftr" sz="quarter" idx="11"/>
          </p:nvPr>
        </p:nvSpPr>
        <p:spPr/>
        <p:txBody>
          <a:bodyPr/>
          <a:lstStyle/>
          <a:p>
            <a:pPr>
              <a:defRPr/>
            </a:pPr>
            <a:endParaRPr lang="en-US" altLang="zh-CN" dirty="0"/>
          </a:p>
        </p:txBody>
      </p:sp>
      <p:sp>
        <p:nvSpPr>
          <p:cNvPr id="9" name="灯片编号占位符 8">
            <a:extLst>
              <a:ext uri="{FF2B5EF4-FFF2-40B4-BE49-F238E27FC236}">
                <a16:creationId xmlns:a16="http://schemas.microsoft.com/office/drawing/2014/main" id="{A8C19922-4A26-480F-AC43-90948A7B6794}"/>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209796430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DEF6414-AC35-4DDA-936F-06CA2B8844E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B54E9A6-10CA-469C-8973-0C3F2122B63B}"/>
              </a:ext>
            </a:extLst>
          </p:cNvPr>
          <p:cNvSpPr>
            <a:spLocks noGrp="1"/>
          </p:cNvSpPr>
          <p:nvPr>
            <p:ph type="dt" sz="half" idx="10"/>
          </p:nvPr>
        </p:nvSpPr>
        <p:spPr/>
        <p:txBody>
          <a:bodyPr/>
          <a:lstStyle/>
          <a:p>
            <a:pPr>
              <a:defRPr/>
            </a:pPr>
            <a:endParaRPr lang="en-US" altLang="zh-CN" dirty="0"/>
          </a:p>
        </p:txBody>
      </p:sp>
      <p:sp>
        <p:nvSpPr>
          <p:cNvPr id="4" name="页脚占位符 3">
            <a:extLst>
              <a:ext uri="{FF2B5EF4-FFF2-40B4-BE49-F238E27FC236}">
                <a16:creationId xmlns:a16="http://schemas.microsoft.com/office/drawing/2014/main" id="{5FB95FA7-EC69-4349-92AC-0FA6EEF654BF}"/>
              </a:ext>
            </a:extLst>
          </p:cNvPr>
          <p:cNvSpPr>
            <a:spLocks noGrp="1"/>
          </p:cNvSpPr>
          <p:nvPr>
            <p:ph type="ftr" sz="quarter" idx="11"/>
          </p:nvPr>
        </p:nvSpPr>
        <p:spPr/>
        <p:txBody>
          <a:bodyPr/>
          <a:lstStyle/>
          <a:p>
            <a:pPr>
              <a:defRPr/>
            </a:pPr>
            <a:endParaRPr lang="en-US" altLang="zh-CN" dirty="0"/>
          </a:p>
        </p:txBody>
      </p:sp>
      <p:sp>
        <p:nvSpPr>
          <p:cNvPr id="5" name="灯片编号占位符 4">
            <a:extLst>
              <a:ext uri="{FF2B5EF4-FFF2-40B4-BE49-F238E27FC236}">
                <a16:creationId xmlns:a16="http://schemas.microsoft.com/office/drawing/2014/main" id="{5187E545-7A27-40F0-9E9C-36B576DF050C}"/>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92974377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68A9493-819D-4ED5-AB1D-C277B44B3CE5}"/>
              </a:ext>
            </a:extLst>
          </p:cNvPr>
          <p:cNvSpPr>
            <a:spLocks noGrp="1"/>
          </p:cNvSpPr>
          <p:nvPr>
            <p:ph type="dt" sz="half" idx="10"/>
          </p:nvPr>
        </p:nvSpPr>
        <p:spPr/>
        <p:txBody>
          <a:bodyPr/>
          <a:lstStyle/>
          <a:p>
            <a:pPr>
              <a:defRPr/>
            </a:pPr>
            <a:endParaRPr lang="en-US" altLang="zh-CN" dirty="0"/>
          </a:p>
        </p:txBody>
      </p:sp>
      <p:sp>
        <p:nvSpPr>
          <p:cNvPr id="3" name="页脚占位符 2">
            <a:extLst>
              <a:ext uri="{FF2B5EF4-FFF2-40B4-BE49-F238E27FC236}">
                <a16:creationId xmlns:a16="http://schemas.microsoft.com/office/drawing/2014/main" id="{F5FBD330-F806-4915-AD5A-505A78137078}"/>
              </a:ext>
            </a:extLst>
          </p:cNvPr>
          <p:cNvSpPr>
            <a:spLocks noGrp="1"/>
          </p:cNvSpPr>
          <p:nvPr>
            <p:ph type="ftr" sz="quarter" idx="11"/>
          </p:nvPr>
        </p:nvSpPr>
        <p:spPr/>
        <p:txBody>
          <a:bodyPr/>
          <a:lstStyle/>
          <a:p>
            <a:pPr>
              <a:defRPr/>
            </a:pPr>
            <a:endParaRPr lang="en-US" altLang="zh-CN" dirty="0"/>
          </a:p>
        </p:txBody>
      </p:sp>
      <p:sp>
        <p:nvSpPr>
          <p:cNvPr id="4" name="灯片编号占位符 3">
            <a:extLst>
              <a:ext uri="{FF2B5EF4-FFF2-40B4-BE49-F238E27FC236}">
                <a16:creationId xmlns:a16="http://schemas.microsoft.com/office/drawing/2014/main" id="{D9338402-4305-4C02-AF32-BF11EC312387}"/>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331338287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FF7779-C9DC-4BDD-AD7F-A9C01D958E9D}"/>
              </a:ext>
            </a:extLst>
          </p:cNvPr>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a:extLst>
              <a:ext uri="{FF2B5EF4-FFF2-40B4-BE49-F238E27FC236}">
                <a16:creationId xmlns:a16="http://schemas.microsoft.com/office/drawing/2014/main" id="{E85D69EF-3C81-4AFB-A1C6-4712316A212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21147849-41C6-4007-81BE-769B87729D6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a:extLst>
              <a:ext uri="{FF2B5EF4-FFF2-40B4-BE49-F238E27FC236}">
                <a16:creationId xmlns:a16="http://schemas.microsoft.com/office/drawing/2014/main" id="{D1966A9D-AB91-464F-A35D-7F5067D19C12}"/>
              </a:ext>
            </a:extLst>
          </p:cNvPr>
          <p:cNvSpPr>
            <a:spLocks noGrp="1"/>
          </p:cNvSpPr>
          <p:nvPr>
            <p:ph type="dt" sz="half" idx="10"/>
          </p:nvPr>
        </p:nvSpPr>
        <p:spPr/>
        <p:txBody>
          <a:bodyPr/>
          <a:lstStyle/>
          <a:p>
            <a:pPr>
              <a:defRPr/>
            </a:pPr>
            <a:endParaRPr lang="en-US" altLang="zh-CN" dirty="0"/>
          </a:p>
        </p:txBody>
      </p:sp>
      <p:sp>
        <p:nvSpPr>
          <p:cNvPr id="6" name="页脚占位符 5">
            <a:extLst>
              <a:ext uri="{FF2B5EF4-FFF2-40B4-BE49-F238E27FC236}">
                <a16:creationId xmlns:a16="http://schemas.microsoft.com/office/drawing/2014/main" id="{38A3C781-3611-4A05-8D33-9E05D51A9D0E}"/>
              </a:ext>
            </a:extLst>
          </p:cNvPr>
          <p:cNvSpPr>
            <a:spLocks noGrp="1"/>
          </p:cNvSpPr>
          <p:nvPr>
            <p:ph type="ftr" sz="quarter" idx="11"/>
          </p:nvPr>
        </p:nvSpPr>
        <p:spPr/>
        <p:txBody>
          <a:bodyPr/>
          <a:lstStyle/>
          <a:p>
            <a:pPr>
              <a:defRPr/>
            </a:pPr>
            <a:endParaRPr lang="en-US" altLang="zh-CN" dirty="0"/>
          </a:p>
        </p:txBody>
      </p:sp>
      <p:sp>
        <p:nvSpPr>
          <p:cNvPr id="7" name="灯片编号占位符 6">
            <a:extLst>
              <a:ext uri="{FF2B5EF4-FFF2-40B4-BE49-F238E27FC236}">
                <a16:creationId xmlns:a16="http://schemas.microsoft.com/office/drawing/2014/main" id="{D824AD0D-B246-43FB-9EFC-B3CF5F6D906C}"/>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203589074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8" descr="PPT内页副本1">
            <a:extLst>
              <a:ext uri="{FF2B5EF4-FFF2-40B4-BE49-F238E27FC236}">
                <a16:creationId xmlns:a16="http://schemas.microsoft.com/office/drawing/2014/main" id="{427CADE0-5D59-48D7-B880-E1682443E79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a:extLst>
              <a:ext uri="{FF2B5EF4-FFF2-40B4-BE49-F238E27FC236}">
                <a16:creationId xmlns:a16="http://schemas.microsoft.com/office/drawing/2014/main" id="{9348FDCA-98FE-4D45-894D-8C9E1E705594}"/>
              </a:ext>
            </a:extLst>
          </p:cNvPr>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5">
            <a:extLst>
              <a:ext uri="{FF2B5EF4-FFF2-40B4-BE49-F238E27FC236}">
                <a16:creationId xmlns:a16="http://schemas.microsoft.com/office/drawing/2014/main" id="{8784D09B-03DB-42A7-A9A5-146C6CBACC92}"/>
              </a:ext>
            </a:extLst>
          </p:cNvPr>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a:extLst>
              <a:ext uri="{FF2B5EF4-FFF2-40B4-BE49-F238E27FC236}">
                <a16:creationId xmlns:a16="http://schemas.microsoft.com/office/drawing/2014/main" id="{53310071-454F-422B-9A85-A073DD2E36BA}"/>
              </a:ext>
            </a:extLst>
          </p:cNvPr>
          <p:cNvSpPr>
            <a:spLocks noGrp="1" noChangeArrowheads="1"/>
          </p:cNvSpPr>
          <p:nvPr>
            <p:ph type="sldNum" sz="quarter" idx="12"/>
          </p:nvPr>
        </p:nvSpPr>
        <p:spPr>
          <a:ln/>
        </p:spPr>
        <p:txBody>
          <a:bodyPr/>
          <a:lstStyle>
            <a:lvl1pPr>
              <a:defRPr/>
            </a:lvl1pPr>
          </a:lstStyle>
          <a:p>
            <a:pPr>
              <a:defRPr/>
            </a:pPr>
            <a:fld id="{C58DEF2B-8039-4C1E-A573-46AE1706B516}" type="slidenum">
              <a:rPr lang="en-US" altLang="zh-CN"/>
              <a:pPr>
                <a:defRPr/>
              </a:pPr>
              <a:t>‹#›</a:t>
            </a:fld>
            <a:endParaRPr lang="en-US" altLang="zh-CN" dirty="0"/>
          </a:p>
        </p:txBody>
      </p:sp>
      <p:sp>
        <p:nvSpPr>
          <p:cNvPr id="12" name="文本占位符 11">
            <a:extLst>
              <a:ext uri="{FF2B5EF4-FFF2-40B4-BE49-F238E27FC236}">
                <a16:creationId xmlns:a16="http://schemas.microsoft.com/office/drawing/2014/main" id="{B7296F4C-DFB7-4BEE-B399-2E1E730B1F7D}"/>
              </a:ext>
            </a:extLst>
          </p:cNvPr>
          <p:cNvSpPr>
            <a:spLocks noGrp="1"/>
          </p:cNvSpPr>
          <p:nvPr>
            <p:ph type="body" sz="quarter" idx="13" hasCustomPrompt="1"/>
          </p:nvPr>
        </p:nvSpPr>
        <p:spPr>
          <a:xfrm>
            <a:off x="228600" y="136525"/>
            <a:ext cx="5257800" cy="838200"/>
          </a:xfrm>
        </p:spPr>
        <p:txBody>
          <a:bodyPr/>
          <a:lstStyle>
            <a:lvl1pPr marL="0" indent="0">
              <a:buNone/>
              <a:defRPr sz="4000" b="1">
                <a:solidFill>
                  <a:schemeClr val="bg1"/>
                </a:solidFill>
              </a:defRPr>
            </a:lvl1pPr>
          </a:lstStyle>
          <a:p>
            <a:pPr lvl="0"/>
            <a:r>
              <a:rPr lang="zh-CN" altLang="en-US" dirty="0"/>
              <a:t>目录</a:t>
            </a:r>
          </a:p>
        </p:txBody>
      </p:sp>
    </p:spTree>
    <p:extLst>
      <p:ext uri="{BB962C8B-B14F-4D97-AF65-F5344CB8AC3E}">
        <p14:creationId xmlns:p14="http://schemas.microsoft.com/office/powerpoint/2010/main" val="2884256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6BC1E515-0B88-4D07-A3A0-0FA34214167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6E2739E7-BA22-4199-8449-C0D4BE1DCC1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BFF116A-2462-402F-9CAB-9E789B91B54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zh-CN" dirty="0"/>
          </a:p>
        </p:txBody>
      </p:sp>
      <p:sp>
        <p:nvSpPr>
          <p:cNvPr id="5" name="页脚占位符 4">
            <a:extLst>
              <a:ext uri="{FF2B5EF4-FFF2-40B4-BE49-F238E27FC236}">
                <a16:creationId xmlns:a16="http://schemas.microsoft.com/office/drawing/2014/main" id="{12FD7F7F-1C84-4664-A17A-08E0FF9C657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ltLang="zh-CN" dirty="0"/>
          </a:p>
        </p:txBody>
      </p:sp>
      <p:sp>
        <p:nvSpPr>
          <p:cNvPr id="6" name="灯片编号占位符 5">
            <a:extLst>
              <a:ext uri="{FF2B5EF4-FFF2-40B4-BE49-F238E27FC236}">
                <a16:creationId xmlns:a16="http://schemas.microsoft.com/office/drawing/2014/main" id="{F9A1E558-B7E7-4798-B517-D41E8FB8F5D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3866910221"/>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6" r:id="rId9"/>
    <p:sldLayoutId id="2147483661" r:id="rId10"/>
    <p:sldLayoutId id="2147483662" r:id="rId11"/>
    <p:sldLayoutId id="2147483663"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460.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9.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slideLayout" Target="../slideLayouts/slideLayout9.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550.png"/><Relationship Id="rId9"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2">
            <a:extLst>
              <a:ext uri="{FF2B5EF4-FFF2-40B4-BE49-F238E27FC236}">
                <a16:creationId xmlns:a16="http://schemas.microsoft.com/office/drawing/2014/main" id="{7CC63E9D-6895-4804-83EB-1948F52A1B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11">
            <a:extLst>
              <a:ext uri="{FF2B5EF4-FFF2-40B4-BE49-F238E27FC236}">
                <a16:creationId xmlns:a16="http://schemas.microsoft.com/office/drawing/2014/main" id="{56930872-1753-4C67-8007-D7F17A78D6D5}"/>
              </a:ext>
            </a:extLst>
          </p:cNvPr>
          <p:cNvSpPr>
            <a:spLocks noGrp="1" noChangeArrowheads="1"/>
          </p:cNvSpPr>
          <p:nvPr>
            <p:ph type="ctrTitle"/>
          </p:nvPr>
        </p:nvSpPr>
        <p:spPr>
          <a:xfrm>
            <a:off x="457200" y="2132013"/>
            <a:ext cx="8229600" cy="1981200"/>
          </a:xfrm>
        </p:spPr>
        <p:txBody>
          <a:bodyPr anchor="ctr"/>
          <a:lstStyle/>
          <a:p>
            <a:pPr eaLnBrk="1" hangingPunct="1">
              <a:defRPr/>
            </a:pPr>
            <a:r>
              <a:rPr lang="zh-CN" altLang="en-US" sz="4400" b="1" dirty="0">
                <a:solidFill>
                  <a:schemeClr val="bg1"/>
                </a:solidFill>
                <a:latin typeface="+mn-lt"/>
                <a:ea typeface="+mn-ea"/>
                <a:cs typeface="+mn-ea"/>
                <a:sym typeface="+mn-lt"/>
              </a:rPr>
              <a:t>磁芯线圈设计</a:t>
            </a:r>
            <a:endParaRPr lang="zh-CN" altLang="zh-CN" sz="4400" b="1" dirty="0">
              <a:solidFill>
                <a:schemeClr val="bg1"/>
              </a:solidFill>
              <a:latin typeface="+mn-lt"/>
              <a:ea typeface="+mn-ea"/>
              <a:cs typeface="+mn-ea"/>
              <a:sym typeface="+mn-lt"/>
            </a:endParaRPr>
          </a:p>
        </p:txBody>
      </p:sp>
      <p:sp>
        <p:nvSpPr>
          <p:cNvPr id="3076" name="Rectangle 12">
            <a:extLst>
              <a:ext uri="{FF2B5EF4-FFF2-40B4-BE49-F238E27FC236}">
                <a16:creationId xmlns:a16="http://schemas.microsoft.com/office/drawing/2014/main" id="{E2B2CE97-30DD-4DCC-9817-F5778BBFDA7C}"/>
              </a:ext>
            </a:extLst>
          </p:cNvPr>
          <p:cNvSpPr>
            <a:spLocks noGrp="1" noChangeArrowheads="1"/>
          </p:cNvSpPr>
          <p:nvPr>
            <p:ph type="subTitle" idx="1"/>
          </p:nvPr>
        </p:nvSpPr>
        <p:spPr>
          <a:xfrm>
            <a:off x="2324100" y="5102224"/>
            <a:ext cx="4495800" cy="1374775"/>
          </a:xfrm>
        </p:spPr>
        <p:txBody>
          <a:bodyPr>
            <a:normAutofit/>
          </a:bodyPr>
          <a:lstStyle/>
          <a:p>
            <a:pPr eaLnBrk="1" hangingPunct="1">
              <a:defRPr/>
            </a:pPr>
            <a:r>
              <a:rPr lang="en-US" altLang="zh-CN" b="1" dirty="0">
                <a:ea typeface="+mn-ea"/>
                <a:cs typeface="+mn-ea"/>
                <a:sym typeface="+mn-lt"/>
              </a:rPr>
              <a:t>2026</a:t>
            </a:r>
            <a:r>
              <a:rPr lang="zh-CN" altLang="en-US" b="1" dirty="0">
                <a:ea typeface="+mn-ea"/>
                <a:cs typeface="+mn-ea"/>
                <a:sym typeface="+mn-lt"/>
              </a:rPr>
              <a:t>年</a:t>
            </a:r>
            <a:r>
              <a:rPr lang="en-US" altLang="zh-CN" b="1" dirty="0">
                <a:ea typeface="+mn-ea"/>
                <a:cs typeface="+mn-ea"/>
                <a:sym typeface="+mn-lt"/>
              </a:rPr>
              <a:t>0</a:t>
            </a:r>
            <a:r>
              <a:rPr lang="en-US" altLang="zh-CN" b="1" dirty="0">
                <a:cs typeface="+mn-ea"/>
                <a:sym typeface="+mn-lt"/>
              </a:rPr>
              <a:t>3</a:t>
            </a:r>
            <a:r>
              <a:rPr lang="zh-CN" altLang="en-US" b="1" dirty="0">
                <a:ea typeface="+mn-ea"/>
                <a:cs typeface="+mn-ea"/>
                <a:sym typeface="+mn-lt"/>
              </a:rPr>
              <a:t>月</a:t>
            </a:r>
            <a:r>
              <a:rPr lang="en-US" altLang="zh-CN" b="1" dirty="0">
                <a:cs typeface="+mn-ea"/>
                <a:sym typeface="+mn-lt"/>
              </a:rPr>
              <a:t>19</a:t>
            </a:r>
            <a:r>
              <a:rPr lang="zh-CN" altLang="en-US" b="1" dirty="0">
                <a:ea typeface="+mn-ea"/>
                <a:cs typeface="+mn-ea"/>
                <a:sym typeface="+mn-lt"/>
              </a:rPr>
              <a:t>日</a:t>
            </a:r>
            <a:endParaRPr lang="en-US" altLang="zh-CN" b="1" dirty="0">
              <a:ea typeface="+mn-ea"/>
              <a:cs typeface="+mn-ea"/>
              <a:sym typeface="+mn-lt"/>
            </a:endParaRPr>
          </a:p>
          <a:p>
            <a:pPr eaLnBrk="1" hangingPunct="1">
              <a:defRPr/>
            </a:pPr>
            <a:r>
              <a:rPr lang="zh-CN" altLang="en-US" b="1" dirty="0">
                <a:ea typeface="+mn-ea"/>
                <a:cs typeface="+mn-ea"/>
                <a:sym typeface="+mn-lt"/>
              </a:rPr>
              <a:t>叶昌庆</a:t>
            </a:r>
            <a:endParaRPr lang="en-US" altLang="zh-CN" b="1" dirty="0">
              <a:ea typeface="+mn-ea"/>
              <a:cs typeface="+mn-ea"/>
              <a:sym typeface="+mn-lt"/>
            </a:endParaRPr>
          </a:p>
        </p:txBody>
      </p:sp>
      <p:sp>
        <p:nvSpPr>
          <p:cNvPr id="2" name="灯片编号占位符 1">
            <a:extLst>
              <a:ext uri="{FF2B5EF4-FFF2-40B4-BE49-F238E27FC236}">
                <a16:creationId xmlns:a16="http://schemas.microsoft.com/office/drawing/2014/main" id="{782B0452-FACA-4046-B3F0-E07FD6664751}"/>
              </a:ext>
            </a:extLst>
          </p:cNvPr>
          <p:cNvSpPr>
            <a:spLocks noGrp="1"/>
          </p:cNvSpPr>
          <p:nvPr>
            <p:ph type="sldNum" sz="quarter" idx="12"/>
          </p:nvPr>
        </p:nvSpPr>
        <p:spPr/>
        <p:txBody>
          <a:bodyPr/>
          <a:lstStyle/>
          <a:p>
            <a:pPr>
              <a:defRPr/>
            </a:pPr>
            <a:fld id="{330181D9-487F-424F-A4D5-93BA9AD789F5}" type="slidenum">
              <a:rPr lang="en-US" altLang="zh-CN" smtClean="0"/>
              <a:pPr>
                <a:defRPr/>
              </a:pPr>
              <a:t>1</a:t>
            </a:fld>
            <a:endParaRPr lang="en-US" altLang="zh-CN" dirty="0"/>
          </a:p>
        </p:txBody>
      </p:sp>
    </p:spTree>
    <p:extLst>
      <p:ext uri="{BB962C8B-B14F-4D97-AF65-F5344CB8AC3E}">
        <p14:creationId xmlns:p14="http://schemas.microsoft.com/office/powerpoint/2010/main" val="949027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66199683-0A81-4FA9-87C7-F8D7818AAC6E}"/>
              </a:ext>
            </a:extLst>
          </p:cNvPr>
          <p:cNvSpPr>
            <a:spLocks noGrp="1"/>
          </p:cNvSpPr>
          <p:nvPr>
            <p:ph type="sldNum" sz="quarter" idx="12"/>
          </p:nvPr>
        </p:nvSpPr>
        <p:spPr/>
        <p:txBody>
          <a:bodyPr/>
          <a:lstStyle/>
          <a:p>
            <a:pPr>
              <a:defRPr/>
            </a:pPr>
            <a:fld id="{C58DEF2B-8039-4C1E-A573-46AE1706B516}" type="slidenum">
              <a:rPr lang="en-US" altLang="zh-CN" smtClean="0"/>
              <a:pPr>
                <a:defRPr/>
              </a:pPr>
              <a:t>10</a:t>
            </a:fld>
            <a:endParaRPr lang="en-US" altLang="zh-CN" dirty="0"/>
          </a:p>
        </p:txBody>
      </p:sp>
      <p:sp>
        <p:nvSpPr>
          <p:cNvPr id="3" name="文本占位符 2">
            <a:extLst>
              <a:ext uri="{FF2B5EF4-FFF2-40B4-BE49-F238E27FC236}">
                <a16:creationId xmlns:a16="http://schemas.microsoft.com/office/drawing/2014/main" id="{9822C41C-E702-4B7F-A467-62334720E149}"/>
              </a:ext>
            </a:extLst>
          </p:cNvPr>
          <p:cNvSpPr>
            <a:spLocks noGrp="1"/>
          </p:cNvSpPr>
          <p:nvPr>
            <p:ph type="body" sz="quarter" idx="13"/>
          </p:nvPr>
        </p:nvSpPr>
        <p:spPr/>
        <p:txBody>
          <a:bodyPr/>
          <a:lstStyle/>
          <a:p>
            <a:r>
              <a:rPr lang="en-US" altLang="zh-CN" dirty="0"/>
              <a:t>Further Results</a:t>
            </a:r>
            <a:endParaRPr lang="zh-CN" altLang="en-US" dirty="0"/>
          </a:p>
        </p:txBody>
      </p:sp>
      <p:sp>
        <p:nvSpPr>
          <p:cNvPr id="8" name="文本框 7">
            <a:extLst>
              <a:ext uri="{FF2B5EF4-FFF2-40B4-BE49-F238E27FC236}">
                <a16:creationId xmlns:a16="http://schemas.microsoft.com/office/drawing/2014/main" id="{E708C6B0-9FF2-4BCC-8D95-2CF5E9A6D375}"/>
              </a:ext>
            </a:extLst>
          </p:cNvPr>
          <p:cNvSpPr txBox="1"/>
          <p:nvPr/>
        </p:nvSpPr>
        <p:spPr>
          <a:xfrm>
            <a:off x="228600" y="4724400"/>
            <a:ext cx="7010400" cy="1712135"/>
          </a:xfrm>
          <a:prstGeom prst="rect">
            <a:avLst/>
          </a:prstGeom>
          <a:noFill/>
        </p:spPr>
        <p:txBody>
          <a:bodyPr wrap="square" rtlCol="0">
            <a:spAutoFit/>
          </a:bodyPr>
          <a:lstStyle/>
          <a:p>
            <a:pPr>
              <a:lnSpc>
                <a:spcPct val="150000"/>
              </a:lnSpc>
            </a:pPr>
            <a:r>
              <a:rPr lang="zh-CN" altLang="en-US" dirty="0"/>
              <a:t>有效接收度计算错误已修正</a:t>
            </a:r>
            <a:endParaRPr lang="en-US" altLang="zh-CN" dirty="0"/>
          </a:p>
          <a:p>
            <a:pPr>
              <a:lnSpc>
                <a:spcPct val="150000"/>
              </a:lnSpc>
            </a:pPr>
            <a:r>
              <a:rPr lang="zh-CN" altLang="en-US" dirty="0"/>
              <a:t>对于 </a:t>
            </a:r>
            <a:r>
              <a:rPr lang="en-US" altLang="zh-CN" dirty="0"/>
              <a:t>E_core_V4</a:t>
            </a:r>
          </a:p>
          <a:p>
            <a:pPr>
              <a:lnSpc>
                <a:spcPct val="150000"/>
              </a:lnSpc>
            </a:pPr>
            <a:r>
              <a:rPr lang="zh-CN" altLang="en-US" dirty="0"/>
              <a:t>磁芯最佳几何设计为</a:t>
            </a:r>
            <a:endParaRPr lang="en-US" altLang="zh-CN" dirty="0"/>
          </a:p>
          <a:p>
            <a:pPr>
              <a:lnSpc>
                <a:spcPct val="150000"/>
              </a:lnSpc>
            </a:pPr>
            <a:r>
              <a:rPr lang="en-US" altLang="zh-CN" dirty="0"/>
              <a:t>Gap=2cm ; </a:t>
            </a:r>
            <a:r>
              <a:rPr lang="en-US" altLang="zh-CN" dirty="0" err="1"/>
              <a:t>Core_width</a:t>
            </a:r>
            <a:r>
              <a:rPr lang="en-US" altLang="zh-CN" dirty="0"/>
              <a:t> = 35cm</a:t>
            </a:r>
            <a:r>
              <a:rPr lang="zh-CN" altLang="en-US" dirty="0"/>
              <a:t>，此时有效面积为</a:t>
            </a:r>
            <a:r>
              <a:rPr lang="en-US" altLang="zh-CN" dirty="0"/>
              <a:t>1528 cm</a:t>
            </a:r>
            <a:r>
              <a:rPr lang="en-US" altLang="zh-CN" baseline="30000" dirty="0"/>
              <a:t>2</a:t>
            </a:r>
            <a:endParaRPr lang="en-US" altLang="zh-CN" dirty="0"/>
          </a:p>
        </p:txBody>
      </p:sp>
      <p:pic>
        <p:nvPicPr>
          <p:cNvPr id="5" name="图片 4">
            <a:extLst>
              <a:ext uri="{FF2B5EF4-FFF2-40B4-BE49-F238E27FC236}">
                <a16:creationId xmlns:a16="http://schemas.microsoft.com/office/drawing/2014/main" id="{EE126DE2-49C1-4BCC-A305-D67DB18935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752600"/>
            <a:ext cx="4608000" cy="2880000"/>
          </a:xfrm>
          <a:prstGeom prst="rect">
            <a:avLst/>
          </a:prstGeom>
        </p:spPr>
      </p:pic>
      <p:pic>
        <p:nvPicPr>
          <p:cNvPr id="7" name="图片 6">
            <a:extLst>
              <a:ext uri="{FF2B5EF4-FFF2-40B4-BE49-F238E27FC236}">
                <a16:creationId xmlns:a16="http://schemas.microsoft.com/office/drawing/2014/main" id="{64568624-BB42-4787-B983-668B865549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6000" y="1752600"/>
            <a:ext cx="4608000" cy="2880000"/>
          </a:xfrm>
          <a:prstGeom prst="rect">
            <a:avLst/>
          </a:prstGeom>
        </p:spPr>
      </p:pic>
    </p:spTree>
    <p:extLst>
      <p:ext uri="{BB962C8B-B14F-4D97-AF65-F5344CB8AC3E}">
        <p14:creationId xmlns:p14="http://schemas.microsoft.com/office/powerpoint/2010/main" val="2101625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493166C6-D4DF-4166-9DCC-6EBEB8F85D4A}"/>
              </a:ext>
            </a:extLst>
          </p:cNvPr>
          <p:cNvSpPr>
            <a:spLocks noGrp="1"/>
          </p:cNvSpPr>
          <p:nvPr>
            <p:ph type="sldNum" sz="quarter" idx="12"/>
          </p:nvPr>
        </p:nvSpPr>
        <p:spPr/>
        <p:txBody>
          <a:bodyPr/>
          <a:lstStyle/>
          <a:p>
            <a:pPr>
              <a:defRPr/>
            </a:pPr>
            <a:fld id="{C58DEF2B-8039-4C1E-A573-46AE1706B516}" type="slidenum">
              <a:rPr lang="en-US" altLang="zh-CN" smtClean="0"/>
              <a:pPr>
                <a:defRPr/>
              </a:pPr>
              <a:t>11</a:t>
            </a:fld>
            <a:endParaRPr lang="en-US" altLang="zh-CN" dirty="0"/>
          </a:p>
        </p:txBody>
      </p:sp>
      <p:sp>
        <p:nvSpPr>
          <p:cNvPr id="3" name="文本占位符 2">
            <a:extLst>
              <a:ext uri="{FF2B5EF4-FFF2-40B4-BE49-F238E27FC236}">
                <a16:creationId xmlns:a16="http://schemas.microsoft.com/office/drawing/2014/main" id="{AE094D47-FE5A-449B-909D-77FD8505AEBA}"/>
              </a:ext>
            </a:extLst>
          </p:cNvPr>
          <p:cNvSpPr>
            <a:spLocks noGrp="1"/>
          </p:cNvSpPr>
          <p:nvPr>
            <p:ph type="body" sz="quarter" idx="13"/>
          </p:nvPr>
        </p:nvSpPr>
        <p:spPr/>
        <p:txBody>
          <a:bodyPr>
            <a:normAutofit fontScale="92500"/>
          </a:bodyPr>
          <a:lstStyle/>
          <a:p>
            <a:r>
              <a:rPr lang="en-US" altLang="zh-CN" dirty="0"/>
              <a:t>Pot</a:t>
            </a:r>
            <a:r>
              <a:rPr lang="zh-CN" altLang="en-US" dirty="0"/>
              <a:t>型磁芯优化结果</a:t>
            </a:r>
            <a:r>
              <a:rPr lang="en-US" altLang="zh-CN" dirty="0"/>
              <a:t>_V4</a:t>
            </a:r>
            <a:endParaRPr lang="zh-CN" altLang="en-US" dirty="0"/>
          </a:p>
        </p:txBody>
      </p:sp>
      <p:pic>
        <p:nvPicPr>
          <p:cNvPr id="7" name="图片 6">
            <a:extLst>
              <a:ext uri="{FF2B5EF4-FFF2-40B4-BE49-F238E27FC236}">
                <a16:creationId xmlns:a16="http://schemas.microsoft.com/office/drawing/2014/main" id="{077D6295-F002-44E3-A381-A966746CD3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99" y="2064769"/>
            <a:ext cx="4608001" cy="2880000"/>
          </a:xfrm>
          <a:prstGeom prst="rect">
            <a:avLst/>
          </a:prstGeom>
        </p:spPr>
      </p:pic>
      <p:pic>
        <p:nvPicPr>
          <p:cNvPr id="5" name="图片 4">
            <a:extLst>
              <a:ext uri="{FF2B5EF4-FFF2-40B4-BE49-F238E27FC236}">
                <a16:creationId xmlns:a16="http://schemas.microsoft.com/office/drawing/2014/main" id="{CB67EA25-C83E-49B4-9BF6-700AA5EBC7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2064769"/>
            <a:ext cx="4608001" cy="2880000"/>
          </a:xfrm>
          <a:prstGeom prst="rect">
            <a:avLst/>
          </a:prstGeom>
        </p:spPr>
      </p:pic>
      <p:sp>
        <p:nvSpPr>
          <p:cNvPr id="8" name="文本框 7">
            <a:extLst>
              <a:ext uri="{FF2B5EF4-FFF2-40B4-BE49-F238E27FC236}">
                <a16:creationId xmlns:a16="http://schemas.microsoft.com/office/drawing/2014/main" id="{3E2FB9B0-4904-4258-94D2-6B604D3C3A55}"/>
              </a:ext>
            </a:extLst>
          </p:cNvPr>
          <p:cNvSpPr txBox="1"/>
          <p:nvPr/>
        </p:nvSpPr>
        <p:spPr>
          <a:xfrm>
            <a:off x="228600" y="5059714"/>
            <a:ext cx="7010400" cy="1296637"/>
          </a:xfrm>
          <a:prstGeom prst="rect">
            <a:avLst/>
          </a:prstGeom>
          <a:noFill/>
        </p:spPr>
        <p:txBody>
          <a:bodyPr wrap="square" rtlCol="0">
            <a:spAutoFit/>
          </a:bodyPr>
          <a:lstStyle/>
          <a:p>
            <a:pPr>
              <a:lnSpc>
                <a:spcPct val="150000"/>
              </a:lnSpc>
            </a:pPr>
            <a:r>
              <a:rPr lang="zh-CN" altLang="en-US" dirty="0"/>
              <a:t>继续寻找</a:t>
            </a:r>
            <a:endParaRPr lang="en-US" altLang="zh-CN" dirty="0"/>
          </a:p>
          <a:p>
            <a:pPr>
              <a:lnSpc>
                <a:spcPct val="150000"/>
              </a:lnSpc>
            </a:pPr>
            <a:r>
              <a:rPr lang="zh-CN" altLang="en-US" dirty="0"/>
              <a:t>之后分析中固定 </a:t>
            </a:r>
            <a:r>
              <a:rPr lang="en-US" altLang="zh-CN" dirty="0" err="1"/>
              <a:t>core_width</a:t>
            </a:r>
            <a:r>
              <a:rPr lang="en-US" altLang="zh-CN" dirty="0"/>
              <a:t> = 15cm</a:t>
            </a:r>
          </a:p>
          <a:p>
            <a:pPr>
              <a:lnSpc>
                <a:spcPct val="150000"/>
              </a:lnSpc>
            </a:pPr>
            <a:r>
              <a:rPr lang="en-US" altLang="zh-CN" dirty="0" err="1"/>
              <a:t>core_gap</a:t>
            </a:r>
            <a:r>
              <a:rPr lang="en-US" altLang="zh-CN" dirty="0"/>
              <a:t> </a:t>
            </a:r>
            <a:r>
              <a:rPr lang="zh-CN" altLang="en-US" dirty="0"/>
              <a:t>∈ </a:t>
            </a:r>
            <a:r>
              <a:rPr lang="en-US" altLang="zh-CN" dirty="0"/>
              <a:t>[6, 7]</a:t>
            </a:r>
          </a:p>
        </p:txBody>
      </p:sp>
    </p:spTree>
    <p:extLst>
      <p:ext uri="{BB962C8B-B14F-4D97-AF65-F5344CB8AC3E}">
        <p14:creationId xmlns:p14="http://schemas.microsoft.com/office/powerpoint/2010/main" val="3890645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66199683-0A81-4FA9-87C7-F8D7818AAC6E}"/>
              </a:ext>
            </a:extLst>
          </p:cNvPr>
          <p:cNvSpPr>
            <a:spLocks noGrp="1"/>
          </p:cNvSpPr>
          <p:nvPr>
            <p:ph type="sldNum" sz="quarter" idx="12"/>
          </p:nvPr>
        </p:nvSpPr>
        <p:spPr/>
        <p:txBody>
          <a:bodyPr/>
          <a:lstStyle/>
          <a:p>
            <a:pPr>
              <a:defRPr/>
            </a:pPr>
            <a:fld id="{C58DEF2B-8039-4C1E-A573-46AE1706B516}" type="slidenum">
              <a:rPr lang="en-US" altLang="zh-CN" smtClean="0"/>
              <a:pPr>
                <a:defRPr/>
              </a:pPr>
              <a:t>12</a:t>
            </a:fld>
            <a:endParaRPr lang="en-US" altLang="zh-CN" dirty="0"/>
          </a:p>
        </p:txBody>
      </p:sp>
      <p:sp>
        <p:nvSpPr>
          <p:cNvPr id="3" name="文本占位符 2">
            <a:extLst>
              <a:ext uri="{FF2B5EF4-FFF2-40B4-BE49-F238E27FC236}">
                <a16:creationId xmlns:a16="http://schemas.microsoft.com/office/drawing/2014/main" id="{9822C41C-E702-4B7F-A467-62334720E149}"/>
              </a:ext>
            </a:extLst>
          </p:cNvPr>
          <p:cNvSpPr>
            <a:spLocks noGrp="1"/>
          </p:cNvSpPr>
          <p:nvPr>
            <p:ph type="body" sz="quarter" idx="13"/>
          </p:nvPr>
        </p:nvSpPr>
        <p:spPr/>
        <p:txBody>
          <a:bodyPr/>
          <a:lstStyle/>
          <a:p>
            <a:r>
              <a:rPr lang="en-US" altLang="zh-CN" dirty="0"/>
              <a:t>Further Results</a:t>
            </a:r>
            <a:endParaRPr lang="zh-CN" altLang="en-US" dirty="0"/>
          </a:p>
        </p:txBody>
      </p:sp>
      <p:sp>
        <p:nvSpPr>
          <p:cNvPr id="8" name="文本框 7">
            <a:extLst>
              <a:ext uri="{FF2B5EF4-FFF2-40B4-BE49-F238E27FC236}">
                <a16:creationId xmlns:a16="http://schemas.microsoft.com/office/drawing/2014/main" id="{E708C6B0-9FF2-4BCC-8D95-2CF5E9A6D375}"/>
              </a:ext>
            </a:extLst>
          </p:cNvPr>
          <p:cNvSpPr txBox="1"/>
          <p:nvPr/>
        </p:nvSpPr>
        <p:spPr>
          <a:xfrm>
            <a:off x="228600" y="4724400"/>
            <a:ext cx="7010400" cy="1296637"/>
          </a:xfrm>
          <a:prstGeom prst="rect">
            <a:avLst/>
          </a:prstGeom>
          <a:noFill/>
        </p:spPr>
        <p:txBody>
          <a:bodyPr wrap="square" rtlCol="0">
            <a:spAutoFit/>
          </a:bodyPr>
          <a:lstStyle/>
          <a:p>
            <a:pPr>
              <a:lnSpc>
                <a:spcPct val="150000"/>
              </a:lnSpc>
            </a:pPr>
            <a:r>
              <a:rPr lang="zh-CN" altLang="en-US" dirty="0"/>
              <a:t>对于 </a:t>
            </a:r>
            <a:r>
              <a:rPr lang="en-US" altLang="zh-CN" dirty="0"/>
              <a:t>Pot_core_V4</a:t>
            </a:r>
          </a:p>
          <a:p>
            <a:pPr>
              <a:lnSpc>
                <a:spcPct val="150000"/>
              </a:lnSpc>
            </a:pPr>
            <a:r>
              <a:rPr lang="zh-CN" altLang="en-US" dirty="0"/>
              <a:t>磁芯最佳几何设计为</a:t>
            </a:r>
            <a:endParaRPr lang="en-US" altLang="zh-CN" dirty="0"/>
          </a:p>
          <a:p>
            <a:pPr>
              <a:lnSpc>
                <a:spcPct val="150000"/>
              </a:lnSpc>
            </a:pPr>
            <a:r>
              <a:rPr lang="en-US" altLang="zh-CN" dirty="0"/>
              <a:t>Gap=5cm ; </a:t>
            </a:r>
            <a:r>
              <a:rPr lang="en-US" altLang="zh-CN" dirty="0" err="1"/>
              <a:t>Core_width</a:t>
            </a:r>
            <a:r>
              <a:rPr lang="en-US" altLang="zh-CN" dirty="0"/>
              <a:t> = 15cm</a:t>
            </a:r>
            <a:r>
              <a:rPr lang="zh-CN" altLang="en-US" dirty="0"/>
              <a:t>，此时有效面积为</a:t>
            </a:r>
            <a:r>
              <a:rPr lang="en-US" altLang="zh-CN" dirty="0"/>
              <a:t>807 cm</a:t>
            </a:r>
            <a:r>
              <a:rPr lang="en-US" altLang="zh-CN" baseline="30000" dirty="0"/>
              <a:t>2</a:t>
            </a:r>
            <a:endParaRPr lang="en-US" altLang="zh-CN" dirty="0"/>
          </a:p>
        </p:txBody>
      </p:sp>
      <p:pic>
        <p:nvPicPr>
          <p:cNvPr id="5" name="图片 4">
            <a:extLst>
              <a:ext uri="{FF2B5EF4-FFF2-40B4-BE49-F238E27FC236}">
                <a16:creationId xmlns:a16="http://schemas.microsoft.com/office/drawing/2014/main" id="{380EFDFD-F59B-4D47-8D7E-62089A5C7D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9" y="1559459"/>
            <a:ext cx="4608000" cy="2880000"/>
          </a:xfrm>
          <a:prstGeom prst="rect">
            <a:avLst/>
          </a:prstGeom>
        </p:spPr>
      </p:pic>
      <p:pic>
        <p:nvPicPr>
          <p:cNvPr id="7" name="图片 6">
            <a:extLst>
              <a:ext uri="{FF2B5EF4-FFF2-40B4-BE49-F238E27FC236}">
                <a16:creationId xmlns:a16="http://schemas.microsoft.com/office/drawing/2014/main" id="{E3C0FAD4-E199-4921-A252-B95C9953B8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1559459"/>
            <a:ext cx="4608000" cy="2880000"/>
          </a:xfrm>
          <a:prstGeom prst="rect">
            <a:avLst/>
          </a:prstGeom>
        </p:spPr>
      </p:pic>
    </p:spTree>
    <p:extLst>
      <p:ext uri="{BB962C8B-B14F-4D97-AF65-F5344CB8AC3E}">
        <p14:creationId xmlns:p14="http://schemas.microsoft.com/office/powerpoint/2010/main" val="2801338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5E94941E-27D6-4739-B17C-C504F23567A8}"/>
              </a:ext>
            </a:extLst>
          </p:cNvPr>
          <p:cNvSpPr>
            <a:spLocks noGrp="1"/>
          </p:cNvSpPr>
          <p:nvPr>
            <p:ph type="sldNum" sz="quarter" idx="12"/>
          </p:nvPr>
        </p:nvSpPr>
        <p:spPr/>
        <p:txBody>
          <a:bodyPr/>
          <a:lstStyle/>
          <a:p>
            <a:pPr>
              <a:defRPr/>
            </a:pPr>
            <a:fld id="{C58DEF2B-8039-4C1E-A573-46AE1706B516}" type="slidenum">
              <a:rPr lang="en-US" altLang="zh-CN" smtClean="0"/>
              <a:pPr>
                <a:defRPr/>
              </a:pPr>
              <a:t>13</a:t>
            </a:fld>
            <a:endParaRPr lang="en-US" altLang="zh-CN" dirty="0"/>
          </a:p>
        </p:txBody>
      </p:sp>
      <p:sp>
        <p:nvSpPr>
          <p:cNvPr id="3" name="文本占位符 2">
            <a:extLst>
              <a:ext uri="{FF2B5EF4-FFF2-40B4-BE49-F238E27FC236}">
                <a16:creationId xmlns:a16="http://schemas.microsoft.com/office/drawing/2014/main" id="{DB6A1955-B7D7-4445-BF29-1E133DD32391}"/>
              </a:ext>
            </a:extLst>
          </p:cNvPr>
          <p:cNvSpPr>
            <a:spLocks noGrp="1"/>
          </p:cNvSpPr>
          <p:nvPr>
            <p:ph type="body" sz="quarter" idx="13"/>
          </p:nvPr>
        </p:nvSpPr>
        <p:spPr/>
        <p:txBody>
          <a:bodyPr/>
          <a:lstStyle/>
          <a:p>
            <a:r>
              <a:rPr lang="zh-CN" altLang="en-US" dirty="0"/>
              <a:t>结果</a:t>
            </a:r>
          </a:p>
        </p:txBody>
      </p:sp>
      <p:graphicFrame>
        <p:nvGraphicFramePr>
          <p:cNvPr id="4" name="表格 5">
            <a:extLst>
              <a:ext uri="{FF2B5EF4-FFF2-40B4-BE49-F238E27FC236}">
                <a16:creationId xmlns:a16="http://schemas.microsoft.com/office/drawing/2014/main" id="{0B663C94-4D60-45F9-913D-8CF9F8B13D49}"/>
              </a:ext>
            </a:extLst>
          </p:cNvPr>
          <p:cNvGraphicFramePr>
            <a:graphicFrameLocks noGrp="1"/>
          </p:cNvGraphicFramePr>
          <p:nvPr>
            <p:extLst>
              <p:ext uri="{D42A27DB-BD31-4B8C-83A1-F6EECF244321}">
                <p14:modId xmlns:p14="http://schemas.microsoft.com/office/powerpoint/2010/main" val="2731916487"/>
              </p:ext>
            </p:extLst>
          </p:nvPr>
        </p:nvGraphicFramePr>
        <p:xfrm>
          <a:off x="228600" y="1524000"/>
          <a:ext cx="8610600" cy="3299460"/>
        </p:xfrm>
        <a:graphic>
          <a:graphicData uri="http://schemas.openxmlformats.org/drawingml/2006/table">
            <a:tbl>
              <a:tblPr firstRow="1" bandRow="1">
                <a:tableStyleId>{69CF1AB2-1976-4502-BF36-3FF5EA218861}</a:tableStyleId>
              </a:tblPr>
              <a:tblGrid>
                <a:gridCol w="2152650">
                  <a:extLst>
                    <a:ext uri="{9D8B030D-6E8A-4147-A177-3AD203B41FA5}">
                      <a16:colId xmlns:a16="http://schemas.microsoft.com/office/drawing/2014/main" val="2514388927"/>
                    </a:ext>
                  </a:extLst>
                </a:gridCol>
                <a:gridCol w="2152650">
                  <a:extLst>
                    <a:ext uri="{9D8B030D-6E8A-4147-A177-3AD203B41FA5}">
                      <a16:colId xmlns:a16="http://schemas.microsoft.com/office/drawing/2014/main" val="711527903"/>
                    </a:ext>
                  </a:extLst>
                </a:gridCol>
                <a:gridCol w="2152650">
                  <a:extLst>
                    <a:ext uri="{9D8B030D-6E8A-4147-A177-3AD203B41FA5}">
                      <a16:colId xmlns:a16="http://schemas.microsoft.com/office/drawing/2014/main" val="3362001337"/>
                    </a:ext>
                  </a:extLst>
                </a:gridCol>
                <a:gridCol w="2152650">
                  <a:extLst>
                    <a:ext uri="{9D8B030D-6E8A-4147-A177-3AD203B41FA5}">
                      <a16:colId xmlns:a16="http://schemas.microsoft.com/office/drawing/2014/main" val="759655836"/>
                    </a:ext>
                  </a:extLst>
                </a:gridCol>
              </a:tblGrid>
              <a:tr h="824865">
                <a:tc rowSpan="2">
                  <a:txBody>
                    <a:bodyPr/>
                    <a:lstStyle/>
                    <a:p>
                      <a:pPr algn="ctr"/>
                      <a:r>
                        <a:rPr lang="en-US" altLang="zh-CN" dirty="0"/>
                        <a:t>Coil</a:t>
                      </a:r>
                      <a:endParaRPr lang="zh-CN" altLang="en-US" dirty="0"/>
                    </a:p>
                  </a:txBody>
                  <a:tcPr anchor="ctr">
                    <a:noFill/>
                  </a:tcPr>
                </a:tc>
                <a:tc gridSpan="3">
                  <a:txBody>
                    <a:bodyPr/>
                    <a:lstStyle/>
                    <a:p>
                      <a:pPr algn="ctr"/>
                      <a:r>
                        <a:rPr lang="zh-CN" altLang="en-US" dirty="0"/>
                        <a:t>最大有效面积（</a:t>
                      </a:r>
                      <a:r>
                        <a:rPr lang="en-US" altLang="zh-CN" dirty="0"/>
                        <a:t>cm^2</a:t>
                      </a:r>
                      <a:r>
                        <a:rPr lang="zh-CN" altLang="en-US" dirty="0"/>
                        <a:t>）</a:t>
                      </a:r>
                      <a:r>
                        <a:rPr lang="en-US" altLang="zh-CN" dirty="0"/>
                        <a:t>/ </a:t>
                      </a:r>
                      <a:r>
                        <a:rPr lang="zh-CN" altLang="en-US" dirty="0"/>
                        <a:t>占地面积</a:t>
                      </a:r>
                    </a:p>
                  </a:txBody>
                  <a:tcPr anchor="ctr">
                    <a:noFill/>
                  </a:tcPr>
                </a:tc>
                <a:tc hMerge="1">
                  <a:txBody>
                    <a:bodyPr/>
                    <a:lstStyle/>
                    <a:p>
                      <a:pPr algn="ctr"/>
                      <a:endParaRPr lang="zh-CN" altLang="en-US" dirty="0"/>
                    </a:p>
                  </a:txBody>
                  <a:tcPr anchor="ctr">
                    <a:noFill/>
                  </a:tcPr>
                </a:tc>
                <a:tc hMerge="1">
                  <a:txBody>
                    <a:bodyPr/>
                    <a:lstStyle/>
                    <a:p>
                      <a:pPr algn="ctr"/>
                      <a:endParaRPr lang="zh-CN" altLang="en-US" dirty="0"/>
                    </a:p>
                  </a:txBody>
                  <a:tcPr anchor="ctr">
                    <a:noFill/>
                  </a:tcPr>
                </a:tc>
                <a:extLst>
                  <a:ext uri="{0D108BD9-81ED-4DB2-BD59-A6C34878D82A}">
                    <a16:rowId xmlns:a16="http://schemas.microsoft.com/office/drawing/2014/main" val="1460125609"/>
                  </a:ext>
                </a:extLst>
              </a:tr>
              <a:tr h="824865">
                <a:tc vMerge="1">
                  <a:txBody>
                    <a:bodyPr/>
                    <a:lstStyle/>
                    <a:p>
                      <a:pPr algn="ctr"/>
                      <a:r>
                        <a:rPr lang="en-US" altLang="zh-CN" dirty="0"/>
                        <a:t>Coil</a:t>
                      </a:r>
                      <a:endParaRPr lang="zh-CN" altLang="en-US" dirty="0"/>
                    </a:p>
                  </a:txBody>
                  <a:tcPr anchor="ctr">
                    <a:noFill/>
                  </a:tcPr>
                </a:tc>
                <a:tc>
                  <a:txBody>
                    <a:bodyPr/>
                    <a:lstStyle/>
                    <a:p>
                      <a:pPr algn="ctr"/>
                      <a:r>
                        <a:rPr lang="en-US" altLang="zh-CN" dirty="0"/>
                        <a:t>C-Core</a:t>
                      </a:r>
                      <a:endParaRPr lang="zh-CN" altLang="en-US" dirty="0"/>
                    </a:p>
                  </a:txBody>
                  <a:tcPr anchor="ctr">
                    <a:noFill/>
                  </a:tcPr>
                </a:tc>
                <a:tc>
                  <a:txBody>
                    <a:bodyPr/>
                    <a:lstStyle/>
                    <a:p>
                      <a:pPr algn="ctr"/>
                      <a:r>
                        <a:rPr lang="en-US" altLang="zh-CN" dirty="0"/>
                        <a:t>E-Core</a:t>
                      </a:r>
                      <a:endParaRPr lang="zh-CN" altLang="en-US" dirty="0"/>
                    </a:p>
                  </a:txBody>
                  <a:tcPr anchor="ctr">
                    <a:noFill/>
                  </a:tcPr>
                </a:tc>
                <a:tc>
                  <a:txBody>
                    <a:bodyPr/>
                    <a:lstStyle/>
                    <a:p>
                      <a:pPr algn="ctr"/>
                      <a:r>
                        <a:rPr lang="en-US" altLang="zh-CN" dirty="0"/>
                        <a:t>Pot-Core</a:t>
                      </a:r>
                      <a:endParaRPr lang="zh-CN" altLang="en-US" dirty="0"/>
                    </a:p>
                  </a:txBody>
                  <a:tcPr anchor="ctr">
                    <a:noFill/>
                  </a:tcPr>
                </a:tc>
                <a:extLst>
                  <a:ext uri="{0D108BD9-81ED-4DB2-BD59-A6C34878D82A}">
                    <a16:rowId xmlns:a16="http://schemas.microsoft.com/office/drawing/2014/main" val="2325851969"/>
                  </a:ext>
                </a:extLst>
              </a:tr>
              <a:tr h="824865">
                <a:tc>
                  <a:txBody>
                    <a:bodyPr/>
                    <a:lstStyle/>
                    <a:p>
                      <a:pPr algn="ctr"/>
                      <a:r>
                        <a:rPr lang="en-US" altLang="zh-CN" dirty="0"/>
                        <a:t>V4</a:t>
                      </a:r>
                    </a:p>
                  </a:txBody>
                  <a:tcPr anchor="ctr">
                    <a:noFill/>
                  </a:tcPr>
                </a:tc>
                <a:tc>
                  <a:txBody>
                    <a:bodyPr/>
                    <a:lstStyle/>
                    <a:p>
                      <a:pPr algn="ctr"/>
                      <a:r>
                        <a:rPr lang="en-US" altLang="zh-CN" dirty="0"/>
                        <a:t>965/10628=9.08%</a:t>
                      </a:r>
                      <a:endParaRPr lang="zh-CN" altLang="en-US" dirty="0"/>
                    </a:p>
                  </a:txBody>
                  <a:tcPr anchor="ctr">
                    <a:noFill/>
                  </a:tcPr>
                </a:tc>
                <a:tc>
                  <a:txBody>
                    <a:bodyPr/>
                    <a:lstStyle/>
                    <a:p>
                      <a:pPr algn="ctr"/>
                      <a:r>
                        <a:rPr lang="en-US" altLang="zh-CN" dirty="0"/>
                        <a:t>1528/14700=10.39%</a:t>
                      </a:r>
                      <a:endParaRPr lang="zh-CN" altLang="en-US" dirty="0"/>
                    </a:p>
                  </a:txBody>
                  <a:tcPr anchor="ctr">
                    <a:noFill/>
                  </a:tcPr>
                </a:tc>
                <a:tc>
                  <a:txBody>
                    <a:bodyPr/>
                    <a:lstStyle/>
                    <a:p>
                      <a:pPr algn="ctr"/>
                      <a:r>
                        <a:rPr lang="en-US" altLang="zh-CN" dirty="0"/>
                        <a:t>807/5674=14.22%//11.17%</a:t>
                      </a:r>
                      <a:endParaRPr lang="zh-CN" altLang="en-US" dirty="0"/>
                    </a:p>
                  </a:txBody>
                  <a:tcPr anchor="ctr">
                    <a:noFill/>
                  </a:tcPr>
                </a:tc>
                <a:extLst>
                  <a:ext uri="{0D108BD9-81ED-4DB2-BD59-A6C34878D82A}">
                    <a16:rowId xmlns:a16="http://schemas.microsoft.com/office/drawing/2014/main" val="1614100612"/>
                  </a:ext>
                </a:extLst>
              </a:tr>
              <a:tr h="824865">
                <a:tc>
                  <a:txBody>
                    <a:bodyPr/>
                    <a:lstStyle/>
                    <a:p>
                      <a:pPr algn="ctr"/>
                      <a:r>
                        <a:rPr lang="en-US" altLang="zh-CN" dirty="0"/>
                        <a:t>Coil5</a:t>
                      </a:r>
                      <a:endParaRPr lang="zh-CN" altLang="en-US" dirty="0"/>
                    </a:p>
                  </a:txBody>
                  <a:tcPr anchor="ctr">
                    <a:noFill/>
                  </a:tcPr>
                </a:tc>
                <a:tc>
                  <a:txBody>
                    <a:bodyPr/>
                    <a:lstStyle/>
                    <a:p>
                      <a:pPr algn="ctr"/>
                      <a:r>
                        <a:rPr lang="en-US" altLang="zh-CN" dirty="0"/>
                        <a:t>403/2212=18.22%</a:t>
                      </a:r>
                      <a:endParaRPr lang="zh-CN" altLang="en-US" dirty="0"/>
                    </a:p>
                  </a:txBody>
                  <a:tcPr anchor="ctr">
                    <a:solidFill>
                      <a:schemeClr val="accent6">
                        <a:lumMod val="40000"/>
                        <a:lumOff val="60000"/>
                      </a:schemeClr>
                    </a:solidFill>
                  </a:tcPr>
                </a:tc>
                <a:tc>
                  <a:txBody>
                    <a:bodyPr/>
                    <a:lstStyle/>
                    <a:p>
                      <a:pPr algn="ctr"/>
                      <a:r>
                        <a:rPr lang="en-US" altLang="zh-CN" dirty="0"/>
                        <a:t>/</a:t>
                      </a:r>
                      <a:endParaRPr lang="zh-CN" altLang="en-US" dirty="0"/>
                    </a:p>
                  </a:txBody>
                  <a:tcPr anchor="ctr">
                    <a:noFill/>
                  </a:tcPr>
                </a:tc>
                <a:tc>
                  <a:txBody>
                    <a:bodyPr/>
                    <a:lstStyle/>
                    <a:p>
                      <a:pPr algn="ctr"/>
                      <a:r>
                        <a:rPr lang="en-US" altLang="zh-CN" dirty="0"/>
                        <a:t>/</a:t>
                      </a:r>
                      <a:endParaRPr lang="zh-CN" altLang="en-US" dirty="0"/>
                    </a:p>
                  </a:txBody>
                  <a:tcPr anchor="ctr">
                    <a:noFill/>
                  </a:tcPr>
                </a:tc>
                <a:extLst>
                  <a:ext uri="{0D108BD9-81ED-4DB2-BD59-A6C34878D82A}">
                    <a16:rowId xmlns:a16="http://schemas.microsoft.com/office/drawing/2014/main" val="2399462910"/>
                  </a:ext>
                </a:extLst>
              </a:tr>
            </a:tbl>
          </a:graphicData>
        </a:graphic>
      </p:graphicFrame>
      <p:sp>
        <p:nvSpPr>
          <p:cNvPr id="6" name="文本框 5">
            <a:extLst>
              <a:ext uri="{FF2B5EF4-FFF2-40B4-BE49-F238E27FC236}">
                <a16:creationId xmlns:a16="http://schemas.microsoft.com/office/drawing/2014/main" id="{5D14C716-0274-4480-BEC5-03D31DF0E1FF}"/>
              </a:ext>
            </a:extLst>
          </p:cNvPr>
          <p:cNvSpPr txBox="1"/>
          <p:nvPr/>
        </p:nvSpPr>
        <p:spPr>
          <a:xfrm>
            <a:off x="133350" y="4953000"/>
            <a:ext cx="8801100" cy="171213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dirty="0"/>
              <a:t>有效面积决定单位曝光下的通道数；比值决定空间利用率</a:t>
            </a:r>
            <a:endParaRPr lang="en-US" altLang="zh-CN" dirty="0"/>
          </a:p>
          <a:p>
            <a:pPr marL="285750" indent="-285750">
              <a:lnSpc>
                <a:spcPct val="150000"/>
              </a:lnSpc>
              <a:buFont typeface="Arial" panose="020B0604020202020204" pitchFamily="34" charset="0"/>
              <a:buChar char="•"/>
            </a:pPr>
            <a:r>
              <a:rPr lang="zh-CN" altLang="en-US" dirty="0"/>
              <a:t>相同磁芯参数下，</a:t>
            </a:r>
            <a:r>
              <a:rPr lang="en-US" altLang="zh-CN" dirty="0"/>
              <a:t>Coil5</a:t>
            </a:r>
            <a:r>
              <a:rPr lang="zh-CN" altLang="en-US" dirty="0"/>
              <a:t>的有效接收度不如</a:t>
            </a:r>
            <a:r>
              <a:rPr lang="en-US" altLang="zh-CN" dirty="0"/>
              <a:t>V4</a:t>
            </a:r>
            <a:r>
              <a:rPr lang="zh-CN" altLang="en-US" dirty="0"/>
              <a:t>，导致最大有效面积</a:t>
            </a:r>
            <a:r>
              <a:rPr lang="en-US" altLang="zh-CN" dirty="0"/>
              <a:t>Coil5 </a:t>
            </a:r>
            <a:r>
              <a:rPr lang="zh-CN" altLang="en-US" dirty="0"/>
              <a:t>也不如</a:t>
            </a:r>
            <a:r>
              <a:rPr lang="en-US" altLang="zh-CN" dirty="0"/>
              <a:t>V4</a:t>
            </a:r>
          </a:p>
          <a:p>
            <a:pPr marL="285750" indent="-285750">
              <a:lnSpc>
                <a:spcPct val="150000"/>
              </a:lnSpc>
              <a:buFont typeface="Arial" panose="020B0604020202020204" pitchFamily="34" charset="0"/>
              <a:buChar char="•"/>
            </a:pPr>
            <a:r>
              <a:rPr lang="en-US" altLang="zh-CN" dirty="0"/>
              <a:t>E-core </a:t>
            </a:r>
            <a:r>
              <a:rPr lang="zh-CN" altLang="en-US" dirty="0"/>
              <a:t>和 </a:t>
            </a:r>
            <a:r>
              <a:rPr lang="en-US" altLang="zh-CN" dirty="0"/>
              <a:t>Pot-core </a:t>
            </a:r>
            <a:r>
              <a:rPr lang="zh-CN" altLang="en-US" dirty="0"/>
              <a:t>会导致，有效接收度下降，但是探测面积增大，导致最大有效面积增大</a:t>
            </a:r>
          </a:p>
        </p:txBody>
      </p:sp>
    </p:spTree>
    <p:extLst>
      <p:ext uri="{BB962C8B-B14F-4D97-AF65-F5344CB8AC3E}">
        <p14:creationId xmlns:p14="http://schemas.microsoft.com/office/powerpoint/2010/main" val="1429905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AD686B31-556B-4EF3-A139-4AF84A9D98B3}"/>
              </a:ext>
            </a:extLst>
          </p:cNvPr>
          <p:cNvSpPr>
            <a:spLocks noGrp="1"/>
          </p:cNvSpPr>
          <p:nvPr>
            <p:ph type="sldNum" sz="quarter" idx="12"/>
          </p:nvPr>
        </p:nvSpPr>
        <p:spPr/>
        <p:txBody>
          <a:bodyPr/>
          <a:lstStyle/>
          <a:p>
            <a:pPr>
              <a:defRPr/>
            </a:pPr>
            <a:fld id="{C58DEF2B-8039-4C1E-A573-46AE1706B516}" type="slidenum">
              <a:rPr lang="en-US" altLang="zh-CN" smtClean="0"/>
              <a:pPr>
                <a:defRPr/>
              </a:pPr>
              <a:t>14</a:t>
            </a:fld>
            <a:endParaRPr lang="en-US" altLang="zh-CN" dirty="0"/>
          </a:p>
        </p:txBody>
      </p:sp>
      <p:sp>
        <p:nvSpPr>
          <p:cNvPr id="3" name="文本占位符 2">
            <a:extLst>
              <a:ext uri="{FF2B5EF4-FFF2-40B4-BE49-F238E27FC236}">
                <a16:creationId xmlns:a16="http://schemas.microsoft.com/office/drawing/2014/main" id="{B238DABB-F298-468B-886C-7981382BDB2D}"/>
              </a:ext>
            </a:extLst>
          </p:cNvPr>
          <p:cNvSpPr>
            <a:spLocks noGrp="1"/>
          </p:cNvSpPr>
          <p:nvPr>
            <p:ph type="body" sz="quarter" idx="13"/>
          </p:nvPr>
        </p:nvSpPr>
        <p:spPr/>
        <p:txBody>
          <a:bodyPr/>
          <a:lstStyle/>
          <a:p>
            <a:r>
              <a:rPr lang="zh-CN" altLang="en-US" dirty="0"/>
              <a:t>优化后磁芯设计</a:t>
            </a:r>
          </a:p>
        </p:txBody>
      </p:sp>
      <p:pic>
        <p:nvPicPr>
          <p:cNvPr id="13" name="图片 12">
            <a:extLst>
              <a:ext uri="{FF2B5EF4-FFF2-40B4-BE49-F238E27FC236}">
                <a16:creationId xmlns:a16="http://schemas.microsoft.com/office/drawing/2014/main" id="{C70CE9E3-AB8A-4765-A3F2-158F7AE73A34}"/>
              </a:ext>
            </a:extLst>
          </p:cNvPr>
          <p:cNvPicPr>
            <a:picLocks noChangeAspect="1"/>
          </p:cNvPicPr>
          <p:nvPr/>
        </p:nvPicPr>
        <p:blipFill>
          <a:blip r:embed="rId2"/>
          <a:stretch>
            <a:fillRect/>
          </a:stretch>
        </p:blipFill>
        <p:spPr>
          <a:xfrm>
            <a:off x="445500" y="974725"/>
            <a:ext cx="2160000" cy="2330308"/>
          </a:xfrm>
          <a:prstGeom prst="rect">
            <a:avLst/>
          </a:prstGeom>
        </p:spPr>
      </p:pic>
      <p:pic>
        <p:nvPicPr>
          <p:cNvPr id="17" name="图片 16">
            <a:extLst>
              <a:ext uri="{FF2B5EF4-FFF2-40B4-BE49-F238E27FC236}">
                <a16:creationId xmlns:a16="http://schemas.microsoft.com/office/drawing/2014/main" id="{BED2F8C6-B9D2-4FB2-A684-3B786455600E}"/>
              </a:ext>
            </a:extLst>
          </p:cNvPr>
          <p:cNvPicPr>
            <a:picLocks noChangeAspect="1"/>
          </p:cNvPicPr>
          <p:nvPr/>
        </p:nvPicPr>
        <p:blipFill>
          <a:blip r:embed="rId3"/>
          <a:stretch>
            <a:fillRect/>
          </a:stretch>
        </p:blipFill>
        <p:spPr>
          <a:xfrm>
            <a:off x="551536" y="3285983"/>
            <a:ext cx="1947927" cy="2160000"/>
          </a:xfrm>
          <a:prstGeom prst="rect">
            <a:avLst/>
          </a:prstGeom>
        </p:spPr>
      </p:pic>
      <p:pic>
        <p:nvPicPr>
          <p:cNvPr id="25" name="图片 24">
            <a:extLst>
              <a:ext uri="{FF2B5EF4-FFF2-40B4-BE49-F238E27FC236}">
                <a16:creationId xmlns:a16="http://schemas.microsoft.com/office/drawing/2014/main" id="{AF9EA9CF-BD04-4A73-9ABD-2B8B3B945519}"/>
              </a:ext>
            </a:extLst>
          </p:cNvPr>
          <p:cNvPicPr>
            <a:picLocks noChangeAspect="1"/>
          </p:cNvPicPr>
          <p:nvPr/>
        </p:nvPicPr>
        <p:blipFill>
          <a:blip r:embed="rId4"/>
          <a:stretch>
            <a:fillRect/>
          </a:stretch>
        </p:blipFill>
        <p:spPr>
          <a:xfrm>
            <a:off x="3554087" y="1219200"/>
            <a:ext cx="4446913" cy="4320983"/>
          </a:xfrm>
          <a:prstGeom prst="rect">
            <a:avLst/>
          </a:prstGeom>
        </p:spPr>
      </p:pic>
      <p:sp>
        <p:nvSpPr>
          <p:cNvPr id="4" name="文本框 3">
            <a:extLst>
              <a:ext uri="{FF2B5EF4-FFF2-40B4-BE49-F238E27FC236}">
                <a16:creationId xmlns:a16="http://schemas.microsoft.com/office/drawing/2014/main" id="{29FC3A85-F056-429D-9577-0BAC5D3DA97B}"/>
              </a:ext>
            </a:extLst>
          </p:cNvPr>
          <p:cNvSpPr txBox="1"/>
          <p:nvPr/>
        </p:nvSpPr>
        <p:spPr>
          <a:xfrm>
            <a:off x="304800" y="5700495"/>
            <a:ext cx="7010400" cy="881139"/>
          </a:xfrm>
          <a:prstGeom prst="rect">
            <a:avLst/>
          </a:prstGeom>
          <a:noFill/>
        </p:spPr>
        <p:txBody>
          <a:bodyPr wrap="square" rtlCol="0">
            <a:spAutoFit/>
          </a:bodyPr>
          <a:lstStyle/>
          <a:p>
            <a:pPr marL="342900" indent="-342900">
              <a:lnSpc>
                <a:spcPct val="150000"/>
              </a:lnSpc>
              <a:buAutoNum type="arabicPeriod"/>
            </a:pPr>
            <a:r>
              <a:rPr lang="zh-CN" altLang="en-US" dirty="0"/>
              <a:t>质量</a:t>
            </a:r>
            <a:r>
              <a:rPr lang="en-US" altLang="zh-CN" dirty="0"/>
              <a:t>~290 kg</a:t>
            </a:r>
            <a:r>
              <a:rPr lang="zh-CN" altLang="en-US" dirty="0"/>
              <a:t>，测试成本太高，支架设计存在难度</a:t>
            </a:r>
            <a:endParaRPr lang="en-US" altLang="zh-CN" dirty="0"/>
          </a:p>
          <a:p>
            <a:pPr marL="342900" indent="-342900">
              <a:lnSpc>
                <a:spcPct val="150000"/>
              </a:lnSpc>
              <a:buAutoNum type="arabicPeriod"/>
            </a:pPr>
            <a:r>
              <a:rPr lang="en-US" altLang="zh-CN" dirty="0"/>
              <a:t>Gap = 1cm </a:t>
            </a:r>
            <a:r>
              <a:rPr lang="zh-CN" altLang="en-US" dirty="0"/>
              <a:t>； 对于狄拉克弦的测试不友好</a:t>
            </a:r>
            <a:endParaRPr lang="en-US" altLang="zh-CN" dirty="0"/>
          </a:p>
        </p:txBody>
      </p:sp>
    </p:spTree>
    <p:extLst>
      <p:ext uri="{BB962C8B-B14F-4D97-AF65-F5344CB8AC3E}">
        <p14:creationId xmlns:p14="http://schemas.microsoft.com/office/powerpoint/2010/main" val="1551614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AD686B31-556B-4EF3-A139-4AF84A9D98B3}"/>
              </a:ext>
            </a:extLst>
          </p:cNvPr>
          <p:cNvSpPr>
            <a:spLocks noGrp="1"/>
          </p:cNvSpPr>
          <p:nvPr>
            <p:ph type="sldNum" sz="quarter" idx="12"/>
          </p:nvPr>
        </p:nvSpPr>
        <p:spPr/>
        <p:txBody>
          <a:bodyPr/>
          <a:lstStyle/>
          <a:p>
            <a:pPr>
              <a:defRPr/>
            </a:pPr>
            <a:fld id="{C58DEF2B-8039-4C1E-A573-46AE1706B516}" type="slidenum">
              <a:rPr lang="en-US" altLang="zh-CN" smtClean="0"/>
              <a:pPr>
                <a:defRPr/>
              </a:pPr>
              <a:t>15</a:t>
            </a:fld>
            <a:endParaRPr lang="en-US" altLang="zh-CN" dirty="0"/>
          </a:p>
        </p:txBody>
      </p:sp>
      <p:sp>
        <p:nvSpPr>
          <p:cNvPr id="3" name="文本占位符 2">
            <a:extLst>
              <a:ext uri="{FF2B5EF4-FFF2-40B4-BE49-F238E27FC236}">
                <a16:creationId xmlns:a16="http://schemas.microsoft.com/office/drawing/2014/main" id="{B238DABB-F298-468B-886C-7981382BDB2D}"/>
              </a:ext>
            </a:extLst>
          </p:cNvPr>
          <p:cNvSpPr>
            <a:spLocks noGrp="1"/>
          </p:cNvSpPr>
          <p:nvPr>
            <p:ph type="body" sz="quarter" idx="13"/>
          </p:nvPr>
        </p:nvSpPr>
        <p:spPr/>
        <p:txBody>
          <a:bodyPr/>
          <a:lstStyle/>
          <a:p>
            <a:r>
              <a:rPr lang="zh-CN" altLang="en-US" dirty="0"/>
              <a:t>测试用磁芯设计</a:t>
            </a:r>
          </a:p>
        </p:txBody>
      </p:sp>
      <p:pic>
        <p:nvPicPr>
          <p:cNvPr id="5" name="图片 4">
            <a:extLst>
              <a:ext uri="{FF2B5EF4-FFF2-40B4-BE49-F238E27FC236}">
                <a16:creationId xmlns:a16="http://schemas.microsoft.com/office/drawing/2014/main" id="{F1D31E82-D647-474E-81F3-FA699EE293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6480" y="1255486"/>
            <a:ext cx="5388920" cy="5164787"/>
          </a:xfrm>
          <a:prstGeom prst="rect">
            <a:avLst/>
          </a:prstGeom>
        </p:spPr>
      </p:pic>
      <p:pic>
        <p:nvPicPr>
          <p:cNvPr id="7" name="图片 6">
            <a:extLst>
              <a:ext uri="{FF2B5EF4-FFF2-40B4-BE49-F238E27FC236}">
                <a16:creationId xmlns:a16="http://schemas.microsoft.com/office/drawing/2014/main" id="{3E2EA291-8122-4C64-A1E0-A517564149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73188"/>
            <a:ext cx="3143250" cy="3026579"/>
          </a:xfrm>
          <a:prstGeom prst="rect">
            <a:avLst/>
          </a:prstGeom>
        </p:spPr>
      </p:pic>
      <p:sp>
        <p:nvSpPr>
          <p:cNvPr id="8" name="文本框 7">
            <a:extLst>
              <a:ext uri="{FF2B5EF4-FFF2-40B4-BE49-F238E27FC236}">
                <a16:creationId xmlns:a16="http://schemas.microsoft.com/office/drawing/2014/main" id="{1C028C9B-8B5F-420E-8CCF-BCDCAE61F35D}"/>
              </a:ext>
            </a:extLst>
          </p:cNvPr>
          <p:cNvSpPr txBox="1"/>
          <p:nvPr/>
        </p:nvSpPr>
        <p:spPr>
          <a:xfrm>
            <a:off x="415887" y="5029200"/>
            <a:ext cx="3143250" cy="1296637"/>
          </a:xfrm>
          <a:prstGeom prst="rect">
            <a:avLst/>
          </a:prstGeom>
          <a:noFill/>
        </p:spPr>
        <p:txBody>
          <a:bodyPr wrap="square" rtlCol="0">
            <a:spAutoFit/>
          </a:bodyPr>
          <a:lstStyle/>
          <a:p>
            <a:pPr>
              <a:lnSpc>
                <a:spcPct val="150000"/>
              </a:lnSpc>
            </a:pPr>
            <a:r>
              <a:rPr lang="zh-CN" altLang="en-US" dirty="0"/>
              <a:t>基于 </a:t>
            </a:r>
            <a:r>
              <a:rPr lang="en-US" altLang="zh-CN" dirty="0"/>
              <a:t>Coil5</a:t>
            </a:r>
          </a:p>
          <a:p>
            <a:pPr>
              <a:lnSpc>
                <a:spcPct val="150000"/>
              </a:lnSpc>
            </a:pPr>
            <a:r>
              <a:rPr lang="zh-CN" altLang="en-US" dirty="0"/>
              <a:t>中心轨迹</a:t>
            </a:r>
            <a:r>
              <a:rPr lang="en-US" altLang="zh-CN" dirty="0"/>
              <a:t>SNR = 7.81</a:t>
            </a:r>
          </a:p>
          <a:p>
            <a:pPr>
              <a:lnSpc>
                <a:spcPct val="150000"/>
              </a:lnSpc>
            </a:pPr>
            <a:r>
              <a:rPr lang="zh-CN" altLang="en-US" dirty="0"/>
              <a:t>质量</a:t>
            </a:r>
            <a:r>
              <a:rPr lang="en-US" altLang="zh-CN" dirty="0"/>
              <a:t>~22kg</a:t>
            </a:r>
          </a:p>
        </p:txBody>
      </p:sp>
    </p:spTree>
    <p:extLst>
      <p:ext uri="{BB962C8B-B14F-4D97-AF65-F5344CB8AC3E}">
        <p14:creationId xmlns:p14="http://schemas.microsoft.com/office/powerpoint/2010/main" val="3415947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3F404C39-AC11-4776-991D-1FEFB914ED31}"/>
              </a:ext>
            </a:extLst>
          </p:cNvPr>
          <p:cNvSpPr>
            <a:spLocks noGrp="1"/>
          </p:cNvSpPr>
          <p:nvPr>
            <p:ph type="sldNum" sz="quarter" idx="12"/>
          </p:nvPr>
        </p:nvSpPr>
        <p:spPr/>
        <p:txBody>
          <a:bodyPr/>
          <a:lstStyle/>
          <a:p>
            <a:pPr>
              <a:defRPr/>
            </a:pPr>
            <a:fld id="{C58DEF2B-8039-4C1E-A573-46AE1706B516}" type="slidenum">
              <a:rPr lang="en-US" altLang="zh-CN" smtClean="0"/>
              <a:pPr>
                <a:defRPr/>
              </a:pPr>
              <a:t>16</a:t>
            </a:fld>
            <a:endParaRPr lang="en-US" altLang="zh-CN" dirty="0"/>
          </a:p>
        </p:txBody>
      </p:sp>
      <p:sp>
        <p:nvSpPr>
          <p:cNvPr id="3" name="文本占位符 2">
            <a:extLst>
              <a:ext uri="{FF2B5EF4-FFF2-40B4-BE49-F238E27FC236}">
                <a16:creationId xmlns:a16="http://schemas.microsoft.com/office/drawing/2014/main" id="{3E3A0CBD-C2D2-4010-9DE4-D21B8DFE5055}"/>
              </a:ext>
            </a:extLst>
          </p:cNvPr>
          <p:cNvSpPr>
            <a:spLocks noGrp="1"/>
          </p:cNvSpPr>
          <p:nvPr>
            <p:ph type="body" sz="quarter" idx="13"/>
          </p:nvPr>
        </p:nvSpPr>
        <p:spPr/>
        <p:txBody>
          <a:bodyPr/>
          <a:lstStyle/>
          <a:p>
            <a:r>
              <a:rPr lang="zh-CN" altLang="en-US" dirty="0"/>
              <a:t>支架定制</a:t>
            </a:r>
          </a:p>
        </p:txBody>
      </p:sp>
    </p:spTree>
    <p:extLst>
      <p:ext uri="{BB962C8B-B14F-4D97-AF65-F5344CB8AC3E}">
        <p14:creationId xmlns:p14="http://schemas.microsoft.com/office/powerpoint/2010/main" val="787632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5CEE153D-13D3-419C-865F-C2CF6FA0A26F}"/>
              </a:ext>
            </a:extLst>
          </p:cNvPr>
          <p:cNvSpPr>
            <a:spLocks noGrp="1"/>
          </p:cNvSpPr>
          <p:nvPr>
            <p:ph type="sldNum" sz="quarter" idx="12"/>
          </p:nvPr>
        </p:nvSpPr>
        <p:spPr/>
        <p:txBody>
          <a:bodyPr/>
          <a:lstStyle/>
          <a:p>
            <a:pPr>
              <a:defRPr/>
            </a:pPr>
            <a:fld id="{C58DEF2B-8039-4C1E-A573-46AE1706B516}" type="slidenum">
              <a:rPr lang="en-US" altLang="zh-CN" smtClean="0"/>
              <a:pPr>
                <a:defRPr/>
              </a:pPr>
              <a:t>17</a:t>
            </a:fld>
            <a:endParaRPr lang="en-US" altLang="zh-CN" dirty="0"/>
          </a:p>
        </p:txBody>
      </p:sp>
      <p:sp>
        <p:nvSpPr>
          <p:cNvPr id="3" name="文本占位符 2">
            <a:extLst>
              <a:ext uri="{FF2B5EF4-FFF2-40B4-BE49-F238E27FC236}">
                <a16:creationId xmlns:a16="http://schemas.microsoft.com/office/drawing/2014/main" id="{D94C9E63-4326-48C9-8766-3CFBC8C224F1}"/>
              </a:ext>
            </a:extLst>
          </p:cNvPr>
          <p:cNvSpPr>
            <a:spLocks noGrp="1"/>
          </p:cNvSpPr>
          <p:nvPr>
            <p:ph type="body" sz="quarter" idx="13"/>
          </p:nvPr>
        </p:nvSpPr>
        <p:spPr/>
        <p:txBody>
          <a:bodyPr/>
          <a:lstStyle/>
          <a:p>
            <a:r>
              <a:rPr lang="zh-CN" altLang="en-US" dirty="0"/>
              <a:t>论文大纲</a:t>
            </a:r>
          </a:p>
        </p:txBody>
      </p:sp>
      <p:sp>
        <p:nvSpPr>
          <p:cNvPr id="4" name="文本框 3">
            <a:extLst>
              <a:ext uri="{FF2B5EF4-FFF2-40B4-BE49-F238E27FC236}">
                <a16:creationId xmlns:a16="http://schemas.microsoft.com/office/drawing/2014/main" id="{0EA50E06-B5AC-4F3C-8C37-34888A50CD4C}"/>
              </a:ext>
            </a:extLst>
          </p:cNvPr>
          <p:cNvSpPr txBox="1"/>
          <p:nvPr/>
        </p:nvSpPr>
        <p:spPr>
          <a:xfrm>
            <a:off x="190500" y="1183601"/>
            <a:ext cx="8763000" cy="5355312"/>
          </a:xfrm>
          <a:prstGeom prst="rect">
            <a:avLst/>
          </a:prstGeom>
          <a:noFill/>
        </p:spPr>
        <p:txBody>
          <a:bodyPr wrap="square" rtlCol="0">
            <a:spAutoFit/>
          </a:bodyPr>
          <a:lstStyle/>
          <a:p>
            <a:pPr marL="342900" indent="-342900">
              <a:buFont typeface="+mj-lt"/>
              <a:buAutoNum type="arabicPeriod"/>
            </a:pPr>
            <a:r>
              <a:rPr lang="en-US" altLang="zh-CN" sz="1800" b="1" kern="0" dirty="0">
                <a:solidFill>
                  <a:srgbClr val="1F1F1F"/>
                </a:solidFill>
                <a:effectLst/>
                <a:latin typeface="宋体" panose="02010600030101010101" pitchFamily="2" charset="-122"/>
                <a:cs typeface="宋体" panose="02010600030101010101" pitchFamily="2" charset="-122"/>
              </a:rPr>
              <a:t>Introduction </a:t>
            </a:r>
          </a:p>
          <a:p>
            <a:pPr marL="800100" lvl="1" indent="-342900">
              <a:buFont typeface="+mj-lt"/>
              <a:buAutoNum type="alphaLcParenR"/>
            </a:pPr>
            <a:r>
              <a:rPr lang="en-US" altLang="zh-CN" sz="1800" b="1" kern="0" dirty="0">
                <a:solidFill>
                  <a:srgbClr val="1F1F1F"/>
                </a:solidFill>
                <a:effectLst/>
                <a:latin typeface="宋体" panose="02010600030101010101" pitchFamily="2" charset="-122"/>
                <a:cs typeface="宋体" panose="02010600030101010101" pitchFamily="2" charset="-122"/>
              </a:rPr>
              <a:t>Physics motivation</a:t>
            </a:r>
            <a:endParaRPr lang="en-US" altLang="zh-CN" sz="1800" b="1" kern="0" dirty="0">
              <a:solidFill>
                <a:srgbClr val="1F1F1F"/>
              </a:solidFill>
              <a:latin typeface="宋体" panose="02010600030101010101" pitchFamily="2" charset="-122"/>
              <a:cs typeface="宋体" panose="02010600030101010101" pitchFamily="2" charset="-122"/>
            </a:endParaRPr>
          </a:p>
          <a:p>
            <a:pPr marL="800100" lvl="1" indent="-342900">
              <a:buFont typeface="+mj-lt"/>
              <a:buAutoNum type="alphaLcParenR"/>
            </a:pPr>
            <a:r>
              <a:rPr lang="en-US" altLang="zh-CN" sz="1800" b="1" kern="0" dirty="0">
                <a:solidFill>
                  <a:srgbClr val="1F1F1F"/>
                </a:solidFill>
                <a:effectLst/>
                <a:latin typeface="宋体" panose="02010600030101010101" pitchFamily="2" charset="-122"/>
                <a:cs typeface="宋体" panose="02010600030101010101" pitchFamily="2" charset="-122"/>
              </a:rPr>
              <a:t>Conventional inductive searches and their limitations</a:t>
            </a:r>
            <a:endParaRPr lang="en-US" altLang="zh-CN" b="1" kern="0" dirty="0">
              <a:solidFill>
                <a:srgbClr val="1F1F1F"/>
              </a:solidFill>
              <a:effectLst/>
              <a:latin typeface="宋体" panose="02010600030101010101" pitchFamily="2" charset="-122"/>
              <a:cs typeface="宋体" panose="02010600030101010101" pitchFamily="2" charset="-122"/>
            </a:endParaRPr>
          </a:p>
          <a:p>
            <a:pPr marL="800100" lvl="1" indent="-342900">
              <a:buFont typeface="+mj-lt"/>
              <a:buAutoNum type="alphaLcParenR"/>
            </a:pPr>
            <a:r>
              <a:rPr lang="en-US" altLang="zh-CN" sz="1800" b="1" kern="0" dirty="0">
                <a:solidFill>
                  <a:srgbClr val="1F1F1F"/>
                </a:solidFill>
                <a:effectLst/>
                <a:latin typeface="宋体" panose="02010600030101010101" pitchFamily="2" charset="-122"/>
                <a:cs typeface="宋体" panose="02010600030101010101" pitchFamily="2" charset="-122"/>
              </a:rPr>
              <a:t>Proposed idea of this work</a:t>
            </a:r>
            <a:endParaRPr lang="en-US" altLang="zh-CN" sz="1800" b="1" kern="0" dirty="0">
              <a:solidFill>
                <a:srgbClr val="1F1F1F"/>
              </a:solidFill>
              <a:latin typeface="宋体" panose="02010600030101010101" pitchFamily="2" charset="-122"/>
              <a:cs typeface="宋体" panose="02010600030101010101" pitchFamily="2" charset="-122"/>
            </a:endParaRPr>
          </a:p>
          <a:p>
            <a:pPr marL="800100" lvl="1" indent="-342900">
              <a:buFont typeface="+mj-lt"/>
              <a:buAutoNum type="alphaLcParenR"/>
            </a:pPr>
            <a:r>
              <a:rPr lang="en-US" altLang="zh-CN" sz="1800" b="1" kern="0" dirty="0">
                <a:solidFill>
                  <a:srgbClr val="1F1F1F"/>
                </a:solidFill>
                <a:effectLst/>
                <a:latin typeface="宋体" panose="02010600030101010101" pitchFamily="2" charset="-122"/>
                <a:cs typeface="宋体" panose="02010600030101010101" pitchFamily="2" charset="-122"/>
              </a:rPr>
              <a:t>Scope of this paper</a:t>
            </a:r>
            <a:endParaRPr lang="en-US" altLang="zh-CN" b="1" kern="0" dirty="0">
              <a:solidFill>
                <a:srgbClr val="1F1F1F"/>
              </a:solidFill>
              <a:effectLst/>
              <a:latin typeface="宋体" panose="02010600030101010101" pitchFamily="2" charset="-122"/>
              <a:cs typeface="宋体" panose="02010600030101010101" pitchFamily="2" charset="-122"/>
            </a:endParaRPr>
          </a:p>
          <a:p>
            <a:pPr marL="342900" indent="-342900">
              <a:buFont typeface="+mj-lt"/>
              <a:buAutoNum type="arabicPeriod"/>
            </a:pPr>
            <a:r>
              <a:rPr lang="en-US" altLang="zh-CN" sz="1800" b="1" kern="0" dirty="0">
                <a:solidFill>
                  <a:srgbClr val="1F1F1F"/>
                </a:solidFill>
                <a:effectLst/>
                <a:latin typeface="宋体" panose="02010600030101010101" pitchFamily="2" charset="-122"/>
                <a:cs typeface="宋体" panose="02010600030101010101" pitchFamily="2" charset="-122"/>
              </a:rPr>
              <a:t>Detector Principle, Signal and Noise, and SNR</a:t>
            </a:r>
          </a:p>
          <a:p>
            <a:pPr marL="800100" lvl="1" indent="-342900">
              <a:buFont typeface="+mj-lt"/>
              <a:buAutoNum type="alphaLcParenR"/>
            </a:pPr>
            <a:r>
              <a:rPr lang="en-US" altLang="zh-CN" sz="1800" b="1" kern="0" dirty="0">
                <a:solidFill>
                  <a:srgbClr val="1F1F1F"/>
                </a:solidFill>
                <a:effectLst/>
                <a:latin typeface="宋体" panose="02010600030101010101" pitchFamily="2" charset="-122"/>
                <a:cs typeface="宋体" panose="02010600030101010101" pitchFamily="2" charset="-122"/>
              </a:rPr>
              <a:t>Basic detector structure</a:t>
            </a:r>
            <a:endParaRPr lang="en-US" altLang="zh-CN" sz="1800" b="1" kern="0" dirty="0">
              <a:solidFill>
                <a:srgbClr val="1F1F1F"/>
              </a:solidFill>
              <a:latin typeface="宋体" panose="02010600030101010101" pitchFamily="2" charset="-122"/>
              <a:cs typeface="宋体" panose="02010600030101010101" pitchFamily="2" charset="-122"/>
            </a:endParaRPr>
          </a:p>
          <a:p>
            <a:pPr marL="800100" lvl="1" indent="-342900">
              <a:buFont typeface="+mj-lt"/>
              <a:buAutoNum type="alphaLcParenR"/>
            </a:pPr>
            <a:r>
              <a:rPr lang="en-US" altLang="zh-CN" sz="1800" b="1" kern="0" dirty="0">
                <a:solidFill>
                  <a:srgbClr val="1F1F1F"/>
                </a:solidFill>
                <a:effectLst/>
                <a:latin typeface="宋体" panose="02010600030101010101" pitchFamily="2" charset="-122"/>
                <a:cs typeface="宋体" panose="02010600030101010101" pitchFamily="2" charset="-122"/>
              </a:rPr>
              <a:t>Signal derivation from Lorentz reciprocity</a:t>
            </a:r>
          </a:p>
          <a:p>
            <a:pPr marL="800100" lvl="1" indent="-342900">
              <a:buFont typeface="+mj-lt"/>
              <a:buAutoNum type="alphaLcParenR"/>
            </a:pPr>
            <a:r>
              <a:rPr lang="en-US" altLang="zh-CN" sz="1800" b="1" kern="0" dirty="0">
                <a:solidFill>
                  <a:srgbClr val="1F1F1F"/>
                </a:solidFill>
                <a:effectLst/>
                <a:latin typeface="宋体" panose="02010600030101010101" pitchFamily="2" charset="-122"/>
                <a:cs typeface="宋体" panose="02010600030101010101" pitchFamily="2" charset="-122"/>
              </a:rPr>
              <a:t>Noise model</a:t>
            </a:r>
            <a:endParaRPr lang="en-US" altLang="zh-CN" b="1" kern="0" dirty="0">
              <a:solidFill>
                <a:srgbClr val="1F1F1F"/>
              </a:solidFill>
              <a:latin typeface="宋体" panose="02010600030101010101" pitchFamily="2" charset="-122"/>
              <a:cs typeface="宋体" panose="02010600030101010101" pitchFamily="2" charset="-122"/>
            </a:endParaRPr>
          </a:p>
          <a:p>
            <a:pPr marL="800100" lvl="1" indent="-342900">
              <a:buFont typeface="+mj-lt"/>
              <a:buAutoNum type="alphaLcParenR"/>
            </a:pPr>
            <a:r>
              <a:rPr lang="en-US" altLang="zh-CN" sz="1800" b="1" kern="0" dirty="0">
                <a:solidFill>
                  <a:srgbClr val="1F1F1F"/>
                </a:solidFill>
                <a:effectLst/>
                <a:latin typeface="宋体" panose="02010600030101010101" pitchFamily="2" charset="-122"/>
                <a:cs typeface="宋体" panose="02010600030101010101" pitchFamily="2" charset="-122"/>
              </a:rPr>
              <a:t>Core-shape optimization</a:t>
            </a:r>
            <a:endParaRPr lang="en-US" altLang="zh-CN" b="1" kern="0" dirty="0">
              <a:solidFill>
                <a:srgbClr val="1F1F1F"/>
              </a:solidFill>
              <a:latin typeface="宋体" panose="02010600030101010101" pitchFamily="2" charset="-122"/>
              <a:cs typeface="宋体" panose="02010600030101010101" pitchFamily="2" charset="-122"/>
            </a:endParaRPr>
          </a:p>
          <a:p>
            <a:pPr marL="342900" indent="-342900">
              <a:buFont typeface="+mj-lt"/>
              <a:buAutoNum type="arabicPeriod"/>
            </a:pPr>
            <a:r>
              <a:rPr lang="en-US" altLang="zh-CN" sz="1800" b="1" kern="0" dirty="0">
                <a:solidFill>
                  <a:srgbClr val="1F1F1F"/>
                </a:solidFill>
                <a:effectLst/>
                <a:latin typeface="宋体" panose="02010600030101010101" pitchFamily="2" charset="-122"/>
                <a:cs typeface="宋体" panose="02010600030101010101" pitchFamily="2" charset="-122"/>
              </a:rPr>
              <a:t>Benchmarking / Validation</a:t>
            </a:r>
          </a:p>
          <a:p>
            <a:pPr marL="800100" lvl="1" indent="-342900">
              <a:buFont typeface="+mj-lt"/>
              <a:buAutoNum type="alphaLcParenR"/>
            </a:pPr>
            <a:r>
              <a:rPr lang="en-US" altLang="zh-CN" sz="1800" b="1" kern="0" dirty="0">
                <a:solidFill>
                  <a:srgbClr val="1F1F1F"/>
                </a:solidFill>
                <a:effectLst/>
                <a:latin typeface="宋体" panose="02010600030101010101" pitchFamily="2" charset="-122"/>
                <a:cs typeface="宋体" panose="02010600030101010101" pitchFamily="2" charset="-122"/>
              </a:rPr>
              <a:t>Signal validation setup</a:t>
            </a:r>
          </a:p>
          <a:p>
            <a:pPr marL="800100" lvl="1" indent="-342900">
              <a:buFont typeface="+mj-lt"/>
              <a:buAutoNum type="alphaLcParenR"/>
            </a:pPr>
            <a:r>
              <a:rPr lang="en-US" altLang="zh-CN" sz="1800" b="1" kern="0" dirty="0">
                <a:solidFill>
                  <a:srgbClr val="1F1F1F"/>
                </a:solidFill>
                <a:effectLst/>
                <a:latin typeface="宋体" panose="02010600030101010101" pitchFamily="2" charset="-122"/>
                <a:cs typeface="宋体" panose="02010600030101010101" pitchFamily="2" charset="-122"/>
              </a:rPr>
              <a:t>Noise validation</a:t>
            </a:r>
            <a:endParaRPr lang="en-US" altLang="zh-CN" b="1" kern="0" dirty="0">
              <a:solidFill>
                <a:srgbClr val="1F1F1F"/>
              </a:solidFill>
              <a:effectLst/>
              <a:latin typeface="宋体" panose="02010600030101010101" pitchFamily="2" charset="-122"/>
              <a:cs typeface="宋体" panose="02010600030101010101" pitchFamily="2" charset="-122"/>
            </a:endParaRPr>
          </a:p>
          <a:p>
            <a:pPr marL="342900" indent="-342900">
              <a:buFont typeface="+mj-lt"/>
              <a:buAutoNum type="arabicPeriod"/>
            </a:pPr>
            <a:r>
              <a:rPr lang="en-US" altLang="zh-CN" sz="1800" b="1" kern="0" dirty="0">
                <a:solidFill>
                  <a:srgbClr val="1F1F1F"/>
                </a:solidFill>
                <a:effectLst/>
                <a:latin typeface="宋体" panose="02010600030101010101" pitchFamily="2" charset="-122"/>
                <a:cs typeface="宋体" panose="02010600030101010101" pitchFamily="2" charset="-122"/>
              </a:rPr>
              <a:t>Sensitivity </a:t>
            </a:r>
          </a:p>
          <a:p>
            <a:pPr marL="800100" lvl="1" indent="-342900">
              <a:buFont typeface="+mj-lt"/>
              <a:buAutoNum type="alphaLcParenR"/>
            </a:pPr>
            <a:r>
              <a:rPr lang="en-US" altLang="zh-CN" b="1" kern="0" dirty="0">
                <a:solidFill>
                  <a:srgbClr val="1F1F1F"/>
                </a:solidFill>
                <a:latin typeface="宋体" panose="02010600030101010101" pitchFamily="2" charset="-122"/>
                <a:cs typeface="宋体" panose="02010600030101010101" pitchFamily="2" charset="-122"/>
              </a:rPr>
              <a:t>Acceptance</a:t>
            </a:r>
          </a:p>
          <a:p>
            <a:pPr marL="800100" lvl="1" indent="-342900">
              <a:buFont typeface="+mj-lt"/>
              <a:buAutoNum type="alphaLcParenR"/>
            </a:pPr>
            <a:r>
              <a:rPr lang="en-US" altLang="zh-CN" b="1" kern="0" dirty="0">
                <a:solidFill>
                  <a:srgbClr val="1F1F1F"/>
                </a:solidFill>
                <a:latin typeface="宋体" panose="02010600030101010101" pitchFamily="2" charset="-122"/>
                <a:cs typeface="宋体" panose="02010600030101010101" pitchFamily="2" charset="-122"/>
              </a:rPr>
              <a:t>Background</a:t>
            </a:r>
          </a:p>
          <a:p>
            <a:pPr marL="800100" lvl="1" indent="-342900">
              <a:buFont typeface="+mj-lt"/>
              <a:buAutoNum type="alphaLcParenR"/>
            </a:pPr>
            <a:r>
              <a:rPr lang="en-US" altLang="zh-CN" sz="1800" b="1" kern="0" dirty="0">
                <a:solidFill>
                  <a:srgbClr val="1F1F1F"/>
                </a:solidFill>
                <a:effectLst/>
                <a:latin typeface="宋体" panose="02010600030101010101" pitchFamily="2" charset="-122"/>
                <a:cs typeface="宋体" panose="02010600030101010101" pitchFamily="2" charset="-122"/>
              </a:rPr>
              <a:t>Sensitivity Comparison with existing experiments and theoretical benchmarks</a:t>
            </a:r>
            <a:endParaRPr lang="en-US" altLang="zh-CN" b="1" kern="0" dirty="0">
              <a:solidFill>
                <a:srgbClr val="1F1F1F"/>
              </a:solidFill>
              <a:latin typeface="宋体" panose="02010600030101010101" pitchFamily="2" charset="-122"/>
              <a:cs typeface="宋体" panose="02010600030101010101" pitchFamily="2" charset="-122"/>
            </a:endParaRPr>
          </a:p>
          <a:p>
            <a:pPr marL="342900" indent="-342900">
              <a:buFont typeface="+mj-lt"/>
              <a:buAutoNum type="arabicPeriod"/>
            </a:pPr>
            <a:r>
              <a:rPr lang="en-US" altLang="zh-CN" sz="1800" b="1" kern="0" dirty="0">
                <a:solidFill>
                  <a:srgbClr val="1F1F1F"/>
                </a:solidFill>
                <a:effectLst/>
                <a:latin typeface="宋体" panose="02010600030101010101" pitchFamily="2" charset="-122"/>
                <a:cs typeface="宋体" panose="02010600030101010101" pitchFamily="2" charset="-122"/>
              </a:rPr>
              <a:t>Conclusion </a:t>
            </a:r>
            <a:endParaRPr lang="zh-CN" altLang="en-US" dirty="0"/>
          </a:p>
        </p:txBody>
      </p:sp>
    </p:spTree>
    <p:extLst>
      <p:ext uri="{BB962C8B-B14F-4D97-AF65-F5344CB8AC3E}">
        <p14:creationId xmlns:p14="http://schemas.microsoft.com/office/powerpoint/2010/main" val="2064654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CFE1FBC2-E806-46C3-A792-D7F7070B6AD0}"/>
              </a:ext>
            </a:extLst>
          </p:cNvPr>
          <p:cNvSpPr>
            <a:spLocks noGrp="1"/>
          </p:cNvSpPr>
          <p:nvPr>
            <p:ph type="sldNum" sz="quarter" idx="12"/>
          </p:nvPr>
        </p:nvSpPr>
        <p:spPr/>
        <p:txBody>
          <a:bodyPr/>
          <a:lstStyle/>
          <a:p>
            <a:pPr>
              <a:defRPr/>
            </a:pPr>
            <a:fld id="{C58DEF2B-8039-4C1E-A573-46AE1706B516}" type="slidenum">
              <a:rPr lang="en-US" altLang="zh-CN" smtClean="0"/>
              <a:pPr>
                <a:defRPr/>
              </a:pPr>
              <a:t>18</a:t>
            </a:fld>
            <a:endParaRPr lang="en-US" altLang="zh-CN" dirty="0"/>
          </a:p>
        </p:txBody>
      </p:sp>
      <p:sp>
        <p:nvSpPr>
          <p:cNvPr id="3" name="文本占位符 2">
            <a:extLst>
              <a:ext uri="{FF2B5EF4-FFF2-40B4-BE49-F238E27FC236}">
                <a16:creationId xmlns:a16="http://schemas.microsoft.com/office/drawing/2014/main" id="{84D9DB0E-728D-457A-9196-72E870C71CD9}"/>
              </a:ext>
            </a:extLst>
          </p:cNvPr>
          <p:cNvSpPr>
            <a:spLocks noGrp="1"/>
          </p:cNvSpPr>
          <p:nvPr>
            <p:ph type="body" sz="quarter" idx="13"/>
          </p:nvPr>
        </p:nvSpPr>
        <p:spPr/>
        <p:txBody>
          <a:bodyPr/>
          <a:lstStyle/>
          <a:p>
            <a:r>
              <a:rPr lang="zh-CN" altLang="en-US" dirty="0"/>
              <a:t>测试</a:t>
            </a:r>
          </a:p>
        </p:txBody>
      </p:sp>
      <p:sp>
        <p:nvSpPr>
          <p:cNvPr id="4" name="文本框 3">
            <a:extLst>
              <a:ext uri="{FF2B5EF4-FFF2-40B4-BE49-F238E27FC236}">
                <a16:creationId xmlns:a16="http://schemas.microsoft.com/office/drawing/2014/main" id="{8BFD3840-A469-4F03-A49F-BF4A738B4B48}"/>
              </a:ext>
            </a:extLst>
          </p:cNvPr>
          <p:cNvSpPr txBox="1"/>
          <p:nvPr/>
        </p:nvSpPr>
        <p:spPr>
          <a:xfrm>
            <a:off x="1047750" y="1905000"/>
            <a:ext cx="7467600" cy="1712135"/>
          </a:xfrm>
          <a:prstGeom prst="rect">
            <a:avLst/>
          </a:prstGeom>
          <a:noFill/>
        </p:spPr>
        <p:txBody>
          <a:bodyPr wrap="square" rtlCol="0">
            <a:spAutoFit/>
          </a:bodyPr>
          <a:lstStyle/>
          <a:p>
            <a:pPr marL="342900" indent="-342900">
              <a:lnSpc>
                <a:spcPct val="150000"/>
              </a:lnSpc>
              <a:buFont typeface="+mj-lt"/>
              <a:buAutoNum type="arabicPeriod"/>
            </a:pPr>
            <a:r>
              <a:rPr lang="zh-CN" altLang="en-US" dirty="0"/>
              <a:t>磁芯制作</a:t>
            </a:r>
            <a:endParaRPr lang="en-US" altLang="zh-CN" dirty="0"/>
          </a:p>
          <a:p>
            <a:pPr marL="342900" indent="-342900">
              <a:lnSpc>
                <a:spcPct val="150000"/>
              </a:lnSpc>
              <a:buFont typeface="+mj-lt"/>
              <a:buAutoNum type="arabicPeriod"/>
            </a:pPr>
            <a:r>
              <a:rPr lang="zh-CN" altLang="en-US" dirty="0"/>
              <a:t>测试验证</a:t>
            </a:r>
            <a:endParaRPr lang="en-US" altLang="zh-CN" dirty="0"/>
          </a:p>
          <a:p>
            <a:pPr marL="800100" lvl="1" indent="-342900">
              <a:lnSpc>
                <a:spcPct val="150000"/>
              </a:lnSpc>
              <a:buFont typeface="Arial" panose="020B0604020202020204" pitchFamily="34" charset="0"/>
              <a:buChar char="•"/>
            </a:pPr>
            <a:r>
              <a:rPr lang="zh-CN" altLang="en-US" dirty="0"/>
              <a:t>信号测试</a:t>
            </a:r>
            <a:endParaRPr lang="en-US" altLang="zh-CN" dirty="0"/>
          </a:p>
          <a:p>
            <a:pPr marL="800100" lvl="1" indent="-342900">
              <a:lnSpc>
                <a:spcPct val="150000"/>
              </a:lnSpc>
              <a:buFont typeface="Arial" panose="020B0604020202020204" pitchFamily="34" charset="0"/>
              <a:buChar char="•"/>
            </a:pPr>
            <a:r>
              <a:rPr lang="zh-CN" altLang="en-US" dirty="0"/>
              <a:t>噪声测试</a:t>
            </a:r>
          </a:p>
        </p:txBody>
      </p:sp>
    </p:spTree>
    <p:extLst>
      <p:ext uri="{BB962C8B-B14F-4D97-AF65-F5344CB8AC3E}">
        <p14:creationId xmlns:p14="http://schemas.microsoft.com/office/powerpoint/2010/main" val="2529545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C9C733DE-E57B-4060-BBAF-47D33E421E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3247" y="1524000"/>
            <a:ext cx="4340753" cy="2322239"/>
          </a:xfrm>
          <a:prstGeom prst="rect">
            <a:avLst/>
          </a:prstGeom>
        </p:spPr>
      </p:pic>
      <p:sp>
        <p:nvSpPr>
          <p:cNvPr id="2" name="灯片编号占位符 1">
            <a:extLst>
              <a:ext uri="{FF2B5EF4-FFF2-40B4-BE49-F238E27FC236}">
                <a16:creationId xmlns:a16="http://schemas.microsoft.com/office/drawing/2014/main" id="{786F4AF7-0E4C-41C0-B7CD-610F88C051E0}"/>
              </a:ext>
            </a:extLst>
          </p:cNvPr>
          <p:cNvSpPr>
            <a:spLocks noGrp="1"/>
          </p:cNvSpPr>
          <p:nvPr>
            <p:ph type="sldNum" sz="quarter" idx="12"/>
          </p:nvPr>
        </p:nvSpPr>
        <p:spPr/>
        <p:txBody>
          <a:bodyPr/>
          <a:lstStyle/>
          <a:p>
            <a:pPr>
              <a:defRPr/>
            </a:pPr>
            <a:fld id="{C58DEF2B-8039-4C1E-A573-46AE1706B516}" type="slidenum">
              <a:rPr lang="en-US" altLang="zh-CN" smtClean="0"/>
              <a:pPr>
                <a:defRPr/>
              </a:pPr>
              <a:t>19</a:t>
            </a:fld>
            <a:endParaRPr lang="en-US" altLang="zh-CN" dirty="0"/>
          </a:p>
        </p:txBody>
      </p:sp>
      <p:sp>
        <p:nvSpPr>
          <p:cNvPr id="3" name="文本占位符 2">
            <a:extLst>
              <a:ext uri="{FF2B5EF4-FFF2-40B4-BE49-F238E27FC236}">
                <a16:creationId xmlns:a16="http://schemas.microsoft.com/office/drawing/2014/main" id="{F4019388-4336-4688-9C87-7EE5C451CFD5}"/>
              </a:ext>
            </a:extLst>
          </p:cNvPr>
          <p:cNvSpPr>
            <a:spLocks noGrp="1"/>
          </p:cNvSpPr>
          <p:nvPr>
            <p:ph type="body" sz="quarter" idx="13"/>
          </p:nvPr>
        </p:nvSpPr>
        <p:spPr/>
        <p:txBody>
          <a:bodyPr/>
          <a:lstStyle/>
          <a:p>
            <a:r>
              <a:rPr lang="zh-CN" altLang="en-US" dirty="0"/>
              <a:t>信号测试方案</a:t>
            </a:r>
          </a:p>
        </p:txBody>
      </p:sp>
      <p:sp>
        <p:nvSpPr>
          <p:cNvPr id="4" name="文本框 3">
            <a:extLst>
              <a:ext uri="{FF2B5EF4-FFF2-40B4-BE49-F238E27FC236}">
                <a16:creationId xmlns:a16="http://schemas.microsoft.com/office/drawing/2014/main" id="{4CB0F796-FE49-4769-B877-9482A70D183C}"/>
              </a:ext>
            </a:extLst>
          </p:cNvPr>
          <p:cNvSpPr txBox="1"/>
          <p:nvPr/>
        </p:nvSpPr>
        <p:spPr>
          <a:xfrm>
            <a:off x="304800" y="1295400"/>
            <a:ext cx="6248400" cy="4205126"/>
          </a:xfrm>
          <a:prstGeom prst="rect">
            <a:avLst/>
          </a:prstGeom>
          <a:noFill/>
        </p:spPr>
        <p:txBody>
          <a:bodyPr wrap="square" rtlCol="0">
            <a:spAutoFit/>
          </a:bodyPr>
          <a:lstStyle/>
          <a:p>
            <a:pPr marL="342900" indent="-342900">
              <a:lnSpc>
                <a:spcPct val="150000"/>
              </a:lnSpc>
              <a:buFont typeface="+mj-lt"/>
              <a:buAutoNum type="arabicPeriod"/>
            </a:pPr>
            <a:r>
              <a:rPr lang="zh-CN" altLang="en-US" dirty="0"/>
              <a:t>狄拉克弦</a:t>
            </a:r>
            <a:endParaRPr lang="en-US" altLang="zh-CN" dirty="0"/>
          </a:p>
          <a:p>
            <a:pPr marL="285750" indent="-285750">
              <a:lnSpc>
                <a:spcPct val="150000"/>
              </a:lnSpc>
              <a:buFont typeface="Arial" panose="020B0604020202020204" pitchFamily="34" charset="0"/>
              <a:buChar char="•"/>
            </a:pPr>
            <a:r>
              <a:rPr lang="zh-CN" altLang="en-US" dirty="0"/>
              <a:t>模拟超低速情况下的磁单极子，验证在低速情况下信号的形状符合预期</a:t>
            </a:r>
            <a:endParaRPr lang="en-US" altLang="zh-CN" dirty="0"/>
          </a:p>
          <a:p>
            <a:pPr>
              <a:lnSpc>
                <a:spcPct val="150000"/>
              </a:lnSpc>
            </a:pPr>
            <a:endParaRPr lang="en-US" altLang="zh-CN" dirty="0"/>
          </a:p>
          <a:p>
            <a:pPr>
              <a:lnSpc>
                <a:spcPct val="150000"/>
              </a:lnSpc>
            </a:pPr>
            <a:endParaRPr lang="en-US" altLang="zh-CN" dirty="0"/>
          </a:p>
          <a:p>
            <a:pPr>
              <a:lnSpc>
                <a:spcPct val="150000"/>
              </a:lnSpc>
            </a:pPr>
            <a:endParaRPr lang="en-US" altLang="zh-CN" dirty="0"/>
          </a:p>
          <a:p>
            <a:pPr marL="342900" indent="-342900">
              <a:lnSpc>
                <a:spcPct val="150000"/>
              </a:lnSpc>
              <a:buFont typeface="+mj-lt"/>
              <a:buAutoNum type="arabicPeriod" startAt="2"/>
            </a:pPr>
            <a:r>
              <a:rPr lang="zh-CN" altLang="en-US" dirty="0"/>
              <a:t>伪脉冲</a:t>
            </a:r>
            <a:endParaRPr lang="en-US" altLang="zh-CN" dirty="0"/>
          </a:p>
          <a:p>
            <a:pPr marL="342900" indent="-342900">
              <a:lnSpc>
                <a:spcPct val="150000"/>
              </a:lnSpc>
              <a:buFont typeface="Arial" panose="020B0604020202020204" pitchFamily="34" charset="0"/>
              <a:buChar char="•"/>
            </a:pPr>
            <a:r>
              <a:rPr lang="zh-CN" altLang="en-US" dirty="0"/>
              <a:t>通过精密电流控制实现长直螺线管内的磁通变化和磁单极子穿过产生的变化一致，验证在各个速度情况下的</a:t>
            </a:r>
            <a:r>
              <a:rPr lang="en-US" altLang="zh-CN" dirty="0"/>
              <a:t>SNR </a:t>
            </a:r>
            <a:r>
              <a:rPr lang="zh-CN" altLang="en-US" dirty="0"/>
              <a:t>符合预期</a:t>
            </a:r>
          </a:p>
        </p:txBody>
      </p:sp>
      <p:pic>
        <p:nvPicPr>
          <p:cNvPr id="7" name="图片 6">
            <a:extLst>
              <a:ext uri="{FF2B5EF4-FFF2-40B4-BE49-F238E27FC236}">
                <a16:creationId xmlns:a16="http://schemas.microsoft.com/office/drawing/2014/main" id="{57C3D94D-42F4-4987-B870-FFCBFAD3ECF0}"/>
              </a:ext>
            </a:extLst>
          </p:cNvPr>
          <p:cNvPicPr>
            <a:picLocks noChangeAspect="1"/>
          </p:cNvPicPr>
          <p:nvPr/>
        </p:nvPicPr>
        <p:blipFill>
          <a:blip r:embed="rId3"/>
          <a:stretch>
            <a:fillRect/>
          </a:stretch>
        </p:blipFill>
        <p:spPr>
          <a:xfrm>
            <a:off x="6457951" y="4796996"/>
            <a:ext cx="2610428" cy="1958586"/>
          </a:xfrm>
          <a:prstGeom prst="rect">
            <a:avLst/>
          </a:prstGeom>
        </p:spPr>
      </p:pic>
    </p:spTree>
    <p:extLst>
      <p:ext uri="{BB962C8B-B14F-4D97-AF65-F5344CB8AC3E}">
        <p14:creationId xmlns:p14="http://schemas.microsoft.com/office/powerpoint/2010/main" val="4191106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659F92A8-CEB8-4B09-A545-DA5861FA5A76}"/>
              </a:ext>
            </a:extLst>
          </p:cNvPr>
          <p:cNvSpPr>
            <a:spLocks noGrp="1"/>
          </p:cNvSpPr>
          <p:nvPr>
            <p:ph type="sldNum" sz="quarter" idx="12"/>
          </p:nvPr>
        </p:nvSpPr>
        <p:spPr/>
        <p:txBody>
          <a:bodyPr/>
          <a:lstStyle/>
          <a:p>
            <a:pPr>
              <a:defRPr/>
            </a:pPr>
            <a:fld id="{C58DEF2B-8039-4C1E-A573-46AE1706B516}" type="slidenum">
              <a:rPr lang="en-US" altLang="zh-CN" smtClean="0"/>
              <a:pPr>
                <a:defRPr/>
              </a:pPr>
              <a:t>2</a:t>
            </a:fld>
            <a:endParaRPr lang="en-US" altLang="zh-CN" dirty="0"/>
          </a:p>
        </p:txBody>
      </p:sp>
      <p:sp>
        <p:nvSpPr>
          <p:cNvPr id="3" name="文本占位符 2">
            <a:extLst>
              <a:ext uri="{FF2B5EF4-FFF2-40B4-BE49-F238E27FC236}">
                <a16:creationId xmlns:a16="http://schemas.microsoft.com/office/drawing/2014/main" id="{298B5FFB-C719-45ED-A581-E153EEF7B3AD}"/>
              </a:ext>
            </a:extLst>
          </p:cNvPr>
          <p:cNvSpPr>
            <a:spLocks noGrp="1"/>
          </p:cNvSpPr>
          <p:nvPr>
            <p:ph type="body" sz="quarter" idx="13"/>
          </p:nvPr>
        </p:nvSpPr>
        <p:spPr/>
        <p:txBody>
          <a:bodyPr/>
          <a:lstStyle/>
          <a:p>
            <a:r>
              <a:rPr lang="zh-CN" altLang="en-US" dirty="0"/>
              <a:t>空气芯线圈选择</a:t>
            </a:r>
          </a:p>
        </p:txBody>
      </p:sp>
      <p:pic>
        <p:nvPicPr>
          <p:cNvPr id="5" name="图片 4">
            <a:extLst>
              <a:ext uri="{FF2B5EF4-FFF2-40B4-BE49-F238E27FC236}">
                <a16:creationId xmlns:a16="http://schemas.microsoft.com/office/drawing/2014/main" id="{3A3E4530-DC07-4964-B83D-A4B4B03A8C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62200"/>
            <a:ext cx="9144000" cy="4572000"/>
          </a:xfrm>
          <a:prstGeom prst="rect">
            <a:avLst/>
          </a:prstGeom>
        </p:spPr>
      </p:pic>
      <p:sp>
        <p:nvSpPr>
          <p:cNvPr id="4" name="矩形 3">
            <a:extLst>
              <a:ext uri="{FF2B5EF4-FFF2-40B4-BE49-F238E27FC236}">
                <a16:creationId xmlns:a16="http://schemas.microsoft.com/office/drawing/2014/main" id="{6BCAB5F7-DC4B-49C0-93B9-78A95AABCD99}"/>
              </a:ext>
            </a:extLst>
          </p:cNvPr>
          <p:cNvSpPr/>
          <p:nvPr/>
        </p:nvSpPr>
        <p:spPr>
          <a:xfrm>
            <a:off x="2133600" y="3115776"/>
            <a:ext cx="533400" cy="914400"/>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DD0CFB6E-5C56-4A5E-95F7-5C6919C6D282}"/>
              </a:ext>
            </a:extLst>
          </p:cNvPr>
          <p:cNvSpPr/>
          <p:nvPr/>
        </p:nvSpPr>
        <p:spPr>
          <a:xfrm>
            <a:off x="8458200" y="3953976"/>
            <a:ext cx="381000" cy="609600"/>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2" name="表格 5">
            <a:extLst>
              <a:ext uri="{FF2B5EF4-FFF2-40B4-BE49-F238E27FC236}">
                <a16:creationId xmlns:a16="http://schemas.microsoft.com/office/drawing/2014/main" id="{37E7C004-A32F-433B-9621-3FBC9A7B3C10}"/>
              </a:ext>
            </a:extLst>
          </p:cNvPr>
          <p:cNvGraphicFramePr>
            <a:graphicFrameLocks noGrp="1"/>
          </p:cNvGraphicFramePr>
          <p:nvPr>
            <p:extLst>
              <p:ext uri="{D42A27DB-BD31-4B8C-83A1-F6EECF244321}">
                <p14:modId xmlns:p14="http://schemas.microsoft.com/office/powerpoint/2010/main" val="1740171751"/>
              </p:ext>
            </p:extLst>
          </p:nvPr>
        </p:nvGraphicFramePr>
        <p:xfrm>
          <a:off x="76200" y="1112520"/>
          <a:ext cx="7927396" cy="1261110"/>
        </p:xfrm>
        <a:graphic>
          <a:graphicData uri="http://schemas.openxmlformats.org/drawingml/2006/table">
            <a:tbl>
              <a:tblPr firstRow="1" bandRow="1">
                <a:tableStyleId>{69CF1AB2-1976-4502-BF36-3FF5EA218861}</a:tableStyleId>
              </a:tblPr>
              <a:tblGrid>
                <a:gridCol w="514130">
                  <a:extLst>
                    <a:ext uri="{9D8B030D-6E8A-4147-A177-3AD203B41FA5}">
                      <a16:colId xmlns:a16="http://schemas.microsoft.com/office/drawing/2014/main" val="1523366972"/>
                    </a:ext>
                  </a:extLst>
                </a:gridCol>
                <a:gridCol w="865777">
                  <a:extLst>
                    <a:ext uri="{9D8B030D-6E8A-4147-A177-3AD203B41FA5}">
                      <a16:colId xmlns:a16="http://schemas.microsoft.com/office/drawing/2014/main" val="1397474941"/>
                    </a:ext>
                  </a:extLst>
                </a:gridCol>
                <a:gridCol w="969745">
                  <a:extLst>
                    <a:ext uri="{9D8B030D-6E8A-4147-A177-3AD203B41FA5}">
                      <a16:colId xmlns:a16="http://schemas.microsoft.com/office/drawing/2014/main" val="2292667255"/>
                    </a:ext>
                  </a:extLst>
                </a:gridCol>
                <a:gridCol w="969745">
                  <a:extLst>
                    <a:ext uri="{9D8B030D-6E8A-4147-A177-3AD203B41FA5}">
                      <a16:colId xmlns:a16="http://schemas.microsoft.com/office/drawing/2014/main" val="173801319"/>
                    </a:ext>
                  </a:extLst>
                </a:gridCol>
                <a:gridCol w="678823">
                  <a:extLst>
                    <a:ext uri="{9D8B030D-6E8A-4147-A177-3AD203B41FA5}">
                      <a16:colId xmlns:a16="http://schemas.microsoft.com/office/drawing/2014/main" val="1261791897"/>
                    </a:ext>
                  </a:extLst>
                </a:gridCol>
                <a:gridCol w="759624">
                  <a:extLst>
                    <a:ext uri="{9D8B030D-6E8A-4147-A177-3AD203B41FA5}">
                      <a16:colId xmlns:a16="http://schemas.microsoft.com/office/drawing/2014/main" val="3877714259"/>
                    </a:ext>
                  </a:extLst>
                </a:gridCol>
                <a:gridCol w="414931">
                  <a:extLst>
                    <a:ext uri="{9D8B030D-6E8A-4147-A177-3AD203B41FA5}">
                      <a16:colId xmlns:a16="http://schemas.microsoft.com/office/drawing/2014/main" val="3054904779"/>
                    </a:ext>
                  </a:extLst>
                </a:gridCol>
                <a:gridCol w="918207">
                  <a:extLst>
                    <a:ext uri="{9D8B030D-6E8A-4147-A177-3AD203B41FA5}">
                      <a16:colId xmlns:a16="http://schemas.microsoft.com/office/drawing/2014/main" val="2149075265"/>
                    </a:ext>
                  </a:extLst>
                </a:gridCol>
                <a:gridCol w="918207">
                  <a:extLst>
                    <a:ext uri="{9D8B030D-6E8A-4147-A177-3AD203B41FA5}">
                      <a16:colId xmlns:a16="http://schemas.microsoft.com/office/drawing/2014/main" val="4131085694"/>
                    </a:ext>
                  </a:extLst>
                </a:gridCol>
                <a:gridCol w="918207">
                  <a:extLst>
                    <a:ext uri="{9D8B030D-6E8A-4147-A177-3AD203B41FA5}">
                      <a16:colId xmlns:a16="http://schemas.microsoft.com/office/drawing/2014/main" val="3353174120"/>
                    </a:ext>
                  </a:extLst>
                </a:gridCol>
              </a:tblGrid>
              <a:tr h="293370">
                <a:tc>
                  <a:txBody>
                    <a:bodyPr/>
                    <a:lstStyle/>
                    <a:p>
                      <a:pPr marL="0" algn="ctr" defTabSz="685800" rtl="0" eaLnBrk="1" latinLnBrk="0" hangingPunct="1"/>
                      <a:endParaRPr lang="zh-CN" altLang="en-US" sz="950" b="0" kern="1200" dirty="0">
                        <a:solidFill>
                          <a:schemeClr val="dk1"/>
                        </a:solidFill>
                        <a:latin typeface="+mn-ea"/>
                        <a:ea typeface="+mn-ea"/>
                        <a:cs typeface="+mn-cs"/>
                      </a:endParaRPr>
                    </a:p>
                  </a:txBody>
                  <a:tcPr anchor="ctr">
                    <a:noFill/>
                  </a:tcPr>
                </a:tc>
                <a:tc>
                  <a:txBody>
                    <a:bodyPr/>
                    <a:lstStyle/>
                    <a:p>
                      <a:pPr marL="0" algn="ctr" defTabSz="685800" rtl="0" eaLnBrk="1" latinLnBrk="0" hangingPunct="1"/>
                      <a:r>
                        <a:rPr lang="zh-CN" altLang="en-US" sz="950" b="0" kern="1200" dirty="0">
                          <a:solidFill>
                            <a:schemeClr val="dk1"/>
                          </a:solidFill>
                          <a:latin typeface="+mn-ea"/>
                          <a:ea typeface="+mn-ea"/>
                          <a:cs typeface="+mn-cs"/>
                        </a:rPr>
                        <a:t>线径</a:t>
                      </a:r>
                      <a:r>
                        <a:rPr lang="en-US" altLang="zh-CN" sz="950" b="0" kern="1200" dirty="0">
                          <a:solidFill>
                            <a:schemeClr val="dk1"/>
                          </a:solidFill>
                          <a:latin typeface="+mn-ea"/>
                          <a:ea typeface="+mn-ea"/>
                          <a:cs typeface="+mn-cs"/>
                        </a:rPr>
                        <a:t>(mm)</a:t>
                      </a:r>
                      <a:endParaRPr lang="zh-CN" altLang="en-US" sz="950" b="0" kern="1200" dirty="0">
                        <a:solidFill>
                          <a:schemeClr val="dk1"/>
                        </a:solidFill>
                        <a:latin typeface="+mn-ea"/>
                        <a:ea typeface="+mn-ea"/>
                        <a:cs typeface="+mn-cs"/>
                      </a:endParaRPr>
                    </a:p>
                  </a:txBody>
                  <a:tcPr anchor="ctr">
                    <a:noFill/>
                  </a:tcPr>
                </a:tc>
                <a:tc>
                  <a:txBody>
                    <a:bodyPr/>
                    <a:lstStyle/>
                    <a:p>
                      <a:pPr marL="0" algn="ctr" defTabSz="685800" rtl="0" eaLnBrk="1" latinLnBrk="0" hangingPunct="1"/>
                      <a:r>
                        <a:rPr lang="zh-CN" altLang="en-US" sz="950" b="0" kern="1200" dirty="0">
                          <a:solidFill>
                            <a:schemeClr val="dk1"/>
                          </a:solidFill>
                          <a:latin typeface="+mn-ea"/>
                          <a:ea typeface="+mn-ea"/>
                          <a:cs typeface="+mn-cs"/>
                        </a:rPr>
                        <a:t>线圈内径（</a:t>
                      </a:r>
                      <a:r>
                        <a:rPr lang="en-US" altLang="zh-CN" sz="950" b="0" kern="1200" dirty="0">
                          <a:solidFill>
                            <a:schemeClr val="dk1"/>
                          </a:solidFill>
                          <a:latin typeface="+mn-ea"/>
                          <a:ea typeface="+mn-ea"/>
                          <a:cs typeface="+mn-cs"/>
                        </a:rPr>
                        <a:t>mm</a:t>
                      </a:r>
                      <a:r>
                        <a:rPr lang="zh-CN" altLang="en-US" sz="950" b="0" kern="1200" dirty="0">
                          <a:solidFill>
                            <a:schemeClr val="dk1"/>
                          </a:solidFill>
                          <a:latin typeface="+mn-ea"/>
                          <a:ea typeface="+mn-ea"/>
                          <a:cs typeface="+mn-cs"/>
                        </a:rPr>
                        <a:t>）</a:t>
                      </a:r>
                    </a:p>
                  </a:txBody>
                  <a:tcPr anchor="ctr">
                    <a:noFill/>
                  </a:tcPr>
                </a:tc>
                <a:tc>
                  <a:txBody>
                    <a:bodyPr/>
                    <a:lstStyle/>
                    <a:p>
                      <a:pPr marL="0" algn="ctr" defTabSz="685800" rtl="0" eaLnBrk="1" latinLnBrk="0" hangingPunct="1"/>
                      <a:r>
                        <a:rPr lang="zh-CN" altLang="en-US" sz="950" b="0" kern="1200" dirty="0">
                          <a:solidFill>
                            <a:schemeClr val="dk1"/>
                          </a:solidFill>
                          <a:latin typeface="+mn-ea"/>
                          <a:ea typeface="+mn-ea"/>
                          <a:cs typeface="+mn-cs"/>
                        </a:rPr>
                        <a:t>线圈外径（</a:t>
                      </a:r>
                      <a:r>
                        <a:rPr lang="en-US" altLang="zh-CN" sz="950" b="0" kern="1200" dirty="0">
                          <a:solidFill>
                            <a:schemeClr val="dk1"/>
                          </a:solidFill>
                          <a:latin typeface="+mn-ea"/>
                          <a:ea typeface="+mn-ea"/>
                          <a:cs typeface="+mn-cs"/>
                        </a:rPr>
                        <a:t>mm</a:t>
                      </a:r>
                      <a:r>
                        <a:rPr lang="zh-CN" altLang="en-US" sz="950" b="0" kern="1200" dirty="0">
                          <a:solidFill>
                            <a:schemeClr val="dk1"/>
                          </a:solidFill>
                          <a:latin typeface="+mn-ea"/>
                          <a:ea typeface="+mn-ea"/>
                          <a:cs typeface="+mn-cs"/>
                        </a:rPr>
                        <a:t>）</a:t>
                      </a:r>
                    </a:p>
                  </a:txBody>
                  <a:tcPr anchor="ctr">
                    <a:noFill/>
                  </a:tcPr>
                </a:tc>
                <a:tc>
                  <a:txBody>
                    <a:bodyPr/>
                    <a:lstStyle/>
                    <a:p>
                      <a:pPr marL="0" algn="ctr" defTabSz="685800" rtl="0" eaLnBrk="1" latinLnBrk="0" hangingPunct="1"/>
                      <a:r>
                        <a:rPr lang="zh-CN" altLang="en-US" sz="950" b="0" kern="1200" dirty="0">
                          <a:solidFill>
                            <a:schemeClr val="dk1"/>
                          </a:solidFill>
                          <a:latin typeface="+mn-ea"/>
                          <a:ea typeface="+mn-ea"/>
                          <a:cs typeface="+mn-cs"/>
                        </a:rPr>
                        <a:t>单层匝数</a:t>
                      </a:r>
                    </a:p>
                  </a:txBody>
                  <a:tcPr anchor="ctr">
                    <a:noFill/>
                  </a:tcPr>
                </a:tc>
                <a:tc>
                  <a:txBody>
                    <a:bodyPr/>
                    <a:lstStyle/>
                    <a:p>
                      <a:pPr marL="0" algn="ctr" defTabSz="685800" rtl="0" eaLnBrk="1" latinLnBrk="0" hangingPunct="1"/>
                      <a:r>
                        <a:rPr lang="zh-CN" altLang="en-US" sz="950" b="0" kern="1200" dirty="0">
                          <a:solidFill>
                            <a:schemeClr val="dk1"/>
                          </a:solidFill>
                          <a:latin typeface="+mn-ea"/>
                          <a:ea typeface="+mn-ea"/>
                          <a:cs typeface="+mn-cs"/>
                        </a:rPr>
                        <a:t>匝间距</a:t>
                      </a:r>
                      <a:r>
                        <a:rPr lang="en-US" altLang="zh-CN" sz="950" b="0" kern="1200" dirty="0">
                          <a:solidFill>
                            <a:schemeClr val="dk1"/>
                          </a:solidFill>
                          <a:latin typeface="+mn-ea"/>
                          <a:ea typeface="+mn-ea"/>
                          <a:cs typeface="+mn-cs"/>
                        </a:rPr>
                        <a:t>(mm)</a:t>
                      </a:r>
                      <a:endParaRPr lang="zh-CN" altLang="en-US" sz="950" b="0" kern="1200" dirty="0">
                        <a:solidFill>
                          <a:schemeClr val="dk1"/>
                        </a:solidFill>
                        <a:latin typeface="+mn-ea"/>
                        <a:ea typeface="+mn-ea"/>
                        <a:cs typeface="+mn-cs"/>
                      </a:endParaRPr>
                    </a:p>
                  </a:txBody>
                  <a:tcPr anchor="ctr">
                    <a:noFill/>
                  </a:tcPr>
                </a:tc>
                <a:tc>
                  <a:txBody>
                    <a:bodyPr/>
                    <a:lstStyle/>
                    <a:p>
                      <a:pPr marL="0" algn="ctr" defTabSz="685800" rtl="0" eaLnBrk="1" latinLnBrk="0" hangingPunct="1"/>
                      <a:r>
                        <a:rPr lang="zh-CN" altLang="en-US" sz="950" b="0" kern="1200" dirty="0">
                          <a:solidFill>
                            <a:schemeClr val="dk1"/>
                          </a:solidFill>
                          <a:latin typeface="+mn-ea"/>
                          <a:ea typeface="+mn-ea"/>
                          <a:cs typeface="+mn-cs"/>
                        </a:rPr>
                        <a:t>层数</a:t>
                      </a:r>
                    </a:p>
                  </a:txBody>
                  <a:tcPr anchor="ctr">
                    <a:noFill/>
                  </a:tcPr>
                </a:tc>
                <a:tc>
                  <a:txBody>
                    <a:bodyPr/>
                    <a:lstStyle/>
                    <a:p>
                      <a:pPr marL="0" algn="ctr" defTabSz="685800" rtl="0" eaLnBrk="1" latinLnBrk="0" hangingPunct="1"/>
                      <a:r>
                        <a:rPr lang="zh-CN" altLang="en-US" sz="950" b="0" kern="1200" dirty="0">
                          <a:solidFill>
                            <a:schemeClr val="dk1"/>
                          </a:solidFill>
                          <a:latin typeface="+mn-ea"/>
                          <a:ea typeface="+mn-ea"/>
                          <a:cs typeface="+mn-cs"/>
                        </a:rPr>
                        <a:t>层间距</a:t>
                      </a:r>
                      <a:r>
                        <a:rPr lang="en-US" altLang="zh-CN" sz="950" b="0" kern="1200" dirty="0">
                          <a:solidFill>
                            <a:schemeClr val="dk1"/>
                          </a:solidFill>
                          <a:latin typeface="+mn-ea"/>
                          <a:ea typeface="+mn-ea"/>
                          <a:cs typeface="+mn-cs"/>
                        </a:rPr>
                        <a:t>(mm)</a:t>
                      </a:r>
                      <a:endParaRPr lang="zh-CN" altLang="en-US" sz="950" b="0" kern="1200" dirty="0">
                        <a:solidFill>
                          <a:schemeClr val="dk1"/>
                        </a:solidFill>
                        <a:latin typeface="+mn-ea"/>
                        <a:ea typeface="+mn-ea"/>
                        <a:cs typeface="+mn-cs"/>
                      </a:endParaRPr>
                    </a:p>
                  </a:txBody>
                  <a:tcPr anchor="ctr">
                    <a:noFill/>
                  </a:tcPr>
                </a:tc>
                <a:tc>
                  <a:txBody>
                    <a:bodyPr/>
                    <a:lstStyle/>
                    <a:p>
                      <a:pPr marL="0" algn="ctr" defTabSz="685800" rtl="0" eaLnBrk="1" latinLnBrk="0" hangingPunct="1"/>
                      <a:r>
                        <a:rPr lang="en-US" altLang="zh-CN" sz="950" b="0" kern="1200" dirty="0" err="1">
                          <a:solidFill>
                            <a:schemeClr val="dk1"/>
                          </a:solidFill>
                          <a:latin typeface="+mn-ea"/>
                          <a:ea typeface="+mn-ea"/>
                          <a:cs typeface="+mn-cs"/>
                        </a:rPr>
                        <a:t>Rdc</a:t>
                      </a:r>
                      <a:r>
                        <a:rPr lang="en-US" altLang="zh-CN" sz="950" b="0" kern="1200" dirty="0">
                          <a:solidFill>
                            <a:schemeClr val="dk1"/>
                          </a:solidFill>
                          <a:latin typeface="+mn-ea"/>
                          <a:ea typeface="+mn-ea"/>
                          <a:cs typeface="+mn-cs"/>
                        </a:rPr>
                        <a:t> (ohm)</a:t>
                      </a:r>
                      <a:endParaRPr lang="zh-CN" altLang="en-US" sz="950" b="0" kern="1200" dirty="0">
                        <a:solidFill>
                          <a:schemeClr val="dk1"/>
                        </a:solidFill>
                        <a:latin typeface="+mn-ea"/>
                        <a:ea typeface="+mn-ea"/>
                        <a:cs typeface="+mn-cs"/>
                      </a:endParaRPr>
                    </a:p>
                  </a:txBody>
                  <a:tcPr anchor="ctr">
                    <a:noFill/>
                  </a:tcPr>
                </a:tc>
                <a:tc>
                  <a:txBody>
                    <a:bodyPr/>
                    <a:lstStyle/>
                    <a:p>
                      <a:pPr marL="0" algn="ctr" defTabSz="685800" rtl="0" eaLnBrk="1" latinLnBrk="0" hangingPunct="1"/>
                      <a:r>
                        <a:rPr lang="zh-CN" altLang="en-US" sz="950" b="0" kern="1200" dirty="0">
                          <a:solidFill>
                            <a:schemeClr val="dk1"/>
                          </a:solidFill>
                          <a:latin typeface="+mn-ea"/>
                          <a:ea typeface="+mn-ea"/>
                          <a:cs typeface="+mn-cs"/>
                        </a:rPr>
                        <a:t>线圈高度</a:t>
                      </a:r>
                      <a:r>
                        <a:rPr lang="en-US" altLang="zh-CN" sz="950" b="0" kern="1200" dirty="0">
                          <a:solidFill>
                            <a:schemeClr val="dk1"/>
                          </a:solidFill>
                          <a:latin typeface="+mn-ea"/>
                          <a:ea typeface="+mn-ea"/>
                          <a:cs typeface="+mn-cs"/>
                        </a:rPr>
                        <a:t>(mm)</a:t>
                      </a:r>
                      <a:endParaRPr lang="zh-CN" altLang="en-US" sz="950" b="0" kern="1200" dirty="0">
                        <a:solidFill>
                          <a:schemeClr val="dk1"/>
                        </a:solidFill>
                        <a:latin typeface="+mn-ea"/>
                        <a:ea typeface="+mn-ea"/>
                        <a:cs typeface="+mn-cs"/>
                      </a:endParaRPr>
                    </a:p>
                  </a:txBody>
                  <a:tcPr anchor="ctr">
                    <a:noFill/>
                  </a:tcPr>
                </a:tc>
                <a:extLst>
                  <a:ext uri="{0D108BD9-81ED-4DB2-BD59-A6C34878D82A}">
                    <a16:rowId xmlns:a16="http://schemas.microsoft.com/office/drawing/2014/main" val="2646039981"/>
                  </a:ext>
                </a:extLst>
              </a:tr>
              <a:tr h="293370">
                <a:tc>
                  <a:txBody>
                    <a:bodyPr/>
                    <a:lstStyle/>
                    <a:p>
                      <a:pPr marL="0" algn="ctr" defTabSz="685800" rtl="0" eaLnBrk="1" latinLnBrk="0" hangingPunct="1"/>
                      <a:r>
                        <a:rPr lang="en-US" altLang="zh-CN" sz="950" b="0" kern="1200" dirty="0">
                          <a:solidFill>
                            <a:schemeClr val="dk1"/>
                          </a:solidFill>
                          <a:latin typeface="+mn-ea"/>
                          <a:ea typeface="+mn-ea"/>
                          <a:cs typeface="+mn-cs"/>
                        </a:rPr>
                        <a:t>Coil5</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0.1*20/0.6</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40</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56.8</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100</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950" b="0" kern="1200" dirty="0">
                          <a:solidFill>
                            <a:schemeClr val="dk1"/>
                          </a:solidFill>
                          <a:latin typeface="+mn-ea"/>
                          <a:ea typeface="+mn-ea"/>
                          <a:cs typeface="+mn-cs"/>
                        </a:rPr>
                        <a:t>0.6</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14</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0.6</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23</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60</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extLst>
                  <a:ext uri="{0D108BD9-81ED-4DB2-BD59-A6C34878D82A}">
                    <a16:rowId xmlns:a16="http://schemas.microsoft.com/office/drawing/2014/main" val="3657960683"/>
                  </a:ext>
                </a:extLst>
              </a:tr>
              <a:tr h="29337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950" b="0" kern="1200" dirty="0">
                          <a:solidFill>
                            <a:schemeClr val="dk1"/>
                          </a:solidFill>
                          <a:latin typeface="+mn-ea"/>
                          <a:ea typeface="+mn-ea"/>
                          <a:cs typeface="+mn-cs"/>
                        </a:rPr>
                        <a:t>Coil13</a:t>
                      </a:r>
                      <a:endParaRPr lang="zh-CN" altLang="en-US" sz="950" b="0" kern="1200" dirty="0">
                        <a:solidFill>
                          <a:schemeClr val="dk1"/>
                        </a:solidFill>
                        <a:latin typeface="+mn-ea"/>
                        <a:ea typeface="+mn-ea"/>
                        <a:cs typeface="+mn-cs"/>
                      </a:endParaRPr>
                    </a:p>
                  </a:txBody>
                  <a:tcPr anchor="ctr">
                    <a:solidFill>
                      <a:srgbClr val="92D050"/>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0.45</a:t>
                      </a:r>
                      <a:endParaRPr lang="zh-CN" altLang="en-US" sz="950" b="0" kern="1200" dirty="0">
                        <a:solidFill>
                          <a:schemeClr val="dk1"/>
                        </a:solidFill>
                        <a:latin typeface="+mn-ea"/>
                        <a:ea typeface="+mn-ea"/>
                        <a:cs typeface="+mn-cs"/>
                      </a:endParaRPr>
                    </a:p>
                  </a:txBody>
                  <a:tcPr anchor="ctr">
                    <a:solidFill>
                      <a:srgbClr val="92D050"/>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20</a:t>
                      </a:r>
                      <a:endParaRPr lang="zh-CN" altLang="en-US" sz="950" b="0" kern="1200" dirty="0">
                        <a:solidFill>
                          <a:schemeClr val="dk1"/>
                        </a:solidFill>
                        <a:latin typeface="+mn-ea"/>
                        <a:ea typeface="+mn-ea"/>
                        <a:cs typeface="+mn-cs"/>
                      </a:endParaRPr>
                    </a:p>
                  </a:txBody>
                  <a:tcPr anchor="ctr">
                    <a:solidFill>
                      <a:srgbClr val="92D050"/>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33.8</a:t>
                      </a:r>
                      <a:endParaRPr lang="zh-CN" altLang="en-US" sz="950" b="0" kern="1200" dirty="0">
                        <a:solidFill>
                          <a:schemeClr val="dk1"/>
                        </a:solidFill>
                        <a:latin typeface="+mn-ea"/>
                        <a:ea typeface="+mn-ea"/>
                        <a:cs typeface="+mn-cs"/>
                      </a:endParaRPr>
                    </a:p>
                  </a:txBody>
                  <a:tcPr anchor="ctr">
                    <a:solidFill>
                      <a:srgbClr val="92D050"/>
                    </a:solidFill>
                  </a:tcPr>
                </a:tc>
                <a:tc>
                  <a:txBody>
                    <a:bodyPr/>
                    <a:lstStyle/>
                    <a:p>
                      <a:pPr marL="0" algn="ctr" defTabSz="685800" rtl="0" eaLnBrk="1" fontAlgn="ctr" latinLnBrk="0" hangingPunct="1"/>
                      <a:r>
                        <a:rPr lang="en-US" sz="950" b="0" kern="1200" dirty="0">
                          <a:solidFill>
                            <a:schemeClr val="dk1"/>
                          </a:solidFill>
                          <a:latin typeface="+mn-ea"/>
                          <a:ea typeface="+mn-ea"/>
                          <a:cs typeface="+mn-cs"/>
                        </a:rPr>
                        <a:t>100</a:t>
                      </a:r>
                    </a:p>
                  </a:txBody>
                  <a:tcPr marL="9525" marR="9525" marT="9525" marB="0" anchor="ctr">
                    <a:solidFill>
                      <a:srgbClr val="92D05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950" b="0" kern="1200" dirty="0">
                          <a:solidFill>
                            <a:schemeClr val="dk1"/>
                          </a:solidFill>
                          <a:latin typeface="+mn-ea"/>
                          <a:ea typeface="+mn-ea"/>
                          <a:cs typeface="+mn-cs"/>
                        </a:rPr>
                        <a:t>0.493</a:t>
                      </a:r>
                      <a:endParaRPr lang="zh-CN" altLang="en-US" sz="950" b="0" kern="1200" dirty="0">
                        <a:solidFill>
                          <a:schemeClr val="dk1"/>
                        </a:solidFill>
                        <a:latin typeface="+mn-ea"/>
                        <a:ea typeface="+mn-ea"/>
                        <a:cs typeface="+mn-cs"/>
                      </a:endParaRPr>
                    </a:p>
                  </a:txBody>
                  <a:tcPr anchor="ctr">
                    <a:solidFill>
                      <a:srgbClr val="92D050"/>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14</a:t>
                      </a:r>
                      <a:endParaRPr lang="zh-CN" altLang="en-US" sz="950" b="0" kern="1200" dirty="0">
                        <a:solidFill>
                          <a:schemeClr val="dk1"/>
                        </a:solidFill>
                        <a:latin typeface="+mn-ea"/>
                        <a:ea typeface="+mn-ea"/>
                        <a:cs typeface="+mn-cs"/>
                      </a:endParaRPr>
                    </a:p>
                  </a:txBody>
                  <a:tcPr anchor="ctr">
                    <a:solidFill>
                      <a:srgbClr val="92D05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950" b="0" kern="1200" dirty="0">
                          <a:solidFill>
                            <a:schemeClr val="dk1"/>
                          </a:solidFill>
                          <a:latin typeface="+mn-ea"/>
                          <a:ea typeface="+mn-ea"/>
                          <a:cs typeface="+mn-cs"/>
                        </a:rPr>
                        <a:t>0.493</a:t>
                      </a:r>
                      <a:endParaRPr lang="zh-CN" altLang="en-US" sz="950" b="0" kern="1200" dirty="0">
                        <a:solidFill>
                          <a:schemeClr val="dk1"/>
                        </a:solidFill>
                        <a:latin typeface="+mn-ea"/>
                        <a:ea typeface="+mn-ea"/>
                        <a:cs typeface="+mn-cs"/>
                      </a:endParaRPr>
                    </a:p>
                  </a:txBody>
                  <a:tcPr anchor="ctr">
                    <a:solidFill>
                      <a:srgbClr val="92D05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950" b="0" kern="1200" dirty="0">
                          <a:solidFill>
                            <a:schemeClr val="dk1"/>
                          </a:solidFill>
                          <a:latin typeface="+mn-ea"/>
                          <a:ea typeface="+mn-ea"/>
                          <a:cs typeface="+mn-cs"/>
                        </a:rPr>
                        <a:t>12</a:t>
                      </a:r>
                      <a:endParaRPr lang="zh-CN" altLang="en-US" sz="950" b="0" kern="1200" dirty="0">
                        <a:solidFill>
                          <a:schemeClr val="dk1"/>
                        </a:solidFill>
                        <a:latin typeface="+mn-ea"/>
                        <a:ea typeface="+mn-ea"/>
                        <a:cs typeface="+mn-cs"/>
                      </a:endParaRPr>
                    </a:p>
                  </a:txBody>
                  <a:tcPr anchor="ctr">
                    <a:solidFill>
                      <a:srgbClr val="92D05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950" b="0" kern="1200" dirty="0">
                          <a:solidFill>
                            <a:schemeClr val="dk1"/>
                          </a:solidFill>
                          <a:latin typeface="+mn-ea"/>
                          <a:ea typeface="+mn-ea"/>
                          <a:cs typeface="+mn-cs"/>
                        </a:rPr>
                        <a:t>49.3</a:t>
                      </a:r>
                      <a:endParaRPr lang="zh-CN" altLang="en-US" sz="950" b="0" kern="1200" dirty="0">
                        <a:solidFill>
                          <a:schemeClr val="dk1"/>
                        </a:solidFill>
                        <a:latin typeface="+mn-ea"/>
                        <a:ea typeface="+mn-ea"/>
                        <a:cs typeface="+mn-cs"/>
                      </a:endParaRPr>
                    </a:p>
                  </a:txBody>
                  <a:tcPr anchor="ctr">
                    <a:solidFill>
                      <a:srgbClr val="92D050"/>
                    </a:solidFill>
                  </a:tcPr>
                </a:tc>
                <a:extLst>
                  <a:ext uri="{0D108BD9-81ED-4DB2-BD59-A6C34878D82A}">
                    <a16:rowId xmlns:a16="http://schemas.microsoft.com/office/drawing/2014/main" val="277684193"/>
                  </a:ext>
                </a:extLst>
              </a:tr>
              <a:tr h="293370">
                <a:tc>
                  <a:txBody>
                    <a:bodyPr/>
                    <a:lstStyle/>
                    <a:p>
                      <a:pPr marL="0" algn="ctr" defTabSz="685800" rtl="0" eaLnBrk="1" latinLnBrk="0" hangingPunct="1"/>
                      <a:r>
                        <a:rPr lang="en-US" altLang="zh-CN" sz="950" b="0" kern="1200" dirty="0">
                          <a:solidFill>
                            <a:schemeClr val="dk1"/>
                          </a:solidFill>
                          <a:latin typeface="+mn-ea"/>
                          <a:ea typeface="+mn-ea"/>
                          <a:cs typeface="+mn-cs"/>
                        </a:rPr>
                        <a:t>V4</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0.1*100/1.35</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114</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143.6</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180</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1.35</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8</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0.5+1.35</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13</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243</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extLst>
                  <a:ext uri="{0D108BD9-81ED-4DB2-BD59-A6C34878D82A}">
                    <a16:rowId xmlns:a16="http://schemas.microsoft.com/office/drawing/2014/main" val="3598907989"/>
                  </a:ext>
                </a:extLst>
              </a:tr>
            </a:tbl>
          </a:graphicData>
        </a:graphic>
      </p:graphicFrame>
      <p:sp>
        <p:nvSpPr>
          <p:cNvPr id="13" name="矩形 12">
            <a:extLst>
              <a:ext uri="{FF2B5EF4-FFF2-40B4-BE49-F238E27FC236}">
                <a16:creationId xmlns:a16="http://schemas.microsoft.com/office/drawing/2014/main" id="{4EA192CC-529E-4749-9059-DE4683A83A47}"/>
              </a:ext>
            </a:extLst>
          </p:cNvPr>
          <p:cNvSpPr/>
          <p:nvPr/>
        </p:nvSpPr>
        <p:spPr>
          <a:xfrm>
            <a:off x="8244959" y="1431165"/>
            <a:ext cx="228600" cy="2286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B322D841-D87F-423A-B1C3-5755E2501A9B}"/>
              </a:ext>
            </a:extLst>
          </p:cNvPr>
          <p:cNvSpPr txBox="1"/>
          <p:nvPr/>
        </p:nvSpPr>
        <p:spPr>
          <a:xfrm>
            <a:off x="8547158" y="1391576"/>
            <a:ext cx="447558" cy="307777"/>
          </a:xfrm>
          <a:prstGeom prst="rect">
            <a:avLst/>
          </a:prstGeom>
          <a:noFill/>
        </p:spPr>
        <p:txBody>
          <a:bodyPr wrap="none" rtlCol="0">
            <a:spAutoFit/>
          </a:bodyPr>
          <a:lstStyle/>
          <a:p>
            <a:r>
              <a:rPr lang="en-US" altLang="zh-CN" sz="1400" dirty="0" err="1"/>
              <a:t>Litz</a:t>
            </a:r>
            <a:endParaRPr lang="zh-CN" altLang="en-US" sz="1400" dirty="0"/>
          </a:p>
        </p:txBody>
      </p:sp>
      <p:sp>
        <p:nvSpPr>
          <p:cNvPr id="15" name="矩形 14">
            <a:extLst>
              <a:ext uri="{FF2B5EF4-FFF2-40B4-BE49-F238E27FC236}">
                <a16:creationId xmlns:a16="http://schemas.microsoft.com/office/drawing/2014/main" id="{0D5B5B53-EF4E-4804-A750-1E5DBA74A8C8}"/>
              </a:ext>
            </a:extLst>
          </p:cNvPr>
          <p:cNvSpPr/>
          <p:nvPr/>
        </p:nvSpPr>
        <p:spPr>
          <a:xfrm>
            <a:off x="8244959" y="1946259"/>
            <a:ext cx="228600" cy="228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id="{F1146D49-50D2-449F-9A77-6E36C8FF8DD7}"/>
              </a:ext>
            </a:extLst>
          </p:cNvPr>
          <p:cNvSpPr txBox="1"/>
          <p:nvPr/>
        </p:nvSpPr>
        <p:spPr>
          <a:xfrm>
            <a:off x="8547158" y="1906670"/>
            <a:ext cx="562975" cy="307777"/>
          </a:xfrm>
          <a:prstGeom prst="rect">
            <a:avLst/>
          </a:prstGeom>
          <a:noFill/>
        </p:spPr>
        <p:txBody>
          <a:bodyPr wrap="none" rtlCol="0">
            <a:spAutoFit/>
          </a:bodyPr>
          <a:lstStyle/>
          <a:p>
            <a:r>
              <a:rPr lang="en-US" altLang="zh-CN" sz="1400" dirty="0"/>
              <a:t>Solid</a:t>
            </a:r>
            <a:endParaRPr lang="zh-CN" altLang="en-US" sz="1400" dirty="0"/>
          </a:p>
        </p:txBody>
      </p:sp>
    </p:spTree>
    <p:extLst>
      <p:ext uri="{BB962C8B-B14F-4D97-AF65-F5344CB8AC3E}">
        <p14:creationId xmlns:p14="http://schemas.microsoft.com/office/powerpoint/2010/main" val="3132313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DD3EC239-BFB3-4543-ACCA-406A29DF2CED}"/>
              </a:ext>
            </a:extLst>
          </p:cNvPr>
          <p:cNvSpPr>
            <a:spLocks noGrp="1"/>
          </p:cNvSpPr>
          <p:nvPr>
            <p:ph type="sldNum" sz="quarter" idx="12"/>
          </p:nvPr>
        </p:nvSpPr>
        <p:spPr/>
        <p:txBody>
          <a:bodyPr/>
          <a:lstStyle/>
          <a:p>
            <a:pPr>
              <a:defRPr/>
            </a:pPr>
            <a:fld id="{C58DEF2B-8039-4C1E-A573-46AE1706B516}" type="slidenum">
              <a:rPr lang="en-US" altLang="zh-CN" smtClean="0"/>
              <a:pPr>
                <a:defRPr/>
              </a:pPr>
              <a:t>20</a:t>
            </a:fld>
            <a:endParaRPr lang="en-US" altLang="zh-CN" dirty="0"/>
          </a:p>
        </p:txBody>
      </p:sp>
      <p:sp>
        <p:nvSpPr>
          <p:cNvPr id="3" name="文本占位符 2">
            <a:extLst>
              <a:ext uri="{FF2B5EF4-FFF2-40B4-BE49-F238E27FC236}">
                <a16:creationId xmlns:a16="http://schemas.microsoft.com/office/drawing/2014/main" id="{F15E9D2C-E58F-4F2C-A806-F2B7D10EF1D5}"/>
              </a:ext>
            </a:extLst>
          </p:cNvPr>
          <p:cNvSpPr>
            <a:spLocks noGrp="1"/>
          </p:cNvSpPr>
          <p:nvPr>
            <p:ph type="body" sz="quarter" idx="13"/>
          </p:nvPr>
        </p:nvSpPr>
        <p:spPr/>
        <p:txBody>
          <a:bodyPr/>
          <a:lstStyle/>
          <a:p>
            <a:r>
              <a:rPr lang="zh-CN" altLang="en-US" dirty="0"/>
              <a:t>噪声测试方案</a:t>
            </a:r>
          </a:p>
        </p:txBody>
      </p:sp>
      <p:pic>
        <p:nvPicPr>
          <p:cNvPr id="5" name="图片 4">
            <a:extLst>
              <a:ext uri="{FF2B5EF4-FFF2-40B4-BE49-F238E27FC236}">
                <a16:creationId xmlns:a16="http://schemas.microsoft.com/office/drawing/2014/main" id="{9DE70524-7CD3-460C-B112-8CAC035363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888" y="1360865"/>
            <a:ext cx="5524500" cy="3107532"/>
          </a:xfrm>
          <a:prstGeom prst="rect">
            <a:avLst/>
          </a:prstGeom>
        </p:spPr>
      </p:pic>
      <p:sp>
        <p:nvSpPr>
          <p:cNvPr id="6" name="文本框 5">
            <a:extLst>
              <a:ext uri="{FF2B5EF4-FFF2-40B4-BE49-F238E27FC236}">
                <a16:creationId xmlns:a16="http://schemas.microsoft.com/office/drawing/2014/main" id="{3B4C55F7-07C5-40B9-BF7C-282E17485556}"/>
              </a:ext>
            </a:extLst>
          </p:cNvPr>
          <p:cNvSpPr txBox="1"/>
          <p:nvPr/>
        </p:nvSpPr>
        <p:spPr>
          <a:xfrm>
            <a:off x="6000750" y="1828800"/>
            <a:ext cx="2971800" cy="881139"/>
          </a:xfrm>
          <a:prstGeom prst="rect">
            <a:avLst/>
          </a:prstGeom>
          <a:noFill/>
        </p:spPr>
        <p:txBody>
          <a:bodyPr wrap="square" rtlCol="0">
            <a:spAutoFit/>
          </a:bodyPr>
          <a:lstStyle/>
          <a:p>
            <a:pPr>
              <a:lnSpc>
                <a:spcPct val="150000"/>
              </a:lnSpc>
            </a:pPr>
            <a:r>
              <a:rPr lang="zh-CN" altLang="en-US" dirty="0"/>
              <a:t>贴有</a:t>
            </a:r>
            <a:r>
              <a:rPr lang="en-US" altLang="zh-CN" dirty="0"/>
              <a:t>xx mm</a:t>
            </a:r>
            <a:r>
              <a:rPr lang="zh-CN" altLang="en-US" dirty="0"/>
              <a:t> 坡莫合金的铜箱制作完成</a:t>
            </a:r>
          </a:p>
        </p:txBody>
      </p:sp>
      <p:graphicFrame>
        <p:nvGraphicFramePr>
          <p:cNvPr id="7" name="表格 6">
            <a:extLst>
              <a:ext uri="{FF2B5EF4-FFF2-40B4-BE49-F238E27FC236}">
                <a16:creationId xmlns:a16="http://schemas.microsoft.com/office/drawing/2014/main" id="{871D4B8D-6DE8-41F6-9922-6E7FFA3B20B9}"/>
              </a:ext>
            </a:extLst>
          </p:cNvPr>
          <p:cNvGraphicFramePr>
            <a:graphicFrameLocks noGrp="1"/>
          </p:cNvGraphicFramePr>
          <p:nvPr/>
        </p:nvGraphicFramePr>
        <p:xfrm>
          <a:off x="1066800" y="4854538"/>
          <a:ext cx="7010400" cy="1485900"/>
        </p:xfrm>
        <a:graphic>
          <a:graphicData uri="http://schemas.openxmlformats.org/drawingml/2006/table">
            <a:tbl>
              <a:tblPr>
                <a:tableStyleId>{69CF1AB2-1976-4502-BF36-3FF5EA218861}</a:tableStyleId>
              </a:tblPr>
              <a:tblGrid>
                <a:gridCol w="1752600">
                  <a:extLst>
                    <a:ext uri="{9D8B030D-6E8A-4147-A177-3AD203B41FA5}">
                      <a16:colId xmlns:a16="http://schemas.microsoft.com/office/drawing/2014/main" val="3349126839"/>
                    </a:ext>
                  </a:extLst>
                </a:gridCol>
                <a:gridCol w="1752600">
                  <a:extLst>
                    <a:ext uri="{9D8B030D-6E8A-4147-A177-3AD203B41FA5}">
                      <a16:colId xmlns:a16="http://schemas.microsoft.com/office/drawing/2014/main" val="2040107014"/>
                    </a:ext>
                  </a:extLst>
                </a:gridCol>
                <a:gridCol w="1752600">
                  <a:extLst>
                    <a:ext uri="{9D8B030D-6E8A-4147-A177-3AD203B41FA5}">
                      <a16:colId xmlns:a16="http://schemas.microsoft.com/office/drawing/2014/main" val="2329213425"/>
                    </a:ext>
                  </a:extLst>
                </a:gridCol>
                <a:gridCol w="1752600">
                  <a:extLst>
                    <a:ext uri="{9D8B030D-6E8A-4147-A177-3AD203B41FA5}">
                      <a16:colId xmlns:a16="http://schemas.microsoft.com/office/drawing/2014/main" val="1843640752"/>
                    </a:ext>
                  </a:extLst>
                </a:gridCol>
              </a:tblGrid>
              <a:tr h="0">
                <a:tc>
                  <a:txBody>
                    <a:bodyPr/>
                    <a:lstStyle/>
                    <a:p>
                      <a:r>
                        <a:rPr lang="zh-CN" altLang="en-US"/>
                        <a:t>材料</a:t>
                      </a:r>
                    </a:p>
                  </a:txBody>
                  <a:tcPr anchor="ctr"/>
                </a:tc>
                <a:tc>
                  <a:txBody>
                    <a:bodyPr/>
                    <a:lstStyle/>
                    <a:p>
                      <a:r>
                        <a:rPr lang="zh-CN" altLang="en-US" dirty="0"/>
                        <a:t>主要作用对象</a:t>
                      </a:r>
                    </a:p>
                  </a:txBody>
                  <a:tcPr anchor="ctr"/>
                </a:tc>
                <a:tc>
                  <a:txBody>
                    <a:bodyPr/>
                    <a:lstStyle/>
                    <a:p>
                      <a:r>
                        <a:rPr lang="zh-CN" altLang="en-US"/>
                        <a:t>有效频段</a:t>
                      </a:r>
                    </a:p>
                  </a:txBody>
                  <a:tcPr anchor="ctr"/>
                </a:tc>
                <a:tc>
                  <a:txBody>
                    <a:bodyPr/>
                    <a:lstStyle/>
                    <a:p>
                      <a:r>
                        <a:rPr lang="zh-CN" altLang="en-US"/>
                        <a:t>核心物理机制</a:t>
                      </a:r>
                    </a:p>
                  </a:txBody>
                  <a:tcPr anchor="ctr"/>
                </a:tc>
                <a:extLst>
                  <a:ext uri="{0D108BD9-81ED-4DB2-BD59-A6C34878D82A}">
                    <a16:rowId xmlns:a16="http://schemas.microsoft.com/office/drawing/2014/main" val="2219724926"/>
                  </a:ext>
                </a:extLst>
              </a:tr>
              <a:tr h="0">
                <a:tc>
                  <a:txBody>
                    <a:bodyPr/>
                    <a:lstStyle/>
                    <a:p>
                      <a:r>
                        <a:rPr lang="zh-CN" altLang="en-US"/>
                        <a:t>铜</a:t>
                      </a:r>
                    </a:p>
                  </a:txBody>
                  <a:tcPr anchor="ctr"/>
                </a:tc>
                <a:tc>
                  <a:txBody>
                    <a:bodyPr/>
                    <a:lstStyle/>
                    <a:p>
                      <a:r>
                        <a:rPr lang="zh-CN" altLang="en-US"/>
                        <a:t>电场</a:t>
                      </a:r>
                    </a:p>
                  </a:txBody>
                  <a:tcPr anchor="ctr"/>
                </a:tc>
                <a:tc>
                  <a:txBody>
                    <a:bodyPr/>
                    <a:lstStyle/>
                    <a:p>
                      <a:r>
                        <a:rPr lang="en-US" dirty="0"/>
                        <a:t>DC–GHz</a:t>
                      </a:r>
                    </a:p>
                  </a:txBody>
                  <a:tcPr anchor="ctr"/>
                </a:tc>
                <a:tc>
                  <a:txBody>
                    <a:bodyPr/>
                    <a:lstStyle/>
                    <a:p>
                      <a:r>
                        <a:rPr lang="zh-CN" altLang="en-US"/>
                        <a:t>法拉第屏蔽</a:t>
                      </a:r>
                    </a:p>
                  </a:txBody>
                  <a:tcPr anchor="ctr"/>
                </a:tc>
                <a:extLst>
                  <a:ext uri="{0D108BD9-81ED-4DB2-BD59-A6C34878D82A}">
                    <a16:rowId xmlns:a16="http://schemas.microsoft.com/office/drawing/2014/main" val="189654856"/>
                  </a:ext>
                </a:extLst>
              </a:tr>
              <a:tr h="0">
                <a:tc>
                  <a:txBody>
                    <a:bodyPr/>
                    <a:lstStyle/>
                    <a:p>
                      <a:r>
                        <a:rPr lang="zh-CN" altLang="en-US"/>
                        <a:t>铜</a:t>
                      </a:r>
                    </a:p>
                  </a:txBody>
                  <a:tcPr anchor="ctr"/>
                </a:tc>
                <a:tc>
                  <a:txBody>
                    <a:bodyPr/>
                    <a:lstStyle/>
                    <a:p>
                      <a:r>
                        <a:rPr lang="zh-CN" altLang="en-US" dirty="0"/>
                        <a:t>磁场</a:t>
                      </a:r>
                    </a:p>
                  </a:txBody>
                  <a:tcPr anchor="ctr"/>
                </a:tc>
                <a:tc>
                  <a:txBody>
                    <a:bodyPr/>
                    <a:lstStyle/>
                    <a:p>
                      <a:r>
                        <a:rPr lang="en-US"/>
                        <a:t>kHz–GHz</a:t>
                      </a:r>
                    </a:p>
                  </a:txBody>
                  <a:tcPr anchor="ctr"/>
                </a:tc>
                <a:tc>
                  <a:txBody>
                    <a:bodyPr/>
                    <a:lstStyle/>
                    <a:p>
                      <a:r>
                        <a:rPr lang="zh-CN" altLang="en-US"/>
                        <a:t>涡流屏蔽</a:t>
                      </a:r>
                    </a:p>
                  </a:txBody>
                  <a:tcPr anchor="ctr"/>
                </a:tc>
                <a:extLst>
                  <a:ext uri="{0D108BD9-81ED-4DB2-BD59-A6C34878D82A}">
                    <a16:rowId xmlns:a16="http://schemas.microsoft.com/office/drawing/2014/main" val="2058940028"/>
                  </a:ext>
                </a:extLst>
              </a:tr>
              <a:tr h="0">
                <a:tc>
                  <a:txBody>
                    <a:bodyPr/>
                    <a:lstStyle/>
                    <a:p>
                      <a:r>
                        <a:rPr lang="zh-CN" altLang="en-US"/>
                        <a:t>坡莫合金</a:t>
                      </a:r>
                    </a:p>
                  </a:txBody>
                  <a:tcPr anchor="ctr"/>
                </a:tc>
                <a:tc>
                  <a:txBody>
                    <a:bodyPr/>
                    <a:lstStyle/>
                    <a:p>
                      <a:r>
                        <a:rPr lang="zh-CN" altLang="en-US"/>
                        <a:t>磁场</a:t>
                      </a:r>
                    </a:p>
                  </a:txBody>
                  <a:tcPr anchor="ctr"/>
                </a:tc>
                <a:tc>
                  <a:txBody>
                    <a:bodyPr/>
                    <a:lstStyle/>
                    <a:p>
                      <a:r>
                        <a:rPr lang="en-US"/>
                        <a:t>DC–</a:t>
                      </a:r>
                      <a:r>
                        <a:rPr lang="zh-CN" altLang="en-US"/>
                        <a:t>几百 </a:t>
                      </a:r>
                      <a:r>
                        <a:rPr lang="en-US"/>
                        <a:t>Hz</a:t>
                      </a:r>
                    </a:p>
                  </a:txBody>
                  <a:tcPr anchor="ctr"/>
                </a:tc>
                <a:tc>
                  <a:txBody>
                    <a:bodyPr/>
                    <a:lstStyle/>
                    <a:p>
                      <a:r>
                        <a:rPr lang="zh-CN" altLang="en-US"/>
                        <a:t>高磁导率磁通引导</a:t>
                      </a:r>
                    </a:p>
                  </a:txBody>
                  <a:tcPr anchor="ctr"/>
                </a:tc>
                <a:extLst>
                  <a:ext uri="{0D108BD9-81ED-4DB2-BD59-A6C34878D82A}">
                    <a16:rowId xmlns:a16="http://schemas.microsoft.com/office/drawing/2014/main" val="2354210610"/>
                  </a:ext>
                </a:extLst>
              </a:tr>
              <a:tr h="0">
                <a:tc>
                  <a:txBody>
                    <a:bodyPr/>
                    <a:lstStyle/>
                    <a:p>
                      <a:r>
                        <a:rPr lang="zh-CN" altLang="en-US"/>
                        <a:t>坡莫合金</a:t>
                      </a:r>
                    </a:p>
                  </a:txBody>
                  <a:tcPr anchor="ctr"/>
                </a:tc>
                <a:tc>
                  <a:txBody>
                    <a:bodyPr/>
                    <a:lstStyle/>
                    <a:p>
                      <a:r>
                        <a:rPr lang="zh-CN" altLang="en-US" dirty="0"/>
                        <a:t>电场</a:t>
                      </a:r>
                    </a:p>
                  </a:txBody>
                  <a:tcPr anchor="ctr"/>
                </a:tc>
                <a:tc>
                  <a:txBody>
                    <a:bodyPr/>
                    <a:lstStyle/>
                    <a:p>
                      <a:r>
                        <a:rPr lang="en-US" altLang="zh-CN"/>
                        <a:t>—</a:t>
                      </a:r>
                    </a:p>
                  </a:txBody>
                  <a:tcPr anchor="ctr"/>
                </a:tc>
                <a:tc>
                  <a:txBody>
                    <a:bodyPr/>
                    <a:lstStyle/>
                    <a:p>
                      <a:r>
                        <a:rPr lang="en-US" altLang="zh-CN" dirty="0"/>
                        <a:t>—</a:t>
                      </a:r>
                    </a:p>
                  </a:txBody>
                  <a:tcPr anchor="ctr"/>
                </a:tc>
                <a:extLst>
                  <a:ext uri="{0D108BD9-81ED-4DB2-BD59-A6C34878D82A}">
                    <a16:rowId xmlns:a16="http://schemas.microsoft.com/office/drawing/2014/main" val="2047759952"/>
                  </a:ext>
                </a:extLst>
              </a:tr>
            </a:tbl>
          </a:graphicData>
        </a:graphic>
      </p:graphicFrame>
    </p:spTree>
    <p:extLst>
      <p:ext uri="{BB962C8B-B14F-4D97-AF65-F5344CB8AC3E}">
        <p14:creationId xmlns:p14="http://schemas.microsoft.com/office/powerpoint/2010/main" val="167493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2">
            <a:extLst>
              <a:ext uri="{FF2B5EF4-FFF2-40B4-BE49-F238E27FC236}">
                <a16:creationId xmlns:a16="http://schemas.microsoft.com/office/drawing/2014/main" id="{7CC63E9D-6895-4804-83EB-1948F52A1B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11">
            <a:extLst>
              <a:ext uri="{FF2B5EF4-FFF2-40B4-BE49-F238E27FC236}">
                <a16:creationId xmlns:a16="http://schemas.microsoft.com/office/drawing/2014/main" id="{56930872-1753-4C67-8007-D7F17A78D6D5}"/>
              </a:ext>
            </a:extLst>
          </p:cNvPr>
          <p:cNvSpPr>
            <a:spLocks noGrp="1" noChangeArrowheads="1"/>
          </p:cNvSpPr>
          <p:nvPr>
            <p:ph type="ctrTitle"/>
          </p:nvPr>
        </p:nvSpPr>
        <p:spPr>
          <a:xfrm>
            <a:off x="457200" y="2132013"/>
            <a:ext cx="8229600" cy="1981200"/>
          </a:xfrm>
        </p:spPr>
        <p:txBody>
          <a:bodyPr anchor="ctr"/>
          <a:lstStyle/>
          <a:p>
            <a:pPr eaLnBrk="1" hangingPunct="1">
              <a:defRPr/>
            </a:pPr>
            <a:r>
              <a:rPr lang="zh-CN" altLang="en-US" sz="4400" b="1" dirty="0">
                <a:solidFill>
                  <a:schemeClr val="bg1"/>
                </a:solidFill>
                <a:latin typeface="+mn-lt"/>
                <a:ea typeface="+mn-ea"/>
                <a:cs typeface="+mn-ea"/>
                <a:sym typeface="+mn-lt"/>
              </a:rPr>
              <a:t>多通道复用结果</a:t>
            </a:r>
            <a:endParaRPr lang="zh-CN" altLang="zh-CN" sz="4400" b="1" dirty="0">
              <a:solidFill>
                <a:schemeClr val="bg1"/>
              </a:solidFill>
              <a:latin typeface="+mn-lt"/>
              <a:ea typeface="+mn-ea"/>
              <a:cs typeface="+mn-ea"/>
              <a:sym typeface="+mn-lt"/>
            </a:endParaRPr>
          </a:p>
        </p:txBody>
      </p:sp>
      <p:sp>
        <p:nvSpPr>
          <p:cNvPr id="3076" name="Rectangle 12">
            <a:extLst>
              <a:ext uri="{FF2B5EF4-FFF2-40B4-BE49-F238E27FC236}">
                <a16:creationId xmlns:a16="http://schemas.microsoft.com/office/drawing/2014/main" id="{E2B2CE97-30DD-4DCC-9817-F5778BBFDA7C}"/>
              </a:ext>
            </a:extLst>
          </p:cNvPr>
          <p:cNvSpPr>
            <a:spLocks noGrp="1" noChangeArrowheads="1"/>
          </p:cNvSpPr>
          <p:nvPr>
            <p:ph type="subTitle" idx="1"/>
          </p:nvPr>
        </p:nvSpPr>
        <p:spPr>
          <a:xfrm>
            <a:off x="2324100" y="5102224"/>
            <a:ext cx="4495800" cy="1374775"/>
          </a:xfrm>
        </p:spPr>
        <p:txBody>
          <a:bodyPr>
            <a:normAutofit/>
          </a:bodyPr>
          <a:lstStyle/>
          <a:p>
            <a:pPr eaLnBrk="1" hangingPunct="1">
              <a:defRPr/>
            </a:pPr>
            <a:endParaRPr lang="en-US" altLang="zh-CN" b="1" dirty="0">
              <a:ea typeface="+mn-ea"/>
              <a:cs typeface="+mn-ea"/>
              <a:sym typeface="+mn-lt"/>
            </a:endParaRPr>
          </a:p>
          <a:p>
            <a:pPr eaLnBrk="1" hangingPunct="1">
              <a:defRPr/>
            </a:pPr>
            <a:r>
              <a:rPr lang="en-US" altLang="zh-CN" b="1" dirty="0">
                <a:ea typeface="+mn-ea"/>
                <a:cs typeface="+mn-ea"/>
                <a:sym typeface="+mn-lt"/>
              </a:rPr>
              <a:t>2025</a:t>
            </a:r>
            <a:r>
              <a:rPr lang="zh-CN" altLang="en-US" b="1" dirty="0">
                <a:ea typeface="+mn-ea"/>
                <a:cs typeface="+mn-ea"/>
                <a:sym typeface="+mn-lt"/>
              </a:rPr>
              <a:t>年</a:t>
            </a:r>
            <a:r>
              <a:rPr lang="en-US" altLang="zh-CN" b="1" dirty="0">
                <a:cs typeface="+mn-ea"/>
                <a:sym typeface="+mn-lt"/>
              </a:rPr>
              <a:t>12</a:t>
            </a:r>
            <a:r>
              <a:rPr lang="zh-CN" altLang="en-US" b="1" dirty="0">
                <a:ea typeface="+mn-ea"/>
                <a:cs typeface="+mn-ea"/>
                <a:sym typeface="+mn-lt"/>
              </a:rPr>
              <a:t>月</a:t>
            </a:r>
            <a:r>
              <a:rPr lang="en-US" altLang="zh-CN" b="1" dirty="0">
                <a:ea typeface="+mn-ea"/>
                <a:cs typeface="+mn-ea"/>
                <a:sym typeface="+mn-lt"/>
              </a:rPr>
              <a:t>16</a:t>
            </a:r>
            <a:r>
              <a:rPr lang="zh-CN" altLang="en-US" b="1" dirty="0">
                <a:ea typeface="+mn-ea"/>
                <a:cs typeface="+mn-ea"/>
                <a:sym typeface="+mn-lt"/>
              </a:rPr>
              <a:t>日</a:t>
            </a:r>
            <a:endParaRPr lang="en-US" altLang="zh-CN" b="1" dirty="0">
              <a:ea typeface="+mn-ea"/>
              <a:cs typeface="+mn-ea"/>
              <a:sym typeface="+mn-lt"/>
            </a:endParaRPr>
          </a:p>
          <a:p>
            <a:pPr eaLnBrk="1" hangingPunct="1">
              <a:defRPr/>
            </a:pPr>
            <a:r>
              <a:rPr lang="zh-CN" altLang="en-US" b="1" dirty="0">
                <a:ea typeface="+mn-ea"/>
                <a:cs typeface="+mn-ea"/>
                <a:sym typeface="+mn-lt"/>
              </a:rPr>
              <a:t>叶昌庆</a:t>
            </a:r>
            <a:endParaRPr lang="en-US" altLang="zh-CN" b="1" dirty="0">
              <a:ea typeface="+mn-ea"/>
              <a:cs typeface="+mn-ea"/>
              <a:sym typeface="+mn-lt"/>
            </a:endParaRPr>
          </a:p>
          <a:p>
            <a:pPr eaLnBrk="1" hangingPunct="1">
              <a:defRPr/>
            </a:pPr>
            <a:endParaRPr lang="en-US" altLang="zh-CN" b="1" dirty="0">
              <a:ea typeface="+mn-ea"/>
              <a:cs typeface="+mn-ea"/>
              <a:sym typeface="+mn-lt"/>
            </a:endParaRPr>
          </a:p>
          <a:p>
            <a:pPr eaLnBrk="1" hangingPunct="1">
              <a:defRPr/>
            </a:pPr>
            <a:endParaRPr lang="en-US" altLang="zh-CN" b="1" dirty="0">
              <a:ea typeface="+mn-ea"/>
              <a:cs typeface="+mn-ea"/>
              <a:sym typeface="+mn-lt"/>
            </a:endParaRPr>
          </a:p>
        </p:txBody>
      </p:sp>
      <p:sp>
        <p:nvSpPr>
          <p:cNvPr id="2" name="灯片编号占位符 1">
            <a:extLst>
              <a:ext uri="{FF2B5EF4-FFF2-40B4-BE49-F238E27FC236}">
                <a16:creationId xmlns:a16="http://schemas.microsoft.com/office/drawing/2014/main" id="{782B0452-FACA-4046-B3F0-E07FD6664751}"/>
              </a:ext>
            </a:extLst>
          </p:cNvPr>
          <p:cNvSpPr>
            <a:spLocks noGrp="1"/>
          </p:cNvSpPr>
          <p:nvPr>
            <p:ph type="sldNum" sz="quarter" idx="12"/>
          </p:nvPr>
        </p:nvSpPr>
        <p:spPr/>
        <p:txBody>
          <a:bodyPr/>
          <a:lstStyle/>
          <a:p>
            <a:pPr>
              <a:defRPr/>
            </a:pPr>
            <a:fld id="{330181D9-487F-424F-A4D5-93BA9AD789F5}" type="slidenum">
              <a:rPr lang="en-US" altLang="zh-CN" smtClean="0"/>
              <a:pPr>
                <a:defRPr/>
              </a:pPr>
              <a:t>21</a:t>
            </a:fld>
            <a:endParaRPr lang="en-US" altLang="zh-CN" dirty="0"/>
          </a:p>
        </p:txBody>
      </p:sp>
    </p:spTree>
    <p:extLst>
      <p:ext uri="{BB962C8B-B14F-4D97-AF65-F5344CB8AC3E}">
        <p14:creationId xmlns:p14="http://schemas.microsoft.com/office/powerpoint/2010/main" val="3936642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B41EFC73-C13E-4503-B986-ECBBBAB3A2FD}"/>
              </a:ext>
            </a:extLst>
          </p:cNvPr>
          <p:cNvSpPr>
            <a:spLocks noGrp="1"/>
          </p:cNvSpPr>
          <p:nvPr>
            <p:ph type="sldNum" sz="quarter" idx="12"/>
          </p:nvPr>
        </p:nvSpPr>
        <p:spPr/>
        <p:txBody>
          <a:bodyPr/>
          <a:lstStyle/>
          <a:p>
            <a:pPr>
              <a:defRPr/>
            </a:pPr>
            <a:fld id="{C58DEF2B-8039-4C1E-A573-46AE1706B516}" type="slidenum">
              <a:rPr lang="en-US" altLang="zh-CN" smtClean="0"/>
              <a:pPr>
                <a:defRPr/>
              </a:pPr>
              <a:t>22</a:t>
            </a:fld>
            <a:endParaRPr lang="en-US" altLang="zh-CN" dirty="0"/>
          </a:p>
        </p:txBody>
      </p:sp>
      <p:sp>
        <p:nvSpPr>
          <p:cNvPr id="3" name="文本占位符 2">
            <a:extLst>
              <a:ext uri="{FF2B5EF4-FFF2-40B4-BE49-F238E27FC236}">
                <a16:creationId xmlns:a16="http://schemas.microsoft.com/office/drawing/2014/main" id="{1BBD2317-20C8-47A1-8774-6F9C594E473D}"/>
              </a:ext>
            </a:extLst>
          </p:cNvPr>
          <p:cNvSpPr>
            <a:spLocks noGrp="1"/>
          </p:cNvSpPr>
          <p:nvPr>
            <p:ph type="body" sz="quarter" idx="13"/>
          </p:nvPr>
        </p:nvSpPr>
        <p:spPr/>
        <p:txBody>
          <a:bodyPr/>
          <a:lstStyle/>
          <a:p>
            <a:r>
              <a:rPr lang="zh-CN" altLang="en-US" dirty="0"/>
              <a:t>方案二</a:t>
            </a:r>
          </a:p>
        </p:txBody>
      </p:sp>
      <p:sp>
        <p:nvSpPr>
          <p:cNvPr id="9" name="文本框 8">
            <a:extLst>
              <a:ext uri="{FF2B5EF4-FFF2-40B4-BE49-F238E27FC236}">
                <a16:creationId xmlns:a16="http://schemas.microsoft.com/office/drawing/2014/main" id="{884B5591-F3E6-4972-9453-12FCD91DEACD}"/>
              </a:ext>
            </a:extLst>
          </p:cNvPr>
          <p:cNvSpPr txBox="1"/>
          <p:nvPr/>
        </p:nvSpPr>
        <p:spPr>
          <a:xfrm>
            <a:off x="0" y="5249360"/>
            <a:ext cx="9144000" cy="1296637"/>
          </a:xfrm>
          <a:prstGeom prst="rect">
            <a:avLst/>
          </a:prstGeom>
          <a:noFill/>
        </p:spPr>
        <p:txBody>
          <a:bodyPr wrap="square" rtlCol="0">
            <a:spAutoFit/>
          </a:bodyPr>
          <a:lstStyle/>
          <a:p>
            <a:pPr>
              <a:lnSpc>
                <a:spcPct val="150000"/>
              </a:lnSpc>
            </a:pPr>
            <a:r>
              <a:rPr lang="zh-CN" altLang="en-US" dirty="0"/>
              <a:t>各个通道依次接入磁力计进行读出（高频切换）</a:t>
            </a:r>
            <a:endParaRPr lang="en-US" altLang="zh-CN" dirty="0"/>
          </a:p>
          <a:p>
            <a:pPr>
              <a:lnSpc>
                <a:spcPct val="150000"/>
              </a:lnSpc>
            </a:pPr>
            <a:r>
              <a:rPr lang="zh-CN" altLang="en-US" dirty="0"/>
              <a:t>开关切换瞬间</a:t>
            </a:r>
            <a:r>
              <a:rPr lang="en-US" altLang="zh-CN" dirty="0"/>
              <a:t>I</a:t>
            </a:r>
            <a:r>
              <a:rPr lang="en-US" altLang="zh-CN" baseline="-25000" dirty="0"/>
              <a:t>0</a:t>
            </a:r>
            <a:r>
              <a:rPr lang="zh-CN" altLang="en-US" dirty="0"/>
              <a:t>不发生突变</a:t>
            </a:r>
            <a:endParaRPr lang="en-US" altLang="zh-CN" dirty="0"/>
          </a:p>
          <a:p>
            <a:pPr>
              <a:lnSpc>
                <a:spcPct val="150000"/>
              </a:lnSpc>
            </a:pPr>
            <a:r>
              <a:rPr lang="zh-CN" altLang="en-US" dirty="0"/>
              <a:t>使用瞬态仿真工具，模拟开关切换瞬间</a:t>
            </a:r>
            <a:endParaRPr lang="en-US" altLang="zh-CN" dirty="0"/>
          </a:p>
        </p:txBody>
      </p:sp>
      <p:pic>
        <p:nvPicPr>
          <p:cNvPr id="10" name="图片 9">
            <a:extLst>
              <a:ext uri="{FF2B5EF4-FFF2-40B4-BE49-F238E27FC236}">
                <a16:creationId xmlns:a16="http://schemas.microsoft.com/office/drawing/2014/main" id="{D427725F-8227-4E09-A43F-888503CA3B11}"/>
              </a:ext>
            </a:extLst>
          </p:cNvPr>
          <p:cNvPicPr>
            <a:picLocks noChangeAspect="1"/>
          </p:cNvPicPr>
          <p:nvPr/>
        </p:nvPicPr>
        <p:blipFill>
          <a:blip r:embed="rId3"/>
          <a:stretch>
            <a:fillRect/>
          </a:stretch>
        </p:blipFill>
        <p:spPr>
          <a:xfrm>
            <a:off x="244151" y="1194583"/>
            <a:ext cx="5810154" cy="4054777"/>
          </a:xfrm>
          <a:prstGeom prst="rect">
            <a:avLst/>
          </a:prstGeom>
        </p:spPr>
      </p:pic>
      <p:sp>
        <p:nvSpPr>
          <p:cNvPr id="4" name="文本框 3">
            <a:extLst>
              <a:ext uri="{FF2B5EF4-FFF2-40B4-BE49-F238E27FC236}">
                <a16:creationId xmlns:a16="http://schemas.microsoft.com/office/drawing/2014/main" id="{34DEB29D-CEBC-47AF-AF9B-9DF6CD72C6E3}"/>
              </a:ext>
            </a:extLst>
          </p:cNvPr>
          <p:cNvSpPr txBox="1"/>
          <p:nvPr/>
        </p:nvSpPr>
        <p:spPr>
          <a:xfrm>
            <a:off x="5029200" y="3286221"/>
            <a:ext cx="3998076" cy="1712135"/>
          </a:xfrm>
          <a:prstGeom prst="rect">
            <a:avLst/>
          </a:prstGeom>
          <a:noFill/>
        </p:spPr>
        <p:txBody>
          <a:bodyPr wrap="square" rtlCol="0">
            <a:spAutoFit/>
          </a:bodyPr>
          <a:lstStyle/>
          <a:p>
            <a:pPr>
              <a:lnSpc>
                <a:spcPct val="150000"/>
              </a:lnSpc>
            </a:pPr>
            <a:r>
              <a:rPr lang="zh-CN" altLang="en-US" b="1" dirty="0">
                <a:solidFill>
                  <a:srgbClr val="C00000"/>
                </a:solidFill>
              </a:rPr>
              <a:t>只考虑电路部分的响应</a:t>
            </a:r>
            <a:endParaRPr lang="en-US" altLang="zh-CN" b="1" dirty="0">
              <a:solidFill>
                <a:srgbClr val="C00000"/>
              </a:solidFill>
            </a:endParaRPr>
          </a:p>
          <a:p>
            <a:pPr>
              <a:lnSpc>
                <a:spcPct val="150000"/>
              </a:lnSpc>
            </a:pPr>
            <a:r>
              <a:rPr lang="zh-CN" altLang="en-US" b="1" dirty="0">
                <a:solidFill>
                  <a:srgbClr val="C00000"/>
                </a:solidFill>
              </a:rPr>
              <a:t>尚未考虑磁力仪部分的响应</a:t>
            </a:r>
            <a:endParaRPr lang="en-US" altLang="zh-CN" b="1" dirty="0">
              <a:solidFill>
                <a:srgbClr val="C00000"/>
              </a:solidFill>
            </a:endParaRPr>
          </a:p>
          <a:p>
            <a:pPr>
              <a:lnSpc>
                <a:spcPct val="150000"/>
              </a:lnSpc>
            </a:pPr>
            <a:r>
              <a:rPr lang="zh-CN" altLang="en-US" b="1" dirty="0">
                <a:solidFill>
                  <a:srgbClr val="C00000"/>
                </a:solidFill>
              </a:rPr>
              <a:t>磁力仪处也会由于响应时间慢，导致波形叠加</a:t>
            </a:r>
            <a:endParaRPr lang="en-US" altLang="zh-CN" b="1" dirty="0">
              <a:solidFill>
                <a:srgbClr val="C00000"/>
              </a:solidFill>
            </a:endParaRPr>
          </a:p>
        </p:txBody>
      </p:sp>
    </p:spTree>
    <p:extLst>
      <p:ext uri="{BB962C8B-B14F-4D97-AF65-F5344CB8AC3E}">
        <p14:creationId xmlns:p14="http://schemas.microsoft.com/office/powerpoint/2010/main" val="3068641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8833F92-ACD8-4037-8626-9E9434C5C60A}"/>
              </a:ext>
            </a:extLst>
          </p:cNvPr>
          <p:cNvSpPr>
            <a:spLocks noGrp="1"/>
          </p:cNvSpPr>
          <p:nvPr>
            <p:ph type="sldNum" sz="quarter" idx="12"/>
          </p:nvPr>
        </p:nvSpPr>
        <p:spPr/>
        <p:txBody>
          <a:bodyPr/>
          <a:lstStyle/>
          <a:p>
            <a:pPr>
              <a:defRPr/>
            </a:pPr>
            <a:fld id="{C58DEF2B-8039-4C1E-A573-46AE1706B516}" type="slidenum">
              <a:rPr lang="en-US" altLang="zh-CN" smtClean="0"/>
              <a:pPr>
                <a:defRPr/>
              </a:pPr>
              <a:t>23</a:t>
            </a:fld>
            <a:endParaRPr lang="en-US" altLang="zh-CN" dirty="0"/>
          </a:p>
        </p:txBody>
      </p:sp>
      <p:sp>
        <p:nvSpPr>
          <p:cNvPr id="3" name="文本占位符 2">
            <a:extLst>
              <a:ext uri="{FF2B5EF4-FFF2-40B4-BE49-F238E27FC236}">
                <a16:creationId xmlns:a16="http://schemas.microsoft.com/office/drawing/2014/main" id="{52A22D5D-FCEA-48B0-AA35-3BF669430230}"/>
              </a:ext>
            </a:extLst>
          </p:cNvPr>
          <p:cNvSpPr>
            <a:spLocks noGrp="1"/>
          </p:cNvSpPr>
          <p:nvPr>
            <p:ph type="body" sz="quarter" idx="13"/>
          </p:nvPr>
        </p:nvSpPr>
        <p:spPr/>
        <p:txBody>
          <a:bodyPr/>
          <a:lstStyle/>
          <a:p>
            <a:r>
              <a:rPr lang="zh-CN" altLang="en-US" dirty="0"/>
              <a:t>仿真电路</a:t>
            </a:r>
          </a:p>
        </p:txBody>
      </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D5CA9010-B8B1-48F8-96A3-BBEEFBC9226E}"/>
                  </a:ext>
                </a:extLst>
              </p:cNvPr>
              <p:cNvSpPr txBox="1"/>
              <p:nvPr/>
            </p:nvSpPr>
            <p:spPr>
              <a:xfrm>
                <a:off x="4507073" y="1140908"/>
                <a:ext cx="4476750" cy="5580567"/>
              </a:xfrm>
              <a:prstGeom prst="rect">
                <a:avLst/>
              </a:prstGeom>
              <a:noFill/>
            </p:spPr>
            <p:txBody>
              <a:bodyPr wrap="square" rtlCol="0">
                <a:spAutoFit/>
              </a:bodyPr>
              <a:lstStyle/>
              <a:p>
                <a:pPr marL="342900" indent="-342900">
                  <a:lnSpc>
                    <a:spcPct val="120000"/>
                  </a:lnSpc>
                  <a:buFont typeface="Arial" panose="020B0604020202020204" pitchFamily="34" charset="0"/>
                  <a:buChar char="•"/>
                </a:pPr>
                <a:r>
                  <a:rPr lang="en-US" altLang="zh-CN" sz="1600" dirty="0"/>
                  <a:t>VG1</a:t>
                </a:r>
                <a:r>
                  <a:rPr lang="zh-CN" altLang="en-US" sz="1600" dirty="0"/>
                  <a:t>：激励电压信号，模拟磁单极子信号</a:t>
                </a:r>
                <a:endParaRPr lang="en-US" altLang="zh-CN" sz="1600" dirty="0"/>
              </a:p>
              <a:p>
                <a:pPr marL="342900" indent="-342900">
                  <a:lnSpc>
                    <a:spcPct val="120000"/>
                  </a:lnSpc>
                  <a:buFont typeface="Arial" panose="020B0604020202020204" pitchFamily="34" charset="0"/>
                  <a:buChar char="•"/>
                </a:pPr>
                <a:r>
                  <a:rPr lang="en-US" altLang="zh-CN" sz="1600" dirty="0"/>
                  <a:t>VG2</a:t>
                </a:r>
                <a:r>
                  <a:rPr lang="zh-CN" altLang="en-US" sz="1600" dirty="0"/>
                  <a:t>，</a:t>
                </a:r>
                <a:r>
                  <a:rPr lang="en-US" altLang="zh-CN" sz="1600" dirty="0"/>
                  <a:t>VG4</a:t>
                </a:r>
                <a:r>
                  <a:rPr lang="zh-CN" altLang="en-US" sz="1600" dirty="0"/>
                  <a:t>：开关激励信号，交替开启，轮流接入</a:t>
                </a:r>
                <a:endParaRPr lang="en-US" altLang="zh-CN" sz="1600" dirty="0"/>
              </a:p>
              <a:p>
                <a:pPr marL="342900" indent="-342900">
                  <a:lnSpc>
                    <a:spcPct val="120000"/>
                  </a:lnSpc>
                  <a:buFont typeface="Arial" panose="020B0604020202020204" pitchFamily="34" charset="0"/>
                  <a:buChar char="•"/>
                </a:pPr>
                <a:r>
                  <a:rPr lang="en-US" altLang="zh-CN" sz="1600" dirty="0"/>
                  <a:t>AM1</a:t>
                </a:r>
                <a:r>
                  <a:rPr lang="zh-CN" altLang="en-US" sz="1600" dirty="0"/>
                  <a:t>：输出电流（磁场）信号</a:t>
                </a:r>
                <a:endParaRPr lang="en-US" altLang="zh-CN" sz="1600" dirty="0"/>
              </a:p>
              <a:p>
                <a:pPr marL="342900" indent="-342900">
                  <a:lnSpc>
                    <a:spcPct val="120000"/>
                  </a:lnSpc>
                  <a:buFont typeface="Arial" panose="020B0604020202020204" pitchFamily="34" charset="0"/>
                  <a:buChar char="•"/>
                </a:pPr>
                <a:r>
                  <a:rPr lang="en-US" altLang="zh-CN" sz="1600" dirty="0"/>
                  <a:t>SW1</a:t>
                </a:r>
                <a:r>
                  <a:rPr lang="zh-CN" altLang="en-US" sz="1600" dirty="0"/>
                  <a:t>，</a:t>
                </a:r>
                <a:r>
                  <a:rPr lang="en-US" altLang="zh-CN" sz="1600" dirty="0"/>
                  <a:t>SW2</a:t>
                </a:r>
                <a:r>
                  <a:rPr lang="zh-CN" altLang="en-US" sz="1600" dirty="0"/>
                  <a:t>：压控开关（要求使用非理想的开关，要有一定的导通电阻，避免震荡）</a:t>
                </a:r>
                <a:endParaRPr lang="en-US" altLang="zh-CN" sz="1600" dirty="0"/>
              </a:p>
              <a:p>
                <a:pPr>
                  <a:lnSpc>
                    <a:spcPct val="120000"/>
                  </a:lnSpc>
                </a:pPr>
                <a:endParaRPr lang="en-US" altLang="zh-CN" sz="1600" b="1" dirty="0"/>
              </a:p>
              <a:p>
                <a:pPr>
                  <a:lnSpc>
                    <a:spcPct val="120000"/>
                  </a:lnSpc>
                </a:pPr>
                <a:r>
                  <a:rPr lang="zh-CN" altLang="en-US" sz="1600" b="1" dirty="0"/>
                  <a:t>微分方程组</a:t>
                </a:r>
                <a:endParaRPr lang="en-US" altLang="zh-CN" sz="1600" b="1" dirty="0"/>
              </a:p>
              <a:p>
                <a:pPr>
                  <a:lnSpc>
                    <a:spcPct val="120000"/>
                  </a:lnSpc>
                </a:pPr>
                <a14:m>
                  <m:oMath xmlns:m="http://schemas.openxmlformats.org/officeDocument/2006/math">
                    <m:sSub>
                      <m:sSubPr>
                        <m:ctrlPr>
                          <a:rPr lang="en-US" altLang="zh-CN" sz="1600" i="1">
                            <a:latin typeface="Cambria Math" panose="02040503050406030204" pitchFamily="18" charset="0"/>
                          </a:rPr>
                        </m:ctrlPr>
                      </m:sSubPr>
                      <m:e>
                        <m:r>
                          <a:rPr lang="en-US" altLang="zh-CN" sz="1600" b="0" i="1" smtClean="0">
                            <a:latin typeface="Cambria Math" panose="02040503050406030204" pitchFamily="18" charset="0"/>
                          </a:rPr>
                          <m:t>𝐿</m:t>
                        </m:r>
                      </m:e>
                      <m:sub>
                        <m:r>
                          <a:rPr lang="en-US" altLang="zh-CN" sz="1600" i="1">
                            <a:latin typeface="Cambria Math" panose="02040503050406030204" pitchFamily="18" charset="0"/>
                          </a:rPr>
                          <m:t>1</m:t>
                        </m:r>
                      </m:sub>
                    </m:sSub>
                    <m:f>
                      <m:fPr>
                        <m:ctrlPr>
                          <a:rPr lang="en-US" altLang="zh-CN" sz="1600" i="1" smtClean="0">
                            <a:latin typeface="Cambria Math" panose="02040503050406030204" pitchFamily="18" charset="0"/>
                          </a:rPr>
                        </m:ctrlPr>
                      </m:fPr>
                      <m:num>
                        <m:r>
                          <a:rPr lang="en-US" altLang="zh-CN" sz="1600" b="0" i="1" smtClean="0">
                            <a:latin typeface="Cambria Math" panose="02040503050406030204" pitchFamily="18" charset="0"/>
                          </a:rPr>
                          <m:t>𝑑</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𝐼</m:t>
                            </m:r>
                          </m:e>
                          <m:sub>
                            <m:r>
                              <a:rPr lang="en-US" altLang="zh-CN" sz="1600" b="0" i="1" smtClean="0">
                                <a:latin typeface="Cambria Math" panose="02040503050406030204" pitchFamily="18" charset="0"/>
                              </a:rPr>
                              <m:t>1</m:t>
                            </m:r>
                          </m:sub>
                        </m:sSub>
                      </m:num>
                      <m:den>
                        <m:r>
                          <a:rPr lang="en-US" altLang="zh-CN" sz="1600" b="0" i="1" smtClean="0">
                            <a:latin typeface="Cambria Math" panose="02040503050406030204" pitchFamily="18" charset="0"/>
                          </a:rPr>
                          <m:t>𝑑𝑡</m:t>
                        </m:r>
                      </m:den>
                    </m:f>
                    <m:r>
                      <a:rPr lang="en-US" altLang="zh-CN" sz="1600" b="0" i="1" smtClean="0">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𝑉𝐺</m:t>
                        </m:r>
                      </m:e>
                      <m:sub>
                        <m:r>
                          <a:rPr lang="en-US" altLang="zh-CN" sz="1600" i="1">
                            <a:latin typeface="Cambria Math" panose="02040503050406030204" pitchFamily="18" charset="0"/>
                          </a:rPr>
                          <m:t>1</m:t>
                        </m:r>
                      </m:sub>
                    </m:sSub>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𝑅</m:t>
                        </m:r>
                      </m:e>
                      <m:sub>
                        <m:r>
                          <a:rPr lang="en-US" altLang="zh-CN" sz="1600" i="1">
                            <a:latin typeface="Cambria Math" panose="02040503050406030204" pitchFamily="18" charset="0"/>
                          </a:rPr>
                          <m:t>1</m:t>
                        </m:r>
                      </m:sub>
                    </m:sSub>
                    <m:sSub>
                      <m:sSubPr>
                        <m:ctrlPr>
                          <a:rPr lang="en-US" altLang="zh-CN" sz="1600" i="1">
                            <a:latin typeface="Cambria Math" panose="02040503050406030204" pitchFamily="18" charset="0"/>
                          </a:rPr>
                        </m:ctrlPr>
                      </m:sSubPr>
                      <m:e>
                        <m:r>
                          <a:rPr lang="en-US" altLang="zh-CN" sz="1600" b="0" i="1" smtClean="0">
                            <a:latin typeface="Cambria Math" panose="02040503050406030204" pitchFamily="18" charset="0"/>
                          </a:rPr>
                          <m:t>𝐼</m:t>
                        </m:r>
                      </m:e>
                      <m:sub>
                        <m:r>
                          <a:rPr lang="en-US" altLang="zh-CN" sz="1600" i="1">
                            <a:latin typeface="Cambria Math" panose="02040503050406030204" pitchFamily="18" charset="0"/>
                          </a:rPr>
                          <m:t>1</m:t>
                        </m:r>
                      </m:sub>
                    </m:sSub>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𝑉</m:t>
                        </m:r>
                      </m:e>
                      <m:sub>
                        <m:r>
                          <a:rPr lang="en-US" altLang="zh-CN" sz="1600" i="1">
                            <a:latin typeface="Cambria Math" panose="02040503050406030204" pitchFamily="18" charset="0"/>
                          </a:rPr>
                          <m:t>𝑇</m:t>
                        </m:r>
                      </m:sub>
                    </m:sSub>
                  </m:oMath>
                </a14:m>
                <a:r>
                  <a:rPr lang="en-US" altLang="zh-CN" sz="1600" dirty="0"/>
                  <a:t> </a:t>
                </a:r>
              </a:p>
              <a:p>
                <a:pPr>
                  <a:lnSpc>
                    <a:spcPct val="120000"/>
                  </a:lnSpc>
                </a:pPr>
                <a14:m>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𝐿</m:t>
                        </m:r>
                      </m:e>
                      <m:sub>
                        <m:r>
                          <a:rPr lang="en-US" altLang="zh-CN" sz="1600" b="0" i="1" smtClean="0">
                            <a:latin typeface="Cambria Math" panose="02040503050406030204" pitchFamily="18" charset="0"/>
                          </a:rPr>
                          <m:t>2</m:t>
                        </m:r>
                      </m:sub>
                    </m:sSub>
                    <m:f>
                      <m:fPr>
                        <m:ctrlPr>
                          <a:rPr lang="en-US" altLang="zh-CN" sz="1600" i="1" smtClean="0">
                            <a:latin typeface="Cambria Math" panose="02040503050406030204" pitchFamily="18" charset="0"/>
                          </a:rPr>
                        </m:ctrlPr>
                      </m:fPr>
                      <m:num>
                        <m:r>
                          <a:rPr lang="en-US" altLang="zh-CN" sz="1600" b="0" i="1" smtClean="0">
                            <a:latin typeface="Cambria Math" panose="02040503050406030204" pitchFamily="18" charset="0"/>
                          </a:rPr>
                          <m:t>𝑑</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𝐼</m:t>
                            </m:r>
                          </m:e>
                          <m:sub>
                            <m:r>
                              <a:rPr lang="en-US" altLang="zh-CN" sz="1600" b="0" i="1" smtClean="0">
                                <a:latin typeface="Cambria Math" panose="02040503050406030204" pitchFamily="18" charset="0"/>
                              </a:rPr>
                              <m:t>2</m:t>
                            </m:r>
                          </m:sub>
                        </m:sSub>
                      </m:num>
                      <m:den>
                        <m:r>
                          <a:rPr lang="en-US" altLang="zh-CN" sz="1600" b="0" i="1" smtClean="0">
                            <a:latin typeface="Cambria Math" panose="02040503050406030204" pitchFamily="18" charset="0"/>
                          </a:rPr>
                          <m:t>𝑑𝑡</m:t>
                        </m:r>
                      </m:den>
                    </m:f>
                    <m:r>
                      <a:rPr lang="en-US" altLang="zh-CN" sz="1600" b="0" i="1" smtClean="0">
                        <a:latin typeface="Cambria Math" panose="02040503050406030204" pitchFamily="18" charset="0"/>
                      </a:rPr>
                      <m:t>=0</m:t>
                    </m:r>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𝑅</m:t>
                        </m:r>
                      </m:e>
                      <m:sub>
                        <m:r>
                          <a:rPr lang="en-US" altLang="zh-CN" sz="1600" b="0" i="1" smtClean="0">
                            <a:latin typeface="Cambria Math" panose="02040503050406030204" pitchFamily="18" charset="0"/>
                          </a:rPr>
                          <m:t>2</m:t>
                        </m:r>
                      </m:sub>
                    </m:sSub>
                    <m:sSub>
                      <m:sSubPr>
                        <m:ctrlPr>
                          <a:rPr lang="en-US" altLang="zh-CN" sz="1600" i="1">
                            <a:latin typeface="Cambria Math" panose="02040503050406030204" pitchFamily="18" charset="0"/>
                          </a:rPr>
                        </m:ctrlPr>
                      </m:sSubPr>
                      <m:e>
                        <m:r>
                          <a:rPr lang="en-US" altLang="zh-CN" sz="1600" b="0" i="1" smtClean="0">
                            <a:latin typeface="Cambria Math" panose="02040503050406030204" pitchFamily="18" charset="0"/>
                          </a:rPr>
                          <m:t>𝐼</m:t>
                        </m:r>
                      </m:e>
                      <m:sub>
                        <m:r>
                          <a:rPr lang="en-US" altLang="zh-CN" sz="1600" b="0" i="1" smtClean="0">
                            <a:latin typeface="Cambria Math" panose="02040503050406030204" pitchFamily="18" charset="0"/>
                          </a:rPr>
                          <m:t>2</m:t>
                        </m:r>
                      </m:sub>
                    </m:sSub>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𝑉</m:t>
                        </m:r>
                      </m:e>
                      <m:sub>
                        <m:r>
                          <a:rPr lang="en-US" altLang="zh-CN" sz="1600" b="0" i="1" smtClean="0">
                            <a:latin typeface="Cambria Math" panose="02040503050406030204" pitchFamily="18" charset="0"/>
                          </a:rPr>
                          <m:t>𝐵</m:t>
                        </m:r>
                      </m:sub>
                    </m:sSub>
                  </m:oMath>
                </a14:m>
                <a:r>
                  <a:rPr lang="en-US" altLang="zh-CN" sz="1600" dirty="0"/>
                  <a:t> </a:t>
                </a:r>
              </a:p>
              <a:p>
                <a:pPr>
                  <a:lnSpc>
                    <a:spcPct val="120000"/>
                  </a:lnSpc>
                </a:pPr>
                <a14:m>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𝐿</m:t>
                        </m:r>
                      </m:e>
                      <m:sub>
                        <m:r>
                          <a:rPr lang="en-US" altLang="zh-CN" sz="1600" b="0" i="1" smtClean="0">
                            <a:latin typeface="Cambria Math" panose="02040503050406030204" pitchFamily="18" charset="0"/>
                          </a:rPr>
                          <m:t>3</m:t>
                        </m:r>
                      </m:sub>
                    </m:sSub>
                    <m:f>
                      <m:fPr>
                        <m:ctrlPr>
                          <a:rPr lang="en-US" altLang="zh-CN" sz="1600" i="1" smtClean="0">
                            <a:latin typeface="Cambria Math" panose="02040503050406030204" pitchFamily="18" charset="0"/>
                          </a:rPr>
                        </m:ctrlPr>
                      </m:fPr>
                      <m:num>
                        <m:r>
                          <a:rPr lang="en-US" altLang="zh-CN" sz="1600" b="0" i="1" smtClean="0">
                            <a:latin typeface="Cambria Math" panose="02040503050406030204" pitchFamily="18" charset="0"/>
                          </a:rPr>
                          <m:t>𝑑</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𝐼</m:t>
                            </m:r>
                          </m:e>
                          <m:sub>
                            <m:r>
                              <a:rPr lang="en-US" altLang="zh-CN" sz="1600" b="0" i="1" smtClean="0">
                                <a:latin typeface="Cambria Math" panose="02040503050406030204" pitchFamily="18" charset="0"/>
                              </a:rPr>
                              <m:t>3</m:t>
                            </m:r>
                          </m:sub>
                        </m:sSub>
                      </m:num>
                      <m:den>
                        <m:r>
                          <a:rPr lang="en-US" altLang="zh-CN" sz="1600" b="0" i="1" smtClean="0">
                            <a:latin typeface="Cambria Math" panose="02040503050406030204" pitchFamily="18" charset="0"/>
                          </a:rPr>
                          <m:t>𝑑𝑡</m:t>
                        </m:r>
                      </m:den>
                    </m:f>
                    <m:r>
                      <a:rPr lang="en-US" altLang="zh-CN" sz="1600" b="0" i="1" smtClean="0">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𝑉</m:t>
                        </m:r>
                      </m:e>
                      <m:sub>
                        <m:r>
                          <a:rPr lang="en-US" altLang="zh-CN" sz="1600" b="0" i="1" smtClean="0">
                            <a:latin typeface="Cambria Math" panose="02040503050406030204" pitchFamily="18" charset="0"/>
                          </a:rPr>
                          <m:t>𝑁</m:t>
                        </m:r>
                      </m:sub>
                    </m:sSub>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𝑅</m:t>
                        </m:r>
                      </m:e>
                      <m:sub>
                        <m:r>
                          <a:rPr lang="en-US" altLang="zh-CN" sz="1600" b="0" i="1" smtClean="0">
                            <a:latin typeface="Cambria Math" panose="02040503050406030204" pitchFamily="18" charset="0"/>
                          </a:rPr>
                          <m:t>3</m:t>
                        </m:r>
                      </m:sub>
                    </m:sSub>
                    <m:sSub>
                      <m:sSubPr>
                        <m:ctrlPr>
                          <a:rPr lang="en-US" altLang="zh-CN" sz="1600" i="1">
                            <a:latin typeface="Cambria Math" panose="02040503050406030204" pitchFamily="18" charset="0"/>
                          </a:rPr>
                        </m:ctrlPr>
                      </m:sSubPr>
                      <m:e>
                        <m:r>
                          <a:rPr lang="en-US" altLang="zh-CN" sz="1600" b="0" i="1" smtClean="0">
                            <a:latin typeface="Cambria Math" panose="02040503050406030204" pitchFamily="18" charset="0"/>
                          </a:rPr>
                          <m:t>𝐼</m:t>
                        </m:r>
                      </m:e>
                      <m:sub>
                        <m:r>
                          <a:rPr lang="en-US" altLang="zh-CN" sz="1600" b="0" i="1" smtClean="0">
                            <a:latin typeface="Cambria Math" panose="02040503050406030204" pitchFamily="18" charset="0"/>
                          </a:rPr>
                          <m:t>3</m:t>
                        </m:r>
                      </m:sub>
                    </m:sSub>
                  </m:oMath>
                </a14:m>
                <a:r>
                  <a:rPr lang="en-US" altLang="zh-CN" sz="1600" dirty="0"/>
                  <a:t> </a:t>
                </a:r>
              </a:p>
              <a:p>
                <a:pPr>
                  <a:lnSpc>
                    <a:spcPct val="120000"/>
                  </a:lnSpc>
                </a:pPr>
                <a14:m>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𝐶</m:t>
                        </m:r>
                      </m:e>
                      <m:sub>
                        <m:r>
                          <a:rPr lang="en-US" altLang="zh-CN" sz="1600" i="1">
                            <a:latin typeface="Cambria Math" panose="02040503050406030204" pitchFamily="18" charset="0"/>
                          </a:rPr>
                          <m:t>1</m:t>
                        </m:r>
                      </m:sub>
                    </m:sSub>
                    <m:f>
                      <m:fPr>
                        <m:ctrlPr>
                          <a:rPr lang="en-US" altLang="zh-CN" sz="1600" i="1" smtClean="0">
                            <a:latin typeface="Cambria Math" panose="02040503050406030204" pitchFamily="18" charset="0"/>
                          </a:rPr>
                        </m:ctrlPr>
                      </m:fPr>
                      <m:num>
                        <m:r>
                          <a:rPr lang="en-US" altLang="zh-CN" sz="1600" b="0" i="1" smtClean="0">
                            <a:latin typeface="Cambria Math" panose="02040503050406030204" pitchFamily="18" charset="0"/>
                          </a:rPr>
                          <m:t>𝑑</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𝑉</m:t>
                            </m:r>
                          </m:e>
                          <m:sub>
                            <m:r>
                              <a:rPr lang="en-US" altLang="zh-CN" sz="1600" b="0" i="1" smtClean="0">
                                <a:latin typeface="Cambria Math" panose="02040503050406030204" pitchFamily="18" charset="0"/>
                              </a:rPr>
                              <m:t>𝑇</m:t>
                            </m:r>
                          </m:sub>
                        </m:sSub>
                      </m:num>
                      <m:den>
                        <m:r>
                          <a:rPr lang="en-US" altLang="zh-CN" sz="1600" b="0" i="1" smtClean="0">
                            <a:latin typeface="Cambria Math" panose="02040503050406030204" pitchFamily="18" charset="0"/>
                          </a:rPr>
                          <m:t>𝑑𝑡</m:t>
                        </m:r>
                      </m:den>
                    </m:f>
                    <m:r>
                      <a:rPr lang="en-US" altLang="zh-CN" sz="1600" b="0" i="1" smtClean="0">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𝐼</m:t>
                        </m:r>
                      </m:e>
                      <m:sub>
                        <m:r>
                          <a:rPr lang="en-US" altLang="zh-CN" sz="1600" i="1">
                            <a:latin typeface="Cambria Math" panose="02040503050406030204" pitchFamily="18" charset="0"/>
                          </a:rPr>
                          <m:t>1</m:t>
                        </m:r>
                      </m:sub>
                    </m:sSub>
                    <m:r>
                      <a:rPr lang="en-US" altLang="zh-CN" sz="1600" b="0" i="1" smtClean="0">
                        <a:latin typeface="Cambria Math" panose="02040503050406030204" pitchFamily="18" charset="0"/>
                      </a:rPr>
                      <m:t>−</m:t>
                    </m:r>
                    <m:sSub>
                      <m:sSubPr>
                        <m:ctrlPr>
                          <a:rPr lang="en-US" altLang="zh-CN" sz="1600" i="1" smtClean="0">
                            <a:latin typeface="Cambria Math" panose="02040503050406030204" pitchFamily="18" charset="0"/>
                          </a:rPr>
                        </m:ctrlPr>
                      </m:sSubPr>
                      <m:e>
                        <m:r>
                          <a:rPr lang="en-US" altLang="zh-CN" sz="1600" i="1">
                            <a:latin typeface="Cambria Math" panose="02040503050406030204" pitchFamily="18" charset="0"/>
                          </a:rPr>
                          <m:t>𝐼</m:t>
                        </m:r>
                      </m:e>
                      <m:sub>
                        <m:r>
                          <a:rPr lang="en-US" altLang="zh-CN" sz="1600" b="0" i="1" smtClean="0">
                            <a:latin typeface="Cambria Math" panose="02040503050406030204" pitchFamily="18" charset="0"/>
                          </a:rPr>
                          <m:t>𝑇𝑁</m:t>
                        </m:r>
                      </m:sub>
                    </m:sSub>
                  </m:oMath>
                </a14:m>
                <a:r>
                  <a:rPr lang="en-US" altLang="zh-CN" sz="1600" dirty="0"/>
                  <a:t> </a:t>
                </a:r>
              </a:p>
              <a:p>
                <a:pPr>
                  <a:lnSpc>
                    <a:spcPct val="120000"/>
                  </a:lnSpc>
                </a:pPr>
                <a14:m>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𝐶</m:t>
                        </m:r>
                      </m:e>
                      <m:sub>
                        <m:r>
                          <a:rPr lang="en-US" altLang="zh-CN" sz="1600" b="0" i="1" smtClean="0">
                            <a:latin typeface="Cambria Math" panose="02040503050406030204" pitchFamily="18" charset="0"/>
                          </a:rPr>
                          <m:t>2</m:t>
                        </m:r>
                      </m:sub>
                    </m:sSub>
                    <m:f>
                      <m:fPr>
                        <m:ctrlPr>
                          <a:rPr lang="en-US" altLang="zh-CN" sz="1600" i="1" smtClean="0">
                            <a:latin typeface="Cambria Math" panose="02040503050406030204" pitchFamily="18" charset="0"/>
                          </a:rPr>
                        </m:ctrlPr>
                      </m:fPr>
                      <m:num>
                        <m:r>
                          <a:rPr lang="en-US" altLang="zh-CN" sz="1600" b="0" i="1" smtClean="0">
                            <a:latin typeface="Cambria Math" panose="02040503050406030204" pitchFamily="18" charset="0"/>
                          </a:rPr>
                          <m:t>𝑑</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𝑉</m:t>
                            </m:r>
                          </m:e>
                          <m:sub>
                            <m:r>
                              <a:rPr lang="en-US" altLang="zh-CN" sz="1600" b="0" i="1" smtClean="0">
                                <a:latin typeface="Cambria Math" panose="02040503050406030204" pitchFamily="18" charset="0"/>
                              </a:rPr>
                              <m:t>𝐵</m:t>
                            </m:r>
                          </m:sub>
                        </m:sSub>
                      </m:num>
                      <m:den>
                        <m:r>
                          <a:rPr lang="en-US" altLang="zh-CN" sz="1600" b="0" i="1" smtClean="0">
                            <a:latin typeface="Cambria Math" panose="02040503050406030204" pitchFamily="18" charset="0"/>
                          </a:rPr>
                          <m:t>𝑑𝑡</m:t>
                        </m:r>
                      </m:den>
                    </m:f>
                    <m:r>
                      <a:rPr lang="en-US" altLang="zh-CN" sz="1600" b="0" i="1" smtClean="0">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𝐼</m:t>
                        </m:r>
                      </m:e>
                      <m:sub>
                        <m:r>
                          <a:rPr lang="en-US" altLang="zh-CN" sz="1600" b="0" i="1" smtClean="0">
                            <a:latin typeface="Cambria Math" panose="02040503050406030204" pitchFamily="18" charset="0"/>
                          </a:rPr>
                          <m:t>2</m:t>
                        </m:r>
                      </m:sub>
                    </m:sSub>
                    <m:r>
                      <a:rPr lang="en-US" altLang="zh-CN" sz="1600" b="0" i="1" smtClean="0">
                        <a:latin typeface="Cambria Math" panose="02040503050406030204" pitchFamily="18" charset="0"/>
                      </a:rPr>
                      <m:t>−</m:t>
                    </m:r>
                    <m:sSub>
                      <m:sSubPr>
                        <m:ctrlPr>
                          <a:rPr lang="en-US" altLang="zh-CN" sz="1600" i="1" smtClean="0">
                            <a:latin typeface="Cambria Math" panose="02040503050406030204" pitchFamily="18" charset="0"/>
                          </a:rPr>
                        </m:ctrlPr>
                      </m:sSubPr>
                      <m:e>
                        <m:r>
                          <a:rPr lang="en-US" altLang="zh-CN" sz="1600" i="1">
                            <a:latin typeface="Cambria Math" panose="02040503050406030204" pitchFamily="18" charset="0"/>
                          </a:rPr>
                          <m:t>𝐼</m:t>
                        </m:r>
                      </m:e>
                      <m:sub>
                        <m:r>
                          <a:rPr lang="en-US" altLang="zh-CN" sz="1600" b="0" i="1" smtClean="0">
                            <a:latin typeface="Cambria Math" panose="02040503050406030204" pitchFamily="18" charset="0"/>
                          </a:rPr>
                          <m:t>𝐵𝑁</m:t>
                        </m:r>
                      </m:sub>
                    </m:sSub>
                  </m:oMath>
                </a14:m>
                <a:r>
                  <a:rPr lang="en-US" altLang="zh-CN" sz="1600" b="0" dirty="0"/>
                  <a:t> </a:t>
                </a:r>
              </a:p>
              <a:p>
                <a:pPr>
                  <a:lnSpc>
                    <a:spcPct val="120000"/>
                  </a:lnSpc>
                </a:pPr>
                <a14:m>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𝐶</m:t>
                        </m:r>
                      </m:e>
                      <m:sub>
                        <m:r>
                          <a:rPr lang="en-US" altLang="zh-CN" sz="1600" b="0" i="1" smtClean="0">
                            <a:latin typeface="Cambria Math" panose="02040503050406030204" pitchFamily="18" charset="0"/>
                          </a:rPr>
                          <m:t>3</m:t>
                        </m:r>
                      </m:sub>
                    </m:sSub>
                    <m:f>
                      <m:fPr>
                        <m:ctrlPr>
                          <a:rPr lang="en-US" altLang="zh-CN" sz="1600" i="1" smtClean="0">
                            <a:latin typeface="Cambria Math" panose="02040503050406030204" pitchFamily="18" charset="0"/>
                          </a:rPr>
                        </m:ctrlPr>
                      </m:fPr>
                      <m:num>
                        <m:r>
                          <a:rPr lang="en-US" altLang="zh-CN" sz="1600" b="0" i="1" smtClean="0">
                            <a:latin typeface="Cambria Math" panose="02040503050406030204" pitchFamily="18" charset="0"/>
                          </a:rPr>
                          <m:t>𝑑</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𝑉</m:t>
                            </m:r>
                          </m:e>
                          <m:sub>
                            <m:r>
                              <a:rPr lang="en-US" altLang="zh-CN" sz="1600" b="0" i="1" smtClean="0">
                                <a:latin typeface="Cambria Math" panose="02040503050406030204" pitchFamily="18" charset="0"/>
                              </a:rPr>
                              <m:t>𝐵</m:t>
                            </m:r>
                          </m:sub>
                        </m:sSub>
                      </m:num>
                      <m:den>
                        <m:r>
                          <a:rPr lang="en-US" altLang="zh-CN" sz="1600" b="0" i="1" smtClean="0">
                            <a:latin typeface="Cambria Math" panose="02040503050406030204" pitchFamily="18" charset="0"/>
                          </a:rPr>
                          <m:t>𝑑𝑡</m:t>
                        </m:r>
                      </m:den>
                    </m:f>
                    <m:r>
                      <a:rPr lang="en-US" altLang="zh-CN" sz="1600" b="0" i="1" smtClean="0">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𝐼</m:t>
                        </m:r>
                      </m:e>
                      <m:sub>
                        <m:r>
                          <a:rPr lang="en-US" altLang="zh-CN" sz="1600" i="1">
                            <a:latin typeface="Cambria Math" panose="02040503050406030204" pitchFamily="18" charset="0"/>
                          </a:rPr>
                          <m:t>𝑇𝑁</m:t>
                        </m:r>
                      </m:sub>
                    </m:sSub>
                    <m:r>
                      <a:rPr lang="en-US" altLang="zh-CN" sz="1600" b="0" i="0" smtClean="0">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𝐼</m:t>
                        </m:r>
                      </m:e>
                      <m:sub>
                        <m:r>
                          <a:rPr lang="en-US" altLang="zh-CN" sz="1600" i="1">
                            <a:latin typeface="Cambria Math" panose="02040503050406030204" pitchFamily="18" charset="0"/>
                          </a:rPr>
                          <m:t>𝐵𝑁</m:t>
                        </m:r>
                      </m:sub>
                    </m:sSub>
                    <m:r>
                      <a:rPr lang="en-US" altLang="zh-CN" sz="1600" b="0" i="1" smtClean="0">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b="0" i="1" smtClean="0">
                            <a:latin typeface="Cambria Math" panose="02040503050406030204" pitchFamily="18" charset="0"/>
                          </a:rPr>
                          <m:t>𝐼</m:t>
                        </m:r>
                      </m:e>
                      <m:sub>
                        <m:r>
                          <a:rPr lang="en-US" altLang="zh-CN" sz="1600" i="1">
                            <a:latin typeface="Cambria Math" panose="02040503050406030204" pitchFamily="18" charset="0"/>
                          </a:rPr>
                          <m:t>3</m:t>
                        </m:r>
                      </m:sub>
                    </m:sSub>
                  </m:oMath>
                </a14:m>
                <a:r>
                  <a:rPr lang="en-US" altLang="zh-CN" sz="1600" dirty="0"/>
                  <a:t> </a:t>
                </a:r>
              </a:p>
              <a:p>
                <a:pPr>
                  <a:lnSpc>
                    <a:spcPct val="120000"/>
                  </a:lnSpc>
                </a:pPr>
                <a14:m>
                  <m:oMath xmlns:m="http://schemas.openxmlformats.org/officeDocument/2006/math">
                    <m:sSub>
                      <m:sSubPr>
                        <m:ctrlPr>
                          <a:rPr lang="en-US" altLang="zh-CN" sz="1600" i="1" smtClean="0">
                            <a:latin typeface="Cambria Math" panose="02040503050406030204" pitchFamily="18" charset="0"/>
                          </a:rPr>
                        </m:ctrlPr>
                      </m:sSubPr>
                      <m:e>
                        <m:r>
                          <a:rPr lang="en-US" altLang="zh-CN" sz="1600" i="1">
                            <a:latin typeface="Cambria Math" panose="02040503050406030204" pitchFamily="18" charset="0"/>
                          </a:rPr>
                          <m:t>𝐼</m:t>
                        </m:r>
                      </m:e>
                      <m:sub>
                        <m:r>
                          <a:rPr lang="en-US" altLang="zh-CN" sz="1600" b="0" i="1" smtClean="0">
                            <a:latin typeface="Cambria Math" panose="02040503050406030204" pitchFamily="18" charset="0"/>
                          </a:rPr>
                          <m:t>𝑇𝑁</m:t>
                        </m:r>
                      </m:sub>
                    </m:sSub>
                    <m:r>
                      <a:rPr lang="en-US" altLang="zh-CN" sz="1600" b="0" i="1" smtClean="0">
                        <a:latin typeface="Cambria Math" panose="02040503050406030204" pitchFamily="18" charset="0"/>
                      </a:rPr>
                      <m:t>=</m:t>
                    </m:r>
                    <m:d>
                      <m:dPr>
                        <m:ctrlPr>
                          <a:rPr lang="en-US" altLang="zh-CN" sz="1600" b="0" i="1" smtClean="0">
                            <a:latin typeface="Cambria Math" panose="02040503050406030204" pitchFamily="18" charset="0"/>
                          </a:rPr>
                        </m:ctrlPr>
                      </m:dPr>
                      <m:e>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𝑉</m:t>
                            </m:r>
                          </m:e>
                          <m:sub>
                            <m:r>
                              <a:rPr lang="en-US" altLang="zh-CN" sz="1600" i="1">
                                <a:latin typeface="Cambria Math" panose="02040503050406030204" pitchFamily="18" charset="0"/>
                              </a:rPr>
                              <m:t>𝑇</m:t>
                            </m:r>
                          </m:sub>
                        </m:sSub>
                        <m:r>
                          <a:rPr lang="en-US" altLang="zh-CN" sz="1600" b="0" i="1" smtClean="0">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𝑉</m:t>
                            </m:r>
                          </m:e>
                          <m:sub>
                            <m:r>
                              <a:rPr lang="en-US" altLang="zh-CN" sz="1600" b="0" i="1" smtClean="0">
                                <a:latin typeface="Cambria Math" panose="02040503050406030204" pitchFamily="18" charset="0"/>
                              </a:rPr>
                              <m:t>𝑁</m:t>
                            </m:r>
                          </m:sub>
                        </m:sSub>
                      </m:e>
                    </m:d>
                    <m:sSub>
                      <m:sSubPr>
                        <m:ctrlPr>
                          <a:rPr lang="en-US" altLang="zh-CN" sz="1600" i="1">
                            <a:latin typeface="Cambria Math" panose="02040503050406030204" pitchFamily="18" charset="0"/>
                          </a:rPr>
                        </m:ctrlPr>
                      </m:sSubPr>
                      <m:e>
                        <m:r>
                          <a:rPr lang="en-US" altLang="zh-CN" sz="1600" b="0" i="1" smtClean="0">
                            <a:latin typeface="Cambria Math" panose="02040503050406030204" pitchFamily="18" charset="0"/>
                          </a:rPr>
                          <m:t>𝑔</m:t>
                        </m:r>
                      </m:e>
                      <m:sub>
                        <m:r>
                          <a:rPr lang="en-US" altLang="zh-CN" sz="1600" i="1">
                            <a:latin typeface="Cambria Math" panose="02040503050406030204" pitchFamily="18" charset="0"/>
                          </a:rPr>
                          <m:t>1</m:t>
                        </m:r>
                      </m:sub>
                    </m:sSub>
                  </m:oMath>
                </a14:m>
                <a:r>
                  <a:rPr lang="en-US" altLang="zh-CN" sz="1600" dirty="0"/>
                  <a:t> </a:t>
                </a:r>
              </a:p>
              <a:p>
                <a:pPr>
                  <a:lnSpc>
                    <a:spcPct val="120000"/>
                  </a:lnSpc>
                </a:pPr>
                <a14:m>
                  <m:oMath xmlns:m="http://schemas.openxmlformats.org/officeDocument/2006/math">
                    <m:sSub>
                      <m:sSubPr>
                        <m:ctrlPr>
                          <a:rPr lang="en-US" altLang="zh-CN" sz="1600" i="1" smtClean="0">
                            <a:latin typeface="Cambria Math" panose="02040503050406030204" pitchFamily="18" charset="0"/>
                          </a:rPr>
                        </m:ctrlPr>
                      </m:sSubPr>
                      <m:e>
                        <m:r>
                          <a:rPr lang="en-US" altLang="zh-CN" sz="1600" i="1">
                            <a:latin typeface="Cambria Math" panose="02040503050406030204" pitchFamily="18" charset="0"/>
                          </a:rPr>
                          <m:t>𝐼</m:t>
                        </m:r>
                      </m:e>
                      <m:sub>
                        <m:r>
                          <a:rPr lang="en-US" altLang="zh-CN" sz="1600" b="0" i="1" smtClean="0">
                            <a:latin typeface="Cambria Math" panose="02040503050406030204" pitchFamily="18" charset="0"/>
                          </a:rPr>
                          <m:t>𝐵𝑁</m:t>
                        </m:r>
                      </m:sub>
                    </m:sSub>
                    <m:r>
                      <a:rPr lang="en-US" altLang="zh-CN" sz="1600" b="0" i="1" smtClean="0">
                        <a:latin typeface="Cambria Math" panose="02040503050406030204" pitchFamily="18" charset="0"/>
                      </a:rPr>
                      <m:t>=</m:t>
                    </m:r>
                    <m:d>
                      <m:dPr>
                        <m:ctrlPr>
                          <a:rPr lang="en-US" altLang="zh-CN" sz="1600" b="0" i="1" smtClean="0">
                            <a:latin typeface="Cambria Math" panose="02040503050406030204" pitchFamily="18" charset="0"/>
                          </a:rPr>
                        </m:ctrlPr>
                      </m:dPr>
                      <m:e>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𝑉</m:t>
                            </m:r>
                          </m:e>
                          <m:sub>
                            <m:r>
                              <a:rPr lang="en-US" altLang="zh-CN" sz="1600" b="0" i="1" smtClean="0">
                                <a:latin typeface="Cambria Math" panose="02040503050406030204" pitchFamily="18" charset="0"/>
                              </a:rPr>
                              <m:t>𝐵</m:t>
                            </m:r>
                          </m:sub>
                        </m:sSub>
                        <m:r>
                          <a:rPr lang="en-US" altLang="zh-CN" sz="1600" b="0" i="1" smtClean="0">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𝑉</m:t>
                            </m:r>
                          </m:e>
                          <m:sub>
                            <m:r>
                              <a:rPr lang="en-US" altLang="zh-CN" sz="1600" b="0" i="1" smtClean="0">
                                <a:latin typeface="Cambria Math" panose="02040503050406030204" pitchFamily="18" charset="0"/>
                              </a:rPr>
                              <m:t>𝑁</m:t>
                            </m:r>
                          </m:sub>
                        </m:sSub>
                      </m:e>
                    </m:d>
                    <m:sSub>
                      <m:sSubPr>
                        <m:ctrlPr>
                          <a:rPr lang="en-US" altLang="zh-CN" sz="1600" i="1">
                            <a:latin typeface="Cambria Math" panose="02040503050406030204" pitchFamily="18" charset="0"/>
                          </a:rPr>
                        </m:ctrlPr>
                      </m:sSubPr>
                      <m:e>
                        <m:r>
                          <a:rPr lang="en-US" altLang="zh-CN" sz="1600" b="0" i="1" smtClean="0">
                            <a:latin typeface="Cambria Math" panose="02040503050406030204" pitchFamily="18" charset="0"/>
                          </a:rPr>
                          <m:t>𝑔</m:t>
                        </m:r>
                      </m:e>
                      <m:sub>
                        <m:r>
                          <a:rPr lang="en-US" altLang="zh-CN" sz="1600" b="0" i="1" smtClean="0">
                            <a:latin typeface="Cambria Math" panose="02040503050406030204" pitchFamily="18" charset="0"/>
                          </a:rPr>
                          <m:t>2</m:t>
                        </m:r>
                      </m:sub>
                    </m:sSub>
                  </m:oMath>
                </a14:m>
                <a:r>
                  <a:rPr lang="zh-CN" altLang="en-US" sz="1600" dirty="0"/>
                  <a:t> </a:t>
                </a:r>
              </a:p>
            </p:txBody>
          </p:sp>
        </mc:Choice>
        <mc:Fallback xmlns="">
          <p:sp>
            <p:nvSpPr>
              <p:cNvPr id="8" name="文本框 7">
                <a:extLst>
                  <a:ext uri="{FF2B5EF4-FFF2-40B4-BE49-F238E27FC236}">
                    <a16:creationId xmlns:a16="http://schemas.microsoft.com/office/drawing/2014/main" id="{D5CA9010-B8B1-48F8-96A3-BBEEFBC9226E}"/>
                  </a:ext>
                </a:extLst>
              </p:cNvPr>
              <p:cNvSpPr txBox="1">
                <a:spLocks noRot="1" noChangeAspect="1" noMove="1" noResize="1" noEditPoints="1" noAdjustHandles="1" noChangeArrowheads="1" noChangeShapeType="1" noTextEdit="1"/>
              </p:cNvSpPr>
              <p:nvPr/>
            </p:nvSpPr>
            <p:spPr>
              <a:xfrm>
                <a:off x="4507073" y="1140908"/>
                <a:ext cx="4476750" cy="5580567"/>
              </a:xfrm>
              <a:prstGeom prst="rect">
                <a:avLst/>
              </a:prstGeom>
              <a:blipFill>
                <a:blip r:embed="rId2"/>
                <a:stretch>
                  <a:fillRect l="-680"/>
                </a:stretch>
              </a:blipFill>
            </p:spPr>
            <p:txBody>
              <a:bodyPr/>
              <a:lstStyle/>
              <a:p>
                <a:r>
                  <a:rPr lang="zh-CN" altLang="en-US">
                    <a:noFill/>
                  </a:rPr>
                  <a:t> </a:t>
                </a:r>
              </a:p>
            </p:txBody>
          </p:sp>
        </mc:Fallback>
      </mc:AlternateContent>
      <p:sp>
        <p:nvSpPr>
          <p:cNvPr id="4" name="文本框 3">
            <a:extLst>
              <a:ext uri="{FF2B5EF4-FFF2-40B4-BE49-F238E27FC236}">
                <a16:creationId xmlns:a16="http://schemas.microsoft.com/office/drawing/2014/main" id="{197E5B59-44F8-43D4-A397-EDDA298D0D7F}"/>
              </a:ext>
            </a:extLst>
          </p:cNvPr>
          <p:cNvSpPr txBox="1"/>
          <p:nvPr/>
        </p:nvSpPr>
        <p:spPr>
          <a:xfrm>
            <a:off x="1028700" y="1981200"/>
            <a:ext cx="304892" cy="369332"/>
          </a:xfrm>
          <a:prstGeom prst="rect">
            <a:avLst/>
          </a:prstGeom>
          <a:noFill/>
        </p:spPr>
        <p:txBody>
          <a:bodyPr wrap="none" rtlCol="0">
            <a:spAutoFit/>
          </a:bodyPr>
          <a:lstStyle/>
          <a:p>
            <a:r>
              <a:rPr lang="en-US" altLang="zh-CN" dirty="0"/>
              <a:t>T</a:t>
            </a:r>
            <a:endParaRPr lang="zh-CN" altLang="en-US" dirty="0"/>
          </a:p>
        </p:txBody>
      </p:sp>
      <p:sp>
        <p:nvSpPr>
          <p:cNvPr id="7" name="文本框 6">
            <a:extLst>
              <a:ext uri="{FF2B5EF4-FFF2-40B4-BE49-F238E27FC236}">
                <a16:creationId xmlns:a16="http://schemas.microsoft.com/office/drawing/2014/main" id="{D9D3C38C-F416-4F21-A16F-796AEC5D737E}"/>
              </a:ext>
            </a:extLst>
          </p:cNvPr>
          <p:cNvSpPr txBox="1"/>
          <p:nvPr/>
        </p:nvSpPr>
        <p:spPr>
          <a:xfrm>
            <a:off x="2993468" y="1981200"/>
            <a:ext cx="352982" cy="369332"/>
          </a:xfrm>
          <a:prstGeom prst="rect">
            <a:avLst/>
          </a:prstGeom>
          <a:noFill/>
        </p:spPr>
        <p:txBody>
          <a:bodyPr wrap="none" rtlCol="0">
            <a:spAutoFit/>
          </a:bodyPr>
          <a:lstStyle/>
          <a:p>
            <a:r>
              <a:rPr lang="en-US" altLang="zh-CN" dirty="0"/>
              <a:t>N</a:t>
            </a:r>
            <a:endParaRPr lang="zh-CN" altLang="en-US" dirty="0"/>
          </a:p>
        </p:txBody>
      </p:sp>
      <p:sp>
        <p:nvSpPr>
          <p:cNvPr id="12" name="文本框 11">
            <a:extLst>
              <a:ext uri="{FF2B5EF4-FFF2-40B4-BE49-F238E27FC236}">
                <a16:creationId xmlns:a16="http://schemas.microsoft.com/office/drawing/2014/main" id="{B8B2D94A-88AF-4562-8310-D9A58433DEB4}"/>
              </a:ext>
            </a:extLst>
          </p:cNvPr>
          <p:cNvSpPr txBox="1"/>
          <p:nvPr/>
        </p:nvSpPr>
        <p:spPr>
          <a:xfrm>
            <a:off x="1028700" y="4699000"/>
            <a:ext cx="312906" cy="369332"/>
          </a:xfrm>
          <a:prstGeom prst="rect">
            <a:avLst/>
          </a:prstGeom>
          <a:noFill/>
        </p:spPr>
        <p:txBody>
          <a:bodyPr wrap="none" rtlCol="0">
            <a:spAutoFit/>
          </a:bodyPr>
          <a:lstStyle/>
          <a:p>
            <a:r>
              <a:rPr lang="en-US" altLang="zh-CN" dirty="0"/>
              <a:t>B</a:t>
            </a:r>
            <a:endParaRPr lang="zh-CN" altLang="en-US" dirty="0"/>
          </a:p>
        </p:txBody>
      </p:sp>
      <p:pic>
        <p:nvPicPr>
          <p:cNvPr id="6" name="图片 5">
            <a:extLst>
              <a:ext uri="{FF2B5EF4-FFF2-40B4-BE49-F238E27FC236}">
                <a16:creationId xmlns:a16="http://schemas.microsoft.com/office/drawing/2014/main" id="{A6811026-D74A-4BF0-AC97-07E92FD20AF0}"/>
              </a:ext>
            </a:extLst>
          </p:cNvPr>
          <p:cNvPicPr>
            <a:picLocks noChangeAspect="1"/>
          </p:cNvPicPr>
          <p:nvPr/>
        </p:nvPicPr>
        <p:blipFill>
          <a:blip r:embed="rId3"/>
          <a:stretch>
            <a:fillRect/>
          </a:stretch>
        </p:blipFill>
        <p:spPr>
          <a:xfrm>
            <a:off x="316073" y="1245260"/>
            <a:ext cx="4191000" cy="5595634"/>
          </a:xfrm>
          <a:prstGeom prst="rect">
            <a:avLst/>
          </a:prstGeom>
        </p:spPr>
      </p:pic>
    </p:spTree>
    <p:extLst>
      <p:ext uri="{BB962C8B-B14F-4D97-AF65-F5344CB8AC3E}">
        <p14:creationId xmlns:p14="http://schemas.microsoft.com/office/powerpoint/2010/main" val="438713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B9B5C49-0A1B-49BC-9446-8BC7996D8F4E}"/>
              </a:ext>
            </a:extLst>
          </p:cNvPr>
          <p:cNvPicPr>
            <a:picLocks noChangeAspect="1"/>
          </p:cNvPicPr>
          <p:nvPr/>
        </p:nvPicPr>
        <p:blipFill>
          <a:blip r:embed="rId2"/>
          <a:stretch>
            <a:fillRect/>
          </a:stretch>
        </p:blipFill>
        <p:spPr>
          <a:xfrm>
            <a:off x="228600" y="3368040"/>
            <a:ext cx="4275000" cy="3420000"/>
          </a:xfrm>
          <a:prstGeom prst="rect">
            <a:avLst/>
          </a:prstGeom>
        </p:spPr>
      </p:pic>
      <p:sp>
        <p:nvSpPr>
          <p:cNvPr id="2" name="灯片编号占位符 1">
            <a:extLst>
              <a:ext uri="{FF2B5EF4-FFF2-40B4-BE49-F238E27FC236}">
                <a16:creationId xmlns:a16="http://schemas.microsoft.com/office/drawing/2014/main" id="{45131839-43BC-470E-A074-1A9FBAE01C7B}"/>
              </a:ext>
            </a:extLst>
          </p:cNvPr>
          <p:cNvSpPr>
            <a:spLocks noGrp="1"/>
          </p:cNvSpPr>
          <p:nvPr>
            <p:ph type="sldNum" sz="quarter" idx="12"/>
          </p:nvPr>
        </p:nvSpPr>
        <p:spPr/>
        <p:txBody>
          <a:bodyPr/>
          <a:lstStyle/>
          <a:p>
            <a:pPr>
              <a:defRPr/>
            </a:pPr>
            <a:fld id="{C58DEF2B-8039-4C1E-A573-46AE1706B516}" type="slidenum">
              <a:rPr lang="en-US" altLang="zh-CN" smtClean="0"/>
              <a:pPr>
                <a:defRPr/>
              </a:pPr>
              <a:t>24</a:t>
            </a:fld>
            <a:endParaRPr lang="en-US" altLang="zh-CN" dirty="0"/>
          </a:p>
        </p:txBody>
      </p:sp>
      <p:sp>
        <p:nvSpPr>
          <p:cNvPr id="3" name="文本占位符 2">
            <a:extLst>
              <a:ext uri="{FF2B5EF4-FFF2-40B4-BE49-F238E27FC236}">
                <a16:creationId xmlns:a16="http://schemas.microsoft.com/office/drawing/2014/main" id="{8450B598-350E-444D-95F4-12E32E37C21D}"/>
              </a:ext>
            </a:extLst>
          </p:cNvPr>
          <p:cNvSpPr>
            <a:spLocks noGrp="1"/>
          </p:cNvSpPr>
          <p:nvPr>
            <p:ph type="body" sz="quarter" idx="13"/>
          </p:nvPr>
        </p:nvSpPr>
        <p:spPr/>
        <p:txBody>
          <a:bodyPr/>
          <a:lstStyle/>
          <a:p>
            <a:r>
              <a:rPr lang="en-US" altLang="zh-CN" dirty="0"/>
              <a:t>Python </a:t>
            </a:r>
            <a:r>
              <a:rPr lang="zh-CN" altLang="en-US" dirty="0"/>
              <a:t>实现</a:t>
            </a:r>
          </a:p>
        </p:txBody>
      </p:sp>
      <p:sp>
        <p:nvSpPr>
          <p:cNvPr id="4" name="文本框 3">
            <a:extLst>
              <a:ext uri="{FF2B5EF4-FFF2-40B4-BE49-F238E27FC236}">
                <a16:creationId xmlns:a16="http://schemas.microsoft.com/office/drawing/2014/main" id="{C8E8FD99-50E5-4DD2-B58E-A5DF8110CD04}"/>
              </a:ext>
            </a:extLst>
          </p:cNvPr>
          <p:cNvSpPr txBox="1"/>
          <p:nvPr/>
        </p:nvSpPr>
        <p:spPr>
          <a:xfrm>
            <a:off x="533400" y="1465322"/>
            <a:ext cx="1526380" cy="881139"/>
          </a:xfrm>
          <a:prstGeom prst="rect">
            <a:avLst/>
          </a:prstGeom>
          <a:noFill/>
        </p:spPr>
        <p:txBody>
          <a:bodyPr wrap="square" rtlCol="0">
            <a:spAutoFit/>
          </a:bodyPr>
          <a:lstStyle/>
          <a:p>
            <a:pPr>
              <a:lnSpc>
                <a:spcPct val="150000"/>
              </a:lnSpc>
            </a:pPr>
            <a:r>
              <a:rPr lang="en-US" altLang="zh-CN" dirty="0"/>
              <a:t>VG2</a:t>
            </a:r>
            <a:r>
              <a:rPr lang="zh-CN" altLang="en-US" dirty="0"/>
              <a:t>：常闭合</a:t>
            </a:r>
            <a:endParaRPr lang="en-US" altLang="zh-CN" dirty="0"/>
          </a:p>
          <a:p>
            <a:pPr>
              <a:lnSpc>
                <a:spcPct val="150000"/>
              </a:lnSpc>
            </a:pPr>
            <a:r>
              <a:rPr lang="en-US" altLang="zh-CN" dirty="0"/>
              <a:t>VG4</a:t>
            </a:r>
            <a:r>
              <a:rPr lang="zh-CN" altLang="en-US" dirty="0"/>
              <a:t>：常断开</a:t>
            </a:r>
          </a:p>
        </p:txBody>
      </p:sp>
      <p:sp>
        <p:nvSpPr>
          <p:cNvPr id="6" name="文本框 5">
            <a:extLst>
              <a:ext uri="{FF2B5EF4-FFF2-40B4-BE49-F238E27FC236}">
                <a16:creationId xmlns:a16="http://schemas.microsoft.com/office/drawing/2014/main" id="{8A792707-71A5-4102-8257-908944B559EA}"/>
              </a:ext>
            </a:extLst>
          </p:cNvPr>
          <p:cNvSpPr txBox="1"/>
          <p:nvPr/>
        </p:nvSpPr>
        <p:spPr>
          <a:xfrm>
            <a:off x="381000" y="2516248"/>
            <a:ext cx="4953000" cy="646331"/>
          </a:xfrm>
          <a:prstGeom prst="rect">
            <a:avLst/>
          </a:prstGeom>
          <a:noFill/>
        </p:spPr>
        <p:txBody>
          <a:bodyPr wrap="square" rtlCol="0">
            <a:spAutoFit/>
          </a:bodyPr>
          <a:lstStyle/>
          <a:p>
            <a:r>
              <a:rPr lang="en-US" altLang="zh-CN" b="1" dirty="0">
                <a:solidFill>
                  <a:srgbClr val="C00000"/>
                </a:solidFill>
              </a:rPr>
              <a:t>Python </a:t>
            </a:r>
            <a:r>
              <a:rPr lang="zh-CN" altLang="en-US" b="1" dirty="0">
                <a:solidFill>
                  <a:srgbClr val="C00000"/>
                </a:solidFill>
              </a:rPr>
              <a:t>代码成功实现了</a:t>
            </a:r>
            <a:r>
              <a:rPr lang="en-US" altLang="zh-CN" b="1" dirty="0">
                <a:solidFill>
                  <a:srgbClr val="C00000"/>
                </a:solidFill>
              </a:rPr>
              <a:t>Spice </a:t>
            </a:r>
            <a:r>
              <a:rPr lang="zh-CN" altLang="en-US" b="1" dirty="0">
                <a:solidFill>
                  <a:srgbClr val="C00000"/>
                </a:solidFill>
              </a:rPr>
              <a:t>同样的波形</a:t>
            </a:r>
            <a:endParaRPr lang="en-US" altLang="zh-CN" b="1" dirty="0">
              <a:solidFill>
                <a:srgbClr val="C00000"/>
              </a:solidFill>
            </a:endParaRPr>
          </a:p>
          <a:p>
            <a:r>
              <a:rPr lang="zh-CN" altLang="en-US" b="1" dirty="0">
                <a:solidFill>
                  <a:srgbClr val="C00000"/>
                </a:solidFill>
              </a:rPr>
              <a:t>相关系数：</a:t>
            </a:r>
            <a:r>
              <a:rPr lang="en-US" altLang="zh-CN" b="1" dirty="0">
                <a:solidFill>
                  <a:srgbClr val="C00000"/>
                </a:solidFill>
              </a:rPr>
              <a:t>1.0000</a:t>
            </a:r>
            <a:endParaRPr lang="zh-CN" altLang="en-US" b="1" dirty="0">
              <a:solidFill>
                <a:srgbClr val="C00000"/>
              </a:solidFill>
            </a:endParaRPr>
          </a:p>
        </p:txBody>
      </p:sp>
      <p:sp>
        <p:nvSpPr>
          <p:cNvPr id="13" name="矩形 12">
            <a:extLst>
              <a:ext uri="{FF2B5EF4-FFF2-40B4-BE49-F238E27FC236}">
                <a16:creationId xmlns:a16="http://schemas.microsoft.com/office/drawing/2014/main" id="{5E6F7AC1-A404-4234-98F0-34DF0258F0A3}"/>
              </a:ext>
            </a:extLst>
          </p:cNvPr>
          <p:cNvSpPr/>
          <p:nvPr/>
        </p:nvSpPr>
        <p:spPr>
          <a:xfrm>
            <a:off x="762000" y="5038727"/>
            <a:ext cx="381000" cy="752473"/>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CA37B849-1C8D-43E9-84E2-7EF9E4D92D18}"/>
              </a:ext>
            </a:extLst>
          </p:cNvPr>
          <p:cNvPicPr>
            <a:picLocks noChangeAspect="1"/>
          </p:cNvPicPr>
          <p:nvPr/>
        </p:nvPicPr>
        <p:blipFill>
          <a:blip r:embed="rId3"/>
          <a:stretch>
            <a:fillRect/>
          </a:stretch>
        </p:blipFill>
        <p:spPr>
          <a:xfrm>
            <a:off x="4716602" y="3368040"/>
            <a:ext cx="4274998" cy="3420000"/>
          </a:xfrm>
          <a:prstGeom prst="rect">
            <a:avLst/>
          </a:prstGeom>
        </p:spPr>
      </p:pic>
      <p:pic>
        <p:nvPicPr>
          <p:cNvPr id="12" name="图片 11">
            <a:extLst>
              <a:ext uri="{FF2B5EF4-FFF2-40B4-BE49-F238E27FC236}">
                <a16:creationId xmlns:a16="http://schemas.microsoft.com/office/drawing/2014/main" id="{035A1172-72C7-4EF0-BA9E-B28794C162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9800" y="1719262"/>
            <a:ext cx="7391400" cy="3419475"/>
          </a:xfrm>
          <a:prstGeom prst="rect">
            <a:avLst/>
          </a:prstGeom>
        </p:spPr>
      </p:pic>
    </p:spTree>
    <p:extLst>
      <p:ext uri="{BB962C8B-B14F-4D97-AF65-F5344CB8AC3E}">
        <p14:creationId xmlns:p14="http://schemas.microsoft.com/office/powerpoint/2010/main" val="3571121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083D61BA-E288-449C-A034-6910627FD924}"/>
              </a:ext>
            </a:extLst>
          </p:cNvPr>
          <p:cNvPicPr>
            <a:picLocks noChangeAspect="1"/>
          </p:cNvPicPr>
          <p:nvPr/>
        </p:nvPicPr>
        <p:blipFill>
          <a:blip r:embed="rId2"/>
          <a:stretch>
            <a:fillRect/>
          </a:stretch>
        </p:blipFill>
        <p:spPr>
          <a:xfrm>
            <a:off x="297001" y="3263375"/>
            <a:ext cx="4274999" cy="3420000"/>
          </a:xfrm>
          <a:prstGeom prst="rect">
            <a:avLst/>
          </a:prstGeom>
        </p:spPr>
      </p:pic>
      <p:sp>
        <p:nvSpPr>
          <p:cNvPr id="2" name="灯片编号占位符 1">
            <a:extLst>
              <a:ext uri="{FF2B5EF4-FFF2-40B4-BE49-F238E27FC236}">
                <a16:creationId xmlns:a16="http://schemas.microsoft.com/office/drawing/2014/main" id="{45131839-43BC-470E-A074-1A9FBAE01C7B}"/>
              </a:ext>
            </a:extLst>
          </p:cNvPr>
          <p:cNvSpPr>
            <a:spLocks noGrp="1"/>
          </p:cNvSpPr>
          <p:nvPr>
            <p:ph type="sldNum" sz="quarter" idx="12"/>
          </p:nvPr>
        </p:nvSpPr>
        <p:spPr/>
        <p:txBody>
          <a:bodyPr/>
          <a:lstStyle/>
          <a:p>
            <a:pPr>
              <a:defRPr/>
            </a:pPr>
            <a:fld id="{C58DEF2B-8039-4C1E-A573-46AE1706B516}" type="slidenum">
              <a:rPr lang="en-US" altLang="zh-CN" smtClean="0"/>
              <a:pPr>
                <a:defRPr/>
              </a:pPr>
              <a:t>25</a:t>
            </a:fld>
            <a:endParaRPr lang="en-US" altLang="zh-CN" dirty="0"/>
          </a:p>
        </p:txBody>
      </p:sp>
      <p:sp>
        <p:nvSpPr>
          <p:cNvPr id="3" name="文本占位符 2">
            <a:extLst>
              <a:ext uri="{FF2B5EF4-FFF2-40B4-BE49-F238E27FC236}">
                <a16:creationId xmlns:a16="http://schemas.microsoft.com/office/drawing/2014/main" id="{8450B598-350E-444D-95F4-12E32E37C21D}"/>
              </a:ext>
            </a:extLst>
          </p:cNvPr>
          <p:cNvSpPr>
            <a:spLocks noGrp="1"/>
          </p:cNvSpPr>
          <p:nvPr>
            <p:ph type="body" sz="quarter" idx="13"/>
          </p:nvPr>
        </p:nvSpPr>
        <p:spPr/>
        <p:txBody>
          <a:bodyPr/>
          <a:lstStyle/>
          <a:p>
            <a:r>
              <a:rPr lang="en-US" altLang="zh-CN" dirty="0"/>
              <a:t>Python </a:t>
            </a:r>
            <a:r>
              <a:rPr lang="zh-CN" altLang="en-US" dirty="0"/>
              <a:t>实现</a:t>
            </a:r>
          </a:p>
        </p:txBody>
      </p:sp>
      <p:sp>
        <p:nvSpPr>
          <p:cNvPr id="6" name="文本框 5">
            <a:extLst>
              <a:ext uri="{FF2B5EF4-FFF2-40B4-BE49-F238E27FC236}">
                <a16:creationId xmlns:a16="http://schemas.microsoft.com/office/drawing/2014/main" id="{8A792707-71A5-4102-8257-908944B559EA}"/>
              </a:ext>
            </a:extLst>
          </p:cNvPr>
          <p:cNvSpPr txBox="1"/>
          <p:nvPr/>
        </p:nvSpPr>
        <p:spPr>
          <a:xfrm>
            <a:off x="533400" y="2206741"/>
            <a:ext cx="4953000" cy="646331"/>
          </a:xfrm>
          <a:prstGeom prst="rect">
            <a:avLst/>
          </a:prstGeom>
          <a:noFill/>
        </p:spPr>
        <p:txBody>
          <a:bodyPr wrap="square" rtlCol="0">
            <a:spAutoFit/>
          </a:bodyPr>
          <a:lstStyle/>
          <a:p>
            <a:r>
              <a:rPr lang="en-US" altLang="zh-CN" b="1" dirty="0">
                <a:solidFill>
                  <a:srgbClr val="C00000"/>
                </a:solidFill>
              </a:rPr>
              <a:t>Python </a:t>
            </a:r>
            <a:r>
              <a:rPr lang="zh-CN" altLang="en-US" b="1" dirty="0">
                <a:solidFill>
                  <a:srgbClr val="C00000"/>
                </a:solidFill>
              </a:rPr>
              <a:t>代码成功实现了</a:t>
            </a:r>
            <a:r>
              <a:rPr lang="en-US" altLang="zh-CN" b="1" dirty="0">
                <a:solidFill>
                  <a:srgbClr val="C00000"/>
                </a:solidFill>
              </a:rPr>
              <a:t>Spice </a:t>
            </a:r>
            <a:r>
              <a:rPr lang="zh-CN" altLang="en-US" b="1" dirty="0">
                <a:solidFill>
                  <a:srgbClr val="C00000"/>
                </a:solidFill>
              </a:rPr>
              <a:t>同样的波形</a:t>
            </a:r>
            <a:endParaRPr lang="en-US" altLang="zh-CN" b="1" dirty="0">
              <a:solidFill>
                <a:srgbClr val="C00000"/>
              </a:solidFill>
            </a:endParaRPr>
          </a:p>
          <a:p>
            <a:r>
              <a:rPr lang="zh-CN" altLang="en-US" b="1" dirty="0">
                <a:solidFill>
                  <a:srgbClr val="C00000"/>
                </a:solidFill>
              </a:rPr>
              <a:t>相关系数：</a:t>
            </a:r>
            <a:r>
              <a:rPr lang="en-US" altLang="zh-CN" b="1" dirty="0">
                <a:solidFill>
                  <a:srgbClr val="C00000"/>
                </a:solidFill>
              </a:rPr>
              <a:t> 1.0000</a:t>
            </a:r>
            <a:endParaRPr lang="zh-CN" altLang="en-US" b="1" dirty="0">
              <a:solidFill>
                <a:srgbClr val="C00000"/>
              </a:solidFill>
            </a:endParaRPr>
          </a:p>
        </p:txBody>
      </p:sp>
      <p:sp>
        <p:nvSpPr>
          <p:cNvPr id="13" name="矩形 12">
            <a:extLst>
              <a:ext uri="{FF2B5EF4-FFF2-40B4-BE49-F238E27FC236}">
                <a16:creationId xmlns:a16="http://schemas.microsoft.com/office/drawing/2014/main" id="{5E6F7AC1-A404-4234-98F0-34DF0258F0A3}"/>
              </a:ext>
            </a:extLst>
          </p:cNvPr>
          <p:cNvSpPr/>
          <p:nvPr/>
        </p:nvSpPr>
        <p:spPr>
          <a:xfrm>
            <a:off x="898849" y="5876926"/>
            <a:ext cx="381000" cy="752473"/>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238915E5-954B-462F-88DC-DAC9EB131479}"/>
              </a:ext>
            </a:extLst>
          </p:cNvPr>
          <p:cNvSpPr txBox="1"/>
          <p:nvPr/>
        </p:nvSpPr>
        <p:spPr>
          <a:xfrm>
            <a:off x="608338" y="1178872"/>
            <a:ext cx="3735318" cy="465640"/>
          </a:xfrm>
          <a:prstGeom prst="rect">
            <a:avLst/>
          </a:prstGeom>
          <a:noFill/>
        </p:spPr>
        <p:txBody>
          <a:bodyPr wrap="none" rtlCol="0">
            <a:spAutoFit/>
          </a:bodyPr>
          <a:lstStyle/>
          <a:p>
            <a:pPr>
              <a:lnSpc>
                <a:spcPct val="150000"/>
              </a:lnSpc>
            </a:pPr>
            <a:r>
              <a:rPr lang="en-US" altLang="zh-CN" dirty="0"/>
              <a:t>VG2</a:t>
            </a:r>
            <a:r>
              <a:rPr lang="zh-CN" altLang="en-US" dirty="0"/>
              <a:t>，</a:t>
            </a:r>
            <a:r>
              <a:rPr lang="en-US" altLang="zh-CN" dirty="0"/>
              <a:t>VG4 </a:t>
            </a:r>
            <a:r>
              <a:rPr lang="zh-CN" altLang="en-US" dirty="0"/>
              <a:t>轮流接入，切换周期</a:t>
            </a:r>
            <a:r>
              <a:rPr lang="en-US" altLang="zh-CN" dirty="0"/>
              <a:t>1us</a:t>
            </a:r>
            <a:endParaRPr lang="zh-CN" altLang="en-US" dirty="0"/>
          </a:p>
        </p:txBody>
      </p:sp>
      <p:pic>
        <p:nvPicPr>
          <p:cNvPr id="11" name="图片 10">
            <a:extLst>
              <a:ext uri="{FF2B5EF4-FFF2-40B4-BE49-F238E27FC236}">
                <a16:creationId xmlns:a16="http://schemas.microsoft.com/office/drawing/2014/main" id="{7C1EC81D-7279-4DCB-81D6-86D2402D34DB}"/>
              </a:ext>
            </a:extLst>
          </p:cNvPr>
          <p:cNvPicPr>
            <a:picLocks noChangeAspect="1"/>
          </p:cNvPicPr>
          <p:nvPr/>
        </p:nvPicPr>
        <p:blipFill>
          <a:blip r:embed="rId3"/>
          <a:stretch>
            <a:fillRect/>
          </a:stretch>
        </p:blipFill>
        <p:spPr>
          <a:xfrm>
            <a:off x="4724400" y="3263375"/>
            <a:ext cx="4275000" cy="3420000"/>
          </a:xfrm>
          <a:prstGeom prst="rect">
            <a:avLst/>
          </a:prstGeom>
        </p:spPr>
      </p:pic>
    </p:spTree>
    <p:extLst>
      <p:ext uri="{BB962C8B-B14F-4D97-AF65-F5344CB8AC3E}">
        <p14:creationId xmlns:p14="http://schemas.microsoft.com/office/powerpoint/2010/main" val="21123037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a:extLst>
              <a:ext uri="{FF2B5EF4-FFF2-40B4-BE49-F238E27FC236}">
                <a16:creationId xmlns:a16="http://schemas.microsoft.com/office/drawing/2014/main" id="{AAC9E123-571D-45E3-BE51-9135404AF5B7}"/>
              </a:ext>
            </a:extLst>
          </p:cNvPr>
          <p:cNvPicPr>
            <a:picLocks noChangeAspect="1"/>
          </p:cNvPicPr>
          <p:nvPr/>
        </p:nvPicPr>
        <p:blipFill>
          <a:blip r:embed="rId2"/>
          <a:stretch>
            <a:fillRect/>
          </a:stretch>
        </p:blipFill>
        <p:spPr>
          <a:xfrm>
            <a:off x="6705598" y="2336514"/>
            <a:ext cx="2400000" cy="1800000"/>
          </a:xfrm>
          <a:prstGeom prst="rect">
            <a:avLst/>
          </a:prstGeom>
        </p:spPr>
      </p:pic>
      <p:pic>
        <p:nvPicPr>
          <p:cNvPr id="6" name="图片 5">
            <a:extLst>
              <a:ext uri="{FF2B5EF4-FFF2-40B4-BE49-F238E27FC236}">
                <a16:creationId xmlns:a16="http://schemas.microsoft.com/office/drawing/2014/main" id="{A086BFE7-9D46-4579-A179-015F4DCB9896}"/>
              </a:ext>
            </a:extLst>
          </p:cNvPr>
          <p:cNvPicPr>
            <a:picLocks noChangeAspect="1"/>
          </p:cNvPicPr>
          <p:nvPr/>
        </p:nvPicPr>
        <p:blipFill>
          <a:blip r:embed="rId3"/>
          <a:stretch>
            <a:fillRect/>
          </a:stretch>
        </p:blipFill>
        <p:spPr>
          <a:xfrm>
            <a:off x="190198" y="2244975"/>
            <a:ext cx="2399999" cy="1800000"/>
          </a:xfrm>
          <a:prstGeom prst="rect">
            <a:avLst/>
          </a:prstGeom>
        </p:spPr>
      </p:pic>
      <p:sp>
        <p:nvSpPr>
          <p:cNvPr id="16" name="箭头: 右 15">
            <a:extLst>
              <a:ext uri="{FF2B5EF4-FFF2-40B4-BE49-F238E27FC236}">
                <a16:creationId xmlns:a16="http://schemas.microsoft.com/office/drawing/2014/main" id="{F16F30BD-A3D1-447C-84B4-6886EAD968FB}"/>
              </a:ext>
            </a:extLst>
          </p:cNvPr>
          <p:cNvSpPr/>
          <p:nvPr/>
        </p:nvSpPr>
        <p:spPr>
          <a:xfrm>
            <a:off x="2590197" y="2960100"/>
            <a:ext cx="1905603" cy="465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DAC2E4BE-2EC2-49F3-AC9A-EDC6D7759004}"/>
              </a:ext>
            </a:extLst>
          </p:cNvPr>
          <p:cNvSpPr txBox="1"/>
          <p:nvPr/>
        </p:nvSpPr>
        <p:spPr>
          <a:xfrm>
            <a:off x="3009598" y="2624111"/>
            <a:ext cx="762000" cy="369332"/>
          </a:xfrm>
          <a:prstGeom prst="rect">
            <a:avLst/>
          </a:prstGeom>
          <a:noFill/>
        </p:spPr>
        <p:txBody>
          <a:bodyPr wrap="square">
            <a:spAutoFit/>
          </a:bodyPr>
          <a:lstStyle/>
          <a:p>
            <a:pPr algn="ctr"/>
            <a:r>
              <a:rPr lang="zh-CN" altLang="en-US" dirty="0"/>
              <a:t>信号</a:t>
            </a:r>
          </a:p>
        </p:txBody>
      </p:sp>
      <p:sp>
        <p:nvSpPr>
          <p:cNvPr id="2" name="灯片编号占位符 1">
            <a:extLst>
              <a:ext uri="{FF2B5EF4-FFF2-40B4-BE49-F238E27FC236}">
                <a16:creationId xmlns:a16="http://schemas.microsoft.com/office/drawing/2014/main" id="{A1C3D1DD-33AC-4A68-8251-6CB8529B6458}"/>
              </a:ext>
            </a:extLst>
          </p:cNvPr>
          <p:cNvSpPr>
            <a:spLocks noGrp="1"/>
          </p:cNvSpPr>
          <p:nvPr>
            <p:ph type="sldNum" sz="quarter" idx="12"/>
          </p:nvPr>
        </p:nvSpPr>
        <p:spPr/>
        <p:txBody>
          <a:bodyPr/>
          <a:lstStyle/>
          <a:p>
            <a:pPr>
              <a:defRPr/>
            </a:pPr>
            <a:fld id="{C58DEF2B-8039-4C1E-A573-46AE1706B516}" type="slidenum">
              <a:rPr lang="en-US" altLang="zh-CN" smtClean="0"/>
              <a:pPr>
                <a:defRPr/>
              </a:pPr>
              <a:t>26</a:t>
            </a:fld>
            <a:endParaRPr lang="en-US" altLang="zh-CN" dirty="0"/>
          </a:p>
        </p:txBody>
      </p:sp>
      <p:sp>
        <p:nvSpPr>
          <p:cNvPr id="3" name="文本占位符 2">
            <a:extLst>
              <a:ext uri="{FF2B5EF4-FFF2-40B4-BE49-F238E27FC236}">
                <a16:creationId xmlns:a16="http://schemas.microsoft.com/office/drawing/2014/main" id="{3FED3FDC-5448-4495-B5A8-014612CEE958}"/>
              </a:ext>
            </a:extLst>
          </p:cNvPr>
          <p:cNvSpPr>
            <a:spLocks noGrp="1"/>
          </p:cNvSpPr>
          <p:nvPr>
            <p:ph type="body" sz="quarter" idx="13"/>
          </p:nvPr>
        </p:nvSpPr>
        <p:spPr/>
        <p:txBody>
          <a:bodyPr/>
          <a:lstStyle/>
          <a:p>
            <a:r>
              <a:rPr lang="zh-CN" altLang="en-US" dirty="0"/>
              <a:t>代入磁单极子信号</a:t>
            </a:r>
          </a:p>
        </p:txBody>
      </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3C082FFC-F73B-4A88-AFE8-0942C8B6F454}"/>
                  </a:ext>
                </a:extLst>
              </p:cNvPr>
              <p:cNvSpPr txBox="1"/>
              <p:nvPr/>
            </p:nvSpPr>
            <p:spPr>
              <a:xfrm>
                <a:off x="114300" y="1066800"/>
                <a:ext cx="8915400" cy="1338828"/>
              </a:xfrm>
              <a:prstGeom prst="rect">
                <a:avLst/>
              </a:prstGeom>
              <a:noFill/>
            </p:spPr>
            <p:txBody>
              <a:bodyPr wrap="square" rtlCol="0">
                <a:spAutoFit/>
              </a:bodyPr>
              <a:lstStyle/>
              <a:p>
                <a:pPr>
                  <a:lnSpc>
                    <a:spcPct val="150000"/>
                  </a:lnSpc>
                </a:pPr>
                <a:r>
                  <a:rPr lang="zh-CN" altLang="en-US" dirty="0"/>
                  <a:t>开关切换电路响应，封装成函数，注意由于是时域仿真，交流电阻仿真困难，先不予考虑，仅考虑直流电阻</a:t>
                </a:r>
                <a:endParaRPr lang="en-US" altLang="zh-CN" dirty="0"/>
              </a:p>
              <a:p>
                <a:pPr>
                  <a:lnSpc>
                    <a:spcPct val="150000"/>
                  </a:lnSpc>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𝑠𝑤𝑖𝑡𝑐h</m:t>
                      </m:r>
                      <m:r>
                        <a:rPr lang="en-US" altLang="zh-CN" b="0" i="1" smtClean="0">
                          <a:latin typeface="Cambria Math" panose="02040503050406030204" pitchFamily="18" charset="0"/>
                        </a:rPr>
                        <m:t>(</m:t>
                      </m:r>
                      <m:r>
                        <a:rPr lang="en-US" altLang="zh-CN" b="0" i="1" smtClean="0">
                          <a:latin typeface="Cambria Math" panose="02040503050406030204" pitchFamily="18" charset="0"/>
                        </a:rPr>
                        <m:t>𝑡𝑖𝑚𝑒</m:t>
                      </m:r>
                      <m:r>
                        <a:rPr lang="en-US" altLang="zh-CN" b="0" i="1" smtClean="0">
                          <a:latin typeface="Cambria Math" panose="02040503050406030204" pitchFamily="18" charset="0"/>
                        </a:rPr>
                        <m:t>, </m:t>
                      </m:r>
                      <m:r>
                        <a:rPr lang="en-US" altLang="zh-CN" b="0" i="1" smtClean="0">
                          <a:latin typeface="Cambria Math" panose="02040503050406030204" pitchFamily="18" charset="0"/>
                        </a:rPr>
                        <m:t>𝑉𝐺</m:t>
                      </m:r>
                      <m:r>
                        <a:rPr lang="en-US" altLang="zh-CN" b="0" i="1" smtClean="0">
                          <a:latin typeface="Cambria Math" panose="02040503050406030204" pitchFamily="18" charset="0"/>
                        </a:rPr>
                        <m:t>1, </m:t>
                      </m:r>
                      <m:r>
                        <a:rPr lang="en-US" altLang="zh-CN" b="0" i="1" smtClean="0">
                          <a:latin typeface="Cambria Math" panose="02040503050406030204" pitchFamily="18" charset="0"/>
                        </a:rPr>
                        <m:t>𝐿</m:t>
                      </m:r>
                      <m:r>
                        <a:rPr lang="en-US" altLang="zh-CN" b="0" i="1" smtClean="0">
                          <a:latin typeface="Cambria Math" panose="02040503050406030204" pitchFamily="18" charset="0"/>
                        </a:rPr>
                        <m:t>, </m:t>
                      </m:r>
                      <m:r>
                        <a:rPr lang="en-US" altLang="zh-CN" b="0" i="1" smtClean="0">
                          <a:latin typeface="Cambria Math" panose="02040503050406030204" pitchFamily="18" charset="0"/>
                        </a:rPr>
                        <m:t>𝐶</m:t>
                      </m:r>
                      <m:r>
                        <a:rPr lang="en-US" altLang="zh-CN" b="0" i="1" smtClean="0">
                          <a:latin typeface="Cambria Math" panose="02040503050406030204" pitchFamily="18" charset="0"/>
                        </a:rPr>
                        <m:t>, </m:t>
                      </m:r>
                      <m:r>
                        <a:rPr lang="en-US" altLang="zh-CN" b="0" i="1" smtClean="0">
                          <a:latin typeface="Cambria Math" panose="02040503050406030204" pitchFamily="18" charset="0"/>
                        </a:rPr>
                        <m:t>𝑅</m:t>
                      </m:r>
                      <m:r>
                        <a:rPr lang="en-US" altLang="zh-CN" b="0" i="1" smtClean="0">
                          <a:latin typeface="Cambria Math" panose="02040503050406030204" pitchFamily="18" charset="0"/>
                        </a:rPr>
                        <m:t>)</m:t>
                      </m:r>
                    </m:oMath>
                  </m:oMathPara>
                </a14:m>
                <a:endParaRPr lang="en-US" altLang="zh-CN" dirty="0"/>
              </a:p>
            </p:txBody>
          </p:sp>
        </mc:Choice>
        <mc:Fallback xmlns="">
          <p:sp>
            <p:nvSpPr>
              <p:cNvPr id="4" name="文本框 3">
                <a:extLst>
                  <a:ext uri="{FF2B5EF4-FFF2-40B4-BE49-F238E27FC236}">
                    <a16:creationId xmlns:a16="http://schemas.microsoft.com/office/drawing/2014/main" id="{3C082FFC-F73B-4A88-AFE8-0942C8B6F454}"/>
                  </a:ext>
                </a:extLst>
              </p:cNvPr>
              <p:cNvSpPr txBox="1">
                <a:spLocks noRot="1" noChangeAspect="1" noMove="1" noResize="1" noEditPoints="1" noAdjustHandles="1" noChangeArrowheads="1" noChangeShapeType="1" noTextEdit="1"/>
              </p:cNvSpPr>
              <p:nvPr/>
            </p:nvSpPr>
            <p:spPr>
              <a:xfrm>
                <a:off x="114300" y="1066800"/>
                <a:ext cx="8915400" cy="1338828"/>
              </a:xfrm>
              <a:prstGeom prst="rect">
                <a:avLst/>
              </a:prstGeom>
              <a:blipFill>
                <a:blip r:embed="rId4"/>
                <a:stretch>
                  <a:fillRect l="-616" r="-274"/>
                </a:stretch>
              </a:blipFill>
            </p:spPr>
            <p:txBody>
              <a:bodyPr/>
              <a:lstStyle/>
              <a:p>
                <a:r>
                  <a:rPr lang="zh-CN" altLang="en-US">
                    <a:noFill/>
                  </a:rPr>
                  <a:t> </a:t>
                </a:r>
              </a:p>
            </p:txBody>
          </p:sp>
        </mc:Fallback>
      </mc:AlternateContent>
      <p:pic>
        <p:nvPicPr>
          <p:cNvPr id="14" name="图片 13">
            <a:extLst>
              <a:ext uri="{FF2B5EF4-FFF2-40B4-BE49-F238E27FC236}">
                <a16:creationId xmlns:a16="http://schemas.microsoft.com/office/drawing/2014/main" id="{67D84FBF-CA28-4B83-9AE7-2AAD15DE7D80}"/>
              </a:ext>
            </a:extLst>
          </p:cNvPr>
          <p:cNvPicPr>
            <a:picLocks noChangeAspect="1"/>
          </p:cNvPicPr>
          <p:nvPr/>
        </p:nvPicPr>
        <p:blipFill>
          <a:blip r:embed="rId5"/>
          <a:stretch>
            <a:fillRect/>
          </a:stretch>
        </p:blipFill>
        <p:spPr>
          <a:xfrm>
            <a:off x="190198" y="4067400"/>
            <a:ext cx="2400000" cy="1800000"/>
          </a:xfrm>
          <a:prstGeom prst="rect">
            <a:avLst/>
          </a:prstGeom>
        </p:spPr>
      </p:pic>
      <p:sp>
        <p:nvSpPr>
          <p:cNvPr id="17" name="箭头: 右 16">
            <a:extLst>
              <a:ext uri="{FF2B5EF4-FFF2-40B4-BE49-F238E27FC236}">
                <a16:creationId xmlns:a16="http://schemas.microsoft.com/office/drawing/2014/main" id="{A8C5D106-354E-44F9-84F0-799DB438B486}"/>
              </a:ext>
            </a:extLst>
          </p:cNvPr>
          <p:cNvSpPr/>
          <p:nvPr/>
        </p:nvSpPr>
        <p:spPr>
          <a:xfrm>
            <a:off x="2590197" y="4708525"/>
            <a:ext cx="1905603" cy="465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a:extLst>
              <a:ext uri="{FF2B5EF4-FFF2-40B4-BE49-F238E27FC236}">
                <a16:creationId xmlns:a16="http://schemas.microsoft.com/office/drawing/2014/main" id="{F6A94E8B-14BC-4561-A2A0-129C540A084F}"/>
              </a:ext>
            </a:extLst>
          </p:cNvPr>
          <p:cNvSpPr txBox="1"/>
          <p:nvPr/>
        </p:nvSpPr>
        <p:spPr>
          <a:xfrm>
            <a:off x="3009598" y="4339193"/>
            <a:ext cx="762000" cy="369332"/>
          </a:xfrm>
          <a:prstGeom prst="rect">
            <a:avLst/>
          </a:prstGeom>
          <a:noFill/>
        </p:spPr>
        <p:txBody>
          <a:bodyPr wrap="square">
            <a:spAutoFit/>
          </a:bodyPr>
          <a:lstStyle/>
          <a:p>
            <a:pPr algn="ctr"/>
            <a:r>
              <a:rPr lang="zh-CN" altLang="en-US" dirty="0"/>
              <a:t>噪声</a:t>
            </a:r>
          </a:p>
        </p:txBody>
      </p:sp>
      <p:sp>
        <p:nvSpPr>
          <p:cNvPr id="21" name="箭头: 右 20">
            <a:extLst>
              <a:ext uri="{FF2B5EF4-FFF2-40B4-BE49-F238E27FC236}">
                <a16:creationId xmlns:a16="http://schemas.microsoft.com/office/drawing/2014/main" id="{303A7155-A3EA-4E66-8272-C31A2E9CC214}"/>
              </a:ext>
            </a:extLst>
          </p:cNvPr>
          <p:cNvSpPr/>
          <p:nvPr/>
        </p:nvSpPr>
        <p:spPr>
          <a:xfrm>
            <a:off x="2590197" y="6005714"/>
            <a:ext cx="1905603" cy="465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a:extLst>
              <a:ext uri="{FF2B5EF4-FFF2-40B4-BE49-F238E27FC236}">
                <a16:creationId xmlns:a16="http://schemas.microsoft.com/office/drawing/2014/main" id="{7CC2C665-7227-44A5-B36E-7D5859E75CCF}"/>
              </a:ext>
            </a:extLst>
          </p:cNvPr>
          <p:cNvSpPr txBox="1"/>
          <p:nvPr/>
        </p:nvSpPr>
        <p:spPr>
          <a:xfrm>
            <a:off x="3009598" y="5715000"/>
            <a:ext cx="762000" cy="369332"/>
          </a:xfrm>
          <a:prstGeom prst="rect">
            <a:avLst/>
          </a:prstGeom>
          <a:noFill/>
        </p:spPr>
        <p:txBody>
          <a:bodyPr wrap="square">
            <a:spAutoFit/>
          </a:bodyPr>
          <a:lstStyle/>
          <a:p>
            <a:pPr algn="ctr"/>
            <a:r>
              <a:rPr lang="en-US" altLang="zh-CN" dirty="0"/>
              <a:t>SNR</a:t>
            </a:r>
            <a:endParaRPr lang="zh-CN" altLang="en-US" dirty="0"/>
          </a:p>
        </p:txBody>
      </p:sp>
      <p:sp>
        <p:nvSpPr>
          <p:cNvPr id="24" name="文本框 23">
            <a:extLst>
              <a:ext uri="{FF2B5EF4-FFF2-40B4-BE49-F238E27FC236}">
                <a16:creationId xmlns:a16="http://schemas.microsoft.com/office/drawing/2014/main" id="{44A3BC11-85A7-4638-99FB-9BA747B09DD5}"/>
              </a:ext>
            </a:extLst>
          </p:cNvPr>
          <p:cNvSpPr txBox="1"/>
          <p:nvPr/>
        </p:nvSpPr>
        <p:spPr>
          <a:xfrm>
            <a:off x="1028398" y="6053548"/>
            <a:ext cx="914400" cy="369332"/>
          </a:xfrm>
          <a:prstGeom prst="rect">
            <a:avLst/>
          </a:prstGeom>
          <a:noFill/>
        </p:spPr>
        <p:txBody>
          <a:bodyPr wrap="square">
            <a:spAutoFit/>
          </a:bodyPr>
          <a:lstStyle/>
          <a:p>
            <a:r>
              <a:rPr lang="zh-CN" altLang="en-US" dirty="0"/>
              <a:t>61.45</a:t>
            </a:r>
          </a:p>
        </p:txBody>
      </p:sp>
      <p:pic>
        <p:nvPicPr>
          <p:cNvPr id="26" name="图片 25">
            <a:extLst>
              <a:ext uri="{FF2B5EF4-FFF2-40B4-BE49-F238E27FC236}">
                <a16:creationId xmlns:a16="http://schemas.microsoft.com/office/drawing/2014/main" id="{085D2839-D090-45EF-8C42-DB74C8CAE5B3}"/>
              </a:ext>
            </a:extLst>
          </p:cNvPr>
          <p:cNvPicPr>
            <a:picLocks noChangeAspect="1"/>
          </p:cNvPicPr>
          <p:nvPr/>
        </p:nvPicPr>
        <p:blipFill>
          <a:blip r:embed="rId2"/>
          <a:stretch>
            <a:fillRect/>
          </a:stretch>
        </p:blipFill>
        <p:spPr>
          <a:xfrm>
            <a:off x="4419600" y="2345457"/>
            <a:ext cx="2400000" cy="1800000"/>
          </a:xfrm>
          <a:prstGeom prst="rect">
            <a:avLst/>
          </a:prstGeom>
        </p:spPr>
      </p:pic>
      <p:pic>
        <p:nvPicPr>
          <p:cNvPr id="28" name="图片 27">
            <a:extLst>
              <a:ext uri="{FF2B5EF4-FFF2-40B4-BE49-F238E27FC236}">
                <a16:creationId xmlns:a16="http://schemas.microsoft.com/office/drawing/2014/main" id="{3975B5C1-B08A-4424-A2CE-F5AE86A694DF}"/>
              </a:ext>
            </a:extLst>
          </p:cNvPr>
          <p:cNvPicPr>
            <a:picLocks noChangeAspect="1"/>
          </p:cNvPicPr>
          <p:nvPr/>
        </p:nvPicPr>
        <p:blipFill>
          <a:blip r:embed="rId6"/>
          <a:stretch>
            <a:fillRect/>
          </a:stretch>
        </p:blipFill>
        <p:spPr>
          <a:xfrm>
            <a:off x="4419600" y="4145457"/>
            <a:ext cx="2400000" cy="1800000"/>
          </a:xfrm>
          <a:prstGeom prst="rect">
            <a:avLst/>
          </a:prstGeom>
        </p:spPr>
      </p:pic>
      <p:pic>
        <p:nvPicPr>
          <p:cNvPr id="30" name="图片 29">
            <a:extLst>
              <a:ext uri="{FF2B5EF4-FFF2-40B4-BE49-F238E27FC236}">
                <a16:creationId xmlns:a16="http://schemas.microsoft.com/office/drawing/2014/main" id="{62205172-17D6-40E2-A39B-9F9F5042EDA3}"/>
              </a:ext>
            </a:extLst>
          </p:cNvPr>
          <p:cNvPicPr>
            <a:picLocks noChangeAspect="1"/>
          </p:cNvPicPr>
          <p:nvPr/>
        </p:nvPicPr>
        <p:blipFill>
          <a:blip r:embed="rId7"/>
          <a:stretch>
            <a:fillRect/>
          </a:stretch>
        </p:blipFill>
        <p:spPr>
          <a:xfrm>
            <a:off x="9902425" y="177473"/>
            <a:ext cx="4330169" cy="3247627"/>
          </a:xfrm>
          <a:prstGeom prst="rect">
            <a:avLst/>
          </a:prstGeom>
        </p:spPr>
      </p:pic>
      <p:sp>
        <p:nvSpPr>
          <p:cNvPr id="31" name="文本框 30">
            <a:extLst>
              <a:ext uri="{FF2B5EF4-FFF2-40B4-BE49-F238E27FC236}">
                <a16:creationId xmlns:a16="http://schemas.microsoft.com/office/drawing/2014/main" id="{8FB5AA16-B411-4C2D-83E5-26F9CCE80716}"/>
              </a:ext>
            </a:extLst>
          </p:cNvPr>
          <p:cNvSpPr txBox="1"/>
          <p:nvPr/>
        </p:nvSpPr>
        <p:spPr>
          <a:xfrm>
            <a:off x="5162400" y="6084332"/>
            <a:ext cx="914400" cy="369332"/>
          </a:xfrm>
          <a:prstGeom prst="rect">
            <a:avLst/>
          </a:prstGeom>
          <a:noFill/>
        </p:spPr>
        <p:txBody>
          <a:bodyPr wrap="square">
            <a:spAutoFit/>
          </a:bodyPr>
          <a:lstStyle/>
          <a:p>
            <a:r>
              <a:rPr lang="en-US" altLang="zh-CN" dirty="0"/>
              <a:t>80.37</a:t>
            </a:r>
            <a:endParaRPr lang="zh-CN" altLang="en-US" dirty="0"/>
          </a:p>
        </p:txBody>
      </p:sp>
      <p:sp>
        <p:nvSpPr>
          <p:cNvPr id="34" name="文本框 33">
            <a:extLst>
              <a:ext uri="{FF2B5EF4-FFF2-40B4-BE49-F238E27FC236}">
                <a16:creationId xmlns:a16="http://schemas.microsoft.com/office/drawing/2014/main" id="{A5B9CA9B-E6EE-488E-86CC-40A48CBB67A5}"/>
              </a:ext>
            </a:extLst>
          </p:cNvPr>
          <p:cNvSpPr txBox="1"/>
          <p:nvPr/>
        </p:nvSpPr>
        <p:spPr>
          <a:xfrm>
            <a:off x="7600950" y="6077014"/>
            <a:ext cx="914400" cy="369332"/>
          </a:xfrm>
          <a:prstGeom prst="rect">
            <a:avLst/>
          </a:prstGeom>
          <a:noFill/>
        </p:spPr>
        <p:txBody>
          <a:bodyPr wrap="square">
            <a:spAutoFit/>
          </a:bodyPr>
          <a:lstStyle/>
          <a:p>
            <a:r>
              <a:rPr lang="en-US" altLang="zh-CN" dirty="0"/>
              <a:t>66.15</a:t>
            </a:r>
            <a:endParaRPr lang="zh-CN" altLang="en-US" dirty="0"/>
          </a:p>
        </p:txBody>
      </p:sp>
      <p:pic>
        <p:nvPicPr>
          <p:cNvPr id="36" name="图片 35">
            <a:extLst>
              <a:ext uri="{FF2B5EF4-FFF2-40B4-BE49-F238E27FC236}">
                <a16:creationId xmlns:a16="http://schemas.microsoft.com/office/drawing/2014/main" id="{2FA93D18-42D6-455C-8E0A-8F2117AB78C0}"/>
              </a:ext>
            </a:extLst>
          </p:cNvPr>
          <p:cNvPicPr>
            <a:picLocks noChangeAspect="1"/>
          </p:cNvPicPr>
          <p:nvPr/>
        </p:nvPicPr>
        <p:blipFill>
          <a:blip r:embed="rId8"/>
          <a:stretch>
            <a:fillRect/>
          </a:stretch>
        </p:blipFill>
        <p:spPr>
          <a:xfrm>
            <a:off x="6629398" y="4154400"/>
            <a:ext cx="2400000" cy="1800000"/>
          </a:xfrm>
          <a:prstGeom prst="rect">
            <a:avLst/>
          </a:prstGeom>
        </p:spPr>
      </p:pic>
      <p:pic>
        <p:nvPicPr>
          <p:cNvPr id="41" name="图片 40">
            <a:extLst>
              <a:ext uri="{FF2B5EF4-FFF2-40B4-BE49-F238E27FC236}">
                <a16:creationId xmlns:a16="http://schemas.microsoft.com/office/drawing/2014/main" id="{D2368607-252E-4FF2-8371-114207CD26C7}"/>
              </a:ext>
            </a:extLst>
          </p:cNvPr>
          <p:cNvPicPr>
            <a:picLocks noChangeAspect="1"/>
          </p:cNvPicPr>
          <p:nvPr/>
        </p:nvPicPr>
        <p:blipFill>
          <a:blip r:embed="rId9"/>
          <a:stretch>
            <a:fillRect/>
          </a:stretch>
        </p:blipFill>
        <p:spPr>
          <a:xfrm>
            <a:off x="10039500" y="3705955"/>
            <a:ext cx="4202726" cy="3152045"/>
          </a:xfrm>
          <a:prstGeom prst="rect">
            <a:avLst/>
          </a:prstGeom>
        </p:spPr>
      </p:pic>
    </p:spTree>
    <p:extLst>
      <p:ext uri="{BB962C8B-B14F-4D97-AF65-F5344CB8AC3E}">
        <p14:creationId xmlns:p14="http://schemas.microsoft.com/office/powerpoint/2010/main" val="1412764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FD13FF50-0ACF-46B7-BA3A-2729D0C54694}"/>
              </a:ext>
            </a:extLst>
          </p:cNvPr>
          <p:cNvSpPr>
            <a:spLocks noGrp="1"/>
          </p:cNvSpPr>
          <p:nvPr>
            <p:ph type="sldNum" sz="quarter" idx="12"/>
          </p:nvPr>
        </p:nvSpPr>
        <p:spPr/>
        <p:txBody>
          <a:bodyPr/>
          <a:lstStyle/>
          <a:p>
            <a:pPr>
              <a:defRPr/>
            </a:pPr>
            <a:fld id="{C58DEF2B-8039-4C1E-A573-46AE1706B516}" type="slidenum">
              <a:rPr lang="en-US" altLang="zh-CN" smtClean="0"/>
              <a:pPr>
                <a:defRPr/>
              </a:pPr>
              <a:t>3</a:t>
            </a:fld>
            <a:endParaRPr lang="en-US" altLang="zh-CN" dirty="0"/>
          </a:p>
        </p:txBody>
      </p:sp>
      <p:sp>
        <p:nvSpPr>
          <p:cNvPr id="3" name="文本占位符 2">
            <a:extLst>
              <a:ext uri="{FF2B5EF4-FFF2-40B4-BE49-F238E27FC236}">
                <a16:creationId xmlns:a16="http://schemas.microsoft.com/office/drawing/2014/main" id="{091681F4-FEAF-4389-9DBE-FC7DDAA4FF6F}"/>
              </a:ext>
            </a:extLst>
          </p:cNvPr>
          <p:cNvSpPr>
            <a:spLocks noGrp="1"/>
          </p:cNvSpPr>
          <p:nvPr>
            <p:ph type="body" sz="quarter" idx="13"/>
          </p:nvPr>
        </p:nvSpPr>
        <p:spPr/>
        <p:txBody>
          <a:bodyPr/>
          <a:lstStyle/>
          <a:p>
            <a:r>
              <a:rPr lang="zh-CN" altLang="en-US" dirty="0"/>
              <a:t>磁芯结构</a:t>
            </a:r>
          </a:p>
        </p:txBody>
      </p:sp>
      <p:sp>
        <p:nvSpPr>
          <p:cNvPr id="5" name="文本框 4">
            <a:extLst>
              <a:ext uri="{FF2B5EF4-FFF2-40B4-BE49-F238E27FC236}">
                <a16:creationId xmlns:a16="http://schemas.microsoft.com/office/drawing/2014/main" id="{BE27634A-B81E-4DB9-9B7E-EBBE48EB0D45}"/>
              </a:ext>
            </a:extLst>
          </p:cNvPr>
          <p:cNvSpPr txBox="1"/>
          <p:nvPr/>
        </p:nvSpPr>
        <p:spPr>
          <a:xfrm>
            <a:off x="1068917" y="1201849"/>
            <a:ext cx="914400" cy="369332"/>
          </a:xfrm>
          <a:prstGeom prst="rect">
            <a:avLst/>
          </a:prstGeom>
          <a:noFill/>
        </p:spPr>
        <p:txBody>
          <a:bodyPr wrap="square" rtlCol="0">
            <a:spAutoFit/>
          </a:bodyPr>
          <a:lstStyle/>
          <a:p>
            <a:pPr algn="ctr"/>
            <a:r>
              <a:rPr lang="en-US" altLang="zh-CN" dirty="0"/>
              <a:t>C </a:t>
            </a:r>
            <a:r>
              <a:rPr lang="zh-CN" altLang="en-US" dirty="0"/>
              <a:t>型</a:t>
            </a:r>
            <a:endParaRPr lang="en-US" altLang="zh-CN" dirty="0"/>
          </a:p>
        </p:txBody>
      </p:sp>
      <p:sp>
        <p:nvSpPr>
          <p:cNvPr id="6" name="文本框 5">
            <a:extLst>
              <a:ext uri="{FF2B5EF4-FFF2-40B4-BE49-F238E27FC236}">
                <a16:creationId xmlns:a16="http://schemas.microsoft.com/office/drawing/2014/main" id="{6923E0C1-E00C-46AD-80E1-0154CD1A2CCB}"/>
              </a:ext>
            </a:extLst>
          </p:cNvPr>
          <p:cNvSpPr txBox="1"/>
          <p:nvPr/>
        </p:nvSpPr>
        <p:spPr>
          <a:xfrm>
            <a:off x="4040717" y="1201849"/>
            <a:ext cx="914400" cy="369332"/>
          </a:xfrm>
          <a:prstGeom prst="rect">
            <a:avLst/>
          </a:prstGeom>
          <a:noFill/>
        </p:spPr>
        <p:txBody>
          <a:bodyPr wrap="square" rtlCol="0">
            <a:spAutoFit/>
          </a:bodyPr>
          <a:lstStyle/>
          <a:p>
            <a:pPr algn="ctr"/>
            <a:r>
              <a:rPr lang="en-US" altLang="zh-CN" dirty="0"/>
              <a:t>E </a:t>
            </a:r>
            <a:r>
              <a:rPr lang="zh-CN" altLang="en-US" dirty="0"/>
              <a:t>型</a:t>
            </a:r>
            <a:endParaRPr lang="en-US" altLang="zh-CN" dirty="0"/>
          </a:p>
        </p:txBody>
      </p:sp>
      <p:sp>
        <p:nvSpPr>
          <p:cNvPr id="7" name="文本框 6">
            <a:extLst>
              <a:ext uri="{FF2B5EF4-FFF2-40B4-BE49-F238E27FC236}">
                <a16:creationId xmlns:a16="http://schemas.microsoft.com/office/drawing/2014/main" id="{6C46D2E6-1B8F-4DE9-80A4-FC9E655C89C8}"/>
              </a:ext>
            </a:extLst>
          </p:cNvPr>
          <p:cNvSpPr txBox="1"/>
          <p:nvPr/>
        </p:nvSpPr>
        <p:spPr>
          <a:xfrm>
            <a:off x="7012517" y="1201849"/>
            <a:ext cx="914400" cy="369332"/>
          </a:xfrm>
          <a:prstGeom prst="rect">
            <a:avLst/>
          </a:prstGeom>
          <a:noFill/>
        </p:spPr>
        <p:txBody>
          <a:bodyPr wrap="square" rtlCol="0">
            <a:spAutoFit/>
          </a:bodyPr>
          <a:lstStyle/>
          <a:p>
            <a:pPr algn="ctr"/>
            <a:r>
              <a:rPr lang="en-US" altLang="zh-CN" dirty="0"/>
              <a:t>Pot </a:t>
            </a:r>
            <a:r>
              <a:rPr lang="zh-CN" altLang="en-US" dirty="0"/>
              <a:t>型</a:t>
            </a:r>
            <a:endParaRPr lang="en-US" altLang="zh-CN" dirty="0"/>
          </a:p>
        </p:txBody>
      </p:sp>
      <p:pic>
        <p:nvPicPr>
          <p:cNvPr id="8" name="图片 7">
            <a:extLst>
              <a:ext uri="{FF2B5EF4-FFF2-40B4-BE49-F238E27FC236}">
                <a16:creationId xmlns:a16="http://schemas.microsoft.com/office/drawing/2014/main" id="{4CE0124F-04D4-4E39-AF7F-E2EBF5267587}"/>
              </a:ext>
            </a:extLst>
          </p:cNvPr>
          <p:cNvPicPr>
            <a:picLocks noChangeAspect="1"/>
          </p:cNvPicPr>
          <p:nvPr/>
        </p:nvPicPr>
        <p:blipFill>
          <a:blip r:embed="rId2"/>
          <a:stretch>
            <a:fillRect/>
          </a:stretch>
        </p:blipFill>
        <p:spPr>
          <a:xfrm>
            <a:off x="306918" y="1781400"/>
            <a:ext cx="2687466" cy="1800000"/>
          </a:xfrm>
          <a:prstGeom prst="rect">
            <a:avLst/>
          </a:prstGeom>
        </p:spPr>
      </p:pic>
      <p:pic>
        <p:nvPicPr>
          <p:cNvPr id="10" name="图片 9">
            <a:extLst>
              <a:ext uri="{FF2B5EF4-FFF2-40B4-BE49-F238E27FC236}">
                <a16:creationId xmlns:a16="http://schemas.microsoft.com/office/drawing/2014/main" id="{A1634DAE-7812-46EE-BAE0-A1E5B3491029}"/>
              </a:ext>
            </a:extLst>
          </p:cNvPr>
          <p:cNvPicPr>
            <a:picLocks noChangeAspect="1"/>
          </p:cNvPicPr>
          <p:nvPr/>
        </p:nvPicPr>
        <p:blipFill>
          <a:blip r:embed="rId3"/>
          <a:stretch>
            <a:fillRect/>
          </a:stretch>
        </p:blipFill>
        <p:spPr>
          <a:xfrm>
            <a:off x="3425378" y="1781400"/>
            <a:ext cx="2395000" cy="1800000"/>
          </a:xfrm>
          <a:prstGeom prst="rect">
            <a:avLst/>
          </a:prstGeom>
        </p:spPr>
      </p:pic>
      <p:pic>
        <p:nvPicPr>
          <p:cNvPr id="17" name="图片 16">
            <a:extLst>
              <a:ext uri="{FF2B5EF4-FFF2-40B4-BE49-F238E27FC236}">
                <a16:creationId xmlns:a16="http://schemas.microsoft.com/office/drawing/2014/main" id="{9404B9A1-4472-42B8-A171-B667E0C3106B}"/>
              </a:ext>
            </a:extLst>
          </p:cNvPr>
          <p:cNvPicPr>
            <a:picLocks noChangeAspect="1"/>
          </p:cNvPicPr>
          <p:nvPr/>
        </p:nvPicPr>
        <p:blipFill>
          <a:blip r:embed="rId4"/>
          <a:stretch>
            <a:fillRect/>
          </a:stretch>
        </p:blipFill>
        <p:spPr>
          <a:xfrm>
            <a:off x="6251371" y="1781400"/>
            <a:ext cx="2511629" cy="1800000"/>
          </a:xfrm>
          <a:prstGeom prst="rect">
            <a:avLst/>
          </a:prstGeom>
        </p:spPr>
      </p:pic>
      <p:sp>
        <p:nvSpPr>
          <p:cNvPr id="9" name="文本框 8">
            <a:extLst>
              <a:ext uri="{FF2B5EF4-FFF2-40B4-BE49-F238E27FC236}">
                <a16:creationId xmlns:a16="http://schemas.microsoft.com/office/drawing/2014/main" id="{C7716FF9-C6FF-4280-AF79-411787391B48}"/>
              </a:ext>
            </a:extLst>
          </p:cNvPr>
          <p:cNvSpPr txBox="1"/>
          <p:nvPr/>
        </p:nvSpPr>
        <p:spPr>
          <a:xfrm>
            <a:off x="0" y="3760819"/>
            <a:ext cx="9144000" cy="2944781"/>
          </a:xfrm>
          <a:prstGeom prst="rect">
            <a:avLst/>
          </a:prstGeom>
          <a:noFill/>
        </p:spPr>
        <p:txBody>
          <a:bodyPr wrap="square" rtlCol="0">
            <a:spAutoFit/>
          </a:bodyPr>
          <a:lstStyle/>
          <a:p>
            <a:pPr>
              <a:lnSpc>
                <a:spcPct val="130000"/>
              </a:lnSpc>
            </a:pPr>
            <a:r>
              <a:rPr lang="zh-CN" altLang="en-US" dirty="0"/>
              <a:t>在线圈参数固定条件下，优化磁芯几何结构</a:t>
            </a:r>
            <a:endParaRPr lang="en-US" altLang="zh-CN" dirty="0"/>
          </a:p>
          <a:p>
            <a:pPr marL="342900" indent="-342900">
              <a:lnSpc>
                <a:spcPct val="130000"/>
              </a:lnSpc>
              <a:buFont typeface="+mj-lt"/>
              <a:buAutoNum type="arabicPeriod"/>
            </a:pPr>
            <a:r>
              <a:rPr lang="zh-CN" altLang="en-US" dirty="0"/>
              <a:t>气隙</a:t>
            </a:r>
            <a:r>
              <a:rPr lang="en-US" altLang="zh-CN" dirty="0"/>
              <a:t>gap</a:t>
            </a:r>
          </a:p>
          <a:p>
            <a:pPr marL="342900" indent="-342900">
              <a:lnSpc>
                <a:spcPct val="130000"/>
              </a:lnSpc>
              <a:buFont typeface="+mj-lt"/>
              <a:buAutoNum type="arabicPeriod"/>
            </a:pPr>
            <a:r>
              <a:rPr lang="zh-CN" altLang="en-US" dirty="0"/>
              <a:t>气隙宽度（气隙面积）</a:t>
            </a:r>
            <a:endParaRPr lang="en-US" altLang="zh-CN" dirty="0"/>
          </a:p>
          <a:p>
            <a:pPr>
              <a:lnSpc>
                <a:spcPct val="130000"/>
              </a:lnSpc>
            </a:pPr>
            <a:r>
              <a:rPr lang="zh-CN" altLang="en-US" dirty="0">
                <a:solidFill>
                  <a:srgbClr val="C00000"/>
                </a:solidFill>
              </a:rPr>
              <a:t>优化目标：有效面积</a:t>
            </a:r>
            <a:r>
              <a:rPr lang="en-US" altLang="zh-CN" dirty="0">
                <a:solidFill>
                  <a:srgbClr val="C00000"/>
                </a:solidFill>
              </a:rPr>
              <a:t>=Active-region * </a:t>
            </a:r>
            <a:r>
              <a:rPr lang="zh-CN" altLang="en-US" dirty="0">
                <a:solidFill>
                  <a:srgbClr val="C00000"/>
                </a:solidFill>
              </a:rPr>
              <a:t>有效接收度</a:t>
            </a:r>
            <a:endParaRPr lang="en-US" altLang="zh-CN" dirty="0">
              <a:solidFill>
                <a:srgbClr val="C00000"/>
              </a:solidFill>
            </a:endParaRPr>
          </a:p>
          <a:p>
            <a:pPr>
              <a:lnSpc>
                <a:spcPct val="130000"/>
              </a:lnSpc>
              <a:defRPr/>
            </a:pPr>
            <a:r>
              <a:rPr lang="zh-CN" altLang="en-US" dirty="0">
                <a:solidFill>
                  <a:srgbClr val="C00000"/>
                </a:solidFill>
              </a:rPr>
              <a:t>有效接收度：</a:t>
            </a:r>
            <a:r>
              <a:rPr lang="zh-CN" altLang="en-US" dirty="0"/>
              <a:t>接收度定义为在均匀空间与角度采样条件下，满足 </a:t>
            </a:r>
            <a:r>
              <a:rPr lang="en-US" altLang="zh-CN" dirty="0"/>
              <a:t>SNR&gt;4 </a:t>
            </a:r>
            <a:r>
              <a:rPr lang="zh-CN" altLang="en-US" dirty="0"/>
              <a:t>的事件比例</a:t>
            </a:r>
            <a:endParaRPr lang="en-US" altLang="zh-CN" dirty="0"/>
          </a:p>
          <a:p>
            <a:pPr>
              <a:lnSpc>
                <a:spcPct val="130000"/>
              </a:lnSpc>
              <a:defRPr/>
            </a:pPr>
            <a:endParaRPr lang="en-US" altLang="zh-CN" dirty="0"/>
          </a:p>
          <a:p>
            <a:pPr>
              <a:lnSpc>
                <a:spcPct val="130000"/>
              </a:lnSpc>
              <a:defRPr/>
            </a:pPr>
            <a:r>
              <a:rPr lang="zh-CN" altLang="en-US" dirty="0"/>
              <a:t>若采用最优触发阈值，需要联合阵列参数进行优化，并以 </a:t>
            </a:r>
            <a:r>
              <a:rPr lang="en-US" altLang="zh-CN" dirty="0"/>
              <a:t>Q(FNR,FPR) </a:t>
            </a:r>
            <a:r>
              <a:rPr lang="zh-CN" altLang="en-US" dirty="0"/>
              <a:t>为目标函数进行最小化，过于复杂。因此本研究先固定触发条件为 </a:t>
            </a:r>
            <a:r>
              <a:rPr lang="en-US" altLang="zh-CN" b="1" dirty="0"/>
              <a:t>SNR &gt; 4</a:t>
            </a:r>
            <a:endParaRPr lang="en-US" altLang="zh-CN" dirty="0"/>
          </a:p>
        </p:txBody>
      </p:sp>
    </p:spTree>
    <p:extLst>
      <p:ext uri="{BB962C8B-B14F-4D97-AF65-F5344CB8AC3E}">
        <p14:creationId xmlns:p14="http://schemas.microsoft.com/office/powerpoint/2010/main" val="1346329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DFFFC101-3110-4DA8-ADDC-42D234CD2D41}"/>
              </a:ext>
            </a:extLst>
          </p:cNvPr>
          <p:cNvSpPr>
            <a:spLocks noGrp="1"/>
          </p:cNvSpPr>
          <p:nvPr>
            <p:ph type="sldNum" sz="quarter" idx="12"/>
          </p:nvPr>
        </p:nvSpPr>
        <p:spPr/>
        <p:txBody>
          <a:bodyPr/>
          <a:lstStyle/>
          <a:p>
            <a:pPr>
              <a:defRPr/>
            </a:pPr>
            <a:fld id="{C58DEF2B-8039-4C1E-A573-46AE1706B516}" type="slidenum">
              <a:rPr lang="en-US" altLang="zh-CN" smtClean="0"/>
              <a:pPr>
                <a:defRPr/>
              </a:pPr>
              <a:t>4</a:t>
            </a:fld>
            <a:endParaRPr lang="en-US" altLang="zh-CN" dirty="0"/>
          </a:p>
        </p:txBody>
      </p:sp>
      <p:sp>
        <p:nvSpPr>
          <p:cNvPr id="3" name="文本占位符 2">
            <a:extLst>
              <a:ext uri="{FF2B5EF4-FFF2-40B4-BE49-F238E27FC236}">
                <a16:creationId xmlns:a16="http://schemas.microsoft.com/office/drawing/2014/main" id="{2379954D-D18B-4FC3-838A-7CCC05314741}"/>
              </a:ext>
            </a:extLst>
          </p:cNvPr>
          <p:cNvSpPr>
            <a:spLocks noGrp="1"/>
          </p:cNvSpPr>
          <p:nvPr>
            <p:ph type="body" sz="quarter" idx="13"/>
          </p:nvPr>
        </p:nvSpPr>
        <p:spPr/>
        <p:txBody>
          <a:bodyPr/>
          <a:lstStyle/>
          <a:p>
            <a:r>
              <a:rPr lang="zh-CN" altLang="en-US" dirty="0"/>
              <a:t>实验方法和结果</a:t>
            </a:r>
          </a:p>
        </p:txBody>
      </p:sp>
      <p:sp>
        <p:nvSpPr>
          <p:cNvPr id="5" name="文本框 4">
            <a:extLst>
              <a:ext uri="{FF2B5EF4-FFF2-40B4-BE49-F238E27FC236}">
                <a16:creationId xmlns:a16="http://schemas.microsoft.com/office/drawing/2014/main" id="{A3E8E0C6-0901-4B88-A9CF-D3002CFBC469}"/>
              </a:ext>
            </a:extLst>
          </p:cNvPr>
          <p:cNvSpPr txBox="1"/>
          <p:nvPr/>
        </p:nvSpPr>
        <p:spPr>
          <a:xfrm>
            <a:off x="228600" y="2780681"/>
            <a:ext cx="8610600" cy="1296637"/>
          </a:xfrm>
          <a:prstGeom prst="rect">
            <a:avLst/>
          </a:prstGeom>
          <a:noFill/>
        </p:spPr>
        <p:txBody>
          <a:bodyPr wrap="square">
            <a:spAutoFit/>
          </a:bodyPr>
          <a:lstStyle/>
          <a:p>
            <a:pPr>
              <a:lnSpc>
                <a:spcPct val="150000"/>
              </a:lnSpc>
            </a:pPr>
            <a:r>
              <a:rPr lang="en-US" altLang="zh-CN" dirty="0"/>
              <a:t>COMSOL </a:t>
            </a:r>
            <a:r>
              <a:rPr lang="zh-CN" altLang="en-US" dirty="0"/>
              <a:t>仿真得到 </a:t>
            </a:r>
            <a:r>
              <a:rPr lang="en-US" altLang="zh-CN" dirty="0"/>
              <a:t>3D H data</a:t>
            </a:r>
          </a:p>
          <a:p>
            <a:pPr>
              <a:lnSpc>
                <a:spcPct val="150000"/>
              </a:lnSpc>
            </a:pPr>
            <a:r>
              <a:rPr lang="zh-CN" altLang="en-US" dirty="0"/>
              <a:t>通过互惠定理可以计算各个轨迹下的 </a:t>
            </a:r>
            <a:r>
              <a:rPr lang="en-US" altLang="zh-CN" dirty="0"/>
              <a:t>SNR </a:t>
            </a:r>
            <a:r>
              <a:rPr lang="zh-CN" altLang="en-US" dirty="0"/>
              <a:t>，得到 有效接收度</a:t>
            </a:r>
            <a:endParaRPr lang="en-US" altLang="zh-CN" dirty="0"/>
          </a:p>
          <a:p>
            <a:pPr>
              <a:lnSpc>
                <a:spcPct val="150000"/>
              </a:lnSpc>
            </a:pPr>
            <a:r>
              <a:rPr lang="zh-CN" altLang="en-US" dirty="0"/>
              <a:t>有效面积</a:t>
            </a:r>
            <a:r>
              <a:rPr lang="en-US" altLang="zh-CN" dirty="0"/>
              <a:t> = </a:t>
            </a:r>
            <a:r>
              <a:rPr lang="zh-CN" altLang="en-US" dirty="0"/>
              <a:t>有效接收度 </a:t>
            </a:r>
            <a:r>
              <a:rPr lang="en-US" altLang="zh-CN" dirty="0"/>
              <a:t>* </a:t>
            </a:r>
            <a:r>
              <a:rPr lang="zh-CN" altLang="en-US" dirty="0"/>
              <a:t>面积</a:t>
            </a:r>
            <a:endParaRPr lang="en-US" altLang="zh-CN" dirty="0"/>
          </a:p>
        </p:txBody>
      </p:sp>
      <p:graphicFrame>
        <p:nvGraphicFramePr>
          <p:cNvPr id="8" name="表格 5">
            <a:extLst>
              <a:ext uri="{FF2B5EF4-FFF2-40B4-BE49-F238E27FC236}">
                <a16:creationId xmlns:a16="http://schemas.microsoft.com/office/drawing/2014/main" id="{3756783A-CC0B-464F-A053-3F1711ACF959}"/>
              </a:ext>
            </a:extLst>
          </p:cNvPr>
          <p:cNvGraphicFramePr>
            <a:graphicFrameLocks noGrp="1"/>
          </p:cNvGraphicFramePr>
          <p:nvPr>
            <p:extLst>
              <p:ext uri="{D42A27DB-BD31-4B8C-83A1-F6EECF244321}">
                <p14:modId xmlns:p14="http://schemas.microsoft.com/office/powerpoint/2010/main" val="2776077486"/>
              </p:ext>
            </p:extLst>
          </p:nvPr>
        </p:nvGraphicFramePr>
        <p:xfrm>
          <a:off x="228600" y="4411979"/>
          <a:ext cx="8610600" cy="2011680"/>
        </p:xfrm>
        <a:graphic>
          <a:graphicData uri="http://schemas.openxmlformats.org/drawingml/2006/table">
            <a:tbl>
              <a:tblPr firstRow="1" bandRow="1">
                <a:tableStyleId>{69CF1AB2-1976-4502-BF36-3FF5EA218861}</a:tableStyleId>
              </a:tblPr>
              <a:tblGrid>
                <a:gridCol w="2152650">
                  <a:extLst>
                    <a:ext uri="{9D8B030D-6E8A-4147-A177-3AD203B41FA5}">
                      <a16:colId xmlns:a16="http://schemas.microsoft.com/office/drawing/2014/main" val="2514388927"/>
                    </a:ext>
                  </a:extLst>
                </a:gridCol>
                <a:gridCol w="2152650">
                  <a:extLst>
                    <a:ext uri="{9D8B030D-6E8A-4147-A177-3AD203B41FA5}">
                      <a16:colId xmlns:a16="http://schemas.microsoft.com/office/drawing/2014/main" val="711527903"/>
                    </a:ext>
                  </a:extLst>
                </a:gridCol>
                <a:gridCol w="2152650">
                  <a:extLst>
                    <a:ext uri="{9D8B030D-6E8A-4147-A177-3AD203B41FA5}">
                      <a16:colId xmlns:a16="http://schemas.microsoft.com/office/drawing/2014/main" val="3362001337"/>
                    </a:ext>
                  </a:extLst>
                </a:gridCol>
                <a:gridCol w="2152650">
                  <a:extLst>
                    <a:ext uri="{9D8B030D-6E8A-4147-A177-3AD203B41FA5}">
                      <a16:colId xmlns:a16="http://schemas.microsoft.com/office/drawing/2014/main" val="759655836"/>
                    </a:ext>
                  </a:extLst>
                </a:gridCol>
              </a:tblGrid>
              <a:tr h="502920">
                <a:tc rowSpan="2">
                  <a:txBody>
                    <a:bodyPr/>
                    <a:lstStyle/>
                    <a:p>
                      <a:pPr algn="ctr"/>
                      <a:r>
                        <a:rPr lang="en-US" altLang="zh-CN" dirty="0"/>
                        <a:t>Coil</a:t>
                      </a:r>
                      <a:endParaRPr lang="zh-CN" altLang="en-US" dirty="0"/>
                    </a:p>
                  </a:txBody>
                  <a:tcPr anchor="ctr">
                    <a:noFill/>
                  </a:tcPr>
                </a:tc>
                <a:tc gridSpan="3">
                  <a:txBody>
                    <a:bodyPr/>
                    <a:lstStyle/>
                    <a:p>
                      <a:pPr algn="ctr"/>
                      <a:r>
                        <a:rPr lang="zh-CN" altLang="en-US" dirty="0"/>
                        <a:t>最大有效面积（</a:t>
                      </a:r>
                      <a:r>
                        <a:rPr lang="en-US" altLang="zh-CN" dirty="0"/>
                        <a:t>cm^2</a:t>
                      </a:r>
                      <a:r>
                        <a:rPr lang="zh-CN" altLang="en-US" dirty="0"/>
                        <a:t>）</a:t>
                      </a:r>
                    </a:p>
                  </a:txBody>
                  <a:tcPr anchor="ctr">
                    <a:noFill/>
                  </a:tcPr>
                </a:tc>
                <a:tc hMerge="1">
                  <a:txBody>
                    <a:bodyPr/>
                    <a:lstStyle/>
                    <a:p>
                      <a:pPr algn="ctr"/>
                      <a:endParaRPr lang="zh-CN" altLang="en-US" dirty="0"/>
                    </a:p>
                  </a:txBody>
                  <a:tcPr anchor="ctr">
                    <a:noFill/>
                  </a:tcPr>
                </a:tc>
                <a:tc hMerge="1">
                  <a:txBody>
                    <a:bodyPr/>
                    <a:lstStyle/>
                    <a:p>
                      <a:pPr algn="ctr"/>
                      <a:endParaRPr lang="zh-CN" altLang="en-US" dirty="0"/>
                    </a:p>
                  </a:txBody>
                  <a:tcPr anchor="ctr">
                    <a:noFill/>
                  </a:tcPr>
                </a:tc>
                <a:extLst>
                  <a:ext uri="{0D108BD9-81ED-4DB2-BD59-A6C34878D82A}">
                    <a16:rowId xmlns:a16="http://schemas.microsoft.com/office/drawing/2014/main" val="1460125609"/>
                  </a:ext>
                </a:extLst>
              </a:tr>
              <a:tr h="502920">
                <a:tc vMerge="1">
                  <a:txBody>
                    <a:bodyPr/>
                    <a:lstStyle/>
                    <a:p>
                      <a:pPr algn="ctr"/>
                      <a:r>
                        <a:rPr lang="en-US" altLang="zh-CN" dirty="0"/>
                        <a:t>Coil</a:t>
                      </a:r>
                      <a:endParaRPr lang="zh-CN" altLang="en-US" dirty="0"/>
                    </a:p>
                  </a:txBody>
                  <a:tcPr anchor="ctr">
                    <a:noFill/>
                  </a:tcPr>
                </a:tc>
                <a:tc>
                  <a:txBody>
                    <a:bodyPr/>
                    <a:lstStyle/>
                    <a:p>
                      <a:pPr algn="ctr"/>
                      <a:r>
                        <a:rPr lang="en-US" altLang="zh-CN" dirty="0"/>
                        <a:t>C-Core</a:t>
                      </a:r>
                      <a:endParaRPr lang="zh-CN" altLang="en-US" dirty="0"/>
                    </a:p>
                  </a:txBody>
                  <a:tcPr anchor="ctr">
                    <a:noFill/>
                  </a:tcPr>
                </a:tc>
                <a:tc>
                  <a:txBody>
                    <a:bodyPr/>
                    <a:lstStyle/>
                    <a:p>
                      <a:pPr algn="ctr"/>
                      <a:r>
                        <a:rPr lang="en-US" altLang="zh-CN" dirty="0"/>
                        <a:t>E-Core</a:t>
                      </a:r>
                      <a:endParaRPr lang="zh-CN" altLang="en-US" dirty="0"/>
                    </a:p>
                  </a:txBody>
                  <a:tcPr anchor="ctr">
                    <a:noFill/>
                  </a:tcPr>
                </a:tc>
                <a:tc>
                  <a:txBody>
                    <a:bodyPr/>
                    <a:lstStyle/>
                    <a:p>
                      <a:pPr algn="ctr"/>
                      <a:r>
                        <a:rPr lang="en-US" altLang="zh-CN" dirty="0"/>
                        <a:t>Pot-Core</a:t>
                      </a:r>
                      <a:endParaRPr lang="zh-CN" altLang="en-US" dirty="0"/>
                    </a:p>
                  </a:txBody>
                  <a:tcPr anchor="ctr">
                    <a:noFill/>
                  </a:tcPr>
                </a:tc>
                <a:extLst>
                  <a:ext uri="{0D108BD9-81ED-4DB2-BD59-A6C34878D82A}">
                    <a16:rowId xmlns:a16="http://schemas.microsoft.com/office/drawing/2014/main" val="2325851969"/>
                  </a:ext>
                </a:extLst>
              </a:tr>
              <a:tr h="502920">
                <a:tc>
                  <a:txBody>
                    <a:bodyPr/>
                    <a:lstStyle/>
                    <a:p>
                      <a:pPr algn="ctr"/>
                      <a:r>
                        <a:rPr lang="en-US" altLang="zh-CN" dirty="0"/>
                        <a:t>V4</a:t>
                      </a:r>
                    </a:p>
                  </a:txBody>
                  <a:tcPr anchor="ctr">
                    <a:noFill/>
                  </a:tcPr>
                </a:tc>
                <a:tc>
                  <a:txBody>
                    <a:bodyPr/>
                    <a:lstStyle/>
                    <a:p>
                      <a:pPr algn="ctr"/>
                      <a:endParaRPr lang="zh-CN" altLang="en-US" dirty="0"/>
                    </a:p>
                  </a:txBody>
                  <a:tcPr anchor="ctr">
                    <a:noFill/>
                  </a:tcPr>
                </a:tc>
                <a:tc>
                  <a:txBody>
                    <a:bodyPr/>
                    <a:lstStyle/>
                    <a:p>
                      <a:pPr algn="ctr"/>
                      <a:endParaRPr lang="zh-CN" altLang="en-US" dirty="0"/>
                    </a:p>
                  </a:txBody>
                  <a:tcPr anchor="ctr">
                    <a:noFill/>
                  </a:tcPr>
                </a:tc>
                <a:tc>
                  <a:txBody>
                    <a:bodyPr/>
                    <a:lstStyle/>
                    <a:p>
                      <a:pPr algn="ctr"/>
                      <a:endParaRPr lang="zh-CN" altLang="en-US"/>
                    </a:p>
                  </a:txBody>
                  <a:tcPr anchor="ctr">
                    <a:noFill/>
                  </a:tcPr>
                </a:tc>
                <a:extLst>
                  <a:ext uri="{0D108BD9-81ED-4DB2-BD59-A6C34878D82A}">
                    <a16:rowId xmlns:a16="http://schemas.microsoft.com/office/drawing/2014/main" val="1614100612"/>
                  </a:ext>
                </a:extLst>
              </a:tr>
              <a:tr h="502920">
                <a:tc>
                  <a:txBody>
                    <a:bodyPr/>
                    <a:lstStyle/>
                    <a:p>
                      <a:pPr algn="ctr"/>
                      <a:r>
                        <a:rPr lang="en-US" altLang="zh-CN" dirty="0"/>
                        <a:t>Coil5</a:t>
                      </a:r>
                      <a:endParaRPr lang="zh-CN" altLang="en-US" dirty="0"/>
                    </a:p>
                  </a:txBody>
                  <a:tcPr anchor="ctr">
                    <a:noFill/>
                  </a:tcPr>
                </a:tc>
                <a:tc>
                  <a:txBody>
                    <a:bodyPr/>
                    <a:lstStyle/>
                    <a:p>
                      <a:pPr algn="ctr"/>
                      <a:endParaRPr lang="zh-CN" altLang="en-US" dirty="0"/>
                    </a:p>
                  </a:txBody>
                  <a:tcPr anchor="ctr">
                    <a:noFill/>
                  </a:tcPr>
                </a:tc>
                <a:tc>
                  <a:txBody>
                    <a:bodyPr/>
                    <a:lstStyle/>
                    <a:p>
                      <a:pPr algn="ctr"/>
                      <a:endParaRPr lang="zh-CN" altLang="en-US" dirty="0"/>
                    </a:p>
                  </a:txBody>
                  <a:tcPr anchor="ctr">
                    <a:noFill/>
                  </a:tcPr>
                </a:tc>
                <a:tc>
                  <a:txBody>
                    <a:bodyPr/>
                    <a:lstStyle/>
                    <a:p>
                      <a:pPr algn="ctr"/>
                      <a:endParaRPr lang="zh-CN" altLang="en-US" dirty="0"/>
                    </a:p>
                  </a:txBody>
                  <a:tcPr anchor="ctr">
                    <a:noFill/>
                  </a:tcPr>
                </a:tc>
                <a:extLst>
                  <a:ext uri="{0D108BD9-81ED-4DB2-BD59-A6C34878D82A}">
                    <a16:rowId xmlns:a16="http://schemas.microsoft.com/office/drawing/2014/main" val="2399462910"/>
                  </a:ext>
                </a:extLst>
              </a:tr>
            </a:tbl>
          </a:graphicData>
        </a:graphic>
      </p:graphicFrame>
      <p:graphicFrame>
        <p:nvGraphicFramePr>
          <p:cNvPr id="13" name="表格 5">
            <a:extLst>
              <a:ext uri="{FF2B5EF4-FFF2-40B4-BE49-F238E27FC236}">
                <a16:creationId xmlns:a16="http://schemas.microsoft.com/office/drawing/2014/main" id="{BA6AA384-034F-4950-B1B2-8F2B0B46809B}"/>
              </a:ext>
            </a:extLst>
          </p:cNvPr>
          <p:cNvGraphicFramePr>
            <a:graphicFrameLocks noGrp="1"/>
          </p:cNvGraphicFramePr>
          <p:nvPr>
            <p:extLst>
              <p:ext uri="{D42A27DB-BD31-4B8C-83A1-F6EECF244321}">
                <p14:modId xmlns:p14="http://schemas.microsoft.com/office/powerpoint/2010/main" val="567764671"/>
              </p:ext>
            </p:extLst>
          </p:nvPr>
        </p:nvGraphicFramePr>
        <p:xfrm>
          <a:off x="266700" y="1257300"/>
          <a:ext cx="8610602" cy="1188720"/>
        </p:xfrm>
        <a:graphic>
          <a:graphicData uri="http://schemas.openxmlformats.org/drawingml/2006/table">
            <a:tbl>
              <a:tblPr firstRow="1" bandRow="1">
                <a:tableStyleId>{69CF1AB2-1976-4502-BF36-3FF5EA218861}</a:tableStyleId>
              </a:tblPr>
              <a:tblGrid>
                <a:gridCol w="1230086">
                  <a:extLst>
                    <a:ext uri="{9D8B030D-6E8A-4147-A177-3AD203B41FA5}">
                      <a16:colId xmlns:a16="http://schemas.microsoft.com/office/drawing/2014/main" val="2514388927"/>
                    </a:ext>
                  </a:extLst>
                </a:gridCol>
                <a:gridCol w="1230086">
                  <a:extLst>
                    <a:ext uri="{9D8B030D-6E8A-4147-A177-3AD203B41FA5}">
                      <a16:colId xmlns:a16="http://schemas.microsoft.com/office/drawing/2014/main" val="711527903"/>
                    </a:ext>
                  </a:extLst>
                </a:gridCol>
                <a:gridCol w="1230086">
                  <a:extLst>
                    <a:ext uri="{9D8B030D-6E8A-4147-A177-3AD203B41FA5}">
                      <a16:colId xmlns:a16="http://schemas.microsoft.com/office/drawing/2014/main" val="3362001337"/>
                    </a:ext>
                  </a:extLst>
                </a:gridCol>
                <a:gridCol w="1230086">
                  <a:extLst>
                    <a:ext uri="{9D8B030D-6E8A-4147-A177-3AD203B41FA5}">
                      <a16:colId xmlns:a16="http://schemas.microsoft.com/office/drawing/2014/main" val="759655836"/>
                    </a:ext>
                  </a:extLst>
                </a:gridCol>
                <a:gridCol w="1230086">
                  <a:extLst>
                    <a:ext uri="{9D8B030D-6E8A-4147-A177-3AD203B41FA5}">
                      <a16:colId xmlns:a16="http://schemas.microsoft.com/office/drawing/2014/main" val="2253288664"/>
                    </a:ext>
                  </a:extLst>
                </a:gridCol>
                <a:gridCol w="1230086">
                  <a:extLst>
                    <a:ext uri="{9D8B030D-6E8A-4147-A177-3AD203B41FA5}">
                      <a16:colId xmlns:a16="http://schemas.microsoft.com/office/drawing/2014/main" val="1180322727"/>
                    </a:ext>
                  </a:extLst>
                </a:gridCol>
                <a:gridCol w="1230086">
                  <a:extLst>
                    <a:ext uri="{9D8B030D-6E8A-4147-A177-3AD203B41FA5}">
                      <a16:colId xmlns:a16="http://schemas.microsoft.com/office/drawing/2014/main" val="2740964597"/>
                    </a:ext>
                  </a:extLst>
                </a:gridCol>
              </a:tblGrid>
              <a:tr h="269716">
                <a:tc rowSpan="2">
                  <a:txBody>
                    <a:bodyPr/>
                    <a:lstStyle/>
                    <a:p>
                      <a:pPr algn="ctr"/>
                      <a:r>
                        <a:rPr lang="en-US" altLang="zh-CN" dirty="0"/>
                        <a:t>Coil</a:t>
                      </a:r>
                      <a:endParaRPr lang="zh-CN" altLang="en-US" dirty="0"/>
                    </a:p>
                  </a:txBody>
                  <a:tcPr anchor="ctr">
                    <a:noFill/>
                  </a:tcPr>
                </a:tc>
                <a:tc gridSpan="3">
                  <a:txBody>
                    <a:bodyPr/>
                    <a:lstStyle/>
                    <a:p>
                      <a:pPr algn="ctr"/>
                      <a:r>
                        <a:rPr lang="zh-CN" altLang="en-US" dirty="0"/>
                        <a:t>气隙</a:t>
                      </a:r>
                      <a:r>
                        <a:rPr lang="en-US" altLang="zh-CN" dirty="0"/>
                        <a:t>gap </a:t>
                      </a:r>
                      <a:r>
                        <a:rPr lang="zh-CN" altLang="en-US" dirty="0"/>
                        <a:t>（</a:t>
                      </a:r>
                      <a:r>
                        <a:rPr lang="en-US" altLang="zh-CN" dirty="0"/>
                        <a:t>cm</a:t>
                      </a:r>
                      <a:r>
                        <a:rPr lang="zh-CN" altLang="en-US" dirty="0"/>
                        <a:t>）</a:t>
                      </a:r>
                    </a:p>
                  </a:txBody>
                  <a:tcPr anchor="ctr">
                    <a:noFill/>
                  </a:tcPr>
                </a:tc>
                <a:tc hMerge="1">
                  <a:txBody>
                    <a:bodyPr/>
                    <a:lstStyle/>
                    <a:p>
                      <a:pPr algn="ctr"/>
                      <a:endParaRPr lang="zh-CN" altLang="en-US" dirty="0"/>
                    </a:p>
                  </a:txBody>
                  <a:tcPr anchor="ctr">
                    <a:noFill/>
                  </a:tcPr>
                </a:tc>
                <a:tc hMerge="1">
                  <a:txBody>
                    <a:bodyPr/>
                    <a:lstStyle/>
                    <a:p>
                      <a:pPr algn="ctr"/>
                      <a:endParaRPr lang="zh-CN" altLang="en-US" dirty="0"/>
                    </a:p>
                  </a:txBody>
                  <a:tcPr anchor="ctr">
                    <a:noFill/>
                  </a:tcPr>
                </a:tc>
                <a:tc gridSpan="3">
                  <a:txBody>
                    <a:bodyPr/>
                    <a:lstStyle/>
                    <a:p>
                      <a:pPr algn="ctr"/>
                      <a:r>
                        <a:rPr lang="zh-CN" altLang="en-US" dirty="0"/>
                        <a:t>气隙宽度（</a:t>
                      </a:r>
                      <a:r>
                        <a:rPr lang="en-US" altLang="zh-CN" dirty="0"/>
                        <a:t>cm</a:t>
                      </a:r>
                      <a:r>
                        <a:rPr lang="zh-CN" altLang="en-US" dirty="0"/>
                        <a:t>）</a:t>
                      </a:r>
                    </a:p>
                  </a:txBody>
                  <a:tcPr anchor="ctr">
                    <a:noFill/>
                  </a:tcPr>
                </a:tc>
                <a:tc hMerge="1">
                  <a:txBody>
                    <a:bodyPr/>
                    <a:lstStyle/>
                    <a:p>
                      <a:pPr algn="ctr"/>
                      <a:endParaRPr lang="zh-CN" altLang="en-US" dirty="0"/>
                    </a:p>
                  </a:txBody>
                  <a:tcPr anchor="ctr">
                    <a:noFill/>
                  </a:tcPr>
                </a:tc>
                <a:tc hMerge="1">
                  <a:txBody>
                    <a:bodyPr/>
                    <a:lstStyle/>
                    <a:p>
                      <a:pPr algn="ctr"/>
                      <a:endParaRPr lang="zh-CN" altLang="en-US" dirty="0"/>
                    </a:p>
                  </a:txBody>
                  <a:tcPr anchor="ctr">
                    <a:noFill/>
                  </a:tcPr>
                </a:tc>
                <a:extLst>
                  <a:ext uri="{0D108BD9-81ED-4DB2-BD59-A6C34878D82A}">
                    <a16:rowId xmlns:a16="http://schemas.microsoft.com/office/drawing/2014/main" val="1460125609"/>
                  </a:ext>
                </a:extLst>
              </a:tr>
              <a:tr h="269716">
                <a:tc vMerge="1">
                  <a:txBody>
                    <a:bodyPr/>
                    <a:lstStyle/>
                    <a:p>
                      <a:pPr algn="ctr"/>
                      <a:r>
                        <a:rPr lang="en-US" altLang="zh-CN" dirty="0"/>
                        <a:t>Coil</a:t>
                      </a:r>
                      <a:endParaRPr lang="zh-CN" altLang="en-US" dirty="0"/>
                    </a:p>
                  </a:txBody>
                  <a:tcPr anchor="ctr">
                    <a:noFill/>
                  </a:tcPr>
                </a:tc>
                <a:tc>
                  <a:txBody>
                    <a:bodyPr/>
                    <a:lstStyle/>
                    <a:p>
                      <a:pPr algn="ctr"/>
                      <a:r>
                        <a:rPr lang="zh-CN" altLang="en-US" dirty="0"/>
                        <a:t>起始</a:t>
                      </a:r>
                    </a:p>
                  </a:txBody>
                  <a:tcPr anchor="ctr">
                    <a:noFill/>
                  </a:tcPr>
                </a:tc>
                <a:tc>
                  <a:txBody>
                    <a:bodyPr/>
                    <a:lstStyle/>
                    <a:p>
                      <a:pPr algn="ctr"/>
                      <a:r>
                        <a:rPr lang="zh-CN" altLang="en-US" dirty="0"/>
                        <a:t>步长</a:t>
                      </a:r>
                    </a:p>
                  </a:txBody>
                  <a:tcPr anchor="ctr">
                    <a:noFill/>
                  </a:tcPr>
                </a:tc>
                <a:tc>
                  <a:txBody>
                    <a:bodyPr/>
                    <a:lstStyle/>
                    <a:p>
                      <a:pPr algn="ctr"/>
                      <a:r>
                        <a:rPr lang="zh-CN" altLang="en-US" dirty="0"/>
                        <a:t>终止</a:t>
                      </a:r>
                    </a:p>
                  </a:txBody>
                  <a:tcPr anchor="ctr">
                    <a:noFill/>
                  </a:tcPr>
                </a:tc>
                <a:tc>
                  <a:txBody>
                    <a:bodyPr/>
                    <a:lstStyle/>
                    <a:p>
                      <a:pPr algn="ctr"/>
                      <a:r>
                        <a:rPr lang="zh-CN" altLang="en-US" dirty="0"/>
                        <a:t>起始</a:t>
                      </a:r>
                    </a:p>
                  </a:txBody>
                  <a:tcPr anchor="ctr">
                    <a:noFill/>
                  </a:tcPr>
                </a:tc>
                <a:tc>
                  <a:txBody>
                    <a:bodyPr/>
                    <a:lstStyle/>
                    <a:p>
                      <a:pPr algn="ctr"/>
                      <a:r>
                        <a:rPr lang="zh-CN" altLang="en-US" dirty="0"/>
                        <a:t>步长</a:t>
                      </a:r>
                    </a:p>
                  </a:txBody>
                  <a:tcPr anchor="ctr">
                    <a:noFill/>
                  </a:tcPr>
                </a:tc>
                <a:tc>
                  <a:txBody>
                    <a:bodyPr/>
                    <a:lstStyle/>
                    <a:p>
                      <a:pPr algn="ctr"/>
                      <a:r>
                        <a:rPr lang="zh-CN" altLang="en-US" dirty="0"/>
                        <a:t>终止</a:t>
                      </a:r>
                    </a:p>
                  </a:txBody>
                  <a:tcPr anchor="ctr">
                    <a:noFill/>
                  </a:tcPr>
                </a:tc>
                <a:extLst>
                  <a:ext uri="{0D108BD9-81ED-4DB2-BD59-A6C34878D82A}">
                    <a16:rowId xmlns:a16="http://schemas.microsoft.com/office/drawing/2014/main" val="2325851969"/>
                  </a:ext>
                </a:extLst>
              </a:tr>
              <a:tr h="269716">
                <a:tc>
                  <a:txBody>
                    <a:bodyPr/>
                    <a:lstStyle/>
                    <a:p>
                      <a:pPr algn="ctr"/>
                      <a:r>
                        <a:rPr lang="en-US" altLang="zh-CN" dirty="0"/>
                        <a:t>V4</a:t>
                      </a:r>
                    </a:p>
                  </a:txBody>
                  <a:tcPr anchor="ctr">
                    <a:noFill/>
                  </a:tcPr>
                </a:tc>
                <a:tc>
                  <a:txBody>
                    <a:bodyPr/>
                    <a:lstStyle/>
                    <a:p>
                      <a:pPr algn="ctr"/>
                      <a:r>
                        <a:rPr lang="en-US" altLang="zh-CN" dirty="0"/>
                        <a:t>1</a:t>
                      </a:r>
                      <a:endParaRPr lang="zh-CN" altLang="en-US" dirty="0"/>
                    </a:p>
                  </a:txBody>
                  <a:tcPr anchor="ctr">
                    <a:noFill/>
                  </a:tcPr>
                </a:tc>
                <a:tc>
                  <a:txBody>
                    <a:bodyPr/>
                    <a:lstStyle/>
                    <a:p>
                      <a:pPr algn="ctr"/>
                      <a:r>
                        <a:rPr lang="en-US" altLang="zh-CN" dirty="0"/>
                        <a:t>1</a:t>
                      </a:r>
                      <a:endParaRPr lang="zh-CN" altLang="en-US" dirty="0"/>
                    </a:p>
                  </a:txBody>
                  <a:tcPr anchor="ctr">
                    <a:noFill/>
                  </a:tcPr>
                </a:tc>
                <a:tc>
                  <a:txBody>
                    <a:bodyPr/>
                    <a:lstStyle/>
                    <a:p>
                      <a:pPr algn="ctr"/>
                      <a:r>
                        <a:rPr lang="en-US" altLang="zh-CN" dirty="0"/>
                        <a:t>5</a:t>
                      </a:r>
                      <a:endParaRPr lang="zh-CN" altLang="en-US" dirty="0"/>
                    </a:p>
                  </a:txBody>
                  <a:tcPr anchor="ctr">
                    <a:noFill/>
                  </a:tcPr>
                </a:tc>
                <a:tc>
                  <a:txBody>
                    <a:bodyPr/>
                    <a:lstStyle/>
                    <a:p>
                      <a:pPr algn="ctr"/>
                      <a:r>
                        <a:rPr lang="en-US" altLang="zh-CN" dirty="0"/>
                        <a:t>10</a:t>
                      </a:r>
                      <a:endParaRPr lang="zh-CN" altLang="en-US" dirty="0"/>
                    </a:p>
                  </a:txBody>
                  <a:tcPr anchor="ctr">
                    <a:noFill/>
                  </a:tcPr>
                </a:tc>
                <a:tc>
                  <a:txBody>
                    <a:bodyPr/>
                    <a:lstStyle/>
                    <a:p>
                      <a:pPr algn="ctr"/>
                      <a:r>
                        <a:rPr lang="en-US" altLang="zh-CN" dirty="0"/>
                        <a:t>5</a:t>
                      </a:r>
                      <a:endParaRPr lang="zh-CN" altLang="en-US" dirty="0"/>
                    </a:p>
                  </a:txBody>
                  <a:tcPr anchor="ctr">
                    <a:noFill/>
                  </a:tcPr>
                </a:tc>
                <a:tc>
                  <a:txBody>
                    <a:bodyPr/>
                    <a:lstStyle/>
                    <a:p>
                      <a:pPr algn="ctr"/>
                      <a:r>
                        <a:rPr lang="en-US" altLang="zh-CN" dirty="0"/>
                        <a:t>30</a:t>
                      </a:r>
                      <a:endParaRPr lang="zh-CN" altLang="en-US" dirty="0"/>
                    </a:p>
                  </a:txBody>
                  <a:tcPr anchor="ctr">
                    <a:noFill/>
                  </a:tcPr>
                </a:tc>
                <a:extLst>
                  <a:ext uri="{0D108BD9-81ED-4DB2-BD59-A6C34878D82A}">
                    <a16:rowId xmlns:a16="http://schemas.microsoft.com/office/drawing/2014/main" val="1614100612"/>
                  </a:ext>
                </a:extLst>
              </a:tr>
              <a:tr h="269716">
                <a:tc>
                  <a:txBody>
                    <a:bodyPr/>
                    <a:lstStyle/>
                    <a:p>
                      <a:pPr algn="ctr"/>
                      <a:r>
                        <a:rPr lang="en-US" altLang="zh-CN" dirty="0"/>
                        <a:t>Coil5</a:t>
                      </a:r>
                      <a:endParaRPr lang="zh-CN" altLang="en-US" dirty="0"/>
                    </a:p>
                  </a:txBody>
                  <a:tcPr anchor="ctr">
                    <a:noFill/>
                  </a:tcPr>
                </a:tc>
                <a:tc>
                  <a:txBody>
                    <a:bodyPr/>
                    <a:lstStyle/>
                    <a:p>
                      <a:pPr algn="ctr"/>
                      <a:r>
                        <a:rPr lang="en-US" altLang="zh-CN" dirty="0"/>
                        <a:t>0.5</a:t>
                      </a:r>
                      <a:endParaRPr lang="zh-CN" altLang="en-US" dirty="0"/>
                    </a:p>
                  </a:txBody>
                  <a:tcPr anchor="ctr">
                    <a:noFill/>
                  </a:tcPr>
                </a:tc>
                <a:tc>
                  <a:txBody>
                    <a:bodyPr/>
                    <a:lstStyle/>
                    <a:p>
                      <a:pPr algn="ctr"/>
                      <a:r>
                        <a:rPr lang="en-US" altLang="zh-CN" dirty="0"/>
                        <a:t>0.5</a:t>
                      </a:r>
                      <a:endParaRPr lang="zh-CN" altLang="en-US" dirty="0"/>
                    </a:p>
                  </a:txBody>
                  <a:tcPr anchor="ctr">
                    <a:noFill/>
                  </a:tcPr>
                </a:tc>
                <a:tc>
                  <a:txBody>
                    <a:bodyPr/>
                    <a:lstStyle/>
                    <a:p>
                      <a:pPr algn="ctr"/>
                      <a:r>
                        <a:rPr lang="en-US" altLang="zh-CN" dirty="0"/>
                        <a:t>2.5</a:t>
                      </a:r>
                      <a:endParaRPr lang="zh-CN" altLang="en-US" dirty="0"/>
                    </a:p>
                  </a:txBody>
                  <a:tcPr anchor="ctr">
                    <a:noFill/>
                  </a:tcPr>
                </a:tc>
                <a:tc>
                  <a:txBody>
                    <a:bodyPr/>
                    <a:lstStyle/>
                    <a:p>
                      <a:pPr algn="ctr"/>
                      <a:r>
                        <a:rPr lang="en-US" altLang="zh-CN" dirty="0"/>
                        <a:t>4</a:t>
                      </a:r>
                      <a:endParaRPr lang="zh-CN" altLang="en-US" dirty="0"/>
                    </a:p>
                  </a:txBody>
                  <a:tcPr anchor="ctr">
                    <a:noFill/>
                  </a:tcPr>
                </a:tc>
                <a:tc>
                  <a:txBody>
                    <a:bodyPr/>
                    <a:lstStyle/>
                    <a:p>
                      <a:pPr algn="ctr"/>
                      <a:r>
                        <a:rPr lang="en-US" altLang="zh-CN" dirty="0"/>
                        <a:t>4</a:t>
                      </a:r>
                      <a:endParaRPr lang="zh-CN" altLang="en-US" dirty="0"/>
                    </a:p>
                  </a:txBody>
                  <a:tcPr anchor="ctr">
                    <a:noFill/>
                  </a:tcPr>
                </a:tc>
                <a:tc>
                  <a:txBody>
                    <a:bodyPr/>
                    <a:lstStyle/>
                    <a:p>
                      <a:pPr algn="ctr"/>
                      <a:r>
                        <a:rPr lang="en-US" altLang="zh-CN" dirty="0"/>
                        <a:t>20</a:t>
                      </a:r>
                      <a:endParaRPr lang="zh-CN" altLang="en-US" dirty="0"/>
                    </a:p>
                  </a:txBody>
                  <a:tcPr anchor="ctr">
                    <a:noFill/>
                  </a:tcPr>
                </a:tc>
                <a:extLst>
                  <a:ext uri="{0D108BD9-81ED-4DB2-BD59-A6C34878D82A}">
                    <a16:rowId xmlns:a16="http://schemas.microsoft.com/office/drawing/2014/main" val="2399462910"/>
                  </a:ext>
                </a:extLst>
              </a:tr>
            </a:tbl>
          </a:graphicData>
        </a:graphic>
      </p:graphicFrame>
    </p:spTree>
    <p:extLst>
      <p:ext uri="{BB962C8B-B14F-4D97-AF65-F5344CB8AC3E}">
        <p14:creationId xmlns:p14="http://schemas.microsoft.com/office/powerpoint/2010/main" val="285954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493166C6-D4DF-4166-9DCC-6EBEB8F85D4A}"/>
              </a:ext>
            </a:extLst>
          </p:cNvPr>
          <p:cNvSpPr>
            <a:spLocks noGrp="1"/>
          </p:cNvSpPr>
          <p:nvPr>
            <p:ph type="sldNum" sz="quarter" idx="12"/>
          </p:nvPr>
        </p:nvSpPr>
        <p:spPr/>
        <p:txBody>
          <a:bodyPr/>
          <a:lstStyle/>
          <a:p>
            <a:pPr>
              <a:defRPr/>
            </a:pPr>
            <a:fld id="{C58DEF2B-8039-4C1E-A573-46AE1706B516}" type="slidenum">
              <a:rPr lang="en-US" altLang="zh-CN" smtClean="0"/>
              <a:pPr>
                <a:defRPr/>
              </a:pPr>
              <a:t>5</a:t>
            </a:fld>
            <a:endParaRPr lang="en-US" altLang="zh-CN" dirty="0"/>
          </a:p>
        </p:txBody>
      </p:sp>
      <p:sp>
        <p:nvSpPr>
          <p:cNvPr id="3" name="文本占位符 2">
            <a:extLst>
              <a:ext uri="{FF2B5EF4-FFF2-40B4-BE49-F238E27FC236}">
                <a16:creationId xmlns:a16="http://schemas.microsoft.com/office/drawing/2014/main" id="{AE094D47-FE5A-449B-909D-77FD8505AEBA}"/>
              </a:ext>
            </a:extLst>
          </p:cNvPr>
          <p:cNvSpPr>
            <a:spLocks noGrp="1"/>
          </p:cNvSpPr>
          <p:nvPr>
            <p:ph type="body" sz="quarter" idx="13"/>
          </p:nvPr>
        </p:nvSpPr>
        <p:spPr/>
        <p:txBody>
          <a:bodyPr/>
          <a:lstStyle/>
          <a:p>
            <a:r>
              <a:rPr lang="en-US" altLang="zh-CN" dirty="0"/>
              <a:t>C</a:t>
            </a:r>
            <a:r>
              <a:rPr lang="zh-CN" altLang="en-US" dirty="0"/>
              <a:t>型磁芯优化结果</a:t>
            </a:r>
            <a:r>
              <a:rPr lang="en-US" altLang="zh-CN" dirty="0"/>
              <a:t>_V4</a:t>
            </a:r>
            <a:endParaRPr lang="zh-CN" altLang="en-US" dirty="0"/>
          </a:p>
        </p:txBody>
      </p:sp>
      <p:sp>
        <p:nvSpPr>
          <p:cNvPr id="8" name="文本框 7">
            <a:extLst>
              <a:ext uri="{FF2B5EF4-FFF2-40B4-BE49-F238E27FC236}">
                <a16:creationId xmlns:a16="http://schemas.microsoft.com/office/drawing/2014/main" id="{640622F1-381C-4149-9EBC-FB0C685B338F}"/>
              </a:ext>
            </a:extLst>
          </p:cNvPr>
          <p:cNvSpPr txBox="1"/>
          <p:nvPr/>
        </p:nvSpPr>
        <p:spPr>
          <a:xfrm>
            <a:off x="228600" y="5059714"/>
            <a:ext cx="7010400" cy="1296637"/>
          </a:xfrm>
          <a:prstGeom prst="rect">
            <a:avLst/>
          </a:prstGeom>
          <a:noFill/>
        </p:spPr>
        <p:txBody>
          <a:bodyPr wrap="square" rtlCol="0">
            <a:spAutoFit/>
          </a:bodyPr>
          <a:lstStyle/>
          <a:p>
            <a:pPr>
              <a:lnSpc>
                <a:spcPct val="150000"/>
              </a:lnSpc>
            </a:pPr>
            <a:r>
              <a:rPr lang="zh-CN" altLang="en-US" dirty="0"/>
              <a:t>有效接收度已经出现最优结果，有效面积还未出现，继续寻找</a:t>
            </a:r>
            <a:endParaRPr lang="en-US" altLang="zh-CN" dirty="0"/>
          </a:p>
          <a:p>
            <a:pPr>
              <a:lnSpc>
                <a:spcPct val="150000"/>
              </a:lnSpc>
            </a:pPr>
            <a:r>
              <a:rPr lang="zh-CN" altLang="en-US" dirty="0"/>
              <a:t>之后分析中固定 </a:t>
            </a:r>
            <a:r>
              <a:rPr lang="en-US" altLang="zh-CN" dirty="0"/>
              <a:t>gap = 1cm</a:t>
            </a:r>
          </a:p>
          <a:p>
            <a:pPr>
              <a:lnSpc>
                <a:spcPct val="150000"/>
              </a:lnSpc>
            </a:pPr>
            <a:r>
              <a:rPr lang="en-US" altLang="zh-CN" dirty="0"/>
              <a:t>core width </a:t>
            </a:r>
            <a:r>
              <a:rPr lang="zh-CN" altLang="en-US" dirty="0"/>
              <a:t>∈ </a:t>
            </a:r>
            <a:r>
              <a:rPr lang="en-US" altLang="zh-CN" dirty="0"/>
              <a:t>[35, 40, 45, 50, 55, 60]</a:t>
            </a:r>
          </a:p>
        </p:txBody>
      </p:sp>
      <p:pic>
        <p:nvPicPr>
          <p:cNvPr id="5" name="图片 4">
            <a:extLst>
              <a:ext uri="{FF2B5EF4-FFF2-40B4-BE49-F238E27FC236}">
                <a16:creationId xmlns:a16="http://schemas.microsoft.com/office/drawing/2014/main" id="{9FE22016-6563-4572-AC45-E1F7C1A0C4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84299"/>
            <a:ext cx="4608000" cy="2880000"/>
          </a:xfrm>
          <a:prstGeom prst="rect">
            <a:avLst/>
          </a:prstGeom>
        </p:spPr>
      </p:pic>
      <p:pic>
        <p:nvPicPr>
          <p:cNvPr id="7" name="图片 6">
            <a:extLst>
              <a:ext uri="{FF2B5EF4-FFF2-40B4-BE49-F238E27FC236}">
                <a16:creationId xmlns:a16="http://schemas.microsoft.com/office/drawing/2014/main" id="{C8D60E03-959C-4967-B383-90F1FBD58D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5999" y="1982376"/>
            <a:ext cx="4608001" cy="2880000"/>
          </a:xfrm>
          <a:prstGeom prst="rect">
            <a:avLst/>
          </a:prstGeom>
        </p:spPr>
      </p:pic>
    </p:spTree>
    <p:extLst>
      <p:ext uri="{BB962C8B-B14F-4D97-AF65-F5344CB8AC3E}">
        <p14:creationId xmlns:p14="http://schemas.microsoft.com/office/powerpoint/2010/main" val="3255171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F8ACD0B9-BB13-4B31-BECC-3BCB66119E8B}"/>
              </a:ext>
            </a:extLst>
          </p:cNvPr>
          <p:cNvSpPr>
            <a:spLocks noGrp="1"/>
          </p:cNvSpPr>
          <p:nvPr>
            <p:ph type="sldNum" sz="quarter" idx="12"/>
          </p:nvPr>
        </p:nvSpPr>
        <p:spPr/>
        <p:txBody>
          <a:bodyPr/>
          <a:lstStyle/>
          <a:p>
            <a:pPr>
              <a:defRPr/>
            </a:pPr>
            <a:fld id="{C58DEF2B-8039-4C1E-A573-46AE1706B516}" type="slidenum">
              <a:rPr lang="en-US" altLang="zh-CN" smtClean="0"/>
              <a:pPr>
                <a:defRPr/>
              </a:pPr>
              <a:t>6</a:t>
            </a:fld>
            <a:endParaRPr lang="en-US" altLang="zh-CN" dirty="0"/>
          </a:p>
        </p:txBody>
      </p:sp>
      <p:sp>
        <p:nvSpPr>
          <p:cNvPr id="3" name="文本占位符 2">
            <a:extLst>
              <a:ext uri="{FF2B5EF4-FFF2-40B4-BE49-F238E27FC236}">
                <a16:creationId xmlns:a16="http://schemas.microsoft.com/office/drawing/2014/main" id="{B968288D-ADC3-48AF-B114-7153690D511E}"/>
              </a:ext>
            </a:extLst>
          </p:cNvPr>
          <p:cNvSpPr>
            <a:spLocks noGrp="1"/>
          </p:cNvSpPr>
          <p:nvPr>
            <p:ph type="body" sz="quarter" idx="13"/>
          </p:nvPr>
        </p:nvSpPr>
        <p:spPr/>
        <p:txBody>
          <a:bodyPr/>
          <a:lstStyle/>
          <a:p>
            <a:r>
              <a:rPr lang="en-US" altLang="zh-CN" dirty="0"/>
              <a:t>Further Results</a:t>
            </a:r>
            <a:endParaRPr lang="zh-CN" altLang="en-US" dirty="0"/>
          </a:p>
        </p:txBody>
      </p:sp>
      <p:pic>
        <p:nvPicPr>
          <p:cNvPr id="6" name="图片 5">
            <a:extLst>
              <a:ext uri="{FF2B5EF4-FFF2-40B4-BE49-F238E27FC236}">
                <a16:creationId xmlns:a16="http://schemas.microsoft.com/office/drawing/2014/main" id="{E838929D-C54E-4132-A6BA-E5644F74FD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76" y="1863572"/>
            <a:ext cx="4608001" cy="2880000"/>
          </a:xfrm>
          <a:prstGeom prst="rect">
            <a:avLst/>
          </a:prstGeom>
        </p:spPr>
      </p:pic>
      <p:pic>
        <p:nvPicPr>
          <p:cNvPr id="8" name="图片 7">
            <a:extLst>
              <a:ext uri="{FF2B5EF4-FFF2-40B4-BE49-F238E27FC236}">
                <a16:creationId xmlns:a16="http://schemas.microsoft.com/office/drawing/2014/main" id="{ED87F489-DE1C-4EDB-8553-B8EFAE529C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6857" y="1863572"/>
            <a:ext cx="4608000" cy="2880000"/>
          </a:xfrm>
          <a:prstGeom prst="rect">
            <a:avLst/>
          </a:prstGeom>
        </p:spPr>
      </p:pic>
      <p:sp>
        <p:nvSpPr>
          <p:cNvPr id="9" name="文本框 8">
            <a:extLst>
              <a:ext uri="{FF2B5EF4-FFF2-40B4-BE49-F238E27FC236}">
                <a16:creationId xmlns:a16="http://schemas.microsoft.com/office/drawing/2014/main" id="{C7E732AA-56AF-4C16-83A7-AABE50FC2BA6}"/>
              </a:ext>
            </a:extLst>
          </p:cNvPr>
          <p:cNvSpPr txBox="1"/>
          <p:nvPr/>
        </p:nvSpPr>
        <p:spPr>
          <a:xfrm>
            <a:off x="228600" y="5059714"/>
            <a:ext cx="7010400" cy="1296637"/>
          </a:xfrm>
          <a:prstGeom prst="rect">
            <a:avLst/>
          </a:prstGeom>
          <a:noFill/>
        </p:spPr>
        <p:txBody>
          <a:bodyPr wrap="square" rtlCol="0">
            <a:spAutoFit/>
          </a:bodyPr>
          <a:lstStyle/>
          <a:p>
            <a:pPr>
              <a:lnSpc>
                <a:spcPct val="150000"/>
              </a:lnSpc>
            </a:pPr>
            <a:r>
              <a:rPr lang="zh-CN" altLang="en-US" dirty="0"/>
              <a:t>对于 </a:t>
            </a:r>
            <a:r>
              <a:rPr lang="en-US" altLang="zh-CN" dirty="0"/>
              <a:t>C_core_V4</a:t>
            </a:r>
          </a:p>
          <a:p>
            <a:pPr>
              <a:lnSpc>
                <a:spcPct val="150000"/>
              </a:lnSpc>
            </a:pPr>
            <a:r>
              <a:rPr lang="zh-CN" altLang="en-US" dirty="0"/>
              <a:t>磁芯最佳几何设计为</a:t>
            </a:r>
            <a:endParaRPr lang="en-US" altLang="zh-CN" dirty="0"/>
          </a:p>
          <a:p>
            <a:pPr>
              <a:lnSpc>
                <a:spcPct val="150000"/>
              </a:lnSpc>
            </a:pPr>
            <a:r>
              <a:rPr lang="en-US" altLang="zh-CN" dirty="0"/>
              <a:t>Gap=1cm ; </a:t>
            </a:r>
            <a:r>
              <a:rPr lang="en-US" altLang="zh-CN" dirty="0" err="1"/>
              <a:t>Core_width</a:t>
            </a:r>
            <a:r>
              <a:rPr lang="en-US" altLang="zh-CN" dirty="0"/>
              <a:t> = 40cm</a:t>
            </a:r>
            <a:r>
              <a:rPr lang="zh-CN" altLang="en-US" dirty="0"/>
              <a:t>，此时有效面积为</a:t>
            </a:r>
            <a:r>
              <a:rPr lang="en-US" altLang="zh-CN" dirty="0"/>
              <a:t>965 cm</a:t>
            </a:r>
            <a:r>
              <a:rPr lang="en-US" altLang="zh-CN" baseline="30000" dirty="0"/>
              <a:t>2</a:t>
            </a:r>
            <a:endParaRPr lang="en-US" altLang="zh-CN" dirty="0"/>
          </a:p>
        </p:txBody>
      </p:sp>
    </p:spTree>
    <p:extLst>
      <p:ext uri="{BB962C8B-B14F-4D97-AF65-F5344CB8AC3E}">
        <p14:creationId xmlns:p14="http://schemas.microsoft.com/office/powerpoint/2010/main" val="657888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493166C6-D4DF-4166-9DCC-6EBEB8F85D4A}"/>
              </a:ext>
            </a:extLst>
          </p:cNvPr>
          <p:cNvSpPr>
            <a:spLocks noGrp="1"/>
          </p:cNvSpPr>
          <p:nvPr>
            <p:ph type="sldNum" sz="quarter" idx="12"/>
          </p:nvPr>
        </p:nvSpPr>
        <p:spPr/>
        <p:txBody>
          <a:bodyPr/>
          <a:lstStyle/>
          <a:p>
            <a:pPr>
              <a:defRPr/>
            </a:pPr>
            <a:fld id="{C58DEF2B-8039-4C1E-A573-46AE1706B516}" type="slidenum">
              <a:rPr lang="en-US" altLang="zh-CN" smtClean="0"/>
              <a:pPr>
                <a:defRPr/>
              </a:pPr>
              <a:t>7</a:t>
            </a:fld>
            <a:endParaRPr lang="en-US" altLang="zh-CN" dirty="0"/>
          </a:p>
        </p:txBody>
      </p:sp>
      <p:sp>
        <p:nvSpPr>
          <p:cNvPr id="3" name="文本占位符 2">
            <a:extLst>
              <a:ext uri="{FF2B5EF4-FFF2-40B4-BE49-F238E27FC236}">
                <a16:creationId xmlns:a16="http://schemas.microsoft.com/office/drawing/2014/main" id="{AE094D47-FE5A-449B-909D-77FD8505AEBA}"/>
              </a:ext>
            </a:extLst>
          </p:cNvPr>
          <p:cNvSpPr>
            <a:spLocks noGrp="1"/>
          </p:cNvSpPr>
          <p:nvPr>
            <p:ph type="body" sz="quarter" idx="13"/>
          </p:nvPr>
        </p:nvSpPr>
        <p:spPr/>
        <p:txBody>
          <a:bodyPr>
            <a:normAutofit fontScale="92500"/>
          </a:bodyPr>
          <a:lstStyle/>
          <a:p>
            <a:r>
              <a:rPr lang="en-US" altLang="zh-CN" dirty="0"/>
              <a:t>C</a:t>
            </a:r>
            <a:r>
              <a:rPr lang="zh-CN" altLang="en-US" dirty="0"/>
              <a:t>型磁芯优化结果</a:t>
            </a:r>
            <a:r>
              <a:rPr lang="en-US" altLang="zh-CN" dirty="0"/>
              <a:t>_Coil5</a:t>
            </a:r>
            <a:endParaRPr lang="zh-CN" altLang="en-US" dirty="0"/>
          </a:p>
        </p:txBody>
      </p:sp>
      <p:pic>
        <p:nvPicPr>
          <p:cNvPr id="8" name="图片 7">
            <a:extLst>
              <a:ext uri="{FF2B5EF4-FFF2-40B4-BE49-F238E27FC236}">
                <a16:creationId xmlns:a16="http://schemas.microsoft.com/office/drawing/2014/main" id="{7ED7F63F-8E0E-4134-8759-95384EE4B1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 y="1447877"/>
            <a:ext cx="4608000" cy="2880000"/>
          </a:xfrm>
          <a:prstGeom prst="rect">
            <a:avLst/>
          </a:prstGeom>
        </p:spPr>
      </p:pic>
      <p:pic>
        <p:nvPicPr>
          <p:cNvPr id="6" name="图片 5">
            <a:extLst>
              <a:ext uri="{FF2B5EF4-FFF2-40B4-BE49-F238E27FC236}">
                <a16:creationId xmlns:a16="http://schemas.microsoft.com/office/drawing/2014/main" id="{3CFFC974-E65B-4ACA-8826-01076D9A15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1447877"/>
            <a:ext cx="4608001" cy="2880000"/>
          </a:xfrm>
          <a:prstGeom prst="rect">
            <a:avLst/>
          </a:prstGeom>
        </p:spPr>
      </p:pic>
      <p:sp>
        <p:nvSpPr>
          <p:cNvPr id="9" name="文本框 8">
            <a:extLst>
              <a:ext uri="{FF2B5EF4-FFF2-40B4-BE49-F238E27FC236}">
                <a16:creationId xmlns:a16="http://schemas.microsoft.com/office/drawing/2014/main" id="{5094BA75-EC6B-40CB-AEB4-89CECBBB4627}"/>
              </a:ext>
            </a:extLst>
          </p:cNvPr>
          <p:cNvSpPr txBox="1"/>
          <p:nvPr/>
        </p:nvSpPr>
        <p:spPr>
          <a:xfrm>
            <a:off x="228600" y="5059714"/>
            <a:ext cx="7010400" cy="1296637"/>
          </a:xfrm>
          <a:prstGeom prst="rect">
            <a:avLst/>
          </a:prstGeom>
          <a:noFill/>
        </p:spPr>
        <p:txBody>
          <a:bodyPr wrap="square" rtlCol="0">
            <a:spAutoFit/>
          </a:bodyPr>
          <a:lstStyle/>
          <a:p>
            <a:pPr>
              <a:lnSpc>
                <a:spcPct val="150000"/>
              </a:lnSpc>
            </a:pPr>
            <a:r>
              <a:rPr lang="zh-CN" altLang="en-US" dirty="0"/>
              <a:t>有效接收度已经出现最优结果，有效面积还未出现，继续寻找</a:t>
            </a:r>
            <a:endParaRPr lang="en-US" altLang="zh-CN" dirty="0"/>
          </a:p>
          <a:p>
            <a:pPr>
              <a:lnSpc>
                <a:spcPct val="150000"/>
              </a:lnSpc>
            </a:pPr>
            <a:r>
              <a:rPr lang="zh-CN" altLang="en-US" dirty="0"/>
              <a:t>之后分析中固定 </a:t>
            </a:r>
            <a:r>
              <a:rPr lang="en-US" altLang="zh-CN" dirty="0"/>
              <a:t>gap = 1cm</a:t>
            </a:r>
          </a:p>
          <a:p>
            <a:pPr>
              <a:lnSpc>
                <a:spcPct val="150000"/>
              </a:lnSpc>
            </a:pPr>
            <a:r>
              <a:rPr lang="en-US" altLang="zh-CN" dirty="0"/>
              <a:t>core width </a:t>
            </a:r>
            <a:r>
              <a:rPr lang="zh-CN" altLang="en-US" dirty="0"/>
              <a:t>∈ </a:t>
            </a:r>
            <a:r>
              <a:rPr lang="en-US" altLang="zh-CN" dirty="0"/>
              <a:t>[25, 30, 35, 40, 45, 50]</a:t>
            </a:r>
          </a:p>
        </p:txBody>
      </p:sp>
    </p:spTree>
    <p:extLst>
      <p:ext uri="{BB962C8B-B14F-4D97-AF65-F5344CB8AC3E}">
        <p14:creationId xmlns:p14="http://schemas.microsoft.com/office/powerpoint/2010/main" val="2386415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F8ACD0B9-BB13-4B31-BECC-3BCB66119E8B}"/>
              </a:ext>
            </a:extLst>
          </p:cNvPr>
          <p:cNvSpPr>
            <a:spLocks noGrp="1"/>
          </p:cNvSpPr>
          <p:nvPr>
            <p:ph type="sldNum" sz="quarter" idx="12"/>
          </p:nvPr>
        </p:nvSpPr>
        <p:spPr/>
        <p:txBody>
          <a:bodyPr/>
          <a:lstStyle/>
          <a:p>
            <a:pPr>
              <a:defRPr/>
            </a:pPr>
            <a:fld id="{C58DEF2B-8039-4C1E-A573-46AE1706B516}" type="slidenum">
              <a:rPr lang="en-US" altLang="zh-CN" smtClean="0"/>
              <a:pPr>
                <a:defRPr/>
              </a:pPr>
              <a:t>8</a:t>
            </a:fld>
            <a:endParaRPr lang="en-US" altLang="zh-CN" dirty="0"/>
          </a:p>
        </p:txBody>
      </p:sp>
      <p:sp>
        <p:nvSpPr>
          <p:cNvPr id="3" name="文本占位符 2">
            <a:extLst>
              <a:ext uri="{FF2B5EF4-FFF2-40B4-BE49-F238E27FC236}">
                <a16:creationId xmlns:a16="http://schemas.microsoft.com/office/drawing/2014/main" id="{B968288D-ADC3-48AF-B114-7153690D511E}"/>
              </a:ext>
            </a:extLst>
          </p:cNvPr>
          <p:cNvSpPr>
            <a:spLocks noGrp="1"/>
          </p:cNvSpPr>
          <p:nvPr>
            <p:ph type="body" sz="quarter" idx="13"/>
          </p:nvPr>
        </p:nvSpPr>
        <p:spPr/>
        <p:txBody>
          <a:bodyPr/>
          <a:lstStyle/>
          <a:p>
            <a:r>
              <a:rPr lang="en-US" altLang="zh-CN" dirty="0"/>
              <a:t>Further Results</a:t>
            </a:r>
            <a:endParaRPr lang="zh-CN" altLang="en-US" dirty="0"/>
          </a:p>
        </p:txBody>
      </p:sp>
      <p:sp>
        <p:nvSpPr>
          <p:cNvPr id="9" name="文本框 8">
            <a:extLst>
              <a:ext uri="{FF2B5EF4-FFF2-40B4-BE49-F238E27FC236}">
                <a16:creationId xmlns:a16="http://schemas.microsoft.com/office/drawing/2014/main" id="{C7E732AA-56AF-4C16-83A7-AABE50FC2BA6}"/>
              </a:ext>
            </a:extLst>
          </p:cNvPr>
          <p:cNvSpPr txBox="1"/>
          <p:nvPr/>
        </p:nvSpPr>
        <p:spPr>
          <a:xfrm>
            <a:off x="228600" y="5059714"/>
            <a:ext cx="7010400" cy="1296637"/>
          </a:xfrm>
          <a:prstGeom prst="rect">
            <a:avLst/>
          </a:prstGeom>
          <a:noFill/>
        </p:spPr>
        <p:txBody>
          <a:bodyPr wrap="square" rtlCol="0">
            <a:spAutoFit/>
          </a:bodyPr>
          <a:lstStyle/>
          <a:p>
            <a:pPr>
              <a:lnSpc>
                <a:spcPct val="150000"/>
              </a:lnSpc>
            </a:pPr>
            <a:r>
              <a:rPr lang="zh-CN" altLang="en-US" dirty="0"/>
              <a:t>对于 </a:t>
            </a:r>
            <a:r>
              <a:rPr lang="en-US" altLang="zh-CN" dirty="0"/>
              <a:t>C_core_Coil5</a:t>
            </a:r>
          </a:p>
          <a:p>
            <a:pPr>
              <a:lnSpc>
                <a:spcPct val="150000"/>
              </a:lnSpc>
            </a:pPr>
            <a:r>
              <a:rPr lang="zh-CN" altLang="en-US" dirty="0"/>
              <a:t>磁芯最佳几何设计为</a:t>
            </a:r>
            <a:endParaRPr lang="en-US" altLang="zh-CN" dirty="0"/>
          </a:p>
          <a:p>
            <a:pPr>
              <a:lnSpc>
                <a:spcPct val="150000"/>
              </a:lnSpc>
            </a:pPr>
            <a:r>
              <a:rPr lang="en-US" altLang="zh-CN" dirty="0"/>
              <a:t>Gap=1cm ; </a:t>
            </a:r>
            <a:r>
              <a:rPr lang="en-US" altLang="zh-CN" dirty="0" err="1"/>
              <a:t>Core_width</a:t>
            </a:r>
            <a:r>
              <a:rPr lang="en-US" altLang="zh-CN" dirty="0"/>
              <a:t> = 25cm</a:t>
            </a:r>
            <a:r>
              <a:rPr lang="zh-CN" altLang="en-US" dirty="0"/>
              <a:t>，此时有效面积为</a:t>
            </a:r>
            <a:r>
              <a:rPr lang="en-US" altLang="zh-CN" dirty="0"/>
              <a:t>403 cm</a:t>
            </a:r>
            <a:r>
              <a:rPr lang="en-US" altLang="zh-CN" baseline="30000" dirty="0"/>
              <a:t>2</a:t>
            </a:r>
            <a:endParaRPr lang="en-US" altLang="zh-CN" dirty="0"/>
          </a:p>
        </p:txBody>
      </p:sp>
      <p:pic>
        <p:nvPicPr>
          <p:cNvPr id="5" name="图片 4">
            <a:extLst>
              <a:ext uri="{FF2B5EF4-FFF2-40B4-BE49-F238E27FC236}">
                <a16:creationId xmlns:a16="http://schemas.microsoft.com/office/drawing/2014/main" id="{C03D7C28-5C4A-43E1-B881-8CEC88A9E2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43" y="1863572"/>
            <a:ext cx="4608000" cy="2880000"/>
          </a:xfrm>
          <a:prstGeom prst="rect">
            <a:avLst/>
          </a:prstGeom>
        </p:spPr>
      </p:pic>
      <p:pic>
        <p:nvPicPr>
          <p:cNvPr id="10" name="图片 9">
            <a:extLst>
              <a:ext uri="{FF2B5EF4-FFF2-40B4-BE49-F238E27FC236}">
                <a16:creationId xmlns:a16="http://schemas.microsoft.com/office/drawing/2014/main" id="{A9824AB6-1089-4AC7-B5DE-19954E0CD9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1543" y="1863572"/>
            <a:ext cx="4608000" cy="2880000"/>
          </a:xfrm>
          <a:prstGeom prst="rect">
            <a:avLst/>
          </a:prstGeom>
        </p:spPr>
      </p:pic>
    </p:spTree>
    <p:extLst>
      <p:ext uri="{BB962C8B-B14F-4D97-AF65-F5344CB8AC3E}">
        <p14:creationId xmlns:p14="http://schemas.microsoft.com/office/powerpoint/2010/main" val="717705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493166C6-D4DF-4166-9DCC-6EBEB8F85D4A}"/>
              </a:ext>
            </a:extLst>
          </p:cNvPr>
          <p:cNvSpPr>
            <a:spLocks noGrp="1"/>
          </p:cNvSpPr>
          <p:nvPr>
            <p:ph type="sldNum" sz="quarter" idx="12"/>
          </p:nvPr>
        </p:nvSpPr>
        <p:spPr/>
        <p:txBody>
          <a:bodyPr/>
          <a:lstStyle/>
          <a:p>
            <a:pPr>
              <a:defRPr/>
            </a:pPr>
            <a:fld id="{C58DEF2B-8039-4C1E-A573-46AE1706B516}" type="slidenum">
              <a:rPr lang="en-US" altLang="zh-CN" smtClean="0"/>
              <a:pPr>
                <a:defRPr/>
              </a:pPr>
              <a:t>9</a:t>
            </a:fld>
            <a:endParaRPr lang="en-US" altLang="zh-CN" dirty="0"/>
          </a:p>
        </p:txBody>
      </p:sp>
      <p:sp>
        <p:nvSpPr>
          <p:cNvPr id="3" name="文本占位符 2">
            <a:extLst>
              <a:ext uri="{FF2B5EF4-FFF2-40B4-BE49-F238E27FC236}">
                <a16:creationId xmlns:a16="http://schemas.microsoft.com/office/drawing/2014/main" id="{AE094D47-FE5A-449B-909D-77FD8505AEBA}"/>
              </a:ext>
            </a:extLst>
          </p:cNvPr>
          <p:cNvSpPr>
            <a:spLocks noGrp="1"/>
          </p:cNvSpPr>
          <p:nvPr>
            <p:ph type="body" sz="quarter" idx="13"/>
          </p:nvPr>
        </p:nvSpPr>
        <p:spPr/>
        <p:txBody>
          <a:bodyPr/>
          <a:lstStyle/>
          <a:p>
            <a:r>
              <a:rPr lang="en-US" altLang="zh-CN" dirty="0"/>
              <a:t>E</a:t>
            </a:r>
            <a:r>
              <a:rPr lang="zh-CN" altLang="en-US" dirty="0"/>
              <a:t>型磁芯优化结果</a:t>
            </a:r>
            <a:r>
              <a:rPr lang="en-US" altLang="zh-CN" dirty="0"/>
              <a:t>_V4</a:t>
            </a:r>
            <a:endParaRPr lang="zh-CN" altLang="en-US" dirty="0"/>
          </a:p>
        </p:txBody>
      </p:sp>
      <p:pic>
        <p:nvPicPr>
          <p:cNvPr id="7" name="图片 6">
            <a:extLst>
              <a:ext uri="{FF2B5EF4-FFF2-40B4-BE49-F238E27FC236}">
                <a16:creationId xmlns:a16="http://schemas.microsoft.com/office/drawing/2014/main" id="{A784CF64-6AC5-4315-A0E2-B71D02DE2E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6400"/>
            <a:ext cx="4608001" cy="2880000"/>
          </a:xfrm>
          <a:prstGeom prst="rect">
            <a:avLst/>
          </a:prstGeom>
        </p:spPr>
      </p:pic>
      <p:sp>
        <p:nvSpPr>
          <p:cNvPr id="8" name="文本框 7">
            <a:extLst>
              <a:ext uri="{FF2B5EF4-FFF2-40B4-BE49-F238E27FC236}">
                <a16:creationId xmlns:a16="http://schemas.microsoft.com/office/drawing/2014/main" id="{61E1FA8B-9A2A-4A85-8C1F-54186A14DC0F}"/>
              </a:ext>
            </a:extLst>
          </p:cNvPr>
          <p:cNvSpPr txBox="1"/>
          <p:nvPr/>
        </p:nvSpPr>
        <p:spPr>
          <a:xfrm>
            <a:off x="228600" y="4841065"/>
            <a:ext cx="7010400" cy="1712135"/>
          </a:xfrm>
          <a:prstGeom prst="rect">
            <a:avLst/>
          </a:prstGeom>
          <a:noFill/>
        </p:spPr>
        <p:txBody>
          <a:bodyPr wrap="square" rtlCol="0">
            <a:spAutoFit/>
          </a:bodyPr>
          <a:lstStyle/>
          <a:p>
            <a:pPr>
              <a:lnSpc>
                <a:spcPct val="150000"/>
              </a:lnSpc>
            </a:pPr>
            <a:r>
              <a:rPr lang="zh-CN" altLang="en-US" dirty="0"/>
              <a:t>有效面积处理错误，图上应该</a:t>
            </a:r>
            <a:r>
              <a:rPr lang="en-US" altLang="zh-CN" dirty="0"/>
              <a:t> * 2</a:t>
            </a:r>
          </a:p>
          <a:p>
            <a:pPr>
              <a:lnSpc>
                <a:spcPct val="150000"/>
              </a:lnSpc>
            </a:pPr>
            <a:r>
              <a:rPr lang="zh-CN" altLang="en-US" dirty="0"/>
              <a:t>有效接收度已经出现最优结果，有效面积还未出现，继续寻找</a:t>
            </a:r>
            <a:endParaRPr lang="en-US" altLang="zh-CN" dirty="0"/>
          </a:p>
          <a:p>
            <a:pPr>
              <a:lnSpc>
                <a:spcPct val="150000"/>
              </a:lnSpc>
            </a:pPr>
            <a:r>
              <a:rPr lang="zh-CN" altLang="en-US" dirty="0"/>
              <a:t>之后分析中固定 </a:t>
            </a:r>
            <a:r>
              <a:rPr lang="en-US" altLang="zh-CN" dirty="0"/>
              <a:t>gap = 2cm</a:t>
            </a:r>
          </a:p>
          <a:p>
            <a:pPr>
              <a:lnSpc>
                <a:spcPct val="150000"/>
              </a:lnSpc>
            </a:pPr>
            <a:r>
              <a:rPr lang="en-US" altLang="zh-CN" dirty="0"/>
              <a:t>core width </a:t>
            </a:r>
            <a:r>
              <a:rPr lang="zh-CN" altLang="en-US" dirty="0"/>
              <a:t>∈ </a:t>
            </a:r>
            <a:r>
              <a:rPr lang="en-US" altLang="zh-CN" dirty="0"/>
              <a:t>[35, 40, 45, 50]</a:t>
            </a:r>
          </a:p>
        </p:txBody>
      </p:sp>
      <p:pic>
        <p:nvPicPr>
          <p:cNvPr id="5" name="图片 4">
            <a:extLst>
              <a:ext uri="{FF2B5EF4-FFF2-40B4-BE49-F238E27FC236}">
                <a16:creationId xmlns:a16="http://schemas.microsoft.com/office/drawing/2014/main" id="{886151A8-2B9F-48E3-9FD5-057AC43E65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9801" y="1676400"/>
            <a:ext cx="4607999" cy="2880000"/>
          </a:xfrm>
          <a:prstGeom prst="rect">
            <a:avLst/>
          </a:prstGeom>
        </p:spPr>
      </p:pic>
    </p:spTree>
    <p:extLst>
      <p:ext uri="{BB962C8B-B14F-4D97-AF65-F5344CB8AC3E}">
        <p14:creationId xmlns:p14="http://schemas.microsoft.com/office/powerpoint/2010/main" val="2286976554"/>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807953</TotalTime>
  <Words>1166</Words>
  <Application>Microsoft Office PowerPoint</Application>
  <PresentationFormat>全屏显示(4:3)</PresentationFormat>
  <Paragraphs>279</Paragraphs>
  <Slides>26</Slides>
  <Notes>3</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26</vt:i4>
      </vt:variant>
    </vt:vector>
  </HeadingPairs>
  <TitlesOfParts>
    <vt:vector size="32" baseType="lpstr">
      <vt:lpstr>等线</vt:lpstr>
      <vt:lpstr>等线 Light</vt:lpstr>
      <vt:lpstr>宋体</vt:lpstr>
      <vt:lpstr>Arial</vt:lpstr>
      <vt:lpstr>Cambria Math</vt:lpstr>
      <vt:lpstr>Office 主题​​</vt:lpstr>
      <vt:lpstr>磁芯线圈设计</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多通道复用结果</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yechangqing</cp:lastModifiedBy>
  <cp:revision>9242</cp:revision>
  <cp:lastPrinted>2023-09-04T07:35:07Z</cp:lastPrinted>
  <dcterms:created xsi:type="dcterms:W3CDTF">1601-01-01T00:00:00Z</dcterms:created>
  <dcterms:modified xsi:type="dcterms:W3CDTF">2026-03-19T05:52:20Z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