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69" r:id="rId4"/>
    <p:sldId id="270" r:id="rId5"/>
    <p:sldId id="289" r:id="rId6"/>
    <p:sldId id="290" r:id="rId7"/>
    <p:sldId id="291" r:id="rId8"/>
    <p:sldId id="279" r:id="rId9"/>
    <p:sldId id="282" r:id="rId10"/>
    <p:sldId id="283" r:id="rId11"/>
    <p:sldId id="281" r:id="rId12"/>
    <p:sldId id="28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0.png"/><Relationship Id="rId12" Type="http://schemas.openxmlformats.org/officeDocument/2006/relationships/image" Target="../media/image9.png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9.xml"/><Relationship Id="rId7" Type="http://schemas.openxmlformats.org/officeDocument/2006/relationships/image" Target="../media/image12.png"/><Relationship Id="rId6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20.png"/><Relationship Id="rId21" Type="http://schemas.openxmlformats.org/officeDocument/2006/relationships/image" Target="../media/image19.png"/><Relationship Id="rId20" Type="http://schemas.openxmlformats.org/officeDocument/2006/relationships/tags" Target="../tags/tag15.xml"/><Relationship Id="rId2" Type="http://schemas.openxmlformats.org/officeDocument/2006/relationships/tags" Target="../tags/tag5.xml"/><Relationship Id="rId19" Type="http://schemas.openxmlformats.org/officeDocument/2006/relationships/image" Target="../media/image18.png"/><Relationship Id="rId18" Type="http://schemas.openxmlformats.org/officeDocument/2006/relationships/tags" Target="../tags/tag14.xml"/><Relationship Id="rId17" Type="http://schemas.openxmlformats.org/officeDocument/2006/relationships/image" Target="../media/image17.png"/><Relationship Id="rId16" Type="http://schemas.openxmlformats.org/officeDocument/2006/relationships/tags" Target="../tags/tag13.xml"/><Relationship Id="rId15" Type="http://schemas.openxmlformats.org/officeDocument/2006/relationships/image" Target="../media/image16.png"/><Relationship Id="rId14" Type="http://schemas.openxmlformats.org/officeDocument/2006/relationships/tags" Target="../tags/tag12.xml"/><Relationship Id="rId13" Type="http://schemas.openxmlformats.org/officeDocument/2006/relationships/image" Target="../media/image15.png"/><Relationship Id="rId12" Type="http://schemas.openxmlformats.org/officeDocument/2006/relationships/tags" Target="../tags/tag11.xml"/><Relationship Id="rId11" Type="http://schemas.openxmlformats.org/officeDocument/2006/relationships/image" Target="../media/image14.png"/><Relationship Id="rId10" Type="http://schemas.openxmlformats.org/officeDocument/2006/relationships/tags" Target="../tags/tag10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21.xml"/><Relationship Id="rId7" Type="http://schemas.openxmlformats.org/officeDocument/2006/relationships/image" Target="../media/image22.png"/><Relationship Id="rId6" Type="http://schemas.openxmlformats.org/officeDocument/2006/relationships/tags" Target="../tags/tag20.xml"/><Relationship Id="rId5" Type="http://schemas.openxmlformats.org/officeDocument/2006/relationships/image" Target="../media/image21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30.png"/><Relationship Id="rId21" Type="http://schemas.openxmlformats.org/officeDocument/2006/relationships/image" Target="../media/image29.png"/><Relationship Id="rId20" Type="http://schemas.openxmlformats.org/officeDocument/2006/relationships/tags" Target="../tags/tag27.xml"/><Relationship Id="rId2" Type="http://schemas.openxmlformats.org/officeDocument/2006/relationships/tags" Target="../tags/tag17.xml"/><Relationship Id="rId19" Type="http://schemas.openxmlformats.org/officeDocument/2006/relationships/image" Target="../media/image28.png"/><Relationship Id="rId18" Type="http://schemas.openxmlformats.org/officeDocument/2006/relationships/tags" Target="../tags/tag26.xml"/><Relationship Id="rId17" Type="http://schemas.openxmlformats.org/officeDocument/2006/relationships/image" Target="../media/image27.png"/><Relationship Id="rId16" Type="http://schemas.openxmlformats.org/officeDocument/2006/relationships/tags" Target="../tags/tag25.xml"/><Relationship Id="rId15" Type="http://schemas.openxmlformats.org/officeDocument/2006/relationships/image" Target="../media/image26.png"/><Relationship Id="rId14" Type="http://schemas.openxmlformats.org/officeDocument/2006/relationships/tags" Target="../tags/tag24.xml"/><Relationship Id="rId13" Type="http://schemas.openxmlformats.org/officeDocument/2006/relationships/image" Target="../media/image25.png"/><Relationship Id="rId12" Type="http://schemas.openxmlformats.org/officeDocument/2006/relationships/tags" Target="../tags/tag23.xml"/><Relationship Id="rId11" Type="http://schemas.openxmlformats.org/officeDocument/2006/relationships/image" Target="../media/image24.png"/><Relationship Id="rId10" Type="http://schemas.openxmlformats.org/officeDocument/2006/relationships/tags" Target="../tags/tag22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57.png"/><Relationship Id="rId26" Type="http://schemas.openxmlformats.org/officeDocument/2006/relationships/image" Target="../media/image56.png"/><Relationship Id="rId25" Type="http://schemas.openxmlformats.org/officeDocument/2006/relationships/image" Target="../media/image55.png"/><Relationship Id="rId24" Type="http://schemas.openxmlformats.org/officeDocument/2006/relationships/image" Target="../media/image54.png"/><Relationship Id="rId23" Type="http://schemas.openxmlformats.org/officeDocument/2006/relationships/image" Target="../media/image53.png"/><Relationship Id="rId22" Type="http://schemas.openxmlformats.org/officeDocument/2006/relationships/image" Target="../media/image52.png"/><Relationship Id="rId21" Type="http://schemas.openxmlformats.org/officeDocument/2006/relationships/image" Target="../media/image51.png"/><Relationship Id="rId20" Type="http://schemas.openxmlformats.org/officeDocument/2006/relationships/image" Target="../media/image50.png"/><Relationship Id="rId2" Type="http://schemas.openxmlformats.org/officeDocument/2006/relationships/image" Target="../media/image32.png"/><Relationship Id="rId19" Type="http://schemas.openxmlformats.org/officeDocument/2006/relationships/image" Target="../media/image49.png"/><Relationship Id="rId18" Type="http://schemas.openxmlformats.org/officeDocument/2006/relationships/image" Target="../media/image48.png"/><Relationship Id="rId17" Type="http://schemas.openxmlformats.org/officeDocument/2006/relationships/image" Target="../media/image47.png"/><Relationship Id="rId16" Type="http://schemas.openxmlformats.org/officeDocument/2006/relationships/image" Target="../media/image46.png"/><Relationship Id="rId15" Type="http://schemas.openxmlformats.org/officeDocument/2006/relationships/image" Target="../media/image45.png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84.png"/><Relationship Id="rId26" Type="http://schemas.openxmlformats.org/officeDocument/2006/relationships/image" Target="../media/image83.png"/><Relationship Id="rId25" Type="http://schemas.openxmlformats.org/officeDocument/2006/relationships/image" Target="../media/image82.png"/><Relationship Id="rId24" Type="http://schemas.openxmlformats.org/officeDocument/2006/relationships/image" Target="../media/image81.png"/><Relationship Id="rId23" Type="http://schemas.openxmlformats.org/officeDocument/2006/relationships/image" Target="../media/image80.png"/><Relationship Id="rId22" Type="http://schemas.openxmlformats.org/officeDocument/2006/relationships/image" Target="../media/image79.png"/><Relationship Id="rId21" Type="http://schemas.openxmlformats.org/officeDocument/2006/relationships/image" Target="../media/image78.png"/><Relationship Id="rId20" Type="http://schemas.openxmlformats.org/officeDocument/2006/relationships/image" Target="../media/image77.png"/><Relationship Id="rId2" Type="http://schemas.openxmlformats.org/officeDocument/2006/relationships/image" Target="../media/image59.png"/><Relationship Id="rId19" Type="http://schemas.openxmlformats.org/officeDocument/2006/relationships/image" Target="../media/image76.png"/><Relationship Id="rId18" Type="http://schemas.openxmlformats.org/officeDocument/2006/relationships/image" Target="../media/image75.png"/><Relationship Id="rId17" Type="http://schemas.openxmlformats.org/officeDocument/2006/relationships/image" Target="../media/image74.png"/><Relationship Id="rId16" Type="http://schemas.openxmlformats.org/officeDocument/2006/relationships/image" Target="../media/image73.png"/><Relationship Id="rId15" Type="http://schemas.openxmlformats.org/officeDocument/2006/relationships/image" Target="../media/image72.png"/><Relationship Id="rId14" Type="http://schemas.openxmlformats.org/officeDocument/2006/relationships/image" Target="../media/image71.png"/><Relationship Id="rId13" Type="http://schemas.openxmlformats.org/officeDocument/2006/relationships/image" Target="../media/image70.png"/><Relationship Id="rId12" Type="http://schemas.openxmlformats.org/officeDocument/2006/relationships/image" Target="../media/image69.png"/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1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image" Target="../media/image86.png"/><Relationship Id="rId7" Type="http://schemas.openxmlformats.org/officeDocument/2006/relationships/tags" Target="../tags/tag33.xml"/><Relationship Id="rId6" Type="http://schemas.openxmlformats.org/officeDocument/2006/relationships/image" Target="../media/image85.png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7" Type="http://schemas.openxmlformats.org/officeDocument/2006/relationships/slideLayout" Target="../slideLayouts/slideLayout2.xml"/><Relationship Id="rId36" Type="http://schemas.openxmlformats.org/officeDocument/2006/relationships/tags" Target="../tags/tag54.xml"/><Relationship Id="rId35" Type="http://schemas.openxmlformats.org/officeDocument/2006/relationships/tags" Target="../tags/tag53.xml"/><Relationship Id="rId34" Type="http://schemas.openxmlformats.org/officeDocument/2006/relationships/tags" Target="../tags/tag52.xml"/><Relationship Id="rId33" Type="http://schemas.openxmlformats.org/officeDocument/2006/relationships/tags" Target="../tags/tag51.xml"/><Relationship Id="rId32" Type="http://schemas.openxmlformats.org/officeDocument/2006/relationships/tags" Target="../tags/tag50.xml"/><Relationship Id="rId31" Type="http://schemas.openxmlformats.org/officeDocument/2006/relationships/tags" Target="../tags/tag49.xml"/><Relationship Id="rId30" Type="http://schemas.openxmlformats.org/officeDocument/2006/relationships/tags" Target="../tags/tag48.xml"/><Relationship Id="rId3" Type="http://schemas.openxmlformats.org/officeDocument/2006/relationships/tags" Target="../tags/tag30.xml"/><Relationship Id="rId29" Type="http://schemas.openxmlformats.org/officeDocument/2006/relationships/tags" Target="../tags/tag47.xml"/><Relationship Id="rId28" Type="http://schemas.openxmlformats.org/officeDocument/2006/relationships/tags" Target="../tags/tag46.xml"/><Relationship Id="rId27" Type="http://schemas.openxmlformats.org/officeDocument/2006/relationships/tags" Target="../tags/tag45.xml"/><Relationship Id="rId26" Type="http://schemas.openxmlformats.org/officeDocument/2006/relationships/tags" Target="../tags/tag44.xml"/><Relationship Id="rId25" Type="http://schemas.openxmlformats.org/officeDocument/2006/relationships/tags" Target="../tags/tag43.xml"/><Relationship Id="rId24" Type="http://schemas.openxmlformats.org/officeDocument/2006/relationships/tags" Target="../tags/tag42.xml"/><Relationship Id="rId23" Type="http://schemas.openxmlformats.org/officeDocument/2006/relationships/tags" Target="../tags/tag41.xml"/><Relationship Id="rId22" Type="http://schemas.openxmlformats.org/officeDocument/2006/relationships/image" Target="../media/image93.png"/><Relationship Id="rId21" Type="http://schemas.openxmlformats.org/officeDocument/2006/relationships/tags" Target="../tags/tag40.xml"/><Relationship Id="rId20" Type="http://schemas.openxmlformats.org/officeDocument/2006/relationships/image" Target="../media/image92.png"/><Relationship Id="rId2" Type="http://schemas.openxmlformats.org/officeDocument/2006/relationships/tags" Target="../tags/tag29.xml"/><Relationship Id="rId19" Type="http://schemas.openxmlformats.org/officeDocument/2006/relationships/tags" Target="../tags/tag39.xml"/><Relationship Id="rId18" Type="http://schemas.openxmlformats.org/officeDocument/2006/relationships/image" Target="../media/image91.png"/><Relationship Id="rId17" Type="http://schemas.openxmlformats.org/officeDocument/2006/relationships/tags" Target="../tags/tag38.xml"/><Relationship Id="rId16" Type="http://schemas.openxmlformats.org/officeDocument/2006/relationships/image" Target="../media/image90.png"/><Relationship Id="rId15" Type="http://schemas.openxmlformats.org/officeDocument/2006/relationships/tags" Target="../tags/tag37.xml"/><Relationship Id="rId14" Type="http://schemas.openxmlformats.org/officeDocument/2006/relationships/image" Target="../media/image89.png"/><Relationship Id="rId13" Type="http://schemas.openxmlformats.org/officeDocument/2006/relationships/tags" Target="../tags/tag36.xml"/><Relationship Id="rId12" Type="http://schemas.openxmlformats.org/officeDocument/2006/relationships/image" Target="../media/image88.png"/><Relationship Id="rId11" Type="http://schemas.openxmlformats.org/officeDocument/2006/relationships/tags" Target="../tags/tag35.xml"/><Relationship Id="rId10" Type="http://schemas.openxmlformats.org/officeDocument/2006/relationships/image" Target="../media/image87.png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png"/><Relationship Id="rId8" Type="http://schemas.openxmlformats.org/officeDocument/2006/relationships/image" Target="../media/image103.png"/><Relationship Id="rId7" Type="http://schemas.openxmlformats.org/officeDocument/2006/relationships/image" Target="../media/image102.png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sv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05.png"/><Relationship Id="rId1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png"/><Relationship Id="rId8" Type="http://schemas.openxmlformats.org/officeDocument/2006/relationships/image" Target="../media/image113.png"/><Relationship Id="rId7" Type="http://schemas.openxmlformats.org/officeDocument/2006/relationships/image" Target="../media/image112.png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文本框 35"/>
          <p:cNvSpPr txBox="1"/>
          <p:nvPr/>
        </p:nvSpPr>
        <p:spPr>
          <a:xfrm>
            <a:off x="48895" y="-20320"/>
            <a:ext cx="6845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利用</a:t>
            </a:r>
            <a:r>
              <a:rPr lang="en-US" altLang="zh-CN" b="1"/>
              <a:t>partilegun</a:t>
            </a:r>
            <a:r>
              <a:rPr lang="zh-CN" altLang="en-US" b="1"/>
              <a:t>产生远离对撞点的单粒子</a:t>
            </a:r>
            <a:r>
              <a:rPr lang="en-US" altLang="zh-CN" b="1"/>
              <a:t>ElecM</a:t>
            </a:r>
            <a:r>
              <a:rPr lang="zh-CN" altLang="en-US" b="1"/>
              <a:t>，观察</a:t>
            </a:r>
            <a:r>
              <a:rPr lang="en-US" altLang="zh-CN" b="1"/>
              <a:t>cov00</a:t>
            </a:r>
            <a:r>
              <a:rPr lang="zh-CN" altLang="en-US" b="1"/>
              <a:t>分布</a:t>
            </a:r>
            <a:endParaRPr lang="zh-CN" altLang="en-US" b="1"/>
          </a:p>
        </p:txBody>
      </p:sp>
      <p:sp>
        <p:nvSpPr>
          <p:cNvPr id="16" name="文本框 15"/>
          <p:cNvSpPr txBox="1"/>
          <p:nvPr/>
        </p:nvSpPr>
        <p:spPr>
          <a:xfrm>
            <a:off x="209550" y="472440"/>
            <a:ext cx="257429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0.5GeV </a:t>
            </a:r>
            <a:r>
              <a:rPr lang="en-US" altLang="zh-CN" sz="2800">
                <a:sym typeface="+mn-ea"/>
              </a:rPr>
              <a:t>cov00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3625850" y="408305"/>
            <a:ext cx="21272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5878195" y="408305"/>
            <a:ext cx="24822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8206740" y="408305"/>
            <a:ext cx="26682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16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8445" y="1313180"/>
            <a:ext cx="25253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dxy:vertex position</a:t>
            </a:r>
            <a:r>
              <a:rPr lang="zh-CN" altLang="en-US">
                <a:sym typeface="+mn-ea"/>
              </a:rPr>
              <a:t>产生点</a:t>
            </a:r>
            <a:r>
              <a:rPr lang="zh-CN" altLang="en-US">
                <a:sym typeface="+mn-ea"/>
              </a:rPr>
              <a:t>位置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390" y="895350"/>
            <a:ext cx="2357755" cy="1768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75" y="2663825"/>
            <a:ext cx="2306955" cy="17303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850" y="4504055"/>
            <a:ext cx="2306320" cy="17297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2950" y="907415"/>
            <a:ext cx="2384425" cy="17881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8195" y="2722880"/>
            <a:ext cx="2262505" cy="16979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9145" y="4504055"/>
            <a:ext cx="2282190" cy="17119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0700" y="900430"/>
            <a:ext cx="2340610" cy="1755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7375" y="2695575"/>
            <a:ext cx="2274570" cy="17062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7375" y="4487545"/>
            <a:ext cx="2296160" cy="1722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690" y="2342515"/>
            <a:ext cx="2640965" cy="19805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25" y="673735"/>
            <a:ext cx="2746375" cy="1973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0" y="673735"/>
            <a:ext cx="2744470" cy="1972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790" y="674370"/>
            <a:ext cx="2744470" cy="19729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" y="3005455"/>
            <a:ext cx="2729865" cy="1962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140" y="2917190"/>
            <a:ext cx="2853690" cy="20504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8990" y="398780"/>
            <a:ext cx="1257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0.2G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3689350" y="361315"/>
            <a:ext cx="1257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0.5G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6524625" y="361315"/>
            <a:ext cx="1257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1.0G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723265" y="2593340"/>
            <a:ext cx="1257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1.5G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3495040" y="2593340"/>
            <a:ext cx="1257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2.0G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184785" y="34925"/>
            <a:ext cx="59429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不同动量</a:t>
            </a:r>
            <a:r>
              <a:rPr lang="en-US" altLang="zh-CN"/>
              <a:t>pi0</a:t>
            </a:r>
            <a:r>
              <a:rPr lang="zh-CN" altLang="en-US"/>
              <a:t>全模拟跟快模拟</a:t>
            </a:r>
            <a:r>
              <a:rPr lang="en-US" altLang="zh-CN"/>
              <a:t>pi0</a:t>
            </a:r>
            <a:r>
              <a:rPr lang="zh-CN" altLang="en-US"/>
              <a:t>质量谱</a:t>
            </a:r>
            <a:r>
              <a:rPr lang="zh-CN" altLang="en-US"/>
              <a:t>对比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127750" y="3346768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/>
              <a:t>动量越低，快模拟跟全模拟的差异越大，随着动量的升高，快模拟的</a:t>
            </a:r>
            <a:r>
              <a:rPr lang="en-US" altLang="zh-CN" sz="1600"/>
              <a:t>pi0</a:t>
            </a:r>
            <a:r>
              <a:rPr lang="zh-CN" altLang="en-US" sz="1600"/>
              <a:t>质量谱</a:t>
            </a:r>
            <a:r>
              <a:rPr lang="zh-CN" altLang="en-US" sz="1600"/>
              <a:t>变宽。</a:t>
            </a:r>
            <a:endParaRPr lang="zh-CN" altLang="en-US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30" y="3182620"/>
            <a:ext cx="3281045" cy="31953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45720"/>
            <a:ext cx="2420620" cy="23482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425" y="46355"/>
            <a:ext cx="2419985" cy="23475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00" y="45085"/>
            <a:ext cx="2420620" cy="23482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720" y="45085"/>
            <a:ext cx="2420620" cy="23482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1340" y="45085"/>
            <a:ext cx="2419985" cy="23482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56000" y="2599055"/>
            <a:ext cx="839279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在 </a:t>
            </a:r>
            <a:r>
              <a:rPr lang="en-US" altLang="zh-CN" sz="1600"/>
              <a:t>single π0 </a:t>
            </a:r>
            <a:r>
              <a:rPr lang="zh-CN" altLang="en-US" sz="1600"/>
              <a:t>样本中，</a:t>
            </a:r>
            <a:r>
              <a:rPr lang="en-US" altLang="zh-CN" sz="1600"/>
              <a:t>full </a:t>
            </a:r>
            <a:r>
              <a:rPr lang="zh-CN" altLang="en-US" sz="1600"/>
              <a:t>和 </a:t>
            </a:r>
            <a:r>
              <a:rPr lang="en-US" altLang="zh-CN" sz="1600"/>
              <a:t>fast </a:t>
            </a:r>
            <a:r>
              <a:rPr lang="zh-CN" altLang="en-US" sz="1600"/>
              <a:t>的 </a:t>
            </a:r>
            <a:r>
              <a:rPr lang="en-US" altLang="zh-CN" sz="1600"/>
              <a:t>ngam_sel </a:t>
            </a:r>
            <a:r>
              <a:rPr lang="zh-CN" altLang="en-US" sz="1600"/>
              <a:t>（</a:t>
            </a:r>
            <a:r>
              <a:rPr lang="zh-CN" altLang="en-US" sz="1600"/>
              <a:t>候选光子数）分布有较小差异：</a:t>
            </a:r>
            <a:r>
              <a:rPr lang="en-US" altLang="zh-CN" sz="1600"/>
              <a:t>fast </a:t>
            </a:r>
            <a:r>
              <a:rPr lang="zh-CN" altLang="en-US" sz="1600"/>
              <a:t>更集中于 </a:t>
            </a:r>
            <a:r>
              <a:rPr lang="en-US" altLang="zh-CN" sz="1600"/>
              <a:t>ngam_sel=2</a:t>
            </a:r>
            <a:r>
              <a:rPr lang="zh-CN" altLang="en-US" sz="1600"/>
              <a:t>，而 </a:t>
            </a:r>
            <a:r>
              <a:rPr lang="en-US" altLang="zh-CN" sz="1600"/>
              <a:t>full </a:t>
            </a:r>
            <a:r>
              <a:rPr lang="zh-CN" altLang="en-US" sz="1600"/>
              <a:t>更容易出现 </a:t>
            </a:r>
            <a:r>
              <a:rPr lang="en-US" altLang="zh-CN" sz="1600"/>
              <a:t>ngam_sel&gt;2 </a:t>
            </a:r>
            <a:r>
              <a:rPr lang="zh-CN" altLang="en-US" sz="1600"/>
              <a:t>的尾部。这说明两者存在差别。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3605530" y="3331845"/>
            <a:ext cx="8096250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在 </a:t>
            </a:r>
            <a:r>
              <a:rPr lang="en-US" altLang="zh-CN" sz="1600"/>
              <a:t>rhopi </a:t>
            </a:r>
            <a:r>
              <a:rPr lang="zh-CN" altLang="en-US" sz="1600"/>
              <a:t>衰变道中，由于组合更多、这种差异被进一步放大，最终导致 </a:t>
            </a:r>
            <a:r>
              <a:rPr lang="en-US" altLang="zh-CN" sz="1600"/>
              <a:t>ngam_sel </a:t>
            </a:r>
            <a:r>
              <a:rPr lang="zh-CN" altLang="en-US" sz="1600"/>
              <a:t>和 </a:t>
            </a:r>
            <a:r>
              <a:rPr lang="en-US" altLang="zh-CN" sz="1600"/>
              <a:t>π0 </a:t>
            </a:r>
            <a:r>
              <a:rPr lang="zh-CN" altLang="en-US" sz="1600"/>
              <a:t>质量谱在低动量区域表现出比 </a:t>
            </a:r>
            <a:r>
              <a:rPr lang="en-US" altLang="zh-CN" sz="1600"/>
              <a:t>single π0 </a:t>
            </a:r>
            <a:r>
              <a:rPr lang="zh-CN" altLang="en-US" sz="1600"/>
              <a:t>更显著的 </a:t>
            </a:r>
            <a:r>
              <a:rPr lang="en-US" altLang="zh-CN" sz="1600"/>
              <a:t>full-fast </a:t>
            </a:r>
            <a:r>
              <a:rPr lang="zh-CN" altLang="en-US" sz="1600"/>
              <a:t>偏差。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450215" y="2862580"/>
            <a:ext cx="2580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rhopi</a:t>
            </a:r>
            <a:r>
              <a:rPr lang="zh-CN" altLang="en-US"/>
              <a:t>中</a:t>
            </a:r>
            <a:r>
              <a:rPr lang="en-US" altLang="zh-CN"/>
              <a:t>ngam_sel</a:t>
            </a:r>
            <a:r>
              <a:rPr lang="zh-CN" altLang="en-US"/>
              <a:t>对比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文本框 35"/>
          <p:cNvSpPr txBox="1"/>
          <p:nvPr/>
        </p:nvSpPr>
        <p:spPr>
          <a:xfrm>
            <a:off x="48895" y="-20320"/>
            <a:ext cx="6640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利用</a:t>
            </a:r>
            <a:r>
              <a:rPr lang="en-US" altLang="zh-CN" b="1"/>
              <a:t>partilegun</a:t>
            </a:r>
            <a:r>
              <a:rPr lang="zh-CN" altLang="en-US" b="1"/>
              <a:t>产生远离对撞点的单粒子</a:t>
            </a:r>
            <a:r>
              <a:rPr lang="en-US" altLang="zh-CN" b="1"/>
              <a:t>ElecM</a:t>
            </a:r>
            <a:r>
              <a:rPr lang="zh-CN" altLang="en-US" b="1"/>
              <a:t>，观察</a:t>
            </a:r>
            <a:r>
              <a:rPr lang="en-US" altLang="zh-CN" b="1"/>
              <a:t>cov00</a:t>
            </a:r>
            <a:r>
              <a:rPr lang="zh-CN" altLang="en-US" b="1"/>
              <a:t>分布</a:t>
            </a:r>
            <a:endParaRPr lang="zh-CN" altLang="en-US" b="1"/>
          </a:p>
        </p:txBody>
      </p:sp>
      <p:sp>
        <p:nvSpPr>
          <p:cNvPr id="16" name="文本框 15"/>
          <p:cNvSpPr txBox="1"/>
          <p:nvPr/>
        </p:nvSpPr>
        <p:spPr>
          <a:xfrm>
            <a:off x="209550" y="472440"/>
            <a:ext cx="2983865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1.0GeV </a:t>
            </a:r>
            <a:r>
              <a:rPr lang="en-US" altLang="zh-CN" sz="2800">
                <a:sym typeface="+mn-ea"/>
              </a:rPr>
              <a:t>cov00new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3643630" y="534035"/>
            <a:ext cx="21272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6221095" y="480695"/>
            <a:ext cx="24822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8830945" y="473710"/>
            <a:ext cx="26682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16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92500" y="1003300"/>
            <a:ext cx="2410460" cy="1807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92500" y="2818130"/>
            <a:ext cx="2496820" cy="1873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92830" y="4768850"/>
            <a:ext cx="2396490" cy="1797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89320" y="981710"/>
            <a:ext cx="2449195" cy="18370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977890" y="2819400"/>
            <a:ext cx="2496820" cy="1872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77890" y="4698365"/>
            <a:ext cx="2554605" cy="19157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524875" y="952500"/>
            <a:ext cx="2492375" cy="18694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622665" y="2821940"/>
            <a:ext cx="2475230" cy="1858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622665" y="4729480"/>
            <a:ext cx="2491105" cy="18688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5430" y="2083435"/>
            <a:ext cx="2927985" cy="21964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" name="文本框 35"/>
          <p:cNvSpPr txBox="1"/>
          <p:nvPr/>
        </p:nvSpPr>
        <p:spPr>
          <a:xfrm>
            <a:off x="48895" y="-20320"/>
            <a:ext cx="6838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利用</a:t>
            </a:r>
            <a:r>
              <a:rPr lang="en-US" altLang="zh-CN" b="1"/>
              <a:t>partilegun</a:t>
            </a:r>
            <a:r>
              <a:rPr lang="zh-CN" altLang="en-US" b="1"/>
              <a:t>产生远离对撞点的单粒子</a:t>
            </a:r>
            <a:r>
              <a:rPr lang="en-US" altLang="zh-CN" b="1"/>
              <a:t>ElecM</a:t>
            </a:r>
            <a:r>
              <a:rPr lang="zh-CN" altLang="en-US" b="1"/>
              <a:t>，观察</a:t>
            </a:r>
            <a:r>
              <a:rPr lang="en-US" altLang="zh-CN" b="1"/>
              <a:t>cov00</a:t>
            </a:r>
            <a:r>
              <a:rPr lang="zh-CN" altLang="en-US" b="1"/>
              <a:t>分布</a:t>
            </a:r>
            <a:endParaRPr lang="zh-CN" altLang="en-US" b="1"/>
          </a:p>
        </p:txBody>
      </p:sp>
      <p:sp>
        <p:nvSpPr>
          <p:cNvPr id="16" name="文本框 15"/>
          <p:cNvSpPr txBox="1"/>
          <p:nvPr/>
        </p:nvSpPr>
        <p:spPr>
          <a:xfrm>
            <a:off x="209550" y="472440"/>
            <a:ext cx="2940685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2.0GeV </a:t>
            </a:r>
            <a:r>
              <a:rPr lang="en-US" altLang="zh-CN" sz="2800">
                <a:sym typeface="+mn-ea"/>
              </a:rPr>
              <a:t>cov00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3595370" y="383540"/>
            <a:ext cx="21272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0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5881370" y="347980"/>
            <a:ext cx="24822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3.6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8455025" y="323215"/>
            <a:ext cx="26682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dxy∈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9.8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16</a:t>
            </a:r>
            <a:r>
              <a:rPr lang="zh-CN" altLang="en-US">
                <a:sym typeface="+mn-ea"/>
              </a:rPr>
              <a:t>）</a:t>
            </a:r>
            <a:r>
              <a:rPr lang="en-US" altLang="zh-CN">
                <a:sym typeface="+mn-ea"/>
              </a:rPr>
              <a:t>cm </a:t>
            </a:r>
            <a:endParaRPr lang="en-US" altLang="zh-CN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60750" y="712470"/>
            <a:ext cx="2329180" cy="17468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18205" y="2485390"/>
            <a:ext cx="2413000" cy="18103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60750" y="4413885"/>
            <a:ext cx="2343150" cy="17576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789930" y="691515"/>
            <a:ext cx="2378710" cy="1784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796915" y="2459355"/>
            <a:ext cx="2407285" cy="18059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81370" y="4413885"/>
            <a:ext cx="2343785" cy="17583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277225" y="685165"/>
            <a:ext cx="2365375" cy="17741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277860" y="2459355"/>
            <a:ext cx="2406650" cy="18053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363585" y="4413885"/>
            <a:ext cx="2343785" cy="17583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9550" y="2272030"/>
            <a:ext cx="2854960" cy="2141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1790" y="4627245"/>
            <a:ext cx="30816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产生位置在原点处不会出现分层现象，随着能量的升高，分布差异</a:t>
            </a:r>
            <a:r>
              <a:rPr lang="zh-CN" altLang="en-US"/>
              <a:t>越小。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" name="文本框 32"/>
          <p:cNvSpPr txBox="1"/>
          <p:nvPr/>
        </p:nvSpPr>
        <p:spPr>
          <a:xfrm>
            <a:off x="534035" y="18034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dxy=0.71</a:t>
            </a:r>
            <a:r>
              <a:rPr lang="en-US" altLang="zh-CN" sz="800"/>
              <a:t>cm</a:t>
            </a:r>
            <a:endParaRPr lang="en-US" altLang="zh-CN" sz="800"/>
          </a:p>
        </p:txBody>
      </p:sp>
      <p:sp>
        <p:nvSpPr>
          <p:cNvPr id="35" name="文本框 34"/>
          <p:cNvSpPr txBox="1"/>
          <p:nvPr/>
        </p:nvSpPr>
        <p:spPr>
          <a:xfrm>
            <a:off x="487680" y="147256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dxy=1.41</a:t>
            </a:r>
            <a:r>
              <a:rPr lang="en-US" altLang="zh-CN" sz="800"/>
              <a:t>cm</a:t>
            </a:r>
            <a:endParaRPr lang="en-US" altLang="zh-CN" sz="800"/>
          </a:p>
        </p:txBody>
      </p:sp>
      <p:sp>
        <p:nvSpPr>
          <p:cNvPr id="36" name="文本框 35"/>
          <p:cNvSpPr txBox="1"/>
          <p:nvPr/>
        </p:nvSpPr>
        <p:spPr>
          <a:xfrm>
            <a:off x="534035" y="279654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dxy=2.83cm</a:t>
            </a:r>
            <a:endParaRPr lang="en-US" altLang="zh-CN" sz="800"/>
          </a:p>
        </p:txBody>
      </p:sp>
      <p:sp>
        <p:nvSpPr>
          <p:cNvPr id="37" name="文本框 36"/>
          <p:cNvSpPr txBox="1"/>
          <p:nvPr/>
        </p:nvSpPr>
        <p:spPr>
          <a:xfrm>
            <a:off x="534035" y="409448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dxy=4.24cm</a:t>
            </a:r>
            <a:endParaRPr lang="en-US" altLang="zh-CN" sz="800"/>
          </a:p>
        </p:txBody>
      </p:sp>
      <p:sp>
        <p:nvSpPr>
          <p:cNvPr id="38" name="文本框 37"/>
          <p:cNvSpPr txBox="1"/>
          <p:nvPr/>
        </p:nvSpPr>
        <p:spPr>
          <a:xfrm>
            <a:off x="487680" y="542671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dxy=5.66cm</a:t>
            </a:r>
            <a:endParaRPr lang="en-US" altLang="zh-CN" sz="800"/>
          </a:p>
        </p:txBody>
      </p:sp>
      <p:sp>
        <p:nvSpPr>
          <p:cNvPr id="39" name="文本框 38"/>
          <p:cNvSpPr txBox="1"/>
          <p:nvPr/>
        </p:nvSpPr>
        <p:spPr>
          <a:xfrm>
            <a:off x="2338705" y="19367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dxy=8.49cm</a:t>
            </a:r>
            <a:endParaRPr lang="en-US" altLang="zh-CN" sz="800"/>
          </a:p>
        </p:txBody>
      </p:sp>
      <p:sp>
        <p:nvSpPr>
          <p:cNvPr id="42" name="文本框 41"/>
          <p:cNvSpPr txBox="1"/>
          <p:nvPr/>
        </p:nvSpPr>
        <p:spPr>
          <a:xfrm>
            <a:off x="2190750" y="147701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dxy=11.31cm</a:t>
            </a:r>
            <a:endParaRPr lang="en-US" altLang="zh-CN" sz="800"/>
          </a:p>
        </p:txBody>
      </p:sp>
      <p:sp>
        <p:nvSpPr>
          <p:cNvPr id="43" name="文本框 42"/>
          <p:cNvSpPr txBox="1"/>
          <p:nvPr/>
        </p:nvSpPr>
        <p:spPr>
          <a:xfrm>
            <a:off x="2190750" y="278574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dxy=12.73cm</a:t>
            </a:r>
            <a:endParaRPr lang="en-US" altLang="zh-CN" sz="800"/>
          </a:p>
        </p:txBody>
      </p:sp>
      <p:sp>
        <p:nvSpPr>
          <p:cNvPr id="44" name="文本框 43"/>
          <p:cNvSpPr txBox="1"/>
          <p:nvPr/>
        </p:nvSpPr>
        <p:spPr>
          <a:xfrm>
            <a:off x="2338705" y="409448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dxy=14.14cm</a:t>
            </a:r>
            <a:endParaRPr lang="en-US" altLang="zh-CN" sz="800"/>
          </a:p>
        </p:txBody>
      </p:sp>
      <p:sp>
        <p:nvSpPr>
          <p:cNvPr id="50" name="文本框 49"/>
          <p:cNvSpPr txBox="1"/>
          <p:nvPr/>
        </p:nvSpPr>
        <p:spPr>
          <a:xfrm>
            <a:off x="1036320" y="-43815"/>
            <a:ext cx="257429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0.5GeV cov00</a:t>
            </a:r>
            <a:r>
              <a:rPr lang="zh-CN" altLang="en-US"/>
              <a:t>分布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51" name="文本框 50"/>
          <p:cNvSpPr txBox="1"/>
          <p:nvPr/>
        </p:nvSpPr>
        <p:spPr>
          <a:xfrm>
            <a:off x="4901565" y="-59055"/>
            <a:ext cx="257429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1.0GeV cov00</a:t>
            </a:r>
            <a:r>
              <a:rPr lang="zh-CN" altLang="en-US"/>
              <a:t>分布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52" name="文本框 51"/>
          <p:cNvSpPr txBox="1"/>
          <p:nvPr/>
        </p:nvSpPr>
        <p:spPr>
          <a:xfrm>
            <a:off x="8884920" y="-72390"/>
            <a:ext cx="257429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2.0GeV cov00</a:t>
            </a:r>
            <a:r>
              <a:rPr lang="zh-CN" altLang="en-US"/>
              <a:t>分布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53" name="文本框 52"/>
          <p:cNvSpPr txBox="1"/>
          <p:nvPr/>
        </p:nvSpPr>
        <p:spPr>
          <a:xfrm>
            <a:off x="4493895" y="16700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dxy=0.71</a:t>
            </a:r>
            <a:r>
              <a:rPr lang="en-US" altLang="zh-CN" sz="800"/>
              <a:t>cm</a:t>
            </a:r>
            <a:endParaRPr lang="en-US" altLang="zh-CN" sz="800"/>
          </a:p>
        </p:txBody>
      </p:sp>
      <p:sp>
        <p:nvSpPr>
          <p:cNvPr id="54" name="文本框 53"/>
          <p:cNvSpPr txBox="1"/>
          <p:nvPr/>
        </p:nvSpPr>
        <p:spPr>
          <a:xfrm>
            <a:off x="4544060" y="145923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dxy=1.41</a:t>
            </a:r>
            <a:r>
              <a:rPr lang="en-US" altLang="zh-CN" sz="800"/>
              <a:t>cm</a:t>
            </a:r>
            <a:endParaRPr lang="en-US" altLang="zh-CN" sz="800"/>
          </a:p>
        </p:txBody>
      </p:sp>
      <p:sp>
        <p:nvSpPr>
          <p:cNvPr id="55" name="文本框 54"/>
          <p:cNvSpPr txBox="1"/>
          <p:nvPr/>
        </p:nvSpPr>
        <p:spPr>
          <a:xfrm>
            <a:off x="4493895" y="278320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dxy=2.83cm</a:t>
            </a:r>
            <a:endParaRPr lang="en-US" altLang="zh-CN" sz="800"/>
          </a:p>
        </p:txBody>
      </p:sp>
      <p:sp>
        <p:nvSpPr>
          <p:cNvPr id="56" name="文本框 55"/>
          <p:cNvSpPr txBox="1"/>
          <p:nvPr/>
        </p:nvSpPr>
        <p:spPr>
          <a:xfrm>
            <a:off x="4572000" y="408114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dxy=4.24cm</a:t>
            </a:r>
            <a:endParaRPr lang="en-US" altLang="zh-CN" sz="800"/>
          </a:p>
        </p:txBody>
      </p:sp>
      <p:sp>
        <p:nvSpPr>
          <p:cNvPr id="57" name="文本框 56"/>
          <p:cNvSpPr txBox="1"/>
          <p:nvPr/>
        </p:nvSpPr>
        <p:spPr>
          <a:xfrm>
            <a:off x="4572000" y="541337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dxy=5.66cm</a:t>
            </a:r>
            <a:endParaRPr lang="en-US" altLang="zh-CN" sz="800"/>
          </a:p>
        </p:txBody>
      </p:sp>
      <p:sp>
        <p:nvSpPr>
          <p:cNvPr id="58" name="文本框 57"/>
          <p:cNvSpPr txBox="1"/>
          <p:nvPr/>
        </p:nvSpPr>
        <p:spPr>
          <a:xfrm>
            <a:off x="6298565" y="18034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dxy=8.49cm</a:t>
            </a:r>
            <a:endParaRPr lang="en-US" altLang="zh-CN" sz="800"/>
          </a:p>
        </p:txBody>
      </p:sp>
      <p:sp>
        <p:nvSpPr>
          <p:cNvPr id="59" name="文本框 58"/>
          <p:cNvSpPr txBox="1"/>
          <p:nvPr/>
        </p:nvSpPr>
        <p:spPr>
          <a:xfrm>
            <a:off x="6397625" y="147701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dxy=11.31cm</a:t>
            </a:r>
            <a:endParaRPr lang="en-US" altLang="zh-CN" sz="800"/>
          </a:p>
        </p:txBody>
      </p:sp>
      <p:sp>
        <p:nvSpPr>
          <p:cNvPr id="60" name="文本框 59"/>
          <p:cNvSpPr txBox="1"/>
          <p:nvPr/>
        </p:nvSpPr>
        <p:spPr>
          <a:xfrm>
            <a:off x="6397625" y="278574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dxy=12.73cm</a:t>
            </a:r>
            <a:endParaRPr lang="en-US" altLang="zh-CN" sz="800"/>
          </a:p>
        </p:txBody>
      </p:sp>
      <p:sp>
        <p:nvSpPr>
          <p:cNvPr id="61" name="文本框 60"/>
          <p:cNvSpPr txBox="1"/>
          <p:nvPr/>
        </p:nvSpPr>
        <p:spPr>
          <a:xfrm>
            <a:off x="6397625" y="408114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dxy=14.14cm</a:t>
            </a:r>
            <a:endParaRPr lang="en-US" altLang="zh-CN" sz="800"/>
          </a:p>
        </p:txBody>
      </p:sp>
      <p:sp>
        <p:nvSpPr>
          <p:cNvPr id="62" name="文本框 61"/>
          <p:cNvSpPr txBox="1"/>
          <p:nvPr/>
        </p:nvSpPr>
        <p:spPr>
          <a:xfrm>
            <a:off x="8488045" y="18224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dxy=0.71</a:t>
            </a:r>
            <a:r>
              <a:rPr lang="en-US" altLang="zh-CN" sz="800"/>
              <a:t>cm</a:t>
            </a:r>
            <a:endParaRPr lang="en-US" altLang="zh-CN" sz="800"/>
          </a:p>
        </p:txBody>
      </p:sp>
      <p:sp>
        <p:nvSpPr>
          <p:cNvPr id="63" name="文本框 62"/>
          <p:cNvSpPr txBox="1"/>
          <p:nvPr/>
        </p:nvSpPr>
        <p:spPr>
          <a:xfrm>
            <a:off x="8441690" y="147447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dxy=1.41</a:t>
            </a:r>
            <a:r>
              <a:rPr lang="en-US" altLang="zh-CN" sz="800"/>
              <a:t>cm</a:t>
            </a:r>
            <a:endParaRPr lang="en-US" altLang="zh-CN" sz="800"/>
          </a:p>
        </p:txBody>
      </p:sp>
      <p:sp>
        <p:nvSpPr>
          <p:cNvPr id="64" name="文本框 63"/>
          <p:cNvSpPr txBox="1"/>
          <p:nvPr/>
        </p:nvSpPr>
        <p:spPr>
          <a:xfrm>
            <a:off x="8488045" y="279844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dxy=2.83cm</a:t>
            </a:r>
            <a:endParaRPr lang="en-US" altLang="zh-CN" sz="800"/>
          </a:p>
        </p:txBody>
      </p:sp>
      <p:sp>
        <p:nvSpPr>
          <p:cNvPr id="65" name="文本框 64"/>
          <p:cNvSpPr txBox="1"/>
          <p:nvPr/>
        </p:nvSpPr>
        <p:spPr>
          <a:xfrm>
            <a:off x="8488045" y="409638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dxy=4.24cm</a:t>
            </a:r>
            <a:endParaRPr lang="en-US" altLang="zh-CN" sz="800"/>
          </a:p>
        </p:txBody>
      </p:sp>
      <p:sp>
        <p:nvSpPr>
          <p:cNvPr id="66" name="文本框 65"/>
          <p:cNvSpPr txBox="1"/>
          <p:nvPr/>
        </p:nvSpPr>
        <p:spPr>
          <a:xfrm>
            <a:off x="8441690" y="542861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dxy=5.66cm</a:t>
            </a:r>
            <a:endParaRPr lang="en-US" altLang="zh-CN" sz="800"/>
          </a:p>
        </p:txBody>
      </p:sp>
      <p:sp>
        <p:nvSpPr>
          <p:cNvPr id="67" name="文本框 66"/>
          <p:cNvSpPr txBox="1"/>
          <p:nvPr/>
        </p:nvSpPr>
        <p:spPr>
          <a:xfrm>
            <a:off x="10292715" y="19558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dxy=8.49cm</a:t>
            </a:r>
            <a:endParaRPr lang="en-US" altLang="zh-CN" sz="800"/>
          </a:p>
        </p:txBody>
      </p:sp>
      <p:sp>
        <p:nvSpPr>
          <p:cNvPr id="68" name="文本框 67"/>
          <p:cNvSpPr txBox="1"/>
          <p:nvPr/>
        </p:nvSpPr>
        <p:spPr>
          <a:xfrm>
            <a:off x="10427335" y="153733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dxy=11.31cm</a:t>
            </a:r>
            <a:endParaRPr lang="en-US" altLang="zh-CN" sz="800"/>
          </a:p>
        </p:txBody>
      </p:sp>
      <p:sp>
        <p:nvSpPr>
          <p:cNvPr id="69" name="文本框 68"/>
          <p:cNvSpPr txBox="1"/>
          <p:nvPr/>
        </p:nvSpPr>
        <p:spPr>
          <a:xfrm>
            <a:off x="10292715" y="279844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dxy=12.73cm</a:t>
            </a:r>
            <a:endParaRPr lang="en-US" altLang="zh-CN" sz="800"/>
          </a:p>
        </p:txBody>
      </p:sp>
      <p:sp>
        <p:nvSpPr>
          <p:cNvPr id="70" name="文本框 69"/>
          <p:cNvSpPr txBox="1"/>
          <p:nvPr/>
        </p:nvSpPr>
        <p:spPr>
          <a:xfrm>
            <a:off x="10292715" y="409448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dxy=14.14cm</a:t>
            </a:r>
            <a:endParaRPr lang="en-US" altLang="zh-CN" sz="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3380"/>
            <a:ext cx="1696085" cy="1163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140"/>
            <a:ext cx="1696720" cy="1203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" y="2955290"/>
            <a:ext cx="1711960" cy="1209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" y="4269740"/>
            <a:ext cx="1651000" cy="11703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5" y="5640705"/>
            <a:ext cx="1711960" cy="1203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315" y="384810"/>
            <a:ext cx="1614170" cy="11525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2290" y="1651635"/>
            <a:ext cx="1664335" cy="11804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2290" y="2957830"/>
            <a:ext cx="1648460" cy="113855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1340" y="4295140"/>
            <a:ext cx="1645285" cy="11449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7960" y="338455"/>
            <a:ext cx="1669415" cy="11734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0180" y="1636395"/>
            <a:ext cx="1687195" cy="116014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97960" y="2955290"/>
            <a:ext cx="1638300" cy="114109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0180" y="4269740"/>
            <a:ext cx="1656080" cy="1170940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97960" y="5586095"/>
            <a:ext cx="1734820" cy="1248410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9455" y="338455"/>
            <a:ext cx="1659255" cy="119189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56605" y="1628140"/>
            <a:ext cx="1658620" cy="115506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95340" y="2957830"/>
            <a:ext cx="1619885" cy="115887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95340" y="4269740"/>
            <a:ext cx="1713865" cy="1205230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98460" y="373380"/>
            <a:ext cx="1692275" cy="115697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31480" y="1651635"/>
            <a:ext cx="1659255" cy="114681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31480" y="2957830"/>
            <a:ext cx="1657350" cy="116903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1480" y="4269740"/>
            <a:ext cx="1656715" cy="1151255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31480" y="5586095"/>
            <a:ext cx="1704975" cy="1213485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29165" y="384810"/>
            <a:ext cx="1663700" cy="119888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18370" y="1691005"/>
            <a:ext cx="1651635" cy="1141095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818370" y="2960370"/>
            <a:ext cx="1715135" cy="1207770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818370" y="4258310"/>
            <a:ext cx="1657985" cy="11626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764540" y="57785"/>
            <a:ext cx="257429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0.5GeV rxy</a:t>
            </a:r>
            <a:r>
              <a:rPr lang="zh-CN" altLang="en-US"/>
              <a:t>分布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4058920" y="68580"/>
            <a:ext cx="257429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1.0GeV rxy</a:t>
            </a:r>
            <a:r>
              <a:rPr lang="zh-CN" altLang="en-US"/>
              <a:t>分布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7258685" y="83820"/>
            <a:ext cx="257429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2.0GeV rxy</a:t>
            </a:r>
            <a:r>
              <a:rPr lang="zh-CN" altLang="en-US"/>
              <a:t>分布</a:t>
            </a:r>
            <a:endParaRPr lang="en-US" altLang="zh-CN"/>
          </a:p>
          <a:p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487680" y="41719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dxy=0.71</a:t>
            </a:r>
            <a:r>
              <a:rPr lang="en-US" altLang="zh-CN" sz="800"/>
              <a:t>cm</a:t>
            </a:r>
            <a:endParaRPr lang="en-US" altLang="zh-CN" sz="800"/>
          </a:p>
        </p:txBody>
      </p:sp>
      <p:sp>
        <p:nvSpPr>
          <p:cNvPr id="35" name="文本框 34"/>
          <p:cNvSpPr txBox="1"/>
          <p:nvPr/>
        </p:nvSpPr>
        <p:spPr>
          <a:xfrm>
            <a:off x="487680" y="160147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dxy=1.41</a:t>
            </a:r>
            <a:r>
              <a:rPr lang="en-US" altLang="zh-CN" sz="800"/>
              <a:t>cm</a:t>
            </a:r>
            <a:endParaRPr lang="en-US" altLang="zh-CN" sz="800"/>
          </a:p>
        </p:txBody>
      </p:sp>
      <p:sp>
        <p:nvSpPr>
          <p:cNvPr id="36" name="文本框 35"/>
          <p:cNvSpPr txBox="1"/>
          <p:nvPr/>
        </p:nvSpPr>
        <p:spPr>
          <a:xfrm>
            <a:off x="534035" y="279654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dxy=2.83cm</a:t>
            </a:r>
            <a:endParaRPr lang="en-US" altLang="zh-CN" sz="800"/>
          </a:p>
        </p:txBody>
      </p:sp>
      <p:sp>
        <p:nvSpPr>
          <p:cNvPr id="37" name="文本框 36"/>
          <p:cNvSpPr txBox="1"/>
          <p:nvPr/>
        </p:nvSpPr>
        <p:spPr>
          <a:xfrm>
            <a:off x="534035" y="406527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dxy=4.24cm</a:t>
            </a:r>
            <a:endParaRPr lang="en-US" altLang="zh-CN" sz="800"/>
          </a:p>
        </p:txBody>
      </p:sp>
      <p:sp>
        <p:nvSpPr>
          <p:cNvPr id="38" name="文本框 37"/>
          <p:cNvSpPr txBox="1"/>
          <p:nvPr/>
        </p:nvSpPr>
        <p:spPr>
          <a:xfrm>
            <a:off x="487680" y="533400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dxy=5.66cm</a:t>
            </a:r>
            <a:endParaRPr lang="en-US" altLang="zh-CN" sz="800"/>
          </a:p>
        </p:txBody>
      </p:sp>
      <p:sp>
        <p:nvSpPr>
          <p:cNvPr id="39" name="文本框 38"/>
          <p:cNvSpPr txBox="1"/>
          <p:nvPr/>
        </p:nvSpPr>
        <p:spPr>
          <a:xfrm>
            <a:off x="2243455" y="37084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dxy=8.49cm</a:t>
            </a:r>
            <a:endParaRPr lang="en-US" altLang="zh-CN" sz="800"/>
          </a:p>
        </p:txBody>
      </p:sp>
      <p:sp>
        <p:nvSpPr>
          <p:cNvPr id="42" name="文本框 41"/>
          <p:cNvSpPr txBox="1"/>
          <p:nvPr/>
        </p:nvSpPr>
        <p:spPr>
          <a:xfrm>
            <a:off x="2190750" y="160147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dxy=11.31cm</a:t>
            </a:r>
            <a:endParaRPr lang="en-US" altLang="zh-CN" sz="800"/>
          </a:p>
        </p:txBody>
      </p:sp>
      <p:sp>
        <p:nvSpPr>
          <p:cNvPr id="43" name="文本框 42"/>
          <p:cNvSpPr txBox="1"/>
          <p:nvPr/>
        </p:nvSpPr>
        <p:spPr>
          <a:xfrm>
            <a:off x="2190750" y="278574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dxy=12.73cm</a:t>
            </a:r>
            <a:endParaRPr lang="en-US" altLang="zh-CN" sz="800"/>
          </a:p>
        </p:txBody>
      </p:sp>
      <p:sp>
        <p:nvSpPr>
          <p:cNvPr id="44" name="文本框 43"/>
          <p:cNvSpPr txBox="1"/>
          <p:nvPr/>
        </p:nvSpPr>
        <p:spPr>
          <a:xfrm>
            <a:off x="2338705" y="404431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dxy=14.14cm</a:t>
            </a:r>
            <a:endParaRPr lang="en-US" altLang="zh-CN" sz="800"/>
          </a:p>
        </p:txBody>
      </p:sp>
      <p:sp>
        <p:nvSpPr>
          <p:cNvPr id="45" name="文本框 44"/>
          <p:cNvSpPr txBox="1"/>
          <p:nvPr/>
        </p:nvSpPr>
        <p:spPr>
          <a:xfrm>
            <a:off x="4003040" y="37084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dxy=0.71</a:t>
            </a:r>
            <a:r>
              <a:rPr lang="en-US" altLang="zh-CN" sz="800"/>
              <a:t>cm</a:t>
            </a:r>
            <a:endParaRPr lang="en-US" altLang="zh-CN" sz="800"/>
          </a:p>
        </p:txBody>
      </p:sp>
      <p:sp>
        <p:nvSpPr>
          <p:cNvPr id="46" name="文本框 45"/>
          <p:cNvSpPr txBox="1"/>
          <p:nvPr/>
        </p:nvSpPr>
        <p:spPr>
          <a:xfrm>
            <a:off x="4003040" y="160147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dxy=1.41</a:t>
            </a:r>
            <a:r>
              <a:rPr lang="en-US" altLang="zh-CN" sz="800"/>
              <a:t>cm</a:t>
            </a:r>
            <a:endParaRPr lang="en-US" altLang="zh-CN" sz="800"/>
          </a:p>
        </p:txBody>
      </p:sp>
      <p:sp>
        <p:nvSpPr>
          <p:cNvPr id="47" name="文本框 46"/>
          <p:cNvSpPr txBox="1"/>
          <p:nvPr/>
        </p:nvSpPr>
        <p:spPr>
          <a:xfrm>
            <a:off x="4049395" y="279654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dxy=2.83cm</a:t>
            </a:r>
            <a:endParaRPr lang="en-US" altLang="zh-CN" sz="800"/>
          </a:p>
        </p:txBody>
      </p:sp>
      <p:sp>
        <p:nvSpPr>
          <p:cNvPr id="48" name="文本框 47"/>
          <p:cNvSpPr txBox="1"/>
          <p:nvPr/>
        </p:nvSpPr>
        <p:spPr>
          <a:xfrm>
            <a:off x="4058920" y="404431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dxy=4.24cm</a:t>
            </a:r>
            <a:endParaRPr lang="en-US" altLang="zh-CN" sz="800"/>
          </a:p>
        </p:txBody>
      </p:sp>
      <p:sp>
        <p:nvSpPr>
          <p:cNvPr id="49" name="文本框 48"/>
          <p:cNvSpPr txBox="1"/>
          <p:nvPr/>
        </p:nvSpPr>
        <p:spPr>
          <a:xfrm>
            <a:off x="4049395" y="533400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dxy=5.66cm</a:t>
            </a:r>
            <a:endParaRPr lang="en-US" altLang="zh-CN" sz="800"/>
          </a:p>
        </p:txBody>
      </p:sp>
      <p:sp>
        <p:nvSpPr>
          <p:cNvPr id="50" name="文本框 49"/>
          <p:cNvSpPr txBox="1"/>
          <p:nvPr/>
        </p:nvSpPr>
        <p:spPr>
          <a:xfrm>
            <a:off x="5706110" y="37084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dxy=8.49cm</a:t>
            </a:r>
            <a:endParaRPr lang="en-US" altLang="zh-CN" sz="800"/>
          </a:p>
        </p:txBody>
      </p:sp>
      <p:sp>
        <p:nvSpPr>
          <p:cNvPr id="51" name="文本框 50"/>
          <p:cNvSpPr txBox="1"/>
          <p:nvPr/>
        </p:nvSpPr>
        <p:spPr>
          <a:xfrm>
            <a:off x="5706110" y="160147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dxy=11.31cm</a:t>
            </a:r>
            <a:endParaRPr lang="en-US" altLang="zh-CN" sz="800"/>
          </a:p>
        </p:txBody>
      </p:sp>
      <p:sp>
        <p:nvSpPr>
          <p:cNvPr id="52" name="文本框 51"/>
          <p:cNvSpPr txBox="1"/>
          <p:nvPr/>
        </p:nvSpPr>
        <p:spPr>
          <a:xfrm>
            <a:off x="5706110" y="278574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dxy=12.73cm</a:t>
            </a:r>
            <a:endParaRPr lang="en-US" altLang="zh-CN" sz="800"/>
          </a:p>
        </p:txBody>
      </p:sp>
      <p:sp>
        <p:nvSpPr>
          <p:cNvPr id="53" name="文本框 52"/>
          <p:cNvSpPr txBox="1"/>
          <p:nvPr/>
        </p:nvSpPr>
        <p:spPr>
          <a:xfrm>
            <a:off x="5854065" y="404431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dxy=14.14cm</a:t>
            </a:r>
            <a:endParaRPr lang="en-US" altLang="zh-CN" sz="800"/>
          </a:p>
        </p:txBody>
      </p:sp>
      <p:sp>
        <p:nvSpPr>
          <p:cNvPr id="54" name="文本框 53"/>
          <p:cNvSpPr txBox="1"/>
          <p:nvPr/>
        </p:nvSpPr>
        <p:spPr>
          <a:xfrm>
            <a:off x="7393305" y="37084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dxy=0.71</a:t>
            </a:r>
            <a:r>
              <a:rPr lang="en-US" altLang="zh-CN" sz="800"/>
              <a:t>cm</a:t>
            </a:r>
            <a:endParaRPr lang="en-US" altLang="zh-CN" sz="800"/>
          </a:p>
        </p:txBody>
      </p:sp>
      <p:sp>
        <p:nvSpPr>
          <p:cNvPr id="55" name="文本框 54"/>
          <p:cNvSpPr txBox="1"/>
          <p:nvPr/>
        </p:nvSpPr>
        <p:spPr>
          <a:xfrm>
            <a:off x="7393305" y="160147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dxy=1.41</a:t>
            </a:r>
            <a:r>
              <a:rPr lang="en-US" altLang="zh-CN" sz="800"/>
              <a:t>cm</a:t>
            </a:r>
            <a:endParaRPr lang="en-US" altLang="zh-CN" sz="800"/>
          </a:p>
        </p:txBody>
      </p:sp>
      <p:sp>
        <p:nvSpPr>
          <p:cNvPr id="56" name="文本框 55"/>
          <p:cNvSpPr txBox="1"/>
          <p:nvPr/>
        </p:nvSpPr>
        <p:spPr>
          <a:xfrm>
            <a:off x="7439660" y="279654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dxy=2.83cm</a:t>
            </a:r>
            <a:endParaRPr lang="en-US" altLang="zh-CN" sz="800"/>
          </a:p>
        </p:txBody>
      </p:sp>
      <p:sp>
        <p:nvSpPr>
          <p:cNvPr id="57" name="文本框 56"/>
          <p:cNvSpPr txBox="1"/>
          <p:nvPr/>
        </p:nvSpPr>
        <p:spPr>
          <a:xfrm>
            <a:off x="7439660" y="406527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dxy=4.24cm</a:t>
            </a:r>
            <a:endParaRPr lang="en-US" altLang="zh-CN" sz="800"/>
          </a:p>
        </p:txBody>
      </p:sp>
      <p:sp>
        <p:nvSpPr>
          <p:cNvPr id="58" name="文本框 57"/>
          <p:cNvSpPr txBox="1"/>
          <p:nvPr/>
        </p:nvSpPr>
        <p:spPr>
          <a:xfrm>
            <a:off x="7393305" y="533400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dxy=5.66cm</a:t>
            </a:r>
            <a:endParaRPr lang="en-US" altLang="zh-CN" sz="800"/>
          </a:p>
        </p:txBody>
      </p:sp>
      <p:sp>
        <p:nvSpPr>
          <p:cNvPr id="59" name="文本框 58"/>
          <p:cNvSpPr txBox="1"/>
          <p:nvPr/>
        </p:nvSpPr>
        <p:spPr>
          <a:xfrm>
            <a:off x="9096375" y="34163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dxy=8.49cm</a:t>
            </a:r>
            <a:endParaRPr lang="en-US" altLang="zh-CN" sz="800"/>
          </a:p>
        </p:txBody>
      </p:sp>
      <p:sp>
        <p:nvSpPr>
          <p:cNvPr id="60" name="文本框 59"/>
          <p:cNvSpPr txBox="1"/>
          <p:nvPr/>
        </p:nvSpPr>
        <p:spPr>
          <a:xfrm>
            <a:off x="9096375" y="1601470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dxy=11.31cm</a:t>
            </a:r>
            <a:endParaRPr lang="en-US" altLang="zh-CN" sz="800"/>
          </a:p>
        </p:txBody>
      </p:sp>
      <p:sp>
        <p:nvSpPr>
          <p:cNvPr id="61" name="文本框 60"/>
          <p:cNvSpPr txBox="1"/>
          <p:nvPr/>
        </p:nvSpPr>
        <p:spPr>
          <a:xfrm>
            <a:off x="9096375" y="278574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dxy=12.73cm</a:t>
            </a:r>
            <a:endParaRPr lang="en-US" altLang="zh-CN" sz="800"/>
          </a:p>
        </p:txBody>
      </p:sp>
      <p:sp>
        <p:nvSpPr>
          <p:cNvPr id="62" name="文本框 61"/>
          <p:cNvSpPr txBox="1"/>
          <p:nvPr/>
        </p:nvSpPr>
        <p:spPr>
          <a:xfrm>
            <a:off x="9244330" y="4044315"/>
            <a:ext cx="7366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"/>
              <a:t>dxy=14.14cm</a:t>
            </a:r>
            <a:endParaRPr lang="en-US" altLang="zh-CN" sz="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9915"/>
            <a:ext cx="1519555" cy="1076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490"/>
            <a:ext cx="1461770" cy="1070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3705"/>
            <a:ext cx="1519555" cy="10941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58310"/>
            <a:ext cx="1584960" cy="1136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47995"/>
            <a:ext cx="1584325" cy="11423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240" y="555625"/>
            <a:ext cx="1533525" cy="11099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025" y="1761490"/>
            <a:ext cx="1461770" cy="10883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6240" y="2948305"/>
            <a:ext cx="1518920" cy="10960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4025" y="4229735"/>
            <a:ext cx="1586230" cy="1184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4085" y="555625"/>
            <a:ext cx="1497965" cy="11099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4085" y="1745615"/>
            <a:ext cx="1546225" cy="11334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4085" y="2951480"/>
            <a:ext cx="1550035" cy="11360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4075" y="4188460"/>
            <a:ext cx="1630045" cy="11874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7260" y="5547995"/>
            <a:ext cx="1618615" cy="11861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9370" y="537210"/>
            <a:ext cx="1559560" cy="11283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5725" y="1771015"/>
            <a:ext cx="1467485" cy="10744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5725" y="2948305"/>
            <a:ext cx="1586865" cy="11620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65725" y="4229735"/>
            <a:ext cx="1586865" cy="11626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71970" y="537210"/>
            <a:ext cx="1562735" cy="11290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21500" y="1745615"/>
            <a:ext cx="1513205" cy="11150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21500" y="2948305"/>
            <a:ext cx="1595755" cy="1162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17055" y="4229735"/>
            <a:ext cx="1654810" cy="119062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21500" y="5547995"/>
            <a:ext cx="1651000" cy="121666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72500" y="520700"/>
            <a:ext cx="1579245" cy="116205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572500" y="1761490"/>
            <a:ext cx="1517015" cy="110426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75040" y="2951480"/>
            <a:ext cx="1576070" cy="1151255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75040" y="4229735"/>
            <a:ext cx="1669415" cy="12198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315085" y="83185"/>
            <a:ext cx="1430655" cy="207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dxy=0.71</a:t>
            </a:r>
            <a:r>
              <a:rPr lang="en-US" altLang="zh-CN"/>
              <a:t>cm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29540" y="132715"/>
            <a:ext cx="1010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0.5G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3401695" y="83185"/>
            <a:ext cx="1010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1.0G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6290310" y="132715"/>
            <a:ext cx="1010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2.0G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30" name="文本框 29"/>
          <p:cNvSpPr txBox="1"/>
          <p:nvPr/>
        </p:nvSpPr>
        <p:spPr>
          <a:xfrm>
            <a:off x="9097645" y="2073275"/>
            <a:ext cx="2833370" cy="1876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相同产生点，相同击中层内，在低能时，</a:t>
            </a:r>
            <a:r>
              <a:rPr lang="en-US" altLang="zh-CN"/>
              <a:t>e</a:t>
            </a:r>
            <a:r>
              <a:rPr lang="zh-CN" altLang="en-US"/>
              <a:t>跟</a:t>
            </a:r>
            <a:r>
              <a:rPr lang="en-US" altLang="zh-CN"/>
              <a:t>Pi</a:t>
            </a:r>
            <a:r>
              <a:rPr lang="zh-CN" altLang="en-US"/>
              <a:t>基本相似，</a:t>
            </a:r>
            <a:r>
              <a:rPr lang="en-US" altLang="zh-CN"/>
              <a:t>p</a:t>
            </a:r>
            <a:r>
              <a:rPr lang="zh-CN" altLang="en-US"/>
              <a:t>和</a:t>
            </a:r>
            <a:r>
              <a:rPr lang="en-US" altLang="zh-CN"/>
              <a:t>k</a:t>
            </a:r>
            <a:r>
              <a:rPr lang="zh-CN" altLang="en-US"/>
              <a:t>与</a:t>
            </a:r>
            <a:r>
              <a:rPr lang="zh-CN" altLang="en-US"/>
              <a:t>另两种差异大一些，随着能量的升高，</a:t>
            </a:r>
            <a:r>
              <a:rPr lang="zh-CN" altLang="en-US">
                <a:sym typeface="+mn-ea"/>
              </a:rPr>
              <a:t>不同粒子的</a:t>
            </a:r>
            <a:r>
              <a:rPr lang="en-US" altLang="zh-CN">
                <a:sym typeface="+mn-ea"/>
              </a:rPr>
              <a:t>cov00</a:t>
            </a:r>
            <a:r>
              <a:rPr lang="zh-CN" altLang="en-US">
                <a:sym typeface="+mn-ea"/>
              </a:rPr>
              <a:t>分布差异</a:t>
            </a:r>
            <a:r>
              <a:rPr lang="zh-CN" altLang="en-US">
                <a:sym typeface="+mn-ea"/>
              </a:rPr>
              <a:t>会减小。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2440" y="433705"/>
            <a:ext cx="2755900" cy="1688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01695" y="433705"/>
            <a:ext cx="2738755" cy="17545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84265" y="448945"/>
            <a:ext cx="2913380" cy="17392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72440" y="2325370"/>
            <a:ext cx="2663825" cy="191516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498215" y="2380615"/>
            <a:ext cx="2642870" cy="189928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91580" y="2389505"/>
            <a:ext cx="2805430" cy="18180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72440" y="4556760"/>
            <a:ext cx="2687955" cy="193230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568700" y="4538980"/>
            <a:ext cx="2615565" cy="188023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431280" y="4538980"/>
            <a:ext cx="2747010" cy="1814830"/>
          </a:xfrm>
          <a:prstGeom prst="rect">
            <a:avLst/>
          </a:prstGeom>
        </p:spPr>
      </p:pic>
      <p:sp>
        <p:nvSpPr>
          <p:cNvPr id="35" name="文本框 34"/>
          <p:cNvSpPr txBox="1"/>
          <p:nvPr>
            <p:custDataLst>
              <p:tags r:id="rId23"/>
            </p:custDataLst>
          </p:nvPr>
        </p:nvSpPr>
        <p:spPr>
          <a:xfrm>
            <a:off x="4258310" y="83185"/>
            <a:ext cx="1430655" cy="207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dxy=0.71</a:t>
            </a:r>
            <a:r>
              <a:rPr lang="en-US" altLang="zh-CN"/>
              <a:t>cm</a:t>
            </a:r>
            <a:endParaRPr lang="en-US" altLang="zh-CN"/>
          </a:p>
        </p:txBody>
      </p:sp>
      <p:sp>
        <p:nvSpPr>
          <p:cNvPr id="36" name="文本框 35"/>
          <p:cNvSpPr txBox="1"/>
          <p:nvPr>
            <p:custDataLst>
              <p:tags r:id="rId24"/>
            </p:custDataLst>
          </p:nvPr>
        </p:nvSpPr>
        <p:spPr>
          <a:xfrm>
            <a:off x="7202170" y="132715"/>
            <a:ext cx="1430655" cy="207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dxy=0.71</a:t>
            </a:r>
            <a:r>
              <a:rPr lang="en-US" altLang="zh-CN"/>
              <a:t>cm</a:t>
            </a:r>
            <a:endParaRPr lang="en-US" altLang="zh-CN"/>
          </a:p>
        </p:txBody>
      </p:sp>
      <p:sp>
        <p:nvSpPr>
          <p:cNvPr id="37" name="文本框 36"/>
          <p:cNvSpPr txBox="1"/>
          <p:nvPr>
            <p:custDataLst>
              <p:tags r:id="rId25"/>
            </p:custDataLst>
          </p:nvPr>
        </p:nvSpPr>
        <p:spPr>
          <a:xfrm>
            <a:off x="1139825" y="2032000"/>
            <a:ext cx="1430655" cy="207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dxy=5.66cm</a:t>
            </a:r>
            <a:endParaRPr lang="en-US" altLang="zh-CN"/>
          </a:p>
        </p:txBody>
      </p:sp>
      <p:sp>
        <p:nvSpPr>
          <p:cNvPr id="38" name="文本框 37"/>
          <p:cNvSpPr txBox="1"/>
          <p:nvPr>
            <p:custDataLst>
              <p:tags r:id="rId26"/>
            </p:custDataLst>
          </p:nvPr>
        </p:nvSpPr>
        <p:spPr>
          <a:xfrm>
            <a:off x="4258310" y="2073275"/>
            <a:ext cx="1430655" cy="207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dxy=5.66cm</a:t>
            </a:r>
            <a:endParaRPr lang="en-US" altLang="zh-CN"/>
          </a:p>
        </p:txBody>
      </p:sp>
      <p:sp>
        <p:nvSpPr>
          <p:cNvPr id="39" name="文本框 38"/>
          <p:cNvSpPr txBox="1"/>
          <p:nvPr>
            <p:custDataLst>
              <p:tags r:id="rId27"/>
            </p:custDataLst>
          </p:nvPr>
        </p:nvSpPr>
        <p:spPr>
          <a:xfrm>
            <a:off x="7004050" y="2122170"/>
            <a:ext cx="1430655" cy="207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dxy=5.66cm</a:t>
            </a:r>
            <a:endParaRPr lang="en-US" altLang="zh-CN"/>
          </a:p>
        </p:txBody>
      </p:sp>
      <p:sp>
        <p:nvSpPr>
          <p:cNvPr id="40" name="文本框 39"/>
          <p:cNvSpPr txBox="1"/>
          <p:nvPr>
            <p:custDataLst>
              <p:tags r:id="rId28"/>
            </p:custDataLst>
          </p:nvPr>
        </p:nvSpPr>
        <p:spPr>
          <a:xfrm>
            <a:off x="1139825" y="4279265"/>
            <a:ext cx="1430655" cy="207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dxy=11.31cm</a:t>
            </a:r>
            <a:endParaRPr lang="en-US" altLang="zh-CN"/>
          </a:p>
        </p:txBody>
      </p:sp>
      <p:sp>
        <p:nvSpPr>
          <p:cNvPr id="41" name="文本框 40"/>
          <p:cNvSpPr txBox="1"/>
          <p:nvPr>
            <p:custDataLst>
              <p:tags r:id="rId29"/>
            </p:custDataLst>
          </p:nvPr>
        </p:nvSpPr>
        <p:spPr>
          <a:xfrm>
            <a:off x="4387215" y="4240530"/>
            <a:ext cx="1430655" cy="207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dxy=11.31cm</a:t>
            </a:r>
            <a:endParaRPr lang="en-US" altLang="zh-CN"/>
          </a:p>
        </p:txBody>
      </p:sp>
      <p:sp>
        <p:nvSpPr>
          <p:cNvPr id="42" name="文本框 41"/>
          <p:cNvSpPr txBox="1"/>
          <p:nvPr>
            <p:custDataLst>
              <p:tags r:id="rId30"/>
            </p:custDataLst>
          </p:nvPr>
        </p:nvSpPr>
        <p:spPr>
          <a:xfrm>
            <a:off x="7068820" y="4269740"/>
            <a:ext cx="1430655" cy="207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dxy=11.31cm</a:t>
            </a:r>
            <a:endParaRPr lang="en-US" altLang="zh-CN"/>
          </a:p>
        </p:txBody>
      </p:sp>
      <p:sp>
        <p:nvSpPr>
          <p:cNvPr id="4" name="文本框 3"/>
          <p:cNvSpPr txBox="1"/>
          <p:nvPr>
            <p:custDataLst>
              <p:tags r:id="rId31"/>
            </p:custDataLst>
          </p:nvPr>
        </p:nvSpPr>
        <p:spPr>
          <a:xfrm>
            <a:off x="83820" y="2122170"/>
            <a:ext cx="1010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0.5G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5" name="文本框 4"/>
          <p:cNvSpPr txBox="1"/>
          <p:nvPr>
            <p:custDataLst>
              <p:tags r:id="rId32"/>
            </p:custDataLst>
          </p:nvPr>
        </p:nvSpPr>
        <p:spPr>
          <a:xfrm>
            <a:off x="188595" y="4269740"/>
            <a:ext cx="1010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0.5G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33"/>
            </p:custDataLst>
          </p:nvPr>
        </p:nvSpPr>
        <p:spPr>
          <a:xfrm>
            <a:off x="3312795" y="2122170"/>
            <a:ext cx="1010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1.0G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34"/>
            </p:custDataLst>
          </p:nvPr>
        </p:nvSpPr>
        <p:spPr>
          <a:xfrm>
            <a:off x="3376930" y="4269740"/>
            <a:ext cx="1010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1.0G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1" name="文本框 10"/>
          <p:cNvSpPr txBox="1"/>
          <p:nvPr>
            <p:custDataLst>
              <p:tags r:id="rId35"/>
            </p:custDataLst>
          </p:nvPr>
        </p:nvSpPr>
        <p:spPr>
          <a:xfrm>
            <a:off x="6205220" y="2120900"/>
            <a:ext cx="1010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2.0G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36"/>
            </p:custDataLst>
          </p:nvPr>
        </p:nvSpPr>
        <p:spPr>
          <a:xfrm>
            <a:off x="6205220" y="4269740"/>
            <a:ext cx="1010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2.0G</a:t>
            </a:r>
            <a:r>
              <a:rPr lang="en-US" altLang="zh-CN"/>
              <a:t>eV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9403080" y="398780"/>
            <a:ext cx="1387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一维</a:t>
            </a:r>
            <a:r>
              <a:rPr lang="zh-CN" altLang="en-US"/>
              <a:t>分布</a:t>
            </a:r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8991600" y="4638040"/>
            <a:ext cx="2939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不同粒子的</a:t>
            </a:r>
            <a:r>
              <a:rPr lang="en-US" altLang="zh-CN" b="1"/>
              <a:t>cov00</a:t>
            </a:r>
            <a:r>
              <a:rPr lang="zh-CN" altLang="en-US" b="1"/>
              <a:t>存在</a:t>
            </a:r>
            <a:r>
              <a:rPr lang="zh-CN" altLang="en-US" b="1"/>
              <a:t>较小差异</a:t>
            </a:r>
            <a:endParaRPr lang="zh-CN" altLang="en-US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8300" y="255270"/>
            <a:ext cx="116395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首先，把整个径向范围按</a:t>
            </a:r>
            <a:r>
              <a:rPr lang="en-US" altLang="zh-CN"/>
              <a:t> rxy </a:t>
            </a:r>
            <a:r>
              <a:rPr lang="zh-CN" altLang="en-US"/>
              <a:t>分成若干个分箱，对每个分箱内的</a:t>
            </a:r>
            <a:r>
              <a:rPr lang="en-US" altLang="zh-CN"/>
              <a:t> cov00 </a:t>
            </a:r>
            <a:r>
              <a:rPr lang="zh-CN" altLang="en-US"/>
              <a:t>取自然对数。用中位数和分位数宽度来描述每个分箱的分布中心和宽度。自动选取最内层作为标准层（</a:t>
            </a:r>
            <a:r>
              <a:rPr lang="en-US" altLang="zh-CN"/>
              <a:t>ITK layer1</a:t>
            </a:r>
            <a:r>
              <a:rPr lang="zh-CN" altLang="en-US"/>
              <a:t>），然后在对数域对每个分箱做均值对齐：校正公式：</a:t>
            </a:r>
            <a:r>
              <a:rPr lang="en-US" altLang="zh-CN">
                <a:sym typeface="+mn-ea"/>
              </a:rPr>
              <a:t>yprime = y - mu_bin + mu_target;</a:t>
            </a:r>
            <a:endParaRPr lang="en-US" altLang="zh-CN"/>
          </a:p>
          <a:p>
            <a:r>
              <a:rPr lang="zh-CN" altLang="en-US"/>
              <a:t>最后再指数还原，得到新的校正量</a:t>
            </a:r>
            <a:r>
              <a:rPr lang="en-US" altLang="zh-CN"/>
              <a:t> cov00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97505"/>
            <a:ext cx="7626985" cy="36817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5310" y="1454150"/>
            <a:ext cx="10144760" cy="14433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sym typeface="+mn-ea"/>
              </a:rPr>
              <a:t>yprime</a:t>
            </a:r>
            <a:r>
              <a:rPr lang="zh-CN" altLang="en-US">
                <a:sym typeface="+mn-ea"/>
              </a:rPr>
              <a:t>：校正后的</a:t>
            </a:r>
            <a:r>
              <a:rPr lang="en-US" altLang="zh-CN">
                <a:sym typeface="+mn-ea"/>
              </a:rPr>
              <a:t>log(cov00)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y</a:t>
            </a:r>
            <a:r>
              <a:rPr lang="zh-CN" altLang="en-US">
                <a:sym typeface="+mn-ea"/>
              </a:rPr>
              <a:t>：当前事例的</a:t>
            </a:r>
            <a:r>
              <a:rPr lang="en-US" altLang="zh-CN">
                <a:sym typeface="+mn-ea"/>
              </a:rPr>
              <a:t>log(cov00)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mu_bin</a:t>
            </a:r>
            <a:r>
              <a:rPr lang="zh-CN" altLang="en-US">
                <a:sym typeface="+mn-ea"/>
              </a:rPr>
              <a:t>：当前</a:t>
            </a:r>
            <a:r>
              <a:rPr lang="en-US" altLang="zh-CN">
                <a:sym typeface="+mn-ea"/>
              </a:rPr>
              <a:t>bin</a:t>
            </a:r>
            <a:r>
              <a:rPr lang="zh-CN" altLang="en-US">
                <a:sym typeface="+mn-ea"/>
              </a:rPr>
              <a:t>内</a:t>
            </a:r>
            <a:r>
              <a:rPr lang="en-US" altLang="zh-CN">
                <a:sym typeface="+mn-ea"/>
              </a:rPr>
              <a:t>log(cov00)</a:t>
            </a:r>
            <a:r>
              <a:rPr lang="zh-CN" altLang="en-US">
                <a:sym typeface="+mn-ea"/>
              </a:rPr>
              <a:t>中位数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mu_target</a:t>
            </a:r>
            <a:r>
              <a:rPr lang="zh-CN" altLang="en-US">
                <a:sym typeface="+mn-ea"/>
              </a:rPr>
              <a:t>：标准层</a:t>
            </a:r>
            <a:r>
              <a:rPr lang="en-US" altLang="zh-CN">
                <a:sym typeface="+mn-ea"/>
              </a:rPr>
              <a:t>log(cov00)</a:t>
            </a:r>
            <a:r>
              <a:rPr lang="zh-CN" altLang="en-US">
                <a:sym typeface="+mn-ea"/>
              </a:rPr>
              <a:t>中位数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985" y="2952750"/>
            <a:ext cx="4568825" cy="34270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8270" y="67945"/>
            <a:ext cx="2842260" cy="2343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" y="104775"/>
            <a:ext cx="2889250" cy="2305685"/>
          </a:xfrm>
          <a:prstGeom prst="rect">
            <a:avLst/>
          </a:prstGeom>
        </p:spPr>
      </p:pic>
      <p:pic>
        <p:nvPicPr>
          <p:cNvPr id="6" name="图片 5" descr="1078747741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6745" y="735965"/>
            <a:ext cx="914400" cy="914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23150" y="5855970"/>
            <a:ext cx="28289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不考虑</a:t>
            </a:r>
            <a:r>
              <a:rPr lang="en-US" altLang="zh-CN"/>
              <a:t>trackid</a:t>
            </a:r>
            <a:r>
              <a:rPr lang="zh-CN" altLang="en-US"/>
              <a:t>后效率提升，由左图变成</a:t>
            </a:r>
            <a:r>
              <a:rPr lang="zh-CN" altLang="en-US"/>
              <a:t>右图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270" y="4730115"/>
            <a:ext cx="3083560" cy="21259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265" y="2503805"/>
            <a:ext cx="3013710" cy="2165985"/>
          </a:xfrm>
          <a:prstGeom prst="rect">
            <a:avLst/>
          </a:prstGeom>
        </p:spPr>
      </p:pic>
      <p:pic>
        <p:nvPicPr>
          <p:cNvPr id="8" name="图片 7" descr="1078747741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3870" y="3129280"/>
            <a:ext cx="914400" cy="914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65" y="4629150"/>
            <a:ext cx="3098800" cy="2227580"/>
          </a:xfrm>
          <a:prstGeom prst="rect">
            <a:avLst/>
          </a:prstGeom>
        </p:spPr>
      </p:pic>
      <p:pic>
        <p:nvPicPr>
          <p:cNvPr id="9" name="图片 8" descr="1078747741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62275" y="5335905"/>
            <a:ext cx="914400" cy="914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270" y="2466975"/>
            <a:ext cx="3007995" cy="2162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3425" y="148590"/>
            <a:ext cx="2371725" cy="19939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580245" y="2715895"/>
            <a:ext cx="25177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不是新几何，所以导致范围不太一样，缩小范围后（如左图）与示例图基本一致，最终效率达到</a:t>
            </a:r>
            <a:r>
              <a:rPr lang="en-US" altLang="zh-CN"/>
              <a:t>1.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7210" y="2411095"/>
            <a:ext cx="2693035" cy="19354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941560" y="148590"/>
            <a:ext cx="19481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蓝线是十度以内光子数大于等于一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9941560" y="1220470"/>
            <a:ext cx="214566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绿线是十度以内光子能量大于</a:t>
            </a:r>
            <a:r>
              <a:rPr lang="en-US" altLang="zh-CN"/>
              <a:t>truth</a:t>
            </a:r>
            <a:r>
              <a:rPr lang="zh-CN" altLang="en-US"/>
              <a:t>的百分之二十</a:t>
            </a:r>
            <a:r>
              <a:rPr lang="en-US" altLang="zh-CN"/>
              <a:t>.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25" y="4525645"/>
            <a:ext cx="2825750" cy="2030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4525645"/>
            <a:ext cx="2824480" cy="2030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90" y="4525645"/>
            <a:ext cx="2826385" cy="2030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5" y="2564130"/>
            <a:ext cx="2751455" cy="19615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675" y="2520950"/>
            <a:ext cx="2893695" cy="19608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9035" y="2520950"/>
            <a:ext cx="2818765" cy="1960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55" y="588645"/>
            <a:ext cx="2789555" cy="19323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8180" y="567055"/>
            <a:ext cx="2833370" cy="19538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4435" y="536575"/>
            <a:ext cx="2793365" cy="19405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8610" y="349885"/>
            <a:ext cx="241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full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60325" y="2398395"/>
            <a:ext cx="254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fast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197485" y="102235"/>
            <a:ext cx="6543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rhopi</a:t>
            </a:r>
            <a:r>
              <a:rPr lang="zh-CN" altLang="en-US"/>
              <a:t>衰变道中不同</a:t>
            </a:r>
            <a:r>
              <a:rPr lang="en-US" altLang="zh-CN"/>
              <a:t>pi0</a:t>
            </a:r>
            <a:r>
              <a:rPr lang="zh-CN" altLang="en-US"/>
              <a:t>动量区间全模拟与</a:t>
            </a:r>
            <a:r>
              <a:rPr lang="zh-CN" altLang="en-US"/>
              <a:t>快模拟对比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378950" y="880110"/>
            <a:ext cx="2580005" cy="913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低动量时</a:t>
            </a:r>
            <a:r>
              <a:rPr lang="en-US" altLang="zh-CN"/>
              <a:t>pi0</a:t>
            </a:r>
            <a:r>
              <a:rPr lang="zh-CN" altLang="en-US"/>
              <a:t>质量谱</a:t>
            </a:r>
            <a:r>
              <a:rPr lang="zh-CN" altLang="en-US"/>
              <a:t>差异较大。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308465" y="3502025"/>
            <a:ext cx="2650490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低动量 </a:t>
            </a:r>
            <a:r>
              <a:rPr lang="en-US" altLang="zh-CN" sz="1600"/>
              <a:t>π⁰ </a:t>
            </a:r>
            <a:r>
              <a:rPr lang="zh-CN" altLang="en-US" sz="1600"/>
              <a:t>对应的两个 </a:t>
            </a:r>
            <a:r>
              <a:rPr lang="en-US" altLang="zh-CN" sz="1600"/>
              <a:t>γ </a:t>
            </a:r>
            <a:r>
              <a:rPr lang="zh-CN" altLang="en-US" sz="1600"/>
              <a:t>能量更低，能量低分辨率相对能量高的</a:t>
            </a:r>
            <a:r>
              <a:rPr lang="zh-CN" altLang="en-US" sz="1600"/>
              <a:t>较差。</a:t>
            </a:r>
            <a:endParaRPr lang="zh-CN" altLang="en-US" sz="1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524,&quot;left&quot;:221.2,&quot;top&quot;:5.3,&quot;width&quot;:650.6}"/>
</p:tagLst>
</file>

<file path=ppt/tags/tag10.xml><?xml version="1.0" encoding="utf-8"?>
<p:tagLst xmlns:p="http://schemas.openxmlformats.org/presentationml/2006/main">
  <p:tag name="KSO_WM_DIAGRAM_VIRTUALLY_FRAME" val="{&quot;height&quot;:524,&quot;left&quot;:221.2,&quot;top&quot;:5.3,&quot;width&quot;:684.25}"/>
</p:tagLst>
</file>

<file path=ppt/tags/tag11.xml><?xml version="1.0" encoding="utf-8"?>
<p:tagLst xmlns:p="http://schemas.openxmlformats.org/presentationml/2006/main">
  <p:tag name="KSO_WM_DIAGRAM_VIRTUALLY_FRAME" val="{&quot;height&quot;:524,&quot;left&quot;:221.2,&quot;top&quot;:5.3,&quot;width&quot;:684.25}"/>
</p:tagLst>
</file>

<file path=ppt/tags/tag12.xml><?xml version="1.0" encoding="utf-8"?>
<p:tagLst xmlns:p="http://schemas.openxmlformats.org/presentationml/2006/main">
  <p:tag name="KSO_WM_DIAGRAM_VIRTUALLY_FRAME" val="{&quot;height&quot;:524,&quot;left&quot;:221.2,&quot;top&quot;:5.3,&quot;width&quot;:684.25}"/>
</p:tagLst>
</file>

<file path=ppt/tags/tag13.xml><?xml version="1.0" encoding="utf-8"?>
<p:tagLst xmlns:p="http://schemas.openxmlformats.org/presentationml/2006/main">
  <p:tag name="KSO_WM_DIAGRAM_VIRTUALLY_FRAME" val="{&quot;height&quot;:524,&quot;left&quot;:221.2,&quot;top&quot;:5.3,&quot;width&quot;:684.25}"/>
</p:tagLst>
</file>

<file path=ppt/tags/tag14.xml><?xml version="1.0" encoding="utf-8"?>
<p:tagLst xmlns:p="http://schemas.openxmlformats.org/presentationml/2006/main">
  <p:tag name="KSO_WM_DIAGRAM_VIRTUALLY_FRAME" val="{&quot;height&quot;:524,&quot;left&quot;:221.2,&quot;top&quot;:5.3,&quot;width&quot;:684.25}"/>
</p:tagLst>
</file>

<file path=ppt/tags/tag15.xml><?xml version="1.0" encoding="utf-8"?>
<p:tagLst xmlns:p="http://schemas.openxmlformats.org/presentationml/2006/main">
  <p:tag name="KSO_WM_DIAGRAM_VIRTUALLY_FRAME" val="{&quot;height&quot;:524,&quot;left&quot;:221.2,&quot;top&quot;:5.3,&quot;width&quot;:684.25}"/>
</p:tagLst>
</file>

<file path=ppt/tags/tag16.xml><?xml version="1.0" encoding="utf-8"?>
<p:tagLst xmlns:p="http://schemas.openxmlformats.org/presentationml/2006/main">
  <p:tag name="KSO_WM_DIAGRAM_VIRTUALLY_FRAME" val="{&quot;height&quot;:524,&quot;left&quot;:221.2,&quot;top&quot;:5.3,&quot;width&quot;:654.65}"/>
</p:tagLst>
</file>

<file path=ppt/tags/tag17.xml><?xml version="1.0" encoding="utf-8"?>
<p:tagLst xmlns:p="http://schemas.openxmlformats.org/presentationml/2006/main">
  <p:tag name="KSO_WM_DIAGRAM_VIRTUALLY_FRAME" val="{&quot;height&quot;:524,&quot;left&quot;:221.2,&quot;top&quot;:5.3,&quot;width&quot;:654.65}"/>
</p:tagLst>
</file>

<file path=ppt/tags/tag18.xml><?xml version="1.0" encoding="utf-8"?>
<p:tagLst xmlns:p="http://schemas.openxmlformats.org/presentationml/2006/main">
  <p:tag name="KSO_WM_DIAGRAM_VIRTUALLY_FRAME" val="{&quot;height&quot;:524,&quot;left&quot;:221.2,&quot;top&quot;:5.3,&quot;width&quot;:654.65}"/>
</p:tagLst>
</file>

<file path=ppt/tags/tag19.xml><?xml version="1.0" encoding="utf-8"?>
<p:tagLst xmlns:p="http://schemas.openxmlformats.org/presentationml/2006/main">
  <p:tag name="KSO_WM_DIAGRAM_VIRTUALLY_FRAME" val="{&quot;height&quot;:524,&quot;left&quot;:221.2,&quot;top&quot;:5.3,&quot;width&quot;:654.65}"/>
</p:tagLst>
</file>

<file path=ppt/tags/tag2.xml><?xml version="1.0" encoding="utf-8"?>
<p:tagLst xmlns:p="http://schemas.openxmlformats.org/presentationml/2006/main">
  <p:tag name="KSO_WM_DIAGRAM_VIRTUALLY_FRAME" val="{&quot;height&quot;:524,&quot;left&quot;:221.2,&quot;top&quot;:5.3,&quot;width&quot;:650.6}"/>
</p:tagLst>
</file>

<file path=ppt/tags/tag20.xml><?xml version="1.0" encoding="utf-8"?>
<p:tagLst xmlns:p="http://schemas.openxmlformats.org/presentationml/2006/main">
  <p:tag name="KSO_WM_DIAGRAM_VIRTUALLY_FRAME" val="{&quot;height&quot;:524,&quot;left&quot;:221.2,&quot;top&quot;:5.3,&quot;width&quot;:654.65}"/>
</p:tagLst>
</file>

<file path=ppt/tags/tag21.xml><?xml version="1.0" encoding="utf-8"?>
<p:tagLst xmlns:p="http://schemas.openxmlformats.org/presentationml/2006/main">
  <p:tag name="KSO_WM_DIAGRAM_VIRTUALLY_FRAME" val="{&quot;height&quot;:524,&quot;left&quot;:221.2,&quot;top&quot;:5.3,&quot;width&quot;:654.65}"/>
</p:tagLst>
</file>

<file path=ppt/tags/tag22.xml><?xml version="1.0" encoding="utf-8"?>
<p:tagLst xmlns:p="http://schemas.openxmlformats.org/presentationml/2006/main">
  <p:tag name="KSO_WM_DIAGRAM_VIRTUALLY_FRAME" val="{&quot;height&quot;:524,&quot;left&quot;:221.2,&quot;top&quot;:5.3,&quot;width&quot;:654.65}"/>
</p:tagLst>
</file>

<file path=ppt/tags/tag23.xml><?xml version="1.0" encoding="utf-8"?>
<p:tagLst xmlns:p="http://schemas.openxmlformats.org/presentationml/2006/main">
  <p:tag name="KSO_WM_DIAGRAM_VIRTUALLY_FRAME" val="{&quot;height&quot;:524,&quot;left&quot;:221.2,&quot;top&quot;:5.3,&quot;width&quot;:654.65}"/>
</p:tagLst>
</file>

<file path=ppt/tags/tag24.xml><?xml version="1.0" encoding="utf-8"?>
<p:tagLst xmlns:p="http://schemas.openxmlformats.org/presentationml/2006/main">
  <p:tag name="KSO_WM_DIAGRAM_VIRTUALLY_FRAME" val="{&quot;height&quot;:524,&quot;left&quot;:221.2,&quot;top&quot;:5.3,&quot;width&quot;:654.65}"/>
</p:tagLst>
</file>

<file path=ppt/tags/tag25.xml><?xml version="1.0" encoding="utf-8"?>
<p:tagLst xmlns:p="http://schemas.openxmlformats.org/presentationml/2006/main">
  <p:tag name="KSO_WM_DIAGRAM_VIRTUALLY_FRAME" val="{&quot;height&quot;:524,&quot;left&quot;:221.2,&quot;top&quot;:5.3,&quot;width&quot;:654.65}"/>
</p:tagLst>
</file>

<file path=ppt/tags/tag26.xml><?xml version="1.0" encoding="utf-8"?>
<p:tagLst xmlns:p="http://schemas.openxmlformats.org/presentationml/2006/main">
  <p:tag name="KSO_WM_DIAGRAM_VIRTUALLY_FRAME" val="{&quot;height&quot;:524,&quot;left&quot;:221.2,&quot;top&quot;:5.3,&quot;width&quot;:654.65}"/>
</p:tagLst>
</file>

<file path=ppt/tags/tag27.xml><?xml version="1.0" encoding="utf-8"?>
<p:tagLst xmlns:p="http://schemas.openxmlformats.org/presentationml/2006/main">
  <p:tag name="KSO_WM_DIAGRAM_VIRTUALLY_FRAME" val="{&quot;height&quot;:524,&quot;left&quot;:221.2,&quot;top&quot;:5.3,&quot;width&quot;:654.65}"/>
</p:tagLst>
</file>

<file path=ppt/tags/tag28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29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3.xml><?xml version="1.0" encoding="utf-8"?>
<p:tagLst xmlns:p="http://schemas.openxmlformats.org/presentationml/2006/main">
  <p:tag name="KSO_WM_DIAGRAM_VIRTUALLY_FRAME" val="{&quot;height&quot;:524,&quot;left&quot;:221.2,&quot;top&quot;:5.3,&quot;width&quot;:650.6}"/>
</p:tagLst>
</file>

<file path=ppt/tags/tag30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31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32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33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34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35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36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37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38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39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4.xml><?xml version="1.0" encoding="utf-8"?>
<p:tagLst xmlns:p="http://schemas.openxmlformats.org/presentationml/2006/main">
  <p:tag name="KSO_WM_DIAGRAM_VIRTUALLY_FRAME" val="{&quot;height&quot;:524,&quot;left&quot;:221.2,&quot;top&quot;:5.3,&quot;width&quot;:684.25}"/>
</p:tagLst>
</file>

<file path=ppt/tags/tag40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41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42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43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44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45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46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47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48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49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5.xml><?xml version="1.0" encoding="utf-8"?>
<p:tagLst xmlns:p="http://schemas.openxmlformats.org/presentationml/2006/main">
  <p:tag name="KSO_WM_DIAGRAM_VIRTUALLY_FRAME" val="{&quot;height&quot;:524,&quot;left&quot;:221.2,&quot;top&quot;:5.3,&quot;width&quot;:684.25}"/>
</p:tagLst>
</file>

<file path=ppt/tags/tag50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51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52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53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54.xml><?xml version="1.0" encoding="utf-8"?>
<p:tagLst xmlns:p="http://schemas.openxmlformats.org/presentationml/2006/main">
  <p:tag name="KSO_WM_DIAGRAM_VIRTUALLY_FRAME" val="{&quot;height&quot;:504.4,&quot;left&quot;:10.2,&quot;top&quot;:6.55,&quot;width&quot;:712.5}"/>
</p:tagLst>
</file>

<file path=ppt/tags/tag6.xml><?xml version="1.0" encoding="utf-8"?>
<p:tagLst xmlns:p="http://schemas.openxmlformats.org/presentationml/2006/main">
  <p:tag name="KSO_WM_DIAGRAM_VIRTUALLY_FRAME" val="{&quot;height&quot;:524,&quot;left&quot;:221.2,&quot;top&quot;:5.3,&quot;width&quot;:684.25}"/>
</p:tagLst>
</file>

<file path=ppt/tags/tag7.xml><?xml version="1.0" encoding="utf-8"?>
<p:tagLst xmlns:p="http://schemas.openxmlformats.org/presentationml/2006/main">
  <p:tag name="KSO_WM_DIAGRAM_VIRTUALLY_FRAME" val="{&quot;height&quot;:524,&quot;left&quot;:221.2,&quot;top&quot;:5.3,&quot;width&quot;:684.25}"/>
</p:tagLst>
</file>

<file path=ppt/tags/tag8.xml><?xml version="1.0" encoding="utf-8"?>
<p:tagLst xmlns:p="http://schemas.openxmlformats.org/presentationml/2006/main">
  <p:tag name="KSO_WM_DIAGRAM_VIRTUALLY_FRAME" val="{&quot;height&quot;:524,&quot;left&quot;:221.2,&quot;top&quot;:5.3,&quot;width&quot;:684.25}"/>
</p:tagLst>
</file>

<file path=ppt/tags/tag9.xml><?xml version="1.0" encoding="utf-8"?>
<p:tagLst xmlns:p="http://schemas.openxmlformats.org/presentationml/2006/main">
  <p:tag name="KSO_WM_DIAGRAM_VIRTUALLY_FRAME" val="{&quot;height&quot;:524,&quot;left&quot;:221.2,&quot;top&quot;:5.3,&quot;width&quot;:684.2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1997</Words>
  <Application>WPS 演示</Application>
  <PresentationFormat>宽屏</PresentationFormat>
  <Paragraphs>251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xiaoxia liang</dc:creator>
  <cp:lastModifiedBy>梁晓霞</cp:lastModifiedBy>
  <cp:revision>54</cp:revision>
  <dcterms:created xsi:type="dcterms:W3CDTF">2023-08-09T12:44:00Z</dcterms:created>
  <dcterms:modified xsi:type="dcterms:W3CDTF">2026-03-16T04:15:30Z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68A19025A5CE49A9834B1A493111075C_12</vt:lpwstr>
  </property>
</Properties>
</file>