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80"/>
  </p:handoutMasterIdLst>
  <p:sldIdLst>
    <p:sldId id="319" r:id="rId3"/>
    <p:sldId id="543" r:id="rId4"/>
    <p:sldId id="320" r:id="rId5"/>
    <p:sldId id="540" r:id="rId6"/>
    <p:sldId id="332" r:id="rId7"/>
    <p:sldId id="330" r:id="rId8"/>
    <p:sldId id="517" r:id="rId9"/>
    <p:sldId id="266" r:id="rId10"/>
    <p:sldId id="474" r:id="rId11"/>
    <p:sldId id="475" r:id="rId12"/>
    <p:sldId id="470" r:id="rId13"/>
    <p:sldId id="476" r:id="rId14"/>
    <p:sldId id="544" r:id="rId15"/>
    <p:sldId id="267" r:id="rId16"/>
    <p:sldId id="519" r:id="rId18"/>
    <p:sldId id="481" r:id="rId19"/>
    <p:sldId id="268" r:id="rId20"/>
    <p:sldId id="484" r:id="rId21"/>
    <p:sldId id="485" r:id="rId22"/>
    <p:sldId id="615" r:id="rId23"/>
    <p:sldId id="618" r:id="rId24"/>
    <p:sldId id="614" r:id="rId25"/>
    <p:sldId id="616" r:id="rId26"/>
    <p:sldId id="617" r:id="rId27"/>
    <p:sldId id="322" r:id="rId28"/>
    <p:sldId id="486" r:id="rId29"/>
    <p:sldId id="487" r:id="rId30"/>
    <p:sldId id="488" r:id="rId31"/>
    <p:sldId id="269" r:id="rId32"/>
    <p:sldId id="491" r:id="rId33"/>
    <p:sldId id="613" r:id="rId34"/>
    <p:sldId id="270" r:id="rId35"/>
    <p:sldId id="321" r:id="rId36"/>
    <p:sldId id="493" r:id="rId37"/>
    <p:sldId id="323" r:id="rId38"/>
    <p:sldId id="325" r:id="rId39"/>
    <p:sldId id="326" r:id="rId40"/>
    <p:sldId id="533" r:id="rId41"/>
    <p:sldId id="534" r:id="rId42"/>
    <p:sldId id="674" r:id="rId43"/>
    <p:sldId id="538" r:id="rId44"/>
    <p:sldId id="498" r:id="rId45"/>
    <p:sldId id="532" r:id="rId46"/>
    <p:sldId id="541" r:id="rId47"/>
    <p:sldId id="257" r:id="rId48"/>
    <p:sldId id="258" r:id="rId49"/>
    <p:sldId id="259" r:id="rId50"/>
    <p:sldId id="354" r:id="rId51"/>
    <p:sldId id="355" r:id="rId52"/>
    <p:sldId id="356" r:id="rId53"/>
    <p:sldId id="359" r:id="rId54"/>
    <p:sldId id="361" r:id="rId55"/>
    <p:sldId id="362" r:id="rId56"/>
    <p:sldId id="367" r:id="rId57"/>
    <p:sldId id="370" r:id="rId58"/>
    <p:sldId id="371" r:id="rId59"/>
    <p:sldId id="546" r:id="rId60"/>
    <p:sldId id="372" r:id="rId61"/>
    <p:sldId id="373" r:id="rId62"/>
    <p:sldId id="376" r:id="rId63"/>
    <p:sldId id="377" r:id="rId64"/>
    <p:sldId id="545" r:id="rId65"/>
    <p:sldId id="302" r:id="rId66"/>
    <p:sldId id="379" r:id="rId67"/>
    <p:sldId id="380" r:id="rId68"/>
    <p:sldId id="382" r:id="rId69"/>
    <p:sldId id="383" r:id="rId70"/>
    <p:sldId id="301" r:id="rId71"/>
    <p:sldId id="387" r:id="rId72"/>
    <p:sldId id="305" r:id="rId73"/>
    <p:sldId id="304" r:id="rId74"/>
    <p:sldId id="298" r:id="rId75"/>
    <p:sldId id="388" r:id="rId76"/>
    <p:sldId id="310" r:id="rId77"/>
    <p:sldId id="309" r:id="rId78"/>
    <p:sldId id="318" r:id="rId7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9"/>
    <p:restoredTop sz="94740"/>
  </p:normalViewPr>
  <p:slideViewPr>
    <p:cSldViewPr>
      <p:cViewPr varScale="1">
        <p:scale>
          <a:sx n="124" d="100"/>
          <a:sy n="124" d="100"/>
        </p:scale>
        <p:origin x="1720" y="168"/>
      </p:cViewPr>
      <p:guideLst>
        <p:guide orient="horz" pos="2160"/>
        <p:guide pos="2880"/>
      </p:guideLst>
    </p:cSldViewPr>
  </p:slideViewPr>
  <p:notesTextViewPr>
    <p:cViewPr>
      <p:scale>
        <a:sx n="100" d="100"/>
        <a:sy n="100" d="100"/>
      </p:scale>
      <p:origin x="0" y="0"/>
    </p:cViewPr>
  </p:notesTextViewPr>
  <p:notesViewPr>
    <p:cSldViewPr>
      <p:cViewPr varScale="1">
        <p:scale>
          <a:sx n="70" d="100"/>
          <a:sy n="70" d="100"/>
        </p:scale>
        <p:origin x="2760"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handoutMaster" Target="handoutMasters/handoutMaster1.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2D0780-C9DC-465F-8A1B-799D61BDFFA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FC14D-D2AA-4083-9F5A-7FA399F9A20E}"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2519CE-CC76-47B7-B3EB-3853486A735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7BD3B-B2D1-422B-8B8A-871650B79CB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dirty="0">
                <a:solidFill>
                  <a:srgbClr val="C00000"/>
                </a:solidFill>
              </a:rPr>
              <a:t>1995</a:t>
            </a:r>
            <a:r>
              <a:rPr kumimoji="0" lang="zh-CN" altLang="en-US" sz="1200" dirty="0">
                <a:solidFill>
                  <a:srgbClr val="C00000"/>
                </a:solidFill>
              </a:rPr>
              <a:t>年</a:t>
            </a:r>
            <a:r>
              <a:rPr kumimoji="0" lang="en-US" altLang="zh-CN" sz="1200" dirty="0">
                <a:solidFill>
                  <a:srgbClr val="C00000"/>
                </a:solidFill>
              </a:rPr>
              <a:t>10</a:t>
            </a:r>
            <a:r>
              <a:rPr kumimoji="0" lang="zh-CN" altLang="en-US" sz="1200" dirty="0">
                <a:solidFill>
                  <a:srgbClr val="C00000"/>
                </a:solidFill>
              </a:rPr>
              <a:t>月</a:t>
            </a:r>
            <a:r>
              <a:rPr kumimoji="0" lang="en-US" altLang="zh-CN" sz="1200" dirty="0">
                <a:solidFill>
                  <a:srgbClr val="C00000"/>
                </a:solidFill>
              </a:rPr>
              <a:t>6</a:t>
            </a:r>
            <a:r>
              <a:rPr kumimoji="0" lang="zh-CN" altLang="en-US" sz="1200" dirty="0">
                <a:solidFill>
                  <a:srgbClr val="C00000"/>
                </a:solidFill>
              </a:rPr>
              <a:t>日，</a:t>
            </a:r>
            <a:r>
              <a:rPr kumimoji="0" lang="en-US" altLang="zh-CN" sz="1200" dirty="0">
                <a:solidFill>
                  <a:srgbClr val="C00000"/>
                </a:solidFill>
              </a:rPr>
              <a:t>Michael Mayor &amp; Didier </a:t>
            </a:r>
            <a:r>
              <a:rPr kumimoji="0" lang="en-US" altLang="zh-CN" sz="1200" dirty="0" err="1">
                <a:solidFill>
                  <a:srgbClr val="C00000"/>
                </a:solidFill>
              </a:rPr>
              <a:t>Queloz</a:t>
            </a:r>
            <a:r>
              <a:rPr kumimoji="0" lang="zh-CN" altLang="en-US" sz="1200" dirty="0">
                <a:solidFill>
                  <a:srgbClr val="C00000"/>
                </a:solidFill>
              </a:rPr>
              <a:t>发现恒星</a:t>
            </a:r>
            <a:r>
              <a:rPr kumimoji="0" lang="en-US" altLang="zh-CN" sz="1200" dirty="0">
                <a:solidFill>
                  <a:srgbClr val="C00000"/>
                </a:solidFill>
              </a:rPr>
              <a:t>51 </a:t>
            </a:r>
            <a:r>
              <a:rPr kumimoji="0" lang="en-US" altLang="zh-CN" sz="1200" dirty="0" err="1">
                <a:solidFill>
                  <a:srgbClr val="C00000"/>
                </a:solidFill>
              </a:rPr>
              <a:t>Pegasi</a:t>
            </a:r>
            <a:r>
              <a:rPr kumimoji="0" lang="zh-CN" altLang="en-US" sz="1200" dirty="0">
                <a:solidFill>
                  <a:srgbClr val="C00000"/>
                </a:solidFill>
              </a:rPr>
              <a:t>（飞马座）周围存在一个行星！</a:t>
            </a:r>
            <a:r>
              <a:rPr kumimoji="0" lang="en-US" altLang="zh-CN" sz="1200" dirty="0"/>
              <a:t>G5</a:t>
            </a:r>
            <a:r>
              <a:rPr kumimoji="0" lang="zh-CN" altLang="en-US" sz="1200" dirty="0"/>
              <a:t>型恒星，质量约为</a:t>
            </a:r>
            <a:r>
              <a:rPr kumimoji="0" lang="en-US" altLang="zh-CN" sz="1200" dirty="0"/>
              <a:t>1.06</a:t>
            </a:r>
            <a:r>
              <a:rPr kumimoji="0" lang="zh-CN" altLang="en-US" sz="1200" dirty="0"/>
              <a:t>太阳质量，温度比太阳略低，距离地球：</a:t>
            </a:r>
            <a:r>
              <a:rPr kumimoji="0" lang="en-US" altLang="zh-CN" sz="1200" dirty="0"/>
              <a:t>45</a:t>
            </a:r>
            <a:r>
              <a:rPr kumimoji="0" lang="zh-CN" altLang="en-US" sz="1200" dirty="0"/>
              <a:t>光年。</a:t>
            </a:r>
            <a:endParaRPr kumimoji="0" lang="zh-CN" altLang="en-US" sz="1200" dirty="0"/>
          </a:p>
        </p:txBody>
      </p:sp>
      <p:sp>
        <p:nvSpPr>
          <p:cNvPr id="4" name="灯片编号占位符 3"/>
          <p:cNvSpPr>
            <a:spLocks noGrp="1"/>
          </p:cNvSpPr>
          <p:nvPr>
            <p:ph type="sldNum" sz="quarter" idx="5"/>
          </p:nvPr>
        </p:nvSpPr>
        <p:spPr/>
        <p:txBody>
          <a:bodyPr/>
          <a:lstStyle/>
          <a:p>
            <a:fld id="{3507BD3B-B2D1-422B-8B8A-871650B79CB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3C42E62-AA3B-7746-B626-1FB83388C456}" type="slidenum">
              <a:rPr lang="en-US" altLang="zh-CN"/>
            </a:fld>
            <a:endParaRPr lang="en-US" altLang="zh-CN"/>
          </a:p>
        </p:txBody>
      </p:sp>
      <p:sp>
        <p:nvSpPr>
          <p:cNvPr id="8194" name="Rectangle 2"/>
          <p:cNvSpPr>
            <a:spLocks noGrp="1" noRot="1" noChangeAspect="1" noChangeArrowheads="1" noTextEdit="1"/>
          </p:cNvSpPr>
          <p:nvPr>
            <p:ph type="sldImg"/>
          </p:nvPr>
        </p:nvSpPr>
        <p:spPr/>
      </p:sp>
      <p:sp>
        <p:nvSpPr>
          <p:cNvPr id="8195" name="Rectangle 3"/>
          <p:cNvSpPr>
            <a:spLocks noGrp="1" noChangeArrowheads="1"/>
          </p:cNvSpPr>
          <p:nvPr>
            <p:ph type="body" idx="1"/>
          </p:nvPr>
        </p:nvSpPr>
        <p:spPr>
          <a:xfrm>
            <a:off x="914400" y="4343400"/>
            <a:ext cx="5029200" cy="4114800"/>
          </a:xfrm>
        </p:spPr>
        <p:txBody>
          <a:bodyPr/>
          <a:lstStyle/>
          <a:p>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AC823B99-9DE6-7948-B088-0F9309D26445}" type="slidenum">
              <a:rPr lang="en-US" altLang="zh-CN"/>
            </a:fld>
            <a:endParaRPr lang="en-US" altLang="zh-CN"/>
          </a:p>
        </p:txBody>
      </p:sp>
      <p:sp>
        <p:nvSpPr>
          <p:cNvPr id="10242" name="Rectangle 2"/>
          <p:cNvSpPr>
            <a:spLocks noGrp="1" noRot="1" noChangeAspect="1" noChangeArrowheads="1" noTextEdit="1"/>
          </p:cNvSpPr>
          <p:nvPr>
            <p:ph type="sldImg"/>
          </p:nvPr>
        </p:nvSpPr>
        <p:spPr/>
      </p:sp>
      <p:sp>
        <p:nvSpPr>
          <p:cNvPr id="10243" name="Rectangle 3"/>
          <p:cNvSpPr>
            <a:spLocks noGrp="1" noChangeArrowheads="1"/>
          </p:cNvSpPr>
          <p:nvPr>
            <p:ph type="body" idx="1"/>
          </p:nvPr>
        </p:nvSpPr>
        <p:spPr>
          <a:xfrm>
            <a:off x="914400" y="4343400"/>
            <a:ext cx="5029200" cy="4114800"/>
          </a:xfrm>
        </p:spPr>
        <p:txBody>
          <a:bodyPr/>
          <a:lstStyle/>
          <a:p>
            <a:endParaRPr lang="zh-CN"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51EBA64-5760-9F4B-8BC1-4E170FDC3E5A}" type="slidenum">
              <a:rPr lang="en-US" altLang="zh-CN"/>
            </a:fld>
            <a:endParaRPr lang="en-US" altLang="zh-CN"/>
          </a:p>
        </p:txBody>
      </p:sp>
      <p:sp>
        <p:nvSpPr>
          <p:cNvPr id="19458" name="Rectangle 2"/>
          <p:cNvSpPr>
            <a:spLocks noGrp="1" noRot="1" noChangeAspect="1" noChangeArrowheads="1" noTextEdit="1"/>
          </p:cNvSpPr>
          <p:nvPr>
            <p:ph type="sldImg"/>
          </p:nvPr>
        </p:nvSpPr>
        <p:spPr/>
      </p:sp>
      <p:sp>
        <p:nvSpPr>
          <p:cNvPr id="19459" name="Rectangle 3"/>
          <p:cNvSpPr>
            <a:spLocks noGrp="1" noChangeArrowheads="1"/>
          </p:cNvSpPr>
          <p:nvPr>
            <p:ph type="body" idx="1"/>
          </p:nvPr>
        </p:nvSpPr>
        <p:spPr>
          <a:xfrm>
            <a:off x="914400" y="4343400"/>
            <a:ext cx="5029200" cy="4114800"/>
          </a:xfrm>
        </p:spPr>
        <p:txBody>
          <a:bodyPr/>
          <a:lstStyle/>
          <a:p>
            <a:r>
              <a:rPr lang="en-US" altLang="zh-CN"/>
              <a:t>An Introduction to Modern Astrophysics p.1237 n</a:t>
            </a:r>
            <a:endParaRPr lang="en-US" altLang="zh-CN"/>
          </a:p>
          <a:p>
            <a:r>
              <a:rPr lang="en-US" altLang="zh-CN"/>
              <a:t>When his paper first appeared, Gamow added Hans Bethe as a co-author (without Bethe’s knowledge). Gamow thought it would be appropriate that a paper on cosmic beginnings be authored by Alpha, Beta and Gamma, the beginning of the Greek alphabet.</a:t>
            </a:r>
            <a:endParaRPr lang="en-US" altLang="zh-CN"/>
          </a:p>
          <a:p>
            <a:r>
              <a:rPr lang="en-US" altLang="zh-CN"/>
              <a:t>Ironically, it was Fred Hoyle who cam up with the term Big Bang. He used it derisively in a 1950 BBC radio broadcast when he said, “This big bang idea seemed to me to be unsatisfactory even before examination showed that it leads to serious difficulties. For when we look at our own Galaxy there is not the smallest sign that such an explosion ever occurred.”</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CEE8E10-7D4A-844D-AEA6-AC4A77EADA4A}" type="slidenum">
              <a:rPr lang="en-US" altLang="zh-CN"/>
            </a:fld>
            <a:endParaRPr lang="en-US" altLang="zh-CN"/>
          </a:p>
        </p:txBody>
      </p:sp>
      <p:sp>
        <p:nvSpPr>
          <p:cNvPr id="23554" name="Rectangle 2"/>
          <p:cNvSpPr>
            <a:spLocks noGrp="1" noRot="1" noChangeAspect="1" noChangeArrowheads="1" noTextEdit="1"/>
          </p:cNvSpPr>
          <p:nvPr>
            <p:ph type="sldImg"/>
          </p:nvPr>
        </p:nvSpPr>
        <p:spPr/>
      </p:sp>
      <p:sp>
        <p:nvSpPr>
          <p:cNvPr id="23555" name="Rectangle 3"/>
          <p:cNvSpPr>
            <a:spLocks noGrp="1" noChangeArrowheads="1"/>
          </p:cNvSpPr>
          <p:nvPr>
            <p:ph type="body" idx="1"/>
          </p:nvPr>
        </p:nvSpPr>
        <p:spPr>
          <a:xfrm>
            <a:off x="914400" y="4343400"/>
            <a:ext cx="5029200" cy="4114800"/>
          </a:xfrm>
        </p:spPr>
        <p:txBody>
          <a:bodyPr/>
          <a:lstStyle/>
          <a:p>
            <a:r>
              <a:rPr lang="en-US" altLang="zh-CN"/>
              <a:t>Spectrum of the cosmic microwave background. The various modern observations fit exactly on the violet curve, which represents the radiation from a perfect blackbody with a temperature of 2.728 K. The blue bar represents the original 1965 measurement by Penzias and Wilson. The green dots represent the 1941 measurement by McKellar.</a:t>
            </a:r>
            <a:endParaRPr lang="en-US" altLang="zh-CN"/>
          </a:p>
          <a:p>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p:sp>
      <p:sp>
        <p:nvSpPr>
          <p:cNvPr id="80899" name="备注占位符 2"/>
          <p:cNvSpPr>
            <a:spLocks noGrp="1"/>
          </p:cNvSpPr>
          <p:nvPr>
            <p:ph type="body" idx="1"/>
          </p:nvPr>
        </p:nvSpPr>
        <p:spPr>
          <a:noFill/>
        </p:spPr>
        <p:txBody>
          <a:bodyPr/>
          <a:lstStyle/>
          <a:p>
            <a:r>
              <a:rPr lang="zh-CN" altLang="en-US">
                <a:ea typeface="宋体" panose="02010600030101010101" pitchFamily="2" charset="-122"/>
              </a:rPr>
              <a:t>美国加州大学伯克利分校教授索尔</a:t>
            </a:r>
            <a:r>
              <a:rPr lang="en-US" altLang="zh-CN">
                <a:ea typeface="宋体" panose="02010600030101010101" pitchFamily="2" charset="-122"/>
              </a:rPr>
              <a:t>·</a:t>
            </a:r>
            <a:r>
              <a:rPr lang="zh-CN" altLang="en-US">
                <a:ea typeface="宋体" panose="02010600030101010101" pitchFamily="2" charset="-122"/>
              </a:rPr>
              <a:t>佩尔马特，出生于美国而拥有美、澳双重国籍的澳大利亚国立大学教授布莱恩</a:t>
            </a:r>
            <a:r>
              <a:rPr lang="en-US" altLang="zh-CN">
                <a:ea typeface="宋体" panose="02010600030101010101" pitchFamily="2" charset="-122"/>
              </a:rPr>
              <a:t>·</a:t>
            </a:r>
            <a:r>
              <a:rPr lang="zh-CN" altLang="en-US">
                <a:ea typeface="宋体" panose="02010600030101010101" pitchFamily="2" charset="-122"/>
              </a:rPr>
              <a:t>施密特，以及美国约翰斯</a:t>
            </a:r>
            <a:r>
              <a:rPr lang="en-US" altLang="zh-CN">
                <a:ea typeface="宋体" panose="02010600030101010101" pitchFamily="2" charset="-122"/>
              </a:rPr>
              <a:t>·</a:t>
            </a:r>
            <a:r>
              <a:rPr lang="zh-CN" altLang="en-US">
                <a:ea typeface="宋体" panose="02010600030101010101" pitchFamily="2" charset="-122"/>
              </a:rPr>
              <a:t>霍普金斯大学教授亚当</a:t>
            </a:r>
            <a:r>
              <a:rPr lang="en-US" altLang="zh-CN">
                <a:ea typeface="宋体" panose="02010600030101010101" pitchFamily="2" charset="-122"/>
              </a:rPr>
              <a:t>·</a:t>
            </a:r>
            <a:r>
              <a:rPr lang="zh-CN" altLang="en-US">
                <a:ea typeface="宋体" panose="02010600030101010101" pitchFamily="2" charset="-122"/>
              </a:rPr>
              <a:t>里斯</a:t>
            </a:r>
            <a:endParaRPr lang="zh-CN" altLang="en-US">
              <a:ea typeface="宋体" panose="02010600030101010101" pitchFamily="2" charset="-122"/>
            </a:endParaRPr>
          </a:p>
        </p:txBody>
      </p:sp>
      <p:sp>
        <p:nvSpPr>
          <p:cNvPr id="80900" name="灯片编号占位符 3"/>
          <p:cNvSpPr>
            <a:spLocks noGrp="1"/>
          </p:cNvSpPr>
          <p:nvPr>
            <p:ph type="sldNum" sz="quarter" idx="5"/>
          </p:nvPr>
        </p:nvSpPr>
        <p:spPr>
          <a:noFill/>
        </p:spPr>
        <p:txBody>
          <a:bodyPr/>
          <a:lstStyle/>
          <a:p>
            <a:fld id="{164B9796-0DC5-4873-BE36-C545B5F1AD89}" type="slidenum">
              <a:rPr lang="zh-CN" altLang="en-US" smtClean="0">
                <a:ea typeface="宋体" panose="02010600030101010101" pitchFamily="2" charset="-122"/>
              </a:rPr>
            </a:fld>
            <a:endParaRPr lang="en-US" altLang="zh-CN">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007F0AF-B9B3-4641-81F8-AD45EA5C936A}" type="slidenum">
              <a:rPr lang="en-US" altLang="zh-CN"/>
            </a:fld>
            <a:endParaRPr lang="en-US" altLang="zh-CN"/>
          </a:p>
        </p:txBody>
      </p:sp>
      <p:sp>
        <p:nvSpPr>
          <p:cNvPr id="27650" name="Rectangle 2"/>
          <p:cNvSpPr>
            <a:spLocks noGrp="1" noRot="1" noChangeAspect="1" noChangeArrowheads="1" noTextEdit="1"/>
          </p:cNvSpPr>
          <p:nvPr>
            <p:ph type="sldImg"/>
          </p:nvPr>
        </p:nvSpPr>
        <p:spPr/>
      </p:sp>
      <p:sp>
        <p:nvSpPr>
          <p:cNvPr id="27651" name="Rectangle 3"/>
          <p:cNvSpPr>
            <a:spLocks noGrp="1" noChangeArrowheads="1"/>
          </p:cNvSpPr>
          <p:nvPr>
            <p:ph type="body" idx="1"/>
          </p:nvPr>
        </p:nvSpPr>
        <p:spPr>
          <a:xfrm>
            <a:off x="914400" y="4343400"/>
            <a:ext cx="5029200" cy="4114800"/>
          </a:xfrm>
        </p:spPr>
        <p:txBody>
          <a:bodyPr/>
          <a:lstStyle/>
          <a:p>
            <a:r>
              <a:rPr lang="en-US" altLang="zh-CN"/>
              <a:t>http://hubble.gsfc.nasa.gov/survey/hubbledev/newscenter/newsdesk/archive/releases/2004/07/image/j.html</a:t>
            </a:r>
            <a:endParaRPr lang="en-US" altLang="zh-CN"/>
          </a:p>
          <a:p>
            <a:r>
              <a:rPr lang="en-US" altLang="zh-CN"/>
              <a:t>http://hubblesite.org/newscenter/newsdesk/archive/releases/2004/07/video/u</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609600"/>
            <a:ext cx="854075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hasCustomPrompt="1"/>
          </p:nvPr>
        </p:nvSpPr>
        <p:spPr>
          <a:xfrm>
            <a:off x="301625" y="1905000"/>
            <a:ext cx="4194175" cy="4194175"/>
          </a:xfrm>
        </p:spPr>
        <p:txBody>
          <a:bodyPr/>
          <a:lstStyle/>
          <a:p>
            <a:r>
              <a:rPr lang="zh-CN" altLang="en-US"/>
              <a:t>编辑母版文本样式
第二级
第三级
第四级
第五级</a:t>
            </a:r>
            <a:endParaRPr lang="zh-CN" altLang="en-US"/>
          </a:p>
        </p:txBody>
      </p:sp>
      <p:sp>
        <p:nvSpPr>
          <p:cNvPr id="4" name="内容占位符 3"/>
          <p:cNvSpPr>
            <a:spLocks noGrp="1"/>
          </p:cNvSpPr>
          <p:nvPr>
            <p:ph sz="half" idx="2" hasCustomPrompt="1"/>
          </p:nvPr>
        </p:nvSpPr>
        <p:spPr>
          <a:xfrm>
            <a:off x="4648200" y="1905000"/>
            <a:ext cx="4194175" cy="4194175"/>
          </a:xfrm>
        </p:spPr>
        <p:txBody>
          <a:bodyPr/>
          <a:lstStyle/>
          <a:p>
            <a:r>
              <a:rPr lang="zh-CN" altLang="en-US"/>
              <a:t>编辑母版文本样式
第二级
第三级
第四级
第五级</a:t>
            </a:r>
            <a:endParaRPr lang="zh-CN" altLang="en-US"/>
          </a:p>
        </p:txBody>
      </p:sp>
      <p:sp>
        <p:nvSpPr>
          <p:cNvPr id="5" name="日期占位符 4"/>
          <p:cNvSpPr>
            <a:spLocks noGrp="1"/>
          </p:cNvSpPr>
          <p:nvPr>
            <p:ph type="dt" sz="half" idx="10"/>
          </p:nvPr>
        </p:nvSpPr>
        <p:spPr>
          <a:xfrm>
            <a:off x="301625" y="6245225"/>
            <a:ext cx="2289175" cy="476250"/>
          </a:xfrm>
        </p:spPr>
        <p:txBody>
          <a:bodyPr/>
          <a:lstStyle>
            <a:lvl1pPr>
              <a:defRPr/>
            </a:lvl1pPr>
          </a:lstStyle>
          <a:p>
            <a:endParaRPr lang="en-US" altLang="zh-CN"/>
          </a:p>
        </p:txBody>
      </p:sp>
      <p:sp>
        <p:nvSpPr>
          <p:cNvPr id="6" name="页脚占位符 5"/>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6553200" y="6245225"/>
            <a:ext cx="2289175" cy="476250"/>
          </a:xfrm>
        </p:spPr>
        <p:txBody>
          <a:bodyPr/>
          <a:lstStyle>
            <a:lvl1pPr>
              <a:defRPr/>
            </a:lvl1pPr>
          </a:lstStyle>
          <a:p>
            <a:fld id="{22800E17-456C-714E-8FA2-9E463BC3A83A}" type="slidenum">
              <a:rPr lang="en-US" altLang="zh-CN"/>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fld>
            <a:endParaRPr lang="zh-CN" altLang="en-US"/>
          </a:p>
        </p:txBody>
      </p:sp>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2465"/>
            <a:ext cx="9144000" cy="67330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wm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jpeg"/><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wmf"/></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hyperlink" Target="http://zh.wikipedia.org/zh-cn/2M1207b" TargetMode="External"/><Relationship Id="rId3" Type="http://schemas.openxmlformats.org/officeDocument/2006/relationships/hyperlink" Target="http://zh.wikipedia.org/zh-cn/2M1207" TargetMode="External"/><Relationship Id="rId2" Type="http://schemas.openxmlformats.org/officeDocument/2006/relationships/image" Target="../media/image25.jpeg"/><Relationship Id="rId1"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hyperlink" Target="http://en.wikipedia.org/wiki/La_Silla" TargetMode="External"/><Relationship Id="rId2" Type="http://schemas.openxmlformats.org/officeDocument/2006/relationships/hyperlink" Target="http://en.wikipedia.org/wiki/Stephane_Udry" TargetMode="External"/><Relationship Id="rId1"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vmlDrawing" Target="../drawings/vmlDrawing1.vml"/><Relationship Id="rId5" Type="http://schemas.openxmlformats.org/officeDocument/2006/relationships/slideLayout" Target="../slideLayouts/slideLayout12.xml"/><Relationship Id="rId4" Type="http://schemas.openxmlformats.org/officeDocument/2006/relationships/image" Target="../media/image40.wmf"/><Relationship Id="rId3" Type="http://schemas.openxmlformats.org/officeDocument/2006/relationships/oleObject" Target="../embeddings/oleObject2.bin"/><Relationship Id="rId2" Type="http://schemas.openxmlformats.org/officeDocument/2006/relationships/image" Target="../media/image39.wmf"/><Relationship Id="rId1"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w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5.wmf"/><Relationship Id="rId1" Type="http://schemas.openxmlformats.org/officeDocument/2006/relationships/image" Target="../media/image44.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54.xml.rels><?xml version="1.0" encoding="UTF-8" standalone="yes"?>
<Relationships xmlns="http://schemas.openxmlformats.org/package/2006/relationships"><Relationship Id="rId7" Type="http://schemas.openxmlformats.org/officeDocument/2006/relationships/vmlDrawing" Target="../drawings/vmlDrawing2.vml"/><Relationship Id="rId6" Type="http://schemas.openxmlformats.org/officeDocument/2006/relationships/slideLayout" Target="../slideLayouts/slideLayout7.xml"/><Relationship Id="rId5" Type="http://schemas.openxmlformats.org/officeDocument/2006/relationships/image" Target="../media/image49.wmf"/><Relationship Id="rId4" Type="http://schemas.openxmlformats.org/officeDocument/2006/relationships/oleObject" Target="../embeddings/oleObject4.bin"/><Relationship Id="rId3" Type="http://schemas.openxmlformats.org/officeDocument/2006/relationships/image" Target="../media/image48.wmf"/><Relationship Id="rId2" Type="http://schemas.openxmlformats.org/officeDocument/2006/relationships/oleObject" Target="../embeddings/oleObject3.bin"/><Relationship Id="rId1" Type="http://schemas.openxmlformats.org/officeDocument/2006/relationships/image" Target="../media/image47.w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jpeg"/><Relationship Id="rId1"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7.xml"/><Relationship Id="rId2" Type="http://schemas.openxmlformats.org/officeDocument/2006/relationships/image" Target="../media/image58.wmf"/><Relationship Id="rId1" Type="http://schemas.openxmlformats.org/officeDocument/2006/relationships/oleObject" Target="../embeddings/oleObject5.bin"/></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GIF"/></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2.jpeg"/><Relationship Id="rId1" Type="http://schemas.openxmlformats.org/officeDocument/2006/relationships/image" Target="../media/image61.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wmf"/></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wmf"/></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wmf"/></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w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70.jpeg"/></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hyperlink" Target="HUDP_anim.mpg" TargetMode="External"/><Relationship Id="rId2" Type="http://schemas.openxmlformats.org/officeDocument/2006/relationships/hyperlink" Target="HUDF.mpg" TargetMode="External"/><Relationship Id="rId1" Type="http://schemas.openxmlformats.org/officeDocument/2006/relationships/image" Target="../media/image71.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27584" y="836712"/>
            <a:ext cx="6858000" cy="2387600"/>
          </a:xfrm>
        </p:spPr>
        <p:txBody>
          <a:bodyPr>
            <a:normAutofit/>
          </a:bodyPr>
          <a:lstStyle/>
          <a:p>
            <a:r>
              <a:rPr lang="zh-CN" altLang="en-US" sz="7200" b="1" dirty="0">
                <a:solidFill>
                  <a:srgbClr val="FF0000"/>
                </a:solidFill>
              </a:rPr>
              <a:t>从行星到宇宙</a:t>
            </a:r>
            <a:br>
              <a:rPr lang="en-US" altLang="zh-CN" sz="7200" b="1" dirty="0">
                <a:solidFill>
                  <a:srgbClr val="FF0000"/>
                </a:solidFill>
              </a:rPr>
            </a:br>
            <a:r>
              <a:rPr lang="en-US" altLang="zh-CN" sz="2800" b="1" dirty="0">
                <a:solidFill>
                  <a:srgbClr val="FF0000"/>
                </a:solidFill>
              </a:rPr>
              <a:t>2019</a:t>
            </a:r>
            <a:r>
              <a:rPr lang="zh-CN" altLang="en-US" sz="2800" b="1" dirty="0">
                <a:solidFill>
                  <a:srgbClr val="FF0000"/>
                </a:solidFill>
              </a:rPr>
              <a:t>年诺贝尔物理奖解读</a:t>
            </a:r>
            <a:endParaRPr lang="zh-CN" altLang="en-US" dirty="0"/>
          </a:p>
        </p:txBody>
      </p:sp>
      <p:sp>
        <p:nvSpPr>
          <p:cNvPr id="3" name="副标题 2"/>
          <p:cNvSpPr>
            <a:spLocks noGrp="1"/>
          </p:cNvSpPr>
          <p:nvPr>
            <p:ph type="subTitle" idx="1"/>
          </p:nvPr>
        </p:nvSpPr>
        <p:spPr>
          <a:xfrm>
            <a:off x="611560" y="4221510"/>
            <a:ext cx="7389440" cy="2087810"/>
          </a:xfrm>
        </p:spPr>
        <p:txBody>
          <a:bodyPr>
            <a:normAutofit fontScale="85000" lnSpcReduction="20000"/>
          </a:bodyPr>
          <a:lstStyle/>
          <a:p>
            <a:r>
              <a:rPr lang="zh-CN" altLang="en-US" sz="4100" dirty="0">
                <a:ea typeface="华文行楷" pitchFamily="2" charset="-122"/>
              </a:rPr>
              <a:t>袁业飞</a:t>
            </a:r>
            <a:endParaRPr lang="zh-CN" altLang="en-US" sz="4100" dirty="0">
              <a:ea typeface="华文行楷" pitchFamily="2" charset="-122"/>
            </a:endParaRPr>
          </a:p>
          <a:p>
            <a:r>
              <a:rPr lang="zh-CN" altLang="en-US" sz="4100" dirty="0">
                <a:ea typeface="华文行楷" pitchFamily="2" charset="-122"/>
              </a:rPr>
              <a:t>中国科学技术大学物理学院天文学系</a:t>
            </a:r>
            <a:endParaRPr lang="en-US" altLang="zh-CN" sz="4100" dirty="0">
              <a:ea typeface="华文行楷" pitchFamily="2" charset="-122"/>
            </a:endParaRPr>
          </a:p>
          <a:p>
            <a:r>
              <a:rPr lang="en-US" altLang="zh-CN" sz="4100" dirty="0" err="1">
                <a:ea typeface="华文行楷" pitchFamily="2" charset="-122"/>
              </a:rPr>
              <a:t>yfyuan@ustc.edu.cn</a:t>
            </a:r>
            <a:endParaRPr lang="zh-CN" altLang="en-US" sz="4100" dirty="0">
              <a:ea typeface="华文行楷" pitchFamily="2" charset="-122"/>
            </a:endParaRPr>
          </a:p>
          <a:p>
            <a:r>
              <a:rPr lang="en-US" altLang="zh-CN" sz="4100" dirty="0">
                <a:ea typeface="华文行楷" pitchFamily="2" charset="-122"/>
              </a:rPr>
              <a:t>2023.11.09</a:t>
            </a:r>
            <a:endParaRPr lang="en-US" altLang="zh-CN" sz="2800" dirty="0">
              <a:ea typeface="华文行楷"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0" y="4343400"/>
            <a:ext cx="8686800" cy="2253952"/>
          </a:xfrm>
        </p:spPr>
        <p:txBody>
          <a:bodyPr/>
          <a:lstStyle/>
          <a:p>
            <a:pPr eaLnBrk="1" hangingPunct="1"/>
            <a:r>
              <a:rPr lang="en-US" altLang="zh-CN" sz="2800" dirty="0">
                <a:latin typeface="宋体" panose="02010600030101010101" pitchFamily="2" charset="-122"/>
              </a:rPr>
              <a:t>PSR B1257+12, </a:t>
            </a:r>
            <a:r>
              <a:rPr lang="en-US" altLang="zh-CN" sz="2800" dirty="0">
                <a:solidFill>
                  <a:srgbClr val="C00000"/>
                </a:solidFill>
                <a:latin typeface="宋体" panose="02010600030101010101" pitchFamily="2" charset="-122"/>
              </a:rPr>
              <a:t>1992</a:t>
            </a:r>
            <a:r>
              <a:rPr lang="zh-CN" altLang="en-US" sz="2800" dirty="0">
                <a:latin typeface="宋体" panose="02010600030101010101" pitchFamily="2" charset="-122"/>
              </a:rPr>
              <a:t>年发现两个行星，质量：</a:t>
            </a:r>
            <a:r>
              <a:rPr lang="en-US" altLang="zh-CN" sz="2800" dirty="0">
                <a:latin typeface="宋体" panose="02010600030101010101" pitchFamily="2" charset="-122"/>
              </a:rPr>
              <a:t>4.3</a:t>
            </a:r>
            <a:r>
              <a:rPr lang="zh-CN" altLang="en-US" sz="2800" dirty="0">
                <a:latin typeface="宋体" panose="02010600030101010101" pitchFamily="2" charset="-122"/>
              </a:rPr>
              <a:t>，</a:t>
            </a:r>
            <a:r>
              <a:rPr lang="en-US" altLang="zh-CN" sz="2800" dirty="0">
                <a:latin typeface="宋体" panose="02010600030101010101" pitchFamily="2" charset="-122"/>
              </a:rPr>
              <a:t>3.9</a:t>
            </a:r>
            <a:r>
              <a:rPr lang="zh-CN" altLang="en-US" sz="2800" dirty="0">
                <a:latin typeface="宋体" panose="02010600030101010101" pitchFamily="2" charset="-122"/>
              </a:rPr>
              <a:t>地球质量，在水星轨道之内；随后又发现了一个小质量的行星（</a:t>
            </a:r>
            <a:r>
              <a:rPr lang="en-US" altLang="zh-CN" sz="2800" dirty="0">
                <a:latin typeface="宋体" panose="02010600030101010101" pitchFamily="2" charset="-122"/>
              </a:rPr>
              <a:t>0.02</a:t>
            </a:r>
            <a:r>
              <a:rPr lang="zh-CN" altLang="en-US" sz="2800" dirty="0">
                <a:latin typeface="宋体" panose="02010600030101010101" pitchFamily="2" charset="-122"/>
              </a:rPr>
              <a:t>地球质量）</a:t>
            </a:r>
            <a:endParaRPr lang="zh-CN" altLang="en-US" sz="2800" dirty="0">
              <a:latin typeface="宋体" panose="02010600030101010101" pitchFamily="2" charset="-122"/>
            </a:endParaRPr>
          </a:p>
          <a:p>
            <a:pPr eaLnBrk="1" hangingPunct="1"/>
            <a:r>
              <a:rPr lang="zh-CN" altLang="en-US" sz="2800" dirty="0">
                <a:latin typeface="宋体" panose="02010600030101010101" pitchFamily="2" charset="-122"/>
              </a:rPr>
              <a:t>目前：在</a:t>
            </a:r>
            <a:r>
              <a:rPr lang="en-US" altLang="zh-CN" sz="2800" dirty="0">
                <a:latin typeface="宋体" panose="02010600030101010101" pitchFamily="2" charset="-122"/>
              </a:rPr>
              <a:t>13</a:t>
            </a:r>
            <a:r>
              <a:rPr lang="zh-CN" altLang="en-US" sz="2800" dirty="0">
                <a:latin typeface="宋体" panose="02010600030101010101" pitchFamily="2" charset="-122"/>
              </a:rPr>
              <a:t>个脉冲星周围发现共</a:t>
            </a:r>
            <a:r>
              <a:rPr lang="en-US" altLang="zh-CN" sz="2800" dirty="0">
                <a:latin typeface="宋体" panose="02010600030101010101" pitchFamily="2" charset="-122"/>
              </a:rPr>
              <a:t>16</a:t>
            </a:r>
            <a:r>
              <a:rPr lang="zh-CN" altLang="en-US" sz="2800" dirty="0">
                <a:latin typeface="宋体" panose="02010600030101010101" pitchFamily="2" charset="-122"/>
              </a:rPr>
              <a:t>个行星</a:t>
            </a:r>
            <a:endParaRPr lang="zh-CN" altLang="en-US" sz="2800" dirty="0">
              <a:latin typeface="宋体" panose="02010600030101010101" pitchFamily="2" charset="-122"/>
            </a:endParaRPr>
          </a:p>
        </p:txBody>
      </p:sp>
      <p:pic>
        <p:nvPicPr>
          <p:cNvPr id="3072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 y="608013"/>
            <a:ext cx="81534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p:cNvSpPr txBox="1">
            <a:spLocks noChangeArrowheads="1"/>
          </p:cNvSpPr>
          <p:nvPr/>
        </p:nvSpPr>
        <p:spPr bwMode="auto">
          <a:xfrm>
            <a:off x="304800" y="0"/>
            <a:ext cx="845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a:spcBef>
                <a:spcPct val="50000"/>
              </a:spcBef>
            </a:pPr>
            <a:r>
              <a:rPr kumimoji="0" lang="zh-CN" altLang="en-US" sz="4800" dirty="0">
                <a:solidFill>
                  <a:srgbClr val="FF0000"/>
                </a:solidFill>
                <a:latin typeface="Times New Roman" panose="02020603050405020304" pitchFamily="18" charset="0"/>
              </a:rPr>
              <a:t>视向速度法</a:t>
            </a:r>
            <a:endParaRPr kumimoji="0" lang="zh-CN" altLang="en-US" sz="4800" dirty="0">
              <a:solidFill>
                <a:srgbClr val="FF0000"/>
              </a:solidFill>
              <a:latin typeface="Times New Roman" panose="02020603050405020304" pitchFamily="18" charset="0"/>
            </a:endParaRPr>
          </a:p>
        </p:txBody>
      </p:sp>
      <p:sp>
        <p:nvSpPr>
          <p:cNvPr id="37890" name="Text Box 3"/>
          <p:cNvSpPr txBox="1">
            <a:spLocks noChangeArrowheads="1"/>
          </p:cNvSpPr>
          <p:nvPr/>
        </p:nvSpPr>
        <p:spPr bwMode="auto">
          <a:xfrm>
            <a:off x="304800" y="12954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dirty="0">
                <a:solidFill>
                  <a:srgbClr val="FF0000"/>
                </a:solidFill>
                <a:latin typeface="Times New Roman" panose="02020603050405020304" pitchFamily="18" charset="0"/>
              </a:rPr>
              <a:t>原理</a:t>
            </a:r>
            <a:endParaRPr kumimoji="0" lang="zh-CN" altLang="en-US" sz="3600" dirty="0">
              <a:solidFill>
                <a:srgbClr val="FF0000"/>
              </a:solidFill>
              <a:latin typeface="Times New Roman" panose="02020603050405020304" pitchFamily="18" charset="0"/>
            </a:endParaRPr>
          </a:p>
        </p:txBody>
      </p:sp>
      <p:sp>
        <p:nvSpPr>
          <p:cNvPr id="37891" name="Text Box 4"/>
          <p:cNvSpPr txBox="1">
            <a:spLocks noChangeArrowheads="1"/>
          </p:cNvSpPr>
          <p:nvPr/>
        </p:nvSpPr>
        <p:spPr bwMode="auto">
          <a:xfrm>
            <a:off x="1524000" y="3573016"/>
            <a:ext cx="632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dirty="0">
                <a:solidFill>
                  <a:schemeClr val="tx2"/>
                </a:solidFill>
                <a:latin typeface="Times New Roman" panose="02020603050405020304" pitchFamily="18" charset="0"/>
              </a:rPr>
              <a:t>行星围绕恒星运动</a:t>
            </a:r>
            <a:endParaRPr kumimoji="0" lang="zh-CN" altLang="en-US" sz="3600" dirty="0">
              <a:solidFill>
                <a:schemeClr val="tx2"/>
              </a:solidFill>
              <a:latin typeface="Times New Roman" panose="02020603050405020304" pitchFamily="18" charset="0"/>
            </a:endParaRPr>
          </a:p>
        </p:txBody>
      </p:sp>
      <p:sp>
        <p:nvSpPr>
          <p:cNvPr id="37892" name="Text Box 5"/>
          <p:cNvSpPr txBox="1">
            <a:spLocks noChangeArrowheads="1"/>
          </p:cNvSpPr>
          <p:nvPr/>
        </p:nvSpPr>
        <p:spPr bwMode="auto">
          <a:xfrm>
            <a:off x="179512" y="4699010"/>
            <a:ext cx="8305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恒星也围绕质心运动（轨道半径小）</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恒星的运动比行星的运动好测量</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目前的探测精度：</a:t>
            </a:r>
            <a:r>
              <a:rPr kumimoji="0" lang="en-US" altLang="zh-CN" sz="3600" dirty="0">
                <a:latin typeface="Times New Roman" panose="02020603050405020304" pitchFamily="18" charset="0"/>
              </a:rPr>
              <a:t>&lt;1 m/s</a:t>
            </a:r>
            <a:endParaRPr kumimoji="0" lang="en-US" altLang="zh-CN" sz="3600" dirty="0">
              <a:latin typeface="Times New Roman" panose="02020603050405020304" pitchFamily="18" charset="0"/>
            </a:endParaRPr>
          </a:p>
        </p:txBody>
      </p:sp>
      <p:pic>
        <p:nvPicPr>
          <p:cNvPr id="37893" name="Picture 7" descr="Orbit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5488632" y="8382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34" name="Rectangle 10"/>
          <p:cNvSpPr>
            <a:spLocks noChangeArrowheads="1"/>
          </p:cNvSpPr>
          <p:nvPr/>
        </p:nvSpPr>
        <p:spPr bwMode="auto">
          <a:xfrm>
            <a:off x="533400" y="2132856"/>
            <a:ext cx="4114800" cy="1200150"/>
          </a:xfrm>
          <a:prstGeom prst="rect">
            <a:avLst/>
          </a:prstGeom>
          <a:noFill/>
          <a:ln w="9525">
            <a:solidFill>
              <a:schemeClr val="hlink"/>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dirty="0"/>
              <a:t>太阳视向速度：</a:t>
            </a:r>
            <a:endParaRPr kumimoji="0" lang="zh-CN" altLang="en-US" sz="3600" dirty="0"/>
          </a:p>
          <a:p>
            <a:r>
              <a:rPr kumimoji="0" lang="en-US" altLang="zh-CN" sz="3600" dirty="0"/>
              <a:t>+-13m/s </a:t>
            </a:r>
            <a:r>
              <a:rPr kumimoji="0" lang="zh-CN" altLang="en-US" sz="3600" dirty="0"/>
              <a:t>（木星）</a:t>
            </a:r>
            <a:endParaRPr kumimoji="0" lang="zh-CN" altLang="en-US" sz="3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a:spLocks noChangeArrowheads="1"/>
          </p:cNvSpPr>
          <p:nvPr/>
        </p:nvSpPr>
        <p:spPr bwMode="auto">
          <a:xfrm>
            <a:off x="304800" y="0"/>
            <a:ext cx="8610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a:spcBef>
                <a:spcPct val="50000"/>
              </a:spcBef>
            </a:pPr>
            <a:r>
              <a:rPr kumimoji="0" lang="zh-CN" altLang="en-US" sz="4800">
                <a:solidFill>
                  <a:schemeClr val="tx2"/>
                </a:solidFill>
                <a:latin typeface="Times New Roman" panose="02020603050405020304" pitchFamily="18" charset="0"/>
              </a:rPr>
              <a:t>视向速度法</a:t>
            </a:r>
            <a:r>
              <a:rPr kumimoji="0" lang="en-US" altLang="zh-CN" sz="4800">
                <a:solidFill>
                  <a:schemeClr val="tx2"/>
                </a:solidFill>
                <a:latin typeface="Times New Roman" panose="02020603050405020304" pitchFamily="18" charset="0"/>
              </a:rPr>
              <a:t>/</a:t>
            </a:r>
            <a:r>
              <a:rPr kumimoji="0" lang="zh-CN" altLang="en-US" sz="4800">
                <a:solidFill>
                  <a:schemeClr val="tx2"/>
                </a:solidFill>
                <a:latin typeface="Times New Roman" panose="02020603050405020304" pitchFamily="18" charset="0"/>
              </a:rPr>
              <a:t>多普勒方法</a:t>
            </a:r>
            <a:endParaRPr kumimoji="0" lang="zh-CN" altLang="en-US" sz="4800">
              <a:solidFill>
                <a:schemeClr val="tx2"/>
              </a:solidFill>
              <a:latin typeface="Times New Roman" panose="02020603050405020304" pitchFamily="18" charset="0"/>
            </a:endParaRPr>
          </a:p>
        </p:txBody>
      </p:sp>
      <p:sp>
        <p:nvSpPr>
          <p:cNvPr id="39938" name="Text Box 3"/>
          <p:cNvSpPr txBox="1">
            <a:spLocks noChangeArrowheads="1"/>
          </p:cNvSpPr>
          <p:nvPr/>
        </p:nvSpPr>
        <p:spPr bwMode="auto">
          <a:xfrm>
            <a:off x="228600" y="4974679"/>
            <a:ext cx="3048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目前最敏感的测量方法</a:t>
            </a:r>
            <a:endParaRPr kumimoji="0" lang="zh-CN" altLang="en-US" sz="3600" dirty="0">
              <a:latin typeface="Times New Roman" panose="02020603050405020304" pitchFamily="18" charset="0"/>
            </a:endParaRPr>
          </a:p>
        </p:txBody>
      </p:sp>
      <p:sp>
        <p:nvSpPr>
          <p:cNvPr id="39939" name="Text Box 4"/>
          <p:cNvSpPr txBox="1">
            <a:spLocks noChangeArrowheads="1"/>
          </p:cNvSpPr>
          <p:nvPr/>
        </p:nvSpPr>
        <p:spPr bwMode="auto">
          <a:xfrm>
            <a:off x="3657600" y="4293096"/>
            <a:ext cx="434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dirty="0">
                <a:solidFill>
                  <a:srgbClr val="FF0000"/>
                </a:solidFill>
                <a:latin typeface="Times New Roman" panose="02020603050405020304" pitchFamily="18" charset="0"/>
              </a:rPr>
              <a:t>缺点</a:t>
            </a:r>
            <a:endParaRPr kumimoji="0" lang="zh-CN" altLang="en-US" sz="3600" dirty="0">
              <a:solidFill>
                <a:srgbClr val="FF0000"/>
              </a:solidFill>
              <a:latin typeface="Times New Roman" panose="02020603050405020304" pitchFamily="18" charset="0"/>
            </a:endParaRPr>
          </a:p>
        </p:txBody>
      </p:sp>
      <p:sp>
        <p:nvSpPr>
          <p:cNvPr id="39940" name="Text Box 5"/>
          <p:cNvSpPr txBox="1">
            <a:spLocks noChangeArrowheads="1"/>
          </p:cNvSpPr>
          <p:nvPr/>
        </p:nvSpPr>
        <p:spPr bwMode="auto">
          <a:xfrm>
            <a:off x="3733800" y="4985484"/>
            <a:ext cx="473236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大质量行星</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小的、快速的轨道</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看不到行星</a:t>
            </a:r>
            <a:endParaRPr kumimoji="0" lang="zh-CN" altLang="en-US" sz="3600" dirty="0">
              <a:latin typeface="Times New Roman" panose="02020603050405020304" pitchFamily="18" charset="0"/>
            </a:endParaRPr>
          </a:p>
        </p:txBody>
      </p:sp>
      <p:sp>
        <p:nvSpPr>
          <p:cNvPr id="39941" name="Text Box 6"/>
          <p:cNvSpPr txBox="1">
            <a:spLocks noChangeArrowheads="1"/>
          </p:cNvSpPr>
          <p:nvPr/>
        </p:nvSpPr>
        <p:spPr bwMode="auto">
          <a:xfrm>
            <a:off x="228600" y="4365079"/>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dirty="0">
                <a:solidFill>
                  <a:srgbClr val="FF0000"/>
                </a:solidFill>
                <a:latin typeface="Times New Roman" panose="02020603050405020304" pitchFamily="18" charset="0"/>
              </a:rPr>
              <a:t>优点</a:t>
            </a:r>
            <a:endParaRPr kumimoji="0" lang="zh-CN" altLang="en-US" sz="3600" dirty="0">
              <a:solidFill>
                <a:srgbClr val="FF0000"/>
              </a:solidFill>
              <a:latin typeface="Times New Roman" panose="02020603050405020304" pitchFamily="18" charset="0"/>
            </a:endParaRPr>
          </a:p>
        </p:txBody>
      </p:sp>
      <p:sp>
        <p:nvSpPr>
          <p:cNvPr id="39942" name="Text Box 7"/>
          <p:cNvSpPr txBox="1">
            <a:spLocks noChangeArrowheads="1"/>
          </p:cNvSpPr>
          <p:nvPr/>
        </p:nvSpPr>
        <p:spPr bwMode="auto">
          <a:xfrm>
            <a:off x="152400" y="8382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a:solidFill>
                  <a:srgbClr val="FF0000"/>
                </a:solidFill>
                <a:latin typeface="Times New Roman" panose="02020603050405020304" pitchFamily="18" charset="0"/>
              </a:rPr>
              <a:t>原理</a:t>
            </a:r>
            <a:endParaRPr kumimoji="0" lang="zh-CN" altLang="en-US" sz="3600">
              <a:solidFill>
                <a:srgbClr val="FF0000"/>
              </a:solidFill>
              <a:latin typeface="Times New Roman" panose="02020603050405020304" pitchFamily="18" charset="0"/>
            </a:endParaRPr>
          </a:p>
        </p:txBody>
      </p:sp>
      <p:sp>
        <p:nvSpPr>
          <p:cNvPr id="39943" name="Text Box 8"/>
          <p:cNvSpPr txBox="1">
            <a:spLocks noChangeArrowheads="1"/>
          </p:cNvSpPr>
          <p:nvPr/>
        </p:nvSpPr>
        <p:spPr bwMode="auto">
          <a:xfrm>
            <a:off x="228600" y="1371600"/>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solidFill>
                  <a:schemeClr val="bg1"/>
                </a:solidFill>
                <a:latin typeface="Times New Roman" panose="02020603050405020304" pitchFamily="18" charset="0"/>
              </a:rPr>
              <a:t>恒星相对我们有径向运动</a:t>
            </a:r>
            <a:endParaRPr kumimoji="0" lang="zh-CN" altLang="en-US" sz="3600" dirty="0">
              <a:solidFill>
                <a:schemeClr val="bg1"/>
              </a:solidFill>
              <a:latin typeface="Times New Roman" panose="02020603050405020304" pitchFamily="18" charset="0"/>
            </a:endParaRPr>
          </a:p>
        </p:txBody>
      </p:sp>
      <p:pic>
        <p:nvPicPr>
          <p:cNvPr id="39944" name="Picture 9" descr="Orbit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6096000" y="219392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5" name="Group 10"/>
          <p:cNvGrpSpPr/>
          <p:nvPr/>
        </p:nvGrpSpPr>
        <p:grpSpPr bwMode="auto">
          <a:xfrm>
            <a:off x="533400" y="2743200"/>
            <a:ext cx="609600" cy="533400"/>
            <a:chOff x="960" y="1680"/>
            <a:chExt cx="384" cy="336"/>
          </a:xfrm>
        </p:grpSpPr>
        <p:sp>
          <p:nvSpPr>
            <p:cNvPr id="39949" name="Arc 11"/>
            <p:cNvSpPr/>
            <p:nvPr/>
          </p:nvSpPr>
          <p:spPr bwMode="auto">
            <a:xfrm>
              <a:off x="960" y="1680"/>
              <a:ext cx="384" cy="321"/>
            </a:xfrm>
            <a:custGeom>
              <a:avLst/>
              <a:gdLst>
                <a:gd name="T0" fmla="*/ 0 w 21600"/>
                <a:gd name="T1" fmla="*/ 0 h 20587"/>
                <a:gd name="T2" fmla="*/ 0 w 21600"/>
                <a:gd name="T3" fmla="*/ 0 h 20587"/>
                <a:gd name="T4" fmla="*/ 0 w 21600"/>
                <a:gd name="T5" fmla="*/ 0 h 20587"/>
                <a:gd name="T6" fmla="*/ 0 60000 65536"/>
                <a:gd name="T7" fmla="*/ 0 60000 65536"/>
                <a:gd name="T8" fmla="*/ 0 60000 65536"/>
                <a:gd name="T9" fmla="*/ 0 w 21600"/>
                <a:gd name="T10" fmla="*/ 0 h 20587"/>
                <a:gd name="T11" fmla="*/ 21600 w 21600"/>
                <a:gd name="T12" fmla="*/ 20587 h 20587"/>
              </a:gdLst>
              <a:ahLst/>
              <a:cxnLst>
                <a:cxn ang="T6">
                  <a:pos x="T0" y="T1"/>
                </a:cxn>
                <a:cxn ang="T7">
                  <a:pos x="T2" y="T3"/>
                </a:cxn>
                <a:cxn ang="T8">
                  <a:pos x="T4" y="T5"/>
                </a:cxn>
              </a:cxnLst>
              <a:rect l="T9" t="T10" r="T11" b="T12"/>
              <a:pathLst>
                <a:path w="21600" h="20587" fill="none" extrusionOk="0">
                  <a:moveTo>
                    <a:pt x="19223" y="-1"/>
                  </a:moveTo>
                  <a:cubicBezTo>
                    <a:pt x="20785" y="3048"/>
                    <a:pt x="21600" y="6424"/>
                    <a:pt x="21600" y="9850"/>
                  </a:cubicBezTo>
                  <a:cubicBezTo>
                    <a:pt x="21600" y="13617"/>
                    <a:pt x="20614" y="17318"/>
                    <a:pt x="18742" y="20587"/>
                  </a:cubicBezTo>
                </a:path>
                <a:path w="21600" h="20587" stroke="0" extrusionOk="0">
                  <a:moveTo>
                    <a:pt x="19223" y="-1"/>
                  </a:moveTo>
                  <a:cubicBezTo>
                    <a:pt x="20785" y="3048"/>
                    <a:pt x="21600" y="6424"/>
                    <a:pt x="21600" y="9850"/>
                  </a:cubicBezTo>
                  <a:cubicBezTo>
                    <a:pt x="21600" y="13617"/>
                    <a:pt x="20614" y="17318"/>
                    <a:pt x="18742" y="20587"/>
                  </a:cubicBezTo>
                  <a:lnTo>
                    <a:pt x="0" y="9850"/>
                  </a:lnTo>
                  <a:lnTo>
                    <a:pt x="19223" y="-1"/>
                  </a:lnTo>
                  <a:close/>
                </a:path>
              </a:pathLst>
            </a:custGeom>
            <a:solidFill>
              <a:schemeClr val="bg1"/>
            </a:solidFill>
            <a:ln w="9525">
              <a:solidFill>
                <a:schemeClr val="bg1"/>
              </a:solidFill>
              <a:round/>
            </a:ln>
          </p:spPr>
          <p:txBody>
            <a:bodyPr wrap="none" anchor="ctr"/>
            <a:lstStyle/>
            <a:p>
              <a:endParaRPr lang="zh-CN" altLang="en-US"/>
            </a:p>
          </p:txBody>
        </p:sp>
        <p:sp>
          <p:nvSpPr>
            <p:cNvPr id="39950" name="Oval 12"/>
            <p:cNvSpPr>
              <a:spLocks noChangeArrowheads="1"/>
            </p:cNvSpPr>
            <p:nvPr/>
          </p:nvSpPr>
          <p:spPr bwMode="auto">
            <a:xfrm>
              <a:off x="1248" y="1728"/>
              <a:ext cx="96" cy="240"/>
            </a:xfrm>
            <a:prstGeom prst="ellipse">
              <a:avLst/>
            </a:prstGeom>
            <a:solidFill>
              <a:srgbClr val="6699FF"/>
            </a:solidFill>
            <a:ln w="9525">
              <a:solidFill>
                <a:srgbClr val="6699FF"/>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39951" name="Oval 13"/>
            <p:cNvSpPr>
              <a:spLocks noChangeArrowheads="1"/>
            </p:cNvSpPr>
            <p:nvPr/>
          </p:nvSpPr>
          <p:spPr bwMode="auto">
            <a:xfrm>
              <a:off x="1296" y="1776"/>
              <a:ext cx="48" cy="144"/>
            </a:xfrm>
            <a:prstGeom prst="ellipse">
              <a:avLst/>
            </a:prstGeom>
            <a:solidFill>
              <a:schemeClr val="tx1"/>
            </a:solidFill>
            <a:ln w="9525">
              <a:solidFill>
                <a:schemeClr val="tx1"/>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39952" name="Line 14"/>
            <p:cNvSpPr>
              <a:spLocks noChangeShapeType="1"/>
            </p:cNvSpPr>
            <p:nvPr/>
          </p:nvSpPr>
          <p:spPr bwMode="auto">
            <a:xfrm flipV="1">
              <a:off x="960" y="1680"/>
              <a:ext cx="384" cy="144"/>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sp>
          <p:nvSpPr>
            <p:cNvPr id="39953" name="Line 15"/>
            <p:cNvSpPr>
              <a:spLocks noChangeShapeType="1"/>
            </p:cNvSpPr>
            <p:nvPr/>
          </p:nvSpPr>
          <p:spPr bwMode="auto">
            <a:xfrm>
              <a:off x="960" y="1824"/>
              <a:ext cx="336" cy="192"/>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39946" name="Line 16"/>
          <p:cNvSpPr>
            <a:spLocks noChangeShapeType="1"/>
          </p:cNvSpPr>
          <p:nvPr/>
        </p:nvSpPr>
        <p:spPr bwMode="auto">
          <a:xfrm flipH="1">
            <a:off x="1107777" y="2474913"/>
            <a:ext cx="5902623" cy="481011"/>
          </a:xfrm>
          <a:prstGeom prst="line">
            <a:avLst/>
          </a:prstGeom>
          <a:noFill/>
          <a:ln w="28575">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9947" name="Line 17"/>
          <p:cNvSpPr>
            <a:spLocks noChangeShapeType="1"/>
          </p:cNvSpPr>
          <p:nvPr/>
        </p:nvSpPr>
        <p:spPr bwMode="auto">
          <a:xfrm flipH="1" flipV="1">
            <a:off x="1066800" y="3100385"/>
            <a:ext cx="5943600" cy="801690"/>
          </a:xfrm>
          <a:prstGeom prst="line">
            <a:avLst/>
          </a:prstGeom>
          <a:noFill/>
          <a:ln w="28575">
            <a:solidFill>
              <a:srgbClr val="99CC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9948" name="Text Box 18"/>
          <p:cNvSpPr txBox="1">
            <a:spLocks noChangeArrowheads="1"/>
          </p:cNvSpPr>
          <p:nvPr/>
        </p:nvSpPr>
        <p:spPr bwMode="auto">
          <a:xfrm>
            <a:off x="228600" y="1873250"/>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a:solidFill>
                  <a:schemeClr val="bg1"/>
                </a:solidFill>
                <a:latin typeface="Times New Roman" panose="02020603050405020304" pitchFamily="18" charset="0"/>
              </a:rPr>
              <a:t>产生红移和蓝移</a:t>
            </a:r>
            <a:endParaRPr kumimoji="0" lang="zh-CN" altLang="en-US" sz="3600">
              <a:solidFill>
                <a:schemeClr val="bg1"/>
              </a:solidFill>
              <a:latin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600" y="2561282"/>
            <a:ext cx="6424795" cy="4252094"/>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44624"/>
            <a:ext cx="4987040" cy="1800200"/>
          </a:xfrm>
          <a:prstGeom prst="rect">
            <a:avLst/>
          </a:prstGeom>
        </p:spPr>
      </p:pic>
      <p:sp>
        <p:nvSpPr>
          <p:cNvPr id="8" name="矩形 7"/>
          <p:cNvSpPr/>
          <p:nvPr/>
        </p:nvSpPr>
        <p:spPr>
          <a:xfrm>
            <a:off x="4932040" y="188640"/>
            <a:ext cx="3384376" cy="2308324"/>
          </a:xfrm>
          <a:prstGeom prst="rect">
            <a:avLst/>
          </a:prstGeom>
        </p:spPr>
        <p:txBody>
          <a:bodyPr wrap="square">
            <a:spAutoFit/>
          </a:bodyPr>
          <a:lstStyle/>
          <a:p>
            <a:r>
              <a:rPr lang="en-US" altLang="zh-CN" sz="2400" dirty="0">
                <a:solidFill>
                  <a:srgbClr val="C00000"/>
                </a:solidFill>
              </a:rPr>
              <a:t>1988, Bruce Campbell</a:t>
            </a:r>
            <a:r>
              <a:rPr lang="zh-CN" altLang="en-US" sz="2400" dirty="0">
                <a:solidFill>
                  <a:srgbClr val="C00000"/>
                </a:solidFill>
              </a:rPr>
              <a:t>， </a:t>
            </a:r>
            <a:r>
              <a:rPr lang="en-US" altLang="zh-CN" sz="2400" dirty="0">
                <a:solidFill>
                  <a:srgbClr val="C00000"/>
                </a:solidFill>
              </a:rPr>
              <a:t>G.A.H. Walker &amp; S. Yang, </a:t>
            </a:r>
            <a:r>
              <a:rPr lang="zh-CN" altLang="en-US" sz="2400" dirty="0">
                <a:solidFill>
                  <a:srgbClr val="C00000"/>
                </a:solidFill>
              </a:rPr>
              <a:t>多普勒测量：</a:t>
            </a:r>
            <a:r>
              <a:rPr lang="en-US" altLang="zh-CN" sz="2400" dirty="0" err="1">
                <a:solidFill>
                  <a:srgbClr val="C00000"/>
                </a:solidFill>
              </a:rPr>
              <a:t>γ</a:t>
            </a:r>
            <a:r>
              <a:rPr lang="en-US" altLang="zh-CN" sz="2400" dirty="0">
                <a:solidFill>
                  <a:srgbClr val="C00000"/>
                </a:solidFill>
              </a:rPr>
              <a:t> </a:t>
            </a:r>
            <a:r>
              <a:rPr lang="en-US" altLang="zh-CN" sz="2400" dirty="0" err="1">
                <a:solidFill>
                  <a:srgbClr val="C00000"/>
                </a:solidFill>
              </a:rPr>
              <a:t>Cephei</a:t>
            </a:r>
            <a:r>
              <a:rPr lang="zh-CN" altLang="en-US" sz="2400" dirty="0">
                <a:solidFill>
                  <a:srgbClr val="C00000"/>
                </a:solidFill>
              </a:rPr>
              <a:t>（伽玛仙王座）恒星可能存在一个行星，</a:t>
            </a:r>
            <a:r>
              <a:rPr lang="en-US" altLang="zh-CN" sz="2400" dirty="0">
                <a:solidFill>
                  <a:srgbClr val="C00000"/>
                </a:solidFill>
              </a:rPr>
              <a:t>2003</a:t>
            </a:r>
            <a:r>
              <a:rPr lang="zh-CN" altLang="en-US" sz="2400" dirty="0">
                <a:solidFill>
                  <a:srgbClr val="C00000"/>
                </a:solidFill>
              </a:rPr>
              <a:t>年得到确认</a:t>
            </a:r>
            <a:endParaRPr lang="en-US" altLang="zh-CN" sz="2400" dirty="0">
              <a:solidFill>
                <a:srgbClr val="C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4427984" y="3429089"/>
            <a:ext cx="2743200" cy="1014413"/>
          </a:xfrm>
          <a:prstGeom prst="rect">
            <a:avLst/>
          </a:prstGeom>
          <a:noFill/>
          <a:ln w="9525">
            <a:solidFill>
              <a:schemeClr val="hlink"/>
            </a:solidFill>
            <a:miter lim="800000"/>
          </a:ln>
        </p:spPr>
        <p:txBody>
          <a:bodyPr>
            <a:spAutoFit/>
          </a:bodyPr>
          <a:lstStyle/>
          <a:p>
            <a:pPr>
              <a:spcBef>
                <a:spcPct val="50000"/>
              </a:spcBef>
            </a:pPr>
            <a:r>
              <a:rPr lang="zh-CN" altLang="en-US" sz="2400" dirty="0">
                <a:solidFill>
                  <a:srgbClr val="FF0000"/>
                </a:solidFill>
              </a:rPr>
              <a:t>周期：</a:t>
            </a:r>
            <a:r>
              <a:rPr lang="en-US" altLang="zh-CN" sz="2400" dirty="0">
                <a:solidFill>
                  <a:srgbClr val="FF0000"/>
                </a:solidFill>
              </a:rPr>
              <a:t>4.23</a:t>
            </a:r>
            <a:r>
              <a:rPr lang="zh-CN" altLang="en-US" sz="2400" dirty="0">
                <a:solidFill>
                  <a:srgbClr val="FF0000"/>
                </a:solidFill>
              </a:rPr>
              <a:t>天</a:t>
            </a:r>
            <a:endParaRPr lang="zh-CN" altLang="en-US" sz="2400" dirty="0">
              <a:solidFill>
                <a:srgbClr val="FF0000"/>
              </a:solidFill>
            </a:endParaRPr>
          </a:p>
          <a:p>
            <a:pPr>
              <a:spcBef>
                <a:spcPct val="50000"/>
              </a:spcBef>
            </a:pPr>
            <a:r>
              <a:rPr lang="zh-CN" altLang="en-US" sz="2400" dirty="0">
                <a:solidFill>
                  <a:srgbClr val="FF0000"/>
                </a:solidFill>
              </a:rPr>
              <a:t>径向速度：</a:t>
            </a:r>
            <a:r>
              <a:rPr lang="en-US" altLang="zh-CN" sz="2400" dirty="0">
                <a:solidFill>
                  <a:srgbClr val="FF0000"/>
                </a:solidFill>
              </a:rPr>
              <a:t>~57m/s</a:t>
            </a:r>
            <a:endParaRPr lang="en-US" altLang="zh-CN" sz="2400" dirty="0">
              <a:solidFill>
                <a:srgbClr val="FF0000"/>
              </a:solidFill>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9025" y="232887"/>
            <a:ext cx="7767391" cy="2912772"/>
          </a:xfrm>
          <a:prstGeom prst="rect">
            <a:avLst/>
          </a:prstGeom>
          <a:ln w="57150">
            <a:noFill/>
            <a:prstDash val="sysDot"/>
          </a:ln>
        </p:spPr>
      </p:pic>
      <p:sp>
        <p:nvSpPr>
          <p:cNvPr id="5" name="文本框 4"/>
          <p:cNvSpPr txBox="1"/>
          <p:nvPr/>
        </p:nvSpPr>
        <p:spPr>
          <a:xfrm>
            <a:off x="5364088" y="1412776"/>
            <a:ext cx="3042308" cy="461665"/>
          </a:xfrm>
          <a:prstGeom prst="rect">
            <a:avLst/>
          </a:prstGeom>
          <a:noFill/>
        </p:spPr>
        <p:txBody>
          <a:bodyPr wrap="none" rtlCol="0">
            <a:spAutoFit/>
          </a:bodyPr>
          <a:lstStyle/>
          <a:p>
            <a:r>
              <a:rPr kumimoji="1" lang="en-US" altLang="zh-CN" sz="2400" dirty="0">
                <a:solidFill>
                  <a:srgbClr val="FF0000"/>
                </a:solidFill>
              </a:rPr>
              <a:t>Nature, 1995, 378, 355</a:t>
            </a:r>
            <a:endParaRPr kumimoji="1" lang="zh-CN" altLang="en-US" sz="2400" dirty="0">
              <a:solidFill>
                <a:srgbClr val="FF0000"/>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112564"/>
            <a:ext cx="4032448" cy="3666900"/>
          </a:xfrm>
          <a:prstGeom prst="rect">
            <a:avLst/>
          </a:prstGeom>
        </p:spPr>
      </p:pic>
      <mc:AlternateContent xmlns:mc="http://schemas.openxmlformats.org/markup-compatibility/2006">
        <mc:Choice xmlns:a14="http://schemas.microsoft.com/office/drawing/2010/main" Requires="a14">
          <p:sp>
            <p:nvSpPr>
              <p:cNvPr id="8" name="Text Box 3"/>
              <p:cNvSpPr txBox="1">
                <a:spLocks noChangeArrowheads="1"/>
              </p:cNvSpPr>
              <p:nvPr/>
            </p:nvSpPr>
            <p:spPr bwMode="auto">
              <a:xfrm>
                <a:off x="4421088" y="4726932"/>
                <a:ext cx="4074840" cy="1780231"/>
              </a:xfrm>
              <a:prstGeom prst="rect">
                <a:avLst/>
              </a:prstGeom>
              <a:noFill/>
              <a:ln w="9525">
                <a:solidFill>
                  <a:schemeClr val="hlink"/>
                </a:solidFill>
                <a:miter lim="800000"/>
              </a:ln>
            </p:spPr>
            <p:txBody>
              <a:bodyPr wrap="square">
                <a:spAutoFit/>
              </a:bodyPr>
              <a:lstStyle/>
              <a:p>
                <a:pPr>
                  <a:spcBef>
                    <a:spcPct val="50000"/>
                  </a:spcBef>
                </a:pPr>
                <a:r>
                  <a:rPr lang="zh-CN" altLang="en-US" sz="2400" dirty="0">
                    <a:solidFill>
                      <a:srgbClr val="FF0000"/>
                    </a:solidFill>
                  </a:rPr>
                  <a:t>质量</a:t>
                </a:r>
                <a:r>
                  <a:rPr lang="en-US" altLang="zh-CN" sz="2400" dirty="0">
                    <a:solidFill>
                      <a:srgbClr val="FF0000"/>
                    </a:solidFill>
                  </a:rPr>
                  <a:t>:</a:t>
                </a:r>
                <a:endParaRPr lang="en-US" altLang="zh-CN" sz="2400" dirty="0">
                  <a:solidFill>
                    <a:srgbClr val="FF0000"/>
                  </a:solidFill>
                </a:endParaRPr>
              </a:p>
              <a:p>
                <a:pPr>
                  <a:spcBef>
                    <a:spcPct val="50000"/>
                  </a:spcBef>
                </a:pPr>
                <a14:m>
                  <m:oMathPara xmlns:m="http://schemas.openxmlformats.org/officeDocument/2006/math">
                    <m:oMathParaPr>
                      <m:jc m:val="centerGroup"/>
                    </m:oMathParaPr>
                    <m:oMath xmlns:m="http://schemas.openxmlformats.org/officeDocument/2006/math">
                      <m:sSub>
                        <m:sSubPr>
                          <m:ctrlPr>
                            <a:rPr lang="en-US" altLang="zh-CN" sz="2400" b="0" i="1" smtClean="0">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𝑀</m:t>
                          </m:r>
                        </m:e>
                        <m:sub>
                          <m:r>
                            <a:rPr lang="en-US" altLang="zh-CN" sz="2400" b="0" i="1" smtClean="0">
                              <a:solidFill>
                                <a:srgbClr val="FF0000"/>
                              </a:solidFill>
                              <a:latin typeface="Cambria Math" panose="02040503050406030204" pitchFamily="18" charset="0"/>
                            </a:rPr>
                            <m:t>2</m:t>
                          </m:r>
                        </m:sub>
                      </m:sSub>
                      <m:r>
                        <m:rPr>
                          <m:sty m:val="p"/>
                        </m:rPr>
                        <a:rPr lang="en-US" altLang="zh-CN" sz="2400" b="0" i="1" smtClean="0">
                          <a:solidFill>
                            <a:srgbClr val="FF0000"/>
                          </a:solidFill>
                          <a:latin typeface="Cambria Math" panose="02040503050406030204" pitchFamily="18" charset="0"/>
                        </a:rPr>
                        <m:t>sin</m:t>
                      </m:r>
                      <m:r>
                        <a:rPr lang="en-US" altLang="zh-CN" sz="2400" b="0" i="1" smtClean="0">
                          <a:solidFill>
                            <a:srgbClr val="FF0000"/>
                          </a:solidFill>
                          <a:latin typeface="Cambria Math" panose="02040503050406030204" pitchFamily="18" charset="0"/>
                        </a:rPr>
                        <m:t> </m:t>
                      </m:r>
                      <m:r>
                        <a:rPr lang="en-US" altLang="zh-CN" sz="2400" b="0" i="1" smtClean="0">
                          <a:solidFill>
                            <a:srgbClr val="FF0000"/>
                          </a:solidFill>
                          <a:latin typeface="Cambria Math" panose="02040503050406030204" pitchFamily="18" charset="0"/>
                        </a:rPr>
                        <m:t>𝑖</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47</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02</m:t>
                      </m:r>
                      <m:r>
                        <a:rPr lang="en-US" altLang="zh-CN" sz="2400" b="0" i="1" smtClean="0">
                          <a:solidFill>
                            <a:srgbClr val="FF0000"/>
                          </a:solidFill>
                          <a:latin typeface="Cambria Math" panose="02040503050406030204" pitchFamily="18" charset="0"/>
                        </a:rPr>
                        <m:t> </m:t>
                      </m:r>
                      <m:sSub>
                        <m:sSubPr>
                          <m:ctrlPr>
                            <a:rPr lang="en-US" altLang="zh-CN" sz="2400" b="0" i="1" smtClean="0">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𝑀</m:t>
                          </m:r>
                        </m:e>
                        <m:sub>
                          <m:r>
                            <a:rPr lang="en-US" altLang="zh-CN" sz="2400" b="0" i="1" smtClean="0">
                              <a:solidFill>
                                <a:srgbClr val="FF0000"/>
                              </a:solidFill>
                              <a:latin typeface="Cambria Math" panose="02040503050406030204" pitchFamily="18" charset="0"/>
                            </a:rPr>
                            <m:t>𝐽</m:t>
                          </m:r>
                        </m:sub>
                      </m:sSub>
                    </m:oMath>
                  </m:oMathPara>
                </a14:m>
                <a:endParaRPr lang="zh-CN" altLang="en-US" sz="2400" dirty="0">
                  <a:solidFill>
                    <a:srgbClr val="FF0000"/>
                  </a:solidFill>
                </a:endParaRPr>
              </a:p>
              <a:p>
                <a:pPr>
                  <a:spcBef>
                    <a:spcPct val="50000"/>
                  </a:spcBef>
                </a:pPr>
                <a:r>
                  <a:rPr lang="zh-CN" altLang="en-US" sz="2400" dirty="0">
                    <a:solidFill>
                      <a:srgbClr val="FF0000"/>
                    </a:solidFill>
                  </a:rPr>
                  <a:t>轨道半径：</a:t>
                </a:r>
                <a:endParaRPr lang="en-US" altLang="zh-CN" sz="2400" dirty="0">
                  <a:solidFill>
                    <a:srgbClr val="FF0000"/>
                  </a:solidFill>
                </a:endParaRPr>
              </a:p>
              <a:p>
                <a:pPr>
                  <a:spcBef>
                    <a:spcPct val="50000"/>
                  </a:spcBef>
                </a:pPr>
                <a14:m>
                  <m:oMathPara xmlns:m="http://schemas.openxmlformats.org/officeDocument/2006/math">
                    <m:oMathParaPr>
                      <m:jc m:val="centerGroup"/>
                    </m:oMathParaPr>
                    <m:oMath xmlns:m="http://schemas.openxmlformats.org/officeDocument/2006/math">
                      <m:r>
                        <a:rPr lang="en-US" altLang="zh-CN" sz="2400" b="0" i="1" smtClean="0">
                          <a:solidFill>
                            <a:srgbClr val="FF0000"/>
                          </a:solidFill>
                          <a:latin typeface="Cambria Math" panose="02040503050406030204" pitchFamily="18" charset="0"/>
                        </a:rPr>
                        <m:t>𝑎</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05</m:t>
                      </m:r>
                      <m:r>
                        <a:rPr lang="en-US" altLang="zh-CN" sz="2400" b="0" i="1" smtClean="0">
                          <a:solidFill>
                            <a:srgbClr val="FF0000"/>
                          </a:solidFill>
                          <a:latin typeface="Cambria Math" panose="02040503050406030204" pitchFamily="18" charset="0"/>
                        </a:rPr>
                        <m:t>𝐴𝑈</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8</m:t>
                      </m:r>
                      <m:r>
                        <a:rPr lang="en-US" altLang="zh-CN" sz="2400" b="0" i="1" smtClean="0">
                          <a:solidFill>
                            <a:srgbClr val="FF0000"/>
                          </a:solidFill>
                          <a:latin typeface="Cambria Math" panose="02040503050406030204" pitchFamily="18" charset="0"/>
                        </a:rPr>
                        <m:t>×</m:t>
                      </m:r>
                      <m:sSup>
                        <m:sSupPr>
                          <m:ctrlPr>
                            <a:rPr lang="en-US" altLang="zh-CN" sz="2400" b="0" i="1" smtClean="0">
                              <a:solidFill>
                                <a:srgbClr val="FF0000"/>
                              </a:solidFill>
                              <a:latin typeface="Cambria Math" panose="02040503050406030204" pitchFamily="18" charset="0"/>
                            </a:rPr>
                          </m:ctrlPr>
                        </m:sSupPr>
                        <m:e>
                          <m:r>
                            <a:rPr lang="en-US" altLang="zh-CN" sz="2400" b="0" i="1" smtClean="0">
                              <a:solidFill>
                                <a:srgbClr val="FF0000"/>
                              </a:solidFill>
                              <a:latin typeface="Cambria Math" panose="02040503050406030204" pitchFamily="18" charset="0"/>
                            </a:rPr>
                            <m:t>10</m:t>
                          </m:r>
                        </m:e>
                        <m:sup>
                          <m:r>
                            <a:rPr lang="en-US" altLang="zh-CN" sz="2400" b="0" i="1" smtClean="0">
                              <a:solidFill>
                                <a:srgbClr val="FF0000"/>
                              </a:solidFill>
                              <a:latin typeface="Cambria Math" panose="02040503050406030204" pitchFamily="18" charset="0"/>
                            </a:rPr>
                            <m:t>6</m:t>
                          </m:r>
                        </m:sup>
                      </m:sSup>
                      <m:r>
                        <a:rPr lang="en-US" altLang="zh-CN" sz="2400" b="0" i="1" smtClean="0">
                          <a:solidFill>
                            <a:srgbClr val="FF0000"/>
                          </a:solidFill>
                          <a:latin typeface="Cambria Math" panose="02040503050406030204" pitchFamily="18" charset="0"/>
                        </a:rPr>
                        <m:t>𝑘𝑚</m:t>
                      </m:r>
                    </m:oMath>
                  </m:oMathPara>
                </a14:m>
                <a:endParaRPr lang="en-US" altLang="zh-CN" sz="2400" b="0" dirty="0">
                  <a:solidFill>
                    <a:srgbClr val="FF0000"/>
                  </a:solidFill>
                </a:endParaRPr>
              </a:p>
            </p:txBody>
          </p:sp>
        </mc:Choice>
        <mc:Fallback>
          <p:sp>
            <p:nvSpPr>
              <p:cNvPr id="8" name="Text Box 3"/>
              <p:cNvSpPr txBox="1">
                <a:spLocks noRot="1" noChangeAspect="1" noMove="1" noResize="1" noEditPoints="1" noAdjustHandles="1" noChangeArrowheads="1" noChangeShapeType="1" noTextEdit="1"/>
              </p:cNvSpPr>
              <p:nvPr/>
            </p:nvSpPr>
            <p:spPr bwMode="auto">
              <a:xfrm>
                <a:off x="4421088" y="4726932"/>
                <a:ext cx="4074840" cy="1780231"/>
              </a:xfrm>
              <a:prstGeom prst="rect">
                <a:avLst/>
              </a:prstGeom>
              <a:blipFill rotWithShape="1">
                <a:blip r:embed="rId3"/>
                <a:stretch>
                  <a:fillRect l="-161" t="-392" r="-149" b="-2051"/>
                </a:stretch>
              </a:blipFill>
              <a:ln w="9525">
                <a:solidFill>
                  <a:schemeClr val="hlink"/>
                </a:solidFill>
                <a:miter lim="800000"/>
              </a:ln>
            </p:spPr>
            <p:txBody>
              <a:bodyPr/>
              <a:lstStyle/>
              <a:p>
                <a:r>
                  <a:rPr lang="zh-CN" altLang="en-US">
                    <a:noFill/>
                  </a:rPr>
                  <a:t> </a:t>
                </a:r>
              </a:p>
            </p:txBody>
          </p:sp>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1600200"/>
            <a:ext cx="8229600" cy="4525963"/>
          </a:xfrm>
          <a:prstGeom prst="rect">
            <a:avLst/>
          </a:prstGeom>
        </p:spPr>
        <p:txBody>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r>
              <a:rPr lang="zh-CN" altLang="en-US" sz="3600" dirty="0"/>
              <a:t>大质量的气体行星（</a:t>
            </a:r>
            <a:r>
              <a:rPr lang="en-US" altLang="zh-CN" sz="3600" dirty="0"/>
              <a:t>Gas Giant</a:t>
            </a:r>
            <a:r>
              <a:rPr lang="zh-CN" altLang="en-US" sz="3600" dirty="0"/>
              <a:t>）没有预计在恒星附近（水星轨道之内）被发现</a:t>
            </a:r>
            <a:endParaRPr lang="zh-CN" altLang="en-US" sz="3600" dirty="0"/>
          </a:p>
          <a:p>
            <a:r>
              <a:rPr lang="zh-CN" altLang="en-US" sz="3600" dirty="0"/>
              <a:t> 在远处形成，向内迁移？</a:t>
            </a:r>
            <a:endParaRPr lang="zh-CN" altLang="en-US" sz="3600" dirty="0"/>
          </a:p>
          <a:p>
            <a:r>
              <a:rPr lang="zh-CN" altLang="en-US" sz="3600" dirty="0"/>
              <a:t>抛射太阳附近的小的行星</a:t>
            </a:r>
            <a:endParaRPr lang="zh-CN" altLang="en-US" sz="3600" dirty="0"/>
          </a:p>
          <a:p>
            <a:r>
              <a:rPr lang="zh-CN" altLang="en-US" sz="3600" dirty="0"/>
              <a:t>这样的恒星系统不可能存在生命</a:t>
            </a:r>
            <a:endParaRPr lang="zh-CN" altLang="en-US" sz="3600" dirty="0"/>
          </a:p>
        </p:txBody>
      </p:sp>
      <p:sp>
        <p:nvSpPr>
          <p:cNvPr id="3" name="矩形 2"/>
          <p:cNvSpPr/>
          <p:nvPr/>
        </p:nvSpPr>
        <p:spPr>
          <a:xfrm>
            <a:off x="2483768" y="293747"/>
            <a:ext cx="3262432" cy="830997"/>
          </a:xfrm>
          <a:prstGeom prst="rect">
            <a:avLst/>
          </a:prstGeom>
        </p:spPr>
        <p:txBody>
          <a:bodyPr wrap="none">
            <a:spAutoFit/>
          </a:bodyPr>
          <a:lstStyle/>
          <a:p>
            <a:pPr eaLnBrk="0" hangingPunct="0"/>
            <a:r>
              <a:rPr lang="zh-CN" altLang="en-US" sz="4800" dirty="0">
                <a:solidFill>
                  <a:schemeClr val="accent1"/>
                </a:solidFill>
                <a:latin typeface="Times New Roman" panose="02020603050405020304" pitchFamily="18" charset="0"/>
              </a:rPr>
              <a:t>热木星问题</a:t>
            </a:r>
            <a:endParaRPr lang="zh-CN" altLang="en-US" sz="4800" dirty="0">
              <a:solidFill>
                <a:schemeClr val="accent1"/>
              </a:solidFill>
              <a:latin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2"/>
          <p:cNvSpPr txBox="1">
            <a:spLocks noChangeArrowheads="1"/>
          </p:cNvSpPr>
          <p:nvPr/>
        </p:nvSpPr>
        <p:spPr bwMode="auto">
          <a:xfrm>
            <a:off x="304800" y="0"/>
            <a:ext cx="845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a:spcBef>
                <a:spcPct val="50000"/>
              </a:spcBef>
            </a:pPr>
            <a:r>
              <a:rPr kumimoji="0" lang="zh-CN" altLang="en-US" sz="4800" dirty="0">
                <a:solidFill>
                  <a:schemeClr val="accent1"/>
                </a:solidFill>
                <a:latin typeface="Times New Roman" panose="02020603050405020304" pitchFamily="18" charset="0"/>
              </a:rPr>
              <a:t>天体测量法</a:t>
            </a:r>
            <a:endParaRPr kumimoji="0" lang="zh-CN" altLang="en-US" sz="4800" dirty="0">
              <a:solidFill>
                <a:schemeClr val="accent1"/>
              </a:solidFill>
              <a:latin typeface="Times New Roman" panose="02020603050405020304" pitchFamily="18" charset="0"/>
            </a:endParaRPr>
          </a:p>
        </p:txBody>
      </p:sp>
      <p:sp>
        <p:nvSpPr>
          <p:cNvPr id="44034" name="Text Box 3"/>
          <p:cNvSpPr txBox="1">
            <a:spLocks noChangeArrowheads="1"/>
          </p:cNvSpPr>
          <p:nvPr/>
        </p:nvSpPr>
        <p:spPr bwMode="auto">
          <a:xfrm>
            <a:off x="228600" y="5029200"/>
            <a:ext cx="243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大的轨道</a:t>
            </a:r>
            <a:endParaRPr kumimoji="0" lang="zh-CN" altLang="en-US" sz="3600" dirty="0">
              <a:latin typeface="Times New Roman" panose="02020603050405020304" pitchFamily="18" charset="0"/>
            </a:endParaRPr>
          </a:p>
        </p:txBody>
      </p:sp>
      <p:sp>
        <p:nvSpPr>
          <p:cNvPr id="44035" name="Text Box 4"/>
          <p:cNvSpPr txBox="1">
            <a:spLocks noChangeArrowheads="1"/>
          </p:cNvSpPr>
          <p:nvPr/>
        </p:nvSpPr>
        <p:spPr bwMode="auto">
          <a:xfrm>
            <a:off x="3657600" y="37338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a:solidFill>
                  <a:srgbClr val="FF0000"/>
                </a:solidFill>
                <a:latin typeface="Times New Roman" panose="02020603050405020304" pitchFamily="18" charset="0"/>
              </a:rPr>
              <a:t>缺点</a:t>
            </a:r>
            <a:endParaRPr kumimoji="0" lang="zh-CN" altLang="en-US" sz="3600">
              <a:solidFill>
                <a:srgbClr val="FF0000"/>
              </a:solidFill>
              <a:latin typeface="Times New Roman" panose="02020603050405020304" pitchFamily="18" charset="0"/>
            </a:endParaRPr>
          </a:p>
        </p:txBody>
      </p:sp>
      <p:sp>
        <p:nvSpPr>
          <p:cNvPr id="44036" name="Text Box 5"/>
          <p:cNvSpPr txBox="1">
            <a:spLocks noChangeArrowheads="1"/>
          </p:cNvSpPr>
          <p:nvPr/>
        </p:nvSpPr>
        <p:spPr bwMode="auto">
          <a:xfrm>
            <a:off x="3733800" y="4267200"/>
            <a:ext cx="55626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不敏感</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大质量的行星</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大的轨道</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需要耐心</a:t>
            </a:r>
            <a:endParaRPr kumimoji="0" lang="zh-CN" altLang="en-US" sz="3600" dirty="0">
              <a:latin typeface="Times New Roman" panose="02020603050405020304" pitchFamily="18" charset="0"/>
            </a:endParaRPr>
          </a:p>
        </p:txBody>
      </p:sp>
      <p:sp>
        <p:nvSpPr>
          <p:cNvPr id="44037" name="Text Box 6"/>
          <p:cNvSpPr txBox="1">
            <a:spLocks noChangeArrowheads="1"/>
          </p:cNvSpPr>
          <p:nvPr/>
        </p:nvSpPr>
        <p:spPr bwMode="auto">
          <a:xfrm>
            <a:off x="228600" y="44323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a:solidFill>
                  <a:srgbClr val="FF0000"/>
                </a:solidFill>
                <a:latin typeface="Times New Roman" panose="02020603050405020304" pitchFamily="18" charset="0"/>
              </a:rPr>
              <a:t>优点</a:t>
            </a:r>
            <a:endParaRPr kumimoji="0" lang="zh-CN" altLang="en-US" sz="3600">
              <a:solidFill>
                <a:srgbClr val="FF0000"/>
              </a:solidFill>
              <a:latin typeface="Times New Roman" panose="02020603050405020304" pitchFamily="18" charset="0"/>
            </a:endParaRPr>
          </a:p>
        </p:txBody>
      </p:sp>
      <p:sp>
        <p:nvSpPr>
          <p:cNvPr id="44038" name="Text Box 7"/>
          <p:cNvSpPr txBox="1">
            <a:spLocks noChangeArrowheads="1"/>
          </p:cNvSpPr>
          <p:nvPr/>
        </p:nvSpPr>
        <p:spPr bwMode="auto">
          <a:xfrm>
            <a:off x="152400" y="8382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a:solidFill>
                  <a:srgbClr val="FF0000"/>
                </a:solidFill>
                <a:latin typeface="Times New Roman" panose="02020603050405020304" pitchFamily="18" charset="0"/>
              </a:rPr>
              <a:t>原理</a:t>
            </a:r>
            <a:endParaRPr kumimoji="0" lang="zh-CN" altLang="en-US" sz="3600">
              <a:solidFill>
                <a:srgbClr val="FF0000"/>
              </a:solidFill>
              <a:latin typeface="Times New Roman" panose="02020603050405020304" pitchFamily="18" charset="0"/>
            </a:endParaRPr>
          </a:p>
        </p:txBody>
      </p:sp>
      <p:sp>
        <p:nvSpPr>
          <p:cNvPr id="44039" name="Text Box 8"/>
          <p:cNvSpPr txBox="1">
            <a:spLocks noChangeArrowheads="1"/>
          </p:cNvSpPr>
          <p:nvPr/>
        </p:nvSpPr>
        <p:spPr bwMode="auto">
          <a:xfrm>
            <a:off x="228600" y="1371600"/>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恒星在左右运动</a:t>
            </a:r>
            <a:endParaRPr kumimoji="0" lang="zh-CN" altLang="en-US" sz="3600" dirty="0">
              <a:latin typeface="Times New Roman" panose="02020603050405020304" pitchFamily="18" charset="0"/>
            </a:endParaRPr>
          </a:p>
        </p:txBody>
      </p:sp>
      <p:pic>
        <p:nvPicPr>
          <p:cNvPr id="44040" name="Picture 9" descr="Orbit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6210300" y="21717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41" name="Group 10"/>
          <p:cNvGrpSpPr/>
          <p:nvPr/>
        </p:nvGrpSpPr>
        <p:grpSpPr bwMode="auto">
          <a:xfrm>
            <a:off x="533400" y="2743200"/>
            <a:ext cx="609600" cy="533400"/>
            <a:chOff x="960" y="1680"/>
            <a:chExt cx="384" cy="336"/>
          </a:xfrm>
        </p:grpSpPr>
        <p:sp>
          <p:nvSpPr>
            <p:cNvPr id="44044" name="Arc 11"/>
            <p:cNvSpPr/>
            <p:nvPr/>
          </p:nvSpPr>
          <p:spPr bwMode="auto">
            <a:xfrm>
              <a:off x="960" y="1680"/>
              <a:ext cx="384" cy="321"/>
            </a:xfrm>
            <a:custGeom>
              <a:avLst/>
              <a:gdLst>
                <a:gd name="T0" fmla="*/ 0 w 21600"/>
                <a:gd name="T1" fmla="*/ 0 h 20587"/>
                <a:gd name="T2" fmla="*/ 0 w 21600"/>
                <a:gd name="T3" fmla="*/ 0 h 20587"/>
                <a:gd name="T4" fmla="*/ 0 w 21600"/>
                <a:gd name="T5" fmla="*/ 0 h 20587"/>
                <a:gd name="T6" fmla="*/ 0 60000 65536"/>
                <a:gd name="T7" fmla="*/ 0 60000 65536"/>
                <a:gd name="T8" fmla="*/ 0 60000 65536"/>
                <a:gd name="T9" fmla="*/ 0 w 21600"/>
                <a:gd name="T10" fmla="*/ 0 h 20587"/>
                <a:gd name="T11" fmla="*/ 21600 w 21600"/>
                <a:gd name="T12" fmla="*/ 20587 h 20587"/>
              </a:gdLst>
              <a:ahLst/>
              <a:cxnLst>
                <a:cxn ang="T6">
                  <a:pos x="T0" y="T1"/>
                </a:cxn>
                <a:cxn ang="T7">
                  <a:pos x="T2" y="T3"/>
                </a:cxn>
                <a:cxn ang="T8">
                  <a:pos x="T4" y="T5"/>
                </a:cxn>
              </a:cxnLst>
              <a:rect l="T9" t="T10" r="T11" b="T12"/>
              <a:pathLst>
                <a:path w="21600" h="20587" fill="none" extrusionOk="0">
                  <a:moveTo>
                    <a:pt x="19223" y="-1"/>
                  </a:moveTo>
                  <a:cubicBezTo>
                    <a:pt x="20785" y="3048"/>
                    <a:pt x="21600" y="6424"/>
                    <a:pt x="21600" y="9850"/>
                  </a:cubicBezTo>
                  <a:cubicBezTo>
                    <a:pt x="21600" y="13617"/>
                    <a:pt x="20614" y="17318"/>
                    <a:pt x="18742" y="20587"/>
                  </a:cubicBezTo>
                </a:path>
                <a:path w="21600" h="20587" stroke="0" extrusionOk="0">
                  <a:moveTo>
                    <a:pt x="19223" y="-1"/>
                  </a:moveTo>
                  <a:cubicBezTo>
                    <a:pt x="20785" y="3048"/>
                    <a:pt x="21600" y="6424"/>
                    <a:pt x="21600" y="9850"/>
                  </a:cubicBezTo>
                  <a:cubicBezTo>
                    <a:pt x="21600" y="13617"/>
                    <a:pt x="20614" y="17318"/>
                    <a:pt x="18742" y="20587"/>
                  </a:cubicBezTo>
                  <a:lnTo>
                    <a:pt x="0" y="9850"/>
                  </a:lnTo>
                  <a:lnTo>
                    <a:pt x="19223" y="-1"/>
                  </a:lnTo>
                  <a:close/>
                </a:path>
              </a:pathLst>
            </a:custGeom>
            <a:solidFill>
              <a:schemeClr val="bg1"/>
            </a:solidFill>
            <a:ln w="9525">
              <a:solidFill>
                <a:schemeClr val="bg1"/>
              </a:solidFill>
              <a:round/>
            </a:ln>
          </p:spPr>
          <p:txBody>
            <a:bodyPr wrap="none" anchor="ctr"/>
            <a:lstStyle/>
            <a:p>
              <a:endParaRPr lang="zh-CN" altLang="en-US"/>
            </a:p>
          </p:txBody>
        </p:sp>
        <p:sp>
          <p:nvSpPr>
            <p:cNvPr id="44045" name="Oval 12"/>
            <p:cNvSpPr>
              <a:spLocks noChangeArrowheads="1"/>
            </p:cNvSpPr>
            <p:nvPr/>
          </p:nvSpPr>
          <p:spPr bwMode="auto">
            <a:xfrm>
              <a:off x="1248" y="1728"/>
              <a:ext cx="96" cy="240"/>
            </a:xfrm>
            <a:prstGeom prst="ellipse">
              <a:avLst/>
            </a:prstGeom>
            <a:solidFill>
              <a:srgbClr val="6699FF"/>
            </a:solidFill>
            <a:ln w="9525">
              <a:solidFill>
                <a:srgbClr val="6699FF"/>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44046" name="Oval 13"/>
            <p:cNvSpPr>
              <a:spLocks noChangeArrowheads="1"/>
            </p:cNvSpPr>
            <p:nvPr/>
          </p:nvSpPr>
          <p:spPr bwMode="auto">
            <a:xfrm>
              <a:off x="1296" y="1776"/>
              <a:ext cx="48" cy="144"/>
            </a:xfrm>
            <a:prstGeom prst="ellipse">
              <a:avLst/>
            </a:prstGeom>
            <a:solidFill>
              <a:schemeClr val="tx1"/>
            </a:solidFill>
            <a:ln w="9525">
              <a:solidFill>
                <a:schemeClr val="tx1"/>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44047" name="Line 14"/>
            <p:cNvSpPr>
              <a:spLocks noChangeShapeType="1"/>
            </p:cNvSpPr>
            <p:nvPr/>
          </p:nvSpPr>
          <p:spPr bwMode="auto">
            <a:xfrm flipV="1">
              <a:off x="960" y="1680"/>
              <a:ext cx="384" cy="144"/>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sp>
          <p:nvSpPr>
            <p:cNvPr id="44048" name="Line 15"/>
            <p:cNvSpPr>
              <a:spLocks noChangeShapeType="1"/>
            </p:cNvSpPr>
            <p:nvPr/>
          </p:nvSpPr>
          <p:spPr bwMode="auto">
            <a:xfrm>
              <a:off x="960" y="1824"/>
              <a:ext cx="336" cy="192"/>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44042" name="Line 16"/>
          <p:cNvSpPr>
            <a:spLocks noChangeShapeType="1"/>
          </p:cNvSpPr>
          <p:nvPr/>
        </p:nvSpPr>
        <p:spPr bwMode="auto">
          <a:xfrm flipH="1">
            <a:off x="1371600" y="2386013"/>
            <a:ext cx="5720680" cy="585787"/>
          </a:xfrm>
          <a:prstGeom prst="line">
            <a:avLst/>
          </a:prstGeom>
          <a:noFill/>
          <a:ln w="2857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4043" name="Line 17"/>
          <p:cNvSpPr>
            <a:spLocks noChangeShapeType="1"/>
          </p:cNvSpPr>
          <p:nvPr/>
        </p:nvSpPr>
        <p:spPr bwMode="auto">
          <a:xfrm flipH="1" flipV="1">
            <a:off x="1371600" y="2971800"/>
            <a:ext cx="5720680" cy="863600"/>
          </a:xfrm>
          <a:prstGeom prst="line">
            <a:avLst/>
          </a:prstGeom>
          <a:noFill/>
          <a:ln w="2857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ansit"/>
          <p:cNvPicPr>
            <a:picLocks noChangeAspect="1" noChangeArrowheads="1"/>
          </p:cNvPicPr>
          <p:nvPr/>
        </p:nvPicPr>
        <p:blipFill>
          <a:blip r:embed="rId1" cstate="print"/>
          <a:srcRect/>
          <a:stretch>
            <a:fillRect/>
          </a:stretch>
        </p:blipFill>
        <p:spPr bwMode="auto">
          <a:xfrm>
            <a:off x="3950961" y="2519534"/>
            <a:ext cx="4293447" cy="2563931"/>
          </a:xfrm>
          <a:prstGeom prst="rect">
            <a:avLst/>
          </a:prstGeom>
          <a:noFill/>
          <a:ln w="9525">
            <a:noFill/>
            <a:miter lim="800000"/>
            <a:headEnd/>
            <a:tailEnd/>
          </a:ln>
        </p:spPr>
      </p:pic>
      <p:sp>
        <p:nvSpPr>
          <p:cNvPr id="16387" name="Text Box 3"/>
          <p:cNvSpPr txBox="1">
            <a:spLocks noChangeArrowheads="1"/>
          </p:cNvSpPr>
          <p:nvPr/>
        </p:nvSpPr>
        <p:spPr bwMode="auto">
          <a:xfrm>
            <a:off x="304800" y="0"/>
            <a:ext cx="8610600" cy="823913"/>
          </a:xfrm>
          <a:prstGeom prst="rect">
            <a:avLst/>
          </a:prstGeom>
          <a:noFill/>
          <a:ln w="9525">
            <a:noFill/>
            <a:miter lim="800000"/>
          </a:ln>
        </p:spPr>
        <p:txBody>
          <a:bodyPr>
            <a:spAutoFit/>
          </a:bodyPr>
          <a:lstStyle/>
          <a:p>
            <a:pPr algn="ctr" eaLnBrk="0" hangingPunct="0">
              <a:spcBef>
                <a:spcPct val="50000"/>
              </a:spcBef>
            </a:pPr>
            <a:r>
              <a:rPr lang="zh-CN" altLang="en-US" sz="4800">
                <a:latin typeface="Times New Roman" panose="02020603050405020304" pitchFamily="18" charset="0"/>
              </a:rPr>
              <a:t>凌日（掩食）法</a:t>
            </a:r>
            <a:endParaRPr lang="zh-CN" altLang="en-US" sz="4800">
              <a:latin typeface="Times New Roman" panose="02020603050405020304" pitchFamily="18" charset="0"/>
            </a:endParaRPr>
          </a:p>
        </p:txBody>
      </p:sp>
      <p:sp>
        <p:nvSpPr>
          <p:cNvPr id="16388" name="Text Box 4"/>
          <p:cNvSpPr txBox="1">
            <a:spLocks noChangeArrowheads="1"/>
          </p:cNvSpPr>
          <p:nvPr/>
        </p:nvSpPr>
        <p:spPr bwMode="auto">
          <a:xfrm>
            <a:off x="941784" y="5041900"/>
            <a:ext cx="7086600" cy="1739900"/>
          </a:xfrm>
          <a:prstGeom prst="rect">
            <a:avLst/>
          </a:prstGeom>
          <a:noFill/>
          <a:ln w="9525">
            <a:noFill/>
            <a:miter lim="800000"/>
          </a:ln>
        </p:spPr>
        <p:txBody>
          <a:bodyPr>
            <a:spAutoFit/>
          </a:bodyPr>
          <a:lstStyle/>
          <a:p>
            <a:pPr eaLnBrk="0" hangingPunct="0">
              <a:buFontTx/>
              <a:buChar char="•"/>
            </a:pPr>
            <a:r>
              <a:rPr lang="zh-CN" altLang="en-US" sz="3600" dirty="0">
                <a:solidFill>
                  <a:schemeClr val="accent2"/>
                </a:solidFill>
                <a:latin typeface="Times New Roman" panose="02020603050405020304" pitchFamily="18" charset="0"/>
              </a:rPr>
              <a:t>空间观测容易进行</a:t>
            </a:r>
            <a:endParaRPr lang="zh-CN" altLang="en-US" sz="3600" dirty="0">
              <a:solidFill>
                <a:schemeClr val="accent2"/>
              </a:solidFill>
              <a:latin typeface="Times New Roman" panose="02020603050405020304" pitchFamily="18" charset="0"/>
            </a:endParaRPr>
          </a:p>
          <a:p>
            <a:pPr eaLnBrk="0" hangingPunct="0">
              <a:buFontTx/>
              <a:buChar char="•"/>
            </a:pPr>
            <a:r>
              <a:rPr lang="zh-CN" altLang="en-US" sz="3600" dirty="0">
                <a:solidFill>
                  <a:schemeClr val="accent2"/>
                </a:solidFill>
                <a:latin typeface="Times New Roman" panose="02020603050405020304" pitchFamily="18" charset="0"/>
              </a:rPr>
              <a:t>观测行星光谱</a:t>
            </a:r>
            <a:endParaRPr lang="zh-CN" altLang="en-US" sz="3600" dirty="0">
              <a:solidFill>
                <a:schemeClr val="accent2"/>
              </a:solidFill>
              <a:latin typeface="Times New Roman" panose="02020603050405020304" pitchFamily="18" charset="0"/>
            </a:endParaRPr>
          </a:p>
          <a:p>
            <a:pPr eaLnBrk="0" hangingPunct="0">
              <a:buFontTx/>
              <a:buChar char="•"/>
            </a:pPr>
            <a:r>
              <a:rPr lang="zh-CN" altLang="en-US" sz="3600" dirty="0">
                <a:solidFill>
                  <a:schemeClr val="accent2"/>
                </a:solidFill>
                <a:latin typeface="Times New Roman" panose="02020603050405020304" pitchFamily="18" charset="0"/>
              </a:rPr>
              <a:t>测量行星大气</a:t>
            </a:r>
            <a:endParaRPr lang="zh-CN" altLang="en-US" sz="3600" dirty="0">
              <a:solidFill>
                <a:schemeClr val="accent2"/>
              </a:solidFill>
              <a:latin typeface="Times New Roman" panose="02020603050405020304" pitchFamily="18" charset="0"/>
            </a:endParaRPr>
          </a:p>
        </p:txBody>
      </p:sp>
      <p:grpSp>
        <p:nvGrpSpPr>
          <p:cNvPr id="2" name="组合 1"/>
          <p:cNvGrpSpPr/>
          <p:nvPr/>
        </p:nvGrpSpPr>
        <p:grpSpPr>
          <a:xfrm>
            <a:off x="791344" y="2514600"/>
            <a:ext cx="5652864" cy="2559050"/>
            <a:chOff x="791344" y="2514600"/>
            <a:chExt cx="5652864" cy="2559050"/>
          </a:xfrm>
        </p:grpSpPr>
        <p:sp>
          <p:nvSpPr>
            <p:cNvPr id="16389" name="Text Box 5"/>
            <p:cNvSpPr txBox="1">
              <a:spLocks noChangeArrowheads="1"/>
            </p:cNvSpPr>
            <p:nvPr/>
          </p:nvSpPr>
          <p:spPr bwMode="auto">
            <a:xfrm>
              <a:off x="791344" y="2514600"/>
              <a:ext cx="3276600" cy="641350"/>
            </a:xfrm>
            <a:prstGeom prst="rect">
              <a:avLst/>
            </a:prstGeom>
            <a:noFill/>
            <a:ln w="9525">
              <a:noFill/>
              <a:miter lim="800000"/>
            </a:ln>
          </p:spPr>
          <p:txBody>
            <a:bodyPr>
              <a:spAutoFit/>
            </a:bodyPr>
            <a:lstStyle/>
            <a:p>
              <a:pPr eaLnBrk="0" hangingPunct="0"/>
              <a:r>
                <a:rPr lang="zh-CN" altLang="en-US" sz="3600" u="sng" dirty="0">
                  <a:solidFill>
                    <a:srgbClr val="7A0300"/>
                  </a:solidFill>
                  <a:latin typeface="Times New Roman" panose="02020603050405020304" pitchFamily="18" charset="0"/>
                </a:rPr>
                <a:t>缺点</a:t>
              </a:r>
              <a:endParaRPr lang="zh-CN" altLang="en-US" sz="3600" dirty="0">
                <a:solidFill>
                  <a:srgbClr val="7A0300"/>
                </a:solidFill>
                <a:latin typeface="Times New Roman" panose="02020603050405020304" pitchFamily="18" charset="0"/>
              </a:endParaRPr>
            </a:p>
          </p:txBody>
        </p:sp>
        <p:sp>
          <p:nvSpPr>
            <p:cNvPr id="16390" name="Text Box 6"/>
            <p:cNvSpPr txBox="1">
              <a:spLocks noChangeArrowheads="1"/>
            </p:cNvSpPr>
            <p:nvPr/>
          </p:nvSpPr>
          <p:spPr bwMode="auto">
            <a:xfrm>
              <a:off x="881608" y="3048000"/>
              <a:ext cx="5562600" cy="641350"/>
            </a:xfrm>
            <a:prstGeom prst="rect">
              <a:avLst/>
            </a:prstGeom>
            <a:noFill/>
            <a:ln w="9525">
              <a:noFill/>
              <a:miter lim="800000"/>
            </a:ln>
          </p:spPr>
          <p:txBody>
            <a:bodyPr>
              <a:spAutoFit/>
            </a:bodyPr>
            <a:lstStyle/>
            <a:p>
              <a:pPr eaLnBrk="0" hangingPunct="0">
                <a:buFontTx/>
                <a:buChar char="•"/>
              </a:pPr>
              <a:r>
                <a:rPr lang="zh-CN" altLang="en-US" sz="3600" dirty="0">
                  <a:solidFill>
                    <a:schemeClr val="accent2"/>
                  </a:solidFill>
                  <a:latin typeface="Times New Roman" panose="02020603050405020304" pitchFamily="18" charset="0"/>
                </a:rPr>
                <a:t>观测几率小</a:t>
              </a:r>
              <a:endParaRPr lang="zh-CN" altLang="en-US" sz="3600" dirty="0">
                <a:solidFill>
                  <a:schemeClr val="accent2"/>
                </a:solidFill>
                <a:latin typeface="Times New Roman" panose="02020603050405020304" pitchFamily="18" charset="0"/>
              </a:endParaRPr>
            </a:p>
          </p:txBody>
        </p:sp>
        <p:sp>
          <p:nvSpPr>
            <p:cNvPr id="16391" name="Text Box 7"/>
            <p:cNvSpPr txBox="1">
              <a:spLocks noChangeArrowheads="1"/>
            </p:cNvSpPr>
            <p:nvPr/>
          </p:nvSpPr>
          <p:spPr bwMode="auto">
            <a:xfrm>
              <a:off x="867544" y="4432300"/>
              <a:ext cx="3200400" cy="641350"/>
            </a:xfrm>
            <a:prstGeom prst="rect">
              <a:avLst/>
            </a:prstGeom>
            <a:noFill/>
            <a:ln w="9525">
              <a:noFill/>
              <a:miter lim="800000"/>
            </a:ln>
          </p:spPr>
          <p:txBody>
            <a:bodyPr>
              <a:spAutoFit/>
            </a:bodyPr>
            <a:lstStyle/>
            <a:p>
              <a:pPr eaLnBrk="0" hangingPunct="0"/>
              <a:r>
                <a:rPr lang="zh-CN" altLang="en-US" sz="3600" u="sng" dirty="0">
                  <a:solidFill>
                    <a:srgbClr val="7A0300"/>
                  </a:solidFill>
                  <a:latin typeface="Times New Roman" panose="02020603050405020304" pitchFamily="18" charset="0"/>
                </a:rPr>
                <a:t>优点</a:t>
              </a:r>
              <a:endParaRPr lang="zh-CN" altLang="en-US" sz="3600" dirty="0">
                <a:solidFill>
                  <a:srgbClr val="7A0300"/>
                </a:solidFill>
                <a:latin typeface="Times New Roman" panose="02020603050405020304" pitchFamily="18" charset="0"/>
              </a:endParaRPr>
            </a:p>
          </p:txBody>
        </p:sp>
      </p:grpSp>
      <p:sp>
        <p:nvSpPr>
          <p:cNvPr id="16392" name="Text Box 8"/>
          <p:cNvSpPr txBox="1">
            <a:spLocks noChangeArrowheads="1"/>
          </p:cNvSpPr>
          <p:nvPr/>
        </p:nvSpPr>
        <p:spPr bwMode="auto">
          <a:xfrm>
            <a:off x="827584" y="836712"/>
            <a:ext cx="5105400" cy="641350"/>
          </a:xfrm>
          <a:prstGeom prst="rect">
            <a:avLst/>
          </a:prstGeom>
          <a:noFill/>
          <a:ln w="9525">
            <a:noFill/>
            <a:miter lim="800000"/>
          </a:ln>
        </p:spPr>
        <p:txBody>
          <a:bodyPr>
            <a:spAutoFit/>
          </a:bodyPr>
          <a:lstStyle/>
          <a:p>
            <a:pPr eaLnBrk="0" hangingPunct="0"/>
            <a:r>
              <a:rPr lang="zh-CN" altLang="en-US" sz="3600" u="sng" dirty="0">
                <a:solidFill>
                  <a:srgbClr val="7A0300"/>
                </a:solidFill>
                <a:latin typeface="Times New Roman" panose="02020603050405020304" pitchFamily="18" charset="0"/>
              </a:rPr>
              <a:t>原理</a:t>
            </a:r>
            <a:endParaRPr lang="zh-CN" altLang="en-US" sz="3600" dirty="0">
              <a:solidFill>
                <a:srgbClr val="7A0300"/>
              </a:solidFill>
              <a:latin typeface="Times New Roman" panose="02020603050405020304" pitchFamily="18" charset="0"/>
            </a:endParaRPr>
          </a:p>
        </p:txBody>
      </p:sp>
      <p:sp>
        <p:nvSpPr>
          <p:cNvPr id="16393" name="Text Box 9"/>
          <p:cNvSpPr txBox="1">
            <a:spLocks noChangeArrowheads="1"/>
          </p:cNvSpPr>
          <p:nvPr/>
        </p:nvSpPr>
        <p:spPr bwMode="auto">
          <a:xfrm>
            <a:off x="827584" y="1412776"/>
            <a:ext cx="8686800" cy="641350"/>
          </a:xfrm>
          <a:prstGeom prst="rect">
            <a:avLst/>
          </a:prstGeom>
          <a:noFill/>
          <a:ln w="9525">
            <a:noFill/>
            <a:miter lim="800000"/>
          </a:ln>
        </p:spPr>
        <p:txBody>
          <a:bodyPr>
            <a:spAutoFit/>
          </a:bodyPr>
          <a:lstStyle/>
          <a:p>
            <a:pPr eaLnBrk="0" hangingPunct="0">
              <a:buFontTx/>
              <a:buChar char="•"/>
            </a:pPr>
            <a:r>
              <a:rPr lang="zh-CN" altLang="en-US" sz="3600" dirty="0">
                <a:solidFill>
                  <a:schemeClr val="accent2"/>
                </a:solidFill>
                <a:latin typeface="Times New Roman" panose="02020603050405020304" pitchFamily="18" charset="0"/>
              </a:rPr>
              <a:t>行星阻挡了恒星光</a:t>
            </a:r>
            <a:r>
              <a:rPr lang="en-US" altLang="zh-CN" sz="3600" dirty="0">
                <a:solidFill>
                  <a:schemeClr val="accent2"/>
                </a:solidFill>
                <a:latin typeface="Times New Roman" panose="02020603050405020304" pitchFamily="18" charset="0"/>
              </a:rPr>
              <a:t>, </a:t>
            </a:r>
            <a:r>
              <a:rPr lang="zh-CN" altLang="en-US" sz="3600" dirty="0">
                <a:solidFill>
                  <a:schemeClr val="accent2"/>
                </a:solidFill>
                <a:latin typeface="Times New Roman" panose="02020603050405020304" pitchFamily="18" charset="0"/>
              </a:rPr>
              <a:t>使恒星变暗</a:t>
            </a:r>
            <a:endParaRPr lang="zh-CN" altLang="en-US" sz="3600" dirty="0">
              <a:solidFill>
                <a:schemeClr val="accent2"/>
              </a:solidFill>
              <a:latin typeface="Times New Roman" panose="02020603050405020304" pitchFamily="18" charset="0"/>
            </a:endParaRPr>
          </a:p>
        </p:txBody>
      </p:sp>
      <p:sp>
        <p:nvSpPr>
          <p:cNvPr id="16394" name="Text Box 10"/>
          <p:cNvSpPr txBox="1">
            <a:spLocks noChangeArrowheads="1"/>
          </p:cNvSpPr>
          <p:nvPr/>
        </p:nvSpPr>
        <p:spPr bwMode="auto">
          <a:xfrm>
            <a:off x="827584" y="1916832"/>
            <a:ext cx="8686800" cy="641350"/>
          </a:xfrm>
          <a:prstGeom prst="rect">
            <a:avLst/>
          </a:prstGeom>
          <a:noFill/>
          <a:ln w="9525">
            <a:noFill/>
            <a:miter lim="800000"/>
          </a:ln>
        </p:spPr>
        <p:txBody>
          <a:bodyPr>
            <a:spAutoFit/>
          </a:bodyPr>
          <a:lstStyle/>
          <a:p>
            <a:pPr eaLnBrk="0" hangingPunct="0">
              <a:buFontTx/>
              <a:buChar char="•"/>
            </a:pPr>
            <a:r>
              <a:rPr lang="zh-CN" altLang="en-US" sz="3600" dirty="0">
                <a:solidFill>
                  <a:schemeClr val="accent2"/>
                </a:solidFill>
                <a:latin typeface="Times New Roman" panose="02020603050405020304" pitchFamily="18" charset="0"/>
              </a:rPr>
              <a:t>恒星阻挡了行星的星光</a:t>
            </a:r>
            <a:endParaRPr lang="zh-CN" altLang="en-US" sz="3600" dirty="0">
              <a:solidFill>
                <a:schemeClr val="accent2"/>
              </a:solidFill>
              <a:latin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5"/>
          <p:cNvSpPr txBox="1">
            <a:spLocks noChangeArrowheads="1"/>
          </p:cNvSpPr>
          <p:nvPr/>
        </p:nvSpPr>
        <p:spPr bwMode="auto">
          <a:xfrm>
            <a:off x="2286000" y="533400"/>
            <a:ext cx="419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pPr>
            <a:r>
              <a:rPr kumimoji="0" lang="zh-CN" altLang="en-US" sz="4000" b="1">
                <a:solidFill>
                  <a:srgbClr val="FF0000"/>
                </a:solidFill>
              </a:rPr>
              <a:t>掩食法发现行星</a:t>
            </a:r>
            <a:endParaRPr kumimoji="0" lang="zh-CN" altLang="en-US" sz="4000" b="1">
              <a:solidFill>
                <a:srgbClr val="FF0000"/>
              </a:solidFill>
            </a:endParaRPr>
          </a:p>
        </p:txBody>
      </p:sp>
      <p:sp>
        <p:nvSpPr>
          <p:cNvPr id="47106" name="Text Box 6"/>
          <p:cNvSpPr txBox="1">
            <a:spLocks noChangeArrowheads="1"/>
          </p:cNvSpPr>
          <p:nvPr/>
        </p:nvSpPr>
        <p:spPr bwMode="auto">
          <a:xfrm>
            <a:off x="467544" y="1600200"/>
            <a:ext cx="770681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Char char="•"/>
            </a:pPr>
            <a:r>
              <a:rPr kumimoji="0" lang="en-US" altLang="zh-CN" sz="3200" dirty="0"/>
              <a:t>1999 11.5</a:t>
            </a:r>
            <a:r>
              <a:rPr kumimoji="0" lang="zh-CN" altLang="en-US" sz="3200" dirty="0"/>
              <a:t>：</a:t>
            </a:r>
            <a:r>
              <a:rPr kumimoji="0" lang="en-US" altLang="zh-CN" sz="3200" dirty="0"/>
              <a:t>HD 209469</a:t>
            </a:r>
            <a:r>
              <a:rPr kumimoji="0" lang="zh-CN" altLang="en-US" sz="3200" dirty="0"/>
              <a:t>， 最早被径向速度法发现，亮度下降了</a:t>
            </a:r>
            <a:r>
              <a:rPr kumimoji="0" lang="en-US" altLang="zh-CN" sz="3200" dirty="0"/>
              <a:t>1.7%</a:t>
            </a:r>
            <a:endParaRPr kumimoji="0" lang="en-US" altLang="zh-CN" sz="3200" dirty="0"/>
          </a:p>
          <a:p>
            <a:pPr eaLnBrk="1" hangingPunct="1">
              <a:spcBef>
                <a:spcPct val="50000"/>
              </a:spcBef>
              <a:buFontTx/>
              <a:buChar char="•"/>
            </a:pPr>
            <a:r>
              <a:rPr kumimoji="0" lang="en-US" altLang="zh-CN" sz="3200" dirty="0"/>
              <a:t>2002</a:t>
            </a:r>
            <a:r>
              <a:rPr kumimoji="0" lang="zh-CN" altLang="en-US" sz="3200" dirty="0"/>
              <a:t>，</a:t>
            </a:r>
            <a:r>
              <a:rPr kumimoji="0" lang="en-US" altLang="zh-CN" sz="3200" dirty="0"/>
              <a:t>OGLE-TR-56B</a:t>
            </a:r>
            <a:r>
              <a:rPr kumimoji="0" lang="zh-CN" altLang="en-US" sz="3200" dirty="0"/>
              <a:t>发现，后被径向速度法确认</a:t>
            </a:r>
            <a:endParaRPr kumimoji="0" lang="zh-CN" altLang="en-US" sz="3200" dirty="0"/>
          </a:p>
          <a:p>
            <a:pPr eaLnBrk="1" hangingPunct="1">
              <a:spcBef>
                <a:spcPct val="50000"/>
              </a:spcBef>
              <a:buFontTx/>
              <a:buChar char="•"/>
            </a:pPr>
            <a:r>
              <a:rPr kumimoji="0" lang="en-US" altLang="zh-CN" sz="3200" dirty="0"/>
              <a:t>2006</a:t>
            </a:r>
            <a:r>
              <a:rPr kumimoji="0" lang="zh-CN" altLang="en-US" sz="3200" dirty="0"/>
              <a:t>年，</a:t>
            </a:r>
            <a:r>
              <a:rPr kumimoji="0" lang="en-US" altLang="zh-CN" sz="3200" dirty="0"/>
              <a:t>HST</a:t>
            </a:r>
            <a:r>
              <a:rPr kumimoji="0" lang="zh-CN" altLang="en-US" sz="3200" dirty="0"/>
              <a:t>搜寻了</a:t>
            </a:r>
            <a:r>
              <a:rPr kumimoji="0" lang="en-US" altLang="zh-CN" sz="3200" dirty="0"/>
              <a:t>180 000</a:t>
            </a:r>
            <a:r>
              <a:rPr kumimoji="0" lang="zh-CN" altLang="en-US" sz="3200" dirty="0"/>
              <a:t>个恒星，</a:t>
            </a:r>
            <a:r>
              <a:rPr kumimoji="0" lang="en-US" altLang="zh-CN" sz="3200" dirty="0"/>
              <a:t>26 000</a:t>
            </a:r>
            <a:r>
              <a:rPr kumimoji="0" lang="zh-CN" altLang="en-US" sz="3200" dirty="0"/>
              <a:t>光年远，发现了</a:t>
            </a:r>
            <a:r>
              <a:rPr kumimoji="0" lang="en-US" altLang="zh-CN" sz="3200" dirty="0"/>
              <a:t>16</a:t>
            </a:r>
            <a:r>
              <a:rPr kumimoji="0" lang="zh-CN" altLang="en-US" sz="3200" dirty="0"/>
              <a:t>个候选者，</a:t>
            </a:r>
            <a:r>
              <a:rPr kumimoji="0" lang="en-US" altLang="zh-CN" sz="3200" dirty="0"/>
              <a:t>3</a:t>
            </a:r>
            <a:r>
              <a:rPr kumimoji="0" lang="zh-CN" altLang="en-US" sz="3200" dirty="0"/>
              <a:t>个被证认。如果</a:t>
            </a:r>
            <a:r>
              <a:rPr kumimoji="0" lang="en-US" altLang="zh-CN" sz="3200" dirty="0"/>
              <a:t>16</a:t>
            </a:r>
            <a:r>
              <a:rPr kumimoji="0" lang="zh-CN" altLang="en-US" sz="3200" dirty="0"/>
              <a:t>个都被证认，银河系中可能存在</a:t>
            </a:r>
            <a:r>
              <a:rPr kumimoji="0" lang="en-US" altLang="zh-CN" sz="3200" dirty="0"/>
              <a:t>~60</a:t>
            </a:r>
            <a:r>
              <a:rPr kumimoji="0" lang="zh-CN" altLang="en-US" sz="3200" dirty="0"/>
              <a:t>亿个木星大小的行星！</a:t>
            </a:r>
            <a:endParaRPr kumimoji="0" lang="zh-CN" alt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body" idx="1"/>
          </p:nvPr>
        </p:nvSpPr>
        <p:spPr>
          <a:xfrm>
            <a:off x="304800" y="228599"/>
            <a:ext cx="8227640" cy="3446463"/>
          </a:xfrm>
        </p:spPr>
        <p:txBody>
          <a:bodyPr/>
          <a:lstStyle/>
          <a:p>
            <a:pPr eaLnBrk="1" hangingPunct="1"/>
            <a:r>
              <a:rPr kumimoji="0" lang="zh-CN" altLang="en-US" sz="3200" dirty="0"/>
              <a:t>地球</a:t>
            </a:r>
            <a:r>
              <a:rPr kumimoji="0" lang="en-US" altLang="zh-CN" sz="3200" dirty="0"/>
              <a:t>-</a:t>
            </a:r>
            <a:r>
              <a:rPr kumimoji="0" lang="zh-CN" altLang="en-US" sz="3200" dirty="0"/>
              <a:t>太阳系统发生掩食的概率：</a:t>
            </a:r>
            <a:r>
              <a:rPr kumimoji="0" lang="en-US" altLang="zh-CN" sz="3200" dirty="0"/>
              <a:t>~0.5%</a:t>
            </a:r>
            <a:endParaRPr kumimoji="0" lang="en-US" altLang="zh-CN" sz="3200" dirty="0"/>
          </a:p>
          <a:p>
            <a:pPr eaLnBrk="1" hangingPunct="1"/>
            <a:r>
              <a:rPr kumimoji="0" lang="zh-CN" altLang="en-US" sz="3200" dirty="0"/>
              <a:t>空间项目：</a:t>
            </a:r>
            <a:r>
              <a:rPr kumimoji="0" lang="en-US" altLang="zh-CN" sz="3200" dirty="0"/>
              <a:t>Kepler &amp; COROT</a:t>
            </a:r>
            <a:endParaRPr kumimoji="0" lang="en-US" altLang="zh-CN" sz="3200" dirty="0"/>
          </a:p>
          <a:p>
            <a:pPr eaLnBrk="1" hangingPunct="1"/>
            <a:r>
              <a:rPr kumimoji="0" lang="zh-CN" altLang="en-US" sz="3200" dirty="0"/>
              <a:t>掩食法可以测量行星的大小，加上质量，可以估算行星的密度，研究行星的结构</a:t>
            </a:r>
            <a:endParaRPr kumimoji="0" lang="zh-CN" altLang="en-US" sz="3200" dirty="0"/>
          </a:p>
          <a:p>
            <a:pPr eaLnBrk="1" hangingPunct="1"/>
            <a:r>
              <a:rPr kumimoji="0" lang="zh-CN" altLang="en-US" sz="3200" dirty="0"/>
              <a:t>可以通过恒星的吸收光谱分析，得到行星的大气成份：</a:t>
            </a:r>
            <a:r>
              <a:rPr kumimoji="0" lang="en-US" altLang="zh-CN" sz="3200" dirty="0"/>
              <a:t>HST</a:t>
            </a:r>
            <a:r>
              <a:rPr kumimoji="0" lang="zh-CN" altLang="en-US" sz="3200" dirty="0"/>
              <a:t>观测</a:t>
            </a:r>
            <a:endParaRPr kumimoji="0" lang="zh-CN" altLang="en-US" sz="3200" dirty="0"/>
          </a:p>
          <a:p>
            <a:pPr eaLnBrk="1" hangingPunct="1">
              <a:buFontTx/>
              <a:buNone/>
            </a:pPr>
            <a:endParaRPr kumimoji="0" lang="en-US" altLang="zh-CN" dirty="0"/>
          </a:p>
        </p:txBody>
      </p:sp>
      <p:pic>
        <p:nvPicPr>
          <p:cNvPr id="48130"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3688" y="3340624"/>
            <a:ext cx="5184576" cy="349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9592" y="17240"/>
            <a:ext cx="6768752" cy="676875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02590" y="0"/>
            <a:ext cx="819531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52210532302_2224048279_k"/>
          <p:cNvPicPr>
            <a:picLocks noChangeAspect="1"/>
          </p:cNvPicPr>
          <p:nvPr/>
        </p:nvPicPr>
        <p:blipFill>
          <a:blip r:embed="rId1"/>
          <a:stretch>
            <a:fillRect/>
          </a:stretch>
        </p:blipFill>
        <p:spPr>
          <a:xfrm>
            <a:off x="75565" y="789305"/>
            <a:ext cx="8420100" cy="56648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52211811679_95677f9811_c"/>
          <p:cNvPicPr>
            <a:picLocks noChangeAspect="1"/>
          </p:cNvPicPr>
          <p:nvPr/>
        </p:nvPicPr>
        <p:blipFill>
          <a:blip r:embed="rId1"/>
          <a:stretch>
            <a:fillRect/>
          </a:stretch>
        </p:blipFill>
        <p:spPr>
          <a:xfrm>
            <a:off x="135255" y="761365"/>
            <a:ext cx="8321675" cy="559498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rivate/var/folders/mg/k6lwk1d1545_cb2jh9s1vfv00000gn/T/com.kingsoft.wpsoffice.mac/picturecompress_20221020153601/output_1.pngoutput_1"/>
          <p:cNvPicPr>
            <a:picLocks noChangeAspect="1"/>
          </p:cNvPicPr>
          <p:nvPr/>
        </p:nvPicPr>
        <p:blipFill>
          <a:blip r:embed="rId1"/>
          <a:stretch>
            <a:fillRect/>
          </a:stretch>
        </p:blipFill>
        <p:spPr>
          <a:xfrm>
            <a:off x="71755" y="1238250"/>
            <a:ext cx="8470265" cy="47593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rivate/var/folders/mg/k6lwk1d1545_cb2jh9s1vfv00000gn/T/com.kingsoft.wpsoffice.mac/picturecompress_20221020153601/output_1.pngoutput_1"/>
          <p:cNvPicPr>
            <a:picLocks noChangeAspect="1"/>
          </p:cNvPicPr>
          <p:nvPr/>
        </p:nvPicPr>
        <p:blipFill>
          <a:blip r:embed="rId1"/>
          <a:stretch>
            <a:fillRect/>
          </a:stretch>
        </p:blipFill>
        <p:spPr>
          <a:xfrm>
            <a:off x="71755" y="1238250"/>
            <a:ext cx="8470265" cy="4759325"/>
          </a:xfrm>
          <a:prstGeom prst="rect">
            <a:avLst/>
          </a:prstGeom>
        </p:spPr>
      </p:pic>
      <p:pic>
        <p:nvPicPr>
          <p:cNvPr id="3" name="图片 2"/>
          <p:cNvPicPr>
            <a:picLocks noChangeAspect="1"/>
          </p:cNvPicPr>
          <p:nvPr/>
        </p:nvPicPr>
        <p:blipFill>
          <a:blip r:embed="rId2"/>
          <a:stretch>
            <a:fillRect/>
          </a:stretch>
        </p:blipFill>
        <p:spPr>
          <a:xfrm>
            <a:off x="0" y="625475"/>
            <a:ext cx="9144000" cy="56070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295400" y="228600"/>
            <a:ext cx="6781800" cy="762000"/>
          </a:xfrm>
          <a:prstGeom prst="rect">
            <a:avLst/>
          </a:prstGeom>
          <a:noFill/>
          <a:ln>
            <a:noFill/>
          </a:ln>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None/>
            </a:pPr>
            <a:r>
              <a:rPr lang="en-US" altLang="zh-CN" sz="4400">
                <a:solidFill>
                  <a:srgbClr val="FF0000"/>
                </a:solidFill>
              </a:rPr>
              <a:t>Kepler</a:t>
            </a:r>
            <a:r>
              <a:rPr lang="zh-CN" altLang="en-US" sz="4400">
                <a:solidFill>
                  <a:srgbClr val="FF0000"/>
                </a:solidFill>
              </a:rPr>
              <a:t>空间望远镜</a:t>
            </a:r>
            <a:r>
              <a:rPr lang="en-US" altLang="zh-CN" sz="4400">
                <a:solidFill>
                  <a:srgbClr val="FF0000"/>
                </a:solidFill>
              </a:rPr>
              <a:t>(NASA)</a:t>
            </a:r>
            <a:endParaRPr lang="en-US" altLang="zh-CN" sz="4400">
              <a:solidFill>
                <a:srgbClr val="FF0000"/>
              </a:solidFill>
            </a:endParaRPr>
          </a:p>
        </p:txBody>
      </p:sp>
      <p:pic>
        <p:nvPicPr>
          <p:cNvPr id="4301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1447800"/>
            <a:ext cx="2719388" cy="5086350"/>
          </a:xfrm>
          <a:prstGeom prst="rect">
            <a:avLst/>
          </a:prstGeom>
          <a:noFill/>
          <a:ln>
            <a:noFill/>
          </a:ln>
        </p:spPr>
      </p:pic>
      <p:sp>
        <p:nvSpPr>
          <p:cNvPr id="43012" name="Text Box 4"/>
          <p:cNvSpPr txBox="1">
            <a:spLocks noChangeArrowheads="1"/>
          </p:cNvSpPr>
          <p:nvPr/>
        </p:nvSpPr>
        <p:spPr bwMode="auto">
          <a:xfrm>
            <a:off x="3219128" y="4287838"/>
            <a:ext cx="5029200" cy="2246312"/>
          </a:xfrm>
          <a:prstGeom prst="rect">
            <a:avLst/>
          </a:prstGeom>
          <a:noFill/>
          <a:ln>
            <a:noFill/>
          </a:ln>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50000"/>
              </a:spcBef>
            </a:pPr>
            <a:r>
              <a:rPr lang="zh-CN" altLang="en-US" sz="4000" dirty="0"/>
              <a:t>发射时间：</a:t>
            </a:r>
            <a:r>
              <a:rPr lang="en-US" altLang="zh-CN" sz="4000" dirty="0"/>
              <a:t>2009.3.6</a:t>
            </a:r>
            <a:endParaRPr lang="en-US" altLang="zh-CN" sz="4000" dirty="0"/>
          </a:p>
          <a:p>
            <a:pPr eaLnBrk="1" hangingPunct="1">
              <a:spcBef>
                <a:spcPct val="50000"/>
              </a:spcBef>
            </a:pPr>
            <a:r>
              <a:rPr lang="zh-CN" altLang="en-US" sz="4000" dirty="0"/>
              <a:t>探测方法：掩食法、微引力透镜</a:t>
            </a:r>
            <a:endParaRPr lang="zh-CN" altLang="en-US" sz="4000" dirty="0"/>
          </a:p>
        </p:txBody>
      </p:sp>
      <p:pic>
        <p:nvPicPr>
          <p:cNvPr id="4301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6328" y="1447800"/>
            <a:ext cx="1865313" cy="2635250"/>
          </a:xfrm>
          <a:prstGeom prst="rect">
            <a:avLst/>
          </a:prstGeom>
          <a:noFill/>
          <a:ln>
            <a:noFill/>
          </a:ln>
        </p:spPr>
      </p:pic>
      <p:sp>
        <p:nvSpPr>
          <p:cNvPr id="43014" name="Text Box 4"/>
          <p:cNvSpPr txBox="1">
            <a:spLocks noChangeArrowheads="1"/>
          </p:cNvSpPr>
          <p:nvPr/>
        </p:nvSpPr>
        <p:spPr bwMode="auto">
          <a:xfrm>
            <a:off x="6400800" y="1752600"/>
            <a:ext cx="2133600" cy="708025"/>
          </a:xfrm>
          <a:prstGeom prst="rect">
            <a:avLst/>
          </a:prstGeom>
          <a:noFill/>
          <a:ln>
            <a:noFill/>
          </a:ln>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None/>
            </a:pPr>
            <a:endParaRPr lang="zh-CN" altLang="en-US" sz="4000">
              <a:solidFill>
                <a:schemeClr val="bg1"/>
              </a:solidFill>
            </a:endParaRPr>
          </a:p>
        </p:txBody>
      </p:sp>
      <p:sp>
        <p:nvSpPr>
          <p:cNvPr id="43015" name="文本框 2"/>
          <p:cNvSpPr txBox="1">
            <a:spLocks noChangeArrowheads="1"/>
          </p:cNvSpPr>
          <p:nvPr/>
        </p:nvSpPr>
        <p:spPr bwMode="auto">
          <a:xfrm>
            <a:off x="5563236" y="3285515"/>
            <a:ext cx="2738264" cy="646331"/>
          </a:xfrm>
          <a:prstGeom prst="rect">
            <a:avLst/>
          </a:prstGeom>
          <a:noFill/>
          <a:ln>
            <a:noFill/>
          </a:ln>
        </p:spPr>
        <p:txBody>
          <a:bodyPr wrap="square">
            <a:spAutoFit/>
          </a:bodyPr>
          <a:lstStyle>
            <a:lvl1pPr>
              <a:defRPr>
                <a:solidFill>
                  <a:schemeClr val="tx1"/>
                </a:solidFill>
                <a:latin typeface="Arial" panose="020B0604020202090204" pitchFamily="34" charset="0"/>
                <a:ea typeface="宋体" panose="02010600030101010101" pitchFamily="2" charset="-122"/>
              </a:defRPr>
            </a:lvl1pPr>
            <a:lvl2pPr marL="742950" indent="-285750">
              <a:defRPr>
                <a:solidFill>
                  <a:schemeClr val="tx1"/>
                </a:solidFill>
                <a:latin typeface="Arial" panose="020B0604020202090204" pitchFamily="34" charset="0"/>
                <a:ea typeface="宋体" panose="02010600030101010101" pitchFamily="2" charset="-122"/>
              </a:defRPr>
            </a:lvl2pPr>
            <a:lvl3pPr marL="1143000" indent="-228600">
              <a:defRPr>
                <a:solidFill>
                  <a:schemeClr val="tx1"/>
                </a:solidFill>
                <a:latin typeface="Arial" panose="020B0604020202090204" pitchFamily="34" charset="0"/>
                <a:ea typeface="宋体" panose="02010600030101010101" pitchFamily="2" charset="-122"/>
              </a:defRPr>
            </a:lvl3pPr>
            <a:lvl4pPr marL="1600200" indent="-228600">
              <a:defRPr>
                <a:solidFill>
                  <a:schemeClr val="tx1"/>
                </a:solidFill>
                <a:latin typeface="Arial" panose="020B0604020202090204" pitchFamily="34" charset="0"/>
                <a:ea typeface="宋体" panose="02010600030101010101" pitchFamily="2" charset="-122"/>
              </a:defRPr>
            </a:lvl4pPr>
            <a:lvl5pPr marL="2057400" indent="-22860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r>
              <a:rPr lang="en-US" altLang="zh-CN" dirty="0"/>
              <a:t>William </a:t>
            </a:r>
            <a:r>
              <a:rPr lang="en-US" altLang="zh-CN" dirty="0" err="1"/>
              <a:t>Borucki</a:t>
            </a:r>
            <a:endParaRPr lang="en-US" altLang="zh-CN" dirty="0"/>
          </a:p>
          <a:p>
            <a:r>
              <a:rPr lang="en-US" altLang="zh-CN" dirty="0"/>
              <a:t>2015</a:t>
            </a:r>
            <a:r>
              <a:rPr lang="zh-CN" altLang="en-US" dirty="0"/>
              <a:t> </a:t>
            </a:r>
            <a:r>
              <a:rPr lang="en-US" altLang="zh-CN" dirty="0"/>
              <a:t>Shaw Prize </a:t>
            </a:r>
            <a:endParaRPr lang="en-US" altLang="zh-CN"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304800" y="0"/>
            <a:ext cx="845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a:spcBef>
                <a:spcPct val="50000"/>
              </a:spcBef>
            </a:pPr>
            <a:r>
              <a:rPr kumimoji="0" lang="zh-CN" altLang="en-US" sz="4800" dirty="0">
                <a:solidFill>
                  <a:schemeClr val="accent1"/>
                </a:solidFill>
                <a:latin typeface="Times New Roman" panose="02020603050405020304" pitchFamily="18" charset="0"/>
              </a:rPr>
              <a:t>微引力透镜</a:t>
            </a:r>
            <a:endParaRPr kumimoji="0" lang="zh-CN" altLang="en-US" sz="4800" dirty="0">
              <a:solidFill>
                <a:schemeClr val="accent1"/>
              </a:solidFill>
              <a:latin typeface="Times New Roman" panose="02020603050405020304" pitchFamily="18" charset="0"/>
            </a:endParaRPr>
          </a:p>
        </p:txBody>
      </p:sp>
      <p:sp>
        <p:nvSpPr>
          <p:cNvPr id="49154" name="Text Box 3"/>
          <p:cNvSpPr txBox="1">
            <a:spLocks noChangeArrowheads="1"/>
          </p:cNvSpPr>
          <p:nvPr/>
        </p:nvSpPr>
        <p:spPr bwMode="auto">
          <a:xfrm>
            <a:off x="381000" y="1008597"/>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dirty="0">
                <a:solidFill>
                  <a:srgbClr val="FF0000"/>
                </a:solidFill>
                <a:latin typeface="Times New Roman" panose="02020603050405020304" pitchFamily="18" charset="0"/>
              </a:rPr>
              <a:t>技术</a:t>
            </a:r>
            <a:endParaRPr kumimoji="0" lang="zh-CN" altLang="en-US" sz="3600" dirty="0">
              <a:solidFill>
                <a:srgbClr val="FF0000"/>
              </a:solidFill>
              <a:latin typeface="Times New Roman" panose="02020603050405020304" pitchFamily="18" charset="0"/>
            </a:endParaRPr>
          </a:p>
        </p:txBody>
      </p:sp>
      <p:sp>
        <p:nvSpPr>
          <p:cNvPr id="49155" name="Text Box 4"/>
          <p:cNvSpPr txBox="1">
            <a:spLocks noChangeArrowheads="1"/>
          </p:cNvSpPr>
          <p:nvPr/>
        </p:nvSpPr>
        <p:spPr bwMode="auto">
          <a:xfrm>
            <a:off x="381000" y="1524000"/>
            <a:ext cx="8763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广义相对论 </a:t>
            </a:r>
            <a:r>
              <a:rPr kumimoji="0" lang="en-US" altLang="zh-CN" sz="3600" dirty="0">
                <a:latin typeface="Times New Roman" panose="02020603050405020304" pitchFamily="18" charset="0"/>
              </a:rPr>
              <a:t>– </a:t>
            </a:r>
            <a:r>
              <a:rPr kumimoji="0" lang="zh-CN" altLang="en-US" sz="3600" dirty="0">
                <a:latin typeface="Times New Roman" panose="02020603050405020304" pitchFamily="18" charset="0"/>
              </a:rPr>
              <a:t>光线在引力场中弯曲</a:t>
            </a:r>
            <a:endParaRPr kumimoji="0" lang="zh-CN" altLang="en-US" sz="3600" dirty="0">
              <a:latin typeface="Times New Roman" panose="02020603050405020304" pitchFamily="18" charset="0"/>
            </a:endParaRPr>
          </a:p>
          <a:p>
            <a:endParaRPr kumimoji="0" lang="en-US" altLang="zh-CN" sz="3600" dirty="0">
              <a:solidFill>
                <a:schemeClr val="bg1"/>
              </a:solidFill>
              <a:latin typeface="Times New Roman" panose="02020603050405020304" pitchFamily="18" charset="0"/>
            </a:endParaRPr>
          </a:p>
        </p:txBody>
      </p:sp>
      <p:grpSp>
        <p:nvGrpSpPr>
          <p:cNvPr id="2" name="Group 5"/>
          <p:cNvGrpSpPr/>
          <p:nvPr/>
        </p:nvGrpSpPr>
        <p:grpSpPr bwMode="auto">
          <a:xfrm>
            <a:off x="381000" y="4572000"/>
            <a:ext cx="609600" cy="533400"/>
            <a:chOff x="960" y="1680"/>
            <a:chExt cx="384" cy="336"/>
          </a:xfrm>
        </p:grpSpPr>
        <p:sp>
          <p:nvSpPr>
            <p:cNvPr id="49176" name="Arc 6"/>
            <p:cNvSpPr/>
            <p:nvPr/>
          </p:nvSpPr>
          <p:spPr bwMode="auto">
            <a:xfrm>
              <a:off x="960" y="1680"/>
              <a:ext cx="384" cy="321"/>
            </a:xfrm>
            <a:custGeom>
              <a:avLst/>
              <a:gdLst>
                <a:gd name="T0" fmla="*/ 0 w 21600"/>
                <a:gd name="T1" fmla="*/ 0 h 20587"/>
                <a:gd name="T2" fmla="*/ 0 w 21600"/>
                <a:gd name="T3" fmla="*/ 0 h 20587"/>
                <a:gd name="T4" fmla="*/ 0 w 21600"/>
                <a:gd name="T5" fmla="*/ 0 h 20587"/>
                <a:gd name="T6" fmla="*/ 0 60000 65536"/>
                <a:gd name="T7" fmla="*/ 0 60000 65536"/>
                <a:gd name="T8" fmla="*/ 0 60000 65536"/>
                <a:gd name="T9" fmla="*/ 0 w 21600"/>
                <a:gd name="T10" fmla="*/ 0 h 20587"/>
                <a:gd name="T11" fmla="*/ 21600 w 21600"/>
                <a:gd name="T12" fmla="*/ 20587 h 20587"/>
              </a:gdLst>
              <a:ahLst/>
              <a:cxnLst>
                <a:cxn ang="T6">
                  <a:pos x="T0" y="T1"/>
                </a:cxn>
                <a:cxn ang="T7">
                  <a:pos x="T2" y="T3"/>
                </a:cxn>
                <a:cxn ang="T8">
                  <a:pos x="T4" y="T5"/>
                </a:cxn>
              </a:cxnLst>
              <a:rect l="T9" t="T10" r="T11" b="T12"/>
              <a:pathLst>
                <a:path w="21600" h="20587" fill="none" extrusionOk="0">
                  <a:moveTo>
                    <a:pt x="19223" y="-1"/>
                  </a:moveTo>
                  <a:cubicBezTo>
                    <a:pt x="20785" y="3048"/>
                    <a:pt x="21600" y="6424"/>
                    <a:pt x="21600" y="9850"/>
                  </a:cubicBezTo>
                  <a:cubicBezTo>
                    <a:pt x="21600" y="13617"/>
                    <a:pt x="20614" y="17318"/>
                    <a:pt x="18742" y="20587"/>
                  </a:cubicBezTo>
                </a:path>
                <a:path w="21600" h="20587" stroke="0" extrusionOk="0">
                  <a:moveTo>
                    <a:pt x="19223" y="-1"/>
                  </a:moveTo>
                  <a:cubicBezTo>
                    <a:pt x="20785" y="3048"/>
                    <a:pt x="21600" y="6424"/>
                    <a:pt x="21600" y="9850"/>
                  </a:cubicBezTo>
                  <a:cubicBezTo>
                    <a:pt x="21600" y="13617"/>
                    <a:pt x="20614" y="17318"/>
                    <a:pt x="18742" y="20587"/>
                  </a:cubicBezTo>
                  <a:lnTo>
                    <a:pt x="0" y="9850"/>
                  </a:lnTo>
                  <a:lnTo>
                    <a:pt x="19223" y="-1"/>
                  </a:lnTo>
                  <a:close/>
                </a:path>
              </a:pathLst>
            </a:custGeom>
            <a:solidFill>
              <a:schemeClr val="bg1"/>
            </a:solidFill>
            <a:ln w="9525">
              <a:solidFill>
                <a:schemeClr val="bg1"/>
              </a:solidFill>
              <a:round/>
            </a:ln>
          </p:spPr>
          <p:txBody>
            <a:bodyPr wrap="none" anchor="ctr"/>
            <a:lstStyle/>
            <a:p>
              <a:endParaRPr lang="zh-CN" altLang="en-US"/>
            </a:p>
          </p:txBody>
        </p:sp>
        <p:sp>
          <p:nvSpPr>
            <p:cNvPr id="49177" name="Oval 7"/>
            <p:cNvSpPr>
              <a:spLocks noChangeArrowheads="1"/>
            </p:cNvSpPr>
            <p:nvPr/>
          </p:nvSpPr>
          <p:spPr bwMode="auto">
            <a:xfrm>
              <a:off x="1248" y="1728"/>
              <a:ext cx="96" cy="240"/>
            </a:xfrm>
            <a:prstGeom prst="ellipse">
              <a:avLst/>
            </a:prstGeom>
            <a:solidFill>
              <a:srgbClr val="6699FF"/>
            </a:solidFill>
            <a:ln w="9525">
              <a:solidFill>
                <a:srgbClr val="6699FF"/>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49178" name="Oval 8"/>
            <p:cNvSpPr>
              <a:spLocks noChangeArrowheads="1"/>
            </p:cNvSpPr>
            <p:nvPr/>
          </p:nvSpPr>
          <p:spPr bwMode="auto">
            <a:xfrm>
              <a:off x="1296" y="1776"/>
              <a:ext cx="48" cy="144"/>
            </a:xfrm>
            <a:prstGeom prst="ellipse">
              <a:avLst/>
            </a:prstGeom>
            <a:solidFill>
              <a:schemeClr val="tx1"/>
            </a:solidFill>
            <a:ln w="9525">
              <a:solidFill>
                <a:schemeClr val="tx1"/>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49179" name="Line 9"/>
            <p:cNvSpPr>
              <a:spLocks noChangeShapeType="1"/>
            </p:cNvSpPr>
            <p:nvPr/>
          </p:nvSpPr>
          <p:spPr bwMode="auto">
            <a:xfrm flipV="1">
              <a:off x="960" y="1680"/>
              <a:ext cx="384" cy="144"/>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sp>
          <p:nvSpPr>
            <p:cNvPr id="49180" name="Line 10"/>
            <p:cNvSpPr>
              <a:spLocks noChangeShapeType="1"/>
            </p:cNvSpPr>
            <p:nvPr/>
          </p:nvSpPr>
          <p:spPr bwMode="auto">
            <a:xfrm>
              <a:off x="960" y="1824"/>
              <a:ext cx="336" cy="192"/>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606219" name="AutoShape 11"/>
          <p:cNvSpPr>
            <a:spLocks noChangeArrowheads="1"/>
          </p:cNvSpPr>
          <p:nvPr/>
        </p:nvSpPr>
        <p:spPr bwMode="auto">
          <a:xfrm>
            <a:off x="7924800" y="4495800"/>
            <a:ext cx="609600" cy="609600"/>
          </a:xfrm>
          <a:prstGeom prst="star5">
            <a:avLst/>
          </a:prstGeom>
          <a:solidFill>
            <a:srgbClr val="99CCFF"/>
          </a:solidFill>
          <a:ln w="9525">
            <a:solidFill>
              <a:schemeClr val="tx1"/>
            </a:solidFill>
            <a:miter lim="800000"/>
          </a:ln>
          <a:effectLst/>
        </p:spPr>
        <p:txBody>
          <a:bodyPr wrap="none" anchor="ctr"/>
          <a:lstStyle/>
          <a:p>
            <a:pPr eaLnBrk="1" hangingPunct="1">
              <a:defRPr/>
            </a:pPr>
            <a:endParaRPr lang="zh-CN" altLang="en-US">
              <a:latin typeface="Arial" panose="020B0604020202090204" pitchFamily="34" charset="0"/>
            </a:endParaRPr>
          </a:p>
        </p:txBody>
      </p:sp>
      <p:sp>
        <p:nvSpPr>
          <p:cNvPr id="606220" name="Oval 12"/>
          <p:cNvSpPr>
            <a:spLocks noChangeArrowheads="1"/>
          </p:cNvSpPr>
          <p:nvPr/>
        </p:nvSpPr>
        <p:spPr bwMode="auto">
          <a:xfrm>
            <a:off x="4114800" y="3505200"/>
            <a:ext cx="304800" cy="304800"/>
          </a:xfrm>
          <a:prstGeom prst="ellipse">
            <a:avLst/>
          </a:prstGeom>
          <a:solidFill>
            <a:srgbClr val="FFFF00"/>
          </a:solidFill>
          <a:ln w="9525">
            <a:solidFill>
              <a:schemeClr val="tx1"/>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49159" name="Text Box 13"/>
          <p:cNvSpPr txBox="1">
            <a:spLocks noChangeArrowheads="1"/>
          </p:cNvSpPr>
          <p:nvPr/>
        </p:nvSpPr>
        <p:spPr bwMode="auto">
          <a:xfrm>
            <a:off x="381000" y="2133600"/>
            <a:ext cx="876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微引力透镜效应：恒星的亮度增加</a:t>
            </a:r>
            <a:endParaRPr kumimoji="0" lang="zh-CN" altLang="en-US" sz="3600" dirty="0">
              <a:latin typeface="Times New Roman" panose="02020603050405020304" pitchFamily="18" charset="0"/>
            </a:endParaRPr>
          </a:p>
        </p:txBody>
      </p:sp>
      <p:sp>
        <p:nvSpPr>
          <p:cNvPr id="606222" name="Text Box 14"/>
          <p:cNvSpPr txBox="1">
            <a:spLocks noChangeArrowheads="1"/>
          </p:cNvSpPr>
          <p:nvPr/>
        </p:nvSpPr>
        <p:spPr bwMode="auto">
          <a:xfrm>
            <a:off x="228600" y="5667375"/>
            <a:ext cx="81598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仔细观测恒星的亮度，可以探测恒星周围有没有行星</a:t>
            </a:r>
            <a:endParaRPr kumimoji="0" lang="zh-CN" altLang="en-US" sz="3600" dirty="0">
              <a:latin typeface="Times New Roman" panose="02020603050405020304" pitchFamily="18" charset="0"/>
            </a:endParaRPr>
          </a:p>
        </p:txBody>
      </p:sp>
      <p:sp>
        <p:nvSpPr>
          <p:cNvPr id="606223" name="Text Box 15"/>
          <p:cNvSpPr txBox="1">
            <a:spLocks noChangeArrowheads="1"/>
          </p:cNvSpPr>
          <p:nvPr/>
        </p:nvSpPr>
        <p:spPr bwMode="auto">
          <a:xfrm>
            <a:off x="7315200" y="4038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spcBef>
                <a:spcPct val="50000"/>
              </a:spcBef>
            </a:pPr>
            <a:r>
              <a:rPr kumimoji="0" lang="zh-CN" altLang="en-US">
                <a:latin typeface="Times New Roman" panose="02020603050405020304" pitchFamily="18" charset="0"/>
              </a:rPr>
              <a:t>遥远恒星</a:t>
            </a:r>
            <a:endParaRPr kumimoji="0" lang="zh-CN" altLang="en-US">
              <a:latin typeface="Times New Roman" panose="02020603050405020304" pitchFamily="18" charset="0"/>
            </a:endParaRPr>
          </a:p>
        </p:txBody>
      </p:sp>
      <p:grpSp>
        <p:nvGrpSpPr>
          <p:cNvPr id="3" name="Group 16"/>
          <p:cNvGrpSpPr/>
          <p:nvPr/>
        </p:nvGrpSpPr>
        <p:grpSpPr bwMode="auto">
          <a:xfrm>
            <a:off x="1219200" y="4191000"/>
            <a:ext cx="6705600" cy="1219200"/>
            <a:chOff x="768" y="2640"/>
            <a:chExt cx="4224" cy="768"/>
          </a:xfrm>
        </p:grpSpPr>
        <p:sp>
          <p:nvSpPr>
            <p:cNvPr id="49173" name="Line 17"/>
            <p:cNvSpPr>
              <a:spLocks noChangeShapeType="1"/>
            </p:cNvSpPr>
            <p:nvPr/>
          </p:nvSpPr>
          <p:spPr bwMode="auto">
            <a:xfrm flipH="1">
              <a:off x="768" y="3024"/>
              <a:ext cx="4224" cy="0"/>
            </a:xfrm>
            <a:prstGeom prst="line">
              <a:avLst/>
            </a:prstGeom>
            <a:noFill/>
            <a:ln w="9525">
              <a:solidFill>
                <a:srgbClr val="99CC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9174" name="Line 18"/>
            <p:cNvSpPr>
              <a:spLocks noChangeShapeType="1"/>
            </p:cNvSpPr>
            <p:nvPr/>
          </p:nvSpPr>
          <p:spPr bwMode="auto">
            <a:xfrm flipH="1" flipV="1">
              <a:off x="816" y="2640"/>
              <a:ext cx="4176" cy="384"/>
            </a:xfrm>
            <a:prstGeom prst="line">
              <a:avLst/>
            </a:prstGeom>
            <a:noFill/>
            <a:ln w="28575">
              <a:solidFill>
                <a:srgbClr val="99CC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9175" name="Line 19"/>
            <p:cNvSpPr>
              <a:spLocks noChangeShapeType="1"/>
            </p:cNvSpPr>
            <p:nvPr/>
          </p:nvSpPr>
          <p:spPr bwMode="auto">
            <a:xfrm flipH="1">
              <a:off x="816" y="3024"/>
              <a:ext cx="4176" cy="384"/>
            </a:xfrm>
            <a:prstGeom prst="line">
              <a:avLst/>
            </a:prstGeom>
            <a:noFill/>
            <a:ln w="9525">
              <a:solidFill>
                <a:srgbClr val="99CC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606228" name="Text Box 20"/>
          <p:cNvSpPr txBox="1">
            <a:spLocks noChangeArrowheads="1"/>
          </p:cNvSpPr>
          <p:nvPr/>
        </p:nvSpPr>
        <p:spPr bwMode="auto">
          <a:xfrm>
            <a:off x="4572000" y="34290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spcBef>
                <a:spcPct val="50000"/>
              </a:spcBef>
            </a:pPr>
            <a:r>
              <a:rPr kumimoji="0" lang="zh-CN" altLang="en-US">
                <a:solidFill>
                  <a:srgbClr val="FF0000"/>
                </a:solidFill>
                <a:latin typeface="Times New Roman" panose="02020603050405020304" pitchFamily="18" charset="0"/>
              </a:rPr>
              <a:t>前景星</a:t>
            </a:r>
            <a:endParaRPr kumimoji="0" lang="zh-CN" altLang="en-US">
              <a:solidFill>
                <a:srgbClr val="FF0000"/>
              </a:solidFill>
              <a:latin typeface="Times New Roman" panose="02020603050405020304" pitchFamily="18" charset="0"/>
            </a:endParaRPr>
          </a:p>
        </p:txBody>
      </p:sp>
      <p:sp>
        <p:nvSpPr>
          <p:cNvPr id="606229" name="Line 21"/>
          <p:cNvSpPr>
            <a:spLocks noChangeShapeType="1"/>
          </p:cNvSpPr>
          <p:nvPr/>
        </p:nvSpPr>
        <p:spPr bwMode="auto">
          <a:xfrm>
            <a:off x="4267200" y="3962400"/>
            <a:ext cx="0" cy="533400"/>
          </a:xfrm>
          <a:prstGeom prst="line">
            <a:avLst/>
          </a:prstGeom>
          <a:noFill/>
          <a:ln w="38100">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4" name="Group 22"/>
          <p:cNvGrpSpPr/>
          <p:nvPr/>
        </p:nvGrpSpPr>
        <p:grpSpPr bwMode="auto">
          <a:xfrm>
            <a:off x="1295400" y="4406900"/>
            <a:ext cx="6629400" cy="774700"/>
            <a:chOff x="816" y="2776"/>
            <a:chExt cx="4176" cy="488"/>
          </a:xfrm>
        </p:grpSpPr>
        <p:sp>
          <p:nvSpPr>
            <p:cNvPr id="49170" name="Line 23"/>
            <p:cNvSpPr>
              <a:spLocks noChangeShapeType="1"/>
            </p:cNvSpPr>
            <p:nvPr/>
          </p:nvSpPr>
          <p:spPr bwMode="auto">
            <a:xfrm flipH="1">
              <a:off x="816" y="3024"/>
              <a:ext cx="4176" cy="0"/>
            </a:xfrm>
            <a:prstGeom prst="line">
              <a:avLst/>
            </a:prstGeom>
            <a:noFill/>
            <a:ln w="57150">
              <a:solidFill>
                <a:srgbClr val="FF66CC"/>
              </a:solidFill>
              <a:prstDash val="dash"/>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9171" name="Freeform 24"/>
            <p:cNvSpPr/>
            <p:nvPr/>
          </p:nvSpPr>
          <p:spPr bwMode="auto">
            <a:xfrm>
              <a:off x="816" y="2776"/>
              <a:ext cx="4128" cy="248"/>
            </a:xfrm>
            <a:custGeom>
              <a:avLst/>
              <a:gdLst>
                <a:gd name="T0" fmla="*/ 4128 w 4128"/>
                <a:gd name="T1" fmla="*/ 248 h 248"/>
                <a:gd name="T2" fmla="*/ 1824 w 4128"/>
                <a:gd name="T3" fmla="*/ 8 h 248"/>
                <a:gd name="T4" fmla="*/ 0 w 4128"/>
                <a:gd name="T5" fmla="*/ 200 h 248"/>
                <a:gd name="T6" fmla="*/ 0 60000 65536"/>
                <a:gd name="T7" fmla="*/ 0 60000 65536"/>
                <a:gd name="T8" fmla="*/ 0 60000 65536"/>
                <a:gd name="T9" fmla="*/ 0 w 4128"/>
                <a:gd name="T10" fmla="*/ 0 h 248"/>
                <a:gd name="T11" fmla="*/ 4128 w 4128"/>
                <a:gd name="T12" fmla="*/ 248 h 248"/>
              </a:gdLst>
              <a:ahLst/>
              <a:cxnLst>
                <a:cxn ang="T6">
                  <a:pos x="T0" y="T1"/>
                </a:cxn>
                <a:cxn ang="T7">
                  <a:pos x="T2" y="T3"/>
                </a:cxn>
                <a:cxn ang="T8">
                  <a:pos x="T4" y="T5"/>
                </a:cxn>
              </a:cxnLst>
              <a:rect l="T9" t="T10" r="T11" b="T12"/>
              <a:pathLst>
                <a:path w="4128" h="248">
                  <a:moveTo>
                    <a:pt x="4128" y="248"/>
                  </a:moveTo>
                  <a:cubicBezTo>
                    <a:pt x="3320" y="132"/>
                    <a:pt x="2512" y="16"/>
                    <a:pt x="1824" y="8"/>
                  </a:cubicBezTo>
                  <a:cubicBezTo>
                    <a:pt x="1136" y="0"/>
                    <a:pt x="568" y="100"/>
                    <a:pt x="0" y="200"/>
                  </a:cubicBezTo>
                </a:path>
              </a:pathLst>
            </a:custGeom>
            <a:noFill/>
            <a:ln w="57150" cap="flat" cmpd="sng">
              <a:solidFill>
                <a:srgbClr val="FF66CC"/>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9172" name="Freeform 25"/>
            <p:cNvSpPr/>
            <p:nvPr/>
          </p:nvSpPr>
          <p:spPr bwMode="auto">
            <a:xfrm flipV="1">
              <a:off x="816" y="3016"/>
              <a:ext cx="4128" cy="248"/>
            </a:xfrm>
            <a:custGeom>
              <a:avLst/>
              <a:gdLst>
                <a:gd name="T0" fmla="*/ 4128 w 4128"/>
                <a:gd name="T1" fmla="*/ 248 h 248"/>
                <a:gd name="T2" fmla="*/ 1824 w 4128"/>
                <a:gd name="T3" fmla="*/ 8 h 248"/>
                <a:gd name="T4" fmla="*/ 0 w 4128"/>
                <a:gd name="T5" fmla="*/ 200 h 248"/>
                <a:gd name="T6" fmla="*/ 0 60000 65536"/>
                <a:gd name="T7" fmla="*/ 0 60000 65536"/>
                <a:gd name="T8" fmla="*/ 0 60000 65536"/>
                <a:gd name="T9" fmla="*/ 0 w 4128"/>
                <a:gd name="T10" fmla="*/ 0 h 248"/>
                <a:gd name="T11" fmla="*/ 4128 w 4128"/>
                <a:gd name="T12" fmla="*/ 248 h 248"/>
              </a:gdLst>
              <a:ahLst/>
              <a:cxnLst>
                <a:cxn ang="T6">
                  <a:pos x="T0" y="T1"/>
                </a:cxn>
                <a:cxn ang="T7">
                  <a:pos x="T2" y="T3"/>
                </a:cxn>
                <a:cxn ang="T8">
                  <a:pos x="T4" y="T5"/>
                </a:cxn>
              </a:cxnLst>
              <a:rect l="T9" t="T10" r="T11" b="T12"/>
              <a:pathLst>
                <a:path w="4128" h="248">
                  <a:moveTo>
                    <a:pt x="4128" y="248"/>
                  </a:moveTo>
                  <a:cubicBezTo>
                    <a:pt x="3320" y="132"/>
                    <a:pt x="2512" y="16"/>
                    <a:pt x="1824" y="8"/>
                  </a:cubicBezTo>
                  <a:cubicBezTo>
                    <a:pt x="1136" y="0"/>
                    <a:pt x="568" y="100"/>
                    <a:pt x="0" y="200"/>
                  </a:cubicBezTo>
                </a:path>
              </a:pathLst>
            </a:custGeom>
            <a:noFill/>
            <a:ln w="57150" cap="flat" cmpd="sng">
              <a:solidFill>
                <a:srgbClr val="FF66CC"/>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
        <p:nvSpPr>
          <p:cNvPr id="606234" name="Oval 26"/>
          <p:cNvSpPr>
            <a:spLocks noChangeArrowheads="1"/>
          </p:cNvSpPr>
          <p:nvPr/>
        </p:nvSpPr>
        <p:spPr bwMode="auto">
          <a:xfrm>
            <a:off x="4343400" y="4953000"/>
            <a:ext cx="76200" cy="76200"/>
          </a:xfrm>
          <a:prstGeom prst="ellipse">
            <a:avLst/>
          </a:prstGeom>
          <a:solidFill>
            <a:schemeClr val="accent1"/>
          </a:solidFill>
          <a:ln w="9525">
            <a:solidFill>
              <a:schemeClr val="tx1"/>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grpSp>
        <p:nvGrpSpPr>
          <p:cNvPr id="5" name="Group 27"/>
          <p:cNvGrpSpPr/>
          <p:nvPr/>
        </p:nvGrpSpPr>
        <p:grpSpPr bwMode="auto">
          <a:xfrm>
            <a:off x="4419600" y="5029200"/>
            <a:ext cx="1447800" cy="685800"/>
            <a:chOff x="2784" y="3168"/>
            <a:chExt cx="912" cy="432"/>
          </a:xfrm>
        </p:grpSpPr>
        <p:sp>
          <p:nvSpPr>
            <p:cNvPr id="49168" name="Text Box 28"/>
            <p:cNvSpPr txBox="1">
              <a:spLocks noChangeArrowheads="1"/>
            </p:cNvSpPr>
            <p:nvPr/>
          </p:nvSpPr>
          <p:spPr bwMode="auto">
            <a:xfrm>
              <a:off x="3072" y="3312"/>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spcBef>
                  <a:spcPct val="50000"/>
                </a:spcBef>
              </a:pPr>
              <a:r>
                <a:rPr kumimoji="0" lang="en-US" altLang="zh-CN">
                  <a:solidFill>
                    <a:schemeClr val="accent1"/>
                  </a:solidFill>
                  <a:latin typeface="Times New Roman" panose="02020603050405020304" pitchFamily="18" charset="0"/>
                </a:rPr>
                <a:t>Planet</a:t>
              </a:r>
              <a:endParaRPr kumimoji="0" lang="en-US" altLang="zh-CN">
                <a:solidFill>
                  <a:schemeClr val="accent1"/>
                </a:solidFill>
                <a:latin typeface="Times New Roman" panose="02020603050405020304" pitchFamily="18" charset="0"/>
              </a:endParaRPr>
            </a:p>
          </p:txBody>
        </p:sp>
        <p:sp>
          <p:nvSpPr>
            <p:cNvPr id="49169" name="Line 29"/>
            <p:cNvSpPr>
              <a:spLocks noChangeShapeType="1"/>
            </p:cNvSpPr>
            <p:nvPr/>
          </p:nvSpPr>
          <p:spPr bwMode="auto">
            <a:xfrm flipH="1" flipV="1">
              <a:off x="2784" y="3168"/>
              <a:ext cx="288" cy="192"/>
            </a:xfrm>
            <a:prstGeom prst="line">
              <a:avLst/>
            </a:prstGeom>
            <a:noFill/>
            <a:ln w="38100">
              <a:solidFill>
                <a:schemeClr val="accent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06219"/>
                                        </p:tgtEl>
                                        <p:attrNameLst>
                                          <p:attrName>style.visibility</p:attrName>
                                        </p:attrNameLst>
                                      </p:cBhvr>
                                      <p:to>
                                        <p:strVal val="visible"/>
                                      </p:to>
                                    </p:set>
                                    <p:animEffect transition="in" filter="dissolve">
                                      <p:cBhvr>
                                        <p:cTn id="11" dur="500"/>
                                        <p:tgtEl>
                                          <p:spTgt spid="606219"/>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606223"/>
                                        </p:tgtEl>
                                        <p:attrNameLst>
                                          <p:attrName>style.visibility</p:attrName>
                                        </p:attrNameLst>
                                      </p:cBhvr>
                                      <p:to>
                                        <p:strVal val="visible"/>
                                      </p:to>
                                    </p:se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6220"/>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6062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606229"/>
                                        </p:tgtEl>
                                        <p:attrNameLst>
                                          <p:attrName>style.visibility</p:attrName>
                                        </p:attrNameLst>
                                      </p:cBhvr>
                                      <p:to>
                                        <p:strVal val="visible"/>
                                      </p:to>
                                    </p:set>
                                    <p:animEffect transition="in" filter="wipe(up)">
                                      <p:cBhvr>
                                        <p:cTn id="30" dur="500"/>
                                        <p:tgtEl>
                                          <p:spTgt spid="60622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3.33333E-6 -3.33333E-6 L 3.33333E-6 0.16667 " pathEditMode="relative" rAng="0" ptsTypes="AA">
                                      <p:cBhvr>
                                        <p:cTn id="34" dur="2000" fill="hold"/>
                                        <p:tgtEl>
                                          <p:spTgt spid="606220"/>
                                        </p:tgtEl>
                                        <p:attrNameLst>
                                          <p:attrName>ppt_x</p:attrName>
                                          <p:attrName>ppt_y</p:attrName>
                                        </p:attrNameLst>
                                      </p:cBhvr>
                                      <p:rCtr x="0" y="8333"/>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righ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grpId="0" nodeType="clickEffect">
                                  <p:stCondLst>
                                    <p:cond delay="0"/>
                                  </p:stCondLst>
                                  <p:childTnLst>
                                    <p:set>
                                      <p:cBhvr>
                                        <p:cTn id="43" dur="1" fill="hold">
                                          <p:stCondLst>
                                            <p:cond delay="0"/>
                                          </p:stCondLst>
                                        </p:cTn>
                                        <p:tgtEl>
                                          <p:spTgt spid="606222"/>
                                        </p:tgtEl>
                                        <p:attrNameLst>
                                          <p:attrName>style.visibility</p:attrName>
                                        </p:attrNameLst>
                                      </p:cBhvr>
                                      <p:to>
                                        <p:strVal val="visible"/>
                                      </p:to>
                                    </p:set>
                                    <p:animEffect transition="in" filter="slide(fromTop)">
                                      <p:cBhvr>
                                        <p:cTn id="44" dur="500"/>
                                        <p:tgtEl>
                                          <p:spTgt spid="60622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6234"/>
                                        </p:tgtEl>
                                        <p:attrNameLst>
                                          <p:attrName>style.visibility</p:attrName>
                                        </p:attrNameLst>
                                      </p:cBhvr>
                                      <p:to>
                                        <p:strVal val="visible"/>
                                      </p:to>
                                    </p:set>
                                  </p:childTnLst>
                                </p:cTn>
                              </p:par>
                            </p:childTnLst>
                          </p:cTn>
                        </p:par>
                        <p:par>
                          <p:cTn id="49" fill="hold">
                            <p:stCondLst>
                              <p:cond delay="0"/>
                            </p:stCondLst>
                            <p:childTnLst>
                              <p:par>
                                <p:cTn id="50" presetID="22" presetClass="entr" presetSubtype="4"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0" grpId="0" animBg="1"/>
      <p:bldP spid="606220" grpId="1" animBg="1"/>
      <p:bldP spid="606222" grpId="0"/>
      <p:bldP spid="606223" grpId="0"/>
      <p:bldP spid="606228" grpId="0"/>
      <p:bldP spid="6062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2"/>
          <p:cNvSpPr txBox="1">
            <a:spLocks noChangeArrowheads="1"/>
          </p:cNvSpPr>
          <p:nvPr/>
        </p:nvSpPr>
        <p:spPr bwMode="auto">
          <a:xfrm>
            <a:off x="179512" y="12799"/>
            <a:ext cx="8280920" cy="8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a:spcBef>
                <a:spcPct val="50000"/>
              </a:spcBef>
            </a:pPr>
            <a:r>
              <a:rPr kumimoji="0" lang="zh-CN" altLang="en-US" sz="4800" dirty="0">
                <a:solidFill>
                  <a:schemeClr val="accent1"/>
                </a:solidFill>
                <a:latin typeface="Times New Roman" panose="02020603050405020304" pitchFamily="18" charset="0"/>
              </a:rPr>
              <a:t>微引力透镜</a:t>
            </a:r>
            <a:endParaRPr kumimoji="0" lang="zh-CN" altLang="en-US" sz="4800" dirty="0">
              <a:solidFill>
                <a:schemeClr val="accent1"/>
              </a:solidFill>
              <a:latin typeface="Times New Roman" panose="02020603050405020304" pitchFamily="18" charset="0"/>
            </a:endParaRPr>
          </a:p>
        </p:txBody>
      </p:sp>
      <p:sp>
        <p:nvSpPr>
          <p:cNvPr id="50178" name="Text Box 3"/>
          <p:cNvSpPr txBox="1">
            <a:spLocks noChangeArrowheads="1"/>
          </p:cNvSpPr>
          <p:nvPr/>
        </p:nvSpPr>
        <p:spPr bwMode="auto">
          <a:xfrm>
            <a:off x="179512" y="4356100"/>
            <a:ext cx="4495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可以很“便宜”检测很多恒星</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对小质量的行星敏感</a:t>
            </a:r>
            <a:endParaRPr kumimoji="0" lang="zh-CN" altLang="en-US" sz="3600" dirty="0">
              <a:latin typeface="Times New Roman" panose="02020603050405020304" pitchFamily="18" charset="0"/>
            </a:endParaRPr>
          </a:p>
        </p:txBody>
      </p:sp>
      <p:sp>
        <p:nvSpPr>
          <p:cNvPr id="50179" name="Text Box 4"/>
          <p:cNvSpPr txBox="1">
            <a:spLocks noChangeArrowheads="1"/>
          </p:cNvSpPr>
          <p:nvPr/>
        </p:nvSpPr>
        <p:spPr bwMode="auto">
          <a:xfrm>
            <a:off x="304800" y="9906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a:solidFill>
                  <a:srgbClr val="FF0000"/>
                </a:solidFill>
                <a:latin typeface="Times New Roman" panose="02020603050405020304" pitchFamily="18" charset="0"/>
              </a:rPr>
              <a:t>缺点</a:t>
            </a:r>
            <a:endParaRPr kumimoji="0" lang="zh-CN" altLang="en-US" sz="3600">
              <a:solidFill>
                <a:srgbClr val="FF0000"/>
              </a:solidFill>
              <a:latin typeface="Times New Roman" panose="02020603050405020304" pitchFamily="18" charset="0"/>
            </a:endParaRPr>
          </a:p>
        </p:txBody>
      </p:sp>
      <p:sp>
        <p:nvSpPr>
          <p:cNvPr id="50180" name="Text Box 5"/>
          <p:cNvSpPr txBox="1">
            <a:spLocks noChangeArrowheads="1"/>
          </p:cNvSpPr>
          <p:nvPr/>
        </p:nvSpPr>
        <p:spPr bwMode="auto">
          <a:xfrm>
            <a:off x="381000" y="1524000"/>
            <a:ext cx="5562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603050405020304" pitchFamily="18" charset="0"/>
              </a:rPr>
              <a:t>透镜事件很少</a:t>
            </a:r>
            <a:endParaRPr kumimoji="0" lang="zh-CN" altLang="en-US" sz="3600" dirty="0">
              <a:latin typeface="Times New Roman" panose="02020603050405020304" pitchFamily="18" charset="0"/>
            </a:endParaRPr>
          </a:p>
          <a:p>
            <a:pPr>
              <a:buFontTx/>
              <a:buChar char="•"/>
            </a:pPr>
            <a:r>
              <a:rPr kumimoji="0" lang="zh-CN" altLang="en-US" sz="3600" dirty="0">
                <a:latin typeface="Times New Roman" panose="02020603050405020304" pitchFamily="18" charset="0"/>
              </a:rPr>
              <a:t>得到的行星的</a:t>
            </a:r>
            <a:r>
              <a:rPr kumimoji="0" lang="zh-CN" altLang="en-US" sz="3600" dirty="0">
                <a:solidFill>
                  <a:schemeClr val="bg1"/>
                </a:solidFill>
                <a:latin typeface="Times New Roman" panose="02020603050405020304" pitchFamily="18" charset="0"/>
              </a:rPr>
              <a:t>信息很少</a:t>
            </a:r>
            <a:endParaRPr kumimoji="0" lang="zh-CN" altLang="en-US" sz="3600" dirty="0">
              <a:solidFill>
                <a:schemeClr val="bg1"/>
              </a:solidFill>
              <a:latin typeface="Times New Roman" panose="02020603050405020304" pitchFamily="18" charset="0"/>
            </a:endParaRPr>
          </a:p>
        </p:txBody>
      </p:sp>
      <p:sp>
        <p:nvSpPr>
          <p:cNvPr id="50181" name="Text Box 6"/>
          <p:cNvSpPr txBox="1">
            <a:spLocks noChangeArrowheads="1"/>
          </p:cNvSpPr>
          <p:nvPr/>
        </p:nvSpPr>
        <p:spPr bwMode="auto">
          <a:xfrm>
            <a:off x="381000" y="34290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a:solidFill>
                  <a:srgbClr val="FF0000"/>
                </a:solidFill>
                <a:latin typeface="Times New Roman" panose="02020603050405020304" pitchFamily="18" charset="0"/>
              </a:rPr>
              <a:t>优点</a:t>
            </a:r>
            <a:endParaRPr kumimoji="0" lang="zh-CN" altLang="en-US" sz="3600">
              <a:solidFill>
                <a:srgbClr val="FF0000"/>
              </a:solidFill>
              <a:latin typeface="Times New Roman" panose="02020603050405020304" pitchFamily="18" charset="0"/>
            </a:endParaRPr>
          </a:p>
        </p:txBody>
      </p:sp>
      <p:pic>
        <p:nvPicPr>
          <p:cNvPr id="50182" name="Picture 7" descr="emplanet_col_sm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30824" y="846137"/>
            <a:ext cx="36576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8" descr="Gravitational_micro_re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694" y="4564175"/>
            <a:ext cx="3756738" cy="177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692696"/>
            <a:ext cx="7980367" cy="543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37247" y="6237312"/>
            <a:ext cx="8352928" cy="400110"/>
          </a:xfrm>
          <a:prstGeom prst="rect">
            <a:avLst/>
          </a:prstGeom>
        </p:spPr>
        <p:txBody>
          <a:bodyPr wrap="square">
            <a:spAutoFit/>
          </a:bodyPr>
          <a:lstStyle/>
          <a:p>
            <a:r>
              <a:rPr lang="zh-CN" altLang="en-US" sz="2000" dirty="0">
                <a:solidFill>
                  <a:srgbClr val="C00000"/>
                </a:solidFill>
              </a:rPr>
              <a:t>到目前为止，有</a:t>
            </a:r>
            <a:r>
              <a:rPr lang="en-US" altLang="zh-CN" sz="2000" dirty="0">
                <a:solidFill>
                  <a:srgbClr val="C00000"/>
                </a:solidFill>
              </a:rPr>
              <a:t>101</a:t>
            </a:r>
            <a:r>
              <a:rPr lang="zh-CN" altLang="en-US" sz="2000" dirty="0">
                <a:solidFill>
                  <a:srgbClr val="C00000"/>
                </a:solidFill>
              </a:rPr>
              <a:t>个太阳系外行星通过微引力透镜法被探测到</a:t>
            </a:r>
            <a:endParaRPr lang="zh-CN" altLang="en-US" sz="2000" dirty="0">
              <a:solidFill>
                <a:srgbClr val="C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QLupi_b"/>
          <p:cNvPicPr>
            <a:picLocks noChangeAspect="1" noChangeArrowheads="1"/>
          </p:cNvPicPr>
          <p:nvPr/>
        </p:nvPicPr>
        <p:blipFill>
          <a:blip r:embed="rId1" cstate="print"/>
          <a:srcRect b="24001"/>
          <a:stretch>
            <a:fillRect/>
          </a:stretch>
        </p:blipFill>
        <p:spPr bwMode="auto">
          <a:xfrm>
            <a:off x="4445869" y="75990"/>
            <a:ext cx="4086225" cy="2895600"/>
          </a:xfrm>
          <a:prstGeom prst="rect">
            <a:avLst/>
          </a:prstGeom>
          <a:noFill/>
          <a:ln w="9525">
            <a:noFill/>
            <a:miter lim="800000"/>
            <a:headEnd/>
            <a:tailEnd/>
          </a:ln>
        </p:spPr>
      </p:pic>
      <p:pic>
        <p:nvPicPr>
          <p:cNvPr id="17412" name="Picture 4" descr="Phot-14a-05-preview"/>
          <p:cNvPicPr>
            <a:picLocks noChangeAspect="1" noChangeArrowheads="1"/>
          </p:cNvPicPr>
          <p:nvPr/>
        </p:nvPicPr>
        <p:blipFill>
          <a:blip r:embed="rId2" cstate="print"/>
          <a:srcRect/>
          <a:stretch>
            <a:fillRect/>
          </a:stretch>
        </p:blipFill>
        <p:spPr bwMode="auto">
          <a:xfrm>
            <a:off x="4932040" y="2846999"/>
            <a:ext cx="3581400" cy="3230563"/>
          </a:xfrm>
          <a:prstGeom prst="rect">
            <a:avLst/>
          </a:prstGeom>
          <a:noFill/>
          <a:ln w="9525">
            <a:noFill/>
            <a:miter lim="800000"/>
            <a:headEnd/>
            <a:tailEnd/>
          </a:ln>
        </p:spPr>
      </p:pic>
      <p:grpSp>
        <p:nvGrpSpPr>
          <p:cNvPr id="2" name="组合 1"/>
          <p:cNvGrpSpPr/>
          <p:nvPr/>
        </p:nvGrpSpPr>
        <p:grpSpPr>
          <a:xfrm>
            <a:off x="-396552" y="477933"/>
            <a:ext cx="6804248" cy="5410200"/>
            <a:chOff x="0" y="0"/>
            <a:chExt cx="6804248" cy="5410200"/>
          </a:xfrm>
        </p:grpSpPr>
        <p:sp>
          <p:nvSpPr>
            <p:cNvPr id="17411" name="Text Box 3"/>
            <p:cNvSpPr txBox="1">
              <a:spLocks noChangeArrowheads="1"/>
            </p:cNvSpPr>
            <p:nvPr/>
          </p:nvSpPr>
          <p:spPr bwMode="auto">
            <a:xfrm>
              <a:off x="0" y="0"/>
              <a:ext cx="4800600" cy="823913"/>
            </a:xfrm>
            <a:prstGeom prst="rect">
              <a:avLst/>
            </a:prstGeom>
            <a:noFill/>
            <a:ln w="9525">
              <a:noFill/>
              <a:miter lim="800000"/>
            </a:ln>
          </p:spPr>
          <p:txBody>
            <a:bodyPr>
              <a:spAutoFit/>
            </a:bodyPr>
            <a:lstStyle/>
            <a:p>
              <a:pPr algn="ctr" eaLnBrk="0" hangingPunct="0">
                <a:spcBef>
                  <a:spcPct val="50000"/>
                </a:spcBef>
              </a:pPr>
              <a:r>
                <a:rPr lang="zh-CN" altLang="en-US" sz="4800" b="1" dirty="0">
                  <a:solidFill>
                    <a:schemeClr val="tx2"/>
                  </a:solidFill>
                  <a:latin typeface="Times New Roman" panose="02020603050405020304" pitchFamily="18" charset="0"/>
                </a:rPr>
                <a:t>直接成像法</a:t>
              </a:r>
              <a:endParaRPr lang="zh-CN" altLang="en-US" sz="4800" b="1" dirty="0">
                <a:solidFill>
                  <a:schemeClr val="tx2"/>
                </a:solidFill>
                <a:latin typeface="Times New Roman" panose="02020603050405020304" pitchFamily="18" charset="0"/>
              </a:endParaRPr>
            </a:p>
          </p:txBody>
        </p:sp>
        <p:sp>
          <p:nvSpPr>
            <p:cNvPr id="17413" name="Text Box 5"/>
            <p:cNvSpPr txBox="1">
              <a:spLocks noChangeArrowheads="1"/>
            </p:cNvSpPr>
            <p:nvPr/>
          </p:nvSpPr>
          <p:spPr bwMode="auto">
            <a:xfrm>
              <a:off x="708248" y="4219575"/>
              <a:ext cx="6096000" cy="1190625"/>
            </a:xfrm>
            <a:prstGeom prst="rect">
              <a:avLst/>
            </a:prstGeom>
            <a:noFill/>
            <a:ln w="9525">
              <a:noFill/>
              <a:miter lim="800000"/>
            </a:ln>
          </p:spPr>
          <p:txBody>
            <a:bodyPr>
              <a:spAutoFit/>
            </a:bodyPr>
            <a:lstStyle/>
            <a:p>
              <a:pPr eaLnBrk="0" hangingPunct="0">
                <a:buFontTx/>
                <a:buChar char="•"/>
              </a:pPr>
              <a:r>
                <a:rPr lang="zh-CN" altLang="en-US" sz="3600" dirty="0">
                  <a:latin typeface="Times New Roman" panose="02020603050405020304" pitchFamily="18" charset="0"/>
                </a:rPr>
                <a:t>估计行星的大小</a:t>
              </a:r>
              <a:endParaRPr lang="zh-CN" altLang="en-US" sz="3600" dirty="0">
                <a:latin typeface="Times New Roman" panose="02020603050405020304" pitchFamily="18" charset="0"/>
              </a:endParaRPr>
            </a:p>
            <a:p>
              <a:pPr eaLnBrk="0" hangingPunct="0">
                <a:buFontTx/>
                <a:buChar char="•"/>
              </a:pPr>
              <a:r>
                <a:rPr lang="zh-CN" altLang="en-US" sz="3600" dirty="0">
                  <a:latin typeface="Times New Roman" panose="02020603050405020304" pitchFamily="18" charset="0"/>
                </a:rPr>
                <a:t>可以研究行星的光谱</a:t>
              </a:r>
              <a:endParaRPr lang="zh-CN" altLang="en-US" sz="3600" dirty="0">
                <a:latin typeface="Times New Roman" panose="02020603050405020304" pitchFamily="18" charset="0"/>
              </a:endParaRPr>
            </a:p>
          </p:txBody>
        </p:sp>
        <p:sp>
          <p:nvSpPr>
            <p:cNvPr id="17414" name="Text Box 6"/>
            <p:cNvSpPr txBox="1">
              <a:spLocks noChangeArrowheads="1"/>
            </p:cNvSpPr>
            <p:nvPr/>
          </p:nvSpPr>
          <p:spPr bwMode="auto">
            <a:xfrm>
              <a:off x="1115616" y="980728"/>
              <a:ext cx="4294584" cy="651222"/>
            </a:xfrm>
            <a:prstGeom prst="rect">
              <a:avLst/>
            </a:prstGeom>
            <a:noFill/>
            <a:ln w="9525">
              <a:noFill/>
              <a:miter lim="800000"/>
            </a:ln>
          </p:spPr>
          <p:txBody>
            <a:bodyPr wrap="square">
              <a:spAutoFit/>
            </a:bodyPr>
            <a:lstStyle/>
            <a:p>
              <a:pPr eaLnBrk="0" hangingPunct="0"/>
              <a:r>
                <a:rPr lang="zh-CN" altLang="en-US" sz="3600" u="sng" dirty="0">
                  <a:solidFill>
                    <a:srgbClr val="7A0300"/>
                  </a:solidFill>
                  <a:latin typeface="Times New Roman" panose="02020603050405020304" pitchFamily="18" charset="0"/>
                </a:rPr>
                <a:t>缺点：</a:t>
              </a:r>
              <a:endParaRPr lang="zh-CN" altLang="en-US" sz="3600" dirty="0">
                <a:solidFill>
                  <a:srgbClr val="7A0300"/>
                </a:solidFill>
                <a:latin typeface="Times New Roman" panose="02020603050405020304" pitchFamily="18" charset="0"/>
              </a:endParaRPr>
            </a:p>
          </p:txBody>
        </p:sp>
        <p:sp>
          <p:nvSpPr>
            <p:cNvPr id="17415" name="Text Box 7"/>
            <p:cNvSpPr txBox="1">
              <a:spLocks noChangeArrowheads="1"/>
            </p:cNvSpPr>
            <p:nvPr/>
          </p:nvSpPr>
          <p:spPr bwMode="auto">
            <a:xfrm>
              <a:off x="611560" y="1524000"/>
              <a:ext cx="5105400" cy="1754326"/>
            </a:xfrm>
            <a:prstGeom prst="rect">
              <a:avLst/>
            </a:prstGeom>
            <a:noFill/>
            <a:ln w="9525">
              <a:noFill/>
              <a:miter lim="800000"/>
            </a:ln>
          </p:spPr>
          <p:txBody>
            <a:bodyPr>
              <a:spAutoFit/>
            </a:bodyPr>
            <a:lstStyle/>
            <a:p>
              <a:pPr eaLnBrk="0" hangingPunct="0">
                <a:buFontTx/>
                <a:buChar char="•"/>
              </a:pPr>
              <a:r>
                <a:rPr lang="zh-CN" altLang="en-US" sz="3600" dirty="0">
                  <a:latin typeface="Times New Roman" panose="02020603050405020304" pitchFamily="18" charset="0"/>
                </a:rPr>
                <a:t>恒星与行星亮度对</a:t>
              </a:r>
              <a:br>
                <a:rPr lang="en-US" altLang="zh-CN" sz="3600" dirty="0">
                  <a:latin typeface="Times New Roman" panose="02020603050405020304" pitchFamily="18" charset="0"/>
                </a:rPr>
              </a:br>
              <a:r>
                <a:rPr lang="en-US" altLang="zh-CN" sz="3600" dirty="0">
                  <a:latin typeface="Times New Roman" panose="02020603050405020304" pitchFamily="18" charset="0"/>
                </a:rPr>
                <a:t>   </a:t>
              </a:r>
              <a:r>
                <a:rPr lang="zh-CN" altLang="en-US" sz="3600" dirty="0">
                  <a:latin typeface="Times New Roman" panose="02020603050405020304" pitchFamily="18" charset="0"/>
                </a:rPr>
                <a:t>比度大</a:t>
              </a:r>
              <a:endParaRPr lang="zh-CN" altLang="en-US" sz="3600" dirty="0">
                <a:latin typeface="Times New Roman" panose="02020603050405020304" pitchFamily="18" charset="0"/>
              </a:endParaRPr>
            </a:p>
            <a:p>
              <a:pPr eaLnBrk="0" hangingPunct="0">
                <a:buFontTx/>
                <a:buChar char="•"/>
              </a:pPr>
              <a:r>
                <a:rPr lang="zh-CN" altLang="en-US" sz="3600" dirty="0">
                  <a:latin typeface="Times New Roman" panose="02020603050405020304" pitchFamily="18" charset="0"/>
                </a:rPr>
                <a:t>必须通空间观测</a:t>
              </a:r>
              <a:endParaRPr lang="en-US" altLang="zh-CN" sz="3600" dirty="0">
                <a:latin typeface="Times New Roman" panose="02020603050405020304" pitchFamily="18" charset="0"/>
              </a:endParaRPr>
            </a:p>
          </p:txBody>
        </p:sp>
        <p:sp>
          <p:nvSpPr>
            <p:cNvPr id="17416" name="Text Box 8"/>
            <p:cNvSpPr txBox="1">
              <a:spLocks noChangeArrowheads="1"/>
            </p:cNvSpPr>
            <p:nvPr/>
          </p:nvSpPr>
          <p:spPr bwMode="auto">
            <a:xfrm>
              <a:off x="708248" y="3733800"/>
              <a:ext cx="6096000" cy="641350"/>
            </a:xfrm>
            <a:prstGeom prst="rect">
              <a:avLst/>
            </a:prstGeom>
            <a:noFill/>
            <a:ln w="9525">
              <a:noFill/>
              <a:miter lim="800000"/>
            </a:ln>
          </p:spPr>
          <p:txBody>
            <a:bodyPr>
              <a:spAutoFit/>
            </a:bodyPr>
            <a:lstStyle/>
            <a:p>
              <a:pPr eaLnBrk="0" hangingPunct="0"/>
              <a:r>
                <a:rPr lang="zh-CN" altLang="en-US" sz="3600" u="sng" dirty="0">
                  <a:solidFill>
                    <a:srgbClr val="7A0300"/>
                  </a:solidFill>
                  <a:latin typeface="Times New Roman" panose="02020603050405020304" pitchFamily="18" charset="0"/>
                </a:rPr>
                <a:t>优点：</a:t>
              </a:r>
              <a:endParaRPr lang="zh-CN" altLang="en-US" sz="3600" dirty="0">
                <a:solidFill>
                  <a:srgbClr val="7A0300"/>
                </a:solidFill>
                <a:latin typeface="Times New Roman" panose="02020603050405020304" pitchFamily="18" charset="0"/>
              </a:endParaRPr>
            </a:p>
          </p:txBody>
        </p:sp>
      </p:grpSp>
      <p:sp>
        <p:nvSpPr>
          <p:cNvPr id="17417" name="Text Box 9"/>
          <p:cNvSpPr txBox="1">
            <a:spLocks noChangeArrowheads="1"/>
          </p:cNvSpPr>
          <p:nvPr/>
        </p:nvSpPr>
        <p:spPr bwMode="auto">
          <a:xfrm>
            <a:off x="4716016" y="6248400"/>
            <a:ext cx="3733800" cy="366713"/>
          </a:xfrm>
          <a:prstGeom prst="rect">
            <a:avLst/>
          </a:prstGeom>
          <a:noFill/>
          <a:ln w="9525">
            <a:noFill/>
            <a:miter lim="800000"/>
          </a:ln>
        </p:spPr>
        <p:txBody>
          <a:bodyPr>
            <a:spAutoFit/>
          </a:bodyPr>
          <a:lstStyle/>
          <a:p>
            <a:r>
              <a:rPr lang="en-US" altLang="zh-CN" dirty="0">
                <a:hlinkClick r:id="rId3" tooltip="2M1207"/>
              </a:rPr>
              <a:t>2M1207</a:t>
            </a:r>
            <a:r>
              <a:rPr lang="zh-CN" altLang="en-US" dirty="0"/>
              <a:t>（蓝色）及其行星</a:t>
            </a:r>
            <a:r>
              <a:rPr lang="en-US" altLang="zh-CN" dirty="0">
                <a:hlinkClick r:id="rId4" tooltip="2M1207b"/>
              </a:rPr>
              <a:t>M1207b</a:t>
            </a:r>
            <a:endParaRPr lang="en-US" altLang="zh-CN" dirty="0"/>
          </a:p>
        </p:txBody>
      </p:sp>
      <p:sp>
        <p:nvSpPr>
          <p:cNvPr id="17418" name="Text Box 10"/>
          <p:cNvSpPr txBox="1">
            <a:spLocks noChangeArrowheads="1"/>
          </p:cNvSpPr>
          <p:nvPr/>
        </p:nvSpPr>
        <p:spPr bwMode="auto">
          <a:xfrm>
            <a:off x="5029200" y="0"/>
            <a:ext cx="4114800" cy="366713"/>
          </a:xfrm>
          <a:prstGeom prst="rect">
            <a:avLst/>
          </a:prstGeom>
          <a:noFill/>
          <a:ln w="9525">
            <a:noFill/>
            <a:miter lim="800000"/>
          </a:ln>
        </p:spPr>
        <p:txBody>
          <a:bodyPr>
            <a:spAutoFit/>
          </a:bodyPr>
          <a:lstStyle/>
          <a:p>
            <a:r>
              <a:rPr lang="zh-CN" altLang="en-US"/>
              <a:t> </a:t>
            </a:r>
            <a:r>
              <a:rPr lang="en-US" altLang="zh-CN" b="1">
                <a:solidFill>
                  <a:schemeClr val="bg1"/>
                </a:solidFill>
              </a:rPr>
              <a:t>GQ Lupi</a:t>
            </a:r>
            <a:r>
              <a:rPr lang="zh-CN" altLang="en-US">
                <a:solidFill>
                  <a:schemeClr val="bg1"/>
                </a:solidFill>
              </a:rPr>
              <a:t>及可能为行星的</a:t>
            </a:r>
            <a:r>
              <a:rPr lang="en-US" altLang="zh-CN" b="1">
                <a:solidFill>
                  <a:schemeClr val="bg1"/>
                </a:solidFill>
              </a:rPr>
              <a:t>GQ Lupi b</a:t>
            </a:r>
            <a:r>
              <a:rPr lang="en-US" altLang="zh-CN"/>
              <a:t> </a:t>
            </a:r>
            <a:endParaRPr lang="en-US" altLang="zh-C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23528" y="365126"/>
            <a:ext cx="7886700" cy="1325563"/>
          </a:xfrm>
        </p:spPr>
        <p:txBody>
          <a:bodyPr>
            <a:normAutofit/>
          </a:bodyPr>
          <a:lstStyle/>
          <a:p>
            <a:r>
              <a:rPr lang="zh-CN" altLang="en-US" sz="4000" b="1" dirty="0"/>
              <a:t>主要内容</a:t>
            </a:r>
            <a:endParaRPr lang="zh-CN" altLang="en-US" sz="4000" b="1" dirty="0"/>
          </a:p>
        </p:txBody>
      </p:sp>
      <p:sp>
        <p:nvSpPr>
          <p:cNvPr id="6" name="Rectangle 3"/>
          <p:cNvSpPr txBox="1">
            <a:spLocks noChangeArrowheads="1"/>
          </p:cNvSpPr>
          <p:nvPr/>
        </p:nvSpPr>
        <p:spPr>
          <a:xfrm>
            <a:off x="899592" y="2276872"/>
            <a:ext cx="7330008" cy="384929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r>
              <a:rPr lang="zh-CN" altLang="en-US" sz="4000" dirty="0">
                <a:solidFill>
                  <a:srgbClr val="000099"/>
                </a:solidFill>
                <a:ea typeface="华文楷体" panose="02010600040101010101" pitchFamily="2" charset="-122"/>
              </a:rPr>
              <a:t>太阳系外行星探测</a:t>
            </a:r>
            <a:endParaRPr lang="en-US" altLang="zh-CN" sz="4000" dirty="0">
              <a:solidFill>
                <a:srgbClr val="000099"/>
              </a:solidFill>
              <a:ea typeface="华文楷体" panose="02010600040101010101" pitchFamily="2" charset="-122"/>
            </a:endParaRPr>
          </a:p>
          <a:p>
            <a:r>
              <a:rPr lang="zh-CN" altLang="en-US" sz="4000" dirty="0">
                <a:solidFill>
                  <a:srgbClr val="000099"/>
                </a:solidFill>
                <a:ea typeface="华文楷体" panose="02010600040101010101" pitchFamily="2" charset="-122"/>
              </a:rPr>
              <a:t>宇宙的起源与演化</a:t>
            </a:r>
            <a:endParaRPr lang="en-US" altLang="zh-CN" sz="4000" dirty="0">
              <a:solidFill>
                <a:srgbClr val="000099"/>
              </a:solidFill>
              <a:ea typeface="华文楷体" panose="02010600040101010101" pitchFamily="2" charset="-122"/>
            </a:endParaRPr>
          </a:p>
          <a:p>
            <a:pPr>
              <a:buFont typeface="Wingdings" panose="05000000000000000000" pitchFamily="2" charset="2"/>
              <a:buNone/>
            </a:pPr>
            <a:endParaRPr lang="en-US" altLang="zh-CN"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body" idx="1"/>
          </p:nvPr>
        </p:nvSpPr>
        <p:spPr>
          <a:xfrm>
            <a:off x="381000" y="260648"/>
            <a:ext cx="8007424" cy="1951112"/>
          </a:xfrm>
        </p:spPr>
        <p:txBody>
          <a:bodyPr>
            <a:normAutofit/>
          </a:bodyPr>
          <a:lstStyle/>
          <a:p>
            <a:pPr eaLnBrk="1" hangingPunct="1">
              <a:lnSpc>
                <a:spcPct val="90000"/>
              </a:lnSpc>
            </a:pPr>
            <a:r>
              <a:rPr kumimoji="0" lang="en-US" altLang="zh-CN" sz="2800" dirty="0"/>
              <a:t>2004</a:t>
            </a:r>
            <a:r>
              <a:rPr kumimoji="0" lang="zh-CN" altLang="en-US" sz="2800" dirty="0"/>
              <a:t>年</a:t>
            </a:r>
            <a:r>
              <a:rPr kumimoji="0" lang="en-US" altLang="zh-CN" sz="2800" dirty="0"/>
              <a:t>7</a:t>
            </a:r>
            <a:r>
              <a:rPr kumimoji="0" lang="zh-CN" altLang="en-US" sz="2800" dirty="0"/>
              <a:t>月：</a:t>
            </a:r>
            <a:r>
              <a:rPr kumimoji="0" lang="en-US" altLang="zh-CN" sz="2800" dirty="0"/>
              <a:t>ESO  VLT </a:t>
            </a:r>
            <a:r>
              <a:rPr kumimoji="0" lang="zh-CN" altLang="en-US" sz="2800" dirty="0"/>
              <a:t>棕矮星</a:t>
            </a:r>
            <a:r>
              <a:rPr kumimoji="0" lang="en-US" altLang="zh-CN" sz="2800" dirty="0"/>
              <a:t>2M1207</a:t>
            </a:r>
            <a:r>
              <a:rPr kumimoji="0" lang="zh-CN" altLang="en-US" sz="2800" dirty="0"/>
              <a:t>及其行星</a:t>
            </a:r>
            <a:r>
              <a:rPr kumimoji="0" lang="en-US" altLang="zh-CN" sz="2800" dirty="0"/>
              <a:t>2M1207b</a:t>
            </a:r>
            <a:endParaRPr kumimoji="0" lang="en-US" altLang="zh-CN" sz="2800" dirty="0"/>
          </a:p>
          <a:p>
            <a:pPr eaLnBrk="1" hangingPunct="1">
              <a:lnSpc>
                <a:spcPct val="90000"/>
              </a:lnSpc>
            </a:pPr>
            <a:r>
              <a:rPr kumimoji="0" lang="en-US" altLang="zh-CN" sz="2800" dirty="0"/>
              <a:t>2008</a:t>
            </a:r>
            <a:r>
              <a:rPr kumimoji="0" lang="zh-CN" altLang="en-US" sz="2800" dirty="0"/>
              <a:t>年</a:t>
            </a:r>
            <a:r>
              <a:rPr kumimoji="0" lang="en-US" altLang="zh-CN" sz="2800" dirty="0"/>
              <a:t>11</a:t>
            </a:r>
            <a:r>
              <a:rPr kumimoji="0" lang="zh-CN" altLang="en-US" sz="2800" dirty="0"/>
              <a:t>月</a:t>
            </a:r>
            <a:r>
              <a:rPr kumimoji="0" lang="en-US" altLang="zh-CN" sz="2800" dirty="0"/>
              <a:t>13</a:t>
            </a:r>
            <a:r>
              <a:rPr kumimoji="0" lang="zh-CN" altLang="en-US" sz="2800" dirty="0"/>
              <a:t>日，</a:t>
            </a:r>
            <a:r>
              <a:rPr kumimoji="0" lang="en-US" altLang="zh-CN" sz="2800" dirty="0"/>
              <a:t>Keck</a:t>
            </a:r>
            <a:r>
              <a:rPr kumimoji="0" lang="zh-CN" altLang="en-US" sz="2800" dirty="0"/>
              <a:t>，</a:t>
            </a:r>
            <a:r>
              <a:rPr kumimoji="0" lang="en-US" altLang="zh-CN" sz="2800" dirty="0"/>
              <a:t>HR 8799</a:t>
            </a:r>
            <a:r>
              <a:rPr kumimoji="0" lang="zh-CN" altLang="en-US" sz="2800" dirty="0"/>
              <a:t>三个行星系统直接成像</a:t>
            </a:r>
            <a:endParaRPr kumimoji="0" lang="zh-CN" altLang="en-US" sz="2800" dirty="0"/>
          </a:p>
        </p:txBody>
      </p:sp>
      <p:pic>
        <p:nvPicPr>
          <p:cNvPr id="5427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33600" y="2702768"/>
            <a:ext cx="40306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rivate/var/folders/mg/k6lwk1d1545_cb2jh9s1vfv00000gn/T/com.kingsoft.wpsoffice.mac/picturecompress_20221020151559/output_1.pngoutput_1"/>
          <p:cNvPicPr>
            <a:picLocks noChangeAspect="1"/>
          </p:cNvPicPr>
          <p:nvPr/>
        </p:nvPicPr>
        <p:blipFill>
          <a:blip r:embed="rId1"/>
          <a:stretch>
            <a:fillRect/>
          </a:stretch>
        </p:blipFill>
        <p:spPr>
          <a:xfrm>
            <a:off x="467360" y="908685"/>
            <a:ext cx="7873365" cy="5822315"/>
          </a:xfrm>
          <a:prstGeom prst="rect">
            <a:avLst/>
          </a:prstGeom>
        </p:spPr>
      </p:pic>
      <p:pic>
        <p:nvPicPr>
          <p:cNvPr id="5" name="图片 4"/>
          <p:cNvPicPr>
            <a:picLocks noChangeAspect="1"/>
          </p:cNvPicPr>
          <p:nvPr/>
        </p:nvPicPr>
        <p:blipFill>
          <a:blip r:embed="rId2"/>
          <a:stretch>
            <a:fillRect/>
          </a:stretch>
        </p:blipFill>
        <p:spPr>
          <a:xfrm>
            <a:off x="0" y="0"/>
            <a:ext cx="2626995" cy="152590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491px-Habitable_zone-en_svg"/>
          <p:cNvPicPr>
            <a:picLocks noChangeAspect="1" noChangeArrowheads="1"/>
          </p:cNvPicPr>
          <p:nvPr/>
        </p:nvPicPr>
        <p:blipFill>
          <a:blip r:embed="rId1" cstate="print"/>
          <a:srcRect/>
          <a:stretch>
            <a:fillRect/>
          </a:stretch>
        </p:blipFill>
        <p:spPr bwMode="auto">
          <a:xfrm>
            <a:off x="107504" y="1124744"/>
            <a:ext cx="8224956" cy="5025231"/>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990600" y="609600"/>
            <a:ext cx="754380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lgn="ctr" eaLnBrk="1" hangingPunct="1">
              <a:spcBef>
                <a:spcPct val="50000"/>
              </a:spcBef>
              <a:buFontTx/>
              <a:buNone/>
            </a:pPr>
            <a:r>
              <a:rPr lang="zh-CN" altLang="en-US" sz="4000">
                <a:solidFill>
                  <a:srgbClr val="FF0000"/>
                </a:solidFill>
              </a:rPr>
              <a:t>地球为什么存在生命？</a:t>
            </a:r>
            <a:endParaRPr lang="zh-CN" altLang="en-US" sz="4000">
              <a:solidFill>
                <a:srgbClr val="FF0000"/>
              </a:solidFill>
            </a:endParaRPr>
          </a:p>
        </p:txBody>
      </p:sp>
      <p:sp>
        <p:nvSpPr>
          <p:cNvPr id="41987" name="Text Box 4"/>
          <p:cNvSpPr txBox="1">
            <a:spLocks noChangeArrowheads="1"/>
          </p:cNvSpPr>
          <p:nvPr/>
        </p:nvSpPr>
        <p:spPr bwMode="auto">
          <a:xfrm>
            <a:off x="914400" y="1905000"/>
            <a:ext cx="7467600" cy="4238625"/>
          </a:xfrm>
          <a:prstGeom prst="rect">
            <a:avLst/>
          </a:prstGeom>
          <a:noFill/>
          <a:ln>
            <a:noFill/>
          </a:ln>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50000"/>
              </a:spcBef>
            </a:pPr>
            <a:r>
              <a:rPr lang="zh-CN" altLang="en-US" dirty="0"/>
              <a:t>足够长的恒星和行星寿命</a:t>
            </a:r>
            <a:endParaRPr lang="zh-CN" altLang="en-US" dirty="0"/>
          </a:p>
          <a:p>
            <a:pPr eaLnBrk="1" hangingPunct="1">
              <a:spcBef>
                <a:spcPct val="50000"/>
              </a:spcBef>
            </a:pPr>
            <a:r>
              <a:rPr lang="zh-CN" altLang="en-US" dirty="0"/>
              <a:t>适宜的恒星光度</a:t>
            </a:r>
            <a:endParaRPr lang="zh-CN" altLang="en-US" dirty="0"/>
          </a:p>
          <a:p>
            <a:pPr eaLnBrk="1" hangingPunct="1">
              <a:spcBef>
                <a:spcPct val="50000"/>
              </a:spcBef>
            </a:pPr>
            <a:r>
              <a:rPr lang="zh-CN" altLang="en-US" dirty="0"/>
              <a:t>稳定的低偏心率行星轨道</a:t>
            </a:r>
            <a:endParaRPr lang="zh-CN" altLang="en-US" dirty="0"/>
          </a:p>
          <a:p>
            <a:pPr eaLnBrk="1" hangingPunct="1">
              <a:spcBef>
                <a:spcPct val="50000"/>
              </a:spcBef>
            </a:pPr>
            <a:r>
              <a:rPr lang="zh-CN" altLang="en-US" dirty="0"/>
              <a:t>适宜的自转倾斜度</a:t>
            </a:r>
            <a:endParaRPr lang="zh-CN" altLang="en-US" dirty="0"/>
          </a:p>
          <a:p>
            <a:pPr eaLnBrk="1" hangingPunct="1">
              <a:spcBef>
                <a:spcPct val="50000"/>
              </a:spcBef>
            </a:pPr>
            <a:r>
              <a:rPr lang="zh-CN" altLang="en-US" dirty="0"/>
              <a:t>具有合适成分的行星大气（有机分子）</a:t>
            </a:r>
            <a:endParaRPr lang="zh-CN" altLang="en-US" dirty="0"/>
          </a:p>
          <a:p>
            <a:pPr eaLnBrk="1" hangingPunct="1">
              <a:spcBef>
                <a:spcPct val="50000"/>
              </a:spcBef>
            </a:pPr>
            <a:r>
              <a:rPr lang="zh-CN" altLang="en-US" dirty="0"/>
              <a:t>附近存在一个大质量的木星</a:t>
            </a:r>
            <a:endParaRPr lang="zh-CN"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Img24967970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1066800"/>
            <a:ext cx="8304153" cy="344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 Box 3"/>
          <p:cNvSpPr txBox="1">
            <a:spLocks noChangeArrowheads="1"/>
          </p:cNvSpPr>
          <p:nvPr/>
        </p:nvSpPr>
        <p:spPr bwMode="auto">
          <a:xfrm>
            <a:off x="228600" y="4876800"/>
            <a:ext cx="83041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Char char="•"/>
            </a:pPr>
            <a:r>
              <a:rPr kumimoji="0" lang="zh-CN" altLang="en-US" dirty="0"/>
              <a:t>格利泽</a:t>
            </a:r>
            <a:r>
              <a:rPr kumimoji="0" lang="en-US" altLang="zh-CN" dirty="0"/>
              <a:t>581c</a:t>
            </a:r>
            <a:r>
              <a:rPr kumimoji="0" lang="zh-CN" altLang="en-US" dirty="0"/>
              <a:t>是由瑞士日内瓦天文台的</a:t>
            </a:r>
            <a:r>
              <a:rPr kumimoji="0" lang="en-US" altLang="zh-CN" b="1" dirty="0">
                <a:hlinkClick r:id="rId2" tooltip="en:Stephane Udry"/>
              </a:rPr>
              <a:t>Stephane Udry</a:t>
            </a:r>
            <a:r>
              <a:rPr kumimoji="0" lang="zh-CN" altLang="en-US" dirty="0"/>
              <a:t>所领导的团队在</a:t>
            </a:r>
            <a:r>
              <a:rPr kumimoji="0" lang="en-US" altLang="zh-CN" dirty="0"/>
              <a:t>2007</a:t>
            </a:r>
            <a:r>
              <a:rPr kumimoji="0" lang="zh-CN" altLang="en-US" dirty="0"/>
              <a:t>年</a:t>
            </a:r>
            <a:r>
              <a:rPr kumimoji="0" lang="en-US" altLang="zh-CN" dirty="0"/>
              <a:t>4</a:t>
            </a:r>
            <a:r>
              <a:rPr kumimoji="0" lang="zh-CN" altLang="en-US" dirty="0"/>
              <a:t>月所发现，他们使用</a:t>
            </a:r>
            <a:r>
              <a:rPr kumimoji="0" lang="zh-CN" altLang="en-US" b="1" dirty="0"/>
              <a:t>欧洲南天文台</a:t>
            </a:r>
            <a:r>
              <a:rPr kumimoji="0" lang="zh-CN" altLang="en-US" dirty="0"/>
              <a:t>位于智利</a:t>
            </a:r>
            <a:r>
              <a:rPr kumimoji="0" lang="en-US" altLang="zh-CN" b="1" dirty="0">
                <a:hlinkClick r:id="rId3" tooltip="en:La Silla"/>
              </a:rPr>
              <a:t>La Silla</a:t>
            </a:r>
            <a:r>
              <a:rPr kumimoji="0" lang="zh-CN" altLang="en-US" dirty="0"/>
              <a:t>的</a:t>
            </a:r>
            <a:r>
              <a:rPr kumimoji="0" lang="en-US" altLang="zh-CN" dirty="0"/>
              <a:t>3.6</a:t>
            </a:r>
            <a:r>
              <a:rPr kumimoji="0" lang="zh-CN" altLang="en-US" dirty="0"/>
              <a:t>米的</a:t>
            </a:r>
            <a:r>
              <a:rPr kumimoji="0" lang="zh-CN" altLang="en-US" b="1" dirty="0"/>
              <a:t>望远镜</a:t>
            </a:r>
            <a:r>
              <a:rPr kumimoji="0" lang="zh-CN" altLang="en-US" dirty="0"/>
              <a:t>上的</a:t>
            </a:r>
            <a:r>
              <a:rPr kumimoji="0" lang="en-US" altLang="zh-CN" dirty="0"/>
              <a:t>HARPS</a:t>
            </a:r>
            <a:r>
              <a:rPr kumimoji="0" lang="zh-CN" altLang="en-US" dirty="0"/>
              <a:t>仪器 </a:t>
            </a:r>
            <a:endParaRPr kumimoji="0" lang="zh-CN" altLang="en-US" dirty="0"/>
          </a:p>
          <a:p>
            <a:pPr eaLnBrk="1" hangingPunct="1">
              <a:spcBef>
                <a:spcPct val="50000"/>
              </a:spcBef>
              <a:buFontTx/>
              <a:buChar char="•"/>
            </a:pPr>
            <a:r>
              <a:rPr kumimoji="0" lang="zh-CN" altLang="en-US" dirty="0"/>
              <a:t>比地球大</a:t>
            </a:r>
            <a:r>
              <a:rPr kumimoji="0" lang="en-US" altLang="zh-CN" dirty="0"/>
              <a:t>50%</a:t>
            </a:r>
            <a:r>
              <a:rPr kumimoji="0" lang="zh-CN" altLang="en-US" dirty="0"/>
              <a:t>，重</a:t>
            </a:r>
            <a:r>
              <a:rPr kumimoji="0" lang="en-US" altLang="zh-CN" dirty="0"/>
              <a:t>5</a:t>
            </a:r>
            <a:r>
              <a:rPr kumimoji="0" lang="zh-CN" altLang="en-US" dirty="0"/>
              <a:t>倍，表面温度</a:t>
            </a:r>
            <a:r>
              <a:rPr kumimoji="0" lang="en-US" altLang="zh-CN" dirty="0"/>
              <a:t>0-40</a:t>
            </a:r>
            <a:r>
              <a:rPr kumimoji="0" lang="zh-CN" altLang="en-US" dirty="0"/>
              <a:t>度，可能存在液态水</a:t>
            </a:r>
            <a:endParaRPr kumimoji="0" lang="zh-CN" altLang="en-US" dirty="0"/>
          </a:p>
        </p:txBody>
      </p:sp>
      <p:sp>
        <p:nvSpPr>
          <p:cNvPr id="57347" name="Rectangle 5"/>
          <p:cNvSpPr>
            <a:spLocks noChangeArrowheads="1"/>
          </p:cNvSpPr>
          <p:nvPr/>
        </p:nvSpPr>
        <p:spPr bwMode="auto">
          <a:xfrm>
            <a:off x="381000" y="204788"/>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eaLnBrk="1" hangingPunct="1"/>
            <a:r>
              <a:rPr kumimoji="0" lang="zh-CN" altLang="en-US" sz="4000">
                <a:solidFill>
                  <a:srgbClr val="FF0000"/>
                </a:solidFill>
              </a:rPr>
              <a:t>第一颗在宜居区发现的类地行星</a:t>
            </a:r>
            <a:r>
              <a:rPr kumimoji="0" lang="zh-CN" altLang="en-US" sz="4000"/>
              <a:t> </a:t>
            </a:r>
            <a:endParaRPr kumimoji="0" lang="zh-CN" altLang="en-US" sz="4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295400" y="228600"/>
            <a:ext cx="6781800" cy="762000"/>
          </a:xfrm>
          <a:prstGeom prst="rect">
            <a:avLst/>
          </a:prstGeom>
          <a:noFill/>
          <a:ln>
            <a:noFill/>
          </a:ln>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None/>
            </a:pPr>
            <a:r>
              <a:rPr lang="en-US" altLang="zh-CN" sz="4400">
                <a:solidFill>
                  <a:srgbClr val="FF0000"/>
                </a:solidFill>
              </a:rPr>
              <a:t>Kepler 452b</a:t>
            </a:r>
            <a:endParaRPr lang="en-US" altLang="zh-CN" sz="4400">
              <a:solidFill>
                <a:srgbClr val="FF0000"/>
              </a:solidFill>
            </a:endParaRPr>
          </a:p>
        </p:txBody>
      </p:sp>
      <p:pic>
        <p:nvPicPr>
          <p:cNvPr id="44035"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06" y="1196752"/>
            <a:ext cx="8490834" cy="48365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8100" y="838200"/>
            <a:ext cx="9067800" cy="5165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201613"/>
            <a:ext cx="9144000" cy="6454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640px-PIA21425_-_TRAPPIST-1_Statistics_Table.jp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562100"/>
            <a:ext cx="9144000" cy="51435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418" name="矩形 2"/>
          <p:cNvSpPr>
            <a:spLocks noChangeArrowheads="1"/>
          </p:cNvSpPr>
          <p:nvPr/>
        </p:nvSpPr>
        <p:spPr bwMode="auto">
          <a:xfrm>
            <a:off x="304800" y="457200"/>
            <a:ext cx="82109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4400" b="1" dirty="0">
                <a:solidFill>
                  <a:schemeClr val="accent1"/>
                </a:solidFill>
              </a:rPr>
              <a:t>“葫芦娃”行星系的发现</a:t>
            </a:r>
            <a:r>
              <a:rPr kumimoji="0" lang="en-US" altLang="zh-CN" sz="2800" b="1" dirty="0">
                <a:solidFill>
                  <a:schemeClr val="accent1"/>
                </a:solidFill>
              </a:rPr>
              <a:t>2017.02.22</a:t>
            </a:r>
            <a:endParaRPr kumimoji="0" lang="zh-CN" altLang="en-US" sz="2800" dirty="0">
              <a:solidFill>
                <a:schemeClr val="accen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图片 1" descr="PIA21428_-_TRAPPIST-1_Comparison_to_Solar_System_and_Jovian_Moons.jp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51520" y="268550"/>
            <a:ext cx="8181032" cy="654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a:spLocks noChangeArrowheads="1"/>
          </p:cNvSpPr>
          <p:nvPr/>
        </p:nvSpPr>
        <p:spPr bwMode="auto">
          <a:xfrm>
            <a:off x="304800" y="332656"/>
            <a:ext cx="82109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4400" b="1" dirty="0">
                <a:solidFill>
                  <a:schemeClr val="bg1"/>
                </a:solidFill>
              </a:rPr>
              <a:t>“葫芦娃”行星系的发现</a:t>
            </a:r>
            <a:r>
              <a:rPr kumimoji="0" lang="en-US" altLang="zh-CN" sz="2800" b="1" dirty="0">
                <a:solidFill>
                  <a:schemeClr val="bg1"/>
                </a:solidFill>
              </a:rPr>
              <a:t>2017.02.22</a:t>
            </a:r>
            <a:endParaRPr kumimoji="0" lang="zh-CN" altLang="en-US" sz="28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2924944"/>
            <a:ext cx="7886700" cy="1325563"/>
          </a:xfrm>
        </p:spPr>
        <p:txBody>
          <a:bodyPr>
            <a:normAutofit/>
          </a:bodyPr>
          <a:lstStyle/>
          <a:p>
            <a:r>
              <a:rPr kumimoji="1" lang="zh-CN" altLang="en-US" sz="4800" dirty="0">
                <a:solidFill>
                  <a:srgbClr val="C00000"/>
                </a:solidFill>
              </a:rPr>
              <a:t>一、太阳系外行星探测</a:t>
            </a:r>
            <a:endParaRPr kumimoji="1" lang="zh-CN" altLang="en-US" sz="4800" dirty="0">
              <a:solidFill>
                <a:srgbClr val="C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4"/>
          <p:cNvSpPr txBox="1">
            <a:spLocks noChangeArrowheads="1"/>
          </p:cNvSpPr>
          <p:nvPr/>
        </p:nvSpPr>
        <p:spPr bwMode="auto">
          <a:xfrm>
            <a:off x="1447800" y="228600"/>
            <a:ext cx="6172200" cy="16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eaLnBrk="1" hangingPunct="1">
              <a:spcBef>
                <a:spcPct val="50000"/>
              </a:spcBef>
            </a:pPr>
            <a:r>
              <a:rPr kumimoji="0" lang="zh-CN" altLang="en-US" sz="4000" dirty="0">
                <a:solidFill>
                  <a:srgbClr val="FF0000"/>
                </a:solidFill>
              </a:rPr>
              <a:t>已发现的系外行星</a:t>
            </a:r>
            <a:endParaRPr kumimoji="0" lang="zh-CN" altLang="en-US" sz="4000" dirty="0">
              <a:solidFill>
                <a:srgbClr val="FF0000"/>
              </a:solidFill>
            </a:endParaRPr>
          </a:p>
          <a:p>
            <a:pPr algn="ctr" eaLnBrk="1" hangingPunct="1">
              <a:spcBef>
                <a:spcPct val="50000"/>
              </a:spcBef>
            </a:pPr>
            <a:r>
              <a:rPr kumimoji="0" lang="zh-CN" altLang="en-US" sz="4000" dirty="0"/>
              <a:t>（截止到</a:t>
            </a:r>
            <a:r>
              <a:rPr kumimoji="0" lang="en-US" altLang="zh-CN" sz="4000" dirty="0"/>
              <a:t>2023</a:t>
            </a:r>
            <a:r>
              <a:rPr kumimoji="0" lang="zh-CN" altLang="en-US" sz="4000" dirty="0"/>
              <a:t>年</a:t>
            </a:r>
            <a:r>
              <a:rPr kumimoji="0" lang="en-US" altLang="zh-CN" sz="4000" dirty="0"/>
              <a:t>11</a:t>
            </a:r>
            <a:r>
              <a:rPr kumimoji="0" lang="zh-CN" altLang="en-US" sz="4000" dirty="0"/>
              <a:t>月</a:t>
            </a:r>
            <a:r>
              <a:rPr kumimoji="0" lang="en-US" altLang="zh-CN" sz="4000" dirty="0"/>
              <a:t>09</a:t>
            </a:r>
            <a:r>
              <a:rPr kumimoji="0" lang="zh-CN" altLang="en-US" sz="4000" dirty="0"/>
              <a:t>日）</a:t>
            </a:r>
            <a:endParaRPr kumimoji="0" lang="zh-CN" altLang="en-US" sz="4000" dirty="0"/>
          </a:p>
        </p:txBody>
      </p:sp>
      <p:sp>
        <p:nvSpPr>
          <p:cNvPr id="64514" name="Text Box 5"/>
          <p:cNvSpPr txBox="1">
            <a:spLocks noChangeArrowheads="1"/>
          </p:cNvSpPr>
          <p:nvPr/>
        </p:nvSpPr>
        <p:spPr bwMode="auto">
          <a:xfrm>
            <a:off x="467544" y="2819400"/>
            <a:ext cx="7609656"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Char char="•"/>
            </a:pPr>
            <a:r>
              <a:rPr kumimoji="0" lang="zh-CN" altLang="en-US" sz="3600" dirty="0"/>
              <a:t>总数：</a:t>
            </a:r>
            <a:r>
              <a:rPr kumimoji="0" lang="en-US" altLang="zh-CN" sz="3600" dirty="0">
                <a:sym typeface="+mn-ea"/>
              </a:rPr>
              <a:t>5537</a:t>
            </a:r>
            <a:endParaRPr kumimoji="0" lang="zh-CN" altLang="en-US" sz="3600" dirty="0"/>
          </a:p>
          <a:p>
            <a:pPr eaLnBrk="1" hangingPunct="1">
              <a:spcBef>
                <a:spcPct val="50000"/>
              </a:spcBef>
              <a:buFontTx/>
              <a:buChar char="•"/>
            </a:pPr>
            <a:r>
              <a:rPr kumimoji="0" lang="zh-CN" altLang="en-US" sz="3600" dirty="0"/>
              <a:t>存在行星的恒星：</a:t>
            </a:r>
            <a:r>
              <a:rPr kumimoji="0" lang="en-US" altLang="zh-CN" sz="3600" dirty="0">
                <a:sym typeface="+mn-ea"/>
              </a:rPr>
              <a:t>4082</a:t>
            </a:r>
            <a:endParaRPr kumimoji="0" lang="zh-CN" altLang="en-US" sz="3600" dirty="0"/>
          </a:p>
          <a:p>
            <a:pPr eaLnBrk="1" hangingPunct="1">
              <a:spcBef>
                <a:spcPct val="50000"/>
              </a:spcBef>
              <a:buFontTx/>
              <a:buChar char="•"/>
            </a:pPr>
            <a:r>
              <a:rPr kumimoji="0" lang="zh-CN" altLang="en-US" sz="3600" dirty="0"/>
              <a:t>存在多个行星系统：</a:t>
            </a:r>
            <a:r>
              <a:rPr kumimoji="0" lang="en-US" altLang="zh-CN" sz="3600" dirty="0">
                <a:sym typeface="+mn-ea"/>
              </a:rPr>
              <a:t>885</a:t>
            </a:r>
            <a:endParaRPr kumimoji="0" lang="en-US" altLang="zh-CN" sz="3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427984" y="6307842"/>
            <a:ext cx="3687035" cy="461665"/>
          </a:xfrm>
          <a:prstGeom prst="rect">
            <a:avLst/>
          </a:prstGeom>
        </p:spPr>
        <p:txBody>
          <a:bodyPr wrap="none">
            <a:spAutoFit/>
          </a:bodyPr>
          <a:lstStyle/>
          <a:p>
            <a:pPr>
              <a:spcBef>
                <a:spcPct val="50000"/>
              </a:spcBef>
            </a:pPr>
            <a:r>
              <a:rPr lang="zh-CN" altLang="en-US" sz="2400" dirty="0">
                <a:solidFill>
                  <a:srgbClr val="FF0000"/>
                </a:solidFill>
              </a:rPr>
              <a:t>取自：</a:t>
            </a:r>
            <a:r>
              <a:rPr lang="en-US" altLang="zh-CN" sz="2400" dirty="0">
                <a:solidFill>
                  <a:srgbClr val="FF0000"/>
                </a:solidFill>
              </a:rPr>
              <a:t>http://</a:t>
            </a:r>
            <a:r>
              <a:rPr lang="en-US" altLang="zh-CN" sz="2400" dirty="0" err="1">
                <a:solidFill>
                  <a:srgbClr val="FF0000"/>
                </a:solidFill>
              </a:rPr>
              <a:t>exoplanet.eu</a:t>
            </a:r>
            <a:r>
              <a:rPr lang="en-US" altLang="zh-CN" sz="2400" dirty="0">
                <a:solidFill>
                  <a:srgbClr val="FF0000"/>
                </a:solidFill>
              </a:rPr>
              <a:t>/</a:t>
            </a:r>
            <a:endParaRPr lang="en-US" altLang="zh-CN" sz="2400" dirty="0">
              <a:solidFill>
                <a:srgbClr val="FF0000"/>
              </a:solidFill>
            </a:endParaRPr>
          </a:p>
        </p:txBody>
      </p:sp>
      <p:sp>
        <p:nvSpPr>
          <p:cNvPr id="6" name="文本框 5"/>
          <p:cNvSpPr txBox="1"/>
          <p:nvPr/>
        </p:nvSpPr>
        <p:spPr>
          <a:xfrm>
            <a:off x="2631317" y="332656"/>
            <a:ext cx="3262432" cy="461665"/>
          </a:xfrm>
          <a:prstGeom prst="rect">
            <a:avLst/>
          </a:prstGeom>
          <a:noFill/>
        </p:spPr>
        <p:txBody>
          <a:bodyPr wrap="none" rtlCol="0">
            <a:spAutoFit/>
          </a:bodyPr>
          <a:lstStyle/>
          <a:p>
            <a:r>
              <a:rPr kumimoji="1" lang="zh-CN" altLang="en-US" sz="2400" dirty="0">
                <a:solidFill>
                  <a:srgbClr val="0070C0"/>
                </a:solidFill>
              </a:rPr>
              <a:t>已探测到系外行星分布</a:t>
            </a:r>
            <a:endParaRPr kumimoji="1" lang="zh-CN" altLang="en-US" sz="2400" dirty="0">
              <a:solidFill>
                <a:srgbClr val="0070C0"/>
              </a:solidFill>
            </a:endParaRPr>
          </a:p>
        </p:txBody>
      </p:sp>
      <p:pic>
        <p:nvPicPr>
          <p:cNvPr id="2" name="图片 1" descr="截屏2022-10-25 17.14.08"/>
          <p:cNvPicPr>
            <a:picLocks noChangeAspect="1"/>
          </p:cNvPicPr>
          <p:nvPr/>
        </p:nvPicPr>
        <p:blipFill>
          <a:blip r:embed="rId1"/>
          <a:stretch>
            <a:fillRect/>
          </a:stretch>
        </p:blipFill>
        <p:spPr>
          <a:xfrm>
            <a:off x="467360" y="944245"/>
            <a:ext cx="7832090" cy="536384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2"/>
          <p:cNvSpPr txBox="1">
            <a:spLocks noChangeArrowheads="1"/>
          </p:cNvSpPr>
          <p:nvPr/>
        </p:nvSpPr>
        <p:spPr bwMode="auto">
          <a:xfrm>
            <a:off x="1752600" y="304800"/>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pPr>
            <a:r>
              <a:rPr kumimoji="0" lang="zh-CN" altLang="en-US" sz="4400">
                <a:solidFill>
                  <a:srgbClr val="FF0000"/>
                </a:solidFill>
              </a:rPr>
              <a:t>太阳系外行星网站</a:t>
            </a:r>
            <a:endParaRPr kumimoji="0" lang="zh-CN" altLang="en-US" sz="4400">
              <a:solidFill>
                <a:srgbClr val="FF0000"/>
              </a:solidFill>
            </a:endParaRPr>
          </a:p>
        </p:txBody>
      </p:sp>
      <p:sp>
        <p:nvSpPr>
          <p:cNvPr id="65538" name="Text Box 3"/>
          <p:cNvSpPr txBox="1">
            <a:spLocks noChangeArrowheads="1"/>
          </p:cNvSpPr>
          <p:nvPr/>
        </p:nvSpPr>
        <p:spPr bwMode="auto">
          <a:xfrm>
            <a:off x="2286000" y="50292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pPr>
            <a:endParaRPr kumimoji="0" lang="zh-CN" altLang="en-US" sz="1800"/>
          </a:p>
        </p:txBody>
      </p:sp>
      <p:sp>
        <p:nvSpPr>
          <p:cNvPr id="65539" name="Text Box 4"/>
          <p:cNvSpPr txBox="1">
            <a:spLocks noChangeArrowheads="1"/>
          </p:cNvSpPr>
          <p:nvPr/>
        </p:nvSpPr>
        <p:spPr bwMode="auto">
          <a:xfrm>
            <a:off x="304800" y="1676400"/>
            <a:ext cx="8083624"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Char char="•"/>
            </a:pPr>
            <a:r>
              <a:rPr kumimoji="0" lang="en-US" altLang="zh-CN" sz="3200" dirty="0"/>
              <a:t>http://</a:t>
            </a:r>
            <a:r>
              <a:rPr kumimoji="0" lang="en-US" altLang="zh-CN" sz="3200" dirty="0" err="1"/>
              <a:t>www.wikipedia.org</a:t>
            </a:r>
            <a:endParaRPr kumimoji="0" lang="en-US" altLang="zh-CN" sz="3200" dirty="0"/>
          </a:p>
          <a:p>
            <a:pPr eaLnBrk="1" hangingPunct="1">
              <a:spcBef>
                <a:spcPct val="50000"/>
              </a:spcBef>
              <a:buFontTx/>
              <a:buChar char="•"/>
            </a:pPr>
            <a:r>
              <a:rPr kumimoji="0" lang="en-US" altLang="zh-CN" sz="3200" dirty="0"/>
              <a:t>http://</a:t>
            </a:r>
            <a:r>
              <a:rPr kumimoji="0" lang="en-US" altLang="zh-CN" sz="3200" dirty="0" err="1"/>
              <a:t>planetquest.jpl.nasa.gov</a:t>
            </a:r>
            <a:r>
              <a:rPr kumimoji="0" lang="en-US" altLang="zh-CN" sz="3200" dirty="0"/>
              <a:t>/</a:t>
            </a:r>
            <a:endParaRPr kumimoji="0" lang="en-US" altLang="zh-CN" sz="3200" dirty="0"/>
          </a:p>
          <a:p>
            <a:pPr eaLnBrk="1" hangingPunct="1">
              <a:spcBef>
                <a:spcPct val="50000"/>
              </a:spcBef>
              <a:buFontTx/>
              <a:buChar char="•"/>
            </a:pPr>
            <a:r>
              <a:rPr kumimoji="0" lang="en-US" altLang="zh-CN" sz="3200" dirty="0">
                <a:solidFill>
                  <a:srgbClr val="FF0000"/>
                </a:solidFill>
              </a:rPr>
              <a:t>http://</a:t>
            </a:r>
            <a:r>
              <a:rPr kumimoji="0" lang="en-US" altLang="zh-CN" sz="3200" dirty="0" err="1">
                <a:solidFill>
                  <a:srgbClr val="FF0000"/>
                </a:solidFill>
              </a:rPr>
              <a:t>exoplanet.eu</a:t>
            </a:r>
            <a:r>
              <a:rPr kumimoji="0" lang="en-US" altLang="zh-CN" sz="3200" dirty="0">
                <a:solidFill>
                  <a:srgbClr val="FF0000"/>
                </a:solidFill>
              </a:rPr>
              <a:t>/</a:t>
            </a:r>
            <a:endParaRPr kumimoji="0" lang="en-US" altLang="zh-CN" sz="3200" dirty="0"/>
          </a:p>
          <a:p>
            <a:pPr eaLnBrk="1" hangingPunct="1">
              <a:spcBef>
                <a:spcPct val="50000"/>
              </a:spcBef>
              <a:buFontTx/>
              <a:buChar char="•"/>
            </a:pPr>
            <a:r>
              <a:rPr kumimoji="0" lang="en-US" altLang="zh-CN" sz="3200" dirty="0"/>
              <a:t>http://</a:t>
            </a:r>
            <a:r>
              <a:rPr kumimoji="0" lang="en-US" altLang="zh-CN" sz="3200" dirty="0" err="1"/>
              <a:t>www.ucm.es</a:t>
            </a:r>
            <a:r>
              <a:rPr kumimoji="0" lang="en-US" altLang="zh-CN" sz="3200" dirty="0"/>
              <a:t>/info/</a:t>
            </a:r>
            <a:r>
              <a:rPr kumimoji="0" lang="en-US" altLang="zh-CN" sz="3200" dirty="0" err="1"/>
              <a:t>Astrof</a:t>
            </a:r>
            <a:r>
              <a:rPr kumimoji="0" lang="en-US" altLang="zh-CN" sz="3200" dirty="0"/>
              <a:t>/</a:t>
            </a:r>
            <a:r>
              <a:rPr kumimoji="0" lang="en-US" altLang="zh-CN" sz="3200" dirty="0" err="1"/>
              <a:t>recopilaciones</a:t>
            </a:r>
            <a:r>
              <a:rPr kumimoji="0" lang="en-US" altLang="zh-CN" sz="3200" dirty="0"/>
              <a:t>/</a:t>
            </a:r>
            <a:r>
              <a:rPr kumimoji="0" lang="en-US" altLang="zh-CN" sz="3200" dirty="0" err="1"/>
              <a:t>planetas_ext.html</a:t>
            </a:r>
            <a:endParaRPr kumimoji="0" lang="en-US" altLang="zh-CN" sz="3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http://astronomynow.com/wp-content/uploads/2015/05/CSI-logo-V2_940x575.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814" y="404664"/>
            <a:ext cx="8476626"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矩形 1"/>
          <p:cNvSpPr>
            <a:spLocks noChangeArrowheads="1"/>
          </p:cNvSpPr>
          <p:nvPr/>
        </p:nvSpPr>
        <p:spPr bwMode="auto">
          <a:xfrm>
            <a:off x="1363663" y="6019800"/>
            <a:ext cx="6423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200" dirty="0"/>
              <a:t>http://instituteforpalebluedots.com</a:t>
            </a:r>
            <a:r>
              <a:rPr kumimoji="0" lang="zh-CN" altLang="en-US" sz="3200" dirty="0">
                <a:solidFill>
                  <a:schemeClr val="bg1"/>
                </a:solidFill>
              </a:rPr>
              <a:t>/</a:t>
            </a:r>
            <a:endParaRPr kumimoji="0" lang="zh-CN" altLang="en-US" sz="3200"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2924944"/>
            <a:ext cx="7886700" cy="1325563"/>
          </a:xfrm>
        </p:spPr>
        <p:txBody>
          <a:bodyPr>
            <a:normAutofit/>
          </a:bodyPr>
          <a:lstStyle/>
          <a:p>
            <a:r>
              <a:rPr kumimoji="1" lang="zh-CN" altLang="en-US" sz="4800" dirty="0">
                <a:solidFill>
                  <a:srgbClr val="C00000"/>
                </a:solidFill>
              </a:rPr>
              <a:t>二、宇宙的形成和演化</a:t>
            </a:r>
            <a:endParaRPr kumimoji="1" lang="zh-CN" altLang="en-US" sz="4800" dirty="0">
              <a:solidFill>
                <a:srgbClr val="C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Rot="1" noChangeArrowheads="1"/>
          </p:cNvSpPr>
          <p:nvPr>
            <p:ph type="body" idx="1"/>
          </p:nvPr>
        </p:nvSpPr>
        <p:spPr/>
        <p:txBody>
          <a:bodyPr>
            <a:normAutofit/>
          </a:bodyPr>
          <a:lstStyle/>
          <a:p>
            <a:pPr>
              <a:buFont typeface="Wingdings" panose="05000000000000000000" pitchFamily="2" charset="2"/>
              <a:buNone/>
            </a:pPr>
            <a:r>
              <a:rPr lang="zh-CN" altLang="en-US" sz="4400" b="1" dirty="0">
                <a:solidFill>
                  <a:schemeClr val="tx2"/>
                </a:solidFill>
              </a:rPr>
              <a:t>尸佼（先秦）：</a:t>
            </a:r>
            <a:endParaRPr lang="en-US" altLang="zh-CN" sz="4400" b="1" dirty="0">
              <a:solidFill>
                <a:schemeClr val="tx2"/>
              </a:solidFill>
            </a:endParaRPr>
          </a:p>
          <a:p>
            <a:pPr>
              <a:buFont typeface="Wingdings" panose="05000000000000000000" pitchFamily="2" charset="2"/>
              <a:buNone/>
            </a:pPr>
            <a:r>
              <a:rPr lang="en-US" altLang="zh-CN" sz="4400" b="1" dirty="0">
                <a:solidFill>
                  <a:schemeClr val="tx2"/>
                </a:solidFill>
              </a:rPr>
              <a:t>       </a:t>
            </a:r>
            <a:r>
              <a:rPr lang="zh-CN" altLang="en-US" sz="4400" b="1" dirty="0">
                <a:solidFill>
                  <a:schemeClr val="tx2"/>
                </a:solidFill>
              </a:rPr>
              <a:t>四方上下，宇</a:t>
            </a:r>
            <a:endParaRPr lang="zh-CN" altLang="en-US" sz="4400" b="1" dirty="0">
              <a:solidFill>
                <a:schemeClr val="tx2"/>
              </a:solidFill>
            </a:endParaRPr>
          </a:p>
          <a:p>
            <a:pPr>
              <a:buFont typeface="Wingdings" panose="05000000000000000000" pitchFamily="2" charset="2"/>
              <a:buNone/>
            </a:pPr>
            <a:r>
              <a:rPr lang="zh-CN" altLang="en-US" sz="4400" b="1" dirty="0">
                <a:solidFill>
                  <a:schemeClr val="tx2"/>
                </a:solidFill>
              </a:rPr>
              <a:t>       古往今来，宙</a:t>
            </a:r>
            <a:endParaRPr lang="zh-CN" altLang="en-US" sz="4400" b="1" dirty="0">
              <a:solidFill>
                <a:schemeClr val="tx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Rot="1" noChangeArrowheads="1"/>
          </p:cNvSpPr>
          <p:nvPr>
            <p:ph type="body" idx="1"/>
          </p:nvPr>
        </p:nvSpPr>
        <p:spPr>
          <a:xfrm>
            <a:off x="457200" y="1752600"/>
            <a:ext cx="4568825" cy="1395413"/>
          </a:xfrm>
        </p:spPr>
        <p:txBody>
          <a:bodyPr/>
          <a:lstStyle/>
          <a:p>
            <a:pPr marL="0" indent="0">
              <a:buFont typeface="Wingdings" panose="05000000000000000000" pitchFamily="2" charset="2"/>
              <a:buNone/>
            </a:pPr>
            <a:r>
              <a:rPr lang="zh-CN" altLang="en-US" sz="2400"/>
              <a:t>宇宙是永恒的、稳定的</a:t>
            </a:r>
            <a:endParaRPr lang="zh-CN" altLang="en-US" sz="2400"/>
          </a:p>
          <a:p>
            <a:pPr marL="0" indent="0">
              <a:buFont typeface="Wingdings" panose="05000000000000000000" pitchFamily="2" charset="2"/>
              <a:buNone/>
            </a:pPr>
            <a:r>
              <a:rPr lang="zh-CN" altLang="en-US" sz="2400"/>
              <a:t>问题：物质→引力→宇宙坍缩</a:t>
            </a:r>
            <a:endParaRPr lang="zh-CN" altLang="en-US" sz="2400"/>
          </a:p>
        </p:txBody>
      </p:sp>
      <p:sp>
        <p:nvSpPr>
          <p:cNvPr id="6147" name="Text Box 3"/>
          <p:cNvSpPr txBox="1">
            <a:spLocks noChangeArrowheads="1"/>
          </p:cNvSpPr>
          <p:nvPr/>
        </p:nvSpPr>
        <p:spPr bwMode="auto">
          <a:xfrm>
            <a:off x="609600" y="2971800"/>
            <a:ext cx="4495800" cy="3022600"/>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buSzPct val="85000"/>
            </a:pPr>
            <a:r>
              <a:rPr kumimoji="1" lang="zh-CN" altLang="en-US" sz="2400">
                <a:ea typeface="楷体_GB2312" pitchFamily="49" charset="-122"/>
              </a:rPr>
              <a:t>可能的解决途径：</a:t>
            </a:r>
            <a:endParaRPr kumimoji="1" lang="zh-CN" altLang="en-US" sz="2400">
              <a:ea typeface="楷体_GB2312" pitchFamily="49" charset="-122"/>
            </a:endParaRPr>
          </a:p>
          <a:p>
            <a:pPr>
              <a:lnSpc>
                <a:spcPct val="90000"/>
              </a:lnSpc>
              <a:spcBef>
                <a:spcPct val="20000"/>
              </a:spcBef>
              <a:buSzPct val="85000"/>
            </a:pPr>
            <a:r>
              <a:rPr kumimoji="1" lang="en-US" altLang="zh-CN" sz="2400">
                <a:ea typeface="楷体_GB2312" pitchFamily="49" charset="-122"/>
              </a:rPr>
              <a:t>(1) </a:t>
            </a:r>
            <a:r>
              <a:rPr kumimoji="1" lang="zh-CN" altLang="en-US" sz="2400">
                <a:ea typeface="楷体_GB2312" pitchFamily="49" charset="-122"/>
              </a:rPr>
              <a:t>宇宙在空间和质量上是无限大的；</a:t>
            </a:r>
            <a:endParaRPr kumimoji="1" lang="zh-CN" altLang="en-US" sz="2400">
              <a:ea typeface="楷体_GB2312" pitchFamily="49" charset="-122"/>
            </a:endParaRPr>
          </a:p>
          <a:p>
            <a:pPr>
              <a:lnSpc>
                <a:spcPct val="90000"/>
              </a:lnSpc>
              <a:spcBef>
                <a:spcPct val="20000"/>
              </a:spcBef>
              <a:buSzPct val="85000"/>
            </a:pPr>
            <a:r>
              <a:rPr kumimoji="1" lang="en-US" altLang="zh-CN" sz="2400">
                <a:ea typeface="楷体_GB2312" pitchFamily="49" charset="-122"/>
              </a:rPr>
              <a:t>(2) </a:t>
            </a:r>
            <a:r>
              <a:rPr kumimoji="1" lang="zh-CN" altLang="en-US" sz="2400">
                <a:ea typeface="楷体_GB2312" pitchFamily="49" charset="-122"/>
              </a:rPr>
              <a:t>宇宙在膨胀；</a:t>
            </a:r>
            <a:endParaRPr kumimoji="1" lang="zh-CN" altLang="en-US" sz="2400">
              <a:ea typeface="楷体_GB2312" pitchFamily="49" charset="-122"/>
            </a:endParaRPr>
          </a:p>
          <a:p>
            <a:pPr>
              <a:lnSpc>
                <a:spcPct val="90000"/>
              </a:lnSpc>
              <a:spcBef>
                <a:spcPct val="20000"/>
              </a:spcBef>
              <a:buSzPct val="85000"/>
            </a:pPr>
            <a:r>
              <a:rPr kumimoji="1" lang="en-US" altLang="zh-CN" sz="2400">
                <a:ea typeface="楷体_GB2312" pitchFamily="49" charset="-122"/>
              </a:rPr>
              <a:t>(3) </a:t>
            </a:r>
            <a:r>
              <a:rPr kumimoji="1" lang="zh-CN" altLang="en-US" sz="2400">
                <a:ea typeface="楷体_GB2312" pitchFamily="49" charset="-122"/>
              </a:rPr>
              <a:t>宇宙有起点和终点。</a:t>
            </a:r>
            <a:endParaRPr kumimoji="1" lang="zh-CN" altLang="en-US" sz="2400">
              <a:ea typeface="楷体_GB2312" pitchFamily="49" charset="-122"/>
            </a:endParaRPr>
          </a:p>
          <a:p>
            <a:pPr>
              <a:lnSpc>
                <a:spcPct val="90000"/>
              </a:lnSpc>
              <a:spcBef>
                <a:spcPct val="20000"/>
              </a:spcBef>
              <a:buSzPct val="85000"/>
            </a:pPr>
            <a:r>
              <a:rPr kumimoji="1" lang="en-US" altLang="zh-CN" sz="2400">
                <a:ea typeface="楷体_GB2312" pitchFamily="49" charset="-122"/>
              </a:rPr>
              <a:t>(2)</a:t>
            </a:r>
            <a:r>
              <a:rPr kumimoji="1" lang="zh-CN" altLang="en-US" sz="2400">
                <a:ea typeface="楷体_GB2312" pitchFamily="49" charset="-122"/>
              </a:rPr>
              <a:t>、</a:t>
            </a:r>
            <a:r>
              <a:rPr kumimoji="1" lang="en-US" altLang="zh-CN" sz="2400">
                <a:ea typeface="楷体_GB2312" pitchFamily="49" charset="-122"/>
              </a:rPr>
              <a:t>(3)</a:t>
            </a:r>
            <a:r>
              <a:rPr kumimoji="1" lang="zh-CN" altLang="en-US" sz="2400">
                <a:ea typeface="楷体_GB2312" pitchFamily="49" charset="-122"/>
              </a:rPr>
              <a:t>点违反宇宙永恒与稳定的性质，于是牛顿认为宇宙应该是无限的。</a:t>
            </a:r>
            <a:endParaRPr kumimoji="1" lang="zh-CN" altLang="en-US" sz="2400">
              <a:ea typeface="楷体_GB2312" pitchFamily="49" charset="-122"/>
            </a:endParaRPr>
          </a:p>
        </p:txBody>
      </p:sp>
      <p:sp>
        <p:nvSpPr>
          <p:cNvPr id="6148" name="AutoShape 4"/>
          <p:cNvSpPr>
            <a:spLocks noChangeArrowheads="1"/>
          </p:cNvSpPr>
          <p:nvPr/>
        </p:nvSpPr>
        <p:spPr bwMode="auto">
          <a:xfrm>
            <a:off x="5791200" y="1981200"/>
            <a:ext cx="2667000" cy="1524000"/>
          </a:xfrm>
          <a:prstGeom prst="wedgeRoundRectCallout">
            <a:avLst>
              <a:gd name="adj1" fmla="val -10537"/>
              <a:gd name="adj2" fmla="val 70940"/>
              <a:gd name="adj3" fmla="val 16667"/>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kumimoji="1" lang="zh-CN" altLang="en-US" sz="2000">
                <a:latin typeface="Times New Roman" panose="02020603050405020304" pitchFamily="18" charset="0"/>
                <a:ea typeface="楷体_GB2312" pitchFamily="49" charset="-122"/>
              </a:rPr>
              <a:t>绝对空间，就其本性而论与任何外界情况无关，始终保持相似和不变。</a:t>
            </a:r>
            <a:endParaRPr kumimoji="1" lang="zh-CN" altLang="en-US" sz="2000">
              <a:latin typeface="Times New Roman" panose="02020603050405020304" pitchFamily="18" charset="0"/>
              <a:ea typeface="楷体_GB2312" pitchFamily="49" charset="-122"/>
            </a:endParaRPr>
          </a:p>
        </p:txBody>
      </p:sp>
      <p:pic>
        <p:nvPicPr>
          <p:cNvPr id="6149" name="Picture 5" descr="AACHCKF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19800" y="3810000"/>
            <a:ext cx="1898650" cy="2057400"/>
          </a:xfrm>
          <a:prstGeom prst="rect">
            <a:avLst/>
          </a:prstGeom>
          <a:noFill/>
          <a:extLst>
            <a:ext uri="{909E8E84-426E-40DD-AFC4-6F175D3DCCD1}">
              <a14:hiddenFill xmlns:a14="http://schemas.microsoft.com/office/drawing/2010/main">
                <a:solidFill>
                  <a:srgbClr val="FFFFFF"/>
                </a:solidFill>
              </a14:hiddenFill>
            </a:ext>
          </a:extLst>
        </p:spPr>
      </p:pic>
      <p:sp>
        <p:nvSpPr>
          <p:cNvPr id="6150" name="Text Box 6"/>
          <p:cNvSpPr txBox="1">
            <a:spLocks noChangeArrowheads="1"/>
          </p:cNvSpPr>
          <p:nvPr/>
        </p:nvSpPr>
        <p:spPr bwMode="auto">
          <a:xfrm>
            <a:off x="6172200" y="58674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000">
                <a:latin typeface="Times New Roman" panose="02020603050405020304" pitchFamily="18" charset="0"/>
              </a:rPr>
              <a:t>Isaac Newton</a:t>
            </a:r>
            <a:endParaRPr kumimoji="1" lang="en-US" altLang="zh-CN" sz="2000">
              <a:latin typeface="Times New Roman" panose="02020603050405020304" pitchFamily="18" charset="0"/>
            </a:endParaRPr>
          </a:p>
        </p:txBody>
      </p:sp>
      <p:sp>
        <p:nvSpPr>
          <p:cNvPr id="6151" name="Rectangle 7"/>
          <p:cNvSpPr>
            <a:spLocks noGrp="1" noRot="1" noChangeArrowheads="1"/>
          </p:cNvSpPr>
          <p:nvPr>
            <p:ph type="title"/>
          </p:nvPr>
        </p:nvSpPr>
        <p:spPr/>
        <p:txBody>
          <a:bodyPr/>
          <a:lstStyle/>
          <a:p>
            <a:r>
              <a:rPr lang="zh-CN" altLang="en-US" sz="4800" b="1" dirty="0">
                <a:solidFill>
                  <a:schemeClr val="hlink"/>
                </a:solidFill>
              </a:rPr>
              <a:t>牛顿宇宙观</a:t>
            </a:r>
            <a:endParaRPr lang="zh-CN" altLang="en-US" sz="4800" b="1" dirty="0">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dissolve">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381000" y="152400"/>
            <a:ext cx="8540750" cy="1143000"/>
          </a:xfrm>
        </p:spPr>
        <p:txBody>
          <a:bodyPr/>
          <a:lstStyle/>
          <a:p>
            <a:r>
              <a:rPr lang="en-US" altLang="zh-CN" sz="3600" b="1">
                <a:solidFill>
                  <a:schemeClr val="hlink"/>
                </a:solidFill>
                <a:ea typeface="楷体_GB2312" pitchFamily="49" charset="-122"/>
              </a:rPr>
              <a:t>Einstein</a:t>
            </a:r>
            <a:r>
              <a:rPr lang="zh-CN" altLang="en-US" sz="3600" b="1">
                <a:solidFill>
                  <a:schemeClr val="hlink"/>
                </a:solidFill>
                <a:ea typeface="楷体_GB2312" pitchFamily="49" charset="-122"/>
              </a:rPr>
              <a:t>的相对论宇宙学模型</a:t>
            </a:r>
            <a:r>
              <a:rPr lang="zh-CN" altLang="en-US" sz="2800">
                <a:ea typeface="楷体_GB2312" pitchFamily="49" charset="-122"/>
              </a:rPr>
              <a:t> </a:t>
            </a:r>
            <a:endParaRPr lang="zh-CN" altLang="en-US" sz="2800">
              <a:ea typeface="楷体_GB2312" pitchFamily="49" charset="-122"/>
            </a:endParaRPr>
          </a:p>
        </p:txBody>
      </p:sp>
      <p:sp>
        <p:nvSpPr>
          <p:cNvPr id="9219" name="Rectangle 3"/>
          <p:cNvSpPr>
            <a:spLocks noGrp="1" noRot="1" noChangeArrowheads="1"/>
          </p:cNvSpPr>
          <p:nvPr>
            <p:ph type="body" sz="half" idx="1"/>
          </p:nvPr>
        </p:nvSpPr>
        <p:spPr>
          <a:xfrm>
            <a:off x="1143000" y="1219200"/>
            <a:ext cx="7543800" cy="3600450"/>
          </a:xfrm>
        </p:spPr>
        <p:txBody>
          <a:bodyPr>
            <a:normAutofit lnSpcReduction="10000"/>
          </a:bodyPr>
          <a:lstStyle/>
          <a:p>
            <a:pPr>
              <a:lnSpc>
                <a:spcPct val="80000"/>
              </a:lnSpc>
            </a:pPr>
            <a:r>
              <a:rPr lang="en-US" altLang="zh-CN" sz="2400"/>
              <a:t>1915</a:t>
            </a:r>
            <a:r>
              <a:rPr lang="zh-CN" altLang="en-US" sz="2400"/>
              <a:t>年爱因斯坦的广义相对论发表</a:t>
            </a:r>
            <a:endParaRPr lang="zh-CN" altLang="en-US" sz="2400"/>
          </a:p>
          <a:p>
            <a:pPr>
              <a:lnSpc>
                <a:spcPct val="80000"/>
              </a:lnSpc>
            </a:pPr>
            <a:endParaRPr lang="zh-CN" altLang="en-US" sz="2400"/>
          </a:p>
          <a:p>
            <a:pPr>
              <a:lnSpc>
                <a:spcPct val="80000"/>
              </a:lnSpc>
            </a:pPr>
            <a:endParaRPr lang="zh-CN" altLang="en-US" sz="2400"/>
          </a:p>
          <a:p>
            <a:pPr>
              <a:lnSpc>
                <a:spcPct val="80000"/>
              </a:lnSpc>
            </a:pPr>
            <a:endParaRPr lang="zh-CN" altLang="en-US" sz="2400"/>
          </a:p>
          <a:p>
            <a:pPr>
              <a:lnSpc>
                <a:spcPct val="80000"/>
              </a:lnSpc>
            </a:pPr>
            <a:r>
              <a:rPr lang="en-US" altLang="zh-CN" sz="2400"/>
              <a:t>1917</a:t>
            </a:r>
            <a:r>
              <a:rPr lang="zh-CN" altLang="en-US" sz="2400"/>
              <a:t>年</a:t>
            </a:r>
            <a:r>
              <a:rPr lang="en-US" altLang="zh-CN" sz="2400"/>
              <a:t>Einstein</a:t>
            </a:r>
            <a:r>
              <a:rPr lang="zh-CN" altLang="en-US" sz="2400"/>
              <a:t>将广义相对论引力场方程应用于宇宙的结构</a:t>
            </a:r>
            <a:endParaRPr lang="zh-CN" altLang="en-US" sz="2400"/>
          </a:p>
          <a:p>
            <a:pPr>
              <a:lnSpc>
                <a:spcPct val="80000"/>
              </a:lnSpc>
              <a:buFont typeface="Wingdings" panose="05000000000000000000" pitchFamily="2" charset="2"/>
              <a:buNone/>
            </a:pPr>
            <a:r>
              <a:rPr lang="zh-CN" altLang="en-US" sz="2400"/>
              <a:t>    </a:t>
            </a:r>
            <a:r>
              <a:rPr lang="en-US" altLang="zh-CN" sz="2400"/>
              <a:t>Einstein</a:t>
            </a:r>
            <a:r>
              <a:rPr lang="zh-CN" altLang="en-US" sz="2400"/>
              <a:t>发现方程的解是不稳定的，表明宇宙在膨胀或者收缩。 </a:t>
            </a:r>
            <a:endParaRPr lang="zh-CN" altLang="en-US" sz="2400"/>
          </a:p>
          <a:p>
            <a:pPr>
              <a:lnSpc>
                <a:spcPct val="80000"/>
              </a:lnSpc>
            </a:pPr>
            <a:r>
              <a:rPr lang="zh-CN" altLang="en-US" sz="2400"/>
              <a:t>静态的宇宙</a:t>
            </a:r>
            <a:r>
              <a:rPr lang="zh-CN" altLang="en-US" sz="2400">
                <a:sym typeface="Wingdings" panose="05000000000000000000" pitchFamily="2" charset="2"/>
              </a:rPr>
              <a:t>加入起斥力作用的“宇宙学常数”项</a:t>
            </a:r>
            <a:endParaRPr lang="zh-CN" altLang="en-US" sz="2400">
              <a:sym typeface="Wingdings" panose="05000000000000000000" pitchFamily="2" charset="2"/>
            </a:endParaRPr>
          </a:p>
          <a:p>
            <a:pPr lvl="1">
              <a:lnSpc>
                <a:spcPct val="80000"/>
              </a:lnSpc>
              <a:buFont typeface="Wingdings" panose="05000000000000000000" pitchFamily="2" charset="2"/>
              <a:buNone/>
            </a:pPr>
            <a:r>
              <a:rPr lang="zh-CN" altLang="en-US" sz="2000"/>
              <a:t>爱因斯坦的宇宙宇宙观：静态、有限无边，没有中心</a:t>
            </a:r>
            <a:endParaRPr lang="zh-CN" altLang="en-US" sz="2000"/>
          </a:p>
        </p:txBody>
      </p:sp>
      <p:graphicFrame>
        <p:nvGraphicFramePr>
          <p:cNvPr id="9220" name="Object 4"/>
          <p:cNvGraphicFramePr>
            <a:graphicFrameLocks noChangeAspect="1"/>
          </p:cNvGraphicFramePr>
          <p:nvPr/>
        </p:nvGraphicFramePr>
        <p:xfrm>
          <a:off x="3200400" y="1752600"/>
          <a:ext cx="2608263" cy="673100"/>
        </p:xfrm>
        <a:graphic>
          <a:graphicData uri="http://schemas.openxmlformats.org/presentationml/2006/ole">
            <mc:AlternateContent xmlns:mc="http://schemas.openxmlformats.org/markup-compatibility/2006">
              <mc:Choice xmlns:v="urn:schemas-microsoft-com:vml" Requires="v">
                <p:oleObj spid="_x0000_s12335" name="公式" r:id="rId1" imgW="36576000" imgH="9448800" progId="Equation.3">
                  <p:embed/>
                </p:oleObj>
              </mc:Choice>
              <mc:Fallback>
                <p:oleObj name="公式" r:id="rId1" imgW="36576000" imgH="9448800" progId="Equation.3">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52600"/>
                        <a:ext cx="2608263" cy="673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3EB64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21" name="Object 5"/>
          <p:cNvGraphicFramePr>
            <a:graphicFrameLocks noGrp="1" noChangeAspect="1"/>
          </p:cNvGraphicFramePr>
          <p:nvPr>
            <p:ph sz="half" idx="2"/>
          </p:nvPr>
        </p:nvGraphicFramePr>
        <p:xfrm>
          <a:off x="2590800" y="4953000"/>
          <a:ext cx="3875088" cy="700088"/>
        </p:xfrm>
        <a:graphic>
          <a:graphicData uri="http://schemas.openxmlformats.org/presentationml/2006/ole">
            <mc:AlternateContent xmlns:mc="http://schemas.openxmlformats.org/markup-compatibility/2006">
              <mc:Choice xmlns:v="urn:schemas-microsoft-com:vml" Requires="v">
                <p:oleObj spid="_x0000_s12336" name="公式" r:id="rId3" imgW="47548800" imgH="9448800" progId="Equation.3">
                  <p:embed/>
                </p:oleObj>
              </mc:Choice>
              <mc:Fallback>
                <p:oleObj name="公式" r:id="rId3" imgW="47548800" imgH="9448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953000"/>
                        <a:ext cx="3875088" cy="7000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3EB64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2" name="Text Box 6"/>
          <p:cNvSpPr txBox="1">
            <a:spLocks noChangeArrowheads="1"/>
          </p:cNvSpPr>
          <p:nvPr/>
        </p:nvSpPr>
        <p:spPr bwMode="auto">
          <a:xfrm>
            <a:off x="1219200" y="5846763"/>
            <a:ext cx="7745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400">
                <a:solidFill>
                  <a:srgbClr val="003366"/>
                </a:solidFill>
                <a:latin typeface="Times New Roman" panose="02020603050405020304" pitchFamily="18" charset="0"/>
              </a:rPr>
              <a:t>Einstein</a:t>
            </a:r>
            <a:r>
              <a:rPr kumimoji="1" lang="zh-CN" altLang="en-US" sz="2400">
                <a:solidFill>
                  <a:srgbClr val="003366"/>
                </a:solidFill>
                <a:latin typeface="Times New Roman" panose="02020603050405020304" pitchFamily="18" charset="0"/>
              </a:rPr>
              <a:t>稳态解是不稳定的！</a:t>
            </a:r>
            <a:r>
              <a:rPr kumimoji="1" lang="en-US" altLang="zh-CN" sz="2400">
                <a:solidFill>
                  <a:srgbClr val="003366"/>
                </a:solidFill>
                <a:latin typeface="Times New Roman" panose="02020603050405020304" pitchFamily="18" charset="0"/>
              </a:rPr>
              <a:t>Einstein’s big mistake</a:t>
            </a:r>
            <a:endParaRPr kumimoji="1" lang="en-US" altLang="zh-CN" sz="2400">
              <a:solidFill>
                <a:srgbClr val="003366"/>
              </a:solidFill>
              <a:latin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323528" y="381000"/>
            <a:ext cx="8067675" cy="519113"/>
          </a:xfrm>
          <a:solidFill>
            <a:srgbClr val="FFFF00"/>
          </a:solidFill>
        </p:spPr>
        <p:txBody>
          <a:bodyPr>
            <a:normAutofit fontScale="90000"/>
          </a:bodyPr>
          <a:lstStyle/>
          <a:p>
            <a:r>
              <a:rPr lang="en-US" altLang="zh-CN" sz="3200" dirty="0">
                <a:ea typeface="楷体_GB2312" pitchFamily="49" charset="-122"/>
              </a:rPr>
              <a:t>Friedman</a:t>
            </a:r>
            <a:r>
              <a:rPr lang="zh-CN" altLang="en-US" sz="3200" dirty="0">
                <a:ea typeface="楷体_GB2312" pitchFamily="49" charset="-122"/>
              </a:rPr>
              <a:t>膨胀宇宙模型</a:t>
            </a:r>
            <a:endParaRPr lang="zh-CN" altLang="en-US" sz="3200" dirty="0">
              <a:ea typeface="楷体_GB2312" pitchFamily="49" charset="-122"/>
            </a:endParaRPr>
          </a:p>
        </p:txBody>
      </p:sp>
      <p:sp>
        <p:nvSpPr>
          <p:cNvPr id="12291" name="Rectangle 3"/>
          <p:cNvSpPr>
            <a:spLocks noGrp="1" noRot="1" noChangeArrowheads="1"/>
          </p:cNvSpPr>
          <p:nvPr>
            <p:ph type="body" idx="1"/>
          </p:nvPr>
        </p:nvSpPr>
        <p:spPr>
          <a:xfrm>
            <a:off x="609600" y="1143000"/>
            <a:ext cx="7848600" cy="5562600"/>
          </a:xfrm>
        </p:spPr>
        <p:txBody>
          <a:bodyPr/>
          <a:lstStyle/>
          <a:p>
            <a:r>
              <a:rPr lang="en-US" altLang="zh-CN" sz="2800" dirty="0"/>
              <a:t>1922</a:t>
            </a:r>
            <a:r>
              <a:rPr lang="zh-CN" altLang="en-US" sz="2800" dirty="0"/>
              <a:t>年，俄国气象学家、数学家</a:t>
            </a:r>
            <a:r>
              <a:rPr lang="en-US" altLang="zh-CN" sz="2800" dirty="0"/>
              <a:t>A. Friedman</a:t>
            </a:r>
            <a:r>
              <a:rPr lang="zh-CN" altLang="en-US" sz="2800" dirty="0"/>
              <a:t>求得不含“宇宙常数”项的引力场方程的均匀的和各向同性的通解。</a:t>
            </a:r>
            <a:endParaRPr lang="zh-CN" altLang="en-US" sz="2800" dirty="0"/>
          </a:p>
          <a:p>
            <a:r>
              <a:rPr lang="zh-CN" altLang="en-US" sz="2800" dirty="0">
                <a:latin typeface="Times New Roman" panose="02020603050405020304" pitchFamily="18" charset="0"/>
              </a:rPr>
              <a:t>宇宙从一个奇点开始膨胀，</a:t>
            </a:r>
            <a:r>
              <a:rPr lang="zh-CN" altLang="en-GB" sz="2800" dirty="0">
                <a:latin typeface="Times New Roman" panose="02020603050405020304" pitchFamily="18" charset="0"/>
              </a:rPr>
              <a:t>膨胀宇宙的演化取决于宇宙中的物质自引力或密度</a:t>
            </a:r>
            <a:r>
              <a:rPr lang="en-GB" altLang="zh-CN" sz="2800" i="1" dirty="0" err="1">
                <a:latin typeface="Times New Roman" panose="02020603050405020304" pitchFamily="18" charset="0"/>
              </a:rPr>
              <a:t>ρ</a:t>
            </a:r>
            <a:r>
              <a:rPr lang="zh-CN" altLang="en-GB" sz="2800" dirty="0">
                <a:latin typeface="Times New Roman" panose="02020603050405020304" pitchFamily="18" charset="0"/>
              </a:rPr>
              <a:t>的大小</a:t>
            </a:r>
            <a:endParaRPr lang="zh-CN" altLang="en-US" sz="2800" dirty="0">
              <a:latin typeface="Times New Roman" panose="02020603050405020304" pitchFamily="18" charset="0"/>
            </a:endParaRPr>
          </a:p>
          <a:p>
            <a:pPr>
              <a:buFont typeface="Wingdings" panose="05000000000000000000" pitchFamily="2" charset="2"/>
              <a:buNone/>
            </a:pPr>
            <a:endParaRPr lang="zh-CN" altLang="en-US" sz="2800" dirty="0"/>
          </a:p>
          <a:p>
            <a:pPr>
              <a:buFont typeface="Wingdings" panose="05000000000000000000" pitchFamily="2" charset="2"/>
              <a:buNone/>
            </a:pPr>
            <a:endParaRPr lang="zh-CN" altLang="en-US" sz="2800" dirty="0"/>
          </a:p>
          <a:p>
            <a:pPr>
              <a:buFont typeface="Wingdings" panose="05000000000000000000" pitchFamily="2" charset="2"/>
              <a:buNone/>
            </a:pPr>
            <a:r>
              <a:rPr lang="zh-CN" altLang="en-US" sz="2800" dirty="0"/>
              <a:t>	</a:t>
            </a:r>
            <a:endParaRPr lang="zh-CN" altLang="en-US" sz="2800" dirty="0"/>
          </a:p>
          <a:p>
            <a:pPr>
              <a:buFont typeface="Wingdings" panose="05000000000000000000" pitchFamily="2" charset="2"/>
              <a:buNone/>
            </a:pPr>
            <a:r>
              <a:rPr lang="zh-CN" altLang="en-US" sz="2800" dirty="0"/>
              <a:t>	</a:t>
            </a:r>
            <a:endParaRPr lang="zh-CN" altLang="en-US" sz="2800" dirty="0"/>
          </a:p>
          <a:p>
            <a:pPr>
              <a:buFont typeface="Wingdings" panose="05000000000000000000" pitchFamily="2" charset="2"/>
              <a:buNone/>
            </a:pPr>
            <a:r>
              <a:rPr lang="zh-CN" altLang="en-US" sz="2800" dirty="0"/>
              <a:t>	</a:t>
            </a:r>
            <a:endParaRPr lang="zh-CN" altLang="en-US" sz="2800" dirty="0"/>
          </a:p>
          <a:p>
            <a:pPr>
              <a:buFont typeface="Wingdings" panose="05000000000000000000" pitchFamily="2" charset="2"/>
              <a:buNone/>
            </a:pPr>
            <a:r>
              <a:rPr lang="zh-CN" altLang="en-US" sz="2800" dirty="0"/>
              <a:t>	</a:t>
            </a:r>
            <a:endParaRPr lang="zh-CN" altLang="en-US" sz="2800" dirty="0"/>
          </a:p>
        </p:txBody>
      </p:sp>
      <p:pic>
        <p:nvPicPr>
          <p:cNvPr id="12292" name="Picture 4" descr="Friedman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70100" y="3860800"/>
            <a:ext cx="1565275" cy="1905000"/>
          </a:xfrm>
          <a:prstGeom prst="rect">
            <a:avLst/>
          </a:prstGeom>
          <a:noFill/>
          <a:extLst>
            <a:ext uri="{909E8E84-426E-40DD-AFC4-6F175D3DCCD1}">
              <a14:hiddenFill xmlns:a14="http://schemas.microsoft.com/office/drawing/2010/main">
                <a:solidFill>
                  <a:srgbClr val="FFFFFF"/>
                </a:solidFill>
              </a14:hiddenFill>
            </a:ext>
          </a:extLst>
        </p:spPr>
      </p:pic>
      <p:sp>
        <p:nvSpPr>
          <p:cNvPr id="12293" name="Text Box 5"/>
          <p:cNvSpPr txBox="1">
            <a:spLocks noChangeArrowheads="1"/>
          </p:cNvSpPr>
          <p:nvPr/>
        </p:nvSpPr>
        <p:spPr bwMode="auto">
          <a:xfrm>
            <a:off x="6629400" y="4267200"/>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000">
                <a:ea typeface="楷体_GB2312" pitchFamily="49" charset="-122"/>
              </a:rPr>
              <a:t>A. Friedman</a:t>
            </a:r>
            <a:endParaRPr kumimoji="1" lang="en-US" altLang="zh-CN" sz="2000">
              <a:ea typeface="楷体_GB2312" pitchFamily="49"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2895600" y="290736"/>
            <a:ext cx="31242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dirty="0">
                <a:solidFill>
                  <a:schemeClr val="bg1"/>
                </a:solidFill>
              </a:rPr>
              <a:t>宇宙的命运</a:t>
            </a:r>
            <a:endParaRPr lang="zh-CN" altLang="en-US" sz="4400" dirty="0">
              <a:solidFill>
                <a:schemeClr val="bg1"/>
              </a:solidFill>
            </a:endParaRPr>
          </a:p>
        </p:txBody>
      </p:sp>
      <p:pic>
        <p:nvPicPr>
          <p:cNvPr id="35847"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1066801"/>
            <a:ext cx="7960235" cy="452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8" name="Text Box 8"/>
          <p:cNvSpPr txBox="1">
            <a:spLocks noChangeArrowheads="1"/>
          </p:cNvSpPr>
          <p:nvPr/>
        </p:nvSpPr>
        <p:spPr bwMode="auto">
          <a:xfrm>
            <a:off x="762000" y="5867400"/>
            <a:ext cx="762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a:t>类似于地球的逃逸速度：</a:t>
            </a:r>
            <a:r>
              <a:rPr lang="en-US" altLang="zh-CN" sz="3200"/>
              <a:t>~11.186km/s</a:t>
            </a:r>
            <a:endParaRPr lang="en-US" altLang="zh-CN" sz="3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7/73/Pale_Blue_Dot.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512" y="720080"/>
            <a:ext cx="8162190" cy="60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
          <p:cNvSpPr txBox="1">
            <a:spLocks noChangeArrowheads="1"/>
          </p:cNvSpPr>
          <p:nvPr/>
        </p:nvSpPr>
        <p:spPr bwMode="auto">
          <a:xfrm>
            <a:off x="5865356" y="4376509"/>
            <a:ext cx="1291838" cy="707886"/>
          </a:xfrm>
          <a:prstGeom prst="rect">
            <a:avLst/>
          </a:prstGeom>
          <a:noFill/>
          <a:ln w="9525">
            <a:solidFill>
              <a:srgbClr val="5B9BD5"/>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lang="zh-CN" altLang="en-US" sz="4000">
                <a:solidFill>
                  <a:srgbClr val="3366FF"/>
                </a:solidFill>
              </a:rPr>
              <a:t>地球</a:t>
            </a:r>
            <a:endParaRPr lang="zh-CN" altLang="en-US" sz="4000">
              <a:solidFill>
                <a:srgbClr val="3366FF"/>
              </a:solidFill>
            </a:endParaRPr>
          </a:p>
        </p:txBody>
      </p:sp>
      <p:cxnSp>
        <p:nvCxnSpPr>
          <p:cNvPr id="4" name="直线箭头连接符 3"/>
          <p:cNvCxnSpPr>
            <a:cxnSpLocks noChangeShapeType="1"/>
          </p:cNvCxnSpPr>
          <p:nvPr/>
        </p:nvCxnSpPr>
        <p:spPr bwMode="auto">
          <a:xfrm flipH="1">
            <a:off x="3851921" y="4896544"/>
            <a:ext cx="2013435" cy="355109"/>
          </a:xfrm>
          <a:prstGeom prst="straightConnector1">
            <a:avLst/>
          </a:prstGeom>
          <a:noFill/>
          <a:ln w="25400">
            <a:solidFill>
              <a:schemeClr val="accent1"/>
            </a:solidFill>
            <a:rou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Text Box 2"/>
          <p:cNvSpPr txBox="1">
            <a:spLocks noChangeArrowheads="1"/>
          </p:cNvSpPr>
          <p:nvPr/>
        </p:nvSpPr>
        <p:spPr bwMode="auto">
          <a:xfrm>
            <a:off x="304800" y="0"/>
            <a:ext cx="8458200" cy="823913"/>
          </a:xfrm>
          <a:prstGeom prst="rect">
            <a:avLst/>
          </a:prstGeom>
          <a:noFill/>
          <a:ln w="9525">
            <a:noFill/>
            <a:miter lim="800000"/>
          </a:ln>
        </p:spPr>
        <p:txBody>
          <a:bodyPr>
            <a:spAutoFit/>
          </a:bodyPr>
          <a:lstStyle/>
          <a:p>
            <a:pPr algn="ctr" eaLnBrk="0" hangingPunct="0">
              <a:spcBef>
                <a:spcPct val="50000"/>
              </a:spcBef>
            </a:pPr>
            <a:r>
              <a:rPr lang="zh-CN" altLang="en-US" sz="4800" dirty="0">
                <a:solidFill>
                  <a:schemeClr val="tx2"/>
                </a:solidFill>
                <a:latin typeface="Times New Roman" panose="02020603050405020304" pitchFamily="18" charset="0"/>
              </a:rPr>
              <a:t>旅行者</a:t>
            </a:r>
            <a:r>
              <a:rPr lang="en-US" altLang="zh-CN" sz="4800" dirty="0">
                <a:solidFill>
                  <a:schemeClr val="tx2"/>
                </a:solidFill>
                <a:latin typeface="Times New Roman" panose="02020603050405020304" pitchFamily="18" charset="0"/>
              </a:rPr>
              <a:t>1</a:t>
            </a:r>
            <a:r>
              <a:rPr lang="zh-CN" altLang="en-US" sz="4800" dirty="0">
                <a:solidFill>
                  <a:schemeClr val="tx2"/>
                </a:solidFill>
                <a:latin typeface="Times New Roman" panose="02020603050405020304" pitchFamily="18" charset="0"/>
              </a:rPr>
              <a:t>号回眸地球</a:t>
            </a:r>
            <a:endParaRPr lang="zh-CN" altLang="en-US" sz="4800" dirty="0">
              <a:solidFill>
                <a:schemeClr val="tx2"/>
              </a:solidFill>
              <a:latin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Image9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689101"/>
            <a:ext cx="8316416" cy="2792352"/>
          </a:xfrm>
          <a:prstGeom prst="rect">
            <a:avLst/>
          </a:prstGeom>
          <a:noFill/>
          <a:extLst>
            <a:ext uri="{909E8E84-426E-40DD-AFC4-6F175D3DCCD1}">
              <a14:hiddenFill xmlns:a14="http://schemas.microsoft.com/office/drawing/2010/main">
                <a:solidFill>
                  <a:srgbClr val="FFFFFF"/>
                </a:solidFill>
              </a14:hiddenFill>
            </a:ext>
          </a:extLst>
        </p:spPr>
      </p:pic>
      <p:sp>
        <p:nvSpPr>
          <p:cNvPr id="36870" name="Text Box 6"/>
          <p:cNvSpPr txBox="1">
            <a:spLocks noChangeArrowheads="1"/>
          </p:cNvSpPr>
          <p:nvPr/>
        </p:nvSpPr>
        <p:spPr bwMode="auto">
          <a:xfrm>
            <a:off x="381000" y="51816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zh-CN" sz="3600">
                <a:cs typeface="Arial" panose="020B0604020202090204" pitchFamily="34" charset="0"/>
              </a:rPr>
              <a:t>Ω</a:t>
            </a:r>
            <a:r>
              <a:rPr lang="en-US" altLang="zh-CN" sz="3600">
                <a:cs typeface="Arial" panose="020B0604020202090204" pitchFamily="34" charset="0"/>
              </a:rPr>
              <a:t>&gt;1</a:t>
            </a:r>
            <a:endParaRPr lang="el-GR" altLang="zh-CN" sz="3600">
              <a:cs typeface="Arial" panose="020B0604020202090204" pitchFamily="34" charset="0"/>
            </a:endParaRPr>
          </a:p>
        </p:txBody>
      </p:sp>
      <p:sp>
        <p:nvSpPr>
          <p:cNvPr id="36872" name="Text Box 8"/>
          <p:cNvSpPr txBox="1">
            <a:spLocks noChangeArrowheads="1"/>
          </p:cNvSpPr>
          <p:nvPr/>
        </p:nvSpPr>
        <p:spPr bwMode="auto">
          <a:xfrm>
            <a:off x="6934200" y="51054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zh-CN" sz="3600">
                <a:cs typeface="Arial" panose="020B0604020202090204" pitchFamily="34" charset="0"/>
              </a:rPr>
              <a:t>Ω</a:t>
            </a:r>
            <a:r>
              <a:rPr lang="en-US" altLang="zh-CN" sz="3600">
                <a:cs typeface="Arial" panose="020B0604020202090204" pitchFamily="34" charset="0"/>
              </a:rPr>
              <a:t>=1</a:t>
            </a:r>
            <a:endParaRPr lang="el-GR" altLang="zh-CN" sz="3600">
              <a:cs typeface="Arial" panose="020B0604020202090204" pitchFamily="34" charset="0"/>
            </a:endParaRPr>
          </a:p>
        </p:txBody>
      </p:sp>
      <p:sp>
        <p:nvSpPr>
          <p:cNvPr id="36873" name="Text Box 9"/>
          <p:cNvSpPr txBox="1">
            <a:spLocks noChangeArrowheads="1"/>
          </p:cNvSpPr>
          <p:nvPr/>
        </p:nvSpPr>
        <p:spPr bwMode="auto">
          <a:xfrm>
            <a:off x="3733800" y="51816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zh-CN" sz="3600" dirty="0">
                <a:cs typeface="Arial" panose="020B0604020202090204" pitchFamily="34" charset="0"/>
              </a:rPr>
              <a:t>Ω</a:t>
            </a:r>
            <a:r>
              <a:rPr lang="en-US" altLang="zh-CN" sz="3600" dirty="0">
                <a:cs typeface="Arial" panose="020B0604020202090204" pitchFamily="34" charset="0"/>
              </a:rPr>
              <a:t>&lt;1</a:t>
            </a:r>
            <a:endParaRPr lang="el-GR" altLang="zh-CN" sz="3600" dirty="0">
              <a:cs typeface="Arial" panose="020B060402020209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8426" y="457200"/>
            <a:ext cx="8321316" cy="462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638800"/>
            <a:ext cx="3276600" cy="8921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4" name="Text Box 6"/>
          <p:cNvSpPr txBox="1">
            <a:spLocks noChangeArrowheads="1"/>
          </p:cNvSpPr>
          <p:nvPr/>
        </p:nvSpPr>
        <p:spPr bwMode="auto">
          <a:xfrm>
            <a:off x="5334000" y="579120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a:t>频率变化不大时</a:t>
            </a:r>
            <a:endParaRPr lang="zh-CN" altLang="en-US" sz="32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p:txBody>
          <a:bodyPr/>
          <a:lstStyle/>
          <a:p>
            <a:r>
              <a:rPr lang="zh-CN" altLang="en-US" dirty="0">
                <a:solidFill>
                  <a:schemeClr val="accent1"/>
                </a:solidFill>
              </a:rPr>
              <a:t>河外星系</a:t>
            </a:r>
            <a:endParaRPr lang="zh-CN" altLang="en-US" dirty="0">
              <a:solidFill>
                <a:schemeClr val="accent1"/>
              </a:solidFill>
            </a:endParaRPr>
          </a:p>
        </p:txBody>
      </p:sp>
      <p:sp>
        <p:nvSpPr>
          <p:cNvPr id="14339" name="Rectangle 3"/>
          <p:cNvSpPr>
            <a:spLocks noGrp="1" noRot="1" noChangeArrowheads="1"/>
          </p:cNvSpPr>
          <p:nvPr>
            <p:ph type="body" idx="1"/>
          </p:nvPr>
        </p:nvSpPr>
        <p:spPr/>
        <p:txBody>
          <a:bodyPr>
            <a:normAutofit/>
          </a:bodyPr>
          <a:lstStyle/>
          <a:p>
            <a:r>
              <a:rPr lang="zh-CN" altLang="en-US" sz="3600" dirty="0"/>
              <a:t>星云的发现</a:t>
            </a:r>
            <a:endParaRPr lang="zh-CN" altLang="en-US" sz="3600" dirty="0"/>
          </a:p>
          <a:p>
            <a:r>
              <a:rPr lang="zh-CN" altLang="en-US" sz="3600" dirty="0"/>
              <a:t>康德的猜想</a:t>
            </a:r>
            <a:endParaRPr lang="zh-CN" altLang="en-US" sz="3600" dirty="0"/>
          </a:p>
          <a:p>
            <a:r>
              <a:rPr lang="zh-CN" altLang="en-US" sz="3600" dirty="0"/>
              <a:t>哈勃测定了星云的距离</a:t>
            </a:r>
            <a:endParaRPr lang="zh-CN" altLang="en-US" sz="3600" dirty="0"/>
          </a:p>
          <a:p>
            <a:pPr lvl="1"/>
            <a:r>
              <a:rPr lang="zh-CN" altLang="en-US" sz="3200" dirty="0"/>
              <a:t>利用造父变星</a:t>
            </a:r>
            <a:endParaRPr lang="zh-CN" altLang="en-US" sz="3200" dirty="0"/>
          </a:p>
          <a:p>
            <a:pPr lvl="1"/>
            <a:r>
              <a:rPr lang="zh-CN" altLang="en-US" sz="3200" dirty="0"/>
              <a:t>发现星系在退行</a:t>
            </a:r>
            <a:endParaRPr lang="zh-CN" altLang="en-US" sz="3200" dirty="0"/>
          </a:p>
          <a:p>
            <a:pPr lvl="1">
              <a:buFont typeface="Wingdings" panose="05000000000000000000" pitchFamily="2" charset="2"/>
              <a:buNone/>
            </a:pPr>
            <a:r>
              <a:rPr lang="zh-CN" altLang="en-US" sz="3200" dirty="0"/>
              <a:t>    </a:t>
            </a:r>
            <a:endParaRPr lang="zh-CN" altLang="en-US" sz="3200" dirty="0"/>
          </a:p>
          <a:p>
            <a:pPr lvl="1">
              <a:buFont typeface="Wingdings" panose="05000000000000000000" pitchFamily="2" charset="2"/>
              <a:buNone/>
            </a:pPr>
            <a:r>
              <a:rPr lang="zh-CN" altLang="en-US" sz="3200" dirty="0"/>
              <a:t>        宇宙在膨胀！！</a:t>
            </a:r>
            <a:endParaRPr lang="zh-CN" altLang="en-US" sz="32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 Box 4"/>
          <p:cNvSpPr txBox="1">
            <a:spLocks noChangeArrowheads="1"/>
          </p:cNvSpPr>
          <p:nvPr/>
        </p:nvSpPr>
        <p:spPr bwMode="auto">
          <a:xfrm>
            <a:off x="3048000" y="0"/>
            <a:ext cx="30480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宇宙的膨胀</a:t>
            </a:r>
            <a:endParaRPr lang="zh-CN" altLang="en-US" sz="4400">
              <a:solidFill>
                <a:schemeClr val="bg1"/>
              </a:solidFill>
            </a:endParaRPr>
          </a:p>
        </p:txBody>
      </p:sp>
      <p:pic>
        <p:nvPicPr>
          <p:cNvPr id="39941" name="Picture 5" descr="990044b"/>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879475"/>
            <a:ext cx="7239000" cy="5978525"/>
          </a:xfrm>
          <a:prstGeom prst="rect">
            <a:avLst/>
          </a:prstGeom>
          <a:noFill/>
          <a:extLst>
            <a:ext uri="{909E8E84-426E-40DD-AFC4-6F175D3DCCD1}">
              <a14:hiddenFill xmlns:a14="http://schemas.microsoft.com/office/drawing/2010/main">
                <a:solidFill>
                  <a:srgbClr val="FFFFFF"/>
                </a:solidFill>
              </a14:hiddenFill>
            </a:ext>
          </a:extLst>
        </p:spPr>
      </p:pic>
      <p:sp>
        <p:nvSpPr>
          <p:cNvPr id="39943" name="Text Box 7"/>
          <p:cNvSpPr txBox="1">
            <a:spLocks noChangeArrowheads="1"/>
          </p:cNvSpPr>
          <p:nvPr/>
        </p:nvSpPr>
        <p:spPr bwMode="auto">
          <a:xfrm>
            <a:off x="5200328" y="4495800"/>
            <a:ext cx="2065338" cy="476250"/>
          </a:xfrm>
          <a:prstGeom prst="rect">
            <a:avLst/>
          </a:prstGeom>
          <a:noFill/>
          <a:ln w="19050">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1" lang="zh-CN" altLang="en-US" sz="2400">
                <a:solidFill>
                  <a:srgbClr val="003366"/>
                </a:solidFill>
                <a:latin typeface="Times New Roman" panose="02020603050405020304" pitchFamily="18" charset="0"/>
              </a:rPr>
              <a:t>星等（距离）</a:t>
            </a:r>
            <a:endParaRPr kumimoji="1" lang="zh-CN" altLang="en-US" sz="2400">
              <a:solidFill>
                <a:srgbClr val="003366"/>
              </a:solidFill>
              <a:latin typeface="Times New Roman" panose="02020603050405020304" pitchFamily="18" charset="0"/>
            </a:endParaRPr>
          </a:p>
        </p:txBody>
      </p:sp>
      <p:sp>
        <p:nvSpPr>
          <p:cNvPr id="39944" name="Text Box 8"/>
          <p:cNvSpPr txBox="1">
            <a:spLocks noChangeArrowheads="1"/>
          </p:cNvSpPr>
          <p:nvPr/>
        </p:nvSpPr>
        <p:spPr bwMode="auto">
          <a:xfrm>
            <a:off x="7668344" y="1628800"/>
            <a:ext cx="630238" cy="2189163"/>
          </a:xfrm>
          <a:prstGeom prst="rect">
            <a:avLst/>
          </a:prstGeom>
          <a:noFill/>
          <a:ln w="19050">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kumimoji="1" lang="zh-CN" altLang="en-US" sz="2800">
                <a:solidFill>
                  <a:srgbClr val="003366"/>
                </a:solidFill>
                <a:latin typeface="Times New Roman" panose="02020603050405020304" pitchFamily="18" charset="0"/>
              </a:rPr>
              <a:t>速度</a:t>
            </a:r>
            <a:endParaRPr kumimoji="1" lang="zh-CN" altLang="en-US" sz="2800">
              <a:solidFill>
                <a:srgbClr val="003366"/>
              </a:solidFill>
              <a:latin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667000" y="0"/>
            <a:ext cx="32004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宇宙学红移</a:t>
            </a:r>
            <a:endParaRPr lang="zh-CN" altLang="en-US" sz="4400">
              <a:solidFill>
                <a:schemeClr val="bg1"/>
              </a:solidFill>
            </a:endParaRPr>
          </a:p>
        </p:txBody>
      </p:sp>
      <p:sp>
        <p:nvSpPr>
          <p:cNvPr id="47107" name="Text Box 3"/>
          <p:cNvSpPr txBox="1">
            <a:spLocks noChangeArrowheads="1"/>
          </p:cNvSpPr>
          <p:nvPr/>
        </p:nvSpPr>
        <p:spPr bwMode="auto">
          <a:xfrm>
            <a:off x="457200" y="228600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Char char="ü"/>
            </a:pPr>
            <a:r>
              <a:rPr lang="zh-CN" altLang="en-US" sz="2800"/>
              <a:t>宇宙学红移的解释：宇宙在膨胀，尺度在增加</a:t>
            </a:r>
            <a:endParaRPr lang="zh-CN" altLang="en-US" sz="2800">
              <a:sym typeface="Wingdings" panose="05000000000000000000" pitchFamily="2" charset="2"/>
            </a:endParaRPr>
          </a:p>
        </p:txBody>
      </p:sp>
      <p:pic>
        <p:nvPicPr>
          <p:cNvPr id="4710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76600" y="914400"/>
            <a:ext cx="4094163" cy="11969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7110" name="Object 6"/>
          <p:cNvGraphicFramePr>
            <a:graphicFrameLocks noChangeAspect="1"/>
          </p:cNvGraphicFramePr>
          <p:nvPr/>
        </p:nvGraphicFramePr>
        <p:xfrm>
          <a:off x="2514600" y="2895600"/>
          <a:ext cx="3676650" cy="892175"/>
        </p:xfrm>
        <a:graphic>
          <a:graphicData uri="http://schemas.openxmlformats.org/presentationml/2006/ole">
            <mc:AlternateContent xmlns:mc="http://schemas.openxmlformats.org/markup-compatibility/2006">
              <mc:Choice xmlns:v="urn:schemas-microsoft-com:vml" Requires="v">
                <p:oleObj spid="_x0000_s14383" name="公式" r:id="rId2" imgW="42672000" imgH="10363200" progId="Equation.3">
                  <p:embed/>
                </p:oleObj>
              </mc:Choice>
              <mc:Fallback>
                <p:oleObj name="公式" r:id="rId2" imgW="42672000" imgH="10363200" progId="Equation.3">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895600"/>
                        <a:ext cx="3676650" cy="8921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11" name="Text Box 7"/>
          <p:cNvSpPr txBox="1">
            <a:spLocks noChangeArrowheads="1"/>
          </p:cNvSpPr>
          <p:nvPr/>
        </p:nvSpPr>
        <p:spPr bwMode="auto">
          <a:xfrm>
            <a:off x="457200" y="396240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None/>
            </a:pPr>
            <a:r>
              <a:rPr lang="zh-CN" altLang="en-US" sz="2800"/>
              <a:t>例：</a:t>
            </a:r>
            <a:r>
              <a:rPr lang="en-US" altLang="zh-CN" sz="2800"/>
              <a:t>z=6.4 QSO</a:t>
            </a:r>
            <a:r>
              <a:rPr lang="zh-CN" altLang="en-US" sz="2800"/>
              <a:t>，</a:t>
            </a:r>
            <a:r>
              <a:rPr lang="en-US" altLang="zh-CN" sz="2800"/>
              <a:t>t~t</a:t>
            </a:r>
            <a:r>
              <a:rPr lang="en-US" altLang="zh-CN" sz="2800" baseline="-25000"/>
              <a:t>obs</a:t>
            </a:r>
            <a:r>
              <a:rPr lang="en-US" altLang="zh-CN" sz="2800"/>
              <a:t>/7.4</a:t>
            </a:r>
            <a:endParaRPr lang="en-US" altLang="zh-CN" sz="2800">
              <a:sym typeface="Wingdings" panose="05000000000000000000" pitchFamily="2" charset="2"/>
            </a:endParaRPr>
          </a:p>
        </p:txBody>
      </p:sp>
      <p:sp>
        <p:nvSpPr>
          <p:cNvPr id="47112" name="Text Box 8"/>
          <p:cNvSpPr txBox="1">
            <a:spLocks noChangeArrowheads="1"/>
          </p:cNvSpPr>
          <p:nvPr/>
        </p:nvSpPr>
        <p:spPr bwMode="auto">
          <a:xfrm>
            <a:off x="457200" y="83820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Char char="ü"/>
            </a:pPr>
            <a:r>
              <a:rPr lang="zh-CN" altLang="en-US" sz="2800"/>
              <a:t>红移的定义：</a:t>
            </a:r>
            <a:endParaRPr lang="zh-CN" altLang="en-US" sz="2800">
              <a:sym typeface="Wingdings" panose="05000000000000000000" pitchFamily="2" charset="2"/>
            </a:endParaRPr>
          </a:p>
        </p:txBody>
      </p:sp>
      <p:sp>
        <p:nvSpPr>
          <p:cNvPr id="47113" name="Text Box 9"/>
          <p:cNvSpPr txBox="1">
            <a:spLocks noChangeArrowheads="1"/>
          </p:cNvSpPr>
          <p:nvPr/>
        </p:nvSpPr>
        <p:spPr bwMode="auto">
          <a:xfrm>
            <a:off x="457200" y="4510088"/>
            <a:ext cx="8305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Char char="ü"/>
            </a:pPr>
            <a:r>
              <a:rPr lang="zh-CN" altLang="en-US" sz="2800"/>
              <a:t>退行速度（</a:t>
            </a:r>
            <a:r>
              <a:rPr lang="en-US" altLang="zh-CN" sz="2800"/>
              <a:t>z</a:t>
            </a:r>
            <a:r>
              <a:rPr lang="zh-CN" altLang="en-US" sz="2800"/>
              <a:t>比较小的时候）：</a:t>
            </a:r>
            <a:endParaRPr lang="zh-CN" altLang="en-US" sz="2800">
              <a:sym typeface="Wingdings" panose="05000000000000000000" pitchFamily="2" charset="2"/>
            </a:endParaRPr>
          </a:p>
        </p:txBody>
      </p:sp>
      <p:graphicFrame>
        <p:nvGraphicFramePr>
          <p:cNvPr id="47114" name="Object 10"/>
          <p:cNvGraphicFramePr>
            <a:graphicFrameLocks noChangeAspect="1"/>
          </p:cNvGraphicFramePr>
          <p:nvPr/>
        </p:nvGraphicFramePr>
        <p:xfrm>
          <a:off x="5867400" y="4419600"/>
          <a:ext cx="1828800" cy="649288"/>
        </p:xfrm>
        <a:graphic>
          <a:graphicData uri="http://schemas.openxmlformats.org/presentationml/2006/ole">
            <mc:AlternateContent xmlns:mc="http://schemas.openxmlformats.org/markup-compatibility/2006">
              <mc:Choice xmlns:v="urn:schemas-microsoft-com:vml" Requires="v">
                <p:oleObj spid="_x0000_s14384" name="公式" r:id="rId4" imgW="9448800" imgH="3352800" progId="Equation.3">
                  <p:embed/>
                </p:oleObj>
              </mc:Choice>
              <mc:Fallback>
                <p:oleObj name="公式" r:id="rId4" imgW="9448800" imgH="335280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419600"/>
                        <a:ext cx="1828800" cy="649288"/>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15" name="Text Box 11"/>
          <p:cNvSpPr txBox="1">
            <a:spLocks noChangeArrowheads="1"/>
          </p:cNvSpPr>
          <p:nvPr/>
        </p:nvSpPr>
        <p:spPr bwMode="auto">
          <a:xfrm>
            <a:off x="457200" y="5195888"/>
            <a:ext cx="8305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None/>
            </a:pPr>
            <a:r>
              <a:rPr lang="zh-CN" altLang="en-US" sz="2800"/>
              <a:t>例：</a:t>
            </a:r>
            <a:r>
              <a:rPr lang="en-US" altLang="zh-CN" sz="2800"/>
              <a:t>3c273@z=0.158</a:t>
            </a:r>
            <a:r>
              <a:rPr lang="zh-CN" altLang="en-US" sz="2800"/>
              <a:t>，</a:t>
            </a:r>
            <a:r>
              <a:rPr lang="en-US" altLang="zh-CN" sz="2800"/>
              <a:t>v~cz~47000km/s</a:t>
            </a:r>
            <a:r>
              <a:rPr lang="zh-CN" altLang="en-US" sz="2800"/>
              <a:t>，</a:t>
            </a:r>
            <a:r>
              <a:rPr lang="en-US" altLang="zh-CN" sz="2800"/>
              <a:t>d~v/H</a:t>
            </a:r>
            <a:r>
              <a:rPr lang="en-US" altLang="zh-CN" sz="2800" baseline="-25000"/>
              <a:t>0</a:t>
            </a:r>
            <a:r>
              <a:rPr lang="en-US" altLang="zh-CN" sz="2800"/>
              <a:t>~650Mpc</a:t>
            </a:r>
            <a:r>
              <a:rPr lang="zh-CN" altLang="en-US" sz="2800"/>
              <a:t>，比仙女座星系远</a:t>
            </a:r>
            <a:r>
              <a:rPr lang="en-US" altLang="zh-CN" sz="2800"/>
              <a:t>1000</a:t>
            </a:r>
            <a:r>
              <a:rPr lang="zh-CN" altLang="en-US" sz="2800"/>
              <a:t>倍</a:t>
            </a:r>
            <a:endParaRPr lang="zh-CN" altLang="en-US" sz="2800">
              <a:sym typeface="Wingdings" panose="05000000000000000000" pitchFamily="2" charset="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381000" y="0"/>
            <a:ext cx="8540750" cy="846138"/>
          </a:xfrm>
          <a:solidFill>
            <a:schemeClr val="hlink"/>
          </a:solidFill>
        </p:spPr>
        <p:txBody>
          <a:bodyPr/>
          <a:lstStyle/>
          <a:p>
            <a:r>
              <a:rPr lang="zh-CN" altLang="en-GB" sz="3200">
                <a:solidFill>
                  <a:schemeClr val="bg1"/>
                </a:solidFill>
                <a:ea typeface="楷体_GB2312" pitchFamily="49" charset="-122"/>
              </a:rPr>
              <a:t>大爆炸宇宙学</a:t>
            </a:r>
            <a:r>
              <a:rPr lang="zh-CN" altLang="en-US" sz="2400">
                <a:ea typeface="楷体_GB2312" pitchFamily="49" charset="-122"/>
              </a:rPr>
              <a:t> </a:t>
            </a:r>
            <a:endParaRPr lang="zh-CN" altLang="en-US" sz="3200">
              <a:ea typeface="楷体_GB2312" pitchFamily="49" charset="-122"/>
            </a:endParaRPr>
          </a:p>
        </p:txBody>
      </p:sp>
      <p:sp>
        <p:nvSpPr>
          <p:cNvPr id="18435" name="Rectangle 3"/>
          <p:cNvSpPr>
            <a:spLocks noGrp="1" noRot="1" noChangeArrowheads="1"/>
          </p:cNvSpPr>
          <p:nvPr>
            <p:ph type="body" idx="1"/>
          </p:nvPr>
        </p:nvSpPr>
        <p:spPr>
          <a:xfrm>
            <a:off x="381000" y="1066800"/>
            <a:ext cx="5105400" cy="5257800"/>
          </a:xfrm>
        </p:spPr>
        <p:txBody>
          <a:bodyPr/>
          <a:lstStyle/>
          <a:p>
            <a:pPr marL="484505" indent="-484505">
              <a:lnSpc>
                <a:spcPct val="80000"/>
              </a:lnSpc>
            </a:pPr>
            <a:r>
              <a:rPr lang="en-US" altLang="zh-CN" sz="2800" dirty="0"/>
              <a:t>1940s </a:t>
            </a:r>
            <a:r>
              <a:rPr lang="en-US" altLang="zh-CN" sz="2800" dirty="0" err="1"/>
              <a:t>Gamov</a:t>
            </a:r>
            <a:r>
              <a:rPr lang="zh-CN" altLang="en-US" sz="2800" dirty="0"/>
              <a:t>和</a:t>
            </a:r>
            <a:r>
              <a:rPr lang="en-US" altLang="zh-CN" sz="2800" dirty="0" err="1"/>
              <a:t>Alpher</a:t>
            </a:r>
            <a:r>
              <a:rPr lang="zh-CN" altLang="en-US" sz="2800" dirty="0"/>
              <a:t>首先提出宇宙起源于约</a:t>
            </a:r>
            <a:r>
              <a:rPr lang="en-US" altLang="zh-CN" sz="2800" dirty="0"/>
              <a:t>100-150</a:t>
            </a:r>
            <a:r>
              <a:rPr lang="zh-CN" altLang="en-US" sz="2800" dirty="0"/>
              <a:t>亿年前一次猛烈的巨大爆炸</a:t>
            </a:r>
            <a:endParaRPr lang="zh-CN" altLang="en-US" sz="2800" dirty="0"/>
          </a:p>
          <a:p>
            <a:pPr marL="484505" indent="-484505">
              <a:lnSpc>
                <a:spcPct val="80000"/>
              </a:lnSpc>
            </a:pPr>
            <a:r>
              <a:rPr lang="zh-CN" altLang="en-US" sz="2800" dirty="0"/>
              <a:t>宇宙的爆炸是空间的膨胀</a:t>
            </a:r>
            <a:r>
              <a:rPr lang="zh-CN" altLang="en-GB" sz="2800" dirty="0"/>
              <a:t>，</a:t>
            </a:r>
            <a:r>
              <a:rPr lang="zh-CN" altLang="en-US" sz="2800" dirty="0"/>
              <a:t>物质则随着空间膨胀</a:t>
            </a:r>
            <a:r>
              <a:rPr lang="zh-CN" altLang="en-GB" sz="2800" dirty="0"/>
              <a:t>（</a:t>
            </a:r>
            <a:r>
              <a:rPr lang="zh-CN" altLang="en-US" sz="2800" dirty="0"/>
              <a:t>宇宙是无中心的</a:t>
            </a:r>
            <a:r>
              <a:rPr lang="zh-CN" altLang="en-GB" sz="2800" dirty="0"/>
              <a:t>）</a:t>
            </a:r>
            <a:endParaRPr lang="zh-CN" altLang="en-GB" sz="2800" dirty="0"/>
          </a:p>
          <a:p>
            <a:pPr marL="484505" indent="-484505">
              <a:lnSpc>
                <a:spcPct val="80000"/>
              </a:lnSpc>
            </a:pPr>
            <a:r>
              <a:rPr lang="zh-CN" altLang="en-GB" sz="2800" dirty="0"/>
              <a:t>随着宇宙膨胀和温度降低，构成物质的原初元素相继形成</a:t>
            </a:r>
            <a:endParaRPr lang="zh-CN" altLang="en-GB" sz="2800" dirty="0"/>
          </a:p>
          <a:p>
            <a:pPr marL="484505" indent="-484505">
              <a:lnSpc>
                <a:spcPct val="80000"/>
              </a:lnSpc>
            </a:pPr>
            <a:r>
              <a:rPr lang="en-US" altLang="zh-CN" sz="2800" dirty="0"/>
              <a:t>t~38</a:t>
            </a:r>
            <a:r>
              <a:rPr lang="zh-CN" altLang="en-US" sz="2800" dirty="0"/>
              <a:t>万年，光子与电子退耦，</a:t>
            </a:r>
            <a:r>
              <a:rPr lang="zh-CN" altLang="en-US" sz="2800" dirty="0">
                <a:sym typeface="Wingdings" panose="05000000000000000000" pitchFamily="2" charset="2"/>
              </a:rPr>
              <a:t>那时，</a:t>
            </a:r>
            <a:r>
              <a:rPr lang="en-US" altLang="zh-CN" sz="2800" dirty="0">
                <a:sym typeface="Wingdings" panose="05000000000000000000" pitchFamily="2" charset="2"/>
              </a:rPr>
              <a:t>z~1100</a:t>
            </a:r>
            <a:r>
              <a:rPr lang="zh-CN" altLang="en-US" sz="2800" dirty="0">
                <a:sym typeface="Wingdings" panose="05000000000000000000" pitchFamily="2" charset="2"/>
              </a:rPr>
              <a:t>，</a:t>
            </a:r>
            <a:r>
              <a:rPr lang="en-US" altLang="zh-CN" sz="2800" dirty="0">
                <a:sym typeface="Wingdings" panose="05000000000000000000" pitchFamily="2" charset="2"/>
              </a:rPr>
              <a:t>T~3000K</a:t>
            </a:r>
            <a:r>
              <a:rPr lang="zh-CN" altLang="en-US" sz="2800" dirty="0">
                <a:sym typeface="Wingdings" panose="05000000000000000000" pitchFamily="2" charset="2"/>
              </a:rPr>
              <a:t>，目前：</a:t>
            </a:r>
            <a:r>
              <a:rPr lang="en-US" altLang="zh-CN" sz="2800" dirty="0">
                <a:sym typeface="Wingdings" panose="05000000000000000000" pitchFamily="2" charset="2"/>
              </a:rPr>
              <a:t>~3</a:t>
            </a:r>
            <a:r>
              <a:rPr lang="en-US" altLang="zh-CN" sz="2800" dirty="0"/>
              <a:t>K</a:t>
            </a:r>
            <a:r>
              <a:rPr lang="zh-CN" altLang="en-US" sz="2800" dirty="0"/>
              <a:t>温度的宇宙背景辐射 </a:t>
            </a:r>
            <a:r>
              <a:rPr lang="zh-CN" altLang="en-US" dirty="0"/>
              <a:t> </a:t>
            </a:r>
            <a:r>
              <a:rPr lang="en-US" altLang="zh-CN" dirty="0"/>
              <a:t>(</a:t>
            </a:r>
            <a:r>
              <a:rPr lang="en-US" altLang="zh-CN" dirty="0" err="1"/>
              <a:t>Gamov</a:t>
            </a:r>
            <a:r>
              <a:rPr lang="zh-CN" altLang="en-US" dirty="0"/>
              <a:t>：</a:t>
            </a:r>
            <a:r>
              <a:rPr lang="en-US" altLang="zh-CN" dirty="0"/>
              <a:t>~5k)</a:t>
            </a:r>
            <a:endParaRPr lang="en-US" altLang="zh-CN" dirty="0"/>
          </a:p>
        </p:txBody>
      </p:sp>
      <p:pic>
        <p:nvPicPr>
          <p:cNvPr id="18436" name="Picture 4" descr="[Photo of George Gamow]"/>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15000" y="1295400"/>
            <a:ext cx="2720975" cy="3646488"/>
          </a:xfrm>
          <a:prstGeom prst="rect">
            <a:avLst/>
          </a:prstGeom>
          <a:noFill/>
          <a:extLst>
            <a:ext uri="{909E8E84-426E-40DD-AFC4-6F175D3DCCD1}">
              <a14:hiddenFill xmlns:a14="http://schemas.microsoft.com/office/drawing/2010/main">
                <a:solidFill>
                  <a:srgbClr val="FFFFFF"/>
                </a:solidFill>
              </a14:hiddenFill>
            </a:ext>
          </a:extLst>
        </p:spPr>
      </p:pic>
      <p:sp>
        <p:nvSpPr>
          <p:cNvPr id="18437" name="Text Box 5"/>
          <p:cNvSpPr txBox="1">
            <a:spLocks noChangeArrowheads="1"/>
          </p:cNvSpPr>
          <p:nvPr/>
        </p:nvSpPr>
        <p:spPr bwMode="auto">
          <a:xfrm>
            <a:off x="6248400" y="52578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a:latin typeface="Times New Roman" panose="02020603050405020304" pitchFamily="18" charset="0"/>
              </a:rPr>
              <a:t>George Gamov</a:t>
            </a:r>
            <a:endParaRPr kumimoji="1" lang="en-US" altLang="zh-CN">
              <a:latin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381000" y="609600"/>
            <a:ext cx="8439150" cy="1143000"/>
          </a:xfrm>
        </p:spPr>
        <p:txBody>
          <a:bodyPr>
            <a:normAutofit fontScale="90000"/>
          </a:bodyPr>
          <a:lstStyle/>
          <a:p>
            <a:r>
              <a:rPr lang="zh-CN" altLang="en-US" sz="4000" b="1" dirty="0">
                <a:solidFill>
                  <a:srgbClr val="6699FF"/>
                </a:solidFill>
              </a:rPr>
              <a:t>宇宙微波背景的发现</a:t>
            </a:r>
            <a:br>
              <a:rPr lang="zh-CN" altLang="en-US" sz="4000" b="1" dirty="0">
                <a:solidFill>
                  <a:srgbClr val="6699FF"/>
                </a:solidFill>
              </a:rPr>
            </a:br>
            <a:r>
              <a:rPr lang="en-US" altLang="zh-CN" sz="4000" b="1" dirty="0">
                <a:solidFill>
                  <a:srgbClr val="6699FF"/>
                </a:solidFill>
              </a:rPr>
              <a:t>(137</a:t>
            </a:r>
            <a:r>
              <a:rPr lang="zh-CN" altLang="en-US" sz="4000" b="1" dirty="0">
                <a:solidFill>
                  <a:srgbClr val="6699FF"/>
                </a:solidFill>
              </a:rPr>
              <a:t>亿年前宇宙的化石</a:t>
            </a:r>
            <a:r>
              <a:rPr lang="en-US" altLang="zh-CN" sz="4000" b="1" dirty="0">
                <a:solidFill>
                  <a:srgbClr val="6699FF"/>
                </a:solidFill>
              </a:rPr>
              <a:t>)</a:t>
            </a:r>
            <a:endParaRPr lang="en-US" altLang="zh-CN" sz="4000" b="1" dirty="0">
              <a:solidFill>
                <a:srgbClr val="6699FF"/>
              </a:solidFill>
            </a:endParaRPr>
          </a:p>
        </p:txBody>
      </p:sp>
      <p:sp>
        <p:nvSpPr>
          <p:cNvPr id="20483" name="Rectangle 3"/>
          <p:cNvSpPr>
            <a:spLocks noGrp="1" noRot="1" noChangeArrowheads="1"/>
          </p:cNvSpPr>
          <p:nvPr>
            <p:ph type="body" idx="1"/>
          </p:nvPr>
        </p:nvSpPr>
        <p:spPr>
          <a:xfrm>
            <a:off x="776288" y="2187575"/>
            <a:ext cx="7905750" cy="2546350"/>
          </a:xfrm>
        </p:spPr>
        <p:txBody>
          <a:bodyPr/>
          <a:lstStyle/>
          <a:p>
            <a:pPr>
              <a:lnSpc>
                <a:spcPct val="90000"/>
              </a:lnSpc>
              <a:buClr>
                <a:srgbClr val="FF00FF"/>
              </a:buClr>
              <a:buSzPct val="120000"/>
              <a:buFont typeface="Wingdings" panose="05000000000000000000" pitchFamily="2" charset="2"/>
              <a:buChar char="Ø"/>
            </a:pPr>
            <a:r>
              <a:rPr lang="en-US" altLang="zh-CN" sz="2800" b="1" dirty="0">
                <a:solidFill>
                  <a:srgbClr val="000000"/>
                </a:solidFill>
              </a:rPr>
              <a:t>R.H</a:t>
            </a:r>
            <a:r>
              <a:rPr lang="zh-CN" altLang="en-US" sz="2800" b="1" dirty="0">
                <a:solidFill>
                  <a:srgbClr val="000000"/>
                </a:solidFill>
              </a:rPr>
              <a:t>迪克，</a:t>
            </a:r>
            <a:r>
              <a:rPr lang="en-US" altLang="zh-CN" sz="2800" b="1" dirty="0">
                <a:solidFill>
                  <a:srgbClr val="C00000"/>
                </a:solidFill>
              </a:rPr>
              <a:t>Peebles</a:t>
            </a:r>
            <a:r>
              <a:rPr lang="zh-CN" altLang="en-US" sz="2800" b="1" dirty="0">
                <a:solidFill>
                  <a:srgbClr val="000000"/>
                </a:solidFill>
              </a:rPr>
              <a:t>等</a:t>
            </a:r>
            <a:r>
              <a:rPr lang="en-US" altLang="zh-CN" sz="2800" b="1" dirty="0">
                <a:solidFill>
                  <a:srgbClr val="000000"/>
                </a:solidFill>
              </a:rPr>
              <a:t>60</a:t>
            </a:r>
            <a:r>
              <a:rPr lang="zh-CN" altLang="en-US" sz="2800" b="1" dirty="0">
                <a:solidFill>
                  <a:srgbClr val="000000"/>
                </a:solidFill>
              </a:rPr>
              <a:t>年代寻找</a:t>
            </a:r>
            <a:r>
              <a:rPr lang="en-US" altLang="zh-CN" sz="2800" b="1" dirty="0">
                <a:solidFill>
                  <a:srgbClr val="000000"/>
                </a:solidFill>
              </a:rPr>
              <a:t>5K CMB  </a:t>
            </a:r>
            <a:endParaRPr lang="en-US" altLang="zh-CN" sz="2800" b="1" dirty="0">
              <a:solidFill>
                <a:srgbClr val="000000"/>
              </a:solidFill>
            </a:endParaRPr>
          </a:p>
          <a:p>
            <a:pPr>
              <a:lnSpc>
                <a:spcPct val="90000"/>
              </a:lnSpc>
              <a:buClr>
                <a:srgbClr val="FF00FF"/>
              </a:buClr>
              <a:buSzPct val="120000"/>
              <a:buFont typeface="Wingdings" panose="05000000000000000000" pitchFamily="2" charset="2"/>
              <a:buChar char="Ø"/>
            </a:pPr>
            <a:r>
              <a:rPr lang="en-US" altLang="zh-CN" sz="2800" b="1" dirty="0">
                <a:solidFill>
                  <a:srgbClr val="000000"/>
                </a:solidFill>
              </a:rPr>
              <a:t>1962</a:t>
            </a:r>
            <a:r>
              <a:rPr lang="zh-CN" altLang="en-US" sz="2800" b="1" dirty="0">
                <a:solidFill>
                  <a:srgbClr val="000000"/>
                </a:solidFill>
              </a:rPr>
              <a:t>年，彭齐亚斯，威尔逊</a:t>
            </a:r>
            <a:endParaRPr lang="zh-CN" altLang="en-US" sz="2800" b="1" dirty="0">
              <a:solidFill>
                <a:srgbClr val="000000"/>
              </a:solidFill>
            </a:endParaRPr>
          </a:p>
          <a:p>
            <a:pPr>
              <a:lnSpc>
                <a:spcPct val="90000"/>
              </a:lnSpc>
              <a:buClr>
                <a:srgbClr val="FF00FF"/>
              </a:buClr>
              <a:buSzPct val="120000"/>
              <a:buFont typeface="Wingdings" panose="05000000000000000000" pitchFamily="2" charset="2"/>
              <a:buChar char="Ø"/>
            </a:pPr>
            <a:r>
              <a:rPr lang="en-US" altLang="zh-CN" sz="2800" b="1" dirty="0">
                <a:solidFill>
                  <a:srgbClr val="000000"/>
                </a:solidFill>
              </a:rPr>
              <a:t>1964</a:t>
            </a:r>
            <a:r>
              <a:rPr lang="zh-CN" altLang="en-US" sz="2800" b="1" dirty="0">
                <a:solidFill>
                  <a:srgbClr val="000000"/>
                </a:solidFill>
              </a:rPr>
              <a:t>年，排除噪声</a:t>
            </a:r>
            <a:endParaRPr lang="zh-CN" altLang="en-US" sz="2800" b="1" dirty="0">
              <a:solidFill>
                <a:srgbClr val="000000"/>
              </a:solidFill>
            </a:endParaRPr>
          </a:p>
          <a:p>
            <a:pPr>
              <a:lnSpc>
                <a:spcPct val="90000"/>
              </a:lnSpc>
              <a:buClr>
                <a:srgbClr val="FF00FF"/>
              </a:buClr>
              <a:buSzPct val="120000"/>
              <a:buFont typeface="Wingdings" panose="05000000000000000000" pitchFamily="2" charset="2"/>
              <a:buChar char="Ø"/>
            </a:pPr>
            <a:r>
              <a:rPr lang="en-US" altLang="zh-CN" sz="2800" b="1" dirty="0">
                <a:solidFill>
                  <a:srgbClr val="000000"/>
                </a:solidFill>
              </a:rPr>
              <a:t>1965</a:t>
            </a:r>
            <a:r>
              <a:rPr lang="zh-CN" altLang="en-US" sz="2800" b="1" dirty="0">
                <a:solidFill>
                  <a:srgbClr val="000000"/>
                </a:solidFill>
              </a:rPr>
              <a:t>年，确认为宇宙的背景辐射</a:t>
            </a:r>
            <a:r>
              <a:rPr lang="en-US" altLang="zh-CN" sz="2800" b="1" dirty="0">
                <a:solidFill>
                  <a:srgbClr val="000000"/>
                </a:solidFill>
              </a:rPr>
              <a:t>(3.5K)</a:t>
            </a:r>
            <a:endParaRPr lang="en-US" altLang="zh-CN" sz="2800" b="1" dirty="0">
              <a:solidFill>
                <a:srgbClr val="000000"/>
              </a:solidFill>
            </a:endParaRPr>
          </a:p>
          <a:p>
            <a:pPr>
              <a:lnSpc>
                <a:spcPct val="90000"/>
              </a:lnSpc>
              <a:buClr>
                <a:srgbClr val="FF00FF"/>
              </a:buClr>
              <a:buSzPct val="120000"/>
              <a:buFont typeface="Wingdings" panose="05000000000000000000" pitchFamily="2" charset="2"/>
              <a:buChar char="Ø"/>
            </a:pPr>
            <a:r>
              <a:rPr lang="en-US" altLang="zh-CN" sz="2800" b="1" dirty="0">
                <a:solidFill>
                  <a:srgbClr val="000000"/>
                </a:solidFill>
              </a:rPr>
              <a:t>1978</a:t>
            </a:r>
            <a:r>
              <a:rPr lang="zh-CN" altLang="en-US" sz="2800" b="1" dirty="0">
                <a:solidFill>
                  <a:srgbClr val="000000"/>
                </a:solidFill>
              </a:rPr>
              <a:t>年获诺贝尔物理学奖</a:t>
            </a:r>
            <a:endParaRPr lang="zh-CN" altLang="en-US" sz="2800" b="1" dirty="0">
              <a:solidFill>
                <a:srgbClr val="000000"/>
              </a:solidFill>
            </a:endParaRPr>
          </a:p>
        </p:txBody>
      </p:sp>
      <p:pic>
        <p:nvPicPr>
          <p:cNvPr id="20484" name="Picture 4" descr="AT26FG1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60240" y="4405543"/>
            <a:ext cx="2990766" cy="2420888"/>
          </a:xfrm>
          <a:prstGeom prst="rect">
            <a:avLst/>
          </a:prstGeom>
          <a:noFill/>
          <a:extLst>
            <a:ext uri="{909E8E84-426E-40DD-AFC4-6F175D3DCCD1}">
              <a14:hiddenFill xmlns:a14="http://schemas.microsoft.com/office/drawing/2010/main">
                <a:solidFill>
                  <a:srgbClr val="FFFFFF"/>
                </a:solidFill>
              </a14:hiddenFill>
            </a:ext>
          </a:extLst>
        </p:spPr>
      </p:pic>
      <p:sp>
        <p:nvSpPr>
          <p:cNvPr id="20485" name="Text Box 5"/>
          <p:cNvSpPr txBox="1">
            <a:spLocks noChangeArrowheads="1"/>
          </p:cNvSpPr>
          <p:nvPr/>
        </p:nvSpPr>
        <p:spPr bwMode="auto">
          <a:xfrm>
            <a:off x="381000" y="5013325"/>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1" lang="zh-CN" altLang="en-US" sz="2400">
                <a:solidFill>
                  <a:srgbClr val="003366"/>
                </a:solidFill>
                <a:latin typeface="Times New Roman" panose="02020603050405020304" pitchFamily="18" charset="0"/>
              </a:rPr>
              <a:t>有心栽花花不开，无心插柳柳成荫</a:t>
            </a:r>
            <a:endParaRPr kumimoji="1" lang="zh-CN" altLang="en-US" sz="2400">
              <a:solidFill>
                <a:srgbClr val="003366"/>
              </a:solidFill>
              <a:latin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89591" y="1453853"/>
            <a:ext cx="2592288" cy="3927709"/>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66" y="1453853"/>
            <a:ext cx="2749395" cy="3927708"/>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1453853"/>
            <a:ext cx="2592288" cy="3927709"/>
          </a:xfrm>
          <a:prstGeom prst="rect">
            <a:avLst/>
          </a:prstGeom>
        </p:spPr>
      </p:pic>
      <p:sp>
        <p:nvSpPr>
          <p:cNvPr id="8" name="文本框 7"/>
          <p:cNvSpPr txBox="1"/>
          <p:nvPr/>
        </p:nvSpPr>
        <p:spPr>
          <a:xfrm>
            <a:off x="6627917" y="5846340"/>
            <a:ext cx="915635" cy="523220"/>
          </a:xfrm>
          <a:prstGeom prst="rect">
            <a:avLst/>
          </a:prstGeom>
          <a:noFill/>
        </p:spPr>
        <p:txBody>
          <a:bodyPr wrap="none" rtlCol="0">
            <a:spAutoFit/>
          </a:bodyPr>
          <a:lstStyle/>
          <a:p>
            <a:r>
              <a:rPr kumimoji="1" lang="en-US" altLang="zh-CN" sz="2800" dirty="0">
                <a:solidFill>
                  <a:srgbClr val="0070C0"/>
                </a:solidFill>
              </a:rPr>
              <a:t>1993</a:t>
            </a:r>
            <a:endParaRPr kumimoji="1" lang="zh-CN" altLang="en-US" sz="2800" dirty="0">
              <a:solidFill>
                <a:srgbClr val="0070C0"/>
              </a:solidFill>
            </a:endParaRPr>
          </a:p>
        </p:txBody>
      </p:sp>
      <p:sp>
        <p:nvSpPr>
          <p:cNvPr id="9" name="文本框 8"/>
          <p:cNvSpPr txBox="1"/>
          <p:nvPr/>
        </p:nvSpPr>
        <p:spPr>
          <a:xfrm>
            <a:off x="1089845" y="5846340"/>
            <a:ext cx="915635" cy="523220"/>
          </a:xfrm>
          <a:prstGeom prst="rect">
            <a:avLst/>
          </a:prstGeom>
          <a:noFill/>
        </p:spPr>
        <p:txBody>
          <a:bodyPr wrap="none" rtlCol="0">
            <a:spAutoFit/>
          </a:bodyPr>
          <a:lstStyle/>
          <a:p>
            <a:r>
              <a:rPr kumimoji="1" lang="en-US" altLang="zh-CN" sz="2800" dirty="0">
                <a:solidFill>
                  <a:srgbClr val="0070C0"/>
                </a:solidFill>
              </a:rPr>
              <a:t>1971</a:t>
            </a:r>
            <a:endParaRPr kumimoji="1" lang="zh-CN" altLang="en-US" sz="2800" dirty="0">
              <a:solidFill>
                <a:srgbClr val="0070C0"/>
              </a:solidFill>
            </a:endParaRPr>
          </a:p>
        </p:txBody>
      </p:sp>
      <p:sp>
        <p:nvSpPr>
          <p:cNvPr id="10" name="文本框 9"/>
          <p:cNvSpPr txBox="1"/>
          <p:nvPr/>
        </p:nvSpPr>
        <p:spPr>
          <a:xfrm>
            <a:off x="4203363" y="5846341"/>
            <a:ext cx="915635" cy="523220"/>
          </a:xfrm>
          <a:prstGeom prst="rect">
            <a:avLst/>
          </a:prstGeom>
          <a:noFill/>
        </p:spPr>
        <p:txBody>
          <a:bodyPr wrap="none" rtlCol="0">
            <a:spAutoFit/>
          </a:bodyPr>
          <a:lstStyle/>
          <a:p>
            <a:r>
              <a:rPr kumimoji="1" lang="en-US" altLang="zh-CN" sz="2800" dirty="0">
                <a:solidFill>
                  <a:srgbClr val="0070C0"/>
                </a:solidFill>
              </a:rPr>
              <a:t>1980</a:t>
            </a:r>
            <a:endParaRPr kumimoji="1" lang="zh-CN" altLang="en-US" sz="2800" dirty="0">
              <a:solidFill>
                <a:srgbClr val="0070C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301625" y="606425"/>
            <a:ext cx="3013075" cy="846138"/>
          </a:xfrm>
        </p:spPr>
        <p:txBody>
          <a:bodyPr/>
          <a:lstStyle/>
          <a:p>
            <a:r>
              <a:rPr lang="en-US" altLang="zh-CN" sz="3200">
                <a:ea typeface="楷体_GB2312" pitchFamily="49" charset="-122"/>
              </a:rPr>
              <a:t>COBE</a:t>
            </a:r>
            <a:r>
              <a:rPr lang="zh-CN" altLang="en-US" sz="3200">
                <a:ea typeface="楷体_GB2312" pitchFamily="49" charset="-122"/>
              </a:rPr>
              <a:t>卫星</a:t>
            </a:r>
            <a:endParaRPr lang="zh-CN" altLang="en-US" sz="3200">
              <a:ea typeface="楷体_GB2312" pitchFamily="49" charset="-122"/>
            </a:endParaRPr>
          </a:p>
        </p:txBody>
      </p:sp>
      <p:sp>
        <p:nvSpPr>
          <p:cNvPr id="21507" name="Rectangle 3"/>
          <p:cNvSpPr>
            <a:spLocks noGrp="1" noRot="1" noChangeArrowheads="1"/>
          </p:cNvSpPr>
          <p:nvPr>
            <p:ph type="body" idx="1"/>
          </p:nvPr>
        </p:nvSpPr>
        <p:spPr>
          <a:xfrm>
            <a:off x="533400" y="1371600"/>
            <a:ext cx="7772400" cy="1905000"/>
          </a:xfrm>
        </p:spPr>
        <p:txBody>
          <a:bodyPr/>
          <a:lstStyle/>
          <a:p>
            <a:r>
              <a:rPr lang="en-US" altLang="zh-CN" sz="2400"/>
              <a:t>1989</a:t>
            </a:r>
            <a:r>
              <a:rPr lang="zh-CN" altLang="en-US" sz="2400"/>
              <a:t>年发射的宇宙背景探测仪（</a:t>
            </a:r>
            <a:r>
              <a:rPr lang="en-US" altLang="zh-CN" sz="2400"/>
              <a:t>COBE</a:t>
            </a:r>
            <a:r>
              <a:rPr lang="zh-CN" altLang="en-US" sz="2400"/>
              <a:t>）对</a:t>
            </a:r>
            <a:r>
              <a:rPr lang="en-US" altLang="zh-CN" sz="2400"/>
              <a:t>0.5</a:t>
            </a:r>
            <a:r>
              <a:rPr lang="zh-CN" altLang="en-US" sz="2400"/>
              <a:t>毫米</a:t>
            </a:r>
            <a:r>
              <a:rPr lang="en-US" altLang="zh-CN" sz="2400"/>
              <a:t>-10</a:t>
            </a:r>
            <a:r>
              <a:rPr lang="zh-CN" altLang="en-US" sz="2400"/>
              <a:t>厘米波段的宇宙背景辐射进行观测</a:t>
            </a:r>
            <a:endParaRPr lang="zh-CN" altLang="en-US" sz="2400"/>
          </a:p>
          <a:p>
            <a:pPr>
              <a:buFont typeface="Wingdings" panose="05000000000000000000" pitchFamily="2" charset="2"/>
              <a:buNone/>
            </a:pPr>
            <a:r>
              <a:rPr lang="zh-CN" altLang="en-US" sz="2400"/>
              <a:t>	</a:t>
            </a:r>
            <a:r>
              <a:rPr lang="zh-CN" altLang="en-US" sz="2400">
                <a:sym typeface="Wingdings" panose="05000000000000000000" pitchFamily="2" charset="2"/>
              </a:rPr>
              <a:t></a:t>
            </a:r>
            <a:r>
              <a:rPr lang="zh-CN" altLang="en-US" sz="2400"/>
              <a:t>高度各向同性</a:t>
            </a:r>
            <a:endParaRPr lang="zh-CN" altLang="en-US" sz="2400"/>
          </a:p>
          <a:p>
            <a:pPr>
              <a:buFont typeface="Wingdings" panose="05000000000000000000" pitchFamily="2" charset="2"/>
              <a:buNone/>
            </a:pPr>
            <a:r>
              <a:rPr lang="zh-CN" altLang="en-US" sz="2400"/>
              <a:t>	</a:t>
            </a:r>
            <a:r>
              <a:rPr lang="zh-CN" altLang="en-US" sz="2400">
                <a:sym typeface="Wingdings" panose="05000000000000000000" pitchFamily="2" charset="2"/>
              </a:rPr>
              <a:t></a:t>
            </a:r>
            <a:r>
              <a:rPr lang="en-US" altLang="zh-CN" sz="2400"/>
              <a:t>2.73 K</a:t>
            </a:r>
            <a:r>
              <a:rPr lang="zh-CN" altLang="en-US" sz="2400"/>
              <a:t>黑体辐射</a:t>
            </a:r>
            <a:r>
              <a:rPr lang="zh-CN" altLang="en-US" sz="2000"/>
              <a:t> </a:t>
            </a:r>
            <a:endParaRPr lang="zh-CN" altLang="en-US" sz="2000"/>
          </a:p>
        </p:txBody>
      </p:sp>
      <p:pic>
        <p:nvPicPr>
          <p:cNvPr id="21508" name="Picture 4" descr="[Picture of the COBE satellit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0600" y="3352800"/>
            <a:ext cx="2354263" cy="22415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F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017838"/>
            <a:ext cx="4765675" cy="3497262"/>
          </a:xfrm>
          <a:prstGeom prst="rect">
            <a:avLst/>
          </a:prstGeom>
          <a:noFill/>
          <a:extLst>
            <a:ext uri="{909E8E84-426E-40DD-AFC4-6F175D3DCCD1}">
              <a14:hiddenFill xmlns:a14="http://schemas.microsoft.com/office/drawing/2010/main">
                <a:solidFill>
                  <a:srgbClr val="FFFFFF"/>
                </a:solidFill>
              </a14:hiddenFill>
            </a:ext>
          </a:extLst>
        </p:spPr>
      </p:pic>
      <p:sp>
        <p:nvSpPr>
          <p:cNvPr id="21510" name="Text Box 6"/>
          <p:cNvSpPr txBox="1">
            <a:spLocks noChangeArrowheads="1"/>
          </p:cNvSpPr>
          <p:nvPr/>
        </p:nvSpPr>
        <p:spPr bwMode="auto">
          <a:xfrm>
            <a:off x="990600" y="57912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000">
                <a:solidFill>
                  <a:srgbClr val="FF0000"/>
                </a:solidFill>
                <a:latin typeface="Times New Roman" panose="02020603050405020304" pitchFamily="18" charset="0"/>
              </a:rPr>
              <a:t>Co</a:t>
            </a:r>
            <a:r>
              <a:rPr kumimoji="1" lang="en-US" altLang="zh-CN" sz="2000">
                <a:latin typeface="Times New Roman" panose="02020603050405020304" pitchFamily="18" charset="0"/>
              </a:rPr>
              <a:t>smic </a:t>
            </a:r>
            <a:r>
              <a:rPr kumimoji="1" lang="en-US" altLang="zh-CN" sz="2000">
                <a:solidFill>
                  <a:srgbClr val="FF0000"/>
                </a:solidFill>
                <a:latin typeface="Times New Roman" panose="02020603050405020304" pitchFamily="18" charset="0"/>
              </a:rPr>
              <a:t>B</a:t>
            </a:r>
            <a:r>
              <a:rPr kumimoji="1" lang="en-US" altLang="zh-CN" sz="2000">
                <a:latin typeface="Times New Roman" panose="02020603050405020304" pitchFamily="18" charset="0"/>
              </a:rPr>
              <a:t>ackground </a:t>
            </a:r>
            <a:r>
              <a:rPr kumimoji="1" lang="en-US" altLang="zh-CN" sz="2000">
                <a:solidFill>
                  <a:srgbClr val="FF0000"/>
                </a:solidFill>
                <a:latin typeface="Times New Roman" panose="02020603050405020304" pitchFamily="18" charset="0"/>
              </a:rPr>
              <a:t>E</a:t>
            </a:r>
            <a:r>
              <a:rPr kumimoji="1" lang="en-US" altLang="zh-CN" sz="2000">
                <a:latin typeface="Times New Roman" panose="02020603050405020304" pitchFamily="18" charset="0"/>
              </a:rPr>
              <a:t>xplorer</a:t>
            </a:r>
            <a:endParaRPr kumimoji="1" lang="en-US" altLang="zh-CN" sz="2000">
              <a:latin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301625" y="606425"/>
            <a:ext cx="8540750" cy="846138"/>
          </a:xfrm>
          <a:solidFill>
            <a:srgbClr val="FFFF00"/>
          </a:solidFill>
        </p:spPr>
        <p:txBody>
          <a:bodyPr/>
          <a:lstStyle/>
          <a:p>
            <a:r>
              <a:rPr lang="zh-CN" altLang="en-US" sz="3200">
                <a:ea typeface="楷体_GB2312" pitchFamily="49" charset="-122"/>
              </a:rPr>
              <a:t>宇宙微波背景辐射的谱</a:t>
            </a:r>
            <a:endParaRPr lang="zh-CN" altLang="en-US" sz="3200">
              <a:ea typeface="楷体_GB2312" pitchFamily="49" charset="-122"/>
            </a:endParaRPr>
          </a:p>
        </p:txBody>
      </p:sp>
      <p:pic>
        <p:nvPicPr>
          <p:cNvPr id="22531" name="Picture 3" descr="fira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0600" y="1676400"/>
            <a:ext cx="73152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upload.wikimedia.org/wikipedia/commons/7/73/Pale_Blue_Dot.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48680"/>
            <a:ext cx="8552633" cy="630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
          <p:cNvSpPr>
            <a:spLocks noChangeArrowheads="1"/>
          </p:cNvSpPr>
          <p:nvPr/>
        </p:nvSpPr>
        <p:spPr bwMode="auto">
          <a:xfrm>
            <a:off x="114299" y="1700808"/>
            <a:ext cx="8324033" cy="285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a:r>
              <a:rPr kumimoji="0" lang="zh-CN" altLang="en-US" dirty="0">
                <a:solidFill>
                  <a:schemeClr val="bg1"/>
                </a:solidFill>
              </a:rPr>
              <a:t>从这个遥远的距离看，地球似乎微不足道</a:t>
            </a:r>
            <a:endParaRPr kumimoji="0" lang="zh-CN" altLang="zh-CN" dirty="0">
              <a:solidFill>
                <a:schemeClr val="bg1"/>
              </a:solidFill>
            </a:endParaRPr>
          </a:p>
          <a:p>
            <a:pPr algn="ctr"/>
            <a:r>
              <a:rPr kumimoji="0" lang="zh-CN" altLang="en-US" dirty="0">
                <a:solidFill>
                  <a:schemeClr val="bg1"/>
                </a:solidFill>
              </a:rPr>
              <a:t>但对我们而言，可就完全不同。</a:t>
            </a:r>
            <a:endParaRPr kumimoji="0" lang="zh-CN" altLang="zh-CN" dirty="0">
              <a:solidFill>
                <a:schemeClr val="bg1"/>
              </a:solidFill>
            </a:endParaRPr>
          </a:p>
          <a:p>
            <a:pPr algn="ctr"/>
            <a:r>
              <a:rPr kumimoji="0" lang="en-US" altLang="zh-CN" dirty="0">
                <a:solidFill>
                  <a:schemeClr val="bg1"/>
                </a:solidFill>
              </a:rPr>
              <a:t> </a:t>
            </a:r>
            <a:endParaRPr kumimoji="0" lang="zh-CN" altLang="zh-CN" dirty="0">
              <a:solidFill>
                <a:schemeClr val="bg1"/>
              </a:solidFill>
            </a:endParaRPr>
          </a:p>
          <a:p>
            <a:pPr algn="ctr"/>
            <a:r>
              <a:rPr kumimoji="0" lang="zh-CN" altLang="en-US" dirty="0">
                <a:solidFill>
                  <a:schemeClr val="bg1"/>
                </a:solidFill>
              </a:rPr>
              <a:t>再看一眼，那个点就是这里，就是我们的家，就是我们。</a:t>
            </a:r>
            <a:endParaRPr kumimoji="0" lang="zh-CN" altLang="zh-CN" dirty="0">
              <a:solidFill>
                <a:schemeClr val="bg1"/>
              </a:solidFill>
            </a:endParaRPr>
          </a:p>
          <a:p>
            <a:pPr algn="ctr"/>
            <a:r>
              <a:rPr kumimoji="0" lang="zh-CN" altLang="en-US" dirty="0">
                <a:solidFill>
                  <a:schemeClr val="bg1"/>
                </a:solidFill>
              </a:rPr>
              <a:t>每一个你挚爱的，你认识的，你听过的，曾经存在过的人，</a:t>
            </a:r>
            <a:endParaRPr kumimoji="0" lang="zh-CN" altLang="zh-CN" dirty="0">
              <a:solidFill>
                <a:schemeClr val="bg1"/>
              </a:solidFill>
            </a:endParaRPr>
          </a:p>
          <a:p>
            <a:pPr algn="ctr"/>
            <a:r>
              <a:rPr kumimoji="0" lang="zh-CN" altLang="en-US" dirty="0">
                <a:solidFill>
                  <a:schemeClr val="bg1"/>
                </a:solidFill>
              </a:rPr>
              <a:t>都在这个点上度过他们的一生。</a:t>
            </a:r>
            <a:endParaRPr kumimoji="0" lang="zh-CN" altLang="zh-CN" dirty="0">
              <a:solidFill>
                <a:schemeClr val="bg1"/>
              </a:solidFill>
            </a:endParaRPr>
          </a:p>
          <a:p>
            <a:pPr algn="ctr"/>
            <a:r>
              <a:rPr kumimoji="0" lang="en-US" altLang="zh-CN" sz="1800" dirty="0">
                <a:solidFill>
                  <a:schemeClr val="bg1"/>
                </a:solidFill>
              </a:rPr>
              <a:t> </a:t>
            </a:r>
            <a:endParaRPr kumimoji="0" lang="en-US" altLang="zh-CN" sz="1800" dirty="0">
              <a:solidFill>
                <a:schemeClr val="bg1"/>
              </a:solidFill>
            </a:endParaRPr>
          </a:p>
          <a:p>
            <a:pPr algn="ctr"/>
            <a:r>
              <a:rPr kumimoji="0" lang="zh-CN" altLang="en-US" sz="1800" dirty="0">
                <a:solidFill>
                  <a:schemeClr val="bg1"/>
                </a:solidFill>
              </a:rPr>
              <a:t>卡尔</a:t>
            </a:r>
            <a:r>
              <a:rPr kumimoji="0" lang="en-US" altLang="zh-CN" sz="1800" dirty="0">
                <a:solidFill>
                  <a:schemeClr val="bg1"/>
                </a:solidFill>
              </a:rPr>
              <a:t>.</a:t>
            </a:r>
            <a:r>
              <a:rPr kumimoji="0" lang="zh-CN" altLang="en-US" sz="1800" dirty="0">
                <a:solidFill>
                  <a:schemeClr val="bg1"/>
                </a:solidFill>
              </a:rPr>
              <a:t>萨根</a:t>
            </a:r>
            <a:r>
              <a:rPr kumimoji="0" lang="en-US" altLang="zh-CN" sz="1800" dirty="0">
                <a:solidFill>
                  <a:schemeClr val="bg1"/>
                </a:solidFill>
              </a:rPr>
              <a:t>《Pale </a:t>
            </a:r>
            <a:r>
              <a:rPr kumimoji="0" lang="en-US" altLang="zh-CN" sz="1800" dirty="0" err="1">
                <a:solidFill>
                  <a:schemeClr val="bg1"/>
                </a:solidFill>
              </a:rPr>
              <a:t>Bule</a:t>
            </a:r>
            <a:r>
              <a:rPr kumimoji="0" lang="en-US" altLang="zh-CN" sz="1800" dirty="0">
                <a:solidFill>
                  <a:schemeClr val="bg1"/>
                </a:solidFill>
              </a:rPr>
              <a:t> Dot》(1994)</a:t>
            </a:r>
            <a:endParaRPr kumimoji="0" lang="zh-CN" altLang="en-US" sz="1800" dirty="0">
              <a:solidFill>
                <a:schemeClr val="bg1"/>
              </a:solidFill>
            </a:endParaRPr>
          </a:p>
        </p:txBody>
      </p:sp>
      <p:cxnSp>
        <p:nvCxnSpPr>
          <p:cNvPr id="11" name="直线箭头连接符 10"/>
          <p:cNvCxnSpPr>
            <a:cxnSpLocks noChangeShapeType="1"/>
          </p:cNvCxnSpPr>
          <p:nvPr/>
        </p:nvCxnSpPr>
        <p:spPr bwMode="auto">
          <a:xfrm flipH="1">
            <a:off x="3779912" y="4554488"/>
            <a:ext cx="648072" cy="746720"/>
          </a:xfrm>
          <a:prstGeom prst="straightConnector1">
            <a:avLst/>
          </a:prstGeom>
          <a:noFill/>
          <a:ln w="25400">
            <a:solidFill>
              <a:schemeClr val="accent1"/>
            </a:solidFill>
            <a:rou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143000" y="0"/>
            <a:ext cx="69342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大爆炸与原初轻元素的合成</a:t>
            </a:r>
            <a:endParaRPr lang="zh-CN" altLang="en-US" sz="4400">
              <a:solidFill>
                <a:schemeClr val="bg1"/>
              </a:solidFill>
            </a:endParaRPr>
          </a:p>
        </p:txBody>
      </p:sp>
      <p:sp>
        <p:nvSpPr>
          <p:cNvPr id="53251" name="Text Box 3"/>
          <p:cNvSpPr txBox="1">
            <a:spLocks noChangeArrowheads="1"/>
          </p:cNvSpPr>
          <p:nvPr/>
        </p:nvSpPr>
        <p:spPr bwMode="auto">
          <a:xfrm>
            <a:off x="533400" y="1143000"/>
            <a:ext cx="8305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90204" pitchFamily="34" charset="0"/>
                <a:ea typeface="宋体" panose="02010600030101010101" pitchFamily="2" charset="-122"/>
              </a:defRPr>
            </a:lvl1pPr>
            <a:lvl2pPr marL="800100" indent="-342900">
              <a:defRPr>
                <a:solidFill>
                  <a:schemeClr val="tx1"/>
                </a:solidFill>
                <a:latin typeface="Arial" panose="020B0604020202090204" pitchFamily="34" charset="0"/>
                <a:ea typeface="宋体" panose="02010600030101010101" pitchFamily="2" charset="-122"/>
              </a:defRPr>
            </a:lvl2pPr>
            <a:lvl3pPr marL="1257300" indent="-342900">
              <a:defRPr>
                <a:solidFill>
                  <a:schemeClr val="tx1"/>
                </a:solidFill>
                <a:latin typeface="Arial" panose="020B0604020202090204" pitchFamily="34" charset="0"/>
                <a:ea typeface="宋体" panose="02010600030101010101" pitchFamily="2" charset="-122"/>
              </a:defRPr>
            </a:lvl3pPr>
            <a:lvl4pPr marL="1714500" indent="-342900">
              <a:defRPr>
                <a:solidFill>
                  <a:schemeClr val="tx1"/>
                </a:solidFill>
                <a:latin typeface="Arial" panose="020B0604020202090204" pitchFamily="34" charset="0"/>
                <a:ea typeface="宋体" panose="02010600030101010101" pitchFamily="2" charset="-122"/>
              </a:defRPr>
            </a:lvl4pPr>
            <a:lvl5pPr marL="2171700" indent="-342900">
              <a:defRPr>
                <a:solidFill>
                  <a:schemeClr val="tx1"/>
                </a:solidFill>
                <a:latin typeface="Arial" panose="020B060402020209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spcBef>
                <a:spcPct val="50000"/>
              </a:spcBef>
              <a:buClr>
                <a:schemeClr val="hlink"/>
              </a:buClr>
              <a:buFont typeface="Wingdings" panose="05000000000000000000" pitchFamily="2" charset="2"/>
              <a:buChar char="ü"/>
            </a:pPr>
            <a:r>
              <a:rPr lang="zh-CN" altLang="en-US" sz="2800"/>
              <a:t>暴涨阶段引力势能的一半转化为动能，再转化为基本等量的物质和反物质。</a:t>
            </a:r>
            <a:endParaRPr lang="zh-CN" altLang="en-US" sz="2800"/>
          </a:p>
        </p:txBody>
      </p:sp>
      <p:graphicFrame>
        <p:nvGraphicFramePr>
          <p:cNvPr id="53252" name="Object 4"/>
          <p:cNvGraphicFramePr>
            <a:graphicFrameLocks noChangeAspect="1"/>
          </p:cNvGraphicFramePr>
          <p:nvPr/>
        </p:nvGraphicFramePr>
        <p:xfrm>
          <a:off x="3505200" y="2209800"/>
          <a:ext cx="1524000" cy="730250"/>
        </p:xfrm>
        <a:graphic>
          <a:graphicData uri="http://schemas.openxmlformats.org/presentationml/2006/ole">
            <mc:AlternateContent xmlns:mc="http://schemas.openxmlformats.org/markup-compatibility/2006">
              <mc:Choice xmlns:v="urn:schemas-microsoft-com:vml" Requires="v">
                <p:oleObj spid="_x0000_s15384" name="公式" r:id="rId1" imgW="21640800" imgH="10363200" progId="Equation.3">
                  <p:embed/>
                </p:oleObj>
              </mc:Choice>
              <mc:Fallback>
                <p:oleObj name="公式" r:id="rId1" imgW="21640800" imgH="10363200" progId="Equation.3">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09800"/>
                        <a:ext cx="1524000" cy="73025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253" name="Text Box 5"/>
          <p:cNvSpPr txBox="1">
            <a:spLocks noChangeArrowheads="1"/>
          </p:cNvSpPr>
          <p:nvPr/>
        </p:nvSpPr>
        <p:spPr bwMode="auto">
          <a:xfrm>
            <a:off x="533400" y="3048000"/>
            <a:ext cx="8305800"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90204" pitchFamily="34" charset="0"/>
                <a:ea typeface="宋体" panose="02010600030101010101" pitchFamily="2" charset="-122"/>
              </a:defRPr>
            </a:lvl1pPr>
            <a:lvl2pPr marL="800100" indent="-342900">
              <a:defRPr>
                <a:solidFill>
                  <a:schemeClr val="tx1"/>
                </a:solidFill>
                <a:latin typeface="Arial" panose="020B0604020202090204" pitchFamily="34" charset="0"/>
                <a:ea typeface="宋体" panose="02010600030101010101" pitchFamily="2" charset="-122"/>
              </a:defRPr>
            </a:lvl2pPr>
            <a:lvl3pPr marL="1257300" indent="-342900">
              <a:defRPr>
                <a:solidFill>
                  <a:schemeClr val="tx1"/>
                </a:solidFill>
                <a:latin typeface="Arial" panose="020B0604020202090204" pitchFamily="34" charset="0"/>
                <a:ea typeface="宋体" panose="02010600030101010101" pitchFamily="2" charset="-122"/>
              </a:defRPr>
            </a:lvl3pPr>
            <a:lvl4pPr marL="1714500" indent="-342900">
              <a:defRPr>
                <a:solidFill>
                  <a:schemeClr val="tx1"/>
                </a:solidFill>
                <a:latin typeface="Arial" panose="020B0604020202090204" pitchFamily="34" charset="0"/>
                <a:ea typeface="宋体" panose="02010600030101010101" pitchFamily="2" charset="-122"/>
              </a:defRPr>
            </a:lvl4pPr>
            <a:lvl5pPr marL="2171700" indent="-342900">
              <a:defRPr>
                <a:solidFill>
                  <a:schemeClr val="tx1"/>
                </a:solidFill>
                <a:latin typeface="Arial" panose="020B060402020209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spcBef>
                <a:spcPct val="50000"/>
              </a:spcBef>
              <a:buClr>
                <a:schemeClr val="hlink"/>
              </a:buClr>
              <a:buFont typeface="Wingdings" panose="05000000000000000000" pitchFamily="2" charset="2"/>
              <a:buChar char="ü"/>
            </a:pPr>
            <a:r>
              <a:rPr lang="zh-CN" altLang="en-US" sz="2800"/>
              <a:t>随着宇宙的膨胀，反物质湮灭：少量的重子物质（夸克）</a:t>
            </a:r>
            <a:r>
              <a:rPr lang="en-US" altLang="zh-CN" sz="2800"/>
              <a:t>+</a:t>
            </a:r>
            <a:r>
              <a:rPr lang="zh-CN" altLang="en-US" sz="2800"/>
              <a:t>高温的辐射场</a:t>
            </a:r>
            <a:endParaRPr lang="zh-CN" altLang="en-US" sz="2800"/>
          </a:p>
          <a:p>
            <a:pPr>
              <a:spcBef>
                <a:spcPct val="50000"/>
              </a:spcBef>
              <a:buClr>
                <a:schemeClr val="hlink"/>
              </a:buClr>
              <a:buFont typeface="Wingdings" panose="05000000000000000000" pitchFamily="2" charset="2"/>
              <a:buChar char="ü"/>
            </a:pPr>
            <a:r>
              <a:rPr lang="en-US" altLang="zh-CN" sz="2800"/>
              <a:t>1</a:t>
            </a:r>
            <a:r>
              <a:rPr lang="zh-CN" altLang="en-US" sz="2800"/>
              <a:t>秒钟之后，夸克形成基本等量的质子和中子</a:t>
            </a:r>
            <a:endParaRPr lang="zh-CN" altLang="en-US" sz="2800"/>
          </a:p>
          <a:p>
            <a:pPr>
              <a:spcBef>
                <a:spcPct val="50000"/>
              </a:spcBef>
              <a:buClr>
                <a:schemeClr val="hlink"/>
              </a:buClr>
              <a:buFont typeface="Wingdings" panose="05000000000000000000" pitchFamily="2" charset="2"/>
              <a:buChar char="ü"/>
            </a:pPr>
            <a:r>
              <a:rPr lang="zh-CN" altLang="en-US" sz="2800"/>
              <a:t>中子不稳定，随着宇宙的膨胀，中子数会少一些</a:t>
            </a:r>
            <a:endParaRPr lang="zh-CN" altLang="en-US" sz="2800"/>
          </a:p>
          <a:p>
            <a:pPr>
              <a:spcBef>
                <a:spcPct val="50000"/>
              </a:spcBef>
              <a:buClr>
                <a:schemeClr val="hlink"/>
              </a:buClr>
              <a:buFont typeface="Wingdings" panose="05000000000000000000" pitchFamily="2" charset="2"/>
              <a:buChar char="ü"/>
            </a:pPr>
            <a:r>
              <a:rPr lang="zh-CN" altLang="en-US" sz="2800"/>
              <a:t>质子和中子形成</a:t>
            </a:r>
            <a:r>
              <a:rPr lang="en-US" altLang="zh-CN" sz="2800"/>
              <a:t>He</a:t>
            </a:r>
            <a:r>
              <a:rPr lang="zh-CN" altLang="en-US" sz="2800"/>
              <a:t>核</a:t>
            </a:r>
            <a:r>
              <a:rPr lang="en-US" altLang="zh-CN" sz="2800"/>
              <a:t>+</a:t>
            </a:r>
            <a:r>
              <a:rPr lang="zh-CN" altLang="en-US" sz="2800"/>
              <a:t>剩余的质子</a:t>
            </a:r>
            <a:endParaRPr lang="zh-CN" altLang="en-US" sz="2800"/>
          </a:p>
          <a:p>
            <a:pPr>
              <a:spcBef>
                <a:spcPct val="50000"/>
              </a:spcBef>
              <a:buClr>
                <a:schemeClr val="hlink"/>
              </a:buClr>
              <a:buFont typeface="Wingdings" panose="05000000000000000000" pitchFamily="2" charset="2"/>
              <a:buChar char="ü"/>
            </a:pPr>
            <a:r>
              <a:rPr lang="en-US" altLang="zh-CN" sz="2800"/>
              <a:t>75%He+25%H</a:t>
            </a:r>
            <a:endParaRPr lang="en-US" altLang="zh-CN" sz="28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301625" y="747713"/>
            <a:ext cx="4630415" cy="809079"/>
          </a:xfrm>
          <a:solidFill>
            <a:srgbClr val="FFFF00"/>
          </a:solidFill>
        </p:spPr>
        <p:txBody>
          <a:bodyPr>
            <a:normAutofit fontScale="90000"/>
          </a:bodyPr>
          <a:lstStyle/>
          <a:p>
            <a:r>
              <a:rPr lang="zh-CN" altLang="en-US" sz="3200" dirty="0">
                <a:ea typeface="楷体_GB2312" pitchFamily="49" charset="-122"/>
              </a:rPr>
              <a:t>微波背景辐射的各向异性</a:t>
            </a:r>
            <a:endParaRPr lang="zh-CN" altLang="en-US" sz="3200" dirty="0">
              <a:ea typeface="楷体_GB2312" pitchFamily="49" charset="-122"/>
            </a:endParaRPr>
          </a:p>
        </p:txBody>
      </p:sp>
      <p:sp>
        <p:nvSpPr>
          <p:cNvPr id="24579" name="Rectangle 3"/>
          <p:cNvSpPr>
            <a:spLocks noGrp="1" noRot="1" noChangeArrowheads="1"/>
          </p:cNvSpPr>
          <p:nvPr>
            <p:ph type="body" idx="1"/>
          </p:nvPr>
        </p:nvSpPr>
        <p:spPr>
          <a:xfrm>
            <a:off x="301625" y="1905000"/>
            <a:ext cx="4856163" cy="4194175"/>
          </a:xfrm>
        </p:spPr>
        <p:txBody>
          <a:bodyPr/>
          <a:lstStyle/>
          <a:p>
            <a:r>
              <a:rPr lang="zh-CN" altLang="en-US" sz="2400"/>
              <a:t>扣除微波背景辐射的</a:t>
            </a:r>
            <a:r>
              <a:rPr lang="zh-CN" altLang="en-US" sz="2400" u="sng"/>
              <a:t>偶极不对称</a:t>
            </a:r>
            <a:r>
              <a:rPr lang="zh-CN" altLang="en-US" sz="2400"/>
              <a:t>和</a:t>
            </a:r>
            <a:r>
              <a:rPr lang="zh-CN" altLang="en-US" sz="2400" u="sng"/>
              <a:t>银河系尘埃辐射的影响</a:t>
            </a:r>
            <a:r>
              <a:rPr lang="zh-CN" altLang="en-US" sz="2400"/>
              <a:t>后，微波背景辐射表现出</a:t>
            </a:r>
            <a:r>
              <a:rPr lang="zh-CN" altLang="en-US" sz="2400" u="sng"/>
              <a:t>大小为十万分之几的温度变化：</a:t>
            </a:r>
            <a:r>
              <a:rPr lang="en-US" altLang="zh-CN" sz="2400" u="sng"/>
              <a:t>~6x10</a:t>
            </a:r>
            <a:r>
              <a:rPr lang="en-US" altLang="zh-CN" sz="2400" u="sng" baseline="30000"/>
              <a:t>-5</a:t>
            </a:r>
            <a:r>
              <a:rPr lang="en-US" altLang="zh-CN" sz="2400" u="sng"/>
              <a:t>k</a:t>
            </a:r>
            <a:r>
              <a:rPr lang="zh-CN" altLang="en-US" sz="2400"/>
              <a:t>。</a:t>
            </a:r>
            <a:endParaRPr lang="zh-CN" altLang="en-US" sz="2400"/>
          </a:p>
          <a:p>
            <a:r>
              <a:rPr lang="zh-CN" altLang="en-US" sz="2400"/>
              <a:t>这种细微的温度变化表明宇宙演化早期存在微小的不均匀性，正是这种不均匀性导致了星系的形成。</a:t>
            </a:r>
            <a:endParaRPr lang="zh-CN" altLang="en-US" sz="2400"/>
          </a:p>
        </p:txBody>
      </p:sp>
      <p:pic>
        <p:nvPicPr>
          <p:cNvPr id="24580" name="Picture 4" descr="cobe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04048" y="838200"/>
            <a:ext cx="3505200" cy="5257800"/>
          </a:xfrm>
          <a:prstGeom prst="rect">
            <a:avLst/>
          </a:prstGeom>
          <a:noFill/>
          <a:extLst>
            <a:ext uri="{909E8E84-426E-40DD-AFC4-6F175D3DCCD1}">
              <a14:hiddenFill xmlns:a14="http://schemas.microsoft.com/office/drawing/2010/main">
                <a:solidFill>
                  <a:srgbClr val="FFFFFF"/>
                </a:solidFill>
              </a14:hiddenFill>
            </a:ext>
          </a:extLst>
        </p:spPr>
      </p:pic>
      <p:sp>
        <p:nvSpPr>
          <p:cNvPr id="24581" name="Line 5"/>
          <p:cNvSpPr>
            <a:spLocks noChangeShapeType="1"/>
          </p:cNvSpPr>
          <p:nvPr/>
        </p:nvSpPr>
        <p:spPr bwMode="auto">
          <a:xfrm>
            <a:off x="4038600" y="3352800"/>
            <a:ext cx="1600200" cy="1371600"/>
          </a:xfrm>
          <a:prstGeom prst="line">
            <a:avLst/>
          </a:prstGeom>
          <a:noFill/>
          <a:ln w="28575">
            <a:solidFill>
              <a:srgbClr val="16A424"/>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582" name="Line 6"/>
          <p:cNvSpPr>
            <a:spLocks noChangeShapeType="1"/>
          </p:cNvSpPr>
          <p:nvPr/>
        </p:nvSpPr>
        <p:spPr bwMode="auto">
          <a:xfrm flipV="1">
            <a:off x="4724400" y="1828800"/>
            <a:ext cx="914400" cy="381000"/>
          </a:xfrm>
          <a:prstGeom prst="line">
            <a:avLst/>
          </a:prstGeom>
          <a:noFill/>
          <a:ln w="28575">
            <a:solidFill>
              <a:srgbClr val="16A424"/>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4583" name="Line 7"/>
          <p:cNvSpPr>
            <a:spLocks noChangeShapeType="1"/>
          </p:cNvSpPr>
          <p:nvPr/>
        </p:nvSpPr>
        <p:spPr bwMode="auto">
          <a:xfrm>
            <a:off x="3657600" y="2590800"/>
            <a:ext cx="2133600" cy="838200"/>
          </a:xfrm>
          <a:prstGeom prst="line">
            <a:avLst/>
          </a:prstGeom>
          <a:noFill/>
          <a:ln w="28575">
            <a:solidFill>
              <a:srgbClr val="16A424"/>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4584" name="Text Box 8"/>
          <p:cNvSpPr txBox="1">
            <a:spLocks noChangeArrowheads="1"/>
          </p:cNvSpPr>
          <p:nvPr/>
        </p:nvSpPr>
        <p:spPr bwMode="auto">
          <a:xfrm>
            <a:off x="6084888" y="6096000"/>
            <a:ext cx="2447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400">
                <a:latin typeface="Symbol" pitchFamily="2" charset="2"/>
              </a:rPr>
              <a:t>D</a:t>
            </a:r>
            <a:r>
              <a:rPr kumimoji="1" lang="en-US" altLang="zh-CN" sz="2400" i="1">
                <a:latin typeface="Times New Roman" panose="02020603050405020304" pitchFamily="18" charset="0"/>
              </a:rPr>
              <a:t>T</a:t>
            </a:r>
            <a:r>
              <a:rPr kumimoji="1" lang="en-US" altLang="zh-CN" sz="2400">
                <a:latin typeface="Symbol" pitchFamily="2" charset="2"/>
              </a:rPr>
              <a:t>~</a:t>
            </a:r>
            <a:r>
              <a:rPr kumimoji="1" lang="en-US" altLang="zh-CN" sz="2400">
                <a:latin typeface="Times New Roman" panose="02020603050405020304" pitchFamily="18" charset="0"/>
              </a:rPr>
              <a:t>6x10</a:t>
            </a:r>
            <a:r>
              <a:rPr kumimoji="1" lang="en-US" altLang="zh-CN" sz="2400" baseline="30000">
                <a:latin typeface="Times New Roman" panose="02020603050405020304" pitchFamily="18" charset="0"/>
              </a:rPr>
              <a:t>-5</a:t>
            </a:r>
            <a:r>
              <a:rPr kumimoji="1" lang="en-US" altLang="zh-CN" sz="2400">
                <a:latin typeface="Times New Roman" panose="02020603050405020304" pitchFamily="18" charset="0"/>
              </a:rPr>
              <a:t>K</a:t>
            </a:r>
            <a:endParaRPr kumimoji="1" lang="en-US" altLang="zh-CN" sz="2400">
              <a:latin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9512" y="620688"/>
            <a:ext cx="8208838" cy="587321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250826" y="260350"/>
            <a:ext cx="82819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3200" b="1" dirty="0">
                <a:solidFill>
                  <a:srgbClr val="FF66FF"/>
                </a:solidFill>
                <a:effectLst>
                  <a:outerShdw blurRad="38100" dist="38100" dir="2700000" algn="tl">
                    <a:srgbClr val="C0C0C0"/>
                  </a:outerShdw>
                </a:effectLst>
                <a:latin typeface="Times New Roman" panose="02020603050405020304" pitchFamily="18" charset="0"/>
              </a:rPr>
              <a:t>2006 </a:t>
            </a:r>
            <a:r>
              <a:rPr lang="zh-CN" altLang="en-US" sz="3200" b="1" dirty="0">
                <a:solidFill>
                  <a:srgbClr val="FF66FF"/>
                </a:solidFill>
                <a:effectLst>
                  <a:outerShdw blurRad="38100" dist="38100" dir="2700000" algn="tl">
                    <a:srgbClr val="C0C0C0"/>
                  </a:outerShdw>
                </a:effectLst>
                <a:latin typeface="Times New Roman" panose="02020603050405020304" pitchFamily="18" charset="0"/>
              </a:rPr>
              <a:t>诺贝尔物理学奖</a:t>
            </a:r>
            <a:r>
              <a:rPr lang="en-US" altLang="zh-CN" sz="3200" b="1" dirty="0">
                <a:effectLst>
                  <a:outerShdw blurRad="38100" dist="38100" dir="2700000" algn="tl">
                    <a:srgbClr val="C0C0C0"/>
                  </a:outerShdw>
                </a:effectLst>
                <a:latin typeface="Times New Roman" panose="02020603050405020304" pitchFamily="18" charset="0"/>
              </a:rPr>
              <a:t>:     </a:t>
            </a:r>
            <a:r>
              <a:rPr lang="zh-CN" altLang="en-US" sz="3200" b="1" dirty="0">
                <a:effectLst>
                  <a:outerShdw blurRad="38100" dist="38100" dir="2700000" algn="tl">
                    <a:srgbClr val="C0C0C0"/>
                  </a:outerShdw>
                </a:effectLst>
                <a:latin typeface="Times New Roman" panose="02020603050405020304" pitchFamily="18" charset="0"/>
              </a:rPr>
              <a:t>约翰</a:t>
            </a:r>
            <a:r>
              <a:rPr lang="en-US" altLang="zh-CN" sz="3200" b="1" dirty="0">
                <a:effectLst>
                  <a:outerShdw blurRad="38100" dist="38100" dir="2700000" algn="tl">
                    <a:srgbClr val="C0C0C0"/>
                  </a:outerShdw>
                </a:effectLst>
                <a:latin typeface="Times New Roman" panose="02020603050405020304" pitchFamily="18" charset="0"/>
              </a:rPr>
              <a:t>·</a:t>
            </a:r>
            <a:r>
              <a:rPr lang="zh-CN" altLang="en-US" sz="3200" b="1" dirty="0">
                <a:effectLst>
                  <a:outerShdw blurRad="38100" dist="38100" dir="2700000" algn="tl">
                    <a:srgbClr val="C0C0C0"/>
                  </a:outerShdw>
                </a:effectLst>
                <a:latin typeface="Times New Roman" panose="02020603050405020304" pitchFamily="18" charset="0"/>
              </a:rPr>
              <a:t>马瑟和乔治</a:t>
            </a:r>
            <a:r>
              <a:rPr lang="en-US" altLang="zh-CN" sz="3200" b="1" dirty="0">
                <a:effectLst>
                  <a:outerShdw blurRad="38100" dist="38100" dir="2700000" algn="tl">
                    <a:srgbClr val="C0C0C0"/>
                  </a:outerShdw>
                </a:effectLst>
                <a:latin typeface="Times New Roman" panose="02020603050405020304" pitchFamily="18" charset="0"/>
              </a:rPr>
              <a:t>·</a:t>
            </a:r>
            <a:r>
              <a:rPr lang="zh-CN" altLang="en-US" sz="3200" b="1" dirty="0">
                <a:effectLst>
                  <a:outerShdw blurRad="38100" dist="38100" dir="2700000" algn="tl">
                    <a:srgbClr val="C0C0C0"/>
                  </a:outerShdw>
                </a:effectLst>
                <a:latin typeface="Times New Roman" panose="02020603050405020304" pitchFamily="18" charset="0"/>
              </a:rPr>
              <a:t>斯穆特：宇宙微波背景辐射的黑体形式和各向异性</a:t>
            </a:r>
            <a:r>
              <a:rPr lang="zh-CN" altLang="en-US" sz="3200" b="1" dirty="0">
                <a:latin typeface="Times New Roman" panose="02020603050405020304" pitchFamily="18" charset="0"/>
              </a:rPr>
              <a:t> </a:t>
            </a:r>
            <a:endParaRPr lang="zh-CN" altLang="en-US" sz="3200" b="1" dirty="0">
              <a:effectLst>
                <a:outerShdw blurRad="38100" dist="38100" dir="2700000" algn="tl">
                  <a:srgbClr val="C0C0C0"/>
                </a:outerShdw>
              </a:effectLst>
              <a:latin typeface="Times New Roman" panose="02020603050405020304" pitchFamily="18" charset="0"/>
            </a:endParaRPr>
          </a:p>
          <a:p>
            <a:pPr>
              <a:spcBef>
                <a:spcPct val="50000"/>
              </a:spcBef>
            </a:pPr>
            <a:endParaRPr kumimoji="1" lang="en-US" altLang="zh-CN" sz="3200" b="1" dirty="0">
              <a:latin typeface="Times New Roman" panose="02020603050405020304" pitchFamily="18" charset="0"/>
            </a:endParaRPr>
          </a:p>
        </p:txBody>
      </p:sp>
      <p:sp>
        <p:nvSpPr>
          <p:cNvPr id="66563" name="Text Box 3"/>
          <p:cNvSpPr txBox="1">
            <a:spLocks noChangeArrowheads="1"/>
          </p:cNvSpPr>
          <p:nvPr/>
        </p:nvSpPr>
        <p:spPr bwMode="auto">
          <a:xfrm>
            <a:off x="323850" y="1628775"/>
            <a:ext cx="3671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kumimoji="1" lang="zh-CN" altLang="zh-CN" sz="3200" b="1">
              <a:latin typeface="Times New Roman" panose="02020603050405020304" pitchFamily="18" charset="0"/>
            </a:endParaRPr>
          </a:p>
        </p:txBody>
      </p:sp>
      <p:pic>
        <p:nvPicPr>
          <p:cNvPr id="66564" name="Picture 4" descr="xinsrc_09210030323494211413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1600" y="1951203"/>
            <a:ext cx="3379738" cy="4213059"/>
          </a:xfrm>
          <a:prstGeom prst="rect">
            <a:avLst/>
          </a:prstGeom>
          <a:noFill/>
          <a:extLst>
            <a:ext uri="{909E8E84-426E-40DD-AFC4-6F175D3DCCD1}">
              <a14:hiddenFill xmlns:a14="http://schemas.microsoft.com/office/drawing/2010/main">
                <a:solidFill>
                  <a:srgbClr val="FFFFFF"/>
                </a:solidFill>
              </a14:hiddenFill>
            </a:ext>
          </a:extLst>
        </p:spPr>
      </p:pic>
      <p:sp>
        <p:nvSpPr>
          <p:cNvPr id="66565" name="Text Box 5"/>
          <p:cNvSpPr txBox="1">
            <a:spLocks noChangeArrowheads="1"/>
          </p:cNvSpPr>
          <p:nvPr/>
        </p:nvSpPr>
        <p:spPr bwMode="auto">
          <a:xfrm>
            <a:off x="4787900" y="1412875"/>
            <a:ext cx="4105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kumimoji="1" lang="zh-CN" altLang="zh-CN" sz="3200" b="1">
              <a:latin typeface="Times New Roman" panose="02020603050405020304" pitchFamily="18" charset="0"/>
            </a:endParaRPr>
          </a:p>
        </p:txBody>
      </p:sp>
      <p:pic>
        <p:nvPicPr>
          <p:cNvPr id="66566" name="Picture 6" descr="xinsrc_09210030323497651081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088" y="1951203"/>
            <a:ext cx="3266579" cy="4197484"/>
          </a:xfrm>
          <a:prstGeom prst="rect">
            <a:avLst/>
          </a:prstGeom>
          <a:noFill/>
          <a:extLst>
            <a:ext uri="{909E8E84-426E-40DD-AFC4-6F175D3DCCD1}">
              <a14:hiddenFill xmlns:a14="http://schemas.microsoft.com/office/drawing/2010/main">
                <a:solidFill>
                  <a:srgbClr val="FFFFFF"/>
                </a:solidFill>
              </a14:hiddenFill>
            </a:ext>
          </a:extLst>
        </p:spPr>
      </p:pic>
      <p:sp>
        <p:nvSpPr>
          <p:cNvPr id="66567" name="Text Box 7"/>
          <p:cNvSpPr txBox="1">
            <a:spLocks noChangeArrowheads="1"/>
          </p:cNvSpPr>
          <p:nvPr/>
        </p:nvSpPr>
        <p:spPr bwMode="auto">
          <a:xfrm>
            <a:off x="1547813" y="6278563"/>
            <a:ext cx="26638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b="1">
                <a:effectLst>
                  <a:outerShdw blurRad="38100" dist="38100" dir="2700000" algn="tl">
                    <a:srgbClr val="C0C0C0"/>
                  </a:outerShdw>
                </a:effectLst>
                <a:latin typeface="Times New Roman" panose="02020603050405020304" pitchFamily="18" charset="0"/>
              </a:rPr>
              <a:t>约翰</a:t>
            </a:r>
            <a:r>
              <a:rPr lang="en-US" altLang="zh-CN" sz="3200" b="1">
                <a:effectLst>
                  <a:outerShdw blurRad="38100" dist="38100" dir="2700000" algn="tl">
                    <a:srgbClr val="C0C0C0"/>
                  </a:outerShdw>
                </a:effectLst>
                <a:latin typeface="Times New Roman" panose="02020603050405020304" pitchFamily="18" charset="0"/>
              </a:rPr>
              <a:t>·</a:t>
            </a:r>
            <a:r>
              <a:rPr lang="zh-CN" altLang="en-US" sz="3200" b="1">
                <a:effectLst>
                  <a:outerShdw blurRad="38100" dist="38100" dir="2700000" algn="tl">
                    <a:srgbClr val="C0C0C0"/>
                  </a:outerShdw>
                </a:effectLst>
                <a:latin typeface="Times New Roman" panose="02020603050405020304" pitchFamily="18" charset="0"/>
              </a:rPr>
              <a:t>马瑟</a:t>
            </a:r>
            <a:endParaRPr lang="zh-CN" altLang="en-US" sz="3200" b="1">
              <a:effectLst>
                <a:outerShdw blurRad="38100" dist="38100" dir="2700000" algn="tl">
                  <a:srgbClr val="C0C0C0"/>
                </a:outerShdw>
              </a:effectLst>
              <a:latin typeface="Times New Roman" panose="02020603050405020304" pitchFamily="18" charset="0"/>
            </a:endParaRPr>
          </a:p>
        </p:txBody>
      </p:sp>
      <p:sp>
        <p:nvSpPr>
          <p:cNvPr id="66568" name="Text Box 8"/>
          <p:cNvSpPr txBox="1">
            <a:spLocks noChangeArrowheads="1"/>
          </p:cNvSpPr>
          <p:nvPr/>
        </p:nvSpPr>
        <p:spPr bwMode="auto">
          <a:xfrm>
            <a:off x="5724525" y="6237288"/>
            <a:ext cx="28082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b="1">
                <a:effectLst>
                  <a:outerShdw blurRad="38100" dist="38100" dir="2700000" algn="tl">
                    <a:srgbClr val="C0C0C0"/>
                  </a:outerShdw>
                </a:effectLst>
                <a:latin typeface="Times New Roman" panose="02020603050405020304" pitchFamily="18" charset="0"/>
              </a:rPr>
              <a:t>乔治</a:t>
            </a:r>
            <a:r>
              <a:rPr lang="en-US" altLang="zh-CN" sz="3200" b="1">
                <a:effectLst>
                  <a:outerShdw blurRad="38100" dist="38100" dir="2700000" algn="tl">
                    <a:srgbClr val="C0C0C0"/>
                  </a:outerShdw>
                </a:effectLst>
                <a:latin typeface="Times New Roman" panose="02020603050405020304" pitchFamily="18" charset="0"/>
              </a:rPr>
              <a:t>·</a:t>
            </a:r>
            <a:r>
              <a:rPr lang="zh-CN" altLang="en-US" sz="3200" b="1">
                <a:effectLst>
                  <a:outerShdw blurRad="38100" dist="38100" dir="2700000" algn="tl">
                    <a:srgbClr val="C0C0C0"/>
                  </a:outerShdw>
                </a:effectLst>
                <a:latin typeface="Times New Roman" panose="02020603050405020304" pitchFamily="18" charset="0"/>
              </a:rPr>
              <a:t>斯穆特</a:t>
            </a:r>
            <a:endParaRPr lang="zh-CN" altLang="en-US" sz="3200" b="1">
              <a:effectLst>
                <a:outerShdw blurRad="38100" dist="38100" dir="2700000" algn="tl">
                  <a:srgbClr val="C0C0C0"/>
                </a:outerShdw>
              </a:effectLst>
              <a:latin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609600" y="0"/>
            <a:ext cx="82296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4400">
                <a:solidFill>
                  <a:schemeClr val="bg1"/>
                </a:solidFill>
              </a:rPr>
              <a:t>CMB</a:t>
            </a:r>
            <a:r>
              <a:rPr lang="zh-CN" altLang="en-US" sz="4400">
                <a:solidFill>
                  <a:schemeClr val="bg1"/>
                </a:solidFill>
              </a:rPr>
              <a:t>的不均匀性</a:t>
            </a:r>
            <a:r>
              <a:rPr lang="en-US" altLang="zh-CN" sz="4400">
                <a:solidFill>
                  <a:schemeClr val="bg1"/>
                </a:solidFill>
              </a:rPr>
              <a:t>—</a:t>
            </a:r>
            <a:r>
              <a:rPr lang="zh-CN" altLang="en-US" sz="4400">
                <a:solidFill>
                  <a:schemeClr val="bg1"/>
                </a:solidFill>
              </a:rPr>
              <a:t>暗物质的影响</a:t>
            </a:r>
            <a:endParaRPr lang="zh-CN" altLang="en-US" sz="4400">
              <a:solidFill>
                <a:schemeClr val="bg1"/>
              </a:solidFill>
            </a:endParaRPr>
          </a:p>
        </p:txBody>
      </p:sp>
      <p:sp>
        <p:nvSpPr>
          <p:cNvPr id="57347" name="Text Box 3"/>
          <p:cNvSpPr txBox="1">
            <a:spLocks noChangeArrowheads="1"/>
          </p:cNvSpPr>
          <p:nvPr/>
        </p:nvSpPr>
        <p:spPr bwMode="auto">
          <a:xfrm>
            <a:off x="226640" y="1131441"/>
            <a:ext cx="83058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90204" pitchFamily="34" charset="0"/>
                <a:ea typeface="宋体" panose="02010600030101010101" pitchFamily="2" charset="-122"/>
              </a:defRPr>
            </a:lvl1pPr>
            <a:lvl2pPr marL="800100" indent="-342900">
              <a:defRPr>
                <a:solidFill>
                  <a:schemeClr val="tx1"/>
                </a:solidFill>
                <a:latin typeface="Arial" panose="020B0604020202090204" pitchFamily="34" charset="0"/>
                <a:ea typeface="宋体" panose="02010600030101010101" pitchFamily="2" charset="-122"/>
              </a:defRPr>
            </a:lvl2pPr>
            <a:lvl3pPr marL="1257300" indent="-342900">
              <a:defRPr>
                <a:solidFill>
                  <a:schemeClr val="tx1"/>
                </a:solidFill>
                <a:latin typeface="Arial" panose="020B0604020202090204" pitchFamily="34" charset="0"/>
                <a:ea typeface="宋体" panose="02010600030101010101" pitchFamily="2" charset="-122"/>
              </a:defRPr>
            </a:lvl3pPr>
            <a:lvl4pPr marL="1714500" indent="-342900">
              <a:defRPr>
                <a:solidFill>
                  <a:schemeClr val="tx1"/>
                </a:solidFill>
                <a:latin typeface="Arial" panose="020B0604020202090204" pitchFamily="34" charset="0"/>
                <a:ea typeface="宋体" panose="02010600030101010101" pitchFamily="2" charset="-122"/>
              </a:defRPr>
            </a:lvl4pPr>
            <a:lvl5pPr marL="2171700" indent="-342900">
              <a:defRPr>
                <a:solidFill>
                  <a:schemeClr val="tx1"/>
                </a:solidFill>
                <a:latin typeface="Arial" panose="020B060402020209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spcBef>
                <a:spcPct val="50000"/>
              </a:spcBef>
              <a:buClr>
                <a:schemeClr val="hlink"/>
              </a:buClr>
              <a:buFont typeface="Wingdings" panose="05000000000000000000" pitchFamily="2" charset="2"/>
              <a:buChar char="ü"/>
            </a:pPr>
            <a:r>
              <a:rPr lang="en-US" altLang="zh-CN" sz="2800" dirty="0"/>
              <a:t>Sachs-Wolfe</a:t>
            </a:r>
            <a:r>
              <a:rPr lang="zh-CN" altLang="en-US" sz="2800" dirty="0"/>
              <a:t>效应</a:t>
            </a:r>
            <a:r>
              <a:rPr lang="en-US" altLang="zh-CN" sz="2800" dirty="0"/>
              <a:t>(1967)</a:t>
            </a:r>
            <a:r>
              <a:rPr lang="zh-CN" altLang="en-US" sz="2800" dirty="0"/>
              <a:t>：</a:t>
            </a:r>
            <a:r>
              <a:rPr lang="en-US" altLang="zh-CN" sz="2800" dirty="0"/>
              <a:t>CMB</a:t>
            </a:r>
            <a:r>
              <a:rPr lang="zh-CN" altLang="en-US" sz="2800" dirty="0"/>
              <a:t>光子在暗物质引力势阱中的引力红移效应</a:t>
            </a:r>
            <a:endParaRPr lang="zh-CN" altLang="en-US" sz="2800" dirty="0"/>
          </a:p>
          <a:p>
            <a:pPr>
              <a:spcBef>
                <a:spcPct val="50000"/>
              </a:spcBef>
              <a:buClr>
                <a:schemeClr val="hlink"/>
              </a:buClr>
              <a:buFont typeface="Wingdings" panose="05000000000000000000" pitchFamily="2" charset="2"/>
              <a:buChar char="ü"/>
            </a:pPr>
            <a:r>
              <a:rPr lang="zh-CN" altLang="en-US" sz="2800" dirty="0"/>
              <a:t>观测，水蒸气的影响。卫星：</a:t>
            </a:r>
            <a:r>
              <a:rPr lang="en-US" altLang="zh-CN" sz="2800" dirty="0"/>
              <a:t>COBE</a:t>
            </a:r>
            <a:r>
              <a:rPr lang="zh-CN" altLang="en-US" sz="2800" dirty="0"/>
              <a:t>、</a:t>
            </a:r>
            <a:r>
              <a:rPr lang="en-US" altLang="zh-CN" sz="2800" dirty="0"/>
              <a:t>WMAP</a:t>
            </a:r>
            <a:r>
              <a:rPr lang="zh-CN" altLang="en-US" sz="2800" dirty="0"/>
              <a:t>；气球观测：</a:t>
            </a:r>
            <a:r>
              <a:rPr lang="en-US" altLang="zh-CN" sz="2800" dirty="0"/>
              <a:t>Boomerang</a:t>
            </a:r>
            <a:r>
              <a:rPr lang="zh-CN" altLang="en-US" sz="2800" dirty="0"/>
              <a:t>和</a:t>
            </a:r>
            <a:r>
              <a:rPr lang="en-US" altLang="zh-CN" sz="2800" dirty="0"/>
              <a:t>Maxima</a:t>
            </a:r>
            <a:r>
              <a:rPr lang="zh-CN" altLang="en-US" sz="2800" dirty="0"/>
              <a:t>；高海拔的沙漠：</a:t>
            </a:r>
            <a:r>
              <a:rPr lang="en-US" altLang="zh-CN" sz="2800" dirty="0"/>
              <a:t>CBI</a:t>
            </a:r>
            <a:r>
              <a:rPr lang="zh-CN" altLang="en-US" sz="2800" dirty="0"/>
              <a:t>和</a:t>
            </a:r>
            <a:r>
              <a:rPr lang="en-US" altLang="zh-CN" sz="2800" dirty="0"/>
              <a:t>VAS</a:t>
            </a:r>
            <a:r>
              <a:rPr lang="zh-CN" altLang="en-US" sz="2800" dirty="0"/>
              <a:t>；南极：</a:t>
            </a:r>
            <a:r>
              <a:rPr lang="en-US" altLang="zh-CN" sz="2800" dirty="0"/>
              <a:t>DASI</a:t>
            </a:r>
            <a:endParaRPr lang="en-US" altLang="zh-CN" sz="2800" dirty="0"/>
          </a:p>
        </p:txBody>
      </p:sp>
      <p:pic>
        <p:nvPicPr>
          <p:cNvPr id="5734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95400" y="3621088"/>
            <a:ext cx="5705475"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496" y="681038"/>
            <a:ext cx="8458200" cy="617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6" name="Text Box 8"/>
          <p:cNvSpPr txBox="1">
            <a:spLocks noChangeArrowheads="1"/>
          </p:cNvSpPr>
          <p:nvPr/>
        </p:nvSpPr>
        <p:spPr bwMode="auto">
          <a:xfrm>
            <a:off x="1371600" y="0"/>
            <a:ext cx="6400800" cy="57943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a:solidFill>
                  <a:schemeClr val="bg1"/>
                </a:solidFill>
                <a:sym typeface="Wingdings" panose="05000000000000000000" pitchFamily="2" charset="2"/>
              </a:rPr>
              <a:t>观测</a:t>
            </a:r>
            <a:r>
              <a:rPr lang="en-US" altLang="zh-CN" sz="3200">
                <a:solidFill>
                  <a:schemeClr val="bg1"/>
                </a:solidFill>
                <a:sym typeface="Wingdings" panose="05000000000000000000" pitchFamily="2" charset="2"/>
              </a:rPr>
              <a:t>CMB</a:t>
            </a:r>
            <a:r>
              <a:rPr lang="zh-CN" altLang="en-US" sz="3200">
                <a:solidFill>
                  <a:schemeClr val="bg1"/>
                </a:solidFill>
                <a:sym typeface="Wingdings" panose="05000000000000000000" pitchFamily="2" charset="2"/>
              </a:rPr>
              <a:t>可以给出宇宙曲率的信息</a:t>
            </a:r>
            <a:endParaRPr lang="zh-CN" altLang="en-US" sz="3200">
              <a:solidFill>
                <a:schemeClr val="bg1"/>
              </a:solidFill>
              <a:sym typeface="Wingdings" panose="05000000000000000000" pitchFamily="2" charset="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228600" y="533400"/>
            <a:ext cx="2667000" cy="588963"/>
          </a:xfrm>
          <a:prstGeom prst="rect">
            <a:avLst/>
          </a:prstGeom>
          <a:noFill/>
          <a:ln w="9525">
            <a:solidFill>
              <a:schemeClr val="hlink"/>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a:t>暗物质的证据</a:t>
            </a:r>
            <a:endParaRPr lang="zh-CN" altLang="en-US" sz="3200"/>
          </a:p>
        </p:txBody>
      </p:sp>
      <p:sp>
        <p:nvSpPr>
          <p:cNvPr id="60421" name="Text Box 5"/>
          <p:cNvSpPr txBox="1">
            <a:spLocks noChangeArrowheads="1"/>
          </p:cNvSpPr>
          <p:nvPr/>
        </p:nvSpPr>
        <p:spPr bwMode="auto">
          <a:xfrm>
            <a:off x="304800" y="1371600"/>
            <a:ext cx="85344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Char char="ü"/>
            </a:pPr>
            <a:r>
              <a:rPr lang="zh-CN" altLang="en-US" sz="2800"/>
              <a:t>漩涡星系的旋转曲线</a:t>
            </a:r>
            <a:endParaRPr lang="zh-CN" altLang="en-US" sz="2800"/>
          </a:p>
          <a:p>
            <a:pPr>
              <a:spcBef>
                <a:spcPct val="50000"/>
              </a:spcBef>
              <a:buClr>
                <a:schemeClr val="hlink"/>
              </a:buClr>
              <a:buFont typeface="Wingdings" panose="05000000000000000000" pitchFamily="2" charset="2"/>
              <a:buChar char="ü"/>
            </a:pPr>
            <a:r>
              <a:rPr lang="zh-CN" altLang="en-US" sz="2800"/>
              <a:t>星系团的动力学（</a:t>
            </a:r>
            <a:r>
              <a:rPr lang="en-US" altLang="zh-CN" sz="2800"/>
              <a:t>Zwicky 1930s</a:t>
            </a:r>
            <a:r>
              <a:rPr lang="zh-CN" altLang="en-US" sz="2800"/>
              <a:t>，</a:t>
            </a:r>
            <a:r>
              <a:rPr lang="en-US" altLang="zh-CN" sz="2800"/>
              <a:t>Coma</a:t>
            </a:r>
            <a:r>
              <a:rPr lang="zh-CN" altLang="en-US" sz="2800"/>
              <a:t>）</a:t>
            </a:r>
            <a:endParaRPr lang="zh-CN" altLang="en-US" sz="2800"/>
          </a:p>
          <a:p>
            <a:pPr>
              <a:spcBef>
                <a:spcPct val="50000"/>
              </a:spcBef>
              <a:buClr>
                <a:schemeClr val="hlink"/>
              </a:buClr>
              <a:buFont typeface="Wingdings" panose="05000000000000000000" pitchFamily="2" charset="2"/>
              <a:buChar char="ü"/>
            </a:pPr>
            <a:r>
              <a:rPr lang="zh-CN" altLang="en-US" sz="2800"/>
              <a:t>星系中的气体俘获：系统中的总质量</a:t>
            </a:r>
            <a:r>
              <a:rPr lang="en-US" altLang="zh-CN" sz="2800"/>
              <a:t>10</a:t>
            </a:r>
            <a:r>
              <a:rPr lang="zh-CN" altLang="en-US" sz="2800"/>
              <a:t>倍恒星的质量，</a:t>
            </a:r>
            <a:r>
              <a:rPr lang="en-US" altLang="zh-CN" sz="2800"/>
              <a:t>300</a:t>
            </a:r>
            <a:r>
              <a:rPr lang="zh-CN" altLang="en-US" sz="2800"/>
              <a:t>倍气体云的总质量</a:t>
            </a:r>
            <a:endParaRPr lang="zh-CN" altLang="en-US" sz="2800"/>
          </a:p>
        </p:txBody>
      </p:sp>
      <p:pic>
        <p:nvPicPr>
          <p:cNvPr id="60422"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57400" y="3592513"/>
            <a:ext cx="5199063" cy="326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4"/>
          <p:cNvSpPr txBox="1">
            <a:spLocks noChangeArrowheads="1"/>
          </p:cNvSpPr>
          <p:nvPr/>
        </p:nvSpPr>
        <p:spPr bwMode="auto">
          <a:xfrm>
            <a:off x="228600" y="762000"/>
            <a:ext cx="853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Char char="ü"/>
            </a:pPr>
            <a:r>
              <a:rPr lang="zh-CN" altLang="en-US" sz="2800"/>
              <a:t>引力透镜</a:t>
            </a:r>
            <a:endParaRPr lang="zh-CN" altLang="en-US" sz="2800"/>
          </a:p>
        </p:txBody>
      </p:sp>
      <p:pic>
        <p:nvPicPr>
          <p:cNvPr id="61445"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6800" y="1441450"/>
            <a:ext cx="7008813" cy="398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7" name="Text Box 7"/>
          <p:cNvSpPr txBox="1">
            <a:spLocks noChangeArrowheads="1"/>
          </p:cNvSpPr>
          <p:nvPr/>
        </p:nvSpPr>
        <p:spPr bwMode="auto">
          <a:xfrm>
            <a:off x="228600" y="5500688"/>
            <a:ext cx="853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Char char="ü"/>
            </a:pPr>
            <a:r>
              <a:rPr lang="zh-CN" altLang="en-US" sz="2800"/>
              <a:t>暗物质的比例：</a:t>
            </a:r>
            <a:r>
              <a:rPr lang="en-US" altLang="zh-CN" sz="2800"/>
              <a:t>~23%</a:t>
            </a:r>
            <a:r>
              <a:rPr lang="zh-CN" altLang="en-US" sz="2800"/>
              <a:t>，</a:t>
            </a:r>
            <a:r>
              <a:rPr lang="en-US" altLang="zh-CN" sz="2800"/>
              <a:t>CMB</a:t>
            </a:r>
            <a:r>
              <a:rPr lang="zh-CN" altLang="en-US" sz="2800"/>
              <a:t>分析，剩下</a:t>
            </a:r>
            <a:r>
              <a:rPr lang="en-US" altLang="zh-CN" sz="2800"/>
              <a:t>73%</a:t>
            </a:r>
            <a:r>
              <a:rPr lang="zh-CN" altLang="en-US" sz="2800"/>
              <a:t>？</a:t>
            </a:r>
            <a:endParaRPr lang="zh-CN" altLang="en-US" sz="2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124200" y="0"/>
            <a:ext cx="19812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暗能量</a:t>
            </a:r>
            <a:endParaRPr lang="zh-CN" altLang="en-US" sz="4400">
              <a:solidFill>
                <a:schemeClr val="bg1"/>
              </a:solidFill>
            </a:endParaRPr>
          </a:p>
        </p:txBody>
      </p:sp>
      <p:sp>
        <p:nvSpPr>
          <p:cNvPr id="65539" name="Text Box 3"/>
          <p:cNvSpPr txBox="1">
            <a:spLocks noChangeArrowheads="1"/>
          </p:cNvSpPr>
          <p:nvPr/>
        </p:nvSpPr>
        <p:spPr bwMode="auto">
          <a:xfrm>
            <a:off x="323528" y="1143000"/>
            <a:ext cx="8305800" cy="415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90204" pitchFamily="34" charset="0"/>
                <a:ea typeface="宋体" panose="02010600030101010101" pitchFamily="2" charset="-122"/>
              </a:defRPr>
            </a:lvl1pPr>
            <a:lvl2pPr marL="800100" indent="-342900">
              <a:defRPr>
                <a:solidFill>
                  <a:schemeClr val="tx1"/>
                </a:solidFill>
                <a:latin typeface="Arial" panose="020B0604020202090204" pitchFamily="34" charset="0"/>
                <a:ea typeface="宋体" panose="02010600030101010101" pitchFamily="2" charset="-122"/>
              </a:defRPr>
            </a:lvl2pPr>
            <a:lvl3pPr marL="1257300" indent="-342900">
              <a:defRPr>
                <a:solidFill>
                  <a:schemeClr val="tx1"/>
                </a:solidFill>
                <a:latin typeface="Arial" panose="020B0604020202090204" pitchFamily="34" charset="0"/>
                <a:ea typeface="宋体" panose="02010600030101010101" pitchFamily="2" charset="-122"/>
              </a:defRPr>
            </a:lvl3pPr>
            <a:lvl4pPr marL="1714500" indent="-342900">
              <a:defRPr>
                <a:solidFill>
                  <a:schemeClr val="tx1"/>
                </a:solidFill>
                <a:latin typeface="Arial" panose="020B0604020202090204" pitchFamily="34" charset="0"/>
                <a:ea typeface="宋体" panose="02010600030101010101" pitchFamily="2" charset="-122"/>
              </a:defRPr>
            </a:lvl4pPr>
            <a:lvl5pPr marL="2171700" indent="-342900">
              <a:defRPr>
                <a:solidFill>
                  <a:schemeClr val="tx1"/>
                </a:solidFill>
                <a:latin typeface="Arial" panose="020B060402020209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spcBef>
                <a:spcPct val="50000"/>
              </a:spcBef>
              <a:buClr>
                <a:schemeClr val="hlink"/>
              </a:buClr>
              <a:buFont typeface="Wingdings" panose="05000000000000000000" pitchFamily="2" charset="2"/>
              <a:buChar char="ü"/>
            </a:pPr>
            <a:r>
              <a:rPr lang="zh-CN" altLang="en-US" sz="2800" dirty="0"/>
              <a:t>宇宙中</a:t>
            </a:r>
            <a:r>
              <a:rPr lang="en-US" altLang="zh-CN" sz="2800" dirty="0"/>
              <a:t>~73%</a:t>
            </a:r>
            <a:r>
              <a:rPr lang="zh-CN" altLang="en-US" sz="2800" dirty="0"/>
              <a:t>是暗能量：斥力，会使宇宙加速膨胀</a:t>
            </a:r>
            <a:endParaRPr lang="zh-CN" altLang="en-US" sz="2800" dirty="0"/>
          </a:p>
          <a:p>
            <a:pPr>
              <a:spcBef>
                <a:spcPct val="50000"/>
              </a:spcBef>
              <a:buClr>
                <a:schemeClr val="hlink"/>
              </a:buClr>
              <a:buFont typeface="Wingdings" panose="05000000000000000000" pitchFamily="2" charset="2"/>
              <a:buChar char="ü"/>
            </a:pPr>
            <a:r>
              <a:rPr lang="zh-CN" altLang="en-US" sz="2800" dirty="0"/>
              <a:t>开始时，辐射场占主导，接着物质占主导，在这两个阶段，宇宙减速膨胀。再接着暗能量占主导，宇宙加速膨胀</a:t>
            </a:r>
            <a:endParaRPr lang="zh-CN" altLang="en-US" sz="2800" dirty="0"/>
          </a:p>
          <a:p>
            <a:pPr>
              <a:spcBef>
                <a:spcPct val="50000"/>
              </a:spcBef>
              <a:buClr>
                <a:schemeClr val="hlink"/>
              </a:buClr>
              <a:buFont typeface="Wingdings" panose="05000000000000000000" pitchFamily="2" charset="2"/>
              <a:buChar char="ü"/>
            </a:pPr>
            <a:r>
              <a:rPr lang="en-US" altLang="zh-CN" sz="2800" dirty="0" err="1"/>
              <a:t>SNIa</a:t>
            </a:r>
            <a:r>
              <a:rPr lang="zh-CN" altLang="en-US" sz="2800" dirty="0"/>
              <a:t>：具有基本确定的绝对光度和光变曲线：</a:t>
            </a:r>
            <a:r>
              <a:rPr lang="en-US" altLang="zh-CN" sz="2800" dirty="0"/>
              <a:t>Ni56</a:t>
            </a:r>
            <a:r>
              <a:rPr lang="en-US" altLang="zh-CN" sz="2800" dirty="0">
                <a:sym typeface="Wingdings" panose="05000000000000000000" pitchFamily="2" charset="2"/>
              </a:rPr>
              <a:t>Co56Fe56</a:t>
            </a:r>
            <a:endParaRPr lang="en-US" altLang="zh-CN" sz="2800" dirty="0"/>
          </a:p>
          <a:p>
            <a:pPr>
              <a:spcBef>
                <a:spcPct val="50000"/>
              </a:spcBef>
              <a:buClr>
                <a:schemeClr val="hlink"/>
              </a:buClr>
              <a:buFont typeface="Wingdings" panose="05000000000000000000" pitchFamily="2" charset="2"/>
              <a:buChar char="ü"/>
            </a:pPr>
            <a:r>
              <a:rPr lang="zh-CN" altLang="en-US" sz="2800" dirty="0"/>
              <a:t>暗物质存在的证据：用</a:t>
            </a:r>
            <a:r>
              <a:rPr lang="en-US" altLang="zh-CN" sz="2800" dirty="0" err="1"/>
              <a:t>SNIa</a:t>
            </a:r>
            <a:r>
              <a:rPr lang="zh-CN" altLang="en-US" sz="2800" dirty="0"/>
              <a:t>作为标准烛光定距离，造父变星：</a:t>
            </a:r>
            <a:r>
              <a:rPr lang="en-US" altLang="zh-CN" sz="2800" dirty="0"/>
              <a:t>~10-20Mpc</a:t>
            </a:r>
            <a:r>
              <a:rPr lang="zh-CN" altLang="en-US" sz="2800" dirty="0"/>
              <a:t>，</a:t>
            </a:r>
            <a:r>
              <a:rPr lang="en-US" altLang="zh-CN" sz="2800" dirty="0" err="1"/>
              <a:t>SNIa</a:t>
            </a:r>
            <a:r>
              <a:rPr lang="zh-CN" altLang="en-US" sz="2800" dirty="0"/>
              <a:t>：</a:t>
            </a:r>
            <a:r>
              <a:rPr lang="en-US" altLang="zh-CN" sz="2800" dirty="0"/>
              <a:t>~1000Mpc</a:t>
            </a:r>
            <a:endParaRPr lang="en-US" altLang="zh-CN" sz="28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F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52600" y="0"/>
            <a:ext cx="53689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2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 Box 3"/>
          <p:cNvSpPr txBox="1">
            <a:spLocks noChangeArrowheads="1"/>
          </p:cNvSpPr>
          <p:nvPr/>
        </p:nvSpPr>
        <p:spPr bwMode="auto">
          <a:xfrm>
            <a:off x="5940152" y="914400"/>
            <a:ext cx="264687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eaLnBrk="1" hangingPunct="1">
              <a:spcBef>
                <a:spcPct val="50000"/>
              </a:spcBef>
            </a:pPr>
            <a:r>
              <a:rPr kumimoji="0" lang="zh-CN" altLang="en-US" sz="4000" dirty="0">
                <a:solidFill>
                  <a:srgbClr val="FF0000"/>
                </a:solidFill>
              </a:rPr>
              <a:t>太阳系八大行星</a:t>
            </a:r>
            <a:endParaRPr kumimoji="0" lang="zh-CN" altLang="en-US" sz="4000" dirty="0">
              <a:solidFill>
                <a:schemeClr val="bg1"/>
              </a:solidFill>
            </a:endParaRPr>
          </a:p>
          <a:p>
            <a:pPr algn="ctr" eaLnBrk="1" hangingPunct="1">
              <a:spcBef>
                <a:spcPct val="50000"/>
              </a:spcBef>
            </a:pPr>
            <a:r>
              <a:rPr kumimoji="0" lang="zh-CN" altLang="en-US" sz="4000" dirty="0"/>
              <a:t>类地行星（固态星）</a:t>
            </a:r>
            <a:endParaRPr kumimoji="0" lang="zh-CN" altLang="en-US" sz="4000" dirty="0"/>
          </a:p>
          <a:p>
            <a:pPr algn="ctr" eaLnBrk="1" hangingPunct="1">
              <a:spcBef>
                <a:spcPct val="50000"/>
              </a:spcBef>
            </a:pPr>
            <a:r>
              <a:rPr kumimoji="0" lang="zh-CN" altLang="en-US" sz="4000" dirty="0"/>
              <a:t>类木行星（气体星）</a:t>
            </a:r>
            <a:endParaRPr kumimoji="0" lang="zh-CN" altLang="en-US" sz="40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descr="12_universeomega_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00200" y="984250"/>
            <a:ext cx="5943600" cy="5426075"/>
          </a:xfrm>
          <a:prstGeom prst="rect">
            <a:avLst/>
          </a:prstGeom>
          <a:noFill/>
          <a:extLst>
            <a:ext uri="{909E8E84-426E-40DD-AFC4-6F175D3DCCD1}">
              <a14:hiddenFill xmlns:a14="http://schemas.microsoft.com/office/drawing/2010/main">
                <a:solidFill>
                  <a:srgbClr val="FFFFFF"/>
                </a:solidFill>
              </a14:hiddenFill>
            </a:ext>
          </a:extLst>
        </p:spPr>
      </p:pic>
      <p:sp>
        <p:nvSpPr>
          <p:cNvPr id="69638" name="Text Box 6"/>
          <p:cNvSpPr txBox="1">
            <a:spLocks noChangeArrowheads="1"/>
          </p:cNvSpPr>
          <p:nvPr/>
        </p:nvSpPr>
        <p:spPr bwMode="auto">
          <a:xfrm>
            <a:off x="3048000" y="0"/>
            <a:ext cx="2514600" cy="650875"/>
          </a:xfrm>
          <a:prstGeom prst="rect">
            <a:avLst/>
          </a:prstGeom>
          <a:solidFill>
            <a:schemeClr val="hlink"/>
          </a:soli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600">
                <a:solidFill>
                  <a:schemeClr val="bg1"/>
                </a:solidFill>
              </a:rPr>
              <a:t>宇宙的组成</a:t>
            </a:r>
            <a:endParaRPr lang="zh-CN" altLang="en-US" sz="3600">
              <a:solidFill>
                <a:schemeClr val="bg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7413" y="731838"/>
            <a:ext cx="736917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images.china.cn/news/attachement/jpg/site3/20111005/8920507415842830731.jpg"/>
          <p:cNvPicPr>
            <a:picLocks noChangeAspect="1" noChangeArrowheads="1"/>
          </p:cNvPicPr>
          <p:nvPr/>
        </p:nvPicPr>
        <p:blipFill>
          <a:blip r:embed="rId1" cstate="print"/>
          <a:srcRect/>
          <a:stretch>
            <a:fillRect/>
          </a:stretch>
        </p:blipFill>
        <p:spPr bwMode="auto">
          <a:xfrm>
            <a:off x="539552" y="946687"/>
            <a:ext cx="7557217" cy="5794681"/>
          </a:xfrm>
          <a:prstGeom prst="rect">
            <a:avLst/>
          </a:prstGeom>
          <a:noFill/>
          <a:ln w="9525">
            <a:noFill/>
            <a:miter lim="800000"/>
            <a:headEnd/>
            <a:tailEnd/>
          </a:ln>
        </p:spPr>
      </p:pic>
      <p:sp>
        <p:nvSpPr>
          <p:cNvPr id="3" name="Text Box 3"/>
          <p:cNvSpPr txBox="1">
            <a:spLocks noChangeArrowheads="1"/>
          </p:cNvSpPr>
          <p:nvPr/>
        </p:nvSpPr>
        <p:spPr bwMode="auto">
          <a:xfrm>
            <a:off x="2267744" y="118373"/>
            <a:ext cx="3739764" cy="646331"/>
          </a:xfrm>
          <a:prstGeom prst="rect">
            <a:avLst/>
          </a:prstGeom>
          <a:solidFill>
            <a:schemeClr val="bg1"/>
          </a:solidFill>
          <a:ln w="9525">
            <a:solidFill>
              <a:schemeClr val="hlink"/>
            </a:solidFill>
            <a:miter lim="800000"/>
          </a:ln>
        </p:spPr>
        <p:txBody>
          <a:bodyPr wrap="square">
            <a:spAutoFit/>
          </a:bodyPr>
          <a:lstStyle/>
          <a:p>
            <a:pPr>
              <a:spcBef>
                <a:spcPct val="50000"/>
              </a:spcBef>
            </a:pPr>
            <a:r>
              <a:rPr lang="zh-CN" altLang="en-US" sz="3600" dirty="0"/>
              <a:t>宇宙加速膨胀</a:t>
            </a:r>
            <a:endParaRPr lang="zh-CN" altLang="en-US" sz="36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web_prin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800" y="304800"/>
            <a:ext cx="7924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6627" name="AutoShape 3">
            <a:hlinkClick r:id="rId2" action="ppaction://hlinkfile" highlightClick="1"/>
          </p:cNvPr>
          <p:cNvSpPr>
            <a:spLocks noChangeArrowheads="1"/>
          </p:cNvSpPr>
          <p:nvPr/>
        </p:nvSpPr>
        <p:spPr bwMode="auto">
          <a:xfrm>
            <a:off x="1219200" y="6324600"/>
            <a:ext cx="685800" cy="304800"/>
          </a:xfrm>
          <a:prstGeom prst="actionButtonMovie">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628" name="AutoShape 4">
            <a:hlinkClick r:id="rId3" action="ppaction://hlinkfile" highlightClick="1"/>
          </p:cNvPr>
          <p:cNvSpPr>
            <a:spLocks noChangeArrowheads="1"/>
          </p:cNvSpPr>
          <p:nvPr/>
        </p:nvSpPr>
        <p:spPr bwMode="auto">
          <a:xfrm>
            <a:off x="2286000" y="6324600"/>
            <a:ext cx="685800" cy="304800"/>
          </a:xfrm>
          <a:prstGeom prst="actionButtonMovie">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4213" y="209550"/>
            <a:ext cx="7773987" cy="644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819400" y="0"/>
            <a:ext cx="30480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宇宙的命运</a:t>
            </a:r>
            <a:endParaRPr lang="zh-CN" altLang="en-US" sz="4400">
              <a:solidFill>
                <a:schemeClr val="bg1"/>
              </a:solidFill>
            </a:endParaRPr>
          </a:p>
        </p:txBody>
      </p:sp>
      <p:sp>
        <p:nvSpPr>
          <p:cNvPr id="73731" name="Text Box 3"/>
          <p:cNvSpPr txBox="1">
            <a:spLocks noChangeArrowheads="1"/>
          </p:cNvSpPr>
          <p:nvPr/>
        </p:nvSpPr>
        <p:spPr bwMode="auto">
          <a:xfrm>
            <a:off x="179512" y="838200"/>
            <a:ext cx="8305800" cy="586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90204" pitchFamily="34" charset="0"/>
                <a:ea typeface="宋体" panose="02010600030101010101" pitchFamily="2" charset="-122"/>
              </a:defRPr>
            </a:lvl1pPr>
            <a:lvl2pPr marL="800100" indent="-342900">
              <a:defRPr>
                <a:solidFill>
                  <a:schemeClr val="tx1"/>
                </a:solidFill>
                <a:latin typeface="Arial" panose="020B0604020202090204" pitchFamily="34" charset="0"/>
                <a:ea typeface="宋体" panose="02010600030101010101" pitchFamily="2" charset="-122"/>
              </a:defRPr>
            </a:lvl2pPr>
            <a:lvl3pPr marL="1257300" indent="-342900">
              <a:defRPr>
                <a:solidFill>
                  <a:schemeClr val="tx1"/>
                </a:solidFill>
                <a:latin typeface="Arial" panose="020B0604020202090204" pitchFamily="34" charset="0"/>
                <a:ea typeface="宋体" panose="02010600030101010101" pitchFamily="2" charset="-122"/>
              </a:defRPr>
            </a:lvl3pPr>
            <a:lvl4pPr marL="1714500" indent="-342900">
              <a:defRPr>
                <a:solidFill>
                  <a:schemeClr val="tx1"/>
                </a:solidFill>
                <a:latin typeface="Arial" panose="020B0604020202090204" pitchFamily="34" charset="0"/>
                <a:ea typeface="宋体" panose="02010600030101010101" pitchFamily="2" charset="-122"/>
              </a:defRPr>
            </a:lvl4pPr>
            <a:lvl5pPr marL="2171700" indent="-342900">
              <a:defRPr>
                <a:solidFill>
                  <a:schemeClr val="tx1"/>
                </a:solidFill>
                <a:latin typeface="Arial" panose="020B060402020209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spcBef>
                <a:spcPct val="50000"/>
              </a:spcBef>
              <a:buClr>
                <a:schemeClr val="hlink"/>
              </a:buClr>
              <a:buFont typeface="Wingdings" panose="05000000000000000000" pitchFamily="2" charset="2"/>
              <a:buChar char="ü"/>
            </a:pPr>
            <a:r>
              <a:rPr lang="zh-CN" altLang="en-US" sz="2800" dirty="0"/>
              <a:t>目前宇宙的加速膨胀</a:t>
            </a:r>
            <a:endParaRPr lang="zh-CN" altLang="en-US" sz="2800" dirty="0"/>
          </a:p>
          <a:p>
            <a:pPr>
              <a:spcBef>
                <a:spcPct val="50000"/>
              </a:spcBef>
              <a:buClr>
                <a:schemeClr val="hlink"/>
              </a:buClr>
              <a:buFont typeface="Wingdings" panose="05000000000000000000" pitchFamily="2" charset="2"/>
              <a:buChar char="ü"/>
            </a:pPr>
            <a:r>
              <a:rPr lang="zh-CN" altLang="en-US" sz="2800" dirty="0"/>
              <a:t>将来智慧生命的视界增加，但是，其它星系快速移出视界，除了自己的星系（本星系群合并成一个星系），宇宙空无一物！</a:t>
            </a:r>
            <a:endParaRPr lang="zh-CN" altLang="en-US" sz="2800" dirty="0"/>
          </a:p>
          <a:p>
            <a:pPr>
              <a:spcBef>
                <a:spcPct val="50000"/>
              </a:spcBef>
              <a:buClr>
                <a:schemeClr val="hlink"/>
              </a:buClr>
              <a:buFont typeface="Wingdings" panose="05000000000000000000" pitchFamily="2" charset="2"/>
              <a:buChar char="ü"/>
            </a:pPr>
            <a:r>
              <a:rPr lang="zh-CN" altLang="en-US" sz="2800" dirty="0"/>
              <a:t>无法了解宇宙的信息：</a:t>
            </a:r>
            <a:r>
              <a:rPr lang="en-US" altLang="zh-CN" sz="2800" dirty="0"/>
              <a:t>CMB</a:t>
            </a:r>
            <a:r>
              <a:rPr lang="zh-CN" altLang="en-US" sz="2800" dirty="0"/>
              <a:t>温度太低，无法探测</a:t>
            </a:r>
            <a:endParaRPr lang="zh-CN" altLang="en-US" sz="2800" dirty="0"/>
          </a:p>
          <a:p>
            <a:pPr>
              <a:spcBef>
                <a:spcPct val="50000"/>
              </a:spcBef>
              <a:buClr>
                <a:schemeClr val="hlink"/>
              </a:buClr>
              <a:buFont typeface="Wingdings" panose="05000000000000000000" pitchFamily="2" charset="2"/>
              <a:buChar char="ü"/>
            </a:pPr>
            <a:r>
              <a:rPr lang="zh-CN" altLang="en-US" sz="2800" dirty="0"/>
              <a:t>可以从星系的化学丰度知道星系的年龄，但是，无法知道宇宙的演化，例如是否起源于</a:t>
            </a:r>
            <a:r>
              <a:rPr lang="en-US" altLang="zh-CN" sz="2800" dirty="0"/>
              <a:t>Big Bang</a:t>
            </a:r>
            <a:endParaRPr lang="en-US" altLang="zh-CN" sz="2800" dirty="0"/>
          </a:p>
          <a:p>
            <a:pPr>
              <a:spcBef>
                <a:spcPct val="50000"/>
              </a:spcBef>
              <a:buClr>
                <a:schemeClr val="hlink"/>
              </a:buClr>
              <a:buFont typeface="Wingdings" panose="05000000000000000000" pitchFamily="2" charset="2"/>
              <a:buChar char="ü"/>
            </a:pPr>
            <a:r>
              <a:rPr lang="zh-CN" altLang="en-US" sz="2800" dirty="0"/>
              <a:t>目前：暗物质和暗能量相当，而且</a:t>
            </a:r>
            <a:r>
              <a:rPr lang="en-US" altLang="zh-CN" sz="2800" dirty="0"/>
              <a:t>CMB</a:t>
            </a:r>
            <a:r>
              <a:rPr lang="zh-CN" altLang="en-US" sz="2800" dirty="0"/>
              <a:t>可测</a:t>
            </a:r>
            <a:endParaRPr lang="zh-CN" altLang="en-US" sz="2800" dirty="0"/>
          </a:p>
          <a:p>
            <a:pPr>
              <a:spcBef>
                <a:spcPct val="50000"/>
              </a:spcBef>
              <a:buClr>
                <a:schemeClr val="hlink"/>
              </a:buClr>
              <a:buFont typeface="Wingdings" panose="05000000000000000000" pitchFamily="2" charset="2"/>
              <a:buChar char="ü"/>
            </a:pPr>
            <a:r>
              <a:rPr lang="zh-CN" altLang="en-US" sz="2800" dirty="0">
                <a:latin typeface="宋体" panose="02010600030101010101" pitchFamily="2" charset="-122"/>
              </a:rPr>
              <a:t>如果宇宙太年轻，暗能量不起主要作用，无法知道暗能量的存在；如果太老，无法知道宇宙的膨胀，恒星都已死亡，无法知道它们的演化！</a:t>
            </a:r>
            <a:endParaRPr lang="zh-CN" altLang="el-GR" sz="2800" dirty="0">
              <a:latin typeface="宋体" panose="02010600030101010101" pitchFamily="2"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347665" y="2420938"/>
            <a:ext cx="5184775" cy="1570037"/>
          </a:xfrm>
          <a:prstGeom prst="rect">
            <a:avLst/>
          </a:prstGeom>
          <a:noFill/>
          <a:ln w="9525">
            <a:noFill/>
            <a:miter lim="800000"/>
          </a:ln>
        </p:spPr>
        <p:txBody>
          <a:bodyPr>
            <a:spAutoFit/>
          </a:bodyPr>
          <a:lstStyle/>
          <a:p>
            <a:r>
              <a:rPr lang="zh-CN" altLang="en-US" sz="9600" dirty="0"/>
              <a:t>谢谢！</a:t>
            </a:r>
            <a:endParaRPr lang="zh-CN" altLang="en-US" sz="9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04800" y="0"/>
            <a:ext cx="8458200" cy="823913"/>
          </a:xfrm>
          <a:prstGeom prst="rect">
            <a:avLst/>
          </a:prstGeom>
          <a:noFill/>
          <a:ln w="9525">
            <a:noFill/>
            <a:miter lim="800000"/>
          </a:ln>
        </p:spPr>
        <p:txBody>
          <a:bodyPr>
            <a:spAutoFit/>
          </a:bodyPr>
          <a:lstStyle/>
          <a:p>
            <a:pPr algn="ctr" eaLnBrk="0" hangingPunct="0">
              <a:spcBef>
                <a:spcPct val="50000"/>
              </a:spcBef>
            </a:pPr>
            <a:r>
              <a:rPr lang="zh-CN" altLang="en-US" sz="4800" dirty="0">
                <a:solidFill>
                  <a:schemeClr val="tx2"/>
                </a:solidFill>
                <a:latin typeface="Times New Roman" panose="02020603050405020304" pitchFamily="18" charset="0"/>
              </a:rPr>
              <a:t>动力学方法</a:t>
            </a:r>
            <a:endParaRPr lang="zh-CN" altLang="en-US" sz="4800" dirty="0">
              <a:solidFill>
                <a:schemeClr val="tx2"/>
              </a:solidFill>
              <a:latin typeface="Times New Roman" panose="02020603050405020304" pitchFamily="18" charset="0"/>
            </a:endParaRPr>
          </a:p>
        </p:txBody>
      </p:sp>
      <p:sp>
        <p:nvSpPr>
          <p:cNvPr id="14339" name="Text Box 3"/>
          <p:cNvSpPr txBox="1">
            <a:spLocks noChangeArrowheads="1"/>
          </p:cNvSpPr>
          <p:nvPr/>
        </p:nvSpPr>
        <p:spPr bwMode="auto">
          <a:xfrm>
            <a:off x="1447800" y="3352800"/>
            <a:ext cx="5105400" cy="641350"/>
          </a:xfrm>
          <a:prstGeom prst="rect">
            <a:avLst/>
          </a:prstGeom>
          <a:noFill/>
          <a:ln w="9525">
            <a:noFill/>
            <a:miter lim="800000"/>
          </a:ln>
        </p:spPr>
        <p:txBody>
          <a:bodyPr>
            <a:spAutoFit/>
          </a:bodyPr>
          <a:lstStyle/>
          <a:p>
            <a:pPr eaLnBrk="0" hangingPunct="0"/>
            <a:r>
              <a:rPr lang="zh-CN" altLang="en-US" sz="3600" u="sng">
                <a:solidFill>
                  <a:srgbClr val="7A0300"/>
                </a:solidFill>
                <a:latin typeface="Times New Roman" panose="02020603050405020304" pitchFamily="18" charset="0"/>
              </a:rPr>
              <a:t>原理</a:t>
            </a:r>
            <a:endParaRPr lang="zh-CN" altLang="en-US" sz="3600">
              <a:solidFill>
                <a:srgbClr val="7A0300"/>
              </a:solidFill>
              <a:latin typeface="Times New Roman" panose="02020603050405020304" pitchFamily="18" charset="0"/>
            </a:endParaRPr>
          </a:p>
        </p:txBody>
      </p:sp>
      <p:sp>
        <p:nvSpPr>
          <p:cNvPr id="14340" name="Text Box 4"/>
          <p:cNvSpPr txBox="1">
            <a:spLocks noChangeArrowheads="1"/>
          </p:cNvSpPr>
          <p:nvPr/>
        </p:nvSpPr>
        <p:spPr bwMode="auto">
          <a:xfrm>
            <a:off x="1524000" y="3886200"/>
            <a:ext cx="6324600" cy="641350"/>
          </a:xfrm>
          <a:prstGeom prst="rect">
            <a:avLst/>
          </a:prstGeom>
          <a:noFill/>
          <a:ln w="9525">
            <a:noFill/>
            <a:miter lim="800000"/>
          </a:ln>
        </p:spPr>
        <p:txBody>
          <a:bodyPr>
            <a:spAutoFit/>
          </a:bodyPr>
          <a:lstStyle/>
          <a:p>
            <a:pPr eaLnBrk="0" hangingPunct="0">
              <a:buFontTx/>
              <a:buChar char="•"/>
            </a:pPr>
            <a:r>
              <a:rPr lang="zh-CN" altLang="en-US" sz="3600">
                <a:solidFill>
                  <a:schemeClr val="tx2"/>
                </a:solidFill>
                <a:latin typeface="Times New Roman" panose="02020603050405020304" pitchFamily="18" charset="0"/>
              </a:rPr>
              <a:t>行星围绕恒星运动</a:t>
            </a:r>
            <a:endParaRPr lang="zh-CN" altLang="en-US" sz="3600">
              <a:solidFill>
                <a:schemeClr val="tx2"/>
              </a:solidFill>
              <a:latin typeface="Times New Roman" panose="02020603050405020304" pitchFamily="18" charset="0"/>
            </a:endParaRPr>
          </a:p>
        </p:txBody>
      </p:sp>
      <p:sp>
        <p:nvSpPr>
          <p:cNvPr id="14341" name="Text Box 5"/>
          <p:cNvSpPr txBox="1">
            <a:spLocks noChangeArrowheads="1"/>
          </p:cNvSpPr>
          <p:nvPr/>
        </p:nvSpPr>
        <p:spPr bwMode="auto">
          <a:xfrm>
            <a:off x="1524000" y="4419600"/>
            <a:ext cx="6324600" cy="1190625"/>
          </a:xfrm>
          <a:prstGeom prst="rect">
            <a:avLst/>
          </a:prstGeom>
          <a:noFill/>
          <a:ln w="9525">
            <a:noFill/>
            <a:miter lim="800000"/>
          </a:ln>
        </p:spPr>
        <p:txBody>
          <a:bodyPr>
            <a:spAutoFit/>
          </a:bodyPr>
          <a:lstStyle/>
          <a:p>
            <a:pPr eaLnBrk="0" hangingPunct="0">
              <a:buFontTx/>
              <a:buChar char="•"/>
            </a:pPr>
            <a:r>
              <a:rPr lang="zh-CN" altLang="en-US" sz="3600" dirty="0">
                <a:solidFill>
                  <a:schemeClr val="tx2"/>
                </a:solidFill>
                <a:latin typeface="Times New Roman" panose="02020603050405020304" pitchFamily="18" charset="0"/>
              </a:rPr>
              <a:t>恒星也围绕质心运动（轨道半径小）</a:t>
            </a:r>
            <a:endParaRPr lang="zh-CN" altLang="en-US" sz="3600" dirty="0">
              <a:solidFill>
                <a:schemeClr val="tx2"/>
              </a:solidFill>
              <a:latin typeface="Times New Roman" panose="02020603050405020304" pitchFamily="18" charset="0"/>
            </a:endParaRPr>
          </a:p>
        </p:txBody>
      </p:sp>
      <p:sp>
        <p:nvSpPr>
          <p:cNvPr id="14342" name="Text Box 6"/>
          <p:cNvSpPr txBox="1">
            <a:spLocks noChangeArrowheads="1"/>
          </p:cNvSpPr>
          <p:nvPr/>
        </p:nvSpPr>
        <p:spPr bwMode="auto">
          <a:xfrm>
            <a:off x="1524000" y="5576887"/>
            <a:ext cx="6792416" cy="646331"/>
          </a:xfrm>
          <a:prstGeom prst="rect">
            <a:avLst/>
          </a:prstGeom>
          <a:noFill/>
          <a:ln w="9525">
            <a:noFill/>
            <a:miter lim="800000"/>
          </a:ln>
        </p:spPr>
        <p:txBody>
          <a:bodyPr wrap="square">
            <a:spAutoFit/>
          </a:bodyPr>
          <a:lstStyle/>
          <a:p>
            <a:pPr eaLnBrk="0" hangingPunct="0">
              <a:buFontTx/>
              <a:buChar char="•"/>
            </a:pPr>
            <a:r>
              <a:rPr lang="zh-CN" altLang="en-US" sz="3600" dirty="0">
                <a:solidFill>
                  <a:schemeClr val="tx2"/>
                </a:solidFill>
                <a:latin typeface="Times New Roman" panose="02020603050405020304" pitchFamily="18" charset="0"/>
              </a:rPr>
              <a:t>恒星的运动比行星的运动好测量</a:t>
            </a:r>
            <a:endParaRPr lang="zh-CN" altLang="en-US" sz="3600" dirty="0">
              <a:solidFill>
                <a:schemeClr val="tx2"/>
              </a:solidFill>
              <a:latin typeface="Times New Roman" panose="02020603050405020304" pitchFamily="18" charset="0"/>
            </a:endParaRPr>
          </a:p>
        </p:txBody>
      </p:sp>
      <p:pic>
        <p:nvPicPr>
          <p:cNvPr id="14343" name="Picture 7" descr="Orbit3"/>
          <p:cNvPicPr>
            <a:picLocks noChangeAspect="1" noChangeArrowheads="1" noCrop="1"/>
          </p:cNvPicPr>
          <p:nvPr/>
        </p:nvPicPr>
        <p:blipFill>
          <a:blip r:embed="rId1" cstate="print"/>
          <a:srcRect/>
          <a:stretch>
            <a:fillRect/>
          </a:stretch>
        </p:blipFill>
        <p:spPr bwMode="auto">
          <a:xfrm>
            <a:off x="6012160" y="1143000"/>
            <a:ext cx="1905000" cy="1905000"/>
          </a:xfrm>
          <a:prstGeom prst="rect">
            <a:avLst/>
          </a:prstGeom>
          <a:noFill/>
          <a:ln w="9525">
            <a:noFill/>
            <a:miter lim="800000"/>
            <a:headEnd/>
            <a:tailEnd/>
          </a:ln>
        </p:spPr>
      </p:pic>
      <p:sp>
        <p:nvSpPr>
          <p:cNvPr id="14344" name="Text Box 8"/>
          <p:cNvSpPr txBox="1">
            <a:spLocks noChangeArrowheads="1"/>
          </p:cNvSpPr>
          <p:nvPr/>
        </p:nvSpPr>
        <p:spPr bwMode="auto">
          <a:xfrm>
            <a:off x="1115616" y="980728"/>
            <a:ext cx="3810000" cy="1739900"/>
          </a:xfrm>
          <a:prstGeom prst="rect">
            <a:avLst/>
          </a:prstGeom>
          <a:noFill/>
          <a:ln w="9525">
            <a:noFill/>
            <a:miter lim="800000"/>
          </a:ln>
        </p:spPr>
        <p:txBody>
          <a:bodyPr>
            <a:spAutoFit/>
          </a:bodyPr>
          <a:lstStyle/>
          <a:p>
            <a:pPr eaLnBrk="0" hangingPunct="0">
              <a:buFontTx/>
              <a:buChar char="•"/>
            </a:pPr>
            <a:r>
              <a:rPr lang="zh-CN" altLang="en-US" sz="3600" dirty="0">
                <a:latin typeface="Times New Roman" panose="02020603050405020304" pitchFamily="18" charset="0"/>
              </a:rPr>
              <a:t>视向速度法</a:t>
            </a:r>
            <a:endParaRPr lang="zh-CN" altLang="en-US" sz="3600" dirty="0">
              <a:latin typeface="Times New Roman" panose="02020603050405020304" pitchFamily="18" charset="0"/>
            </a:endParaRPr>
          </a:p>
          <a:p>
            <a:pPr eaLnBrk="0" hangingPunct="0">
              <a:buFontTx/>
              <a:buChar char="•"/>
            </a:pPr>
            <a:r>
              <a:rPr lang="zh-CN" altLang="en-US" sz="3600" dirty="0">
                <a:latin typeface="Times New Roman" panose="02020603050405020304" pitchFamily="18" charset="0"/>
              </a:rPr>
              <a:t>脉冲星计时法</a:t>
            </a:r>
            <a:endParaRPr lang="zh-CN" altLang="en-US" sz="3600" dirty="0">
              <a:latin typeface="Times New Roman" panose="02020603050405020304" pitchFamily="18" charset="0"/>
            </a:endParaRPr>
          </a:p>
          <a:p>
            <a:pPr eaLnBrk="0" hangingPunct="0">
              <a:buFontTx/>
              <a:buChar char="•"/>
            </a:pPr>
            <a:r>
              <a:rPr lang="zh-CN" altLang="en-US" sz="3600" dirty="0">
                <a:latin typeface="Times New Roman" panose="02020603050405020304" pitchFamily="18" charset="0"/>
              </a:rPr>
              <a:t>天体测量法</a:t>
            </a:r>
            <a:endParaRPr lang="zh-CN" altLang="en-US" sz="3600" dirty="0">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04800" y="0"/>
            <a:ext cx="845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lgn="ctr">
              <a:spcBef>
                <a:spcPct val="50000"/>
              </a:spcBef>
              <a:buFontTx/>
              <a:buNone/>
            </a:pPr>
            <a:r>
              <a:rPr lang="zh-CN" altLang="en-US" sz="4800" dirty="0">
                <a:solidFill>
                  <a:schemeClr val="accent1"/>
                </a:solidFill>
                <a:latin typeface="Times New Roman" panose="02020603050405020304" pitchFamily="18" charset="0"/>
              </a:rPr>
              <a:t>脉冲星计时法</a:t>
            </a:r>
            <a:endParaRPr lang="zh-CN" altLang="en-US" sz="4800" dirty="0">
              <a:solidFill>
                <a:schemeClr val="accent1"/>
              </a:solidFill>
              <a:latin typeface="Times New Roman" panose="02020603050405020304" pitchFamily="18" charset="0"/>
            </a:endParaRPr>
          </a:p>
        </p:txBody>
      </p:sp>
      <p:sp>
        <p:nvSpPr>
          <p:cNvPr id="29699" name="Text Box 3"/>
          <p:cNvSpPr txBox="1">
            <a:spLocks noChangeArrowheads="1"/>
          </p:cNvSpPr>
          <p:nvPr/>
        </p:nvSpPr>
        <p:spPr bwMode="auto">
          <a:xfrm>
            <a:off x="228600" y="5041900"/>
            <a:ext cx="4495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pPr>
            <a:r>
              <a:rPr lang="zh-CN" altLang="en-US" sz="3600" u="sng" dirty="0">
                <a:latin typeface="Times New Roman" panose="02020603050405020304" pitchFamily="18" charset="0"/>
              </a:rPr>
              <a:t>非常灵敏</a:t>
            </a:r>
            <a:endParaRPr lang="zh-CN" altLang="en-US" sz="3600" u="sng" dirty="0">
              <a:latin typeface="Times New Roman" panose="02020603050405020304" pitchFamily="18" charset="0"/>
            </a:endParaRPr>
          </a:p>
          <a:p>
            <a:pPr>
              <a:spcBef>
                <a:spcPct val="0"/>
              </a:spcBef>
            </a:pPr>
            <a:r>
              <a:rPr lang="zh-CN" altLang="en-US" sz="3600" dirty="0">
                <a:latin typeface="Times New Roman" panose="02020603050405020304" pitchFamily="18" charset="0"/>
              </a:rPr>
              <a:t>便宜</a:t>
            </a:r>
            <a:endParaRPr lang="zh-CN" altLang="en-US" sz="3600" dirty="0">
              <a:latin typeface="Times New Roman" panose="02020603050405020304" pitchFamily="18" charset="0"/>
            </a:endParaRPr>
          </a:p>
          <a:p>
            <a:pPr>
              <a:spcBef>
                <a:spcPct val="0"/>
              </a:spcBef>
            </a:pPr>
            <a:r>
              <a:rPr lang="zh-CN" altLang="en-US" sz="3600" dirty="0">
                <a:latin typeface="Times New Roman" panose="02020603050405020304" pitchFamily="18" charset="0"/>
              </a:rPr>
              <a:t>可探测小质量的行星</a:t>
            </a:r>
            <a:endParaRPr lang="zh-CN" altLang="en-US" sz="3600" dirty="0">
              <a:latin typeface="Times New Roman" panose="02020603050405020304" pitchFamily="18" charset="0"/>
            </a:endParaRPr>
          </a:p>
        </p:txBody>
      </p:sp>
      <p:sp>
        <p:nvSpPr>
          <p:cNvPr id="29700" name="Text Box 4"/>
          <p:cNvSpPr txBox="1">
            <a:spLocks noChangeArrowheads="1"/>
          </p:cNvSpPr>
          <p:nvPr/>
        </p:nvSpPr>
        <p:spPr bwMode="auto">
          <a:xfrm>
            <a:off x="3657600" y="44958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buFontTx/>
              <a:buNone/>
            </a:pPr>
            <a:r>
              <a:rPr lang="zh-CN" altLang="en-US" sz="3600" b="1" u="sng">
                <a:solidFill>
                  <a:srgbClr val="7A0300"/>
                </a:solidFill>
                <a:latin typeface="Times New Roman" panose="02020603050405020304" pitchFamily="18" charset="0"/>
              </a:rPr>
              <a:t>缺点：</a:t>
            </a:r>
            <a:endParaRPr lang="zh-CN" altLang="en-US" sz="3600" b="1">
              <a:solidFill>
                <a:srgbClr val="7A0300"/>
              </a:solidFill>
              <a:latin typeface="Times New Roman" panose="02020603050405020304" pitchFamily="18" charset="0"/>
            </a:endParaRPr>
          </a:p>
        </p:txBody>
      </p:sp>
      <p:sp>
        <p:nvSpPr>
          <p:cNvPr id="29701" name="Text Box 5"/>
          <p:cNvSpPr txBox="1">
            <a:spLocks noChangeArrowheads="1"/>
          </p:cNvSpPr>
          <p:nvPr/>
        </p:nvSpPr>
        <p:spPr bwMode="auto">
          <a:xfrm>
            <a:off x="3733800" y="5029200"/>
            <a:ext cx="4654624"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pPr>
            <a:r>
              <a:rPr lang="zh-CN" altLang="en-US" sz="3600" dirty="0">
                <a:latin typeface="Times New Roman" panose="02020603050405020304" pitchFamily="18" charset="0"/>
              </a:rPr>
              <a:t>仅对脉冲星系统适用</a:t>
            </a:r>
            <a:endParaRPr lang="zh-CN" altLang="en-US" sz="3600" dirty="0">
              <a:latin typeface="Times New Roman" panose="02020603050405020304" pitchFamily="18" charset="0"/>
            </a:endParaRPr>
          </a:p>
        </p:txBody>
      </p:sp>
      <p:sp>
        <p:nvSpPr>
          <p:cNvPr id="29702" name="Text Box 6"/>
          <p:cNvSpPr txBox="1">
            <a:spLocks noChangeArrowheads="1"/>
          </p:cNvSpPr>
          <p:nvPr/>
        </p:nvSpPr>
        <p:spPr bwMode="auto">
          <a:xfrm>
            <a:off x="228600" y="44323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buFontTx/>
              <a:buNone/>
            </a:pPr>
            <a:r>
              <a:rPr lang="zh-CN" altLang="en-US" sz="3600" b="1" u="sng">
                <a:solidFill>
                  <a:srgbClr val="7A0300"/>
                </a:solidFill>
                <a:latin typeface="Times New Roman" panose="02020603050405020304" pitchFamily="18" charset="0"/>
              </a:rPr>
              <a:t>优点：</a:t>
            </a:r>
            <a:endParaRPr lang="zh-CN" altLang="en-US" sz="3600" b="1">
              <a:solidFill>
                <a:srgbClr val="7A0300"/>
              </a:solidFill>
              <a:latin typeface="Times New Roman" panose="02020603050405020304" pitchFamily="18" charset="0"/>
            </a:endParaRPr>
          </a:p>
        </p:txBody>
      </p:sp>
      <p:sp>
        <p:nvSpPr>
          <p:cNvPr id="29703" name="Text Box 7"/>
          <p:cNvSpPr txBox="1">
            <a:spLocks noChangeArrowheads="1"/>
          </p:cNvSpPr>
          <p:nvPr/>
        </p:nvSpPr>
        <p:spPr bwMode="auto">
          <a:xfrm>
            <a:off x="152400" y="8382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buFontTx/>
              <a:buNone/>
            </a:pPr>
            <a:r>
              <a:rPr lang="zh-CN" altLang="en-US" sz="3600" b="1" u="sng">
                <a:solidFill>
                  <a:srgbClr val="7A0300"/>
                </a:solidFill>
                <a:latin typeface="Times New Roman" panose="02020603050405020304" pitchFamily="18" charset="0"/>
              </a:rPr>
              <a:t>原理</a:t>
            </a:r>
            <a:endParaRPr lang="zh-CN" altLang="en-US" sz="3600" b="1">
              <a:solidFill>
                <a:srgbClr val="7A0300"/>
              </a:solidFill>
              <a:latin typeface="Times New Roman" panose="02020603050405020304" pitchFamily="18" charset="0"/>
            </a:endParaRPr>
          </a:p>
        </p:txBody>
      </p:sp>
      <p:sp>
        <p:nvSpPr>
          <p:cNvPr id="29704" name="Text Box 8"/>
          <p:cNvSpPr txBox="1">
            <a:spLocks noChangeArrowheads="1"/>
          </p:cNvSpPr>
          <p:nvPr/>
        </p:nvSpPr>
        <p:spPr bwMode="auto">
          <a:xfrm>
            <a:off x="228600" y="1371600"/>
            <a:ext cx="739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pPr>
            <a:r>
              <a:rPr lang="zh-CN" altLang="en-US" sz="3600" dirty="0">
                <a:latin typeface="Times New Roman" panose="02020603050405020304" pitchFamily="18" charset="0"/>
              </a:rPr>
              <a:t>脉冲星发射非常有规则的信号</a:t>
            </a:r>
            <a:endParaRPr lang="zh-CN" altLang="en-US" sz="3600" dirty="0">
              <a:latin typeface="Times New Roman" panose="02020603050405020304" pitchFamily="18" charset="0"/>
            </a:endParaRPr>
          </a:p>
        </p:txBody>
      </p:sp>
      <p:sp>
        <p:nvSpPr>
          <p:cNvPr id="29705" name="Text Box 9"/>
          <p:cNvSpPr txBox="1">
            <a:spLocks noChangeArrowheads="1"/>
          </p:cNvSpPr>
          <p:nvPr/>
        </p:nvSpPr>
        <p:spPr bwMode="auto">
          <a:xfrm>
            <a:off x="228600" y="190500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pPr>
            <a:r>
              <a:rPr lang="zh-CN" altLang="en-US" sz="3600" dirty="0">
                <a:latin typeface="Times New Roman" panose="02020603050405020304" pitchFamily="18" charset="0"/>
              </a:rPr>
              <a:t>脉冲星到地球的距离略有变化</a:t>
            </a:r>
            <a:endParaRPr lang="zh-CN" altLang="en-US" sz="3600" dirty="0">
              <a:latin typeface="Times New Roman" panose="02020603050405020304" pitchFamily="18" charset="0"/>
            </a:endParaRPr>
          </a:p>
        </p:txBody>
      </p:sp>
      <p:pic>
        <p:nvPicPr>
          <p:cNvPr id="29706" name="Picture 10" descr="Orbit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6598023" y="2625912"/>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 Box 11"/>
          <p:cNvSpPr txBox="1">
            <a:spLocks noChangeArrowheads="1"/>
          </p:cNvSpPr>
          <p:nvPr/>
        </p:nvSpPr>
        <p:spPr bwMode="auto">
          <a:xfrm>
            <a:off x="228600" y="2406650"/>
            <a:ext cx="609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pPr>
            <a:r>
              <a:rPr lang="en-US" altLang="zh-CN" sz="3600">
                <a:latin typeface="Times New Roman" panose="02020603050405020304" pitchFamily="18" charset="0"/>
              </a:rPr>
              <a:t>Doppler</a:t>
            </a:r>
            <a:r>
              <a:rPr lang="zh-CN" altLang="en-US" sz="3600">
                <a:latin typeface="Times New Roman" panose="02020603050405020304" pitchFamily="18" charset="0"/>
              </a:rPr>
              <a:t>效应</a:t>
            </a:r>
            <a:endParaRPr lang="zh-CN" altLang="en-US" sz="3600">
              <a:latin typeface="Times New Roman" panose="02020603050405020304" pitchFamily="18" charset="0"/>
            </a:endParaRPr>
          </a:p>
        </p:txBody>
      </p:sp>
      <p:grpSp>
        <p:nvGrpSpPr>
          <p:cNvPr id="29708" name="Group 12"/>
          <p:cNvGrpSpPr/>
          <p:nvPr/>
        </p:nvGrpSpPr>
        <p:grpSpPr bwMode="auto">
          <a:xfrm>
            <a:off x="533400" y="3276600"/>
            <a:ext cx="609600" cy="533400"/>
            <a:chOff x="960" y="1680"/>
            <a:chExt cx="384" cy="336"/>
          </a:xfrm>
        </p:grpSpPr>
        <p:sp>
          <p:nvSpPr>
            <p:cNvPr id="29727" name="Arc 13"/>
            <p:cNvSpPr/>
            <p:nvPr/>
          </p:nvSpPr>
          <p:spPr bwMode="auto">
            <a:xfrm>
              <a:off x="960" y="1680"/>
              <a:ext cx="384" cy="321"/>
            </a:xfrm>
            <a:custGeom>
              <a:avLst/>
              <a:gdLst>
                <a:gd name="T0" fmla="*/ 0 w 21600"/>
                <a:gd name="T1" fmla="*/ 0 h 20587"/>
                <a:gd name="T2" fmla="*/ 0 w 21600"/>
                <a:gd name="T3" fmla="*/ 0 h 20587"/>
                <a:gd name="T4" fmla="*/ 0 w 21600"/>
                <a:gd name="T5" fmla="*/ 0 h 20587"/>
                <a:gd name="T6" fmla="*/ 0 60000 65536"/>
                <a:gd name="T7" fmla="*/ 0 60000 65536"/>
                <a:gd name="T8" fmla="*/ 0 60000 65536"/>
                <a:gd name="T9" fmla="*/ 0 w 21600"/>
                <a:gd name="T10" fmla="*/ 0 h 20587"/>
                <a:gd name="T11" fmla="*/ 21600 w 21600"/>
                <a:gd name="T12" fmla="*/ 20587 h 20587"/>
              </a:gdLst>
              <a:ahLst/>
              <a:cxnLst>
                <a:cxn ang="T6">
                  <a:pos x="T0" y="T1"/>
                </a:cxn>
                <a:cxn ang="T7">
                  <a:pos x="T2" y="T3"/>
                </a:cxn>
                <a:cxn ang="T8">
                  <a:pos x="T4" y="T5"/>
                </a:cxn>
              </a:cxnLst>
              <a:rect l="T9" t="T10" r="T11" b="T12"/>
              <a:pathLst>
                <a:path w="21600" h="20587" fill="none" extrusionOk="0">
                  <a:moveTo>
                    <a:pt x="19223" y="-1"/>
                  </a:moveTo>
                  <a:cubicBezTo>
                    <a:pt x="20785" y="3048"/>
                    <a:pt x="21600" y="6424"/>
                    <a:pt x="21600" y="9850"/>
                  </a:cubicBezTo>
                  <a:cubicBezTo>
                    <a:pt x="21600" y="13617"/>
                    <a:pt x="20614" y="17318"/>
                    <a:pt x="18742" y="20587"/>
                  </a:cubicBezTo>
                </a:path>
                <a:path w="21600" h="20587" stroke="0" extrusionOk="0">
                  <a:moveTo>
                    <a:pt x="19223" y="-1"/>
                  </a:moveTo>
                  <a:cubicBezTo>
                    <a:pt x="20785" y="3048"/>
                    <a:pt x="21600" y="6424"/>
                    <a:pt x="21600" y="9850"/>
                  </a:cubicBezTo>
                  <a:cubicBezTo>
                    <a:pt x="21600" y="13617"/>
                    <a:pt x="20614" y="17318"/>
                    <a:pt x="18742" y="20587"/>
                  </a:cubicBezTo>
                  <a:lnTo>
                    <a:pt x="0" y="9850"/>
                  </a:lnTo>
                  <a:lnTo>
                    <a:pt x="19223" y="-1"/>
                  </a:lnTo>
                  <a:close/>
                </a:path>
              </a:pathLst>
            </a:custGeom>
            <a:solidFill>
              <a:schemeClr val="bg1"/>
            </a:solidFill>
            <a:ln w="9525">
              <a:solidFill>
                <a:schemeClr val="bg1"/>
              </a:solidFill>
              <a:round/>
            </a:ln>
          </p:spPr>
          <p:txBody>
            <a:bodyPr wrap="none" anchor="ctr"/>
            <a:lstStyle/>
            <a:p>
              <a:endParaRPr lang="zh-CN" altLang="en-US"/>
            </a:p>
          </p:txBody>
        </p:sp>
        <p:sp>
          <p:nvSpPr>
            <p:cNvPr id="29728" name="Oval 14"/>
            <p:cNvSpPr>
              <a:spLocks noChangeArrowheads="1"/>
            </p:cNvSpPr>
            <p:nvPr/>
          </p:nvSpPr>
          <p:spPr bwMode="auto">
            <a:xfrm>
              <a:off x="1248" y="1728"/>
              <a:ext cx="96" cy="240"/>
            </a:xfrm>
            <a:prstGeom prst="ellipse">
              <a:avLst/>
            </a:prstGeom>
            <a:solidFill>
              <a:srgbClr val="6699FF"/>
            </a:solidFill>
            <a:ln w="9525">
              <a:solidFill>
                <a:srgbClr val="6699FF"/>
              </a:solidFill>
              <a:round/>
            </a:ln>
          </p:spPr>
          <p:txBody>
            <a:bodyPr wrap="none" anchor="ct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29729" name="Oval 15"/>
            <p:cNvSpPr>
              <a:spLocks noChangeArrowheads="1"/>
            </p:cNvSpPr>
            <p:nvPr/>
          </p:nvSpPr>
          <p:spPr bwMode="auto">
            <a:xfrm>
              <a:off x="1296" y="1776"/>
              <a:ext cx="48" cy="144"/>
            </a:xfrm>
            <a:prstGeom prst="ellipse">
              <a:avLst/>
            </a:prstGeom>
            <a:solidFill>
              <a:schemeClr val="tx1"/>
            </a:solidFill>
            <a:ln w="9525">
              <a:solidFill>
                <a:schemeClr val="tx1"/>
              </a:solidFill>
              <a:round/>
            </a:ln>
          </p:spPr>
          <p:txBody>
            <a:bodyPr wrap="none" anchor="ct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29730" name="Line 16"/>
            <p:cNvSpPr>
              <a:spLocks noChangeShapeType="1"/>
            </p:cNvSpPr>
            <p:nvPr/>
          </p:nvSpPr>
          <p:spPr bwMode="auto">
            <a:xfrm flipV="1">
              <a:off x="960" y="1680"/>
              <a:ext cx="384" cy="144"/>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31" name="Line 17"/>
            <p:cNvSpPr>
              <a:spLocks noChangeShapeType="1"/>
            </p:cNvSpPr>
            <p:nvPr/>
          </p:nvSpPr>
          <p:spPr bwMode="auto">
            <a:xfrm>
              <a:off x="960" y="1824"/>
              <a:ext cx="336" cy="192"/>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grpSp>
      <p:grpSp>
        <p:nvGrpSpPr>
          <p:cNvPr id="29709" name="Group 18"/>
          <p:cNvGrpSpPr/>
          <p:nvPr/>
        </p:nvGrpSpPr>
        <p:grpSpPr bwMode="auto">
          <a:xfrm>
            <a:off x="1465730" y="3127562"/>
            <a:ext cx="5410200" cy="990600"/>
            <a:chOff x="1056" y="1968"/>
            <a:chExt cx="3408" cy="624"/>
          </a:xfrm>
        </p:grpSpPr>
        <p:sp>
          <p:nvSpPr>
            <p:cNvPr id="29710" name="Line 19"/>
            <p:cNvSpPr>
              <a:spLocks noChangeShapeType="1"/>
            </p:cNvSpPr>
            <p:nvPr/>
          </p:nvSpPr>
          <p:spPr bwMode="auto">
            <a:xfrm>
              <a:off x="1056"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1" name="Line 20"/>
            <p:cNvSpPr>
              <a:spLocks noChangeShapeType="1"/>
            </p:cNvSpPr>
            <p:nvPr/>
          </p:nvSpPr>
          <p:spPr bwMode="auto">
            <a:xfrm>
              <a:off x="1248"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2" name="Line 21"/>
            <p:cNvSpPr>
              <a:spLocks noChangeShapeType="1"/>
            </p:cNvSpPr>
            <p:nvPr/>
          </p:nvSpPr>
          <p:spPr bwMode="auto">
            <a:xfrm>
              <a:off x="1440"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3" name="Line 22"/>
            <p:cNvSpPr>
              <a:spLocks noChangeShapeType="1"/>
            </p:cNvSpPr>
            <p:nvPr/>
          </p:nvSpPr>
          <p:spPr bwMode="auto">
            <a:xfrm>
              <a:off x="1632"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4" name="Line 23"/>
            <p:cNvSpPr>
              <a:spLocks noChangeShapeType="1"/>
            </p:cNvSpPr>
            <p:nvPr/>
          </p:nvSpPr>
          <p:spPr bwMode="auto">
            <a:xfrm>
              <a:off x="182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5" name="Line 24"/>
            <p:cNvSpPr>
              <a:spLocks noChangeShapeType="1"/>
            </p:cNvSpPr>
            <p:nvPr/>
          </p:nvSpPr>
          <p:spPr bwMode="auto">
            <a:xfrm>
              <a:off x="206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6" name="Line 25"/>
            <p:cNvSpPr>
              <a:spLocks noChangeShapeType="1"/>
            </p:cNvSpPr>
            <p:nvPr/>
          </p:nvSpPr>
          <p:spPr bwMode="auto">
            <a:xfrm>
              <a:off x="230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7" name="Line 26"/>
            <p:cNvSpPr>
              <a:spLocks noChangeShapeType="1"/>
            </p:cNvSpPr>
            <p:nvPr/>
          </p:nvSpPr>
          <p:spPr bwMode="auto">
            <a:xfrm>
              <a:off x="254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8" name="Line 27"/>
            <p:cNvSpPr>
              <a:spLocks noChangeShapeType="1"/>
            </p:cNvSpPr>
            <p:nvPr/>
          </p:nvSpPr>
          <p:spPr bwMode="auto">
            <a:xfrm>
              <a:off x="278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9" name="Line 28"/>
            <p:cNvSpPr>
              <a:spLocks noChangeShapeType="1"/>
            </p:cNvSpPr>
            <p:nvPr/>
          </p:nvSpPr>
          <p:spPr bwMode="auto">
            <a:xfrm>
              <a:off x="302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0" name="Line 29"/>
            <p:cNvSpPr>
              <a:spLocks noChangeShapeType="1"/>
            </p:cNvSpPr>
            <p:nvPr/>
          </p:nvSpPr>
          <p:spPr bwMode="auto">
            <a:xfrm>
              <a:off x="326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1" name="Line 30"/>
            <p:cNvSpPr>
              <a:spLocks noChangeShapeType="1"/>
            </p:cNvSpPr>
            <p:nvPr/>
          </p:nvSpPr>
          <p:spPr bwMode="auto">
            <a:xfrm>
              <a:off x="3456"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2" name="Line 31"/>
            <p:cNvSpPr>
              <a:spLocks noChangeShapeType="1"/>
            </p:cNvSpPr>
            <p:nvPr/>
          </p:nvSpPr>
          <p:spPr bwMode="auto">
            <a:xfrm>
              <a:off x="3648"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3" name="Line 32"/>
            <p:cNvSpPr>
              <a:spLocks noChangeShapeType="1"/>
            </p:cNvSpPr>
            <p:nvPr/>
          </p:nvSpPr>
          <p:spPr bwMode="auto">
            <a:xfrm>
              <a:off x="3840"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4" name="Line 33"/>
            <p:cNvSpPr>
              <a:spLocks noChangeShapeType="1"/>
            </p:cNvSpPr>
            <p:nvPr/>
          </p:nvSpPr>
          <p:spPr bwMode="auto">
            <a:xfrm>
              <a:off x="4032"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5" name="Line 34"/>
            <p:cNvSpPr>
              <a:spLocks noChangeShapeType="1"/>
            </p:cNvSpPr>
            <p:nvPr/>
          </p:nvSpPr>
          <p:spPr bwMode="auto">
            <a:xfrm>
              <a:off x="422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6" name="Line 35"/>
            <p:cNvSpPr>
              <a:spLocks noChangeShapeType="1"/>
            </p:cNvSpPr>
            <p:nvPr/>
          </p:nvSpPr>
          <p:spPr bwMode="auto">
            <a:xfrm>
              <a:off x="446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4325</Words>
  <Application>WPS 演示</Application>
  <PresentationFormat>全屏显示(4:3)</PresentationFormat>
  <Paragraphs>449</Paragraphs>
  <Slides>76</Slides>
  <Notes>7</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5</vt:i4>
      </vt:variant>
      <vt:variant>
        <vt:lpstr>幻灯片标题</vt:lpstr>
      </vt:variant>
      <vt:variant>
        <vt:i4>76</vt:i4>
      </vt:variant>
    </vt:vector>
  </HeadingPairs>
  <TitlesOfParts>
    <vt:vector size="101" baseType="lpstr">
      <vt:lpstr>Arial</vt:lpstr>
      <vt:lpstr>宋体</vt:lpstr>
      <vt:lpstr>Wingdings</vt:lpstr>
      <vt:lpstr>华文行楷</vt:lpstr>
      <vt:lpstr>行楷-简</vt:lpstr>
      <vt:lpstr>华文楷体</vt:lpstr>
      <vt:lpstr>Times New Roman</vt:lpstr>
      <vt:lpstr>Calibri Light</vt:lpstr>
      <vt:lpstr>Helvetica Neue</vt:lpstr>
      <vt:lpstr>Calibri</vt:lpstr>
      <vt:lpstr>微软雅黑</vt:lpstr>
      <vt:lpstr>汉仪旗黑</vt:lpstr>
      <vt:lpstr>Arial Unicode MS</vt:lpstr>
      <vt:lpstr>Cambria Math</vt:lpstr>
      <vt:lpstr>Kingsoft Math</vt:lpstr>
      <vt:lpstr>楷体_GB2312</vt:lpstr>
      <vt:lpstr>汉仪楷体简</vt:lpstr>
      <vt:lpstr>Symbol</vt:lpstr>
      <vt:lpstr>Kingsoft Sign</vt:lpstr>
      <vt:lpstr>Office 主题</vt:lpstr>
      <vt:lpstr>Equation.3</vt:lpstr>
      <vt:lpstr>Equation.3</vt:lpstr>
      <vt:lpstr>Equation.3</vt:lpstr>
      <vt:lpstr>Equation.3</vt:lpstr>
      <vt:lpstr>Equation.3</vt:lpstr>
      <vt:lpstr>从行星到宇宙 2019年诺贝尔物理奖解读</vt:lpstr>
      <vt:lpstr>PowerPoint 演示文稿</vt:lpstr>
      <vt:lpstr>主要内容</vt:lpstr>
      <vt:lpstr>一、太阳系外行星探测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二、宇宙的形成和演化</vt:lpstr>
      <vt:lpstr>PowerPoint 演示文稿</vt:lpstr>
      <vt:lpstr>牛顿宇宙观</vt:lpstr>
      <vt:lpstr>Einstein的相对论宇宙学模型 </vt:lpstr>
      <vt:lpstr>Friedman膨胀宇宙模型</vt:lpstr>
      <vt:lpstr>PowerPoint 演示文稿</vt:lpstr>
      <vt:lpstr>PowerPoint 演示文稿</vt:lpstr>
      <vt:lpstr>PowerPoint 演示文稿</vt:lpstr>
      <vt:lpstr>河外星系</vt:lpstr>
      <vt:lpstr>PowerPoint 演示文稿</vt:lpstr>
      <vt:lpstr>PowerPoint 演示文稿</vt:lpstr>
      <vt:lpstr>大爆炸宇宙学 </vt:lpstr>
      <vt:lpstr>宇宙微波背景的发现 (137亿年前宇宙的化石)</vt:lpstr>
      <vt:lpstr>PowerPoint 演示文稿</vt:lpstr>
      <vt:lpstr>COBE卫星</vt:lpstr>
      <vt:lpstr>宇宙微波背景辐射的谱</vt:lpstr>
      <vt:lpstr>PowerPoint 演示文稿</vt:lpstr>
      <vt:lpstr>微波背景辐射的各向异性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袁业飞</cp:lastModifiedBy>
  <cp:revision>128</cp:revision>
  <dcterms:created xsi:type="dcterms:W3CDTF">2023-11-17T00:03:38Z</dcterms:created>
  <dcterms:modified xsi:type="dcterms:W3CDTF">2023-11-17T00:03:38Z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AA61CA1857E81E1FD8F1506348DAB419</vt:lpwstr>
  </property>
  <property fmtid="{D5CDD505-2E9C-101B-9397-08002B2CF9AE}" pid="3" name="KSOProductBuildVer">
    <vt:lpwstr>2052-6.2.2.8394</vt:lpwstr>
  </property>
</Properties>
</file>