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7"/>
  </p:notesMasterIdLst>
  <p:sldIdLst>
    <p:sldId id="279" r:id="rId2"/>
    <p:sldId id="4653" r:id="rId3"/>
    <p:sldId id="270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4655" r:id="rId13"/>
    <p:sldId id="16672433" r:id="rId14"/>
    <p:sldId id="257" r:id="rId15"/>
    <p:sldId id="4589" r:id="rId16"/>
    <p:sldId id="4623" r:id="rId17"/>
    <p:sldId id="4590" r:id="rId18"/>
    <p:sldId id="256" r:id="rId19"/>
    <p:sldId id="4596" r:id="rId20"/>
    <p:sldId id="4591" r:id="rId21"/>
    <p:sldId id="4597" r:id="rId22"/>
    <p:sldId id="4598" r:id="rId23"/>
    <p:sldId id="4599" r:id="rId24"/>
    <p:sldId id="4600" r:id="rId25"/>
    <p:sldId id="4564" r:id="rId26"/>
    <p:sldId id="4609" r:id="rId27"/>
    <p:sldId id="4610" r:id="rId28"/>
    <p:sldId id="4611" r:id="rId29"/>
    <p:sldId id="4612" r:id="rId30"/>
    <p:sldId id="891" r:id="rId31"/>
    <p:sldId id="4616" r:id="rId32"/>
    <p:sldId id="4617" r:id="rId33"/>
    <p:sldId id="892" r:id="rId34"/>
    <p:sldId id="4618" r:id="rId35"/>
    <p:sldId id="4619" r:id="rId36"/>
    <p:sldId id="4620" r:id="rId37"/>
    <p:sldId id="4604" r:id="rId38"/>
    <p:sldId id="4608" r:id="rId39"/>
    <p:sldId id="4614" r:id="rId40"/>
    <p:sldId id="4615" r:id="rId41"/>
    <p:sldId id="16672435" r:id="rId42"/>
    <p:sldId id="16672436" r:id="rId43"/>
    <p:sldId id="4641" r:id="rId44"/>
    <p:sldId id="16672437" r:id="rId45"/>
    <p:sldId id="4643" r:id="rId46"/>
    <p:sldId id="4644" r:id="rId47"/>
    <p:sldId id="4645" r:id="rId48"/>
    <p:sldId id="16672438" r:id="rId49"/>
    <p:sldId id="4642" r:id="rId50"/>
    <p:sldId id="2801" r:id="rId51"/>
    <p:sldId id="272" r:id="rId52"/>
    <p:sldId id="16672444" r:id="rId53"/>
    <p:sldId id="2802" r:id="rId54"/>
    <p:sldId id="2803" r:id="rId55"/>
    <p:sldId id="2797" r:id="rId56"/>
    <p:sldId id="2806" r:id="rId57"/>
    <p:sldId id="264" r:id="rId58"/>
    <p:sldId id="2805" r:id="rId59"/>
    <p:sldId id="273" r:id="rId60"/>
    <p:sldId id="4656" r:id="rId61"/>
    <p:sldId id="16672445" r:id="rId62"/>
    <p:sldId id="4621" r:id="rId63"/>
    <p:sldId id="4605" r:id="rId64"/>
    <p:sldId id="4579" r:id="rId65"/>
    <p:sldId id="4592" r:id="rId6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7C58CB-1727-424D-B0E5-152CB92C9559}" v="54" dt="2025-09-21T12:42:37.167"/>
    <p1510:client id="{EC84D894-FE5B-4502-A48B-8191F9C5AA07}" v="34" dt="2025-09-21T09:56:16.6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7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0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金鑫 谭" userId="0528fc09674fd7ca" providerId="LiveId" clId="{6BB979BC-BDC9-4BCD-8826-0C6A330312DE}"/>
    <pc:docChg chg="undo custSel modSld">
      <pc:chgData name="金鑫 谭" userId="0528fc09674fd7ca" providerId="LiveId" clId="{6BB979BC-BDC9-4BCD-8826-0C6A330312DE}" dt="2025-09-21T10:03:08.648" v="127" actId="20577"/>
      <pc:docMkLst>
        <pc:docMk/>
      </pc:docMkLst>
      <pc:sldChg chg="modSp mod">
        <pc:chgData name="金鑫 谭" userId="0528fc09674fd7ca" providerId="LiveId" clId="{6BB979BC-BDC9-4BCD-8826-0C6A330312DE}" dt="2025-09-21T09:26:24.400" v="33" actId="1076"/>
        <pc:sldMkLst>
          <pc:docMk/>
          <pc:sldMk cId="0" sldId="256"/>
        </pc:sldMkLst>
        <pc:spChg chg="mod">
          <ac:chgData name="金鑫 谭" userId="0528fc09674fd7ca" providerId="LiveId" clId="{6BB979BC-BDC9-4BCD-8826-0C6A330312DE}" dt="2025-09-21T09:26:24.400" v="33" actId="1076"/>
          <ac:spMkLst>
            <pc:docMk/>
            <pc:sldMk cId="0" sldId="256"/>
            <ac:spMk id="32" creationId="{8B367733-1C42-A1AE-B6F2-1DDB7BB63C8D}"/>
          </ac:spMkLst>
        </pc:spChg>
      </pc:sldChg>
      <pc:sldChg chg="modSp mod">
        <pc:chgData name="金鑫 谭" userId="0528fc09674fd7ca" providerId="LiveId" clId="{6BB979BC-BDC9-4BCD-8826-0C6A330312DE}" dt="2025-09-21T09:25:59.509" v="28" actId="27636"/>
        <pc:sldMkLst>
          <pc:docMk/>
          <pc:sldMk cId="0" sldId="261"/>
        </pc:sldMkLst>
        <pc:spChg chg="mod">
          <ac:chgData name="金鑫 谭" userId="0528fc09674fd7ca" providerId="LiveId" clId="{6BB979BC-BDC9-4BCD-8826-0C6A330312DE}" dt="2025-09-21T09:25:59.509" v="28" actId="27636"/>
          <ac:spMkLst>
            <pc:docMk/>
            <pc:sldMk cId="0" sldId="261"/>
            <ac:spMk id="4" creationId="{00000000-0000-0000-0000-000000000000}"/>
          </ac:spMkLst>
        </pc:spChg>
      </pc:sldChg>
      <pc:sldChg chg="modSp mod">
        <pc:chgData name="金鑫 谭" userId="0528fc09674fd7ca" providerId="LiveId" clId="{6BB979BC-BDC9-4BCD-8826-0C6A330312DE}" dt="2025-09-21T09:41:52.055" v="44" actId="1076"/>
        <pc:sldMkLst>
          <pc:docMk/>
          <pc:sldMk cId="938585409" sldId="262"/>
        </pc:sldMkLst>
        <pc:spChg chg="mod">
          <ac:chgData name="金鑫 谭" userId="0528fc09674fd7ca" providerId="LiveId" clId="{6BB979BC-BDC9-4BCD-8826-0C6A330312DE}" dt="2025-09-21T09:25:59.331" v="27" actId="27636"/>
          <ac:spMkLst>
            <pc:docMk/>
            <pc:sldMk cId="938585409" sldId="262"/>
            <ac:spMk id="2" creationId="{9F875285-D180-EBCD-D215-54A767A0023C}"/>
          </ac:spMkLst>
        </pc:spChg>
        <pc:spChg chg="mod">
          <ac:chgData name="金鑫 谭" userId="0528fc09674fd7ca" providerId="LiveId" clId="{6BB979BC-BDC9-4BCD-8826-0C6A330312DE}" dt="2025-09-21T09:41:40.160" v="41" actId="1076"/>
          <ac:spMkLst>
            <pc:docMk/>
            <pc:sldMk cId="938585409" sldId="262"/>
            <ac:spMk id="31" creationId="{84FEE2D0-1739-2DFC-DE78-05064783D9BF}"/>
          </ac:spMkLst>
        </pc:spChg>
        <pc:spChg chg="mod">
          <ac:chgData name="金鑫 谭" userId="0528fc09674fd7ca" providerId="LiveId" clId="{6BB979BC-BDC9-4BCD-8826-0C6A330312DE}" dt="2025-09-21T09:41:52.055" v="44" actId="1076"/>
          <ac:spMkLst>
            <pc:docMk/>
            <pc:sldMk cId="938585409" sldId="262"/>
            <ac:spMk id="33" creationId="{C78F6867-57E2-9257-9C96-5D64D9DAFD6A}"/>
          </ac:spMkLst>
        </pc:spChg>
        <pc:spChg chg="mod">
          <ac:chgData name="金鑫 谭" userId="0528fc09674fd7ca" providerId="LiveId" clId="{6BB979BC-BDC9-4BCD-8826-0C6A330312DE}" dt="2025-09-21T09:41:48.493" v="43" actId="1076"/>
          <ac:spMkLst>
            <pc:docMk/>
            <pc:sldMk cId="938585409" sldId="262"/>
            <ac:spMk id="35" creationId="{95C6D715-C2CE-E72B-1E6D-79E2944DA8D1}"/>
          </ac:spMkLst>
        </pc:spChg>
        <pc:spChg chg="mod">
          <ac:chgData name="金鑫 谭" userId="0528fc09674fd7ca" providerId="LiveId" clId="{6BB979BC-BDC9-4BCD-8826-0C6A330312DE}" dt="2025-09-21T09:41:44.363" v="42" actId="1076"/>
          <ac:spMkLst>
            <pc:docMk/>
            <pc:sldMk cId="938585409" sldId="262"/>
            <ac:spMk id="36" creationId="{E5A5893A-0108-92B3-0122-E5F30F4700C5}"/>
          </ac:spMkLst>
        </pc:spChg>
      </pc:sldChg>
      <pc:sldChg chg="addSp delSp modSp mod">
        <pc:chgData name="金鑫 谭" userId="0528fc09674fd7ca" providerId="LiveId" clId="{6BB979BC-BDC9-4BCD-8826-0C6A330312DE}" dt="2025-09-21T09:24:31.692" v="25" actId="1038"/>
        <pc:sldMkLst>
          <pc:docMk/>
          <pc:sldMk cId="0" sldId="279"/>
        </pc:sldMkLst>
        <pc:spChg chg="del">
          <ac:chgData name="金鑫 谭" userId="0528fc09674fd7ca" providerId="LiveId" clId="{6BB979BC-BDC9-4BCD-8826-0C6A330312DE}" dt="2025-09-21T09:24:07.246" v="0" actId="478"/>
          <ac:spMkLst>
            <pc:docMk/>
            <pc:sldMk cId="0" sldId="279"/>
            <ac:spMk id="4" creationId="{69DD5045-9898-19F2-CDE6-4F4ECDABF3B4}"/>
          </ac:spMkLst>
        </pc:spChg>
        <pc:picChg chg="add mod">
          <ac:chgData name="金鑫 谭" userId="0528fc09674fd7ca" providerId="LiveId" clId="{6BB979BC-BDC9-4BCD-8826-0C6A330312DE}" dt="2025-09-21T09:24:31.692" v="25" actId="1038"/>
          <ac:picMkLst>
            <pc:docMk/>
            <pc:sldMk cId="0" sldId="279"/>
            <ac:picMk id="5" creationId="{7AAE3A43-E0B9-466C-624F-3047879A719F}"/>
          </ac:picMkLst>
        </pc:picChg>
      </pc:sldChg>
      <pc:sldChg chg="modSp mod">
        <pc:chgData name="金鑫 谭" userId="0528fc09674fd7ca" providerId="LiveId" clId="{6BB979BC-BDC9-4BCD-8826-0C6A330312DE}" dt="2025-09-21T09:25:59.657" v="29" actId="27636"/>
        <pc:sldMkLst>
          <pc:docMk/>
          <pc:sldMk cId="8585416" sldId="285"/>
        </pc:sldMkLst>
        <pc:spChg chg="mod">
          <ac:chgData name="金鑫 谭" userId="0528fc09674fd7ca" providerId="LiveId" clId="{6BB979BC-BDC9-4BCD-8826-0C6A330312DE}" dt="2025-09-21T09:25:59.657" v="29" actId="27636"/>
          <ac:spMkLst>
            <pc:docMk/>
            <pc:sldMk cId="8585416" sldId="285"/>
            <ac:spMk id="2" creationId="{10BAA7B7-AAE0-3420-C611-3E54DBB04F47}"/>
          </ac:spMkLst>
        </pc:spChg>
      </pc:sldChg>
      <pc:sldChg chg="addSp delSp modSp mod">
        <pc:chgData name="金鑫 谭" userId="0528fc09674fd7ca" providerId="LiveId" clId="{6BB979BC-BDC9-4BCD-8826-0C6A330312DE}" dt="2025-09-21T09:56:30.240" v="125" actId="1076"/>
        <pc:sldMkLst>
          <pc:docMk/>
          <pc:sldMk cId="1294031760" sldId="288"/>
        </pc:sldMkLst>
        <pc:spChg chg="mod">
          <ac:chgData name="金鑫 谭" userId="0528fc09674fd7ca" providerId="LiveId" clId="{6BB979BC-BDC9-4BCD-8826-0C6A330312DE}" dt="2025-09-21T09:54:15.424" v="121" actId="20577"/>
          <ac:spMkLst>
            <pc:docMk/>
            <pc:sldMk cId="1294031760" sldId="288"/>
            <ac:spMk id="4" creationId="{234ABBDC-9534-C83E-BAD3-FE99CAC441CD}"/>
          </ac:spMkLst>
        </pc:spChg>
        <pc:spChg chg="ord">
          <ac:chgData name="金鑫 谭" userId="0528fc09674fd7ca" providerId="LiveId" clId="{6BB979BC-BDC9-4BCD-8826-0C6A330312DE}" dt="2025-09-21T09:56:22.156" v="124" actId="166"/>
          <ac:spMkLst>
            <pc:docMk/>
            <pc:sldMk cId="1294031760" sldId="288"/>
            <ac:spMk id="15" creationId="{7B5DA328-727F-FD10-EEB3-E91AEA0F0647}"/>
          </ac:spMkLst>
        </pc:spChg>
        <pc:picChg chg="add mod">
          <ac:chgData name="金鑫 谭" userId="0528fc09674fd7ca" providerId="LiveId" clId="{6BB979BC-BDC9-4BCD-8826-0C6A330312DE}" dt="2025-09-21T09:56:30.240" v="125" actId="1076"/>
          <ac:picMkLst>
            <pc:docMk/>
            <pc:sldMk cId="1294031760" sldId="288"/>
            <ac:picMk id="2" creationId="{8120D4F2-1A6A-3879-5424-15962E9746E9}"/>
          </ac:picMkLst>
        </pc:picChg>
        <pc:picChg chg="del">
          <ac:chgData name="金鑫 谭" userId="0528fc09674fd7ca" providerId="LiveId" clId="{6BB979BC-BDC9-4BCD-8826-0C6A330312DE}" dt="2025-09-21T09:47:41.941" v="65" actId="478"/>
          <ac:picMkLst>
            <pc:docMk/>
            <pc:sldMk cId="1294031760" sldId="288"/>
            <ac:picMk id="14" creationId="{3F150A00-8094-2FD5-D888-3918D37B9B84}"/>
          </ac:picMkLst>
        </pc:picChg>
      </pc:sldChg>
      <pc:sldChg chg="modSp mod">
        <pc:chgData name="金鑫 谭" userId="0528fc09674fd7ca" providerId="LiveId" clId="{6BB979BC-BDC9-4BCD-8826-0C6A330312DE}" dt="2025-09-21T09:28:05.697" v="37" actId="14100"/>
        <pc:sldMkLst>
          <pc:docMk/>
          <pc:sldMk cId="3565578932" sldId="303"/>
        </pc:sldMkLst>
        <pc:grpChg chg="mod">
          <ac:chgData name="金鑫 谭" userId="0528fc09674fd7ca" providerId="LiveId" clId="{6BB979BC-BDC9-4BCD-8826-0C6A330312DE}" dt="2025-09-21T09:28:05.697" v="37" actId="14100"/>
          <ac:grpSpMkLst>
            <pc:docMk/>
            <pc:sldMk cId="3565578932" sldId="303"/>
            <ac:grpSpMk id="8" creationId="{D192E332-763A-EB47-4639-B56ECE8E8271}"/>
          </ac:grpSpMkLst>
        </pc:grpChg>
      </pc:sldChg>
      <pc:sldChg chg="modSp mod">
        <pc:chgData name="金鑫 谭" userId="0528fc09674fd7ca" providerId="LiveId" clId="{6BB979BC-BDC9-4BCD-8826-0C6A330312DE}" dt="2025-09-21T09:35:58.616" v="38" actId="2711"/>
        <pc:sldMkLst>
          <pc:docMk/>
          <pc:sldMk cId="2431015358" sldId="916"/>
        </pc:sldMkLst>
        <pc:spChg chg="mod">
          <ac:chgData name="金鑫 谭" userId="0528fc09674fd7ca" providerId="LiveId" clId="{6BB979BC-BDC9-4BCD-8826-0C6A330312DE}" dt="2025-09-21T09:35:58.616" v="38" actId="2711"/>
          <ac:spMkLst>
            <pc:docMk/>
            <pc:sldMk cId="2431015358" sldId="916"/>
            <ac:spMk id="2" creationId="{650A03CC-3010-2BAF-DCA5-C2FAE3675E5E}"/>
          </ac:spMkLst>
        </pc:spChg>
        <pc:spChg chg="mod">
          <ac:chgData name="金鑫 谭" userId="0528fc09674fd7ca" providerId="LiveId" clId="{6BB979BC-BDC9-4BCD-8826-0C6A330312DE}" dt="2025-09-21T09:27:03.610" v="35" actId="1076"/>
          <ac:spMkLst>
            <pc:docMk/>
            <pc:sldMk cId="2431015358" sldId="916"/>
            <ac:spMk id="4" creationId="{EF3B2CBC-48D4-8B8D-2027-77024EAD1EB7}"/>
          </ac:spMkLst>
        </pc:spChg>
      </pc:sldChg>
      <pc:sldChg chg="modSp mod">
        <pc:chgData name="金鑫 谭" userId="0528fc09674fd7ca" providerId="LiveId" clId="{6BB979BC-BDC9-4BCD-8826-0C6A330312DE}" dt="2025-09-21T09:36:10.442" v="40" actId="20577"/>
        <pc:sldMkLst>
          <pc:docMk/>
          <pc:sldMk cId="899613695" sldId="917"/>
        </pc:sldMkLst>
        <pc:spChg chg="mod">
          <ac:chgData name="金鑫 谭" userId="0528fc09674fd7ca" providerId="LiveId" clId="{6BB979BC-BDC9-4BCD-8826-0C6A330312DE}" dt="2025-09-21T09:36:10.442" v="40" actId="20577"/>
          <ac:spMkLst>
            <pc:docMk/>
            <pc:sldMk cId="899613695" sldId="917"/>
            <ac:spMk id="2" creationId="{650A03CC-3010-2BAF-DCA5-C2FAE3675E5E}"/>
          </ac:spMkLst>
        </pc:spChg>
      </pc:sldChg>
      <pc:sldChg chg="modSp mod">
        <pc:chgData name="金鑫 谭" userId="0528fc09674fd7ca" providerId="LiveId" clId="{6BB979BC-BDC9-4BCD-8826-0C6A330312DE}" dt="2025-09-21T10:03:08.648" v="127" actId="20577"/>
        <pc:sldMkLst>
          <pc:docMk/>
          <pc:sldMk cId="3512811305" sldId="930"/>
        </pc:sldMkLst>
        <pc:graphicFrameChg chg="modGraphic">
          <ac:chgData name="金鑫 谭" userId="0528fc09674fd7ca" providerId="LiveId" clId="{6BB979BC-BDC9-4BCD-8826-0C6A330312DE}" dt="2025-09-21T10:03:08.648" v="127" actId="20577"/>
          <ac:graphicFrameMkLst>
            <pc:docMk/>
            <pc:sldMk cId="3512811305" sldId="930"/>
            <ac:graphicFrameMk id="4" creationId="{934E2AC0-DEF6-F89C-0A51-829E2C2F0B6F}"/>
          </ac:graphicFrameMkLst>
        </pc:graphicFrameChg>
      </pc:sldChg>
    </pc:docChg>
  </pc:docChgLst>
  <pc:docChgLst>
    <pc:chgData name="金鑫 谭" userId="0528fc09674fd7ca" providerId="LiveId" clId="{487A47D1-0DF4-4911-9403-6CF3DB2732F1}"/>
    <pc:docChg chg="undo custSel addSld modSld">
      <pc:chgData name="金鑫 谭" userId="0528fc09674fd7ca" providerId="LiveId" clId="{487A47D1-0DF4-4911-9403-6CF3DB2732F1}" dt="2025-09-21T12:46:36.869" v="348" actId="113"/>
      <pc:docMkLst>
        <pc:docMk/>
      </pc:docMkLst>
      <pc:sldChg chg="modSp mod">
        <pc:chgData name="金鑫 谭" userId="0528fc09674fd7ca" providerId="LiveId" clId="{487A47D1-0DF4-4911-9403-6CF3DB2732F1}" dt="2025-09-21T12:02:27.039" v="6" actId="1035"/>
        <pc:sldMkLst>
          <pc:docMk/>
          <pc:sldMk cId="0" sldId="279"/>
        </pc:sldMkLst>
        <pc:picChg chg="mod">
          <ac:chgData name="金鑫 谭" userId="0528fc09674fd7ca" providerId="LiveId" clId="{487A47D1-0DF4-4911-9403-6CF3DB2732F1}" dt="2025-09-21T12:02:27.039" v="6" actId="1035"/>
          <ac:picMkLst>
            <pc:docMk/>
            <pc:sldMk cId="0" sldId="279"/>
            <ac:picMk id="2" creationId="{00000000-0000-0000-0000-000000000000}"/>
          </ac:picMkLst>
        </pc:picChg>
      </pc:sldChg>
      <pc:sldChg chg="addSp delSp modSp mod">
        <pc:chgData name="金鑫 谭" userId="0528fc09674fd7ca" providerId="LiveId" clId="{487A47D1-0DF4-4911-9403-6CF3DB2732F1}" dt="2025-09-21T12:16:21.290" v="82"/>
        <pc:sldMkLst>
          <pc:docMk/>
          <pc:sldMk cId="979650804" sldId="282"/>
        </pc:sldMkLst>
        <pc:spChg chg="add del">
          <ac:chgData name="金鑫 谭" userId="0528fc09674fd7ca" providerId="LiveId" clId="{487A47D1-0DF4-4911-9403-6CF3DB2732F1}" dt="2025-09-21T12:16:21.290" v="82"/>
          <ac:spMkLst>
            <pc:docMk/>
            <pc:sldMk cId="979650804" sldId="282"/>
            <ac:spMk id="13" creationId="{78B0D63E-4A0A-9602-3DCE-8040827BF28A}"/>
          </ac:spMkLst>
        </pc:spChg>
      </pc:sldChg>
      <pc:sldChg chg="addSp delSp modSp mod">
        <pc:chgData name="金鑫 谭" userId="0528fc09674fd7ca" providerId="LiveId" clId="{487A47D1-0DF4-4911-9403-6CF3DB2732F1}" dt="2025-09-21T12:12:02.742" v="50" actId="1076"/>
        <pc:sldMkLst>
          <pc:docMk/>
          <pc:sldMk cId="1294031760" sldId="288"/>
        </pc:sldMkLst>
        <pc:spChg chg="mod">
          <ac:chgData name="金鑫 谭" userId="0528fc09674fd7ca" providerId="LiveId" clId="{487A47D1-0DF4-4911-9403-6CF3DB2732F1}" dt="2025-09-21T12:04:41.708" v="21" actId="20577"/>
          <ac:spMkLst>
            <pc:docMk/>
            <pc:sldMk cId="1294031760" sldId="288"/>
            <ac:spMk id="4" creationId="{234ABBDC-9534-C83E-BAD3-FE99CAC441CD}"/>
          </ac:spMkLst>
        </pc:spChg>
        <pc:spChg chg="add mod">
          <ac:chgData name="金鑫 谭" userId="0528fc09674fd7ca" providerId="LiveId" clId="{487A47D1-0DF4-4911-9403-6CF3DB2732F1}" dt="2025-09-21T12:12:02.742" v="50" actId="1076"/>
          <ac:spMkLst>
            <pc:docMk/>
            <pc:sldMk cId="1294031760" sldId="288"/>
            <ac:spMk id="5" creationId="{BD35DFE0-BCE6-7808-CF79-6B48B8E8C3E0}"/>
          </ac:spMkLst>
        </pc:spChg>
        <pc:picChg chg="del">
          <ac:chgData name="金鑫 谭" userId="0528fc09674fd7ca" providerId="LiveId" clId="{487A47D1-0DF4-4911-9403-6CF3DB2732F1}" dt="2025-09-21T12:02:34.487" v="7" actId="478"/>
          <ac:picMkLst>
            <pc:docMk/>
            <pc:sldMk cId="1294031760" sldId="288"/>
            <ac:picMk id="2" creationId="{8120D4F2-1A6A-3879-5424-15962E9746E9}"/>
          </ac:picMkLst>
        </pc:picChg>
        <pc:picChg chg="add mod ord">
          <ac:chgData name="金鑫 谭" userId="0528fc09674fd7ca" providerId="LiveId" clId="{487A47D1-0DF4-4911-9403-6CF3DB2732F1}" dt="2025-09-21T12:02:44.997" v="12" actId="14100"/>
          <ac:picMkLst>
            <pc:docMk/>
            <pc:sldMk cId="1294031760" sldId="288"/>
            <ac:picMk id="3" creationId="{448C77BD-66E3-68E4-7849-2B70ABDE097F}"/>
          </ac:picMkLst>
        </pc:picChg>
      </pc:sldChg>
      <pc:sldChg chg="modSp mod">
        <pc:chgData name="金鑫 谭" userId="0528fc09674fd7ca" providerId="LiveId" clId="{487A47D1-0DF4-4911-9403-6CF3DB2732F1}" dt="2025-09-21T12:45:43.137" v="345" actId="20577"/>
        <pc:sldMkLst>
          <pc:docMk/>
          <pc:sldMk cId="2018945727" sldId="292"/>
        </pc:sldMkLst>
        <pc:spChg chg="mod">
          <ac:chgData name="金鑫 谭" userId="0528fc09674fd7ca" providerId="LiveId" clId="{487A47D1-0DF4-4911-9403-6CF3DB2732F1}" dt="2025-09-21T12:45:43.137" v="345" actId="20577"/>
          <ac:spMkLst>
            <pc:docMk/>
            <pc:sldMk cId="2018945727" sldId="292"/>
            <ac:spMk id="4" creationId="{8CB280BD-1F9B-9ACA-EA2E-E6C9441E947B}"/>
          </ac:spMkLst>
        </pc:spChg>
      </pc:sldChg>
      <pc:sldChg chg="addSp modSp mod">
        <pc:chgData name="金鑫 谭" userId="0528fc09674fd7ca" providerId="LiveId" clId="{487A47D1-0DF4-4911-9403-6CF3DB2732F1}" dt="2025-09-21T12:11:20.171" v="35" actId="1076"/>
        <pc:sldMkLst>
          <pc:docMk/>
          <pc:sldMk cId="708198286" sldId="924"/>
        </pc:sldMkLst>
        <pc:spChg chg="add mod">
          <ac:chgData name="金鑫 谭" userId="0528fc09674fd7ca" providerId="LiveId" clId="{487A47D1-0DF4-4911-9403-6CF3DB2732F1}" dt="2025-09-21T12:11:20.171" v="35" actId="1076"/>
          <ac:spMkLst>
            <pc:docMk/>
            <pc:sldMk cId="708198286" sldId="924"/>
            <ac:spMk id="4" creationId="{74D1486A-C218-0F12-4E90-997D8DFC0F2A}"/>
          </ac:spMkLst>
        </pc:spChg>
      </pc:sldChg>
      <pc:sldChg chg="addSp modSp mod">
        <pc:chgData name="金鑫 谭" userId="0528fc09674fd7ca" providerId="LiveId" clId="{487A47D1-0DF4-4911-9403-6CF3DB2732F1}" dt="2025-09-21T12:14:39.019" v="78" actId="20577"/>
        <pc:sldMkLst>
          <pc:docMk/>
          <pc:sldMk cId="417943552" sldId="926"/>
        </pc:sldMkLst>
        <pc:spChg chg="add mod">
          <ac:chgData name="金鑫 谭" userId="0528fc09674fd7ca" providerId="LiveId" clId="{487A47D1-0DF4-4911-9403-6CF3DB2732F1}" dt="2025-09-21T12:14:39.019" v="78" actId="20577"/>
          <ac:spMkLst>
            <pc:docMk/>
            <pc:sldMk cId="417943552" sldId="926"/>
            <ac:spMk id="3" creationId="{76AF1908-1C75-F63A-3545-A7A0263190C5}"/>
          </ac:spMkLst>
        </pc:spChg>
        <pc:picChg chg="mod">
          <ac:chgData name="金鑫 谭" userId="0528fc09674fd7ca" providerId="LiveId" clId="{487A47D1-0DF4-4911-9403-6CF3DB2732F1}" dt="2025-09-21T12:13:42.901" v="73" actId="1035"/>
          <ac:picMkLst>
            <pc:docMk/>
            <pc:sldMk cId="417943552" sldId="926"/>
            <ac:picMk id="4" creationId="{434DB559-84EC-7259-852F-C074F021C194}"/>
          </ac:picMkLst>
        </pc:picChg>
      </pc:sldChg>
      <pc:sldChg chg="modSp mod">
        <pc:chgData name="金鑫 谭" userId="0528fc09674fd7ca" providerId="LiveId" clId="{487A47D1-0DF4-4911-9403-6CF3DB2732F1}" dt="2025-09-21T12:03:24.413" v="18" actId="20577"/>
        <pc:sldMkLst>
          <pc:docMk/>
          <pc:sldMk cId="3512811305" sldId="930"/>
        </pc:sldMkLst>
        <pc:graphicFrameChg chg="modGraphic">
          <ac:chgData name="金鑫 谭" userId="0528fc09674fd7ca" providerId="LiveId" clId="{487A47D1-0DF4-4911-9403-6CF3DB2732F1}" dt="2025-09-21T12:03:24.413" v="18" actId="20577"/>
          <ac:graphicFrameMkLst>
            <pc:docMk/>
            <pc:sldMk cId="3512811305" sldId="930"/>
            <ac:graphicFrameMk id="4" creationId="{934E2AC0-DEF6-F89C-0A51-829E2C2F0B6F}"/>
          </ac:graphicFrameMkLst>
        </pc:graphicFrameChg>
      </pc:sldChg>
      <pc:sldChg chg="addSp delSp modSp add mod">
        <pc:chgData name="金鑫 谭" userId="0528fc09674fd7ca" providerId="LiveId" clId="{487A47D1-0DF4-4911-9403-6CF3DB2732F1}" dt="2025-09-21T12:46:36.869" v="348" actId="113"/>
        <pc:sldMkLst>
          <pc:docMk/>
          <pc:sldMk cId="2642405655" sldId="932"/>
        </pc:sldMkLst>
        <pc:spChg chg="mod">
          <ac:chgData name="金鑫 谭" userId="0528fc09674fd7ca" providerId="LiveId" clId="{487A47D1-0DF4-4911-9403-6CF3DB2732F1}" dt="2025-09-21T12:46:36.869" v="348" actId="113"/>
          <ac:spMkLst>
            <pc:docMk/>
            <pc:sldMk cId="2642405655" sldId="932"/>
            <ac:spMk id="5" creationId="{007AD0C7-A594-C3E2-607D-8CEBD1B077F6}"/>
          </ac:spMkLst>
        </pc:spChg>
        <pc:spChg chg="mod">
          <ac:chgData name="金鑫 谭" userId="0528fc09674fd7ca" providerId="LiveId" clId="{487A47D1-0DF4-4911-9403-6CF3DB2732F1}" dt="2025-09-21T12:38:28.155" v="263" actId="20577"/>
          <ac:spMkLst>
            <pc:docMk/>
            <pc:sldMk cId="2642405655" sldId="932"/>
            <ac:spMk id="7" creationId="{3795D3BB-D1FB-73CB-E9A6-4948CB0D5A52}"/>
          </ac:spMkLst>
        </pc:spChg>
        <pc:spChg chg="del">
          <ac:chgData name="金鑫 谭" userId="0528fc09674fd7ca" providerId="LiveId" clId="{487A47D1-0DF4-4911-9403-6CF3DB2732F1}" dt="2025-09-21T12:21:29.209" v="85" actId="478"/>
          <ac:spMkLst>
            <pc:docMk/>
            <pc:sldMk cId="2642405655" sldId="932"/>
            <ac:spMk id="14" creationId="{BD5AC64D-AE6B-8023-8A6C-F1C63AB3ED72}"/>
          </ac:spMkLst>
        </pc:spChg>
        <pc:spChg chg="del">
          <ac:chgData name="金鑫 谭" userId="0528fc09674fd7ca" providerId="LiveId" clId="{487A47D1-0DF4-4911-9403-6CF3DB2732F1}" dt="2025-09-21T12:21:31.052" v="87" actId="478"/>
          <ac:spMkLst>
            <pc:docMk/>
            <pc:sldMk cId="2642405655" sldId="932"/>
            <ac:spMk id="16" creationId="{78118E7F-85C1-C183-D9D8-642737B6A6E3}"/>
          </ac:spMkLst>
        </pc:spChg>
        <pc:graphicFrameChg chg="add del mod">
          <ac:chgData name="金鑫 谭" userId="0528fc09674fd7ca" providerId="LiveId" clId="{487A47D1-0DF4-4911-9403-6CF3DB2732F1}" dt="2025-09-21T12:29:47.023" v="104"/>
          <ac:graphicFrameMkLst>
            <pc:docMk/>
            <pc:sldMk cId="2642405655" sldId="932"/>
            <ac:graphicFrameMk id="4" creationId="{F987A038-1F2E-0AAE-A3BA-8DDCB8D865D6}"/>
          </ac:graphicFrameMkLst>
        </pc:graphicFrameChg>
        <pc:graphicFrameChg chg="add del mod modGraphic">
          <ac:chgData name="金鑫 谭" userId="0528fc09674fd7ca" providerId="LiveId" clId="{487A47D1-0DF4-4911-9403-6CF3DB2732F1}" dt="2025-09-21T12:35:23.958" v="200" actId="478"/>
          <ac:graphicFrameMkLst>
            <pc:docMk/>
            <pc:sldMk cId="2642405655" sldId="932"/>
            <ac:graphicFrameMk id="13" creationId="{F9852260-802E-B404-AC00-A37E16B35E1A}"/>
          </ac:graphicFrameMkLst>
        </pc:graphicFrameChg>
        <pc:picChg chg="del">
          <ac:chgData name="金鑫 谭" userId="0528fc09674fd7ca" providerId="LiveId" clId="{487A47D1-0DF4-4911-9403-6CF3DB2732F1}" dt="2025-09-21T12:21:29.715" v="86" actId="478"/>
          <ac:picMkLst>
            <pc:docMk/>
            <pc:sldMk cId="2642405655" sldId="932"/>
            <ac:picMk id="2" creationId="{C85286DA-BAA5-5038-1770-D9BF512882BD}"/>
          </ac:picMkLst>
        </pc:picChg>
        <pc:picChg chg="del">
          <ac:chgData name="金鑫 谭" userId="0528fc09674fd7ca" providerId="LiveId" clId="{487A47D1-0DF4-4911-9403-6CF3DB2732F1}" dt="2025-09-21T12:21:28.010" v="84" actId="478"/>
          <ac:picMkLst>
            <pc:docMk/>
            <pc:sldMk cId="2642405655" sldId="932"/>
            <ac:picMk id="3" creationId="{84E6FD7D-A595-2EB9-0534-94430CAE929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C3D01-FF74-4CFE-906E-8950B2C1A051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BA172-09AE-4DD6-8DE2-5469DB6E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410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15363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dirty="0">
                <a:latin typeface="宋体" panose="02010600030101010101" pitchFamily="2" charset="-122"/>
                <a:ea typeface="Adobe 黑体 Std R" charset="-122"/>
              </a:rPr>
              <a:t>各位老师，同学，大家下午好，我是来自上海交通大学的谭金鑫，很荣幸能来到这次重味高精度计算研讨会和各位同行进行交流。我的报告题目是</a:t>
            </a:r>
            <a:r>
              <a:rPr kumimoji="0" lang="en-US" altLang="zh-CN" sz="1200" b="1" dirty="0">
                <a:latin typeface="Times New Roman" panose="02020603050405020304" charset="0"/>
                <a:cs typeface="Times New Roman" panose="02020603050405020304" charset="0"/>
              </a:rPr>
              <a:t>Collins-Soper Kernel from Lattice QCD</a:t>
            </a:r>
            <a:endParaRPr lang="zh-CN" altLang="en-US" dirty="0">
              <a:latin typeface="宋体" panose="02010600030101010101" pitchFamily="2" charset="-122"/>
              <a:ea typeface="Adobe 黑体 Std R" charset="-122"/>
            </a:endParaRPr>
          </a:p>
        </p:txBody>
      </p:sp>
      <p:sp>
        <p:nvSpPr>
          <p:cNvPr id="15364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3F125756-3D49-CA49-B01E-D0543D315FBC}" type="slidenum">
              <a:rPr lang="zh-CN" altLang="en-US" sz="1200"/>
              <a:t>1</a:t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78F49-8A42-9FDC-9EA1-5C894F7C3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0648D5-5C5F-7B91-C634-B495CF1A7B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2537B8-459E-FC67-13D4-04D1D0A07D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BA1E0-80F7-BE6F-A737-79209E321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7578D-0438-4BB8-8AE6-D425B1BAB907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439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389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1325226" y="656591"/>
            <a:ext cx="861695" cy="360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i="1" dirty="0">
                <a:solidFill>
                  <a:srgbClr val="002060"/>
                </a:solidFill>
              </a:rPr>
              <a:t>-</a:t>
            </a:r>
            <a:fld id="{77BAF064-260E-4892-AFE1-03308543B28D}" type="slidenum">
              <a:rPr lang="zh-CN" altLang="en-US" sz="1800" b="1" i="1" smtClean="0">
                <a:solidFill>
                  <a:srgbClr val="002060"/>
                </a:solidFill>
              </a:rPr>
              <a:t>‹#›</a:t>
            </a:fld>
            <a:r>
              <a:rPr lang="en-US" altLang="zh-CN" sz="1800" b="1" i="1" dirty="0">
                <a:solidFill>
                  <a:srgbClr val="002060"/>
                </a:solidFill>
              </a:rPr>
              <a:t>-</a:t>
            </a:r>
            <a:endParaRPr lang="zh-CN" altLang="en-US" sz="1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9290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13" Type="http://schemas.openxmlformats.org/officeDocument/2006/relationships/image" Target="../media/image41.jpeg"/><Relationship Id="rId3" Type="http://schemas.openxmlformats.org/officeDocument/2006/relationships/image" Target="../media/image35.tiff"/><Relationship Id="rId7" Type="http://schemas.openxmlformats.org/officeDocument/2006/relationships/image" Target="../media/image38.png"/><Relationship Id="rId12" Type="http://schemas.openxmlformats.org/officeDocument/2006/relationships/image" Target="../media/image26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11" Type="http://schemas.openxmlformats.org/officeDocument/2006/relationships/image" Target="../media/image22.jpeg"/><Relationship Id="rId5" Type="http://schemas.openxmlformats.org/officeDocument/2006/relationships/hyperlink" Target="https://www.baidu.com/link?url=BuaTtVJWaaFsqJ8IQ73YLEGsMBirU8Q9_HBL1gmwqxiL6xFTsZhXjhj4AYRHjX6-1phmw6YOo-m_ieP-5XW7btcgS2TCkD6WSttt2YXUid7_cwW3tcj3dUi0O6B0CzMnGHj1d_zdvO4fqXcE-sAsx8-yQ2IxpmFZ-9CCrMffPQ9OhEfaJ28_ZfW729_QcTrawIXSMm9ck54Tapje3tYtrGSZGcHlAvMDlx-IMWpeXzNhsM-YyvYPlPkLEHkYOt2diLJqhOy-woLzaC73Le05NDGSeD24HLyAGsEKzkkq74mMK9AtuTgkFEn54Zg2bjgqsO5cPeeOc7vnXBvPr9y4P2UUwAE04nuEHhKFJ9p8NuIaZN02Z5VMKi8qmDdaRnOYNCFnZoAUK9-tlCcscvq-9KxirtW6SV_OPCMtEOeKNlLTPmXhlakKUKtAr0U98FgwTpit6yNPxjEhtXVm8lwuB45JVakiO1UdIan1pU4BztQb0tzaR7gXm4erKEK3ILZTodYp4ldzNWv6e72axhyzL0DPWJXKS4X9wf0NLn-z_AOXAtN2jvFLmYwgt-vuggcd1kEn3_b_fSafPFadbrnSIqa8QRCd-pv5_tB4MUveJYe&amp;click_t=1623741077562&amp;s_info=1280_645&amp;wd=&amp;eqid=ef9c32e5000355090000000560c85293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36.png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810.png"/><Relationship Id="rId7" Type="http://schemas.openxmlformats.org/officeDocument/2006/relationships/image" Target="../media/image12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10.png"/><Relationship Id="rId5" Type="http://schemas.openxmlformats.org/officeDocument/2006/relationships/image" Target="../media/image1010.png"/><Relationship Id="rId4" Type="http://schemas.openxmlformats.org/officeDocument/2006/relationships/image" Target="../media/image910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3" Type="http://schemas.openxmlformats.org/officeDocument/2006/relationships/image" Target="../media/image240.png"/><Relationship Id="rId7" Type="http://schemas.openxmlformats.org/officeDocument/2006/relationships/image" Target="../media/image56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311.png"/><Relationship Id="rId10" Type="http://schemas.openxmlformats.org/officeDocument/2006/relationships/image" Target="../media/image290.png"/><Relationship Id="rId4" Type="http://schemas.openxmlformats.org/officeDocument/2006/relationships/image" Target="../media/image300.png"/><Relationship Id="rId9" Type="http://schemas.openxmlformats.org/officeDocument/2006/relationships/image" Target="../media/image27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7.png"/><Relationship Id="rId5" Type="http://schemas.openxmlformats.org/officeDocument/2006/relationships/image" Target="../media/image321.png"/><Relationship Id="rId4" Type="http://schemas.openxmlformats.org/officeDocument/2006/relationships/image" Target="../media/image38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361.png"/><Relationship Id="rId7" Type="http://schemas.openxmlformats.org/officeDocument/2006/relationships/image" Target="../media/image33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png"/><Relationship Id="rId11" Type="http://schemas.openxmlformats.org/officeDocument/2006/relationships/image" Target="../media/image370.png"/><Relationship Id="rId5" Type="http://schemas.openxmlformats.org/officeDocument/2006/relationships/image" Target="../media/image310.png"/><Relationship Id="rId10" Type="http://schemas.openxmlformats.org/officeDocument/2006/relationships/image" Target="../media/image360.png"/><Relationship Id="rId4" Type="http://schemas.openxmlformats.org/officeDocument/2006/relationships/image" Target="../media/image63.png"/><Relationship Id="rId9" Type="http://schemas.openxmlformats.org/officeDocument/2006/relationships/image" Target="../media/image3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64.png"/><Relationship Id="rId7" Type="http://schemas.openxmlformats.org/officeDocument/2006/relationships/image" Target="../media/image430.png"/><Relationship Id="rId12" Type="http://schemas.openxmlformats.org/officeDocument/2006/relationships/image" Target="../media/image47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11" Type="http://schemas.openxmlformats.org/officeDocument/2006/relationships/image" Target="../media/image62.png"/><Relationship Id="rId5" Type="http://schemas.openxmlformats.org/officeDocument/2006/relationships/image" Target="../media/image410.png"/><Relationship Id="rId10" Type="http://schemas.openxmlformats.org/officeDocument/2006/relationships/image" Target="../media/image67.png"/><Relationship Id="rId4" Type="http://schemas.openxmlformats.org/officeDocument/2006/relationships/image" Target="../media/image65.png"/><Relationship Id="rId9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0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540.png"/><Relationship Id="rId4" Type="http://schemas.openxmlformats.org/officeDocument/2006/relationships/image" Target="../media/image79.png"/><Relationship Id="rId9" Type="http://schemas.openxmlformats.org/officeDocument/2006/relationships/image" Target="../media/image8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77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0.png"/><Relationship Id="rId5" Type="http://schemas.openxmlformats.org/officeDocument/2006/relationships/image" Target="../media/image750.pn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11.png"/><Relationship Id="rId10" Type="http://schemas.openxmlformats.org/officeDocument/2006/relationships/image" Target="../media/image850.png"/><Relationship Id="rId4" Type="http://schemas.openxmlformats.org/officeDocument/2006/relationships/image" Target="../media/image89.png"/><Relationship Id="rId9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1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6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7" Type="http://schemas.openxmlformats.org/officeDocument/2006/relationships/image" Target="../media/image60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0.png"/><Relationship Id="rId5" Type="http://schemas.openxmlformats.org/officeDocument/2006/relationships/image" Target="../media/image1300.png"/><Relationship Id="rId4" Type="http://schemas.openxmlformats.org/officeDocument/2006/relationships/image" Target="../media/image121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100.png"/><Relationship Id="rId7" Type="http://schemas.openxmlformats.org/officeDocument/2006/relationships/image" Target="../media/image600.png"/><Relationship Id="rId12" Type="http://schemas.openxmlformats.org/officeDocument/2006/relationships/image" Target="../media/image100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0.png"/><Relationship Id="rId11" Type="http://schemas.openxmlformats.org/officeDocument/2006/relationships/image" Target="../media/image900.png"/><Relationship Id="rId5" Type="http://schemas.openxmlformats.org/officeDocument/2006/relationships/image" Target="../media/image1300.png"/><Relationship Id="rId10" Type="http://schemas.openxmlformats.org/officeDocument/2006/relationships/image" Target="../media/image130.png"/><Relationship Id="rId4" Type="http://schemas.openxmlformats.org/officeDocument/2006/relationships/image" Target="../media/image1210.png"/><Relationship Id="rId9" Type="http://schemas.openxmlformats.org/officeDocument/2006/relationships/image" Target="../media/image3400.png"/><Relationship Id="rId14" Type="http://schemas.openxmlformats.org/officeDocument/2006/relationships/image" Target="../media/image150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100.png"/><Relationship Id="rId3" Type="http://schemas.openxmlformats.org/officeDocument/2006/relationships/image" Target="../media/image128.png"/><Relationship Id="rId7" Type="http://schemas.openxmlformats.org/officeDocument/2006/relationships/image" Target="../media/image600.png"/><Relationship Id="rId12" Type="http://schemas.openxmlformats.org/officeDocument/2006/relationships/image" Target="../media/image100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0.png"/><Relationship Id="rId11" Type="http://schemas.openxmlformats.org/officeDocument/2006/relationships/image" Target="../media/image900.png"/><Relationship Id="rId5" Type="http://schemas.openxmlformats.org/officeDocument/2006/relationships/image" Target="../media/image1300.png"/><Relationship Id="rId15" Type="http://schemas.openxmlformats.org/officeDocument/2006/relationships/image" Target="../media/image131.png"/><Relationship Id="rId4" Type="http://schemas.openxmlformats.org/officeDocument/2006/relationships/image" Target="../media/image1210.png"/><Relationship Id="rId9" Type="http://schemas.openxmlformats.org/officeDocument/2006/relationships/image" Target="../media/image3400.png"/><Relationship Id="rId14" Type="http://schemas.openxmlformats.org/officeDocument/2006/relationships/image" Target="../media/image150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3.tiff"/><Relationship Id="rId7" Type="http://schemas.openxmlformats.org/officeDocument/2006/relationships/image" Target="../media/image41.jpeg"/><Relationship Id="rId2" Type="http://schemas.openxmlformats.org/officeDocument/2006/relationships/image" Target="../media/image13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hyperlink" Target="https://www.baidu.com/link?url=BuaTtVJWaaFsqJ8IQ73YLEGsMBirU8Q9_HBL1gmwqxiL6xFTsZhXjhj4AYRHjX6-1phmw6YOo-m_ieP-5XW7btcgS2TCkD6WSttt2YXUid7_cwW3tcj3dUi0O6B0CzMnGHj1d_zdvO4fqXcE-sAsx8-yQ2IxpmFZ-9CCrMffPQ9OhEfaJ28_ZfW729_QcTrawIXSMm9ck54Tapje3tYtrGSZGcHlAvMDlx-IMWpeXzNhsM-YyvYPlPkLEHkYOt2diLJqhOy-woLzaC73Le05NDGSeD24HLyAGsEKzkkq74mMK9AtuTgkFEn54Zg2bjgqsO5cPeeOc7vnXBvPr9y4P2UUwAE04nuEHhKFJ9p8NuIaZN02Z5VMKi8qmDdaRnOYNCFnZoAUK9-tlCcscvq-9KxirtW6SV_OPCMtEOeKNlLTPmXhlakKUKtAr0U98FgwTpit6yNPxjEhtXVm8lwuB45JVakiO1UdIan1pU4BztQb0tzaR7gXm4erKEK3ILZTodYp4ldzNWv6e72axhyzL0DPWJXKS4X9wf0NLn-z_AOXAtN2jvFLmYwgt-vuggcd1kEn3_b_fSafPFadbrnSIqa8QRCd-pv5_tB4MUveJYe&amp;click_t=1623741077562&amp;s_info=1280_645&amp;wd=&amp;eqid=ef9c32e5000355090000000560c85293" TargetMode="External"/><Relationship Id="rId4" Type="http://schemas.openxmlformats.org/officeDocument/2006/relationships/image" Target="../media/image134.png"/><Relationship Id="rId9" Type="http://schemas.openxmlformats.org/officeDocument/2006/relationships/image" Target="../media/image13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8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3/PhysRevD.86.054510" TargetMode="External"/><Relationship Id="rId13" Type="http://schemas.openxmlformats.org/officeDocument/2006/relationships/hyperlink" Target="https://doi.org/10.1103/PhysRevD.82.114506" TargetMode="External"/><Relationship Id="rId18" Type="http://schemas.openxmlformats.org/officeDocument/2006/relationships/hyperlink" Target="https://doi.org/10.1088/1674-1137/ac2b12" TargetMode="External"/><Relationship Id="rId3" Type="http://schemas.openxmlformats.org/officeDocument/2006/relationships/notesSlide" Target="../notesSlides/notesSlide3.xml"/><Relationship Id="rId7" Type="http://schemas.openxmlformats.org/officeDocument/2006/relationships/hyperlink" Target="https://doi.org/10.1103/PhysRevD.92.034517" TargetMode="External"/><Relationship Id="rId12" Type="http://schemas.openxmlformats.org/officeDocument/2006/relationships/hyperlink" Target="https://doi.org/10.1103/PhysRevD.84.114505" TargetMode="External"/><Relationship Id="rId17" Type="http://schemas.openxmlformats.org/officeDocument/2006/relationships/hyperlink" Target="https://doi.org/10.1103/PhysRevLett.118.082001" TargetMode="Externa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doi.org/10.1103/PhysRevD.104.034505" TargetMode="External"/><Relationship Id="rId20" Type="http://schemas.openxmlformats.org/officeDocument/2006/relationships/hyperlink" Target="https://doi.org/10.1103/PhysRevD.105.054511" TargetMode="External"/><Relationship Id="rId1" Type="http://schemas.openxmlformats.org/officeDocument/2006/relationships/tags" Target="../tags/tag4.xml"/><Relationship Id="rId6" Type="http://schemas.openxmlformats.org/officeDocument/2006/relationships/hyperlink" Target="https://doi.org/10.1140/epjc/s10052-024-12816-4" TargetMode="External"/><Relationship Id="rId11" Type="http://schemas.openxmlformats.org/officeDocument/2006/relationships/hyperlink" Target="https://doi.org/10.1103/PhysRevD.82.114504" TargetMode="External"/><Relationship Id="rId5" Type="http://schemas.openxmlformats.org/officeDocument/2006/relationships/hyperlink" Target="https://doi.org/10.1103/PhysRevD.91.054507" TargetMode="External"/><Relationship Id="rId15" Type="http://schemas.openxmlformats.org/officeDocument/2006/relationships/hyperlink" Target="https://doi.org/10.1103/PhysRevD.107.094516" TargetMode="External"/><Relationship Id="rId10" Type="http://schemas.openxmlformats.org/officeDocument/2006/relationships/hyperlink" Target="https://doi.org/10.1007/JHEP12(2017)008" TargetMode="External"/><Relationship Id="rId19" Type="http://schemas.openxmlformats.org/officeDocument/2006/relationships/hyperlink" Target="https://doi.org/10.1103/PhysRevD.97.034511" TargetMode="External"/><Relationship Id="rId4" Type="http://schemas.openxmlformats.org/officeDocument/2006/relationships/hyperlink" Target="https://doi.org/10.1103/PhysRevD.98.074512" TargetMode="External"/><Relationship Id="rId9" Type="http://schemas.openxmlformats.org/officeDocument/2006/relationships/hyperlink" Target="https://doi.org/10.1103/PhysRevD.85.114506" TargetMode="External"/><Relationship Id="rId14" Type="http://schemas.openxmlformats.org/officeDocument/2006/relationships/hyperlink" Target="https://doi.org/10.1103/PhysRevD.96.05451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emf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7"/>
          <p:cNvSpPr txBox="1">
            <a:spLocks noChangeArrowheads="1"/>
          </p:cNvSpPr>
          <p:nvPr/>
        </p:nvSpPr>
        <p:spPr bwMode="auto">
          <a:xfrm>
            <a:off x="330568" y="2274277"/>
            <a:ext cx="115308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latin typeface="Times New Roman" panose="02020603050405020304" charset="0"/>
                <a:cs typeface="Times New Roman" panose="02020603050405020304" charset="0"/>
              </a:rPr>
              <a:t>Recent LQCD studies on (heavy) flavor physics (for STCF)</a:t>
            </a:r>
          </a:p>
        </p:txBody>
      </p:sp>
      <p:sp>
        <p:nvSpPr>
          <p:cNvPr id="14340" name="Line 2"/>
          <p:cNvSpPr>
            <a:spLocks noChangeShapeType="1"/>
          </p:cNvSpPr>
          <p:nvPr/>
        </p:nvSpPr>
        <p:spPr bwMode="auto">
          <a:xfrm flipV="1">
            <a:off x="0" y="971550"/>
            <a:ext cx="12192000" cy="3175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-1" y="3700686"/>
            <a:ext cx="12191999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 Wang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Shanghai Jiao Tong University</a:t>
            </a: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见微学术沙龙 </a:t>
            </a:r>
            <a:endParaRPr lang="en-US" altLang="zh-CN" sz="2800" dirty="0">
              <a:solidFill>
                <a:srgbClr val="000000"/>
              </a:solidFill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2026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年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月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13</a:t>
            </a:r>
            <a:r>
              <a:rPr lang="zh-CN" altLang="en-US" sz="2800">
                <a:solidFill>
                  <a:srgbClr val="000000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日 合肥</a:t>
            </a:r>
            <a:endParaRPr lang="zh-CN" altLang="en-US" sz="2800" dirty="0">
              <a:solidFill>
                <a:srgbClr val="000000"/>
              </a:solidFill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6" r="26940" b="43555"/>
          <a:stretch>
            <a:fillRect/>
          </a:stretch>
        </p:blipFill>
        <p:spPr>
          <a:xfrm>
            <a:off x="10613284" y="-67237"/>
            <a:ext cx="917575" cy="10115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411295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705206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39855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29178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68583" y="6027003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583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59068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49159" y="4870580"/>
            <a:ext cx="98262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906103" y="6027860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00200">
                  <a:spcBef>
                    <a:spcPct val="0"/>
                  </a:spcBef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103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66767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504284F-9940-7933-9A6F-50C0DF89577A}"/>
              </a:ext>
            </a:extLst>
          </p:cNvPr>
          <p:cNvSpPr/>
          <p:nvPr/>
        </p:nvSpPr>
        <p:spPr>
          <a:xfrm>
            <a:off x="4626175" y="57691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6D62300-49F4-8340-D64E-8E875E7B2A09}"/>
              </a:ext>
            </a:extLst>
          </p:cNvPr>
          <p:cNvSpPr/>
          <p:nvPr/>
        </p:nvSpPr>
        <p:spPr>
          <a:xfrm>
            <a:off x="4127283" y="6028028"/>
            <a:ext cx="1279874" cy="83099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37740D17-70AC-726A-79D9-D58C72772A01}"/>
              </a:ext>
            </a:extLst>
          </p:cNvPr>
          <p:cNvSpPr/>
          <p:nvPr/>
        </p:nvSpPr>
        <p:spPr>
          <a:xfrm>
            <a:off x="4513048" y="4870580"/>
            <a:ext cx="1984722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Wolfenstein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6309679-E0FA-52C7-EAF9-6851E440EB12}"/>
              </a:ext>
            </a:extLst>
          </p:cNvPr>
          <p:cNvSpPr/>
          <p:nvPr/>
        </p:nvSpPr>
        <p:spPr>
          <a:xfrm>
            <a:off x="5549759" y="5765361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90D7ED43-1EDF-CEDF-1899-900A70C5BAA0}"/>
              </a:ext>
            </a:extLst>
          </p:cNvPr>
          <p:cNvSpPr/>
          <p:nvPr/>
        </p:nvSpPr>
        <p:spPr>
          <a:xfrm>
            <a:off x="6722848" y="4860683"/>
            <a:ext cx="138941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HQET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5383EFC-2497-D86D-005E-EF19C9B9AC01}"/>
              </a:ext>
            </a:extLst>
          </p:cNvPr>
          <p:cNvSpPr/>
          <p:nvPr/>
        </p:nvSpPr>
        <p:spPr>
          <a:xfrm>
            <a:off x="7236243" y="5788652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F8595D34-AC22-C888-3304-F4D8AE6A5EBB}"/>
              </a:ext>
            </a:extLst>
          </p:cNvPr>
          <p:cNvSpPr/>
          <p:nvPr/>
        </p:nvSpPr>
        <p:spPr>
          <a:xfrm>
            <a:off x="8131309" y="6035921"/>
            <a:ext cx="138941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B37B4E8D-EDA5-D53D-D318-D5794BC52953}"/>
              </a:ext>
            </a:extLst>
          </p:cNvPr>
          <p:cNvSpPr/>
          <p:nvPr/>
        </p:nvSpPr>
        <p:spPr>
          <a:xfrm>
            <a:off x="8737787" y="577072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B6B72B36-20CB-A8B7-E2B1-4431F481C83C}"/>
              </a:ext>
            </a:extLst>
          </p:cNvPr>
          <p:cNvSpPr/>
          <p:nvPr/>
        </p:nvSpPr>
        <p:spPr>
          <a:xfrm>
            <a:off x="8672456" y="4843883"/>
            <a:ext cx="1696526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Belle/Babar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1998/1999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7CBF8CF9-2049-FFD5-BBD5-CE29642B09D9}"/>
              </a:ext>
            </a:extLst>
          </p:cNvPr>
          <p:cNvSpPr/>
          <p:nvPr/>
        </p:nvSpPr>
        <p:spPr>
          <a:xfrm>
            <a:off x="9547415" y="578024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5B82123-5D5D-E807-1A6A-061EA9D15968}"/>
              </a:ext>
            </a:extLst>
          </p:cNvPr>
          <p:cNvSpPr txBox="1"/>
          <p:nvPr/>
        </p:nvSpPr>
        <p:spPr>
          <a:xfrm>
            <a:off x="6656119" y="3128660"/>
            <a:ext cx="2428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灯片编号占位符 4">
            <a:extLst>
              <a:ext uri="{FF2B5EF4-FFF2-40B4-BE49-F238E27FC236}">
                <a16:creationId xmlns:a16="http://schemas.microsoft.com/office/drawing/2014/main" id="{77416E1D-3A2C-380D-E431-6522FD03F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10</a:t>
            </a:fld>
            <a:endParaRPr kumimoji="0" lang="zh-CN" altLang="en-US" sz="2800" dirty="0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F8A24244-B63A-B5BB-D8C5-4B102E264DA1}"/>
              </a:ext>
            </a:extLst>
          </p:cNvPr>
          <p:cNvGrpSpPr/>
          <p:nvPr/>
        </p:nvGrpSpPr>
        <p:grpSpPr>
          <a:xfrm>
            <a:off x="5660185" y="1321810"/>
            <a:ext cx="3012271" cy="2797031"/>
            <a:chOff x="5275479" y="1319903"/>
            <a:chExt cx="2799815" cy="225044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21201BF9-F553-CD06-556A-9CCB7AE77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9217" y="1458206"/>
              <a:ext cx="2796077" cy="2112144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222E37C8-953C-D440-894A-A12C2F88B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5479" y="1319903"/>
              <a:ext cx="1272780" cy="469485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EF332303-F8C4-D9B1-BB25-BF58D34806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78" y="1457554"/>
            <a:ext cx="3008249" cy="267158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823EFE65-A99E-F6F8-4014-38435C651D6C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</p:spTree>
    <p:extLst>
      <p:ext uri="{BB962C8B-B14F-4D97-AF65-F5344CB8AC3E}">
        <p14:creationId xmlns:p14="http://schemas.microsoft.com/office/powerpoint/2010/main" val="793074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411293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705204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39853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29176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68581" y="6027003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581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59066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49157" y="4870580"/>
            <a:ext cx="98262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906101" y="6027860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00200">
                  <a:spcBef>
                    <a:spcPct val="0"/>
                  </a:spcBef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101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66765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504284F-9940-7933-9A6F-50C0DF89577A}"/>
              </a:ext>
            </a:extLst>
          </p:cNvPr>
          <p:cNvSpPr/>
          <p:nvPr/>
        </p:nvSpPr>
        <p:spPr>
          <a:xfrm>
            <a:off x="4626173" y="57691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6D62300-49F4-8340-D64E-8E875E7B2A09}"/>
              </a:ext>
            </a:extLst>
          </p:cNvPr>
          <p:cNvSpPr/>
          <p:nvPr/>
        </p:nvSpPr>
        <p:spPr>
          <a:xfrm>
            <a:off x="4127281" y="6028028"/>
            <a:ext cx="1279874" cy="83099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37740D17-70AC-726A-79D9-D58C72772A01}"/>
              </a:ext>
            </a:extLst>
          </p:cNvPr>
          <p:cNvSpPr/>
          <p:nvPr/>
        </p:nvSpPr>
        <p:spPr>
          <a:xfrm>
            <a:off x="4513046" y="4870580"/>
            <a:ext cx="1984722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Wolfenstein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6309679-E0FA-52C7-EAF9-6851E440EB12}"/>
              </a:ext>
            </a:extLst>
          </p:cNvPr>
          <p:cNvSpPr/>
          <p:nvPr/>
        </p:nvSpPr>
        <p:spPr>
          <a:xfrm>
            <a:off x="5549757" y="5765361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90D7ED43-1EDF-CEDF-1899-900A70C5BAA0}"/>
              </a:ext>
            </a:extLst>
          </p:cNvPr>
          <p:cNvSpPr/>
          <p:nvPr/>
        </p:nvSpPr>
        <p:spPr>
          <a:xfrm>
            <a:off x="6722846" y="4860683"/>
            <a:ext cx="138941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HQET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5383EFC-2497-D86D-005E-EF19C9B9AC01}"/>
              </a:ext>
            </a:extLst>
          </p:cNvPr>
          <p:cNvSpPr/>
          <p:nvPr/>
        </p:nvSpPr>
        <p:spPr>
          <a:xfrm>
            <a:off x="7236241" y="5788652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F8595D34-AC22-C888-3304-F4D8AE6A5EBB}"/>
              </a:ext>
            </a:extLst>
          </p:cNvPr>
          <p:cNvSpPr/>
          <p:nvPr/>
        </p:nvSpPr>
        <p:spPr>
          <a:xfrm>
            <a:off x="8131307" y="6035921"/>
            <a:ext cx="138941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B37B4E8D-EDA5-D53D-D318-D5794BC52953}"/>
              </a:ext>
            </a:extLst>
          </p:cNvPr>
          <p:cNvSpPr/>
          <p:nvPr/>
        </p:nvSpPr>
        <p:spPr>
          <a:xfrm>
            <a:off x="8737785" y="577072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7CBF8CF9-2049-FFD5-BBD5-CE29642B09D9}"/>
              </a:ext>
            </a:extLst>
          </p:cNvPr>
          <p:cNvSpPr/>
          <p:nvPr/>
        </p:nvSpPr>
        <p:spPr>
          <a:xfrm>
            <a:off x="9547413" y="578024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BB450C0A-DC3A-21FA-D834-97EF8F3E9AE6}"/>
              </a:ext>
            </a:extLst>
          </p:cNvPr>
          <p:cNvSpPr/>
          <p:nvPr/>
        </p:nvSpPr>
        <p:spPr>
          <a:xfrm>
            <a:off x="9520717" y="6047012"/>
            <a:ext cx="242671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QCDF/PQCD/SCET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7659E942-E83C-1C81-7777-19BEA0290B98}"/>
              </a:ext>
            </a:extLst>
          </p:cNvPr>
          <p:cNvSpPr/>
          <p:nvPr/>
        </p:nvSpPr>
        <p:spPr>
          <a:xfrm>
            <a:off x="10101921" y="578274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F3918127-F528-E22B-ABA6-07EF49B56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06" y="1987420"/>
            <a:ext cx="4768765" cy="183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C0549558-0417-0ED5-6890-BC201325C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810" y="1633456"/>
            <a:ext cx="3330574" cy="216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灯片编号占位符 4">
            <a:extLst>
              <a:ext uri="{FF2B5EF4-FFF2-40B4-BE49-F238E27FC236}">
                <a16:creationId xmlns:a16="http://schemas.microsoft.com/office/drawing/2014/main" id="{75DB86EA-1095-D764-FBA6-B575789FC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11</a:t>
            </a:fld>
            <a:endParaRPr kumimoji="0" lang="zh-CN" altLang="en-US" sz="28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73F92D5-5FD1-8AED-B0AE-608F0667FD5A}"/>
              </a:ext>
            </a:extLst>
          </p:cNvPr>
          <p:cNvSpPr txBox="1"/>
          <p:nvPr/>
        </p:nvSpPr>
        <p:spPr>
          <a:xfrm>
            <a:off x="6095994" y="3888816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A024D596-1F49-7314-FD0E-737AA02653DB}"/>
              </a:ext>
            </a:extLst>
          </p:cNvPr>
          <p:cNvSpPr/>
          <p:nvPr/>
        </p:nvSpPr>
        <p:spPr>
          <a:xfrm>
            <a:off x="8672456" y="4843883"/>
            <a:ext cx="1696526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Belle/Babar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1998/1999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B6AC3C4-BC0A-F510-7764-BC82787F160C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</p:spTree>
    <p:extLst>
      <p:ext uri="{BB962C8B-B14F-4D97-AF65-F5344CB8AC3E}">
        <p14:creationId xmlns:p14="http://schemas.microsoft.com/office/powerpoint/2010/main" val="1158579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411293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705204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39853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29176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68581" y="6027003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581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59066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49157" y="4870580"/>
            <a:ext cx="98262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906101" y="6027860"/>
                <a:ext cx="1143000" cy="80755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00200">
                  <a:spcBef>
                    <a:spcPct val="0"/>
                  </a:spcBef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101" y="6027860"/>
                <a:ext cx="1143000" cy="807557"/>
              </a:xfrm>
              <a:prstGeom prst="roundRect">
                <a:avLst/>
              </a:prstGeom>
              <a:blipFill>
                <a:blip r:embed="rId3"/>
                <a:stretch>
                  <a:fillRect b="-230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66765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504284F-9940-7933-9A6F-50C0DF89577A}"/>
              </a:ext>
            </a:extLst>
          </p:cNvPr>
          <p:cNvSpPr/>
          <p:nvPr/>
        </p:nvSpPr>
        <p:spPr>
          <a:xfrm>
            <a:off x="4626173" y="57691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6D62300-49F4-8340-D64E-8E875E7B2A09}"/>
              </a:ext>
            </a:extLst>
          </p:cNvPr>
          <p:cNvSpPr/>
          <p:nvPr/>
        </p:nvSpPr>
        <p:spPr>
          <a:xfrm>
            <a:off x="4127281" y="6028028"/>
            <a:ext cx="1279874" cy="83099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37740D17-70AC-726A-79D9-D58C72772A01}"/>
              </a:ext>
            </a:extLst>
          </p:cNvPr>
          <p:cNvSpPr/>
          <p:nvPr/>
        </p:nvSpPr>
        <p:spPr>
          <a:xfrm>
            <a:off x="4513046" y="4870580"/>
            <a:ext cx="1984722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Wolfenstein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6309679-E0FA-52C7-EAF9-6851E440EB12}"/>
              </a:ext>
            </a:extLst>
          </p:cNvPr>
          <p:cNvSpPr/>
          <p:nvPr/>
        </p:nvSpPr>
        <p:spPr>
          <a:xfrm>
            <a:off x="5549757" y="5765361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90D7ED43-1EDF-CEDF-1899-900A70C5BAA0}"/>
              </a:ext>
            </a:extLst>
          </p:cNvPr>
          <p:cNvSpPr/>
          <p:nvPr/>
        </p:nvSpPr>
        <p:spPr>
          <a:xfrm>
            <a:off x="6722846" y="4860683"/>
            <a:ext cx="138941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HQET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5383EFC-2497-D86D-005E-EF19C9B9AC01}"/>
              </a:ext>
            </a:extLst>
          </p:cNvPr>
          <p:cNvSpPr/>
          <p:nvPr/>
        </p:nvSpPr>
        <p:spPr>
          <a:xfrm>
            <a:off x="7236241" y="5788652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F8595D34-AC22-C888-3304-F4D8AE6A5EBB}"/>
              </a:ext>
            </a:extLst>
          </p:cNvPr>
          <p:cNvSpPr/>
          <p:nvPr/>
        </p:nvSpPr>
        <p:spPr>
          <a:xfrm>
            <a:off x="8131307" y="6035921"/>
            <a:ext cx="138941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B37B4E8D-EDA5-D53D-D318-D5794BC52953}"/>
              </a:ext>
            </a:extLst>
          </p:cNvPr>
          <p:cNvSpPr/>
          <p:nvPr/>
        </p:nvSpPr>
        <p:spPr>
          <a:xfrm>
            <a:off x="8737785" y="577072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7CBF8CF9-2049-FFD5-BBD5-CE29642B09D9}"/>
              </a:ext>
            </a:extLst>
          </p:cNvPr>
          <p:cNvSpPr/>
          <p:nvPr/>
        </p:nvSpPr>
        <p:spPr>
          <a:xfrm>
            <a:off x="9547413" y="578024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BB450C0A-DC3A-21FA-D834-97EF8F3E9AE6}"/>
              </a:ext>
            </a:extLst>
          </p:cNvPr>
          <p:cNvSpPr/>
          <p:nvPr/>
        </p:nvSpPr>
        <p:spPr>
          <a:xfrm>
            <a:off x="9520717" y="6047012"/>
            <a:ext cx="242671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QCDF/PQCD/SCET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7659E942-E83C-1C81-7777-19BEA0290B98}"/>
              </a:ext>
            </a:extLst>
          </p:cNvPr>
          <p:cNvSpPr/>
          <p:nvPr/>
        </p:nvSpPr>
        <p:spPr>
          <a:xfrm>
            <a:off x="10101921" y="578274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31" name="灯片编号占位符 4">
            <a:extLst>
              <a:ext uri="{FF2B5EF4-FFF2-40B4-BE49-F238E27FC236}">
                <a16:creationId xmlns:a16="http://schemas.microsoft.com/office/drawing/2014/main" id="{75DB86EA-1095-D764-FBA6-B575789FC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12</a:t>
            </a:fld>
            <a:endParaRPr kumimoji="0" lang="zh-CN" altLang="en-US" sz="2800" dirty="0"/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A024D596-1F49-7314-FD0E-737AA02653DB}"/>
              </a:ext>
            </a:extLst>
          </p:cNvPr>
          <p:cNvSpPr/>
          <p:nvPr/>
        </p:nvSpPr>
        <p:spPr>
          <a:xfrm>
            <a:off x="8672456" y="4843883"/>
            <a:ext cx="1696526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Belle/Babar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1998/1999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D49DD2E-6453-30DE-DFFC-3B2174AF3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22"/>
          <a:stretch/>
        </p:blipFill>
        <p:spPr>
          <a:xfrm>
            <a:off x="6197042" y="1288464"/>
            <a:ext cx="5081485" cy="71653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58A5D91-3FF0-11C7-5667-C36BDEB2F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56" y="2387508"/>
            <a:ext cx="4495516" cy="89245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FE8EAB2-00AC-D8B5-2D07-C730716CDD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14" y="1540698"/>
            <a:ext cx="4979043" cy="71933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B39A186-7B5C-B644-5D14-E0D60FC21E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34" y="2051975"/>
            <a:ext cx="3624043" cy="1603961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34051C4B-6635-CA01-31EF-8454A96E75D2}"/>
              </a:ext>
            </a:extLst>
          </p:cNvPr>
          <p:cNvSpPr txBox="1"/>
          <p:nvPr/>
        </p:nvSpPr>
        <p:spPr>
          <a:xfrm>
            <a:off x="1559066" y="3537512"/>
            <a:ext cx="3067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Babar, PRL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091801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(2001)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FC80AAC-7AF3-E180-D4E7-FDC2BBC761DE}"/>
              </a:ext>
            </a:extLst>
          </p:cNvPr>
          <p:cNvSpPr txBox="1"/>
          <p:nvPr/>
        </p:nvSpPr>
        <p:spPr>
          <a:xfrm>
            <a:off x="7053921" y="3752868"/>
            <a:ext cx="3430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Belle, PRL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09180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2(2001)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圆角矩形 42">
                <a:extLst>
                  <a:ext uri="{FF2B5EF4-FFF2-40B4-BE49-F238E27FC236}">
                    <a16:creationId xmlns:a16="http://schemas.microsoft.com/office/drawing/2014/main" id="{E33C8D28-4F37-F750-BB5B-C3E7DD013366}"/>
                  </a:ext>
                </a:extLst>
              </p:cNvPr>
              <p:cNvSpPr/>
              <p:nvPr/>
            </p:nvSpPr>
            <p:spPr>
              <a:xfrm>
                <a:off x="10484477" y="4804991"/>
                <a:ext cx="1696526" cy="82207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00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zh-CN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2001</a:t>
                </a:r>
              </a:p>
            </p:txBody>
          </p:sp>
        </mc:Choice>
        <mc:Fallback xmlns="">
          <p:sp>
            <p:nvSpPr>
              <p:cNvPr id="43" name="圆角矩形 42">
                <a:extLst>
                  <a:ext uri="{FF2B5EF4-FFF2-40B4-BE49-F238E27FC236}">
                    <a16:creationId xmlns:a16="http://schemas.microsoft.com/office/drawing/2014/main" id="{E33C8D28-4F37-F750-BB5B-C3E7DD0133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4477" y="4804991"/>
                <a:ext cx="1696526" cy="822079"/>
              </a:xfrm>
              <a:prstGeom prst="roundRect">
                <a:avLst/>
              </a:prstGeom>
              <a:blipFill>
                <a:blip r:embed="rId8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椭圆 43">
            <a:extLst>
              <a:ext uri="{FF2B5EF4-FFF2-40B4-BE49-F238E27FC236}">
                <a16:creationId xmlns:a16="http://schemas.microsoft.com/office/drawing/2014/main" id="{B59C3D86-72BD-5EA9-D939-F930B4B62109}"/>
              </a:ext>
            </a:extLst>
          </p:cNvPr>
          <p:cNvSpPr/>
          <p:nvPr/>
        </p:nvSpPr>
        <p:spPr>
          <a:xfrm>
            <a:off x="10639329" y="579076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690507E-EEC0-EFAC-19B3-F2271BBCAD2E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</p:spTree>
    <p:extLst>
      <p:ext uri="{BB962C8B-B14F-4D97-AF65-F5344CB8AC3E}">
        <p14:creationId xmlns:p14="http://schemas.microsoft.com/office/powerpoint/2010/main" val="3854876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34">
            <a:extLst>
              <a:ext uri="{FF2B5EF4-FFF2-40B4-BE49-F238E27FC236}">
                <a16:creationId xmlns:a16="http://schemas.microsoft.com/office/drawing/2014/main" id="{21D3F442-6306-BD14-1A47-14FE362B650B}"/>
              </a:ext>
            </a:extLst>
          </p:cNvPr>
          <p:cNvGrpSpPr>
            <a:grpSpLocks/>
          </p:cNvGrpSpPr>
          <p:nvPr/>
        </p:nvGrpSpPr>
        <p:grpSpPr bwMode="auto">
          <a:xfrm>
            <a:off x="5937620" y="3620496"/>
            <a:ext cx="2434423" cy="1749311"/>
            <a:chOff x="470025" y="3450414"/>
            <a:chExt cx="4124548" cy="2813749"/>
          </a:xfrm>
        </p:grpSpPr>
        <p:pic>
          <p:nvPicPr>
            <p:cNvPr id="10" name="图片 35">
              <a:extLst>
                <a:ext uri="{FF2B5EF4-FFF2-40B4-BE49-F238E27FC236}">
                  <a16:creationId xmlns:a16="http://schemas.microsoft.com/office/drawing/2014/main" id="{A547ECBB-A551-8052-CDA9-D856AF95F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1" y="3604772"/>
              <a:ext cx="3981122" cy="2659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36">
              <a:extLst>
                <a:ext uri="{FF2B5EF4-FFF2-40B4-BE49-F238E27FC236}">
                  <a16:creationId xmlns:a16="http://schemas.microsoft.com/office/drawing/2014/main" id="{9921EADD-52B1-0AAF-D71B-EBFE56D09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25" y="3450414"/>
              <a:ext cx="838119" cy="68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组合 5">
            <a:extLst>
              <a:ext uri="{FF2B5EF4-FFF2-40B4-BE49-F238E27FC236}">
                <a16:creationId xmlns:a16="http://schemas.microsoft.com/office/drawing/2014/main" id="{9EFB7878-8BCD-6BF9-1A08-5E4958BBCD6E}"/>
              </a:ext>
            </a:extLst>
          </p:cNvPr>
          <p:cNvGrpSpPr>
            <a:grpSpLocks/>
          </p:cNvGrpSpPr>
          <p:nvPr/>
        </p:nvGrpSpPr>
        <p:grpSpPr bwMode="auto">
          <a:xfrm>
            <a:off x="382276" y="3713510"/>
            <a:ext cx="2578220" cy="1411992"/>
            <a:chOff x="6080502" y="1436231"/>
            <a:chExt cx="3024831" cy="1460269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C04E8F8B-2D7E-A8E5-6BC3-D585185ED8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490856"/>
              <a:ext cx="3009333" cy="1405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1">
              <a:hlinkClick r:id="rId5"/>
              <a:extLst>
                <a:ext uri="{FF2B5EF4-FFF2-40B4-BE49-F238E27FC236}">
                  <a16:creationId xmlns:a16="http://schemas.microsoft.com/office/drawing/2014/main" id="{3400E3F7-9B13-73F5-C1FD-2E63147F96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502" y="1436231"/>
              <a:ext cx="801959" cy="375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7EBBB99-2C88-6B5D-D73B-AB40005AC755}"/>
              </a:ext>
            </a:extLst>
          </p:cNvPr>
          <p:cNvGrpSpPr/>
          <p:nvPr/>
        </p:nvGrpSpPr>
        <p:grpSpPr>
          <a:xfrm>
            <a:off x="3291851" y="3462190"/>
            <a:ext cx="2434422" cy="1836915"/>
            <a:chOff x="739143" y="3580435"/>
            <a:chExt cx="3366923" cy="2272472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2BF0E772-A260-1D35-452D-3C9D0E12A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3" y="3580435"/>
              <a:ext cx="3366923" cy="2272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图片 43">
              <a:extLst>
                <a:ext uri="{FF2B5EF4-FFF2-40B4-BE49-F238E27FC236}">
                  <a16:creationId xmlns:a16="http://schemas.microsoft.com/office/drawing/2014/main" id="{D244D16D-BB9F-6DFA-AF9E-C7939E293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33" y="3676295"/>
              <a:ext cx="784103" cy="491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2AD7213-92D8-F210-9948-F781A2DE82AE}"/>
              </a:ext>
            </a:extLst>
          </p:cNvPr>
          <p:cNvGrpSpPr/>
          <p:nvPr/>
        </p:nvGrpSpPr>
        <p:grpSpPr>
          <a:xfrm>
            <a:off x="1018616" y="674303"/>
            <a:ext cx="2347193" cy="1540796"/>
            <a:chOff x="713026" y="1029040"/>
            <a:chExt cx="3360783" cy="2386849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2CB00AC-E523-EFE9-DD01-4C44FAFE6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2432" y="1077414"/>
              <a:ext cx="3301377" cy="2338475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5CFABFD-D363-1F8B-6E91-7200DC3EDE02}"/>
                </a:ext>
              </a:extLst>
            </p:cNvPr>
            <p:cNvSpPr txBox="1"/>
            <p:nvPr/>
          </p:nvSpPr>
          <p:spPr>
            <a:xfrm>
              <a:off x="713026" y="1029040"/>
              <a:ext cx="883049" cy="7785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en" altLang="zh-CN" sz="1333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CLEO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E8A58582-805D-E881-C59C-1686045AC670}"/>
              </a:ext>
            </a:extLst>
          </p:cNvPr>
          <p:cNvGrpSpPr/>
          <p:nvPr/>
        </p:nvGrpSpPr>
        <p:grpSpPr>
          <a:xfrm>
            <a:off x="4142955" y="675718"/>
            <a:ext cx="2199649" cy="1756975"/>
            <a:chOff x="5275479" y="1319903"/>
            <a:chExt cx="2800472" cy="2121398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1BE065B-EF7F-685D-9ABC-DE75A336B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79874" y="1329157"/>
              <a:ext cx="2796077" cy="211214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6FD8A3B-1DC4-2B98-8A52-9DE6018DC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75479" y="1319903"/>
              <a:ext cx="1272780" cy="469485"/>
            </a:xfrm>
            <a:prstGeom prst="rect">
              <a:avLst/>
            </a:prstGeom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6E93B6CC-9D41-715A-C43A-6247E5C909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671" y="528114"/>
            <a:ext cx="2069387" cy="183779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矩形: 圆角 65">
            <a:extLst>
              <a:ext uri="{FF2B5EF4-FFF2-40B4-BE49-F238E27FC236}">
                <a16:creationId xmlns:a16="http://schemas.microsoft.com/office/drawing/2014/main" id="{3AD5BF97-5AD6-490C-6E9B-310405AF2766}"/>
              </a:ext>
            </a:extLst>
          </p:cNvPr>
          <p:cNvSpPr/>
          <p:nvPr/>
        </p:nvSpPr>
        <p:spPr>
          <a:xfrm>
            <a:off x="1574935" y="6002557"/>
            <a:ext cx="8284777" cy="574887"/>
          </a:xfrm>
          <a:prstGeom prst="roundRect">
            <a:avLst/>
          </a:prstGeom>
          <a:gradFill flip="none" rotWithShape="1">
            <a:gsLst>
              <a:gs pos="0">
                <a:srgbClr val="00507A"/>
              </a:gs>
              <a:gs pos="49000">
                <a:srgbClr val="00507A"/>
              </a:gs>
              <a:gs pos="100000">
                <a:schemeClr val="accent5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pPr lvl="0" algn="ctr">
              <a:defRPr/>
            </a:pPr>
            <a:r>
              <a:rPr kumimoji="1" lang="zh-CN" altLang="en-US" sz="2667" b="1" kern="0" spc="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国际上许多大型实验合作组研究重味物理</a:t>
            </a:r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id="{F40B8570-06B7-8471-3569-99BC510113DC}"/>
              </a:ext>
            </a:extLst>
          </p:cNvPr>
          <p:cNvGrpSpPr>
            <a:grpSpLocks/>
          </p:cNvGrpSpPr>
          <p:nvPr/>
        </p:nvGrpSpPr>
        <p:grpSpPr bwMode="auto">
          <a:xfrm>
            <a:off x="8714330" y="3429000"/>
            <a:ext cx="2656689" cy="2054947"/>
            <a:chOff x="9167813" y="4813300"/>
            <a:chExt cx="2193925" cy="1673225"/>
          </a:xfrm>
        </p:grpSpPr>
        <p:pic>
          <p:nvPicPr>
            <p:cNvPr id="4" name="Picture 20" descr="page2image1625655280">
              <a:extLst>
                <a:ext uri="{FF2B5EF4-FFF2-40B4-BE49-F238E27FC236}">
                  <a16:creationId xmlns:a16="http://schemas.microsoft.com/office/drawing/2014/main" id="{4A4FDD51-5EA4-99A0-899D-AC3C111F00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7813" y="4813300"/>
              <a:ext cx="2193925" cy="167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矩形 2">
              <a:extLst>
                <a:ext uri="{FF2B5EF4-FFF2-40B4-BE49-F238E27FC236}">
                  <a16:creationId xmlns:a16="http://schemas.microsoft.com/office/drawing/2014/main" id="{9286B08A-C888-4BA9-08BB-393A5E999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7813" y="5461000"/>
              <a:ext cx="15795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zh-CN" alt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超级陶粲工厂</a:t>
              </a:r>
              <a:endParaRPr kumimoji="0"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6428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176010" y="2753562"/>
                <a:ext cx="3394522" cy="14939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altLang="zh-CN" sz="32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altLang="zh-CN" sz="32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CN" sz="32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latin typeface="Cambria Math" panose="02040503050406030204" pitchFamily="18" charset="0"/>
                                      </a:rPr>
                                      <m:t>𝑡𝑠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latin typeface="Cambria Math" panose="02040503050406030204" pitchFamily="18" charset="0"/>
                                      </a:rPr>
                                      <m:t>𝑡𝑏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10" y="2753562"/>
                <a:ext cx="3394522" cy="1493935"/>
              </a:xfrm>
              <a:prstGeom prst="rect">
                <a:avLst/>
              </a:prstGeom>
              <a:blipFill>
                <a:blip r:embed="rId3"/>
                <a:stretch>
                  <a:fillRect t="-2521" b="-100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3956601" y="4586103"/>
            <a:ext cx="15409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2000" b="1" dirty="0">
                <a:solidFill>
                  <a:srgbClr val="FF0000"/>
                </a:solidFill>
                <a:latin typeface="Times New Roman" panose="02020503050405090304" pitchFamily="18" charset="0"/>
              </a:rPr>
              <a:t>Second row:</a:t>
            </a:r>
            <a:endParaRPr lang="en-GB" altLang="zh-CN" sz="2000" dirty="0">
              <a:solidFill>
                <a:srgbClr val="FF0000"/>
              </a:solidFill>
              <a:effectLst/>
              <a:latin typeface="Times New Roman" panose="0202050305040509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5904566" y="3659950"/>
                <a:ext cx="5729454" cy="1384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221</m:t>
                    </m:r>
                    <m:r>
                      <a:rPr lang="en-US" altLang="zh-CN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0.004</m:t>
                    </m:r>
                  </m:oMath>
                </a14:m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		1.81%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US" altLang="zh-CN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975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0.006</m:t>
                    </m:r>
                    <m:r>
                      <a:rPr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altLang="zh-CN" sz="2800" b="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8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0.62%</a:t>
                </a:r>
                <a:endParaRPr lang="en-US" altLang="zh-CN" sz="2800" b="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𝑐𝑏</m:t>
                        </m:r>
                      </m:sub>
                    </m:sSub>
                    <m:r>
                      <a:rPr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0411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0.00</m:t>
                    </m:r>
                    <m:r>
                      <a:rPr lang="en-US" altLang="zh-CN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2.92%</a:t>
                </a: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566" y="3659950"/>
                <a:ext cx="5729454" cy="1384995"/>
              </a:xfrm>
              <a:prstGeom prst="rect">
                <a:avLst/>
              </a:prstGeom>
              <a:blipFill>
                <a:blip r:embed="rId4"/>
                <a:stretch>
                  <a:fillRect l="-1552" t="-4545" r="-1330" b="-10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5904566" y="5212873"/>
                <a:ext cx="5342890" cy="4324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kumimoji="1"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𝑐𝑠</m:t>
                            </m:r>
                          </m:sub>
                        </m:sSub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FF0000"/>
                    </a:solidFill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𝑐𝑏</m:t>
                            </m:r>
                          </m:sub>
                        </m:sSub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.001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0.01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566" y="5212873"/>
                <a:ext cx="5342890" cy="432435"/>
              </a:xfrm>
              <a:prstGeom prst="rect">
                <a:avLst/>
              </a:prstGeom>
              <a:blipFill>
                <a:blip r:embed="rId5"/>
                <a:stretch>
                  <a:fillRect l="-3088" t="-17143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3868007" y="5241314"/>
                <a:ext cx="1848519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altLang="zh-CN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𝒂𝒄𝒄𝒖𝒓𝒂𝒄𝒚</m:t>
                      </m:r>
                    </m:oMath>
                  </m:oMathPara>
                </a14:m>
                <a:endParaRPr lang="en-GB" altLang="zh-CN" dirty="0">
                  <a:solidFill>
                    <a:srgbClr val="FF0000"/>
                  </a:solidFill>
                  <a:latin typeface="Times New Roman" panose="02020503050405090304" pitchFamily="18" charset="0"/>
                </a:endParaRPr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007" y="5241314"/>
                <a:ext cx="1848519" cy="375552"/>
              </a:xfrm>
              <a:prstGeom prst="rect">
                <a:avLst/>
              </a:prstGeom>
              <a:blipFill>
                <a:blip r:embed="rId6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151452" y="1093268"/>
                <a:ext cx="4513246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sz="28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𝑢𝑑</m:t>
                        </m:r>
                      </m:sub>
                    </m:sSub>
                    <m:r>
                      <a:rPr lang="en-US" altLang="zh-CN" sz="28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sz="28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28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0.97367 </a:t>
                </a:r>
                <a:r>
                  <a:rPr lang="en-US" altLang="en-US" sz="28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±</a:t>
                </a:r>
                <a:r>
                  <a:rPr lang="en-US" altLang="zh-CN" sz="28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0.00032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28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altLang="zh-CN" sz="28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altLang="zh-CN" sz="28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8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0.22431 ±0.00085  </m:t>
                      </m:r>
                    </m:oMath>
                  </m:oMathPara>
                </a14:m>
                <a:endParaRPr lang="en-US" altLang="zh-CN" sz="2800" b="0" i="1" dirty="0">
                  <a:solidFill>
                    <a:srgbClr val="0432FF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CN" sz="28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sz="28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8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altLang="zh-CN" sz="28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altLang="zh-CN" sz="28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zh-CN" sz="28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82</m:t>
                      </m:r>
                      <m:r>
                        <a:rPr lang="en-US" altLang="zh-CN" sz="28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altLang="zh-CN" sz="28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0.000</m:t>
                      </m:r>
                      <m:r>
                        <a:rPr lang="en-US" altLang="zh-CN" sz="28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en-US" altLang="zh-CN" sz="2800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452" y="1093268"/>
                <a:ext cx="4513246" cy="1384995"/>
              </a:xfrm>
              <a:prstGeom prst="rect">
                <a:avLst/>
              </a:prstGeom>
              <a:blipFill>
                <a:blip r:embed="rId7"/>
                <a:stretch>
                  <a:fillRect l="-1685" t="-3604" r="-1685" b="-7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5841419" y="2852889"/>
                <a:ext cx="5756910" cy="4324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4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4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altLang="zh-CN" sz="24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𝑢𝑑</m:t>
                            </m:r>
                          </m:sub>
                        </m:sSub>
                        <m:r>
                          <a:rPr lang="en-US" altLang="zh-CN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kumimoji="1" lang="en-US" altLang="zh-CN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zh-CN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4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4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altLang="zh-CN" sz="24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altLang="zh-CN" sz="24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altLang="zh-CN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solidFill>
                      <a:srgbClr val="0432FF"/>
                    </a:solidFill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4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4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altLang="zh-CN" sz="24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altLang="zh-CN" sz="24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zh-CN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kumimoji="1" lang="en-US" altLang="zh-CN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zh-CN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0.9</m:t>
                    </m:r>
                    <m:r>
                      <a:rPr lang="en-US" altLang="zh-CN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984</m:t>
                    </m:r>
                    <m:r>
                      <a:rPr lang="en-US" altLang="zh-CN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CN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0.0007</m:t>
                    </m:r>
                  </m:oMath>
                </a14:m>
                <a:endParaRPr kumimoji="1" lang="zh-CN" alt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419" y="2852889"/>
                <a:ext cx="5756910" cy="432435"/>
              </a:xfrm>
              <a:prstGeom prst="rect">
                <a:avLst/>
              </a:prstGeom>
              <a:blipFill>
                <a:blip r:embed="rId8"/>
                <a:stretch>
                  <a:fillRect l="-2637" t="-20000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>
          <a:xfrm>
            <a:off x="4085644" y="1710578"/>
            <a:ext cx="12829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2000" b="1" dirty="0">
                <a:solidFill>
                  <a:srgbClr val="0000FF"/>
                </a:solidFill>
                <a:latin typeface="Times New Roman" panose="02020503050405090304" pitchFamily="18" charset="0"/>
              </a:rPr>
              <a:t>First row:</a:t>
            </a:r>
            <a:endParaRPr lang="en-GB" altLang="zh-CN" sz="2000" dirty="0">
              <a:solidFill>
                <a:srgbClr val="0000FF"/>
              </a:solidFill>
              <a:effectLst/>
              <a:latin typeface="Times New Roman" panose="0202050305040509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3744029" y="2788841"/>
                <a:ext cx="1848518" cy="3748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altLang="zh-CN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altLang="zh-CN" b="1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1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𝒂𝒄𝒄𝒖𝒓𝒂𝒄𝒚</m:t>
                      </m:r>
                    </m:oMath>
                  </m:oMathPara>
                </a14:m>
                <a:endParaRPr lang="en-GB" altLang="zh-CN" dirty="0">
                  <a:solidFill>
                    <a:srgbClr val="0000FF"/>
                  </a:solidFill>
                  <a:latin typeface="Times New Roman" panose="0202050305040509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029" y="2788841"/>
                <a:ext cx="1848518" cy="374846"/>
              </a:xfrm>
              <a:prstGeom prst="rect">
                <a:avLst/>
              </a:prstGeom>
              <a:blipFill>
                <a:blip r:embed="rId9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直线连接符 6"/>
          <p:cNvCxnSpPr/>
          <p:nvPr/>
        </p:nvCxnSpPr>
        <p:spPr>
          <a:xfrm>
            <a:off x="3713578" y="3444044"/>
            <a:ext cx="8478422" cy="0"/>
          </a:xfrm>
          <a:prstGeom prst="line">
            <a:avLst/>
          </a:prstGeom>
          <a:ln w="38100" cap="sq">
            <a:solidFill>
              <a:schemeClr val="tx1"/>
            </a:solidFill>
            <a:prstDash val="soli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1032906" y="4515568"/>
            <a:ext cx="1449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2400" b="1" dirty="0">
                <a:latin typeface="Times New Roman" panose="02020503050405090304" pitchFamily="18" charset="0"/>
              </a:rPr>
              <a:t>PDG202</a:t>
            </a:r>
            <a:r>
              <a:rPr lang="en-US" altLang="en-GB" sz="2400" b="1" dirty="0">
                <a:latin typeface="Times New Roman" panose="02020503050405090304" pitchFamily="18" charset="0"/>
              </a:rPr>
              <a:t>4</a:t>
            </a:r>
            <a:endParaRPr lang="en-US" altLang="en-GB" sz="2400" b="1" dirty="0">
              <a:effectLst/>
              <a:latin typeface="Times New Roman" panose="02020503050405090304" pitchFamily="18" charset="0"/>
            </a:endParaRPr>
          </a:p>
        </p:txBody>
      </p:sp>
      <p:sp>
        <p:nvSpPr>
          <p:cNvPr id="19" name="Line 2">
            <a:extLst>
              <a:ext uri="{FF2B5EF4-FFF2-40B4-BE49-F238E27FC236}">
                <a16:creationId xmlns:a16="http://schemas.microsoft.com/office/drawing/2014/main" id="{73443277-A469-BD26-FC7A-B5C4B6BA8B8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rgbClr val="3025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0ADB2B07-82FA-DAD3-265E-DAD40AB6974C}"/>
              </a:ext>
            </a:extLst>
          </p:cNvPr>
          <p:cNvSpPr txBox="1">
            <a:spLocks/>
          </p:cNvSpPr>
          <p:nvPr/>
        </p:nvSpPr>
        <p:spPr bwMode="auto">
          <a:xfrm>
            <a:off x="997864" y="5749484"/>
            <a:ext cx="10196259" cy="10702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" altLang="zh-C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High precision determination of the second row </a:t>
            </a:r>
            <a:r>
              <a:rPr lang="en" altLang="zh-CN" sz="2400" b="1" dirty="0">
                <a:latin typeface="Times New Roman" panose="02020603050405020304" pitchFamily="18" charset="0"/>
              </a:rPr>
              <a:t>provide strong tests of CKM unitarity, but this has to </a:t>
            </a:r>
            <a:r>
              <a:rPr lang="en-US" altLang="zh-C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answered together with theoretical understanding!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90BD3FAC-B64B-203D-FEE9-F4625D529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粲物理精确计算的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(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部分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)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核心理论困难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889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8" grpId="0"/>
      <p:bldP spid="3" grpId="0"/>
      <p:bldP spid="6" grpId="0"/>
      <p:bldP spid="8" grpId="0"/>
      <p:bldP spid="14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15</a:t>
            </a:fld>
            <a:endParaRPr kumimoji="0" lang="zh-CN" altLang="en-US" sz="2800"/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4CD45A8-FEEE-5C0F-29EB-E7BB70DD4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734" y="1587715"/>
            <a:ext cx="4691744" cy="46917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F6FB678-13C8-2A5E-23C5-DD6ECEC6F594}"/>
              </a:ext>
            </a:extLst>
          </p:cNvPr>
          <p:cNvSpPr/>
          <p:nvPr/>
        </p:nvSpPr>
        <p:spPr>
          <a:xfrm>
            <a:off x="8674702" y="2026522"/>
            <a:ext cx="3151986" cy="32532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scales much smaller than the proton radius: QCD has been rigorously verified by experimental measurements.</a:t>
            </a: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Nobel Prize in Physics was awarded for this achievement in 2004.</a:t>
            </a:r>
            <a:endParaRPr kumimoji="1"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98EBA4B-4003-FEFE-E69A-CCB0AD305033}"/>
              </a:ext>
            </a:extLst>
          </p:cNvPr>
          <p:cNvSpPr/>
          <p:nvPr/>
        </p:nvSpPr>
        <p:spPr>
          <a:xfrm>
            <a:off x="365312" y="1728733"/>
            <a:ext cx="3479983" cy="38134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Around the proton radius scale (~1 GeV), QCD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cannot be solved analytically, and the theoretical calculation at this scale is one of the seven Millennium Prize Problems.</a:t>
            </a: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CHARM is just in the region where the transition from perturbative to nonperturbative happens. </a:t>
            </a:r>
            <a:endParaRPr kumimoji="1"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1F3826F0-A3C0-DF21-C1F1-B141F3FF5300}"/>
              </a:ext>
            </a:extLst>
          </p:cNvPr>
          <p:cNvSpPr/>
          <p:nvPr/>
        </p:nvSpPr>
        <p:spPr>
          <a:xfrm>
            <a:off x="4271074" y="1760911"/>
            <a:ext cx="931816" cy="531222"/>
          </a:xfrm>
          <a:prstGeom prst="ellipse">
            <a:avLst/>
          </a:prstGeom>
          <a:ln w="19050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27AFABD5-5BF7-AAE6-A68A-E98C3EA73685}"/>
              </a:ext>
            </a:extLst>
          </p:cNvPr>
          <p:cNvCxnSpPr>
            <a:cxnSpLocks/>
          </p:cNvCxnSpPr>
          <p:nvPr/>
        </p:nvCxnSpPr>
        <p:spPr bwMode="auto">
          <a:xfrm flipV="1">
            <a:off x="3638735" y="2292134"/>
            <a:ext cx="922675" cy="879672"/>
          </a:xfrm>
          <a:prstGeom prst="straightConnector1">
            <a:avLst/>
          </a:prstGeom>
          <a:solidFill>
            <a:srgbClr val="FFCC99">
              <a:alpha val="50000"/>
            </a:srgbClr>
          </a:solidFill>
          <a:ln w="19050">
            <a:solidFill>
              <a:srgbClr val="7030A0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 Box 3">
            <a:extLst>
              <a:ext uri="{FF2B5EF4-FFF2-40B4-BE49-F238E27FC236}">
                <a16:creationId xmlns:a16="http://schemas.microsoft.com/office/drawing/2014/main" id="{07690AEA-F03C-D4B3-B114-5C28C19F6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粲物理精确计算的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(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部分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)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核心理论困难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274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16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粲物理精确计算的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(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一些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)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机遇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0F46544-4B28-3D24-C2A9-22DC0EB99D86}"/>
                  </a:ext>
                </a:extLst>
              </p:cNvPr>
              <p:cNvSpPr txBox="1"/>
              <p:nvPr/>
            </p:nvSpPr>
            <p:spPr>
              <a:xfrm>
                <a:off x="514350" y="1195756"/>
                <a:ext cx="10683039" cy="50864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800" dirty="0"/>
                  <a:t>力耕不欺</a:t>
                </a:r>
                <a:r>
                  <a:rPr lang="en-US" altLang="zh-CN" sz="2800" dirty="0"/>
                  <a:t>: 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>
                    <a:solidFill>
                      <a:srgbClr val="FF0000"/>
                    </a:solidFill>
                  </a:rPr>
                  <a:t>Decay constants /</a:t>
                </a:r>
                <a:r>
                  <a:rPr lang="zh-CN" alt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800" dirty="0">
                    <a:solidFill>
                      <a:srgbClr val="FF0000"/>
                    </a:solidFill>
                  </a:rPr>
                  <a:t>form factors</a:t>
                </a: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800" dirty="0"/>
                  <a:t>探骊得珠</a:t>
                </a:r>
                <a:r>
                  <a:rPr lang="en-US" altLang="zh-CN" sz="2800" dirty="0"/>
                  <a:t>: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>
                    <a:solidFill>
                      <a:srgbClr val="FF0000"/>
                    </a:solidFill>
                  </a:rPr>
                  <a:t> Inclusive decays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/>
                  <a:t> QED</a:t>
                </a:r>
                <a:r>
                  <a:rPr lang="zh-CN" altLang="en-US" sz="2800" dirty="0"/>
                  <a:t>修正 </a:t>
                </a:r>
                <a14:m>
                  <m:oMath xmlns:m="http://schemas.openxmlformats.org/officeDocument/2006/math">
                    <m:r>
                      <a:rPr lang="en-US" altLang="zh-CN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en-US" altLang="zh-CN" sz="2800" dirty="0"/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>
                    <a:solidFill>
                      <a:srgbClr val="FF0000"/>
                    </a:solidFill>
                  </a:rPr>
                  <a:t> lifetime matrix elements (HQE)</a:t>
                </a: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800" dirty="0"/>
                  <a:t>可望而不可即</a:t>
                </a:r>
                <a:r>
                  <a:rPr lang="en-US" altLang="zh-CN" sz="2800" dirty="0"/>
                  <a:t>: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800" dirty="0"/>
                  <a:t>幂次修正</a:t>
                </a:r>
                <a:r>
                  <a:rPr lang="en-US" altLang="zh-CN" sz="28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800" dirty="0"/>
                  <a:t> </a:t>
                </a:r>
                <a:r>
                  <a:rPr lang="zh-CN" altLang="en-US" sz="2800" dirty="0"/>
                  <a:t>非轻衰变宽度</a:t>
                </a:r>
                <a:endParaRPr lang="en-US" altLang="zh-CN" sz="2800" dirty="0"/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>
                    <a:solidFill>
                      <a:srgbClr val="FF0000"/>
                    </a:solidFill>
                  </a:rPr>
                  <a:t>(</a:t>
                </a:r>
                <a:r>
                  <a:rPr lang="zh-CN" altLang="en-US" sz="2800" dirty="0">
                    <a:solidFill>
                      <a:srgbClr val="FF0000"/>
                    </a:solidFill>
                  </a:rPr>
                  <a:t>不</a:t>
                </a:r>
                <a:r>
                  <a:rPr lang="en-US" altLang="zh-CN" sz="2800" dirty="0">
                    <a:solidFill>
                      <a:srgbClr val="FF0000"/>
                    </a:solidFill>
                  </a:rPr>
                  <a:t>)</a:t>
                </a:r>
                <a:r>
                  <a:rPr lang="zh-CN" altLang="en-US" sz="2800" dirty="0">
                    <a:solidFill>
                      <a:srgbClr val="FF0000"/>
                    </a:solidFill>
                  </a:rPr>
                  <a:t>靠谱的搅局</a:t>
                </a:r>
                <a:r>
                  <a:rPr lang="en-US" altLang="zh-CN" sz="2800" dirty="0">
                    <a:solidFill>
                      <a:srgbClr val="FF0000"/>
                    </a:solidFill>
                  </a:rPr>
                  <a:t>: AI</a:t>
                </a:r>
                <a:endParaRPr lang="zh-CN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0F46544-4B28-3D24-C2A9-22DC0EB99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1195756"/>
                <a:ext cx="10683039" cy="5086457"/>
              </a:xfrm>
              <a:prstGeom prst="rect">
                <a:avLst/>
              </a:prstGeom>
              <a:blipFill>
                <a:blip r:embed="rId2"/>
                <a:stretch>
                  <a:fillRect l="-950" b="-2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2828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17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776668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Lattice QCD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BB3390F-65B3-3DC2-DC1D-36F1F7053E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4017" y="1150989"/>
            <a:ext cx="8906678" cy="544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12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18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776668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Lattice QCD configurations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EE62EC6-91E0-D498-E486-741954B1E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66" y="1406807"/>
            <a:ext cx="6244881" cy="47369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0973D18-5305-805C-D7FC-5F5237A0E5C1}"/>
              </a:ext>
            </a:extLst>
          </p:cNvPr>
          <p:cNvSpPr txBox="1">
            <a:spLocks/>
          </p:cNvSpPr>
          <p:nvPr/>
        </p:nvSpPr>
        <p:spPr bwMode="auto">
          <a:xfrm>
            <a:off x="279087" y="1266460"/>
            <a:ext cx="5045267" cy="52357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Lattice QCD, configurations refer to field distributions and are one of the necessary conditions for conducting numerical simulations.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Using domestic supercomputing platforms, we have, over a period of 4 years, generated a set of 2+1-flavor dynamical lattice configurations by adopting the tadpole-improved action.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dozens of scientific publications have made use of these configurations.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560D80D-0EF5-0159-370A-3D3F51E2A1B4}"/>
              </a:ext>
            </a:extLst>
          </p:cNvPr>
          <p:cNvSpPr txBox="1"/>
          <p:nvPr/>
        </p:nvSpPr>
        <p:spPr>
          <a:xfrm>
            <a:off x="7171765" y="6317501"/>
            <a:ext cx="3824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 109,  054507 (2024)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49cites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19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11677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(Some) Recent Progress on Charm/Flavor from (Chinese) Lattice QCD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BDC643A-ACC6-4B1D-3577-02372701429D}"/>
                  </a:ext>
                </a:extLst>
              </p:cNvPr>
              <p:cNvSpPr txBox="1"/>
              <p:nvPr/>
            </p:nvSpPr>
            <p:spPr>
              <a:xfrm>
                <a:off x="496421" y="1018969"/>
                <a:ext cx="12191999" cy="5815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2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Charmed meson: </a:t>
                </a:r>
              </a:p>
              <a:p>
                <a:pPr marL="914400" lvl="1" indent="-457200">
                  <a:lnSpc>
                    <a:spcPct val="12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Decay constant: 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Du, </a:t>
                </a: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el.al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, PRD111,054504(2025)</a:t>
                </a:r>
              </a:p>
              <a:p>
                <a:pPr marL="914400" lvl="1" indent="-457200">
                  <a:lnSpc>
                    <a:spcPct val="12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𝒔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→</m:t>
                    </m:r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𝝓</m:t>
                    </m:r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𝒍</m:t>
                    </m:r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𝝂</m:t>
                    </m:r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: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Fan,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et.al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2510.14478</a:t>
                </a:r>
              </a:p>
              <a:p>
                <a:pPr marL="914400" lvl="1" indent="-457200">
                  <a:lnSpc>
                    <a:spcPct val="12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sSubSupPr>
                      <m:e>
                        <m:r>
                          <a:rPr lang="en-US" altLang="zh-CN" sz="24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4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∗</m:t>
                        </m:r>
                      </m:sup>
                    </m:sSubSup>
                    <m:r>
                      <a:rPr lang="en-US" altLang="zh-CN" sz="24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→</m:t>
                    </m:r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𝒔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𝜸</m:t>
                    </m:r>
                  </m:oMath>
                </a14:m>
                <a:r>
                  <a:rPr lang="en-US" altLang="zh-CN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: 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Meng, </a:t>
                </a:r>
                <a:r>
                  <a:rPr lang="en-US" altLang="zh-CN" sz="24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et.al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, PRD109, 074511 (2024) </a:t>
                </a:r>
              </a:p>
              <a:p>
                <a:pPr marL="457200" indent="-457200">
                  <a:lnSpc>
                    <a:spcPct val="12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Charmed baryon:</a:t>
                </a:r>
              </a:p>
              <a:p>
                <a:pPr marL="914400" lvl="1" indent="-457200">
                  <a:lnSpc>
                    <a:spcPct val="12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Decay constants and form factors: 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altLang="zh-CN" sz="2400" b="1" dirty="0">
                    <a:latin typeface="Times New Roman" panose="02020603050405020304" charset="0"/>
                    <a:cs typeface="Times New Roman" panose="02020603050405020304" charset="0"/>
                  </a:rPr>
                  <a:t>	</a:t>
                </a:r>
                <a:r>
                  <a:rPr lang="en-US" altLang="zh-CN" sz="2000" dirty="0">
                    <a:latin typeface="Times New Roman" panose="02020603050405020304" charset="0"/>
                    <a:cs typeface="Times New Roman" panose="02020603050405020304" charset="0"/>
                  </a:rPr>
                  <a:t>Zhang, </a:t>
                </a:r>
                <a:r>
                  <a:rPr lang="en-US" altLang="zh-CN" sz="2000" dirty="0" err="1">
                    <a:latin typeface="Times New Roman" panose="02020603050405020304" charset="0"/>
                    <a:cs typeface="Times New Roman" panose="02020603050405020304" charset="0"/>
                  </a:rPr>
                  <a:t>et.al</a:t>
                </a:r>
                <a:r>
                  <a:rPr lang="en-US" altLang="zh-CN" sz="2000" dirty="0">
                    <a:latin typeface="Times New Roman" panose="02020603050405020304" charset="0"/>
                    <a:cs typeface="Times New Roman" panose="02020603050405020304" charset="0"/>
                  </a:rPr>
                  <a:t>, CPC46, 011002 (2022), Li, </a:t>
                </a:r>
                <a:r>
                  <a:rPr lang="en-US" altLang="zh-CN" sz="2000" dirty="0" err="1">
                    <a:latin typeface="Times New Roman" panose="02020603050405020304" charset="0"/>
                    <a:cs typeface="Times New Roman" panose="02020603050405020304" charset="0"/>
                  </a:rPr>
                  <a:t>et.al</a:t>
                </a:r>
                <a:r>
                  <a:rPr lang="en-US" altLang="zh-CN" sz="2000" dirty="0">
                    <a:latin typeface="Times New Roman" panose="02020603050405020304" charset="0"/>
                    <a:cs typeface="Times New Roman" panose="02020603050405020304" charset="0"/>
                  </a:rPr>
                  <a:t>,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2512.20372</a:t>
                </a:r>
                <a:r>
                  <a:rPr lang="en-US" altLang="zh-CN" sz="2000" dirty="0">
                    <a:latin typeface="Times New Roman" panose="02020603050405020304" charset="0"/>
                    <a:cs typeface="Times New Roman" panose="02020603050405020304" charset="0"/>
                  </a:rPr>
                  <a:t>;</a:t>
                </a:r>
              </a:p>
              <a:p>
                <a:pPr marL="914400" lvl="1" indent="-457200">
                  <a:lnSpc>
                    <a:spcPct val="12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sSubPr>
                      <m:e>
                        <m:r>
                          <a:rPr lang="en-US" altLang="zh-CN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𝚵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𝒄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−</m:t>
                    </m:r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sSubPr>
                      <m:e>
                        <m:r>
                          <a:rPr lang="en-US" altLang="zh-CN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𝚵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𝒄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′</m:t>
                    </m:r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mixings: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Liu, 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et.al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PLB 841,137941 (2023), PRD109, 036037 (2024) </a:t>
                </a:r>
              </a:p>
              <a:p>
                <a:pPr marL="457200" indent="-457200">
                  <a:lnSpc>
                    <a:spcPct val="12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Charmonium decays:</a:t>
                </a:r>
              </a:p>
              <a:p>
                <a:pPr marL="914400" lvl="1" indent="-457200">
                  <a:lnSpc>
                    <a:spcPct val="12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charset="0"/>
                      </a:rPr>
                      <m:t>𝑱</m:t>
                    </m:r>
                    <m:r>
                      <a:rPr lang="en-US" altLang="zh-CN" sz="24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charset="0"/>
                      </a:rPr>
                      <m:t>/</m:t>
                    </m:r>
                    <m:r>
                      <a:rPr lang="en-US" altLang="zh-CN" sz="24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charset="0"/>
                      </a:rPr>
                      <m:t>𝝍</m:t>
                    </m:r>
                    <m:r>
                      <a:rPr lang="en-US" altLang="zh-CN" sz="24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charset="0"/>
                      </a:rPr>
                      <m:t>→</m:t>
                    </m:r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: 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eng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al, PRD109,07451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(2024)</a:t>
                </a:r>
                <a:endParaRPr lang="en-US" altLang="zh-C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914400" lvl="1" indent="-457200">
                  <a:lnSpc>
                    <a:spcPct val="12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charset="0"/>
                          </a:rPr>
                          <m:t>𝜼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𝒄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→</m:t>
                    </m:r>
                    <m:r>
                      <a:rPr lang="en-US" altLang="zh-CN" sz="24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𝟐</m:t>
                    </m:r>
                    <m:r>
                      <a:rPr lang="en-US" altLang="zh-CN" sz="24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charset="0"/>
                      </a:rPr>
                      <m:t>𝜸</m:t>
                    </m:r>
                    <m:r>
                      <a:rPr lang="en-US" altLang="zh-CN" sz="24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charset="0"/>
                      </a:rPr>
                      <m:t>:</m:t>
                    </m:r>
                    <m:r>
                      <m:rPr>
                        <m:nor/>
                      </m:rPr>
                      <a:rPr lang="en-US" altLang="zh-CN" sz="24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charset="0"/>
                      </a:rPr>
                      <m:t> </m:t>
                    </m:r>
                    <m:r>
                      <m:rPr>
                        <m:nor/>
                      </m:rPr>
                      <a: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altLang="zh-C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eng</m:t>
                    </m:r>
                    <m:r>
                      <m:rPr>
                        <m:nor/>
                      </m:rPr>
                      <a:rPr lang="en-US" altLang="zh-C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et</m:t>
                    </m:r>
                    <m:r>
                      <m:rPr>
                        <m:nor/>
                      </m:rPr>
                      <a: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al</m:t>
                    </m:r>
                    <m:r>
                      <m:rPr>
                        <m:nor/>
                      </m:rPr>
                      <a: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altLang="zh-CN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Sci</m:t>
                    </m:r>
                    <m:r>
                      <m:rPr>
                        <m:nor/>
                      </m:rPr>
                      <a: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Bull</m:t>
                    </m:r>
                    <m:r>
                      <m:rPr>
                        <m:nor/>
                      </m:rPr>
                      <a: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68,1880</m:t>
                    </m:r>
                    <m:r>
                      <m:rPr>
                        <m:nor/>
                      </m:rPr>
                      <a:rPr lang="en-US" altLang="zh-CN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(2023)</m:t>
                    </m:r>
                  </m:oMath>
                </a14:m>
                <a:endParaRPr lang="en-US" altLang="zh-CN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914400" lvl="1" indent="-457200">
                  <a:lnSpc>
                    <a:spcPct val="12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b="1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charset="0"/>
                      </a:rPr>
                      <m:t>𝑱</m:t>
                    </m:r>
                    <m:r>
                      <a:rPr lang="en-US" altLang="zh-CN" sz="2400" b="1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charset="0"/>
                      </a:rPr>
                      <m:t>/</m:t>
                    </m:r>
                    <m:r>
                      <a:rPr lang="en-US" altLang="zh-CN" sz="2400" b="1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charset="0"/>
                      </a:rPr>
                      <m:t>𝝍</m:t>
                    </m:r>
                    <m:r>
                      <a:rPr lang="en-US" altLang="zh-CN" sz="24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charset="0"/>
                      </a:rPr>
                      <m:t>→</m:t>
                    </m:r>
                    <m:r>
                      <a:rPr lang="en-US" altLang="zh-CN" sz="24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charset="0"/>
                      </a:rPr>
                      <m:t>𝜸</m:t>
                    </m:r>
                    <m:r>
                      <a:rPr lang="en-US" altLang="zh-CN" sz="24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charset="0"/>
                      </a:rPr>
                      <m:t> </m:t>
                    </m:r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charset="0"/>
                          </a:rPr>
                          <m:t>𝜼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charset="0"/>
                          </a:rPr>
                          <m:t>𝒄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charset="0"/>
                      </a:rPr>
                      <m:t>:</m:t>
                    </m:r>
                    <m:r>
                      <m:rPr>
                        <m:nor/>
                      </m:rPr>
                      <a: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altLang="zh-C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eng</m:t>
                    </m:r>
                    <m:r>
                      <m:rPr>
                        <m:nor/>
                      </m:rPr>
                      <a:rPr lang="en-US" altLang="zh-C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et</m:t>
                    </m:r>
                    <m:r>
                      <m:rPr>
                        <m:nor/>
                      </m:rPr>
                      <a: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al</m:t>
                    </m:r>
                    <m:r>
                      <m:rPr>
                        <m:nor/>
                      </m:rPr>
                      <a: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PRD</m:t>
                    </m:r>
                    <m:r>
                      <m:rPr>
                        <m:nor/>
                      </m:rPr>
                      <a: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111,014508(2025)</m:t>
                    </m:r>
                  </m:oMath>
                </a14:m>
                <a:endParaRPr lang="en-US" altLang="zh-C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2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More are on the way: </a:t>
                </a:r>
                <a:r>
                  <a:rPr lang="en-US" altLang="zh-CN" sz="2400" b="1" dirty="0">
                    <a:latin typeface="Times New Roman" panose="02020603050405020304" charset="0"/>
                    <a:cs typeface="Times New Roman" panose="02020603050405020304" charset="0"/>
                  </a:rPr>
                  <a:t>NP &amp; </a:t>
                </a:r>
                <a:r>
                  <a:rPr lang="en-US" altLang="zh-CN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Light baryon: </a:t>
                </a:r>
                <a14:m>
                  <m:oMath xmlns:m="http://schemas.openxmlformats.org/officeDocument/2006/math">
                    <m:r>
                      <a:rPr lang="en-US" altLang="zh-CN" sz="24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𝚲</m:t>
                    </m:r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→</m:t>
                    </m:r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𝒑</m:t>
                    </m:r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 </m:t>
                    </m:r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𝒍</m:t>
                    </m:r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𝝂</m:t>
                    </m:r>
                  </m:oMath>
                </a14:m>
                <a:endParaRPr lang="en-US" altLang="zh-C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BDC643A-ACC6-4B1D-3577-023727014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21" y="1018969"/>
                <a:ext cx="12191999" cy="5815246"/>
              </a:xfrm>
              <a:prstGeom prst="rect">
                <a:avLst/>
              </a:prstGeom>
              <a:blipFill>
                <a:blip r:embed="rId2"/>
                <a:stretch>
                  <a:fillRect l="-624" t="-218" b="-15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9925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D7A4439-3609-758E-7BAB-C23D61521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748" y="1535140"/>
            <a:ext cx="2336800" cy="2197100"/>
          </a:xfrm>
          <a:prstGeom prst="rect">
            <a:avLst/>
          </a:prstGeom>
        </p:spPr>
      </p:pic>
      <p:sp>
        <p:nvSpPr>
          <p:cNvPr id="22" name="燕尾形箭头 21">
            <a:extLst>
              <a:ext uri="{FF2B5EF4-FFF2-40B4-BE49-F238E27FC236}">
                <a16:creationId xmlns:a16="http://schemas.microsoft.com/office/drawing/2014/main" id="{C531936E-3009-68B9-73AE-C3E1F57D04CF}"/>
              </a:ext>
            </a:extLst>
          </p:cNvPr>
          <p:cNvSpPr/>
          <p:nvPr/>
        </p:nvSpPr>
        <p:spPr>
          <a:xfrm>
            <a:off x="396310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A12FE10D-2621-BD73-308A-F1D382E6E79D}"/>
              </a:ext>
            </a:extLst>
          </p:cNvPr>
          <p:cNvSpPr/>
          <p:nvPr/>
        </p:nvSpPr>
        <p:spPr>
          <a:xfrm>
            <a:off x="690221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694C2338-D47E-7D86-6278-182AE13DEC87}"/>
              </a:ext>
            </a:extLst>
          </p:cNvPr>
          <p:cNvSpPr/>
          <p:nvPr/>
        </p:nvSpPr>
        <p:spPr>
          <a:xfrm>
            <a:off x="324870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DDC4E64-620A-5A09-D443-EBA922311950}"/>
              </a:ext>
            </a:extLst>
          </p:cNvPr>
          <p:cNvSpPr txBox="1"/>
          <p:nvPr/>
        </p:nvSpPr>
        <p:spPr>
          <a:xfrm>
            <a:off x="1552385" y="3963876"/>
            <a:ext cx="96567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https://www.science20.com/quantum_diaries_survivor/continuing_quest_flavorchanging_neutral_currents</a:t>
            </a: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84CA55A5-1408-7DFB-6464-8E23AADD4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</a:t>
            </a:fld>
            <a:endParaRPr kumimoji="0" lang="zh-CN" altLang="en-US" sz="2800" dirty="0"/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CC1C6D4E-C84D-1F3D-A39B-F741F34D6A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9EBB911-08A9-79B9-2488-EB7D27BF9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123" y="1472790"/>
            <a:ext cx="23368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42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20</a:t>
            </a:fld>
            <a:endParaRPr kumimoji="0" lang="zh-CN" alt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3"/>
              <p:cNvSpPr txBox="1">
                <a:spLocks noChangeArrowheads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 panose="02010609060101010101" charset="-122"/>
                              <a:cs typeface="Times New Roman" panose="02020603050405020304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kumimoji="0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 panose="02010609060101010101" charset="-122"/>
                              <a:cs typeface="Times New Roman" panose="02020603050405020304" charset="0"/>
                              <a:sym typeface="+mn-ea"/>
                            </a:rPr>
                            <m:t>𝑫</m:t>
                          </m:r>
                        </m:e>
                        <m:sub>
                          <m:r>
                            <a:rPr kumimoji="0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 panose="02010609060101010101" charset="-122"/>
                              <a:cs typeface="Times New Roman" panose="02020603050405020304" charset="0"/>
                              <a:sym typeface="+mn-ea"/>
                            </a:rPr>
                            <m:t>𝒔</m:t>
                          </m:r>
                        </m:sub>
                      </m:sSub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→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𝝓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 </m:t>
                      </m:r>
                      <m:r>
                        <a:rPr kumimoji="0" lang="en-US" altLang="zh-CN" b="1" i="1" dirty="0" err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𝒍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 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𝝂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 </m:t>
                      </m:r>
                    </m:oMath>
                  </m:oMathPara>
                </a14:m>
                <a:endParaRPr kumimoji="0" lang="en-US" altLang="zh-CN" b="1" dirty="0">
                  <a:solidFill>
                    <a:srgbClr val="C00000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1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blipFill>
                <a:blip r:embed="rId2"/>
                <a:stretch>
                  <a:fillRect l="-628" b="-2553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D5850D9-D2A3-47B7-5E9C-5CCFDCF44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26" y="1008749"/>
            <a:ext cx="11326603" cy="515974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9DD750C-AEE8-B4DB-6F1E-571C8CDE51D3}"/>
              </a:ext>
            </a:extLst>
          </p:cNvPr>
          <p:cNvSpPr/>
          <p:nvPr/>
        </p:nvSpPr>
        <p:spPr>
          <a:xfrm>
            <a:off x="8588415" y="5493908"/>
            <a:ext cx="19071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2000" b="1" dirty="0">
                <a:latin typeface="Times New Roman" panose="02020503050405090304" pitchFamily="18" charset="0"/>
              </a:rPr>
              <a:t>From Yu Meng</a:t>
            </a:r>
            <a:endParaRPr lang="en-GB" altLang="zh-CN" sz="2000" dirty="0">
              <a:effectLst/>
              <a:latin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521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21</a:t>
            </a:fld>
            <a:endParaRPr kumimoji="0" lang="zh-CN" altLang="en-US" sz="2800"/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413FCC9-6E16-3C55-464C-BA9B573A0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1231899"/>
            <a:ext cx="10408027" cy="509245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15567EF-2C70-0E28-0839-FE371BB6FAEB}"/>
              </a:ext>
            </a:extLst>
          </p:cNvPr>
          <p:cNvSpPr/>
          <p:nvPr/>
        </p:nvSpPr>
        <p:spPr>
          <a:xfrm>
            <a:off x="8112213" y="5693963"/>
            <a:ext cx="19071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2000" b="1" dirty="0">
                <a:latin typeface="Times New Roman" panose="02020503050405090304" pitchFamily="18" charset="0"/>
              </a:rPr>
              <a:t>From Yu Meng</a:t>
            </a:r>
            <a:endParaRPr lang="en-GB" altLang="zh-CN" sz="2000" dirty="0">
              <a:effectLst/>
              <a:latin typeface="Times New Roman" panose="0202050305040509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D80BBEAE-F21D-F04F-5578-0A9B97D858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 panose="02010609060101010101" charset="-122"/>
                              <a:cs typeface="Times New Roman" panose="02020603050405020304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kumimoji="0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 panose="02010609060101010101" charset="-122"/>
                              <a:cs typeface="Times New Roman" panose="02020603050405020304" charset="0"/>
                              <a:sym typeface="+mn-ea"/>
                            </a:rPr>
                            <m:t>𝑫</m:t>
                          </m:r>
                        </m:e>
                        <m:sub>
                          <m:r>
                            <a:rPr kumimoji="0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 panose="02010609060101010101" charset="-122"/>
                              <a:cs typeface="Times New Roman" panose="02020603050405020304" charset="0"/>
                              <a:sym typeface="+mn-ea"/>
                            </a:rPr>
                            <m:t>𝒔</m:t>
                          </m:r>
                        </m:sub>
                      </m:sSub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→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𝝓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 </m:t>
                      </m:r>
                      <m:r>
                        <a:rPr kumimoji="0" lang="en-US" altLang="zh-CN" b="1" i="1" dirty="0" err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𝒍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 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𝝂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 </m:t>
                      </m:r>
                    </m:oMath>
                  </m:oMathPara>
                </a14:m>
                <a:endParaRPr kumimoji="0" lang="en-US" altLang="zh-CN" b="1" dirty="0">
                  <a:solidFill>
                    <a:srgbClr val="C00000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D80BBEAE-F21D-F04F-5578-0A9B97D85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blipFill>
                <a:blip r:embed="rId3"/>
                <a:stretch>
                  <a:fillRect l="-628" b="-2553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206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9F16DA0-722C-6818-E86F-D25B44353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2" y="1195757"/>
            <a:ext cx="10888022" cy="5061016"/>
          </a:xfrm>
        </p:spPr>
      </p:pic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CB6E054C-5245-C48C-6732-6593866BB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22</a:t>
            </a:fld>
            <a:endParaRPr kumimoji="0" lang="zh-CN" altLang="en-US" sz="2800"/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B72E4B44-5DE2-8D30-43D5-B65C3F2E8E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A5AA3234-8C6D-D800-F9E1-8978D6DA5C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 panose="02010609060101010101" charset="-122"/>
                              <a:cs typeface="Times New Roman" panose="02020603050405020304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kumimoji="0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 panose="02010609060101010101" charset="-122"/>
                              <a:cs typeface="Times New Roman" panose="02020603050405020304" charset="0"/>
                              <a:sym typeface="+mn-ea"/>
                            </a:rPr>
                            <m:t>𝑫</m:t>
                          </m:r>
                        </m:e>
                        <m:sub>
                          <m:r>
                            <a:rPr kumimoji="0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 panose="02010609060101010101" charset="-122"/>
                              <a:cs typeface="Times New Roman" panose="02020603050405020304" charset="0"/>
                              <a:sym typeface="+mn-ea"/>
                            </a:rPr>
                            <m:t>𝒔</m:t>
                          </m:r>
                        </m:sub>
                      </m:sSub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→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𝝓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 </m:t>
                      </m:r>
                      <m:r>
                        <a:rPr kumimoji="0" lang="en-US" altLang="zh-CN" b="1" i="1" dirty="0" err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𝒍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 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𝝂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 </m:t>
                      </m:r>
                    </m:oMath>
                  </m:oMathPara>
                </a14:m>
                <a:endParaRPr kumimoji="0" lang="en-US" altLang="zh-CN" b="1" dirty="0">
                  <a:solidFill>
                    <a:srgbClr val="C00000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A5AA3234-8C6D-D800-F9E1-8978D6DA5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blipFill>
                <a:blip r:embed="rId3"/>
                <a:stretch>
                  <a:fillRect l="-628" b="-2553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3075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0462313-D15D-6EB5-1FD2-421DC6714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1" y="960065"/>
            <a:ext cx="11621894" cy="5505822"/>
          </a:xfrm>
        </p:spPr>
      </p:pic>
      <p:sp>
        <p:nvSpPr>
          <p:cNvPr id="8" name="灯片编号占位符 4">
            <a:extLst>
              <a:ext uri="{FF2B5EF4-FFF2-40B4-BE49-F238E27FC236}">
                <a16:creationId xmlns:a16="http://schemas.microsoft.com/office/drawing/2014/main" id="{D253895A-6CCE-022A-835D-10A444193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23</a:t>
            </a:fld>
            <a:endParaRPr kumimoji="0" lang="zh-CN" altLang="en-US" sz="2800"/>
          </a:p>
        </p:txBody>
      </p:sp>
      <p:sp>
        <p:nvSpPr>
          <p:cNvPr id="9" name="Line 2">
            <a:extLst>
              <a:ext uri="{FF2B5EF4-FFF2-40B4-BE49-F238E27FC236}">
                <a16:creationId xmlns:a16="http://schemas.microsoft.com/office/drawing/2014/main" id="{6E651673-D37D-93E9-05B3-04E7FFF809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">
                <a:extLst>
                  <a:ext uri="{FF2B5EF4-FFF2-40B4-BE49-F238E27FC236}">
                    <a16:creationId xmlns:a16="http://schemas.microsoft.com/office/drawing/2014/main" id="{78FF0F5B-13F4-079F-B2F4-72A85D962F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 panose="02010609060101010101" charset="-122"/>
                              <a:cs typeface="Times New Roman" panose="02020603050405020304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kumimoji="0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 panose="02010609060101010101" charset="-122"/>
                              <a:cs typeface="Times New Roman" panose="02020603050405020304" charset="0"/>
                              <a:sym typeface="+mn-ea"/>
                            </a:rPr>
                            <m:t>𝑫</m:t>
                          </m:r>
                        </m:e>
                        <m:sub>
                          <m:r>
                            <a:rPr kumimoji="0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 panose="02010609060101010101" charset="-122"/>
                              <a:cs typeface="Times New Roman" panose="02020603050405020304" charset="0"/>
                              <a:sym typeface="+mn-ea"/>
                            </a:rPr>
                            <m:t>𝒔</m:t>
                          </m:r>
                        </m:sub>
                      </m:sSub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→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𝝓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 </m:t>
                      </m:r>
                      <m:r>
                        <a:rPr kumimoji="0" lang="en-US" altLang="zh-CN" b="1" i="1" dirty="0" err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𝒍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 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𝝂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 </m:t>
                      </m:r>
                    </m:oMath>
                  </m:oMathPara>
                </a14:m>
                <a:endParaRPr kumimoji="0" lang="en-US" altLang="zh-CN" b="1" dirty="0">
                  <a:solidFill>
                    <a:srgbClr val="C00000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10" name="Text Box 3">
                <a:extLst>
                  <a:ext uri="{FF2B5EF4-FFF2-40B4-BE49-F238E27FC236}">
                    <a16:creationId xmlns:a16="http://schemas.microsoft.com/office/drawing/2014/main" id="{78FF0F5B-13F4-079F-B2F4-72A85D962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blipFill>
                <a:blip r:embed="rId3"/>
                <a:stretch>
                  <a:fillRect l="-628" b="-2553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2150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F0C9438-9AD1-D50A-EF56-5F9B001FC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195" y="1565458"/>
            <a:ext cx="5955043" cy="4228433"/>
          </a:xfr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364AFCD-52EE-D255-4FEA-0CC93D313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421215"/>
            <a:ext cx="5374038" cy="4166655"/>
          </a:xfrm>
          <a:prstGeom prst="rect">
            <a:avLst/>
          </a:prstGeom>
        </p:spPr>
      </p:pic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16530CEB-3E38-55CF-D311-B4369295F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24</a:t>
            </a:fld>
            <a:endParaRPr kumimoji="0" lang="zh-CN" altLang="en-US" sz="2800" dirty="0"/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02F717D3-05D5-8FEB-1C4D-9DC1E8A407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">
                <a:extLst>
                  <a:ext uri="{FF2B5EF4-FFF2-40B4-BE49-F238E27FC236}">
                    <a16:creationId xmlns:a16="http://schemas.microsoft.com/office/drawing/2014/main" id="{0AA8785C-90A2-8A5F-35FD-E11CA02E17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 panose="02010609060101010101" charset="-122"/>
                              <a:cs typeface="Times New Roman" panose="02020603050405020304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kumimoji="0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 panose="02010609060101010101" charset="-122"/>
                              <a:cs typeface="Times New Roman" panose="02020603050405020304" charset="0"/>
                              <a:sym typeface="+mn-ea"/>
                            </a:rPr>
                            <m:t>𝑫</m:t>
                          </m:r>
                        </m:e>
                        <m:sub>
                          <m:r>
                            <a:rPr kumimoji="0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黑体" panose="02010609060101010101" charset="-122"/>
                              <a:cs typeface="Times New Roman" panose="02020603050405020304" charset="0"/>
                              <a:sym typeface="+mn-ea"/>
                            </a:rPr>
                            <m:t>𝒔</m:t>
                          </m:r>
                        </m:sub>
                      </m:sSub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→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𝝓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 </m:t>
                      </m:r>
                      <m:r>
                        <a:rPr kumimoji="0" lang="en-US" altLang="zh-CN" b="1" i="1" dirty="0" err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𝒍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 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𝝂</m:t>
                      </m:r>
                      <m:r>
                        <a:rPr kumimoji="0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黑体" panose="02010609060101010101" charset="-122"/>
                          <a:cs typeface="Times New Roman" panose="02020603050405020304" charset="0"/>
                          <a:sym typeface="+mn-ea"/>
                        </a:rPr>
                        <m:t> </m:t>
                      </m:r>
                    </m:oMath>
                  </m:oMathPara>
                </a14:m>
                <a:endParaRPr kumimoji="0" lang="en-US" altLang="zh-CN" b="1" dirty="0">
                  <a:solidFill>
                    <a:srgbClr val="C00000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9" name="Text Box 3">
                <a:extLst>
                  <a:ext uri="{FF2B5EF4-FFF2-40B4-BE49-F238E27FC236}">
                    <a16:creationId xmlns:a16="http://schemas.microsoft.com/office/drawing/2014/main" id="{0AA8785C-90A2-8A5F-35FD-E11CA02E1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blipFill>
                <a:blip r:embed="rId4"/>
                <a:stretch>
                  <a:fillRect l="-628" b="-2553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46002935-16CC-1F98-F118-B5A0486D4E72}"/>
              </a:ext>
            </a:extLst>
          </p:cNvPr>
          <p:cNvSpPr txBox="1"/>
          <p:nvPr/>
        </p:nvSpPr>
        <p:spPr>
          <a:xfrm>
            <a:off x="4395274" y="548370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Fan,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2510.14478</a:t>
            </a:r>
            <a:endParaRPr lang="zh-CN" altLang="en-US" sz="20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7D02BD3-A58C-C887-8A25-7FF69B1A0D7F}"/>
              </a:ext>
            </a:extLst>
          </p:cNvPr>
          <p:cNvSpPr txBox="1">
            <a:spLocks/>
          </p:cNvSpPr>
          <p:nvPr/>
        </p:nvSpPr>
        <p:spPr bwMode="auto">
          <a:xfrm>
            <a:off x="1226634" y="5938134"/>
            <a:ext cx="8898673" cy="8750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目标：整合计算资源，推动高精度计算</a:t>
            </a:r>
            <a:r>
              <a:rPr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连续极限、物理质量</a:t>
            </a:r>
            <a:r>
              <a:rPr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，达到与未来实验相同或者超过实验的精度</a:t>
            </a:r>
            <a:endParaRPr lang="en-US" altLang="zh-CN" sz="24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666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30C3942-0DFC-8FDE-9BA5-5DD84B811497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02FB01C-24A7-39F2-A309-F7745264C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764" y="1522872"/>
            <a:ext cx="3237271" cy="334237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716C75-DD52-98C1-1366-4DA01144A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382" y="1814272"/>
            <a:ext cx="2507103" cy="253144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B85EC10-09FF-CD03-1FEF-0B95A6633C2E}"/>
              </a:ext>
            </a:extLst>
          </p:cNvPr>
          <p:cNvSpPr/>
          <p:nvPr/>
        </p:nvSpPr>
        <p:spPr>
          <a:xfrm>
            <a:off x="648929" y="90613"/>
            <a:ext cx="1051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Challenges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and Opportunities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BB546BB-B22C-97B8-BE02-B3454AFFAC59}"/>
              </a:ext>
            </a:extLst>
          </p:cNvPr>
          <p:cNvSpPr txBox="1"/>
          <p:nvPr/>
        </p:nvSpPr>
        <p:spPr>
          <a:xfrm>
            <a:off x="580724" y="6004134"/>
            <a:ext cx="11401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number of decay form factors are yet to be explored with full sets of lattices!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0A66C64-1AE0-89BB-A81A-DC43D242F8FA}"/>
              </a:ext>
            </a:extLst>
          </p:cNvPr>
          <p:cNvSpPr txBox="1"/>
          <p:nvPr/>
        </p:nvSpPr>
        <p:spPr>
          <a:xfrm>
            <a:off x="533002" y="3625178"/>
            <a:ext cx="1477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Lei-Yi Li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BFCC54F2-9CC1-9AC7-C4F0-A540417C1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0740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Charmed baryon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14" name="Line 2">
            <a:extLst>
              <a:ext uri="{FF2B5EF4-FFF2-40B4-BE49-F238E27FC236}">
                <a16:creationId xmlns:a16="http://schemas.microsoft.com/office/drawing/2014/main" id="{EE665C38-7FF8-4FB7-8EDC-A54FA585893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7B12044-B446-EC27-9DD5-C95493A95B85}"/>
              </a:ext>
            </a:extLst>
          </p:cNvPr>
          <p:cNvSpPr txBox="1"/>
          <p:nvPr/>
        </p:nvSpPr>
        <p:spPr>
          <a:xfrm>
            <a:off x="336711" y="2431851"/>
            <a:ext cx="40370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quark symmetry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SU(3) symmetry</a:t>
            </a:r>
          </a:p>
        </p:txBody>
      </p:sp>
      <p:sp>
        <p:nvSpPr>
          <p:cNvPr id="16" name="灯片编号占位符 4">
            <a:extLst>
              <a:ext uri="{FF2B5EF4-FFF2-40B4-BE49-F238E27FC236}">
                <a16:creationId xmlns:a16="http://schemas.microsoft.com/office/drawing/2014/main" id="{20CA432F-2C75-2D2A-6D01-789F9C7BB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25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74235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/>
          <p:cNvSpPr txBox="1"/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t>26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8929" y="90613"/>
            <a:ext cx="1051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Times New Roman" panose="02020503050405090304" charset="0"/>
                <a:ea typeface="Tahoma" panose="020B0604030504040204" pitchFamily="34" charset="0"/>
                <a:cs typeface="Times New Roman" panose="02020503050405090304" charset="0"/>
              </a:rPr>
              <a:t>Challenges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503050405090304" charset="0"/>
                <a:ea typeface="Tahoma" panose="020B0604030504040204" pitchFamily="34" charset="0"/>
                <a:cs typeface="Times New Roman" panose="02020503050405090304" charset="0"/>
              </a:rPr>
              <a:t>and Opportunities</a:t>
            </a:r>
            <a:endParaRPr lang="zh-CN" altLang="en-US" sz="3200" dirty="0">
              <a:solidFill>
                <a:schemeClr val="bg1"/>
              </a:solidFill>
              <a:latin typeface="Times New Roman" panose="02020503050405090304" charset="0"/>
              <a:cs typeface="Times New Roman" panose="0202050305040509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3002" y="3625178"/>
            <a:ext cx="1477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1" dirty="0">
                <a:solidFill>
                  <a:schemeClr val="bg1"/>
                </a:solidFill>
                <a:latin typeface="Times New Roman" panose="02020503050405090304" charset="0"/>
                <a:cs typeface="Times New Roman" panose="02020503050405090304" charset="0"/>
              </a:rPr>
              <a:t>Lei-Yi Li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891901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Charmed baryon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503050405090304" charset="0"/>
                <a:ea typeface="黑体" panose="02010609060101010101" charset="-122"/>
                <a:cs typeface="Times New Roman" panose="02020503050405090304" charset="0"/>
              </a:rPr>
              <a:t>: Decay Constants</a:t>
            </a:r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6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90204" pitchFamily="34" charset="0"/>
              <a:buNone/>
            </a:pPr>
            <a:fld id="{825FBF58-9FD3-A647-B76E-DE33220287F7}" type="slidenum">
              <a:rPr kumimoji="0" lang="zh-CN" altLang="en-US" sz="2800"/>
              <a:t>26</a:t>
            </a:fld>
            <a:endParaRPr kumimoji="0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/>
              <p:cNvSpPr txBox="1"/>
              <p:nvPr/>
            </p:nvSpPr>
            <p:spPr>
              <a:xfrm>
                <a:off x="1610869" y="2951578"/>
                <a:ext cx="4517945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1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r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l-GR" altLang="zh-CN" dirty="0">
                                  <a:latin typeface="Times New Roman" panose="02020503050405090304" charset="0"/>
                                  <a:cs typeface="Times New Roman" panose="02020503050405090304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  <m:sup>
                              <m:r>
                                <a:rPr lang="en-US" altLang="zh-CN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m:rPr>
                              <m:nor/>
                            </m:rPr>
                            <a:rPr lang="en-US" altLang="zh-CN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l-GR" altLang="zh-CN" dirty="0">
                                  <a:latin typeface="Times New Roman" panose="02020503050405090304" charset="0"/>
                                  <a:cs typeface="Times New Roman" panose="02020503050405090304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0" dirty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  <m:sup>
                              <m:r>
                                <a:rPr lang="en-US" altLang="zh-CN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l-GR" altLang="zh-CN" i="1" dirty="0" smtClean="0">
                                  <a:latin typeface="Cambria Math" panose="02040503050406030204" pitchFamily="18" charset="0"/>
                                  <a:cs typeface="Times New Roman" panose="02020503050405090304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  <a:cs typeface="Times New Roman" panose="02020503050405090304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  <a:cs typeface="Times New Roman" panose="02020503050405090304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503050405090304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503050405090304" charset="0"/>
                            </a:rPr>
                          </m:ctrlPr>
                        </m:sSub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503050405090304" charset="0"/>
                            </a:rPr>
                            <m:t>6.7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503050405090304" charset="0"/>
                            </a:rPr>
                            <m:t>−2.2−2.8−1.3</m:t>
                          </m:r>
                        </m:sub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503050405090304" charset="0"/>
                            </a:rPr>
                            <m:t>+3.2+0.3+2.5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altLang="zh-CN" dirty="0" smtClean="0">
                          <a:latin typeface="Times New Roman" panose="02020503050405090304" charset="0"/>
                          <a:cs typeface="Times New Roman" panose="0202050305040509030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b="0" i="0" dirty="0" smtClean="0">
                          <a:latin typeface="Times New Roman" panose="02020503050405090304" charset="0"/>
                          <a:cs typeface="Times New Roman" panose="02020503050405090304" charset="0"/>
                        </a:rPr>
                        <m:t>%</m:t>
                      </m:r>
                    </m:oMath>
                  </m:oMathPara>
                </a14:m>
                <a:endParaRPr lang="en-US" altLang="zh-CN" dirty="0">
                  <a:latin typeface="宋体" pitchFamily="2" charset="-122"/>
                  <a:ea typeface="宋体" pitchFamily="2" charset="-122"/>
                </a:endParaRPr>
              </a:p>
            </p:txBody>
          </p:sp>
        </mc:Choice>
        <mc:Fallback xmlns=""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869" y="2951578"/>
                <a:ext cx="4517945" cy="404983"/>
              </a:xfrm>
              <a:prstGeom prst="rect">
                <a:avLst/>
              </a:prstGeom>
              <a:blipFill rotWithShape="1">
                <a:blip r:embed="rId2"/>
                <a:stretch>
                  <a:fillRect l="-11" t="-24" r="9" b="1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标题 1"/>
          <p:cNvSpPr txBox="1"/>
          <p:nvPr/>
        </p:nvSpPr>
        <p:spPr>
          <a:xfrm>
            <a:off x="756089" y="2365961"/>
            <a:ext cx="5770604" cy="4820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>
                <a:latin typeface="Times New Roman Regular" panose="02020503050405090304" charset="0"/>
                <a:ea typeface="宋体" pitchFamily="2" charset="-122"/>
                <a:cs typeface="Times New Roman Regular" panose="02020503050405090304" charset="0"/>
              </a:rPr>
              <a:t>The </a:t>
            </a:r>
            <a:r>
              <a:rPr lang="en-US" altLang="zh-CN" sz="2000" dirty="0">
                <a:solidFill>
                  <a:srgbClr val="3333FF"/>
                </a:solidFill>
                <a:latin typeface="Times New Roman Regular" panose="02020503050405090304" charset="0"/>
                <a:ea typeface="宋体" pitchFamily="2" charset="-122"/>
                <a:cs typeface="Times New Roman Regular" panose="02020503050405090304" charset="0"/>
              </a:rPr>
              <a:t>two-body nonleptonic decay</a:t>
            </a:r>
            <a:r>
              <a:rPr lang="en-US" altLang="zh-CN" sz="2000" dirty="0">
                <a:latin typeface="Times New Roman Regular" panose="02020503050405090304" charset="0"/>
                <a:ea typeface="宋体" pitchFamily="2" charset="-122"/>
                <a:cs typeface="Times New Roman Regular" panose="02020503050405090304" charset="0"/>
              </a:rPr>
              <a:t> processes can be employed to search for new CP violation.</a:t>
            </a:r>
          </a:p>
        </p:txBody>
      </p:sp>
      <p:sp>
        <p:nvSpPr>
          <p:cNvPr id="29" name="右大括号 28"/>
          <p:cNvSpPr/>
          <p:nvPr/>
        </p:nvSpPr>
        <p:spPr>
          <a:xfrm rot="5400000">
            <a:off x="3800644" y="4155023"/>
            <a:ext cx="138393" cy="911513"/>
          </a:xfrm>
          <a:prstGeom prst="rightBrac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/>
              <p:cNvSpPr txBox="1"/>
              <p:nvPr/>
            </p:nvSpPr>
            <p:spPr>
              <a:xfrm>
                <a:off x="657542" y="3385833"/>
                <a:ext cx="696150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l-GR" altLang="zh-CN" dirty="0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b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宋体" charset="0"/>
                            <a:cs typeface="DejaVu Math TeX Gyre" panose="02000503000000000000" charset="0"/>
                          </a:rPr>
                          <m:t>0</m:t>
                        </m:r>
                      </m:sup>
                    </m:sSubSup>
                    <m:r>
                      <m:rPr>
                        <m:nor/>
                      </m:rPr>
                      <a:rPr lang="en-US" altLang="zh-CN" dirty="0"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</a:rPr>
                      <m:t>→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l-GR" altLang="zh-CN" dirty="0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Λ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宋体" charset="0"/>
                            <a:cs typeface="DejaVu Math TeX Gyre" panose="02000503000000000000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000" dirty="0">
                    <a:latin typeface="Times New Roman Regular" panose="02020503050405090304" charset="0"/>
                    <a:ea typeface="宋体" pitchFamily="2" charset="-122"/>
                    <a:cs typeface="Times New Roman Regular" panose="02020503050405090304" charset="0"/>
                  </a:rPr>
                  <a:t> transition </a:t>
                </a:r>
                <a:r>
                  <a:rPr lang="en-US" altLang="zh-CN" sz="2000" dirty="0">
                    <a:solidFill>
                      <a:srgbClr val="3333FF"/>
                    </a:solidFill>
                    <a:latin typeface="Times New Roman Regular" panose="02020503050405090304" charset="0"/>
                    <a:ea typeface="宋体" pitchFamily="2" charset="-122"/>
                    <a:cs typeface="Times New Roman Regular" panose="02020503050405090304" charset="0"/>
                  </a:rPr>
                  <a:t>form factors</a:t>
                </a:r>
                <a:r>
                  <a:rPr lang="en-US" altLang="zh-CN" sz="2000" dirty="0">
                    <a:latin typeface="Times New Roman Regular" panose="02020503050405090304" charset="0"/>
                    <a:ea typeface="宋体" pitchFamily="2" charset="-122"/>
                    <a:cs typeface="Times New Roman Regular" panose="02020503050405090304" charset="0"/>
                  </a:rPr>
                  <a:t> can be factorized as: (or in QCD sum rules):</a:t>
                </a:r>
              </a:p>
            </p:txBody>
          </p:sp>
        </mc:Choice>
        <mc:Fallback xmlns="">
          <p:sp>
            <p:nvSpPr>
              <p:cNvPr id="33" name="文本框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42" y="3385833"/>
                <a:ext cx="6961505" cy="707886"/>
              </a:xfrm>
              <a:prstGeom prst="rect">
                <a:avLst/>
              </a:prstGeom>
              <a:blipFill>
                <a:blip r:embed="rId3"/>
                <a:stretch>
                  <a:fillRect l="-911" t="-3509" b="-14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/>
          <p:cNvSpPr txBox="1"/>
          <p:nvPr/>
        </p:nvSpPr>
        <p:spPr>
          <a:xfrm>
            <a:off x="7185660" y="6410325"/>
            <a:ext cx="500634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 Regular" panose="02020503050405090304" charset="0"/>
                <a:ea typeface="宋体" pitchFamily="2" charset="-122"/>
                <a:cs typeface="Times New Roman Regular" panose="02020503050405090304" charset="0"/>
              </a:rPr>
              <a:t> Two-body nonleptonic decays and </a:t>
            </a:r>
            <a:r>
              <a:rPr lang="en-US" altLang="zh-CN" sz="1600" dirty="0" err="1">
                <a:latin typeface="Times New Roman Regular" panose="02020503050405090304" charset="0"/>
                <a:ea typeface="宋体" pitchFamily="2" charset="-122"/>
                <a:cs typeface="Times New Roman Regular" panose="02020503050405090304" charset="0"/>
              </a:rPr>
              <a:t>semileptonic</a:t>
            </a:r>
            <a:r>
              <a:rPr lang="en-US" altLang="zh-CN" sz="1600" dirty="0">
                <a:latin typeface="Times New Roman Regular" panose="02020503050405090304" charset="0"/>
                <a:ea typeface="宋体" pitchFamily="2" charset="-122"/>
                <a:cs typeface="Times New Roman Regular" panose="02020503050405090304" charset="0"/>
              </a:rPr>
              <a:t> decays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765175" y="1210310"/>
                <a:ext cx="7391400" cy="708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altLang="zh-CN" sz="2000" dirty="0">
                    <a:latin typeface="Times New Roman Regular" panose="02020503050405090304" charset="0"/>
                    <a:ea typeface="宋体" pitchFamily="2" charset="-122"/>
                    <a:cs typeface="Times New Roman Regular" panose="02020503050405090304" charset="0"/>
                  </a:rPr>
                  <a:t>The </a:t>
                </a:r>
                <a:r>
                  <a:rPr lang="en-US" altLang="zh-CN" sz="2000" dirty="0">
                    <a:solidFill>
                      <a:srgbClr val="3333FF"/>
                    </a:solidFill>
                    <a:latin typeface="Times New Roman Regular" panose="02020503050405090304" charset="0"/>
                    <a:ea typeface="宋体" pitchFamily="2" charset="-122"/>
                    <a:cs typeface="Times New Roman Regular" panose="02020503050405090304" charset="0"/>
                  </a:rPr>
                  <a:t>semileptonic decay</a:t>
                </a:r>
                <a:r>
                  <a:rPr lang="en-US" altLang="zh-CN" sz="2000" dirty="0">
                    <a:latin typeface="Times New Roman Regular" panose="02020503050405090304" charset="0"/>
                    <a:ea typeface="宋体" pitchFamily="2" charset="-122"/>
                    <a:cs typeface="Times New Roman Regular" panose="02020503050405090304" charset="0"/>
                  </a:rPr>
                  <a:t> processes can be used to extract the CKM matrix element 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宋体" pitchFamily="2" charset="-122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宋体" pitchFamily="2" charset="-122"/>
                            <a:cs typeface="DejaVu Math TeX Gyre" panose="02000503000000000000" charset="0"/>
                          </a:rPr>
                          <m:t>𝑉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宋体" pitchFamily="2" charset="-122"/>
                            <a:cs typeface="DejaVu Math TeX Gyre" panose="02000503000000000000" charset="0"/>
                          </a:rPr>
                          <m:t>𝑐𝑏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 Regular" panose="02020503050405090304" charset="0"/>
                    <a:ea typeface="宋体" pitchFamily="2" charset="-122"/>
                    <a:cs typeface="Times New Roman Regular" panose="02020503050405090304" charset="0"/>
                  </a:rPr>
                  <a:t>|.</a:t>
                </a: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75" y="1210310"/>
                <a:ext cx="7391400" cy="70802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1349884" y="1840749"/>
                <a:ext cx="4490784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Br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l-GR" altLang="zh-CN" dirty="0">
                                  <a:latin typeface="Times New Roman" panose="02020503050405090304" charset="0"/>
                                  <a:cs typeface="Times New Roman" panose="02020503050405090304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  <m:sup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m:rPr>
                              <m:nor/>
                            </m:rPr>
                            <a:rPr lang="en-US" altLang="zh-CN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l-GR" altLang="zh-CN" dirty="0">
                                  <a:latin typeface="Times New Roman" panose="02020503050405090304" charset="0"/>
                                  <a:cs typeface="Times New Roman" panose="02020503050405090304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acc>
                            <m:accPr>
                              <m:chr m:val="̅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6.2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−1.3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+1.4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altLang="zh-CN" i="1" dirty="0">
                  <a:latin typeface="宋体" pitchFamily="2" charset="-122"/>
                  <a:ea typeface="宋体" pitchFamily="2" charset="-122"/>
                </a:endParaRP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884" y="1840749"/>
                <a:ext cx="4490784" cy="404983"/>
              </a:xfrm>
              <a:prstGeom prst="rect">
                <a:avLst/>
              </a:prstGeom>
              <a:blipFill rotWithShape="1">
                <a:blip r:embed="rId5"/>
                <a:stretch>
                  <a:fillRect l="-11" t="-128" r="13" b="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1883" y="1119932"/>
            <a:ext cx="2437682" cy="216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4596" y="3983886"/>
            <a:ext cx="2402009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1185280" y="5588964"/>
                <a:ext cx="4283480" cy="3219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𝑖𝑗𝑘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2,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⟩"/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280" y="5588964"/>
                <a:ext cx="4283480" cy="321948"/>
              </a:xfrm>
              <a:prstGeom prst="rect">
                <a:avLst/>
              </a:prstGeom>
              <a:blipFill rotWithShape="1">
                <a:blip r:embed="rId8"/>
                <a:stretch>
                  <a:fillRect l="-9" t="-102" r="3" b="1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/>
              <p:cNvSpPr txBox="1"/>
              <p:nvPr/>
            </p:nvSpPr>
            <p:spPr>
              <a:xfrm>
                <a:off x="1141528" y="4273630"/>
                <a:ext cx="4664289" cy="3030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𝑖𝐴</m:t>
                      </m:r>
                      <m:d>
                        <m:dPr>
                          <m:begChr m:val="|"/>
                          <m:endChr m:val="⟩"/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⊗⟨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⊗⟨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528" y="4273630"/>
                <a:ext cx="4664289" cy="303096"/>
              </a:xfrm>
              <a:prstGeom prst="rect">
                <a:avLst/>
              </a:prstGeom>
              <a:blipFill>
                <a:blip r:embed="rId9"/>
                <a:stretch>
                  <a:fillRect l="-1087" b="-2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/>
          <p:cNvSpPr/>
          <p:nvPr/>
        </p:nvSpPr>
        <p:spPr>
          <a:xfrm>
            <a:off x="8152130" y="2018665"/>
            <a:ext cx="2503805" cy="1457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9895322" y="4819780"/>
            <a:ext cx="875825" cy="1457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左弧形 11"/>
          <p:cNvSpPr/>
          <p:nvPr/>
        </p:nvSpPr>
        <p:spPr>
          <a:xfrm>
            <a:off x="7786858" y="3256899"/>
            <a:ext cx="245354" cy="726987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箭头: 左弧形 12"/>
          <p:cNvSpPr/>
          <p:nvPr/>
        </p:nvSpPr>
        <p:spPr>
          <a:xfrm flipV="1">
            <a:off x="7775972" y="4337766"/>
            <a:ext cx="245354" cy="707401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039935" y="3965453"/>
            <a:ext cx="1573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Times New Roman" panose="02020503050405090304" charset="0"/>
                <a:ea typeface="宋体" pitchFamily="2" charset="-122"/>
                <a:cs typeface="Times New Roman" panose="02020503050405090304" charset="0"/>
              </a:rPr>
              <a:t> f</a:t>
            </a:r>
            <a:r>
              <a:rPr lang="en-US" altLang="zh-CN" sz="1800" b="1" dirty="0">
                <a:solidFill>
                  <a:srgbClr val="C00000"/>
                </a:solidFill>
                <a:latin typeface="Times New Roman" panose="02020503050405090304" charset="0"/>
                <a:ea typeface="宋体" pitchFamily="2" charset="-122"/>
                <a:cs typeface="Times New Roman" panose="02020503050405090304" charset="0"/>
              </a:rPr>
              <a:t>orm factor</a:t>
            </a:r>
            <a:endParaRPr lang="zh-CN" altLang="en-US" b="1" dirty="0">
              <a:solidFill>
                <a:srgbClr val="C00000"/>
              </a:solidFill>
              <a:latin typeface="Times New Roman" panose="02020503050405090304" charset="0"/>
              <a:cs typeface="Times New Roman" panose="020205030504050903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33910" y="5045267"/>
            <a:ext cx="607441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CN" sz="2000" dirty="0">
                <a:latin typeface="Times New Roman Regular" panose="02020503050405090304" charset="0"/>
                <a:ea typeface="宋体" pitchFamily="2" charset="-122"/>
                <a:cs typeface="Times New Roman Regular" panose="02020503050405090304" charset="0"/>
              </a:rPr>
              <a:t>The definition of charmed baryon decay constants</a:t>
            </a:r>
            <a:r>
              <a:rPr lang="zh-CN" altLang="en-US" sz="2000" dirty="0">
                <a:latin typeface="Times New Roman Regular" panose="02020503050405090304" charset="0"/>
                <a:ea typeface="宋体" pitchFamily="2" charset="-122"/>
                <a:cs typeface="Times New Roman Regular" panose="02020503050405090304" charset="0"/>
              </a:rPr>
              <a:t>：</a:t>
            </a:r>
            <a:endParaRPr lang="en-US" altLang="zh-CN" sz="2000" dirty="0">
              <a:latin typeface="Times New Roman Regular" panose="02020503050405090304" charset="0"/>
              <a:ea typeface="宋体" pitchFamily="2" charset="-122"/>
              <a:cs typeface="Times New Roman Regular" panose="020205030504050903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/>
              <p:cNvSpPr txBox="1"/>
              <p:nvPr/>
            </p:nvSpPr>
            <p:spPr>
              <a:xfrm>
                <a:off x="3414084" y="4659770"/>
                <a:ext cx="989323" cy="394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084" y="4659770"/>
                <a:ext cx="989323" cy="394532"/>
              </a:xfrm>
              <a:prstGeom prst="rect">
                <a:avLst/>
              </a:prstGeom>
              <a:blipFill>
                <a:blip r:embed="rId10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本框 29"/>
          <p:cNvSpPr txBox="1"/>
          <p:nvPr/>
        </p:nvSpPr>
        <p:spPr>
          <a:xfrm>
            <a:off x="820585" y="6055829"/>
            <a:ext cx="5095418" cy="7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err="1">
                <a:latin typeface="Times New Roman" panose="02020503050405090304" charset="0"/>
                <a:cs typeface="Times New Roman" panose="02020503050405090304" charset="0"/>
              </a:rPr>
              <a:t>Y.Miao</a:t>
            </a:r>
            <a:r>
              <a:rPr lang="en-US" altLang="zh-CN" sz="1400" dirty="0">
                <a:latin typeface="Times New Roman" panose="02020503050405090304" charset="0"/>
                <a:cs typeface="Times New Roman" panose="02020503050405090304" charset="0"/>
              </a:rPr>
              <a:t>, Y.L. Shen, et al. Chin. Phys. C 46, 113107 (2022) </a:t>
            </a:r>
          </a:p>
          <a:p>
            <a:pPr>
              <a:lnSpc>
                <a:spcPct val="150000"/>
              </a:lnSpc>
            </a:pPr>
            <a:r>
              <a:rPr lang="en-US" altLang="zh-CN" sz="1400" b="0" i="0" dirty="0">
                <a:effectLst/>
                <a:latin typeface="Times New Roman" panose="02020503050405090304" charset="0"/>
                <a:cs typeface="Times New Roman" panose="02020503050405090304" charset="0"/>
              </a:rPr>
              <a:t>C. Q. Zhang, Z. Rui, et al. Phys. Rev. D 105, 073005 (2022)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/>
          <p:cNvSpPr txBox="1"/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t>27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8929" y="90613"/>
            <a:ext cx="1051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Times New Roman" panose="02020503050405090304" charset="0"/>
                <a:ea typeface="Tahoma" panose="020B0604030504040204" pitchFamily="34" charset="0"/>
                <a:cs typeface="Times New Roman" panose="02020503050405090304" charset="0"/>
              </a:rPr>
              <a:t>Challenges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503050405090304" charset="0"/>
                <a:ea typeface="Tahoma" panose="020B0604030504040204" pitchFamily="34" charset="0"/>
                <a:cs typeface="Times New Roman" panose="02020503050405090304" charset="0"/>
              </a:rPr>
              <a:t>and Opportunities</a:t>
            </a:r>
            <a:endParaRPr lang="zh-CN" altLang="en-US" sz="3200" dirty="0">
              <a:solidFill>
                <a:schemeClr val="bg1"/>
              </a:solidFill>
              <a:latin typeface="Times New Roman" panose="02020503050405090304" charset="0"/>
              <a:cs typeface="Times New Roman" panose="0202050305040509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0724" y="6004134"/>
            <a:ext cx="11401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i="1" dirty="0">
                <a:solidFill>
                  <a:schemeClr val="bg1"/>
                </a:solidFill>
                <a:latin typeface="Times New Roman" panose="02020503050405090304" charset="0"/>
                <a:cs typeface="Times New Roman" panose="02020503050405090304" charset="0"/>
              </a:rPr>
              <a:t>A number of decay form factors are yet to be explored with full sets of lattices! </a:t>
            </a:r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6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90204" pitchFamily="34" charset="0"/>
              <a:buNone/>
            </a:pPr>
            <a:fld id="{825FBF58-9FD3-A647-B76E-DE33220287F7}" type="slidenum">
              <a:rPr kumimoji="0" lang="zh-CN" altLang="en-US" sz="2800"/>
              <a:t>27</a:t>
            </a:fld>
            <a:endParaRPr kumimoji="0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7334885" y="4677410"/>
            <a:ext cx="3829685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3333FF"/>
                </a:solidFill>
                <a:latin typeface="Times New Roman" panose="02020503050405090304" charset="0"/>
                <a:ea typeface="宋体" pitchFamily="2" charset="-122"/>
                <a:cs typeface="Times New Roman" panose="02020503050405090304" charset="0"/>
              </a:rPr>
              <a:t>with an accuracy of </a:t>
            </a:r>
            <a:r>
              <a:rPr lang="en-US" altLang="zh-CN" sz="2000" dirty="0">
                <a:solidFill>
                  <a:srgbClr val="3333FF"/>
                </a:solidFill>
                <a:highlight>
                  <a:srgbClr val="FFFF00"/>
                </a:highlight>
                <a:latin typeface="Times New Roman" panose="02020503050405090304" charset="0"/>
                <a:ea typeface="宋体" pitchFamily="2" charset="-122"/>
                <a:cs typeface="Times New Roman" panose="02020503050405090304" charset="0"/>
              </a:rPr>
              <a:t>15%–20%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36270" y="6125210"/>
            <a:ext cx="765746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highlight>
                  <a:srgbClr val="FFFF00"/>
                </a:highlight>
                <a:latin typeface="Times New Roman Regular" panose="02020503050405090304" charset="0"/>
                <a:ea typeface="宋体" pitchFamily="2" charset="-122"/>
                <a:cs typeface="Times New Roman Regular" panose="02020503050405090304" charset="0"/>
              </a:rPr>
              <a:t>making first-principles calculations necessary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11"/>
              <p:cNvGraphicFramePr>
                <a:graphicFrameLocks noGrp="1"/>
              </p:cNvGraphicFramePr>
              <p:nvPr/>
            </p:nvGraphicFramePr>
            <p:xfrm>
              <a:off x="756089" y="1730733"/>
              <a:ext cx="10597710" cy="24423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6628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6628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6628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76628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766285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76628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35651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 gridSpan="5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Decay constants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b="0" i="1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0" i="1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400" b="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400" b="0" i="1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altLang="zh-CN" sz="1400" b="0" i="1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Ge</m:t>
                              </m:r>
                              <m:sSup>
                                <m:sSupPr>
                                  <m:ctrlPr>
                                    <a:rPr lang="en-US" altLang="zh-CN" sz="1400" b="0" i="1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400" b="0" i="1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p>
                                  <m:r>
                                    <a:rPr lang="en-US" altLang="zh-CN" sz="1400" b="0" i="1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)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solidFill>
                          <a:srgbClr val="30259B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solidFill>
                          <a:srgbClr val="30259B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solidFill>
                          <a:srgbClr val="30259B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solidFill>
                          <a:srgbClr val="3025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764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Baryon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400" b="0" i="1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 b="0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CN" sz="1400" b="0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400" b="0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40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CN" sz="1400" b="0" i="1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400" b="0" i="1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CN" sz="1400" b="0" i="1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400" b="0" i="1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40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400" b="0" i="1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400" b="0" i="1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 b="0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altLang="zh-CN" sz="1400" b="0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400" b="0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40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764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zh-CN" altLang="en-US" sz="120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Z.G.Wang</a:t>
                          </a:r>
                          <a:r>
                            <a:rPr lang="en-US" altLang="zh-CN" sz="12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【1】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2.13(62)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1.83(61)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3.45(85)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4764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zh-CN" altLang="en-US" sz="120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Z.G.Wang</a:t>
                          </a:r>
                          <a:r>
                            <a:rPr lang="en-US" altLang="zh-CN" sz="12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【2】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0.96(35)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1.09(32)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4764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A.</a:t>
                          </a:r>
                          <a:r>
                            <a:rPr lang="zh-CN" altLang="en-US" sz="120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Khodjamirian </a:t>
                          </a:r>
                          <a:r>
                            <a:rPr lang="en-US" altLang="zh-CN" sz="120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et al.</a:t>
                          </a:r>
                          <a:r>
                            <a:rPr lang="en-US" altLang="zh-CN" sz="12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【3】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 b="0" smtClean="0">
                                        <a:latin typeface="Cambria Math" panose="02040503050406030204" pitchFamily="18" charset="0"/>
                                      </a:rPr>
                                      <m:t>1.19</m:t>
                                    </m:r>
                                  </m:e>
                                  <m:sub>
                                    <m:r>
                                      <a:rPr lang="en-US" altLang="zh-CN" sz="1400" b="0" smtClean="0">
                                        <a:latin typeface="Cambria Math" panose="02040503050406030204" pitchFamily="18" charset="0"/>
                                      </a:rPr>
                                      <m:t>−0.28</m:t>
                                    </m:r>
                                  </m:sub>
                                  <m:sup>
                                    <m:r>
                                      <a:rPr lang="en-US" altLang="zh-CN" sz="1400" b="0" smtClean="0">
                                        <a:latin typeface="Cambria Math" panose="02040503050406030204" pitchFamily="18" charset="0"/>
                                      </a:rPr>
                                      <m:t>+0.19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 b="0" smtClean="0">
                                        <a:latin typeface="Cambria Math" panose="02040503050406030204" pitchFamily="18" charset="0"/>
                                      </a:rPr>
                                      <m:t>3.08</m:t>
                                    </m:r>
                                  </m:e>
                                  <m:sub>
                                    <m:r>
                                      <a:rPr lang="en-US" altLang="zh-CN" sz="1400" b="0" smtClean="0">
                                        <a:latin typeface="Cambria Math" panose="02040503050406030204" pitchFamily="18" charset="0"/>
                                      </a:rPr>
                                      <m:t>−0.74</m:t>
                                    </m:r>
                                  </m:sub>
                                  <m:sup>
                                    <m:r>
                                      <a:rPr lang="en-US" altLang="zh-CN" sz="1400" b="0" smtClean="0">
                                        <a:latin typeface="Cambria Math" panose="02040503050406030204" pitchFamily="18" charset="0"/>
                                      </a:rPr>
                                      <m:t>+0.49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4764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20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Y.J.Shi </a:t>
                          </a:r>
                          <a:r>
                            <a:rPr lang="en-US" altLang="zh-CN" sz="120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et al.</a:t>
                          </a:r>
                          <a:r>
                            <a:rPr lang="en-US" altLang="zh-CN" sz="12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【4】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3.30(48)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4764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dirty="0" err="1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Z.X.Zhao</a:t>
                          </a:r>
                          <a:r>
                            <a:rPr lang="en-US" altLang="zh-CN" sz="120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 et al.</a:t>
                          </a:r>
                          <a:r>
                            <a:rPr lang="en-US" altLang="zh-CN" sz="12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【5】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0.50(4)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0.93(4)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11"/>
              <p:cNvGraphicFramePr>
                <a:graphicFrameLocks noGrp="1"/>
              </p:cNvGraphicFramePr>
              <p:nvPr/>
            </p:nvGraphicFramePr>
            <p:xfrm>
              <a:off x="756089" y="1730733"/>
              <a:ext cx="10597710" cy="24423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66285"/>
                    <a:gridCol w="1766285"/>
                    <a:gridCol w="1766285"/>
                    <a:gridCol w="1766285"/>
                    <a:gridCol w="1766285"/>
                    <a:gridCol w="1766285"/>
                  </a:tblGrid>
                  <a:tr h="35623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 gridSpan="5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</a:blipFill>
                      </a:tcPr>
                    </a:tc>
                    <a:tc hMerge="1">
                      <a:tcPr anchor="ctr">
                        <a:solidFill>
                          <a:srgbClr val="30259B"/>
                        </a:solidFill>
                      </a:tcPr>
                    </a:tc>
                    <a:tc hMerge="1">
                      <a:tcPr anchor="ctr">
                        <a:solidFill>
                          <a:srgbClr val="30259B"/>
                        </a:solidFill>
                      </a:tcPr>
                    </a:tc>
                    <a:tc hMerge="1">
                      <a:tcPr anchor="ctr">
                        <a:solidFill>
                          <a:srgbClr val="30259B"/>
                        </a:solidFill>
                      </a:tcPr>
                    </a:tc>
                    <a:tc hMerge="1">
                      <a:tcPr anchor="ctr">
                        <a:solidFill>
                          <a:srgbClr val="30259B"/>
                        </a:solidFill>
                      </a:tcPr>
                    </a:tc>
                  </a:tr>
                  <a:tr h="3479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Baryon</a:t>
                          </a:r>
                          <a:endParaRPr lang="en-US" altLang="zh-CN" sz="12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</a:blipFill>
                      </a:tcPr>
                    </a:tc>
                  </a:tr>
                  <a:tr h="34764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zh-CN" altLang="en-US" sz="120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Z.G.Wang</a:t>
                          </a:r>
                          <a:r>
                            <a:rPr lang="en-US" altLang="zh-CN" sz="12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【1】</a:t>
                          </a:r>
                          <a:endParaRPr lang="en-US" altLang="zh-CN" sz="12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2.13(62)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1.83(61)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3.45(85)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</a:tr>
                  <a:tr h="34764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zh-CN" altLang="en-US" sz="120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Z.G.Wang</a:t>
                          </a:r>
                          <a:r>
                            <a:rPr lang="en-US" altLang="zh-CN" sz="12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【2】</a:t>
                          </a:r>
                          <a:endParaRPr lang="en-US" altLang="zh-CN" sz="12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0.96(35)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1.09(32)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</a:tr>
                  <a:tr h="34734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A.</a:t>
                          </a:r>
                          <a:r>
                            <a:rPr lang="zh-CN" altLang="en-US" sz="120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Khodjamirian </a:t>
                          </a:r>
                          <a:r>
                            <a:rPr lang="en-US" altLang="zh-CN" sz="120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et al.</a:t>
                          </a:r>
                          <a:r>
                            <a:rPr lang="en-US" altLang="zh-CN" sz="12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【3】</a:t>
                          </a:r>
                          <a:endParaRPr lang="en-US" altLang="zh-CN" sz="12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</a:tr>
                  <a:tr h="34764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120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Y.J.Shi </a:t>
                          </a:r>
                          <a:r>
                            <a:rPr lang="en-US" altLang="zh-CN" sz="120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et al.</a:t>
                          </a:r>
                          <a:r>
                            <a:rPr lang="en-US" altLang="zh-CN" sz="12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【4】</a:t>
                          </a:r>
                          <a:endParaRPr lang="en-US" altLang="zh-CN" sz="12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3.30(48)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</a:tr>
                  <a:tr h="34764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dirty="0" err="1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Z.X.Zhao</a:t>
                          </a:r>
                          <a:r>
                            <a:rPr lang="en-US" altLang="zh-CN" sz="120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 et al.</a:t>
                          </a:r>
                          <a:r>
                            <a:rPr lang="en-US" altLang="zh-CN" sz="12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【5】</a:t>
                          </a:r>
                          <a:endParaRPr lang="en-US" altLang="zh-CN" sz="12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0.50(4)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0.93(4)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4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-</a:t>
                          </a:r>
                          <a:endParaRPr lang="en-US" altLang="zh-CN" sz="14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17" name="文本框 16"/>
          <p:cNvSpPr txBox="1"/>
          <p:nvPr/>
        </p:nvSpPr>
        <p:spPr>
          <a:xfrm>
            <a:off x="636091" y="4368164"/>
            <a:ext cx="7499875" cy="1674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Times New Roman" panose="02020503050405090304" charset="0"/>
                <a:cs typeface="Times New Roman" panose="02020503050405090304" charset="0"/>
              </a:rPr>
              <a:t>【1】</a:t>
            </a:r>
            <a:r>
              <a:rPr lang="zh-CN" altLang="en-US" sz="1400" dirty="0">
                <a:latin typeface="Times New Roman" panose="02020503050405090304" charset="0"/>
                <a:cs typeface="Times New Roman" panose="02020503050405090304" charset="0"/>
              </a:rPr>
              <a:t>Z.G.Wang, Phys. Lett. B 685, 59 (2010), </a:t>
            </a:r>
            <a:endParaRPr lang="en-US" altLang="zh-CN" sz="1400" dirty="0">
              <a:latin typeface="Times New Roman" panose="02020503050405090304" charset="0"/>
              <a:cs typeface="Times New Roman" panose="0202050305040509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Times New Roman" panose="02020503050405090304" charset="0"/>
                <a:cs typeface="Times New Roman" panose="02020503050405090304" charset="0"/>
              </a:rPr>
              <a:t>【2】</a:t>
            </a:r>
            <a:r>
              <a:rPr lang="zh-CN" altLang="en-US" sz="1400" dirty="0">
                <a:latin typeface="Times New Roman" panose="02020503050405090304" charset="0"/>
                <a:cs typeface="Times New Roman" panose="02020503050405090304" charset="0"/>
              </a:rPr>
              <a:t>Z.G.Wang, Eur. Phys. J. C 68, 479 (2010), </a:t>
            </a:r>
            <a:endParaRPr lang="en-US" altLang="zh-CN" sz="1400" dirty="0">
              <a:latin typeface="Times New Roman" panose="02020503050405090304" charset="0"/>
              <a:cs typeface="Times New Roman" panose="0202050305040509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Times New Roman" panose="02020503050405090304" charset="0"/>
                <a:cs typeface="Times New Roman" panose="02020503050405090304" charset="0"/>
              </a:rPr>
              <a:t>【3】A. </a:t>
            </a:r>
            <a:r>
              <a:rPr lang="zh-CN" altLang="en-US" sz="1400" dirty="0">
                <a:latin typeface="Times New Roman" panose="02020503050405090304" charset="0"/>
                <a:cs typeface="Times New Roman" panose="02020503050405090304" charset="0"/>
              </a:rPr>
              <a:t>Khodjamirian, Y. M. Wang, </a:t>
            </a:r>
            <a:r>
              <a:rPr lang="en-US" altLang="zh-CN" sz="1400" dirty="0">
                <a:latin typeface="Times New Roman" panose="02020503050405090304" charset="0"/>
                <a:cs typeface="Times New Roman" panose="02020503050405090304" charset="0"/>
              </a:rPr>
              <a:t>et al. </a:t>
            </a:r>
            <a:r>
              <a:rPr lang="zh-CN" altLang="en-US" sz="1400" dirty="0">
                <a:latin typeface="Times New Roman" panose="02020503050405090304" charset="0"/>
                <a:cs typeface="Times New Roman" panose="02020503050405090304" charset="0"/>
              </a:rPr>
              <a:t>JHEP 09, 106, </a:t>
            </a:r>
            <a:endParaRPr lang="en-US" altLang="zh-CN" sz="1400" dirty="0">
              <a:latin typeface="Times New Roman" panose="02020503050405090304" charset="0"/>
              <a:cs typeface="Times New Roman" panose="0202050305040509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Times New Roman" panose="02020503050405090304" charset="0"/>
                <a:cs typeface="Times New Roman" panose="02020503050405090304" charset="0"/>
              </a:rPr>
              <a:t>【4】</a:t>
            </a:r>
            <a:r>
              <a:rPr lang="zh-CN" altLang="en-US" sz="1400" dirty="0">
                <a:latin typeface="Times New Roman" panose="02020503050405090304" charset="0"/>
                <a:cs typeface="Times New Roman" panose="02020503050405090304" charset="0"/>
              </a:rPr>
              <a:t>Y.J. Shi, W. Wang, and Z. X. Zhao, Eur. Phys. J. C 80,568 (2020)</a:t>
            </a:r>
            <a:r>
              <a:rPr lang="en-US" altLang="zh-CN" sz="1400" dirty="0">
                <a:latin typeface="Times New Roman" panose="02020503050405090304" charset="0"/>
                <a:cs typeface="Times New Roman" panose="0202050305040509030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Times New Roman" panose="02020503050405090304" charset="0"/>
                <a:cs typeface="Times New Roman" panose="02020503050405090304" charset="0"/>
              </a:rPr>
              <a:t>【5】Z.X.Zhao, R. H. Li, Y. </a:t>
            </a:r>
            <a:r>
              <a:rPr lang="en-US" altLang="zh-CN" sz="1400" dirty="0" err="1">
                <a:latin typeface="Times New Roman" panose="02020503050405090304" charset="0"/>
                <a:cs typeface="Times New Roman" panose="02020503050405090304" charset="0"/>
              </a:rPr>
              <a:t>L.Shen</a:t>
            </a:r>
            <a:r>
              <a:rPr lang="en-US" altLang="zh-CN" sz="1400" dirty="0">
                <a:latin typeface="Times New Roman" panose="02020503050405090304" charset="0"/>
                <a:cs typeface="Times New Roman" panose="02020503050405090304" charset="0"/>
              </a:rPr>
              <a:t>, </a:t>
            </a:r>
            <a:r>
              <a:rPr lang="en-US" altLang="zh-CN" sz="1400" dirty="0" err="1">
                <a:latin typeface="Times New Roman" panose="02020503050405090304" charset="0"/>
                <a:cs typeface="Times New Roman" panose="02020503050405090304" charset="0"/>
              </a:rPr>
              <a:t>Y.J.Shi</a:t>
            </a:r>
            <a:r>
              <a:rPr lang="en-US" altLang="zh-CN" sz="1400" dirty="0">
                <a:latin typeface="Times New Roman" panose="02020503050405090304" charset="0"/>
                <a:cs typeface="Times New Roman" panose="02020503050405090304" charset="0"/>
              </a:rPr>
              <a:t> and </a:t>
            </a:r>
            <a:r>
              <a:rPr lang="en-US" altLang="zh-CN" sz="1400" dirty="0" err="1">
                <a:latin typeface="Times New Roman" panose="02020503050405090304" charset="0"/>
                <a:cs typeface="Times New Roman" panose="02020503050405090304" charset="0"/>
              </a:rPr>
              <a:t>Y.S.Yang</a:t>
            </a:r>
            <a:r>
              <a:rPr lang="en-US" altLang="zh-CN" sz="1400" dirty="0">
                <a:latin typeface="Times New Roman" panose="02020503050405090304" charset="0"/>
                <a:cs typeface="Times New Roman" panose="02020503050405090304" charset="0"/>
              </a:rPr>
              <a:t>, Eur. Phys. J. C 80, 1181 (2020)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36270" y="1075690"/>
            <a:ext cx="114014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  <a:latin typeface="Times New Roman Regular" panose="02020503050405090304" charset="0"/>
                <a:ea typeface="宋体" pitchFamily="2" charset="-122"/>
                <a:cs typeface="Times New Roman Regular" panose="02020503050405090304" charset="0"/>
              </a:rPr>
              <a:t>Currently, only QCD sum rules have provided results</a:t>
            </a:r>
            <a:endParaRPr lang="zh-CN" altLang="en-US" sz="2400" dirty="0">
              <a:solidFill>
                <a:srgbClr val="0000FF"/>
              </a:solidFill>
              <a:latin typeface="Times New Roman Regular" panose="02020503050405090304" charset="0"/>
              <a:ea typeface="宋体" pitchFamily="2" charset="-122"/>
              <a:cs typeface="Times New Roman Regular" panose="02020503050405090304" charset="0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55B1EC85-0435-DD6D-F40A-4C4B7F61C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91901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Charmed baryon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503050405090304" charset="0"/>
                <a:ea typeface="黑体" panose="02010609060101010101" charset="-122"/>
                <a:cs typeface="Times New Roman" panose="02020503050405090304" charset="0"/>
              </a:rPr>
              <a:t>: Decay Constants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/>
          <p:cNvSpPr txBox="1"/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t>28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8929" y="90613"/>
            <a:ext cx="1051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Times New Roman" panose="02020503050405090304" charset="0"/>
                <a:ea typeface="Tahoma" panose="020B0604030504040204" pitchFamily="34" charset="0"/>
                <a:cs typeface="Times New Roman" panose="02020503050405090304" charset="0"/>
              </a:rPr>
              <a:t>Challenges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503050405090304" charset="0"/>
                <a:ea typeface="Tahoma" panose="020B0604030504040204" pitchFamily="34" charset="0"/>
                <a:cs typeface="Times New Roman" panose="02020503050405090304" charset="0"/>
              </a:rPr>
              <a:t>and Opportunities</a:t>
            </a:r>
            <a:endParaRPr lang="zh-CN" altLang="en-US" sz="3200" dirty="0">
              <a:solidFill>
                <a:schemeClr val="bg1"/>
              </a:solidFill>
              <a:latin typeface="Times New Roman" panose="02020503050405090304" charset="0"/>
              <a:cs typeface="Times New Roman" panose="0202050305040509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0724" y="6004134"/>
            <a:ext cx="11401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i="1" dirty="0">
                <a:solidFill>
                  <a:schemeClr val="bg1"/>
                </a:solidFill>
                <a:latin typeface="Times New Roman" panose="02020503050405090304" charset="0"/>
                <a:cs typeface="Times New Roman" panose="02020503050405090304" charset="0"/>
              </a:rPr>
              <a:t>A number of decay form factors are yet to be explored with full sets of lattices! </a:t>
            </a:r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6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90204" pitchFamily="34" charset="0"/>
              <a:buNone/>
            </a:pPr>
            <a:fld id="{825FBF58-9FD3-A647-B76E-DE33220287F7}" type="slidenum">
              <a:rPr kumimoji="0" lang="zh-CN" altLang="en-US" sz="2800"/>
              <a:t>28</a:t>
            </a:fld>
            <a:endParaRPr kumimoji="0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表格 18"/>
              <p:cNvGraphicFramePr>
                <a:graphicFrameLocks noGrp="1"/>
              </p:cNvGraphicFramePr>
              <p:nvPr>
                <p:custDataLst>
                  <p:tags r:id="rId1"/>
                </p:custDataLst>
              </p:nvPr>
            </p:nvGraphicFramePr>
            <p:xfrm>
              <a:off x="1842770" y="1278255"/>
              <a:ext cx="8077200" cy="30524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462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462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462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46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3462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3462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47053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Ensemble</a:t>
                          </a:r>
                        </a:p>
                      </a:txBody>
                      <a:tcPr anchor="ctr">
                        <a:solidFill>
                          <a:srgbClr val="3025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en-US" altLang="zh-CN" sz="1800" b="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altLang="zh-CN" sz="1800" b="0" i="1" dirty="0"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altLang="zh-CN" sz="1800" b="0" i="1" dirty="0"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𝑇</m:t>
                                </m:r>
                              </m:oMath>
                            </m:oMathPara>
                          </a14:m>
                          <a:endParaRPr lang="en-US" altLang="zh-CN" sz="1800" b="0" i="1" dirty="0">
                            <a:latin typeface="Times New Roman" panose="02020503050405090304" charset="0"/>
                            <a:ea typeface="MS Mincho" charset="0"/>
                            <a:cs typeface="Times New Roman" panose="02020503050405090304" charset="0"/>
                          </a:endParaRPr>
                        </a:p>
                      </a:txBody>
                      <a:tcPr anchor="ctr">
                        <a:solidFill>
                          <a:srgbClr val="3025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a (fm)</a:t>
                          </a:r>
                        </a:p>
                      </a:txBody>
                      <a:tcPr anchor="ctr">
                        <a:solidFill>
                          <a:srgbClr val="3025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Pion (MeV)</a:t>
                          </a:r>
                        </a:p>
                      </a:txBody>
                      <a:tcPr anchor="ctr">
                        <a:solidFill>
                          <a:srgbClr val="3025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 err="1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Nconf</a:t>
                          </a:r>
                          <a:r>
                            <a:rPr lang="en-US" altLang="zh-CN" sz="18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3025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 err="1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Nsrc</a:t>
                          </a:r>
                          <a:r>
                            <a:rPr lang="en-US" altLang="zh-CN" sz="18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3025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3053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C24P29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24</m:t>
                                    </m:r>
                                  </m:e>
                                  <m:sup>
                                    <m: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altLang="zh-CN" sz="1600" b="0" i="1" dirty="0" smtClean="0"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×72</m:t>
                                </m:r>
                              </m:oMath>
                            </m:oMathPara>
                          </a14:m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0.105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290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864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2×10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3053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C32P29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32</m:t>
                                    </m:r>
                                  </m:e>
                                  <m:sup>
                                    <m: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altLang="zh-CN" sz="1600" b="0" i="1" dirty="0" smtClean="0"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×64</m:t>
                                </m:r>
                              </m:oMath>
                            </m:oMathPara>
                          </a14:m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  <a:sym typeface="+mn-ea"/>
                            </a:rPr>
                            <a:t>0.105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290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984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2×10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2989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C48P14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48</m:t>
                                    </m:r>
                                  </m:e>
                                  <m:sup>
                                    <m: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altLang="zh-CN" sz="1600" b="0" i="1" dirty="0" smtClean="0"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×96</m:t>
                                </m:r>
                              </m:oMath>
                            </m:oMathPara>
                          </a14:m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0.105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135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187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2×20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3053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C32P23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32</m:t>
                                    </m:r>
                                  </m:e>
                                  <m:sup>
                                    <m: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altLang="zh-CN" sz="1600" b="0" i="1" dirty="0" smtClean="0"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×64</m:t>
                                </m:r>
                              </m:oMath>
                            </m:oMathPara>
                          </a14:m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  <a:sym typeface="+mn-ea"/>
                            </a:rPr>
                            <a:t>0.105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230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451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2×10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2989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F32P30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32</m:t>
                                    </m:r>
                                  </m:e>
                                  <m:sup>
                                    <m: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altLang="zh-CN" sz="1600" b="0" i="1" dirty="0" smtClean="0"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×96</m:t>
                                </m:r>
                              </m:oMath>
                            </m:oMathPara>
                          </a14:m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0.077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300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777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2×10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3053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H48P32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dirty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48</m:t>
                                    </m:r>
                                  </m:e>
                                  <m:sup>
                                    <m:r>
                                      <a:rPr lang="en-US" altLang="zh-CN" sz="1600" b="0" i="1" dirty="0" smtClean="0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altLang="zh-CN" sz="1600" b="0" i="1" dirty="0" smtClean="0"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×144</m:t>
                                </m:r>
                              </m:oMath>
                            </m:oMathPara>
                          </a14:m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0.052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320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550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2×6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表格 18"/>
              <p:cNvGraphicFramePr>
                <a:graphicFrameLocks noGrp="1"/>
              </p:cNvGraphicFramePr>
              <p:nvPr>
                <p:custDataLst>
                  <p:tags r:id="rId3"/>
                </p:custDataLst>
              </p:nvPr>
            </p:nvGraphicFramePr>
            <p:xfrm>
              <a:off x="1842770" y="1278255"/>
              <a:ext cx="8077200" cy="30524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46200"/>
                    <a:gridCol w="1346200"/>
                    <a:gridCol w="1346200"/>
                    <a:gridCol w="1346200"/>
                    <a:gridCol w="1346200"/>
                    <a:gridCol w="1346200"/>
                  </a:tblGrid>
                  <a:tr h="47053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Ensemble</a:t>
                          </a:r>
                          <a:endParaRPr lang="en-US" altLang="zh-CN" sz="18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>
                        <a:solidFill>
                          <a:srgbClr val="3025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a (fm)</a:t>
                          </a:r>
                          <a:endParaRPr lang="en-US" altLang="zh-CN" sz="18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>
                        <a:solidFill>
                          <a:srgbClr val="3025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Pion (MeV)</a:t>
                          </a:r>
                          <a:endParaRPr lang="en-US" altLang="zh-CN" sz="18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>
                        <a:solidFill>
                          <a:srgbClr val="3025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 err="1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Nconf</a:t>
                          </a:r>
                          <a:r>
                            <a:rPr lang="en-US" altLang="zh-CN" sz="18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 </a:t>
                          </a:r>
                          <a:endParaRPr lang="en-US" altLang="zh-CN" sz="18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>
                        <a:solidFill>
                          <a:srgbClr val="3025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800" b="0" dirty="0" err="1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Nsrc</a:t>
                          </a:r>
                          <a:r>
                            <a:rPr lang="en-US" altLang="zh-CN" sz="18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 </a:t>
                          </a:r>
                          <a:endParaRPr lang="en-US" altLang="zh-CN" sz="18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>
                        <a:solidFill>
                          <a:srgbClr val="30259B"/>
                        </a:solidFill>
                      </a:tcPr>
                    </a:tc>
                  </a:tr>
                  <a:tr h="43053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C24P29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0.105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290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864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2×10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</a:tr>
                  <a:tr h="43053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C32P29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  <a:sym typeface="+mn-ea"/>
                            </a:rPr>
                            <a:t>0.105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290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984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2×10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</a:tr>
                  <a:tr h="42989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C48P14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0.105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135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187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2×20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</a:tr>
                  <a:tr h="43053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C32P23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  <a:sym typeface="+mn-ea"/>
                            </a:rPr>
                            <a:t>0.105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230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451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2×10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</a:tr>
                  <a:tr h="42989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F32P30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0.077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300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777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2×10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</a:tr>
                  <a:tr h="43053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H48P32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0.052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320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550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600" b="0" dirty="0">
                              <a:latin typeface="Times New Roman" panose="02020503050405090304" charset="0"/>
                              <a:cs typeface="Times New Roman" panose="02020503050405090304" charset="0"/>
                            </a:rPr>
                            <a:t>2×6</a:t>
                          </a:r>
                          <a:endParaRPr lang="en-US" altLang="zh-CN" sz="1600" b="0" dirty="0">
                            <a:latin typeface="Times New Roman" panose="02020503050405090304" charset="0"/>
                            <a:cs typeface="Times New Roman" panose="02020503050405090304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/>
              <p:cNvSpPr txBox="1"/>
              <p:nvPr/>
            </p:nvSpPr>
            <p:spPr>
              <a:xfrm>
                <a:off x="1739265" y="4858385"/>
                <a:ext cx="8649335" cy="143192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indent="0" fontAlgn="auto">
                  <a:lnSpc>
                    <a:spcPct val="150000"/>
                  </a:lnSpc>
                </a:pPr>
                <a:r>
                  <a:rPr lang="en-US" altLang="zh-CN" dirty="0"/>
                  <a:t>Four lattice spacings [0.052 - 0.105] </a:t>
                </a:r>
                <a:r>
                  <a:rPr lang="en-US" altLang="zh-CN" dirty="0" err="1"/>
                  <a:t>fm</a:t>
                </a:r>
                <a:r>
                  <a:rPr lang="en-US" altLang="zh-CN" dirty="0"/>
                  <a:t> </a:t>
                </a:r>
                <a:r>
                  <a:rPr lang="en-US" altLang="zh-CN" dirty="0">
                    <a:latin typeface="Arial" panose="020B0604020202090204" pitchFamily="34" charset="0"/>
                    <a:cs typeface="Arial" panose="020B0604020202090204" pitchFamily="34" charset="0"/>
                  </a:rPr>
                  <a:t>→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90204" pitchFamily="34" charset="0"/>
                    <a:cs typeface="Arial" panose="020B0604020202090204" pitchFamily="34" charset="0"/>
                  </a:rPr>
                  <a:t>continuum limit</a:t>
                </a:r>
              </a:p>
              <a:p>
                <a:pPr indent="0" fontAlgn="auto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𝜋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 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cs typeface="DejaVu Math TeX Gyre" panose="02000503000000000000" charset="0"/>
                      </a:rPr>
                      <m:t>=135 − 320 </m:t>
                    </m:r>
                    <m:r>
                      <m:rPr>
                        <m:sty m:val="p"/>
                      </m:rPr>
                      <a:rPr lang="en-US" altLang="zh-CN" i="0">
                        <a:latin typeface="Cambria Math" panose="02040503050406030204" pitchFamily="18" charset="0"/>
                        <a:cs typeface="DejaVu Math TeX Gyre" panose="02000503000000000000" charset="0"/>
                      </a:rPr>
                      <m:t>MeV</m:t>
                    </m:r>
                  </m:oMath>
                </a14:m>
                <a:r>
                  <a:rPr lang="en-US" altLang="zh-CN" dirty="0"/>
                  <a:t> </a:t>
                </a:r>
                <a:r>
                  <a:rPr lang="en-US" altLang="zh-CN" dirty="0">
                    <a:latin typeface="Arial" panose="020B0604020202090204" pitchFamily="34" charset="0"/>
                    <a:cs typeface="Arial" panose="020B0604020202090204" pitchFamily="34" charset="0"/>
                    <a:sym typeface="+mn-ea"/>
                  </a:rPr>
                  <a:t>→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90204" pitchFamily="34" charset="0"/>
                    <a:cs typeface="Arial" panose="020B0604020202090204" pitchFamily="34" charset="0"/>
                    <a:sym typeface="+mn-ea"/>
                  </a:rPr>
                  <a:t>physical pion mass</a:t>
                </a:r>
              </a:p>
              <a:p>
                <a:pPr indent="0" fontAlgn="auto"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tx1"/>
                    </a:solidFill>
                    <a:latin typeface="Arial" panose="020B0604020202090204" pitchFamily="34" charset="0"/>
                    <a:cs typeface="Arial" panose="020B0604020202090204" pitchFamily="34" charset="0"/>
                    <a:sym typeface="+mn-ea"/>
                  </a:rPr>
                  <a:t>Same lattice spacings and pion mass : C24P29 vs C32P29 </a:t>
                </a:r>
                <a:r>
                  <a:rPr lang="en-US" altLang="zh-CN" dirty="0">
                    <a:latin typeface="Arial" panose="020B0604020202090204" pitchFamily="34" charset="0"/>
                    <a:cs typeface="Arial" panose="020B0604020202090204" pitchFamily="34" charset="0"/>
                    <a:sym typeface="+mn-ea"/>
                  </a:rPr>
                  <a:t>→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90204" pitchFamily="34" charset="0"/>
                    <a:cs typeface="Arial" panose="020B0604020202090204" pitchFamily="34" charset="0"/>
                    <a:sym typeface="+mn-ea"/>
                  </a:rPr>
                  <a:t>finite-volume effect</a:t>
                </a:r>
                <a:endParaRPr lang="en-US" altLang="zh-CN" dirty="0">
                  <a:solidFill>
                    <a:schemeClr val="tx1"/>
                  </a:solidFill>
                  <a:latin typeface="Arial" panose="020B0604020202090204" pitchFamily="34" charset="0"/>
                  <a:cs typeface="Arial" panose="020B0604020202090204" pitchFamily="34" charset="0"/>
                  <a:sym typeface="+mn-ea"/>
                </a:endParaRPr>
              </a:p>
            </p:txBody>
          </p:sp>
        </mc:Choice>
        <mc:Fallback xmlns=""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65" y="4858385"/>
                <a:ext cx="8649335" cy="1431925"/>
              </a:xfrm>
              <a:prstGeom prst="rect">
                <a:avLst/>
              </a:prstGeom>
              <a:blipFill>
                <a:blip r:embed="rId5"/>
                <a:stretch>
                  <a:fillRect l="-5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065" y="5003800"/>
            <a:ext cx="330200" cy="3302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065" y="5409565"/>
            <a:ext cx="330200" cy="3302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065" y="5815330"/>
            <a:ext cx="330200" cy="3302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CADE866-1AC6-0E5D-0F6A-126C1681D371}"/>
              </a:ext>
            </a:extLst>
          </p:cNvPr>
          <p:cNvSpPr txBox="1"/>
          <p:nvPr/>
        </p:nvSpPr>
        <p:spPr>
          <a:xfrm>
            <a:off x="4486592" y="6147211"/>
            <a:ext cx="76574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Lei-Yi Li, </a:t>
            </a:r>
            <a:r>
              <a:rPr lang="en-US" altLang="zh-CN" sz="2000" dirty="0" err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Jie</a:t>
            </a:r>
            <a:r>
              <a:rPr lang="zh-CN" altLang="en-US" sz="20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Ran, </a:t>
            </a:r>
            <a:r>
              <a:rPr lang="en-US" altLang="zh-CN" sz="2000" dirty="0" err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et.al</a:t>
            </a:r>
            <a:r>
              <a:rPr lang="en-US" altLang="zh-CN" sz="200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, 2512.20372 </a:t>
            </a:r>
            <a:endParaRPr lang="en-US" altLang="zh-CN" sz="2000" dirty="0"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D2AE9C9C-0494-8EE5-8024-32FD84D65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91901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Charmed baryon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503050405090304" charset="0"/>
                <a:ea typeface="黑体" panose="02010609060101010101" charset="-122"/>
                <a:cs typeface="Times New Roman" panose="02020503050405090304" charset="0"/>
              </a:rPr>
              <a:t>: Decay Constants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/>
          <p:cNvSpPr txBox="1"/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t>29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8929" y="90613"/>
            <a:ext cx="1051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Times New Roman" panose="02020503050405090304" charset="0"/>
                <a:ea typeface="Tahoma" panose="020B0604030504040204" pitchFamily="34" charset="0"/>
                <a:cs typeface="Times New Roman" panose="02020503050405090304" charset="0"/>
              </a:rPr>
              <a:t>Challenges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503050405090304" charset="0"/>
                <a:cs typeface="Times New Roman" panose="02020503050405090304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503050405090304" charset="0"/>
                <a:ea typeface="Tahoma" panose="020B0604030504040204" pitchFamily="34" charset="0"/>
                <a:cs typeface="Times New Roman" panose="02020503050405090304" charset="0"/>
              </a:rPr>
              <a:t>and Opportunities</a:t>
            </a:r>
            <a:endParaRPr lang="zh-CN" altLang="en-US" sz="3200" dirty="0">
              <a:solidFill>
                <a:schemeClr val="bg1"/>
              </a:solidFill>
              <a:latin typeface="Times New Roman" panose="02020503050405090304" charset="0"/>
              <a:cs typeface="Times New Roman" panose="02020503050405090304" charset="0"/>
            </a:endParaRPr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6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90204" pitchFamily="34" charset="0"/>
              <a:buNone/>
            </a:pPr>
            <a:fld id="{825FBF58-9FD3-A647-B76E-DE33220287F7}" type="slidenum">
              <a:rPr kumimoji="0" lang="zh-CN" altLang="en-US" sz="2800"/>
              <a:t>29</a:t>
            </a:fld>
            <a:endParaRPr kumimoji="0"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70" y="1918223"/>
            <a:ext cx="10392410" cy="35077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07870" y="1474993"/>
            <a:ext cx="1457325" cy="386715"/>
          </a:xfrm>
          <a:prstGeom prst="rect">
            <a:avLst/>
          </a:prstGeom>
        </p:spPr>
        <p:txBody>
          <a:bodyPr anchor="ctr" anchorCtr="0">
            <a:noAutofit/>
          </a:bodyPr>
          <a:lstStyle/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Times New Roman" panose="02020603050405020304" pitchFamily="18" charset="0"/>
                <a:ea typeface="Menlo" panose="020B0609030804020204"/>
                <a:cs typeface="Times New Roman" panose="02020603050405020304" pitchFamily="18" charset="0"/>
              </a:rPr>
              <a:t>0.0172(12)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873500" y="1533413"/>
            <a:ext cx="1355090" cy="328295"/>
          </a:xfrm>
          <a:prstGeom prst="rect">
            <a:avLst/>
          </a:prstGeom>
        </p:spPr>
        <p:txBody>
          <a:bodyPr anchor="ctr" anchorCtr="0">
            <a:noAutofit/>
          </a:bodyPr>
          <a:lstStyle/>
          <a:p>
            <a:pPr marL="0" indent="0"/>
            <a:r>
              <a:rPr lang="en-US" altLang="zh-CN" sz="1600" b="0" i="0" dirty="0">
                <a:solidFill>
                  <a:srgbClr val="000000"/>
                </a:solidFill>
                <a:latin typeface="Times New Roman" panose="02020603050405020304" pitchFamily="18" charset="0"/>
                <a:ea typeface="Menlo" panose="020B0609030804020204"/>
                <a:cs typeface="Times New Roman" panose="02020603050405020304" pitchFamily="18" charset="0"/>
              </a:rPr>
              <a:t>0.0191(9)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699760" y="1519443"/>
            <a:ext cx="1415415" cy="327660"/>
          </a:xfrm>
          <a:prstGeom prst="rect">
            <a:avLst/>
          </a:prstGeom>
        </p:spPr>
        <p:txBody>
          <a:bodyPr anchor="ctr" anchorCtr="0">
            <a:noAutofit/>
          </a:bodyPr>
          <a:lstStyle/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Times New Roman" panose="02020603050405020304" pitchFamily="18" charset="0"/>
                <a:ea typeface="Menlo" panose="020B0609030804020204"/>
                <a:cs typeface="Times New Roman" panose="02020603050405020304" pitchFamily="18" charset="0"/>
              </a:rPr>
              <a:t>0.0280(11)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586345" y="1548018"/>
            <a:ext cx="1457960" cy="257810"/>
          </a:xfrm>
          <a:prstGeom prst="rect">
            <a:avLst/>
          </a:prstGeom>
        </p:spPr>
        <p:txBody>
          <a:bodyPr anchor="ctr" anchorCtr="0">
            <a:noAutofit/>
          </a:bodyPr>
          <a:lstStyle/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Times New Roman" panose="02020603050405020304" pitchFamily="18" charset="0"/>
                <a:ea typeface="Menlo" panose="020B0609030804020204"/>
                <a:cs typeface="Times New Roman" panose="02020603050405020304" pitchFamily="18" charset="0"/>
              </a:rPr>
              <a:t>0.0234(22)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435465" y="1527698"/>
            <a:ext cx="1415415" cy="319405"/>
          </a:xfrm>
          <a:prstGeom prst="rect">
            <a:avLst/>
          </a:prstGeom>
        </p:spPr>
        <p:txBody>
          <a:bodyPr anchor="ctr" anchorCtr="0">
            <a:noAutofit/>
          </a:bodyPr>
          <a:lstStyle/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Times New Roman" panose="02020603050405020304" pitchFamily="18" charset="0"/>
                <a:ea typeface="Menlo" panose="020B0609030804020204"/>
                <a:cs typeface="Times New Roman" panose="02020603050405020304" pitchFamily="18" charset="0"/>
              </a:rPr>
              <a:t>0.0305(13)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428875" y="5426598"/>
            <a:ext cx="1036320" cy="33718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altLang="zh-CN" sz="1600" dirty="0">
                <a:solidFill>
                  <a:schemeClr val="accent6"/>
                </a:solidFill>
              </a:rPr>
              <a:t>7.40%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222750" y="5458348"/>
            <a:ext cx="920750" cy="337185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marL="0" indent="0"/>
            <a:r>
              <a:rPr lang="en-US" altLang="zh-CN" sz="1600" b="0" i="0">
                <a:solidFill>
                  <a:schemeClr val="accent6"/>
                </a:solidFill>
                <a:latin typeface="Menlo" panose="020B0609030804020204"/>
                <a:ea typeface="Menlo" panose="020B0609030804020204"/>
              </a:rPr>
              <a:t>4.71% 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021705" y="5458348"/>
            <a:ext cx="920750" cy="337185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marL="0" indent="0"/>
            <a:r>
              <a:rPr lang="en-US" altLang="zh-CN" sz="1600" b="0" i="0">
                <a:solidFill>
                  <a:schemeClr val="accent6"/>
                </a:solidFill>
                <a:latin typeface="Menlo" panose="020B0609030804020204"/>
                <a:ea typeface="Menlo" panose="020B0609030804020204"/>
              </a:rPr>
              <a:t>4.26%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854950" y="5458348"/>
            <a:ext cx="920750" cy="337185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marL="0" indent="0"/>
            <a:r>
              <a:rPr lang="en-US" altLang="zh-CN" sz="1600" b="0" i="0">
                <a:solidFill>
                  <a:schemeClr val="accent6"/>
                </a:solidFill>
                <a:latin typeface="Menlo" panose="020B0609030804020204"/>
                <a:ea typeface="Menlo" panose="020B0609030804020204"/>
              </a:rPr>
              <a:t>9.47%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688195" y="5458348"/>
            <a:ext cx="920750" cy="337185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marL="0" indent="0"/>
            <a:r>
              <a:rPr lang="en-US" altLang="zh-CN" sz="1600" b="0" i="0">
                <a:solidFill>
                  <a:schemeClr val="accent6"/>
                </a:solidFill>
                <a:latin typeface="Menlo" panose="020B0609030804020204"/>
                <a:ea typeface="Menlo" panose="020B0609030804020204"/>
              </a:rPr>
              <a:t>4.45%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B9F21F0-3097-A6C8-74E4-D16C6782D88F}"/>
              </a:ext>
            </a:extLst>
          </p:cNvPr>
          <p:cNvSpPr txBox="1"/>
          <p:nvPr/>
        </p:nvSpPr>
        <p:spPr>
          <a:xfrm>
            <a:off x="4486592" y="6147211"/>
            <a:ext cx="76574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Lei-Yi </a:t>
            </a:r>
            <a:r>
              <a:rPr lang="en-US" altLang="zh-CN" sz="2000" dirty="0" err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Li,Jie</a:t>
            </a:r>
            <a:r>
              <a:rPr lang="zh-CN" altLang="en-US" sz="20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Ran, </a:t>
            </a:r>
            <a:r>
              <a:rPr lang="en-US" altLang="zh-CN" sz="2000" dirty="0" err="1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et.al</a:t>
            </a:r>
            <a:r>
              <a:rPr lang="en-US" altLang="zh-CN" sz="20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, 2512.20372 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69718800-EA68-6766-824B-BA6D98F42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91901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Charmed baryon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503050405090304" charset="0"/>
                <a:ea typeface="黑体" panose="02010609060101010101" charset="-122"/>
                <a:cs typeface="Times New Roman" panose="02020503050405090304" charset="0"/>
              </a:rPr>
              <a:t>: Decay Constants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4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5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4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87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2" y="6027003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2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5D44C080-D02D-B2B7-6A40-F24A3C1E3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609" y="1290309"/>
            <a:ext cx="2411700" cy="39948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1FBEBCA-573E-FF9F-D767-06A7FB9C6E14}"/>
              </a:ext>
            </a:extLst>
          </p:cNvPr>
          <p:cNvSpPr txBox="1"/>
          <p:nvPr/>
        </p:nvSpPr>
        <p:spPr>
          <a:xfrm>
            <a:off x="3131085" y="5279066"/>
            <a:ext cx="2140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en-US" altLang="zh-CN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1404</a:t>
            </a:r>
            <a:r>
              <a:rPr kumimoji="1"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(1974)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C424E66-1D82-2389-A622-D0D3AC522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391" y="2322850"/>
            <a:ext cx="2330726" cy="22374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C98D6B8-5138-76C9-1AB7-9B8A8F66C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935" y="2322850"/>
            <a:ext cx="2367509" cy="21477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7EDB672-4551-58B4-CD8D-8577B918BB0B}"/>
              </a:ext>
            </a:extLst>
          </p:cNvPr>
          <p:cNvSpPr txBox="1"/>
          <p:nvPr/>
        </p:nvSpPr>
        <p:spPr>
          <a:xfrm>
            <a:off x="6095994" y="5307978"/>
            <a:ext cx="1971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1406(1974)</a:t>
            </a: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1C2EEC82-D641-AF88-92CB-AD0B061CA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</a:t>
            </a:fld>
            <a:endParaRPr kumimoji="0" lang="zh-CN" altLang="en-US" sz="28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2DDE087-8407-15D9-CD44-BCE9CD04CD8B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</p:spTree>
    <p:extLst>
      <p:ext uri="{BB962C8B-B14F-4D97-AF65-F5344CB8AC3E}">
        <p14:creationId xmlns:p14="http://schemas.microsoft.com/office/powerpoint/2010/main" val="426018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30C3942-0DFC-8FDE-9BA5-5DD84B811497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9FC0EE7-7AED-FB39-F855-0FA1ECFBF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60" y="888787"/>
            <a:ext cx="5980263" cy="37921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5742F1F-C713-2A54-4E4E-C91DC249D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635"/>
            <a:ext cx="5148404" cy="326744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B71482D-7FA2-1A2F-B717-A18542031E4F}"/>
              </a:ext>
            </a:extLst>
          </p:cNvPr>
          <p:cNvSpPr txBox="1"/>
          <p:nvPr/>
        </p:nvSpPr>
        <p:spPr>
          <a:xfrm>
            <a:off x="230740" y="4366891"/>
            <a:ext cx="63014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</a:t>
            </a:r>
            <a:r>
              <a:rPr kumimoji="1"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1" lang="en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2207.14149</a:t>
            </a:r>
          </a:p>
          <a:p>
            <a:r>
              <a:rPr kumimoji="1" lang="en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LQCD</a:t>
            </a:r>
            <a:r>
              <a:rPr kumimoji="1"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S. </a:t>
            </a:r>
            <a:r>
              <a:rPr kumimoji="1" lang="en-US" altLang="zh-C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Meinel</a:t>
            </a:r>
            <a:r>
              <a:rPr kumimoji="1"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PRL118, 082001 (2017)</a:t>
            </a:r>
            <a:endParaRPr lang="zh-CN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91B14D1-8B27-F97C-FE11-DC97037BF8EA}"/>
              </a:ext>
            </a:extLst>
          </p:cNvPr>
          <p:cNvSpPr txBox="1"/>
          <p:nvPr/>
        </p:nvSpPr>
        <p:spPr>
          <a:xfrm>
            <a:off x="417782" y="5530609"/>
            <a:ext cx="110110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clear difference is observed within uncertainties for the differential decay rate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dependences of measured FFs show 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kinematic behavior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to those predicted from LQCD calculations.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AC441165-1187-A204-B178-ED2BEDAF4993}"/>
              </a:ext>
            </a:extLst>
          </p:cNvPr>
          <p:cNvSpPr/>
          <p:nvPr/>
        </p:nvSpPr>
        <p:spPr>
          <a:xfrm>
            <a:off x="10110615" y="1046674"/>
            <a:ext cx="1374138" cy="891887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29A9213-67AA-4CD2-20CB-CDBBE4E6E6B7}"/>
              </a:ext>
            </a:extLst>
          </p:cNvPr>
          <p:cNvSpPr txBox="1"/>
          <p:nvPr/>
        </p:nvSpPr>
        <p:spPr>
          <a:xfrm>
            <a:off x="6531104" y="4947998"/>
            <a:ext cx="4917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new LQCD calculation is conducted by </a:t>
            </a:r>
            <a:r>
              <a:rPr lang="en-US" altLang="zh-CN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Z.Liu</a:t>
            </a: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3">
                <a:extLst>
                  <a:ext uri="{FF2B5EF4-FFF2-40B4-BE49-F238E27FC236}">
                    <a16:creationId xmlns:a16="http://schemas.microsoft.com/office/drawing/2014/main" id="{C26DCC4D-F634-EC6A-D9D6-7D7D493A9A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kumimoji="0" lang="en-US" altLang="zh-CN" b="1" dirty="0">
                    <a:solidFill>
                      <a:srgbClr val="C00000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Charmed</a:t>
                </a:r>
                <a:r>
                  <a:rPr kumimoji="0" lang="zh-CN" altLang="en-US" b="1" dirty="0">
                    <a:solidFill>
                      <a:srgbClr val="C00000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 </a:t>
                </a:r>
                <a:r>
                  <a:rPr kumimoji="0" lang="en-US" altLang="zh-CN" b="1" dirty="0">
                    <a:solidFill>
                      <a:srgbClr val="C00000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baryon: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b="1" dirty="0">
                    <a:solidFill>
                      <a:srgbClr val="C00000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</a:rPr>
                  <a:t>decay</a:t>
                </a:r>
                <a:endParaRPr kumimoji="0" lang="en-US" altLang="zh-CN" b="1" dirty="0">
                  <a:solidFill>
                    <a:srgbClr val="C00000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 xmlns="">
          <p:sp>
            <p:nvSpPr>
              <p:cNvPr id="15" name="Text Box 3">
                <a:extLst>
                  <a:ext uri="{FF2B5EF4-FFF2-40B4-BE49-F238E27FC236}">
                    <a16:creationId xmlns:a16="http://schemas.microsoft.com/office/drawing/2014/main" id="{C26DCC4D-F634-EC6A-D9D6-7D7D493A9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blipFill>
                <a:blip r:embed="rId4"/>
                <a:stretch>
                  <a:fillRect l="-1884" t="-12766" b="-319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Line 2">
            <a:extLst>
              <a:ext uri="{FF2B5EF4-FFF2-40B4-BE49-F238E27FC236}">
                <a16:creationId xmlns:a16="http://schemas.microsoft.com/office/drawing/2014/main" id="{5914439F-FF04-3580-2725-82D7C78DF5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6DE53F92-0B28-36B6-9BD8-8E31465A6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30</a:t>
            </a:fld>
            <a:endParaRPr kumimoji="0" lang="zh-CN" altLang="en-US" sz="2800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5E4751D4-DE36-BAF0-8663-488686B144C8}"/>
              </a:ext>
            </a:extLst>
          </p:cNvPr>
          <p:cNvSpPr/>
          <p:nvPr/>
        </p:nvSpPr>
        <p:spPr>
          <a:xfrm>
            <a:off x="7272060" y="1027559"/>
            <a:ext cx="1374138" cy="891887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F615502A-5C03-0CA7-F5F3-61E957A17BA9}"/>
              </a:ext>
            </a:extLst>
          </p:cNvPr>
          <p:cNvSpPr/>
          <p:nvPr/>
        </p:nvSpPr>
        <p:spPr>
          <a:xfrm>
            <a:off x="5923282" y="3405773"/>
            <a:ext cx="1374138" cy="891887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148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31</a:t>
            </a:fld>
            <a:endParaRPr kumimoji="0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3"/>
              <p:cNvSpPr txBox="1">
                <a:spLocks noChangeArrowheads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kumimoji="0" lang="en-US" altLang="zh-CN" b="1" dirty="0">
                    <a:solidFill>
                      <a:srgbClr val="C00000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Charmed baryon: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b="1" dirty="0">
                    <a:solidFill>
                      <a:srgbClr val="C00000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</a:rPr>
                  <a:t>decay</a:t>
                </a:r>
              </a:p>
            </p:txBody>
          </p:sp>
        </mc:Choice>
        <mc:Fallback xmlns="">
          <p:sp>
            <p:nvSpPr>
              <p:cNvPr id="17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blipFill>
                <a:blip r:embed="rId2"/>
                <a:stretch>
                  <a:fillRect l="-1884" t="-12766" b="-319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2ED6CA7-211C-8606-B1B8-163FA61550DA}"/>
                  </a:ext>
                </a:extLst>
              </p:cNvPr>
              <p:cNvSpPr txBox="1"/>
              <p:nvPr/>
            </p:nvSpPr>
            <p:spPr>
              <a:xfrm>
                <a:off x="529968" y="4657286"/>
                <a:ext cx="78899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" altLang="zh-CN" b="0" i="0" dirty="0">
                    <a:effectLst/>
                    <a:latin typeface="Inter"/>
                  </a:rPr>
                  <a:t>A </a:t>
                </a:r>
                <a:r>
                  <a:rPr lang="en" altLang="zh-CN" b="1" i="0" dirty="0">
                    <a:solidFill>
                      <a:srgbClr val="000000"/>
                    </a:solidFill>
                    <a:effectLst/>
                    <a:latin typeface="Inter"/>
                  </a:rPr>
                  <a:t>different pattern</a:t>
                </a:r>
                <a:r>
                  <a:rPr lang="en" altLang="zh-CN" b="0" i="0" dirty="0">
                    <a:effectLst/>
                    <a:latin typeface="Inter"/>
                  </a:rPr>
                  <a:t> between inclusive and exclusive decays of 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2ED6CA7-211C-8606-B1B8-163FA6155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968" y="4657286"/>
                <a:ext cx="7889964" cy="369332"/>
              </a:xfrm>
              <a:prstGeom prst="rect">
                <a:avLst/>
              </a:prstGeom>
              <a:blipFill>
                <a:blip r:embed="rId3"/>
                <a:stretch>
                  <a:fillRect l="-643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8ECED7C2-EF93-0298-6DB9-56C3047A8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33" y="1910263"/>
            <a:ext cx="10381129" cy="19304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F535A88-603A-4AFB-C01A-638A04934B9C}"/>
              </a:ext>
            </a:extLst>
          </p:cNvPr>
          <p:cNvSpPr txBox="1"/>
          <p:nvPr/>
        </p:nvSpPr>
        <p:spPr>
          <a:xfrm>
            <a:off x="774233" y="3840663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iso-singlet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8E35C3E-23D9-2A9F-BDDD-6D18B5788E59}"/>
              </a:ext>
            </a:extLst>
          </p:cNvPr>
          <p:cNvSpPr txBox="1"/>
          <p:nvPr/>
        </p:nvSpPr>
        <p:spPr>
          <a:xfrm>
            <a:off x="4360115" y="384066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iso-doublet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BE9AB53-1763-8D91-9DE1-EB2CD9304CBC}"/>
              </a:ext>
            </a:extLst>
          </p:cNvPr>
          <p:cNvSpPr txBox="1"/>
          <p:nvPr/>
        </p:nvSpPr>
        <p:spPr>
          <a:xfrm>
            <a:off x="2884324" y="3840663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di-quark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CF5DCE1-F160-AA84-8B19-588C5EA8B9BD}"/>
              </a:ext>
            </a:extLst>
          </p:cNvPr>
          <p:cNvSpPr txBox="1"/>
          <p:nvPr/>
        </p:nvSpPr>
        <p:spPr>
          <a:xfrm>
            <a:off x="6739147" y="3840663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di-quark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D40B44C-F16E-3AA2-BB00-392073087ECA}"/>
              </a:ext>
            </a:extLst>
          </p:cNvPr>
          <p:cNvSpPr txBox="1"/>
          <p:nvPr/>
        </p:nvSpPr>
        <p:spPr>
          <a:xfrm>
            <a:off x="10349641" y="2049605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di-quark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33624F5-E7A0-5577-2B74-B3FAE6B00655}"/>
                  </a:ext>
                </a:extLst>
              </p:cNvPr>
              <p:cNvSpPr txBox="1"/>
              <p:nvPr/>
            </p:nvSpPr>
            <p:spPr>
              <a:xfrm>
                <a:off x="643147" y="1300967"/>
                <a:ext cx="6096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contains more versatile decay modes</a:t>
                </a: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33624F5-E7A0-5577-2B74-B3FAE6B00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47" y="1300967"/>
                <a:ext cx="6096000" cy="400110"/>
              </a:xfrm>
              <a:prstGeom prst="rect">
                <a:avLst/>
              </a:prstGeom>
              <a:blipFill>
                <a:blip r:embed="rId5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FC70888-79D7-1522-3E3F-7D88D4762F80}"/>
                  </a:ext>
                </a:extLst>
              </p:cNvPr>
              <p:cNvSpPr txBox="1"/>
              <p:nvPr/>
            </p:nvSpPr>
            <p:spPr>
              <a:xfrm>
                <a:off x="4115829" y="5295328"/>
                <a:ext cx="3697935" cy="531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=(3.95±0.34±0.09)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%</m:t>
                          </m:r>
                        </m:num>
                        <m:den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  <m:sSup>
                                <m:sSup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=(3.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63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±0.3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±0.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)%</m:t>
                          </m:r>
                        </m:den>
                      </m:f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FC70888-79D7-1522-3E3F-7D88D4762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829" y="5295328"/>
                <a:ext cx="3697935" cy="5314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378BB024-76C4-385C-45C6-69CF5C874BE2}"/>
                  </a:ext>
                </a:extLst>
              </p:cNvPr>
              <p:cNvSpPr txBox="1"/>
              <p:nvPr/>
            </p:nvSpPr>
            <p:spPr>
              <a:xfrm>
                <a:off x="379538" y="5289044"/>
                <a:ext cx="3438442" cy="5377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6.49±0.11</m:t>
                              </m:r>
                            </m:e>
                          </m:d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%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       </m:t>
                          </m:r>
                        </m:num>
                        <m:den>
                          <m: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=(3.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542±0.035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)%</m:t>
                          </m:r>
                        </m:den>
                      </m:f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378BB024-76C4-385C-45C6-69CF5C874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38" y="5289044"/>
                <a:ext cx="3438442" cy="5377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95815E8E-89AB-3B39-7B8C-38E6DE7617D8}"/>
                  </a:ext>
                </a:extLst>
              </p:cNvPr>
              <p:cNvSpPr txBox="1"/>
              <p:nvPr/>
            </p:nvSpPr>
            <p:spPr>
              <a:xfrm>
                <a:off x="8138878" y="5289044"/>
                <a:ext cx="3155864" cy="531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 b="0" i="0" smtClean="0">
                                      <a:latin typeface="Cambria Math" panose="02040503050406030204" pitchFamily="18" charset="0"/>
                                    </a:rPr>
                                    <m:t>Ξ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= ?                              </m:t>
                          </m:r>
                        </m:num>
                        <m:den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 b="0" i="0" smtClean="0">
                                      <a:latin typeface="Cambria Math" panose="02040503050406030204" pitchFamily="18" charset="0"/>
                                    </a:rPr>
                                    <m:t>Ξ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 b="0" i="0" smtClean="0">
                                      <a:latin typeface="Cambria Math" panose="02040503050406030204" pitchFamily="18" charset="0"/>
                                    </a:rPr>
                                    <m:t>Ξ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=(</m:t>
                          </m:r>
                          <m: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.05±0.20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)%</m:t>
                          </m:r>
                        </m:den>
                      </m:f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95815E8E-89AB-3B39-7B8C-38E6DE761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878" y="5289044"/>
                <a:ext cx="3155864" cy="5314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82A5949-6272-0523-B23D-D93AF9693298}"/>
                  </a:ext>
                </a:extLst>
              </p:cNvPr>
              <p:cNvSpPr txBox="1"/>
              <p:nvPr/>
            </p:nvSpPr>
            <p:spPr>
              <a:xfrm>
                <a:off x="1568824" y="5962393"/>
                <a:ext cx="9109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82A5949-6272-0523-B23D-D93AF9693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824" y="5962393"/>
                <a:ext cx="91095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2D9C505-CBAA-1EC9-34A7-A80A2A138DDF}"/>
                  </a:ext>
                </a:extLst>
              </p:cNvPr>
              <p:cNvSpPr txBox="1"/>
              <p:nvPr/>
            </p:nvSpPr>
            <p:spPr>
              <a:xfrm>
                <a:off x="5509319" y="5962393"/>
                <a:ext cx="9109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2D9C505-CBAA-1EC9-34A7-A80A2A138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9319" y="5962393"/>
                <a:ext cx="91095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FEBEF3E-8C0F-0243-CFD1-C967CF9C5A21}"/>
                  </a:ext>
                </a:extLst>
              </p:cNvPr>
              <p:cNvSpPr txBox="1"/>
              <p:nvPr/>
            </p:nvSpPr>
            <p:spPr>
              <a:xfrm>
                <a:off x="9196949" y="5956109"/>
                <a:ext cx="9109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FEBEF3E-8C0F-0243-CFD1-C967CF9C5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949" y="5956109"/>
                <a:ext cx="91095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27">
            <a:extLst>
              <a:ext uri="{FF2B5EF4-FFF2-40B4-BE49-F238E27FC236}">
                <a16:creationId xmlns:a16="http://schemas.microsoft.com/office/drawing/2014/main" id="{F7583F8E-52AE-5236-D3BA-DF9ED84DFC5B}"/>
              </a:ext>
            </a:extLst>
          </p:cNvPr>
          <p:cNvSpPr txBox="1"/>
          <p:nvPr/>
        </p:nvSpPr>
        <p:spPr>
          <a:xfrm>
            <a:off x="2586823" y="641718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,Ablikim et al. [BESIII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,PRL121,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51801(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018)</a:t>
            </a:r>
          </a:p>
        </p:txBody>
      </p:sp>
    </p:spTree>
    <p:extLst>
      <p:ext uri="{BB962C8B-B14F-4D97-AF65-F5344CB8AC3E}">
        <p14:creationId xmlns:p14="http://schemas.microsoft.com/office/powerpoint/2010/main" val="352052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CA7DBA-4F2F-BB99-1645-EC105358D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883F-5D79-4130-84C6-4C0C4E9FE8B2}" type="slidenum">
              <a:rPr lang="zh-CN" altLang="en-US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32</a:t>
            </a:fld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A519147-7202-9921-1F49-EB89DDB11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32</a:t>
            </a:fld>
            <a:endParaRPr kumimoji="0" lang="zh-CN" altLang="en-US" sz="2800" dirty="0"/>
          </a:p>
        </p:txBody>
      </p:sp>
      <p:sp>
        <p:nvSpPr>
          <p:cNvPr id="9" name="Line 2">
            <a:extLst>
              <a:ext uri="{FF2B5EF4-FFF2-40B4-BE49-F238E27FC236}">
                <a16:creationId xmlns:a16="http://schemas.microsoft.com/office/drawing/2014/main" id="{E333379E-753D-4D9F-22F8-C04108C6FC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793769A-7946-1569-B42A-868E3075E9FD}"/>
                  </a:ext>
                </a:extLst>
              </p:cNvPr>
              <p:cNvSpPr txBox="1"/>
              <p:nvPr/>
            </p:nvSpPr>
            <p:spPr>
              <a:xfrm>
                <a:off x="954266" y="1410959"/>
                <a:ext cx="5820708" cy="373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Discrepancies in decay rates of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Ξ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793769A-7946-1569-B42A-868E3075E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266" y="1410959"/>
                <a:ext cx="5820708" cy="373307"/>
              </a:xfrm>
              <a:prstGeom prst="rect">
                <a:avLst/>
              </a:prstGeom>
              <a:blipFill>
                <a:blip r:embed="rId2"/>
                <a:stretch>
                  <a:fillRect l="-871" t="-3226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组合 31">
            <a:extLst>
              <a:ext uri="{FF2B5EF4-FFF2-40B4-BE49-F238E27FC236}">
                <a16:creationId xmlns:a16="http://schemas.microsoft.com/office/drawing/2014/main" id="{4E8C8DD4-9E42-18A1-842B-38D23A5AC935}"/>
              </a:ext>
            </a:extLst>
          </p:cNvPr>
          <p:cNvGrpSpPr/>
          <p:nvPr/>
        </p:nvGrpSpPr>
        <p:grpSpPr>
          <a:xfrm>
            <a:off x="1821357" y="1945516"/>
            <a:ext cx="3594244" cy="1675294"/>
            <a:chOff x="7301473" y="1880529"/>
            <a:chExt cx="3594244" cy="1675294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A010E061-F9AA-1C38-F1E0-DA8FA22A3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3038" y="1900551"/>
              <a:ext cx="1701800" cy="1606550"/>
            </a:xfrm>
            <a:prstGeom prst="rect">
              <a:avLst/>
            </a:prstGeom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65343040-F746-38C2-2E12-18A991F41C0F}"/>
                </a:ext>
              </a:extLst>
            </p:cNvPr>
            <p:cNvSpPr txBox="1"/>
            <p:nvPr/>
          </p:nvSpPr>
          <p:spPr>
            <a:xfrm>
              <a:off x="7381561" y="3168546"/>
              <a:ext cx="16594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Farrel</a:t>
              </a:r>
              <a:r>
                <a:rPr kumimoji="1"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kumimoji="1" lang="en-US" altLang="zh-CN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Meinel</a:t>
              </a:r>
              <a:endPara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F4F94B0D-2363-0D1A-1446-5E9534C4CE41}"/>
                </a:ext>
              </a:extLst>
            </p:cNvPr>
            <p:cNvSpPr txBox="1"/>
            <p:nvPr/>
          </p:nvSpPr>
          <p:spPr>
            <a:xfrm>
              <a:off x="7734897" y="2852690"/>
              <a:ext cx="1990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Zhang </a:t>
              </a:r>
              <a:r>
                <a:rPr kumimoji="1" lang="en-US" altLang="zh-CN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al.</a:t>
              </a:r>
              <a:endParaRPr kumimoji="1"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50018D30-CB5D-0566-F619-FF6B3A2C0B61}"/>
                </a:ext>
              </a:extLst>
            </p:cNvPr>
            <p:cNvSpPr txBox="1"/>
            <p:nvPr/>
          </p:nvSpPr>
          <p:spPr>
            <a:xfrm>
              <a:off x="7756664" y="2534549"/>
              <a:ext cx="12843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PDG average</a:t>
              </a:r>
              <a:endPara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0FB2BCE6-A355-E315-312B-F35A0458F82D}"/>
                </a:ext>
              </a:extLst>
            </p:cNvPr>
            <p:cNvSpPr txBox="1"/>
            <p:nvPr/>
          </p:nvSpPr>
          <p:spPr>
            <a:xfrm>
              <a:off x="8420856" y="1913904"/>
              <a:ext cx="6190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Belle</a:t>
              </a:r>
              <a:endPara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582BCCFF-D7FD-E301-62EE-81CAFB8A54D8}"/>
                </a:ext>
              </a:extLst>
            </p:cNvPr>
            <p:cNvSpPr txBox="1"/>
            <p:nvPr/>
          </p:nvSpPr>
          <p:spPr>
            <a:xfrm>
              <a:off x="8252541" y="2237583"/>
              <a:ext cx="7873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ALICE</a:t>
              </a:r>
              <a:endPara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9" name="直线连接符 20">
              <a:extLst>
                <a:ext uri="{FF2B5EF4-FFF2-40B4-BE49-F238E27FC236}">
                  <a16:creationId xmlns:a16="http://schemas.microsoft.com/office/drawing/2014/main" id="{8F0B68ED-A9DD-986A-A102-C432DEAD33EF}"/>
                </a:ext>
              </a:extLst>
            </p:cNvPr>
            <p:cNvCxnSpPr>
              <a:cxnSpLocks/>
            </p:cNvCxnSpPr>
            <p:nvPr/>
          </p:nvCxnSpPr>
          <p:spPr>
            <a:xfrm>
              <a:off x="7301473" y="1880529"/>
              <a:ext cx="35942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线连接符 23">
              <a:extLst>
                <a:ext uri="{FF2B5EF4-FFF2-40B4-BE49-F238E27FC236}">
                  <a16:creationId xmlns:a16="http://schemas.microsoft.com/office/drawing/2014/main" id="{AE896365-1D7E-5664-F366-5E78AA8F9718}"/>
                </a:ext>
              </a:extLst>
            </p:cNvPr>
            <p:cNvCxnSpPr>
              <a:cxnSpLocks/>
            </p:cNvCxnSpPr>
            <p:nvPr/>
          </p:nvCxnSpPr>
          <p:spPr>
            <a:xfrm>
              <a:off x="7301473" y="3555823"/>
              <a:ext cx="35942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DC6AC6E0-9034-0740-ABC6-9FB6EC9B8A35}"/>
              </a:ext>
            </a:extLst>
          </p:cNvPr>
          <p:cNvGrpSpPr/>
          <p:nvPr/>
        </p:nvGrpSpPr>
        <p:grpSpPr>
          <a:xfrm>
            <a:off x="6394589" y="1030812"/>
            <a:ext cx="4667858" cy="2958258"/>
            <a:chOff x="6236689" y="3018075"/>
            <a:chExt cx="5555546" cy="3345095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C3340DC-91B2-B687-FF18-21F2B46A8DF8}"/>
                </a:ext>
              </a:extLst>
            </p:cNvPr>
            <p:cNvSpPr txBox="1"/>
            <p:nvPr/>
          </p:nvSpPr>
          <p:spPr>
            <a:xfrm>
              <a:off x="10157725" y="3018075"/>
              <a:ext cx="123665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RBC</a:t>
              </a:r>
              <a:endParaRPr lang="zh-CN" altLang="en-US" sz="2000" dirty="0">
                <a:solidFill>
                  <a:srgbClr val="0000FF"/>
                </a:solidFill>
              </a:endParaRPr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0A409BD-9653-F555-119A-D2442E168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6689" y="3128923"/>
              <a:ext cx="5555546" cy="3234247"/>
            </a:xfrm>
            <a:prstGeom prst="rect">
              <a:avLst/>
            </a:prstGeom>
          </p:spPr>
        </p:pic>
        <p:cxnSp>
          <p:nvCxnSpPr>
            <p:cNvPr id="42" name="直线箭头连接符 33">
              <a:extLst>
                <a:ext uri="{FF2B5EF4-FFF2-40B4-BE49-F238E27FC236}">
                  <a16:creationId xmlns:a16="http://schemas.microsoft.com/office/drawing/2014/main" id="{85B181EA-5534-A227-2601-DD1E361D27C4}"/>
                </a:ext>
              </a:extLst>
            </p:cNvPr>
            <p:cNvCxnSpPr>
              <a:cxnSpLocks/>
            </p:cNvCxnSpPr>
            <p:nvPr/>
          </p:nvCxnSpPr>
          <p:spPr>
            <a:xfrm>
              <a:off x="9887329" y="3439586"/>
              <a:ext cx="0" cy="405110"/>
            </a:xfrm>
            <a:prstGeom prst="straightConnector1">
              <a:avLst/>
            </a:prstGeom>
            <a:ln w="12700">
              <a:solidFill>
                <a:schemeClr val="bg1">
                  <a:lumMod val="8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81274240-D7AA-2D57-E8B8-50A906870D1A}"/>
                    </a:ext>
                  </a:extLst>
                </p:cNvPr>
                <p:cNvSpPr txBox="1"/>
                <p:nvPr/>
              </p:nvSpPr>
              <p:spPr>
                <a:xfrm>
                  <a:off x="9936117" y="3472864"/>
                  <a:ext cx="960863" cy="429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oMath>
                    </m:oMathPara>
                  </a14:m>
                  <a:endParaRPr kumimoji="1" lang="zh-CN" altLang="en-US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81274240-D7AA-2D57-E8B8-50A906870D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36117" y="3472864"/>
                  <a:ext cx="960863" cy="4298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直线箭头连接符 38">
              <a:extLst>
                <a:ext uri="{FF2B5EF4-FFF2-40B4-BE49-F238E27FC236}">
                  <a16:creationId xmlns:a16="http://schemas.microsoft.com/office/drawing/2014/main" id="{C2E28D3C-6F39-621E-8F18-83C35015F8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64946" y="3429000"/>
              <a:ext cx="1301254" cy="1130361"/>
            </a:xfrm>
            <a:prstGeom prst="straightConnector1">
              <a:avLst/>
            </a:prstGeom>
            <a:ln w="12700">
              <a:solidFill>
                <a:schemeClr val="bg1">
                  <a:lumMod val="8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72889166-F626-8F6A-E796-D366D04390A5}"/>
                    </a:ext>
                  </a:extLst>
                </p:cNvPr>
                <p:cNvSpPr txBox="1"/>
                <p:nvPr/>
              </p:nvSpPr>
              <p:spPr>
                <a:xfrm>
                  <a:off x="8667054" y="4187858"/>
                  <a:ext cx="1123642" cy="429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oMath>
                    </m:oMathPara>
                  </a14:m>
                  <a:endParaRPr kumimoji="1" lang="zh-CN" altLang="en-US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72889166-F626-8F6A-E796-D366D04390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7054" y="4187858"/>
                  <a:ext cx="1123642" cy="4298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直线箭头连接符 42">
              <a:extLst>
                <a:ext uri="{FF2B5EF4-FFF2-40B4-BE49-F238E27FC236}">
                  <a16:creationId xmlns:a16="http://schemas.microsoft.com/office/drawing/2014/main" id="{69913C97-D4AA-AD00-1A66-E6AFFBCEC518}"/>
                </a:ext>
              </a:extLst>
            </p:cNvPr>
            <p:cNvCxnSpPr>
              <a:cxnSpLocks/>
            </p:cNvCxnSpPr>
            <p:nvPr/>
          </p:nvCxnSpPr>
          <p:spPr>
            <a:xfrm>
              <a:off x="9776088" y="3444045"/>
              <a:ext cx="0" cy="1810540"/>
            </a:xfrm>
            <a:prstGeom prst="straightConnector1">
              <a:avLst/>
            </a:prstGeom>
            <a:ln w="12700">
              <a:solidFill>
                <a:schemeClr val="bg1">
                  <a:lumMod val="8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FD343EC8-6C84-888A-9FD3-FC851CD077E7}"/>
                    </a:ext>
                  </a:extLst>
                </p:cNvPr>
                <p:cNvSpPr txBox="1"/>
                <p:nvPr/>
              </p:nvSpPr>
              <p:spPr>
                <a:xfrm>
                  <a:off x="9795332" y="4821552"/>
                  <a:ext cx="867155" cy="382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oMath>
                    </m:oMathPara>
                  </a14:m>
                  <a:endParaRPr kumimoji="1" lang="zh-CN" altLang="en-US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FD343EC8-6C84-888A-9FD3-FC851CD077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5332" y="4821552"/>
                  <a:ext cx="867155" cy="38282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直线箭头连接符 45">
              <a:extLst>
                <a:ext uri="{FF2B5EF4-FFF2-40B4-BE49-F238E27FC236}">
                  <a16:creationId xmlns:a16="http://schemas.microsoft.com/office/drawing/2014/main" id="{CE34F7C0-C2D5-07F5-86E1-B34C7EA378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31746" y="3467405"/>
              <a:ext cx="854477" cy="2452834"/>
            </a:xfrm>
            <a:prstGeom prst="straightConnector1">
              <a:avLst/>
            </a:prstGeom>
            <a:ln w="12700">
              <a:solidFill>
                <a:schemeClr val="bg1">
                  <a:lumMod val="8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D6DA1549-BA96-F53C-DE5A-4633B710159F}"/>
                    </a:ext>
                  </a:extLst>
                </p:cNvPr>
                <p:cNvSpPr txBox="1"/>
                <p:nvPr/>
              </p:nvSpPr>
              <p:spPr>
                <a:xfrm>
                  <a:off x="8944431" y="5581685"/>
                  <a:ext cx="867155" cy="382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oMath>
                    </m:oMathPara>
                  </a14:m>
                  <a:endParaRPr kumimoji="1" lang="zh-CN" altLang="en-US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D6DA1549-BA96-F53C-DE5A-4633B71015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4431" y="5581685"/>
                  <a:ext cx="867155" cy="38282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4C1C0D23-F3F5-F4D5-659C-3C67474F4F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724" y="5263771"/>
            <a:ext cx="8570258" cy="1421089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E46CA8C1-475B-CB72-7B08-A6278A4923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724" y="4304110"/>
            <a:ext cx="8570259" cy="830763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47B6C26C-11E0-9175-9BE6-C810B002C1B5}"/>
              </a:ext>
            </a:extLst>
          </p:cNvPr>
          <p:cNvSpPr txBox="1"/>
          <p:nvPr/>
        </p:nvSpPr>
        <p:spPr>
          <a:xfrm>
            <a:off x="9858567" y="4626009"/>
            <a:ext cx="1236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CLQCD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EE8C76A9-601D-86EA-9436-8FB8D40BAD38}"/>
              </a:ext>
            </a:extLst>
          </p:cNvPr>
          <p:cNvSpPr txBox="1"/>
          <p:nvPr/>
        </p:nvSpPr>
        <p:spPr>
          <a:xfrm>
            <a:off x="9847527" y="5782830"/>
            <a:ext cx="1236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RBC</a:t>
            </a:r>
            <a:endParaRPr lang="zh-CN" alt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4B49C23A-CFF0-51BF-4A1C-410C971A0C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kumimoji="0" lang="en-US" altLang="zh-CN" b="1" dirty="0">
                    <a:solidFill>
                      <a:srgbClr val="C00000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Charmed baryon: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b="1" dirty="0">
                    <a:solidFill>
                      <a:srgbClr val="C00000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</a:rPr>
                  <a:t>decay</a:t>
                </a:r>
              </a:p>
            </p:txBody>
          </p:sp>
        </mc:Choice>
        <mc:Fallback xmlns="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4B49C23A-CFF0-51BF-4A1C-410C971A0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blipFill>
                <a:blip r:embed="rId11"/>
                <a:stretch>
                  <a:fillRect l="-1884" t="-12766" b="-319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0C01C97-4D9B-8A1B-C0AB-939E16940FE1}"/>
                  </a:ext>
                </a:extLst>
              </p:cNvPr>
              <p:cNvSpPr txBox="1"/>
              <p:nvPr/>
            </p:nvSpPr>
            <p:spPr>
              <a:xfrm>
                <a:off x="2502843" y="3779782"/>
                <a:ext cx="3485869" cy="312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ALICE’s result is updated to (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1.8±1.2)%</m:t>
                    </m:r>
                  </m:oMath>
                </a14:m>
                <a:endPara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0C01C97-4D9B-8A1B-C0AB-939E16940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843" y="3779782"/>
                <a:ext cx="3485869" cy="312137"/>
              </a:xfrm>
              <a:prstGeom prst="rect">
                <a:avLst/>
              </a:prstGeom>
              <a:blipFill>
                <a:blip r:embed="rId12"/>
                <a:stretch>
                  <a:fillRect l="-727" t="-3846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2295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30C3942-0DFC-8FDE-9BA5-5DD84B811497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33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AFF9AA1-999E-5B44-74CE-DE89BDF2A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3" y="1898093"/>
            <a:ext cx="7454900" cy="24384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0DF3925-E5ED-4938-B8DB-AB9717374D87}"/>
              </a:ext>
            </a:extLst>
          </p:cNvPr>
          <p:cNvSpPr txBox="1"/>
          <p:nvPr/>
        </p:nvSpPr>
        <p:spPr>
          <a:xfrm>
            <a:off x="1116352" y="4405579"/>
            <a:ext cx="82398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PDG/</a:t>
            </a:r>
            <a:r>
              <a:rPr lang="en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PTEP 083C01 2020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Belle, 2103.06496/PRL 2021</a:t>
            </a:r>
          </a:p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ALICE, 2105.05187/PRL 2021; 4. 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Meinel, 1611.09696/PRL 2017</a:t>
            </a:r>
            <a:endParaRPr lang="en-US" altLang="zh-C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Q.A.Zhang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2103.07064/CPC 2022; 6. </a:t>
            </a:r>
            <a:r>
              <a:rPr lang="en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Farrel</a:t>
            </a:r>
            <a:r>
              <a:rPr lang="en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2504.07302/PRD (2025)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29B517E-5098-3855-B6BD-7C0AD97F52D6}"/>
              </a:ext>
            </a:extLst>
          </p:cNvPr>
          <p:cNvSpPr txBox="1"/>
          <p:nvPr/>
        </p:nvSpPr>
        <p:spPr>
          <a:xfrm>
            <a:off x="514350" y="1358397"/>
            <a:ext cx="4183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Huang, </a:t>
            </a:r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2110.04179</a:t>
            </a:r>
            <a:r>
              <a:rPr lang="en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/PLB 2021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420AEF3-B003-1E18-217E-4462062BD55A}"/>
                  </a:ext>
                </a:extLst>
              </p:cNvPr>
              <p:cNvSpPr txBox="1"/>
              <p:nvPr/>
            </p:nvSpPr>
            <p:spPr>
              <a:xfrm>
                <a:off x="899890" y="5397995"/>
                <a:ext cx="10037111" cy="11334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new LQCD calculation using CLQCD configurations is under progress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independent experimental measurement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needed.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(?)</a:t>
                </a:r>
                <a:endParaRPr lang="zh-CN" alt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420AEF3-B003-1E18-217E-4462062BD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90" y="5397995"/>
                <a:ext cx="10037111" cy="1133452"/>
              </a:xfrm>
              <a:prstGeom prst="rect">
                <a:avLst/>
              </a:prstGeom>
              <a:blipFill>
                <a:blip r:embed="rId3"/>
                <a:stretch>
                  <a:fillRect l="-885" b="-12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ine 2">
            <a:extLst>
              <a:ext uri="{FF2B5EF4-FFF2-40B4-BE49-F238E27FC236}">
                <a16:creationId xmlns:a16="http://schemas.microsoft.com/office/drawing/2014/main" id="{A98B1617-7A00-9D2C-DE80-FB442B0611C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9CB256AA-5CCA-9C4B-6A9A-248616FDB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33</a:t>
            </a:fld>
            <a:endParaRPr kumimoji="0" lang="zh-CN" altLang="en-US" sz="2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2C76CF0-7765-D94E-F313-E13AB3C6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617" y="3427756"/>
            <a:ext cx="3017127" cy="31889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B2B9C69-C299-46A7-E40D-8D77E4F4CB7C}"/>
              </a:ext>
            </a:extLst>
          </p:cNvPr>
          <p:cNvSpPr/>
          <p:nvPr/>
        </p:nvSpPr>
        <p:spPr>
          <a:xfrm>
            <a:off x="457634" y="3427756"/>
            <a:ext cx="10846862" cy="43382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D64DE439-0F90-D402-0C6B-C04E37AE5E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kumimoji="0" lang="en-US" altLang="zh-CN" b="1" dirty="0">
                    <a:solidFill>
                      <a:srgbClr val="C00000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Charmed baryon: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b="1" dirty="0">
                    <a:solidFill>
                      <a:srgbClr val="C00000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</a:rPr>
                  <a:t>Decay</a:t>
                </a: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D64DE439-0F90-D402-0C6B-C04E37AE5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blipFill>
                <a:blip r:embed="rId5"/>
                <a:stretch>
                  <a:fillRect l="-1884" t="-12766" b="-319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7544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116113E6-16B3-9E9A-2D0E-4B35EC1E4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34</a:t>
            </a:fld>
            <a:endParaRPr kumimoji="0" lang="zh-CN" altLang="en-US" sz="2800" dirty="0"/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90EE0643-C313-A65E-2029-C749D5AC53D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751B80-4852-B6F6-73D4-DB9C19DCE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636" y="1353379"/>
            <a:ext cx="2527054" cy="26091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8F883AD-FAF4-8765-68A7-131F8B24A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92" y="1896878"/>
            <a:ext cx="1715345" cy="173199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9CC74D6-1310-CFC4-1980-C111B16AC770}"/>
              </a:ext>
            </a:extLst>
          </p:cNvPr>
          <p:cNvSpPr txBox="1"/>
          <p:nvPr/>
        </p:nvSpPr>
        <p:spPr>
          <a:xfrm>
            <a:off x="461956" y="1171141"/>
            <a:ext cx="7515100" cy="42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Mixing between mass eigenstates and flavor eigenstates: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8468815-762D-5579-7A57-04832FA95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310" y="4609874"/>
            <a:ext cx="2367723" cy="12594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8E3B518-EF08-9EDD-E1C1-1FF58BC4A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802" y="4715143"/>
            <a:ext cx="2488508" cy="114854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2F5F2FB-2492-55F3-5800-C4EC1C8D1683}"/>
              </a:ext>
            </a:extLst>
          </p:cNvPr>
          <p:cNvSpPr txBox="1"/>
          <p:nvPr/>
        </p:nvSpPr>
        <p:spPr>
          <a:xfrm>
            <a:off x="7169628" y="3873777"/>
            <a:ext cx="1795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001CB6"/>
                </a:solidFill>
              </a:rPr>
              <a:t>Anti-Triplet</a:t>
            </a:r>
            <a:endParaRPr lang="zh-CN" altLang="en-US" b="1" dirty="0">
              <a:solidFill>
                <a:srgbClr val="001CB6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B4A2406-80E6-D2E3-072D-D596A15EE307}"/>
              </a:ext>
            </a:extLst>
          </p:cNvPr>
          <p:cNvSpPr txBox="1"/>
          <p:nvPr/>
        </p:nvSpPr>
        <p:spPr>
          <a:xfrm>
            <a:off x="10023179" y="4053827"/>
            <a:ext cx="955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001CB6"/>
                </a:solidFill>
              </a:rPr>
              <a:t>Sextet</a:t>
            </a:r>
            <a:endParaRPr lang="zh-CN" altLang="en-US" b="1" dirty="0">
              <a:solidFill>
                <a:srgbClr val="001CB6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38F1C7A-5A52-1A24-8561-5DAEB259A5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6719" y="1612446"/>
            <a:ext cx="3683973" cy="11872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88ABF95-BA02-7B1B-BE5F-9DEDC46801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0" y="3429000"/>
            <a:ext cx="5196876" cy="271513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B611D250-6984-A8CC-4383-A874499D9C83}"/>
              </a:ext>
            </a:extLst>
          </p:cNvPr>
          <p:cNvSpPr txBox="1"/>
          <p:nvPr/>
        </p:nvSpPr>
        <p:spPr>
          <a:xfrm>
            <a:off x="2119291" y="2962349"/>
            <a:ext cx="50503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He, Huang and Xing, PLB823, 136765 (2021)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D34BC4E-B886-6BAF-45AA-7D9E741381C3}"/>
              </a:ext>
            </a:extLst>
          </p:cNvPr>
          <p:cNvSpPr txBox="1"/>
          <p:nvPr/>
        </p:nvSpPr>
        <p:spPr>
          <a:xfrm>
            <a:off x="1171506" y="63890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zh-CN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Geng, Jin and Liu, PLB838, 137736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3">
                <a:extLst>
                  <a:ext uri="{FF2B5EF4-FFF2-40B4-BE49-F238E27FC236}">
                    <a16:creationId xmlns:a16="http://schemas.microsoft.com/office/drawing/2014/main" id="{8E6442AC-BED7-9B69-817C-689BDED603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kumimoji="0" lang="en-US" altLang="zh-CN" b="1" dirty="0">
                    <a:solidFill>
                      <a:srgbClr val="C00000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Charmed baryon: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en-US" altLang="zh-CN" b="1" dirty="0">
                    <a:solidFill>
                      <a:srgbClr val="C00000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</a:rPr>
                  <a:t> mixing</a:t>
                </a:r>
              </a:p>
            </p:txBody>
          </p:sp>
        </mc:Choice>
        <mc:Fallback xmlns="">
          <p:sp>
            <p:nvSpPr>
              <p:cNvPr id="17" name="Text Box 3">
                <a:extLst>
                  <a:ext uri="{FF2B5EF4-FFF2-40B4-BE49-F238E27FC236}">
                    <a16:creationId xmlns:a16="http://schemas.microsoft.com/office/drawing/2014/main" id="{8E6442AC-BED7-9B69-817C-689BDED60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blipFill>
                <a:blip r:embed="rId8"/>
                <a:stretch>
                  <a:fillRect l="-1884" t="-12766" b="-319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252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77EB55CA-46AC-6404-01D1-6283A7A74BA6}"/>
              </a:ext>
            </a:extLst>
          </p:cNvPr>
          <p:cNvSpPr txBox="1"/>
          <p:nvPr/>
        </p:nvSpPr>
        <p:spPr>
          <a:xfrm>
            <a:off x="494494" y="1371405"/>
            <a:ext cx="8718258" cy="42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works from various methods are controversial……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CC3C3108-A381-EA8C-54BB-474F0A60ED4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35025" y="2253236"/>
              <a:ext cx="10484963" cy="3279438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2590648">
                      <a:extLst>
                        <a:ext uri="{9D8B030D-6E8A-4147-A177-3AD203B41FA5}">
                          <a16:colId xmlns:a16="http://schemas.microsoft.com/office/drawing/2014/main" val="721772164"/>
                        </a:ext>
                      </a:extLst>
                    </a:gridCol>
                    <a:gridCol w="3128756">
                      <a:extLst>
                        <a:ext uri="{9D8B030D-6E8A-4147-A177-3AD203B41FA5}">
                          <a16:colId xmlns:a16="http://schemas.microsoft.com/office/drawing/2014/main" val="4222310806"/>
                        </a:ext>
                      </a:extLst>
                    </a:gridCol>
                    <a:gridCol w="4765559">
                      <a:extLst>
                        <a:ext uri="{9D8B030D-6E8A-4147-A177-3AD203B41FA5}">
                          <a16:colId xmlns:a16="http://schemas.microsoft.com/office/drawing/2014/main" val="446547729"/>
                        </a:ext>
                      </a:extLst>
                    </a:gridCol>
                  </a:tblGrid>
                  <a:tr h="635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solidFill>
                                <a:schemeClr val="tx1"/>
                              </a:solidFill>
                            </a:rPr>
                            <a:t>Sum</a:t>
                          </a:r>
                          <a:r>
                            <a:rPr lang="zh-CN" altLang="en-US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b="1" dirty="0">
                              <a:solidFill>
                                <a:schemeClr val="tx1"/>
                              </a:solidFill>
                            </a:rPr>
                            <a:t>rule</a:t>
                          </a:r>
                          <a:endParaRPr lang="zh-CN" altLang="en-US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altLang="zh-CN" b="1" smtClean="0">
                                    <a:solidFill>
                                      <a:schemeClr val="tx1"/>
                                    </a:solidFill>
                                  </a:rPr>
                                  <m:t>5.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zh-CN" b="1" smtClean="0">
                                        <a:solidFill>
                                          <a:schemeClr val="tx1"/>
                                        </a:solidFill>
                                      </a:rPr>
                                      <m:t>5</m:t>
                                    </m:r>
                                  </m:e>
                                  <m:sup>
                                    <m:r>
                                      <m:rPr>
                                        <m:nor/>
                                      </m:rPr>
                                      <a:rPr lang="en-US" altLang="zh-CN" b="1" smtClean="0">
                                        <a:solidFill>
                                          <a:schemeClr val="tx1"/>
                                        </a:solidFill>
                                      </a:rPr>
                                      <m:t>∘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n-US" altLang="zh-CN" b="1" smtClean="0">
                                    <a:solidFill>
                                      <a:schemeClr val="tx1"/>
                                    </a:solidFill>
                                  </a:rPr>
                                  <m:t>±1.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zh-CN" b="1" smtClean="0">
                                        <a:solidFill>
                                          <a:schemeClr val="tx1"/>
                                        </a:solidFill>
                                      </a:rPr>
                                      <m:t>8</m:t>
                                    </m:r>
                                  </m:e>
                                  <m:sup>
                                    <m:r>
                                      <m:rPr>
                                        <m:nor/>
                                      </m:rPr>
                                      <a:rPr lang="en-US" altLang="zh-CN" b="1" smtClean="0">
                                        <a:solidFill>
                                          <a:schemeClr val="tx1"/>
                                        </a:solidFill>
                                      </a:rPr>
                                      <m:t>∘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altLang="zh-CN" sz="1400" b="1" i="1" dirty="0" err="1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Aliev</a:t>
                          </a:r>
                          <a:r>
                            <a:rPr lang="fr-FR" altLang="zh-CN" sz="1400" b="1" i="1" dirty="0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fr-FR" altLang="zh-CN" sz="1400" b="1" i="1" dirty="0" err="1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Ozpineci</a:t>
                          </a:r>
                          <a:r>
                            <a:rPr lang="fr-FR" altLang="zh-CN" sz="1400" b="1" i="1" dirty="0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</a:t>
                          </a:r>
                          <a:r>
                            <a:rPr lang="fr-FR" altLang="zh-CN" sz="1400" b="1" i="1" dirty="0" err="1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Zamiralov</a:t>
                          </a:r>
                          <a:r>
                            <a:rPr lang="fr-FR" altLang="zh-CN" sz="1400" b="1" i="1" dirty="0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PRD83, 016008 (2011)</a:t>
                          </a:r>
                          <a:endParaRPr lang="zh-CN" altLang="en-US" sz="1400" b="0" i="1" dirty="0">
                            <a:solidFill>
                              <a:srgbClr val="0432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43859716"/>
                      </a:ext>
                    </a:extLst>
                  </a:tr>
                  <a:tr h="635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solidFill>
                                <a:schemeClr val="tx1"/>
                              </a:solidFill>
                            </a:rPr>
                            <a:t>HQET</a:t>
                          </a:r>
                          <a:endParaRPr lang="zh-CN" altLang="en-US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zh-CN" b="1" smtClean="0">
                                        <a:solidFill>
                                          <a:schemeClr val="tx1"/>
                                        </a:solidFill>
                                      </a:rPr>
                                      <m:t>8.12</m:t>
                                    </m:r>
                                  </m:e>
                                  <m:sup>
                                    <m:r>
                                      <m:rPr>
                                        <m:nor/>
                                      </m:rPr>
                                      <a:rPr lang="en-US" altLang="zh-CN" b="1" smtClean="0">
                                        <a:solidFill>
                                          <a:schemeClr val="tx1"/>
                                        </a:solidFill>
                                      </a:rPr>
                                      <m:t>∘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n-US" altLang="zh-CN" b="1" smtClean="0">
                                    <a:solidFill>
                                      <a:schemeClr val="tx1"/>
                                    </a:solidFill>
                                  </a:rPr>
                                  <m:t>±0.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zh-CN" b="1" smtClean="0">
                                        <a:solidFill>
                                          <a:schemeClr val="tx1"/>
                                        </a:solidFill>
                                      </a:rPr>
                                      <m:t>80</m:t>
                                    </m:r>
                                  </m:e>
                                  <m:sup>
                                    <m:r>
                                      <m:rPr>
                                        <m:nor/>
                                      </m:rPr>
                                      <a:rPr lang="en-US" altLang="zh-CN" b="1" smtClean="0">
                                        <a:solidFill>
                                          <a:schemeClr val="tx1"/>
                                        </a:solidFill>
                                      </a:rPr>
                                      <m:t>∘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altLang="zh-CN" sz="1400" b="1" i="1" dirty="0" err="1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Matsui</a:t>
                          </a:r>
                          <a:r>
                            <a:rPr lang="fr-FR" altLang="zh-CN" sz="1400" b="1" i="1" dirty="0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NPA1008, 122139 (2021)</a:t>
                          </a:r>
                          <a:endParaRPr lang="zh-CN" altLang="en-US" sz="1400" b="0" i="1" dirty="0">
                            <a:solidFill>
                              <a:srgbClr val="0432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1255172"/>
                      </a:ext>
                    </a:extLst>
                  </a:tr>
                  <a:tr h="63502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solidFill>
                                <a:schemeClr val="tx1"/>
                              </a:solidFill>
                            </a:rPr>
                            <a:t>Quark model</a:t>
                          </a:r>
                          <a:endParaRPr lang="zh-CN" altLang="en-US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altLang="zh-CN" b="1" smtClean="0">
                                    <a:solidFill>
                                      <a:schemeClr val="tx1"/>
                                    </a:solidFill>
                                  </a:rPr>
                                  <m:t>16.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𝟐𝟕</m:t>
                                    </m:r>
                                  </m:e>
                                  <m:sup>
                                    <m:r>
                                      <m:rPr>
                                        <m:nor/>
                                      </m:rPr>
                                      <a:rPr lang="en-US" altLang="zh-CN" b="1" smtClean="0">
                                        <a:solidFill>
                                          <a:schemeClr val="tx1"/>
                                        </a:solidFill>
                                      </a:rPr>
                                      <m:t>∘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n-US" altLang="zh-CN" b="1" smtClean="0">
                                    <a:solidFill>
                                      <a:schemeClr val="tx1"/>
                                    </a:solidFill>
                                  </a:rPr>
                                  <m:t>±2.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zh-CN" b="1" smtClean="0">
                                        <a:solidFill>
                                          <a:schemeClr val="tx1"/>
                                        </a:solidFill>
                                      </a:rPr>
                                      <m:t>30</m:t>
                                    </m:r>
                                  </m:e>
                                  <m:sup>
                                    <m:r>
                                      <m:rPr>
                                        <m:nor/>
                                      </m:rPr>
                                      <a:rPr lang="en-US" altLang="zh-CN" b="1" smtClean="0">
                                        <a:solidFill>
                                          <a:schemeClr val="tx1"/>
                                        </a:solidFill>
                                      </a:rPr>
                                      <m:t>∘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altLang="zh-CN" sz="1400" b="1" i="1" dirty="0" err="1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Ke</a:t>
                          </a:r>
                          <a:r>
                            <a:rPr lang="fr-FR" altLang="zh-CN" sz="1400" b="1" i="1" dirty="0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Li, PRD105, 096011 (2022)</a:t>
                          </a:r>
                          <a:endParaRPr lang="zh-CN" altLang="en-US" sz="1400" b="0" i="1" dirty="0">
                            <a:solidFill>
                              <a:srgbClr val="0432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59286304"/>
                      </a:ext>
                    </a:extLst>
                  </a:tr>
                  <a:tr h="739358">
                    <a:tc vMerge="1">
                      <a:txBody>
                        <a:bodyPr/>
                        <a:lstStyle/>
                        <a:p>
                          <a:endParaRPr lang="zh-CN" altLang="en-US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altLang="zh-CN" b="1" smtClean="0">
                                    <a:solidFill>
                                      <a:schemeClr val="tx1"/>
                                    </a:solidFill>
                                  </a:rPr>
                                  <m:t>24.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zh-CN" b="1" smtClean="0">
                                        <a:solidFill>
                                          <a:schemeClr val="tx1"/>
                                        </a:solidFill>
                                      </a:rPr>
                                      <m:t>66</m:t>
                                    </m:r>
                                  </m:e>
                                  <m:sup>
                                    <m:r>
                                      <m:rPr>
                                        <m:nor/>
                                      </m:rPr>
                                      <a:rPr lang="en-US" altLang="zh-CN" b="1" smtClean="0">
                                        <a:solidFill>
                                          <a:schemeClr val="tx1"/>
                                        </a:solidFill>
                                      </a:rPr>
                                      <m:t>∘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n-US" altLang="zh-CN" b="1" smtClean="0">
                                    <a:solidFill>
                                      <a:schemeClr val="tx1"/>
                                    </a:solidFill>
                                  </a:rPr>
                                  <m:t>±0.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zh-CN" b="1" smtClean="0">
                                        <a:solidFill>
                                          <a:schemeClr val="tx1"/>
                                        </a:solidFill>
                                      </a:rPr>
                                      <m:t>90</m:t>
                                    </m:r>
                                  </m:e>
                                  <m:sup>
                                    <m:r>
                                      <m:rPr>
                                        <m:nor/>
                                      </m:rPr>
                                      <a:rPr lang="en-US" altLang="zh-CN" b="1" smtClean="0">
                                        <a:solidFill>
                                          <a:schemeClr val="tx1"/>
                                        </a:solidFill>
                                      </a:rPr>
                                      <m:t>∘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altLang="zh-CN" sz="1400" b="1" i="1" dirty="0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Geng, Jin and Liu, PLB838, 137736 (2023)</a:t>
                          </a:r>
                        </a:p>
                        <a:p>
                          <a:pPr algn="ctr"/>
                          <a:r>
                            <a:rPr lang="fr-FR" altLang="zh-CN" sz="1400" b="1" i="1" dirty="0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Geng, Jin, Liu, Yu and Zhou, PLB839, 137831 (2023)</a:t>
                          </a:r>
                          <a:endParaRPr lang="en" altLang="zh-CN" sz="1400" b="0" dirty="0">
                            <a:solidFill>
                              <a:srgbClr val="0432FF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9963674"/>
                      </a:ext>
                    </a:extLst>
                  </a:tr>
                  <a:tr h="635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solidFill>
                                <a:schemeClr val="tx1"/>
                              </a:solidFill>
                            </a:rPr>
                            <a:t>Lattice QCD</a:t>
                          </a:r>
                          <a:endParaRPr lang="zh-CN" altLang="en-US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solidFill>
                                <a:schemeClr val="tx1"/>
                              </a:solidFill>
                            </a:rPr>
                            <a:t>Negligibly small</a:t>
                          </a:r>
                          <a:endParaRPr lang="zh-CN" altLang="en-US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altLang="zh-CN" sz="1400" b="1" i="1" dirty="0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Brown, Detmold, </a:t>
                          </a:r>
                          <a:r>
                            <a:rPr lang="fr-FR" altLang="zh-CN" sz="1400" b="1" i="1" dirty="0" err="1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Meinel</a:t>
                          </a:r>
                          <a:r>
                            <a:rPr lang="fr-FR" altLang="zh-CN" sz="1400" b="1" i="1" dirty="0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</a:t>
                          </a:r>
                          <a:r>
                            <a:rPr lang="fr-FR" altLang="zh-CN" sz="1400" b="1" i="1" dirty="0" err="1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Orginos</a:t>
                          </a:r>
                          <a:r>
                            <a:rPr lang="fr-FR" altLang="zh-CN" sz="1400" b="1" i="1" dirty="0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PRD90, 094507 (2014)</a:t>
                          </a:r>
                          <a:endParaRPr lang="zh-CN" altLang="en-US" sz="1400" b="0" i="1" dirty="0">
                            <a:solidFill>
                              <a:srgbClr val="0432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022204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CC3C3108-A381-EA8C-54BB-474F0A60ED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6166012"/>
                  </p:ext>
                </p:extLst>
              </p:nvPr>
            </p:nvGraphicFramePr>
            <p:xfrm>
              <a:off x="935025" y="2253236"/>
              <a:ext cx="10484963" cy="3279438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2590648">
                      <a:extLst>
                        <a:ext uri="{9D8B030D-6E8A-4147-A177-3AD203B41FA5}">
                          <a16:colId xmlns:a16="http://schemas.microsoft.com/office/drawing/2014/main" val="721772164"/>
                        </a:ext>
                      </a:extLst>
                    </a:gridCol>
                    <a:gridCol w="3128756">
                      <a:extLst>
                        <a:ext uri="{9D8B030D-6E8A-4147-A177-3AD203B41FA5}">
                          <a16:colId xmlns:a16="http://schemas.microsoft.com/office/drawing/2014/main" val="4222310806"/>
                        </a:ext>
                      </a:extLst>
                    </a:gridCol>
                    <a:gridCol w="4765559">
                      <a:extLst>
                        <a:ext uri="{9D8B030D-6E8A-4147-A177-3AD203B41FA5}">
                          <a16:colId xmlns:a16="http://schemas.microsoft.com/office/drawing/2014/main" val="446547729"/>
                        </a:ext>
                      </a:extLst>
                    </a:gridCol>
                  </a:tblGrid>
                  <a:tr h="635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solidFill>
                                <a:schemeClr val="tx1"/>
                              </a:solidFill>
                            </a:rPr>
                            <a:t>Sum</a:t>
                          </a:r>
                          <a:r>
                            <a:rPr lang="zh-CN" altLang="en-US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b="1" dirty="0">
                              <a:solidFill>
                                <a:schemeClr val="tx1"/>
                              </a:solidFill>
                            </a:rPr>
                            <a:t>rule</a:t>
                          </a:r>
                          <a:endParaRPr lang="zh-CN" altLang="en-US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82879" t="-962" r="-152529" b="-4201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altLang="zh-CN" sz="1400" b="1" i="1" dirty="0" err="1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Aliev</a:t>
                          </a:r>
                          <a:r>
                            <a:rPr lang="fr-FR" altLang="zh-CN" sz="1400" b="1" i="1" dirty="0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fr-FR" altLang="zh-CN" sz="1400" b="1" i="1" dirty="0" err="1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Ozpineci</a:t>
                          </a:r>
                          <a:r>
                            <a:rPr lang="fr-FR" altLang="zh-CN" sz="1400" b="1" i="1" dirty="0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</a:t>
                          </a:r>
                          <a:r>
                            <a:rPr lang="fr-FR" altLang="zh-CN" sz="1400" b="1" i="1" dirty="0" err="1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Zamiralov</a:t>
                          </a:r>
                          <a:r>
                            <a:rPr lang="fr-FR" altLang="zh-CN" sz="1400" b="1" i="1" dirty="0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PRD83, 016008 (2011)</a:t>
                          </a:r>
                          <a:endParaRPr lang="zh-CN" altLang="en-US" sz="1400" b="0" i="1" dirty="0">
                            <a:solidFill>
                              <a:srgbClr val="0432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43859716"/>
                      </a:ext>
                    </a:extLst>
                  </a:tr>
                  <a:tr h="635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solidFill>
                                <a:schemeClr val="tx1"/>
                              </a:solidFill>
                            </a:rPr>
                            <a:t>HQET</a:t>
                          </a:r>
                          <a:endParaRPr lang="zh-CN" altLang="en-US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82879" t="-100000" r="-152529" b="-31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altLang="zh-CN" sz="1400" b="1" i="1" dirty="0" err="1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Matsui</a:t>
                          </a:r>
                          <a:r>
                            <a:rPr lang="fr-FR" altLang="zh-CN" sz="1400" b="1" i="1" dirty="0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NPA1008, 122139 (2021)</a:t>
                          </a:r>
                          <a:endParaRPr lang="zh-CN" altLang="en-US" sz="1400" b="0" i="1" dirty="0">
                            <a:solidFill>
                              <a:srgbClr val="0432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1255172"/>
                      </a:ext>
                    </a:extLst>
                  </a:tr>
                  <a:tr h="63502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solidFill>
                                <a:schemeClr val="tx1"/>
                              </a:solidFill>
                            </a:rPr>
                            <a:t>Quark model</a:t>
                          </a:r>
                          <a:endParaRPr lang="zh-CN" altLang="en-US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82879" t="-201923" r="-152529" b="-21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altLang="zh-CN" sz="1400" b="1" i="1" dirty="0" err="1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Ke</a:t>
                          </a:r>
                          <a:r>
                            <a:rPr lang="fr-FR" altLang="zh-CN" sz="1400" b="1" i="1" dirty="0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Li, PRD105, 096011 (2022)</a:t>
                          </a:r>
                          <a:endParaRPr lang="zh-CN" altLang="en-US" sz="1400" b="0" i="1" dirty="0">
                            <a:solidFill>
                              <a:srgbClr val="0432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59286304"/>
                      </a:ext>
                    </a:extLst>
                  </a:tr>
                  <a:tr h="739358">
                    <a:tc vMerge="1">
                      <a:txBody>
                        <a:bodyPr/>
                        <a:lstStyle/>
                        <a:p>
                          <a:endParaRPr lang="zh-CN" altLang="en-US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82879" t="-257377" r="-152529" b="-86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altLang="zh-CN" sz="1400" b="1" i="1" dirty="0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Geng, Jin and Liu, PLB838, 137736 (2023)</a:t>
                          </a:r>
                        </a:p>
                        <a:p>
                          <a:pPr algn="ctr"/>
                          <a:r>
                            <a:rPr lang="fr-FR" altLang="zh-CN" sz="1400" b="1" i="1" dirty="0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Geng, Jin, Liu, Yu and Zhou, PLB839, 137831 (2023)</a:t>
                          </a:r>
                          <a:endParaRPr lang="en" altLang="zh-CN" sz="1400" b="0" dirty="0">
                            <a:solidFill>
                              <a:srgbClr val="0432FF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9963674"/>
                      </a:ext>
                    </a:extLst>
                  </a:tr>
                  <a:tr h="635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solidFill>
                                <a:schemeClr val="tx1"/>
                              </a:solidFill>
                            </a:rPr>
                            <a:t>Lattice QCD</a:t>
                          </a:r>
                          <a:endParaRPr lang="zh-CN" altLang="en-US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>
                              <a:solidFill>
                                <a:schemeClr val="tx1"/>
                              </a:solidFill>
                            </a:rPr>
                            <a:t>Negligibly small</a:t>
                          </a:r>
                          <a:endParaRPr lang="zh-CN" altLang="en-US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altLang="zh-CN" sz="1400" b="1" i="1" dirty="0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Brown, Detmold, </a:t>
                          </a:r>
                          <a:r>
                            <a:rPr lang="fr-FR" altLang="zh-CN" sz="1400" b="1" i="1" dirty="0" err="1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Meinel</a:t>
                          </a:r>
                          <a:r>
                            <a:rPr lang="fr-FR" altLang="zh-CN" sz="1400" b="1" i="1" dirty="0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</a:t>
                          </a:r>
                          <a:r>
                            <a:rPr lang="fr-FR" altLang="zh-CN" sz="1400" b="1" i="1" dirty="0" err="1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Orginos</a:t>
                          </a:r>
                          <a:r>
                            <a:rPr lang="fr-FR" altLang="zh-CN" sz="1400" b="1" i="1" dirty="0">
                              <a:solidFill>
                                <a:srgbClr val="0070C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PRD90, 094507 (2014)</a:t>
                          </a:r>
                          <a:endParaRPr lang="zh-CN" altLang="en-US" sz="1400" b="0" i="1" dirty="0">
                            <a:solidFill>
                              <a:srgbClr val="0432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0222042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灯片编号占位符 4">
            <a:extLst>
              <a:ext uri="{FF2B5EF4-FFF2-40B4-BE49-F238E27FC236}">
                <a16:creationId xmlns:a16="http://schemas.microsoft.com/office/drawing/2014/main" id="{312F5E58-2EE9-E2F0-311E-2FCBD9DE3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35</a:t>
            </a:fld>
            <a:endParaRPr kumimoji="0" lang="zh-CN" altLang="en-US" sz="2800" dirty="0"/>
          </a:p>
        </p:txBody>
      </p:sp>
      <p:sp>
        <p:nvSpPr>
          <p:cNvPr id="9" name="Line 2">
            <a:extLst>
              <a:ext uri="{FF2B5EF4-FFF2-40B4-BE49-F238E27FC236}">
                <a16:creationId xmlns:a16="http://schemas.microsoft.com/office/drawing/2014/main" id="{DE8BCAA6-45F1-96DF-FBB7-2D82A60CEA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CF41FB99-6AA4-F8E8-07BE-D5838750C3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kumimoji="0" lang="en-US" altLang="zh-CN" b="1" dirty="0">
                    <a:solidFill>
                      <a:srgbClr val="C00000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Charmed baryon: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en-US" altLang="zh-CN" b="1" dirty="0">
                    <a:solidFill>
                      <a:srgbClr val="C00000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</a:rPr>
                  <a:t> mixing</a:t>
                </a:r>
              </a:p>
            </p:txBody>
          </p:sp>
        </mc:Choice>
        <mc:Fallback xmlns="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CF41FB99-6AA4-F8E8-07BE-D5838750C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blipFill>
                <a:blip r:embed="rId3"/>
                <a:stretch>
                  <a:fillRect l="-1884" t="-12766" b="-319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4267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51">
            <a:extLst>
              <a:ext uri="{FF2B5EF4-FFF2-40B4-BE49-F238E27FC236}">
                <a16:creationId xmlns:a16="http://schemas.microsoft.com/office/drawing/2014/main" id="{010A866C-5FAC-7AE7-31DE-8D14D9CF23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899584"/>
              </p:ext>
            </p:extLst>
          </p:nvPr>
        </p:nvGraphicFramePr>
        <p:xfrm>
          <a:off x="6187637" y="1275791"/>
          <a:ext cx="5796180" cy="4507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6180">
                  <a:extLst>
                    <a:ext uri="{9D8B030D-6E8A-4147-A177-3AD203B41FA5}">
                      <a16:colId xmlns:a16="http://schemas.microsoft.com/office/drawing/2014/main" val="1900478129"/>
                    </a:ext>
                  </a:extLst>
                </a:gridCol>
              </a:tblGrid>
              <a:tr h="496581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46134379"/>
                  </a:ext>
                </a:extLst>
              </a:tr>
              <a:tr h="4010668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025467"/>
                  </a:ext>
                </a:extLst>
              </a:tr>
            </a:tbl>
          </a:graphicData>
        </a:graphic>
      </p:graphicFrame>
      <p:graphicFrame>
        <p:nvGraphicFramePr>
          <p:cNvPr id="5" name="表格 51">
            <a:extLst>
              <a:ext uri="{FF2B5EF4-FFF2-40B4-BE49-F238E27FC236}">
                <a16:creationId xmlns:a16="http://schemas.microsoft.com/office/drawing/2014/main" id="{269E279D-DB80-2F52-14C5-DD153E182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414016"/>
              </p:ext>
            </p:extLst>
          </p:nvPr>
        </p:nvGraphicFramePr>
        <p:xfrm>
          <a:off x="369225" y="1275793"/>
          <a:ext cx="5368763" cy="450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8763">
                  <a:extLst>
                    <a:ext uri="{9D8B030D-6E8A-4147-A177-3AD203B41FA5}">
                      <a16:colId xmlns:a16="http://schemas.microsoft.com/office/drawing/2014/main" val="1900478129"/>
                    </a:ext>
                  </a:extLst>
                </a:gridCol>
              </a:tblGrid>
              <a:tr h="439578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46134379"/>
                  </a:ext>
                </a:extLst>
              </a:tr>
              <a:tr h="4062062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025467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33BE3E47-F33F-DD4C-3D01-09D225913883}"/>
              </a:ext>
            </a:extLst>
          </p:cNvPr>
          <p:cNvSpPr txBox="1"/>
          <p:nvPr/>
        </p:nvSpPr>
        <p:spPr>
          <a:xfrm>
            <a:off x="1722376" y="1861717"/>
            <a:ext cx="38715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Liu, </a:t>
            </a:r>
            <a:r>
              <a:rPr lang="fr-FR" altLang="zh-CN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Wang</a:t>
            </a:r>
            <a:r>
              <a:rPr lang="fr-FR" altLang="zh-CN" sz="1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et al., PLB841, 137941 (2023)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0D782C7-B2F6-8554-4E70-06C0E2AF7DF3}"/>
              </a:ext>
            </a:extLst>
          </p:cNvPr>
          <p:cNvSpPr txBox="1"/>
          <p:nvPr/>
        </p:nvSpPr>
        <p:spPr>
          <a:xfrm>
            <a:off x="683719" y="1358095"/>
            <a:ext cx="489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chemeClr val="bg1"/>
                </a:solidFill>
              </a:rPr>
              <a:t>Strategy I: From matrix of correlation function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82EA8E4-8831-3359-972B-A4E3A6E4F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27" y="2450365"/>
            <a:ext cx="4718282" cy="799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62C4E2F-931D-8199-87B3-ACEE7AFF5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040" y="3256684"/>
            <a:ext cx="1904251" cy="3506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55B443F-2C03-ACF7-5BBC-F0661FD13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528" y="3622368"/>
            <a:ext cx="3531299" cy="207474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876C990-AC74-3AAB-5316-70BBFE425CAA}"/>
              </a:ext>
            </a:extLst>
          </p:cNvPr>
          <p:cNvSpPr txBox="1"/>
          <p:nvPr/>
        </p:nvSpPr>
        <p:spPr>
          <a:xfrm>
            <a:off x="511277" y="2105198"/>
            <a:ext cx="18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Arial" panose="020B0604020202020204" pitchFamily="34" charset="0"/>
                <a:ea typeface="Nanum Brush Script" panose="03060600000000000000" pitchFamily="66" charset="-127"/>
                <a:cs typeface="Arial" panose="020B0604020202020204" pitchFamily="34" charset="0"/>
              </a:rPr>
              <a:t>Lattice Calculation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A90199E-DB00-1F0A-0817-395805F50BA8}"/>
              </a:ext>
            </a:extLst>
          </p:cNvPr>
          <p:cNvSpPr txBox="1"/>
          <p:nvPr/>
        </p:nvSpPr>
        <p:spPr>
          <a:xfrm>
            <a:off x="511277" y="3265947"/>
            <a:ext cx="2691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Arial" panose="020B0604020202020204" pitchFamily="34" charset="0"/>
                <a:ea typeface="Nanum Brush Script" panose="03060600000000000000" pitchFamily="66" charset="-127"/>
                <a:cs typeface="Arial" panose="020B0604020202020204" pitchFamily="34" charset="0"/>
              </a:rPr>
              <a:t>Theoretical Parametrization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AE271EC-C86D-9DDB-5A26-F9E72E5D6706}"/>
              </a:ext>
            </a:extLst>
          </p:cNvPr>
          <p:cNvSpPr txBox="1"/>
          <p:nvPr/>
        </p:nvSpPr>
        <p:spPr>
          <a:xfrm>
            <a:off x="6614009" y="1362566"/>
            <a:ext cx="536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chemeClr val="bg1"/>
                </a:solidFill>
              </a:rPr>
              <a:t>Strategy II: From the matrix of Hamiltonian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ADA8C7F-64B3-429D-6960-188856D9520E}"/>
              </a:ext>
            </a:extLst>
          </p:cNvPr>
          <p:cNvSpPr txBox="1"/>
          <p:nvPr/>
        </p:nvSpPr>
        <p:spPr>
          <a:xfrm>
            <a:off x="7287302" y="1865130"/>
            <a:ext cx="4560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Liu, Wang and Zhang, PRD109, 036037 (2024)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68357A7-41B9-0F77-8FDC-A55956E5795C}"/>
              </a:ext>
            </a:extLst>
          </p:cNvPr>
          <p:cNvGrpSpPr/>
          <p:nvPr/>
        </p:nvGrpSpPr>
        <p:grpSpPr>
          <a:xfrm>
            <a:off x="6220154" y="2630113"/>
            <a:ext cx="5727381" cy="747885"/>
            <a:chOff x="6411039" y="2276948"/>
            <a:chExt cx="5428539" cy="708862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9E6168AA-CC46-59D1-496D-0A6171082039}"/>
                </a:ext>
              </a:extLst>
            </p:cNvPr>
            <p:cNvGrpSpPr/>
            <p:nvPr/>
          </p:nvGrpSpPr>
          <p:grpSpPr>
            <a:xfrm>
              <a:off x="6411039" y="2276949"/>
              <a:ext cx="3525816" cy="708861"/>
              <a:chOff x="6332103" y="2970131"/>
              <a:chExt cx="3359827" cy="675489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159C35B3-18BB-56A5-451C-FA836065FA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0022" t="48519" r="38079"/>
              <a:stretch/>
            </p:blipFill>
            <p:spPr>
              <a:xfrm>
                <a:off x="6888036" y="2970131"/>
                <a:ext cx="2803894" cy="675489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0E9C422C-15DA-3DF1-8D48-5F1194E2E6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8429" r="89463" b="64849"/>
              <a:stretch/>
            </p:blipFill>
            <p:spPr>
              <a:xfrm>
                <a:off x="6332103" y="3064765"/>
                <a:ext cx="569280" cy="350624"/>
              </a:xfrm>
              <a:prstGeom prst="rect">
                <a:avLst/>
              </a:prstGeom>
            </p:spPr>
          </p:pic>
        </p:grp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815D2DE-A217-1AF3-B7DB-358300F043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432" t="48519"/>
            <a:stretch/>
          </p:blipFill>
          <p:spPr>
            <a:xfrm>
              <a:off x="9709680" y="2276948"/>
              <a:ext cx="2129898" cy="708861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CC69074-E589-8CDF-D328-292E9393C514}"/>
              </a:ext>
            </a:extLst>
          </p:cNvPr>
          <p:cNvGrpSpPr/>
          <p:nvPr/>
        </p:nvGrpSpPr>
        <p:grpSpPr>
          <a:xfrm>
            <a:off x="6543517" y="3723180"/>
            <a:ext cx="4898020" cy="653001"/>
            <a:chOff x="6449540" y="3429000"/>
            <a:chExt cx="4898020" cy="653001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E6AEB03-B81F-50E2-4BA3-23DEE975B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5621" b="48607"/>
            <a:stretch/>
          </p:blipFill>
          <p:spPr>
            <a:xfrm>
              <a:off x="6449540" y="3429000"/>
              <a:ext cx="2320691" cy="653001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5F9513A-4922-A336-2DAC-1733F459B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0711" t="50000"/>
            <a:stretch/>
          </p:blipFill>
          <p:spPr>
            <a:xfrm>
              <a:off x="8849861" y="3437852"/>
              <a:ext cx="2497699" cy="635296"/>
            </a:xfrm>
            <a:prstGeom prst="rect">
              <a:avLst/>
            </a:prstGeom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3723495B-EB9C-4212-5A22-BADCE9DCC2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9068" y="4367328"/>
            <a:ext cx="1764779" cy="32956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6C1E8A36-7FE3-D916-BC1C-C8B0456A70B5}"/>
              </a:ext>
            </a:extLst>
          </p:cNvPr>
          <p:cNvSpPr txBox="1"/>
          <p:nvPr/>
        </p:nvSpPr>
        <p:spPr>
          <a:xfrm>
            <a:off x="6315294" y="2308460"/>
            <a:ext cx="18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Arial" panose="020B0604020202020204" pitchFamily="34" charset="0"/>
                <a:ea typeface="Nanum Brush Script" panose="03060600000000000000" pitchFamily="66" charset="-127"/>
                <a:cs typeface="Arial" panose="020B0604020202020204" pitchFamily="34" charset="0"/>
              </a:rPr>
              <a:t>Lattice Calculation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74AEE1E-8FED-179E-2B49-FBB59AEA4F79}"/>
              </a:ext>
            </a:extLst>
          </p:cNvPr>
          <p:cNvSpPr txBox="1"/>
          <p:nvPr/>
        </p:nvSpPr>
        <p:spPr>
          <a:xfrm>
            <a:off x="6280268" y="3390499"/>
            <a:ext cx="2691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Arial" panose="020B0604020202020204" pitchFamily="34" charset="0"/>
                <a:ea typeface="Nanum Brush Script" panose="03060600000000000000" pitchFamily="66" charset="-127"/>
                <a:cs typeface="Arial" panose="020B0604020202020204" pitchFamily="34" charset="0"/>
              </a:rPr>
              <a:t>Theoretical Parametrization</a:t>
            </a:r>
            <a:endParaRPr kumimoji="1"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A16F8FF-4CE5-99FF-EC3D-9DFE882816D3}"/>
              </a:ext>
            </a:extLst>
          </p:cNvPr>
          <p:cNvSpPr txBox="1"/>
          <p:nvPr/>
        </p:nvSpPr>
        <p:spPr>
          <a:xfrm>
            <a:off x="6225822" y="4638329"/>
            <a:ext cx="6096000" cy="395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from LQCD (C11P29S) </a:t>
            </a:r>
            <a:r>
              <a:rPr lang="en-US" altLang="zh-CN" dirty="0">
                <a:solidFill>
                  <a:srgbClr val="298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agree with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other: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0CC3428-8383-2262-C669-A7CA105F997A}"/>
              </a:ext>
            </a:extLst>
          </p:cNvPr>
          <p:cNvGrpSpPr/>
          <p:nvPr/>
        </p:nvGrpSpPr>
        <p:grpSpPr>
          <a:xfrm>
            <a:off x="7136028" y="5029635"/>
            <a:ext cx="3860586" cy="605580"/>
            <a:chOff x="6996993" y="5261813"/>
            <a:chExt cx="3931651" cy="813339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3F8310B-9042-D49B-AFC3-CC50A1595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72498" y="5261813"/>
              <a:ext cx="3742680" cy="813339"/>
            </a:xfrm>
            <a:prstGeom prst="rect">
              <a:avLst/>
            </a:prstGeom>
          </p:spPr>
        </p:pic>
        <p:cxnSp>
          <p:nvCxnSpPr>
            <p:cNvPr id="30" name="直线连接符 56">
              <a:extLst>
                <a:ext uri="{FF2B5EF4-FFF2-40B4-BE49-F238E27FC236}">
                  <a16:creationId xmlns:a16="http://schemas.microsoft.com/office/drawing/2014/main" id="{F6B5EE40-F12F-B42A-48E3-D0346B410B0F}"/>
                </a:ext>
              </a:extLst>
            </p:cNvPr>
            <p:cNvCxnSpPr>
              <a:cxnSpLocks/>
            </p:cNvCxnSpPr>
            <p:nvPr/>
          </p:nvCxnSpPr>
          <p:spPr>
            <a:xfrm>
              <a:off x="6996993" y="5275161"/>
              <a:ext cx="393165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线连接符 58">
              <a:extLst>
                <a:ext uri="{FF2B5EF4-FFF2-40B4-BE49-F238E27FC236}">
                  <a16:creationId xmlns:a16="http://schemas.microsoft.com/office/drawing/2014/main" id="{37674FED-A20E-4AE7-DB71-0FA9E1CE0EB6}"/>
                </a:ext>
              </a:extLst>
            </p:cNvPr>
            <p:cNvCxnSpPr>
              <a:cxnSpLocks/>
            </p:cNvCxnSpPr>
            <p:nvPr/>
          </p:nvCxnSpPr>
          <p:spPr>
            <a:xfrm>
              <a:off x="6996993" y="6072615"/>
              <a:ext cx="393165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1AA1721D-8943-8CD2-1E58-55F2CAC8954E}"/>
                  </a:ext>
                </a:extLst>
              </p:cNvPr>
              <p:cNvSpPr txBox="1"/>
              <p:nvPr/>
            </p:nvSpPr>
            <p:spPr>
              <a:xfrm>
                <a:off x="2966439" y="6134941"/>
                <a:ext cx="72951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Nanum Brush Script" panose="03060600000000000000" pitchFamily="66" charset="-127"/>
                    <a:cs typeface="Arial" panose="020B0604020202020204" pitchFamily="34" charset="0"/>
                  </a:rPr>
                  <a:t>A small mixing angle is not sufficient to explain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Nanum Brush Script" panose="03060600000000000000" pitchFamily="66" charset="-127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Nanum Brush Script" panose="03060600000000000000" pitchFamily="66" charset="-127"/>
                            <a:cs typeface="Arial" panose="020B0604020202020204" pitchFamily="34" charset="0"/>
                          </a:rPr>
                          <m:t>𝚵</m:t>
                        </m:r>
                      </m:e>
                      <m:sub>
                        <m:r>
                          <a:rPr kumimoji="1" lang="en-US" altLang="zh-CN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Nanum Brush Script" panose="03060600000000000000" pitchFamily="66" charset="-127"/>
                            <a:cs typeface="Arial" panose="020B0604020202020204" pitchFamily="34" charset="0"/>
                          </a:rPr>
                          <m:t>𝐜</m:t>
                        </m:r>
                      </m:sub>
                    </m:sSub>
                  </m:oMath>
                </a14:m>
                <a:r>
                  <a:rPr kumimoji="1" lang="en-US" altLang="zh-CN" sz="20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Nanum Brush Script" panose="03060600000000000000" pitchFamily="66" charset="-127"/>
                    <a:cs typeface="Arial" panose="020B0604020202020204" pitchFamily="34" charset="0"/>
                  </a:rPr>
                  <a:t> decays!</a:t>
                </a:r>
                <a:endParaRPr kumimoji="1" lang="zh-CN" alt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1AA1721D-8943-8CD2-1E58-55F2CAC89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439" y="6134941"/>
                <a:ext cx="7295139" cy="400110"/>
              </a:xfrm>
              <a:prstGeom prst="rect">
                <a:avLst/>
              </a:prstGeom>
              <a:blipFill>
                <a:blip r:embed="rId9"/>
                <a:stretch>
                  <a:fillRect l="-870" t="-6061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灯片编号占位符 4">
            <a:extLst>
              <a:ext uri="{FF2B5EF4-FFF2-40B4-BE49-F238E27FC236}">
                <a16:creationId xmlns:a16="http://schemas.microsoft.com/office/drawing/2014/main" id="{8EA58757-75A5-7C02-DC96-A5A5CA6A0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36</a:t>
            </a:fld>
            <a:endParaRPr kumimoji="0" lang="zh-CN" altLang="en-US" sz="2800" dirty="0"/>
          </a:p>
        </p:txBody>
      </p:sp>
      <p:sp>
        <p:nvSpPr>
          <p:cNvPr id="34" name="Line 2">
            <a:extLst>
              <a:ext uri="{FF2B5EF4-FFF2-40B4-BE49-F238E27FC236}">
                <a16:creationId xmlns:a16="http://schemas.microsoft.com/office/drawing/2014/main" id="{1FFE6E13-8466-181B-D362-886830D6BB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D44888D4-E1F6-2D2A-88F5-7D0AD617FB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r>
                  <a:rPr kumimoji="0" lang="en-US" altLang="zh-CN" b="1" dirty="0">
                    <a:solidFill>
                      <a:srgbClr val="C00000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Charmed baryon: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en-US" altLang="zh-CN" b="1" dirty="0">
                    <a:solidFill>
                      <a:srgbClr val="C00000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</a:rPr>
                  <a:t> mixing</a:t>
                </a:r>
              </a:p>
            </p:txBody>
          </p:sp>
        </mc:Choice>
        <mc:Fallback xmlns="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D44888D4-E1F6-2D2A-88F5-7D0AD617F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350" y="195580"/>
                <a:ext cx="8074065" cy="584200"/>
              </a:xfrm>
              <a:prstGeom prst="rect">
                <a:avLst/>
              </a:prstGeom>
              <a:blipFill>
                <a:blip r:embed="rId10"/>
                <a:stretch>
                  <a:fillRect l="-1884" t="-12766" b="-319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0184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30C3942-0DFC-8FDE-9BA5-5DD84B811497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37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0C4B6222-DE49-85B9-09C6-62DB6DC54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0740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Challenges and Prospect</a:t>
            </a:r>
          </a:p>
        </p:txBody>
      </p:sp>
      <p:sp>
        <p:nvSpPr>
          <p:cNvPr id="11" name="Line 2">
            <a:extLst>
              <a:ext uri="{FF2B5EF4-FFF2-40B4-BE49-F238E27FC236}">
                <a16:creationId xmlns:a16="http://schemas.microsoft.com/office/drawing/2014/main" id="{A98B1617-7A00-9D2C-DE80-FB442B0611C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5F03F80-24BB-C291-D4A4-281157F13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7" y="1105845"/>
            <a:ext cx="4759653" cy="20987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6D0303F-57DA-9F50-C85C-511576FF0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32" y="3645340"/>
            <a:ext cx="2874432" cy="2793299"/>
          </a:xfrm>
          <a:prstGeom prst="rect">
            <a:avLst/>
          </a:prstGeom>
        </p:spPr>
      </p:pic>
      <p:pic>
        <p:nvPicPr>
          <p:cNvPr id="9" name="Screen Shot 2020-10-17 at 20.45.27.png" descr="Screen Shot 2020-10-17 at 20.45.27.png">
            <a:extLst>
              <a:ext uri="{FF2B5EF4-FFF2-40B4-BE49-F238E27FC236}">
                <a16:creationId xmlns:a16="http://schemas.microsoft.com/office/drawing/2014/main" id="{3144FF7E-2914-7646-E9CE-1AFFA1E2A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474" y="3994031"/>
            <a:ext cx="4124778" cy="142638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Line">
            <a:extLst>
              <a:ext uri="{FF2B5EF4-FFF2-40B4-BE49-F238E27FC236}">
                <a16:creationId xmlns:a16="http://schemas.microsoft.com/office/drawing/2014/main" id="{C88B5A0A-7CFE-0B4E-E911-C85A00323639}"/>
              </a:ext>
            </a:extLst>
          </p:cNvPr>
          <p:cNvSpPr/>
          <p:nvPr/>
        </p:nvSpPr>
        <p:spPr>
          <a:xfrm flipH="1">
            <a:off x="6815552" y="4516085"/>
            <a:ext cx="397941" cy="397941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3200"/>
            </a:pPr>
            <a:endParaRPr sz="1200"/>
          </a:p>
        </p:txBody>
      </p:sp>
      <p:sp>
        <p:nvSpPr>
          <p:cNvPr id="14" name="measured">
            <a:extLst>
              <a:ext uri="{FF2B5EF4-FFF2-40B4-BE49-F238E27FC236}">
                <a16:creationId xmlns:a16="http://schemas.microsoft.com/office/drawing/2014/main" id="{53BF4594-BD2E-7997-7AB3-0B45F970ACED}"/>
              </a:ext>
            </a:extLst>
          </p:cNvPr>
          <p:cNvSpPr txBox="1"/>
          <p:nvPr/>
        </p:nvSpPr>
        <p:spPr>
          <a:xfrm>
            <a:off x="5791200" y="4965582"/>
            <a:ext cx="1481828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584200">
              <a:defRPr sz="36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quation">
                <a:extLst>
                  <a:ext uri="{FF2B5EF4-FFF2-40B4-BE49-F238E27FC236}">
                    <a16:creationId xmlns:a16="http://schemas.microsoft.com/office/drawing/2014/main" id="{F3A9A735-D11E-A9A3-8577-5E7D74654A2E}"/>
                  </a:ext>
                </a:extLst>
              </p:cNvPr>
              <p:cNvSpPr txBox="1"/>
              <p:nvPr/>
            </p:nvSpPr>
            <p:spPr>
              <a:xfrm>
                <a:off x="5468812" y="5385069"/>
                <a:ext cx="1859420" cy="20774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3429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UD</m:t>
                          </m:r>
                        </m:sub>
                      </m:sSub>
                      <m:r>
                        <a:rPr sz="135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=(6.9±1.7)×</m:t>
                      </m:r>
                      <m:sSup>
                        <m:sSupPr>
                          <m:ctrlPr>
                            <a:rPr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sz="1350"/>
              </a:p>
            </p:txBody>
          </p:sp>
        </mc:Choice>
        <mc:Fallback xmlns="">
          <p:sp>
            <p:nvSpPr>
              <p:cNvPr id="15" name="Equation">
                <a:extLst>
                  <a:ext uri="{FF2B5EF4-FFF2-40B4-BE49-F238E27FC236}">
                    <a16:creationId xmlns:a16="http://schemas.microsoft.com/office/drawing/2014/main" id="{F3A9A735-D11E-A9A3-8577-5E7D74654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8812" y="5385069"/>
                <a:ext cx="1859420" cy="207749"/>
              </a:xfrm>
              <a:prstGeom prst="rect">
                <a:avLst/>
              </a:prstGeom>
              <a:blipFill>
                <a:blip r:embed="rId5"/>
                <a:stretch>
                  <a:fillRect l="-1361" r="-680" b="-3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">
            <a:extLst>
              <a:ext uri="{FF2B5EF4-FFF2-40B4-BE49-F238E27FC236}">
                <a16:creationId xmlns:a16="http://schemas.microsoft.com/office/drawing/2014/main" id="{23D0C929-67E9-E642-2B7A-5BD80B7D05D9}"/>
              </a:ext>
            </a:extLst>
          </p:cNvPr>
          <p:cNvSpPr/>
          <p:nvPr/>
        </p:nvSpPr>
        <p:spPr>
          <a:xfrm>
            <a:off x="7196092" y="4117394"/>
            <a:ext cx="483375" cy="361271"/>
          </a:xfrm>
          <a:prstGeom prst="ellips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3200">
                <a:solidFill>
                  <a:srgbClr val="FF2600"/>
                </a:solidFill>
              </a:defRPr>
            </a:pPr>
            <a:endParaRPr sz="1200"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DDC7D3FF-C44D-2AB8-EE87-5EDF301A2DC0}"/>
              </a:ext>
            </a:extLst>
          </p:cNvPr>
          <p:cNvSpPr/>
          <p:nvPr/>
        </p:nvSpPr>
        <p:spPr>
          <a:xfrm>
            <a:off x="8035807" y="5220070"/>
            <a:ext cx="0" cy="375558"/>
          </a:xfrm>
          <a:prstGeom prst="line">
            <a:avLst/>
          </a:prstGeom>
          <a:ln w="38100">
            <a:solidFill>
              <a:srgbClr val="0433FF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3200"/>
            </a:pPr>
            <a:endParaRPr sz="1200"/>
          </a:p>
        </p:txBody>
      </p:sp>
      <p:sp>
        <p:nvSpPr>
          <p:cNvPr id="18" name="desired">
            <a:extLst>
              <a:ext uri="{FF2B5EF4-FFF2-40B4-BE49-F238E27FC236}">
                <a16:creationId xmlns:a16="http://schemas.microsoft.com/office/drawing/2014/main" id="{47CA42F4-450C-9AB1-8E85-BF6012017825}"/>
              </a:ext>
            </a:extLst>
          </p:cNvPr>
          <p:cNvSpPr txBox="1"/>
          <p:nvPr/>
        </p:nvSpPr>
        <p:spPr>
          <a:xfrm>
            <a:off x="7658459" y="5711271"/>
            <a:ext cx="230754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 defTabSz="584200">
              <a:defRPr sz="36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" sz="1350" dirty="0"/>
              <a:t>d</a:t>
            </a:r>
            <a:r>
              <a:rPr sz="1350" dirty="0" err="1"/>
              <a:t>esire</a:t>
            </a:r>
            <a:r>
              <a:rPr lang="en-US" sz="1350" dirty="0" err="1"/>
              <a:t>d</a:t>
            </a:r>
            <a:r>
              <a:rPr lang="en-US" sz="1350" dirty="0"/>
              <a:t>: Photon polarization</a:t>
            </a:r>
            <a:endParaRPr sz="1350" dirty="0"/>
          </a:p>
        </p:txBody>
      </p:sp>
      <p:sp>
        <p:nvSpPr>
          <p:cNvPr id="19" name="Oval">
            <a:extLst>
              <a:ext uri="{FF2B5EF4-FFF2-40B4-BE49-F238E27FC236}">
                <a16:creationId xmlns:a16="http://schemas.microsoft.com/office/drawing/2014/main" id="{6CEF3D45-1684-FAE5-85C5-8DDA59946899}"/>
              </a:ext>
            </a:extLst>
          </p:cNvPr>
          <p:cNvSpPr/>
          <p:nvPr/>
        </p:nvSpPr>
        <p:spPr>
          <a:xfrm>
            <a:off x="7905206" y="4817798"/>
            <a:ext cx="261201" cy="361271"/>
          </a:xfrm>
          <a:prstGeom prst="ellipse">
            <a:avLst/>
          </a:prstGeom>
          <a:ln w="38100">
            <a:solidFill>
              <a:srgbClr val="0433FF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657A1977-F562-BF9A-65B6-A26B81A4A705}"/>
              </a:ext>
            </a:extLst>
          </p:cNvPr>
          <p:cNvSpPr/>
          <p:nvPr/>
        </p:nvSpPr>
        <p:spPr>
          <a:xfrm>
            <a:off x="8288516" y="4644846"/>
            <a:ext cx="1460588" cy="664868"/>
          </a:xfrm>
          <a:prstGeom prst="roundRect">
            <a:avLst>
              <a:gd name="adj" fmla="val 10745"/>
            </a:avLst>
          </a:prstGeom>
          <a:ln w="63500">
            <a:solidFill>
              <a:srgbClr val="9452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at   GeV">
                <a:extLst>
                  <a:ext uri="{FF2B5EF4-FFF2-40B4-BE49-F238E27FC236}">
                    <a16:creationId xmlns:a16="http://schemas.microsoft.com/office/drawing/2014/main" id="{7F578621-888A-F197-8458-80A5D77E4FD9}"/>
                  </a:ext>
                </a:extLst>
              </p:cNvPr>
              <p:cNvSpPr txBox="1"/>
              <p:nvPr/>
            </p:nvSpPr>
            <p:spPr>
              <a:xfrm>
                <a:off x="5260221" y="5696495"/>
                <a:ext cx="2168671" cy="28982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19050" tIns="19050" rIns="19050" bIns="19050" anchor="ctr">
                <a:spAutoFit/>
              </a:bodyPr>
              <a:lstStyle/>
              <a:p>
                <a:pPr defTabSz="219075">
                  <a:defRPr sz="3600">
                    <a:solidFill>
                      <a:srgbClr val="FF26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350" dirty="0"/>
                  <a:t>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669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669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sz="1669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sz="1669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𝜋𝜋</m:t>
                        </m:r>
                      </m:sub>
                    </m:sSub>
                    <m:r>
                      <a:rPr sz="1669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=[1.1,1.3]</m:t>
                    </m:r>
                  </m:oMath>
                </a14:m>
                <a:r>
                  <a:rPr sz="1350" dirty="0"/>
                  <a:t> GeV</a:t>
                </a:r>
              </a:p>
            </p:txBody>
          </p:sp>
        </mc:Choice>
        <mc:Fallback xmlns="">
          <p:sp>
            <p:nvSpPr>
              <p:cNvPr id="22" name="at   GeV">
                <a:extLst>
                  <a:ext uri="{FF2B5EF4-FFF2-40B4-BE49-F238E27FC236}">
                    <a16:creationId xmlns:a16="http://schemas.microsoft.com/office/drawing/2014/main" id="{7F578621-888A-F197-8458-80A5D77E4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221" y="5696495"/>
                <a:ext cx="2168671" cy="289823"/>
              </a:xfrm>
              <a:prstGeom prst="rect">
                <a:avLst/>
              </a:prstGeom>
              <a:blipFill>
                <a:blip r:embed="rId6"/>
                <a:stretch>
                  <a:fillRect l="-4070" r="-2326" b="-291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non-perturbative quantity">
            <a:extLst>
              <a:ext uri="{FF2B5EF4-FFF2-40B4-BE49-F238E27FC236}">
                <a16:creationId xmlns:a16="http://schemas.microsoft.com/office/drawing/2014/main" id="{374AD1F5-857E-24DB-1825-9505A2084200}"/>
              </a:ext>
            </a:extLst>
          </p:cNvPr>
          <p:cNvSpPr txBox="1"/>
          <p:nvPr/>
        </p:nvSpPr>
        <p:spPr>
          <a:xfrm>
            <a:off x="9749104" y="5220070"/>
            <a:ext cx="1952458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 defTabSz="584200">
              <a:defRPr sz="3600">
                <a:solidFill>
                  <a:srgbClr val="9452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350" dirty="0"/>
              <a:t>non-perturbative quantity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077BB84A-F6E7-DA00-502E-C57532C2EAE0}"/>
                  </a:ext>
                </a:extLst>
              </p:cNvPr>
              <p:cNvSpPr/>
              <p:nvPr/>
            </p:nvSpPr>
            <p:spPr>
              <a:xfrm>
                <a:off x="5961957" y="1359429"/>
                <a:ext cx="5760745" cy="2241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Up-down asymmetry in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(→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𝜋𝜋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charset="2"/>
                  <a:buChar char="ü"/>
                </a:pP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):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Parity Odd</a:t>
                </a:r>
              </a:p>
              <a:p>
                <a:pPr marL="285750" indent="-285750">
                  <a:lnSpc>
                    <a:spcPct val="150000"/>
                  </a:lnSpc>
                  <a:buFont typeface="Wingdings" charset="2"/>
                  <a:buChar char="ü"/>
                </a:pP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Positive and negative helicities contribute with different signs.</a:t>
                </a: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077BB84A-F6E7-DA00-502E-C57532C2E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957" y="1359429"/>
                <a:ext cx="5760745" cy="2241960"/>
              </a:xfrm>
              <a:prstGeom prst="rect">
                <a:avLst/>
              </a:prstGeom>
              <a:blipFill>
                <a:blip r:embed="rId7"/>
                <a:stretch>
                  <a:fillRect l="-1758" b="-56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灯片编号占位符 4">
            <a:extLst>
              <a:ext uri="{FF2B5EF4-FFF2-40B4-BE49-F238E27FC236}">
                <a16:creationId xmlns:a16="http://schemas.microsoft.com/office/drawing/2014/main" id="{D73582E0-F47A-32AE-F9A1-9BAD8FBB2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37</a:t>
            </a:fld>
            <a:endParaRPr kumimoji="0" lang="zh-CN" altLang="en-US" sz="2800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A116FD6-C3AC-A3EB-3B3D-C0B3FA492D7B}"/>
              </a:ext>
            </a:extLst>
          </p:cNvPr>
          <p:cNvSpPr txBox="1"/>
          <p:nvPr/>
        </p:nvSpPr>
        <p:spPr>
          <a:xfrm>
            <a:off x="5094898" y="6033195"/>
            <a:ext cx="28744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PRL112, 161801(2014) </a:t>
            </a:r>
          </a:p>
        </p:txBody>
      </p:sp>
    </p:spTree>
    <p:extLst>
      <p:ext uri="{BB962C8B-B14F-4D97-AF65-F5344CB8AC3E}">
        <p14:creationId xmlns:p14="http://schemas.microsoft.com/office/powerpoint/2010/main" val="46030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30C3942-0DFC-8FDE-9BA5-5DD84B811497}"/>
              </a:ext>
            </a:extLst>
          </p:cNvPr>
          <p:cNvSpPr txBox="1">
            <a:spLocks/>
          </p:cNvSpPr>
          <p:nvPr/>
        </p:nvSpPr>
        <p:spPr bwMode="auto">
          <a:xfrm>
            <a:off x="9032400" y="3852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STLiti" panose="02010800040101010101" pitchFamily="2" charset="-122"/>
                <a:ea typeface="STLiti" panose="02010800040101010101" pitchFamily="2" charset="-122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38</a:t>
            </a:fld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EA8DB79-037E-D432-F6AB-817E929E0BE7}"/>
              </a:ext>
            </a:extLst>
          </p:cNvPr>
          <p:cNvSpPr txBox="1"/>
          <p:nvPr/>
        </p:nvSpPr>
        <p:spPr>
          <a:xfrm>
            <a:off x="8581488" y="4202731"/>
            <a:ext cx="3125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two lattices</a:t>
            </a:r>
            <a:endParaRPr lang="zh-CN" altLang="en-US" dirty="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0C4B6222-DE49-85B9-09C6-62DB6DC54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0740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Challenges and Prospect</a:t>
            </a:r>
          </a:p>
        </p:txBody>
      </p:sp>
      <p:sp>
        <p:nvSpPr>
          <p:cNvPr id="11" name="Line 2">
            <a:extLst>
              <a:ext uri="{FF2B5EF4-FFF2-40B4-BE49-F238E27FC236}">
                <a16:creationId xmlns:a16="http://schemas.microsoft.com/office/drawing/2014/main" id="{A98B1617-7A00-9D2C-DE80-FB442B0611C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4" name="Rounded Rectangle">
            <a:extLst>
              <a:ext uri="{FF2B5EF4-FFF2-40B4-BE49-F238E27FC236}">
                <a16:creationId xmlns:a16="http://schemas.microsoft.com/office/drawing/2014/main" id="{738134CA-11CD-D131-C1B6-22BE5EE50563}"/>
              </a:ext>
            </a:extLst>
          </p:cNvPr>
          <p:cNvSpPr/>
          <p:nvPr/>
        </p:nvSpPr>
        <p:spPr>
          <a:xfrm>
            <a:off x="3161631" y="1649368"/>
            <a:ext cx="7482386" cy="1224169"/>
          </a:xfrm>
          <a:prstGeom prst="roundRect">
            <a:avLst>
              <a:gd name="adj" fmla="val 28432"/>
            </a:avLst>
          </a:prstGeom>
          <a:ln w="25400">
            <a:solidFill>
              <a:srgbClr val="E7048A"/>
            </a:solidFill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400">
                <a:solidFill>
                  <a:srgbClr val="FFFFFF"/>
                </a:solidFill>
              </a:defRPr>
            </a:pPr>
            <a:endParaRPr sz="900"/>
          </a:p>
        </p:txBody>
      </p:sp>
      <p:pic>
        <p:nvPicPr>
          <p:cNvPr id="7" name="Screen Shot 2020-10-18 at 00.56.20.png" descr="Screen Shot 2020-10-18 at 00.56.20.png">
            <a:extLst>
              <a:ext uri="{FF2B5EF4-FFF2-40B4-BE49-F238E27FC236}">
                <a16:creationId xmlns:a16="http://schemas.microsoft.com/office/drawing/2014/main" id="{D0423AFB-D601-D43B-47D5-0AD56DB29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294" y="1963164"/>
            <a:ext cx="4384871" cy="671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Screen Shot 2020-10-18 at 00.57.00.png" descr="Screen Shot 2020-10-18 at 00.57.00.png">
            <a:extLst>
              <a:ext uri="{FF2B5EF4-FFF2-40B4-BE49-F238E27FC236}">
                <a16:creationId xmlns:a16="http://schemas.microsoft.com/office/drawing/2014/main" id="{1070DDD9-52EB-9A00-7853-F1A4BFDF4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737" y="1896002"/>
            <a:ext cx="1870110" cy="805478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Rounded Rectangle">
            <a:extLst>
              <a:ext uri="{FF2B5EF4-FFF2-40B4-BE49-F238E27FC236}">
                <a16:creationId xmlns:a16="http://schemas.microsoft.com/office/drawing/2014/main" id="{7D08887A-8D79-1244-E0B7-CC735D7E074A}"/>
              </a:ext>
            </a:extLst>
          </p:cNvPr>
          <p:cNvSpPr/>
          <p:nvPr/>
        </p:nvSpPr>
        <p:spPr>
          <a:xfrm>
            <a:off x="3161631" y="3109041"/>
            <a:ext cx="7482386" cy="1224168"/>
          </a:xfrm>
          <a:prstGeom prst="roundRect">
            <a:avLst>
              <a:gd name="adj" fmla="val 28432"/>
            </a:avLst>
          </a:prstGeom>
          <a:ln w="25400">
            <a:solidFill>
              <a:srgbClr val="E7048A"/>
            </a:solidFill>
            <a:miter lim="400000"/>
          </a:ln>
        </p:spPr>
        <p:txBody>
          <a:bodyPr lIns="19050" tIns="19050" rIns="19050" bIns="19050" anchor="ctr"/>
          <a:lstStyle/>
          <a:p>
            <a:pPr defTabSz="219075">
              <a:defRPr sz="2400">
                <a:solidFill>
                  <a:srgbClr val="FFFFFF"/>
                </a:solidFill>
              </a:defRPr>
            </a:pPr>
            <a:endParaRPr sz="9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">
                <a:extLst>
                  <a:ext uri="{FF2B5EF4-FFF2-40B4-BE49-F238E27FC236}">
                    <a16:creationId xmlns:a16="http://schemas.microsoft.com/office/drawing/2014/main" id="{804BA30E-3272-D3BB-C7A5-0DF4F0CA0919}"/>
                  </a:ext>
                </a:extLst>
              </p:cNvPr>
              <p:cNvSpPr txBox="1"/>
              <p:nvPr/>
            </p:nvSpPr>
            <p:spPr>
              <a:xfrm>
                <a:off x="3131001" y="3029449"/>
                <a:ext cx="1062669" cy="329962"/>
              </a:xfrm>
              <a:prstGeom prst="rect">
                <a:avLst/>
              </a:prstGeom>
              <a:blipFill>
                <a:blip r:embed="rId4"/>
              </a:blipFill>
              <a:ln w="12700"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19050" tIns="19050" rIns="19050" bIns="19050">
                <a:sp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</a:defRPr>
                </a:pPr>
                <a:r>
                  <a:rPr sz="1575" dirty="0"/>
                  <a:t> </a:t>
                </a:r>
                <a14:m>
                  <m:oMath xmlns:m="http://schemas.openxmlformats.org/officeDocument/2006/math">
                    <m:r>
                      <a:rPr sz="1894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sz="1894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sz="1894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894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sz="1894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1894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sz="1575" dirty="0"/>
              </a:p>
            </p:txBody>
          </p:sp>
        </mc:Choice>
        <mc:Fallback xmlns="">
          <p:sp>
            <p:nvSpPr>
              <p:cNvPr id="26" name="Text">
                <a:extLst>
                  <a:ext uri="{FF2B5EF4-FFF2-40B4-BE49-F238E27FC236}">
                    <a16:creationId xmlns:a16="http://schemas.microsoft.com/office/drawing/2014/main" id="{804BA30E-3272-D3BB-C7A5-0DF4F0CA0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001" y="3029449"/>
                <a:ext cx="1062669" cy="3299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Screen Shot 2020-10-17 at 20.45.27.png" descr="Screen Shot 2020-10-17 at 20.45.27.png">
            <a:extLst>
              <a:ext uri="{FF2B5EF4-FFF2-40B4-BE49-F238E27FC236}">
                <a16:creationId xmlns:a16="http://schemas.microsoft.com/office/drawing/2014/main" id="{A90A5FF4-546C-D16B-ED89-D5DA653DA9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9483"/>
          <a:stretch>
            <a:fillRect/>
          </a:stretch>
        </p:blipFill>
        <p:spPr>
          <a:xfrm>
            <a:off x="3818343" y="3365055"/>
            <a:ext cx="4331475" cy="756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Screen Shot 2020-10-17 at 20.45.27.png" descr="Screen Shot 2020-10-17 at 20.45.27.png">
            <a:extLst>
              <a:ext uri="{FF2B5EF4-FFF2-40B4-BE49-F238E27FC236}">
                <a16:creationId xmlns:a16="http://schemas.microsoft.com/office/drawing/2014/main" id="{7E450104-2E4D-ECF7-3CF9-7D51B2832E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397" t="51757" r="38092"/>
          <a:stretch>
            <a:fillRect/>
          </a:stretch>
        </p:blipFill>
        <p:spPr>
          <a:xfrm>
            <a:off x="8157481" y="3383271"/>
            <a:ext cx="2094311" cy="72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Screen Shot 2020-10-18 at 01.10.45.png" descr="Screen Shot 2020-10-18 at 01.10.45.png">
            <a:extLst>
              <a:ext uri="{FF2B5EF4-FFF2-40B4-BE49-F238E27FC236}">
                <a16:creationId xmlns:a16="http://schemas.microsoft.com/office/drawing/2014/main" id="{57CED253-AB50-05F3-1014-A442B5E8F6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7574" y="4587633"/>
            <a:ext cx="1327831" cy="72018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Rectangle">
            <a:extLst>
              <a:ext uri="{FF2B5EF4-FFF2-40B4-BE49-F238E27FC236}">
                <a16:creationId xmlns:a16="http://schemas.microsoft.com/office/drawing/2014/main" id="{A6DF6AEA-B0C7-3A9C-1711-35B8A9C026EE}"/>
              </a:ext>
            </a:extLst>
          </p:cNvPr>
          <p:cNvSpPr/>
          <p:nvPr/>
        </p:nvSpPr>
        <p:spPr>
          <a:xfrm>
            <a:off x="6155957" y="4511501"/>
            <a:ext cx="1547709" cy="908481"/>
          </a:xfrm>
          <a:prstGeom prst="rect">
            <a:avLst/>
          </a:prstGeom>
          <a:ln w="63500">
            <a:solidFill>
              <a:srgbClr val="0433FF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  <p:sp>
        <p:nvSpPr>
          <p:cNvPr id="31" name="Photon polarization can be…">
            <a:extLst>
              <a:ext uri="{FF2B5EF4-FFF2-40B4-BE49-F238E27FC236}">
                <a16:creationId xmlns:a16="http://schemas.microsoft.com/office/drawing/2014/main" id="{39362A69-8684-AE94-4328-B44EA130EEF3}"/>
              </a:ext>
            </a:extLst>
          </p:cNvPr>
          <p:cNvSpPr txBox="1"/>
          <p:nvPr/>
        </p:nvSpPr>
        <p:spPr>
          <a:xfrm>
            <a:off x="2788189" y="4554001"/>
            <a:ext cx="3296496" cy="78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>
              <a:lnSpc>
                <a:spcPct val="120000"/>
              </a:lnSpc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350"/>
              <a:t>Photon polarization can be </a:t>
            </a:r>
          </a:p>
          <a:p>
            <a:pPr>
              <a:lnSpc>
                <a:spcPct val="120000"/>
              </a:lnSpc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350" b="1">
                <a:solidFill>
                  <a:srgbClr val="0433FF"/>
                </a:solidFill>
              </a:rPr>
              <a:t>model-independently and reliably</a:t>
            </a:r>
            <a:r>
              <a:rPr sz="1350"/>
              <a:t> obtained by</a:t>
            </a:r>
          </a:p>
        </p:txBody>
      </p:sp>
      <p:sp>
        <p:nvSpPr>
          <p:cNvPr id="32" name="矩形 1">
            <a:extLst>
              <a:ext uri="{FF2B5EF4-FFF2-40B4-BE49-F238E27FC236}">
                <a16:creationId xmlns:a16="http://schemas.microsoft.com/office/drawing/2014/main" id="{D9459817-691D-5C9B-C89C-452086ECC5EF}"/>
              </a:ext>
            </a:extLst>
          </p:cNvPr>
          <p:cNvSpPr txBox="1"/>
          <p:nvPr/>
        </p:nvSpPr>
        <p:spPr>
          <a:xfrm>
            <a:off x="7929052" y="5399622"/>
            <a:ext cx="3257045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7145" rIns="17145">
            <a:spAutoFit/>
          </a:bodyPr>
          <a:lstStyle/>
          <a:p>
            <a:pPr defTabSz="3429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350" dirty="0"/>
              <a:t> </a:t>
            </a:r>
            <a:r>
              <a:rPr sz="1350" dirty="0">
                <a:solidFill>
                  <a:srgbClr val="FF0000"/>
                </a:solidFill>
              </a:rPr>
              <a:t>W</a:t>
            </a:r>
            <a:r>
              <a:rPr sz="1350" dirty="0"/>
              <a:t>ang, </a:t>
            </a:r>
            <a:r>
              <a:rPr sz="1350" dirty="0">
                <a:solidFill>
                  <a:srgbClr val="FF0000"/>
                </a:solidFill>
              </a:rPr>
              <a:t>Y</a:t>
            </a:r>
            <a:r>
              <a:rPr sz="1350" dirty="0"/>
              <a:t>u, </a:t>
            </a:r>
            <a:r>
              <a:rPr sz="1350" dirty="0">
                <a:solidFill>
                  <a:srgbClr val="FF0000"/>
                </a:solidFill>
              </a:rPr>
              <a:t>Z</a:t>
            </a:r>
            <a:r>
              <a:rPr sz="1350" dirty="0"/>
              <a:t>hao, PRL125, 051802 (2020)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if   is measured">
                <a:extLst>
                  <a:ext uri="{FF2B5EF4-FFF2-40B4-BE49-F238E27FC236}">
                    <a16:creationId xmlns:a16="http://schemas.microsoft.com/office/drawing/2014/main" id="{DCA2B5A3-F917-7AEB-5935-E8915C0CF079}"/>
                  </a:ext>
                </a:extLst>
              </p:cNvPr>
              <p:cNvSpPr txBox="1"/>
              <p:nvPr/>
            </p:nvSpPr>
            <p:spPr>
              <a:xfrm>
                <a:off x="7956889" y="4795863"/>
                <a:ext cx="2597298" cy="30372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6789" tIns="26789" rIns="26789" bIns="26789" anchor="ctr">
                <a:spAutoFit/>
              </a:bodyPr>
              <a:lstStyle/>
              <a:p>
                <a:pPr>
                  <a:defRPr sz="3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1350"/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sz="163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163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163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UD</m:t>
                        </m:r>
                      </m:sub>
                      <m:sup>
                        <m:r>
                          <a:rPr sz="163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m:rPr>
                        <m:sty m:val="p"/>
                      </m:rPr>
                      <a:rPr sz="163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sz="163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sz="163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sz="163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63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sz="163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163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sz="163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sz="1350"/>
                  <a:t> is measured</a:t>
                </a:r>
              </a:p>
            </p:txBody>
          </p:sp>
        </mc:Choice>
        <mc:Fallback xmlns="">
          <p:sp>
            <p:nvSpPr>
              <p:cNvPr id="33" name="if   is measured">
                <a:extLst>
                  <a:ext uri="{FF2B5EF4-FFF2-40B4-BE49-F238E27FC236}">
                    <a16:creationId xmlns:a16="http://schemas.microsoft.com/office/drawing/2014/main" id="{DCA2B5A3-F917-7AEB-5935-E8915C0CF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889" y="4795863"/>
                <a:ext cx="2597298" cy="303721"/>
              </a:xfrm>
              <a:prstGeom prst="rect">
                <a:avLst/>
              </a:prstGeom>
              <a:blipFill>
                <a:blip r:embed="rId8"/>
                <a:stretch>
                  <a:fillRect l="-2927" r="-2439" b="-24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图片 33">
            <a:extLst>
              <a:ext uri="{FF2B5EF4-FFF2-40B4-BE49-F238E27FC236}">
                <a16:creationId xmlns:a16="http://schemas.microsoft.com/office/drawing/2014/main" id="{303F1B12-72B5-40A7-B8ED-5EE824EFD2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872" y="1764032"/>
            <a:ext cx="2210424" cy="2219009"/>
          </a:xfrm>
          <a:prstGeom prst="rect">
            <a:avLst/>
          </a:prstGeom>
        </p:spPr>
      </p:pic>
      <p:sp>
        <p:nvSpPr>
          <p:cNvPr id="35" name="灯片编号占位符 4">
            <a:extLst>
              <a:ext uri="{FF2B5EF4-FFF2-40B4-BE49-F238E27FC236}">
                <a16:creationId xmlns:a16="http://schemas.microsoft.com/office/drawing/2014/main" id="{4879712C-8FB8-E727-6387-F45CCF435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38</a:t>
            </a:fld>
            <a:endParaRPr kumimoji="0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">
                <a:extLst>
                  <a:ext uri="{FF2B5EF4-FFF2-40B4-BE49-F238E27FC236}">
                    <a16:creationId xmlns:a16="http://schemas.microsoft.com/office/drawing/2014/main" id="{20D70611-1846-BDFB-A67E-624C2D597EFC}"/>
                  </a:ext>
                </a:extLst>
              </p:cNvPr>
              <p:cNvSpPr txBox="1"/>
              <p:nvPr/>
            </p:nvSpPr>
            <p:spPr>
              <a:xfrm>
                <a:off x="3197489" y="1634000"/>
                <a:ext cx="1062669" cy="329962"/>
              </a:xfrm>
              <a:prstGeom prst="rect">
                <a:avLst/>
              </a:prstGeom>
              <a:blipFill>
                <a:blip r:embed="rId4"/>
              </a:blipFill>
              <a:ln w="12700"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19050" tIns="19050" rIns="19050" bIns="19050">
                <a:sp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1894" b="0" i="1" smtClean="0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ar-AE" sz="1894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ar-AE" sz="1894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894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ar-AE" sz="1894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94" b="0" i="1" smtClean="0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894" b="0" i="1" smtClean="0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sz="1575" dirty="0"/>
              </a:p>
            </p:txBody>
          </p:sp>
        </mc:Choice>
        <mc:Fallback xmlns="">
          <p:sp>
            <p:nvSpPr>
              <p:cNvPr id="36" name="Text">
                <a:extLst>
                  <a:ext uri="{FF2B5EF4-FFF2-40B4-BE49-F238E27FC236}">
                    <a16:creationId xmlns:a16="http://schemas.microsoft.com/office/drawing/2014/main" id="{20D70611-1846-BDFB-A67E-624C2D597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489" y="1634000"/>
                <a:ext cx="1062669" cy="3299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60376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8E85DCB-1603-6AD3-B812-F3CC33FB7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170" y="1405245"/>
            <a:ext cx="6277648" cy="3862882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367FB481-0206-FBB2-86B6-033DBF77E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0740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Challenges and Prospect</a:t>
            </a: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D6BFE9D6-13FF-8206-C01C-3533306DB9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4ACEF71-9EAA-81C5-7CE7-D7BE96BB4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39</a:t>
            </a:fld>
            <a:endParaRPr kumimoji="0" lang="zh-CN" altLang="en-US" sz="2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25A97E2-ED89-A6C7-FB7D-75EE80E5557F}"/>
              </a:ext>
            </a:extLst>
          </p:cNvPr>
          <p:cNvSpPr txBox="1"/>
          <p:nvPr/>
        </p:nvSpPr>
        <p:spPr>
          <a:xfrm>
            <a:off x="959502" y="5293440"/>
            <a:ext cx="100371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LQCD calculation of the required matrix elements are necessary to probe new physics beyond SM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344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4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5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4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87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2" y="6027003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2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44077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34168" y="4870580"/>
            <a:ext cx="98262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7E090AC-CFE7-D877-4231-B191A35C4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289" y="1511657"/>
            <a:ext cx="7580661" cy="232814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74A8FD1-64DD-DD52-AED4-B3BCEAC89ECA}"/>
              </a:ext>
            </a:extLst>
          </p:cNvPr>
          <p:cNvSpPr txBox="1"/>
          <p:nvPr/>
        </p:nvSpPr>
        <p:spPr>
          <a:xfrm>
            <a:off x="5325308" y="4141742"/>
            <a:ext cx="4505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Prog. </a:t>
            </a:r>
            <a:r>
              <a:rPr lang="en-US" altLang="zh-CN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Theor</a:t>
            </a:r>
            <a:r>
              <a:rPr lang="en-US" altLang="zh-CN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Phys.49, 652 (1973)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3A39E5E2-3F56-4E82-4E58-09F586F10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4</a:t>
            </a:fld>
            <a:endParaRPr kumimoji="0"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5520F08-3AFC-D17A-C6DE-E0A23D10B7D2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</p:spTree>
    <p:extLst>
      <p:ext uri="{BB962C8B-B14F-4D97-AF65-F5344CB8AC3E}">
        <p14:creationId xmlns:p14="http://schemas.microsoft.com/office/powerpoint/2010/main" val="30465099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367FB481-0206-FBB2-86B6-033DBF77E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0740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Challenges and Prospect</a:t>
            </a: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D6BFE9D6-13FF-8206-C01C-3533306DB9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4ACEF71-9EAA-81C5-7CE7-D7BE96BB4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40</a:t>
            </a:fld>
            <a:endParaRPr kumimoji="0" lang="zh-CN" altLang="en-US" sz="2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25A97E2-ED89-A6C7-FB7D-75EE80E5557F}"/>
              </a:ext>
            </a:extLst>
          </p:cNvPr>
          <p:cNvSpPr txBox="1"/>
          <p:nvPr/>
        </p:nvSpPr>
        <p:spPr>
          <a:xfrm>
            <a:off x="761466" y="5277503"/>
            <a:ext cx="100371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LQCD calculation of the required matrix elements are necessary to probe new physics beyond SM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CB92C46-550C-F1B1-55AE-ADB5E2866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2821150"/>
            <a:ext cx="2268957" cy="1215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304AC13-5D96-7D06-7D6C-F969D39FDEA0}"/>
                  </a:ext>
                </a:extLst>
              </p:cNvPr>
              <p:cNvSpPr txBox="1"/>
              <p:nvPr/>
            </p:nvSpPr>
            <p:spPr>
              <a:xfrm>
                <a:off x="1005615" y="3844741"/>
                <a:ext cx="2567321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sSup>
                        <m:sSupPr>
                          <m:ctrlP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altLang="zh-CN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304AC13-5D96-7D06-7D6C-F969D39FD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615" y="3844741"/>
                <a:ext cx="2567321" cy="5078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AED8848-DA47-474F-2429-59773DFCBBFD}"/>
                  </a:ext>
                </a:extLst>
              </p:cNvPr>
              <p:cNvSpPr txBox="1"/>
              <p:nvPr/>
            </p:nvSpPr>
            <p:spPr>
              <a:xfrm>
                <a:off x="1195387" y="4717003"/>
                <a:ext cx="6096000" cy="4630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18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sz="1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1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800" dirty="0"/>
                  <a:t>：   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⟨</m:t>
                    </m:r>
                    <m:acc>
                      <m:accPr>
                        <m:chr m:val="̅"/>
                        <m:ctrlPr>
                          <a:rPr lang="en-US" altLang="zh-CN" sz="1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sz="1800" dirty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1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8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i="1" dirty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n-US" altLang="zh-CN" sz="1800" i="1" dirty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1800" dirty="0">
                        <a:latin typeface="Cambria Math" panose="02040503050406030204" pitchFamily="18" charset="0"/>
                      </a:rPr>
                      <m:t>Γc</m:t>
                    </m:r>
                    <m:r>
                      <a:rPr lang="en-US" altLang="zh-CN" sz="1800" dirty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sty m:val="p"/>
                      </m:rPr>
                      <a:rPr lang="en-US" altLang="zh-CN" sz="1800" dirty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altLang="zh-CN" sz="1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AED8848-DA47-474F-2429-59773DFCB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387" y="4717003"/>
                <a:ext cx="6096000" cy="463012"/>
              </a:xfrm>
              <a:prstGeom prst="rect">
                <a:avLst/>
              </a:prstGeom>
              <a:blipFill>
                <a:blip r:embed="rId4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0A04E212-47A6-960E-21F7-E0ED55409D77}"/>
              </a:ext>
            </a:extLst>
          </p:cNvPr>
          <p:cNvSpPr txBox="1"/>
          <p:nvPr/>
        </p:nvSpPr>
        <p:spPr>
          <a:xfrm>
            <a:off x="158751" y="1633063"/>
            <a:ext cx="3914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Lepton Flavor violation: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49A67C6-B82C-F98B-B7D6-B908D67A3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712" y="2958175"/>
            <a:ext cx="5754901" cy="166674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404AE4D-572D-C45B-03DA-F21206302862}"/>
              </a:ext>
            </a:extLst>
          </p:cNvPr>
          <p:cNvSpPr txBox="1"/>
          <p:nvPr/>
        </p:nvSpPr>
        <p:spPr>
          <a:xfrm>
            <a:off x="4674046" y="1683884"/>
            <a:ext cx="3914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Dark Matter production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D402C7F-594D-2391-A5A4-99EB7D6BF713}"/>
                  </a:ext>
                </a:extLst>
              </p:cNvPr>
              <p:cNvSpPr txBox="1"/>
              <p:nvPr/>
            </p:nvSpPr>
            <p:spPr>
              <a:xfrm>
                <a:off x="5937238" y="4840240"/>
                <a:ext cx="6096000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800" b="0" i="0" dirty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altLang="zh-CN" sz="1800" i="1" dirty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1800" b="0" i="1" dirty="0" smtClean="0">
                          <a:latin typeface="Cambria Math" panose="02040503050406030204" pitchFamily="18" charset="0"/>
                        </a:rPr>
                        <m:t>𝜉𝜙</m:t>
                      </m:r>
                      <m:r>
                        <a:rPr lang="en-US" altLang="zh-CN" sz="18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800" b="0" i="1" dirty="0" smtClean="0">
                          <a:latin typeface="Cambria Math" panose="02040503050406030204" pitchFamily="18" charset="0"/>
                        </a:rPr>
                        <m:t>: ⟨0|</m:t>
                      </m:r>
                      <m:r>
                        <a:rPr lang="en-US" altLang="zh-CN" sz="1800" b="0" i="0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18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m:rPr>
                          <m:sty m:val="p"/>
                        </m:rPr>
                        <a:rPr lang="en-US" altLang="zh-CN" sz="1800" b="0" i="0" dirty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altLang="zh-CN" sz="1800" b="0" i="1" dirty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CN" sz="1800" b="0" i="0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US" altLang="zh-CN" sz="1800" b="0" i="0" dirty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altLang="zh-CN" sz="1800" i="1" dirty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1800" b="0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altLang="zh-CN" sz="1800" b="0" i="0" dirty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altLang="zh-CN" sz="1800" b="0" i="1" dirty="0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altLang="zh-CN" sz="1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D402C7F-594D-2391-A5A4-99EB7D6BF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238" y="4840240"/>
                <a:ext cx="6096000" cy="507831"/>
              </a:xfrm>
              <a:prstGeom prst="rect">
                <a:avLst/>
              </a:prstGeom>
              <a:blipFill>
                <a:blip r:embed="rId6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9A2320AA-4A4E-7006-93FE-A0CBF2ACBC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8414" y="1078377"/>
            <a:ext cx="2488427" cy="190959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0AA6746-50E4-E11F-093A-30594C65F308}"/>
              </a:ext>
            </a:extLst>
          </p:cNvPr>
          <p:cNvSpPr txBox="1">
            <a:spLocks/>
          </p:cNvSpPr>
          <p:nvPr/>
        </p:nvSpPr>
        <p:spPr bwMode="auto">
          <a:xfrm>
            <a:off x="2185639" y="6338617"/>
            <a:ext cx="7088183" cy="4595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紧密结合实验，精确研究实验所关心的过程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2366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41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粲物理精确计算的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(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一些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)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机遇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0F46544-4B28-3D24-C2A9-22DC0EB99D86}"/>
                  </a:ext>
                </a:extLst>
              </p:cNvPr>
              <p:cNvSpPr txBox="1"/>
              <p:nvPr/>
            </p:nvSpPr>
            <p:spPr>
              <a:xfrm>
                <a:off x="514350" y="1195756"/>
                <a:ext cx="10683039" cy="50864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800" dirty="0"/>
                  <a:t>力耕不欺</a:t>
                </a:r>
                <a:r>
                  <a:rPr lang="en-US" altLang="zh-CN" sz="2800" dirty="0"/>
                  <a:t>: 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/>
                  <a:t>decay constants / form factors</a:t>
                </a: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800" dirty="0"/>
                  <a:t>探骊得珠</a:t>
                </a:r>
                <a:r>
                  <a:rPr lang="en-US" altLang="zh-CN" sz="2800" dirty="0"/>
                  <a:t>: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/>
                  <a:t> Inclusive decays 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/>
                  <a:t> QED</a:t>
                </a:r>
                <a:r>
                  <a:rPr lang="zh-CN" altLang="en-US" sz="2800" dirty="0"/>
                  <a:t>修正</a:t>
                </a:r>
                <a:r>
                  <a:rPr lang="en-US" altLang="zh-CN" sz="28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en-US" altLang="zh-CN" sz="2800" dirty="0"/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/>
                  <a:t> lifetime matrix elements (HQE)</a:t>
                </a: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800" dirty="0"/>
                  <a:t>可望而不可即</a:t>
                </a:r>
                <a:r>
                  <a:rPr lang="en-US" altLang="zh-CN" sz="2800" dirty="0"/>
                  <a:t>: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800" dirty="0"/>
                  <a:t>幂次修正</a:t>
                </a:r>
                <a:r>
                  <a:rPr lang="en-US" altLang="zh-CN" sz="28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800" dirty="0"/>
                  <a:t> </a:t>
                </a:r>
                <a:r>
                  <a:rPr lang="zh-CN" altLang="en-US" sz="2800" dirty="0"/>
                  <a:t>非轻衰变宽度</a:t>
                </a:r>
                <a:endParaRPr lang="en-US" altLang="zh-CN" sz="2800" dirty="0"/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800" dirty="0"/>
                  <a:t>(</a:t>
                </a:r>
                <a:r>
                  <a:rPr lang="zh-CN" altLang="en-US" sz="2800" dirty="0"/>
                  <a:t>不</a:t>
                </a:r>
                <a:r>
                  <a:rPr lang="en-US" altLang="zh-CN" sz="2800" dirty="0"/>
                  <a:t>)</a:t>
                </a:r>
                <a:r>
                  <a:rPr lang="zh-CN" altLang="en-US" sz="2800" dirty="0"/>
                  <a:t>靠谱的搅局</a:t>
                </a:r>
                <a:r>
                  <a:rPr lang="en-US" altLang="zh-CN" sz="2800" dirty="0"/>
                  <a:t>: AI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0F46544-4B28-3D24-C2A9-22DC0EB99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1195756"/>
                <a:ext cx="10683039" cy="5086457"/>
              </a:xfrm>
              <a:prstGeom prst="rect">
                <a:avLst/>
              </a:prstGeom>
              <a:blipFill>
                <a:blip r:embed="rId2"/>
                <a:stretch>
                  <a:fillRect l="-950" b="-2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3392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42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Inclusive decays of heavy mesons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5B8B618-1BE4-4B40-87D6-B96AAE5AA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64" y="4009944"/>
            <a:ext cx="4564352" cy="15149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D6121B2-CD78-E677-5B7A-D640188B1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72" y="3554771"/>
            <a:ext cx="3379756" cy="233924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F656D273-9F9D-0A24-BF0D-C8132CA707A8}"/>
              </a:ext>
            </a:extLst>
          </p:cNvPr>
          <p:cNvSpPr txBox="1"/>
          <p:nvPr/>
        </p:nvSpPr>
        <p:spPr>
          <a:xfrm>
            <a:off x="514350" y="1150989"/>
            <a:ext cx="10592266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400" dirty="0"/>
              <a:t>Importance of inclusive decays:  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400" dirty="0"/>
              <a:t>measurement of CKM 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400" dirty="0"/>
              <a:t> |</a:t>
            </a:r>
            <a:r>
              <a:rPr lang="en-US" altLang="zh-CN" sz="2400" dirty="0" err="1"/>
              <a:t>Vcb</a:t>
            </a:r>
            <a:r>
              <a:rPr lang="en-US" altLang="zh-CN" sz="2400" dirty="0"/>
              <a:t>/</a:t>
            </a:r>
            <a:r>
              <a:rPr lang="en-US" altLang="zh-CN" sz="2400" dirty="0" err="1"/>
              <a:t>Vub</a:t>
            </a:r>
            <a:r>
              <a:rPr lang="en-US" altLang="zh-CN" sz="2400" dirty="0"/>
              <a:t>| puzzle, </a:t>
            </a:r>
            <a:r>
              <a:rPr lang="en-US" altLang="zh-CN" sz="2400" dirty="0">
                <a:solidFill>
                  <a:srgbClr val="FF0000"/>
                </a:solidFill>
              </a:rPr>
              <a:t>(|</a:t>
            </a:r>
            <a:r>
              <a:rPr lang="en-US" altLang="zh-CN" sz="2400" dirty="0" err="1">
                <a:solidFill>
                  <a:srgbClr val="FF0000"/>
                </a:solidFill>
              </a:rPr>
              <a:t>Vcs</a:t>
            </a:r>
            <a:r>
              <a:rPr lang="en-US" altLang="zh-CN" sz="2400" dirty="0">
                <a:solidFill>
                  <a:srgbClr val="FF0000"/>
                </a:solidFill>
              </a:rPr>
              <a:t>|?)</a:t>
            </a:r>
          </a:p>
        </p:txBody>
      </p:sp>
      <p:cxnSp>
        <p:nvCxnSpPr>
          <p:cNvPr id="2" name="直线连接符 2">
            <a:extLst>
              <a:ext uri="{FF2B5EF4-FFF2-40B4-BE49-F238E27FC236}">
                <a16:creationId xmlns:a16="http://schemas.microsoft.com/office/drawing/2014/main" id="{16BC9162-97DC-7795-7155-072C3FCA99F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10483" y="3086100"/>
            <a:ext cx="0" cy="306827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243446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43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Inclusive decays of heavy mesons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5B8B618-1BE4-4B40-87D6-B96AAE5AA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3311403"/>
            <a:ext cx="4282487" cy="14213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596109-6F4B-F5AE-151C-267DF62E4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31" y="1939063"/>
            <a:ext cx="5105400" cy="8001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C65CE11-A2C1-2938-CA8B-E4A344B472AB}"/>
              </a:ext>
            </a:extLst>
          </p:cNvPr>
          <p:cNvSpPr txBox="1"/>
          <p:nvPr/>
        </p:nvSpPr>
        <p:spPr>
          <a:xfrm>
            <a:off x="514351" y="5103942"/>
            <a:ext cx="4282486" cy="587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400" dirty="0"/>
              <a:t>谱函数，无法直接格点计算</a:t>
            </a:r>
            <a:r>
              <a:rPr lang="en-US" altLang="zh-CN" sz="2400" dirty="0"/>
              <a:t>.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98C0B7E-84AF-E34F-C584-A52248CEF3DB}"/>
              </a:ext>
            </a:extLst>
          </p:cNvPr>
          <p:cNvSpPr txBox="1"/>
          <p:nvPr/>
        </p:nvSpPr>
        <p:spPr>
          <a:xfrm>
            <a:off x="6554593" y="3311403"/>
            <a:ext cx="4282486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400" dirty="0"/>
              <a:t>构造虚时矩阵元，该矩阵元可以写成谱函数的卷积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400" dirty="0"/>
              <a:t> </a:t>
            </a:r>
            <a:r>
              <a:rPr lang="zh-CN" altLang="en-US" sz="2400" dirty="0"/>
              <a:t>反问题， 模型依赖</a:t>
            </a:r>
            <a:endParaRPr lang="en-US" altLang="zh-CN" sz="2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0D6FAD7-81A8-8209-A588-4B5A600F64AF}"/>
              </a:ext>
            </a:extLst>
          </p:cNvPr>
          <p:cNvSpPr txBox="1"/>
          <p:nvPr/>
        </p:nvSpPr>
        <p:spPr>
          <a:xfrm>
            <a:off x="6250867" y="5064480"/>
            <a:ext cx="4889939" cy="786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Gambino and Hashimoto, PRL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125, 032001(2020)</a:t>
            </a: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Santis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et.sl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PRL 135, 121901(2025)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D6121B2-CD78-E677-5B7A-D640188B1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16" y="1366823"/>
            <a:ext cx="2809539" cy="1944580"/>
          </a:xfrm>
          <a:prstGeom prst="rect">
            <a:avLst/>
          </a:prstGeom>
        </p:spPr>
      </p:pic>
      <p:cxnSp>
        <p:nvCxnSpPr>
          <p:cNvPr id="2" name="直线连接符 2">
            <a:extLst>
              <a:ext uri="{FF2B5EF4-FFF2-40B4-BE49-F238E27FC236}">
                <a16:creationId xmlns:a16="http://schemas.microsoft.com/office/drawing/2014/main" id="{4C23B342-2DCA-3A8B-2EBD-81EF899717C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94403" y="1366823"/>
            <a:ext cx="0" cy="477122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269349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44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Inclusive decays of heavy mesons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0D6FAD7-81A8-8209-A588-4B5A600F64AF}"/>
                  </a:ext>
                </a:extLst>
              </p:cNvPr>
              <p:cNvSpPr txBox="1"/>
              <p:nvPr/>
            </p:nvSpPr>
            <p:spPr>
              <a:xfrm>
                <a:off x="6106674" y="5894018"/>
                <a:ext cx="4889939" cy="786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𝑋𝑙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𝜈</m:t>
                      </m:r>
                    </m:oMath>
                  </m:oMathPara>
                </a14:m>
                <a:endPara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 </a:t>
                </a:r>
                <a:r>
                  <a:rPr lang="en-US" altLang="zh-CN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Santis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et.sl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 PRL 135, 121901(2025)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0D6FAD7-81A8-8209-A588-4B5A600F6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674" y="5894018"/>
                <a:ext cx="4889939" cy="786754"/>
              </a:xfrm>
              <a:prstGeom prst="rect">
                <a:avLst/>
              </a:prstGeom>
              <a:blipFill>
                <a:blip r:embed="rId2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直线连接符 2">
            <a:extLst>
              <a:ext uri="{FF2B5EF4-FFF2-40B4-BE49-F238E27FC236}">
                <a16:creationId xmlns:a16="http://schemas.microsoft.com/office/drawing/2014/main" id="{4C23B342-2DCA-3A8B-2EBD-81EF899717C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94403" y="1366823"/>
            <a:ext cx="0" cy="477122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2BE07DEB-41EA-3303-5BA0-954EE19C3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562805"/>
            <a:ext cx="5032562" cy="3732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D139FC5-1D98-9350-32AA-68B4DE8B4AA8}"/>
                  </a:ext>
                </a:extLst>
              </p:cNvPr>
              <p:cNvSpPr txBox="1"/>
              <p:nvPr/>
            </p:nvSpPr>
            <p:spPr>
              <a:xfrm>
                <a:off x="219263" y="5680039"/>
                <a:ext cx="6098720" cy="8735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𝑙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𝜈</m:t>
                      </m:r>
                    </m:oMath>
                  </m:oMathPara>
                </a14:m>
                <a:endPara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Gambino and Hashimoto, PRL</a:t>
                </a:r>
                <a:r>
                  <a:rPr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125, 032001(2020)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D139FC5-1D98-9350-32AA-68B4DE8B4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263" y="5680039"/>
                <a:ext cx="6098720" cy="873509"/>
              </a:xfrm>
              <a:prstGeom prst="rect">
                <a:avLst/>
              </a:prstGeom>
              <a:blipFill>
                <a:blip r:embed="rId4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251E22B8-3158-AD58-FDBC-4AF16DE71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121" y="3890224"/>
            <a:ext cx="4207662" cy="1805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1C58501-E021-CDA7-1308-982712ACF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968" y="1106358"/>
            <a:ext cx="4111350" cy="291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101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45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1026250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QED: Radiative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semileptonic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decays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656D273-9F9D-0A24-BF0D-C8132CA707A8}"/>
                  </a:ext>
                </a:extLst>
              </p:cNvPr>
              <p:cNvSpPr txBox="1"/>
              <p:nvPr/>
            </p:nvSpPr>
            <p:spPr>
              <a:xfrm>
                <a:off x="6878720" y="4055217"/>
                <a:ext cx="2787791" cy="1697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en-US" altLang="zh-CN" sz="2400" dirty="0"/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400" dirty="0"/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656D273-9F9D-0A24-BF0D-C8132CA70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720" y="4055217"/>
                <a:ext cx="2787791" cy="1697068"/>
              </a:xfrm>
              <a:prstGeom prst="rect">
                <a:avLst/>
              </a:prstGeom>
              <a:blipFill>
                <a:blip r:embed="rId2"/>
                <a:stretch>
                  <a:fillRect l="-2715" b="-51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0F6C7477-7170-6FEB-CC94-24AB076DC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03" y="1428194"/>
            <a:ext cx="5698643" cy="216510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9203310-10B5-68A7-6334-8BF524F878C1}"/>
              </a:ext>
            </a:extLst>
          </p:cNvPr>
          <p:cNvSpPr txBox="1"/>
          <p:nvPr/>
        </p:nvSpPr>
        <p:spPr>
          <a:xfrm>
            <a:off x="1165820" y="4196950"/>
            <a:ext cx="3108665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400" dirty="0"/>
              <a:t>Virtual corrections</a:t>
            </a:r>
          </a:p>
        </p:txBody>
      </p:sp>
      <p:pic>
        <p:nvPicPr>
          <p:cNvPr id="4" name="图片 3" descr="形状, 箭头&#10;&#10;AI 生成的内容可能不正确。">
            <a:extLst>
              <a:ext uri="{FF2B5EF4-FFF2-40B4-BE49-F238E27FC236}">
                <a16:creationId xmlns:a16="http://schemas.microsoft.com/office/drawing/2014/main" id="{2E829010-C091-FB24-1254-10EC7953D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843" y="1846483"/>
            <a:ext cx="2973642" cy="1557057"/>
          </a:xfrm>
          <a:prstGeom prst="rect">
            <a:avLst/>
          </a:prstGeom>
        </p:spPr>
      </p:pic>
      <p:sp>
        <p:nvSpPr>
          <p:cNvPr id="7" name="任意形状 6">
            <a:extLst>
              <a:ext uri="{FF2B5EF4-FFF2-40B4-BE49-F238E27FC236}">
                <a16:creationId xmlns:a16="http://schemas.microsoft.com/office/drawing/2014/main" id="{87412161-8628-FC83-3F5E-235EF137C39E}"/>
              </a:ext>
            </a:extLst>
          </p:cNvPr>
          <p:cNvSpPr/>
          <p:nvPr/>
        </p:nvSpPr>
        <p:spPr>
          <a:xfrm>
            <a:off x="2093755" y="2416629"/>
            <a:ext cx="94951" cy="489857"/>
          </a:xfrm>
          <a:custGeom>
            <a:avLst/>
            <a:gdLst>
              <a:gd name="connsiteX0" fmla="*/ 94274 w 94951"/>
              <a:gd name="connsiteY0" fmla="*/ 0 h 489857"/>
              <a:gd name="connsiteX1" fmla="*/ 61616 w 94951"/>
              <a:gd name="connsiteY1" fmla="*/ 146957 h 489857"/>
              <a:gd name="connsiteX2" fmla="*/ 77945 w 94951"/>
              <a:gd name="connsiteY2" fmla="*/ 195942 h 489857"/>
              <a:gd name="connsiteX3" fmla="*/ 12631 w 94951"/>
              <a:gd name="connsiteY3" fmla="*/ 277585 h 489857"/>
              <a:gd name="connsiteX4" fmla="*/ 61616 w 94951"/>
              <a:gd name="connsiteY4" fmla="*/ 261257 h 489857"/>
              <a:gd name="connsiteX5" fmla="*/ 94274 w 94951"/>
              <a:gd name="connsiteY5" fmla="*/ 293914 h 489857"/>
              <a:gd name="connsiteX6" fmla="*/ 77945 w 94951"/>
              <a:gd name="connsiteY6" fmla="*/ 489857 h 4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951" h="489857">
                <a:moveTo>
                  <a:pt x="94274" y="0"/>
                </a:moveTo>
                <a:cubicBezTo>
                  <a:pt x="-44961" y="194929"/>
                  <a:pt x="-6969" y="61227"/>
                  <a:pt x="61616" y="146957"/>
                </a:cubicBezTo>
                <a:cubicBezTo>
                  <a:pt x="72368" y="160397"/>
                  <a:pt x="72502" y="179614"/>
                  <a:pt x="77945" y="195942"/>
                </a:cubicBezTo>
                <a:cubicBezTo>
                  <a:pt x="69115" y="204772"/>
                  <a:pt x="5766" y="263854"/>
                  <a:pt x="12631" y="277585"/>
                </a:cubicBezTo>
                <a:cubicBezTo>
                  <a:pt x="20328" y="292980"/>
                  <a:pt x="45288" y="266700"/>
                  <a:pt x="61616" y="261257"/>
                </a:cubicBezTo>
                <a:cubicBezTo>
                  <a:pt x="72502" y="272143"/>
                  <a:pt x="93177" y="278558"/>
                  <a:pt x="94274" y="293914"/>
                </a:cubicBezTo>
                <a:cubicBezTo>
                  <a:pt x="98944" y="359288"/>
                  <a:pt x="77945" y="489857"/>
                  <a:pt x="77945" y="48985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8" name="直线连接符 2">
            <a:extLst>
              <a:ext uri="{FF2B5EF4-FFF2-40B4-BE49-F238E27FC236}">
                <a16:creationId xmlns:a16="http://schemas.microsoft.com/office/drawing/2014/main" id="{A85CBE6D-5989-588E-57E8-58A32C4528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99957" y="1428194"/>
            <a:ext cx="0" cy="477122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041531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46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Radiative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semileptonic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decays of heavy mesons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1FDBC22-A584-5611-83E0-1F4E183A9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4" y="1486021"/>
            <a:ext cx="5174949" cy="11509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BE95608-9165-6301-F19E-A166ED3C5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4" y="2587804"/>
            <a:ext cx="5507831" cy="8411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789BFBA-6716-0540-C3CF-B55B40B02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7" y="4054363"/>
            <a:ext cx="5004122" cy="10289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6533B9B-4887-F09B-2890-AACA8F742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6" y="5099039"/>
            <a:ext cx="4903566" cy="6371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3CFAC88-79B4-EA77-E3FE-27A95DFA41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15" y="5770643"/>
            <a:ext cx="3746500" cy="736600"/>
          </a:xfrm>
          <a:prstGeom prst="rect">
            <a:avLst/>
          </a:prstGeom>
        </p:spPr>
      </p:pic>
      <p:cxnSp>
        <p:nvCxnSpPr>
          <p:cNvPr id="2" name="直线连接符 2">
            <a:extLst>
              <a:ext uri="{FF2B5EF4-FFF2-40B4-BE49-F238E27FC236}">
                <a16:creationId xmlns:a16="http://schemas.microsoft.com/office/drawing/2014/main" id="{4486C9E3-FD87-7CA9-1932-A0C1F5C46F5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14350" y="3830324"/>
            <a:ext cx="548958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5CC307ED-C437-C6E8-0F85-F1EB11A7C6F4}"/>
              </a:ext>
            </a:extLst>
          </p:cNvPr>
          <p:cNvSpPr txBox="1"/>
          <p:nvPr/>
        </p:nvSpPr>
        <p:spPr>
          <a:xfrm>
            <a:off x="7015587" y="6138943"/>
            <a:ext cx="6098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Christ, et.al, 2510.26993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CEA8A47-F12F-08E0-4F09-3A6EFB3B51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210" y="1245428"/>
            <a:ext cx="6166028" cy="461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21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47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Radiative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semileptonic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decays of Heavy mesons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A151FE-F951-6BF2-EF6B-12FBDFF29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806" y="1703123"/>
            <a:ext cx="3422021" cy="318423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B370249-45AF-F8FE-5281-D96F8DC083C7}"/>
              </a:ext>
            </a:extLst>
          </p:cNvPr>
          <p:cNvSpPr txBox="1"/>
          <p:nvPr/>
        </p:nvSpPr>
        <p:spPr>
          <a:xfrm>
            <a:off x="1278278" y="4823083"/>
            <a:ext cx="7796274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reconstruction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reconstruction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B956404-1031-B23F-210D-16122A1F79C7}"/>
              </a:ext>
            </a:extLst>
          </p:cNvPr>
          <p:cNvSpPr txBox="1"/>
          <p:nvPr/>
        </p:nvSpPr>
        <p:spPr>
          <a:xfrm>
            <a:off x="514350" y="1463382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Infinite-Volume Reconstruction</a:t>
            </a:r>
            <a:r>
              <a:rPr lang="en-US" altLang="zh-CN" dirty="0"/>
              <a:t> (IVR): 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BFAB7B1-D970-29CF-7A30-E8CD51A3A7E5}"/>
              </a:ext>
            </a:extLst>
          </p:cNvPr>
          <p:cNvSpPr txBox="1"/>
          <p:nvPr/>
        </p:nvSpPr>
        <p:spPr>
          <a:xfrm>
            <a:off x="3046634" y="6200755"/>
            <a:ext cx="6098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Christ, et.al, 2510.26993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220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48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Radiative </a:t>
            </a:r>
            <a:r>
              <a:rPr lang="en-US" altLang="zh-CN" b="1" dirty="0" err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semileptonic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decays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CC307ED-C437-C6E8-0F85-F1EB11A7C6F4}"/>
                  </a:ext>
                </a:extLst>
              </p:cNvPr>
              <p:cNvSpPr txBox="1"/>
              <p:nvPr/>
            </p:nvSpPr>
            <p:spPr>
              <a:xfrm>
                <a:off x="2306862" y="5668109"/>
                <a:ext cx="609872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" altLang="zh-CN" sz="2400" b="0" i="1" u="none" strike="noStrike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u="none" strike="noStrike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2400" b="0" i="1" u="none" strike="noStrike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" altLang="zh-CN" sz="2400" b="0" i="1" u="none" strike="noStrike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" altLang="zh-CN" sz="2400" b="0" i="1" u="none" strike="noStrike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r>
                        <a:rPr lang="en-US" altLang="zh-CN" sz="2400" b="0" i="1" u="none" strike="noStrike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altLang="zh-CN" sz="2400" b="0" i="1" u="none" strike="noStrike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𝜈</m:t>
                      </m:r>
                    </m:oMath>
                  </m:oMathPara>
                </a14:m>
                <a:endParaRPr lang="en-US" altLang="zh-CN" sz="2400" b="0" i="1" u="none" strike="noStrike" dirty="0">
                  <a:effectLst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" altLang="zh-CN" sz="2400" b="0" i="1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PRD</a:t>
                </a:r>
                <a:r>
                  <a:rPr lang="en" altLang="zh-CN" sz="2400" b="0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108,074505(2023)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CC307ED-C437-C6E8-0F85-F1EB11A7C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862" y="5668109"/>
                <a:ext cx="6098720" cy="830997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F4D1A4A5-687F-1E5F-1921-3B0BD3225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57" y="1864320"/>
            <a:ext cx="5937250" cy="312935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515538-08B8-B0A9-C9F5-9580FE76E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96" y="1340595"/>
            <a:ext cx="4205367" cy="41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411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49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32413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Lifetime matrix element: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2F29F6-2452-8FE6-7FAB-57A2150F7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67" y="1150989"/>
            <a:ext cx="9199283" cy="5237382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4B379C10-1C10-0344-278B-B983A348F37A}"/>
              </a:ext>
            </a:extLst>
          </p:cNvPr>
          <p:cNvSpPr txBox="1">
            <a:spLocks/>
          </p:cNvSpPr>
          <p:nvPr/>
        </p:nvSpPr>
        <p:spPr bwMode="auto">
          <a:xfrm>
            <a:off x="9017844" y="4206606"/>
            <a:ext cx="3174156" cy="21817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拓展理论方法的适用性，把之前不能做的变成能做，把做不好的变成做好</a:t>
            </a:r>
            <a:endParaRPr lang="en-US" altLang="zh-CN" sz="24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B86829CB-553E-E207-E861-A66AA94AC223}"/>
              </a:ext>
            </a:extLst>
          </p:cNvPr>
          <p:cNvSpPr txBox="1">
            <a:spLocks/>
          </p:cNvSpPr>
          <p:nvPr/>
        </p:nvSpPr>
        <p:spPr bwMode="auto">
          <a:xfrm>
            <a:off x="9099312" y="1874066"/>
            <a:ext cx="2933926" cy="20872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HQE</a:t>
            </a: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后，需要用</a:t>
            </a:r>
            <a:r>
              <a:rPr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HQET</a:t>
            </a: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算符</a:t>
            </a:r>
            <a:endParaRPr lang="en-US" altLang="zh-CN" sz="24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多夸克算符的重整化</a:t>
            </a:r>
            <a:endParaRPr lang="en-US" altLang="zh-CN" sz="24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6235498-2993-F22C-C054-1F37FFF483C8}"/>
              </a:ext>
            </a:extLst>
          </p:cNvPr>
          <p:cNvSpPr txBox="1"/>
          <p:nvPr/>
        </p:nvSpPr>
        <p:spPr>
          <a:xfrm>
            <a:off x="2977237" y="6389693"/>
            <a:ext cx="6237514" cy="380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zh-CN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From</a:t>
            </a:r>
            <a:r>
              <a:rPr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A. Lenz</a:t>
            </a:r>
            <a:endParaRPr lang="en-US" altLang="zh-CN" sz="18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522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3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4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3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86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1" y="6027003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1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44076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34167" y="4870580"/>
            <a:ext cx="98262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905399" y="6027860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3200" b="0" i="1" kern="12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en-US" altLang="zh-CN" sz="3200" b="0" kern="1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399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t="-4478"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BECCD796-F13C-A3A6-BB01-6B2A37E92AF6}"/>
              </a:ext>
            </a:extLst>
          </p:cNvPr>
          <p:cNvSpPr txBox="1"/>
          <p:nvPr/>
        </p:nvSpPr>
        <p:spPr>
          <a:xfrm>
            <a:off x="7726746" y="4571922"/>
            <a:ext cx="3909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39 (1977) 252-255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D04FB2A-3131-684B-5063-4F8351315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734" y="2719080"/>
            <a:ext cx="4994403" cy="18246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397D20D-9800-B2F0-4134-CDEF45B18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5479" y="1066550"/>
            <a:ext cx="4727548" cy="3530888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51775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0B235E32-B9D1-195A-2557-B450054F1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</a:t>
            </a:fld>
            <a:endParaRPr kumimoji="0"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37CB7CD-E141-9C88-17F6-EA41B8420F9F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</p:spTree>
    <p:extLst>
      <p:ext uri="{BB962C8B-B14F-4D97-AF65-F5344CB8AC3E}">
        <p14:creationId xmlns:p14="http://schemas.microsoft.com/office/powerpoint/2010/main" val="33476678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C095A-3E50-EF8A-14FB-C1FC2F64C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>
            <a:extLst>
              <a:ext uri="{FF2B5EF4-FFF2-40B4-BE49-F238E27FC236}">
                <a16:creationId xmlns:a16="http://schemas.microsoft.com/office/drawing/2014/main" id="{111E71FF-D3EC-E037-AE71-0EC156A23887}"/>
              </a:ext>
            </a:extLst>
          </p:cNvPr>
          <p:cNvSpPr txBox="1"/>
          <p:nvPr/>
        </p:nvSpPr>
        <p:spPr>
          <a:xfrm>
            <a:off x="717342" y="933313"/>
            <a:ext cx="10250294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理论物理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计算物理领域科研痛点：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理论高度抽象，灵感产生高度依赖研究者的经验、直觉与洞察</a:t>
            </a:r>
            <a:endParaRPr lang="en-US" altLang="zh-CN" b="1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重复性劳动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占据研究时间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从想法到可验证结果的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链条极长</a:t>
            </a:r>
            <a:endParaRPr lang="zh-CN" altLang="en-US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D195994-6F84-080D-8E90-F03957B08B5A}"/>
              </a:ext>
            </a:extLst>
          </p:cNvPr>
          <p:cNvSpPr txBox="1"/>
          <p:nvPr/>
        </p:nvSpPr>
        <p:spPr>
          <a:xfrm>
            <a:off x="798983" y="2994637"/>
            <a:ext cx="10862646" cy="3731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模仿物理学家思维范式，实现任务拆分与物理图像的提取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Paper</a:t>
            </a:r>
            <a:r>
              <a:rPr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Search</a:t>
            </a:r>
            <a:r>
              <a:rPr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Master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的基础上，实现相关</a:t>
            </a:r>
            <a:r>
              <a:rPr lang="zh-CN" altLang="en-US" sz="20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论文精确检索与信息提取</a:t>
            </a:r>
            <a:endParaRPr lang="en-US" altLang="zh-CN" sz="2000" b="1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lang="en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ML Master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的基础上，实现基于</a:t>
            </a:r>
            <a:r>
              <a:rPr lang="en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Monte Carlo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树搜索</a:t>
            </a:r>
            <a:r>
              <a:rPr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MCTS</a:t>
            </a:r>
            <a:r>
              <a:rPr lang="zh-CN" altLang="en-US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与多智能体分级协作的子任务调度与迭代求解，平衡探索与效率</a:t>
            </a:r>
            <a:endParaRPr lang="en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" sz="20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自进化</a:t>
            </a:r>
            <a:r>
              <a:rPr lang="zh-CN" altLang="en-US" sz="20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知识库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专家主动注入先验知识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成功案例总结，复用已验证的路径提升决策稳定性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从检索到的论文中提取的定性与定量信息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右箭头 3">
            <a:extLst>
              <a:ext uri="{FF2B5EF4-FFF2-40B4-BE49-F238E27FC236}">
                <a16:creationId xmlns:a16="http://schemas.microsoft.com/office/drawing/2014/main" id="{62AD7863-A4BF-3FAD-884C-3BB3A4FBC090}"/>
              </a:ext>
            </a:extLst>
          </p:cNvPr>
          <p:cNvSpPr/>
          <p:nvPr/>
        </p:nvSpPr>
        <p:spPr>
          <a:xfrm>
            <a:off x="2102029" y="2707588"/>
            <a:ext cx="468052" cy="230422"/>
          </a:xfrm>
          <a:prstGeom prst="rightArrow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20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7762CA3-7D00-6AFA-4C81-6C26771AB043}"/>
              </a:ext>
            </a:extLst>
          </p:cNvPr>
          <p:cNvSpPr txBox="1"/>
          <p:nvPr/>
        </p:nvSpPr>
        <p:spPr>
          <a:xfrm>
            <a:off x="2242271" y="2379789"/>
            <a:ext cx="6172200" cy="614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PhysMaster</a:t>
            </a:r>
            <a:r>
              <a:rPr kumimoji="1" lang="zh-CN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en-US" sz="20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精通理论与计算的自主物理学家</a:t>
            </a:r>
            <a:endParaRPr lang="en-US" altLang="zh-CN" sz="2000" b="1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2D8FE89F-172B-D301-2FE6-B391214765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6803" y="916984"/>
            <a:ext cx="12192000" cy="3175"/>
          </a:xfrm>
          <a:prstGeom prst="line">
            <a:avLst/>
          </a:prstGeom>
          <a:noFill/>
          <a:ln w="57150">
            <a:solidFill>
              <a:schemeClr val="accent6">
                <a:lumMod val="5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07EE9315-1677-C5BB-CBD9-F91D0F3C5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342" y="175489"/>
            <a:ext cx="11960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latin typeface="Adobe 黑体 Std R" charset="-122"/>
                <a:ea typeface="Adobe 黑体 Std R" charset="-122"/>
              </a:rPr>
              <a:t>AI</a:t>
            </a:r>
            <a:r>
              <a:rPr kumimoji="0" lang="zh-CN" altLang="en-US" b="1" dirty="0">
                <a:latin typeface="Adobe 黑体 Std R" charset="-122"/>
                <a:ea typeface="Adobe 黑体 Std R" charset="-122"/>
              </a:rPr>
              <a:t>赋能理论物理研究：</a:t>
            </a:r>
            <a:r>
              <a:rPr kumimoji="0" lang="zh-CN" altLang="en-US" sz="2800" b="1" dirty="0">
                <a:ea typeface="Adobe 黑体 Std R" charset="-122"/>
              </a:rPr>
              <a:t>人工智能体</a:t>
            </a:r>
            <a:r>
              <a:rPr lang="en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PhysMaster</a:t>
            </a:r>
            <a:endParaRPr kumimoji="0" lang="zh-CN" altLang="en-US" b="1" dirty="0">
              <a:ea typeface="Adobe 黑体 Std R" charset="-122"/>
            </a:endParaRP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65E5AEB-5667-DC4A-72C9-C5822AFDD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50</a:t>
            </a:fld>
            <a:endParaRPr kumimoji="0" lang="zh-CN" altLang="en-US" sz="280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33B9F78-AFB0-48E1-94C1-26AF9C7E51E6}"/>
              </a:ext>
            </a:extLst>
          </p:cNvPr>
          <p:cNvSpPr/>
          <p:nvPr/>
        </p:nvSpPr>
        <p:spPr>
          <a:xfrm>
            <a:off x="204187" y="328474"/>
            <a:ext cx="292964" cy="31619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9523811-DC62-6610-9AF5-E148D1D6B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68" y="923115"/>
            <a:ext cx="10087658" cy="564197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113F990-CBD7-AD1A-0C61-184458BCC0E6}"/>
              </a:ext>
            </a:extLst>
          </p:cNvPr>
          <p:cNvSpPr txBox="1"/>
          <p:nvPr/>
        </p:nvSpPr>
        <p:spPr>
          <a:xfrm>
            <a:off x="4921463" y="1032578"/>
            <a:ext cx="2489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2512.19799</a:t>
            </a:r>
          </a:p>
        </p:txBody>
      </p:sp>
    </p:spTree>
    <p:extLst>
      <p:ext uri="{BB962C8B-B14F-4D97-AF65-F5344CB8AC3E}">
        <p14:creationId xmlns:p14="http://schemas.microsoft.com/office/powerpoint/2010/main" val="394395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FBFEFF0B-76A3-EDE4-8B88-CD6F66994A61}"/>
              </a:ext>
            </a:extLst>
          </p:cNvPr>
          <p:cNvCxnSpPr>
            <a:cxnSpLocks/>
          </p:cNvCxnSpPr>
          <p:nvPr/>
        </p:nvCxnSpPr>
        <p:spPr>
          <a:xfrm>
            <a:off x="8333104" y="5000784"/>
            <a:ext cx="1014150" cy="7785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80ED4F6A-C90A-D2D2-5881-844F0D511BB2}"/>
              </a:ext>
            </a:extLst>
          </p:cNvPr>
          <p:cNvCxnSpPr>
            <a:cxnSpLocks/>
            <a:stCxn id="6" idx="4"/>
            <a:endCxn id="8" idx="7"/>
          </p:cNvCxnSpPr>
          <p:nvPr/>
        </p:nvCxnSpPr>
        <p:spPr>
          <a:xfrm flipH="1">
            <a:off x="5437505" y="1473130"/>
            <a:ext cx="586885" cy="689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>
            <a:extLst>
              <a:ext uri="{FF2B5EF4-FFF2-40B4-BE49-F238E27FC236}">
                <a16:creationId xmlns:a16="http://schemas.microsoft.com/office/drawing/2014/main" id="{B080C150-5882-22F9-7AE2-AA3ED93E2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5252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Phys</a:t>
            </a:r>
            <a:r>
              <a:rPr lang="en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Master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：极致“</a:t>
            </a:r>
            <a:r>
              <a:rPr lang="zh-C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广度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+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深度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”探索</a:t>
            </a:r>
            <a:endParaRPr lang="zh-CN" altLang="en-US" sz="2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Gill Sans MT" panose="020B0502020104020203" charset="0"/>
              <a:sym typeface="+mn-ea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BD6368E8-7516-03F3-11DE-28A5926EE7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6803" y="612186"/>
            <a:ext cx="12192000" cy="3175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B19AA6E-0B92-EA8E-AC14-F5752B6F0BB5}"/>
              </a:ext>
            </a:extLst>
          </p:cNvPr>
          <p:cNvSpPr txBox="1"/>
          <p:nvPr/>
        </p:nvSpPr>
        <p:spPr>
          <a:xfrm>
            <a:off x="736653" y="992802"/>
            <a:ext cx="167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Start(Input ):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73731BC-20FB-B695-BC87-D9AC14B9DB1E}"/>
              </a:ext>
            </a:extLst>
          </p:cNvPr>
          <p:cNvCxnSpPr>
            <a:cxnSpLocks/>
            <a:stCxn id="6" idx="4"/>
            <a:endCxn id="9" idx="1"/>
          </p:cNvCxnSpPr>
          <p:nvPr/>
        </p:nvCxnSpPr>
        <p:spPr>
          <a:xfrm>
            <a:off x="6024390" y="1473130"/>
            <a:ext cx="619542" cy="689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F12DB6C-4830-08D2-835A-677538C3E758}"/>
              </a:ext>
            </a:extLst>
          </p:cNvPr>
          <p:cNvCxnSpPr>
            <a:cxnSpLocks/>
            <a:stCxn id="8" idx="4"/>
            <a:endCxn id="15" idx="0"/>
          </p:cNvCxnSpPr>
          <p:nvPr/>
        </p:nvCxnSpPr>
        <p:spPr>
          <a:xfrm flipH="1">
            <a:off x="5259669" y="2572587"/>
            <a:ext cx="2721" cy="768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80B6ED7-3FA5-3E2C-7B3C-28DB4C9557F0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6819047" y="2572587"/>
            <a:ext cx="2721" cy="768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FE90A049-A81E-F473-78F8-6A99D91644C9}"/>
              </a:ext>
            </a:extLst>
          </p:cNvPr>
          <p:cNvCxnSpPr>
            <a:cxnSpLocks/>
            <a:stCxn id="9" idx="5"/>
            <a:endCxn id="24" idx="1"/>
          </p:cNvCxnSpPr>
          <p:nvPr/>
        </p:nvCxnSpPr>
        <p:spPr>
          <a:xfrm>
            <a:off x="6994162" y="2502244"/>
            <a:ext cx="1033200" cy="9096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F97C9DA3-BAC3-14D8-3697-97BA8F0F6C0F}"/>
              </a:ext>
            </a:extLst>
          </p:cNvPr>
          <p:cNvCxnSpPr>
            <a:cxnSpLocks/>
          </p:cNvCxnSpPr>
          <p:nvPr/>
        </p:nvCxnSpPr>
        <p:spPr>
          <a:xfrm flipH="1">
            <a:off x="6809105" y="3821857"/>
            <a:ext cx="2721" cy="768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乘号 29">
            <a:extLst>
              <a:ext uri="{FF2B5EF4-FFF2-40B4-BE49-F238E27FC236}">
                <a16:creationId xmlns:a16="http://schemas.microsoft.com/office/drawing/2014/main" id="{8DBEDD29-2B1D-5FD6-AFE0-38DEEC96D921}"/>
              </a:ext>
            </a:extLst>
          </p:cNvPr>
          <p:cNvSpPr/>
          <p:nvPr/>
        </p:nvSpPr>
        <p:spPr>
          <a:xfrm>
            <a:off x="6635587" y="4424069"/>
            <a:ext cx="338582" cy="343812"/>
          </a:xfrm>
          <a:prstGeom prst="mathMultiply">
            <a:avLst>
              <a:gd name="adj1" fmla="val 1036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87A39EB0-A183-BF42-6714-A877FA9AEA67}"/>
              </a:ext>
            </a:extLst>
          </p:cNvPr>
          <p:cNvCxnSpPr>
            <a:cxnSpLocks/>
          </p:cNvCxnSpPr>
          <p:nvPr/>
        </p:nvCxnSpPr>
        <p:spPr>
          <a:xfrm flipH="1">
            <a:off x="5259669" y="3821857"/>
            <a:ext cx="2721" cy="768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64C7EE7A-E936-F3FB-D519-3E8FAB1959A2}"/>
              </a:ext>
            </a:extLst>
          </p:cNvPr>
          <p:cNvCxnSpPr>
            <a:cxnSpLocks/>
          </p:cNvCxnSpPr>
          <p:nvPr/>
        </p:nvCxnSpPr>
        <p:spPr>
          <a:xfrm flipH="1">
            <a:off x="8192244" y="3821857"/>
            <a:ext cx="2721" cy="768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495BF7F0-6842-5757-F149-0943C3753441}"/>
              </a:ext>
            </a:extLst>
          </p:cNvPr>
          <p:cNvCxnSpPr>
            <a:cxnSpLocks/>
            <a:stCxn id="36" idx="7"/>
            <a:endCxn id="15" idx="3"/>
          </p:cNvCxnSpPr>
          <p:nvPr/>
        </p:nvCxnSpPr>
        <p:spPr>
          <a:xfrm flipV="1">
            <a:off x="4166127" y="3751515"/>
            <a:ext cx="918427" cy="9096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392DD672-3579-46EE-E02A-AE6C87670E71}"/>
              </a:ext>
            </a:extLst>
          </p:cNvPr>
          <p:cNvCxnSpPr>
            <a:cxnSpLocks/>
          </p:cNvCxnSpPr>
          <p:nvPr/>
        </p:nvCxnSpPr>
        <p:spPr>
          <a:xfrm flipH="1">
            <a:off x="3991012" y="5071127"/>
            <a:ext cx="2721" cy="768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乘号 40">
            <a:extLst>
              <a:ext uri="{FF2B5EF4-FFF2-40B4-BE49-F238E27FC236}">
                <a16:creationId xmlns:a16="http://schemas.microsoft.com/office/drawing/2014/main" id="{C8334BED-A52D-FC5A-71BE-354367540859}"/>
              </a:ext>
            </a:extLst>
          </p:cNvPr>
          <p:cNvSpPr/>
          <p:nvPr/>
        </p:nvSpPr>
        <p:spPr>
          <a:xfrm>
            <a:off x="3827545" y="5668163"/>
            <a:ext cx="338582" cy="343812"/>
          </a:xfrm>
          <a:prstGeom prst="mathMultiply">
            <a:avLst>
              <a:gd name="adj1" fmla="val 1036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0279C4FA-6248-540D-9461-A98F78B21203}"/>
              </a:ext>
            </a:extLst>
          </p:cNvPr>
          <p:cNvCxnSpPr>
            <a:cxnSpLocks/>
          </p:cNvCxnSpPr>
          <p:nvPr/>
        </p:nvCxnSpPr>
        <p:spPr>
          <a:xfrm flipH="1">
            <a:off x="5256948" y="5071127"/>
            <a:ext cx="2721" cy="768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781BB59A-5AED-0333-90C2-B553A3F631F3}"/>
              </a:ext>
            </a:extLst>
          </p:cNvPr>
          <p:cNvCxnSpPr>
            <a:cxnSpLocks/>
          </p:cNvCxnSpPr>
          <p:nvPr/>
        </p:nvCxnSpPr>
        <p:spPr>
          <a:xfrm flipH="1">
            <a:off x="8181178" y="5071127"/>
            <a:ext cx="2721" cy="768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DC819A55-967E-16A3-C1FA-66119D692BA1}"/>
              </a:ext>
            </a:extLst>
          </p:cNvPr>
          <p:cNvSpPr txBox="1"/>
          <p:nvPr/>
        </p:nvSpPr>
        <p:spPr>
          <a:xfrm rot="5400000">
            <a:off x="5122786" y="5771235"/>
            <a:ext cx="60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/>
              <a:t>…</a:t>
            </a:r>
            <a:endParaRPr lang="zh-CN" altLang="en-US" sz="4800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91D6BF6F-1871-EE61-DD85-9BD07F6BB782}"/>
              </a:ext>
            </a:extLst>
          </p:cNvPr>
          <p:cNvSpPr txBox="1"/>
          <p:nvPr/>
        </p:nvSpPr>
        <p:spPr>
          <a:xfrm rot="5400000">
            <a:off x="8065596" y="5771234"/>
            <a:ext cx="60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/>
              <a:t>…</a:t>
            </a:r>
            <a:endParaRPr lang="zh-CN" altLang="en-US" sz="4800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05B490C-5A90-DF6B-8EC2-376673AC3BD5}"/>
              </a:ext>
            </a:extLst>
          </p:cNvPr>
          <p:cNvSpPr txBox="1"/>
          <p:nvPr/>
        </p:nvSpPr>
        <p:spPr>
          <a:xfrm rot="5400000">
            <a:off x="9296986" y="5771234"/>
            <a:ext cx="60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/>
              <a:t>…</a:t>
            </a:r>
            <a:endParaRPr lang="zh-CN" altLang="en-US" sz="4800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71302007-2C5F-2B01-2487-3A7875238536}"/>
              </a:ext>
            </a:extLst>
          </p:cNvPr>
          <p:cNvSpPr txBox="1"/>
          <p:nvPr/>
        </p:nvSpPr>
        <p:spPr>
          <a:xfrm>
            <a:off x="736653" y="1932312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Depth1: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9FEC6D3-0C45-64F9-27E6-9F2EEB6C8E46}"/>
              </a:ext>
            </a:extLst>
          </p:cNvPr>
          <p:cNvSpPr txBox="1"/>
          <p:nvPr/>
        </p:nvSpPr>
        <p:spPr>
          <a:xfrm>
            <a:off x="736651" y="3250069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Depth2: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EC851C5-3979-3729-4195-DE7F08EE47D5}"/>
              </a:ext>
            </a:extLst>
          </p:cNvPr>
          <p:cNvSpPr txBox="1"/>
          <p:nvPr/>
        </p:nvSpPr>
        <p:spPr>
          <a:xfrm>
            <a:off x="736652" y="4567826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Depth3: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08A4C04-B3E2-17E1-44B4-D678CB7A5570}"/>
              </a:ext>
            </a:extLst>
          </p:cNvPr>
          <p:cNvSpPr txBox="1"/>
          <p:nvPr/>
        </p:nvSpPr>
        <p:spPr>
          <a:xfrm>
            <a:off x="1309420" y="2618503"/>
            <a:ext cx="8654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Score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D1E718C9-CC3F-3BF3-E3AC-64EB237AC497}"/>
              </a:ext>
            </a:extLst>
          </p:cNvPr>
          <p:cNvCxnSpPr/>
          <p:nvPr/>
        </p:nvCxnSpPr>
        <p:spPr>
          <a:xfrm>
            <a:off x="1201302" y="2459769"/>
            <a:ext cx="0" cy="6456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2D84EBA2-41DC-B9FE-560C-85700878B309}"/>
              </a:ext>
            </a:extLst>
          </p:cNvPr>
          <p:cNvSpPr txBox="1"/>
          <p:nvPr/>
        </p:nvSpPr>
        <p:spPr>
          <a:xfrm>
            <a:off x="1309420" y="3939725"/>
            <a:ext cx="8654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Score</a:t>
            </a: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1747F444-B014-9004-0EF0-7D1911CC1142}"/>
              </a:ext>
            </a:extLst>
          </p:cNvPr>
          <p:cNvCxnSpPr/>
          <p:nvPr/>
        </p:nvCxnSpPr>
        <p:spPr>
          <a:xfrm>
            <a:off x="1201302" y="3780991"/>
            <a:ext cx="0" cy="6456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ECA999CE-F2D4-3359-7C69-38B609C9FFBE}"/>
              </a:ext>
            </a:extLst>
          </p:cNvPr>
          <p:cNvSpPr txBox="1"/>
          <p:nvPr/>
        </p:nvSpPr>
        <p:spPr>
          <a:xfrm>
            <a:off x="1309420" y="5257483"/>
            <a:ext cx="8654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Score</a:t>
            </a: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5E5D505D-8419-9704-9A37-CEA66A31AF24}"/>
              </a:ext>
            </a:extLst>
          </p:cNvPr>
          <p:cNvCxnSpPr/>
          <p:nvPr/>
        </p:nvCxnSpPr>
        <p:spPr>
          <a:xfrm>
            <a:off x="1201302" y="5098749"/>
            <a:ext cx="0" cy="6456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85E80E52-16D0-9F62-F8E6-DC9B794F130B}"/>
              </a:ext>
            </a:extLst>
          </p:cNvPr>
          <p:cNvSpPr txBox="1"/>
          <p:nvPr/>
        </p:nvSpPr>
        <p:spPr>
          <a:xfrm rot="5400000">
            <a:off x="1084342" y="5771235"/>
            <a:ext cx="60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/>
              <a:t>…</a:t>
            </a:r>
            <a:endParaRPr lang="zh-CN" altLang="en-US" sz="4800" dirty="0"/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DC2AA719-B20E-BD1F-D6EB-9D4342C414AB}"/>
              </a:ext>
            </a:extLst>
          </p:cNvPr>
          <p:cNvCxnSpPr>
            <a:cxnSpLocks/>
          </p:cNvCxnSpPr>
          <p:nvPr/>
        </p:nvCxnSpPr>
        <p:spPr>
          <a:xfrm>
            <a:off x="1193280" y="1473130"/>
            <a:ext cx="0" cy="4591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椭圆 5">
            <a:extLst>
              <a:ext uri="{FF2B5EF4-FFF2-40B4-BE49-F238E27FC236}">
                <a16:creationId xmlns:a16="http://schemas.microsoft.com/office/drawing/2014/main" id="{4D65DE32-95C0-C035-3789-1958C0AF81E1}"/>
              </a:ext>
            </a:extLst>
          </p:cNvPr>
          <p:cNvSpPr/>
          <p:nvPr/>
        </p:nvSpPr>
        <p:spPr>
          <a:xfrm>
            <a:off x="5776740" y="992801"/>
            <a:ext cx="495300" cy="4803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0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BFA7709-748C-C5EE-DE99-DF8ED17A86B3}"/>
              </a:ext>
            </a:extLst>
          </p:cNvPr>
          <p:cNvSpPr/>
          <p:nvPr/>
        </p:nvSpPr>
        <p:spPr>
          <a:xfrm>
            <a:off x="5014740" y="2092258"/>
            <a:ext cx="495300" cy="4803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1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386F2362-D1AC-7F1B-A491-B8BF39DF540E}"/>
              </a:ext>
            </a:extLst>
          </p:cNvPr>
          <p:cNvSpPr/>
          <p:nvPr/>
        </p:nvSpPr>
        <p:spPr>
          <a:xfrm>
            <a:off x="6571397" y="2092258"/>
            <a:ext cx="495300" cy="4803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2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B895C712-B444-0C2F-5708-B6BAB8708669}"/>
              </a:ext>
            </a:extLst>
          </p:cNvPr>
          <p:cNvSpPr/>
          <p:nvPr/>
        </p:nvSpPr>
        <p:spPr>
          <a:xfrm>
            <a:off x="5012019" y="3341529"/>
            <a:ext cx="495300" cy="4803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3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0065FC4-5CA2-F37D-ED88-8C314FBD6E6E}"/>
              </a:ext>
            </a:extLst>
          </p:cNvPr>
          <p:cNvSpPr/>
          <p:nvPr/>
        </p:nvSpPr>
        <p:spPr>
          <a:xfrm>
            <a:off x="6571397" y="3341529"/>
            <a:ext cx="495300" cy="4803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4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C83B7D95-6F0B-BCC3-C51F-3BCF8B782CFE}"/>
              </a:ext>
            </a:extLst>
          </p:cNvPr>
          <p:cNvSpPr/>
          <p:nvPr/>
        </p:nvSpPr>
        <p:spPr>
          <a:xfrm>
            <a:off x="7954827" y="3341528"/>
            <a:ext cx="495300" cy="4803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5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23E2A0EC-6618-2CF6-2801-4F58F6A082E8}"/>
              </a:ext>
            </a:extLst>
          </p:cNvPr>
          <p:cNvSpPr/>
          <p:nvPr/>
        </p:nvSpPr>
        <p:spPr>
          <a:xfrm>
            <a:off x="5012019" y="4590799"/>
            <a:ext cx="495300" cy="4803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7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8C8A4D18-2FC7-BD0E-72A8-D6E7FCE6BFFA}"/>
              </a:ext>
            </a:extLst>
          </p:cNvPr>
          <p:cNvSpPr/>
          <p:nvPr/>
        </p:nvSpPr>
        <p:spPr>
          <a:xfrm>
            <a:off x="3743362" y="4590798"/>
            <a:ext cx="495300" cy="4803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6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12F685CD-2A2B-CA59-95C6-F1C17426082C}"/>
              </a:ext>
            </a:extLst>
          </p:cNvPr>
          <p:cNvSpPr/>
          <p:nvPr/>
        </p:nvSpPr>
        <p:spPr>
          <a:xfrm>
            <a:off x="7954827" y="4590798"/>
            <a:ext cx="495300" cy="4803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8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667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080C150-5882-22F9-7AE2-AA3ED93E2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5252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Phys</a:t>
            </a:r>
            <a:r>
              <a:rPr lang="en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Master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：极致“</a:t>
            </a:r>
            <a:r>
              <a:rPr lang="zh-C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广度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+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深度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”探索</a:t>
            </a:r>
            <a:endParaRPr lang="zh-CN" altLang="en-US" sz="2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Gill Sans MT" panose="020B0502020104020203" charset="0"/>
              <a:sym typeface="+mn-ea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BD6368E8-7516-03F3-11DE-28A5926EE7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6803" y="612186"/>
            <a:ext cx="12192000" cy="3175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B43E4D3-6D58-A91E-67CA-ADC3D7A3F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3" y="1474466"/>
            <a:ext cx="5693007" cy="39090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CF18E93-9B38-5516-4B49-A18D9AE68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27" y="1474465"/>
            <a:ext cx="5101359" cy="39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559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1586F-1571-D1E4-C8C5-36C20553C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3D4AA8A-DDA5-F36C-5853-A4978C66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80" y="157237"/>
            <a:ext cx="5710541" cy="55252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Phys</a:t>
            </a:r>
            <a:r>
              <a:rPr lang="e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Master</a:t>
            </a:r>
            <a:r>
              <a:rPr lang="zh-CN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：输入自然语言描述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Gill Sans MT" panose="020B0502020104020203" charset="0"/>
              <a:sym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10C12D9-06E1-60BB-C35A-43E7C6659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973" y="1173023"/>
            <a:ext cx="7239000" cy="445555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B4C16D3-42BA-36A8-E286-B936F07F4326}"/>
              </a:ext>
            </a:extLst>
          </p:cNvPr>
          <p:cNvSpPr/>
          <p:nvPr/>
        </p:nvSpPr>
        <p:spPr>
          <a:xfrm>
            <a:off x="4396674" y="1315036"/>
            <a:ext cx="2713809" cy="3002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469D2E3-5DF4-AD39-58DB-0FB0C6E3BA94}"/>
              </a:ext>
            </a:extLst>
          </p:cNvPr>
          <p:cNvSpPr/>
          <p:nvPr/>
        </p:nvSpPr>
        <p:spPr>
          <a:xfrm>
            <a:off x="4396675" y="2241601"/>
            <a:ext cx="4770071" cy="6292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F39D9EA-81A3-D316-E865-7A1C276D70C5}"/>
              </a:ext>
            </a:extLst>
          </p:cNvPr>
          <p:cNvSpPr/>
          <p:nvPr/>
        </p:nvSpPr>
        <p:spPr>
          <a:xfrm>
            <a:off x="4396675" y="2919044"/>
            <a:ext cx="4770071" cy="7616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D1D5B91-C8B1-1A6D-3311-E27AD0A5EE2E}"/>
              </a:ext>
            </a:extLst>
          </p:cNvPr>
          <p:cNvSpPr/>
          <p:nvPr/>
        </p:nvSpPr>
        <p:spPr>
          <a:xfrm>
            <a:off x="4448993" y="4491207"/>
            <a:ext cx="3926184" cy="6292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F103A78-02A6-D660-C76F-F47BD6461A3D}"/>
              </a:ext>
            </a:extLst>
          </p:cNvPr>
          <p:cNvSpPr/>
          <p:nvPr/>
        </p:nvSpPr>
        <p:spPr>
          <a:xfrm>
            <a:off x="4396675" y="5253658"/>
            <a:ext cx="4522135" cy="319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F942077D-8408-5558-AA6B-EA2846806568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433786" y="1136935"/>
            <a:ext cx="1962888" cy="328226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92C1A2E0-3D9F-4DAE-93ED-A51A555E3CC5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2952025" y="2109500"/>
            <a:ext cx="1444649" cy="431366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D3B19E9A-017F-5538-D5A7-38ACEA868D5E}"/>
              </a:ext>
            </a:extLst>
          </p:cNvPr>
          <p:cNvSpPr txBox="1"/>
          <p:nvPr/>
        </p:nvSpPr>
        <p:spPr>
          <a:xfrm>
            <a:off x="1223198" y="93688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理论背景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9A3EB4D-7186-53EF-79D2-B466F91F29AA}"/>
              </a:ext>
            </a:extLst>
          </p:cNvPr>
          <p:cNvSpPr txBox="1"/>
          <p:nvPr/>
        </p:nvSpPr>
        <p:spPr>
          <a:xfrm>
            <a:off x="971996" y="1909445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需要强调的定义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01D4021-4FF6-2341-9B57-86BE5CECFA86}"/>
              </a:ext>
            </a:extLst>
          </p:cNvPr>
          <p:cNvSpPr txBox="1"/>
          <p:nvPr/>
        </p:nvSpPr>
        <p:spPr>
          <a:xfrm>
            <a:off x="1069553" y="306930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细化子任务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CB5B1D5-670B-2E1C-9220-934D9DDC49D2}"/>
              </a:ext>
            </a:extLst>
          </p:cNvPr>
          <p:cNvSpPr txBox="1"/>
          <p:nvPr/>
        </p:nvSpPr>
        <p:spPr>
          <a:xfrm>
            <a:off x="784027" y="4168632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描述原始数据信息</a:t>
            </a: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BB60F292-214C-A2D2-9142-B5F2B6A7D5D0}"/>
              </a:ext>
            </a:extLst>
          </p:cNvPr>
          <p:cNvCxnSpPr>
            <a:cxnSpLocks/>
          </p:cNvCxnSpPr>
          <p:nvPr/>
        </p:nvCxnSpPr>
        <p:spPr>
          <a:xfrm>
            <a:off x="1803087" y="2409589"/>
            <a:ext cx="0" cy="5910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EB50B206-10D0-8499-A97F-1815BBCB806D}"/>
              </a:ext>
            </a:extLst>
          </p:cNvPr>
          <p:cNvCxnSpPr>
            <a:cxnSpLocks/>
          </p:cNvCxnSpPr>
          <p:nvPr/>
        </p:nvCxnSpPr>
        <p:spPr>
          <a:xfrm>
            <a:off x="1795065" y="3495162"/>
            <a:ext cx="0" cy="557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96613271-8587-321B-47D6-B5D362EF2E8A}"/>
              </a:ext>
            </a:extLst>
          </p:cNvPr>
          <p:cNvCxnSpPr>
            <a:cxnSpLocks/>
          </p:cNvCxnSpPr>
          <p:nvPr/>
        </p:nvCxnSpPr>
        <p:spPr>
          <a:xfrm>
            <a:off x="1795065" y="4663341"/>
            <a:ext cx="0" cy="5601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CAD98A93-B064-3D92-DD7B-E7F769E18467}"/>
              </a:ext>
            </a:extLst>
          </p:cNvPr>
          <p:cNvCxnSpPr>
            <a:cxnSpLocks/>
          </p:cNvCxnSpPr>
          <p:nvPr/>
        </p:nvCxnSpPr>
        <p:spPr>
          <a:xfrm>
            <a:off x="1795065" y="1422950"/>
            <a:ext cx="0" cy="4591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DE27340D-980D-734E-3774-AB5AED51F53B}"/>
              </a:ext>
            </a:extLst>
          </p:cNvPr>
          <p:cNvSpPr txBox="1"/>
          <p:nvPr/>
        </p:nvSpPr>
        <p:spPr>
          <a:xfrm>
            <a:off x="1223198" y="52659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结果要求</a:t>
            </a: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4D756FC4-FB1A-FCE1-DA84-545EFC3AAA98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2536621" y="3269364"/>
            <a:ext cx="1860053" cy="30482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49452A11-5EC1-46DF-A695-02DCC9062690}"/>
              </a:ext>
            </a:extLst>
          </p:cNvPr>
          <p:cNvCxnSpPr>
            <a:cxnSpLocks/>
            <a:stCxn id="35" idx="3"/>
            <a:endCxn id="14" idx="1"/>
          </p:cNvCxnSpPr>
          <p:nvPr/>
        </p:nvCxnSpPr>
        <p:spPr>
          <a:xfrm>
            <a:off x="3020537" y="4368687"/>
            <a:ext cx="1428456" cy="43716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5EF86CC3-E035-3F33-1E7D-06F4879B7397}"/>
              </a:ext>
            </a:extLst>
          </p:cNvPr>
          <p:cNvCxnSpPr>
            <a:cxnSpLocks/>
            <a:stCxn id="56" idx="3"/>
          </p:cNvCxnSpPr>
          <p:nvPr/>
        </p:nvCxnSpPr>
        <p:spPr>
          <a:xfrm flipV="1">
            <a:off x="2433786" y="5413399"/>
            <a:ext cx="1874357" cy="5258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Line 2">
            <a:extLst>
              <a:ext uri="{FF2B5EF4-FFF2-40B4-BE49-F238E27FC236}">
                <a16:creationId xmlns:a16="http://schemas.microsoft.com/office/drawing/2014/main" id="{A86608CD-01AD-F8A5-0302-9CEE04B986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6803" y="916984"/>
            <a:ext cx="12192000" cy="3175"/>
          </a:xfrm>
          <a:prstGeom prst="line">
            <a:avLst/>
          </a:prstGeom>
          <a:noFill/>
          <a:ln w="57150">
            <a:solidFill>
              <a:schemeClr val="accent6">
                <a:lumMod val="5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38EBE92-906A-2540-3AF2-4254EAA9C912}"/>
              </a:ext>
            </a:extLst>
          </p:cNvPr>
          <p:cNvSpPr txBox="1"/>
          <p:nvPr/>
        </p:nvSpPr>
        <p:spPr>
          <a:xfrm>
            <a:off x="784027" y="5958895"/>
            <a:ext cx="10615663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从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2020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年到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2025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年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,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CS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演化核一直是格点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QCD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研究的热点</a:t>
            </a:r>
            <a:endParaRPr lang="en-US" altLang="zh-CN" sz="2400" b="1" dirty="0">
              <a:solidFill>
                <a:schemeClr val="bg1"/>
              </a:solidFill>
              <a:latin typeface="+mn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核心困难就是其中的多维度和高复杂度</a:t>
            </a:r>
          </a:p>
        </p:txBody>
      </p:sp>
      <p:sp>
        <p:nvSpPr>
          <p:cNvPr id="8" name="灯片编号占位符 4">
            <a:extLst>
              <a:ext uri="{FF2B5EF4-FFF2-40B4-BE49-F238E27FC236}">
                <a16:creationId xmlns:a16="http://schemas.microsoft.com/office/drawing/2014/main" id="{72C5DDFF-133D-07CD-DE90-AF46E67E2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53</a:t>
            </a:fld>
            <a:endParaRPr kumimoji="0" lang="zh-CN" altLang="en-US" sz="280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E10B5070-A605-4FB0-8CF7-74B618E38F6A}"/>
              </a:ext>
            </a:extLst>
          </p:cNvPr>
          <p:cNvSpPr/>
          <p:nvPr/>
        </p:nvSpPr>
        <p:spPr>
          <a:xfrm>
            <a:off x="204187" y="328474"/>
            <a:ext cx="292964" cy="31619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8661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65519" y="800464"/>
            <a:ext cx="10860961" cy="170456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输入格点规范场数值模拟的原始数据，通过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</a:rPr>
              <a:t>拟合</a:t>
            </a:r>
            <a:r>
              <a:rPr lang="zh-CN" altLang="en-US" dirty="0"/>
              <a:t>数据之间的比值可以抽取物理可观测量；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为了得到完整可靠的分布，需要对多个空间维度、不同组态下的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</a:rPr>
              <a:t>多维度</a:t>
            </a:r>
            <a:r>
              <a:rPr lang="zh-CN" altLang="en-US" dirty="0"/>
              <a:t>数据进行处理；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以最新相关成果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arXiv:2511.22547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为例，需要重复拟合步骤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超过</a:t>
            </a: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6000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次：</a:t>
            </a:r>
            <a:endParaRPr lang="en-US" altLang="zh-CN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5519" y="6195887"/>
            <a:ext cx="10860961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PhysMaster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仅仅用</a:t>
            </a:r>
            <a:r>
              <a:rPr lang="zh-CN" altLang="en-US" sz="2400" b="1" dirty="0">
                <a:solidFill>
                  <a:srgbClr val="FFFF00"/>
                </a:solidFill>
                <a:latin typeface="+mn-ea"/>
                <a:cs typeface="Times New Roman" panose="02020603050405020304" pitchFamily="18" charset="0"/>
              </a:rPr>
              <a:t>几</a:t>
            </a:r>
            <a:r>
              <a:rPr lang="zh-CN" altLang="en-US" sz="2400" b="1" dirty="0">
                <a:solidFill>
                  <a:srgbClr val="FFFF00"/>
                </a:solidFill>
                <a:latin typeface="+mn-ea"/>
              </a:rPr>
              <a:t>个小时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可以得到真实工作</a:t>
            </a:r>
            <a:r>
              <a:rPr lang="zh-CN" altLang="en-US" sz="2400" b="1" dirty="0">
                <a:solidFill>
                  <a:srgbClr val="FFFF00"/>
                </a:solidFill>
                <a:latin typeface="+mn-ea"/>
              </a:rPr>
              <a:t>约一个月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的相同结果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arXiv:2511.22547</a:t>
            </a:r>
            <a:endParaRPr kumimoji="0" lang="zh-CN" altLang="zh-CN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2072645" y="2057156"/>
                <a:ext cx="87231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 dirty="0"/>
                  <a:t>拟合次数 </a:t>
                </a:r>
                <a:r>
                  <a:rPr lang="en-US" altLang="zh-CN" sz="2000" dirty="0"/>
                  <a:t>= </a:t>
                </a: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个纵向距离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个纵向方向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个横向距离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个动量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zh-CN" altLang="en-US" sz="1400" dirty="0"/>
                  <a:t>套组态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6750</a:t>
                </a:r>
                <a:r>
                  <a:rPr lang="en-US" altLang="zh-CN" sz="2000" b="1" dirty="0"/>
                  <a:t>	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645" y="2057156"/>
                <a:ext cx="8723157" cy="400110"/>
              </a:xfrm>
              <a:prstGeom prst="rect">
                <a:avLst/>
              </a:prstGeom>
              <a:blipFill>
                <a:blip r:embed="rId4"/>
                <a:stretch>
                  <a:fillRect l="-727" t="-6061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Line 2">
            <a:extLst>
              <a:ext uri="{FF2B5EF4-FFF2-40B4-BE49-F238E27FC236}">
                <a16:creationId xmlns:a16="http://schemas.microsoft.com/office/drawing/2014/main" id="{C7A4C6D1-7FB2-9B1D-36EE-F9863240A0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6803" y="710160"/>
            <a:ext cx="12192000" cy="3175"/>
          </a:xfrm>
          <a:prstGeom prst="line">
            <a:avLst/>
          </a:prstGeom>
          <a:noFill/>
          <a:ln w="57150">
            <a:solidFill>
              <a:schemeClr val="accent6">
                <a:lumMod val="5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CBC4B696-D7F0-7477-F8D4-2DFB53BDA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715" y="182491"/>
            <a:ext cx="10515600" cy="55252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Phys</a:t>
            </a:r>
            <a:r>
              <a:rPr lang="e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Master</a:t>
            </a:r>
            <a:r>
              <a:rPr lang="zh-CN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多维度数据的高效化处理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Gill Sans MT" panose="020B0502020104020203" charset="0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02AF253-3A8C-DDAB-2537-5951B251F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15" y="2592162"/>
            <a:ext cx="7772400" cy="3472235"/>
          </a:xfrm>
          <a:prstGeom prst="rect">
            <a:avLst/>
          </a:prstGeom>
        </p:spPr>
      </p:pic>
      <p:sp>
        <p:nvSpPr>
          <p:cNvPr id="10" name="灯片编号占位符 4">
            <a:extLst>
              <a:ext uri="{FF2B5EF4-FFF2-40B4-BE49-F238E27FC236}">
                <a16:creationId xmlns:a16="http://schemas.microsoft.com/office/drawing/2014/main" id="{90C7D0C4-3C0D-E7CD-51A9-F2F4EE4EA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54</a:t>
            </a:fld>
            <a:endParaRPr kumimoji="0" lang="zh-CN" altLang="en-US" sz="28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6E752C4-D7D3-4217-9AFF-A5DAE4516DB7}"/>
              </a:ext>
            </a:extLst>
          </p:cNvPr>
          <p:cNvSpPr/>
          <p:nvPr/>
        </p:nvSpPr>
        <p:spPr>
          <a:xfrm>
            <a:off x="204187" y="328474"/>
            <a:ext cx="292964" cy="31619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900748" y="2680024"/>
            <a:ext cx="2115403" cy="72569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>
            <a:cxnSpLocks/>
          </p:cNvCxnSpPr>
          <p:nvPr/>
        </p:nvCxnSpPr>
        <p:spPr>
          <a:xfrm>
            <a:off x="3487001" y="3042869"/>
            <a:ext cx="620975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/>
          <p:cNvSpPr/>
          <p:nvPr/>
        </p:nvSpPr>
        <p:spPr>
          <a:xfrm>
            <a:off x="4694829" y="2680024"/>
            <a:ext cx="2115403" cy="72569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>
            <a:cxnSpLocks/>
          </p:cNvCxnSpPr>
          <p:nvPr/>
        </p:nvCxnSpPr>
        <p:spPr>
          <a:xfrm>
            <a:off x="7390262" y="3042869"/>
            <a:ext cx="620975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圆角 10"/>
          <p:cNvSpPr/>
          <p:nvPr/>
        </p:nvSpPr>
        <p:spPr>
          <a:xfrm>
            <a:off x="8702720" y="2680024"/>
            <a:ext cx="2115403" cy="72569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>
            <a:cxnSpLocks/>
          </p:cNvCxnSpPr>
          <p:nvPr/>
        </p:nvCxnSpPr>
        <p:spPr>
          <a:xfrm>
            <a:off x="9760422" y="3469110"/>
            <a:ext cx="0" cy="40273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圆角 15"/>
          <p:cNvSpPr/>
          <p:nvPr/>
        </p:nvSpPr>
        <p:spPr>
          <a:xfrm>
            <a:off x="8702720" y="3947615"/>
            <a:ext cx="2115403" cy="72569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>
            <a:off x="4694829" y="3947615"/>
            <a:ext cx="2115403" cy="72569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>
            <a:cxnSpLocks/>
          </p:cNvCxnSpPr>
          <p:nvPr/>
        </p:nvCxnSpPr>
        <p:spPr>
          <a:xfrm flipH="1">
            <a:off x="7390263" y="4310460"/>
            <a:ext cx="620975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圆角 21"/>
          <p:cNvSpPr/>
          <p:nvPr/>
        </p:nvSpPr>
        <p:spPr>
          <a:xfrm>
            <a:off x="900751" y="3947615"/>
            <a:ext cx="2115403" cy="72569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/>
          <p:cNvCxnSpPr>
            <a:cxnSpLocks/>
          </p:cNvCxnSpPr>
          <p:nvPr/>
        </p:nvCxnSpPr>
        <p:spPr>
          <a:xfrm flipH="1">
            <a:off x="3487002" y="4296854"/>
            <a:ext cx="620975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1037229" y="2719703"/>
            <a:ext cx="1862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重复拟合高维度原始数据的比值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85" y="779022"/>
            <a:ext cx="2148246" cy="1800000"/>
          </a:xfrm>
          <a:prstGeom prst="rect">
            <a:avLst/>
          </a:prstGeom>
          <a:ln w="22225" cap="rnd" cmpd="sng">
            <a:solidFill>
              <a:srgbClr val="C00000"/>
            </a:solidFill>
            <a:prstDash val="dash"/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586" y="739343"/>
            <a:ext cx="2144680" cy="1800000"/>
          </a:xfrm>
          <a:prstGeom prst="rect">
            <a:avLst/>
          </a:prstGeom>
          <a:ln w="25400">
            <a:solidFill>
              <a:schemeClr val="accent2"/>
            </a:solidFill>
            <a:prstDash val="dash"/>
          </a:ln>
        </p:spPr>
      </p:pic>
      <p:sp>
        <p:nvSpPr>
          <p:cNvPr id="28" name="文本框 27"/>
          <p:cNvSpPr txBox="1"/>
          <p:nvPr/>
        </p:nvSpPr>
        <p:spPr>
          <a:xfrm>
            <a:off x="4792636" y="2724590"/>
            <a:ext cx="1862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得到完整的坐标空间分布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598" y="739343"/>
            <a:ext cx="2116525" cy="1800000"/>
          </a:xfrm>
          <a:prstGeom prst="rect">
            <a:avLst/>
          </a:prstGeom>
          <a:ln w="25400">
            <a:solidFill>
              <a:schemeClr val="accent2"/>
            </a:solidFill>
            <a:prstDash val="dash"/>
          </a:ln>
        </p:spPr>
      </p:pic>
      <p:sp>
        <p:nvSpPr>
          <p:cNvPr id="31" name="文本框 30"/>
          <p:cNvSpPr txBox="1"/>
          <p:nvPr/>
        </p:nvSpPr>
        <p:spPr>
          <a:xfrm>
            <a:off x="8876202" y="2719703"/>
            <a:ext cx="1931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对坐标空间分布重整化消除发散</a:t>
            </a:r>
            <a:endParaRPr lang="zh-CN" altLang="en-US" dirty="0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541" y="4789186"/>
            <a:ext cx="2106382" cy="1800000"/>
          </a:xfrm>
          <a:prstGeom prst="rect">
            <a:avLst/>
          </a:prstGeom>
          <a:ln w="25400">
            <a:solidFill>
              <a:schemeClr val="accent2"/>
            </a:solidFill>
            <a:prstDash val="dash"/>
          </a:ln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871" y="4820623"/>
            <a:ext cx="2232618" cy="1800000"/>
          </a:xfrm>
          <a:prstGeom prst="rect">
            <a:avLst/>
          </a:prstGeom>
          <a:ln w="25400">
            <a:solidFill>
              <a:srgbClr val="00B050"/>
            </a:solidFill>
            <a:prstDash val="dash"/>
          </a:ln>
        </p:spPr>
      </p:pic>
      <p:sp>
        <p:nvSpPr>
          <p:cNvPr id="36" name="文本框 35"/>
          <p:cNvSpPr txBox="1"/>
          <p:nvPr/>
        </p:nvSpPr>
        <p:spPr>
          <a:xfrm>
            <a:off x="8728591" y="3987294"/>
            <a:ext cx="20522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对分布中的硬截断做物理渐进的外推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4821336" y="3987293"/>
            <a:ext cx="1805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傅里叶变换得到动量空间分布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942545" y="3993931"/>
            <a:ext cx="2031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用动量空间下的分布去抽取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 kernel</a:t>
            </a: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9748CF28-9A69-9742-A1F7-F8C66CB351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6803" y="710160"/>
            <a:ext cx="12192000" cy="3175"/>
          </a:xfrm>
          <a:prstGeom prst="line">
            <a:avLst/>
          </a:prstGeom>
          <a:noFill/>
          <a:ln w="57150">
            <a:solidFill>
              <a:schemeClr val="accent6">
                <a:lumMod val="5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8197D5C0-3B47-80C2-F5DD-F2F0E8730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95" y="113537"/>
            <a:ext cx="10515600" cy="55252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Phys</a:t>
            </a:r>
            <a:r>
              <a:rPr lang="e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Master</a:t>
            </a:r>
            <a:r>
              <a:rPr lang="zh-CN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高复杂度流程的全链条实现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Gill Sans MT" panose="020B0502020104020203" charset="0"/>
              <a:sym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5852717-CBD7-E423-A700-9F84755B9C99}"/>
              </a:ext>
            </a:extLst>
          </p:cNvPr>
          <p:cNvSpPr txBox="1"/>
          <p:nvPr/>
        </p:nvSpPr>
        <p:spPr>
          <a:xfrm>
            <a:off x="942545" y="3354680"/>
            <a:ext cx="9989030" cy="9541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PhysMaster</a:t>
            </a:r>
            <a:r>
              <a:rPr lang="zh-CN" altLang="en-US" sz="2800" b="1" dirty="0">
                <a:solidFill>
                  <a:srgbClr val="FFFF00"/>
                </a:solidFill>
              </a:rPr>
              <a:t>一次运行</a:t>
            </a:r>
            <a:r>
              <a:rPr lang="zh-CN" altLang="en-US" sz="2800" b="1" dirty="0">
                <a:solidFill>
                  <a:schemeClr val="bg1"/>
                </a:solidFill>
              </a:rPr>
              <a:t>可以得到</a:t>
            </a:r>
            <a:r>
              <a:rPr lang="en-GB" altLang="zh-CN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PRL125,192001 (2020)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中的格点结果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2800" b="1" dirty="0">
                <a:solidFill>
                  <a:srgbClr val="FFFF00"/>
                </a:solidFill>
              </a:rPr>
              <a:t>多次运行</a:t>
            </a:r>
            <a:r>
              <a:rPr lang="zh-CN" altLang="en-US" sz="2800" b="1" dirty="0">
                <a:solidFill>
                  <a:schemeClr val="bg1"/>
                </a:solidFill>
              </a:rPr>
              <a:t>可以得到目前精度最高</a:t>
            </a:r>
            <a:r>
              <a:rPr lang="en-US" altLang="zh-CN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arXiv:2511.22547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中的格点结果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970FDC5-4710-5933-C159-6FCEBC9E6E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02" y="4850688"/>
            <a:ext cx="2090835" cy="1717134"/>
          </a:xfrm>
          <a:prstGeom prst="rect">
            <a:avLst/>
          </a:prstGeom>
          <a:ln w="38100">
            <a:solidFill>
              <a:schemeClr val="accent2"/>
            </a:solidFill>
            <a:prstDash val="sysDot"/>
          </a:ln>
        </p:spPr>
      </p:pic>
      <p:sp>
        <p:nvSpPr>
          <p:cNvPr id="13" name="灯片编号占位符 4">
            <a:extLst>
              <a:ext uri="{FF2B5EF4-FFF2-40B4-BE49-F238E27FC236}">
                <a16:creationId xmlns:a16="http://schemas.microsoft.com/office/drawing/2014/main" id="{E1EF260B-25DC-FE6B-5A27-E2F153FB9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55</a:t>
            </a:fld>
            <a:endParaRPr kumimoji="0" lang="zh-CN" altLang="en-US" sz="280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041E10B-C869-4346-802C-CE407856E297}"/>
              </a:ext>
            </a:extLst>
          </p:cNvPr>
          <p:cNvSpPr/>
          <p:nvPr/>
        </p:nvSpPr>
        <p:spPr>
          <a:xfrm>
            <a:off x="204187" y="328474"/>
            <a:ext cx="292964" cy="31619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>
            <a:extLst>
              <a:ext uri="{FF2B5EF4-FFF2-40B4-BE49-F238E27FC236}">
                <a16:creationId xmlns:a16="http://schemas.microsoft.com/office/drawing/2014/main" id="{4BFB2A87-C866-87C4-713A-3D8D1E005A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6803" y="612186"/>
            <a:ext cx="12192000" cy="3175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2D692C6-41D6-8E09-53BF-9F029413DF1C}"/>
              </a:ext>
            </a:extLst>
          </p:cNvPr>
          <p:cNvSpPr txBox="1"/>
          <p:nvPr/>
        </p:nvSpPr>
        <p:spPr>
          <a:xfrm>
            <a:off x="2257809" y="756537"/>
            <a:ext cx="9669381" cy="5344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300" dirty="0"/>
              <a:t>粒子物理中存在6种不同味道的夸克，轻味道的三种夸克质量都很轻，被称为轻夸克，具有味道对称性，可以认为构成味道SU(3)群的三重态。粲和底夸克质量很大，被称为重夸克，可以认为是SU(3)的单态。重夸克可以弱衰变到轻味道的三重态，衰变振幅除了CKM矩阵元外，也具有SU(3)对称性，</a:t>
            </a:r>
            <a:endParaRPr lang="en-US" altLang="zh-CN" sz="23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300" dirty="0"/>
              <a:t>半轻衰变中，重味粲夸克衰变到轻夸克、电子以及反电子中微子，末态轻夸克视为三重态。</a:t>
            </a:r>
            <a:endParaRPr lang="en-US" altLang="zh-CN" sz="23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300" dirty="0"/>
              <a:t>粲介子由一个重夸克和一个反轻夸克构成，构成SU(3)的反三重态</a:t>
            </a:r>
            <a:endParaRPr lang="en-US" altLang="zh-CN" sz="23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300" dirty="0"/>
              <a:t>轻介子由一个轻夸克和反轻夸克构成，基态轻介子可以构成SU(3)八重态。</a:t>
            </a:r>
            <a:endParaRPr lang="en-US" altLang="zh-CN" sz="2300" dirty="0"/>
          </a:p>
          <a:p>
            <a:pPr>
              <a:lnSpc>
                <a:spcPct val="150000"/>
              </a:lnSpc>
            </a:pPr>
            <a:r>
              <a:rPr lang="zh-CN" altLang="en-US" sz="2300" dirty="0">
                <a:solidFill>
                  <a:srgbClr val="C00000"/>
                </a:solidFill>
              </a:rPr>
              <a:t>请构造粲介子半轻衰变的SU(3)强子哈密顿量，并进行预言粲介子半轻衰变的衰变振幅。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38B0DA92-CF92-7ECB-D470-D2734F0EA60D}"/>
              </a:ext>
            </a:extLst>
          </p:cNvPr>
          <p:cNvSpPr txBox="1">
            <a:spLocks/>
          </p:cNvSpPr>
          <p:nvPr/>
        </p:nvSpPr>
        <p:spPr>
          <a:xfrm>
            <a:off x="466295" y="113537"/>
            <a:ext cx="10515600" cy="552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Phys</a:t>
            </a:r>
            <a:r>
              <a:rPr lang="e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Master</a:t>
            </a:r>
            <a:r>
              <a:rPr lang="zh-CN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味道对称性的实现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Gill Sans MT" panose="020B0502020104020203" charset="0"/>
              <a:sym typeface="+mn-ea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6AC141A-6C42-FB85-97BD-3A329682C54C}"/>
              </a:ext>
            </a:extLst>
          </p:cNvPr>
          <p:cNvGrpSpPr/>
          <p:nvPr/>
        </p:nvGrpSpPr>
        <p:grpSpPr>
          <a:xfrm>
            <a:off x="105561" y="4920046"/>
            <a:ext cx="1996486" cy="1566313"/>
            <a:chOff x="2231408" y="825690"/>
            <a:chExt cx="4586619" cy="3598362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531D6E99-DF3B-2BDF-DED0-3F8E0199FE75}"/>
                </a:ext>
              </a:extLst>
            </p:cNvPr>
            <p:cNvGrpSpPr/>
            <p:nvPr/>
          </p:nvGrpSpPr>
          <p:grpSpPr>
            <a:xfrm>
              <a:off x="2231408" y="825690"/>
              <a:ext cx="4586619" cy="3598362"/>
              <a:chOff x="805036" y="1821914"/>
              <a:chExt cx="3600708" cy="3257878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D565BBE6-A37B-7EEF-B1FC-8402F2CB2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05036" y="1904752"/>
                <a:ext cx="3533925" cy="317504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文本框 8">
                    <a:extLst>
                      <a:ext uri="{FF2B5EF4-FFF2-40B4-BE49-F238E27FC236}">
                        <a16:creationId xmlns:a16="http://schemas.microsoft.com/office/drawing/2014/main" id="{54931DD3-BEE2-7C92-D6B4-9E71ABA8E6DB}"/>
                      </a:ext>
                    </a:extLst>
                  </p:cNvPr>
                  <p:cNvSpPr txBox="1"/>
                  <p:nvPr/>
                </p:nvSpPr>
                <p:spPr>
                  <a:xfrm>
                    <a:off x="936085" y="3766905"/>
                    <a:ext cx="430766" cy="3840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文本框 13">
                    <a:extLst>
                      <a:ext uri="{FF2B5EF4-FFF2-40B4-BE49-F238E27FC236}">
                        <a16:creationId xmlns:a16="http://schemas.microsoft.com/office/drawing/2014/main" id="{EDB6BAEB-E836-6E90-17DE-0C745A83A05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085" y="3766905"/>
                    <a:ext cx="430766" cy="3840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5385" r="-5128" b="-666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文本框 9">
                    <a:extLst>
                      <a:ext uri="{FF2B5EF4-FFF2-40B4-BE49-F238E27FC236}">
                        <a16:creationId xmlns:a16="http://schemas.microsoft.com/office/drawing/2014/main" id="{1509D204-225A-6F79-A7A3-CAE1C82741D6}"/>
                      </a:ext>
                    </a:extLst>
                  </p:cNvPr>
                  <p:cNvSpPr txBox="1"/>
                  <p:nvPr/>
                </p:nvSpPr>
                <p:spPr>
                  <a:xfrm>
                    <a:off x="3891017" y="3766905"/>
                    <a:ext cx="413422" cy="3840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2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E453EB02-ECF6-02D0-28E1-57EB3079C0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91017" y="3766905"/>
                    <a:ext cx="413422" cy="3840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526" r="-263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10">
                    <a:extLst>
                      <a:ext uri="{FF2B5EF4-FFF2-40B4-BE49-F238E27FC236}">
                        <a16:creationId xmlns:a16="http://schemas.microsoft.com/office/drawing/2014/main" id="{8DC2EF18-60F6-21CE-2383-8B540A02152F}"/>
                      </a:ext>
                    </a:extLst>
                  </p:cNvPr>
                  <p:cNvSpPr txBox="1"/>
                  <p:nvPr/>
                </p:nvSpPr>
                <p:spPr>
                  <a:xfrm>
                    <a:off x="2040518" y="2582535"/>
                    <a:ext cx="477025" cy="4187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1200" b="1" dirty="0"/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AE9360C6-98C6-3ACA-DEF2-2086082EE6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40518" y="2582535"/>
                    <a:ext cx="477025" cy="41877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3953" r="-6977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232E9C54-A84D-9C20-96EB-D29D57BCDC71}"/>
                      </a:ext>
                    </a:extLst>
                  </p:cNvPr>
                  <p:cNvSpPr txBox="1"/>
                  <p:nvPr/>
                </p:nvSpPr>
                <p:spPr>
                  <a:xfrm>
                    <a:off x="4124849" y="1821914"/>
                    <a:ext cx="280895" cy="3360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05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2000" dirty="0"/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A0ABD9F9-2CBB-D51E-4E61-DE2A4B2F8E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24849" y="1821914"/>
                    <a:ext cx="280895" cy="3360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9231" b="-1153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0D9900ED-91F0-8F86-C835-D37BBDE41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00717" y="2334042"/>
                <a:ext cx="287046" cy="277225"/>
              </a:xfrm>
              <a:prstGeom prst="rect">
                <a:avLst/>
              </a:prstGeom>
            </p:spPr>
          </p:pic>
        </p:grpSp>
        <p:sp>
          <p:nvSpPr>
            <p:cNvPr id="7" name="矩形: 圆角 10">
              <a:extLst>
                <a:ext uri="{FF2B5EF4-FFF2-40B4-BE49-F238E27FC236}">
                  <a16:creationId xmlns:a16="http://schemas.microsoft.com/office/drawing/2014/main" id="{9D53AE9F-BCFF-C1D5-9229-088336FACCCC}"/>
                </a:ext>
              </a:extLst>
            </p:cNvPr>
            <p:cNvSpPr/>
            <p:nvPr/>
          </p:nvSpPr>
          <p:spPr>
            <a:xfrm>
              <a:off x="2341637" y="1766521"/>
              <a:ext cx="451104" cy="4693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zh-CN" altLang="en-US" sz="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48355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4">
            <a:extLst>
              <a:ext uri="{FF2B5EF4-FFF2-40B4-BE49-F238E27FC236}">
                <a16:creationId xmlns:a16="http://schemas.microsoft.com/office/drawing/2014/main" id="{D9F322E2-0642-4767-D1A7-0C7F579FB219}"/>
              </a:ext>
            </a:extLst>
          </p:cNvPr>
          <p:cNvSpPr txBox="1"/>
          <p:nvPr/>
        </p:nvSpPr>
        <p:spPr>
          <a:xfrm>
            <a:off x="3226523" y="1414040"/>
            <a:ext cx="8535278" cy="4847446"/>
          </a:xfrm>
          <a:prstGeom prst="rect">
            <a:avLst/>
          </a:prstGeom>
          <a:solidFill>
            <a:schemeClr val="bg1"/>
          </a:solidFill>
          <a:ln w="28575">
            <a:solidFill>
              <a:srgbClr val="3366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lnSpc>
                <a:spcPct val="110000"/>
              </a:lnSpc>
              <a:buClr>
                <a:schemeClr val="tx1"/>
              </a:buClr>
            </a:pPr>
            <a:endParaRPr kumimoji="1" lang="zh-CN" altLang="en-US" sz="1800" b="1" dirty="0">
              <a:solidFill>
                <a:srgbClr val="00507A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lt"/>
              <a:sym typeface="+mn-ea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CDFB14FB-DB42-AEF5-92D4-8067E8AF9513}"/>
              </a:ext>
            </a:extLst>
          </p:cNvPr>
          <p:cNvSpPr/>
          <p:nvPr/>
        </p:nvSpPr>
        <p:spPr>
          <a:xfrm>
            <a:off x="8086484" y="3038332"/>
            <a:ext cx="3408306" cy="3050960"/>
          </a:xfrm>
          <a:prstGeom prst="rect">
            <a:avLst/>
          </a:prstGeom>
          <a:solidFill>
            <a:schemeClr val="bg1"/>
          </a:solidFill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CADE69D-E40A-DEBE-449F-B02D132BBB70}"/>
              </a:ext>
            </a:extLst>
          </p:cNvPr>
          <p:cNvSpPr/>
          <p:nvPr/>
        </p:nvSpPr>
        <p:spPr>
          <a:xfrm>
            <a:off x="3396503" y="3057877"/>
            <a:ext cx="4565221" cy="3050960"/>
          </a:xfrm>
          <a:prstGeom prst="rect">
            <a:avLst/>
          </a:prstGeom>
          <a:solidFill>
            <a:schemeClr val="bg1"/>
          </a:solidFill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840C0161-F9E0-5117-7E87-3EEAFF5D7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arXiv:2511.22547</a:t>
            </a:r>
            <a:endParaRPr kumimoji="0" lang="zh-CN" altLang="zh-CN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DB369B7-5E98-4D52-48AC-6289077E40AC}"/>
              </a:ext>
            </a:extLst>
          </p:cNvPr>
          <p:cNvGrpSpPr/>
          <p:nvPr/>
        </p:nvGrpSpPr>
        <p:grpSpPr>
          <a:xfrm>
            <a:off x="519079" y="5240887"/>
            <a:ext cx="1996486" cy="1566313"/>
            <a:chOff x="2231408" y="825690"/>
            <a:chExt cx="4586619" cy="359836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03D23C1-8278-C279-48A9-45016FE6C275}"/>
                </a:ext>
              </a:extLst>
            </p:cNvPr>
            <p:cNvGrpSpPr/>
            <p:nvPr/>
          </p:nvGrpSpPr>
          <p:grpSpPr>
            <a:xfrm>
              <a:off x="2231408" y="825690"/>
              <a:ext cx="4586619" cy="3598362"/>
              <a:chOff x="805036" y="1821914"/>
              <a:chExt cx="3600708" cy="3257878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103A7EF2-E413-2F1D-E376-72311C0A1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05036" y="1904752"/>
                <a:ext cx="3533925" cy="317504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13017851-A212-D21E-3A2A-CC09AB245E99}"/>
                      </a:ext>
                    </a:extLst>
                  </p:cNvPr>
                  <p:cNvSpPr txBox="1"/>
                  <p:nvPr/>
                </p:nvSpPr>
                <p:spPr>
                  <a:xfrm>
                    <a:off x="936085" y="3766905"/>
                    <a:ext cx="430766" cy="3840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文本框 13">
                    <a:extLst>
                      <a:ext uri="{FF2B5EF4-FFF2-40B4-BE49-F238E27FC236}">
                        <a16:creationId xmlns:a16="http://schemas.microsoft.com/office/drawing/2014/main" id="{EDB6BAEB-E836-6E90-17DE-0C745A83A05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085" y="3766905"/>
                    <a:ext cx="430766" cy="3840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5385" r="-5128" b="-666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文本框 13">
                    <a:extLst>
                      <a:ext uri="{FF2B5EF4-FFF2-40B4-BE49-F238E27FC236}">
                        <a16:creationId xmlns:a16="http://schemas.microsoft.com/office/drawing/2014/main" id="{B78A8F60-CE36-4726-47EE-02891E1107B4}"/>
                      </a:ext>
                    </a:extLst>
                  </p:cNvPr>
                  <p:cNvSpPr txBox="1"/>
                  <p:nvPr/>
                </p:nvSpPr>
                <p:spPr>
                  <a:xfrm>
                    <a:off x="3891017" y="3766905"/>
                    <a:ext cx="413422" cy="3840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2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E453EB02-ECF6-02D0-28E1-57EB3079C0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91017" y="3766905"/>
                    <a:ext cx="413422" cy="3840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526" r="-263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0C54B996-A196-D331-5D9E-5BB7B18E5608}"/>
                      </a:ext>
                    </a:extLst>
                  </p:cNvPr>
                  <p:cNvSpPr txBox="1"/>
                  <p:nvPr/>
                </p:nvSpPr>
                <p:spPr>
                  <a:xfrm>
                    <a:off x="2040518" y="2582535"/>
                    <a:ext cx="477025" cy="4187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1200" b="1" dirty="0"/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AE9360C6-98C6-3ACA-DEF2-2086082EE6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40518" y="2582535"/>
                    <a:ext cx="477025" cy="41877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3953" r="-6977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A0ABD9F9-2CBB-D51E-4E61-DE2A4B2F8EA3}"/>
                      </a:ext>
                    </a:extLst>
                  </p:cNvPr>
                  <p:cNvSpPr txBox="1"/>
                  <p:nvPr/>
                </p:nvSpPr>
                <p:spPr>
                  <a:xfrm>
                    <a:off x="4124849" y="1821914"/>
                    <a:ext cx="280895" cy="3360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05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2000" dirty="0"/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A0ABD9F9-2CBB-D51E-4E61-DE2A4B2F8E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24849" y="1821914"/>
                    <a:ext cx="280895" cy="3360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9231" b="-1153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1B043A0-ED96-AD9C-99A9-972FDC6B5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00717" y="2334042"/>
                <a:ext cx="287046" cy="277225"/>
              </a:xfrm>
              <a:prstGeom prst="rect">
                <a:avLst/>
              </a:prstGeom>
            </p:spPr>
          </p:pic>
        </p:grpSp>
        <p:sp>
          <p:nvSpPr>
            <p:cNvPr id="7" name="矩形: 圆角 10">
              <a:extLst>
                <a:ext uri="{FF2B5EF4-FFF2-40B4-BE49-F238E27FC236}">
                  <a16:creationId xmlns:a16="http://schemas.microsoft.com/office/drawing/2014/main" id="{FCEA26F0-88CF-729A-560B-E71D2C23C265}"/>
                </a:ext>
              </a:extLst>
            </p:cNvPr>
            <p:cNvSpPr/>
            <p:nvPr/>
          </p:nvSpPr>
          <p:spPr>
            <a:xfrm>
              <a:off x="2341637" y="1766521"/>
              <a:ext cx="451104" cy="4693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zh-CN" altLang="en-US" sz="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092C62B1-3698-2A67-7286-B8867183FDE3}"/>
                  </a:ext>
                </a:extLst>
              </p:cNvPr>
              <p:cNvSpPr txBox="1"/>
              <p:nvPr/>
            </p:nvSpPr>
            <p:spPr>
              <a:xfrm>
                <a:off x="3819679" y="3066907"/>
                <a:ext cx="4060908" cy="8154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dirty="0">
                    <a:latin typeface="+mj-ea"/>
                    <a:ea typeface="+mj-ea"/>
                  </a:rPr>
                  <a:t>粲介子半轻衰变的</a:t>
                </a:r>
                <a:r>
                  <a:rPr lang="en-US" altLang="zh-CN" dirty="0">
                    <a:latin typeface="+mj-ea"/>
                    <a:ea typeface="+mj-ea"/>
                  </a:rPr>
                  <a:t>SU(3)</a:t>
                </a:r>
                <a:r>
                  <a:rPr lang="zh-CN" altLang="en-US" dirty="0">
                    <a:latin typeface="+mj-ea"/>
                    <a:ea typeface="+mj-ea"/>
                  </a:rPr>
                  <a:t>哈密顿量：</a:t>
                </a:r>
                <a:endParaRPr lang="en-US" altLang="zh-CN" dirty="0">
                  <a:latin typeface="+mj-ea"/>
                  <a:ea typeface="+mj-ea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altLang="zh-CN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</m:oMath>
                </a14:m>
                <a:endParaRPr lang="zh-CN" alt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092C62B1-3698-2A67-7286-B8867183F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679" y="3066907"/>
                <a:ext cx="4060908" cy="815480"/>
              </a:xfrm>
              <a:prstGeom prst="rect">
                <a:avLst/>
              </a:prstGeom>
              <a:blipFill>
                <a:blip r:embed="rId9"/>
                <a:stretch>
                  <a:fillRect t="-3077" b="-46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73E6FA8E-2228-A4C6-A0CE-2A0C7BAA11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9679" y="1531069"/>
            <a:ext cx="7453045" cy="12948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表格 24">
                <a:extLst>
                  <a:ext uri="{FF2B5EF4-FFF2-40B4-BE49-F238E27FC236}">
                    <a16:creationId xmlns:a16="http://schemas.microsoft.com/office/drawing/2014/main" id="{034E8667-4ED7-61BC-FDAE-8FBE1F4C3DD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817130" y="3185494"/>
              <a:ext cx="2303652" cy="277920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1826">
                      <a:extLst>
                        <a:ext uri="{9D8B030D-6E8A-4147-A177-3AD203B41FA5}">
                          <a16:colId xmlns:a16="http://schemas.microsoft.com/office/drawing/2014/main" val="3973071115"/>
                        </a:ext>
                      </a:extLst>
                    </a:gridCol>
                    <a:gridCol w="1151826">
                      <a:extLst>
                        <a:ext uri="{9D8B030D-6E8A-4147-A177-3AD203B41FA5}">
                          <a16:colId xmlns:a16="http://schemas.microsoft.com/office/drawing/2014/main" val="800270006"/>
                        </a:ext>
                      </a:extLst>
                    </a:gridCol>
                  </a:tblGrid>
                  <a:tr h="2373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衰变道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衰变振幅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18417916"/>
                      </a:ext>
                    </a:extLst>
                  </a:tr>
                  <a:tr h="23737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76371685"/>
                      </a:ext>
                    </a:extLst>
                  </a:tr>
                  <a:tr h="23737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84688275"/>
                      </a:ext>
                    </a:extLst>
                  </a:tr>
                  <a:tr h="41441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2952120"/>
                      </a:ext>
                    </a:extLst>
                  </a:tr>
                  <a:tr h="41441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e>
                                    </m:rad>
                                  </m:den>
                                </m:f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28404748"/>
                      </a:ext>
                    </a:extLst>
                  </a:tr>
                  <a:tr h="23737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77398469"/>
                      </a:ext>
                    </a:extLst>
                  </a:tr>
                  <a:tr h="23737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00369017"/>
                      </a:ext>
                    </a:extLst>
                  </a:tr>
                  <a:tr h="41441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e>
                                    </m:rad>
                                  </m:den>
                                </m:f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779682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表格 24">
                <a:extLst>
                  <a:ext uri="{FF2B5EF4-FFF2-40B4-BE49-F238E27FC236}">
                    <a16:creationId xmlns:a16="http://schemas.microsoft.com/office/drawing/2014/main" id="{034E8667-4ED7-61BC-FDAE-8FBE1F4C3D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4927685"/>
                  </p:ext>
                </p:extLst>
              </p:nvPr>
            </p:nvGraphicFramePr>
            <p:xfrm>
              <a:off x="8817130" y="3185494"/>
              <a:ext cx="2303652" cy="277920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1826">
                      <a:extLst>
                        <a:ext uri="{9D8B030D-6E8A-4147-A177-3AD203B41FA5}">
                          <a16:colId xmlns:a16="http://schemas.microsoft.com/office/drawing/2014/main" val="3973071115"/>
                        </a:ext>
                      </a:extLst>
                    </a:gridCol>
                    <a:gridCol w="1151826">
                      <a:extLst>
                        <a:ext uri="{9D8B030D-6E8A-4147-A177-3AD203B41FA5}">
                          <a16:colId xmlns:a16="http://schemas.microsoft.com/office/drawing/2014/main" val="800270006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衰变道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衰变振幅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1841791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109524" r="-102198" b="-847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109524" r="-2198" b="-8476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637168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200000" r="-102198" b="-70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200000" r="-2198" b="-709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4688275"/>
                      </a:ext>
                    </a:extLst>
                  </a:tr>
                  <a:tr h="46920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178378" r="-102198" b="-3216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178378" r="-2198" b="-3216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952120"/>
                      </a:ext>
                    </a:extLst>
                  </a:tr>
                  <a:tr h="46920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278378" r="-102198" b="-2216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278378" r="-2198" b="-2216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840474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636364" r="-102198" b="-2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636364" r="-2198" b="-2727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739846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736364" r="-102198" b="-1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736364" r="-2198" b="-1727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0369017"/>
                      </a:ext>
                    </a:extLst>
                  </a:tr>
                  <a:tr h="46920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497297" r="-102198" b="-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497297" r="-2198" b="-27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796823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8CE18A2-F18F-519C-87A5-B3D440DF633F}"/>
                  </a:ext>
                </a:extLst>
              </p:cNvPr>
              <p:cNvSpPr txBox="1"/>
              <p:nvPr/>
            </p:nvSpPr>
            <p:spPr>
              <a:xfrm>
                <a:off x="4135999" y="5526224"/>
                <a:ext cx="1623586" cy="254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8CE18A2-F18F-519C-87A5-B3D440DF6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5999" y="5526224"/>
                <a:ext cx="1623586" cy="254237"/>
              </a:xfrm>
              <a:prstGeom prst="rect">
                <a:avLst/>
              </a:prstGeom>
              <a:blipFill>
                <a:blip r:embed="rId12"/>
                <a:stretch>
                  <a:fillRect l="-2247" t="-4878"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5D5C572-5AE4-460F-F1C3-36A359879AB1}"/>
                  </a:ext>
                </a:extLst>
              </p:cNvPr>
              <p:cNvSpPr txBox="1"/>
              <p:nvPr/>
            </p:nvSpPr>
            <p:spPr>
              <a:xfrm>
                <a:off x="4136096" y="4085567"/>
                <a:ext cx="3145186" cy="12147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√2</m:t>
                                    </m:r>
                                  </m:den>
                                </m:f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8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√6</m:t>
                                    </m:r>
                                  </m:den>
                                </m:f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√2</m:t>
                                    </m:r>
                                  </m:den>
                                </m:f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8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√6</m:t>
                                    </m:r>
                                  </m:den>
                                </m:f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altLang="zh-CN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8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√6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5D5C572-5AE4-460F-F1C3-36A359879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096" y="4085567"/>
                <a:ext cx="3145186" cy="1214756"/>
              </a:xfrm>
              <a:prstGeom prst="rect">
                <a:avLst/>
              </a:prstGeom>
              <a:blipFill>
                <a:blip r:embed="rId13"/>
                <a:stretch>
                  <a:fillRect b="-61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组合 32">
            <a:extLst>
              <a:ext uri="{FF2B5EF4-FFF2-40B4-BE49-F238E27FC236}">
                <a16:creationId xmlns:a16="http://schemas.microsoft.com/office/drawing/2014/main" id="{A573B614-89BA-2AA4-EE78-6FF89F4650CC}"/>
              </a:ext>
            </a:extLst>
          </p:cNvPr>
          <p:cNvGrpSpPr/>
          <p:nvPr/>
        </p:nvGrpSpPr>
        <p:grpSpPr>
          <a:xfrm>
            <a:off x="3371183" y="1531069"/>
            <a:ext cx="279400" cy="247651"/>
            <a:chOff x="3262301" y="862037"/>
            <a:chExt cx="5663221" cy="5138426"/>
          </a:xfrm>
          <a:solidFill>
            <a:srgbClr val="00507A"/>
          </a:solidFill>
        </p:grpSpPr>
        <p:sp>
          <p:nvSpPr>
            <p:cNvPr id="34" name="任意多边形: 形状 46">
              <a:extLst>
                <a:ext uri="{FF2B5EF4-FFF2-40B4-BE49-F238E27FC236}">
                  <a16:creationId xmlns:a16="http://schemas.microsoft.com/office/drawing/2014/main" id="{7B7908DF-CF25-EE28-4AD0-5325F3009413}"/>
                </a:ext>
              </a:extLst>
            </p:cNvPr>
            <p:cNvSpPr/>
            <p:nvPr/>
          </p:nvSpPr>
          <p:spPr>
            <a:xfrm>
              <a:off x="3262301" y="948498"/>
              <a:ext cx="4974253" cy="5051965"/>
            </a:xfrm>
            <a:custGeom>
              <a:avLst/>
              <a:gdLst>
                <a:gd name="connsiteX0" fmla="*/ 997469 w 4974253"/>
                <a:gd name="connsiteY0" fmla="*/ 5051965 h 5051965"/>
                <a:gd name="connsiteX1" fmla="*/ 973561 w 4974253"/>
                <a:gd name="connsiteY1" fmla="*/ 5048347 h 5051965"/>
                <a:gd name="connsiteX2" fmla="*/ 811636 w 4974253"/>
                <a:gd name="connsiteY2" fmla="*/ 5047013 h 5051965"/>
                <a:gd name="connsiteX3" fmla="*/ 436160 w 4974253"/>
                <a:gd name="connsiteY3" fmla="*/ 4962050 h 5051965"/>
                <a:gd name="connsiteX4" fmla="*/ 110691 w 4974253"/>
                <a:gd name="connsiteY4" fmla="*/ 4659155 h 5051965"/>
                <a:gd name="connsiteX5" fmla="*/ 13727 w 4974253"/>
                <a:gd name="connsiteY5" fmla="*/ 4361213 h 5051965"/>
                <a:gd name="connsiteX6" fmla="*/ 1630 w 4974253"/>
                <a:gd name="connsiteY6" fmla="*/ 4152234 h 5051965"/>
                <a:gd name="connsiteX7" fmla="*/ 868 w 4974253"/>
                <a:gd name="connsiteY7" fmla="*/ 3805619 h 5051965"/>
                <a:gd name="connsiteX8" fmla="*/ 11 w 4974253"/>
                <a:gd name="connsiteY8" fmla="*/ 3232691 h 5051965"/>
                <a:gd name="connsiteX9" fmla="*/ 1249 w 4974253"/>
                <a:gd name="connsiteY9" fmla="*/ 2296574 h 5051965"/>
                <a:gd name="connsiteX10" fmla="*/ 868 w 4974253"/>
                <a:gd name="connsiteY10" fmla="*/ 1152907 h 5051965"/>
                <a:gd name="connsiteX11" fmla="*/ 1820 w 4974253"/>
                <a:gd name="connsiteY11" fmla="*/ 862299 h 5051965"/>
                <a:gd name="connsiteX12" fmla="*/ 79259 w 4974253"/>
                <a:gd name="connsiteY12" fmla="*/ 463868 h 5051965"/>
                <a:gd name="connsiteX13" fmla="*/ 513789 w 4974253"/>
                <a:gd name="connsiteY13" fmla="*/ 59627 h 5051965"/>
                <a:gd name="connsiteX14" fmla="*/ 747914 w 4974253"/>
                <a:gd name="connsiteY14" fmla="*/ 8192 h 5051965"/>
                <a:gd name="connsiteX15" fmla="*/ 913553 w 4974253"/>
                <a:gd name="connsiteY15" fmla="*/ 477 h 5051965"/>
                <a:gd name="connsiteX16" fmla="*/ 2379260 w 4974253"/>
                <a:gd name="connsiteY16" fmla="*/ 286 h 5051965"/>
                <a:gd name="connsiteX17" fmla="*/ 3317663 w 4974253"/>
                <a:gd name="connsiteY17" fmla="*/ 1 h 5051965"/>
                <a:gd name="connsiteX18" fmla="*/ 3464729 w 4974253"/>
                <a:gd name="connsiteY18" fmla="*/ 29814 h 5051965"/>
                <a:gd name="connsiteX19" fmla="*/ 3567980 w 4974253"/>
                <a:gd name="connsiteY19" fmla="*/ 150877 h 5051965"/>
                <a:gd name="connsiteX20" fmla="*/ 3543787 w 4974253"/>
                <a:gd name="connsiteY20" fmla="*/ 307468 h 5051965"/>
                <a:gd name="connsiteX21" fmla="*/ 3410532 w 4974253"/>
                <a:gd name="connsiteY21" fmla="*/ 388430 h 5051965"/>
                <a:gd name="connsiteX22" fmla="*/ 3342238 w 4974253"/>
                <a:gd name="connsiteY22" fmla="*/ 392240 h 5051965"/>
                <a:gd name="connsiteX23" fmla="*/ 1116722 w 4974253"/>
                <a:gd name="connsiteY23" fmla="*/ 393002 h 5051965"/>
                <a:gd name="connsiteX24" fmla="*/ 892503 w 4974253"/>
                <a:gd name="connsiteY24" fmla="*/ 393669 h 5051965"/>
                <a:gd name="connsiteX25" fmla="*/ 653045 w 4974253"/>
                <a:gd name="connsiteY25" fmla="*/ 426435 h 5051965"/>
                <a:gd name="connsiteX26" fmla="*/ 472736 w 4974253"/>
                <a:gd name="connsiteY26" fmla="*/ 545879 h 5051965"/>
                <a:gd name="connsiteX27" fmla="*/ 402537 w 4974253"/>
                <a:gd name="connsiteY27" fmla="*/ 703898 h 5051965"/>
                <a:gd name="connsiteX28" fmla="*/ 381201 w 4974253"/>
                <a:gd name="connsiteY28" fmla="*/ 918020 h 5051965"/>
                <a:gd name="connsiteX29" fmla="*/ 381201 w 4974253"/>
                <a:gd name="connsiteY29" fmla="*/ 926307 h 5051965"/>
                <a:gd name="connsiteX30" fmla="*/ 380915 w 4974253"/>
                <a:gd name="connsiteY30" fmla="*/ 3425381 h 5051965"/>
                <a:gd name="connsiteX31" fmla="*/ 381201 w 4974253"/>
                <a:gd name="connsiteY31" fmla="*/ 4128993 h 5051965"/>
                <a:gd name="connsiteX32" fmla="*/ 406823 w 4974253"/>
                <a:gd name="connsiteY32" fmla="*/ 4365499 h 5051965"/>
                <a:gd name="connsiteX33" fmla="*/ 450638 w 4974253"/>
                <a:gd name="connsiteY33" fmla="*/ 4474941 h 5051965"/>
                <a:gd name="connsiteX34" fmla="*/ 630375 w 4974253"/>
                <a:gd name="connsiteY34" fmla="*/ 4620674 h 5051965"/>
                <a:gd name="connsiteX35" fmla="*/ 800396 w 4974253"/>
                <a:gd name="connsiteY35" fmla="*/ 4654678 h 5051965"/>
                <a:gd name="connsiteX36" fmla="*/ 962131 w 4974253"/>
                <a:gd name="connsiteY36" fmla="*/ 4659060 h 5051965"/>
                <a:gd name="connsiteX37" fmla="*/ 1939967 w 4974253"/>
                <a:gd name="connsiteY37" fmla="*/ 4659250 h 5051965"/>
                <a:gd name="connsiteX38" fmla="*/ 2861702 w 4974253"/>
                <a:gd name="connsiteY38" fmla="*/ 4659726 h 5051965"/>
                <a:gd name="connsiteX39" fmla="*/ 4103190 w 4974253"/>
                <a:gd name="connsiteY39" fmla="*/ 4658964 h 5051965"/>
                <a:gd name="connsiteX40" fmla="*/ 4333981 w 4974253"/>
                <a:gd name="connsiteY40" fmla="*/ 4625341 h 5051965"/>
                <a:gd name="connsiteX41" fmla="*/ 4560771 w 4974253"/>
                <a:gd name="connsiteY41" fmla="*/ 4393598 h 5051965"/>
                <a:gd name="connsiteX42" fmla="*/ 4590013 w 4974253"/>
                <a:gd name="connsiteY42" fmla="*/ 4220338 h 5051965"/>
                <a:gd name="connsiteX43" fmla="*/ 4593061 w 4974253"/>
                <a:gd name="connsiteY43" fmla="*/ 4062699 h 5051965"/>
                <a:gd name="connsiteX44" fmla="*/ 4593728 w 4974253"/>
                <a:gd name="connsiteY44" fmla="*/ 1806512 h 5051965"/>
                <a:gd name="connsiteX45" fmla="*/ 4594585 w 4974253"/>
                <a:gd name="connsiteY45" fmla="*/ 1675829 h 5051965"/>
                <a:gd name="connsiteX46" fmla="*/ 4627446 w 4974253"/>
                <a:gd name="connsiteY46" fmla="*/ 1522763 h 5051965"/>
                <a:gd name="connsiteX47" fmla="*/ 4811755 w 4974253"/>
                <a:gd name="connsiteY47" fmla="*/ 1426655 h 5051965"/>
                <a:gd name="connsiteX48" fmla="*/ 4953678 w 4974253"/>
                <a:gd name="connsiteY48" fmla="*/ 1548194 h 5051965"/>
                <a:gd name="connsiteX49" fmla="*/ 4973490 w 4974253"/>
                <a:gd name="connsiteY49" fmla="*/ 1681068 h 5051965"/>
                <a:gd name="connsiteX50" fmla="*/ 4973966 w 4974253"/>
                <a:gd name="connsiteY50" fmla="*/ 1737075 h 5051965"/>
                <a:gd name="connsiteX51" fmla="*/ 4974251 w 4974253"/>
                <a:gd name="connsiteY51" fmla="*/ 3594736 h 5051965"/>
                <a:gd name="connsiteX52" fmla="*/ 4973394 w 4974253"/>
                <a:gd name="connsiteY52" fmla="*/ 4196621 h 5051965"/>
                <a:gd name="connsiteX53" fmla="*/ 4914053 w 4974253"/>
                <a:gd name="connsiteY53" fmla="*/ 4550570 h 5051965"/>
                <a:gd name="connsiteX54" fmla="*/ 4593156 w 4974253"/>
                <a:gd name="connsiteY54" fmla="*/ 4933665 h 5051965"/>
                <a:gd name="connsiteX55" fmla="*/ 4341315 w 4974253"/>
                <a:gd name="connsiteY55" fmla="*/ 5026058 h 5051965"/>
                <a:gd name="connsiteX56" fmla="*/ 4106429 w 4974253"/>
                <a:gd name="connsiteY56" fmla="*/ 5048251 h 5051965"/>
                <a:gd name="connsiteX57" fmla="*/ 3902975 w 4974253"/>
                <a:gd name="connsiteY57" fmla="*/ 5048347 h 5051965"/>
                <a:gd name="connsiteX58" fmla="*/ 3879067 w 4974253"/>
                <a:gd name="connsiteY58" fmla="*/ 5051965 h 5051965"/>
                <a:gd name="connsiteX59" fmla="*/ 997469 w 4974253"/>
                <a:gd name="connsiteY59" fmla="*/ 5051965 h 505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974253" h="5051965">
                  <a:moveTo>
                    <a:pt x="997469" y="5051965"/>
                  </a:moveTo>
                  <a:cubicBezTo>
                    <a:pt x="989468" y="5050728"/>
                    <a:pt x="981562" y="5048441"/>
                    <a:pt x="973561" y="5048347"/>
                  </a:cubicBezTo>
                  <a:cubicBezTo>
                    <a:pt x="919554" y="5047775"/>
                    <a:pt x="865547" y="5049394"/>
                    <a:pt x="811636" y="5047013"/>
                  </a:cubicBezTo>
                  <a:cubicBezTo>
                    <a:pt x="681524" y="5041393"/>
                    <a:pt x="555032" y="5017962"/>
                    <a:pt x="436160" y="4962050"/>
                  </a:cubicBezTo>
                  <a:cubicBezTo>
                    <a:pt x="295381" y="4895756"/>
                    <a:pt x="186224" y="4795457"/>
                    <a:pt x="110691" y="4659155"/>
                  </a:cubicBezTo>
                  <a:cubicBezTo>
                    <a:pt x="59161" y="4566095"/>
                    <a:pt x="29252" y="4466083"/>
                    <a:pt x="13727" y="4361213"/>
                  </a:cubicBezTo>
                  <a:cubicBezTo>
                    <a:pt x="3440" y="4291871"/>
                    <a:pt x="1535" y="4222148"/>
                    <a:pt x="1630" y="4152234"/>
                  </a:cubicBezTo>
                  <a:cubicBezTo>
                    <a:pt x="1630" y="4036696"/>
                    <a:pt x="1058" y="3921158"/>
                    <a:pt x="868" y="3805619"/>
                  </a:cubicBezTo>
                  <a:cubicBezTo>
                    <a:pt x="487" y="3614548"/>
                    <a:pt x="-85" y="3423667"/>
                    <a:pt x="11" y="3232691"/>
                  </a:cubicBezTo>
                  <a:cubicBezTo>
                    <a:pt x="201" y="2920652"/>
                    <a:pt x="1154" y="2608613"/>
                    <a:pt x="1249" y="2296574"/>
                  </a:cubicBezTo>
                  <a:cubicBezTo>
                    <a:pt x="1344" y="1915383"/>
                    <a:pt x="868" y="1534097"/>
                    <a:pt x="868" y="1152907"/>
                  </a:cubicBezTo>
                  <a:cubicBezTo>
                    <a:pt x="868" y="1056038"/>
                    <a:pt x="677" y="959168"/>
                    <a:pt x="1820" y="862299"/>
                  </a:cubicBezTo>
                  <a:cubicBezTo>
                    <a:pt x="3440" y="724853"/>
                    <a:pt x="25061" y="591027"/>
                    <a:pt x="79259" y="463868"/>
                  </a:cubicBezTo>
                  <a:cubicBezTo>
                    <a:pt x="164126" y="264986"/>
                    <a:pt x="310907" y="131827"/>
                    <a:pt x="513789" y="59627"/>
                  </a:cubicBezTo>
                  <a:cubicBezTo>
                    <a:pt x="589608" y="32672"/>
                    <a:pt x="667904" y="16670"/>
                    <a:pt x="747914" y="8192"/>
                  </a:cubicBezTo>
                  <a:cubicBezTo>
                    <a:pt x="803063" y="2382"/>
                    <a:pt x="858213" y="477"/>
                    <a:pt x="913553" y="477"/>
                  </a:cubicBezTo>
                  <a:cubicBezTo>
                    <a:pt x="1402091" y="477"/>
                    <a:pt x="1890723" y="382"/>
                    <a:pt x="2379260" y="286"/>
                  </a:cubicBezTo>
                  <a:cubicBezTo>
                    <a:pt x="2692061" y="286"/>
                    <a:pt x="3004862" y="572"/>
                    <a:pt x="3317663" y="1"/>
                  </a:cubicBezTo>
                  <a:cubicBezTo>
                    <a:pt x="3369003" y="-95"/>
                    <a:pt x="3418057" y="8859"/>
                    <a:pt x="3464729" y="29814"/>
                  </a:cubicBezTo>
                  <a:cubicBezTo>
                    <a:pt x="3518069" y="53817"/>
                    <a:pt x="3557217" y="91250"/>
                    <a:pt x="3567980" y="150877"/>
                  </a:cubicBezTo>
                  <a:cubicBezTo>
                    <a:pt x="3577886" y="205360"/>
                    <a:pt x="3572171" y="258700"/>
                    <a:pt x="3543787" y="307468"/>
                  </a:cubicBezTo>
                  <a:cubicBezTo>
                    <a:pt x="3514260" y="358141"/>
                    <a:pt x="3466444" y="380810"/>
                    <a:pt x="3410532" y="388430"/>
                  </a:cubicBezTo>
                  <a:cubicBezTo>
                    <a:pt x="3387958" y="391478"/>
                    <a:pt x="3365003" y="392240"/>
                    <a:pt x="3342238" y="392240"/>
                  </a:cubicBezTo>
                  <a:cubicBezTo>
                    <a:pt x="2600431" y="392621"/>
                    <a:pt x="1858529" y="392812"/>
                    <a:pt x="1116722" y="393002"/>
                  </a:cubicBezTo>
                  <a:cubicBezTo>
                    <a:pt x="1041950" y="393002"/>
                    <a:pt x="967274" y="392336"/>
                    <a:pt x="892503" y="393669"/>
                  </a:cubicBezTo>
                  <a:cubicBezTo>
                    <a:pt x="811445" y="395098"/>
                    <a:pt x="730959" y="402337"/>
                    <a:pt x="653045" y="426435"/>
                  </a:cubicBezTo>
                  <a:cubicBezTo>
                    <a:pt x="581512" y="448819"/>
                    <a:pt x="518837" y="485014"/>
                    <a:pt x="472736" y="545879"/>
                  </a:cubicBezTo>
                  <a:cubicBezTo>
                    <a:pt x="437018" y="593027"/>
                    <a:pt x="415682" y="646653"/>
                    <a:pt x="402537" y="703898"/>
                  </a:cubicBezTo>
                  <a:cubicBezTo>
                    <a:pt x="386345" y="774383"/>
                    <a:pt x="381201" y="845916"/>
                    <a:pt x="381201" y="918020"/>
                  </a:cubicBezTo>
                  <a:cubicBezTo>
                    <a:pt x="381201" y="920783"/>
                    <a:pt x="381201" y="923545"/>
                    <a:pt x="381201" y="926307"/>
                  </a:cubicBezTo>
                  <a:cubicBezTo>
                    <a:pt x="381106" y="1759364"/>
                    <a:pt x="380915" y="2592325"/>
                    <a:pt x="380915" y="3425381"/>
                  </a:cubicBezTo>
                  <a:cubicBezTo>
                    <a:pt x="380915" y="3659887"/>
                    <a:pt x="381201" y="3894488"/>
                    <a:pt x="381201" y="4128993"/>
                  </a:cubicBezTo>
                  <a:cubicBezTo>
                    <a:pt x="381201" y="4208718"/>
                    <a:pt x="386726" y="4287870"/>
                    <a:pt x="406823" y="4365499"/>
                  </a:cubicBezTo>
                  <a:cubicBezTo>
                    <a:pt x="416729" y="4403885"/>
                    <a:pt x="430922" y="4440461"/>
                    <a:pt x="450638" y="4474941"/>
                  </a:cubicBezTo>
                  <a:cubicBezTo>
                    <a:pt x="491786" y="4546665"/>
                    <a:pt x="553794" y="4592956"/>
                    <a:pt x="630375" y="4620674"/>
                  </a:cubicBezTo>
                  <a:cubicBezTo>
                    <a:pt x="685239" y="4640486"/>
                    <a:pt x="742199" y="4651820"/>
                    <a:pt x="800396" y="4654678"/>
                  </a:cubicBezTo>
                  <a:cubicBezTo>
                    <a:pt x="854213" y="4657345"/>
                    <a:pt x="908219" y="4658964"/>
                    <a:pt x="962131" y="4659060"/>
                  </a:cubicBezTo>
                  <a:cubicBezTo>
                    <a:pt x="1288076" y="4659441"/>
                    <a:pt x="1614022" y="4659155"/>
                    <a:pt x="1939967" y="4659250"/>
                  </a:cubicBezTo>
                  <a:cubicBezTo>
                    <a:pt x="2247244" y="4659345"/>
                    <a:pt x="2554520" y="4659821"/>
                    <a:pt x="2861702" y="4659726"/>
                  </a:cubicBezTo>
                  <a:cubicBezTo>
                    <a:pt x="3275563" y="4659631"/>
                    <a:pt x="3689329" y="4659345"/>
                    <a:pt x="4103190" y="4658964"/>
                  </a:cubicBezTo>
                  <a:cubicBezTo>
                    <a:pt x="4181676" y="4658869"/>
                    <a:pt x="4259019" y="4649916"/>
                    <a:pt x="4333981" y="4625341"/>
                  </a:cubicBezTo>
                  <a:cubicBezTo>
                    <a:pt x="4449900" y="4587432"/>
                    <a:pt x="4524576" y="4509327"/>
                    <a:pt x="4560771" y="4393598"/>
                  </a:cubicBezTo>
                  <a:cubicBezTo>
                    <a:pt x="4578393" y="4337210"/>
                    <a:pt x="4587632" y="4279202"/>
                    <a:pt x="4590013" y="4220338"/>
                  </a:cubicBezTo>
                  <a:cubicBezTo>
                    <a:pt x="4592108" y="4167855"/>
                    <a:pt x="4593061" y="4115277"/>
                    <a:pt x="4593061" y="4062699"/>
                  </a:cubicBezTo>
                  <a:cubicBezTo>
                    <a:pt x="4593442" y="3310605"/>
                    <a:pt x="4593537" y="2558606"/>
                    <a:pt x="4593728" y="1806512"/>
                  </a:cubicBezTo>
                  <a:cubicBezTo>
                    <a:pt x="4593728" y="1762888"/>
                    <a:pt x="4592966" y="1719263"/>
                    <a:pt x="4594585" y="1675829"/>
                  </a:cubicBezTo>
                  <a:cubicBezTo>
                    <a:pt x="4596585" y="1623061"/>
                    <a:pt x="4604967" y="1571435"/>
                    <a:pt x="4627446" y="1522763"/>
                  </a:cubicBezTo>
                  <a:cubicBezTo>
                    <a:pt x="4663737" y="1444467"/>
                    <a:pt x="4732983" y="1417892"/>
                    <a:pt x="4811755" y="1426655"/>
                  </a:cubicBezTo>
                  <a:cubicBezTo>
                    <a:pt x="4886431" y="1435037"/>
                    <a:pt x="4931008" y="1478852"/>
                    <a:pt x="4953678" y="1548194"/>
                  </a:cubicBezTo>
                  <a:cubicBezTo>
                    <a:pt x="4967774" y="1591343"/>
                    <a:pt x="4971680" y="1636110"/>
                    <a:pt x="4973490" y="1681068"/>
                  </a:cubicBezTo>
                  <a:cubicBezTo>
                    <a:pt x="4974251" y="1699737"/>
                    <a:pt x="4973966" y="1718406"/>
                    <a:pt x="4973966" y="1737075"/>
                  </a:cubicBezTo>
                  <a:cubicBezTo>
                    <a:pt x="4974061" y="2356295"/>
                    <a:pt x="4974251" y="2975516"/>
                    <a:pt x="4974251" y="3594736"/>
                  </a:cubicBezTo>
                  <a:cubicBezTo>
                    <a:pt x="4974251" y="3795332"/>
                    <a:pt x="4974347" y="3996024"/>
                    <a:pt x="4973394" y="4196621"/>
                  </a:cubicBezTo>
                  <a:cubicBezTo>
                    <a:pt x="4972823" y="4317684"/>
                    <a:pt x="4956630" y="4436460"/>
                    <a:pt x="4914053" y="4550570"/>
                  </a:cubicBezTo>
                  <a:cubicBezTo>
                    <a:pt x="4852236" y="4716114"/>
                    <a:pt x="4746985" y="4845273"/>
                    <a:pt x="4593156" y="4933665"/>
                  </a:cubicBezTo>
                  <a:cubicBezTo>
                    <a:pt x="4514575" y="4978814"/>
                    <a:pt x="4430088" y="5008437"/>
                    <a:pt x="4341315" y="5026058"/>
                  </a:cubicBezTo>
                  <a:cubicBezTo>
                    <a:pt x="4263782" y="5041488"/>
                    <a:pt x="4185486" y="5048537"/>
                    <a:pt x="4106429" y="5048251"/>
                  </a:cubicBezTo>
                  <a:cubicBezTo>
                    <a:pt x="4038611" y="5048060"/>
                    <a:pt x="3970793" y="5048060"/>
                    <a:pt x="3902975" y="5048347"/>
                  </a:cubicBezTo>
                  <a:cubicBezTo>
                    <a:pt x="3894974" y="5048347"/>
                    <a:pt x="3887068" y="5050728"/>
                    <a:pt x="3879067" y="5051965"/>
                  </a:cubicBezTo>
                  <a:cubicBezTo>
                    <a:pt x="2918566" y="5051965"/>
                    <a:pt x="1957970" y="5051965"/>
                    <a:pt x="997469" y="5051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5" name="任意多边形: 形状 47">
              <a:extLst>
                <a:ext uri="{FF2B5EF4-FFF2-40B4-BE49-F238E27FC236}">
                  <a16:creationId xmlns:a16="http://schemas.microsoft.com/office/drawing/2014/main" id="{43245657-67B6-D882-FFD2-151137948B26}"/>
                </a:ext>
              </a:extLst>
            </p:cNvPr>
            <p:cNvSpPr/>
            <p:nvPr/>
          </p:nvSpPr>
          <p:spPr>
            <a:xfrm>
              <a:off x="4169525" y="862037"/>
              <a:ext cx="4755997" cy="4008782"/>
            </a:xfrm>
            <a:custGeom>
              <a:avLst/>
              <a:gdLst>
                <a:gd name="connsiteX0" fmla="*/ 1525662 w 4755997"/>
                <a:gd name="connsiteY0" fmla="*/ 2615730 h 4008782"/>
                <a:gd name="connsiteX1" fmla="*/ 1539092 w 4755997"/>
                <a:gd name="connsiteY1" fmla="*/ 2593918 h 4008782"/>
                <a:gd name="connsiteX2" fmla="*/ 1810460 w 4755997"/>
                <a:gd name="connsiteY2" fmla="*/ 2111286 h 4008782"/>
                <a:gd name="connsiteX3" fmla="*/ 2218606 w 4755997"/>
                <a:gd name="connsiteY3" fmla="*/ 1456823 h 4008782"/>
                <a:gd name="connsiteX4" fmla="*/ 2554648 w 4755997"/>
                <a:gd name="connsiteY4" fmla="*/ 1035247 h 4008782"/>
                <a:gd name="connsiteX5" fmla="*/ 3093573 w 4755997"/>
                <a:gd name="connsiteY5" fmla="*/ 550424 h 4008782"/>
                <a:gd name="connsiteX6" fmla="*/ 3638117 w 4755997"/>
                <a:gd name="connsiteY6" fmla="*/ 243529 h 4008782"/>
                <a:gd name="connsiteX7" fmla="*/ 4134369 w 4755997"/>
                <a:gd name="connsiteY7" fmla="*/ 91891 h 4008782"/>
                <a:gd name="connsiteX8" fmla="*/ 4474507 w 4755997"/>
                <a:gd name="connsiteY8" fmla="*/ 28835 h 4008782"/>
                <a:gd name="connsiteX9" fmla="*/ 4614906 w 4755997"/>
                <a:gd name="connsiteY9" fmla="*/ 2451 h 4008782"/>
                <a:gd name="connsiteX10" fmla="*/ 4669389 w 4755997"/>
                <a:gd name="connsiteY10" fmla="*/ 7880 h 4008782"/>
                <a:gd name="connsiteX11" fmla="*/ 4755686 w 4755997"/>
                <a:gd name="connsiteY11" fmla="*/ 58267 h 4008782"/>
                <a:gd name="connsiteX12" fmla="*/ 4755590 w 4755997"/>
                <a:gd name="connsiteY12" fmla="*/ 66745 h 4008782"/>
                <a:gd name="connsiteX13" fmla="*/ 4714156 w 4755997"/>
                <a:gd name="connsiteY13" fmla="*/ 147993 h 4008782"/>
                <a:gd name="connsiteX14" fmla="*/ 4673580 w 4755997"/>
                <a:gd name="connsiteY14" fmla="*/ 185140 h 4008782"/>
                <a:gd name="connsiteX15" fmla="*/ 4393926 w 4755997"/>
                <a:gd name="connsiteY15" fmla="*/ 334778 h 4008782"/>
                <a:gd name="connsiteX16" fmla="*/ 3932535 w 4755997"/>
                <a:gd name="connsiteY16" fmla="*/ 658628 h 4008782"/>
                <a:gd name="connsiteX17" fmla="*/ 3542676 w 4755997"/>
                <a:gd name="connsiteY17" fmla="*/ 1030865 h 4008782"/>
                <a:gd name="connsiteX18" fmla="*/ 3014706 w 4755997"/>
                <a:gd name="connsiteY18" fmla="*/ 1743049 h 4008782"/>
                <a:gd name="connsiteX19" fmla="*/ 2708286 w 4755997"/>
                <a:gd name="connsiteY19" fmla="*/ 2310168 h 4008782"/>
                <a:gd name="connsiteX20" fmla="*/ 2449873 w 4755997"/>
                <a:gd name="connsiteY20" fmla="*/ 2898432 h 4008782"/>
                <a:gd name="connsiteX21" fmla="*/ 2314999 w 4755997"/>
                <a:gd name="connsiteY21" fmla="*/ 3333629 h 4008782"/>
                <a:gd name="connsiteX22" fmla="*/ 2244419 w 4755997"/>
                <a:gd name="connsiteY22" fmla="*/ 3640620 h 4008782"/>
                <a:gd name="connsiteX23" fmla="*/ 2210700 w 4755997"/>
                <a:gd name="connsiteY23" fmla="*/ 3736060 h 4008782"/>
                <a:gd name="connsiteX24" fmla="*/ 2084875 w 4755997"/>
                <a:gd name="connsiteY24" fmla="*/ 3833311 h 4008782"/>
                <a:gd name="connsiteX25" fmla="*/ 1954859 w 4755997"/>
                <a:gd name="connsiteY25" fmla="*/ 3858552 h 4008782"/>
                <a:gd name="connsiteX26" fmla="*/ 1708066 w 4755997"/>
                <a:gd name="connsiteY26" fmla="*/ 3902367 h 4008782"/>
                <a:gd name="connsiteX27" fmla="*/ 1329733 w 4755997"/>
                <a:gd name="connsiteY27" fmla="*/ 3975138 h 4008782"/>
                <a:gd name="connsiteX28" fmla="*/ 1171142 w 4755997"/>
                <a:gd name="connsiteY28" fmla="*/ 4005523 h 4008782"/>
                <a:gd name="connsiteX29" fmla="*/ 1107134 w 4755997"/>
                <a:gd name="connsiteY29" fmla="*/ 4007523 h 4008782"/>
                <a:gd name="connsiteX30" fmla="*/ 1029124 w 4755997"/>
                <a:gd name="connsiteY30" fmla="*/ 3952278 h 4008782"/>
                <a:gd name="connsiteX31" fmla="*/ 1001216 w 4755997"/>
                <a:gd name="connsiteY31" fmla="*/ 3872268 h 4008782"/>
                <a:gd name="connsiteX32" fmla="*/ 779474 w 4755997"/>
                <a:gd name="connsiteY32" fmla="*/ 3245904 h 4008782"/>
                <a:gd name="connsiteX33" fmla="*/ 494391 w 4755997"/>
                <a:gd name="connsiteY33" fmla="*/ 2731173 h 4008782"/>
                <a:gd name="connsiteX34" fmla="*/ 78243 w 4755997"/>
                <a:gd name="connsiteY34" fmla="*/ 2185486 h 4008782"/>
                <a:gd name="connsiteX35" fmla="*/ 25189 w 4755997"/>
                <a:gd name="connsiteY35" fmla="*/ 2116525 h 4008782"/>
                <a:gd name="connsiteX36" fmla="*/ 6330 w 4755997"/>
                <a:gd name="connsiteY36" fmla="*/ 2079758 h 4008782"/>
                <a:gd name="connsiteX37" fmla="*/ 31285 w 4755997"/>
                <a:gd name="connsiteY37" fmla="*/ 1991366 h 4008782"/>
                <a:gd name="connsiteX38" fmla="*/ 117486 w 4755997"/>
                <a:gd name="connsiteY38" fmla="*/ 1946789 h 4008782"/>
                <a:gd name="connsiteX39" fmla="*/ 295604 w 4755997"/>
                <a:gd name="connsiteY39" fmla="*/ 1884972 h 4008782"/>
                <a:gd name="connsiteX40" fmla="*/ 835290 w 4755997"/>
                <a:gd name="connsiteY40" fmla="*/ 1696186 h 4008782"/>
                <a:gd name="connsiteX41" fmla="*/ 907490 w 4755997"/>
                <a:gd name="connsiteY41" fmla="*/ 1678660 h 4008782"/>
                <a:gd name="connsiteX42" fmla="*/ 1014741 w 4755997"/>
                <a:gd name="connsiteY42" fmla="*/ 1721237 h 4008782"/>
                <a:gd name="connsiteX43" fmla="*/ 1056461 w 4755997"/>
                <a:gd name="connsiteY43" fmla="*/ 1782864 h 4008782"/>
                <a:gd name="connsiteX44" fmla="*/ 1405838 w 4755997"/>
                <a:gd name="connsiteY44" fmla="*/ 2416657 h 4008782"/>
                <a:gd name="connsiteX45" fmla="*/ 1513756 w 4755997"/>
                <a:gd name="connsiteY45" fmla="*/ 2598585 h 4008782"/>
                <a:gd name="connsiteX46" fmla="*/ 1525662 w 4755997"/>
                <a:gd name="connsiteY46" fmla="*/ 2615730 h 400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755997" h="4008782">
                  <a:moveTo>
                    <a:pt x="1525662" y="2615730"/>
                  </a:moveTo>
                  <a:cubicBezTo>
                    <a:pt x="1531282" y="2606586"/>
                    <a:pt x="1535473" y="2600395"/>
                    <a:pt x="1539092" y="2593918"/>
                  </a:cubicBezTo>
                  <a:cubicBezTo>
                    <a:pt x="1629580" y="2433041"/>
                    <a:pt x="1719782" y="2272068"/>
                    <a:pt x="1810460" y="2111286"/>
                  </a:cubicBezTo>
                  <a:cubicBezTo>
                    <a:pt x="1936857" y="1887067"/>
                    <a:pt x="2069921" y="1667135"/>
                    <a:pt x="2218606" y="1456823"/>
                  </a:cubicBezTo>
                  <a:cubicBezTo>
                    <a:pt x="2322524" y="1309852"/>
                    <a:pt x="2433871" y="1168787"/>
                    <a:pt x="2554648" y="1035247"/>
                  </a:cubicBezTo>
                  <a:cubicBezTo>
                    <a:pt x="2717526" y="855034"/>
                    <a:pt x="2895739" y="691775"/>
                    <a:pt x="3093573" y="550424"/>
                  </a:cubicBezTo>
                  <a:cubicBezTo>
                    <a:pt x="3263975" y="428599"/>
                    <a:pt x="3445617" y="326682"/>
                    <a:pt x="3638117" y="243529"/>
                  </a:cubicBezTo>
                  <a:cubicBezTo>
                    <a:pt x="3798042" y="174472"/>
                    <a:pt x="3963967" y="125800"/>
                    <a:pt x="4134369" y="91891"/>
                  </a:cubicBezTo>
                  <a:cubicBezTo>
                    <a:pt x="4247431" y="69412"/>
                    <a:pt x="4361064" y="49790"/>
                    <a:pt x="4474507" y="28835"/>
                  </a:cubicBezTo>
                  <a:cubicBezTo>
                    <a:pt x="4521370" y="20167"/>
                    <a:pt x="4568233" y="11785"/>
                    <a:pt x="4614906" y="2451"/>
                  </a:cubicBezTo>
                  <a:cubicBezTo>
                    <a:pt x="4633956" y="-1359"/>
                    <a:pt x="4652434" y="-1550"/>
                    <a:pt x="4669389" y="7880"/>
                  </a:cubicBezTo>
                  <a:cubicBezTo>
                    <a:pt x="4698916" y="24263"/>
                    <a:pt x="4727682" y="41789"/>
                    <a:pt x="4755686" y="58267"/>
                  </a:cubicBezTo>
                  <a:cubicBezTo>
                    <a:pt x="4755686" y="62744"/>
                    <a:pt x="4756447" y="65125"/>
                    <a:pt x="4755590" y="66745"/>
                  </a:cubicBezTo>
                  <a:cubicBezTo>
                    <a:pt x="4741970" y="93891"/>
                    <a:pt x="4728444" y="121132"/>
                    <a:pt x="4714156" y="147993"/>
                  </a:cubicBezTo>
                  <a:cubicBezTo>
                    <a:pt x="4705107" y="164947"/>
                    <a:pt x="4691106" y="176663"/>
                    <a:pt x="4673580" y="185140"/>
                  </a:cubicBezTo>
                  <a:cubicBezTo>
                    <a:pt x="4578330" y="231241"/>
                    <a:pt x="4484985" y="280771"/>
                    <a:pt x="4393926" y="334778"/>
                  </a:cubicBezTo>
                  <a:cubicBezTo>
                    <a:pt x="4231905" y="430981"/>
                    <a:pt x="4077886" y="538613"/>
                    <a:pt x="3932535" y="658628"/>
                  </a:cubicBezTo>
                  <a:cubicBezTo>
                    <a:pt x="3793565" y="773309"/>
                    <a:pt x="3664025" y="897801"/>
                    <a:pt x="3542676" y="1030865"/>
                  </a:cubicBezTo>
                  <a:cubicBezTo>
                    <a:pt x="3342556" y="1250416"/>
                    <a:pt x="3169201" y="1489684"/>
                    <a:pt x="3014706" y="1743049"/>
                  </a:cubicBezTo>
                  <a:cubicBezTo>
                    <a:pt x="2902692" y="1926787"/>
                    <a:pt x="2801822" y="2116525"/>
                    <a:pt x="2708286" y="2310168"/>
                  </a:cubicBezTo>
                  <a:cubicBezTo>
                    <a:pt x="2615037" y="2503144"/>
                    <a:pt x="2529883" y="2699645"/>
                    <a:pt x="2449873" y="2898432"/>
                  </a:cubicBezTo>
                  <a:cubicBezTo>
                    <a:pt x="2393009" y="3039688"/>
                    <a:pt x="2350623" y="3185706"/>
                    <a:pt x="2314999" y="3333629"/>
                  </a:cubicBezTo>
                  <a:cubicBezTo>
                    <a:pt x="2290425" y="3435737"/>
                    <a:pt x="2267946" y="3538322"/>
                    <a:pt x="2244419" y="3640620"/>
                  </a:cubicBezTo>
                  <a:cubicBezTo>
                    <a:pt x="2236799" y="3673672"/>
                    <a:pt x="2226988" y="3706057"/>
                    <a:pt x="2210700" y="3736060"/>
                  </a:cubicBezTo>
                  <a:cubicBezTo>
                    <a:pt x="2183078" y="3787115"/>
                    <a:pt x="2140120" y="3819404"/>
                    <a:pt x="2084875" y="3833311"/>
                  </a:cubicBezTo>
                  <a:cubicBezTo>
                    <a:pt x="2042108" y="3844169"/>
                    <a:pt x="1998293" y="3850741"/>
                    <a:pt x="1954859" y="3858552"/>
                  </a:cubicBezTo>
                  <a:cubicBezTo>
                    <a:pt x="1872658" y="3873316"/>
                    <a:pt x="1790172" y="3886936"/>
                    <a:pt x="1708066" y="3902367"/>
                  </a:cubicBezTo>
                  <a:cubicBezTo>
                    <a:pt x="1581860" y="3926084"/>
                    <a:pt x="1455844" y="3950754"/>
                    <a:pt x="1329733" y="3975138"/>
                  </a:cubicBezTo>
                  <a:cubicBezTo>
                    <a:pt x="1276869" y="3985330"/>
                    <a:pt x="1224196" y="3996665"/>
                    <a:pt x="1171142" y="4005523"/>
                  </a:cubicBezTo>
                  <a:cubicBezTo>
                    <a:pt x="1150282" y="4009047"/>
                    <a:pt x="1128279" y="4009714"/>
                    <a:pt x="1107134" y="4007523"/>
                  </a:cubicBezTo>
                  <a:cubicBezTo>
                    <a:pt x="1071701" y="4003808"/>
                    <a:pt x="1046460" y="3983139"/>
                    <a:pt x="1029124" y="3952278"/>
                  </a:cubicBezTo>
                  <a:cubicBezTo>
                    <a:pt x="1015027" y="3927227"/>
                    <a:pt x="1008169" y="3899700"/>
                    <a:pt x="1001216" y="3872268"/>
                  </a:cubicBezTo>
                  <a:cubicBezTo>
                    <a:pt x="946733" y="3656622"/>
                    <a:pt x="872152" y="3448024"/>
                    <a:pt x="779474" y="3245904"/>
                  </a:cubicBezTo>
                  <a:cubicBezTo>
                    <a:pt x="697464" y="3067120"/>
                    <a:pt x="601928" y="2895956"/>
                    <a:pt x="494391" y="2731173"/>
                  </a:cubicBezTo>
                  <a:cubicBezTo>
                    <a:pt x="369042" y="2539054"/>
                    <a:pt x="228834" y="2358365"/>
                    <a:pt x="78243" y="2185486"/>
                  </a:cubicBezTo>
                  <a:cubicBezTo>
                    <a:pt x="59193" y="2163674"/>
                    <a:pt x="41953" y="2140147"/>
                    <a:pt x="25189" y="2116525"/>
                  </a:cubicBezTo>
                  <a:cubicBezTo>
                    <a:pt x="17283" y="2105380"/>
                    <a:pt x="11187" y="2092617"/>
                    <a:pt x="6330" y="2079758"/>
                  </a:cubicBezTo>
                  <a:cubicBezTo>
                    <a:pt x="-7291" y="2043849"/>
                    <a:pt x="1091" y="2015464"/>
                    <a:pt x="31285" y="1991366"/>
                  </a:cubicBezTo>
                  <a:cubicBezTo>
                    <a:pt x="57098" y="1970887"/>
                    <a:pt x="86816" y="1957743"/>
                    <a:pt x="117486" y="1946789"/>
                  </a:cubicBezTo>
                  <a:cubicBezTo>
                    <a:pt x="176732" y="1925739"/>
                    <a:pt x="236263" y="1905736"/>
                    <a:pt x="295604" y="1884972"/>
                  </a:cubicBezTo>
                  <a:cubicBezTo>
                    <a:pt x="475531" y="1822012"/>
                    <a:pt x="655268" y="1758670"/>
                    <a:pt x="835290" y="1696186"/>
                  </a:cubicBezTo>
                  <a:cubicBezTo>
                    <a:pt x="858627" y="1688090"/>
                    <a:pt x="883106" y="1681708"/>
                    <a:pt x="907490" y="1678660"/>
                  </a:cubicBezTo>
                  <a:cubicBezTo>
                    <a:pt x="950162" y="1673422"/>
                    <a:pt x="987024" y="1688566"/>
                    <a:pt x="1014741" y="1721237"/>
                  </a:cubicBezTo>
                  <a:cubicBezTo>
                    <a:pt x="1030743" y="1740097"/>
                    <a:pt x="1044459" y="1761242"/>
                    <a:pt x="1056461" y="1782864"/>
                  </a:cubicBezTo>
                  <a:cubicBezTo>
                    <a:pt x="1173142" y="1994033"/>
                    <a:pt x="1288871" y="2205774"/>
                    <a:pt x="1405838" y="2416657"/>
                  </a:cubicBezTo>
                  <a:cubicBezTo>
                    <a:pt x="1440033" y="2478284"/>
                    <a:pt x="1477656" y="2538006"/>
                    <a:pt x="1513756" y="2598585"/>
                  </a:cubicBezTo>
                  <a:cubicBezTo>
                    <a:pt x="1516518" y="2603443"/>
                    <a:pt x="1520043" y="2607729"/>
                    <a:pt x="1525662" y="26157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E3D92C6E-8F93-6461-E945-70B23D177374}"/>
              </a:ext>
            </a:extLst>
          </p:cNvPr>
          <p:cNvGrpSpPr/>
          <p:nvPr/>
        </p:nvGrpSpPr>
        <p:grpSpPr>
          <a:xfrm>
            <a:off x="3476504" y="3088891"/>
            <a:ext cx="279400" cy="247651"/>
            <a:chOff x="3262301" y="862037"/>
            <a:chExt cx="5663221" cy="5138426"/>
          </a:xfrm>
          <a:solidFill>
            <a:srgbClr val="00507A"/>
          </a:solidFill>
        </p:grpSpPr>
        <p:sp>
          <p:nvSpPr>
            <p:cNvPr id="37" name="任意多边形: 形状 46">
              <a:extLst>
                <a:ext uri="{FF2B5EF4-FFF2-40B4-BE49-F238E27FC236}">
                  <a16:creationId xmlns:a16="http://schemas.microsoft.com/office/drawing/2014/main" id="{4EA5CC25-C226-4E27-0683-AD2D7BFC51BC}"/>
                </a:ext>
              </a:extLst>
            </p:cNvPr>
            <p:cNvSpPr/>
            <p:nvPr/>
          </p:nvSpPr>
          <p:spPr>
            <a:xfrm>
              <a:off x="3262301" y="948498"/>
              <a:ext cx="4974253" cy="5051965"/>
            </a:xfrm>
            <a:custGeom>
              <a:avLst/>
              <a:gdLst>
                <a:gd name="connsiteX0" fmla="*/ 997469 w 4974253"/>
                <a:gd name="connsiteY0" fmla="*/ 5051965 h 5051965"/>
                <a:gd name="connsiteX1" fmla="*/ 973561 w 4974253"/>
                <a:gd name="connsiteY1" fmla="*/ 5048347 h 5051965"/>
                <a:gd name="connsiteX2" fmla="*/ 811636 w 4974253"/>
                <a:gd name="connsiteY2" fmla="*/ 5047013 h 5051965"/>
                <a:gd name="connsiteX3" fmla="*/ 436160 w 4974253"/>
                <a:gd name="connsiteY3" fmla="*/ 4962050 h 5051965"/>
                <a:gd name="connsiteX4" fmla="*/ 110691 w 4974253"/>
                <a:gd name="connsiteY4" fmla="*/ 4659155 h 5051965"/>
                <a:gd name="connsiteX5" fmla="*/ 13727 w 4974253"/>
                <a:gd name="connsiteY5" fmla="*/ 4361213 h 5051965"/>
                <a:gd name="connsiteX6" fmla="*/ 1630 w 4974253"/>
                <a:gd name="connsiteY6" fmla="*/ 4152234 h 5051965"/>
                <a:gd name="connsiteX7" fmla="*/ 868 w 4974253"/>
                <a:gd name="connsiteY7" fmla="*/ 3805619 h 5051965"/>
                <a:gd name="connsiteX8" fmla="*/ 11 w 4974253"/>
                <a:gd name="connsiteY8" fmla="*/ 3232691 h 5051965"/>
                <a:gd name="connsiteX9" fmla="*/ 1249 w 4974253"/>
                <a:gd name="connsiteY9" fmla="*/ 2296574 h 5051965"/>
                <a:gd name="connsiteX10" fmla="*/ 868 w 4974253"/>
                <a:gd name="connsiteY10" fmla="*/ 1152907 h 5051965"/>
                <a:gd name="connsiteX11" fmla="*/ 1820 w 4974253"/>
                <a:gd name="connsiteY11" fmla="*/ 862299 h 5051965"/>
                <a:gd name="connsiteX12" fmla="*/ 79259 w 4974253"/>
                <a:gd name="connsiteY12" fmla="*/ 463868 h 5051965"/>
                <a:gd name="connsiteX13" fmla="*/ 513789 w 4974253"/>
                <a:gd name="connsiteY13" fmla="*/ 59627 h 5051965"/>
                <a:gd name="connsiteX14" fmla="*/ 747914 w 4974253"/>
                <a:gd name="connsiteY14" fmla="*/ 8192 h 5051965"/>
                <a:gd name="connsiteX15" fmla="*/ 913553 w 4974253"/>
                <a:gd name="connsiteY15" fmla="*/ 477 h 5051965"/>
                <a:gd name="connsiteX16" fmla="*/ 2379260 w 4974253"/>
                <a:gd name="connsiteY16" fmla="*/ 286 h 5051965"/>
                <a:gd name="connsiteX17" fmla="*/ 3317663 w 4974253"/>
                <a:gd name="connsiteY17" fmla="*/ 1 h 5051965"/>
                <a:gd name="connsiteX18" fmla="*/ 3464729 w 4974253"/>
                <a:gd name="connsiteY18" fmla="*/ 29814 h 5051965"/>
                <a:gd name="connsiteX19" fmla="*/ 3567980 w 4974253"/>
                <a:gd name="connsiteY19" fmla="*/ 150877 h 5051965"/>
                <a:gd name="connsiteX20" fmla="*/ 3543787 w 4974253"/>
                <a:gd name="connsiteY20" fmla="*/ 307468 h 5051965"/>
                <a:gd name="connsiteX21" fmla="*/ 3410532 w 4974253"/>
                <a:gd name="connsiteY21" fmla="*/ 388430 h 5051965"/>
                <a:gd name="connsiteX22" fmla="*/ 3342238 w 4974253"/>
                <a:gd name="connsiteY22" fmla="*/ 392240 h 5051965"/>
                <a:gd name="connsiteX23" fmla="*/ 1116722 w 4974253"/>
                <a:gd name="connsiteY23" fmla="*/ 393002 h 5051965"/>
                <a:gd name="connsiteX24" fmla="*/ 892503 w 4974253"/>
                <a:gd name="connsiteY24" fmla="*/ 393669 h 5051965"/>
                <a:gd name="connsiteX25" fmla="*/ 653045 w 4974253"/>
                <a:gd name="connsiteY25" fmla="*/ 426435 h 5051965"/>
                <a:gd name="connsiteX26" fmla="*/ 472736 w 4974253"/>
                <a:gd name="connsiteY26" fmla="*/ 545879 h 5051965"/>
                <a:gd name="connsiteX27" fmla="*/ 402537 w 4974253"/>
                <a:gd name="connsiteY27" fmla="*/ 703898 h 5051965"/>
                <a:gd name="connsiteX28" fmla="*/ 381201 w 4974253"/>
                <a:gd name="connsiteY28" fmla="*/ 918020 h 5051965"/>
                <a:gd name="connsiteX29" fmla="*/ 381201 w 4974253"/>
                <a:gd name="connsiteY29" fmla="*/ 926307 h 5051965"/>
                <a:gd name="connsiteX30" fmla="*/ 380915 w 4974253"/>
                <a:gd name="connsiteY30" fmla="*/ 3425381 h 5051965"/>
                <a:gd name="connsiteX31" fmla="*/ 381201 w 4974253"/>
                <a:gd name="connsiteY31" fmla="*/ 4128993 h 5051965"/>
                <a:gd name="connsiteX32" fmla="*/ 406823 w 4974253"/>
                <a:gd name="connsiteY32" fmla="*/ 4365499 h 5051965"/>
                <a:gd name="connsiteX33" fmla="*/ 450638 w 4974253"/>
                <a:gd name="connsiteY33" fmla="*/ 4474941 h 5051965"/>
                <a:gd name="connsiteX34" fmla="*/ 630375 w 4974253"/>
                <a:gd name="connsiteY34" fmla="*/ 4620674 h 5051965"/>
                <a:gd name="connsiteX35" fmla="*/ 800396 w 4974253"/>
                <a:gd name="connsiteY35" fmla="*/ 4654678 h 5051965"/>
                <a:gd name="connsiteX36" fmla="*/ 962131 w 4974253"/>
                <a:gd name="connsiteY36" fmla="*/ 4659060 h 5051965"/>
                <a:gd name="connsiteX37" fmla="*/ 1939967 w 4974253"/>
                <a:gd name="connsiteY37" fmla="*/ 4659250 h 5051965"/>
                <a:gd name="connsiteX38" fmla="*/ 2861702 w 4974253"/>
                <a:gd name="connsiteY38" fmla="*/ 4659726 h 5051965"/>
                <a:gd name="connsiteX39" fmla="*/ 4103190 w 4974253"/>
                <a:gd name="connsiteY39" fmla="*/ 4658964 h 5051965"/>
                <a:gd name="connsiteX40" fmla="*/ 4333981 w 4974253"/>
                <a:gd name="connsiteY40" fmla="*/ 4625341 h 5051965"/>
                <a:gd name="connsiteX41" fmla="*/ 4560771 w 4974253"/>
                <a:gd name="connsiteY41" fmla="*/ 4393598 h 5051965"/>
                <a:gd name="connsiteX42" fmla="*/ 4590013 w 4974253"/>
                <a:gd name="connsiteY42" fmla="*/ 4220338 h 5051965"/>
                <a:gd name="connsiteX43" fmla="*/ 4593061 w 4974253"/>
                <a:gd name="connsiteY43" fmla="*/ 4062699 h 5051965"/>
                <a:gd name="connsiteX44" fmla="*/ 4593728 w 4974253"/>
                <a:gd name="connsiteY44" fmla="*/ 1806512 h 5051965"/>
                <a:gd name="connsiteX45" fmla="*/ 4594585 w 4974253"/>
                <a:gd name="connsiteY45" fmla="*/ 1675829 h 5051965"/>
                <a:gd name="connsiteX46" fmla="*/ 4627446 w 4974253"/>
                <a:gd name="connsiteY46" fmla="*/ 1522763 h 5051965"/>
                <a:gd name="connsiteX47" fmla="*/ 4811755 w 4974253"/>
                <a:gd name="connsiteY47" fmla="*/ 1426655 h 5051965"/>
                <a:gd name="connsiteX48" fmla="*/ 4953678 w 4974253"/>
                <a:gd name="connsiteY48" fmla="*/ 1548194 h 5051965"/>
                <a:gd name="connsiteX49" fmla="*/ 4973490 w 4974253"/>
                <a:gd name="connsiteY49" fmla="*/ 1681068 h 5051965"/>
                <a:gd name="connsiteX50" fmla="*/ 4973966 w 4974253"/>
                <a:gd name="connsiteY50" fmla="*/ 1737075 h 5051965"/>
                <a:gd name="connsiteX51" fmla="*/ 4974251 w 4974253"/>
                <a:gd name="connsiteY51" fmla="*/ 3594736 h 5051965"/>
                <a:gd name="connsiteX52" fmla="*/ 4973394 w 4974253"/>
                <a:gd name="connsiteY52" fmla="*/ 4196621 h 5051965"/>
                <a:gd name="connsiteX53" fmla="*/ 4914053 w 4974253"/>
                <a:gd name="connsiteY53" fmla="*/ 4550570 h 5051965"/>
                <a:gd name="connsiteX54" fmla="*/ 4593156 w 4974253"/>
                <a:gd name="connsiteY54" fmla="*/ 4933665 h 5051965"/>
                <a:gd name="connsiteX55" fmla="*/ 4341315 w 4974253"/>
                <a:gd name="connsiteY55" fmla="*/ 5026058 h 5051965"/>
                <a:gd name="connsiteX56" fmla="*/ 4106429 w 4974253"/>
                <a:gd name="connsiteY56" fmla="*/ 5048251 h 5051965"/>
                <a:gd name="connsiteX57" fmla="*/ 3902975 w 4974253"/>
                <a:gd name="connsiteY57" fmla="*/ 5048347 h 5051965"/>
                <a:gd name="connsiteX58" fmla="*/ 3879067 w 4974253"/>
                <a:gd name="connsiteY58" fmla="*/ 5051965 h 5051965"/>
                <a:gd name="connsiteX59" fmla="*/ 997469 w 4974253"/>
                <a:gd name="connsiteY59" fmla="*/ 5051965 h 505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974253" h="5051965">
                  <a:moveTo>
                    <a:pt x="997469" y="5051965"/>
                  </a:moveTo>
                  <a:cubicBezTo>
                    <a:pt x="989468" y="5050728"/>
                    <a:pt x="981562" y="5048441"/>
                    <a:pt x="973561" y="5048347"/>
                  </a:cubicBezTo>
                  <a:cubicBezTo>
                    <a:pt x="919554" y="5047775"/>
                    <a:pt x="865547" y="5049394"/>
                    <a:pt x="811636" y="5047013"/>
                  </a:cubicBezTo>
                  <a:cubicBezTo>
                    <a:pt x="681524" y="5041393"/>
                    <a:pt x="555032" y="5017962"/>
                    <a:pt x="436160" y="4962050"/>
                  </a:cubicBezTo>
                  <a:cubicBezTo>
                    <a:pt x="295381" y="4895756"/>
                    <a:pt x="186224" y="4795457"/>
                    <a:pt x="110691" y="4659155"/>
                  </a:cubicBezTo>
                  <a:cubicBezTo>
                    <a:pt x="59161" y="4566095"/>
                    <a:pt x="29252" y="4466083"/>
                    <a:pt x="13727" y="4361213"/>
                  </a:cubicBezTo>
                  <a:cubicBezTo>
                    <a:pt x="3440" y="4291871"/>
                    <a:pt x="1535" y="4222148"/>
                    <a:pt x="1630" y="4152234"/>
                  </a:cubicBezTo>
                  <a:cubicBezTo>
                    <a:pt x="1630" y="4036696"/>
                    <a:pt x="1058" y="3921158"/>
                    <a:pt x="868" y="3805619"/>
                  </a:cubicBezTo>
                  <a:cubicBezTo>
                    <a:pt x="487" y="3614548"/>
                    <a:pt x="-85" y="3423667"/>
                    <a:pt x="11" y="3232691"/>
                  </a:cubicBezTo>
                  <a:cubicBezTo>
                    <a:pt x="201" y="2920652"/>
                    <a:pt x="1154" y="2608613"/>
                    <a:pt x="1249" y="2296574"/>
                  </a:cubicBezTo>
                  <a:cubicBezTo>
                    <a:pt x="1344" y="1915383"/>
                    <a:pt x="868" y="1534097"/>
                    <a:pt x="868" y="1152907"/>
                  </a:cubicBezTo>
                  <a:cubicBezTo>
                    <a:pt x="868" y="1056038"/>
                    <a:pt x="677" y="959168"/>
                    <a:pt x="1820" y="862299"/>
                  </a:cubicBezTo>
                  <a:cubicBezTo>
                    <a:pt x="3440" y="724853"/>
                    <a:pt x="25061" y="591027"/>
                    <a:pt x="79259" y="463868"/>
                  </a:cubicBezTo>
                  <a:cubicBezTo>
                    <a:pt x="164126" y="264986"/>
                    <a:pt x="310907" y="131827"/>
                    <a:pt x="513789" y="59627"/>
                  </a:cubicBezTo>
                  <a:cubicBezTo>
                    <a:pt x="589608" y="32672"/>
                    <a:pt x="667904" y="16670"/>
                    <a:pt x="747914" y="8192"/>
                  </a:cubicBezTo>
                  <a:cubicBezTo>
                    <a:pt x="803063" y="2382"/>
                    <a:pt x="858213" y="477"/>
                    <a:pt x="913553" y="477"/>
                  </a:cubicBezTo>
                  <a:cubicBezTo>
                    <a:pt x="1402091" y="477"/>
                    <a:pt x="1890723" y="382"/>
                    <a:pt x="2379260" y="286"/>
                  </a:cubicBezTo>
                  <a:cubicBezTo>
                    <a:pt x="2692061" y="286"/>
                    <a:pt x="3004862" y="572"/>
                    <a:pt x="3317663" y="1"/>
                  </a:cubicBezTo>
                  <a:cubicBezTo>
                    <a:pt x="3369003" y="-95"/>
                    <a:pt x="3418057" y="8859"/>
                    <a:pt x="3464729" y="29814"/>
                  </a:cubicBezTo>
                  <a:cubicBezTo>
                    <a:pt x="3518069" y="53817"/>
                    <a:pt x="3557217" y="91250"/>
                    <a:pt x="3567980" y="150877"/>
                  </a:cubicBezTo>
                  <a:cubicBezTo>
                    <a:pt x="3577886" y="205360"/>
                    <a:pt x="3572171" y="258700"/>
                    <a:pt x="3543787" y="307468"/>
                  </a:cubicBezTo>
                  <a:cubicBezTo>
                    <a:pt x="3514260" y="358141"/>
                    <a:pt x="3466444" y="380810"/>
                    <a:pt x="3410532" y="388430"/>
                  </a:cubicBezTo>
                  <a:cubicBezTo>
                    <a:pt x="3387958" y="391478"/>
                    <a:pt x="3365003" y="392240"/>
                    <a:pt x="3342238" y="392240"/>
                  </a:cubicBezTo>
                  <a:cubicBezTo>
                    <a:pt x="2600431" y="392621"/>
                    <a:pt x="1858529" y="392812"/>
                    <a:pt x="1116722" y="393002"/>
                  </a:cubicBezTo>
                  <a:cubicBezTo>
                    <a:pt x="1041950" y="393002"/>
                    <a:pt x="967274" y="392336"/>
                    <a:pt x="892503" y="393669"/>
                  </a:cubicBezTo>
                  <a:cubicBezTo>
                    <a:pt x="811445" y="395098"/>
                    <a:pt x="730959" y="402337"/>
                    <a:pt x="653045" y="426435"/>
                  </a:cubicBezTo>
                  <a:cubicBezTo>
                    <a:pt x="581512" y="448819"/>
                    <a:pt x="518837" y="485014"/>
                    <a:pt x="472736" y="545879"/>
                  </a:cubicBezTo>
                  <a:cubicBezTo>
                    <a:pt x="437018" y="593027"/>
                    <a:pt x="415682" y="646653"/>
                    <a:pt x="402537" y="703898"/>
                  </a:cubicBezTo>
                  <a:cubicBezTo>
                    <a:pt x="386345" y="774383"/>
                    <a:pt x="381201" y="845916"/>
                    <a:pt x="381201" y="918020"/>
                  </a:cubicBezTo>
                  <a:cubicBezTo>
                    <a:pt x="381201" y="920783"/>
                    <a:pt x="381201" y="923545"/>
                    <a:pt x="381201" y="926307"/>
                  </a:cubicBezTo>
                  <a:cubicBezTo>
                    <a:pt x="381106" y="1759364"/>
                    <a:pt x="380915" y="2592325"/>
                    <a:pt x="380915" y="3425381"/>
                  </a:cubicBezTo>
                  <a:cubicBezTo>
                    <a:pt x="380915" y="3659887"/>
                    <a:pt x="381201" y="3894488"/>
                    <a:pt x="381201" y="4128993"/>
                  </a:cubicBezTo>
                  <a:cubicBezTo>
                    <a:pt x="381201" y="4208718"/>
                    <a:pt x="386726" y="4287870"/>
                    <a:pt x="406823" y="4365499"/>
                  </a:cubicBezTo>
                  <a:cubicBezTo>
                    <a:pt x="416729" y="4403885"/>
                    <a:pt x="430922" y="4440461"/>
                    <a:pt x="450638" y="4474941"/>
                  </a:cubicBezTo>
                  <a:cubicBezTo>
                    <a:pt x="491786" y="4546665"/>
                    <a:pt x="553794" y="4592956"/>
                    <a:pt x="630375" y="4620674"/>
                  </a:cubicBezTo>
                  <a:cubicBezTo>
                    <a:pt x="685239" y="4640486"/>
                    <a:pt x="742199" y="4651820"/>
                    <a:pt x="800396" y="4654678"/>
                  </a:cubicBezTo>
                  <a:cubicBezTo>
                    <a:pt x="854213" y="4657345"/>
                    <a:pt x="908219" y="4658964"/>
                    <a:pt x="962131" y="4659060"/>
                  </a:cubicBezTo>
                  <a:cubicBezTo>
                    <a:pt x="1288076" y="4659441"/>
                    <a:pt x="1614022" y="4659155"/>
                    <a:pt x="1939967" y="4659250"/>
                  </a:cubicBezTo>
                  <a:cubicBezTo>
                    <a:pt x="2247244" y="4659345"/>
                    <a:pt x="2554520" y="4659821"/>
                    <a:pt x="2861702" y="4659726"/>
                  </a:cubicBezTo>
                  <a:cubicBezTo>
                    <a:pt x="3275563" y="4659631"/>
                    <a:pt x="3689329" y="4659345"/>
                    <a:pt x="4103190" y="4658964"/>
                  </a:cubicBezTo>
                  <a:cubicBezTo>
                    <a:pt x="4181676" y="4658869"/>
                    <a:pt x="4259019" y="4649916"/>
                    <a:pt x="4333981" y="4625341"/>
                  </a:cubicBezTo>
                  <a:cubicBezTo>
                    <a:pt x="4449900" y="4587432"/>
                    <a:pt x="4524576" y="4509327"/>
                    <a:pt x="4560771" y="4393598"/>
                  </a:cubicBezTo>
                  <a:cubicBezTo>
                    <a:pt x="4578393" y="4337210"/>
                    <a:pt x="4587632" y="4279202"/>
                    <a:pt x="4590013" y="4220338"/>
                  </a:cubicBezTo>
                  <a:cubicBezTo>
                    <a:pt x="4592108" y="4167855"/>
                    <a:pt x="4593061" y="4115277"/>
                    <a:pt x="4593061" y="4062699"/>
                  </a:cubicBezTo>
                  <a:cubicBezTo>
                    <a:pt x="4593442" y="3310605"/>
                    <a:pt x="4593537" y="2558606"/>
                    <a:pt x="4593728" y="1806512"/>
                  </a:cubicBezTo>
                  <a:cubicBezTo>
                    <a:pt x="4593728" y="1762888"/>
                    <a:pt x="4592966" y="1719263"/>
                    <a:pt x="4594585" y="1675829"/>
                  </a:cubicBezTo>
                  <a:cubicBezTo>
                    <a:pt x="4596585" y="1623061"/>
                    <a:pt x="4604967" y="1571435"/>
                    <a:pt x="4627446" y="1522763"/>
                  </a:cubicBezTo>
                  <a:cubicBezTo>
                    <a:pt x="4663737" y="1444467"/>
                    <a:pt x="4732983" y="1417892"/>
                    <a:pt x="4811755" y="1426655"/>
                  </a:cubicBezTo>
                  <a:cubicBezTo>
                    <a:pt x="4886431" y="1435037"/>
                    <a:pt x="4931008" y="1478852"/>
                    <a:pt x="4953678" y="1548194"/>
                  </a:cubicBezTo>
                  <a:cubicBezTo>
                    <a:pt x="4967774" y="1591343"/>
                    <a:pt x="4971680" y="1636110"/>
                    <a:pt x="4973490" y="1681068"/>
                  </a:cubicBezTo>
                  <a:cubicBezTo>
                    <a:pt x="4974251" y="1699737"/>
                    <a:pt x="4973966" y="1718406"/>
                    <a:pt x="4973966" y="1737075"/>
                  </a:cubicBezTo>
                  <a:cubicBezTo>
                    <a:pt x="4974061" y="2356295"/>
                    <a:pt x="4974251" y="2975516"/>
                    <a:pt x="4974251" y="3594736"/>
                  </a:cubicBezTo>
                  <a:cubicBezTo>
                    <a:pt x="4974251" y="3795332"/>
                    <a:pt x="4974347" y="3996024"/>
                    <a:pt x="4973394" y="4196621"/>
                  </a:cubicBezTo>
                  <a:cubicBezTo>
                    <a:pt x="4972823" y="4317684"/>
                    <a:pt x="4956630" y="4436460"/>
                    <a:pt x="4914053" y="4550570"/>
                  </a:cubicBezTo>
                  <a:cubicBezTo>
                    <a:pt x="4852236" y="4716114"/>
                    <a:pt x="4746985" y="4845273"/>
                    <a:pt x="4593156" y="4933665"/>
                  </a:cubicBezTo>
                  <a:cubicBezTo>
                    <a:pt x="4514575" y="4978814"/>
                    <a:pt x="4430088" y="5008437"/>
                    <a:pt x="4341315" y="5026058"/>
                  </a:cubicBezTo>
                  <a:cubicBezTo>
                    <a:pt x="4263782" y="5041488"/>
                    <a:pt x="4185486" y="5048537"/>
                    <a:pt x="4106429" y="5048251"/>
                  </a:cubicBezTo>
                  <a:cubicBezTo>
                    <a:pt x="4038611" y="5048060"/>
                    <a:pt x="3970793" y="5048060"/>
                    <a:pt x="3902975" y="5048347"/>
                  </a:cubicBezTo>
                  <a:cubicBezTo>
                    <a:pt x="3894974" y="5048347"/>
                    <a:pt x="3887068" y="5050728"/>
                    <a:pt x="3879067" y="5051965"/>
                  </a:cubicBezTo>
                  <a:cubicBezTo>
                    <a:pt x="2918566" y="5051965"/>
                    <a:pt x="1957970" y="5051965"/>
                    <a:pt x="997469" y="5051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8" name="任意多边形: 形状 47">
              <a:extLst>
                <a:ext uri="{FF2B5EF4-FFF2-40B4-BE49-F238E27FC236}">
                  <a16:creationId xmlns:a16="http://schemas.microsoft.com/office/drawing/2014/main" id="{110D0657-A651-2AB1-56CC-22B35D001378}"/>
                </a:ext>
              </a:extLst>
            </p:cNvPr>
            <p:cNvSpPr/>
            <p:nvPr/>
          </p:nvSpPr>
          <p:spPr>
            <a:xfrm>
              <a:off x="4169525" y="862037"/>
              <a:ext cx="4755997" cy="4008782"/>
            </a:xfrm>
            <a:custGeom>
              <a:avLst/>
              <a:gdLst>
                <a:gd name="connsiteX0" fmla="*/ 1525662 w 4755997"/>
                <a:gd name="connsiteY0" fmla="*/ 2615730 h 4008782"/>
                <a:gd name="connsiteX1" fmla="*/ 1539092 w 4755997"/>
                <a:gd name="connsiteY1" fmla="*/ 2593918 h 4008782"/>
                <a:gd name="connsiteX2" fmla="*/ 1810460 w 4755997"/>
                <a:gd name="connsiteY2" fmla="*/ 2111286 h 4008782"/>
                <a:gd name="connsiteX3" fmla="*/ 2218606 w 4755997"/>
                <a:gd name="connsiteY3" fmla="*/ 1456823 h 4008782"/>
                <a:gd name="connsiteX4" fmla="*/ 2554648 w 4755997"/>
                <a:gd name="connsiteY4" fmla="*/ 1035247 h 4008782"/>
                <a:gd name="connsiteX5" fmla="*/ 3093573 w 4755997"/>
                <a:gd name="connsiteY5" fmla="*/ 550424 h 4008782"/>
                <a:gd name="connsiteX6" fmla="*/ 3638117 w 4755997"/>
                <a:gd name="connsiteY6" fmla="*/ 243529 h 4008782"/>
                <a:gd name="connsiteX7" fmla="*/ 4134369 w 4755997"/>
                <a:gd name="connsiteY7" fmla="*/ 91891 h 4008782"/>
                <a:gd name="connsiteX8" fmla="*/ 4474507 w 4755997"/>
                <a:gd name="connsiteY8" fmla="*/ 28835 h 4008782"/>
                <a:gd name="connsiteX9" fmla="*/ 4614906 w 4755997"/>
                <a:gd name="connsiteY9" fmla="*/ 2451 h 4008782"/>
                <a:gd name="connsiteX10" fmla="*/ 4669389 w 4755997"/>
                <a:gd name="connsiteY10" fmla="*/ 7880 h 4008782"/>
                <a:gd name="connsiteX11" fmla="*/ 4755686 w 4755997"/>
                <a:gd name="connsiteY11" fmla="*/ 58267 h 4008782"/>
                <a:gd name="connsiteX12" fmla="*/ 4755590 w 4755997"/>
                <a:gd name="connsiteY12" fmla="*/ 66745 h 4008782"/>
                <a:gd name="connsiteX13" fmla="*/ 4714156 w 4755997"/>
                <a:gd name="connsiteY13" fmla="*/ 147993 h 4008782"/>
                <a:gd name="connsiteX14" fmla="*/ 4673580 w 4755997"/>
                <a:gd name="connsiteY14" fmla="*/ 185140 h 4008782"/>
                <a:gd name="connsiteX15" fmla="*/ 4393926 w 4755997"/>
                <a:gd name="connsiteY15" fmla="*/ 334778 h 4008782"/>
                <a:gd name="connsiteX16" fmla="*/ 3932535 w 4755997"/>
                <a:gd name="connsiteY16" fmla="*/ 658628 h 4008782"/>
                <a:gd name="connsiteX17" fmla="*/ 3542676 w 4755997"/>
                <a:gd name="connsiteY17" fmla="*/ 1030865 h 4008782"/>
                <a:gd name="connsiteX18" fmla="*/ 3014706 w 4755997"/>
                <a:gd name="connsiteY18" fmla="*/ 1743049 h 4008782"/>
                <a:gd name="connsiteX19" fmla="*/ 2708286 w 4755997"/>
                <a:gd name="connsiteY19" fmla="*/ 2310168 h 4008782"/>
                <a:gd name="connsiteX20" fmla="*/ 2449873 w 4755997"/>
                <a:gd name="connsiteY20" fmla="*/ 2898432 h 4008782"/>
                <a:gd name="connsiteX21" fmla="*/ 2314999 w 4755997"/>
                <a:gd name="connsiteY21" fmla="*/ 3333629 h 4008782"/>
                <a:gd name="connsiteX22" fmla="*/ 2244419 w 4755997"/>
                <a:gd name="connsiteY22" fmla="*/ 3640620 h 4008782"/>
                <a:gd name="connsiteX23" fmla="*/ 2210700 w 4755997"/>
                <a:gd name="connsiteY23" fmla="*/ 3736060 h 4008782"/>
                <a:gd name="connsiteX24" fmla="*/ 2084875 w 4755997"/>
                <a:gd name="connsiteY24" fmla="*/ 3833311 h 4008782"/>
                <a:gd name="connsiteX25" fmla="*/ 1954859 w 4755997"/>
                <a:gd name="connsiteY25" fmla="*/ 3858552 h 4008782"/>
                <a:gd name="connsiteX26" fmla="*/ 1708066 w 4755997"/>
                <a:gd name="connsiteY26" fmla="*/ 3902367 h 4008782"/>
                <a:gd name="connsiteX27" fmla="*/ 1329733 w 4755997"/>
                <a:gd name="connsiteY27" fmla="*/ 3975138 h 4008782"/>
                <a:gd name="connsiteX28" fmla="*/ 1171142 w 4755997"/>
                <a:gd name="connsiteY28" fmla="*/ 4005523 h 4008782"/>
                <a:gd name="connsiteX29" fmla="*/ 1107134 w 4755997"/>
                <a:gd name="connsiteY29" fmla="*/ 4007523 h 4008782"/>
                <a:gd name="connsiteX30" fmla="*/ 1029124 w 4755997"/>
                <a:gd name="connsiteY30" fmla="*/ 3952278 h 4008782"/>
                <a:gd name="connsiteX31" fmla="*/ 1001216 w 4755997"/>
                <a:gd name="connsiteY31" fmla="*/ 3872268 h 4008782"/>
                <a:gd name="connsiteX32" fmla="*/ 779474 w 4755997"/>
                <a:gd name="connsiteY32" fmla="*/ 3245904 h 4008782"/>
                <a:gd name="connsiteX33" fmla="*/ 494391 w 4755997"/>
                <a:gd name="connsiteY33" fmla="*/ 2731173 h 4008782"/>
                <a:gd name="connsiteX34" fmla="*/ 78243 w 4755997"/>
                <a:gd name="connsiteY34" fmla="*/ 2185486 h 4008782"/>
                <a:gd name="connsiteX35" fmla="*/ 25189 w 4755997"/>
                <a:gd name="connsiteY35" fmla="*/ 2116525 h 4008782"/>
                <a:gd name="connsiteX36" fmla="*/ 6330 w 4755997"/>
                <a:gd name="connsiteY36" fmla="*/ 2079758 h 4008782"/>
                <a:gd name="connsiteX37" fmla="*/ 31285 w 4755997"/>
                <a:gd name="connsiteY37" fmla="*/ 1991366 h 4008782"/>
                <a:gd name="connsiteX38" fmla="*/ 117486 w 4755997"/>
                <a:gd name="connsiteY38" fmla="*/ 1946789 h 4008782"/>
                <a:gd name="connsiteX39" fmla="*/ 295604 w 4755997"/>
                <a:gd name="connsiteY39" fmla="*/ 1884972 h 4008782"/>
                <a:gd name="connsiteX40" fmla="*/ 835290 w 4755997"/>
                <a:gd name="connsiteY40" fmla="*/ 1696186 h 4008782"/>
                <a:gd name="connsiteX41" fmla="*/ 907490 w 4755997"/>
                <a:gd name="connsiteY41" fmla="*/ 1678660 h 4008782"/>
                <a:gd name="connsiteX42" fmla="*/ 1014741 w 4755997"/>
                <a:gd name="connsiteY42" fmla="*/ 1721237 h 4008782"/>
                <a:gd name="connsiteX43" fmla="*/ 1056461 w 4755997"/>
                <a:gd name="connsiteY43" fmla="*/ 1782864 h 4008782"/>
                <a:gd name="connsiteX44" fmla="*/ 1405838 w 4755997"/>
                <a:gd name="connsiteY44" fmla="*/ 2416657 h 4008782"/>
                <a:gd name="connsiteX45" fmla="*/ 1513756 w 4755997"/>
                <a:gd name="connsiteY45" fmla="*/ 2598585 h 4008782"/>
                <a:gd name="connsiteX46" fmla="*/ 1525662 w 4755997"/>
                <a:gd name="connsiteY46" fmla="*/ 2615730 h 400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755997" h="4008782">
                  <a:moveTo>
                    <a:pt x="1525662" y="2615730"/>
                  </a:moveTo>
                  <a:cubicBezTo>
                    <a:pt x="1531282" y="2606586"/>
                    <a:pt x="1535473" y="2600395"/>
                    <a:pt x="1539092" y="2593918"/>
                  </a:cubicBezTo>
                  <a:cubicBezTo>
                    <a:pt x="1629580" y="2433041"/>
                    <a:pt x="1719782" y="2272068"/>
                    <a:pt x="1810460" y="2111286"/>
                  </a:cubicBezTo>
                  <a:cubicBezTo>
                    <a:pt x="1936857" y="1887067"/>
                    <a:pt x="2069921" y="1667135"/>
                    <a:pt x="2218606" y="1456823"/>
                  </a:cubicBezTo>
                  <a:cubicBezTo>
                    <a:pt x="2322524" y="1309852"/>
                    <a:pt x="2433871" y="1168787"/>
                    <a:pt x="2554648" y="1035247"/>
                  </a:cubicBezTo>
                  <a:cubicBezTo>
                    <a:pt x="2717526" y="855034"/>
                    <a:pt x="2895739" y="691775"/>
                    <a:pt x="3093573" y="550424"/>
                  </a:cubicBezTo>
                  <a:cubicBezTo>
                    <a:pt x="3263975" y="428599"/>
                    <a:pt x="3445617" y="326682"/>
                    <a:pt x="3638117" y="243529"/>
                  </a:cubicBezTo>
                  <a:cubicBezTo>
                    <a:pt x="3798042" y="174472"/>
                    <a:pt x="3963967" y="125800"/>
                    <a:pt x="4134369" y="91891"/>
                  </a:cubicBezTo>
                  <a:cubicBezTo>
                    <a:pt x="4247431" y="69412"/>
                    <a:pt x="4361064" y="49790"/>
                    <a:pt x="4474507" y="28835"/>
                  </a:cubicBezTo>
                  <a:cubicBezTo>
                    <a:pt x="4521370" y="20167"/>
                    <a:pt x="4568233" y="11785"/>
                    <a:pt x="4614906" y="2451"/>
                  </a:cubicBezTo>
                  <a:cubicBezTo>
                    <a:pt x="4633956" y="-1359"/>
                    <a:pt x="4652434" y="-1550"/>
                    <a:pt x="4669389" y="7880"/>
                  </a:cubicBezTo>
                  <a:cubicBezTo>
                    <a:pt x="4698916" y="24263"/>
                    <a:pt x="4727682" y="41789"/>
                    <a:pt x="4755686" y="58267"/>
                  </a:cubicBezTo>
                  <a:cubicBezTo>
                    <a:pt x="4755686" y="62744"/>
                    <a:pt x="4756447" y="65125"/>
                    <a:pt x="4755590" y="66745"/>
                  </a:cubicBezTo>
                  <a:cubicBezTo>
                    <a:pt x="4741970" y="93891"/>
                    <a:pt x="4728444" y="121132"/>
                    <a:pt x="4714156" y="147993"/>
                  </a:cubicBezTo>
                  <a:cubicBezTo>
                    <a:pt x="4705107" y="164947"/>
                    <a:pt x="4691106" y="176663"/>
                    <a:pt x="4673580" y="185140"/>
                  </a:cubicBezTo>
                  <a:cubicBezTo>
                    <a:pt x="4578330" y="231241"/>
                    <a:pt x="4484985" y="280771"/>
                    <a:pt x="4393926" y="334778"/>
                  </a:cubicBezTo>
                  <a:cubicBezTo>
                    <a:pt x="4231905" y="430981"/>
                    <a:pt x="4077886" y="538613"/>
                    <a:pt x="3932535" y="658628"/>
                  </a:cubicBezTo>
                  <a:cubicBezTo>
                    <a:pt x="3793565" y="773309"/>
                    <a:pt x="3664025" y="897801"/>
                    <a:pt x="3542676" y="1030865"/>
                  </a:cubicBezTo>
                  <a:cubicBezTo>
                    <a:pt x="3342556" y="1250416"/>
                    <a:pt x="3169201" y="1489684"/>
                    <a:pt x="3014706" y="1743049"/>
                  </a:cubicBezTo>
                  <a:cubicBezTo>
                    <a:pt x="2902692" y="1926787"/>
                    <a:pt x="2801822" y="2116525"/>
                    <a:pt x="2708286" y="2310168"/>
                  </a:cubicBezTo>
                  <a:cubicBezTo>
                    <a:pt x="2615037" y="2503144"/>
                    <a:pt x="2529883" y="2699645"/>
                    <a:pt x="2449873" y="2898432"/>
                  </a:cubicBezTo>
                  <a:cubicBezTo>
                    <a:pt x="2393009" y="3039688"/>
                    <a:pt x="2350623" y="3185706"/>
                    <a:pt x="2314999" y="3333629"/>
                  </a:cubicBezTo>
                  <a:cubicBezTo>
                    <a:pt x="2290425" y="3435737"/>
                    <a:pt x="2267946" y="3538322"/>
                    <a:pt x="2244419" y="3640620"/>
                  </a:cubicBezTo>
                  <a:cubicBezTo>
                    <a:pt x="2236799" y="3673672"/>
                    <a:pt x="2226988" y="3706057"/>
                    <a:pt x="2210700" y="3736060"/>
                  </a:cubicBezTo>
                  <a:cubicBezTo>
                    <a:pt x="2183078" y="3787115"/>
                    <a:pt x="2140120" y="3819404"/>
                    <a:pt x="2084875" y="3833311"/>
                  </a:cubicBezTo>
                  <a:cubicBezTo>
                    <a:pt x="2042108" y="3844169"/>
                    <a:pt x="1998293" y="3850741"/>
                    <a:pt x="1954859" y="3858552"/>
                  </a:cubicBezTo>
                  <a:cubicBezTo>
                    <a:pt x="1872658" y="3873316"/>
                    <a:pt x="1790172" y="3886936"/>
                    <a:pt x="1708066" y="3902367"/>
                  </a:cubicBezTo>
                  <a:cubicBezTo>
                    <a:pt x="1581860" y="3926084"/>
                    <a:pt x="1455844" y="3950754"/>
                    <a:pt x="1329733" y="3975138"/>
                  </a:cubicBezTo>
                  <a:cubicBezTo>
                    <a:pt x="1276869" y="3985330"/>
                    <a:pt x="1224196" y="3996665"/>
                    <a:pt x="1171142" y="4005523"/>
                  </a:cubicBezTo>
                  <a:cubicBezTo>
                    <a:pt x="1150282" y="4009047"/>
                    <a:pt x="1128279" y="4009714"/>
                    <a:pt x="1107134" y="4007523"/>
                  </a:cubicBezTo>
                  <a:cubicBezTo>
                    <a:pt x="1071701" y="4003808"/>
                    <a:pt x="1046460" y="3983139"/>
                    <a:pt x="1029124" y="3952278"/>
                  </a:cubicBezTo>
                  <a:cubicBezTo>
                    <a:pt x="1015027" y="3927227"/>
                    <a:pt x="1008169" y="3899700"/>
                    <a:pt x="1001216" y="3872268"/>
                  </a:cubicBezTo>
                  <a:cubicBezTo>
                    <a:pt x="946733" y="3656622"/>
                    <a:pt x="872152" y="3448024"/>
                    <a:pt x="779474" y="3245904"/>
                  </a:cubicBezTo>
                  <a:cubicBezTo>
                    <a:pt x="697464" y="3067120"/>
                    <a:pt x="601928" y="2895956"/>
                    <a:pt x="494391" y="2731173"/>
                  </a:cubicBezTo>
                  <a:cubicBezTo>
                    <a:pt x="369042" y="2539054"/>
                    <a:pt x="228834" y="2358365"/>
                    <a:pt x="78243" y="2185486"/>
                  </a:cubicBezTo>
                  <a:cubicBezTo>
                    <a:pt x="59193" y="2163674"/>
                    <a:pt x="41953" y="2140147"/>
                    <a:pt x="25189" y="2116525"/>
                  </a:cubicBezTo>
                  <a:cubicBezTo>
                    <a:pt x="17283" y="2105380"/>
                    <a:pt x="11187" y="2092617"/>
                    <a:pt x="6330" y="2079758"/>
                  </a:cubicBezTo>
                  <a:cubicBezTo>
                    <a:pt x="-7291" y="2043849"/>
                    <a:pt x="1091" y="2015464"/>
                    <a:pt x="31285" y="1991366"/>
                  </a:cubicBezTo>
                  <a:cubicBezTo>
                    <a:pt x="57098" y="1970887"/>
                    <a:pt x="86816" y="1957743"/>
                    <a:pt x="117486" y="1946789"/>
                  </a:cubicBezTo>
                  <a:cubicBezTo>
                    <a:pt x="176732" y="1925739"/>
                    <a:pt x="236263" y="1905736"/>
                    <a:pt x="295604" y="1884972"/>
                  </a:cubicBezTo>
                  <a:cubicBezTo>
                    <a:pt x="475531" y="1822012"/>
                    <a:pt x="655268" y="1758670"/>
                    <a:pt x="835290" y="1696186"/>
                  </a:cubicBezTo>
                  <a:cubicBezTo>
                    <a:pt x="858627" y="1688090"/>
                    <a:pt x="883106" y="1681708"/>
                    <a:pt x="907490" y="1678660"/>
                  </a:cubicBezTo>
                  <a:cubicBezTo>
                    <a:pt x="950162" y="1673422"/>
                    <a:pt x="987024" y="1688566"/>
                    <a:pt x="1014741" y="1721237"/>
                  </a:cubicBezTo>
                  <a:cubicBezTo>
                    <a:pt x="1030743" y="1740097"/>
                    <a:pt x="1044459" y="1761242"/>
                    <a:pt x="1056461" y="1782864"/>
                  </a:cubicBezTo>
                  <a:cubicBezTo>
                    <a:pt x="1173142" y="1994033"/>
                    <a:pt x="1288871" y="2205774"/>
                    <a:pt x="1405838" y="2416657"/>
                  </a:cubicBezTo>
                  <a:cubicBezTo>
                    <a:pt x="1440033" y="2478284"/>
                    <a:pt x="1477656" y="2538006"/>
                    <a:pt x="1513756" y="2598585"/>
                  </a:cubicBezTo>
                  <a:cubicBezTo>
                    <a:pt x="1516518" y="2603443"/>
                    <a:pt x="1520043" y="2607729"/>
                    <a:pt x="1525662" y="26157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E02D6402-AF3C-6D7B-A43F-CD36D35276F3}"/>
              </a:ext>
            </a:extLst>
          </p:cNvPr>
          <p:cNvGrpSpPr/>
          <p:nvPr/>
        </p:nvGrpSpPr>
        <p:grpSpPr>
          <a:xfrm>
            <a:off x="8254866" y="3094555"/>
            <a:ext cx="279400" cy="247651"/>
            <a:chOff x="3262301" y="862037"/>
            <a:chExt cx="5663221" cy="5138426"/>
          </a:xfrm>
          <a:solidFill>
            <a:srgbClr val="00507A"/>
          </a:solidFill>
        </p:grpSpPr>
        <p:sp>
          <p:nvSpPr>
            <p:cNvPr id="40" name="任意多边形: 形状 46">
              <a:extLst>
                <a:ext uri="{FF2B5EF4-FFF2-40B4-BE49-F238E27FC236}">
                  <a16:creationId xmlns:a16="http://schemas.microsoft.com/office/drawing/2014/main" id="{9B2BE8C2-FC41-ADE8-41EE-525955F19424}"/>
                </a:ext>
              </a:extLst>
            </p:cNvPr>
            <p:cNvSpPr/>
            <p:nvPr/>
          </p:nvSpPr>
          <p:spPr>
            <a:xfrm>
              <a:off x="3262301" y="948498"/>
              <a:ext cx="4974253" cy="5051965"/>
            </a:xfrm>
            <a:custGeom>
              <a:avLst/>
              <a:gdLst>
                <a:gd name="connsiteX0" fmla="*/ 997469 w 4974253"/>
                <a:gd name="connsiteY0" fmla="*/ 5051965 h 5051965"/>
                <a:gd name="connsiteX1" fmla="*/ 973561 w 4974253"/>
                <a:gd name="connsiteY1" fmla="*/ 5048347 h 5051965"/>
                <a:gd name="connsiteX2" fmla="*/ 811636 w 4974253"/>
                <a:gd name="connsiteY2" fmla="*/ 5047013 h 5051965"/>
                <a:gd name="connsiteX3" fmla="*/ 436160 w 4974253"/>
                <a:gd name="connsiteY3" fmla="*/ 4962050 h 5051965"/>
                <a:gd name="connsiteX4" fmla="*/ 110691 w 4974253"/>
                <a:gd name="connsiteY4" fmla="*/ 4659155 h 5051965"/>
                <a:gd name="connsiteX5" fmla="*/ 13727 w 4974253"/>
                <a:gd name="connsiteY5" fmla="*/ 4361213 h 5051965"/>
                <a:gd name="connsiteX6" fmla="*/ 1630 w 4974253"/>
                <a:gd name="connsiteY6" fmla="*/ 4152234 h 5051965"/>
                <a:gd name="connsiteX7" fmla="*/ 868 w 4974253"/>
                <a:gd name="connsiteY7" fmla="*/ 3805619 h 5051965"/>
                <a:gd name="connsiteX8" fmla="*/ 11 w 4974253"/>
                <a:gd name="connsiteY8" fmla="*/ 3232691 h 5051965"/>
                <a:gd name="connsiteX9" fmla="*/ 1249 w 4974253"/>
                <a:gd name="connsiteY9" fmla="*/ 2296574 h 5051965"/>
                <a:gd name="connsiteX10" fmla="*/ 868 w 4974253"/>
                <a:gd name="connsiteY10" fmla="*/ 1152907 h 5051965"/>
                <a:gd name="connsiteX11" fmla="*/ 1820 w 4974253"/>
                <a:gd name="connsiteY11" fmla="*/ 862299 h 5051965"/>
                <a:gd name="connsiteX12" fmla="*/ 79259 w 4974253"/>
                <a:gd name="connsiteY12" fmla="*/ 463868 h 5051965"/>
                <a:gd name="connsiteX13" fmla="*/ 513789 w 4974253"/>
                <a:gd name="connsiteY13" fmla="*/ 59627 h 5051965"/>
                <a:gd name="connsiteX14" fmla="*/ 747914 w 4974253"/>
                <a:gd name="connsiteY14" fmla="*/ 8192 h 5051965"/>
                <a:gd name="connsiteX15" fmla="*/ 913553 w 4974253"/>
                <a:gd name="connsiteY15" fmla="*/ 477 h 5051965"/>
                <a:gd name="connsiteX16" fmla="*/ 2379260 w 4974253"/>
                <a:gd name="connsiteY16" fmla="*/ 286 h 5051965"/>
                <a:gd name="connsiteX17" fmla="*/ 3317663 w 4974253"/>
                <a:gd name="connsiteY17" fmla="*/ 1 h 5051965"/>
                <a:gd name="connsiteX18" fmla="*/ 3464729 w 4974253"/>
                <a:gd name="connsiteY18" fmla="*/ 29814 h 5051965"/>
                <a:gd name="connsiteX19" fmla="*/ 3567980 w 4974253"/>
                <a:gd name="connsiteY19" fmla="*/ 150877 h 5051965"/>
                <a:gd name="connsiteX20" fmla="*/ 3543787 w 4974253"/>
                <a:gd name="connsiteY20" fmla="*/ 307468 h 5051965"/>
                <a:gd name="connsiteX21" fmla="*/ 3410532 w 4974253"/>
                <a:gd name="connsiteY21" fmla="*/ 388430 h 5051965"/>
                <a:gd name="connsiteX22" fmla="*/ 3342238 w 4974253"/>
                <a:gd name="connsiteY22" fmla="*/ 392240 h 5051965"/>
                <a:gd name="connsiteX23" fmla="*/ 1116722 w 4974253"/>
                <a:gd name="connsiteY23" fmla="*/ 393002 h 5051965"/>
                <a:gd name="connsiteX24" fmla="*/ 892503 w 4974253"/>
                <a:gd name="connsiteY24" fmla="*/ 393669 h 5051965"/>
                <a:gd name="connsiteX25" fmla="*/ 653045 w 4974253"/>
                <a:gd name="connsiteY25" fmla="*/ 426435 h 5051965"/>
                <a:gd name="connsiteX26" fmla="*/ 472736 w 4974253"/>
                <a:gd name="connsiteY26" fmla="*/ 545879 h 5051965"/>
                <a:gd name="connsiteX27" fmla="*/ 402537 w 4974253"/>
                <a:gd name="connsiteY27" fmla="*/ 703898 h 5051965"/>
                <a:gd name="connsiteX28" fmla="*/ 381201 w 4974253"/>
                <a:gd name="connsiteY28" fmla="*/ 918020 h 5051965"/>
                <a:gd name="connsiteX29" fmla="*/ 381201 w 4974253"/>
                <a:gd name="connsiteY29" fmla="*/ 926307 h 5051965"/>
                <a:gd name="connsiteX30" fmla="*/ 380915 w 4974253"/>
                <a:gd name="connsiteY30" fmla="*/ 3425381 h 5051965"/>
                <a:gd name="connsiteX31" fmla="*/ 381201 w 4974253"/>
                <a:gd name="connsiteY31" fmla="*/ 4128993 h 5051965"/>
                <a:gd name="connsiteX32" fmla="*/ 406823 w 4974253"/>
                <a:gd name="connsiteY32" fmla="*/ 4365499 h 5051965"/>
                <a:gd name="connsiteX33" fmla="*/ 450638 w 4974253"/>
                <a:gd name="connsiteY33" fmla="*/ 4474941 h 5051965"/>
                <a:gd name="connsiteX34" fmla="*/ 630375 w 4974253"/>
                <a:gd name="connsiteY34" fmla="*/ 4620674 h 5051965"/>
                <a:gd name="connsiteX35" fmla="*/ 800396 w 4974253"/>
                <a:gd name="connsiteY35" fmla="*/ 4654678 h 5051965"/>
                <a:gd name="connsiteX36" fmla="*/ 962131 w 4974253"/>
                <a:gd name="connsiteY36" fmla="*/ 4659060 h 5051965"/>
                <a:gd name="connsiteX37" fmla="*/ 1939967 w 4974253"/>
                <a:gd name="connsiteY37" fmla="*/ 4659250 h 5051965"/>
                <a:gd name="connsiteX38" fmla="*/ 2861702 w 4974253"/>
                <a:gd name="connsiteY38" fmla="*/ 4659726 h 5051965"/>
                <a:gd name="connsiteX39" fmla="*/ 4103190 w 4974253"/>
                <a:gd name="connsiteY39" fmla="*/ 4658964 h 5051965"/>
                <a:gd name="connsiteX40" fmla="*/ 4333981 w 4974253"/>
                <a:gd name="connsiteY40" fmla="*/ 4625341 h 5051965"/>
                <a:gd name="connsiteX41" fmla="*/ 4560771 w 4974253"/>
                <a:gd name="connsiteY41" fmla="*/ 4393598 h 5051965"/>
                <a:gd name="connsiteX42" fmla="*/ 4590013 w 4974253"/>
                <a:gd name="connsiteY42" fmla="*/ 4220338 h 5051965"/>
                <a:gd name="connsiteX43" fmla="*/ 4593061 w 4974253"/>
                <a:gd name="connsiteY43" fmla="*/ 4062699 h 5051965"/>
                <a:gd name="connsiteX44" fmla="*/ 4593728 w 4974253"/>
                <a:gd name="connsiteY44" fmla="*/ 1806512 h 5051965"/>
                <a:gd name="connsiteX45" fmla="*/ 4594585 w 4974253"/>
                <a:gd name="connsiteY45" fmla="*/ 1675829 h 5051965"/>
                <a:gd name="connsiteX46" fmla="*/ 4627446 w 4974253"/>
                <a:gd name="connsiteY46" fmla="*/ 1522763 h 5051965"/>
                <a:gd name="connsiteX47" fmla="*/ 4811755 w 4974253"/>
                <a:gd name="connsiteY47" fmla="*/ 1426655 h 5051965"/>
                <a:gd name="connsiteX48" fmla="*/ 4953678 w 4974253"/>
                <a:gd name="connsiteY48" fmla="*/ 1548194 h 5051965"/>
                <a:gd name="connsiteX49" fmla="*/ 4973490 w 4974253"/>
                <a:gd name="connsiteY49" fmla="*/ 1681068 h 5051965"/>
                <a:gd name="connsiteX50" fmla="*/ 4973966 w 4974253"/>
                <a:gd name="connsiteY50" fmla="*/ 1737075 h 5051965"/>
                <a:gd name="connsiteX51" fmla="*/ 4974251 w 4974253"/>
                <a:gd name="connsiteY51" fmla="*/ 3594736 h 5051965"/>
                <a:gd name="connsiteX52" fmla="*/ 4973394 w 4974253"/>
                <a:gd name="connsiteY52" fmla="*/ 4196621 h 5051965"/>
                <a:gd name="connsiteX53" fmla="*/ 4914053 w 4974253"/>
                <a:gd name="connsiteY53" fmla="*/ 4550570 h 5051965"/>
                <a:gd name="connsiteX54" fmla="*/ 4593156 w 4974253"/>
                <a:gd name="connsiteY54" fmla="*/ 4933665 h 5051965"/>
                <a:gd name="connsiteX55" fmla="*/ 4341315 w 4974253"/>
                <a:gd name="connsiteY55" fmla="*/ 5026058 h 5051965"/>
                <a:gd name="connsiteX56" fmla="*/ 4106429 w 4974253"/>
                <a:gd name="connsiteY56" fmla="*/ 5048251 h 5051965"/>
                <a:gd name="connsiteX57" fmla="*/ 3902975 w 4974253"/>
                <a:gd name="connsiteY57" fmla="*/ 5048347 h 5051965"/>
                <a:gd name="connsiteX58" fmla="*/ 3879067 w 4974253"/>
                <a:gd name="connsiteY58" fmla="*/ 5051965 h 5051965"/>
                <a:gd name="connsiteX59" fmla="*/ 997469 w 4974253"/>
                <a:gd name="connsiteY59" fmla="*/ 5051965 h 505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974253" h="5051965">
                  <a:moveTo>
                    <a:pt x="997469" y="5051965"/>
                  </a:moveTo>
                  <a:cubicBezTo>
                    <a:pt x="989468" y="5050728"/>
                    <a:pt x="981562" y="5048441"/>
                    <a:pt x="973561" y="5048347"/>
                  </a:cubicBezTo>
                  <a:cubicBezTo>
                    <a:pt x="919554" y="5047775"/>
                    <a:pt x="865547" y="5049394"/>
                    <a:pt x="811636" y="5047013"/>
                  </a:cubicBezTo>
                  <a:cubicBezTo>
                    <a:pt x="681524" y="5041393"/>
                    <a:pt x="555032" y="5017962"/>
                    <a:pt x="436160" y="4962050"/>
                  </a:cubicBezTo>
                  <a:cubicBezTo>
                    <a:pt x="295381" y="4895756"/>
                    <a:pt x="186224" y="4795457"/>
                    <a:pt x="110691" y="4659155"/>
                  </a:cubicBezTo>
                  <a:cubicBezTo>
                    <a:pt x="59161" y="4566095"/>
                    <a:pt x="29252" y="4466083"/>
                    <a:pt x="13727" y="4361213"/>
                  </a:cubicBezTo>
                  <a:cubicBezTo>
                    <a:pt x="3440" y="4291871"/>
                    <a:pt x="1535" y="4222148"/>
                    <a:pt x="1630" y="4152234"/>
                  </a:cubicBezTo>
                  <a:cubicBezTo>
                    <a:pt x="1630" y="4036696"/>
                    <a:pt x="1058" y="3921158"/>
                    <a:pt x="868" y="3805619"/>
                  </a:cubicBezTo>
                  <a:cubicBezTo>
                    <a:pt x="487" y="3614548"/>
                    <a:pt x="-85" y="3423667"/>
                    <a:pt x="11" y="3232691"/>
                  </a:cubicBezTo>
                  <a:cubicBezTo>
                    <a:pt x="201" y="2920652"/>
                    <a:pt x="1154" y="2608613"/>
                    <a:pt x="1249" y="2296574"/>
                  </a:cubicBezTo>
                  <a:cubicBezTo>
                    <a:pt x="1344" y="1915383"/>
                    <a:pt x="868" y="1534097"/>
                    <a:pt x="868" y="1152907"/>
                  </a:cubicBezTo>
                  <a:cubicBezTo>
                    <a:pt x="868" y="1056038"/>
                    <a:pt x="677" y="959168"/>
                    <a:pt x="1820" y="862299"/>
                  </a:cubicBezTo>
                  <a:cubicBezTo>
                    <a:pt x="3440" y="724853"/>
                    <a:pt x="25061" y="591027"/>
                    <a:pt x="79259" y="463868"/>
                  </a:cubicBezTo>
                  <a:cubicBezTo>
                    <a:pt x="164126" y="264986"/>
                    <a:pt x="310907" y="131827"/>
                    <a:pt x="513789" y="59627"/>
                  </a:cubicBezTo>
                  <a:cubicBezTo>
                    <a:pt x="589608" y="32672"/>
                    <a:pt x="667904" y="16670"/>
                    <a:pt x="747914" y="8192"/>
                  </a:cubicBezTo>
                  <a:cubicBezTo>
                    <a:pt x="803063" y="2382"/>
                    <a:pt x="858213" y="477"/>
                    <a:pt x="913553" y="477"/>
                  </a:cubicBezTo>
                  <a:cubicBezTo>
                    <a:pt x="1402091" y="477"/>
                    <a:pt x="1890723" y="382"/>
                    <a:pt x="2379260" y="286"/>
                  </a:cubicBezTo>
                  <a:cubicBezTo>
                    <a:pt x="2692061" y="286"/>
                    <a:pt x="3004862" y="572"/>
                    <a:pt x="3317663" y="1"/>
                  </a:cubicBezTo>
                  <a:cubicBezTo>
                    <a:pt x="3369003" y="-95"/>
                    <a:pt x="3418057" y="8859"/>
                    <a:pt x="3464729" y="29814"/>
                  </a:cubicBezTo>
                  <a:cubicBezTo>
                    <a:pt x="3518069" y="53817"/>
                    <a:pt x="3557217" y="91250"/>
                    <a:pt x="3567980" y="150877"/>
                  </a:cubicBezTo>
                  <a:cubicBezTo>
                    <a:pt x="3577886" y="205360"/>
                    <a:pt x="3572171" y="258700"/>
                    <a:pt x="3543787" y="307468"/>
                  </a:cubicBezTo>
                  <a:cubicBezTo>
                    <a:pt x="3514260" y="358141"/>
                    <a:pt x="3466444" y="380810"/>
                    <a:pt x="3410532" y="388430"/>
                  </a:cubicBezTo>
                  <a:cubicBezTo>
                    <a:pt x="3387958" y="391478"/>
                    <a:pt x="3365003" y="392240"/>
                    <a:pt x="3342238" y="392240"/>
                  </a:cubicBezTo>
                  <a:cubicBezTo>
                    <a:pt x="2600431" y="392621"/>
                    <a:pt x="1858529" y="392812"/>
                    <a:pt x="1116722" y="393002"/>
                  </a:cubicBezTo>
                  <a:cubicBezTo>
                    <a:pt x="1041950" y="393002"/>
                    <a:pt x="967274" y="392336"/>
                    <a:pt x="892503" y="393669"/>
                  </a:cubicBezTo>
                  <a:cubicBezTo>
                    <a:pt x="811445" y="395098"/>
                    <a:pt x="730959" y="402337"/>
                    <a:pt x="653045" y="426435"/>
                  </a:cubicBezTo>
                  <a:cubicBezTo>
                    <a:pt x="581512" y="448819"/>
                    <a:pt x="518837" y="485014"/>
                    <a:pt x="472736" y="545879"/>
                  </a:cubicBezTo>
                  <a:cubicBezTo>
                    <a:pt x="437018" y="593027"/>
                    <a:pt x="415682" y="646653"/>
                    <a:pt x="402537" y="703898"/>
                  </a:cubicBezTo>
                  <a:cubicBezTo>
                    <a:pt x="386345" y="774383"/>
                    <a:pt x="381201" y="845916"/>
                    <a:pt x="381201" y="918020"/>
                  </a:cubicBezTo>
                  <a:cubicBezTo>
                    <a:pt x="381201" y="920783"/>
                    <a:pt x="381201" y="923545"/>
                    <a:pt x="381201" y="926307"/>
                  </a:cubicBezTo>
                  <a:cubicBezTo>
                    <a:pt x="381106" y="1759364"/>
                    <a:pt x="380915" y="2592325"/>
                    <a:pt x="380915" y="3425381"/>
                  </a:cubicBezTo>
                  <a:cubicBezTo>
                    <a:pt x="380915" y="3659887"/>
                    <a:pt x="381201" y="3894488"/>
                    <a:pt x="381201" y="4128993"/>
                  </a:cubicBezTo>
                  <a:cubicBezTo>
                    <a:pt x="381201" y="4208718"/>
                    <a:pt x="386726" y="4287870"/>
                    <a:pt x="406823" y="4365499"/>
                  </a:cubicBezTo>
                  <a:cubicBezTo>
                    <a:pt x="416729" y="4403885"/>
                    <a:pt x="430922" y="4440461"/>
                    <a:pt x="450638" y="4474941"/>
                  </a:cubicBezTo>
                  <a:cubicBezTo>
                    <a:pt x="491786" y="4546665"/>
                    <a:pt x="553794" y="4592956"/>
                    <a:pt x="630375" y="4620674"/>
                  </a:cubicBezTo>
                  <a:cubicBezTo>
                    <a:pt x="685239" y="4640486"/>
                    <a:pt x="742199" y="4651820"/>
                    <a:pt x="800396" y="4654678"/>
                  </a:cubicBezTo>
                  <a:cubicBezTo>
                    <a:pt x="854213" y="4657345"/>
                    <a:pt x="908219" y="4658964"/>
                    <a:pt x="962131" y="4659060"/>
                  </a:cubicBezTo>
                  <a:cubicBezTo>
                    <a:pt x="1288076" y="4659441"/>
                    <a:pt x="1614022" y="4659155"/>
                    <a:pt x="1939967" y="4659250"/>
                  </a:cubicBezTo>
                  <a:cubicBezTo>
                    <a:pt x="2247244" y="4659345"/>
                    <a:pt x="2554520" y="4659821"/>
                    <a:pt x="2861702" y="4659726"/>
                  </a:cubicBezTo>
                  <a:cubicBezTo>
                    <a:pt x="3275563" y="4659631"/>
                    <a:pt x="3689329" y="4659345"/>
                    <a:pt x="4103190" y="4658964"/>
                  </a:cubicBezTo>
                  <a:cubicBezTo>
                    <a:pt x="4181676" y="4658869"/>
                    <a:pt x="4259019" y="4649916"/>
                    <a:pt x="4333981" y="4625341"/>
                  </a:cubicBezTo>
                  <a:cubicBezTo>
                    <a:pt x="4449900" y="4587432"/>
                    <a:pt x="4524576" y="4509327"/>
                    <a:pt x="4560771" y="4393598"/>
                  </a:cubicBezTo>
                  <a:cubicBezTo>
                    <a:pt x="4578393" y="4337210"/>
                    <a:pt x="4587632" y="4279202"/>
                    <a:pt x="4590013" y="4220338"/>
                  </a:cubicBezTo>
                  <a:cubicBezTo>
                    <a:pt x="4592108" y="4167855"/>
                    <a:pt x="4593061" y="4115277"/>
                    <a:pt x="4593061" y="4062699"/>
                  </a:cubicBezTo>
                  <a:cubicBezTo>
                    <a:pt x="4593442" y="3310605"/>
                    <a:pt x="4593537" y="2558606"/>
                    <a:pt x="4593728" y="1806512"/>
                  </a:cubicBezTo>
                  <a:cubicBezTo>
                    <a:pt x="4593728" y="1762888"/>
                    <a:pt x="4592966" y="1719263"/>
                    <a:pt x="4594585" y="1675829"/>
                  </a:cubicBezTo>
                  <a:cubicBezTo>
                    <a:pt x="4596585" y="1623061"/>
                    <a:pt x="4604967" y="1571435"/>
                    <a:pt x="4627446" y="1522763"/>
                  </a:cubicBezTo>
                  <a:cubicBezTo>
                    <a:pt x="4663737" y="1444467"/>
                    <a:pt x="4732983" y="1417892"/>
                    <a:pt x="4811755" y="1426655"/>
                  </a:cubicBezTo>
                  <a:cubicBezTo>
                    <a:pt x="4886431" y="1435037"/>
                    <a:pt x="4931008" y="1478852"/>
                    <a:pt x="4953678" y="1548194"/>
                  </a:cubicBezTo>
                  <a:cubicBezTo>
                    <a:pt x="4967774" y="1591343"/>
                    <a:pt x="4971680" y="1636110"/>
                    <a:pt x="4973490" y="1681068"/>
                  </a:cubicBezTo>
                  <a:cubicBezTo>
                    <a:pt x="4974251" y="1699737"/>
                    <a:pt x="4973966" y="1718406"/>
                    <a:pt x="4973966" y="1737075"/>
                  </a:cubicBezTo>
                  <a:cubicBezTo>
                    <a:pt x="4974061" y="2356295"/>
                    <a:pt x="4974251" y="2975516"/>
                    <a:pt x="4974251" y="3594736"/>
                  </a:cubicBezTo>
                  <a:cubicBezTo>
                    <a:pt x="4974251" y="3795332"/>
                    <a:pt x="4974347" y="3996024"/>
                    <a:pt x="4973394" y="4196621"/>
                  </a:cubicBezTo>
                  <a:cubicBezTo>
                    <a:pt x="4972823" y="4317684"/>
                    <a:pt x="4956630" y="4436460"/>
                    <a:pt x="4914053" y="4550570"/>
                  </a:cubicBezTo>
                  <a:cubicBezTo>
                    <a:pt x="4852236" y="4716114"/>
                    <a:pt x="4746985" y="4845273"/>
                    <a:pt x="4593156" y="4933665"/>
                  </a:cubicBezTo>
                  <a:cubicBezTo>
                    <a:pt x="4514575" y="4978814"/>
                    <a:pt x="4430088" y="5008437"/>
                    <a:pt x="4341315" y="5026058"/>
                  </a:cubicBezTo>
                  <a:cubicBezTo>
                    <a:pt x="4263782" y="5041488"/>
                    <a:pt x="4185486" y="5048537"/>
                    <a:pt x="4106429" y="5048251"/>
                  </a:cubicBezTo>
                  <a:cubicBezTo>
                    <a:pt x="4038611" y="5048060"/>
                    <a:pt x="3970793" y="5048060"/>
                    <a:pt x="3902975" y="5048347"/>
                  </a:cubicBezTo>
                  <a:cubicBezTo>
                    <a:pt x="3894974" y="5048347"/>
                    <a:pt x="3887068" y="5050728"/>
                    <a:pt x="3879067" y="5051965"/>
                  </a:cubicBezTo>
                  <a:cubicBezTo>
                    <a:pt x="2918566" y="5051965"/>
                    <a:pt x="1957970" y="5051965"/>
                    <a:pt x="997469" y="5051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1" name="任意多边形: 形状 47">
              <a:extLst>
                <a:ext uri="{FF2B5EF4-FFF2-40B4-BE49-F238E27FC236}">
                  <a16:creationId xmlns:a16="http://schemas.microsoft.com/office/drawing/2014/main" id="{66395FB9-E30E-75BA-9234-09206EC13F21}"/>
                </a:ext>
              </a:extLst>
            </p:cNvPr>
            <p:cNvSpPr/>
            <p:nvPr/>
          </p:nvSpPr>
          <p:spPr>
            <a:xfrm>
              <a:off x="4169525" y="862037"/>
              <a:ext cx="4755997" cy="4008782"/>
            </a:xfrm>
            <a:custGeom>
              <a:avLst/>
              <a:gdLst>
                <a:gd name="connsiteX0" fmla="*/ 1525662 w 4755997"/>
                <a:gd name="connsiteY0" fmla="*/ 2615730 h 4008782"/>
                <a:gd name="connsiteX1" fmla="*/ 1539092 w 4755997"/>
                <a:gd name="connsiteY1" fmla="*/ 2593918 h 4008782"/>
                <a:gd name="connsiteX2" fmla="*/ 1810460 w 4755997"/>
                <a:gd name="connsiteY2" fmla="*/ 2111286 h 4008782"/>
                <a:gd name="connsiteX3" fmla="*/ 2218606 w 4755997"/>
                <a:gd name="connsiteY3" fmla="*/ 1456823 h 4008782"/>
                <a:gd name="connsiteX4" fmla="*/ 2554648 w 4755997"/>
                <a:gd name="connsiteY4" fmla="*/ 1035247 h 4008782"/>
                <a:gd name="connsiteX5" fmla="*/ 3093573 w 4755997"/>
                <a:gd name="connsiteY5" fmla="*/ 550424 h 4008782"/>
                <a:gd name="connsiteX6" fmla="*/ 3638117 w 4755997"/>
                <a:gd name="connsiteY6" fmla="*/ 243529 h 4008782"/>
                <a:gd name="connsiteX7" fmla="*/ 4134369 w 4755997"/>
                <a:gd name="connsiteY7" fmla="*/ 91891 h 4008782"/>
                <a:gd name="connsiteX8" fmla="*/ 4474507 w 4755997"/>
                <a:gd name="connsiteY8" fmla="*/ 28835 h 4008782"/>
                <a:gd name="connsiteX9" fmla="*/ 4614906 w 4755997"/>
                <a:gd name="connsiteY9" fmla="*/ 2451 h 4008782"/>
                <a:gd name="connsiteX10" fmla="*/ 4669389 w 4755997"/>
                <a:gd name="connsiteY10" fmla="*/ 7880 h 4008782"/>
                <a:gd name="connsiteX11" fmla="*/ 4755686 w 4755997"/>
                <a:gd name="connsiteY11" fmla="*/ 58267 h 4008782"/>
                <a:gd name="connsiteX12" fmla="*/ 4755590 w 4755997"/>
                <a:gd name="connsiteY12" fmla="*/ 66745 h 4008782"/>
                <a:gd name="connsiteX13" fmla="*/ 4714156 w 4755997"/>
                <a:gd name="connsiteY13" fmla="*/ 147993 h 4008782"/>
                <a:gd name="connsiteX14" fmla="*/ 4673580 w 4755997"/>
                <a:gd name="connsiteY14" fmla="*/ 185140 h 4008782"/>
                <a:gd name="connsiteX15" fmla="*/ 4393926 w 4755997"/>
                <a:gd name="connsiteY15" fmla="*/ 334778 h 4008782"/>
                <a:gd name="connsiteX16" fmla="*/ 3932535 w 4755997"/>
                <a:gd name="connsiteY16" fmla="*/ 658628 h 4008782"/>
                <a:gd name="connsiteX17" fmla="*/ 3542676 w 4755997"/>
                <a:gd name="connsiteY17" fmla="*/ 1030865 h 4008782"/>
                <a:gd name="connsiteX18" fmla="*/ 3014706 w 4755997"/>
                <a:gd name="connsiteY18" fmla="*/ 1743049 h 4008782"/>
                <a:gd name="connsiteX19" fmla="*/ 2708286 w 4755997"/>
                <a:gd name="connsiteY19" fmla="*/ 2310168 h 4008782"/>
                <a:gd name="connsiteX20" fmla="*/ 2449873 w 4755997"/>
                <a:gd name="connsiteY20" fmla="*/ 2898432 h 4008782"/>
                <a:gd name="connsiteX21" fmla="*/ 2314999 w 4755997"/>
                <a:gd name="connsiteY21" fmla="*/ 3333629 h 4008782"/>
                <a:gd name="connsiteX22" fmla="*/ 2244419 w 4755997"/>
                <a:gd name="connsiteY22" fmla="*/ 3640620 h 4008782"/>
                <a:gd name="connsiteX23" fmla="*/ 2210700 w 4755997"/>
                <a:gd name="connsiteY23" fmla="*/ 3736060 h 4008782"/>
                <a:gd name="connsiteX24" fmla="*/ 2084875 w 4755997"/>
                <a:gd name="connsiteY24" fmla="*/ 3833311 h 4008782"/>
                <a:gd name="connsiteX25" fmla="*/ 1954859 w 4755997"/>
                <a:gd name="connsiteY25" fmla="*/ 3858552 h 4008782"/>
                <a:gd name="connsiteX26" fmla="*/ 1708066 w 4755997"/>
                <a:gd name="connsiteY26" fmla="*/ 3902367 h 4008782"/>
                <a:gd name="connsiteX27" fmla="*/ 1329733 w 4755997"/>
                <a:gd name="connsiteY27" fmla="*/ 3975138 h 4008782"/>
                <a:gd name="connsiteX28" fmla="*/ 1171142 w 4755997"/>
                <a:gd name="connsiteY28" fmla="*/ 4005523 h 4008782"/>
                <a:gd name="connsiteX29" fmla="*/ 1107134 w 4755997"/>
                <a:gd name="connsiteY29" fmla="*/ 4007523 h 4008782"/>
                <a:gd name="connsiteX30" fmla="*/ 1029124 w 4755997"/>
                <a:gd name="connsiteY30" fmla="*/ 3952278 h 4008782"/>
                <a:gd name="connsiteX31" fmla="*/ 1001216 w 4755997"/>
                <a:gd name="connsiteY31" fmla="*/ 3872268 h 4008782"/>
                <a:gd name="connsiteX32" fmla="*/ 779474 w 4755997"/>
                <a:gd name="connsiteY32" fmla="*/ 3245904 h 4008782"/>
                <a:gd name="connsiteX33" fmla="*/ 494391 w 4755997"/>
                <a:gd name="connsiteY33" fmla="*/ 2731173 h 4008782"/>
                <a:gd name="connsiteX34" fmla="*/ 78243 w 4755997"/>
                <a:gd name="connsiteY34" fmla="*/ 2185486 h 4008782"/>
                <a:gd name="connsiteX35" fmla="*/ 25189 w 4755997"/>
                <a:gd name="connsiteY35" fmla="*/ 2116525 h 4008782"/>
                <a:gd name="connsiteX36" fmla="*/ 6330 w 4755997"/>
                <a:gd name="connsiteY36" fmla="*/ 2079758 h 4008782"/>
                <a:gd name="connsiteX37" fmla="*/ 31285 w 4755997"/>
                <a:gd name="connsiteY37" fmla="*/ 1991366 h 4008782"/>
                <a:gd name="connsiteX38" fmla="*/ 117486 w 4755997"/>
                <a:gd name="connsiteY38" fmla="*/ 1946789 h 4008782"/>
                <a:gd name="connsiteX39" fmla="*/ 295604 w 4755997"/>
                <a:gd name="connsiteY39" fmla="*/ 1884972 h 4008782"/>
                <a:gd name="connsiteX40" fmla="*/ 835290 w 4755997"/>
                <a:gd name="connsiteY40" fmla="*/ 1696186 h 4008782"/>
                <a:gd name="connsiteX41" fmla="*/ 907490 w 4755997"/>
                <a:gd name="connsiteY41" fmla="*/ 1678660 h 4008782"/>
                <a:gd name="connsiteX42" fmla="*/ 1014741 w 4755997"/>
                <a:gd name="connsiteY42" fmla="*/ 1721237 h 4008782"/>
                <a:gd name="connsiteX43" fmla="*/ 1056461 w 4755997"/>
                <a:gd name="connsiteY43" fmla="*/ 1782864 h 4008782"/>
                <a:gd name="connsiteX44" fmla="*/ 1405838 w 4755997"/>
                <a:gd name="connsiteY44" fmla="*/ 2416657 h 4008782"/>
                <a:gd name="connsiteX45" fmla="*/ 1513756 w 4755997"/>
                <a:gd name="connsiteY45" fmla="*/ 2598585 h 4008782"/>
                <a:gd name="connsiteX46" fmla="*/ 1525662 w 4755997"/>
                <a:gd name="connsiteY46" fmla="*/ 2615730 h 400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755997" h="4008782">
                  <a:moveTo>
                    <a:pt x="1525662" y="2615730"/>
                  </a:moveTo>
                  <a:cubicBezTo>
                    <a:pt x="1531282" y="2606586"/>
                    <a:pt x="1535473" y="2600395"/>
                    <a:pt x="1539092" y="2593918"/>
                  </a:cubicBezTo>
                  <a:cubicBezTo>
                    <a:pt x="1629580" y="2433041"/>
                    <a:pt x="1719782" y="2272068"/>
                    <a:pt x="1810460" y="2111286"/>
                  </a:cubicBezTo>
                  <a:cubicBezTo>
                    <a:pt x="1936857" y="1887067"/>
                    <a:pt x="2069921" y="1667135"/>
                    <a:pt x="2218606" y="1456823"/>
                  </a:cubicBezTo>
                  <a:cubicBezTo>
                    <a:pt x="2322524" y="1309852"/>
                    <a:pt x="2433871" y="1168787"/>
                    <a:pt x="2554648" y="1035247"/>
                  </a:cubicBezTo>
                  <a:cubicBezTo>
                    <a:pt x="2717526" y="855034"/>
                    <a:pt x="2895739" y="691775"/>
                    <a:pt x="3093573" y="550424"/>
                  </a:cubicBezTo>
                  <a:cubicBezTo>
                    <a:pt x="3263975" y="428599"/>
                    <a:pt x="3445617" y="326682"/>
                    <a:pt x="3638117" y="243529"/>
                  </a:cubicBezTo>
                  <a:cubicBezTo>
                    <a:pt x="3798042" y="174472"/>
                    <a:pt x="3963967" y="125800"/>
                    <a:pt x="4134369" y="91891"/>
                  </a:cubicBezTo>
                  <a:cubicBezTo>
                    <a:pt x="4247431" y="69412"/>
                    <a:pt x="4361064" y="49790"/>
                    <a:pt x="4474507" y="28835"/>
                  </a:cubicBezTo>
                  <a:cubicBezTo>
                    <a:pt x="4521370" y="20167"/>
                    <a:pt x="4568233" y="11785"/>
                    <a:pt x="4614906" y="2451"/>
                  </a:cubicBezTo>
                  <a:cubicBezTo>
                    <a:pt x="4633956" y="-1359"/>
                    <a:pt x="4652434" y="-1550"/>
                    <a:pt x="4669389" y="7880"/>
                  </a:cubicBezTo>
                  <a:cubicBezTo>
                    <a:pt x="4698916" y="24263"/>
                    <a:pt x="4727682" y="41789"/>
                    <a:pt x="4755686" y="58267"/>
                  </a:cubicBezTo>
                  <a:cubicBezTo>
                    <a:pt x="4755686" y="62744"/>
                    <a:pt x="4756447" y="65125"/>
                    <a:pt x="4755590" y="66745"/>
                  </a:cubicBezTo>
                  <a:cubicBezTo>
                    <a:pt x="4741970" y="93891"/>
                    <a:pt x="4728444" y="121132"/>
                    <a:pt x="4714156" y="147993"/>
                  </a:cubicBezTo>
                  <a:cubicBezTo>
                    <a:pt x="4705107" y="164947"/>
                    <a:pt x="4691106" y="176663"/>
                    <a:pt x="4673580" y="185140"/>
                  </a:cubicBezTo>
                  <a:cubicBezTo>
                    <a:pt x="4578330" y="231241"/>
                    <a:pt x="4484985" y="280771"/>
                    <a:pt x="4393926" y="334778"/>
                  </a:cubicBezTo>
                  <a:cubicBezTo>
                    <a:pt x="4231905" y="430981"/>
                    <a:pt x="4077886" y="538613"/>
                    <a:pt x="3932535" y="658628"/>
                  </a:cubicBezTo>
                  <a:cubicBezTo>
                    <a:pt x="3793565" y="773309"/>
                    <a:pt x="3664025" y="897801"/>
                    <a:pt x="3542676" y="1030865"/>
                  </a:cubicBezTo>
                  <a:cubicBezTo>
                    <a:pt x="3342556" y="1250416"/>
                    <a:pt x="3169201" y="1489684"/>
                    <a:pt x="3014706" y="1743049"/>
                  </a:cubicBezTo>
                  <a:cubicBezTo>
                    <a:pt x="2902692" y="1926787"/>
                    <a:pt x="2801822" y="2116525"/>
                    <a:pt x="2708286" y="2310168"/>
                  </a:cubicBezTo>
                  <a:cubicBezTo>
                    <a:pt x="2615037" y="2503144"/>
                    <a:pt x="2529883" y="2699645"/>
                    <a:pt x="2449873" y="2898432"/>
                  </a:cubicBezTo>
                  <a:cubicBezTo>
                    <a:pt x="2393009" y="3039688"/>
                    <a:pt x="2350623" y="3185706"/>
                    <a:pt x="2314999" y="3333629"/>
                  </a:cubicBezTo>
                  <a:cubicBezTo>
                    <a:pt x="2290425" y="3435737"/>
                    <a:pt x="2267946" y="3538322"/>
                    <a:pt x="2244419" y="3640620"/>
                  </a:cubicBezTo>
                  <a:cubicBezTo>
                    <a:pt x="2236799" y="3673672"/>
                    <a:pt x="2226988" y="3706057"/>
                    <a:pt x="2210700" y="3736060"/>
                  </a:cubicBezTo>
                  <a:cubicBezTo>
                    <a:pt x="2183078" y="3787115"/>
                    <a:pt x="2140120" y="3819404"/>
                    <a:pt x="2084875" y="3833311"/>
                  </a:cubicBezTo>
                  <a:cubicBezTo>
                    <a:pt x="2042108" y="3844169"/>
                    <a:pt x="1998293" y="3850741"/>
                    <a:pt x="1954859" y="3858552"/>
                  </a:cubicBezTo>
                  <a:cubicBezTo>
                    <a:pt x="1872658" y="3873316"/>
                    <a:pt x="1790172" y="3886936"/>
                    <a:pt x="1708066" y="3902367"/>
                  </a:cubicBezTo>
                  <a:cubicBezTo>
                    <a:pt x="1581860" y="3926084"/>
                    <a:pt x="1455844" y="3950754"/>
                    <a:pt x="1329733" y="3975138"/>
                  </a:cubicBezTo>
                  <a:cubicBezTo>
                    <a:pt x="1276869" y="3985330"/>
                    <a:pt x="1224196" y="3996665"/>
                    <a:pt x="1171142" y="4005523"/>
                  </a:cubicBezTo>
                  <a:cubicBezTo>
                    <a:pt x="1150282" y="4009047"/>
                    <a:pt x="1128279" y="4009714"/>
                    <a:pt x="1107134" y="4007523"/>
                  </a:cubicBezTo>
                  <a:cubicBezTo>
                    <a:pt x="1071701" y="4003808"/>
                    <a:pt x="1046460" y="3983139"/>
                    <a:pt x="1029124" y="3952278"/>
                  </a:cubicBezTo>
                  <a:cubicBezTo>
                    <a:pt x="1015027" y="3927227"/>
                    <a:pt x="1008169" y="3899700"/>
                    <a:pt x="1001216" y="3872268"/>
                  </a:cubicBezTo>
                  <a:cubicBezTo>
                    <a:pt x="946733" y="3656622"/>
                    <a:pt x="872152" y="3448024"/>
                    <a:pt x="779474" y="3245904"/>
                  </a:cubicBezTo>
                  <a:cubicBezTo>
                    <a:pt x="697464" y="3067120"/>
                    <a:pt x="601928" y="2895956"/>
                    <a:pt x="494391" y="2731173"/>
                  </a:cubicBezTo>
                  <a:cubicBezTo>
                    <a:pt x="369042" y="2539054"/>
                    <a:pt x="228834" y="2358365"/>
                    <a:pt x="78243" y="2185486"/>
                  </a:cubicBezTo>
                  <a:cubicBezTo>
                    <a:pt x="59193" y="2163674"/>
                    <a:pt x="41953" y="2140147"/>
                    <a:pt x="25189" y="2116525"/>
                  </a:cubicBezTo>
                  <a:cubicBezTo>
                    <a:pt x="17283" y="2105380"/>
                    <a:pt x="11187" y="2092617"/>
                    <a:pt x="6330" y="2079758"/>
                  </a:cubicBezTo>
                  <a:cubicBezTo>
                    <a:pt x="-7291" y="2043849"/>
                    <a:pt x="1091" y="2015464"/>
                    <a:pt x="31285" y="1991366"/>
                  </a:cubicBezTo>
                  <a:cubicBezTo>
                    <a:pt x="57098" y="1970887"/>
                    <a:pt x="86816" y="1957743"/>
                    <a:pt x="117486" y="1946789"/>
                  </a:cubicBezTo>
                  <a:cubicBezTo>
                    <a:pt x="176732" y="1925739"/>
                    <a:pt x="236263" y="1905736"/>
                    <a:pt x="295604" y="1884972"/>
                  </a:cubicBezTo>
                  <a:cubicBezTo>
                    <a:pt x="475531" y="1822012"/>
                    <a:pt x="655268" y="1758670"/>
                    <a:pt x="835290" y="1696186"/>
                  </a:cubicBezTo>
                  <a:cubicBezTo>
                    <a:pt x="858627" y="1688090"/>
                    <a:pt x="883106" y="1681708"/>
                    <a:pt x="907490" y="1678660"/>
                  </a:cubicBezTo>
                  <a:cubicBezTo>
                    <a:pt x="950162" y="1673422"/>
                    <a:pt x="987024" y="1688566"/>
                    <a:pt x="1014741" y="1721237"/>
                  </a:cubicBezTo>
                  <a:cubicBezTo>
                    <a:pt x="1030743" y="1740097"/>
                    <a:pt x="1044459" y="1761242"/>
                    <a:pt x="1056461" y="1782864"/>
                  </a:cubicBezTo>
                  <a:cubicBezTo>
                    <a:pt x="1173142" y="1994033"/>
                    <a:pt x="1288871" y="2205774"/>
                    <a:pt x="1405838" y="2416657"/>
                  </a:cubicBezTo>
                  <a:cubicBezTo>
                    <a:pt x="1440033" y="2478284"/>
                    <a:pt x="1477656" y="2538006"/>
                    <a:pt x="1513756" y="2598585"/>
                  </a:cubicBezTo>
                  <a:cubicBezTo>
                    <a:pt x="1516518" y="2603443"/>
                    <a:pt x="1520043" y="2607729"/>
                    <a:pt x="1525662" y="26157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195879B-29B2-FE3A-347C-BE795913C732}"/>
                  </a:ext>
                </a:extLst>
              </p:cNvPr>
              <p:cNvSpPr txBox="1"/>
              <p:nvPr/>
            </p:nvSpPr>
            <p:spPr>
              <a:xfrm>
                <a:off x="5995751" y="5525124"/>
                <a:ext cx="16373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0,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𝑐𝑑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𝑐𝑠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195879B-29B2-FE3A-347C-BE795913C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51" y="5525124"/>
                <a:ext cx="1637371" cy="276999"/>
              </a:xfrm>
              <a:prstGeom prst="rect">
                <a:avLst/>
              </a:prstGeom>
              <a:blipFill>
                <a:blip r:embed="rId14"/>
                <a:stretch>
                  <a:fillRect l="-2985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ine 2">
            <a:extLst>
              <a:ext uri="{FF2B5EF4-FFF2-40B4-BE49-F238E27FC236}">
                <a16:creationId xmlns:a16="http://schemas.microsoft.com/office/drawing/2014/main" id="{A7BEE149-2C6A-D007-FCE1-7680D766F6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6803" y="612186"/>
            <a:ext cx="12192000" cy="3175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21F727B-CE97-F051-F7D7-06CC57494FA2}"/>
              </a:ext>
            </a:extLst>
          </p:cNvPr>
          <p:cNvSpPr txBox="1">
            <a:spLocks/>
          </p:cNvSpPr>
          <p:nvPr/>
        </p:nvSpPr>
        <p:spPr>
          <a:xfrm>
            <a:off x="466295" y="113537"/>
            <a:ext cx="10515600" cy="552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Phys</a:t>
            </a:r>
            <a:r>
              <a:rPr lang="e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Master</a:t>
            </a:r>
            <a:r>
              <a:rPr lang="zh-CN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味道对称性的实现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Gill Sans MT" panose="020B0502020104020203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053192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4">
            <a:extLst>
              <a:ext uri="{FF2B5EF4-FFF2-40B4-BE49-F238E27FC236}">
                <a16:creationId xmlns:a16="http://schemas.microsoft.com/office/drawing/2014/main" id="{D9F322E2-0642-4767-D1A7-0C7F579FB219}"/>
              </a:ext>
            </a:extLst>
          </p:cNvPr>
          <p:cNvSpPr txBox="1"/>
          <p:nvPr/>
        </p:nvSpPr>
        <p:spPr>
          <a:xfrm>
            <a:off x="3226523" y="1414040"/>
            <a:ext cx="8535278" cy="4847446"/>
          </a:xfrm>
          <a:prstGeom prst="rect">
            <a:avLst/>
          </a:prstGeom>
          <a:solidFill>
            <a:schemeClr val="bg1"/>
          </a:solidFill>
          <a:ln w="28575">
            <a:solidFill>
              <a:srgbClr val="3366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lnSpc>
                <a:spcPct val="110000"/>
              </a:lnSpc>
              <a:buClr>
                <a:schemeClr val="tx1"/>
              </a:buClr>
            </a:pPr>
            <a:endParaRPr kumimoji="1" lang="zh-CN" altLang="en-US" sz="1800" b="1" dirty="0">
              <a:solidFill>
                <a:srgbClr val="00507A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lt"/>
              <a:sym typeface="+mn-ea"/>
            </a:endParaRPr>
          </a:p>
        </p:txBody>
      </p:sp>
      <p:sp>
        <p:nvSpPr>
          <p:cNvPr id="45" name="任意多边形: 形状 31">
            <a:extLst>
              <a:ext uri="{FF2B5EF4-FFF2-40B4-BE49-F238E27FC236}">
                <a16:creationId xmlns:a16="http://schemas.microsoft.com/office/drawing/2014/main" id="{04A873D6-5DBB-26C7-8FE3-62798541FF80}"/>
              </a:ext>
            </a:extLst>
          </p:cNvPr>
          <p:cNvSpPr/>
          <p:nvPr/>
        </p:nvSpPr>
        <p:spPr>
          <a:xfrm>
            <a:off x="3371183" y="807005"/>
            <a:ext cx="2187154" cy="459128"/>
          </a:xfrm>
          <a:custGeom>
            <a:avLst/>
            <a:gdLst>
              <a:gd name="connsiteX0" fmla="*/ 0 w 4397834"/>
              <a:gd name="connsiteY0" fmla="*/ 0 h 476576"/>
              <a:gd name="connsiteX1" fmla="*/ 339647 w 4397834"/>
              <a:gd name="connsiteY1" fmla="*/ 0 h 476576"/>
              <a:gd name="connsiteX2" fmla="*/ 447315 w 4397834"/>
              <a:gd name="connsiteY2" fmla="*/ 0 h 476576"/>
              <a:gd name="connsiteX3" fmla="*/ 463211 w 4397834"/>
              <a:gd name="connsiteY3" fmla="*/ 0 h 476576"/>
              <a:gd name="connsiteX4" fmla="*/ 679295 w 4397834"/>
              <a:gd name="connsiteY4" fmla="*/ 0 h 476576"/>
              <a:gd name="connsiteX5" fmla="*/ 753859 w 4397834"/>
              <a:gd name="connsiteY5" fmla="*/ 0 h 476576"/>
              <a:gd name="connsiteX6" fmla="*/ 786962 w 4397834"/>
              <a:gd name="connsiteY6" fmla="*/ 0 h 476576"/>
              <a:gd name="connsiteX7" fmla="*/ 802859 w 4397834"/>
              <a:gd name="connsiteY7" fmla="*/ 0 h 476576"/>
              <a:gd name="connsiteX8" fmla="*/ 910526 w 4397834"/>
              <a:gd name="connsiteY8" fmla="*/ 0 h 476576"/>
              <a:gd name="connsiteX9" fmla="*/ 1018942 w 4397834"/>
              <a:gd name="connsiteY9" fmla="*/ 0 h 476576"/>
              <a:gd name="connsiteX10" fmla="*/ 1093506 w 4397834"/>
              <a:gd name="connsiteY10" fmla="*/ 0 h 476576"/>
              <a:gd name="connsiteX11" fmla="*/ 1126610 w 4397834"/>
              <a:gd name="connsiteY11" fmla="*/ 0 h 476576"/>
              <a:gd name="connsiteX12" fmla="*/ 1142506 w 4397834"/>
              <a:gd name="connsiteY12" fmla="*/ 0 h 476576"/>
              <a:gd name="connsiteX13" fmla="*/ 1217070 w 4397834"/>
              <a:gd name="connsiteY13" fmla="*/ 0 h 476576"/>
              <a:gd name="connsiteX14" fmla="*/ 1250174 w 4397834"/>
              <a:gd name="connsiteY14" fmla="*/ 0 h 476576"/>
              <a:gd name="connsiteX15" fmla="*/ 1266443 w 4397834"/>
              <a:gd name="connsiteY15" fmla="*/ 0 h 476576"/>
              <a:gd name="connsiteX16" fmla="*/ 1358590 w 4397834"/>
              <a:gd name="connsiteY16" fmla="*/ 0 h 476576"/>
              <a:gd name="connsiteX17" fmla="*/ 1433154 w 4397834"/>
              <a:gd name="connsiteY17" fmla="*/ 0 h 476576"/>
              <a:gd name="connsiteX18" fmla="*/ 1466257 w 4397834"/>
              <a:gd name="connsiteY18" fmla="*/ 0 h 476576"/>
              <a:gd name="connsiteX19" fmla="*/ 1482154 w 4397834"/>
              <a:gd name="connsiteY19" fmla="*/ 0 h 476576"/>
              <a:gd name="connsiteX20" fmla="*/ 1556718 w 4397834"/>
              <a:gd name="connsiteY20" fmla="*/ 0 h 476576"/>
              <a:gd name="connsiteX21" fmla="*/ 1589821 w 4397834"/>
              <a:gd name="connsiteY21" fmla="*/ 0 h 476576"/>
              <a:gd name="connsiteX22" fmla="*/ 1606091 w 4397834"/>
              <a:gd name="connsiteY22" fmla="*/ 0 h 476576"/>
              <a:gd name="connsiteX23" fmla="*/ 1698237 w 4397834"/>
              <a:gd name="connsiteY23" fmla="*/ 0 h 476576"/>
              <a:gd name="connsiteX24" fmla="*/ 1713758 w 4397834"/>
              <a:gd name="connsiteY24" fmla="*/ 0 h 476576"/>
              <a:gd name="connsiteX25" fmla="*/ 1729654 w 4397834"/>
              <a:gd name="connsiteY25" fmla="*/ 0 h 476576"/>
              <a:gd name="connsiteX26" fmla="*/ 1772801 w 4397834"/>
              <a:gd name="connsiteY26" fmla="*/ 0 h 476576"/>
              <a:gd name="connsiteX27" fmla="*/ 1805905 w 4397834"/>
              <a:gd name="connsiteY27" fmla="*/ 0 h 476576"/>
              <a:gd name="connsiteX28" fmla="*/ 1821801 w 4397834"/>
              <a:gd name="connsiteY28" fmla="*/ 0 h 476576"/>
              <a:gd name="connsiteX29" fmla="*/ 1896365 w 4397834"/>
              <a:gd name="connsiteY29" fmla="*/ 0 h 476576"/>
              <a:gd name="connsiteX30" fmla="*/ 1929469 w 4397834"/>
              <a:gd name="connsiteY30" fmla="*/ 0 h 476576"/>
              <a:gd name="connsiteX31" fmla="*/ 1945738 w 4397834"/>
              <a:gd name="connsiteY31" fmla="*/ 0 h 476576"/>
              <a:gd name="connsiteX32" fmla="*/ 2020302 w 4397834"/>
              <a:gd name="connsiteY32" fmla="*/ 0 h 476576"/>
              <a:gd name="connsiteX33" fmla="*/ 2053405 w 4397834"/>
              <a:gd name="connsiteY33" fmla="*/ 0 h 476576"/>
              <a:gd name="connsiteX34" fmla="*/ 2069302 w 4397834"/>
              <a:gd name="connsiteY34" fmla="*/ 0 h 476576"/>
              <a:gd name="connsiteX35" fmla="*/ 2112449 w 4397834"/>
              <a:gd name="connsiteY35" fmla="*/ 0 h 476576"/>
              <a:gd name="connsiteX36" fmla="*/ 2145552 w 4397834"/>
              <a:gd name="connsiteY36" fmla="*/ 0 h 476576"/>
              <a:gd name="connsiteX37" fmla="*/ 2161449 w 4397834"/>
              <a:gd name="connsiteY37" fmla="*/ 0 h 476576"/>
              <a:gd name="connsiteX38" fmla="*/ 2176969 w 4397834"/>
              <a:gd name="connsiteY38" fmla="*/ 0 h 476576"/>
              <a:gd name="connsiteX39" fmla="*/ 2236013 w 4397834"/>
              <a:gd name="connsiteY39" fmla="*/ 0 h 476576"/>
              <a:gd name="connsiteX40" fmla="*/ 2269116 w 4397834"/>
              <a:gd name="connsiteY40" fmla="*/ 0 h 476576"/>
              <a:gd name="connsiteX41" fmla="*/ 2285386 w 4397834"/>
              <a:gd name="connsiteY41" fmla="*/ 0 h 476576"/>
              <a:gd name="connsiteX42" fmla="*/ 2359950 w 4397834"/>
              <a:gd name="connsiteY42" fmla="*/ 0 h 476576"/>
              <a:gd name="connsiteX43" fmla="*/ 2393053 w 4397834"/>
              <a:gd name="connsiteY43" fmla="*/ 0 h 476576"/>
              <a:gd name="connsiteX44" fmla="*/ 2408949 w 4397834"/>
              <a:gd name="connsiteY44" fmla="*/ 0 h 476576"/>
              <a:gd name="connsiteX45" fmla="*/ 2452096 w 4397834"/>
              <a:gd name="connsiteY45" fmla="*/ 0 h 476576"/>
              <a:gd name="connsiteX46" fmla="*/ 2483513 w 4397834"/>
              <a:gd name="connsiteY46" fmla="*/ 0 h 476576"/>
              <a:gd name="connsiteX47" fmla="*/ 2516617 w 4397834"/>
              <a:gd name="connsiteY47" fmla="*/ 0 h 476576"/>
              <a:gd name="connsiteX48" fmla="*/ 2575660 w 4397834"/>
              <a:gd name="connsiteY48" fmla="*/ 0 h 476576"/>
              <a:gd name="connsiteX49" fmla="*/ 2608764 w 4397834"/>
              <a:gd name="connsiteY49" fmla="*/ 0 h 476576"/>
              <a:gd name="connsiteX50" fmla="*/ 2625033 w 4397834"/>
              <a:gd name="connsiteY50" fmla="*/ 0 h 476576"/>
              <a:gd name="connsiteX51" fmla="*/ 2699597 w 4397834"/>
              <a:gd name="connsiteY51" fmla="*/ 0 h 476576"/>
              <a:gd name="connsiteX52" fmla="*/ 2732700 w 4397834"/>
              <a:gd name="connsiteY52" fmla="*/ 0 h 476576"/>
              <a:gd name="connsiteX53" fmla="*/ 2748597 w 4397834"/>
              <a:gd name="connsiteY53" fmla="*/ 0 h 476576"/>
              <a:gd name="connsiteX54" fmla="*/ 2823161 w 4397834"/>
              <a:gd name="connsiteY54" fmla="*/ 0 h 476576"/>
              <a:gd name="connsiteX55" fmla="*/ 2856264 w 4397834"/>
              <a:gd name="connsiteY55" fmla="*/ 0 h 476576"/>
              <a:gd name="connsiteX56" fmla="*/ 2915308 w 4397834"/>
              <a:gd name="connsiteY56" fmla="*/ 0 h 476576"/>
              <a:gd name="connsiteX57" fmla="*/ 2964680 w 4397834"/>
              <a:gd name="connsiteY57" fmla="*/ 0 h 476576"/>
              <a:gd name="connsiteX58" fmla="*/ 3039244 w 4397834"/>
              <a:gd name="connsiteY58" fmla="*/ 0 h 476576"/>
              <a:gd name="connsiteX59" fmla="*/ 3072348 w 4397834"/>
              <a:gd name="connsiteY59" fmla="*/ 0 h 476576"/>
              <a:gd name="connsiteX60" fmla="*/ 3088244 w 4397834"/>
              <a:gd name="connsiteY60" fmla="*/ 0 h 476576"/>
              <a:gd name="connsiteX61" fmla="*/ 3162808 w 4397834"/>
              <a:gd name="connsiteY61" fmla="*/ 0 h 476576"/>
              <a:gd name="connsiteX62" fmla="*/ 3195912 w 4397834"/>
              <a:gd name="connsiteY62" fmla="*/ 0 h 476576"/>
              <a:gd name="connsiteX63" fmla="*/ 3378892 w 4397834"/>
              <a:gd name="connsiteY63" fmla="*/ 0 h 476576"/>
              <a:gd name="connsiteX64" fmla="*/ 3411995 w 4397834"/>
              <a:gd name="connsiteY64" fmla="*/ 0 h 476576"/>
              <a:gd name="connsiteX65" fmla="*/ 3427892 w 4397834"/>
              <a:gd name="connsiteY65" fmla="*/ 0 h 476576"/>
              <a:gd name="connsiteX66" fmla="*/ 3502456 w 4397834"/>
              <a:gd name="connsiteY66" fmla="*/ 0 h 476576"/>
              <a:gd name="connsiteX67" fmla="*/ 3535559 w 4397834"/>
              <a:gd name="connsiteY67" fmla="*/ 0 h 476576"/>
              <a:gd name="connsiteX68" fmla="*/ 3718539 w 4397834"/>
              <a:gd name="connsiteY68" fmla="*/ 0 h 476576"/>
              <a:gd name="connsiteX69" fmla="*/ 3842103 w 4397834"/>
              <a:gd name="connsiteY69" fmla="*/ 0 h 476576"/>
              <a:gd name="connsiteX70" fmla="*/ 3875207 w 4397834"/>
              <a:gd name="connsiteY70" fmla="*/ 0 h 476576"/>
              <a:gd name="connsiteX71" fmla="*/ 4181751 w 4397834"/>
              <a:gd name="connsiteY71" fmla="*/ 0 h 476576"/>
              <a:gd name="connsiteX72" fmla="*/ 4208110 w 4397834"/>
              <a:gd name="connsiteY72" fmla="*/ 11822 h 476576"/>
              <a:gd name="connsiteX73" fmla="*/ 4388897 w 4397834"/>
              <a:gd name="connsiteY73" fmla="*/ 214812 h 476576"/>
              <a:gd name="connsiteX74" fmla="*/ 4388897 w 4397834"/>
              <a:gd name="connsiteY74" fmla="*/ 261765 h 476576"/>
              <a:gd name="connsiteX75" fmla="*/ 4208110 w 4397834"/>
              <a:gd name="connsiteY75" fmla="*/ 464754 h 476576"/>
              <a:gd name="connsiteX76" fmla="*/ 4181751 w 4397834"/>
              <a:gd name="connsiteY76" fmla="*/ 476576 h 476576"/>
              <a:gd name="connsiteX77" fmla="*/ 3875207 w 4397834"/>
              <a:gd name="connsiteY77" fmla="*/ 476576 h 476576"/>
              <a:gd name="connsiteX78" fmla="*/ 3842103 w 4397834"/>
              <a:gd name="connsiteY78" fmla="*/ 476576 h 476576"/>
              <a:gd name="connsiteX79" fmla="*/ 3718539 w 4397834"/>
              <a:gd name="connsiteY79" fmla="*/ 476576 h 476576"/>
              <a:gd name="connsiteX80" fmla="*/ 3535559 w 4397834"/>
              <a:gd name="connsiteY80" fmla="*/ 476576 h 476576"/>
              <a:gd name="connsiteX81" fmla="*/ 3502456 w 4397834"/>
              <a:gd name="connsiteY81" fmla="*/ 476576 h 476576"/>
              <a:gd name="connsiteX82" fmla="*/ 3427892 w 4397834"/>
              <a:gd name="connsiteY82" fmla="*/ 476576 h 476576"/>
              <a:gd name="connsiteX83" fmla="*/ 3411995 w 4397834"/>
              <a:gd name="connsiteY83" fmla="*/ 476576 h 476576"/>
              <a:gd name="connsiteX84" fmla="*/ 3378892 w 4397834"/>
              <a:gd name="connsiteY84" fmla="*/ 476576 h 476576"/>
              <a:gd name="connsiteX85" fmla="*/ 3195912 w 4397834"/>
              <a:gd name="connsiteY85" fmla="*/ 476576 h 476576"/>
              <a:gd name="connsiteX86" fmla="*/ 3162808 w 4397834"/>
              <a:gd name="connsiteY86" fmla="*/ 476576 h 476576"/>
              <a:gd name="connsiteX87" fmla="*/ 3088244 w 4397834"/>
              <a:gd name="connsiteY87" fmla="*/ 476576 h 476576"/>
              <a:gd name="connsiteX88" fmla="*/ 3072348 w 4397834"/>
              <a:gd name="connsiteY88" fmla="*/ 476576 h 476576"/>
              <a:gd name="connsiteX89" fmla="*/ 3039244 w 4397834"/>
              <a:gd name="connsiteY89" fmla="*/ 476576 h 476576"/>
              <a:gd name="connsiteX90" fmla="*/ 2964680 w 4397834"/>
              <a:gd name="connsiteY90" fmla="*/ 476576 h 476576"/>
              <a:gd name="connsiteX91" fmla="*/ 2915308 w 4397834"/>
              <a:gd name="connsiteY91" fmla="*/ 476576 h 476576"/>
              <a:gd name="connsiteX92" fmla="*/ 2856264 w 4397834"/>
              <a:gd name="connsiteY92" fmla="*/ 476576 h 476576"/>
              <a:gd name="connsiteX93" fmla="*/ 2823161 w 4397834"/>
              <a:gd name="connsiteY93" fmla="*/ 476576 h 476576"/>
              <a:gd name="connsiteX94" fmla="*/ 2748597 w 4397834"/>
              <a:gd name="connsiteY94" fmla="*/ 476576 h 476576"/>
              <a:gd name="connsiteX95" fmla="*/ 2732700 w 4397834"/>
              <a:gd name="connsiteY95" fmla="*/ 476576 h 476576"/>
              <a:gd name="connsiteX96" fmla="*/ 2699597 w 4397834"/>
              <a:gd name="connsiteY96" fmla="*/ 476576 h 476576"/>
              <a:gd name="connsiteX97" fmla="*/ 2625033 w 4397834"/>
              <a:gd name="connsiteY97" fmla="*/ 476576 h 476576"/>
              <a:gd name="connsiteX98" fmla="*/ 2608764 w 4397834"/>
              <a:gd name="connsiteY98" fmla="*/ 476576 h 476576"/>
              <a:gd name="connsiteX99" fmla="*/ 2575660 w 4397834"/>
              <a:gd name="connsiteY99" fmla="*/ 476576 h 476576"/>
              <a:gd name="connsiteX100" fmla="*/ 2516617 w 4397834"/>
              <a:gd name="connsiteY100" fmla="*/ 476576 h 476576"/>
              <a:gd name="connsiteX101" fmla="*/ 2483513 w 4397834"/>
              <a:gd name="connsiteY101" fmla="*/ 476576 h 476576"/>
              <a:gd name="connsiteX102" fmla="*/ 2452096 w 4397834"/>
              <a:gd name="connsiteY102" fmla="*/ 476576 h 476576"/>
              <a:gd name="connsiteX103" fmla="*/ 2408949 w 4397834"/>
              <a:gd name="connsiteY103" fmla="*/ 476576 h 476576"/>
              <a:gd name="connsiteX104" fmla="*/ 2393053 w 4397834"/>
              <a:gd name="connsiteY104" fmla="*/ 476576 h 476576"/>
              <a:gd name="connsiteX105" fmla="*/ 2359950 w 4397834"/>
              <a:gd name="connsiteY105" fmla="*/ 476576 h 476576"/>
              <a:gd name="connsiteX106" fmla="*/ 2285386 w 4397834"/>
              <a:gd name="connsiteY106" fmla="*/ 476576 h 476576"/>
              <a:gd name="connsiteX107" fmla="*/ 2269116 w 4397834"/>
              <a:gd name="connsiteY107" fmla="*/ 476576 h 476576"/>
              <a:gd name="connsiteX108" fmla="*/ 2236013 w 4397834"/>
              <a:gd name="connsiteY108" fmla="*/ 476576 h 476576"/>
              <a:gd name="connsiteX109" fmla="*/ 2176969 w 4397834"/>
              <a:gd name="connsiteY109" fmla="*/ 476576 h 476576"/>
              <a:gd name="connsiteX110" fmla="*/ 2161449 w 4397834"/>
              <a:gd name="connsiteY110" fmla="*/ 476576 h 476576"/>
              <a:gd name="connsiteX111" fmla="*/ 2145552 w 4397834"/>
              <a:gd name="connsiteY111" fmla="*/ 476576 h 476576"/>
              <a:gd name="connsiteX112" fmla="*/ 2112449 w 4397834"/>
              <a:gd name="connsiteY112" fmla="*/ 476576 h 476576"/>
              <a:gd name="connsiteX113" fmla="*/ 2069302 w 4397834"/>
              <a:gd name="connsiteY113" fmla="*/ 476576 h 476576"/>
              <a:gd name="connsiteX114" fmla="*/ 2053405 w 4397834"/>
              <a:gd name="connsiteY114" fmla="*/ 476576 h 476576"/>
              <a:gd name="connsiteX115" fmla="*/ 2020302 w 4397834"/>
              <a:gd name="connsiteY115" fmla="*/ 476576 h 476576"/>
              <a:gd name="connsiteX116" fmla="*/ 1945738 w 4397834"/>
              <a:gd name="connsiteY116" fmla="*/ 476576 h 476576"/>
              <a:gd name="connsiteX117" fmla="*/ 1929469 w 4397834"/>
              <a:gd name="connsiteY117" fmla="*/ 476576 h 476576"/>
              <a:gd name="connsiteX118" fmla="*/ 1896365 w 4397834"/>
              <a:gd name="connsiteY118" fmla="*/ 476576 h 476576"/>
              <a:gd name="connsiteX119" fmla="*/ 1821801 w 4397834"/>
              <a:gd name="connsiteY119" fmla="*/ 476576 h 476576"/>
              <a:gd name="connsiteX120" fmla="*/ 1805905 w 4397834"/>
              <a:gd name="connsiteY120" fmla="*/ 476576 h 476576"/>
              <a:gd name="connsiteX121" fmla="*/ 1772801 w 4397834"/>
              <a:gd name="connsiteY121" fmla="*/ 476576 h 476576"/>
              <a:gd name="connsiteX122" fmla="*/ 1729654 w 4397834"/>
              <a:gd name="connsiteY122" fmla="*/ 476576 h 476576"/>
              <a:gd name="connsiteX123" fmla="*/ 1713758 w 4397834"/>
              <a:gd name="connsiteY123" fmla="*/ 476576 h 476576"/>
              <a:gd name="connsiteX124" fmla="*/ 1698237 w 4397834"/>
              <a:gd name="connsiteY124" fmla="*/ 476576 h 476576"/>
              <a:gd name="connsiteX125" fmla="*/ 1606091 w 4397834"/>
              <a:gd name="connsiteY125" fmla="*/ 476576 h 476576"/>
              <a:gd name="connsiteX126" fmla="*/ 1589821 w 4397834"/>
              <a:gd name="connsiteY126" fmla="*/ 476576 h 476576"/>
              <a:gd name="connsiteX127" fmla="*/ 1556718 w 4397834"/>
              <a:gd name="connsiteY127" fmla="*/ 476576 h 476576"/>
              <a:gd name="connsiteX128" fmla="*/ 1482154 w 4397834"/>
              <a:gd name="connsiteY128" fmla="*/ 476576 h 476576"/>
              <a:gd name="connsiteX129" fmla="*/ 1466257 w 4397834"/>
              <a:gd name="connsiteY129" fmla="*/ 476576 h 476576"/>
              <a:gd name="connsiteX130" fmla="*/ 1433154 w 4397834"/>
              <a:gd name="connsiteY130" fmla="*/ 476576 h 476576"/>
              <a:gd name="connsiteX131" fmla="*/ 1358590 w 4397834"/>
              <a:gd name="connsiteY131" fmla="*/ 476576 h 476576"/>
              <a:gd name="connsiteX132" fmla="*/ 1266443 w 4397834"/>
              <a:gd name="connsiteY132" fmla="*/ 476576 h 476576"/>
              <a:gd name="connsiteX133" fmla="*/ 1250174 w 4397834"/>
              <a:gd name="connsiteY133" fmla="*/ 476576 h 476576"/>
              <a:gd name="connsiteX134" fmla="*/ 1217070 w 4397834"/>
              <a:gd name="connsiteY134" fmla="*/ 476576 h 476576"/>
              <a:gd name="connsiteX135" fmla="*/ 1142506 w 4397834"/>
              <a:gd name="connsiteY135" fmla="*/ 476576 h 476576"/>
              <a:gd name="connsiteX136" fmla="*/ 1126610 w 4397834"/>
              <a:gd name="connsiteY136" fmla="*/ 476576 h 476576"/>
              <a:gd name="connsiteX137" fmla="*/ 1093506 w 4397834"/>
              <a:gd name="connsiteY137" fmla="*/ 476576 h 476576"/>
              <a:gd name="connsiteX138" fmla="*/ 1018942 w 4397834"/>
              <a:gd name="connsiteY138" fmla="*/ 476576 h 476576"/>
              <a:gd name="connsiteX139" fmla="*/ 910526 w 4397834"/>
              <a:gd name="connsiteY139" fmla="*/ 476576 h 476576"/>
              <a:gd name="connsiteX140" fmla="*/ 802859 w 4397834"/>
              <a:gd name="connsiteY140" fmla="*/ 476576 h 476576"/>
              <a:gd name="connsiteX141" fmla="*/ 786962 w 4397834"/>
              <a:gd name="connsiteY141" fmla="*/ 476576 h 476576"/>
              <a:gd name="connsiteX142" fmla="*/ 753859 w 4397834"/>
              <a:gd name="connsiteY142" fmla="*/ 476576 h 476576"/>
              <a:gd name="connsiteX143" fmla="*/ 679295 w 4397834"/>
              <a:gd name="connsiteY143" fmla="*/ 476576 h 476576"/>
              <a:gd name="connsiteX144" fmla="*/ 463211 w 4397834"/>
              <a:gd name="connsiteY144" fmla="*/ 476576 h 476576"/>
              <a:gd name="connsiteX145" fmla="*/ 447315 w 4397834"/>
              <a:gd name="connsiteY145" fmla="*/ 476576 h 476576"/>
              <a:gd name="connsiteX146" fmla="*/ 339647 w 4397834"/>
              <a:gd name="connsiteY146" fmla="*/ 476576 h 476576"/>
              <a:gd name="connsiteX147" fmla="*/ 0 w 4397834"/>
              <a:gd name="connsiteY147" fmla="*/ 476576 h 47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4397834" h="476576">
                <a:moveTo>
                  <a:pt x="0" y="0"/>
                </a:moveTo>
                <a:lnTo>
                  <a:pt x="339647" y="0"/>
                </a:lnTo>
                <a:lnTo>
                  <a:pt x="447315" y="0"/>
                </a:lnTo>
                <a:lnTo>
                  <a:pt x="463211" y="0"/>
                </a:lnTo>
                <a:lnTo>
                  <a:pt x="679295" y="0"/>
                </a:lnTo>
                <a:lnTo>
                  <a:pt x="753859" y="0"/>
                </a:lnTo>
                <a:lnTo>
                  <a:pt x="786962" y="0"/>
                </a:lnTo>
                <a:lnTo>
                  <a:pt x="802859" y="0"/>
                </a:lnTo>
                <a:lnTo>
                  <a:pt x="910526" y="0"/>
                </a:lnTo>
                <a:lnTo>
                  <a:pt x="1018942" y="0"/>
                </a:lnTo>
                <a:lnTo>
                  <a:pt x="1093506" y="0"/>
                </a:lnTo>
                <a:lnTo>
                  <a:pt x="1126610" y="0"/>
                </a:lnTo>
                <a:lnTo>
                  <a:pt x="1142506" y="0"/>
                </a:lnTo>
                <a:lnTo>
                  <a:pt x="1217070" y="0"/>
                </a:lnTo>
                <a:lnTo>
                  <a:pt x="1250174" y="0"/>
                </a:lnTo>
                <a:lnTo>
                  <a:pt x="1266443" y="0"/>
                </a:lnTo>
                <a:lnTo>
                  <a:pt x="1358590" y="0"/>
                </a:lnTo>
                <a:lnTo>
                  <a:pt x="1433154" y="0"/>
                </a:lnTo>
                <a:lnTo>
                  <a:pt x="1466257" y="0"/>
                </a:lnTo>
                <a:lnTo>
                  <a:pt x="1482154" y="0"/>
                </a:lnTo>
                <a:lnTo>
                  <a:pt x="1556718" y="0"/>
                </a:lnTo>
                <a:lnTo>
                  <a:pt x="1589821" y="0"/>
                </a:lnTo>
                <a:lnTo>
                  <a:pt x="1606091" y="0"/>
                </a:lnTo>
                <a:lnTo>
                  <a:pt x="1698237" y="0"/>
                </a:lnTo>
                <a:lnTo>
                  <a:pt x="1713758" y="0"/>
                </a:lnTo>
                <a:lnTo>
                  <a:pt x="1729654" y="0"/>
                </a:lnTo>
                <a:lnTo>
                  <a:pt x="1772801" y="0"/>
                </a:lnTo>
                <a:lnTo>
                  <a:pt x="1805905" y="0"/>
                </a:lnTo>
                <a:lnTo>
                  <a:pt x="1821801" y="0"/>
                </a:lnTo>
                <a:lnTo>
                  <a:pt x="1896365" y="0"/>
                </a:lnTo>
                <a:lnTo>
                  <a:pt x="1929469" y="0"/>
                </a:lnTo>
                <a:lnTo>
                  <a:pt x="1945738" y="0"/>
                </a:lnTo>
                <a:lnTo>
                  <a:pt x="2020302" y="0"/>
                </a:lnTo>
                <a:lnTo>
                  <a:pt x="2053405" y="0"/>
                </a:lnTo>
                <a:lnTo>
                  <a:pt x="2069302" y="0"/>
                </a:lnTo>
                <a:lnTo>
                  <a:pt x="2112449" y="0"/>
                </a:lnTo>
                <a:lnTo>
                  <a:pt x="2145552" y="0"/>
                </a:lnTo>
                <a:lnTo>
                  <a:pt x="2161449" y="0"/>
                </a:lnTo>
                <a:lnTo>
                  <a:pt x="2176969" y="0"/>
                </a:lnTo>
                <a:lnTo>
                  <a:pt x="2236013" y="0"/>
                </a:lnTo>
                <a:lnTo>
                  <a:pt x="2269116" y="0"/>
                </a:lnTo>
                <a:lnTo>
                  <a:pt x="2285386" y="0"/>
                </a:lnTo>
                <a:lnTo>
                  <a:pt x="2359950" y="0"/>
                </a:lnTo>
                <a:lnTo>
                  <a:pt x="2393053" y="0"/>
                </a:lnTo>
                <a:lnTo>
                  <a:pt x="2408949" y="0"/>
                </a:lnTo>
                <a:lnTo>
                  <a:pt x="2452096" y="0"/>
                </a:lnTo>
                <a:lnTo>
                  <a:pt x="2483513" y="0"/>
                </a:lnTo>
                <a:lnTo>
                  <a:pt x="2516617" y="0"/>
                </a:lnTo>
                <a:lnTo>
                  <a:pt x="2575660" y="0"/>
                </a:lnTo>
                <a:lnTo>
                  <a:pt x="2608764" y="0"/>
                </a:lnTo>
                <a:lnTo>
                  <a:pt x="2625033" y="0"/>
                </a:lnTo>
                <a:lnTo>
                  <a:pt x="2699597" y="0"/>
                </a:lnTo>
                <a:lnTo>
                  <a:pt x="2732700" y="0"/>
                </a:lnTo>
                <a:lnTo>
                  <a:pt x="2748597" y="0"/>
                </a:lnTo>
                <a:lnTo>
                  <a:pt x="2823161" y="0"/>
                </a:lnTo>
                <a:lnTo>
                  <a:pt x="2856264" y="0"/>
                </a:lnTo>
                <a:lnTo>
                  <a:pt x="2915308" y="0"/>
                </a:lnTo>
                <a:lnTo>
                  <a:pt x="2964680" y="0"/>
                </a:lnTo>
                <a:lnTo>
                  <a:pt x="3039244" y="0"/>
                </a:lnTo>
                <a:lnTo>
                  <a:pt x="3072348" y="0"/>
                </a:lnTo>
                <a:lnTo>
                  <a:pt x="3088244" y="0"/>
                </a:lnTo>
                <a:lnTo>
                  <a:pt x="3162808" y="0"/>
                </a:lnTo>
                <a:lnTo>
                  <a:pt x="3195912" y="0"/>
                </a:lnTo>
                <a:lnTo>
                  <a:pt x="3378892" y="0"/>
                </a:lnTo>
                <a:lnTo>
                  <a:pt x="3411995" y="0"/>
                </a:lnTo>
                <a:lnTo>
                  <a:pt x="3427892" y="0"/>
                </a:lnTo>
                <a:lnTo>
                  <a:pt x="3502456" y="0"/>
                </a:lnTo>
                <a:lnTo>
                  <a:pt x="3535559" y="0"/>
                </a:lnTo>
                <a:lnTo>
                  <a:pt x="3718539" y="0"/>
                </a:lnTo>
                <a:lnTo>
                  <a:pt x="3842103" y="0"/>
                </a:lnTo>
                <a:lnTo>
                  <a:pt x="3875207" y="0"/>
                </a:lnTo>
                <a:lnTo>
                  <a:pt x="4181751" y="0"/>
                </a:lnTo>
                <a:cubicBezTo>
                  <a:pt x="4191820" y="0"/>
                  <a:pt x="4201414" y="4303"/>
                  <a:pt x="4208110" y="11822"/>
                </a:cubicBezTo>
                <a:lnTo>
                  <a:pt x="4388897" y="214812"/>
                </a:lnTo>
                <a:cubicBezTo>
                  <a:pt x="4400814" y="228193"/>
                  <a:pt x="4400814" y="248383"/>
                  <a:pt x="4388897" y="261765"/>
                </a:cubicBezTo>
                <a:lnTo>
                  <a:pt x="4208110" y="464754"/>
                </a:lnTo>
                <a:cubicBezTo>
                  <a:pt x="4201414" y="472273"/>
                  <a:pt x="4191820" y="476576"/>
                  <a:pt x="4181751" y="476576"/>
                </a:cubicBezTo>
                <a:lnTo>
                  <a:pt x="3875207" y="476576"/>
                </a:lnTo>
                <a:lnTo>
                  <a:pt x="3842103" y="476576"/>
                </a:lnTo>
                <a:lnTo>
                  <a:pt x="3718539" y="476576"/>
                </a:lnTo>
                <a:lnTo>
                  <a:pt x="3535559" y="476576"/>
                </a:lnTo>
                <a:lnTo>
                  <a:pt x="3502456" y="476576"/>
                </a:lnTo>
                <a:lnTo>
                  <a:pt x="3427892" y="476576"/>
                </a:lnTo>
                <a:lnTo>
                  <a:pt x="3411995" y="476576"/>
                </a:lnTo>
                <a:lnTo>
                  <a:pt x="3378892" y="476576"/>
                </a:lnTo>
                <a:lnTo>
                  <a:pt x="3195912" y="476576"/>
                </a:lnTo>
                <a:lnTo>
                  <a:pt x="3162808" y="476576"/>
                </a:lnTo>
                <a:lnTo>
                  <a:pt x="3088244" y="476576"/>
                </a:lnTo>
                <a:lnTo>
                  <a:pt x="3072348" y="476576"/>
                </a:lnTo>
                <a:lnTo>
                  <a:pt x="3039244" y="476576"/>
                </a:lnTo>
                <a:lnTo>
                  <a:pt x="2964680" y="476576"/>
                </a:lnTo>
                <a:lnTo>
                  <a:pt x="2915308" y="476576"/>
                </a:lnTo>
                <a:lnTo>
                  <a:pt x="2856264" y="476576"/>
                </a:lnTo>
                <a:lnTo>
                  <a:pt x="2823161" y="476576"/>
                </a:lnTo>
                <a:lnTo>
                  <a:pt x="2748597" y="476576"/>
                </a:lnTo>
                <a:lnTo>
                  <a:pt x="2732700" y="476576"/>
                </a:lnTo>
                <a:lnTo>
                  <a:pt x="2699597" y="476576"/>
                </a:lnTo>
                <a:lnTo>
                  <a:pt x="2625033" y="476576"/>
                </a:lnTo>
                <a:lnTo>
                  <a:pt x="2608764" y="476576"/>
                </a:lnTo>
                <a:lnTo>
                  <a:pt x="2575660" y="476576"/>
                </a:lnTo>
                <a:lnTo>
                  <a:pt x="2516617" y="476576"/>
                </a:lnTo>
                <a:lnTo>
                  <a:pt x="2483513" y="476576"/>
                </a:lnTo>
                <a:lnTo>
                  <a:pt x="2452096" y="476576"/>
                </a:lnTo>
                <a:lnTo>
                  <a:pt x="2408949" y="476576"/>
                </a:lnTo>
                <a:lnTo>
                  <a:pt x="2393053" y="476576"/>
                </a:lnTo>
                <a:lnTo>
                  <a:pt x="2359950" y="476576"/>
                </a:lnTo>
                <a:lnTo>
                  <a:pt x="2285386" y="476576"/>
                </a:lnTo>
                <a:lnTo>
                  <a:pt x="2269116" y="476576"/>
                </a:lnTo>
                <a:lnTo>
                  <a:pt x="2236013" y="476576"/>
                </a:lnTo>
                <a:lnTo>
                  <a:pt x="2176969" y="476576"/>
                </a:lnTo>
                <a:lnTo>
                  <a:pt x="2161449" y="476576"/>
                </a:lnTo>
                <a:lnTo>
                  <a:pt x="2145552" y="476576"/>
                </a:lnTo>
                <a:lnTo>
                  <a:pt x="2112449" y="476576"/>
                </a:lnTo>
                <a:lnTo>
                  <a:pt x="2069302" y="476576"/>
                </a:lnTo>
                <a:lnTo>
                  <a:pt x="2053405" y="476576"/>
                </a:lnTo>
                <a:lnTo>
                  <a:pt x="2020302" y="476576"/>
                </a:lnTo>
                <a:lnTo>
                  <a:pt x="1945738" y="476576"/>
                </a:lnTo>
                <a:lnTo>
                  <a:pt x="1929469" y="476576"/>
                </a:lnTo>
                <a:lnTo>
                  <a:pt x="1896365" y="476576"/>
                </a:lnTo>
                <a:lnTo>
                  <a:pt x="1821801" y="476576"/>
                </a:lnTo>
                <a:lnTo>
                  <a:pt x="1805905" y="476576"/>
                </a:lnTo>
                <a:lnTo>
                  <a:pt x="1772801" y="476576"/>
                </a:lnTo>
                <a:lnTo>
                  <a:pt x="1729654" y="476576"/>
                </a:lnTo>
                <a:lnTo>
                  <a:pt x="1713758" y="476576"/>
                </a:lnTo>
                <a:lnTo>
                  <a:pt x="1698237" y="476576"/>
                </a:lnTo>
                <a:lnTo>
                  <a:pt x="1606091" y="476576"/>
                </a:lnTo>
                <a:lnTo>
                  <a:pt x="1589821" y="476576"/>
                </a:lnTo>
                <a:lnTo>
                  <a:pt x="1556718" y="476576"/>
                </a:lnTo>
                <a:lnTo>
                  <a:pt x="1482154" y="476576"/>
                </a:lnTo>
                <a:lnTo>
                  <a:pt x="1466257" y="476576"/>
                </a:lnTo>
                <a:lnTo>
                  <a:pt x="1433154" y="476576"/>
                </a:lnTo>
                <a:lnTo>
                  <a:pt x="1358590" y="476576"/>
                </a:lnTo>
                <a:lnTo>
                  <a:pt x="1266443" y="476576"/>
                </a:lnTo>
                <a:lnTo>
                  <a:pt x="1250174" y="476576"/>
                </a:lnTo>
                <a:lnTo>
                  <a:pt x="1217070" y="476576"/>
                </a:lnTo>
                <a:lnTo>
                  <a:pt x="1142506" y="476576"/>
                </a:lnTo>
                <a:lnTo>
                  <a:pt x="1126610" y="476576"/>
                </a:lnTo>
                <a:lnTo>
                  <a:pt x="1093506" y="476576"/>
                </a:lnTo>
                <a:lnTo>
                  <a:pt x="1018942" y="476576"/>
                </a:lnTo>
                <a:lnTo>
                  <a:pt x="910526" y="476576"/>
                </a:lnTo>
                <a:lnTo>
                  <a:pt x="802859" y="476576"/>
                </a:lnTo>
                <a:lnTo>
                  <a:pt x="786962" y="476576"/>
                </a:lnTo>
                <a:lnTo>
                  <a:pt x="753859" y="476576"/>
                </a:lnTo>
                <a:lnTo>
                  <a:pt x="679295" y="476576"/>
                </a:lnTo>
                <a:lnTo>
                  <a:pt x="463211" y="476576"/>
                </a:lnTo>
                <a:lnTo>
                  <a:pt x="447315" y="476576"/>
                </a:lnTo>
                <a:lnTo>
                  <a:pt x="339647" y="476576"/>
                </a:lnTo>
                <a:lnTo>
                  <a:pt x="0" y="476576"/>
                </a:lnTo>
                <a:close/>
              </a:path>
            </a:pathLst>
          </a:custGeom>
          <a:solidFill>
            <a:srgbClr val="00507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CDFB14FB-DB42-AEF5-92D4-8067E8AF9513}"/>
              </a:ext>
            </a:extLst>
          </p:cNvPr>
          <p:cNvSpPr/>
          <p:nvPr/>
        </p:nvSpPr>
        <p:spPr>
          <a:xfrm>
            <a:off x="8086484" y="3038332"/>
            <a:ext cx="3408306" cy="3050960"/>
          </a:xfrm>
          <a:prstGeom prst="rect">
            <a:avLst/>
          </a:prstGeom>
          <a:solidFill>
            <a:schemeClr val="bg1"/>
          </a:solidFill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CADE69D-E40A-DEBE-449F-B02D132BBB70}"/>
              </a:ext>
            </a:extLst>
          </p:cNvPr>
          <p:cNvSpPr/>
          <p:nvPr/>
        </p:nvSpPr>
        <p:spPr>
          <a:xfrm>
            <a:off x="3396503" y="3057877"/>
            <a:ext cx="4565221" cy="3050960"/>
          </a:xfrm>
          <a:prstGeom prst="rect">
            <a:avLst/>
          </a:prstGeom>
          <a:solidFill>
            <a:schemeClr val="bg1"/>
          </a:solidFill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A7FC3EA-3503-5620-6696-D81590CD7B15}"/>
                  </a:ext>
                </a:extLst>
              </p:cNvPr>
              <p:cNvSpPr txBox="1"/>
              <p:nvPr/>
            </p:nvSpPr>
            <p:spPr>
              <a:xfrm>
                <a:off x="159401" y="956460"/>
                <a:ext cx="2722705" cy="419820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为减少以往文献的污染，选择一类</a:t>
                </a:r>
                <a:r>
                  <a:rPr lang="zh-CN" altLang="en-US" dirty="0">
                    <a:solidFill>
                      <a:srgbClr val="C00000"/>
                    </a:solidFill>
                  </a:rPr>
                  <a:t>简单但未被明确研究</a:t>
                </a:r>
                <a:r>
                  <a:rPr lang="zh-CN" altLang="en-US" dirty="0"/>
                  <a:t>的例子：粲介子的半轻衰变</a:t>
                </a:r>
                <a:endParaRPr lang="en-US" altLang="zh-CN" dirty="0"/>
              </a:p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PhysMaster</a:t>
                </a:r>
                <a:r>
                  <a:rPr lang="zh-CN" alt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可根据味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SU</m:t>
                    </m:r>
                    <m:r>
                      <a:rPr lang="en-US" altLang="zh-CN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(3) </m:t>
                    </m:r>
                  </m:oMath>
                </a14:m>
                <a:r>
                  <a:rPr lang="zh-CN" alt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对称性，自动构造强子味表示与衰变算符，确定有效哈密顿量，并给出所有衰变道的振幅预言。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A7FC3EA-3503-5620-6696-D81590CD7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01" y="956460"/>
                <a:ext cx="2722705" cy="419820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A3B862BB-9B28-EF7C-6902-B27FAE40614F}"/>
              </a:ext>
            </a:extLst>
          </p:cNvPr>
          <p:cNvSpPr txBox="1"/>
          <p:nvPr/>
        </p:nvSpPr>
        <p:spPr>
          <a:xfrm>
            <a:off x="3295374" y="6337922"/>
            <a:ext cx="7971815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PhysMaster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可以</a:t>
            </a:r>
            <a:r>
              <a:rPr lang="zh-CN" altLang="en-US" sz="2000" b="1" dirty="0">
                <a:solidFill>
                  <a:srgbClr val="FF0000"/>
                </a:solidFill>
              </a:rPr>
              <a:t>正确的</a:t>
            </a:r>
            <a:r>
              <a:rPr lang="zh-CN" altLang="en-US" sz="2000" b="1" dirty="0">
                <a:solidFill>
                  <a:schemeClr val="bg1"/>
                </a:solidFill>
              </a:rPr>
              <a:t>给出有效哈密顿量，以及相应的衰变振幅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840C0161-F9E0-5117-7E87-3EEAFF5D7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arXiv:2511.22547</a:t>
            </a:r>
            <a:endParaRPr kumimoji="0" lang="zh-CN" altLang="zh-CN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DB369B7-5E98-4D52-48AC-6289077E40AC}"/>
              </a:ext>
            </a:extLst>
          </p:cNvPr>
          <p:cNvGrpSpPr/>
          <p:nvPr/>
        </p:nvGrpSpPr>
        <p:grpSpPr>
          <a:xfrm>
            <a:off x="519079" y="5240887"/>
            <a:ext cx="1996486" cy="1566313"/>
            <a:chOff x="2231408" y="825690"/>
            <a:chExt cx="4586619" cy="359836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03D23C1-8278-C279-48A9-45016FE6C275}"/>
                </a:ext>
              </a:extLst>
            </p:cNvPr>
            <p:cNvGrpSpPr/>
            <p:nvPr/>
          </p:nvGrpSpPr>
          <p:grpSpPr>
            <a:xfrm>
              <a:off x="2231408" y="825690"/>
              <a:ext cx="4586619" cy="3598362"/>
              <a:chOff x="805036" y="1821914"/>
              <a:chExt cx="3600708" cy="3257878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103A7EF2-E413-2F1D-E376-72311C0A1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5036" y="1904752"/>
                <a:ext cx="3533925" cy="317504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13017851-A212-D21E-3A2A-CC09AB245E99}"/>
                      </a:ext>
                    </a:extLst>
                  </p:cNvPr>
                  <p:cNvSpPr txBox="1"/>
                  <p:nvPr/>
                </p:nvSpPr>
                <p:spPr>
                  <a:xfrm>
                    <a:off x="936085" y="3766905"/>
                    <a:ext cx="430766" cy="3840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4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文本框 13">
                    <a:extLst>
                      <a:ext uri="{FF2B5EF4-FFF2-40B4-BE49-F238E27FC236}">
                        <a16:creationId xmlns:a16="http://schemas.microsoft.com/office/drawing/2014/main" id="{EDB6BAEB-E836-6E90-17DE-0C745A83A05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085" y="3766905"/>
                    <a:ext cx="430766" cy="3840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5385" r="-5128" b="-666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文本框 13">
                    <a:extLst>
                      <a:ext uri="{FF2B5EF4-FFF2-40B4-BE49-F238E27FC236}">
                        <a16:creationId xmlns:a16="http://schemas.microsoft.com/office/drawing/2014/main" id="{B78A8F60-CE36-4726-47EE-02891E1107B4}"/>
                      </a:ext>
                    </a:extLst>
                  </p:cNvPr>
                  <p:cNvSpPr txBox="1"/>
                  <p:nvPr/>
                </p:nvSpPr>
                <p:spPr>
                  <a:xfrm>
                    <a:off x="3891017" y="3766905"/>
                    <a:ext cx="413422" cy="3840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altLang="zh-CN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2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E453EB02-ECF6-02D0-28E1-57EB3079C0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91017" y="3766905"/>
                    <a:ext cx="413422" cy="3840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526" r="-263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0C54B996-A196-D331-5D9E-5BB7B18E5608}"/>
                      </a:ext>
                    </a:extLst>
                  </p:cNvPr>
                  <p:cNvSpPr txBox="1"/>
                  <p:nvPr/>
                </p:nvSpPr>
                <p:spPr>
                  <a:xfrm>
                    <a:off x="2040518" y="2582535"/>
                    <a:ext cx="477025" cy="4187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200" b="1" i="1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1200" b="1" dirty="0"/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AE9360C6-98C6-3ACA-DEF2-2086082EE6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40518" y="2582535"/>
                    <a:ext cx="477025" cy="41877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3953" r="-6977" b="-2121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A0ABD9F9-2CBB-D51E-4E61-DE2A4B2F8EA3}"/>
                      </a:ext>
                    </a:extLst>
                  </p:cNvPr>
                  <p:cNvSpPr txBox="1"/>
                  <p:nvPr/>
                </p:nvSpPr>
                <p:spPr>
                  <a:xfrm>
                    <a:off x="4124849" y="1821914"/>
                    <a:ext cx="280895" cy="3360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05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2000" dirty="0"/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A0ABD9F9-2CBB-D51E-4E61-DE2A4B2F8E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24849" y="1821914"/>
                    <a:ext cx="280895" cy="3360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9231" b="-1153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1B043A0-ED96-AD9C-99A9-972FDC6B5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00717" y="2334042"/>
                <a:ext cx="287046" cy="277225"/>
              </a:xfrm>
              <a:prstGeom prst="rect">
                <a:avLst/>
              </a:prstGeom>
            </p:spPr>
          </p:pic>
        </p:grpSp>
        <p:sp>
          <p:nvSpPr>
            <p:cNvPr id="7" name="矩形: 圆角 10">
              <a:extLst>
                <a:ext uri="{FF2B5EF4-FFF2-40B4-BE49-F238E27FC236}">
                  <a16:creationId xmlns:a16="http://schemas.microsoft.com/office/drawing/2014/main" id="{FCEA26F0-88CF-729A-560B-E71D2C23C265}"/>
                </a:ext>
              </a:extLst>
            </p:cNvPr>
            <p:cNvSpPr/>
            <p:nvPr/>
          </p:nvSpPr>
          <p:spPr>
            <a:xfrm>
              <a:off x="2341637" y="1766521"/>
              <a:ext cx="451104" cy="4693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zh-CN" altLang="en-US" sz="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092C62B1-3698-2A67-7286-B8867183FDE3}"/>
                  </a:ext>
                </a:extLst>
              </p:cNvPr>
              <p:cNvSpPr txBox="1"/>
              <p:nvPr/>
            </p:nvSpPr>
            <p:spPr>
              <a:xfrm>
                <a:off x="3819679" y="3066907"/>
                <a:ext cx="4060908" cy="8154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dirty="0">
                    <a:latin typeface="+mj-ea"/>
                    <a:ea typeface="+mj-ea"/>
                  </a:rPr>
                  <a:t>粲介子半轻衰变的</a:t>
                </a:r>
                <a:r>
                  <a:rPr lang="en-US" altLang="zh-CN" dirty="0">
                    <a:latin typeface="+mj-ea"/>
                    <a:ea typeface="+mj-ea"/>
                  </a:rPr>
                  <a:t>SU(3)</a:t>
                </a:r>
                <a:r>
                  <a:rPr lang="zh-CN" altLang="en-US" dirty="0">
                    <a:latin typeface="+mj-ea"/>
                    <a:ea typeface="+mj-ea"/>
                  </a:rPr>
                  <a:t>哈密顿量：</a:t>
                </a:r>
                <a:endParaRPr lang="en-US" altLang="zh-CN" dirty="0">
                  <a:latin typeface="+mj-ea"/>
                  <a:ea typeface="+mj-ea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altLang="zh-CN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</m:oMath>
                </a14:m>
                <a:endParaRPr lang="zh-CN" alt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092C62B1-3698-2A67-7286-B8867183F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679" y="3066907"/>
                <a:ext cx="4060908" cy="815480"/>
              </a:xfrm>
              <a:prstGeom prst="rect">
                <a:avLst/>
              </a:prstGeom>
              <a:blipFill>
                <a:blip r:embed="rId9"/>
                <a:stretch>
                  <a:fillRect t="-3077" b="-46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表格 24">
                <a:extLst>
                  <a:ext uri="{FF2B5EF4-FFF2-40B4-BE49-F238E27FC236}">
                    <a16:creationId xmlns:a16="http://schemas.microsoft.com/office/drawing/2014/main" id="{034E8667-4ED7-61BC-FDAE-8FBE1F4C3DD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817130" y="3185494"/>
              <a:ext cx="2303652" cy="277920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1826">
                      <a:extLst>
                        <a:ext uri="{9D8B030D-6E8A-4147-A177-3AD203B41FA5}">
                          <a16:colId xmlns:a16="http://schemas.microsoft.com/office/drawing/2014/main" val="3973071115"/>
                        </a:ext>
                      </a:extLst>
                    </a:gridCol>
                    <a:gridCol w="1151826">
                      <a:extLst>
                        <a:ext uri="{9D8B030D-6E8A-4147-A177-3AD203B41FA5}">
                          <a16:colId xmlns:a16="http://schemas.microsoft.com/office/drawing/2014/main" val="800270006"/>
                        </a:ext>
                      </a:extLst>
                    </a:gridCol>
                  </a:tblGrid>
                  <a:tr h="2373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衰变道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衰变振幅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18417916"/>
                      </a:ext>
                    </a:extLst>
                  </a:tr>
                  <a:tr h="23737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76371685"/>
                      </a:ext>
                    </a:extLst>
                  </a:tr>
                  <a:tr h="23737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84688275"/>
                      </a:ext>
                    </a:extLst>
                  </a:tr>
                  <a:tr h="41441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2952120"/>
                      </a:ext>
                    </a:extLst>
                  </a:tr>
                  <a:tr h="41441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e>
                                    </m:rad>
                                  </m:den>
                                </m:f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28404748"/>
                      </a:ext>
                    </a:extLst>
                  </a:tr>
                  <a:tr h="23737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77398469"/>
                      </a:ext>
                    </a:extLst>
                  </a:tr>
                  <a:tr h="23737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00369017"/>
                      </a:ext>
                    </a:extLst>
                  </a:tr>
                  <a:tr h="41441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e>
                                    </m:rad>
                                  </m:den>
                                </m:f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779682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表格 24">
                <a:extLst>
                  <a:ext uri="{FF2B5EF4-FFF2-40B4-BE49-F238E27FC236}">
                    <a16:creationId xmlns:a16="http://schemas.microsoft.com/office/drawing/2014/main" id="{034E8667-4ED7-61BC-FDAE-8FBE1F4C3D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4927685"/>
                  </p:ext>
                </p:extLst>
              </p:nvPr>
            </p:nvGraphicFramePr>
            <p:xfrm>
              <a:off x="8817130" y="3185494"/>
              <a:ext cx="2303652" cy="277920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1826">
                      <a:extLst>
                        <a:ext uri="{9D8B030D-6E8A-4147-A177-3AD203B41FA5}">
                          <a16:colId xmlns:a16="http://schemas.microsoft.com/office/drawing/2014/main" val="3973071115"/>
                        </a:ext>
                      </a:extLst>
                    </a:gridCol>
                    <a:gridCol w="1151826">
                      <a:extLst>
                        <a:ext uri="{9D8B030D-6E8A-4147-A177-3AD203B41FA5}">
                          <a16:colId xmlns:a16="http://schemas.microsoft.com/office/drawing/2014/main" val="800270006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衰变道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dirty="0"/>
                            <a:t>衰变振幅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1841791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109524" r="-102198" b="-847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109524" r="-2198" b="-8476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637168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200000" r="-102198" b="-70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200000" r="-2198" b="-709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4688275"/>
                      </a:ext>
                    </a:extLst>
                  </a:tr>
                  <a:tr h="46920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178378" r="-102198" b="-3216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178378" r="-2198" b="-3216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952120"/>
                      </a:ext>
                    </a:extLst>
                  </a:tr>
                  <a:tr h="46920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278378" r="-102198" b="-2216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278378" r="-2198" b="-2216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840474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636364" r="-102198" b="-2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636364" r="-2198" b="-2727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739846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736364" r="-102198" b="-1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736364" r="-2198" b="-1727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0369017"/>
                      </a:ext>
                    </a:extLst>
                  </a:tr>
                  <a:tr h="46920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99" t="-497297" r="-102198" b="-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101099" t="-497297" r="-2198" b="-27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796823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8CE18A2-F18F-519C-87A5-B3D440DF633F}"/>
                  </a:ext>
                </a:extLst>
              </p:cNvPr>
              <p:cNvSpPr txBox="1"/>
              <p:nvPr/>
            </p:nvSpPr>
            <p:spPr>
              <a:xfrm>
                <a:off x="4135999" y="5526224"/>
                <a:ext cx="1623586" cy="254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8CE18A2-F18F-519C-87A5-B3D440DF6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5999" y="5526224"/>
                <a:ext cx="1623586" cy="254237"/>
              </a:xfrm>
              <a:prstGeom prst="rect">
                <a:avLst/>
              </a:prstGeom>
              <a:blipFill>
                <a:blip r:embed="rId12"/>
                <a:stretch>
                  <a:fillRect l="-2247" t="-4878"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5D5C572-5AE4-460F-F1C3-36A359879AB1}"/>
                  </a:ext>
                </a:extLst>
              </p:cNvPr>
              <p:cNvSpPr txBox="1"/>
              <p:nvPr/>
            </p:nvSpPr>
            <p:spPr>
              <a:xfrm>
                <a:off x="4136096" y="4085567"/>
                <a:ext cx="3145186" cy="12147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altLang="zh-CN" sz="1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√2</m:t>
                                    </m:r>
                                  </m:den>
                                </m:f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8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√6</m:t>
                                    </m:r>
                                  </m:den>
                                </m:f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√2</m:t>
                                    </m:r>
                                  </m:den>
                                </m:f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8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√6</m:t>
                                    </m:r>
                                  </m:den>
                                </m:f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zh-CN" sz="1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altLang="zh-CN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altLang="zh-CN" sz="1200" i="1">
                                            <a:latin typeface="Cambria Math" panose="02040503050406030204" pitchFamily="18" charset="0"/>
                                          </a:rPr>
                                          <m:t>8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1200" i="1">
                                        <a:latin typeface="Cambria Math" panose="02040503050406030204" pitchFamily="18" charset="0"/>
                                      </a:rPr>
                                      <m:t>√6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5D5C572-5AE4-460F-F1C3-36A359879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096" y="4085567"/>
                <a:ext cx="3145186" cy="1214756"/>
              </a:xfrm>
              <a:prstGeom prst="rect">
                <a:avLst/>
              </a:prstGeom>
              <a:blipFill>
                <a:blip r:embed="rId13"/>
                <a:stretch>
                  <a:fillRect b="-61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文本框 31">
            <a:extLst>
              <a:ext uri="{FF2B5EF4-FFF2-40B4-BE49-F238E27FC236}">
                <a16:creationId xmlns:a16="http://schemas.microsoft.com/office/drawing/2014/main" id="{DDBFCA7E-7EE7-51A4-4BCA-0FF8BADDBD02}"/>
              </a:ext>
            </a:extLst>
          </p:cNvPr>
          <p:cNvSpPr txBox="1"/>
          <p:nvPr/>
        </p:nvSpPr>
        <p:spPr>
          <a:xfrm>
            <a:off x="3415942" y="865264"/>
            <a:ext cx="1995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PhysMaster</a:t>
            </a:r>
            <a:r>
              <a:rPr lang="zh-CN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结果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A573B614-89BA-2AA4-EE78-6FF89F4650CC}"/>
              </a:ext>
            </a:extLst>
          </p:cNvPr>
          <p:cNvGrpSpPr/>
          <p:nvPr/>
        </p:nvGrpSpPr>
        <p:grpSpPr>
          <a:xfrm>
            <a:off x="3371183" y="1531069"/>
            <a:ext cx="279400" cy="247651"/>
            <a:chOff x="3262301" y="862037"/>
            <a:chExt cx="5663221" cy="5138426"/>
          </a:xfrm>
          <a:solidFill>
            <a:srgbClr val="00507A"/>
          </a:solidFill>
        </p:grpSpPr>
        <p:sp>
          <p:nvSpPr>
            <p:cNvPr id="34" name="任意多边形: 形状 46">
              <a:extLst>
                <a:ext uri="{FF2B5EF4-FFF2-40B4-BE49-F238E27FC236}">
                  <a16:creationId xmlns:a16="http://schemas.microsoft.com/office/drawing/2014/main" id="{7B7908DF-CF25-EE28-4AD0-5325F3009413}"/>
                </a:ext>
              </a:extLst>
            </p:cNvPr>
            <p:cNvSpPr/>
            <p:nvPr/>
          </p:nvSpPr>
          <p:spPr>
            <a:xfrm>
              <a:off x="3262301" y="948498"/>
              <a:ext cx="4974253" cy="5051965"/>
            </a:xfrm>
            <a:custGeom>
              <a:avLst/>
              <a:gdLst>
                <a:gd name="connsiteX0" fmla="*/ 997469 w 4974253"/>
                <a:gd name="connsiteY0" fmla="*/ 5051965 h 5051965"/>
                <a:gd name="connsiteX1" fmla="*/ 973561 w 4974253"/>
                <a:gd name="connsiteY1" fmla="*/ 5048347 h 5051965"/>
                <a:gd name="connsiteX2" fmla="*/ 811636 w 4974253"/>
                <a:gd name="connsiteY2" fmla="*/ 5047013 h 5051965"/>
                <a:gd name="connsiteX3" fmla="*/ 436160 w 4974253"/>
                <a:gd name="connsiteY3" fmla="*/ 4962050 h 5051965"/>
                <a:gd name="connsiteX4" fmla="*/ 110691 w 4974253"/>
                <a:gd name="connsiteY4" fmla="*/ 4659155 h 5051965"/>
                <a:gd name="connsiteX5" fmla="*/ 13727 w 4974253"/>
                <a:gd name="connsiteY5" fmla="*/ 4361213 h 5051965"/>
                <a:gd name="connsiteX6" fmla="*/ 1630 w 4974253"/>
                <a:gd name="connsiteY6" fmla="*/ 4152234 h 5051965"/>
                <a:gd name="connsiteX7" fmla="*/ 868 w 4974253"/>
                <a:gd name="connsiteY7" fmla="*/ 3805619 h 5051965"/>
                <a:gd name="connsiteX8" fmla="*/ 11 w 4974253"/>
                <a:gd name="connsiteY8" fmla="*/ 3232691 h 5051965"/>
                <a:gd name="connsiteX9" fmla="*/ 1249 w 4974253"/>
                <a:gd name="connsiteY9" fmla="*/ 2296574 h 5051965"/>
                <a:gd name="connsiteX10" fmla="*/ 868 w 4974253"/>
                <a:gd name="connsiteY10" fmla="*/ 1152907 h 5051965"/>
                <a:gd name="connsiteX11" fmla="*/ 1820 w 4974253"/>
                <a:gd name="connsiteY11" fmla="*/ 862299 h 5051965"/>
                <a:gd name="connsiteX12" fmla="*/ 79259 w 4974253"/>
                <a:gd name="connsiteY12" fmla="*/ 463868 h 5051965"/>
                <a:gd name="connsiteX13" fmla="*/ 513789 w 4974253"/>
                <a:gd name="connsiteY13" fmla="*/ 59627 h 5051965"/>
                <a:gd name="connsiteX14" fmla="*/ 747914 w 4974253"/>
                <a:gd name="connsiteY14" fmla="*/ 8192 h 5051965"/>
                <a:gd name="connsiteX15" fmla="*/ 913553 w 4974253"/>
                <a:gd name="connsiteY15" fmla="*/ 477 h 5051965"/>
                <a:gd name="connsiteX16" fmla="*/ 2379260 w 4974253"/>
                <a:gd name="connsiteY16" fmla="*/ 286 h 5051965"/>
                <a:gd name="connsiteX17" fmla="*/ 3317663 w 4974253"/>
                <a:gd name="connsiteY17" fmla="*/ 1 h 5051965"/>
                <a:gd name="connsiteX18" fmla="*/ 3464729 w 4974253"/>
                <a:gd name="connsiteY18" fmla="*/ 29814 h 5051965"/>
                <a:gd name="connsiteX19" fmla="*/ 3567980 w 4974253"/>
                <a:gd name="connsiteY19" fmla="*/ 150877 h 5051965"/>
                <a:gd name="connsiteX20" fmla="*/ 3543787 w 4974253"/>
                <a:gd name="connsiteY20" fmla="*/ 307468 h 5051965"/>
                <a:gd name="connsiteX21" fmla="*/ 3410532 w 4974253"/>
                <a:gd name="connsiteY21" fmla="*/ 388430 h 5051965"/>
                <a:gd name="connsiteX22" fmla="*/ 3342238 w 4974253"/>
                <a:gd name="connsiteY22" fmla="*/ 392240 h 5051965"/>
                <a:gd name="connsiteX23" fmla="*/ 1116722 w 4974253"/>
                <a:gd name="connsiteY23" fmla="*/ 393002 h 5051965"/>
                <a:gd name="connsiteX24" fmla="*/ 892503 w 4974253"/>
                <a:gd name="connsiteY24" fmla="*/ 393669 h 5051965"/>
                <a:gd name="connsiteX25" fmla="*/ 653045 w 4974253"/>
                <a:gd name="connsiteY25" fmla="*/ 426435 h 5051965"/>
                <a:gd name="connsiteX26" fmla="*/ 472736 w 4974253"/>
                <a:gd name="connsiteY26" fmla="*/ 545879 h 5051965"/>
                <a:gd name="connsiteX27" fmla="*/ 402537 w 4974253"/>
                <a:gd name="connsiteY27" fmla="*/ 703898 h 5051965"/>
                <a:gd name="connsiteX28" fmla="*/ 381201 w 4974253"/>
                <a:gd name="connsiteY28" fmla="*/ 918020 h 5051965"/>
                <a:gd name="connsiteX29" fmla="*/ 381201 w 4974253"/>
                <a:gd name="connsiteY29" fmla="*/ 926307 h 5051965"/>
                <a:gd name="connsiteX30" fmla="*/ 380915 w 4974253"/>
                <a:gd name="connsiteY30" fmla="*/ 3425381 h 5051965"/>
                <a:gd name="connsiteX31" fmla="*/ 381201 w 4974253"/>
                <a:gd name="connsiteY31" fmla="*/ 4128993 h 5051965"/>
                <a:gd name="connsiteX32" fmla="*/ 406823 w 4974253"/>
                <a:gd name="connsiteY32" fmla="*/ 4365499 h 5051965"/>
                <a:gd name="connsiteX33" fmla="*/ 450638 w 4974253"/>
                <a:gd name="connsiteY33" fmla="*/ 4474941 h 5051965"/>
                <a:gd name="connsiteX34" fmla="*/ 630375 w 4974253"/>
                <a:gd name="connsiteY34" fmla="*/ 4620674 h 5051965"/>
                <a:gd name="connsiteX35" fmla="*/ 800396 w 4974253"/>
                <a:gd name="connsiteY35" fmla="*/ 4654678 h 5051965"/>
                <a:gd name="connsiteX36" fmla="*/ 962131 w 4974253"/>
                <a:gd name="connsiteY36" fmla="*/ 4659060 h 5051965"/>
                <a:gd name="connsiteX37" fmla="*/ 1939967 w 4974253"/>
                <a:gd name="connsiteY37" fmla="*/ 4659250 h 5051965"/>
                <a:gd name="connsiteX38" fmla="*/ 2861702 w 4974253"/>
                <a:gd name="connsiteY38" fmla="*/ 4659726 h 5051965"/>
                <a:gd name="connsiteX39" fmla="*/ 4103190 w 4974253"/>
                <a:gd name="connsiteY39" fmla="*/ 4658964 h 5051965"/>
                <a:gd name="connsiteX40" fmla="*/ 4333981 w 4974253"/>
                <a:gd name="connsiteY40" fmla="*/ 4625341 h 5051965"/>
                <a:gd name="connsiteX41" fmla="*/ 4560771 w 4974253"/>
                <a:gd name="connsiteY41" fmla="*/ 4393598 h 5051965"/>
                <a:gd name="connsiteX42" fmla="*/ 4590013 w 4974253"/>
                <a:gd name="connsiteY42" fmla="*/ 4220338 h 5051965"/>
                <a:gd name="connsiteX43" fmla="*/ 4593061 w 4974253"/>
                <a:gd name="connsiteY43" fmla="*/ 4062699 h 5051965"/>
                <a:gd name="connsiteX44" fmla="*/ 4593728 w 4974253"/>
                <a:gd name="connsiteY44" fmla="*/ 1806512 h 5051965"/>
                <a:gd name="connsiteX45" fmla="*/ 4594585 w 4974253"/>
                <a:gd name="connsiteY45" fmla="*/ 1675829 h 5051965"/>
                <a:gd name="connsiteX46" fmla="*/ 4627446 w 4974253"/>
                <a:gd name="connsiteY46" fmla="*/ 1522763 h 5051965"/>
                <a:gd name="connsiteX47" fmla="*/ 4811755 w 4974253"/>
                <a:gd name="connsiteY47" fmla="*/ 1426655 h 5051965"/>
                <a:gd name="connsiteX48" fmla="*/ 4953678 w 4974253"/>
                <a:gd name="connsiteY48" fmla="*/ 1548194 h 5051965"/>
                <a:gd name="connsiteX49" fmla="*/ 4973490 w 4974253"/>
                <a:gd name="connsiteY49" fmla="*/ 1681068 h 5051965"/>
                <a:gd name="connsiteX50" fmla="*/ 4973966 w 4974253"/>
                <a:gd name="connsiteY50" fmla="*/ 1737075 h 5051965"/>
                <a:gd name="connsiteX51" fmla="*/ 4974251 w 4974253"/>
                <a:gd name="connsiteY51" fmla="*/ 3594736 h 5051965"/>
                <a:gd name="connsiteX52" fmla="*/ 4973394 w 4974253"/>
                <a:gd name="connsiteY52" fmla="*/ 4196621 h 5051965"/>
                <a:gd name="connsiteX53" fmla="*/ 4914053 w 4974253"/>
                <a:gd name="connsiteY53" fmla="*/ 4550570 h 5051965"/>
                <a:gd name="connsiteX54" fmla="*/ 4593156 w 4974253"/>
                <a:gd name="connsiteY54" fmla="*/ 4933665 h 5051965"/>
                <a:gd name="connsiteX55" fmla="*/ 4341315 w 4974253"/>
                <a:gd name="connsiteY55" fmla="*/ 5026058 h 5051965"/>
                <a:gd name="connsiteX56" fmla="*/ 4106429 w 4974253"/>
                <a:gd name="connsiteY56" fmla="*/ 5048251 h 5051965"/>
                <a:gd name="connsiteX57" fmla="*/ 3902975 w 4974253"/>
                <a:gd name="connsiteY57" fmla="*/ 5048347 h 5051965"/>
                <a:gd name="connsiteX58" fmla="*/ 3879067 w 4974253"/>
                <a:gd name="connsiteY58" fmla="*/ 5051965 h 5051965"/>
                <a:gd name="connsiteX59" fmla="*/ 997469 w 4974253"/>
                <a:gd name="connsiteY59" fmla="*/ 5051965 h 505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974253" h="5051965">
                  <a:moveTo>
                    <a:pt x="997469" y="5051965"/>
                  </a:moveTo>
                  <a:cubicBezTo>
                    <a:pt x="989468" y="5050728"/>
                    <a:pt x="981562" y="5048441"/>
                    <a:pt x="973561" y="5048347"/>
                  </a:cubicBezTo>
                  <a:cubicBezTo>
                    <a:pt x="919554" y="5047775"/>
                    <a:pt x="865547" y="5049394"/>
                    <a:pt x="811636" y="5047013"/>
                  </a:cubicBezTo>
                  <a:cubicBezTo>
                    <a:pt x="681524" y="5041393"/>
                    <a:pt x="555032" y="5017962"/>
                    <a:pt x="436160" y="4962050"/>
                  </a:cubicBezTo>
                  <a:cubicBezTo>
                    <a:pt x="295381" y="4895756"/>
                    <a:pt x="186224" y="4795457"/>
                    <a:pt x="110691" y="4659155"/>
                  </a:cubicBezTo>
                  <a:cubicBezTo>
                    <a:pt x="59161" y="4566095"/>
                    <a:pt x="29252" y="4466083"/>
                    <a:pt x="13727" y="4361213"/>
                  </a:cubicBezTo>
                  <a:cubicBezTo>
                    <a:pt x="3440" y="4291871"/>
                    <a:pt x="1535" y="4222148"/>
                    <a:pt x="1630" y="4152234"/>
                  </a:cubicBezTo>
                  <a:cubicBezTo>
                    <a:pt x="1630" y="4036696"/>
                    <a:pt x="1058" y="3921158"/>
                    <a:pt x="868" y="3805619"/>
                  </a:cubicBezTo>
                  <a:cubicBezTo>
                    <a:pt x="487" y="3614548"/>
                    <a:pt x="-85" y="3423667"/>
                    <a:pt x="11" y="3232691"/>
                  </a:cubicBezTo>
                  <a:cubicBezTo>
                    <a:pt x="201" y="2920652"/>
                    <a:pt x="1154" y="2608613"/>
                    <a:pt x="1249" y="2296574"/>
                  </a:cubicBezTo>
                  <a:cubicBezTo>
                    <a:pt x="1344" y="1915383"/>
                    <a:pt x="868" y="1534097"/>
                    <a:pt x="868" y="1152907"/>
                  </a:cubicBezTo>
                  <a:cubicBezTo>
                    <a:pt x="868" y="1056038"/>
                    <a:pt x="677" y="959168"/>
                    <a:pt x="1820" y="862299"/>
                  </a:cubicBezTo>
                  <a:cubicBezTo>
                    <a:pt x="3440" y="724853"/>
                    <a:pt x="25061" y="591027"/>
                    <a:pt x="79259" y="463868"/>
                  </a:cubicBezTo>
                  <a:cubicBezTo>
                    <a:pt x="164126" y="264986"/>
                    <a:pt x="310907" y="131827"/>
                    <a:pt x="513789" y="59627"/>
                  </a:cubicBezTo>
                  <a:cubicBezTo>
                    <a:pt x="589608" y="32672"/>
                    <a:pt x="667904" y="16670"/>
                    <a:pt x="747914" y="8192"/>
                  </a:cubicBezTo>
                  <a:cubicBezTo>
                    <a:pt x="803063" y="2382"/>
                    <a:pt x="858213" y="477"/>
                    <a:pt x="913553" y="477"/>
                  </a:cubicBezTo>
                  <a:cubicBezTo>
                    <a:pt x="1402091" y="477"/>
                    <a:pt x="1890723" y="382"/>
                    <a:pt x="2379260" y="286"/>
                  </a:cubicBezTo>
                  <a:cubicBezTo>
                    <a:pt x="2692061" y="286"/>
                    <a:pt x="3004862" y="572"/>
                    <a:pt x="3317663" y="1"/>
                  </a:cubicBezTo>
                  <a:cubicBezTo>
                    <a:pt x="3369003" y="-95"/>
                    <a:pt x="3418057" y="8859"/>
                    <a:pt x="3464729" y="29814"/>
                  </a:cubicBezTo>
                  <a:cubicBezTo>
                    <a:pt x="3518069" y="53817"/>
                    <a:pt x="3557217" y="91250"/>
                    <a:pt x="3567980" y="150877"/>
                  </a:cubicBezTo>
                  <a:cubicBezTo>
                    <a:pt x="3577886" y="205360"/>
                    <a:pt x="3572171" y="258700"/>
                    <a:pt x="3543787" y="307468"/>
                  </a:cubicBezTo>
                  <a:cubicBezTo>
                    <a:pt x="3514260" y="358141"/>
                    <a:pt x="3466444" y="380810"/>
                    <a:pt x="3410532" y="388430"/>
                  </a:cubicBezTo>
                  <a:cubicBezTo>
                    <a:pt x="3387958" y="391478"/>
                    <a:pt x="3365003" y="392240"/>
                    <a:pt x="3342238" y="392240"/>
                  </a:cubicBezTo>
                  <a:cubicBezTo>
                    <a:pt x="2600431" y="392621"/>
                    <a:pt x="1858529" y="392812"/>
                    <a:pt x="1116722" y="393002"/>
                  </a:cubicBezTo>
                  <a:cubicBezTo>
                    <a:pt x="1041950" y="393002"/>
                    <a:pt x="967274" y="392336"/>
                    <a:pt x="892503" y="393669"/>
                  </a:cubicBezTo>
                  <a:cubicBezTo>
                    <a:pt x="811445" y="395098"/>
                    <a:pt x="730959" y="402337"/>
                    <a:pt x="653045" y="426435"/>
                  </a:cubicBezTo>
                  <a:cubicBezTo>
                    <a:pt x="581512" y="448819"/>
                    <a:pt x="518837" y="485014"/>
                    <a:pt x="472736" y="545879"/>
                  </a:cubicBezTo>
                  <a:cubicBezTo>
                    <a:pt x="437018" y="593027"/>
                    <a:pt x="415682" y="646653"/>
                    <a:pt x="402537" y="703898"/>
                  </a:cubicBezTo>
                  <a:cubicBezTo>
                    <a:pt x="386345" y="774383"/>
                    <a:pt x="381201" y="845916"/>
                    <a:pt x="381201" y="918020"/>
                  </a:cubicBezTo>
                  <a:cubicBezTo>
                    <a:pt x="381201" y="920783"/>
                    <a:pt x="381201" y="923545"/>
                    <a:pt x="381201" y="926307"/>
                  </a:cubicBezTo>
                  <a:cubicBezTo>
                    <a:pt x="381106" y="1759364"/>
                    <a:pt x="380915" y="2592325"/>
                    <a:pt x="380915" y="3425381"/>
                  </a:cubicBezTo>
                  <a:cubicBezTo>
                    <a:pt x="380915" y="3659887"/>
                    <a:pt x="381201" y="3894488"/>
                    <a:pt x="381201" y="4128993"/>
                  </a:cubicBezTo>
                  <a:cubicBezTo>
                    <a:pt x="381201" y="4208718"/>
                    <a:pt x="386726" y="4287870"/>
                    <a:pt x="406823" y="4365499"/>
                  </a:cubicBezTo>
                  <a:cubicBezTo>
                    <a:pt x="416729" y="4403885"/>
                    <a:pt x="430922" y="4440461"/>
                    <a:pt x="450638" y="4474941"/>
                  </a:cubicBezTo>
                  <a:cubicBezTo>
                    <a:pt x="491786" y="4546665"/>
                    <a:pt x="553794" y="4592956"/>
                    <a:pt x="630375" y="4620674"/>
                  </a:cubicBezTo>
                  <a:cubicBezTo>
                    <a:pt x="685239" y="4640486"/>
                    <a:pt x="742199" y="4651820"/>
                    <a:pt x="800396" y="4654678"/>
                  </a:cubicBezTo>
                  <a:cubicBezTo>
                    <a:pt x="854213" y="4657345"/>
                    <a:pt x="908219" y="4658964"/>
                    <a:pt x="962131" y="4659060"/>
                  </a:cubicBezTo>
                  <a:cubicBezTo>
                    <a:pt x="1288076" y="4659441"/>
                    <a:pt x="1614022" y="4659155"/>
                    <a:pt x="1939967" y="4659250"/>
                  </a:cubicBezTo>
                  <a:cubicBezTo>
                    <a:pt x="2247244" y="4659345"/>
                    <a:pt x="2554520" y="4659821"/>
                    <a:pt x="2861702" y="4659726"/>
                  </a:cubicBezTo>
                  <a:cubicBezTo>
                    <a:pt x="3275563" y="4659631"/>
                    <a:pt x="3689329" y="4659345"/>
                    <a:pt x="4103190" y="4658964"/>
                  </a:cubicBezTo>
                  <a:cubicBezTo>
                    <a:pt x="4181676" y="4658869"/>
                    <a:pt x="4259019" y="4649916"/>
                    <a:pt x="4333981" y="4625341"/>
                  </a:cubicBezTo>
                  <a:cubicBezTo>
                    <a:pt x="4449900" y="4587432"/>
                    <a:pt x="4524576" y="4509327"/>
                    <a:pt x="4560771" y="4393598"/>
                  </a:cubicBezTo>
                  <a:cubicBezTo>
                    <a:pt x="4578393" y="4337210"/>
                    <a:pt x="4587632" y="4279202"/>
                    <a:pt x="4590013" y="4220338"/>
                  </a:cubicBezTo>
                  <a:cubicBezTo>
                    <a:pt x="4592108" y="4167855"/>
                    <a:pt x="4593061" y="4115277"/>
                    <a:pt x="4593061" y="4062699"/>
                  </a:cubicBezTo>
                  <a:cubicBezTo>
                    <a:pt x="4593442" y="3310605"/>
                    <a:pt x="4593537" y="2558606"/>
                    <a:pt x="4593728" y="1806512"/>
                  </a:cubicBezTo>
                  <a:cubicBezTo>
                    <a:pt x="4593728" y="1762888"/>
                    <a:pt x="4592966" y="1719263"/>
                    <a:pt x="4594585" y="1675829"/>
                  </a:cubicBezTo>
                  <a:cubicBezTo>
                    <a:pt x="4596585" y="1623061"/>
                    <a:pt x="4604967" y="1571435"/>
                    <a:pt x="4627446" y="1522763"/>
                  </a:cubicBezTo>
                  <a:cubicBezTo>
                    <a:pt x="4663737" y="1444467"/>
                    <a:pt x="4732983" y="1417892"/>
                    <a:pt x="4811755" y="1426655"/>
                  </a:cubicBezTo>
                  <a:cubicBezTo>
                    <a:pt x="4886431" y="1435037"/>
                    <a:pt x="4931008" y="1478852"/>
                    <a:pt x="4953678" y="1548194"/>
                  </a:cubicBezTo>
                  <a:cubicBezTo>
                    <a:pt x="4967774" y="1591343"/>
                    <a:pt x="4971680" y="1636110"/>
                    <a:pt x="4973490" y="1681068"/>
                  </a:cubicBezTo>
                  <a:cubicBezTo>
                    <a:pt x="4974251" y="1699737"/>
                    <a:pt x="4973966" y="1718406"/>
                    <a:pt x="4973966" y="1737075"/>
                  </a:cubicBezTo>
                  <a:cubicBezTo>
                    <a:pt x="4974061" y="2356295"/>
                    <a:pt x="4974251" y="2975516"/>
                    <a:pt x="4974251" y="3594736"/>
                  </a:cubicBezTo>
                  <a:cubicBezTo>
                    <a:pt x="4974251" y="3795332"/>
                    <a:pt x="4974347" y="3996024"/>
                    <a:pt x="4973394" y="4196621"/>
                  </a:cubicBezTo>
                  <a:cubicBezTo>
                    <a:pt x="4972823" y="4317684"/>
                    <a:pt x="4956630" y="4436460"/>
                    <a:pt x="4914053" y="4550570"/>
                  </a:cubicBezTo>
                  <a:cubicBezTo>
                    <a:pt x="4852236" y="4716114"/>
                    <a:pt x="4746985" y="4845273"/>
                    <a:pt x="4593156" y="4933665"/>
                  </a:cubicBezTo>
                  <a:cubicBezTo>
                    <a:pt x="4514575" y="4978814"/>
                    <a:pt x="4430088" y="5008437"/>
                    <a:pt x="4341315" y="5026058"/>
                  </a:cubicBezTo>
                  <a:cubicBezTo>
                    <a:pt x="4263782" y="5041488"/>
                    <a:pt x="4185486" y="5048537"/>
                    <a:pt x="4106429" y="5048251"/>
                  </a:cubicBezTo>
                  <a:cubicBezTo>
                    <a:pt x="4038611" y="5048060"/>
                    <a:pt x="3970793" y="5048060"/>
                    <a:pt x="3902975" y="5048347"/>
                  </a:cubicBezTo>
                  <a:cubicBezTo>
                    <a:pt x="3894974" y="5048347"/>
                    <a:pt x="3887068" y="5050728"/>
                    <a:pt x="3879067" y="5051965"/>
                  </a:cubicBezTo>
                  <a:cubicBezTo>
                    <a:pt x="2918566" y="5051965"/>
                    <a:pt x="1957970" y="5051965"/>
                    <a:pt x="997469" y="5051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5" name="任意多边形: 形状 47">
              <a:extLst>
                <a:ext uri="{FF2B5EF4-FFF2-40B4-BE49-F238E27FC236}">
                  <a16:creationId xmlns:a16="http://schemas.microsoft.com/office/drawing/2014/main" id="{43245657-67B6-D882-FFD2-151137948B26}"/>
                </a:ext>
              </a:extLst>
            </p:cNvPr>
            <p:cNvSpPr/>
            <p:nvPr/>
          </p:nvSpPr>
          <p:spPr>
            <a:xfrm>
              <a:off x="4169525" y="862037"/>
              <a:ext cx="4755997" cy="4008782"/>
            </a:xfrm>
            <a:custGeom>
              <a:avLst/>
              <a:gdLst>
                <a:gd name="connsiteX0" fmla="*/ 1525662 w 4755997"/>
                <a:gd name="connsiteY0" fmla="*/ 2615730 h 4008782"/>
                <a:gd name="connsiteX1" fmla="*/ 1539092 w 4755997"/>
                <a:gd name="connsiteY1" fmla="*/ 2593918 h 4008782"/>
                <a:gd name="connsiteX2" fmla="*/ 1810460 w 4755997"/>
                <a:gd name="connsiteY2" fmla="*/ 2111286 h 4008782"/>
                <a:gd name="connsiteX3" fmla="*/ 2218606 w 4755997"/>
                <a:gd name="connsiteY3" fmla="*/ 1456823 h 4008782"/>
                <a:gd name="connsiteX4" fmla="*/ 2554648 w 4755997"/>
                <a:gd name="connsiteY4" fmla="*/ 1035247 h 4008782"/>
                <a:gd name="connsiteX5" fmla="*/ 3093573 w 4755997"/>
                <a:gd name="connsiteY5" fmla="*/ 550424 h 4008782"/>
                <a:gd name="connsiteX6" fmla="*/ 3638117 w 4755997"/>
                <a:gd name="connsiteY6" fmla="*/ 243529 h 4008782"/>
                <a:gd name="connsiteX7" fmla="*/ 4134369 w 4755997"/>
                <a:gd name="connsiteY7" fmla="*/ 91891 h 4008782"/>
                <a:gd name="connsiteX8" fmla="*/ 4474507 w 4755997"/>
                <a:gd name="connsiteY8" fmla="*/ 28835 h 4008782"/>
                <a:gd name="connsiteX9" fmla="*/ 4614906 w 4755997"/>
                <a:gd name="connsiteY9" fmla="*/ 2451 h 4008782"/>
                <a:gd name="connsiteX10" fmla="*/ 4669389 w 4755997"/>
                <a:gd name="connsiteY10" fmla="*/ 7880 h 4008782"/>
                <a:gd name="connsiteX11" fmla="*/ 4755686 w 4755997"/>
                <a:gd name="connsiteY11" fmla="*/ 58267 h 4008782"/>
                <a:gd name="connsiteX12" fmla="*/ 4755590 w 4755997"/>
                <a:gd name="connsiteY12" fmla="*/ 66745 h 4008782"/>
                <a:gd name="connsiteX13" fmla="*/ 4714156 w 4755997"/>
                <a:gd name="connsiteY13" fmla="*/ 147993 h 4008782"/>
                <a:gd name="connsiteX14" fmla="*/ 4673580 w 4755997"/>
                <a:gd name="connsiteY14" fmla="*/ 185140 h 4008782"/>
                <a:gd name="connsiteX15" fmla="*/ 4393926 w 4755997"/>
                <a:gd name="connsiteY15" fmla="*/ 334778 h 4008782"/>
                <a:gd name="connsiteX16" fmla="*/ 3932535 w 4755997"/>
                <a:gd name="connsiteY16" fmla="*/ 658628 h 4008782"/>
                <a:gd name="connsiteX17" fmla="*/ 3542676 w 4755997"/>
                <a:gd name="connsiteY17" fmla="*/ 1030865 h 4008782"/>
                <a:gd name="connsiteX18" fmla="*/ 3014706 w 4755997"/>
                <a:gd name="connsiteY18" fmla="*/ 1743049 h 4008782"/>
                <a:gd name="connsiteX19" fmla="*/ 2708286 w 4755997"/>
                <a:gd name="connsiteY19" fmla="*/ 2310168 h 4008782"/>
                <a:gd name="connsiteX20" fmla="*/ 2449873 w 4755997"/>
                <a:gd name="connsiteY20" fmla="*/ 2898432 h 4008782"/>
                <a:gd name="connsiteX21" fmla="*/ 2314999 w 4755997"/>
                <a:gd name="connsiteY21" fmla="*/ 3333629 h 4008782"/>
                <a:gd name="connsiteX22" fmla="*/ 2244419 w 4755997"/>
                <a:gd name="connsiteY22" fmla="*/ 3640620 h 4008782"/>
                <a:gd name="connsiteX23" fmla="*/ 2210700 w 4755997"/>
                <a:gd name="connsiteY23" fmla="*/ 3736060 h 4008782"/>
                <a:gd name="connsiteX24" fmla="*/ 2084875 w 4755997"/>
                <a:gd name="connsiteY24" fmla="*/ 3833311 h 4008782"/>
                <a:gd name="connsiteX25" fmla="*/ 1954859 w 4755997"/>
                <a:gd name="connsiteY25" fmla="*/ 3858552 h 4008782"/>
                <a:gd name="connsiteX26" fmla="*/ 1708066 w 4755997"/>
                <a:gd name="connsiteY26" fmla="*/ 3902367 h 4008782"/>
                <a:gd name="connsiteX27" fmla="*/ 1329733 w 4755997"/>
                <a:gd name="connsiteY27" fmla="*/ 3975138 h 4008782"/>
                <a:gd name="connsiteX28" fmla="*/ 1171142 w 4755997"/>
                <a:gd name="connsiteY28" fmla="*/ 4005523 h 4008782"/>
                <a:gd name="connsiteX29" fmla="*/ 1107134 w 4755997"/>
                <a:gd name="connsiteY29" fmla="*/ 4007523 h 4008782"/>
                <a:gd name="connsiteX30" fmla="*/ 1029124 w 4755997"/>
                <a:gd name="connsiteY30" fmla="*/ 3952278 h 4008782"/>
                <a:gd name="connsiteX31" fmla="*/ 1001216 w 4755997"/>
                <a:gd name="connsiteY31" fmla="*/ 3872268 h 4008782"/>
                <a:gd name="connsiteX32" fmla="*/ 779474 w 4755997"/>
                <a:gd name="connsiteY32" fmla="*/ 3245904 h 4008782"/>
                <a:gd name="connsiteX33" fmla="*/ 494391 w 4755997"/>
                <a:gd name="connsiteY33" fmla="*/ 2731173 h 4008782"/>
                <a:gd name="connsiteX34" fmla="*/ 78243 w 4755997"/>
                <a:gd name="connsiteY34" fmla="*/ 2185486 h 4008782"/>
                <a:gd name="connsiteX35" fmla="*/ 25189 w 4755997"/>
                <a:gd name="connsiteY35" fmla="*/ 2116525 h 4008782"/>
                <a:gd name="connsiteX36" fmla="*/ 6330 w 4755997"/>
                <a:gd name="connsiteY36" fmla="*/ 2079758 h 4008782"/>
                <a:gd name="connsiteX37" fmla="*/ 31285 w 4755997"/>
                <a:gd name="connsiteY37" fmla="*/ 1991366 h 4008782"/>
                <a:gd name="connsiteX38" fmla="*/ 117486 w 4755997"/>
                <a:gd name="connsiteY38" fmla="*/ 1946789 h 4008782"/>
                <a:gd name="connsiteX39" fmla="*/ 295604 w 4755997"/>
                <a:gd name="connsiteY39" fmla="*/ 1884972 h 4008782"/>
                <a:gd name="connsiteX40" fmla="*/ 835290 w 4755997"/>
                <a:gd name="connsiteY40" fmla="*/ 1696186 h 4008782"/>
                <a:gd name="connsiteX41" fmla="*/ 907490 w 4755997"/>
                <a:gd name="connsiteY41" fmla="*/ 1678660 h 4008782"/>
                <a:gd name="connsiteX42" fmla="*/ 1014741 w 4755997"/>
                <a:gd name="connsiteY42" fmla="*/ 1721237 h 4008782"/>
                <a:gd name="connsiteX43" fmla="*/ 1056461 w 4755997"/>
                <a:gd name="connsiteY43" fmla="*/ 1782864 h 4008782"/>
                <a:gd name="connsiteX44" fmla="*/ 1405838 w 4755997"/>
                <a:gd name="connsiteY44" fmla="*/ 2416657 h 4008782"/>
                <a:gd name="connsiteX45" fmla="*/ 1513756 w 4755997"/>
                <a:gd name="connsiteY45" fmla="*/ 2598585 h 4008782"/>
                <a:gd name="connsiteX46" fmla="*/ 1525662 w 4755997"/>
                <a:gd name="connsiteY46" fmla="*/ 2615730 h 400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755997" h="4008782">
                  <a:moveTo>
                    <a:pt x="1525662" y="2615730"/>
                  </a:moveTo>
                  <a:cubicBezTo>
                    <a:pt x="1531282" y="2606586"/>
                    <a:pt x="1535473" y="2600395"/>
                    <a:pt x="1539092" y="2593918"/>
                  </a:cubicBezTo>
                  <a:cubicBezTo>
                    <a:pt x="1629580" y="2433041"/>
                    <a:pt x="1719782" y="2272068"/>
                    <a:pt x="1810460" y="2111286"/>
                  </a:cubicBezTo>
                  <a:cubicBezTo>
                    <a:pt x="1936857" y="1887067"/>
                    <a:pt x="2069921" y="1667135"/>
                    <a:pt x="2218606" y="1456823"/>
                  </a:cubicBezTo>
                  <a:cubicBezTo>
                    <a:pt x="2322524" y="1309852"/>
                    <a:pt x="2433871" y="1168787"/>
                    <a:pt x="2554648" y="1035247"/>
                  </a:cubicBezTo>
                  <a:cubicBezTo>
                    <a:pt x="2717526" y="855034"/>
                    <a:pt x="2895739" y="691775"/>
                    <a:pt x="3093573" y="550424"/>
                  </a:cubicBezTo>
                  <a:cubicBezTo>
                    <a:pt x="3263975" y="428599"/>
                    <a:pt x="3445617" y="326682"/>
                    <a:pt x="3638117" y="243529"/>
                  </a:cubicBezTo>
                  <a:cubicBezTo>
                    <a:pt x="3798042" y="174472"/>
                    <a:pt x="3963967" y="125800"/>
                    <a:pt x="4134369" y="91891"/>
                  </a:cubicBezTo>
                  <a:cubicBezTo>
                    <a:pt x="4247431" y="69412"/>
                    <a:pt x="4361064" y="49790"/>
                    <a:pt x="4474507" y="28835"/>
                  </a:cubicBezTo>
                  <a:cubicBezTo>
                    <a:pt x="4521370" y="20167"/>
                    <a:pt x="4568233" y="11785"/>
                    <a:pt x="4614906" y="2451"/>
                  </a:cubicBezTo>
                  <a:cubicBezTo>
                    <a:pt x="4633956" y="-1359"/>
                    <a:pt x="4652434" y="-1550"/>
                    <a:pt x="4669389" y="7880"/>
                  </a:cubicBezTo>
                  <a:cubicBezTo>
                    <a:pt x="4698916" y="24263"/>
                    <a:pt x="4727682" y="41789"/>
                    <a:pt x="4755686" y="58267"/>
                  </a:cubicBezTo>
                  <a:cubicBezTo>
                    <a:pt x="4755686" y="62744"/>
                    <a:pt x="4756447" y="65125"/>
                    <a:pt x="4755590" y="66745"/>
                  </a:cubicBezTo>
                  <a:cubicBezTo>
                    <a:pt x="4741970" y="93891"/>
                    <a:pt x="4728444" y="121132"/>
                    <a:pt x="4714156" y="147993"/>
                  </a:cubicBezTo>
                  <a:cubicBezTo>
                    <a:pt x="4705107" y="164947"/>
                    <a:pt x="4691106" y="176663"/>
                    <a:pt x="4673580" y="185140"/>
                  </a:cubicBezTo>
                  <a:cubicBezTo>
                    <a:pt x="4578330" y="231241"/>
                    <a:pt x="4484985" y="280771"/>
                    <a:pt x="4393926" y="334778"/>
                  </a:cubicBezTo>
                  <a:cubicBezTo>
                    <a:pt x="4231905" y="430981"/>
                    <a:pt x="4077886" y="538613"/>
                    <a:pt x="3932535" y="658628"/>
                  </a:cubicBezTo>
                  <a:cubicBezTo>
                    <a:pt x="3793565" y="773309"/>
                    <a:pt x="3664025" y="897801"/>
                    <a:pt x="3542676" y="1030865"/>
                  </a:cubicBezTo>
                  <a:cubicBezTo>
                    <a:pt x="3342556" y="1250416"/>
                    <a:pt x="3169201" y="1489684"/>
                    <a:pt x="3014706" y="1743049"/>
                  </a:cubicBezTo>
                  <a:cubicBezTo>
                    <a:pt x="2902692" y="1926787"/>
                    <a:pt x="2801822" y="2116525"/>
                    <a:pt x="2708286" y="2310168"/>
                  </a:cubicBezTo>
                  <a:cubicBezTo>
                    <a:pt x="2615037" y="2503144"/>
                    <a:pt x="2529883" y="2699645"/>
                    <a:pt x="2449873" y="2898432"/>
                  </a:cubicBezTo>
                  <a:cubicBezTo>
                    <a:pt x="2393009" y="3039688"/>
                    <a:pt x="2350623" y="3185706"/>
                    <a:pt x="2314999" y="3333629"/>
                  </a:cubicBezTo>
                  <a:cubicBezTo>
                    <a:pt x="2290425" y="3435737"/>
                    <a:pt x="2267946" y="3538322"/>
                    <a:pt x="2244419" y="3640620"/>
                  </a:cubicBezTo>
                  <a:cubicBezTo>
                    <a:pt x="2236799" y="3673672"/>
                    <a:pt x="2226988" y="3706057"/>
                    <a:pt x="2210700" y="3736060"/>
                  </a:cubicBezTo>
                  <a:cubicBezTo>
                    <a:pt x="2183078" y="3787115"/>
                    <a:pt x="2140120" y="3819404"/>
                    <a:pt x="2084875" y="3833311"/>
                  </a:cubicBezTo>
                  <a:cubicBezTo>
                    <a:pt x="2042108" y="3844169"/>
                    <a:pt x="1998293" y="3850741"/>
                    <a:pt x="1954859" y="3858552"/>
                  </a:cubicBezTo>
                  <a:cubicBezTo>
                    <a:pt x="1872658" y="3873316"/>
                    <a:pt x="1790172" y="3886936"/>
                    <a:pt x="1708066" y="3902367"/>
                  </a:cubicBezTo>
                  <a:cubicBezTo>
                    <a:pt x="1581860" y="3926084"/>
                    <a:pt x="1455844" y="3950754"/>
                    <a:pt x="1329733" y="3975138"/>
                  </a:cubicBezTo>
                  <a:cubicBezTo>
                    <a:pt x="1276869" y="3985330"/>
                    <a:pt x="1224196" y="3996665"/>
                    <a:pt x="1171142" y="4005523"/>
                  </a:cubicBezTo>
                  <a:cubicBezTo>
                    <a:pt x="1150282" y="4009047"/>
                    <a:pt x="1128279" y="4009714"/>
                    <a:pt x="1107134" y="4007523"/>
                  </a:cubicBezTo>
                  <a:cubicBezTo>
                    <a:pt x="1071701" y="4003808"/>
                    <a:pt x="1046460" y="3983139"/>
                    <a:pt x="1029124" y="3952278"/>
                  </a:cubicBezTo>
                  <a:cubicBezTo>
                    <a:pt x="1015027" y="3927227"/>
                    <a:pt x="1008169" y="3899700"/>
                    <a:pt x="1001216" y="3872268"/>
                  </a:cubicBezTo>
                  <a:cubicBezTo>
                    <a:pt x="946733" y="3656622"/>
                    <a:pt x="872152" y="3448024"/>
                    <a:pt x="779474" y="3245904"/>
                  </a:cubicBezTo>
                  <a:cubicBezTo>
                    <a:pt x="697464" y="3067120"/>
                    <a:pt x="601928" y="2895956"/>
                    <a:pt x="494391" y="2731173"/>
                  </a:cubicBezTo>
                  <a:cubicBezTo>
                    <a:pt x="369042" y="2539054"/>
                    <a:pt x="228834" y="2358365"/>
                    <a:pt x="78243" y="2185486"/>
                  </a:cubicBezTo>
                  <a:cubicBezTo>
                    <a:pt x="59193" y="2163674"/>
                    <a:pt x="41953" y="2140147"/>
                    <a:pt x="25189" y="2116525"/>
                  </a:cubicBezTo>
                  <a:cubicBezTo>
                    <a:pt x="17283" y="2105380"/>
                    <a:pt x="11187" y="2092617"/>
                    <a:pt x="6330" y="2079758"/>
                  </a:cubicBezTo>
                  <a:cubicBezTo>
                    <a:pt x="-7291" y="2043849"/>
                    <a:pt x="1091" y="2015464"/>
                    <a:pt x="31285" y="1991366"/>
                  </a:cubicBezTo>
                  <a:cubicBezTo>
                    <a:pt x="57098" y="1970887"/>
                    <a:pt x="86816" y="1957743"/>
                    <a:pt x="117486" y="1946789"/>
                  </a:cubicBezTo>
                  <a:cubicBezTo>
                    <a:pt x="176732" y="1925739"/>
                    <a:pt x="236263" y="1905736"/>
                    <a:pt x="295604" y="1884972"/>
                  </a:cubicBezTo>
                  <a:cubicBezTo>
                    <a:pt x="475531" y="1822012"/>
                    <a:pt x="655268" y="1758670"/>
                    <a:pt x="835290" y="1696186"/>
                  </a:cubicBezTo>
                  <a:cubicBezTo>
                    <a:pt x="858627" y="1688090"/>
                    <a:pt x="883106" y="1681708"/>
                    <a:pt x="907490" y="1678660"/>
                  </a:cubicBezTo>
                  <a:cubicBezTo>
                    <a:pt x="950162" y="1673422"/>
                    <a:pt x="987024" y="1688566"/>
                    <a:pt x="1014741" y="1721237"/>
                  </a:cubicBezTo>
                  <a:cubicBezTo>
                    <a:pt x="1030743" y="1740097"/>
                    <a:pt x="1044459" y="1761242"/>
                    <a:pt x="1056461" y="1782864"/>
                  </a:cubicBezTo>
                  <a:cubicBezTo>
                    <a:pt x="1173142" y="1994033"/>
                    <a:pt x="1288871" y="2205774"/>
                    <a:pt x="1405838" y="2416657"/>
                  </a:cubicBezTo>
                  <a:cubicBezTo>
                    <a:pt x="1440033" y="2478284"/>
                    <a:pt x="1477656" y="2538006"/>
                    <a:pt x="1513756" y="2598585"/>
                  </a:cubicBezTo>
                  <a:cubicBezTo>
                    <a:pt x="1516518" y="2603443"/>
                    <a:pt x="1520043" y="2607729"/>
                    <a:pt x="1525662" y="26157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E3D92C6E-8F93-6461-E945-70B23D177374}"/>
              </a:ext>
            </a:extLst>
          </p:cNvPr>
          <p:cNvGrpSpPr/>
          <p:nvPr/>
        </p:nvGrpSpPr>
        <p:grpSpPr>
          <a:xfrm>
            <a:off x="3476504" y="3088891"/>
            <a:ext cx="279400" cy="247651"/>
            <a:chOff x="3262301" y="862037"/>
            <a:chExt cx="5663221" cy="5138426"/>
          </a:xfrm>
          <a:solidFill>
            <a:srgbClr val="00507A"/>
          </a:solidFill>
        </p:grpSpPr>
        <p:sp>
          <p:nvSpPr>
            <p:cNvPr id="37" name="任意多边形: 形状 46">
              <a:extLst>
                <a:ext uri="{FF2B5EF4-FFF2-40B4-BE49-F238E27FC236}">
                  <a16:creationId xmlns:a16="http://schemas.microsoft.com/office/drawing/2014/main" id="{4EA5CC25-C226-4E27-0683-AD2D7BFC51BC}"/>
                </a:ext>
              </a:extLst>
            </p:cNvPr>
            <p:cNvSpPr/>
            <p:nvPr/>
          </p:nvSpPr>
          <p:spPr>
            <a:xfrm>
              <a:off x="3262301" y="948498"/>
              <a:ext cx="4974253" cy="5051965"/>
            </a:xfrm>
            <a:custGeom>
              <a:avLst/>
              <a:gdLst>
                <a:gd name="connsiteX0" fmla="*/ 997469 w 4974253"/>
                <a:gd name="connsiteY0" fmla="*/ 5051965 h 5051965"/>
                <a:gd name="connsiteX1" fmla="*/ 973561 w 4974253"/>
                <a:gd name="connsiteY1" fmla="*/ 5048347 h 5051965"/>
                <a:gd name="connsiteX2" fmla="*/ 811636 w 4974253"/>
                <a:gd name="connsiteY2" fmla="*/ 5047013 h 5051965"/>
                <a:gd name="connsiteX3" fmla="*/ 436160 w 4974253"/>
                <a:gd name="connsiteY3" fmla="*/ 4962050 h 5051965"/>
                <a:gd name="connsiteX4" fmla="*/ 110691 w 4974253"/>
                <a:gd name="connsiteY4" fmla="*/ 4659155 h 5051965"/>
                <a:gd name="connsiteX5" fmla="*/ 13727 w 4974253"/>
                <a:gd name="connsiteY5" fmla="*/ 4361213 h 5051965"/>
                <a:gd name="connsiteX6" fmla="*/ 1630 w 4974253"/>
                <a:gd name="connsiteY6" fmla="*/ 4152234 h 5051965"/>
                <a:gd name="connsiteX7" fmla="*/ 868 w 4974253"/>
                <a:gd name="connsiteY7" fmla="*/ 3805619 h 5051965"/>
                <a:gd name="connsiteX8" fmla="*/ 11 w 4974253"/>
                <a:gd name="connsiteY8" fmla="*/ 3232691 h 5051965"/>
                <a:gd name="connsiteX9" fmla="*/ 1249 w 4974253"/>
                <a:gd name="connsiteY9" fmla="*/ 2296574 h 5051965"/>
                <a:gd name="connsiteX10" fmla="*/ 868 w 4974253"/>
                <a:gd name="connsiteY10" fmla="*/ 1152907 h 5051965"/>
                <a:gd name="connsiteX11" fmla="*/ 1820 w 4974253"/>
                <a:gd name="connsiteY11" fmla="*/ 862299 h 5051965"/>
                <a:gd name="connsiteX12" fmla="*/ 79259 w 4974253"/>
                <a:gd name="connsiteY12" fmla="*/ 463868 h 5051965"/>
                <a:gd name="connsiteX13" fmla="*/ 513789 w 4974253"/>
                <a:gd name="connsiteY13" fmla="*/ 59627 h 5051965"/>
                <a:gd name="connsiteX14" fmla="*/ 747914 w 4974253"/>
                <a:gd name="connsiteY14" fmla="*/ 8192 h 5051965"/>
                <a:gd name="connsiteX15" fmla="*/ 913553 w 4974253"/>
                <a:gd name="connsiteY15" fmla="*/ 477 h 5051965"/>
                <a:gd name="connsiteX16" fmla="*/ 2379260 w 4974253"/>
                <a:gd name="connsiteY16" fmla="*/ 286 h 5051965"/>
                <a:gd name="connsiteX17" fmla="*/ 3317663 w 4974253"/>
                <a:gd name="connsiteY17" fmla="*/ 1 h 5051965"/>
                <a:gd name="connsiteX18" fmla="*/ 3464729 w 4974253"/>
                <a:gd name="connsiteY18" fmla="*/ 29814 h 5051965"/>
                <a:gd name="connsiteX19" fmla="*/ 3567980 w 4974253"/>
                <a:gd name="connsiteY19" fmla="*/ 150877 h 5051965"/>
                <a:gd name="connsiteX20" fmla="*/ 3543787 w 4974253"/>
                <a:gd name="connsiteY20" fmla="*/ 307468 h 5051965"/>
                <a:gd name="connsiteX21" fmla="*/ 3410532 w 4974253"/>
                <a:gd name="connsiteY21" fmla="*/ 388430 h 5051965"/>
                <a:gd name="connsiteX22" fmla="*/ 3342238 w 4974253"/>
                <a:gd name="connsiteY22" fmla="*/ 392240 h 5051965"/>
                <a:gd name="connsiteX23" fmla="*/ 1116722 w 4974253"/>
                <a:gd name="connsiteY23" fmla="*/ 393002 h 5051965"/>
                <a:gd name="connsiteX24" fmla="*/ 892503 w 4974253"/>
                <a:gd name="connsiteY24" fmla="*/ 393669 h 5051965"/>
                <a:gd name="connsiteX25" fmla="*/ 653045 w 4974253"/>
                <a:gd name="connsiteY25" fmla="*/ 426435 h 5051965"/>
                <a:gd name="connsiteX26" fmla="*/ 472736 w 4974253"/>
                <a:gd name="connsiteY26" fmla="*/ 545879 h 5051965"/>
                <a:gd name="connsiteX27" fmla="*/ 402537 w 4974253"/>
                <a:gd name="connsiteY27" fmla="*/ 703898 h 5051965"/>
                <a:gd name="connsiteX28" fmla="*/ 381201 w 4974253"/>
                <a:gd name="connsiteY28" fmla="*/ 918020 h 5051965"/>
                <a:gd name="connsiteX29" fmla="*/ 381201 w 4974253"/>
                <a:gd name="connsiteY29" fmla="*/ 926307 h 5051965"/>
                <a:gd name="connsiteX30" fmla="*/ 380915 w 4974253"/>
                <a:gd name="connsiteY30" fmla="*/ 3425381 h 5051965"/>
                <a:gd name="connsiteX31" fmla="*/ 381201 w 4974253"/>
                <a:gd name="connsiteY31" fmla="*/ 4128993 h 5051965"/>
                <a:gd name="connsiteX32" fmla="*/ 406823 w 4974253"/>
                <a:gd name="connsiteY32" fmla="*/ 4365499 h 5051965"/>
                <a:gd name="connsiteX33" fmla="*/ 450638 w 4974253"/>
                <a:gd name="connsiteY33" fmla="*/ 4474941 h 5051965"/>
                <a:gd name="connsiteX34" fmla="*/ 630375 w 4974253"/>
                <a:gd name="connsiteY34" fmla="*/ 4620674 h 5051965"/>
                <a:gd name="connsiteX35" fmla="*/ 800396 w 4974253"/>
                <a:gd name="connsiteY35" fmla="*/ 4654678 h 5051965"/>
                <a:gd name="connsiteX36" fmla="*/ 962131 w 4974253"/>
                <a:gd name="connsiteY36" fmla="*/ 4659060 h 5051965"/>
                <a:gd name="connsiteX37" fmla="*/ 1939967 w 4974253"/>
                <a:gd name="connsiteY37" fmla="*/ 4659250 h 5051965"/>
                <a:gd name="connsiteX38" fmla="*/ 2861702 w 4974253"/>
                <a:gd name="connsiteY38" fmla="*/ 4659726 h 5051965"/>
                <a:gd name="connsiteX39" fmla="*/ 4103190 w 4974253"/>
                <a:gd name="connsiteY39" fmla="*/ 4658964 h 5051965"/>
                <a:gd name="connsiteX40" fmla="*/ 4333981 w 4974253"/>
                <a:gd name="connsiteY40" fmla="*/ 4625341 h 5051965"/>
                <a:gd name="connsiteX41" fmla="*/ 4560771 w 4974253"/>
                <a:gd name="connsiteY41" fmla="*/ 4393598 h 5051965"/>
                <a:gd name="connsiteX42" fmla="*/ 4590013 w 4974253"/>
                <a:gd name="connsiteY42" fmla="*/ 4220338 h 5051965"/>
                <a:gd name="connsiteX43" fmla="*/ 4593061 w 4974253"/>
                <a:gd name="connsiteY43" fmla="*/ 4062699 h 5051965"/>
                <a:gd name="connsiteX44" fmla="*/ 4593728 w 4974253"/>
                <a:gd name="connsiteY44" fmla="*/ 1806512 h 5051965"/>
                <a:gd name="connsiteX45" fmla="*/ 4594585 w 4974253"/>
                <a:gd name="connsiteY45" fmla="*/ 1675829 h 5051965"/>
                <a:gd name="connsiteX46" fmla="*/ 4627446 w 4974253"/>
                <a:gd name="connsiteY46" fmla="*/ 1522763 h 5051965"/>
                <a:gd name="connsiteX47" fmla="*/ 4811755 w 4974253"/>
                <a:gd name="connsiteY47" fmla="*/ 1426655 h 5051965"/>
                <a:gd name="connsiteX48" fmla="*/ 4953678 w 4974253"/>
                <a:gd name="connsiteY48" fmla="*/ 1548194 h 5051965"/>
                <a:gd name="connsiteX49" fmla="*/ 4973490 w 4974253"/>
                <a:gd name="connsiteY49" fmla="*/ 1681068 h 5051965"/>
                <a:gd name="connsiteX50" fmla="*/ 4973966 w 4974253"/>
                <a:gd name="connsiteY50" fmla="*/ 1737075 h 5051965"/>
                <a:gd name="connsiteX51" fmla="*/ 4974251 w 4974253"/>
                <a:gd name="connsiteY51" fmla="*/ 3594736 h 5051965"/>
                <a:gd name="connsiteX52" fmla="*/ 4973394 w 4974253"/>
                <a:gd name="connsiteY52" fmla="*/ 4196621 h 5051965"/>
                <a:gd name="connsiteX53" fmla="*/ 4914053 w 4974253"/>
                <a:gd name="connsiteY53" fmla="*/ 4550570 h 5051965"/>
                <a:gd name="connsiteX54" fmla="*/ 4593156 w 4974253"/>
                <a:gd name="connsiteY54" fmla="*/ 4933665 h 5051965"/>
                <a:gd name="connsiteX55" fmla="*/ 4341315 w 4974253"/>
                <a:gd name="connsiteY55" fmla="*/ 5026058 h 5051965"/>
                <a:gd name="connsiteX56" fmla="*/ 4106429 w 4974253"/>
                <a:gd name="connsiteY56" fmla="*/ 5048251 h 5051965"/>
                <a:gd name="connsiteX57" fmla="*/ 3902975 w 4974253"/>
                <a:gd name="connsiteY57" fmla="*/ 5048347 h 5051965"/>
                <a:gd name="connsiteX58" fmla="*/ 3879067 w 4974253"/>
                <a:gd name="connsiteY58" fmla="*/ 5051965 h 5051965"/>
                <a:gd name="connsiteX59" fmla="*/ 997469 w 4974253"/>
                <a:gd name="connsiteY59" fmla="*/ 5051965 h 505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974253" h="5051965">
                  <a:moveTo>
                    <a:pt x="997469" y="5051965"/>
                  </a:moveTo>
                  <a:cubicBezTo>
                    <a:pt x="989468" y="5050728"/>
                    <a:pt x="981562" y="5048441"/>
                    <a:pt x="973561" y="5048347"/>
                  </a:cubicBezTo>
                  <a:cubicBezTo>
                    <a:pt x="919554" y="5047775"/>
                    <a:pt x="865547" y="5049394"/>
                    <a:pt x="811636" y="5047013"/>
                  </a:cubicBezTo>
                  <a:cubicBezTo>
                    <a:pt x="681524" y="5041393"/>
                    <a:pt x="555032" y="5017962"/>
                    <a:pt x="436160" y="4962050"/>
                  </a:cubicBezTo>
                  <a:cubicBezTo>
                    <a:pt x="295381" y="4895756"/>
                    <a:pt x="186224" y="4795457"/>
                    <a:pt x="110691" y="4659155"/>
                  </a:cubicBezTo>
                  <a:cubicBezTo>
                    <a:pt x="59161" y="4566095"/>
                    <a:pt x="29252" y="4466083"/>
                    <a:pt x="13727" y="4361213"/>
                  </a:cubicBezTo>
                  <a:cubicBezTo>
                    <a:pt x="3440" y="4291871"/>
                    <a:pt x="1535" y="4222148"/>
                    <a:pt x="1630" y="4152234"/>
                  </a:cubicBezTo>
                  <a:cubicBezTo>
                    <a:pt x="1630" y="4036696"/>
                    <a:pt x="1058" y="3921158"/>
                    <a:pt x="868" y="3805619"/>
                  </a:cubicBezTo>
                  <a:cubicBezTo>
                    <a:pt x="487" y="3614548"/>
                    <a:pt x="-85" y="3423667"/>
                    <a:pt x="11" y="3232691"/>
                  </a:cubicBezTo>
                  <a:cubicBezTo>
                    <a:pt x="201" y="2920652"/>
                    <a:pt x="1154" y="2608613"/>
                    <a:pt x="1249" y="2296574"/>
                  </a:cubicBezTo>
                  <a:cubicBezTo>
                    <a:pt x="1344" y="1915383"/>
                    <a:pt x="868" y="1534097"/>
                    <a:pt x="868" y="1152907"/>
                  </a:cubicBezTo>
                  <a:cubicBezTo>
                    <a:pt x="868" y="1056038"/>
                    <a:pt x="677" y="959168"/>
                    <a:pt x="1820" y="862299"/>
                  </a:cubicBezTo>
                  <a:cubicBezTo>
                    <a:pt x="3440" y="724853"/>
                    <a:pt x="25061" y="591027"/>
                    <a:pt x="79259" y="463868"/>
                  </a:cubicBezTo>
                  <a:cubicBezTo>
                    <a:pt x="164126" y="264986"/>
                    <a:pt x="310907" y="131827"/>
                    <a:pt x="513789" y="59627"/>
                  </a:cubicBezTo>
                  <a:cubicBezTo>
                    <a:pt x="589608" y="32672"/>
                    <a:pt x="667904" y="16670"/>
                    <a:pt x="747914" y="8192"/>
                  </a:cubicBezTo>
                  <a:cubicBezTo>
                    <a:pt x="803063" y="2382"/>
                    <a:pt x="858213" y="477"/>
                    <a:pt x="913553" y="477"/>
                  </a:cubicBezTo>
                  <a:cubicBezTo>
                    <a:pt x="1402091" y="477"/>
                    <a:pt x="1890723" y="382"/>
                    <a:pt x="2379260" y="286"/>
                  </a:cubicBezTo>
                  <a:cubicBezTo>
                    <a:pt x="2692061" y="286"/>
                    <a:pt x="3004862" y="572"/>
                    <a:pt x="3317663" y="1"/>
                  </a:cubicBezTo>
                  <a:cubicBezTo>
                    <a:pt x="3369003" y="-95"/>
                    <a:pt x="3418057" y="8859"/>
                    <a:pt x="3464729" y="29814"/>
                  </a:cubicBezTo>
                  <a:cubicBezTo>
                    <a:pt x="3518069" y="53817"/>
                    <a:pt x="3557217" y="91250"/>
                    <a:pt x="3567980" y="150877"/>
                  </a:cubicBezTo>
                  <a:cubicBezTo>
                    <a:pt x="3577886" y="205360"/>
                    <a:pt x="3572171" y="258700"/>
                    <a:pt x="3543787" y="307468"/>
                  </a:cubicBezTo>
                  <a:cubicBezTo>
                    <a:pt x="3514260" y="358141"/>
                    <a:pt x="3466444" y="380810"/>
                    <a:pt x="3410532" y="388430"/>
                  </a:cubicBezTo>
                  <a:cubicBezTo>
                    <a:pt x="3387958" y="391478"/>
                    <a:pt x="3365003" y="392240"/>
                    <a:pt x="3342238" y="392240"/>
                  </a:cubicBezTo>
                  <a:cubicBezTo>
                    <a:pt x="2600431" y="392621"/>
                    <a:pt x="1858529" y="392812"/>
                    <a:pt x="1116722" y="393002"/>
                  </a:cubicBezTo>
                  <a:cubicBezTo>
                    <a:pt x="1041950" y="393002"/>
                    <a:pt x="967274" y="392336"/>
                    <a:pt x="892503" y="393669"/>
                  </a:cubicBezTo>
                  <a:cubicBezTo>
                    <a:pt x="811445" y="395098"/>
                    <a:pt x="730959" y="402337"/>
                    <a:pt x="653045" y="426435"/>
                  </a:cubicBezTo>
                  <a:cubicBezTo>
                    <a:pt x="581512" y="448819"/>
                    <a:pt x="518837" y="485014"/>
                    <a:pt x="472736" y="545879"/>
                  </a:cubicBezTo>
                  <a:cubicBezTo>
                    <a:pt x="437018" y="593027"/>
                    <a:pt x="415682" y="646653"/>
                    <a:pt x="402537" y="703898"/>
                  </a:cubicBezTo>
                  <a:cubicBezTo>
                    <a:pt x="386345" y="774383"/>
                    <a:pt x="381201" y="845916"/>
                    <a:pt x="381201" y="918020"/>
                  </a:cubicBezTo>
                  <a:cubicBezTo>
                    <a:pt x="381201" y="920783"/>
                    <a:pt x="381201" y="923545"/>
                    <a:pt x="381201" y="926307"/>
                  </a:cubicBezTo>
                  <a:cubicBezTo>
                    <a:pt x="381106" y="1759364"/>
                    <a:pt x="380915" y="2592325"/>
                    <a:pt x="380915" y="3425381"/>
                  </a:cubicBezTo>
                  <a:cubicBezTo>
                    <a:pt x="380915" y="3659887"/>
                    <a:pt x="381201" y="3894488"/>
                    <a:pt x="381201" y="4128993"/>
                  </a:cubicBezTo>
                  <a:cubicBezTo>
                    <a:pt x="381201" y="4208718"/>
                    <a:pt x="386726" y="4287870"/>
                    <a:pt x="406823" y="4365499"/>
                  </a:cubicBezTo>
                  <a:cubicBezTo>
                    <a:pt x="416729" y="4403885"/>
                    <a:pt x="430922" y="4440461"/>
                    <a:pt x="450638" y="4474941"/>
                  </a:cubicBezTo>
                  <a:cubicBezTo>
                    <a:pt x="491786" y="4546665"/>
                    <a:pt x="553794" y="4592956"/>
                    <a:pt x="630375" y="4620674"/>
                  </a:cubicBezTo>
                  <a:cubicBezTo>
                    <a:pt x="685239" y="4640486"/>
                    <a:pt x="742199" y="4651820"/>
                    <a:pt x="800396" y="4654678"/>
                  </a:cubicBezTo>
                  <a:cubicBezTo>
                    <a:pt x="854213" y="4657345"/>
                    <a:pt x="908219" y="4658964"/>
                    <a:pt x="962131" y="4659060"/>
                  </a:cubicBezTo>
                  <a:cubicBezTo>
                    <a:pt x="1288076" y="4659441"/>
                    <a:pt x="1614022" y="4659155"/>
                    <a:pt x="1939967" y="4659250"/>
                  </a:cubicBezTo>
                  <a:cubicBezTo>
                    <a:pt x="2247244" y="4659345"/>
                    <a:pt x="2554520" y="4659821"/>
                    <a:pt x="2861702" y="4659726"/>
                  </a:cubicBezTo>
                  <a:cubicBezTo>
                    <a:pt x="3275563" y="4659631"/>
                    <a:pt x="3689329" y="4659345"/>
                    <a:pt x="4103190" y="4658964"/>
                  </a:cubicBezTo>
                  <a:cubicBezTo>
                    <a:pt x="4181676" y="4658869"/>
                    <a:pt x="4259019" y="4649916"/>
                    <a:pt x="4333981" y="4625341"/>
                  </a:cubicBezTo>
                  <a:cubicBezTo>
                    <a:pt x="4449900" y="4587432"/>
                    <a:pt x="4524576" y="4509327"/>
                    <a:pt x="4560771" y="4393598"/>
                  </a:cubicBezTo>
                  <a:cubicBezTo>
                    <a:pt x="4578393" y="4337210"/>
                    <a:pt x="4587632" y="4279202"/>
                    <a:pt x="4590013" y="4220338"/>
                  </a:cubicBezTo>
                  <a:cubicBezTo>
                    <a:pt x="4592108" y="4167855"/>
                    <a:pt x="4593061" y="4115277"/>
                    <a:pt x="4593061" y="4062699"/>
                  </a:cubicBezTo>
                  <a:cubicBezTo>
                    <a:pt x="4593442" y="3310605"/>
                    <a:pt x="4593537" y="2558606"/>
                    <a:pt x="4593728" y="1806512"/>
                  </a:cubicBezTo>
                  <a:cubicBezTo>
                    <a:pt x="4593728" y="1762888"/>
                    <a:pt x="4592966" y="1719263"/>
                    <a:pt x="4594585" y="1675829"/>
                  </a:cubicBezTo>
                  <a:cubicBezTo>
                    <a:pt x="4596585" y="1623061"/>
                    <a:pt x="4604967" y="1571435"/>
                    <a:pt x="4627446" y="1522763"/>
                  </a:cubicBezTo>
                  <a:cubicBezTo>
                    <a:pt x="4663737" y="1444467"/>
                    <a:pt x="4732983" y="1417892"/>
                    <a:pt x="4811755" y="1426655"/>
                  </a:cubicBezTo>
                  <a:cubicBezTo>
                    <a:pt x="4886431" y="1435037"/>
                    <a:pt x="4931008" y="1478852"/>
                    <a:pt x="4953678" y="1548194"/>
                  </a:cubicBezTo>
                  <a:cubicBezTo>
                    <a:pt x="4967774" y="1591343"/>
                    <a:pt x="4971680" y="1636110"/>
                    <a:pt x="4973490" y="1681068"/>
                  </a:cubicBezTo>
                  <a:cubicBezTo>
                    <a:pt x="4974251" y="1699737"/>
                    <a:pt x="4973966" y="1718406"/>
                    <a:pt x="4973966" y="1737075"/>
                  </a:cubicBezTo>
                  <a:cubicBezTo>
                    <a:pt x="4974061" y="2356295"/>
                    <a:pt x="4974251" y="2975516"/>
                    <a:pt x="4974251" y="3594736"/>
                  </a:cubicBezTo>
                  <a:cubicBezTo>
                    <a:pt x="4974251" y="3795332"/>
                    <a:pt x="4974347" y="3996024"/>
                    <a:pt x="4973394" y="4196621"/>
                  </a:cubicBezTo>
                  <a:cubicBezTo>
                    <a:pt x="4972823" y="4317684"/>
                    <a:pt x="4956630" y="4436460"/>
                    <a:pt x="4914053" y="4550570"/>
                  </a:cubicBezTo>
                  <a:cubicBezTo>
                    <a:pt x="4852236" y="4716114"/>
                    <a:pt x="4746985" y="4845273"/>
                    <a:pt x="4593156" y="4933665"/>
                  </a:cubicBezTo>
                  <a:cubicBezTo>
                    <a:pt x="4514575" y="4978814"/>
                    <a:pt x="4430088" y="5008437"/>
                    <a:pt x="4341315" y="5026058"/>
                  </a:cubicBezTo>
                  <a:cubicBezTo>
                    <a:pt x="4263782" y="5041488"/>
                    <a:pt x="4185486" y="5048537"/>
                    <a:pt x="4106429" y="5048251"/>
                  </a:cubicBezTo>
                  <a:cubicBezTo>
                    <a:pt x="4038611" y="5048060"/>
                    <a:pt x="3970793" y="5048060"/>
                    <a:pt x="3902975" y="5048347"/>
                  </a:cubicBezTo>
                  <a:cubicBezTo>
                    <a:pt x="3894974" y="5048347"/>
                    <a:pt x="3887068" y="5050728"/>
                    <a:pt x="3879067" y="5051965"/>
                  </a:cubicBezTo>
                  <a:cubicBezTo>
                    <a:pt x="2918566" y="5051965"/>
                    <a:pt x="1957970" y="5051965"/>
                    <a:pt x="997469" y="5051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8" name="任意多边形: 形状 47">
              <a:extLst>
                <a:ext uri="{FF2B5EF4-FFF2-40B4-BE49-F238E27FC236}">
                  <a16:creationId xmlns:a16="http://schemas.microsoft.com/office/drawing/2014/main" id="{110D0657-A651-2AB1-56CC-22B35D001378}"/>
                </a:ext>
              </a:extLst>
            </p:cNvPr>
            <p:cNvSpPr/>
            <p:nvPr/>
          </p:nvSpPr>
          <p:spPr>
            <a:xfrm>
              <a:off x="4169525" y="862037"/>
              <a:ext cx="4755997" cy="4008782"/>
            </a:xfrm>
            <a:custGeom>
              <a:avLst/>
              <a:gdLst>
                <a:gd name="connsiteX0" fmla="*/ 1525662 w 4755997"/>
                <a:gd name="connsiteY0" fmla="*/ 2615730 h 4008782"/>
                <a:gd name="connsiteX1" fmla="*/ 1539092 w 4755997"/>
                <a:gd name="connsiteY1" fmla="*/ 2593918 h 4008782"/>
                <a:gd name="connsiteX2" fmla="*/ 1810460 w 4755997"/>
                <a:gd name="connsiteY2" fmla="*/ 2111286 h 4008782"/>
                <a:gd name="connsiteX3" fmla="*/ 2218606 w 4755997"/>
                <a:gd name="connsiteY3" fmla="*/ 1456823 h 4008782"/>
                <a:gd name="connsiteX4" fmla="*/ 2554648 w 4755997"/>
                <a:gd name="connsiteY4" fmla="*/ 1035247 h 4008782"/>
                <a:gd name="connsiteX5" fmla="*/ 3093573 w 4755997"/>
                <a:gd name="connsiteY5" fmla="*/ 550424 h 4008782"/>
                <a:gd name="connsiteX6" fmla="*/ 3638117 w 4755997"/>
                <a:gd name="connsiteY6" fmla="*/ 243529 h 4008782"/>
                <a:gd name="connsiteX7" fmla="*/ 4134369 w 4755997"/>
                <a:gd name="connsiteY7" fmla="*/ 91891 h 4008782"/>
                <a:gd name="connsiteX8" fmla="*/ 4474507 w 4755997"/>
                <a:gd name="connsiteY8" fmla="*/ 28835 h 4008782"/>
                <a:gd name="connsiteX9" fmla="*/ 4614906 w 4755997"/>
                <a:gd name="connsiteY9" fmla="*/ 2451 h 4008782"/>
                <a:gd name="connsiteX10" fmla="*/ 4669389 w 4755997"/>
                <a:gd name="connsiteY10" fmla="*/ 7880 h 4008782"/>
                <a:gd name="connsiteX11" fmla="*/ 4755686 w 4755997"/>
                <a:gd name="connsiteY11" fmla="*/ 58267 h 4008782"/>
                <a:gd name="connsiteX12" fmla="*/ 4755590 w 4755997"/>
                <a:gd name="connsiteY12" fmla="*/ 66745 h 4008782"/>
                <a:gd name="connsiteX13" fmla="*/ 4714156 w 4755997"/>
                <a:gd name="connsiteY13" fmla="*/ 147993 h 4008782"/>
                <a:gd name="connsiteX14" fmla="*/ 4673580 w 4755997"/>
                <a:gd name="connsiteY14" fmla="*/ 185140 h 4008782"/>
                <a:gd name="connsiteX15" fmla="*/ 4393926 w 4755997"/>
                <a:gd name="connsiteY15" fmla="*/ 334778 h 4008782"/>
                <a:gd name="connsiteX16" fmla="*/ 3932535 w 4755997"/>
                <a:gd name="connsiteY16" fmla="*/ 658628 h 4008782"/>
                <a:gd name="connsiteX17" fmla="*/ 3542676 w 4755997"/>
                <a:gd name="connsiteY17" fmla="*/ 1030865 h 4008782"/>
                <a:gd name="connsiteX18" fmla="*/ 3014706 w 4755997"/>
                <a:gd name="connsiteY18" fmla="*/ 1743049 h 4008782"/>
                <a:gd name="connsiteX19" fmla="*/ 2708286 w 4755997"/>
                <a:gd name="connsiteY19" fmla="*/ 2310168 h 4008782"/>
                <a:gd name="connsiteX20" fmla="*/ 2449873 w 4755997"/>
                <a:gd name="connsiteY20" fmla="*/ 2898432 h 4008782"/>
                <a:gd name="connsiteX21" fmla="*/ 2314999 w 4755997"/>
                <a:gd name="connsiteY21" fmla="*/ 3333629 h 4008782"/>
                <a:gd name="connsiteX22" fmla="*/ 2244419 w 4755997"/>
                <a:gd name="connsiteY22" fmla="*/ 3640620 h 4008782"/>
                <a:gd name="connsiteX23" fmla="*/ 2210700 w 4755997"/>
                <a:gd name="connsiteY23" fmla="*/ 3736060 h 4008782"/>
                <a:gd name="connsiteX24" fmla="*/ 2084875 w 4755997"/>
                <a:gd name="connsiteY24" fmla="*/ 3833311 h 4008782"/>
                <a:gd name="connsiteX25" fmla="*/ 1954859 w 4755997"/>
                <a:gd name="connsiteY25" fmla="*/ 3858552 h 4008782"/>
                <a:gd name="connsiteX26" fmla="*/ 1708066 w 4755997"/>
                <a:gd name="connsiteY26" fmla="*/ 3902367 h 4008782"/>
                <a:gd name="connsiteX27" fmla="*/ 1329733 w 4755997"/>
                <a:gd name="connsiteY27" fmla="*/ 3975138 h 4008782"/>
                <a:gd name="connsiteX28" fmla="*/ 1171142 w 4755997"/>
                <a:gd name="connsiteY28" fmla="*/ 4005523 h 4008782"/>
                <a:gd name="connsiteX29" fmla="*/ 1107134 w 4755997"/>
                <a:gd name="connsiteY29" fmla="*/ 4007523 h 4008782"/>
                <a:gd name="connsiteX30" fmla="*/ 1029124 w 4755997"/>
                <a:gd name="connsiteY30" fmla="*/ 3952278 h 4008782"/>
                <a:gd name="connsiteX31" fmla="*/ 1001216 w 4755997"/>
                <a:gd name="connsiteY31" fmla="*/ 3872268 h 4008782"/>
                <a:gd name="connsiteX32" fmla="*/ 779474 w 4755997"/>
                <a:gd name="connsiteY32" fmla="*/ 3245904 h 4008782"/>
                <a:gd name="connsiteX33" fmla="*/ 494391 w 4755997"/>
                <a:gd name="connsiteY33" fmla="*/ 2731173 h 4008782"/>
                <a:gd name="connsiteX34" fmla="*/ 78243 w 4755997"/>
                <a:gd name="connsiteY34" fmla="*/ 2185486 h 4008782"/>
                <a:gd name="connsiteX35" fmla="*/ 25189 w 4755997"/>
                <a:gd name="connsiteY35" fmla="*/ 2116525 h 4008782"/>
                <a:gd name="connsiteX36" fmla="*/ 6330 w 4755997"/>
                <a:gd name="connsiteY36" fmla="*/ 2079758 h 4008782"/>
                <a:gd name="connsiteX37" fmla="*/ 31285 w 4755997"/>
                <a:gd name="connsiteY37" fmla="*/ 1991366 h 4008782"/>
                <a:gd name="connsiteX38" fmla="*/ 117486 w 4755997"/>
                <a:gd name="connsiteY38" fmla="*/ 1946789 h 4008782"/>
                <a:gd name="connsiteX39" fmla="*/ 295604 w 4755997"/>
                <a:gd name="connsiteY39" fmla="*/ 1884972 h 4008782"/>
                <a:gd name="connsiteX40" fmla="*/ 835290 w 4755997"/>
                <a:gd name="connsiteY40" fmla="*/ 1696186 h 4008782"/>
                <a:gd name="connsiteX41" fmla="*/ 907490 w 4755997"/>
                <a:gd name="connsiteY41" fmla="*/ 1678660 h 4008782"/>
                <a:gd name="connsiteX42" fmla="*/ 1014741 w 4755997"/>
                <a:gd name="connsiteY42" fmla="*/ 1721237 h 4008782"/>
                <a:gd name="connsiteX43" fmla="*/ 1056461 w 4755997"/>
                <a:gd name="connsiteY43" fmla="*/ 1782864 h 4008782"/>
                <a:gd name="connsiteX44" fmla="*/ 1405838 w 4755997"/>
                <a:gd name="connsiteY44" fmla="*/ 2416657 h 4008782"/>
                <a:gd name="connsiteX45" fmla="*/ 1513756 w 4755997"/>
                <a:gd name="connsiteY45" fmla="*/ 2598585 h 4008782"/>
                <a:gd name="connsiteX46" fmla="*/ 1525662 w 4755997"/>
                <a:gd name="connsiteY46" fmla="*/ 2615730 h 400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755997" h="4008782">
                  <a:moveTo>
                    <a:pt x="1525662" y="2615730"/>
                  </a:moveTo>
                  <a:cubicBezTo>
                    <a:pt x="1531282" y="2606586"/>
                    <a:pt x="1535473" y="2600395"/>
                    <a:pt x="1539092" y="2593918"/>
                  </a:cubicBezTo>
                  <a:cubicBezTo>
                    <a:pt x="1629580" y="2433041"/>
                    <a:pt x="1719782" y="2272068"/>
                    <a:pt x="1810460" y="2111286"/>
                  </a:cubicBezTo>
                  <a:cubicBezTo>
                    <a:pt x="1936857" y="1887067"/>
                    <a:pt x="2069921" y="1667135"/>
                    <a:pt x="2218606" y="1456823"/>
                  </a:cubicBezTo>
                  <a:cubicBezTo>
                    <a:pt x="2322524" y="1309852"/>
                    <a:pt x="2433871" y="1168787"/>
                    <a:pt x="2554648" y="1035247"/>
                  </a:cubicBezTo>
                  <a:cubicBezTo>
                    <a:pt x="2717526" y="855034"/>
                    <a:pt x="2895739" y="691775"/>
                    <a:pt x="3093573" y="550424"/>
                  </a:cubicBezTo>
                  <a:cubicBezTo>
                    <a:pt x="3263975" y="428599"/>
                    <a:pt x="3445617" y="326682"/>
                    <a:pt x="3638117" y="243529"/>
                  </a:cubicBezTo>
                  <a:cubicBezTo>
                    <a:pt x="3798042" y="174472"/>
                    <a:pt x="3963967" y="125800"/>
                    <a:pt x="4134369" y="91891"/>
                  </a:cubicBezTo>
                  <a:cubicBezTo>
                    <a:pt x="4247431" y="69412"/>
                    <a:pt x="4361064" y="49790"/>
                    <a:pt x="4474507" y="28835"/>
                  </a:cubicBezTo>
                  <a:cubicBezTo>
                    <a:pt x="4521370" y="20167"/>
                    <a:pt x="4568233" y="11785"/>
                    <a:pt x="4614906" y="2451"/>
                  </a:cubicBezTo>
                  <a:cubicBezTo>
                    <a:pt x="4633956" y="-1359"/>
                    <a:pt x="4652434" y="-1550"/>
                    <a:pt x="4669389" y="7880"/>
                  </a:cubicBezTo>
                  <a:cubicBezTo>
                    <a:pt x="4698916" y="24263"/>
                    <a:pt x="4727682" y="41789"/>
                    <a:pt x="4755686" y="58267"/>
                  </a:cubicBezTo>
                  <a:cubicBezTo>
                    <a:pt x="4755686" y="62744"/>
                    <a:pt x="4756447" y="65125"/>
                    <a:pt x="4755590" y="66745"/>
                  </a:cubicBezTo>
                  <a:cubicBezTo>
                    <a:pt x="4741970" y="93891"/>
                    <a:pt x="4728444" y="121132"/>
                    <a:pt x="4714156" y="147993"/>
                  </a:cubicBezTo>
                  <a:cubicBezTo>
                    <a:pt x="4705107" y="164947"/>
                    <a:pt x="4691106" y="176663"/>
                    <a:pt x="4673580" y="185140"/>
                  </a:cubicBezTo>
                  <a:cubicBezTo>
                    <a:pt x="4578330" y="231241"/>
                    <a:pt x="4484985" y="280771"/>
                    <a:pt x="4393926" y="334778"/>
                  </a:cubicBezTo>
                  <a:cubicBezTo>
                    <a:pt x="4231905" y="430981"/>
                    <a:pt x="4077886" y="538613"/>
                    <a:pt x="3932535" y="658628"/>
                  </a:cubicBezTo>
                  <a:cubicBezTo>
                    <a:pt x="3793565" y="773309"/>
                    <a:pt x="3664025" y="897801"/>
                    <a:pt x="3542676" y="1030865"/>
                  </a:cubicBezTo>
                  <a:cubicBezTo>
                    <a:pt x="3342556" y="1250416"/>
                    <a:pt x="3169201" y="1489684"/>
                    <a:pt x="3014706" y="1743049"/>
                  </a:cubicBezTo>
                  <a:cubicBezTo>
                    <a:pt x="2902692" y="1926787"/>
                    <a:pt x="2801822" y="2116525"/>
                    <a:pt x="2708286" y="2310168"/>
                  </a:cubicBezTo>
                  <a:cubicBezTo>
                    <a:pt x="2615037" y="2503144"/>
                    <a:pt x="2529883" y="2699645"/>
                    <a:pt x="2449873" y="2898432"/>
                  </a:cubicBezTo>
                  <a:cubicBezTo>
                    <a:pt x="2393009" y="3039688"/>
                    <a:pt x="2350623" y="3185706"/>
                    <a:pt x="2314999" y="3333629"/>
                  </a:cubicBezTo>
                  <a:cubicBezTo>
                    <a:pt x="2290425" y="3435737"/>
                    <a:pt x="2267946" y="3538322"/>
                    <a:pt x="2244419" y="3640620"/>
                  </a:cubicBezTo>
                  <a:cubicBezTo>
                    <a:pt x="2236799" y="3673672"/>
                    <a:pt x="2226988" y="3706057"/>
                    <a:pt x="2210700" y="3736060"/>
                  </a:cubicBezTo>
                  <a:cubicBezTo>
                    <a:pt x="2183078" y="3787115"/>
                    <a:pt x="2140120" y="3819404"/>
                    <a:pt x="2084875" y="3833311"/>
                  </a:cubicBezTo>
                  <a:cubicBezTo>
                    <a:pt x="2042108" y="3844169"/>
                    <a:pt x="1998293" y="3850741"/>
                    <a:pt x="1954859" y="3858552"/>
                  </a:cubicBezTo>
                  <a:cubicBezTo>
                    <a:pt x="1872658" y="3873316"/>
                    <a:pt x="1790172" y="3886936"/>
                    <a:pt x="1708066" y="3902367"/>
                  </a:cubicBezTo>
                  <a:cubicBezTo>
                    <a:pt x="1581860" y="3926084"/>
                    <a:pt x="1455844" y="3950754"/>
                    <a:pt x="1329733" y="3975138"/>
                  </a:cubicBezTo>
                  <a:cubicBezTo>
                    <a:pt x="1276869" y="3985330"/>
                    <a:pt x="1224196" y="3996665"/>
                    <a:pt x="1171142" y="4005523"/>
                  </a:cubicBezTo>
                  <a:cubicBezTo>
                    <a:pt x="1150282" y="4009047"/>
                    <a:pt x="1128279" y="4009714"/>
                    <a:pt x="1107134" y="4007523"/>
                  </a:cubicBezTo>
                  <a:cubicBezTo>
                    <a:pt x="1071701" y="4003808"/>
                    <a:pt x="1046460" y="3983139"/>
                    <a:pt x="1029124" y="3952278"/>
                  </a:cubicBezTo>
                  <a:cubicBezTo>
                    <a:pt x="1015027" y="3927227"/>
                    <a:pt x="1008169" y="3899700"/>
                    <a:pt x="1001216" y="3872268"/>
                  </a:cubicBezTo>
                  <a:cubicBezTo>
                    <a:pt x="946733" y="3656622"/>
                    <a:pt x="872152" y="3448024"/>
                    <a:pt x="779474" y="3245904"/>
                  </a:cubicBezTo>
                  <a:cubicBezTo>
                    <a:pt x="697464" y="3067120"/>
                    <a:pt x="601928" y="2895956"/>
                    <a:pt x="494391" y="2731173"/>
                  </a:cubicBezTo>
                  <a:cubicBezTo>
                    <a:pt x="369042" y="2539054"/>
                    <a:pt x="228834" y="2358365"/>
                    <a:pt x="78243" y="2185486"/>
                  </a:cubicBezTo>
                  <a:cubicBezTo>
                    <a:pt x="59193" y="2163674"/>
                    <a:pt x="41953" y="2140147"/>
                    <a:pt x="25189" y="2116525"/>
                  </a:cubicBezTo>
                  <a:cubicBezTo>
                    <a:pt x="17283" y="2105380"/>
                    <a:pt x="11187" y="2092617"/>
                    <a:pt x="6330" y="2079758"/>
                  </a:cubicBezTo>
                  <a:cubicBezTo>
                    <a:pt x="-7291" y="2043849"/>
                    <a:pt x="1091" y="2015464"/>
                    <a:pt x="31285" y="1991366"/>
                  </a:cubicBezTo>
                  <a:cubicBezTo>
                    <a:pt x="57098" y="1970887"/>
                    <a:pt x="86816" y="1957743"/>
                    <a:pt x="117486" y="1946789"/>
                  </a:cubicBezTo>
                  <a:cubicBezTo>
                    <a:pt x="176732" y="1925739"/>
                    <a:pt x="236263" y="1905736"/>
                    <a:pt x="295604" y="1884972"/>
                  </a:cubicBezTo>
                  <a:cubicBezTo>
                    <a:pt x="475531" y="1822012"/>
                    <a:pt x="655268" y="1758670"/>
                    <a:pt x="835290" y="1696186"/>
                  </a:cubicBezTo>
                  <a:cubicBezTo>
                    <a:pt x="858627" y="1688090"/>
                    <a:pt x="883106" y="1681708"/>
                    <a:pt x="907490" y="1678660"/>
                  </a:cubicBezTo>
                  <a:cubicBezTo>
                    <a:pt x="950162" y="1673422"/>
                    <a:pt x="987024" y="1688566"/>
                    <a:pt x="1014741" y="1721237"/>
                  </a:cubicBezTo>
                  <a:cubicBezTo>
                    <a:pt x="1030743" y="1740097"/>
                    <a:pt x="1044459" y="1761242"/>
                    <a:pt x="1056461" y="1782864"/>
                  </a:cubicBezTo>
                  <a:cubicBezTo>
                    <a:pt x="1173142" y="1994033"/>
                    <a:pt x="1288871" y="2205774"/>
                    <a:pt x="1405838" y="2416657"/>
                  </a:cubicBezTo>
                  <a:cubicBezTo>
                    <a:pt x="1440033" y="2478284"/>
                    <a:pt x="1477656" y="2538006"/>
                    <a:pt x="1513756" y="2598585"/>
                  </a:cubicBezTo>
                  <a:cubicBezTo>
                    <a:pt x="1516518" y="2603443"/>
                    <a:pt x="1520043" y="2607729"/>
                    <a:pt x="1525662" y="26157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E02D6402-AF3C-6D7B-A43F-CD36D35276F3}"/>
              </a:ext>
            </a:extLst>
          </p:cNvPr>
          <p:cNvGrpSpPr/>
          <p:nvPr/>
        </p:nvGrpSpPr>
        <p:grpSpPr>
          <a:xfrm>
            <a:off x="8254866" y="3094555"/>
            <a:ext cx="279400" cy="247651"/>
            <a:chOff x="3262301" y="862037"/>
            <a:chExt cx="5663221" cy="5138426"/>
          </a:xfrm>
          <a:solidFill>
            <a:srgbClr val="00507A"/>
          </a:solidFill>
        </p:grpSpPr>
        <p:sp>
          <p:nvSpPr>
            <p:cNvPr id="40" name="任意多边形: 形状 46">
              <a:extLst>
                <a:ext uri="{FF2B5EF4-FFF2-40B4-BE49-F238E27FC236}">
                  <a16:creationId xmlns:a16="http://schemas.microsoft.com/office/drawing/2014/main" id="{9B2BE8C2-FC41-ADE8-41EE-525955F19424}"/>
                </a:ext>
              </a:extLst>
            </p:cNvPr>
            <p:cNvSpPr/>
            <p:nvPr/>
          </p:nvSpPr>
          <p:spPr>
            <a:xfrm>
              <a:off x="3262301" y="948498"/>
              <a:ext cx="4974253" cy="5051965"/>
            </a:xfrm>
            <a:custGeom>
              <a:avLst/>
              <a:gdLst>
                <a:gd name="connsiteX0" fmla="*/ 997469 w 4974253"/>
                <a:gd name="connsiteY0" fmla="*/ 5051965 h 5051965"/>
                <a:gd name="connsiteX1" fmla="*/ 973561 w 4974253"/>
                <a:gd name="connsiteY1" fmla="*/ 5048347 h 5051965"/>
                <a:gd name="connsiteX2" fmla="*/ 811636 w 4974253"/>
                <a:gd name="connsiteY2" fmla="*/ 5047013 h 5051965"/>
                <a:gd name="connsiteX3" fmla="*/ 436160 w 4974253"/>
                <a:gd name="connsiteY3" fmla="*/ 4962050 h 5051965"/>
                <a:gd name="connsiteX4" fmla="*/ 110691 w 4974253"/>
                <a:gd name="connsiteY4" fmla="*/ 4659155 h 5051965"/>
                <a:gd name="connsiteX5" fmla="*/ 13727 w 4974253"/>
                <a:gd name="connsiteY5" fmla="*/ 4361213 h 5051965"/>
                <a:gd name="connsiteX6" fmla="*/ 1630 w 4974253"/>
                <a:gd name="connsiteY6" fmla="*/ 4152234 h 5051965"/>
                <a:gd name="connsiteX7" fmla="*/ 868 w 4974253"/>
                <a:gd name="connsiteY7" fmla="*/ 3805619 h 5051965"/>
                <a:gd name="connsiteX8" fmla="*/ 11 w 4974253"/>
                <a:gd name="connsiteY8" fmla="*/ 3232691 h 5051965"/>
                <a:gd name="connsiteX9" fmla="*/ 1249 w 4974253"/>
                <a:gd name="connsiteY9" fmla="*/ 2296574 h 5051965"/>
                <a:gd name="connsiteX10" fmla="*/ 868 w 4974253"/>
                <a:gd name="connsiteY10" fmla="*/ 1152907 h 5051965"/>
                <a:gd name="connsiteX11" fmla="*/ 1820 w 4974253"/>
                <a:gd name="connsiteY11" fmla="*/ 862299 h 5051965"/>
                <a:gd name="connsiteX12" fmla="*/ 79259 w 4974253"/>
                <a:gd name="connsiteY12" fmla="*/ 463868 h 5051965"/>
                <a:gd name="connsiteX13" fmla="*/ 513789 w 4974253"/>
                <a:gd name="connsiteY13" fmla="*/ 59627 h 5051965"/>
                <a:gd name="connsiteX14" fmla="*/ 747914 w 4974253"/>
                <a:gd name="connsiteY14" fmla="*/ 8192 h 5051965"/>
                <a:gd name="connsiteX15" fmla="*/ 913553 w 4974253"/>
                <a:gd name="connsiteY15" fmla="*/ 477 h 5051965"/>
                <a:gd name="connsiteX16" fmla="*/ 2379260 w 4974253"/>
                <a:gd name="connsiteY16" fmla="*/ 286 h 5051965"/>
                <a:gd name="connsiteX17" fmla="*/ 3317663 w 4974253"/>
                <a:gd name="connsiteY17" fmla="*/ 1 h 5051965"/>
                <a:gd name="connsiteX18" fmla="*/ 3464729 w 4974253"/>
                <a:gd name="connsiteY18" fmla="*/ 29814 h 5051965"/>
                <a:gd name="connsiteX19" fmla="*/ 3567980 w 4974253"/>
                <a:gd name="connsiteY19" fmla="*/ 150877 h 5051965"/>
                <a:gd name="connsiteX20" fmla="*/ 3543787 w 4974253"/>
                <a:gd name="connsiteY20" fmla="*/ 307468 h 5051965"/>
                <a:gd name="connsiteX21" fmla="*/ 3410532 w 4974253"/>
                <a:gd name="connsiteY21" fmla="*/ 388430 h 5051965"/>
                <a:gd name="connsiteX22" fmla="*/ 3342238 w 4974253"/>
                <a:gd name="connsiteY22" fmla="*/ 392240 h 5051965"/>
                <a:gd name="connsiteX23" fmla="*/ 1116722 w 4974253"/>
                <a:gd name="connsiteY23" fmla="*/ 393002 h 5051965"/>
                <a:gd name="connsiteX24" fmla="*/ 892503 w 4974253"/>
                <a:gd name="connsiteY24" fmla="*/ 393669 h 5051965"/>
                <a:gd name="connsiteX25" fmla="*/ 653045 w 4974253"/>
                <a:gd name="connsiteY25" fmla="*/ 426435 h 5051965"/>
                <a:gd name="connsiteX26" fmla="*/ 472736 w 4974253"/>
                <a:gd name="connsiteY26" fmla="*/ 545879 h 5051965"/>
                <a:gd name="connsiteX27" fmla="*/ 402537 w 4974253"/>
                <a:gd name="connsiteY27" fmla="*/ 703898 h 5051965"/>
                <a:gd name="connsiteX28" fmla="*/ 381201 w 4974253"/>
                <a:gd name="connsiteY28" fmla="*/ 918020 h 5051965"/>
                <a:gd name="connsiteX29" fmla="*/ 381201 w 4974253"/>
                <a:gd name="connsiteY29" fmla="*/ 926307 h 5051965"/>
                <a:gd name="connsiteX30" fmla="*/ 380915 w 4974253"/>
                <a:gd name="connsiteY30" fmla="*/ 3425381 h 5051965"/>
                <a:gd name="connsiteX31" fmla="*/ 381201 w 4974253"/>
                <a:gd name="connsiteY31" fmla="*/ 4128993 h 5051965"/>
                <a:gd name="connsiteX32" fmla="*/ 406823 w 4974253"/>
                <a:gd name="connsiteY32" fmla="*/ 4365499 h 5051965"/>
                <a:gd name="connsiteX33" fmla="*/ 450638 w 4974253"/>
                <a:gd name="connsiteY33" fmla="*/ 4474941 h 5051965"/>
                <a:gd name="connsiteX34" fmla="*/ 630375 w 4974253"/>
                <a:gd name="connsiteY34" fmla="*/ 4620674 h 5051965"/>
                <a:gd name="connsiteX35" fmla="*/ 800396 w 4974253"/>
                <a:gd name="connsiteY35" fmla="*/ 4654678 h 5051965"/>
                <a:gd name="connsiteX36" fmla="*/ 962131 w 4974253"/>
                <a:gd name="connsiteY36" fmla="*/ 4659060 h 5051965"/>
                <a:gd name="connsiteX37" fmla="*/ 1939967 w 4974253"/>
                <a:gd name="connsiteY37" fmla="*/ 4659250 h 5051965"/>
                <a:gd name="connsiteX38" fmla="*/ 2861702 w 4974253"/>
                <a:gd name="connsiteY38" fmla="*/ 4659726 h 5051965"/>
                <a:gd name="connsiteX39" fmla="*/ 4103190 w 4974253"/>
                <a:gd name="connsiteY39" fmla="*/ 4658964 h 5051965"/>
                <a:gd name="connsiteX40" fmla="*/ 4333981 w 4974253"/>
                <a:gd name="connsiteY40" fmla="*/ 4625341 h 5051965"/>
                <a:gd name="connsiteX41" fmla="*/ 4560771 w 4974253"/>
                <a:gd name="connsiteY41" fmla="*/ 4393598 h 5051965"/>
                <a:gd name="connsiteX42" fmla="*/ 4590013 w 4974253"/>
                <a:gd name="connsiteY42" fmla="*/ 4220338 h 5051965"/>
                <a:gd name="connsiteX43" fmla="*/ 4593061 w 4974253"/>
                <a:gd name="connsiteY43" fmla="*/ 4062699 h 5051965"/>
                <a:gd name="connsiteX44" fmla="*/ 4593728 w 4974253"/>
                <a:gd name="connsiteY44" fmla="*/ 1806512 h 5051965"/>
                <a:gd name="connsiteX45" fmla="*/ 4594585 w 4974253"/>
                <a:gd name="connsiteY45" fmla="*/ 1675829 h 5051965"/>
                <a:gd name="connsiteX46" fmla="*/ 4627446 w 4974253"/>
                <a:gd name="connsiteY46" fmla="*/ 1522763 h 5051965"/>
                <a:gd name="connsiteX47" fmla="*/ 4811755 w 4974253"/>
                <a:gd name="connsiteY47" fmla="*/ 1426655 h 5051965"/>
                <a:gd name="connsiteX48" fmla="*/ 4953678 w 4974253"/>
                <a:gd name="connsiteY48" fmla="*/ 1548194 h 5051965"/>
                <a:gd name="connsiteX49" fmla="*/ 4973490 w 4974253"/>
                <a:gd name="connsiteY49" fmla="*/ 1681068 h 5051965"/>
                <a:gd name="connsiteX50" fmla="*/ 4973966 w 4974253"/>
                <a:gd name="connsiteY50" fmla="*/ 1737075 h 5051965"/>
                <a:gd name="connsiteX51" fmla="*/ 4974251 w 4974253"/>
                <a:gd name="connsiteY51" fmla="*/ 3594736 h 5051965"/>
                <a:gd name="connsiteX52" fmla="*/ 4973394 w 4974253"/>
                <a:gd name="connsiteY52" fmla="*/ 4196621 h 5051965"/>
                <a:gd name="connsiteX53" fmla="*/ 4914053 w 4974253"/>
                <a:gd name="connsiteY53" fmla="*/ 4550570 h 5051965"/>
                <a:gd name="connsiteX54" fmla="*/ 4593156 w 4974253"/>
                <a:gd name="connsiteY54" fmla="*/ 4933665 h 5051965"/>
                <a:gd name="connsiteX55" fmla="*/ 4341315 w 4974253"/>
                <a:gd name="connsiteY55" fmla="*/ 5026058 h 5051965"/>
                <a:gd name="connsiteX56" fmla="*/ 4106429 w 4974253"/>
                <a:gd name="connsiteY56" fmla="*/ 5048251 h 5051965"/>
                <a:gd name="connsiteX57" fmla="*/ 3902975 w 4974253"/>
                <a:gd name="connsiteY57" fmla="*/ 5048347 h 5051965"/>
                <a:gd name="connsiteX58" fmla="*/ 3879067 w 4974253"/>
                <a:gd name="connsiteY58" fmla="*/ 5051965 h 5051965"/>
                <a:gd name="connsiteX59" fmla="*/ 997469 w 4974253"/>
                <a:gd name="connsiteY59" fmla="*/ 5051965 h 505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974253" h="5051965">
                  <a:moveTo>
                    <a:pt x="997469" y="5051965"/>
                  </a:moveTo>
                  <a:cubicBezTo>
                    <a:pt x="989468" y="5050728"/>
                    <a:pt x="981562" y="5048441"/>
                    <a:pt x="973561" y="5048347"/>
                  </a:cubicBezTo>
                  <a:cubicBezTo>
                    <a:pt x="919554" y="5047775"/>
                    <a:pt x="865547" y="5049394"/>
                    <a:pt x="811636" y="5047013"/>
                  </a:cubicBezTo>
                  <a:cubicBezTo>
                    <a:pt x="681524" y="5041393"/>
                    <a:pt x="555032" y="5017962"/>
                    <a:pt x="436160" y="4962050"/>
                  </a:cubicBezTo>
                  <a:cubicBezTo>
                    <a:pt x="295381" y="4895756"/>
                    <a:pt x="186224" y="4795457"/>
                    <a:pt x="110691" y="4659155"/>
                  </a:cubicBezTo>
                  <a:cubicBezTo>
                    <a:pt x="59161" y="4566095"/>
                    <a:pt x="29252" y="4466083"/>
                    <a:pt x="13727" y="4361213"/>
                  </a:cubicBezTo>
                  <a:cubicBezTo>
                    <a:pt x="3440" y="4291871"/>
                    <a:pt x="1535" y="4222148"/>
                    <a:pt x="1630" y="4152234"/>
                  </a:cubicBezTo>
                  <a:cubicBezTo>
                    <a:pt x="1630" y="4036696"/>
                    <a:pt x="1058" y="3921158"/>
                    <a:pt x="868" y="3805619"/>
                  </a:cubicBezTo>
                  <a:cubicBezTo>
                    <a:pt x="487" y="3614548"/>
                    <a:pt x="-85" y="3423667"/>
                    <a:pt x="11" y="3232691"/>
                  </a:cubicBezTo>
                  <a:cubicBezTo>
                    <a:pt x="201" y="2920652"/>
                    <a:pt x="1154" y="2608613"/>
                    <a:pt x="1249" y="2296574"/>
                  </a:cubicBezTo>
                  <a:cubicBezTo>
                    <a:pt x="1344" y="1915383"/>
                    <a:pt x="868" y="1534097"/>
                    <a:pt x="868" y="1152907"/>
                  </a:cubicBezTo>
                  <a:cubicBezTo>
                    <a:pt x="868" y="1056038"/>
                    <a:pt x="677" y="959168"/>
                    <a:pt x="1820" y="862299"/>
                  </a:cubicBezTo>
                  <a:cubicBezTo>
                    <a:pt x="3440" y="724853"/>
                    <a:pt x="25061" y="591027"/>
                    <a:pt x="79259" y="463868"/>
                  </a:cubicBezTo>
                  <a:cubicBezTo>
                    <a:pt x="164126" y="264986"/>
                    <a:pt x="310907" y="131827"/>
                    <a:pt x="513789" y="59627"/>
                  </a:cubicBezTo>
                  <a:cubicBezTo>
                    <a:pt x="589608" y="32672"/>
                    <a:pt x="667904" y="16670"/>
                    <a:pt x="747914" y="8192"/>
                  </a:cubicBezTo>
                  <a:cubicBezTo>
                    <a:pt x="803063" y="2382"/>
                    <a:pt x="858213" y="477"/>
                    <a:pt x="913553" y="477"/>
                  </a:cubicBezTo>
                  <a:cubicBezTo>
                    <a:pt x="1402091" y="477"/>
                    <a:pt x="1890723" y="382"/>
                    <a:pt x="2379260" y="286"/>
                  </a:cubicBezTo>
                  <a:cubicBezTo>
                    <a:pt x="2692061" y="286"/>
                    <a:pt x="3004862" y="572"/>
                    <a:pt x="3317663" y="1"/>
                  </a:cubicBezTo>
                  <a:cubicBezTo>
                    <a:pt x="3369003" y="-95"/>
                    <a:pt x="3418057" y="8859"/>
                    <a:pt x="3464729" y="29814"/>
                  </a:cubicBezTo>
                  <a:cubicBezTo>
                    <a:pt x="3518069" y="53817"/>
                    <a:pt x="3557217" y="91250"/>
                    <a:pt x="3567980" y="150877"/>
                  </a:cubicBezTo>
                  <a:cubicBezTo>
                    <a:pt x="3577886" y="205360"/>
                    <a:pt x="3572171" y="258700"/>
                    <a:pt x="3543787" y="307468"/>
                  </a:cubicBezTo>
                  <a:cubicBezTo>
                    <a:pt x="3514260" y="358141"/>
                    <a:pt x="3466444" y="380810"/>
                    <a:pt x="3410532" y="388430"/>
                  </a:cubicBezTo>
                  <a:cubicBezTo>
                    <a:pt x="3387958" y="391478"/>
                    <a:pt x="3365003" y="392240"/>
                    <a:pt x="3342238" y="392240"/>
                  </a:cubicBezTo>
                  <a:cubicBezTo>
                    <a:pt x="2600431" y="392621"/>
                    <a:pt x="1858529" y="392812"/>
                    <a:pt x="1116722" y="393002"/>
                  </a:cubicBezTo>
                  <a:cubicBezTo>
                    <a:pt x="1041950" y="393002"/>
                    <a:pt x="967274" y="392336"/>
                    <a:pt x="892503" y="393669"/>
                  </a:cubicBezTo>
                  <a:cubicBezTo>
                    <a:pt x="811445" y="395098"/>
                    <a:pt x="730959" y="402337"/>
                    <a:pt x="653045" y="426435"/>
                  </a:cubicBezTo>
                  <a:cubicBezTo>
                    <a:pt x="581512" y="448819"/>
                    <a:pt x="518837" y="485014"/>
                    <a:pt x="472736" y="545879"/>
                  </a:cubicBezTo>
                  <a:cubicBezTo>
                    <a:pt x="437018" y="593027"/>
                    <a:pt x="415682" y="646653"/>
                    <a:pt x="402537" y="703898"/>
                  </a:cubicBezTo>
                  <a:cubicBezTo>
                    <a:pt x="386345" y="774383"/>
                    <a:pt x="381201" y="845916"/>
                    <a:pt x="381201" y="918020"/>
                  </a:cubicBezTo>
                  <a:cubicBezTo>
                    <a:pt x="381201" y="920783"/>
                    <a:pt x="381201" y="923545"/>
                    <a:pt x="381201" y="926307"/>
                  </a:cubicBezTo>
                  <a:cubicBezTo>
                    <a:pt x="381106" y="1759364"/>
                    <a:pt x="380915" y="2592325"/>
                    <a:pt x="380915" y="3425381"/>
                  </a:cubicBezTo>
                  <a:cubicBezTo>
                    <a:pt x="380915" y="3659887"/>
                    <a:pt x="381201" y="3894488"/>
                    <a:pt x="381201" y="4128993"/>
                  </a:cubicBezTo>
                  <a:cubicBezTo>
                    <a:pt x="381201" y="4208718"/>
                    <a:pt x="386726" y="4287870"/>
                    <a:pt x="406823" y="4365499"/>
                  </a:cubicBezTo>
                  <a:cubicBezTo>
                    <a:pt x="416729" y="4403885"/>
                    <a:pt x="430922" y="4440461"/>
                    <a:pt x="450638" y="4474941"/>
                  </a:cubicBezTo>
                  <a:cubicBezTo>
                    <a:pt x="491786" y="4546665"/>
                    <a:pt x="553794" y="4592956"/>
                    <a:pt x="630375" y="4620674"/>
                  </a:cubicBezTo>
                  <a:cubicBezTo>
                    <a:pt x="685239" y="4640486"/>
                    <a:pt x="742199" y="4651820"/>
                    <a:pt x="800396" y="4654678"/>
                  </a:cubicBezTo>
                  <a:cubicBezTo>
                    <a:pt x="854213" y="4657345"/>
                    <a:pt x="908219" y="4658964"/>
                    <a:pt x="962131" y="4659060"/>
                  </a:cubicBezTo>
                  <a:cubicBezTo>
                    <a:pt x="1288076" y="4659441"/>
                    <a:pt x="1614022" y="4659155"/>
                    <a:pt x="1939967" y="4659250"/>
                  </a:cubicBezTo>
                  <a:cubicBezTo>
                    <a:pt x="2247244" y="4659345"/>
                    <a:pt x="2554520" y="4659821"/>
                    <a:pt x="2861702" y="4659726"/>
                  </a:cubicBezTo>
                  <a:cubicBezTo>
                    <a:pt x="3275563" y="4659631"/>
                    <a:pt x="3689329" y="4659345"/>
                    <a:pt x="4103190" y="4658964"/>
                  </a:cubicBezTo>
                  <a:cubicBezTo>
                    <a:pt x="4181676" y="4658869"/>
                    <a:pt x="4259019" y="4649916"/>
                    <a:pt x="4333981" y="4625341"/>
                  </a:cubicBezTo>
                  <a:cubicBezTo>
                    <a:pt x="4449900" y="4587432"/>
                    <a:pt x="4524576" y="4509327"/>
                    <a:pt x="4560771" y="4393598"/>
                  </a:cubicBezTo>
                  <a:cubicBezTo>
                    <a:pt x="4578393" y="4337210"/>
                    <a:pt x="4587632" y="4279202"/>
                    <a:pt x="4590013" y="4220338"/>
                  </a:cubicBezTo>
                  <a:cubicBezTo>
                    <a:pt x="4592108" y="4167855"/>
                    <a:pt x="4593061" y="4115277"/>
                    <a:pt x="4593061" y="4062699"/>
                  </a:cubicBezTo>
                  <a:cubicBezTo>
                    <a:pt x="4593442" y="3310605"/>
                    <a:pt x="4593537" y="2558606"/>
                    <a:pt x="4593728" y="1806512"/>
                  </a:cubicBezTo>
                  <a:cubicBezTo>
                    <a:pt x="4593728" y="1762888"/>
                    <a:pt x="4592966" y="1719263"/>
                    <a:pt x="4594585" y="1675829"/>
                  </a:cubicBezTo>
                  <a:cubicBezTo>
                    <a:pt x="4596585" y="1623061"/>
                    <a:pt x="4604967" y="1571435"/>
                    <a:pt x="4627446" y="1522763"/>
                  </a:cubicBezTo>
                  <a:cubicBezTo>
                    <a:pt x="4663737" y="1444467"/>
                    <a:pt x="4732983" y="1417892"/>
                    <a:pt x="4811755" y="1426655"/>
                  </a:cubicBezTo>
                  <a:cubicBezTo>
                    <a:pt x="4886431" y="1435037"/>
                    <a:pt x="4931008" y="1478852"/>
                    <a:pt x="4953678" y="1548194"/>
                  </a:cubicBezTo>
                  <a:cubicBezTo>
                    <a:pt x="4967774" y="1591343"/>
                    <a:pt x="4971680" y="1636110"/>
                    <a:pt x="4973490" y="1681068"/>
                  </a:cubicBezTo>
                  <a:cubicBezTo>
                    <a:pt x="4974251" y="1699737"/>
                    <a:pt x="4973966" y="1718406"/>
                    <a:pt x="4973966" y="1737075"/>
                  </a:cubicBezTo>
                  <a:cubicBezTo>
                    <a:pt x="4974061" y="2356295"/>
                    <a:pt x="4974251" y="2975516"/>
                    <a:pt x="4974251" y="3594736"/>
                  </a:cubicBezTo>
                  <a:cubicBezTo>
                    <a:pt x="4974251" y="3795332"/>
                    <a:pt x="4974347" y="3996024"/>
                    <a:pt x="4973394" y="4196621"/>
                  </a:cubicBezTo>
                  <a:cubicBezTo>
                    <a:pt x="4972823" y="4317684"/>
                    <a:pt x="4956630" y="4436460"/>
                    <a:pt x="4914053" y="4550570"/>
                  </a:cubicBezTo>
                  <a:cubicBezTo>
                    <a:pt x="4852236" y="4716114"/>
                    <a:pt x="4746985" y="4845273"/>
                    <a:pt x="4593156" y="4933665"/>
                  </a:cubicBezTo>
                  <a:cubicBezTo>
                    <a:pt x="4514575" y="4978814"/>
                    <a:pt x="4430088" y="5008437"/>
                    <a:pt x="4341315" y="5026058"/>
                  </a:cubicBezTo>
                  <a:cubicBezTo>
                    <a:pt x="4263782" y="5041488"/>
                    <a:pt x="4185486" y="5048537"/>
                    <a:pt x="4106429" y="5048251"/>
                  </a:cubicBezTo>
                  <a:cubicBezTo>
                    <a:pt x="4038611" y="5048060"/>
                    <a:pt x="3970793" y="5048060"/>
                    <a:pt x="3902975" y="5048347"/>
                  </a:cubicBezTo>
                  <a:cubicBezTo>
                    <a:pt x="3894974" y="5048347"/>
                    <a:pt x="3887068" y="5050728"/>
                    <a:pt x="3879067" y="5051965"/>
                  </a:cubicBezTo>
                  <a:cubicBezTo>
                    <a:pt x="2918566" y="5051965"/>
                    <a:pt x="1957970" y="5051965"/>
                    <a:pt x="997469" y="5051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1" name="任意多边形: 形状 47">
              <a:extLst>
                <a:ext uri="{FF2B5EF4-FFF2-40B4-BE49-F238E27FC236}">
                  <a16:creationId xmlns:a16="http://schemas.microsoft.com/office/drawing/2014/main" id="{66395FB9-E30E-75BA-9234-09206EC13F21}"/>
                </a:ext>
              </a:extLst>
            </p:cNvPr>
            <p:cNvSpPr/>
            <p:nvPr/>
          </p:nvSpPr>
          <p:spPr>
            <a:xfrm>
              <a:off x="4169525" y="862037"/>
              <a:ext cx="4755997" cy="4008782"/>
            </a:xfrm>
            <a:custGeom>
              <a:avLst/>
              <a:gdLst>
                <a:gd name="connsiteX0" fmla="*/ 1525662 w 4755997"/>
                <a:gd name="connsiteY0" fmla="*/ 2615730 h 4008782"/>
                <a:gd name="connsiteX1" fmla="*/ 1539092 w 4755997"/>
                <a:gd name="connsiteY1" fmla="*/ 2593918 h 4008782"/>
                <a:gd name="connsiteX2" fmla="*/ 1810460 w 4755997"/>
                <a:gd name="connsiteY2" fmla="*/ 2111286 h 4008782"/>
                <a:gd name="connsiteX3" fmla="*/ 2218606 w 4755997"/>
                <a:gd name="connsiteY3" fmla="*/ 1456823 h 4008782"/>
                <a:gd name="connsiteX4" fmla="*/ 2554648 w 4755997"/>
                <a:gd name="connsiteY4" fmla="*/ 1035247 h 4008782"/>
                <a:gd name="connsiteX5" fmla="*/ 3093573 w 4755997"/>
                <a:gd name="connsiteY5" fmla="*/ 550424 h 4008782"/>
                <a:gd name="connsiteX6" fmla="*/ 3638117 w 4755997"/>
                <a:gd name="connsiteY6" fmla="*/ 243529 h 4008782"/>
                <a:gd name="connsiteX7" fmla="*/ 4134369 w 4755997"/>
                <a:gd name="connsiteY7" fmla="*/ 91891 h 4008782"/>
                <a:gd name="connsiteX8" fmla="*/ 4474507 w 4755997"/>
                <a:gd name="connsiteY8" fmla="*/ 28835 h 4008782"/>
                <a:gd name="connsiteX9" fmla="*/ 4614906 w 4755997"/>
                <a:gd name="connsiteY9" fmla="*/ 2451 h 4008782"/>
                <a:gd name="connsiteX10" fmla="*/ 4669389 w 4755997"/>
                <a:gd name="connsiteY10" fmla="*/ 7880 h 4008782"/>
                <a:gd name="connsiteX11" fmla="*/ 4755686 w 4755997"/>
                <a:gd name="connsiteY11" fmla="*/ 58267 h 4008782"/>
                <a:gd name="connsiteX12" fmla="*/ 4755590 w 4755997"/>
                <a:gd name="connsiteY12" fmla="*/ 66745 h 4008782"/>
                <a:gd name="connsiteX13" fmla="*/ 4714156 w 4755997"/>
                <a:gd name="connsiteY13" fmla="*/ 147993 h 4008782"/>
                <a:gd name="connsiteX14" fmla="*/ 4673580 w 4755997"/>
                <a:gd name="connsiteY14" fmla="*/ 185140 h 4008782"/>
                <a:gd name="connsiteX15" fmla="*/ 4393926 w 4755997"/>
                <a:gd name="connsiteY15" fmla="*/ 334778 h 4008782"/>
                <a:gd name="connsiteX16" fmla="*/ 3932535 w 4755997"/>
                <a:gd name="connsiteY16" fmla="*/ 658628 h 4008782"/>
                <a:gd name="connsiteX17" fmla="*/ 3542676 w 4755997"/>
                <a:gd name="connsiteY17" fmla="*/ 1030865 h 4008782"/>
                <a:gd name="connsiteX18" fmla="*/ 3014706 w 4755997"/>
                <a:gd name="connsiteY18" fmla="*/ 1743049 h 4008782"/>
                <a:gd name="connsiteX19" fmla="*/ 2708286 w 4755997"/>
                <a:gd name="connsiteY19" fmla="*/ 2310168 h 4008782"/>
                <a:gd name="connsiteX20" fmla="*/ 2449873 w 4755997"/>
                <a:gd name="connsiteY20" fmla="*/ 2898432 h 4008782"/>
                <a:gd name="connsiteX21" fmla="*/ 2314999 w 4755997"/>
                <a:gd name="connsiteY21" fmla="*/ 3333629 h 4008782"/>
                <a:gd name="connsiteX22" fmla="*/ 2244419 w 4755997"/>
                <a:gd name="connsiteY22" fmla="*/ 3640620 h 4008782"/>
                <a:gd name="connsiteX23" fmla="*/ 2210700 w 4755997"/>
                <a:gd name="connsiteY23" fmla="*/ 3736060 h 4008782"/>
                <a:gd name="connsiteX24" fmla="*/ 2084875 w 4755997"/>
                <a:gd name="connsiteY24" fmla="*/ 3833311 h 4008782"/>
                <a:gd name="connsiteX25" fmla="*/ 1954859 w 4755997"/>
                <a:gd name="connsiteY25" fmla="*/ 3858552 h 4008782"/>
                <a:gd name="connsiteX26" fmla="*/ 1708066 w 4755997"/>
                <a:gd name="connsiteY26" fmla="*/ 3902367 h 4008782"/>
                <a:gd name="connsiteX27" fmla="*/ 1329733 w 4755997"/>
                <a:gd name="connsiteY27" fmla="*/ 3975138 h 4008782"/>
                <a:gd name="connsiteX28" fmla="*/ 1171142 w 4755997"/>
                <a:gd name="connsiteY28" fmla="*/ 4005523 h 4008782"/>
                <a:gd name="connsiteX29" fmla="*/ 1107134 w 4755997"/>
                <a:gd name="connsiteY29" fmla="*/ 4007523 h 4008782"/>
                <a:gd name="connsiteX30" fmla="*/ 1029124 w 4755997"/>
                <a:gd name="connsiteY30" fmla="*/ 3952278 h 4008782"/>
                <a:gd name="connsiteX31" fmla="*/ 1001216 w 4755997"/>
                <a:gd name="connsiteY31" fmla="*/ 3872268 h 4008782"/>
                <a:gd name="connsiteX32" fmla="*/ 779474 w 4755997"/>
                <a:gd name="connsiteY32" fmla="*/ 3245904 h 4008782"/>
                <a:gd name="connsiteX33" fmla="*/ 494391 w 4755997"/>
                <a:gd name="connsiteY33" fmla="*/ 2731173 h 4008782"/>
                <a:gd name="connsiteX34" fmla="*/ 78243 w 4755997"/>
                <a:gd name="connsiteY34" fmla="*/ 2185486 h 4008782"/>
                <a:gd name="connsiteX35" fmla="*/ 25189 w 4755997"/>
                <a:gd name="connsiteY35" fmla="*/ 2116525 h 4008782"/>
                <a:gd name="connsiteX36" fmla="*/ 6330 w 4755997"/>
                <a:gd name="connsiteY36" fmla="*/ 2079758 h 4008782"/>
                <a:gd name="connsiteX37" fmla="*/ 31285 w 4755997"/>
                <a:gd name="connsiteY37" fmla="*/ 1991366 h 4008782"/>
                <a:gd name="connsiteX38" fmla="*/ 117486 w 4755997"/>
                <a:gd name="connsiteY38" fmla="*/ 1946789 h 4008782"/>
                <a:gd name="connsiteX39" fmla="*/ 295604 w 4755997"/>
                <a:gd name="connsiteY39" fmla="*/ 1884972 h 4008782"/>
                <a:gd name="connsiteX40" fmla="*/ 835290 w 4755997"/>
                <a:gd name="connsiteY40" fmla="*/ 1696186 h 4008782"/>
                <a:gd name="connsiteX41" fmla="*/ 907490 w 4755997"/>
                <a:gd name="connsiteY41" fmla="*/ 1678660 h 4008782"/>
                <a:gd name="connsiteX42" fmla="*/ 1014741 w 4755997"/>
                <a:gd name="connsiteY42" fmla="*/ 1721237 h 4008782"/>
                <a:gd name="connsiteX43" fmla="*/ 1056461 w 4755997"/>
                <a:gd name="connsiteY43" fmla="*/ 1782864 h 4008782"/>
                <a:gd name="connsiteX44" fmla="*/ 1405838 w 4755997"/>
                <a:gd name="connsiteY44" fmla="*/ 2416657 h 4008782"/>
                <a:gd name="connsiteX45" fmla="*/ 1513756 w 4755997"/>
                <a:gd name="connsiteY45" fmla="*/ 2598585 h 4008782"/>
                <a:gd name="connsiteX46" fmla="*/ 1525662 w 4755997"/>
                <a:gd name="connsiteY46" fmla="*/ 2615730 h 400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755997" h="4008782">
                  <a:moveTo>
                    <a:pt x="1525662" y="2615730"/>
                  </a:moveTo>
                  <a:cubicBezTo>
                    <a:pt x="1531282" y="2606586"/>
                    <a:pt x="1535473" y="2600395"/>
                    <a:pt x="1539092" y="2593918"/>
                  </a:cubicBezTo>
                  <a:cubicBezTo>
                    <a:pt x="1629580" y="2433041"/>
                    <a:pt x="1719782" y="2272068"/>
                    <a:pt x="1810460" y="2111286"/>
                  </a:cubicBezTo>
                  <a:cubicBezTo>
                    <a:pt x="1936857" y="1887067"/>
                    <a:pt x="2069921" y="1667135"/>
                    <a:pt x="2218606" y="1456823"/>
                  </a:cubicBezTo>
                  <a:cubicBezTo>
                    <a:pt x="2322524" y="1309852"/>
                    <a:pt x="2433871" y="1168787"/>
                    <a:pt x="2554648" y="1035247"/>
                  </a:cubicBezTo>
                  <a:cubicBezTo>
                    <a:pt x="2717526" y="855034"/>
                    <a:pt x="2895739" y="691775"/>
                    <a:pt x="3093573" y="550424"/>
                  </a:cubicBezTo>
                  <a:cubicBezTo>
                    <a:pt x="3263975" y="428599"/>
                    <a:pt x="3445617" y="326682"/>
                    <a:pt x="3638117" y="243529"/>
                  </a:cubicBezTo>
                  <a:cubicBezTo>
                    <a:pt x="3798042" y="174472"/>
                    <a:pt x="3963967" y="125800"/>
                    <a:pt x="4134369" y="91891"/>
                  </a:cubicBezTo>
                  <a:cubicBezTo>
                    <a:pt x="4247431" y="69412"/>
                    <a:pt x="4361064" y="49790"/>
                    <a:pt x="4474507" y="28835"/>
                  </a:cubicBezTo>
                  <a:cubicBezTo>
                    <a:pt x="4521370" y="20167"/>
                    <a:pt x="4568233" y="11785"/>
                    <a:pt x="4614906" y="2451"/>
                  </a:cubicBezTo>
                  <a:cubicBezTo>
                    <a:pt x="4633956" y="-1359"/>
                    <a:pt x="4652434" y="-1550"/>
                    <a:pt x="4669389" y="7880"/>
                  </a:cubicBezTo>
                  <a:cubicBezTo>
                    <a:pt x="4698916" y="24263"/>
                    <a:pt x="4727682" y="41789"/>
                    <a:pt x="4755686" y="58267"/>
                  </a:cubicBezTo>
                  <a:cubicBezTo>
                    <a:pt x="4755686" y="62744"/>
                    <a:pt x="4756447" y="65125"/>
                    <a:pt x="4755590" y="66745"/>
                  </a:cubicBezTo>
                  <a:cubicBezTo>
                    <a:pt x="4741970" y="93891"/>
                    <a:pt x="4728444" y="121132"/>
                    <a:pt x="4714156" y="147993"/>
                  </a:cubicBezTo>
                  <a:cubicBezTo>
                    <a:pt x="4705107" y="164947"/>
                    <a:pt x="4691106" y="176663"/>
                    <a:pt x="4673580" y="185140"/>
                  </a:cubicBezTo>
                  <a:cubicBezTo>
                    <a:pt x="4578330" y="231241"/>
                    <a:pt x="4484985" y="280771"/>
                    <a:pt x="4393926" y="334778"/>
                  </a:cubicBezTo>
                  <a:cubicBezTo>
                    <a:pt x="4231905" y="430981"/>
                    <a:pt x="4077886" y="538613"/>
                    <a:pt x="3932535" y="658628"/>
                  </a:cubicBezTo>
                  <a:cubicBezTo>
                    <a:pt x="3793565" y="773309"/>
                    <a:pt x="3664025" y="897801"/>
                    <a:pt x="3542676" y="1030865"/>
                  </a:cubicBezTo>
                  <a:cubicBezTo>
                    <a:pt x="3342556" y="1250416"/>
                    <a:pt x="3169201" y="1489684"/>
                    <a:pt x="3014706" y="1743049"/>
                  </a:cubicBezTo>
                  <a:cubicBezTo>
                    <a:pt x="2902692" y="1926787"/>
                    <a:pt x="2801822" y="2116525"/>
                    <a:pt x="2708286" y="2310168"/>
                  </a:cubicBezTo>
                  <a:cubicBezTo>
                    <a:pt x="2615037" y="2503144"/>
                    <a:pt x="2529883" y="2699645"/>
                    <a:pt x="2449873" y="2898432"/>
                  </a:cubicBezTo>
                  <a:cubicBezTo>
                    <a:pt x="2393009" y="3039688"/>
                    <a:pt x="2350623" y="3185706"/>
                    <a:pt x="2314999" y="3333629"/>
                  </a:cubicBezTo>
                  <a:cubicBezTo>
                    <a:pt x="2290425" y="3435737"/>
                    <a:pt x="2267946" y="3538322"/>
                    <a:pt x="2244419" y="3640620"/>
                  </a:cubicBezTo>
                  <a:cubicBezTo>
                    <a:pt x="2236799" y="3673672"/>
                    <a:pt x="2226988" y="3706057"/>
                    <a:pt x="2210700" y="3736060"/>
                  </a:cubicBezTo>
                  <a:cubicBezTo>
                    <a:pt x="2183078" y="3787115"/>
                    <a:pt x="2140120" y="3819404"/>
                    <a:pt x="2084875" y="3833311"/>
                  </a:cubicBezTo>
                  <a:cubicBezTo>
                    <a:pt x="2042108" y="3844169"/>
                    <a:pt x="1998293" y="3850741"/>
                    <a:pt x="1954859" y="3858552"/>
                  </a:cubicBezTo>
                  <a:cubicBezTo>
                    <a:pt x="1872658" y="3873316"/>
                    <a:pt x="1790172" y="3886936"/>
                    <a:pt x="1708066" y="3902367"/>
                  </a:cubicBezTo>
                  <a:cubicBezTo>
                    <a:pt x="1581860" y="3926084"/>
                    <a:pt x="1455844" y="3950754"/>
                    <a:pt x="1329733" y="3975138"/>
                  </a:cubicBezTo>
                  <a:cubicBezTo>
                    <a:pt x="1276869" y="3985330"/>
                    <a:pt x="1224196" y="3996665"/>
                    <a:pt x="1171142" y="4005523"/>
                  </a:cubicBezTo>
                  <a:cubicBezTo>
                    <a:pt x="1150282" y="4009047"/>
                    <a:pt x="1128279" y="4009714"/>
                    <a:pt x="1107134" y="4007523"/>
                  </a:cubicBezTo>
                  <a:cubicBezTo>
                    <a:pt x="1071701" y="4003808"/>
                    <a:pt x="1046460" y="3983139"/>
                    <a:pt x="1029124" y="3952278"/>
                  </a:cubicBezTo>
                  <a:cubicBezTo>
                    <a:pt x="1015027" y="3927227"/>
                    <a:pt x="1008169" y="3899700"/>
                    <a:pt x="1001216" y="3872268"/>
                  </a:cubicBezTo>
                  <a:cubicBezTo>
                    <a:pt x="946733" y="3656622"/>
                    <a:pt x="872152" y="3448024"/>
                    <a:pt x="779474" y="3245904"/>
                  </a:cubicBezTo>
                  <a:cubicBezTo>
                    <a:pt x="697464" y="3067120"/>
                    <a:pt x="601928" y="2895956"/>
                    <a:pt x="494391" y="2731173"/>
                  </a:cubicBezTo>
                  <a:cubicBezTo>
                    <a:pt x="369042" y="2539054"/>
                    <a:pt x="228834" y="2358365"/>
                    <a:pt x="78243" y="2185486"/>
                  </a:cubicBezTo>
                  <a:cubicBezTo>
                    <a:pt x="59193" y="2163674"/>
                    <a:pt x="41953" y="2140147"/>
                    <a:pt x="25189" y="2116525"/>
                  </a:cubicBezTo>
                  <a:cubicBezTo>
                    <a:pt x="17283" y="2105380"/>
                    <a:pt x="11187" y="2092617"/>
                    <a:pt x="6330" y="2079758"/>
                  </a:cubicBezTo>
                  <a:cubicBezTo>
                    <a:pt x="-7291" y="2043849"/>
                    <a:pt x="1091" y="2015464"/>
                    <a:pt x="31285" y="1991366"/>
                  </a:cubicBezTo>
                  <a:cubicBezTo>
                    <a:pt x="57098" y="1970887"/>
                    <a:pt x="86816" y="1957743"/>
                    <a:pt x="117486" y="1946789"/>
                  </a:cubicBezTo>
                  <a:cubicBezTo>
                    <a:pt x="176732" y="1925739"/>
                    <a:pt x="236263" y="1905736"/>
                    <a:pt x="295604" y="1884972"/>
                  </a:cubicBezTo>
                  <a:cubicBezTo>
                    <a:pt x="475531" y="1822012"/>
                    <a:pt x="655268" y="1758670"/>
                    <a:pt x="835290" y="1696186"/>
                  </a:cubicBezTo>
                  <a:cubicBezTo>
                    <a:pt x="858627" y="1688090"/>
                    <a:pt x="883106" y="1681708"/>
                    <a:pt x="907490" y="1678660"/>
                  </a:cubicBezTo>
                  <a:cubicBezTo>
                    <a:pt x="950162" y="1673422"/>
                    <a:pt x="987024" y="1688566"/>
                    <a:pt x="1014741" y="1721237"/>
                  </a:cubicBezTo>
                  <a:cubicBezTo>
                    <a:pt x="1030743" y="1740097"/>
                    <a:pt x="1044459" y="1761242"/>
                    <a:pt x="1056461" y="1782864"/>
                  </a:cubicBezTo>
                  <a:cubicBezTo>
                    <a:pt x="1173142" y="1994033"/>
                    <a:pt x="1288871" y="2205774"/>
                    <a:pt x="1405838" y="2416657"/>
                  </a:cubicBezTo>
                  <a:cubicBezTo>
                    <a:pt x="1440033" y="2478284"/>
                    <a:pt x="1477656" y="2538006"/>
                    <a:pt x="1513756" y="2598585"/>
                  </a:cubicBezTo>
                  <a:cubicBezTo>
                    <a:pt x="1516518" y="2603443"/>
                    <a:pt x="1520043" y="2607729"/>
                    <a:pt x="1525662" y="26157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/>
                <a:ea typeface="Microsoft YaHei" panose="020B0503020204020204" pitchFamily="34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195879B-29B2-FE3A-347C-BE795913C732}"/>
                  </a:ext>
                </a:extLst>
              </p:cNvPr>
              <p:cNvSpPr txBox="1"/>
              <p:nvPr/>
            </p:nvSpPr>
            <p:spPr>
              <a:xfrm>
                <a:off x="5995751" y="5525124"/>
                <a:ext cx="16373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0,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𝑐𝑑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𝑐𝑠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195879B-29B2-FE3A-347C-BE795913C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51" y="5525124"/>
                <a:ext cx="1637371" cy="276999"/>
              </a:xfrm>
              <a:prstGeom prst="rect">
                <a:avLst/>
              </a:prstGeom>
              <a:blipFill>
                <a:blip r:embed="rId14"/>
                <a:stretch>
                  <a:fillRect l="-2985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ine 2">
            <a:extLst>
              <a:ext uri="{FF2B5EF4-FFF2-40B4-BE49-F238E27FC236}">
                <a16:creationId xmlns:a16="http://schemas.microsoft.com/office/drawing/2014/main" id="{A7BEE149-2C6A-D007-FCE1-7680D766F6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6803" y="612186"/>
            <a:ext cx="12192000" cy="3175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B3D52C0-C684-A35B-2081-204F027929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9679" y="1531069"/>
            <a:ext cx="7453045" cy="1294859"/>
          </a:xfrm>
          <a:prstGeom prst="rect">
            <a:avLst/>
          </a:prstGeom>
        </p:spPr>
      </p:pic>
      <p:sp>
        <p:nvSpPr>
          <p:cNvPr id="20" name="标题 1">
            <a:extLst>
              <a:ext uri="{FF2B5EF4-FFF2-40B4-BE49-F238E27FC236}">
                <a16:creationId xmlns:a16="http://schemas.microsoft.com/office/drawing/2014/main" id="{F4A8B631-B187-6E94-CEDD-B65A0E2F785C}"/>
              </a:ext>
            </a:extLst>
          </p:cNvPr>
          <p:cNvSpPr txBox="1">
            <a:spLocks/>
          </p:cNvSpPr>
          <p:nvPr/>
        </p:nvSpPr>
        <p:spPr>
          <a:xfrm>
            <a:off x="466295" y="113537"/>
            <a:ext cx="10515600" cy="552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Phys</a:t>
            </a:r>
            <a:r>
              <a:rPr lang="en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Master</a:t>
            </a:r>
            <a:r>
              <a:rPr lang="zh-CN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味道对称性的实现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Gill Sans MT" panose="020B0502020104020203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857044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4">
            <a:extLst>
              <a:ext uri="{FF2B5EF4-FFF2-40B4-BE49-F238E27FC236}">
                <a16:creationId xmlns:a16="http://schemas.microsoft.com/office/drawing/2014/main" id="{1E45ED52-FC9F-07BE-07DD-8914572E3464}"/>
              </a:ext>
            </a:extLst>
          </p:cNvPr>
          <p:cNvGrpSpPr>
            <a:grpSpLocks/>
          </p:cNvGrpSpPr>
          <p:nvPr/>
        </p:nvGrpSpPr>
        <p:grpSpPr bwMode="auto">
          <a:xfrm>
            <a:off x="3890235" y="1295527"/>
            <a:ext cx="3626173" cy="2390132"/>
            <a:chOff x="129687" y="3450414"/>
            <a:chExt cx="4464886" cy="2813749"/>
          </a:xfrm>
        </p:grpSpPr>
        <p:pic>
          <p:nvPicPr>
            <p:cNvPr id="6" name="图片 35">
              <a:extLst>
                <a:ext uri="{FF2B5EF4-FFF2-40B4-BE49-F238E27FC236}">
                  <a16:creationId xmlns:a16="http://schemas.microsoft.com/office/drawing/2014/main" id="{FD551BCE-042C-B150-974C-99AB09D93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1" y="3604772"/>
              <a:ext cx="3981122" cy="2659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36">
              <a:extLst>
                <a:ext uri="{FF2B5EF4-FFF2-40B4-BE49-F238E27FC236}">
                  <a16:creationId xmlns:a16="http://schemas.microsoft.com/office/drawing/2014/main" id="{0BACA785-C194-2A11-9554-5D7CA9EE36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87" y="3450414"/>
              <a:ext cx="838119" cy="68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组合 5">
            <a:extLst>
              <a:ext uri="{FF2B5EF4-FFF2-40B4-BE49-F238E27FC236}">
                <a16:creationId xmlns:a16="http://schemas.microsoft.com/office/drawing/2014/main" id="{548B4B5C-95C0-7D27-4D01-A09B132A7537}"/>
              </a:ext>
            </a:extLst>
          </p:cNvPr>
          <p:cNvGrpSpPr>
            <a:grpSpLocks/>
          </p:cNvGrpSpPr>
          <p:nvPr/>
        </p:nvGrpSpPr>
        <p:grpSpPr bwMode="auto">
          <a:xfrm>
            <a:off x="7909299" y="1451769"/>
            <a:ext cx="3654425" cy="1839912"/>
            <a:chOff x="6080502" y="1436231"/>
            <a:chExt cx="3024831" cy="1460269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A238154C-55BA-D9FA-A624-BD1601D70A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490856"/>
              <a:ext cx="3009333" cy="1405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1">
              <a:hlinkClick r:id="rId5"/>
              <a:extLst>
                <a:ext uri="{FF2B5EF4-FFF2-40B4-BE49-F238E27FC236}">
                  <a16:creationId xmlns:a16="http://schemas.microsoft.com/office/drawing/2014/main" id="{903E5548-61E8-EA98-61A8-820846A09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502" y="1436231"/>
              <a:ext cx="988047" cy="463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组合 1">
            <a:extLst>
              <a:ext uri="{FF2B5EF4-FFF2-40B4-BE49-F238E27FC236}">
                <a16:creationId xmlns:a16="http://schemas.microsoft.com/office/drawing/2014/main" id="{BCED4CC8-4677-D159-C182-203AB12169E6}"/>
              </a:ext>
            </a:extLst>
          </p:cNvPr>
          <p:cNvGrpSpPr>
            <a:grpSpLocks/>
          </p:cNvGrpSpPr>
          <p:nvPr/>
        </p:nvGrpSpPr>
        <p:grpSpPr bwMode="auto">
          <a:xfrm>
            <a:off x="7575882" y="3968010"/>
            <a:ext cx="4291013" cy="2598737"/>
            <a:chOff x="9167813" y="4813300"/>
            <a:chExt cx="2193925" cy="1673225"/>
          </a:xfrm>
        </p:grpSpPr>
        <p:pic>
          <p:nvPicPr>
            <p:cNvPr id="12" name="Picture 20" descr="page2image1625655280">
              <a:extLst>
                <a:ext uri="{FF2B5EF4-FFF2-40B4-BE49-F238E27FC236}">
                  <a16:creationId xmlns:a16="http://schemas.microsoft.com/office/drawing/2014/main" id="{F428A4CD-26E6-04BB-7E25-E8C29D514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7813" y="4813300"/>
              <a:ext cx="2193925" cy="167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2">
              <a:extLst>
                <a:ext uri="{FF2B5EF4-FFF2-40B4-BE49-F238E27FC236}">
                  <a16:creationId xmlns:a16="http://schemas.microsoft.com/office/drawing/2014/main" id="{EBB0430D-C90E-CBF6-7DD7-1A38FD4BB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7813" y="5461000"/>
              <a:ext cx="15795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zh-CN" alt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超级陶粲工厂</a:t>
              </a:r>
              <a:endParaRPr kumimoji="0"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4" name="直线连接符 2">
            <a:extLst>
              <a:ext uri="{FF2B5EF4-FFF2-40B4-BE49-F238E27FC236}">
                <a16:creationId xmlns:a16="http://schemas.microsoft.com/office/drawing/2014/main" id="{C820C76A-14D9-62B0-2923-4794F80164F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58751" y="3959855"/>
            <a:ext cx="7112000" cy="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直线连接符 2">
            <a:extLst>
              <a:ext uri="{FF2B5EF4-FFF2-40B4-BE49-F238E27FC236}">
                <a16:creationId xmlns:a16="http://schemas.microsoft.com/office/drawing/2014/main" id="{354116CF-C403-1545-B744-A3DD933E2CF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80648" y="3945018"/>
            <a:ext cx="0" cy="2914542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32EE6B53-4ABB-23A5-AB6E-CA828F23FA00}"/>
              </a:ext>
            </a:extLst>
          </p:cNvPr>
          <p:cNvGrpSpPr/>
          <p:nvPr/>
        </p:nvGrpSpPr>
        <p:grpSpPr>
          <a:xfrm>
            <a:off x="269578" y="1190280"/>
            <a:ext cx="3366963" cy="2525602"/>
            <a:chOff x="269578" y="1190280"/>
            <a:chExt cx="3366963" cy="2525602"/>
          </a:xfrm>
        </p:grpSpPr>
        <p:pic>
          <p:nvPicPr>
            <p:cNvPr id="2" name="图片 7">
              <a:extLst>
                <a:ext uri="{FF2B5EF4-FFF2-40B4-BE49-F238E27FC236}">
                  <a16:creationId xmlns:a16="http://schemas.microsoft.com/office/drawing/2014/main" id="{7F3D12B0-7A0E-4130-F953-15E953276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578" y="1190280"/>
              <a:ext cx="3366963" cy="2525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43">
              <a:extLst>
                <a:ext uri="{FF2B5EF4-FFF2-40B4-BE49-F238E27FC236}">
                  <a16:creationId xmlns:a16="http://schemas.microsoft.com/office/drawing/2014/main" id="{0E01B020-2C69-DD7E-0A34-26361DE116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578" y="1238350"/>
              <a:ext cx="939800" cy="58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矩形 2">
            <a:extLst>
              <a:ext uri="{FF2B5EF4-FFF2-40B4-BE49-F238E27FC236}">
                <a16:creationId xmlns:a16="http://schemas.microsoft.com/office/drawing/2014/main" id="{F6A20F99-64F7-E684-DF21-E205E54C8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861" y="5535598"/>
            <a:ext cx="6606554" cy="1077218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>
              <a:spcBef>
                <a:spcPct val="0"/>
              </a:spcBef>
              <a:buNone/>
              <a:defRPr/>
            </a:pPr>
            <a:r>
              <a:rPr kumimoji="0" lang="zh-CN" altLang="en" sz="3200" b="1" dirty="0">
                <a:solidFill>
                  <a:schemeClr val="bg1"/>
                </a:solidFill>
                <a:latin typeface="宋体" panose="02010600030101010101" pitchFamily="2" charset="-122"/>
              </a:rPr>
              <a:t>没有</a:t>
            </a:r>
            <a:r>
              <a:rPr kumimoji="0"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</a:rPr>
              <a:t>精确的实验数据，高精度的理论研究也就少了实际意义</a:t>
            </a:r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6C70B22-A9A1-2557-F520-3E45842E6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59</a:t>
            </a:fld>
            <a:endParaRPr kumimoji="0" lang="zh-CN" altLang="en-US" sz="2800" dirty="0"/>
          </a:p>
        </p:txBody>
      </p:sp>
      <p:sp>
        <p:nvSpPr>
          <p:cNvPr id="19" name="Line 2">
            <a:extLst>
              <a:ext uri="{FF2B5EF4-FFF2-40B4-BE49-F238E27FC236}">
                <a16:creationId xmlns:a16="http://schemas.microsoft.com/office/drawing/2014/main" id="{7BD08307-6595-4044-DE6F-A3F799266A5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1B1C4B45-99A0-CA05-345C-237F2202A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477" y="4121557"/>
            <a:ext cx="5634785" cy="1077218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>
              <a:spcBef>
                <a:spcPct val="0"/>
              </a:spcBef>
              <a:buNone/>
              <a:defRPr/>
            </a:pPr>
            <a:r>
              <a:rPr kumimoji="0"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</a:rPr>
              <a:t>重味</a:t>
            </a:r>
            <a:r>
              <a:rPr kumimoji="0" lang="en-US" altLang="zh-CN" sz="3200" b="1" dirty="0">
                <a:solidFill>
                  <a:schemeClr val="bg1"/>
                </a:solidFill>
                <a:latin typeface="宋体" panose="02010600030101010101" pitchFamily="2" charset="-122"/>
              </a:rPr>
              <a:t>(</a:t>
            </a:r>
            <a:r>
              <a:rPr kumimoji="0"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</a:rPr>
              <a:t>底和粲</a:t>
            </a:r>
            <a:r>
              <a:rPr kumimoji="0" lang="en-US" altLang="zh-CN" sz="3200" b="1" dirty="0">
                <a:solidFill>
                  <a:schemeClr val="bg1"/>
                </a:solidFill>
                <a:latin typeface="宋体" panose="02010600030101010101" pitchFamily="2" charset="-122"/>
              </a:rPr>
              <a:t>)</a:t>
            </a:r>
            <a:r>
              <a:rPr kumimoji="0"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</a:rPr>
              <a:t>物理研究内容不断丰富，研究精度不断提升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35829BA5-C155-BF0F-8F03-E08FBC772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0740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4144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7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8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7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90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5" y="6027003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5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44080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34171" y="4870580"/>
            <a:ext cx="98262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891115" y="6027860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00200">
                  <a:spcBef>
                    <a:spcPct val="0"/>
                  </a:spcBef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115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51779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504284F-9940-7933-9A6F-50C0DF89577A}"/>
              </a:ext>
            </a:extLst>
          </p:cNvPr>
          <p:cNvSpPr/>
          <p:nvPr/>
        </p:nvSpPr>
        <p:spPr>
          <a:xfrm>
            <a:off x="4611187" y="57691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6D62300-49F4-8340-D64E-8E875E7B2A09}"/>
              </a:ext>
            </a:extLst>
          </p:cNvPr>
          <p:cNvSpPr/>
          <p:nvPr/>
        </p:nvSpPr>
        <p:spPr>
          <a:xfrm>
            <a:off x="4112295" y="6028028"/>
            <a:ext cx="1279874" cy="83099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117AD41-AA5E-5034-0D2C-0A9ED6423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099" y="1070892"/>
            <a:ext cx="3817095" cy="4071568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59550981-B94C-24CE-5624-B4475787F6EC}"/>
              </a:ext>
            </a:extLst>
          </p:cNvPr>
          <p:cNvSpPr txBox="1"/>
          <p:nvPr/>
        </p:nvSpPr>
        <p:spPr>
          <a:xfrm>
            <a:off x="7550880" y="3843617"/>
            <a:ext cx="2058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PRL </a:t>
            </a:r>
            <a:r>
              <a:rPr lang="zh-CN" altLang="en-US" dirty="0"/>
              <a:t>51</a:t>
            </a:r>
            <a:r>
              <a:rPr lang="en-US" altLang="zh-CN" dirty="0"/>
              <a:t>,</a:t>
            </a:r>
            <a:r>
              <a:rPr lang="zh-CN" altLang="en-US" dirty="0"/>
              <a:t>1316</a:t>
            </a:r>
            <a:r>
              <a:rPr lang="en-US" altLang="zh-CN" dirty="0"/>
              <a:t>(1983)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1F17C4D-4190-7EA7-0DA5-30973285ADD9}"/>
                  </a:ext>
                </a:extLst>
              </p:cNvPr>
              <p:cNvSpPr txBox="1"/>
              <p:nvPr/>
            </p:nvSpPr>
            <p:spPr>
              <a:xfrm>
                <a:off x="6701601" y="2872228"/>
                <a:ext cx="4886947" cy="578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" altLang="zh-CN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" altLang="zh-CN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12.0</m:t>
                              </m:r>
                            </m:e>
                            <m:sub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−3.6</m:t>
                              </m:r>
                            </m:sub>
                            <m:sup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+4.5</m:t>
                              </m:r>
                            </m:sup>
                          </m:sSub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±3.0</m:t>
                          </m:r>
                        </m:e>
                      </m:d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−13</m:t>
                          </m:r>
                        </m:sup>
                      </m:sSup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</m:oMath>
                  </m:oMathPara>
                </a14:m>
                <a:endParaRPr lang="en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1F17C4D-4190-7EA7-0DA5-30973285A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601" y="2872228"/>
                <a:ext cx="4886947" cy="578685"/>
              </a:xfrm>
              <a:prstGeom prst="rect">
                <a:avLst/>
              </a:prstGeom>
              <a:blipFill>
                <a:blip r:embed="rId5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935CD9FD-45BF-97B8-D42D-CD0C12E44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6</a:t>
            </a:fld>
            <a:endParaRPr kumimoji="0" lang="zh-CN" altLang="en-US" sz="28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1D95A53-1849-EA2E-D312-162C3DFEC6BF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</p:spTree>
    <p:extLst>
      <p:ext uri="{BB962C8B-B14F-4D97-AF65-F5344CB8AC3E}">
        <p14:creationId xmlns:p14="http://schemas.microsoft.com/office/powerpoint/2010/main" val="24303681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6C70B22-A9A1-2557-F520-3E45842E6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60</a:t>
            </a:fld>
            <a:endParaRPr kumimoji="0" lang="zh-CN" altLang="en-US" sz="2800" dirty="0"/>
          </a:p>
        </p:txBody>
      </p:sp>
      <p:sp>
        <p:nvSpPr>
          <p:cNvPr id="19" name="Line 2">
            <a:extLst>
              <a:ext uri="{FF2B5EF4-FFF2-40B4-BE49-F238E27FC236}">
                <a16:creationId xmlns:a16="http://schemas.microsoft.com/office/drawing/2014/main" id="{7BD08307-6595-4044-DE6F-A3F799266A5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矩形 2">
            <a:extLst>
              <a:ext uri="{FF2B5EF4-FFF2-40B4-BE49-F238E27FC236}">
                <a16:creationId xmlns:a16="http://schemas.microsoft.com/office/drawing/2014/main" id="{79AACC25-5B28-7387-ED7E-C5EF53DEC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3973" y="5939494"/>
            <a:ext cx="9183606" cy="584775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>
              <a:spcBef>
                <a:spcPct val="0"/>
              </a:spcBef>
              <a:buNone/>
              <a:defRPr/>
            </a:pPr>
            <a:r>
              <a:rPr kumimoji="0"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</a:rPr>
              <a:t>现阶段急需要精确的理论计算，挑战与机遇并存</a:t>
            </a: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B5C0E772-B6B5-2951-1023-F535526C8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0740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9DB89E15-C99A-6ACD-8561-A982777B6006}"/>
                  </a:ext>
                </a:extLst>
              </p:cNvPr>
              <p:cNvSpPr txBox="1"/>
              <p:nvPr/>
            </p:nvSpPr>
            <p:spPr>
              <a:xfrm>
                <a:off x="514350" y="1015810"/>
                <a:ext cx="10683039" cy="4372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400" dirty="0"/>
                  <a:t>力耕不欺</a:t>
                </a:r>
                <a:r>
                  <a:rPr lang="en-US" altLang="zh-CN" sz="2400" dirty="0"/>
                  <a:t>: 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dirty="0"/>
                  <a:t>decay constants / form factors/ LCDAs</a:t>
                </a: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400" dirty="0"/>
                  <a:t>探骊得珠</a:t>
                </a:r>
                <a:r>
                  <a:rPr lang="en-US" altLang="zh-CN" sz="2400" dirty="0"/>
                  <a:t>: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dirty="0"/>
                  <a:t> Inclusive decays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dirty="0"/>
                  <a:t>QED</a:t>
                </a:r>
                <a:r>
                  <a:rPr lang="zh-CN" altLang="en-US" sz="2400" dirty="0"/>
                  <a:t>修正</a:t>
                </a:r>
                <a:r>
                  <a:rPr lang="en-US" altLang="zh-CN" sz="24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en-US" altLang="zh-CN" sz="2400" dirty="0"/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dirty="0"/>
                  <a:t> lifetime matrix elements (HQE)</a:t>
                </a: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400" dirty="0"/>
                  <a:t>可望而不可即</a:t>
                </a:r>
                <a:r>
                  <a:rPr lang="en-US" altLang="zh-CN" sz="2400" dirty="0"/>
                  <a:t>:</a:t>
                </a:r>
              </a:p>
              <a:p>
                <a:pPr marL="742950" lvl="1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zh-CN" altLang="en-US" sz="2400" dirty="0"/>
                  <a:t>幂次修正</a:t>
                </a:r>
                <a:r>
                  <a:rPr lang="en-US" altLang="zh-CN" sz="24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400" dirty="0"/>
                  <a:t> </a:t>
                </a:r>
                <a:r>
                  <a:rPr lang="zh-CN" altLang="en-US" sz="2400" dirty="0"/>
                  <a:t>非轻衰变宽度</a:t>
                </a:r>
                <a:endParaRPr lang="en-US" altLang="zh-CN" sz="2400" dirty="0"/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dirty="0"/>
                  <a:t>(</a:t>
                </a:r>
                <a:r>
                  <a:rPr lang="zh-CN" altLang="en-US" sz="2400" dirty="0"/>
                  <a:t>不</a:t>
                </a:r>
                <a:r>
                  <a:rPr lang="en-US" altLang="zh-CN" sz="2400" dirty="0"/>
                  <a:t>)</a:t>
                </a:r>
                <a:r>
                  <a:rPr lang="zh-CN" altLang="en-US" sz="2400" dirty="0"/>
                  <a:t>靠谱的搅局</a:t>
                </a:r>
                <a:r>
                  <a:rPr lang="en-US" altLang="zh-CN" sz="2400" dirty="0"/>
                  <a:t>: AI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9DB89E15-C99A-6ACD-8561-A982777B6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1015810"/>
                <a:ext cx="10683039" cy="4372992"/>
              </a:xfrm>
              <a:prstGeom prst="rect">
                <a:avLst/>
              </a:prstGeom>
              <a:blipFill>
                <a:blip r:embed="rId2"/>
                <a:stretch>
                  <a:fillRect l="-713" b="-23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96D31738-943D-9A34-35C2-84BB6D87CE10}"/>
              </a:ext>
            </a:extLst>
          </p:cNvPr>
          <p:cNvGrpSpPr/>
          <p:nvPr/>
        </p:nvGrpSpPr>
        <p:grpSpPr>
          <a:xfrm>
            <a:off x="7381941" y="1518972"/>
            <a:ext cx="3815448" cy="3281628"/>
            <a:chOff x="6655028" y="1218785"/>
            <a:chExt cx="4614726" cy="354190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2A15B80-128E-D380-104A-18CCC0A3A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5028" y="1218785"/>
              <a:ext cx="4614726" cy="3541901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6D15B0A-D767-AACB-27EA-857954157536}"/>
                </a:ext>
              </a:extLst>
            </p:cNvPr>
            <p:cNvSpPr txBox="1"/>
            <p:nvPr/>
          </p:nvSpPr>
          <p:spPr>
            <a:xfrm>
              <a:off x="7415979" y="1512565"/>
              <a:ext cx="1503627" cy="365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zh-CN" sz="1600" b="1" dirty="0">
                  <a:latin typeface="Arial" panose="020B0604020202020204" pitchFamily="34" charset="0"/>
                </a:rPr>
                <a:t>|</a:t>
              </a:r>
              <a:r>
                <a:rPr kumimoji="0" lang="en-US" altLang="zh-CN" sz="1600" b="1" dirty="0" err="1">
                  <a:latin typeface="Arial" panose="020B0604020202020204" pitchFamily="34" charset="0"/>
                </a:rPr>
                <a:t>Vub</a:t>
              </a:r>
              <a:r>
                <a:rPr kumimoji="0" lang="en-US" altLang="zh-CN" sz="1600" b="1" dirty="0">
                  <a:latin typeface="Arial" panose="020B0604020202020204" pitchFamily="34" charset="0"/>
                </a:rPr>
                <a:t>| </a:t>
              </a:r>
              <a:r>
                <a:rPr kumimoji="0" lang="zh-CN" altLang="en-US" sz="1600" b="1" dirty="0">
                  <a:latin typeface="Arial" panose="020B0604020202020204" pitchFamily="34" charset="0"/>
                </a:rPr>
                <a:t>误差</a:t>
              </a:r>
              <a:endParaRPr lang="zh-CN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5155925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D84CE-A6E2-F68D-B6B8-8A30B602C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9B0DFF3-1AF7-12A0-0107-070AB1704644}"/>
              </a:ext>
            </a:extLst>
          </p:cNvPr>
          <p:cNvSpPr txBox="1"/>
          <p:nvPr/>
        </p:nvSpPr>
        <p:spPr>
          <a:xfrm>
            <a:off x="635960" y="5772851"/>
            <a:ext cx="100371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Challenges request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new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LQCD collaboration dedicated to heavy flavor physics especially at STCF.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6AE2746-F4AE-8787-2EC3-48C1272E5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0740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Summary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9D9A16C6-2853-93AF-C8E1-57DD7084D13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7E31121-7C80-F924-60DF-ABA1134B6875}"/>
              </a:ext>
            </a:extLst>
          </p:cNvPr>
          <p:cNvSpPr txBox="1"/>
          <p:nvPr/>
        </p:nvSpPr>
        <p:spPr>
          <a:xfrm>
            <a:off x="514350" y="3160450"/>
            <a:ext cx="25539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 Wang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Lei-Yi Li</a:t>
            </a:r>
          </a:p>
          <a:p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Guangyu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</a:t>
            </a:r>
          </a:p>
          <a:p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A69139A-0168-AB89-2653-2078839F6B07}"/>
              </a:ext>
            </a:extLst>
          </p:cNvPr>
          <p:cNvSpPr txBox="1"/>
          <p:nvPr/>
        </p:nvSpPr>
        <p:spPr>
          <a:xfrm>
            <a:off x="2164914" y="3250918"/>
            <a:ext cx="13512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 Meng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D785E9E-BF2C-B3DE-CC79-CB718D92CF28}"/>
              </a:ext>
            </a:extLst>
          </p:cNvPr>
          <p:cNvSpPr txBox="1"/>
          <p:nvPr/>
        </p:nvSpPr>
        <p:spPr>
          <a:xfrm>
            <a:off x="9126067" y="3389267"/>
            <a:ext cx="2381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Zhao-Feng Liu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DF71E90-5A22-AF04-5416-D9A88C288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38" y="1727588"/>
            <a:ext cx="1082957" cy="10829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E0CA889-E920-8888-43C6-DC1173F91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459" y="1667466"/>
            <a:ext cx="1234137" cy="123413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A0EEB68-DF73-CC48-F0D0-EFC09EF94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218" y="2039266"/>
            <a:ext cx="2990685" cy="6744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774D3BF-F130-EEE1-BF93-4859601FD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467" y="1788462"/>
            <a:ext cx="1224456" cy="111314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DB288C2-4EE2-F695-04C2-04B352BEDD5F}"/>
              </a:ext>
            </a:extLst>
          </p:cNvPr>
          <p:cNvSpPr txBox="1"/>
          <p:nvPr/>
        </p:nvSpPr>
        <p:spPr>
          <a:xfrm>
            <a:off x="3854732" y="3250918"/>
            <a:ext cx="17680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Fanrong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 Gu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1FEC603-1F3C-931D-DD39-B33607A3D351}"/>
              </a:ext>
            </a:extLst>
          </p:cNvPr>
          <p:cNvSpPr txBox="1"/>
          <p:nvPr/>
        </p:nvSpPr>
        <p:spPr>
          <a:xfrm>
            <a:off x="5551637" y="3347728"/>
            <a:ext cx="17680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Qi-An Zhang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BEE50A5-1D15-9178-D22D-7D0EFF148FF3}"/>
              </a:ext>
            </a:extLst>
          </p:cNvPr>
          <p:cNvSpPr txBox="1"/>
          <p:nvPr/>
        </p:nvSpPr>
        <p:spPr>
          <a:xfrm>
            <a:off x="7500347" y="3347728"/>
            <a:ext cx="17680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 Hua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3767FBD-FB23-2CF0-CCB0-AFB239246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9557" y="1887440"/>
            <a:ext cx="998228" cy="99822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B3A7096-2D9C-F744-FDA8-83029A48B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1222" y="1862995"/>
            <a:ext cx="1123198" cy="112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672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4D307A6-E789-7080-4839-451894F6B500}"/>
              </a:ext>
            </a:extLst>
          </p:cNvPr>
          <p:cNvSpPr txBox="1"/>
          <p:nvPr/>
        </p:nvSpPr>
        <p:spPr>
          <a:xfrm>
            <a:off x="5217459" y="2684524"/>
            <a:ext cx="3801035" cy="986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7493080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1C9F0717-BB76-F251-91FC-B2BF783DBE19}"/>
                  </a:ext>
                </a:extLst>
              </p:cNvPr>
              <p:cNvSpPr txBox="1"/>
              <p:nvPr/>
            </p:nvSpPr>
            <p:spPr>
              <a:xfrm>
                <a:off x="355542" y="1354827"/>
                <a:ext cx="10037111" cy="45391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Lattice QCD has provided a nonperturbative approach to explore charm physics:</a:t>
                </a:r>
              </a:p>
              <a:p>
                <a:pPr marL="457200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Many progresses have been made in the charmed hadron:</a:t>
                </a:r>
              </a:p>
              <a:p>
                <a:pPr marL="914400" lvl="1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constants, form factors,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mixing</a:t>
                </a:r>
              </a:p>
              <a:p>
                <a:pPr marL="457200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 are still many challenges:</a:t>
                </a:r>
              </a:p>
              <a:p>
                <a:pPr marL="914400" lvl="1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Precise investigations: QED corrections</a:t>
                </a:r>
              </a:p>
              <a:p>
                <a:pPr marL="914400" lvl="1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More quantities: form factors, hadron lifetimes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1C9F0717-BB76-F251-91FC-B2BF783DB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42" y="1354827"/>
                <a:ext cx="10037111" cy="4539191"/>
              </a:xfrm>
              <a:prstGeom prst="rect">
                <a:avLst/>
              </a:prstGeom>
              <a:blipFill>
                <a:blip r:embed="rId2"/>
                <a:stretch>
                  <a:fillRect l="-1010" r="-505" b="-27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3">
            <a:extLst>
              <a:ext uri="{FF2B5EF4-FFF2-40B4-BE49-F238E27FC236}">
                <a16:creationId xmlns:a16="http://schemas.microsoft.com/office/drawing/2014/main" id="{A616E6E8-EC52-09EE-76FB-2E9285E9E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0740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Summary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B3F0380C-F6F8-646D-A8A9-3193E1C4F7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4674B9A-19D1-F40C-E024-20F5DBF30BDC}"/>
              </a:ext>
            </a:extLst>
          </p:cNvPr>
          <p:cNvSpPr txBox="1"/>
          <p:nvPr/>
        </p:nvSpPr>
        <p:spPr>
          <a:xfrm>
            <a:off x="2326098" y="5995148"/>
            <a:ext cx="609600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very much for your attention </a:t>
            </a:r>
          </a:p>
        </p:txBody>
      </p:sp>
    </p:spTree>
    <p:extLst>
      <p:ext uri="{BB962C8B-B14F-4D97-AF65-F5344CB8AC3E}">
        <p14:creationId xmlns:p14="http://schemas.microsoft.com/office/powerpoint/2010/main" val="17837741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9A88962-D75A-E212-0FE4-FBF5B7323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18" y="2037432"/>
            <a:ext cx="3124099" cy="18717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D3968F7E-5C1D-A86C-C08F-C5B48A854BA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109030" y="1569339"/>
              <a:ext cx="3326606" cy="185966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6606">
                      <a:extLst>
                        <a:ext uri="{9D8B030D-6E8A-4147-A177-3AD203B41FA5}">
                          <a16:colId xmlns:a16="http://schemas.microsoft.com/office/drawing/2014/main" val="656158493"/>
                        </a:ext>
                      </a:extLst>
                    </a:gridCol>
                  </a:tblGrid>
                  <a:tr h="27511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𝛬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𝑢𝑑𝑐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1111957"/>
                      </a:ext>
                    </a:extLst>
                  </a:tr>
                  <a:tr h="4475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𝛬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sub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zh-CN" b="0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3303467"/>
                      </a:ext>
                    </a:extLst>
                  </a:tr>
                  <a:tr h="45091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𝛬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sub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zh-CN" b="0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6602326"/>
                      </a:ext>
                    </a:extLst>
                  </a:tr>
                  <a:tr h="4509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𝛬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sub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zh-CN" b="0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92562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D3968F7E-5C1D-A86C-C08F-C5B48A854B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7996261"/>
                  </p:ext>
                </p:extLst>
              </p:nvPr>
            </p:nvGraphicFramePr>
            <p:xfrm>
              <a:off x="5109030" y="1569339"/>
              <a:ext cx="3326606" cy="185966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6606">
                      <a:extLst>
                        <a:ext uri="{9D8B030D-6E8A-4147-A177-3AD203B41FA5}">
                          <a16:colId xmlns:a16="http://schemas.microsoft.com/office/drawing/2014/main" val="65615849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80" t="-3448" r="-380" b="-4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1111957"/>
                      </a:ext>
                    </a:extLst>
                  </a:tr>
                  <a:tr h="49796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80" t="-76923" r="-380" b="-20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83303467"/>
                      </a:ext>
                    </a:extLst>
                  </a:tr>
                  <a:tr h="49796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80" t="-172500" r="-380" b="-10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6602326"/>
                      </a:ext>
                    </a:extLst>
                  </a:tr>
                  <a:tr h="49796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80" t="-279487" r="-380" b="-5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3925622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>
                <a:extLst>
                  <a:ext uri="{FF2B5EF4-FFF2-40B4-BE49-F238E27FC236}">
                    <a16:creationId xmlns:a16="http://schemas.microsoft.com/office/drawing/2014/main" id="{080C4184-0324-0F1D-01A3-BBB06099F71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423434" y="3053626"/>
              <a:ext cx="3326606" cy="131076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6606">
                      <a:extLst>
                        <a:ext uri="{9D8B030D-6E8A-4147-A177-3AD203B41FA5}">
                          <a16:colId xmlns:a16="http://schemas.microsoft.com/office/drawing/2014/main" val="3808828957"/>
                        </a:ext>
                      </a:extLst>
                    </a:gridCol>
                  </a:tblGrid>
                  <a:tr h="28342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sub>
                                </m:sSub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𝑑𝑠𝑐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7945031"/>
                      </a:ext>
                    </a:extLst>
                  </a:tr>
                  <a:tr h="4475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altLang="zh-CN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18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Ξ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c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  <m: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  <m:r>
                                  <a:rPr lang="en-US" altLang="zh-CN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𝑖𝑗𝑘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altLang="zh-CN" b="0" dirty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sSubSup>
                                  <m:sSubSupPr>
                                    <m:ctrlP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m:rPr>
                                    <m:nor/>
                                  </m:rPr>
                                  <a:rPr lang="en-US" altLang="zh-CN" b="0" i="1" dirty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sSub>
                                  <m:sSubPr>
                                    <m:ctrlP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zh-CN" alt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altLang="zh-CN" b="0" dirty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b="0" dirty="0">
                                    <a:solidFill>
                                      <a:schemeClr val="tx1"/>
                                    </a:solidFill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zh-CN" alt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0258421"/>
                      </a:ext>
                    </a:extLst>
                  </a:tr>
                  <a:tr h="45091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CN" sz="1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Ξ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bSup>
                                <m:sSubSup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altLang="zh-CN" sz="1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𝛯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+2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bSup>
                                <m:sSubSup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CN" sz="1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Ξ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altLang="zh-CN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+…</m:t>
                              </m:r>
                            </m:oMath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505239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>
                <a:extLst>
                  <a:ext uri="{FF2B5EF4-FFF2-40B4-BE49-F238E27FC236}">
                    <a16:creationId xmlns:a16="http://schemas.microsoft.com/office/drawing/2014/main" id="{080C4184-0324-0F1D-01A3-BBB06099F7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17082357"/>
                  </p:ext>
                </p:extLst>
              </p:nvPr>
            </p:nvGraphicFramePr>
            <p:xfrm>
              <a:off x="8423434" y="3053626"/>
              <a:ext cx="3326606" cy="131076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6606">
                      <a:extLst>
                        <a:ext uri="{9D8B030D-6E8A-4147-A177-3AD203B41FA5}">
                          <a16:colId xmlns:a16="http://schemas.microsoft.com/office/drawing/2014/main" val="380882895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380" t="-3448" r="-380" b="-2724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7945031"/>
                      </a:ext>
                    </a:extLst>
                  </a:tr>
                  <a:tr h="47250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380" t="-78947" r="-380" b="-1078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0258421"/>
                      </a:ext>
                    </a:extLst>
                  </a:tr>
                  <a:tr h="47250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380" t="-183784" r="-380" b="-108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052392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C3FD97F4-64AB-4F5C-A328-0782F8BBEC4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096828" y="3476533"/>
              <a:ext cx="3326606" cy="86429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6606">
                      <a:extLst>
                        <a:ext uri="{9D8B030D-6E8A-4147-A177-3AD203B41FA5}">
                          <a16:colId xmlns:a16="http://schemas.microsoft.com/office/drawing/2014/main" val="160533620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𝑠𝑠𝑐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0285015"/>
                      </a:ext>
                    </a:extLst>
                  </a:tr>
                  <a:tr h="4475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sub>
                                    <m:sup>
                                      <m: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bSup>
                                </m:sub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zh-CN" b="0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88709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C3FD97F4-64AB-4F5C-A328-0782F8BBEC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9814666"/>
                  </p:ext>
                </p:extLst>
              </p:nvPr>
            </p:nvGraphicFramePr>
            <p:xfrm>
              <a:off x="5096828" y="3476533"/>
              <a:ext cx="3326606" cy="86429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6606">
                      <a:extLst>
                        <a:ext uri="{9D8B030D-6E8A-4147-A177-3AD203B41FA5}">
                          <a16:colId xmlns:a16="http://schemas.microsoft.com/office/drawing/2014/main" val="1605336202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80" r="-380" b="-1448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0285015"/>
                      </a:ext>
                    </a:extLst>
                  </a:tr>
                  <a:tr h="49853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80" t="-72500" r="-380" b="-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887095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表格 13">
                <a:extLst>
                  <a:ext uri="{FF2B5EF4-FFF2-40B4-BE49-F238E27FC236}">
                    <a16:creationId xmlns:a16="http://schemas.microsoft.com/office/drawing/2014/main" id="{D53EE4DA-4DC0-2463-B61C-E56EDBEC6B3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424146" y="1598876"/>
              <a:ext cx="3326606" cy="137997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6606">
                      <a:extLst>
                        <a:ext uri="{9D8B030D-6E8A-4147-A177-3AD203B41FA5}">
                          <a16:colId xmlns:a16="http://schemas.microsoft.com/office/drawing/2014/main" val="2290883916"/>
                        </a:ext>
                      </a:extLst>
                    </a:gridCol>
                  </a:tblGrid>
                  <a:tr h="37147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sub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𝑢𝑑𝑐</m:t>
                                </m:r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1530706"/>
                      </a:ext>
                    </a:extLst>
                  </a:tr>
                  <a:tr h="50425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sub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zh-CN" b="0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77934547"/>
                      </a:ext>
                    </a:extLst>
                  </a:tr>
                  <a:tr h="50425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sub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zh-CN" b="0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𝜇𝜈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𝜇𝜈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3185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表格 13">
                <a:extLst>
                  <a:ext uri="{FF2B5EF4-FFF2-40B4-BE49-F238E27FC236}">
                    <a16:creationId xmlns:a16="http://schemas.microsoft.com/office/drawing/2014/main" id="{D53EE4DA-4DC0-2463-B61C-E56EDBEC6B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5563570"/>
                  </p:ext>
                </p:extLst>
              </p:nvPr>
            </p:nvGraphicFramePr>
            <p:xfrm>
              <a:off x="8424146" y="1598876"/>
              <a:ext cx="3326606" cy="137997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26606">
                      <a:extLst>
                        <a:ext uri="{9D8B030D-6E8A-4147-A177-3AD203B41FA5}">
                          <a16:colId xmlns:a16="http://schemas.microsoft.com/office/drawing/2014/main" val="2290883916"/>
                        </a:ext>
                      </a:extLst>
                    </a:gridCol>
                  </a:tblGrid>
                  <a:tr h="37147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80" r="-380" b="-27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1530706"/>
                      </a:ext>
                    </a:extLst>
                  </a:tr>
                  <a:tr h="50425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80" t="-75000" r="-380" b="-10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7934547"/>
                      </a:ext>
                    </a:extLst>
                  </a:tr>
                  <a:tr h="50425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80" t="-175000" r="-380" b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831853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 Box 3">
            <a:extLst>
              <a:ext uri="{FF2B5EF4-FFF2-40B4-BE49-F238E27FC236}">
                <a16:creationId xmlns:a16="http://schemas.microsoft.com/office/drawing/2014/main" id="{39F2ABFC-8A5B-30E7-8C3B-E3D7586D4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0740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Charmed baryon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5E2E2F16-FDE9-C5B2-6A3C-6245BF5E7E2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198F10D7-5B95-55C8-CA28-5269628BA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64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7642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16078" y="1089039"/>
            <a:ext cx="5431155" cy="46799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Phys. Rev. D98 (2018) 074512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PhysRevD.91(2015) 054507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file"/>
              </a:rPr>
              <a:t>Eur. Phys. J. C 84 (2024) 506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file"/>
              </a:rPr>
              <a:t>Phys. Rev. D92 (2015) 034517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[5]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Phys.Rev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. D86 (2012) 054510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[6]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file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file"/>
              </a:rPr>
              <a:t>Phys.Rev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file"/>
              </a:rPr>
              <a:t>. D85 (2012) 114506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[7]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file"/>
              </a:rPr>
              <a:t>JHEP 12 (2017) 008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[8]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file"/>
              </a:rPr>
              <a:t>Phys.Rev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file"/>
              </a:rPr>
              <a:t>. D82 (2010) 114504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[9]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file"/>
              </a:rPr>
              <a:t>Phys.Rev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file"/>
              </a:rPr>
              <a:t>. D84 (2011) 114505</a:t>
            </a: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hlinkClick r:id="rId11" action="ppaction://hlinkfile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682870E-19D8-6E7E-B248-932E76587B29}"/>
              </a:ext>
            </a:extLst>
          </p:cNvPr>
          <p:cNvSpPr txBox="1"/>
          <p:nvPr/>
        </p:nvSpPr>
        <p:spPr>
          <a:xfrm>
            <a:off x="5976002" y="1741935"/>
            <a:ext cx="4379927" cy="337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[10]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file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file"/>
              </a:rPr>
              <a:t>Phys.Rev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file"/>
              </a:rPr>
              <a:t>. D82 (2010) 114506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[11]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file"/>
              </a:rPr>
              <a:t>Phys. Rev. D96 (2017) 054514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[12]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15" action="ppaction://hlinkfile"/>
              </a:rPr>
              <a:t> Phys. Rev. D 107 (2023) 094516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[13]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16" action="ppaction://hlinkfile"/>
              </a:rPr>
              <a:t>Phys. Rev. D 104 (2021) 034505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[14]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17" action="ppaction://hlinkfile"/>
              </a:rPr>
              <a:t> Phys. Rev. Lett. 118 (2017) 082001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[15]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18" action="ppaction://hlinkfile"/>
              </a:rPr>
              <a:t>Chin. Phys. C 46 (2022) 011002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[16]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19" action="ppaction://hlinkfile"/>
              </a:rPr>
              <a:t> Phys. Rev. D97 (2018) 034511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[17]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20" action="ppaction://hlinkfile"/>
              </a:rPr>
              <a:t>Phys. Rev. D 105 (2022) 054511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979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2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3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2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85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0" y="6027003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0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44075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34166" y="4870580"/>
            <a:ext cx="98262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891110" y="6027860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00200">
                  <a:spcBef>
                    <a:spcPct val="0"/>
                  </a:spcBef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110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51774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504284F-9940-7933-9A6F-50C0DF89577A}"/>
              </a:ext>
            </a:extLst>
          </p:cNvPr>
          <p:cNvSpPr/>
          <p:nvPr/>
        </p:nvSpPr>
        <p:spPr>
          <a:xfrm>
            <a:off x="4611182" y="57691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6D62300-49F4-8340-D64E-8E875E7B2A09}"/>
              </a:ext>
            </a:extLst>
          </p:cNvPr>
          <p:cNvSpPr/>
          <p:nvPr/>
        </p:nvSpPr>
        <p:spPr>
          <a:xfrm>
            <a:off x="4112290" y="6028028"/>
            <a:ext cx="1279874" cy="83099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37740D17-70AC-726A-79D9-D58C72772A01}"/>
              </a:ext>
            </a:extLst>
          </p:cNvPr>
          <p:cNvSpPr/>
          <p:nvPr/>
        </p:nvSpPr>
        <p:spPr>
          <a:xfrm>
            <a:off x="4498055" y="4870580"/>
            <a:ext cx="1984722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Wolfenstein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2FD60BF-4B8C-2794-10E8-BC5D1897E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307" y="1793139"/>
            <a:ext cx="9014638" cy="1635861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C6CEBBD1-AE0C-0DEF-65E3-98B6A6269C8F}"/>
              </a:ext>
            </a:extLst>
          </p:cNvPr>
          <p:cNvSpPr/>
          <p:nvPr/>
        </p:nvSpPr>
        <p:spPr>
          <a:xfrm>
            <a:off x="5534766" y="5765361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C292BDD-2BC2-06BE-ED6C-CFADF64F4491}"/>
                  </a:ext>
                </a:extLst>
              </p:cNvPr>
              <p:cNvSpPr txBox="1"/>
              <p:nvPr/>
            </p:nvSpPr>
            <p:spPr>
              <a:xfrm>
                <a:off x="4967523" y="3522180"/>
                <a:ext cx="163442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320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kumimoji="1" lang="en-US" altLang="zh-CN" sz="3200" b="0" i="1" smtClean="0">
                          <a:latin typeface="Cambria Math" panose="02040503050406030204" pitchFamily="18" charset="0"/>
                        </a:rPr>
                        <m:t>=0.22</m:t>
                      </m:r>
                    </m:oMath>
                  </m:oMathPara>
                </a14:m>
                <a:endParaRPr kumimoji="1" lang="zh-CN" altLang="en-US" sz="32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C292BDD-2BC2-06BE-ED6C-CFADF64F4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523" y="3522180"/>
                <a:ext cx="1634422" cy="492443"/>
              </a:xfrm>
              <a:prstGeom prst="rect">
                <a:avLst/>
              </a:prstGeom>
              <a:blipFill>
                <a:blip r:embed="rId5"/>
                <a:stretch>
                  <a:fillRect l="-5426" r="-5426" b="-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82D39449-DBC4-5277-9D13-0071B1775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7</a:t>
            </a:fld>
            <a:endParaRPr kumimoji="0" lang="zh-CN" altLang="en-US" sz="2800" dirty="0"/>
          </a:p>
        </p:txBody>
      </p:sp>
      <p:sp>
        <p:nvSpPr>
          <p:cNvPr id="19" name="Line 2">
            <a:extLst>
              <a:ext uri="{FF2B5EF4-FFF2-40B4-BE49-F238E27FC236}">
                <a16:creationId xmlns:a16="http://schemas.microsoft.com/office/drawing/2014/main" id="{4709F3DB-FD6E-AF8A-B5DF-2B15DEFF1D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9136CB5-AAE1-C05B-4839-F800AD4A4E99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</p:spTree>
    <p:extLst>
      <p:ext uri="{BB962C8B-B14F-4D97-AF65-F5344CB8AC3E}">
        <p14:creationId xmlns:p14="http://schemas.microsoft.com/office/powerpoint/2010/main" val="255247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6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7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6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89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4" y="6027003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4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44079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34170" y="4870580"/>
            <a:ext cx="98262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891114" y="6027860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00200">
                  <a:spcBef>
                    <a:spcPct val="0"/>
                  </a:spcBef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114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51778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504284F-9940-7933-9A6F-50C0DF89577A}"/>
              </a:ext>
            </a:extLst>
          </p:cNvPr>
          <p:cNvSpPr/>
          <p:nvPr/>
        </p:nvSpPr>
        <p:spPr>
          <a:xfrm>
            <a:off x="4611186" y="57691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6D62300-49F4-8340-D64E-8E875E7B2A09}"/>
              </a:ext>
            </a:extLst>
          </p:cNvPr>
          <p:cNvSpPr/>
          <p:nvPr/>
        </p:nvSpPr>
        <p:spPr>
          <a:xfrm>
            <a:off x="4112294" y="6028028"/>
            <a:ext cx="1279874" cy="83099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37740D17-70AC-726A-79D9-D58C72772A01}"/>
              </a:ext>
            </a:extLst>
          </p:cNvPr>
          <p:cNvSpPr/>
          <p:nvPr/>
        </p:nvSpPr>
        <p:spPr>
          <a:xfrm>
            <a:off x="4498059" y="4870580"/>
            <a:ext cx="1984722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Wolfenstein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5A0C1408-95B7-66D9-98E4-94F4BC183D42}"/>
              </a:ext>
            </a:extLst>
          </p:cNvPr>
          <p:cNvSpPr/>
          <p:nvPr/>
        </p:nvSpPr>
        <p:spPr>
          <a:xfrm>
            <a:off x="6707859" y="4860683"/>
            <a:ext cx="138941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HQET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6309679-E0FA-52C7-EAF9-6851E440EB12}"/>
              </a:ext>
            </a:extLst>
          </p:cNvPr>
          <p:cNvSpPr/>
          <p:nvPr/>
        </p:nvSpPr>
        <p:spPr>
          <a:xfrm>
            <a:off x="5534770" y="5765361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4D6BAC82-784D-75C0-2A84-46A6415B5AAA}"/>
              </a:ext>
            </a:extLst>
          </p:cNvPr>
          <p:cNvSpPr/>
          <p:nvPr/>
        </p:nvSpPr>
        <p:spPr>
          <a:xfrm>
            <a:off x="7221254" y="5788652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ABC4073-18E2-7DD9-50D4-BF98C581EF66}"/>
              </a:ext>
            </a:extLst>
          </p:cNvPr>
          <p:cNvSpPr txBox="1"/>
          <p:nvPr/>
        </p:nvSpPr>
        <p:spPr>
          <a:xfrm>
            <a:off x="7131819" y="2225760"/>
            <a:ext cx="48194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“Weak Decays of Heavy Mesons in the Static Quark Approximation”, Nathan </a:t>
            </a:r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Isgur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Mark B. Wise, </a:t>
            </a:r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Phys.Lett.B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232 (1989) 113-117</a:t>
            </a:r>
          </a:p>
          <a:p>
            <a:endParaRPr kumimoji="1"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“Weak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 form factors between heavy mesons”, Nathan </a:t>
            </a:r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Isgur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Mark B. Wise, </a:t>
            </a:r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Phys.Lett.B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237 (1990) 527-530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C2B0FB8-3269-27B3-F3EA-910724757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7"/>
          <a:stretch/>
        </p:blipFill>
        <p:spPr>
          <a:xfrm>
            <a:off x="1614365" y="1226239"/>
            <a:ext cx="5075585" cy="3065586"/>
          </a:xfrm>
          <a:prstGeom prst="rect">
            <a:avLst/>
          </a:prstGeom>
        </p:spPr>
      </p:pic>
      <p:sp>
        <p:nvSpPr>
          <p:cNvPr id="9" name="灯片编号占位符 4">
            <a:extLst>
              <a:ext uri="{FF2B5EF4-FFF2-40B4-BE49-F238E27FC236}">
                <a16:creationId xmlns:a16="http://schemas.microsoft.com/office/drawing/2014/main" id="{DA8560F1-0169-989B-46BD-DCFE55FB7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8</a:t>
            </a:fld>
            <a:endParaRPr kumimoji="0" lang="zh-CN" altLang="en-US" sz="28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D117DFD-83AC-1D75-8A79-A829FB384C7F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</p:spTree>
    <p:extLst>
      <p:ext uri="{BB962C8B-B14F-4D97-AF65-F5344CB8AC3E}">
        <p14:creationId xmlns:p14="http://schemas.microsoft.com/office/powerpoint/2010/main" val="3996820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6" y="5632616"/>
            <a:ext cx="10758488" cy="430869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7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6" y="4860684"/>
            <a:ext cx="114300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89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4" y="6027003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4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44079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34170" y="4870580"/>
            <a:ext cx="982624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891114" y="6027860"/>
                <a:ext cx="1143000" cy="830997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00200">
                  <a:spcBef>
                    <a:spcPct val="0"/>
                  </a:spcBef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114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51778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504284F-9940-7933-9A6F-50C0DF89577A}"/>
              </a:ext>
            </a:extLst>
          </p:cNvPr>
          <p:cNvSpPr/>
          <p:nvPr/>
        </p:nvSpPr>
        <p:spPr>
          <a:xfrm>
            <a:off x="4611186" y="57691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6D62300-49F4-8340-D64E-8E875E7B2A09}"/>
              </a:ext>
            </a:extLst>
          </p:cNvPr>
          <p:cNvSpPr/>
          <p:nvPr/>
        </p:nvSpPr>
        <p:spPr>
          <a:xfrm>
            <a:off x="4112294" y="6028028"/>
            <a:ext cx="1279874" cy="83099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37740D17-70AC-726A-79D9-D58C72772A01}"/>
              </a:ext>
            </a:extLst>
          </p:cNvPr>
          <p:cNvSpPr/>
          <p:nvPr/>
        </p:nvSpPr>
        <p:spPr>
          <a:xfrm>
            <a:off x="4498059" y="4870580"/>
            <a:ext cx="1984722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Wolfenstein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6309679-E0FA-52C7-EAF9-6851E440EB12}"/>
              </a:ext>
            </a:extLst>
          </p:cNvPr>
          <p:cNvSpPr/>
          <p:nvPr/>
        </p:nvSpPr>
        <p:spPr>
          <a:xfrm>
            <a:off x="5534770" y="5765361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90D7ED43-1EDF-CEDF-1899-900A70C5BAA0}"/>
              </a:ext>
            </a:extLst>
          </p:cNvPr>
          <p:cNvSpPr/>
          <p:nvPr/>
        </p:nvSpPr>
        <p:spPr>
          <a:xfrm>
            <a:off x="6707859" y="4860683"/>
            <a:ext cx="138941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HQET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5383EFC-2497-D86D-005E-EF19C9B9AC01}"/>
              </a:ext>
            </a:extLst>
          </p:cNvPr>
          <p:cNvSpPr/>
          <p:nvPr/>
        </p:nvSpPr>
        <p:spPr>
          <a:xfrm>
            <a:off x="7221254" y="5788652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F8595D34-AC22-C888-3304-F4D8AE6A5EBB}"/>
              </a:ext>
            </a:extLst>
          </p:cNvPr>
          <p:cNvSpPr/>
          <p:nvPr/>
        </p:nvSpPr>
        <p:spPr>
          <a:xfrm>
            <a:off x="8116320" y="6035921"/>
            <a:ext cx="1389410" cy="8220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B37B4E8D-EDA5-D53D-D318-D5794BC52953}"/>
              </a:ext>
            </a:extLst>
          </p:cNvPr>
          <p:cNvSpPr/>
          <p:nvPr/>
        </p:nvSpPr>
        <p:spPr>
          <a:xfrm>
            <a:off x="8722798" y="577072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E3C5BDE-5E77-FDE2-0A06-E8F49323B551}"/>
              </a:ext>
            </a:extLst>
          </p:cNvPr>
          <p:cNvSpPr txBox="1"/>
          <p:nvPr/>
        </p:nvSpPr>
        <p:spPr>
          <a:xfrm>
            <a:off x="8349879" y="4338070"/>
            <a:ext cx="3683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CDF, PRL</a:t>
            </a:r>
            <a:r>
              <a:rPr lang="zh-CN" altLang="en-US" dirty="0"/>
              <a:t> 74</a:t>
            </a:r>
            <a:r>
              <a:rPr lang="en-US" altLang="zh-CN" dirty="0"/>
              <a:t>, </a:t>
            </a:r>
            <a:r>
              <a:rPr lang="zh-CN" altLang="en-US" dirty="0"/>
              <a:t>2626</a:t>
            </a:r>
            <a:r>
              <a:rPr lang="en-US" altLang="zh-CN" dirty="0"/>
              <a:t>(1995)</a:t>
            </a:r>
            <a:endParaRPr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DCAD85E-7449-617A-26E1-8B7D73AD5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276" y="1166241"/>
            <a:ext cx="3310756" cy="315407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2366D66-B0AB-FF11-E314-A2A1EB1C6A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29" t="-3714" r="55446" b="64946"/>
          <a:stretch/>
        </p:blipFill>
        <p:spPr>
          <a:xfrm>
            <a:off x="1499561" y="1701677"/>
            <a:ext cx="3870001" cy="1573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3730558-74B9-5C72-9F4F-C282FB100655}"/>
                  </a:ext>
                </a:extLst>
              </p:cNvPr>
              <p:cNvSpPr txBox="1"/>
              <p:nvPr/>
            </p:nvSpPr>
            <p:spPr>
              <a:xfrm>
                <a:off x="982825" y="1654969"/>
                <a:ext cx="1862728" cy="375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3730558-74B9-5C72-9F4F-C282FB100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825" y="1654969"/>
                <a:ext cx="1862728" cy="3754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035143A-8328-48D8-F5F9-9282767F34B4}"/>
                  </a:ext>
                </a:extLst>
              </p:cNvPr>
              <p:cNvSpPr txBox="1"/>
              <p:nvPr/>
            </p:nvSpPr>
            <p:spPr>
              <a:xfrm>
                <a:off x="3792294" y="1651739"/>
                <a:ext cx="1862728" cy="375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035143A-8328-48D8-F5F9-9282767F3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294" y="1651739"/>
                <a:ext cx="1862728" cy="3754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76D96DEB-CB72-9224-9638-540BD6F93F23}"/>
                  </a:ext>
                </a:extLst>
              </p:cNvPr>
              <p:cNvSpPr txBox="1"/>
              <p:nvPr/>
            </p:nvSpPr>
            <p:spPr>
              <a:xfrm>
                <a:off x="1359852" y="2758871"/>
                <a:ext cx="10766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76D96DEB-CB72-9224-9638-540BD6F93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852" y="2758871"/>
                <a:ext cx="107669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14ED132-DFF3-6B65-1E6B-84871BF20414}"/>
                  </a:ext>
                </a:extLst>
              </p:cNvPr>
              <p:cNvSpPr txBox="1"/>
              <p:nvPr/>
            </p:nvSpPr>
            <p:spPr>
              <a:xfrm>
                <a:off x="2484327" y="3662105"/>
                <a:ext cx="1862728" cy="375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mixing </a:t>
                </a: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14ED132-DFF3-6B65-1E6B-84871BF20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327" y="3662105"/>
                <a:ext cx="1862728" cy="375424"/>
              </a:xfrm>
              <a:prstGeom prst="rect">
                <a:avLst/>
              </a:prstGeom>
              <a:blipFill>
                <a:blip r:embed="rId9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09F4ACD-6329-AE11-F5A7-EB44326153A7}"/>
                  </a:ext>
                </a:extLst>
              </p:cNvPr>
              <p:cNvSpPr txBox="1"/>
              <p:nvPr/>
            </p:nvSpPr>
            <p:spPr>
              <a:xfrm>
                <a:off x="4224032" y="2743278"/>
                <a:ext cx="10766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09F4ACD-6329-AE11-F5A7-EB4432615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032" y="2743278"/>
                <a:ext cx="107669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灯片编号占位符 4">
            <a:extLst>
              <a:ext uri="{FF2B5EF4-FFF2-40B4-BE49-F238E27FC236}">
                <a16:creationId xmlns:a16="http://schemas.microsoft.com/office/drawing/2014/main" id="{3E83A6F7-4A7D-D48B-0264-283B1365B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9</a:t>
            </a:fld>
            <a:endParaRPr kumimoji="0" lang="zh-CN" altLang="en-US" sz="28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957B650-A821-7FC5-9935-F411D6BB1DA7}"/>
              </a:ext>
            </a:extLst>
          </p:cNvPr>
          <p:cNvSpPr txBox="1"/>
          <p:nvPr/>
        </p:nvSpPr>
        <p:spPr>
          <a:xfrm>
            <a:off x="560338" y="148184"/>
            <a:ext cx="442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重味物理的部分历史</a:t>
            </a:r>
          </a:p>
        </p:txBody>
      </p:sp>
    </p:spTree>
    <p:extLst>
      <p:ext uri="{BB962C8B-B14F-4D97-AF65-F5344CB8AC3E}">
        <p14:creationId xmlns:p14="http://schemas.microsoft.com/office/powerpoint/2010/main" val="40322696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35*240"/>
  <p:tag name="TABLE_ENDDRAG_RECT" val="12*98*635*240"/>
</p:tagLst>
</file>

<file path=ppt/tags/tag3.xml><?xml version="1.0" encoding="utf-8"?>
<p:tagLst xmlns:p="http://schemas.openxmlformats.org/presentationml/2006/main">
  <p:tag name="TABLE_ENDDRAG_ORIGIN_RECT" val="635*240"/>
  <p:tag name="TABLE_ENDDRAG_RECT" val="12*98*635*24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4886</TotalTime>
  <Words>4199</Words>
  <Application>Microsoft Macintosh PowerPoint</Application>
  <PresentationFormat>宽屏</PresentationFormat>
  <Paragraphs>780</Paragraphs>
  <Slides>65</Slides>
  <Notes>3</Notes>
  <HiddenSlides>6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65</vt:i4>
      </vt:variant>
    </vt:vector>
  </HeadingPairs>
  <TitlesOfParts>
    <vt:vector size="81" baseType="lpstr">
      <vt:lpstr>等线</vt:lpstr>
      <vt:lpstr>宋体</vt:lpstr>
      <vt:lpstr>宋体</vt:lpstr>
      <vt:lpstr>Microsoft YaHei</vt:lpstr>
      <vt:lpstr>Adobe 黑体 Std R</vt:lpstr>
      <vt:lpstr>DejaVu Math TeX Gyre</vt:lpstr>
      <vt:lpstr>Inter</vt:lpstr>
      <vt:lpstr>PingFang SC</vt:lpstr>
      <vt:lpstr>Times New Roman Regular</vt:lpstr>
      <vt:lpstr>Arial</vt:lpstr>
      <vt:lpstr>Calibri</vt:lpstr>
      <vt:lpstr>Cambria Math</vt:lpstr>
      <vt:lpstr>Menlo</vt:lpstr>
      <vt:lpstr>Times New Roman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PhysMaster：极致“广度+深度”探索</vt:lpstr>
      <vt:lpstr>PhysMaster：极致“广度+深度”探索</vt:lpstr>
      <vt:lpstr>PhysMaster：输入自然语言描述</vt:lpstr>
      <vt:lpstr>PhysMaster：多维度数据的高效化处理</vt:lpstr>
      <vt:lpstr>PhysMaster：高复杂度流程的全链条实现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谭金鑫</dc:creator>
  <cp:lastModifiedBy>Wei Wang</cp:lastModifiedBy>
  <cp:revision>404</cp:revision>
  <cp:lastPrinted>2025-09-22T03:30:56Z</cp:lastPrinted>
  <dcterms:created xsi:type="dcterms:W3CDTF">2023-08-09T12:44:00Z</dcterms:created>
  <dcterms:modified xsi:type="dcterms:W3CDTF">2026-03-13T06:31:46Z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04D5635234C1442D91E7CE04D0EF035A_12</vt:lpwstr>
  </property>
</Properties>
</file>