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21"/>
  </p:notesMasterIdLst>
  <p:sldIdLst>
    <p:sldId id="283" r:id="rId2"/>
    <p:sldId id="284" r:id="rId3"/>
    <p:sldId id="291" r:id="rId4"/>
    <p:sldId id="260" r:id="rId5"/>
    <p:sldId id="299" r:id="rId6"/>
    <p:sldId id="296" r:id="rId7"/>
    <p:sldId id="292" r:id="rId8"/>
    <p:sldId id="295" r:id="rId9"/>
    <p:sldId id="297" r:id="rId10"/>
    <p:sldId id="279" r:id="rId11"/>
    <p:sldId id="289" r:id="rId12"/>
    <p:sldId id="273" r:id="rId13"/>
    <p:sldId id="288" r:id="rId14"/>
    <p:sldId id="287" r:id="rId15"/>
    <p:sldId id="290" r:id="rId16"/>
    <p:sldId id="285" r:id="rId17"/>
    <p:sldId id="298" r:id="rId18"/>
    <p:sldId id="294" r:id="rId19"/>
    <p:sldId id="269" r:id="rId20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03" autoAdjust="0"/>
    <p:restoredTop sz="94660"/>
  </p:normalViewPr>
  <p:slideViewPr>
    <p:cSldViewPr snapToGrid="0">
      <p:cViewPr varScale="1">
        <p:scale>
          <a:sx n="71" d="100"/>
          <a:sy n="71" d="100"/>
        </p:scale>
        <p:origin x="6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C1E90E-D3D5-4A5E-AAAC-80058441310A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0488D6-2261-4456-A436-F97D3CD21DD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891099"/>
            <a:ext cx="9144000" cy="1134583"/>
          </a:xfrm>
        </p:spPr>
        <p:txBody>
          <a:bodyPr anchor="b">
            <a:normAutofit/>
          </a:bodyPr>
          <a:lstStyle>
            <a:lvl1pPr algn="ctr">
              <a:defRPr sz="5400" b="1">
                <a:solidFill>
                  <a:srgbClr val="FF0000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489158" y="3602038"/>
            <a:ext cx="5651404" cy="481822"/>
          </a:xfrm>
        </p:spPr>
        <p:txBody>
          <a:bodyPr>
            <a:noAutofit/>
          </a:bodyPr>
          <a:lstStyle>
            <a:lvl1pPr marL="0" indent="0" algn="ctr">
              <a:buNone/>
              <a:defRPr sz="32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CF2A-855F-417A-9010-9D687790216F}" type="datetime1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4BE1F-5F20-4BDF-AE9B-7772EF22785E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1667233" y="1100653"/>
            <a:ext cx="101271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>
            <a:off x="457200" y="6256421"/>
            <a:ext cx="1133718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56" y="27242"/>
            <a:ext cx="1399100" cy="14325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825362" y="1240972"/>
            <a:ext cx="9969023" cy="4709503"/>
          </a:xfrm>
        </p:spPr>
        <p:txBody>
          <a:bodyPr anchor="b">
            <a:normAutofit/>
          </a:bodyPr>
          <a:lstStyle>
            <a:lvl1pPr algn="ctr">
              <a:defRPr sz="3200" b="1">
                <a:solidFill>
                  <a:srgbClr val="7030A0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br>
              <a:rPr lang="en-US" altLang="zh-CN" dirty="0"/>
            </a:br>
            <a:br>
              <a:rPr lang="en-US" altLang="zh-CN" dirty="0"/>
            </a:br>
            <a:br>
              <a:rPr lang="en-US" altLang="zh-CN" dirty="0"/>
            </a:br>
            <a:br>
              <a:rPr lang="en-US" altLang="zh-CN" dirty="0"/>
            </a:br>
            <a:br>
              <a:rPr lang="en-US" altLang="zh-CN" dirty="0"/>
            </a:br>
            <a:br>
              <a:rPr lang="en-US" altLang="zh-CN" dirty="0"/>
            </a:br>
            <a:br>
              <a:rPr lang="en-US" altLang="zh-CN" dirty="0"/>
            </a:br>
            <a:br>
              <a:rPr lang="en-US" altLang="zh-CN" dirty="0"/>
            </a:b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043A5-3C55-4CE3-9469-B51054B4E5AB}" type="datetime1">
              <a:rPr lang="zh-CN" altLang="en-US" smtClean="0"/>
              <a:t>2026/10/19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4BE1F-5F20-4BDF-AE9B-7772EF22785E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1711921" y="907525"/>
            <a:ext cx="101271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>
            <a:off x="457200" y="6256421"/>
            <a:ext cx="1133718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56" y="27242"/>
            <a:ext cx="1399100" cy="1432528"/>
          </a:xfrm>
          <a:prstGeom prst="rect">
            <a:avLst/>
          </a:prstGeom>
        </p:spPr>
      </p:pic>
      <p:sp>
        <p:nvSpPr>
          <p:cNvPr id="12" name="副标题 2"/>
          <p:cNvSpPr>
            <a:spLocks noGrp="1"/>
          </p:cNvSpPr>
          <p:nvPr>
            <p:ph type="subTitle" idx="1"/>
          </p:nvPr>
        </p:nvSpPr>
        <p:spPr>
          <a:xfrm>
            <a:off x="1754950" y="375739"/>
            <a:ext cx="6320935" cy="481822"/>
          </a:xfrm>
        </p:spPr>
        <p:txBody>
          <a:bodyPr>
            <a:noAutofit/>
          </a:bodyPr>
          <a:lstStyle>
            <a:lvl1pPr marL="0" indent="0" algn="ctr">
              <a:buNone/>
              <a:defRPr sz="3600" b="1">
                <a:solidFill>
                  <a:srgbClr val="00B05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E7D6F-8BBA-4822-8B47-869C777557D1}" type="datetime1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4BE1F-5F20-4BDF-AE9B-7772EF22785E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1711921" y="907525"/>
            <a:ext cx="101271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>
            <a:off x="457200" y="6256421"/>
            <a:ext cx="1133718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56" y="27242"/>
            <a:ext cx="1399100" cy="1432528"/>
          </a:xfrm>
          <a:prstGeom prst="rect">
            <a:avLst/>
          </a:prstGeom>
        </p:spPr>
      </p:pic>
      <p:sp>
        <p:nvSpPr>
          <p:cNvPr id="10" name="副标题 2"/>
          <p:cNvSpPr>
            <a:spLocks noGrp="1"/>
          </p:cNvSpPr>
          <p:nvPr>
            <p:ph type="subTitle" idx="1"/>
          </p:nvPr>
        </p:nvSpPr>
        <p:spPr>
          <a:xfrm>
            <a:off x="1754950" y="375739"/>
            <a:ext cx="6320935" cy="481822"/>
          </a:xfrm>
        </p:spPr>
        <p:txBody>
          <a:bodyPr>
            <a:noAutofit/>
          </a:bodyPr>
          <a:lstStyle>
            <a:lvl1pPr marL="0" indent="0" algn="ctr">
              <a:buNone/>
              <a:defRPr sz="3600" b="1">
                <a:solidFill>
                  <a:srgbClr val="00B05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33BBA-CAF0-4B54-9782-A4E0EC70F60E}" type="datetime1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04BE1F-5F20-4BDF-AE9B-7772EF22785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1.png"/><Relationship Id="rId7" Type="http://schemas.openxmlformats.org/officeDocument/2006/relationships/image" Target="../media/image3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2.png"/><Relationship Id="rId7" Type="http://schemas.openxmlformats.org/officeDocument/2006/relationships/image" Target="../media/image4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0.png"/><Relationship Id="rId5" Type="http://schemas.openxmlformats.org/officeDocument/2006/relationships/image" Target="../media/image241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10.png"/><Relationship Id="rId7" Type="http://schemas.openxmlformats.org/officeDocument/2006/relationships/image" Target="../media/image5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0.png"/><Relationship Id="rId5" Type="http://schemas.openxmlformats.org/officeDocument/2006/relationships/image" Target="../media/image53.png"/><Relationship Id="rId4" Type="http://schemas.openxmlformats.org/officeDocument/2006/relationships/image" Target="../media/image2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7.png"/><Relationship Id="rId4" Type="http://schemas.openxmlformats.org/officeDocument/2006/relationships/image" Target="../media/image30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0.png"/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Relationship Id="rId9" Type="http://schemas.openxmlformats.org/officeDocument/2006/relationships/image" Target="../media/image6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0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1221E33-BA74-F1F8-624D-5D1B669FA3A7}"/>
              </a:ext>
            </a:extLst>
          </p:cNvPr>
          <p:cNvSpPr txBox="1"/>
          <p:nvPr/>
        </p:nvSpPr>
        <p:spPr>
          <a:xfrm>
            <a:off x="4495892" y="6330278"/>
            <a:ext cx="3001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2026.10.20 @ CCNU</a:t>
            </a:r>
            <a:endParaRPr lang="en-US" altLang="zh-CN" sz="2400" b="1" u="sng" dirty="0">
              <a:solidFill>
                <a:schemeClr val="tx1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FE47831-1D78-EAF0-6115-4C97E9E43387}"/>
              </a:ext>
            </a:extLst>
          </p:cNvPr>
          <p:cNvSpPr txBox="1"/>
          <p:nvPr/>
        </p:nvSpPr>
        <p:spPr>
          <a:xfrm>
            <a:off x="1978550" y="1858000"/>
            <a:ext cx="89945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</a:rPr>
              <a:t>Dilepton emission as a novel probe of QCD critical point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2CA842B1-20FD-5F94-C5EF-B6FAA60E72BB}"/>
              </a:ext>
            </a:extLst>
          </p:cNvPr>
          <p:cNvSpPr txBox="1"/>
          <p:nvPr/>
        </p:nvSpPr>
        <p:spPr>
          <a:xfrm>
            <a:off x="3272178" y="3426639"/>
            <a:ext cx="5962564" cy="12003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>
                <a:solidFill>
                  <a:srgbClr val="0070C0"/>
                </a:solidFill>
                <a:latin typeface="+mn-ea"/>
              </a:rPr>
              <a:t>Gaoqing Cao</a:t>
            </a:r>
          </a:p>
          <a:p>
            <a:r>
              <a:rPr lang="en-US" altLang="zh-CN" sz="2800" dirty="0">
                <a:solidFill>
                  <a:schemeClr val="accent2"/>
                </a:solidFill>
              </a:rPr>
              <a:t>Sun Yat-sen University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36DA14C-81E2-7D7D-0346-8933DDA93E74}"/>
              </a:ext>
            </a:extLst>
          </p:cNvPr>
          <p:cNvSpPr txBox="1"/>
          <p:nvPr/>
        </p:nvSpPr>
        <p:spPr>
          <a:xfrm>
            <a:off x="2832859" y="5000000"/>
            <a:ext cx="70439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+mn-ea"/>
              </a:rPr>
              <a:t>Collaborators: </a:t>
            </a:r>
            <a:r>
              <a:rPr lang="en-US" altLang="zh-CN" sz="2800" b="1" dirty="0">
                <a:solidFill>
                  <a:srgbClr val="0070C0"/>
                </a:solidFill>
                <a:latin typeface="+mn-ea"/>
              </a:rPr>
              <a:t>Xiaofeng Luo </a:t>
            </a:r>
            <a:r>
              <a:rPr lang="en-US" altLang="zh-CN" sz="2800" b="1" dirty="0">
                <a:latin typeface="+mn-ea"/>
              </a:rPr>
              <a:t>and</a:t>
            </a:r>
            <a:r>
              <a:rPr lang="en-US" altLang="zh-CN" sz="2800" b="1" dirty="0">
                <a:solidFill>
                  <a:srgbClr val="0070C0"/>
                </a:solidFill>
                <a:latin typeface="+mn-ea"/>
              </a:rPr>
              <a:t> </a:t>
            </a:r>
            <a:r>
              <a:rPr lang="en-US" altLang="zh-CN" sz="2800" b="1" dirty="0" err="1">
                <a:solidFill>
                  <a:srgbClr val="0070C0"/>
                </a:solidFill>
                <a:latin typeface="+mn-ea"/>
              </a:rPr>
              <a:t>Weijie</a:t>
            </a:r>
            <a:r>
              <a:rPr lang="en-US" altLang="zh-CN" sz="2800" b="1" dirty="0">
                <a:solidFill>
                  <a:srgbClr val="0070C0"/>
                </a:solidFill>
                <a:latin typeface="+mn-ea"/>
              </a:rPr>
              <a:t> Fu</a:t>
            </a:r>
            <a:endParaRPr lang="zh-CN" altLang="en-US" sz="2800" b="1" dirty="0">
              <a:solidFill>
                <a:srgbClr val="0070C0"/>
              </a:solidFill>
              <a:latin typeface="+mn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E2CEC1A-02C5-02DE-6B69-04E999CFDEC0}"/>
              </a:ext>
            </a:extLst>
          </p:cNvPr>
          <p:cNvSpPr txBox="1"/>
          <p:nvPr/>
        </p:nvSpPr>
        <p:spPr>
          <a:xfrm>
            <a:off x="3998220" y="5665419"/>
            <a:ext cx="47131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altLang="zh-CN" sz="2400" b="1" u="sng" dirty="0" err="1">
                <a:solidFill>
                  <a:srgbClr val="00B050"/>
                </a:solidFill>
              </a:rPr>
              <a:t>Phys.Rev.D</a:t>
            </a:r>
            <a:r>
              <a:rPr lang="en-US" altLang="zh-CN" sz="2400" b="1" u="sng" dirty="0">
                <a:solidFill>
                  <a:srgbClr val="00B050"/>
                </a:solidFill>
              </a:rPr>
              <a:t> 114 (2026) 5, 054041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957C3-43A6-46A4-9A39-AF8C14778E13}" type="datetime1">
              <a:rPr lang="zh-CN" altLang="en-US" smtClean="0"/>
              <a:t>2026/10/19</a:t>
            </a:fld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4BE1F-5F20-4BDF-AE9B-7772EF22785E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824218" y="174625"/>
            <a:ext cx="1757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0070C0"/>
                </a:solidFill>
              </a:rPr>
              <a:t>Outline</a:t>
            </a:r>
            <a:endParaRPr lang="zh-CN" altLang="en-US" sz="3600" b="1" dirty="0">
              <a:solidFill>
                <a:srgbClr val="0070C0"/>
              </a:solidFill>
            </a:endParaRPr>
          </a:p>
        </p:txBody>
      </p:sp>
      <p:sp>
        <p:nvSpPr>
          <p:cNvPr id="4" name="文本框 16">
            <a:extLst>
              <a:ext uri="{FF2B5EF4-FFF2-40B4-BE49-F238E27FC236}">
                <a16:creationId xmlns:a16="http://schemas.microsoft.com/office/drawing/2014/main" id="{58688879-B9AE-1E79-3425-2FDBBC5CBDDE}"/>
              </a:ext>
            </a:extLst>
          </p:cNvPr>
          <p:cNvSpPr txBox="1"/>
          <p:nvPr/>
        </p:nvSpPr>
        <p:spPr>
          <a:xfrm>
            <a:off x="2278428" y="1556183"/>
            <a:ext cx="8592142" cy="3904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u"/>
            </a:pPr>
            <a:r>
              <a:rPr lang="en-US" altLang="zh-CN" sz="2800" b="1" dirty="0">
                <a:solidFill>
                  <a:srgbClr val="7030A0"/>
                </a:solidFill>
              </a:rPr>
              <a:t> QCD phase diagram and critical point</a:t>
            </a: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u"/>
            </a:pPr>
            <a:r>
              <a:rPr lang="en-US" altLang="zh-CN" sz="2800" b="1" dirty="0">
                <a:solidFill>
                  <a:srgbClr val="7030A0"/>
                </a:solidFill>
              </a:rPr>
              <a:t> Extended Polyakov-quark-meson model</a:t>
            </a: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u"/>
            </a:pPr>
            <a:r>
              <a:rPr lang="en-US" altLang="zh-CN" sz="2800" b="1" dirty="0">
                <a:solidFill>
                  <a:srgbClr val="7030A0"/>
                </a:solidFill>
              </a:rPr>
              <a:t> Dilepton emission rate</a:t>
            </a: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u"/>
            </a:pPr>
            <a:r>
              <a:rPr lang="en-US" altLang="zh-CN" sz="2800" b="1" dirty="0">
                <a:solidFill>
                  <a:srgbClr val="7030A0"/>
                </a:solidFill>
              </a:rPr>
              <a:t> Integrated dilepton emission rate and moments</a:t>
            </a: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u"/>
            </a:pPr>
            <a:r>
              <a:rPr lang="en-US" altLang="zh-CN" sz="2800" b="1" dirty="0">
                <a:solidFill>
                  <a:srgbClr val="7030A0"/>
                </a:solidFill>
              </a:rPr>
              <a:t> Experimental observables</a:t>
            </a: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u"/>
            </a:pPr>
            <a:r>
              <a:rPr lang="en-US" altLang="zh-CN" sz="2800" b="1" dirty="0">
                <a:solidFill>
                  <a:srgbClr val="7030A0"/>
                </a:solidFill>
              </a:rPr>
              <a:t> Summary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DEC9A-D0BB-31CA-A77E-429346F87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FC4D466-C89F-B041-7593-07648FF15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73020-D1E5-4448-9FA1-7645B1767CCE}" type="datetime1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764CF56-9C57-E64E-D4E1-6B8F76834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4BE1F-5F20-4BDF-AE9B-7772EF22785E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3" name="文本框 5">
            <a:extLst>
              <a:ext uri="{FF2B5EF4-FFF2-40B4-BE49-F238E27FC236}">
                <a16:creationId xmlns:a16="http://schemas.microsoft.com/office/drawing/2014/main" id="{75353440-54E2-5E95-A464-B63DEFC506CF}"/>
              </a:ext>
            </a:extLst>
          </p:cNvPr>
          <p:cNvSpPr txBox="1"/>
          <p:nvPr/>
        </p:nvSpPr>
        <p:spPr>
          <a:xfrm>
            <a:off x="1778004" y="189090"/>
            <a:ext cx="8724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dirty="0">
                <a:solidFill>
                  <a:srgbClr val="7030A0"/>
                </a:solidFill>
              </a:rPr>
              <a:t>Critical point and baryon number fluctuations</a:t>
            </a:r>
            <a:endParaRPr lang="zh-CN" altLang="en-US" sz="3200" b="1" dirty="0">
              <a:solidFill>
                <a:srgbClr val="00B050"/>
              </a:solidFill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752474D5-CD82-6A58-5E06-4E503F1FD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200" y="1131316"/>
            <a:ext cx="3997924" cy="2457850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58D5A93A-5A6C-55BD-57EF-7BB579E54413}"/>
              </a:ext>
            </a:extLst>
          </p:cNvPr>
          <p:cNvSpPr txBox="1"/>
          <p:nvPr/>
        </p:nvSpPr>
        <p:spPr>
          <a:xfrm>
            <a:off x="7902521" y="919431"/>
            <a:ext cx="28954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u="sng" dirty="0">
                <a:solidFill>
                  <a:srgbClr val="00B050"/>
                </a:solidFill>
              </a:rPr>
              <a:t>M. A. </a:t>
            </a:r>
            <a:r>
              <a:rPr lang="en-US" altLang="zh-CN" sz="1600" b="1" u="sng" dirty="0" err="1">
                <a:solidFill>
                  <a:srgbClr val="00B050"/>
                </a:solidFill>
              </a:rPr>
              <a:t>Stephanov</a:t>
            </a:r>
            <a:r>
              <a:rPr lang="en-US" altLang="zh-CN" sz="1600" b="1" u="sng" dirty="0">
                <a:solidFill>
                  <a:srgbClr val="00B050"/>
                </a:solidFill>
              </a:rPr>
              <a:t>, PRL (2011)</a:t>
            </a:r>
            <a:endParaRPr lang="zh-CN" altLang="en-US" sz="1600" b="1" u="sng" dirty="0">
              <a:solidFill>
                <a:srgbClr val="00B050"/>
              </a:solidFill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521A0312-25D1-7E7D-AA63-3619E59586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4714" y="3716249"/>
            <a:ext cx="3699410" cy="2536681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CE4D9E3A-0BE1-6330-00BE-2E97E2FBFBDB}"/>
              </a:ext>
            </a:extLst>
          </p:cNvPr>
          <p:cNvSpPr txBox="1"/>
          <p:nvPr/>
        </p:nvSpPr>
        <p:spPr>
          <a:xfrm>
            <a:off x="8242758" y="3523309"/>
            <a:ext cx="24858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u="sng" dirty="0">
                <a:solidFill>
                  <a:srgbClr val="00B050"/>
                </a:solidFill>
              </a:rPr>
              <a:t>W. Fu et. al., PRD (2025)</a:t>
            </a:r>
            <a:endParaRPr lang="zh-CN" altLang="en-US" sz="1600" b="1" u="sng" dirty="0">
              <a:solidFill>
                <a:srgbClr val="00B050"/>
              </a:solidFill>
            </a:endParaRP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1ADF827A-E476-F0B6-7AC5-E0192F8105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644" y="1231364"/>
            <a:ext cx="5083651" cy="4715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261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73020-D1E5-4448-9FA1-7645B1767CCE}" type="datetime1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4BE1F-5F20-4BDF-AE9B-7772EF22785E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CE3C77F-734F-419B-66BB-0A04D8F48207}"/>
              </a:ext>
            </a:extLst>
          </p:cNvPr>
          <p:cNvSpPr txBox="1"/>
          <p:nvPr/>
        </p:nvSpPr>
        <p:spPr>
          <a:xfrm>
            <a:off x="1914859" y="1032768"/>
            <a:ext cx="45207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Probes of quark-gluon plasma:</a:t>
            </a:r>
            <a:endParaRPr lang="zh-CN" altLang="en-US" sz="2400" b="1" dirty="0"/>
          </a:p>
        </p:txBody>
      </p:sp>
      <p:sp>
        <p:nvSpPr>
          <p:cNvPr id="5" name="文本框 5">
            <a:extLst>
              <a:ext uri="{FF2B5EF4-FFF2-40B4-BE49-F238E27FC236}">
                <a16:creationId xmlns:a16="http://schemas.microsoft.com/office/drawing/2014/main" id="{23FB4AA7-270F-55C0-FB30-833E7287BA18}"/>
              </a:ext>
            </a:extLst>
          </p:cNvPr>
          <p:cNvSpPr txBox="1"/>
          <p:nvPr/>
        </p:nvSpPr>
        <p:spPr>
          <a:xfrm>
            <a:off x="1840159" y="237899"/>
            <a:ext cx="57760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dirty="0">
                <a:solidFill>
                  <a:srgbClr val="7030A0"/>
                </a:solidFill>
              </a:rPr>
              <a:t>Novel probes --- cross check</a:t>
            </a:r>
            <a:endParaRPr lang="zh-CN" altLang="en-US" sz="3200" b="1" dirty="0">
              <a:solidFill>
                <a:srgbClr val="00B05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A4720D6-4119-FC8C-426C-7176FC41E999}"/>
              </a:ext>
            </a:extLst>
          </p:cNvPr>
          <p:cNvSpPr txBox="1"/>
          <p:nvPr/>
        </p:nvSpPr>
        <p:spPr>
          <a:xfrm>
            <a:off x="3839343" y="1550407"/>
            <a:ext cx="6792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</a:rPr>
              <a:t>heavy </a:t>
            </a:r>
            <a:r>
              <a:rPr lang="en-US" altLang="zh-CN" sz="2400" b="1" dirty="0" err="1">
                <a:solidFill>
                  <a:srgbClr val="0070C0"/>
                </a:solidFill>
              </a:rPr>
              <a:t>quarkonia</a:t>
            </a:r>
            <a:r>
              <a:rPr lang="en-US" altLang="zh-CN" sz="2400" b="1" dirty="0"/>
              <a:t>,  </a:t>
            </a:r>
            <a:r>
              <a:rPr lang="en-US" altLang="zh-CN" sz="2400" b="1" dirty="0">
                <a:solidFill>
                  <a:srgbClr val="0070C0"/>
                </a:solidFill>
              </a:rPr>
              <a:t>jets</a:t>
            </a:r>
            <a:r>
              <a:rPr lang="en-US" altLang="zh-CN" sz="2400" b="1" dirty="0"/>
              <a:t>,  </a:t>
            </a:r>
            <a:r>
              <a:rPr lang="en-US" altLang="zh-CN" sz="2400" b="1" dirty="0">
                <a:solidFill>
                  <a:srgbClr val="0070C0"/>
                </a:solidFill>
              </a:rPr>
              <a:t>dileptons</a:t>
            </a:r>
            <a:r>
              <a:rPr lang="en-US" altLang="zh-CN" sz="2400" b="1" dirty="0"/>
              <a:t>  and  </a:t>
            </a:r>
            <a:r>
              <a:rPr lang="en-US" altLang="zh-CN" sz="2400" b="1" dirty="0">
                <a:solidFill>
                  <a:srgbClr val="0070C0"/>
                </a:solidFill>
              </a:rPr>
              <a:t>photons</a:t>
            </a:r>
            <a:endParaRPr lang="zh-CN" altLang="en-US" sz="2400" dirty="0">
              <a:solidFill>
                <a:srgbClr val="0070C0"/>
              </a:solidFill>
            </a:endParaRP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8E2FB86A-6893-AAC7-044A-483E34996A1C}"/>
              </a:ext>
            </a:extLst>
          </p:cNvPr>
          <p:cNvSpPr/>
          <p:nvPr/>
        </p:nvSpPr>
        <p:spPr>
          <a:xfrm>
            <a:off x="6365966" y="1550407"/>
            <a:ext cx="600891" cy="46166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1DC7FBDE-7251-1536-DC9F-17D9AEEAACBD}"/>
              </a:ext>
            </a:extLst>
          </p:cNvPr>
          <p:cNvSpPr txBox="1"/>
          <p:nvPr/>
        </p:nvSpPr>
        <p:spPr>
          <a:xfrm>
            <a:off x="4724635" y="1932969"/>
            <a:ext cx="3836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</a:rPr>
              <a:t>QCD  critical opalescence?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37" name="图片 36">
            <a:extLst>
              <a:ext uri="{FF2B5EF4-FFF2-40B4-BE49-F238E27FC236}">
                <a16:creationId xmlns:a16="http://schemas.microsoft.com/office/drawing/2014/main" id="{2AFFCA4A-3D6E-BC27-85FA-A3856B356F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2789" y="2450608"/>
            <a:ext cx="5150386" cy="3568136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DAA702CB-6E83-699E-B64C-03198FA3E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582" y="2370993"/>
            <a:ext cx="5437612" cy="3568136"/>
          </a:xfrm>
          <a:prstGeom prst="rect">
            <a:avLst/>
          </a:prstGeom>
        </p:spPr>
      </p:pic>
      <p:sp>
        <p:nvSpPr>
          <p:cNvPr id="39" name="文本框 38">
            <a:extLst>
              <a:ext uri="{FF2B5EF4-FFF2-40B4-BE49-F238E27FC236}">
                <a16:creationId xmlns:a16="http://schemas.microsoft.com/office/drawing/2014/main" id="{48EA82AB-76C7-1362-B131-305071A2D4B7}"/>
              </a:ext>
            </a:extLst>
          </p:cNvPr>
          <p:cNvSpPr txBox="1"/>
          <p:nvPr/>
        </p:nvSpPr>
        <p:spPr>
          <a:xfrm>
            <a:off x="1661942" y="5849467"/>
            <a:ext cx="38389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u="sng" dirty="0">
                <a:solidFill>
                  <a:srgbClr val="00B050"/>
                </a:solidFill>
              </a:rPr>
              <a:t>Z. Li, D. Li and M. Huang, PRD (2025)</a:t>
            </a:r>
            <a:endParaRPr lang="zh-CN" altLang="en-US" sz="1600" b="1" u="sng" dirty="0">
              <a:solidFill>
                <a:srgbClr val="00B050"/>
              </a:solidFill>
            </a:endParaRPr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DBD738B2-6FBD-1AB9-6450-FC968C6887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5023" y="2670137"/>
            <a:ext cx="1960623" cy="479534"/>
          </a:xfrm>
          <a:prstGeom prst="rect">
            <a:avLst/>
          </a:prstGeom>
        </p:spPr>
      </p:pic>
      <p:sp>
        <p:nvSpPr>
          <p:cNvPr id="41" name="文本框 40">
            <a:extLst>
              <a:ext uri="{FF2B5EF4-FFF2-40B4-BE49-F238E27FC236}">
                <a16:creationId xmlns:a16="http://schemas.microsoft.com/office/drawing/2014/main" id="{784FB5F3-E803-BFA6-1B17-BDD8C8F14ECB}"/>
              </a:ext>
            </a:extLst>
          </p:cNvPr>
          <p:cNvSpPr txBox="1"/>
          <p:nvPr/>
        </p:nvSpPr>
        <p:spPr>
          <a:xfrm>
            <a:off x="7616214" y="5895990"/>
            <a:ext cx="35076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u="sng" dirty="0">
                <a:solidFill>
                  <a:srgbClr val="00B050"/>
                </a:solidFill>
              </a:rPr>
              <a:t>Y. Z. Huang et. al., </a:t>
            </a:r>
            <a:r>
              <a:rPr lang="zh-CN" altLang="zh-CN" sz="1600" b="1" u="sng" dirty="0">
                <a:solidFill>
                  <a:srgbClr val="00B050"/>
                </a:solidFill>
              </a:rPr>
              <a:t>arXiv:2605.30816</a:t>
            </a:r>
          </a:p>
        </p:txBody>
      </p:sp>
      <p:pic>
        <p:nvPicPr>
          <p:cNvPr id="42" name="图片 41">
            <a:extLst>
              <a:ext uri="{FF2B5EF4-FFF2-40B4-BE49-F238E27FC236}">
                <a16:creationId xmlns:a16="http://schemas.microsoft.com/office/drawing/2014/main" id="{45466B3F-5482-3B95-87D9-03CF7E7796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39762" y="4546020"/>
            <a:ext cx="1285884" cy="2381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35" grpId="0" animBg="1"/>
      <p:bldP spid="36" grpId="0"/>
      <p:bldP spid="39" grpId="0"/>
      <p:bldP spid="4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ACE72-A199-C6BC-34E6-550A92F6F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B076E63-C752-8C58-CB9D-99B60092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73020-D1E5-4448-9FA1-7645B1767CCE}" type="datetime1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9E851AB-FE27-D432-9418-5433A2806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4BE1F-5F20-4BDF-AE9B-7772EF22785E}" type="slidenum">
              <a:rPr lang="zh-CN" altLang="en-US" smtClean="0"/>
              <a:t>5</a:t>
            </a:fld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95B572D-DCE1-1F8B-E799-DC54EAFC68A2}"/>
              </a:ext>
            </a:extLst>
          </p:cNvPr>
          <p:cNvSpPr txBox="1"/>
          <p:nvPr/>
        </p:nvSpPr>
        <p:spPr>
          <a:xfrm>
            <a:off x="1958401" y="919214"/>
            <a:ext cx="45207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Probes of quark-gluon plasma:</a:t>
            </a:r>
            <a:endParaRPr lang="zh-CN" altLang="en-US" sz="2400" b="1" dirty="0"/>
          </a:p>
        </p:txBody>
      </p:sp>
      <p:sp>
        <p:nvSpPr>
          <p:cNvPr id="5" name="文本框 5">
            <a:extLst>
              <a:ext uri="{FF2B5EF4-FFF2-40B4-BE49-F238E27FC236}">
                <a16:creationId xmlns:a16="http://schemas.microsoft.com/office/drawing/2014/main" id="{7CF496A8-B2AF-D311-EE54-CBFC14C2E7FE}"/>
              </a:ext>
            </a:extLst>
          </p:cNvPr>
          <p:cNvSpPr txBox="1"/>
          <p:nvPr/>
        </p:nvSpPr>
        <p:spPr>
          <a:xfrm>
            <a:off x="1840159" y="237899"/>
            <a:ext cx="57760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dirty="0">
                <a:solidFill>
                  <a:srgbClr val="7030A0"/>
                </a:solidFill>
              </a:rPr>
              <a:t>Novel probes --- cross check</a:t>
            </a:r>
            <a:endParaRPr lang="zh-CN" altLang="en-US" sz="3200" b="1" dirty="0">
              <a:solidFill>
                <a:srgbClr val="00B05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032F215-C3A5-9998-FE1B-F0393A677645}"/>
              </a:ext>
            </a:extLst>
          </p:cNvPr>
          <p:cNvSpPr txBox="1"/>
          <p:nvPr/>
        </p:nvSpPr>
        <p:spPr>
          <a:xfrm>
            <a:off x="3882885" y="1436853"/>
            <a:ext cx="6792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</a:rPr>
              <a:t>heavy </a:t>
            </a:r>
            <a:r>
              <a:rPr lang="en-US" altLang="zh-CN" sz="2400" b="1" dirty="0" err="1">
                <a:solidFill>
                  <a:srgbClr val="0070C0"/>
                </a:solidFill>
              </a:rPr>
              <a:t>quarkonia</a:t>
            </a:r>
            <a:r>
              <a:rPr lang="en-US" altLang="zh-CN" sz="2400" b="1" dirty="0"/>
              <a:t>,  </a:t>
            </a:r>
            <a:r>
              <a:rPr lang="en-US" altLang="zh-CN" sz="2400" b="1" dirty="0">
                <a:solidFill>
                  <a:srgbClr val="0070C0"/>
                </a:solidFill>
              </a:rPr>
              <a:t>jets</a:t>
            </a:r>
            <a:r>
              <a:rPr lang="en-US" altLang="zh-CN" sz="2400" b="1" dirty="0"/>
              <a:t>,  </a:t>
            </a:r>
            <a:r>
              <a:rPr lang="en-US" altLang="zh-CN" sz="2400" b="1" dirty="0">
                <a:solidFill>
                  <a:srgbClr val="0070C0"/>
                </a:solidFill>
              </a:rPr>
              <a:t>dileptons</a:t>
            </a:r>
            <a:r>
              <a:rPr lang="en-US" altLang="zh-CN" sz="2400" b="1" dirty="0"/>
              <a:t>  and  </a:t>
            </a:r>
            <a:r>
              <a:rPr lang="en-US" altLang="zh-CN" sz="2400" b="1" dirty="0">
                <a:solidFill>
                  <a:srgbClr val="0070C0"/>
                </a:solidFill>
              </a:rPr>
              <a:t>photons</a:t>
            </a:r>
            <a:endParaRPr lang="zh-CN" altLang="en-US" sz="2400" dirty="0">
              <a:solidFill>
                <a:srgbClr val="0070C0"/>
              </a:solidFill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8317F7C8-2AC2-8CB1-4115-B25DC6952F2B}"/>
              </a:ext>
            </a:extLst>
          </p:cNvPr>
          <p:cNvSpPr/>
          <p:nvPr/>
        </p:nvSpPr>
        <p:spPr>
          <a:xfrm>
            <a:off x="7114901" y="1382461"/>
            <a:ext cx="3560227" cy="58477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Picture 4" descr="最高、最快、最强——重离子对撞 - 知乎">
            <a:extLst>
              <a:ext uri="{FF2B5EF4-FFF2-40B4-BE49-F238E27FC236}">
                <a16:creationId xmlns:a16="http://schemas.microsoft.com/office/drawing/2014/main" id="{E359CEAA-6B64-03F0-09DE-729ADC87F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077" y="2088083"/>
            <a:ext cx="7189523" cy="3850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B221E67A-9909-AC4A-3C9A-BF2913C6EE37}"/>
              </a:ext>
            </a:extLst>
          </p:cNvPr>
          <p:cNvCxnSpPr>
            <a:cxnSpLocks/>
          </p:cNvCxnSpPr>
          <p:nvPr/>
        </p:nvCxnSpPr>
        <p:spPr>
          <a:xfrm flipH="1">
            <a:off x="6096000" y="1898518"/>
            <a:ext cx="1591384" cy="267088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1BB20EFD-8E5B-C4A9-CD92-50A44CB7B46F}"/>
              </a:ext>
            </a:extLst>
          </p:cNvPr>
          <p:cNvCxnSpPr>
            <a:cxnSpLocks/>
          </p:cNvCxnSpPr>
          <p:nvPr/>
        </p:nvCxnSpPr>
        <p:spPr>
          <a:xfrm flipH="1">
            <a:off x="7114901" y="1982557"/>
            <a:ext cx="2116309" cy="224525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0B8BA0E4-7E3F-21DD-6BAB-178130C28162}"/>
              </a:ext>
            </a:extLst>
          </p:cNvPr>
          <p:cNvSpPr txBox="1"/>
          <p:nvPr/>
        </p:nvSpPr>
        <p:spPr>
          <a:xfrm>
            <a:off x="8790511" y="2793139"/>
            <a:ext cx="3270860" cy="2806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AutoNum type="arabicParenR"/>
            </a:pPr>
            <a:r>
              <a:rPr lang="en-US" altLang="zh-CN" sz="2400" b="1" dirty="0">
                <a:solidFill>
                  <a:srgbClr val="FF0000"/>
                </a:solidFill>
              </a:rPr>
              <a:t>Easy to detect</a:t>
            </a:r>
          </a:p>
          <a:p>
            <a:pPr marL="457200" indent="-457200">
              <a:lnSpc>
                <a:spcPct val="150000"/>
              </a:lnSpc>
              <a:buAutoNum type="arabicParenR"/>
            </a:pPr>
            <a:r>
              <a:rPr lang="en-US" altLang="zh-CN" sz="2400" b="1" dirty="0">
                <a:solidFill>
                  <a:srgbClr val="FF0000"/>
                </a:solidFill>
              </a:rPr>
              <a:t>Motivated by high illuminations in HIAF, NICA, and CBM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264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3" grpId="0" animBg="1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2325E-587D-3331-A44D-68E70417E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B108A7C-8C6C-B995-7055-107F4064C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73020-D1E5-4448-9FA1-7645B1767CCE}" type="datetime1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3DB6DD7-D5EC-05A0-7967-49C1C64EE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4BE1F-5F20-4BDF-AE9B-7772EF22785E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5" name="文本框 5">
            <a:extLst>
              <a:ext uri="{FF2B5EF4-FFF2-40B4-BE49-F238E27FC236}">
                <a16:creationId xmlns:a16="http://schemas.microsoft.com/office/drawing/2014/main" id="{602ECB0F-6CB2-DF94-B127-0F1D0B942414}"/>
              </a:ext>
            </a:extLst>
          </p:cNvPr>
          <p:cNvSpPr txBox="1"/>
          <p:nvPr/>
        </p:nvSpPr>
        <p:spPr>
          <a:xfrm>
            <a:off x="1840159" y="237899"/>
            <a:ext cx="7108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dirty="0">
                <a:solidFill>
                  <a:srgbClr val="7030A0"/>
                </a:solidFill>
              </a:rPr>
              <a:t>How do dileptons reflect criticality ?</a:t>
            </a:r>
            <a:endParaRPr lang="zh-CN" altLang="en-US" sz="3200" b="1" dirty="0">
              <a:solidFill>
                <a:srgbClr val="00B05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FEE2D9E-EE6C-771F-C4C5-B876A791A87E}"/>
              </a:ext>
            </a:extLst>
          </p:cNvPr>
          <p:cNvSpPr txBox="1"/>
          <p:nvPr/>
        </p:nvSpPr>
        <p:spPr>
          <a:xfrm>
            <a:off x="3092171" y="5228377"/>
            <a:ext cx="6784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zh-CN" sz="2400" b="1" u="sng" dirty="0">
                <a:solidFill>
                  <a:srgbClr val="00B050"/>
                </a:solidFill>
              </a:rPr>
              <a:t>K . Kajantie , J . I . Kapusta , L . D . McLerran and A . Mekjian ,  Phys. Rev. D 34, 2746 (1986) </a:t>
            </a:r>
            <a:endParaRPr lang="zh-CN" altLang="en-US" sz="2400" b="1" u="sng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FC5E5F91-7507-CC5A-2CE5-5ED408C9E7A6}"/>
                  </a:ext>
                </a:extLst>
              </p:cNvPr>
              <p:cNvSpPr txBox="1"/>
              <p:nvPr/>
            </p:nvSpPr>
            <p:spPr>
              <a:xfrm>
                <a:off x="1555984" y="1574018"/>
                <a:ext cx="3796274" cy="8363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FF0000"/>
                    </a:solidFill>
                  </a:rPr>
                  <a:t>Order parameter</a:t>
                </a:r>
                <a:r>
                  <a:rPr lang="en-US" altLang="zh-CN" sz="2400" b="1" dirty="0"/>
                  <a:t>: </a:t>
                </a:r>
              </a:p>
              <a:p>
                <a:r>
                  <a:rPr lang="en-US" altLang="zh-CN" sz="2400" b="1" dirty="0">
                    <a:solidFill>
                      <a:srgbClr val="0070C0"/>
                    </a:solidFill>
                  </a:rPr>
                  <a:t>chiral condensate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&lt;</m:t>
                    </m:r>
                    <m:acc>
                      <m:accPr>
                        <m:chr m:val="̅"/>
                        <m:ctrlP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𝝍</m:t>
                        </m:r>
                      </m:e>
                    </m:acc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𝝍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FC5E5F91-7507-CC5A-2CE5-5ED408C9E7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5984" y="1574018"/>
                <a:ext cx="3796274" cy="836383"/>
              </a:xfrm>
              <a:prstGeom prst="rect">
                <a:avLst/>
              </a:prstGeom>
              <a:blipFill>
                <a:blip r:embed="rId2"/>
                <a:stretch>
                  <a:fillRect l="-2408" t="-5109" b="-1678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85E45DE0-4B6E-BFFC-2B1B-1CA351CE0731}"/>
                  </a:ext>
                </a:extLst>
              </p:cNvPr>
              <p:cNvSpPr txBox="1"/>
              <p:nvPr/>
            </p:nvSpPr>
            <p:spPr>
              <a:xfrm>
                <a:off x="6418786" y="1303990"/>
                <a:ext cx="4807323" cy="508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𝝌</m:t>
                    </m:r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𝑺𝑹</m:t>
                    </m:r>
                  </m:oMath>
                </a14:m>
                <a:r>
                  <a:rPr lang="en-US" altLang="zh-CN" sz="2400" b="1" dirty="0"/>
                  <a:t>: </a:t>
                </a:r>
                <a:r>
                  <a:rPr lang="en-US" altLang="zh-CN" sz="2400" b="1" dirty="0">
                    <a:solidFill>
                      <a:srgbClr val="0070C0"/>
                    </a:solidFill>
                  </a:rPr>
                  <a:t> quarks</a:t>
                </a:r>
                <a:r>
                  <a:rPr lang="en-US" altLang="zh-CN" sz="2400" b="1" dirty="0"/>
                  <a:t>,</a:t>
                </a:r>
                <a:r>
                  <a:rPr lang="en-US" altLang="zh-CN" sz="2400" b="1" dirty="0">
                    <a:solidFill>
                      <a:srgbClr val="0070C0"/>
                    </a:solidFill>
                  </a:rPr>
                  <a:t> mass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𝒒</m:t>
                        </m:r>
                      </m:sub>
                    </m:sSub>
                    <m:r>
                      <a:rPr lang="en-US" altLang="zh-CN" sz="2400" b="1" i="0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&lt;</m:t>
                    </m:r>
                    <m:acc>
                      <m:accPr>
                        <m:chr m:val="̅"/>
                        <m:ctrlP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𝝍</m:t>
                        </m:r>
                      </m:e>
                    </m:acc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𝝍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US" altLang="zh-CN" sz="2400" b="1" dirty="0"/>
                  <a:t>;  </a:t>
                </a:r>
                <a:endParaRPr lang="zh-CN" altLang="en-US" sz="2400" b="1" dirty="0"/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85E45DE0-4B6E-BFFC-2B1B-1CA351CE07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8786" y="1303990"/>
                <a:ext cx="4807323" cy="508665"/>
              </a:xfrm>
              <a:prstGeom prst="rect">
                <a:avLst/>
              </a:prstGeom>
              <a:blipFill>
                <a:blip r:embed="rId3"/>
                <a:stretch>
                  <a:fillRect l="-887" t="-4819" r="-4689" b="-2289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箭头: 右 22">
            <a:extLst>
              <a:ext uri="{FF2B5EF4-FFF2-40B4-BE49-F238E27FC236}">
                <a16:creationId xmlns:a16="http://schemas.microsoft.com/office/drawing/2014/main" id="{76FD8A02-F4C6-D8F4-A439-232CCBA2902F}"/>
              </a:ext>
            </a:extLst>
          </p:cNvPr>
          <p:cNvSpPr/>
          <p:nvPr/>
        </p:nvSpPr>
        <p:spPr>
          <a:xfrm>
            <a:off x="5365149" y="1837277"/>
            <a:ext cx="322730" cy="4034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左大括号 23">
            <a:extLst>
              <a:ext uri="{FF2B5EF4-FFF2-40B4-BE49-F238E27FC236}">
                <a16:creationId xmlns:a16="http://schemas.microsoft.com/office/drawing/2014/main" id="{84F09664-3DE4-045C-F028-E34239B3080B}"/>
              </a:ext>
            </a:extLst>
          </p:cNvPr>
          <p:cNvSpPr/>
          <p:nvPr/>
        </p:nvSpPr>
        <p:spPr>
          <a:xfrm>
            <a:off x="5808522" y="1435745"/>
            <a:ext cx="395566" cy="1275803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AF90592D-CE25-C6F8-1867-F2C9E177FE0E}"/>
                  </a:ext>
                </a:extLst>
              </p:cNvPr>
              <p:cNvSpPr txBox="1"/>
              <p:nvPr/>
            </p:nvSpPr>
            <p:spPr>
              <a:xfrm>
                <a:off x="6420644" y="2275497"/>
                <a:ext cx="500263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𝝌</m:t>
                    </m:r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𝑺𝑩</m:t>
                    </m:r>
                  </m:oMath>
                </a14:m>
                <a:r>
                  <a:rPr lang="en-US" altLang="zh-CN" sz="2400" b="1" dirty="0"/>
                  <a:t>: </a:t>
                </a:r>
                <a14:m>
                  <m:oMath xmlns:m="http://schemas.openxmlformats.org/officeDocument/2006/math"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2400" b="1" dirty="0" err="1">
                    <a:solidFill>
                      <a:srgbClr val="0070C0"/>
                    </a:solidFill>
                  </a:rPr>
                  <a:t>pions</a:t>
                </a:r>
                <a:r>
                  <a:rPr lang="en-US" altLang="zh-CN" sz="2400" b="1" dirty="0">
                    <a:solidFill>
                      <a:srgbClr val="0070C0"/>
                    </a:solidFill>
                  </a:rPr>
                  <a:t> (Goldstone)</a:t>
                </a:r>
                <a:r>
                  <a:rPr lang="en-US" altLang="zh-CN" sz="2400" b="1" dirty="0"/>
                  <a:t>,</a:t>
                </a:r>
                <a:r>
                  <a:rPr lang="en-US" altLang="zh-CN" sz="2400" b="1" dirty="0">
                    <a:solidFill>
                      <a:srgbClr val="0070C0"/>
                    </a:solidFill>
                  </a:rPr>
                  <a:t> mass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𝝅</m:t>
                        </m:r>
                      </m:sub>
                    </m:sSub>
                  </m:oMath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AF90592D-CE25-C6F8-1867-F2C9E177FE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0644" y="2275497"/>
                <a:ext cx="5002632" cy="461665"/>
              </a:xfrm>
              <a:prstGeom prst="rect">
                <a:avLst/>
              </a:prstGeom>
              <a:blipFill>
                <a:blip r:embed="rId4"/>
                <a:stretch>
                  <a:fillRect l="-853" t="-9211" b="-302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DD0FDDA1-92BC-EA65-6489-FF908076A314}"/>
              </a:ext>
            </a:extLst>
          </p:cNvPr>
          <p:cNvCxnSpPr/>
          <p:nvPr/>
        </p:nvCxnSpPr>
        <p:spPr>
          <a:xfrm flipV="1">
            <a:off x="4457421" y="3629946"/>
            <a:ext cx="723900" cy="4572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A770F9D6-B016-37E5-F05B-7AD844965F66}"/>
              </a:ext>
            </a:extLst>
          </p:cNvPr>
          <p:cNvCxnSpPr/>
          <p:nvPr/>
        </p:nvCxnSpPr>
        <p:spPr>
          <a:xfrm flipV="1">
            <a:off x="4743171" y="3814096"/>
            <a:ext cx="146050" cy="94651"/>
          </a:xfrm>
          <a:prstGeom prst="line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5B78453F-F8E7-3D5D-80CE-72935D383493}"/>
              </a:ext>
            </a:extLst>
          </p:cNvPr>
          <p:cNvCxnSpPr/>
          <p:nvPr/>
        </p:nvCxnSpPr>
        <p:spPr>
          <a:xfrm flipH="1" flipV="1">
            <a:off x="4457421" y="4087146"/>
            <a:ext cx="723900" cy="4699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06E59F35-91DB-BEDC-F8E8-5C698AB051D9}"/>
              </a:ext>
            </a:extLst>
          </p:cNvPr>
          <p:cNvCxnSpPr/>
          <p:nvPr/>
        </p:nvCxnSpPr>
        <p:spPr>
          <a:xfrm flipH="1" flipV="1">
            <a:off x="4765396" y="4277646"/>
            <a:ext cx="123825" cy="88900"/>
          </a:xfrm>
          <a:prstGeom prst="line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26DE7737-2A1C-51BE-2B0E-03502D869471}"/>
              </a:ext>
            </a:extLst>
          </p:cNvPr>
          <p:cNvCxnSpPr/>
          <p:nvPr/>
        </p:nvCxnSpPr>
        <p:spPr>
          <a:xfrm flipV="1">
            <a:off x="2730221" y="4109355"/>
            <a:ext cx="723900" cy="45720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56CF07C9-D98C-6D36-0107-5B5C064BC6EB}"/>
              </a:ext>
            </a:extLst>
          </p:cNvPr>
          <p:cNvCxnSpPr/>
          <p:nvPr/>
        </p:nvCxnSpPr>
        <p:spPr>
          <a:xfrm flipV="1">
            <a:off x="3015971" y="4299256"/>
            <a:ext cx="152400" cy="88900"/>
          </a:xfrm>
          <a:prstGeom prst="line">
            <a:avLst/>
          </a:prstGeom>
          <a:ln w="28575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158D6408-40B7-C6E9-F65D-1081F336B922}"/>
              </a:ext>
            </a:extLst>
          </p:cNvPr>
          <p:cNvCxnSpPr/>
          <p:nvPr/>
        </p:nvCxnSpPr>
        <p:spPr>
          <a:xfrm flipH="1" flipV="1">
            <a:off x="2730221" y="3629946"/>
            <a:ext cx="723900" cy="46990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AABE9200-5BC9-14A8-0211-7582C9F8D668}"/>
              </a:ext>
            </a:extLst>
          </p:cNvPr>
          <p:cNvCxnSpPr/>
          <p:nvPr/>
        </p:nvCxnSpPr>
        <p:spPr>
          <a:xfrm flipH="1" flipV="1">
            <a:off x="3021722" y="3814096"/>
            <a:ext cx="97533" cy="75894"/>
          </a:xfrm>
          <a:prstGeom prst="line">
            <a:avLst/>
          </a:prstGeom>
          <a:ln w="28575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任意多边形: 形状 34">
            <a:extLst>
              <a:ext uri="{FF2B5EF4-FFF2-40B4-BE49-F238E27FC236}">
                <a16:creationId xmlns:a16="http://schemas.microsoft.com/office/drawing/2014/main" id="{2E55CDE7-D855-B357-A363-83D9C0DD5B97}"/>
              </a:ext>
            </a:extLst>
          </p:cNvPr>
          <p:cNvSpPr/>
          <p:nvPr/>
        </p:nvSpPr>
        <p:spPr>
          <a:xfrm>
            <a:off x="3460471" y="3997452"/>
            <a:ext cx="996950" cy="172244"/>
          </a:xfrm>
          <a:custGeom>
            <a:avLst/>
            <a:gdLst>
              <a:gd name="connsiteX0" fmla="*/ 0 w 1504950"/>
              <a:gd name="connsiteY0" fmla="*/ 277885 h 500151"/>
              <a:gd name="connsiteX1" fmla="*/ 114300 w 1504950"/>
              <a:gd name="connsiteY1" fmla="*/ 493785 h 500151"/>
              <a:gd name="connsiteX2" fmla="*/ 285750 w 1504950"/>
              <a:gd name="connsiteY2" fmla="*/ 81035 h 500151"/>
              <a:gd name="connsiteX3" fmla="*/ 425450 w 1504950"/>
              <a:gd name="connsiteY3" fmla="*/ 493785 h 500151"/>
              <a:gd name="connsiteX4" fmla="*/ 590550 w 1504950"/>
              <a:gd name="connsiteY4" fmla="*/ 55635 h 500151"/>
              <a:gd name="connsiteX5" fmla="*/ 723900 w 1504950"/>
              <a:gd name="connsiteY5" fmla="*/ 500135 h 500151"/>
              <a:gd name="connsiteX6" fmla="*/ 869950 w 1504950"/>
              <a:gd name="connsiteY6" fmla="*/ 36585 h 500151"/>
              <a:gd name="connsiteX7" fmla="*/ 990600 w 1504950"/>
              <a:gd name="connsiteY7" fmla="*/ 500135 h 500151"/>
              <a:gd name="connsiteX8" fmla="*/ 1143000 w 1504950"/>
              <a:gd name="connsiteY8" fmla="*/ 23885 h 500151"/>
              <a:gd name="connsiteX9" fmla="*/ 1250950 w 1504950"/>
              <a:gd name="connsiteY9" fmla="*/ 500135 h 500151"/>
              <a:gd name="connsiteX10" fmla="*/ 1390650 w 1504950"/>
              <a:gd name="connsiteY10" fmla="*/ 4835 h 500151"/>
              <a:gd name="connsiteX11" fmla="*/ 1504950 w 1504950"/>
              <a:gd name="connsiteY11" fmla="*/ 290585 h 500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04950" h="500151">
                <a:moveTo>
                  <a:pt x="0" y="277885"/>
                </a:moveTo>
                <a:cubicBezTo>
                  <a:pt x="33337" y="402239"/>
                  <a:pt x="66675" y="526593"/>
                  <a:pt x="114300" y="493785"/>
                </a:cubicBezTo>
                <a:cubicBezTo>
                  <a:pt x="161925" y="460977"/>
                  <a:pt x="233892" y="81035"/>
                  <a:pt x="285750" y="81035"/>
                </a:cubicBezTo>
                <a:cubicBezTo>
                  <a:pt x="337608" y="81035"/>
                  <a:pt x="374650" y="498018"/>
                  <a:pt x="425450" y="493785"/>
                </a:cubicBezTo>
                <a:cubicBezTo>
                  <a:pt x="476250" y="489552"/>
                  <a:pt x="540808" y="54577"/>
                  <a:pt x="590550" y="55635"/>
                </a:cubicBezTo>
                <a:cubicBezTo>
                  <a:pt x="640292" y="56693"/>
                  <a:pt x="677333" y="503310"/>
                  <a:pt x="723900" y="500135"/>
                </a:cubicBezTo>
                <a:cubicBezTo>
                  <a:pt x="770467" y="496960"/>
                  <a:pt x="825500" y="36585"/>
                  <a:pt x="869950" y="36585"/>
                </a:cubicBezTo>
                <a:cubicBezTo>
                  <a:pt x="914400" y="36585"/>
                  <a:pt x="945092" y="502252"/>
                  <a:pt x="990600" y="500135"/>
                </a:cubicBezTo>
                <a:cubicBezTo>
                  <a:pt x="1036108" y="498018"/>
                  <a:pt x="1099608" y="23885"/>
                  <a:pt x="1143000" y="23885"/>
                </a:cubicBezTo>
                <a:cubicBezTo>
                  <a:pt x="1186392" y="23885"/>
                  <a:pt x="1209675" y="503310"/>
                  <a:pt x="1250950" y="500135"/>
                </a:cubicBezTo>
                <a:cubicBezTo>
                  <a:pt x="1292225" y="496960"/>
                  <a:pt x="1348317" y="39760"/>
                  <a:pt x="1390650" y="4835"/>
                </a:cubicBezTo>
                <a:cubicBezTo>
                  <a:pt x="1432983" y="-30090"/>
                  <a:pt x="1468966" y="130247"/>
                  <a:pt x="1504950" y="290585"/>
                </a:cubicBezTo>
              </a:path>
            </a:pathLst>
          </a:cu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37F6A69F-2C36-66D6-E437-0361378E97AB}"/>
                  </a:ext>
                </a:extLst>
              </p:cNvPr>
              <p:cNvSpPr txBox="1"/>
              <p:nvPr/>
            </p:nvSpPr>
            <p:spPr>
              <a:xfrm>
                <a:off x="3671213" y="4109355"/>
                <a:ext cx="45557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𝜸</m:t>
                      </m:r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37F6A69F-2C36-66D6-E437-0361378E97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1213" y="4109355"/>
                <a:ext cx="455574" cy="461665"/>
              </a:xfrm>
              <a:prstGeom prst="rect">
                <a:avLst/>
              </a:prstGeom>
              <a:blipFill>
                <a:blip r:embed="rId5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73D52B08-62FC-B7A7-AE19-665DE8CEE18C}"/>
                  </a:ext>
                </a:extLst>
              </p:cNvPr>
              <p:cNvSpPr txBox="1"/>
              <p:nvPr/>
            </p:nvSpPr>
            <p:spPr>
              <a:xfrm>
                <a:off x="5265063" y="3403231"/>
                <a:ext cx="55970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𝒍</m:t>
                          </m:r>
                        </m:e>
                        <m:sup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zh-CN" alt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73D52B08-62FC-B7A7-AE19-665DE8CEE1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063" y="3403231"/>
                <a:ext cx="559705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880D0BF9-E533-0793-85C4-22602F4AC4C2}"/>
                  </a:ext>
                </a:extLst>
              </p:cNvPr>
              <p:cNvSpPr txBox="1"/>
              <p:nvPr/>
            </p:nvSpPr>
            <p:spPr>
              <a:xfrm>
                <a:off x="5265063" y="4327652"/>
                <a:ext cx="55970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𝒍</m:t>
                          </m:r>
                        </m:e>
                        <m:sup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zh-CN" alt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880D0BF9-E533-0793-85C4-22602F4AC4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063" y="4327652"/>
                <a:ext cx="559705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5D210E39-1FE4-BCC7-FDF1-F372968AA689}"/>
                  </a:ext>
                </a:extLst>
              </p:cNvPr>
              <p:cNvSpPr txBox="1"/>
              <p:nvPr/>
            </p:nvSpPr>
            <p:spPr>
              <a:xfrm>
                <a:off x="2268297" y="4293505"/>
                <a:ext cx="45557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CN" sz="24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𝒒</m:t>
                      </m:r>
                    </m:oMath>
                  </m:oMathPara>
                </a14:m>
                <a:endParaRPr lang="zh-CN" altLang="en-US" sz="24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5D210E39-1FE4-BCC7-FDF1-F372968AA6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8297" y="4293505"/>
                <a:ext cx="455574" cy="461665"/>
              </a:xfrm>
              <a:prstGeom prst="rect">
                <a:avLst/>
              </a:prstGeom>
              <a:blipFill>
                <a:blip r:embed="rId8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4FBD70E5-F42A-9400-CF68-BF849C41D9AA}"/>
                  </a:ext>
                </a:extLst>
              </p:cNvPr>
              <p:cNvSpPr txBox="1"/>
              <p:nvPr/>
            </p:nvSpPr>
            <p:spPr>
              <a:xfrm>
                <a:off x="2274647" y="3352431"/>
                <a:ext cx="45557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altLang="zh-CN" sz="2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𝒒</m:t>
                          </m:r>
                        </m:e>
                      </m:acc>
                    </m:oMath>
                  </m:oMathPara>
                </a14:m>
                <a:endParaRPr lang="zh-CN" altLang="en-US" sz="24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4FBD70E5-F42A-9400-CF68-BF849C41D9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4647" y="3352431"/>
                <a:ext cx="455574" cy="461665"/>
              </a:xfrm>
              <a:prstGeom prst="rect">
                <a:avLst/>
              </a:prstGeom>
              <a:blipFill>
                <a:blip r:embed="rId9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椭圆 54">
            <a:extLst>
              <a:ext uri="{FF2B5EF4-FFF2-40B4-BE49-F238E27FC236}">
                <a16:creationId xmlns:a16="http://schemas.microsoft.com/office/drawing/2014/main" id="{50A29F3D-5761-D380-B9A5-3ED20AE5FB52}"/>
              </a:ext>
            </a:extLst>
          </p:cNvPr>
          <p:cNvSpPr/>
          <p:nvPr/>
        </p:nvSpPr>
        <p:spPr>
          <a:xfrm>
            <a:off x="3208878" y="3986939"/>
            <a:ext cx="331226" cy="23532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96A69600-6F1D-F346-EC39-DC7AEC76F90C}"/>
              </a:ext>
            </a:extLst>
          </p:cNvPr>
          <p:cNvCxnSpPr/>
          <p:nvPr/>
        </p:nvCxnSpPr>
        <p:spPr>
          <a:xfrm flipV="1">
            <a:off x="9391750" y="3629946"/>
            <a:ext cx="723900" cy="4572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>
            <a:extLst>
              <a:ext uri="{FF2B5EF4-FFF2-40B4-BE49-F238E27FC236}">
                <a16:creationId xmlns:a16="http://schemas.microsoft.com/office/drawing/2014/main" id="{F64E937C-B730-7F5B-633A-5313668CFA53}"/>
              </a:ext>
            </a:extLst>
          </p:cNvPr>
          <p:cNvCxnSpPr/>
          <p:nvPr/>
        </p:nvCxnSpPr>
        <p:spPr>
          <a:xfrm flipV="1">
            <a:off x="9677500" y="3814096"/>
            <a:ext cx="146050" cy="94651"/>
          </a:xfrm>
          <a:prstGeom prst="line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7E5091AA-CCEA-3474-BE0D-34FA3C7C6132}"/>
              </a:ext>
            </a:extLst>
          </p:cNvPr>
          <p:cNvCxnSpPr/>
          <p:nvPr/>
        </p:nvCxnSpPr>
        <p:spPr>
          <a:xfrm flipH="1" flipV="1">
            <a:off x="9391750" y="4087146"/>
            <a:ext cx="723900" cy="4699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id="{B5B9F82E-FF86-5530-67F4-DABE6AC782EF}"/>
              </a:ext>
            </a:extLst>
          </p:cNvPr>
          <p:cNvCxnSpPr/>
          <p:nvPr/>
        </p:nvCxnSpPr>
        <p:spPr>
          <a:xfrm flipH="1" flipV="1">
            <a:off x="9699725" y="4277646"/>
            <a:ext cx="123825" cy="88900"/>
          </a:xfrm>
          <a:prstGeom prst="line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id="{AFABC424-D575-FF41-0FEC-6829EA6341CB}"/>
              </a:ext>
            </a:extLst>
          </p:cNvPr>
          <p:cNvCxnSpPr/>
          <p:nvPr/>
        </p:nvCxnSpPr>
        <p:spPr>
          <a:xfrm flipV="1">
            <a:off x="7664550" y="4109355"/>
            <a:ext cx="723900" cy="45720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>
            <a:extLst>
              <a:ext uri="{FF2B5EF4-FFF2-40B4-BE49-F238E27FC236}">
                <a16:creationId xmlns:a16="http://schemas.microsoft.com/office/drawing/2014/main" id="{D8A5A9CA-48CB-CE3E-3153-A68F33538730}"/>
              </a:ext>
            </a:extLst>
          </p:cNvPr>
          <p:cNvCxnSpPr/>
          <p:nvPr/>
        </p:nvCxnSpPr>
        <p:spPr>
          <a:xfrm flipV="1">
            <a:off x="7950300" y="4299256"/>
            <a:ext cx="152400" cy="88900"/>
          </a:xfrm>
          <a:prstGeom prst="line">
            <a:avLst/>
          </a:prstGeom>
          <a:ln w="28575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A68C76D9-5797-4C51-1A52-A7CF7FD5DD60}"/>
              </a:ext>
            </a:extLst>
          </p:cNvPr>
          <p:cNvCxnSpPr/>
          <p:nvPr/>
        </p:nvCxnSpPr>
        <p:spPr>
          <a:xfrm flipH="1" flipV="1">
            <a:off x="7664550" y="3629946"/>
            <a:ext cx="723900" cy="46990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id="{A1F1FD43-01C8-3DE0-A2FC-325EC2301208}"/>
              </a:ext>
            </a:extLst>
          </p:cNvPr>
          <p:cNvCxnSpPr/>
          <p:nvPr/>
        </p:nvCxnSpPr>
        <p:spPr>
          <a:xfrm flipH="1" flipV="1">
            <a:off x="7956051" y="3814096"/>
            <a:ext cx="97533" cy="75894"/>
          </a:xfrm>
          <a:prstGeom prst="line">
            <a:avLst/>
          </a:prstGeom>
          <a:ln w="28575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任意多边形: 形状 63">
            <a:extLst>
              <a:ext uri="{FF2B5EF4-FFF2-40B4-BE49-F238E27FC236}">
                <a16:creationId xmlns:a16="http://schemas.microsoft.com/office/drawing/2014/main" id="{EB253213-4381-9B28-15EC-07D848B29E93}"/>
              </a:ext>
            </a:extLst>
          </p:cNvPr>
          <p:cNvSpPr/>
          <p:nvPr/>
        </p:nvSpPr>
        <p:spPr>
          <a:xfrm>
            <a:off x="8394800" y="3997452"/>
            <a:ext cx="996950" cy="172244"/>
          </a:xfrm>
          <a:custGeom>
            <a:avLst/>
            <a:gdLst>
              <a:gd name="connsiteX0" fmla="*/ 0 w 1504950"/>
              <a:gd name="connsiteY0" fmla="*/ 277885 h 500151"/>
              <a:gd name="connsiteX1" fmla="*/ 114300 w 1504950"/>
              <a:gd name="connsiteY1" fmla="*/ 493785 h 500151"/>
              <a:gd name="connsiteX2" fmla="*/ 285750 w 1504950"/>
              <a:gd name="connsiteY2" fmla="*/ 81035 h 500151"/>
              <a:gd name="connsiteX3" fmla="*/ 425450 w 1504950"/>
              <a:gd name="connsiteY3" fmla="*/ 493785 h 500151"/>
              <a:gd name="connsiteX4" fmla="*/ 590550 w 1504950"/>
              <a:gd name="connsiteY4" fmla="*/ 55635 h 500151"/>
              <a:gd name="connsiteX5" fmla="*/ 723900 w 1504950"/>
              <a:gd name="connsiteY5" fmla="*/ 500135 h 500151"/>
              <a:gd name="connsiteX6" fmla="*/ 869950 w 1504950"/>
              <a:gd name="connsiteY6" fmla="*/ 36585 h 500151"/>
              <a:gd name="connsiteX7" fmla="*/ 990600 w 1504950"/>
              <a:gd name="connsiteY7" fmla="*/ 500135 h 500151"/>
              <a:gd name="connsiteX8" fmla="*/ 1143000 w 1504950"/>
              <a:gd name="connsiteY8" fmla="*/ 23885 h 500151"/>
              <a:gd name="connsiteX9" fmla="*/ 1250950 w 1504950"/>
              <a:gd name="connsiteY9" fmla="*/ 500135 h 500151"/>
              <a:gd name="connsiteX10" fmla="*/ 1390650 w 1504950"/>
              <a:gd name="connsiteY10" fmla="*/ 4835 h 500151"/>
              <a:gd name="connsiteX11" fmla="*/ 1504950 w 1504950"/>
              <a:gd name="connsiteY11" fmla="*/ 290585 h 500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04950" h="500151">
                <a:moveTo>
                  <a:pt x="0" y="277885"/>
                </a:moveTo>
                <a:cubicBezTo>
                  <a:pt x="33337" y="402239"/>
                  <a:pt x="66675" y="526593"/>
                  <a:pt x="114300" y="493785"/>
                </a:cubicBezTo>
                <a:cubicBezTo>
                  <a:pt x="161925" y="460977"/>
                  <a:pt x="233892" y="81035"/>
                  <a:pt x="285750" y="81035"/>
                </a:cubicBezTo>
                <a:cubicBezTo>
                  <a:pt x="337608" y="81035"/>
                  <a:pt x="374650" y="498018"/>
                  <a:pt x="425450" y="493785"/>
                </a:cubicBezTo>
                <a:cubicBezTo>
                  <a:pt x="476250" y="489552"/>
                  <a:pt x="540808" y="54577"/>
                  <a:pt x="590550" y="55635"/>
                </a:cubicBezTo>
                <a:cubicBezTo>
                  <a:pt x="640292" y="56693"/>
                  <a:pt x="677333" y="503310"/>
                  <a:pt x="723900" y="500135"/>
                </a:cubicBezTo>
                <a:cubicBezTo>
                  <a:pt x="770467" y="496960"/>
                  <a:pt x="825500" y="36585"/>
                  <a:pt x="869950" y="36585"/>
                </a:cubicBezTo>
                <a:cubicBezTo>
                  <a:pt x="914400" y="36585"/>
                  <a:pt x="945092" y="502252"/>
                  <a:pt x="990600" y="500135"/>
                </a:cubicBezTo>
                <a:cubicBezTo>
                  <a:pt x="1036108" y="498018"/>
                  <a:pt x="1099608" y="23885"/>
                  <a:pt x="1143000" y="23885"/>
                </a:cubicBezTo>
                <a:cubicBezTo>
                  <a:pt x="1186392" y="23885"/>
                  <a:pt x="1209675" y="503310"/>
                  <a:pt x="1250950" y="500135"/>
                </a:cubicBezTo>
                <a:cubicBezTo>
                  <a:pt x="1292225" y="496960"/>
                  <a:pt x="1348317" y="39760"/>
                  <a:pt x="1390650" y="4835"/>
                </a:cubicBezTo>
                <a:cubicBezTo>
                  <a:pt x="1432983" y="-30090"/>
                  <a:pt x="1468966" y="130247"/>
                  <a:pt x="1504950" y="290585"/>
                </a:cubicBezTo>
              </a:path>
            </a:pathLst>
          </a:cu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id="{DBC3B5CA-AAAC-43E0-B72A-C8A6B7419B2E}"/>
                  </a:ext>
                </a:extLst>
              </p:cNvPr>
              <p:cNvSpPr txBox="1"/>
              <p:nvPr/>
            </p:nvSpPr>
            <p:spPr>
              <a:xfrm>
                <a:off x="8605542" y="4109355"/>
                <a:ext cx="45557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𝜸</m:t>
                      </m:r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id="{DBC3B5CA-AAAC-43E0-B72A-C8A6B7419B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5542" y="4109355"/>
                <a:ext cx="455574" cy="461665"/>
              </a:xfrm>
              <a:prstGeom prst="rect">
                <a:avLst/>
              </a:prstGeom>
              <a:blipFill>
                <a:blip r:embed="rId10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文本框 65">
                <a:extLst>
                  <a:ext uri="{FF2B5EF4-FFF2-40B4-BE49-F238E27FC236}">
                    <a16:creationId xmlns:a16="http://schemas.microsoft.com/office/drawing/2014/main" id="{7FD22563-C852-7702-1791-0AF475AE6BDD}"/>
                  </a:ext>
                </a:extLst>
              </p:cNvPr>
              <p:cNvSpPr txBox="1"/>
              <p:nvPr/>
            </p:nvSpPr>
            <p:spPr>
              <a:xfrm>
                <a:off x="10199392" y="3403231"/>
                <a:ext cx="55970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𝒍</m:t>
                          </m:r>
                        </m:e>
                        <m:sup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zh-CN" alt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6" name="文本框 65">
                <a:extLst>
                  <a:ext uri="{FF2B5EF4-FFF2-40B4-BE49-F238E27FC236}">
                    <a16:creationId xmlns:a16="http://schemas.microsoft.com/office/drawing/2014/main" id="{7FD22563-C852-7702-1791-0AF475AE6B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9392" y="3403231"/>
                <a:ext cx="559705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2DD9BA14-BA9A-64AE-0090-AC2AF7D329B7}"/>
                  </a:ext>
                </a:extLst>
              </p:cNvPr>
              <p:cNvSpPr txBox="1"/>
              <p:nvPr/>
            </p:nvSpPr>
            <p:spPr>
              <a:xfrm>
                <a:off x="10199392" y="4327652"/>
                <a:ext cx="55970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𝒍</m:t>
                          </m:r>
                        </m:e>
                        <m:sup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zh-CN" alt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2DD9BA14-BA9A-64AE-0090-AC2AF7D329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9392" y="4327652"/>
                <a:ext cx="559705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文本框 68">
                <a:extLst>
                  <a:ext uri="{FF2B5EF4-FFF2-40B4-BE49-F238E27FC236}">
                    <a16:creationId xmlns:a16="http://schemas.microsoft.com/office/drawing/2014/main" id="{4E4BF952-A61B-520E-13AF-284AB8A33E79}"/>
                  </a:ext>
                </a:extLst>
              </p:cNvPr>
              <p:cNvSpPr txBox="1"/>
              <p:nvPr/>
            </p:nvSpPr>
            <p:spPr>
              <a:xfrm>
                <a:off x="7058675" y="3352431"/>
                <a:ext cx="6574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CN" sz="2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</m:e>
                        <m:sup>
                          <m:r>
                            <a:rPr lang="en-US" altLang="zh-CN" sz="2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zh-CN" altLang="en-US" sz="24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9" name="文本框 68">
                <a:extLst>
                  <a:ext uri="{FF2B5EF4-FFF2-40B4-BE49-F238E27FC236}">
                    <a16:creationId xmlns:a16="http://schemas.microsoft.com/office/drawing/2014/main" id="{4E4BF952-A61B-520E-13AF-284AB8A33E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675" y="3352431"/>
                <a:ext cx="657488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椭圆 69">
            <a:extLst>
              <a:ext uri="{FF2B5EF4-FFF2-40B4-BE49-F238E27FC236}">
                <a16:creationId xmlns:a16="http://schemas.microsoft.com/office/drawing/2014/main" id="{FCCADE7B-D060-F087-F9B4-05B6AF1BD91E}"/>
              </a:ext>
            </a:extLst>
          </p:cNvPr>
          <p:cNvSpPr/>
          <p:nvPr/>
        </p:nvSpPr>
        <p:spPr>
          <a:xfrm>
            <a:off x="8143207" y="3986939"/>
            <a:ext cx="331226" cy="23532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文本框 70">
                <a:extLst>
                  <a:ext uri="{FF2B5EF4-FFF2-40B4-BE49-F238E27FC236}">
                    <a16:creationId xmlns:a16="http://schemas.microsoft.com/office/drawing/2014/main" id="{B0903A74-5A21-2FB0-84DF-5513CFC303B3}"/>
                  </a:ext>
                </a:extLst>
              </p:cNvPr>
              <p:cNvSpPr txBox="1"/>
              <p:nvPr/>
            </p:nvSpPr>
            <p:spPr>
              <a:xfrm>
                <a:off x="7075720" y="4326213"/>
                <a:ext cx="6574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CN" sz="2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</m:e>
                        <m:sup>
                          <m:r>
                            <a:rPr lang="en-US" altLang="zh-CN" sz="2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zh-CN" altLang="en-US" sz="24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1" name="文本框 70">
                <a:extLst>
                  <a:ext uri="{FF2B5EF4-FFF2-40B4-BE49-F238E27FC236}">
                    <a16:creationId xmlns:a16="http://schemas.microsoft.com/office/drawing/2014/main" id="{B0903A74-5A21-2FB0-84DF-5513CFC303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5720" y="4326213"/>
                <a:ext cx="657488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直接箭头连接符 72">
            <a:extLst>
              <a:ext uri="{FF2B5EF4-FFF2-40B4-BE49-F238E27FC236}">
                <a16:creationId xmlns:a16="http://schemas.microsoft.com/office/drawing/2014/main" id="{C3A79739-4C66-9AC9-E317-EB309668CF1E}"/>
              </a:ext>
            </a:extLst>
          </p:cNvPr>
          <p:cNvCxnSpPr>
            <a:cxnSpLocks/>
          </p:cNvCxnSpPr>
          <p:nvPr/>
        </p:nvCxnSpPr>
        <p:spPr>
          <a:xfrm flipH="1">
            <a:off x="3405005" y="1765240"/>
            <a:ext cx="3967445" cy="181802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箭头连接符 74">
            <a:extLst>
              <a:ext uri="{FF2B5EF4-FFF2-40B4-BE49-F238E27FC236}">
                <a16:creationId xmlns:a16="http://schemas.microsoft.com/office/drawing/2014/main" id="{B137D34A-CBF2-3D63-4D49-8D599CA36F4E}"/>
              </a:ext>
            </a:extLst>
          </p:cNvPr>
          <p:cNvCxnSpPr>
            <a:cxnSpLocks/>
          </p:cNvCxnSpPr>
          <p:nvPr/>
        </p:nvCxnSpPr>
        <p:spPr>
          <a:xfrm>
            <a:off x="7686811" y="2705439"/>
            <a:ext cx="185498" cy="82627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箭头连接符 78">
            <a:extLst>
              <a:ext uri="{FF2B5EF4-FFF2-40B4-BE49-F238E27FC236}">
                <a16:creationId xmlns:a16="http://schemas.microsoft.com/office/drawing/2014/main" id="{49F7703F-77C6-3BE7-7971-44A3148B74E3}"/>
              </a:ext>
            </a:extLst>
          </p:cNvPr>
          <p:cNvCxnSpPr>
            <a:cxnSpLocks/>
          </p:cNvCxnSpPr>
          <p:nvPr/>
        </p:nvCxnSpPr>
        <p:spPr>
          <a:xfrm>
            <a:off x="8474433" y="4454652"/>
            <a:ext cx="683014" cy="561101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文本框 79">
            <a:extLst>
              <a:ext uri="{FF2B5EF4-FFF2-40B4-BE49-F238E27FC236}">
                <a16:creationId xmlns:a16="http://schemas.microsoft.com/office/drawing/2014/main" id="{584D7376-0A88-178C-3968-B133BF9AB573}"/>
              </a:ext>
            </a:extLst>
          </p:cNvPr>
          <p:cNvSpPr txBox="1"/>
          <p:nvPr/>
        </p:nvSpPr>
        <p:spPr>
          <a:xfrm>
            <a:off x="9319847" y="4769670"/>
            <a:ext cx="2207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2"/>
                </a:solidFill>
              </a:rPr>
              <a:t>vector mesons</a:t>
            </a:r>
            <a:endParaRPr lang="zh-CN" altLang="en-US" sz="2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948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7" grpId="0"/>
      <p:bldP spid="23" grpId="0" animBg="1"/>
      <p:bldP spid="24" grpId="0" animBg="1"/>
      <p:bldP spid="26" grpId="0"/>
      <p:bldP spid="35" grpId="0" animBg="1"/>
      <p:bldP spid="36" grpId="0"/>
      <p:bldP spid="37" grpId="0"/>
      <p:bldP spid="38" grpId="0"/>
      <p:bldP spid="39" grpId="0"/>
      <p:bldP spid="40" grpId="0"/>
      <p:bldP spid="55" grpId="0" animBg="1"/>
      <p:bldP spid="64" grpId="0" animBg="1"/>
      <p:bldP spid="65" grpId="0"/>
      <p:bldP spid="66" grpId="0"/>
      <p:bldP spid="67" grpId="0"/>
      <p:bldP spid="69" grpId="0"/>
      <p:bldP spid="70" grpId="0" animBg="1"/>
      <p:bldP spid="71" grpId="0"/>
      <p:bldP spid="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8F72D7-7A87-61CC-9886-20FCA4489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C049498-D63C-B45A-FA60-675019490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73020-D1E5-4448-9FA1-7645B1767CCE}" type="datetime1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ECD70D-7385-2150-426E-938CC924C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4BE1F-5F20-4BDF-AE9B-7772EF22785E}" type="slidenum">
              <a:rPr lang="zh-CN" altLang="en-US" smtClean="0"/>
              <a:t>7</a:t>
            </a:fld>
            <a:endParaRPr lang="zh-CN" altLang="en-US" dirty="0"/>
          </a:p>
        </p:txBody>
      </p:sp>
      <p:sp>
        <p:nvSpPr>
          <p:cNvPr id="5" name="文本框 5">
            <a:extLst>
              <a:ext uri="{FF2B5EF4-FFF2-40B4-BE49-F238E27FC236}">
                <a16:creationId xmlns:a16="http://schemas.microsoft.com/office/drawing/2014/main" id="{9727287C-40D3-9D25-15EC-0DC7A8C92255}"/>
              </a:ext>
            </a:extLst>
          </p:cNvPr>
          <p:cNvSpPr txBox="1"/>
          <p:nvPr/>
        </p:nvSpPr>
        <p:spPr>
          <a:xfrm>
            <a:off x="1811762" y="276333"/>
            <a:ext cx="61509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dirty="0">
                <a:solidFill>
                  <a:srgbClr val="7030A0"/>
                </a:solidFill>
              </a:rPr>
              <a:t>Dilepton Emission mechanisms</a:t>
            </a:r>
            <a:endParaRPr lang="zh-CN" altLang="en-US" sz="3200" b="1" dirty="0">
              <a:solidFill>
                <a:srgbClr val="00B050"/>
              </a:solidFill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81F12B91-F7E2-B362-428B-E394FAE1FB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094617"/>
            <a:ext cx="5671177" cy="4121533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263BDEA8-3251-FA82-197F-69B8B657AB0D}"/>
              </a:ext>
            </a:extLst>
          </p:cNvPr>
          <p:cNvSpPr txBox="1"/>
          <p:nvPr/>
        </p:nvSpPr>
        <p:spPr>
          <a:xfrm>
            <a:off x="3612664" y="1441795"/>
            <a:ext cx="25490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u="sng" dirty="0">
                <a:solidFill>
                  <a:srgbClr val="00B050"/>
                </a:solidFill>
              </a:rPr>
              <a:t>C. Yang’s talk (2005)</a:t>
            </a:r>
            <a:endParaRPr lang="zh-CN" altLang="en-US" sz="2000" b="1" u="sng" dirty="0">
              <a:solidFill>
                <a:srgbClr val="00B05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C183ED5-68DD-B1D0-31D6-352BE757B0E7}"/>
              </a:ext>
            </a:extLst>
          </p:cNvPr>
          <p:cNvSpPr txBox="1"/>
          <p:nvPr/>
        </p:nvSpPr>
        <p:spPr>
          <a:xfrm>
            <a:off x="6698006" y="1326399"/>
            <a:ext cx="5060436" cy="3416320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AutoNum type="arabicParenBoth"/>
            </a:pPr>
            <a:r>
              <a:rPr lang="en-US" altLang="zh-CN" sz="2400" b="1" dirty="0"/>
              <a:t> Final state </a:t>
            </a:r>
            <a:r>
              <a:rPr lang="en-US" altLang="zh-CN" sz="2400" b="1" dirty="0">
                <a:solidFill>
                  <a:srgbClr val="FF0000"/>
                </a:solidFill>
              </a:rPr>
              <a:t>cocktail background</a:t>
            </a:r>
          </a:p>
          <a:p>
            <a:r>
              <a:rPr lang="en-US" altLang="zh-CN" sz="2400" b="1" dirty="0">
                <a:solidFill>
                  <a:srgbClr val="FF0000"/>
                </a:solidFill>
              </a:rPr>
              <a:t>       </a:t>
            </a:r>
            <a:r>
              <a:rPr lang="en-US" altLang="zh-CN" sz="2400" b="1" dirty="0"/>
              <a:t>well </a:t>
            </a:r>
            <a:r>
              <a:rPr lang="en-US" altLang="zh-CN" sz="2400" b="1" dirty="0">
                <a:solidFill>
                  <a:srgbClr val="0070C0"/>
                </a:solidFill>
              </a:rPr>
              <a:t>subtracted</a:t>
            </a:r>
            <a:r>
              <a:rPr lang="en-US" altLang="zh-CN" sz="2400" b="1" dirty="0"/>
              <a:t>,</a:t>
            </a:r>
          </a:p>
          <a:p>
            <a:endParaRPr lang="en-US" altLang="zh-CN" sz="2400" b="1" dirty="0"/>
          </a:p>
          <a:p>
            <a:r>
              <a:rPr lang="en-US" altLang="zh-CN" sz="2400" b="1" dirty="0"/>
              <a:t>(2) </a:t>
            </a:r>
            <a:r>
              <a:rPr lang="en-US" altLang="zh-CN" sz="2400" b="1" dirty="0">
                <a:solidFill>
                  <a:srgbClr val="FF0000"/>
                </a:solidFill>
              </a:rPr>
              <a:t>Bremsstrahlung </a:t>
            </a:r>
            <a:r>
              <a:rPr lang="en-US" altLang="zh-CN" sz="2400" b="1" dirty="0"/>
              <a:t>and</a:t>
            </a:r>
            <a:r>
              <a:rPr lang="en-US" altLang="zh-CN" sz="2400" b="1" dirty="0">
                <a:solidFill>
                  <a:srgbClr val="FF0000"/>
                </a:solidFill>
              </a:rPr>
              <a:t> Drell-Yan</a:t>
            </a:r>
            <a:r>
              <a:rPr lang="en-US" altLang="zh-CN" sz="2400" b="1" dirty="0"/>
              <a:t> </a:t>
            </a:r>
          </a:p>
          <a:p>
            <a:r>
              <a:rPr lang="en-US" altLang="zh-CN" sz="2400" b="1" dirty="0"/>
              <a:t>      at </a:t>
            </a:r>
            <a:r>
              <a:rPr lang="en-US" altLang="zh-CN" sz="2400" b="1" dirty="0">
                <a:solidFill>
                  <a:srgbClr val="0070C0"/>
                </a:solidFill>
              </a:rPr>
              <a:t>large mass </a:t>
            </a:r>
            <a:r>
              <a:rPr lang="en-US" altLang="zh-CN" sz="2400" b="1" dirty="0"/>
              <a:t>regions,</a:t>
            </a:r>
          </a:p>
          <a:p>
            <a:endParaRPr lang="en-US" altLang="zh-CN" sz="2400" b="1" dirty="0"/>
          </a:p>
          <a:p>
            <a:r>
              <a:rPr lang="en-US" altLang="zh-CN" sz="2400" b="1" dirty="0"/>
              <a:t>(3) </a:t>
            </a:r>
            <a:r>
              <a:rPr lang="en-US" altLang="zh-CN" sz="2400" b="1" dirty="0">
                <a:solidFill>
                  <a:srgbClr val="FF0000"/>
                </a:solidFill>
              </a:rPr>
              <a:t>Thermal dilepton</a:t>
            </a:r>
            <a:r>
              <a:rPr lang="zh-CN" altLang="en-US" sz="2400" b="1" dirty="0">
                <a:solidFill>
                  <a:srgbClr val="FF0000"/>
                </a:solidFill>
              </a:rPr>
              <a:t> </a:t>
            </a:r>
            <a:r>
              <a:rPr lang="en-US" altLang="zh-CN" sz="2400" b="1" dirty="0">
                <a:solidFill>
                  <a:srgbClr val="FF0000"/>
                </a:solidFill>
              </a:rPr>
              <a:t>emission</a:t>
            </a:r>
            <a:r>
              <a:rPr lang="zh-CN" altLang="en-US" sz="2400" b="1" dirty="0">
                <a:solidFill>
                  <a:srgbClr val="FF0000"/>
                </a:solidFill>
              </a:rPr>
              <a:t> </a:t>
            </a:r>
            <a:endParaRPr lang="en-US" altLang="zh-CN" sz="2400" b="1" dirty="0">
              <a:solidFill>
                <a:srgbClr val="FF0000"/>
              </a:solidFill>
            </a:endParaRPr>
          </a:p>
          <a:p>
            <a:r>
              <a:rPr lang="en-US" altLang="zh-CN" sz="2400" b="1" dirty="0">
                <a:solidFill>
                  <a:srgbClr val="FF0000"/>
                </a:solidFill>
              </a:rPr>
              <a:t>      </a:t>
            </a:r>
            <a:r>
              <a:rPr lang="en-US" altLang="zh-CN" sz="2400" b="1" dirty="0"/>
              <a:t>mainly</a:t>
            </a:r>
            <a:r>
              <a:rPr lang="zh-CN" altLang="en-US" sz="2400" b="1" dirty="0"/>
              <a:t> </a:t>
            </a:r>
            <a:r>
              <a:rPr lang="en-US" altLang="zh-CN" sz="2400" b="1" dirty="0"/>
              <a:t>at </a:t>
            </a:r>
            <a:r>
              <a:rPr lang="en-US" altLang="zh-CN" sz="2400" b="1" dirty="0">
                <a:solidFill>
                  <a:srgbClr val="0070C0"/>
                </a:solidFill>
              </a:rPr>
              <a:t>low and intermediate </a:t>
            </a:r>
          </a:p>
          <a:p>
            <a:r>
              <a:rPr lang="en-US" altLang="zh-CN" sz="2400" b="1" dirty="0">
                <a:solidFill>
                  <a:srgbClr val="0070C0"/>
                </a:solidFill>
              </a:rPr>
              <a:t>      mass </a:t>
            </a:r>
            <a:r>
              <a:rPr lang="en-US" altLang="zh-CN" sz="2400" b="1" dirty="0"/>
              <a:t>regions.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C205768A-B840-EC2E-8082-FA3CFBF786CB}"/>
                  </a:ext>
                </a:extLst>
              </p:cNvPr>
              <p:cNvSpPr txBox="1"/>
              <p:nvPr/>
            </p:nvSpPr>
            <p:spPr>
              <a:xfrm>
                <a:off x="6745066" y="4981150"/>
                <a:ext cx="5338354" cy="470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±</m:t>
                        </m:r>
                      </m:sup>
                    </m:sSup>
                  </m:oMath>
                </a14:m>
                <a:r>
                  <a:rPr lang="en-US" altLang="zh-CN" sz="2400" b="1" dirty="0">
                    <a:solidFill>
                      <a:srgbClr val="FF0000"/>
                    </a:solidFill>
                  </a:rPr>
                  <a:t> annihilation </a:t>
                </a:r>
                <a:r>
                  <a:rPr lang="en-US" altLang="zh-CN" sz="2400" b="1" dirty="0"/>
                  <a:t>through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𝝆</m:t>
                        </m:r>
                      </m:e>
                      <m:sup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p>
                    </m:sSup>
                    <m:r>
                      <a:rPr lang="en-US" altLang="zh-CN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altLang="zh-CN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𝝎</m:t>
                    </m:r>
                    <m:r>
                      <a:rPr lang="en-US" altLang="zh-CN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altLang="zh-CN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𝝓</m:t>
                    </m:r>
                  </m:oMath>
                </a14:m>
                <a:r>
                  <a:rPr lang="en-US" altLang="zh-CN" sz="2400" b="1" dirty="0"/>
                  <a:t> </a:t>
                </a:r>
                <a:endParaRPr lang="zh-CN" altLang="en-US" dirty="0"/>
              </a:p>
            </p:txBody>
          </p:sp>
        </mc:Choice>
        <mc:Fallback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C205768A-B840-EC2E-8082-FA3CFBF786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5066" y="4981150"/>
                <a:ext cx="5338354" cy="470000"/>
              </a:xfrm>
              <a:prstGeom prst="rect">
                <a:avLst/>
              </a:prstGeom>
              <a:blipFill>
                <a:blip r:embed="rId3"/>
                <a:stretch>
                  <a:fillRect t="-7792" b="-2987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65B49C56-F78F-8DE6-85B9-A519D045F4C3}"/>
                  </a:ext>
                </a:extLst>
              </p:cNvPr>
              <p:cNvSpPr txBox="1"/>
              <p:nvPr/>
            </p:nvSpPr>
            <p:spPr>
              <a:xfrm>
                <a:off x="6949440" y="5689581"/>
                <a:ext cx="449362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𝒒</m:t>
                    </m:r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̅"/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𝒒</m:t>
                        </m:r>
                      </m:e>
                    </m:acc>
                  </m:oMath>
                </a14:m>
                <a:r>
                  <a:rPr lang="en-US" altLang="zh-CN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zh-CN" sz="2400" b="1" dirty="0"/>
                  <a:t>perturbative</a:t>
                </a:r>
                <a:r>
                  <a:rPr lang="en-US" altLang="zh-CN" sz="2400" b="1" dirty="0">
                    <a:solidFill>
                      <a:srgbClr val="FF0000"/>
                    </a:solidFill>
                  </a:rPr>
                  <a:t> annihilation</a:t>
                </a:r>
                <a:endParaRPr lang="zh-CN" altLang="en-US" dirty="0"/>
              </a:p>
            </p:txBody>
          </p:sp>
        </mc:Choice>
        <mc:Fallback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65B49C56-F78F-8DE6-85B9-A519D045F4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9440" y="5689581"/>
                <a:ext cx="4493623" cy="461665"/>
              </a:xfrm>
              <a:prstGeom prst="rect">
                <a:avLst/>
              </a:prstGeom>
              <a:blipFill>
                <a:blip r:embed="rId4"/>
                <a:stretch>
                  <a:fillRect l="-407" t="-9211" r="-543" b="-302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左大括号 9">
            <a:extLst>
              <a:ext uri="{FF2B5EF4-FFF2-40B4-BE49-F238E27FC236}">
                <a16:creationId xmlns:a16="http://schemas.microsoft.com/office/drawing/2014/main" id="{7FE9A1A7-8437-04F0-F13C-00672B275844}"/>
              </a:ext>
            </a:extLst>
          </p:cNvPr>
          <p:cNvSpPr/>
          <p:nvPr/>
        </p:nvSpPr>
        <p:spPr>
          <a:xfrm>
            <a:off x="6331689" y="5146766"/>
            <a:ext cx="366317" cy="1049897"/>
          </a:xfrm>
          <a:prstGeom prst="leftBrac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97B97BE-AA7B-AD29-C0B9-F1825F3C1806}"/>
              </a:ext>
            </a:extLst>
          </p:cNvPr>
          <p:cNvSpPr txBox="1"/>
          <p:nvPr/>
        </p:nvSpPr>
        <p:spPr>
          <a:xfrm>
            <a:off x="2535695" y="5416205"/>
            <a:ext cx="3544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</a:rPr>
              <a:t>Thermal hadronic phase</a:t>
            </a:r>
            <a:endParaRPr lang="zh-CN" altLang="en-US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794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/>
      <p:bldP spid="7" grpId="0"/>
      <p:bldP spid="10" grpId="0" animBg="1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E64F4-4205-FBF4-34C4-24C71F285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id="{F2AE1F3C-8819-69CB-A12B-4E11CDF03A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4388" y="1086850"/>
            <a:ext cx="5092759" cy="369451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BB3856EA-7D96-9422-1645-74DB5E7BBF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241" y="1208959"/>
            <a:ext cx="5092759" cy="3447276"/>
          </a:xfrm>
          <a:prstGeom prst="rect">
            <a:avLst/>
          </a:prstGeom>
        </p:spPr>
      </p:pic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50C8550-1BBD-697D-4F83-6E73F47C0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73020-D1E5-4448-9FA1-7645B1767CCE}" type="datetime1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709D7FA-4786-2C8A-2DEF-410D79140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4BE1F-5F20-4BDF-AE9B-7772EF22785E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5" name="文本框 5">
            <a:extLst>
              <a:ext uri="{FF2B5EF4-FFF2-40B4-BE49-F238E27FC236}">
                <a16:creationId xmlns:a16="http://schemas.microsoft.com/office/drawing/2014/main" id="{D861D8F0-54EC-631F-B72D-B3D526B9379B}"/>
              </a:ext>
            </a:extLst>
          </p:cNvPr>
          <p:cNvSpPr txBox="1"/>
          <p:nvPr/>
        </p:nvSpPr>
        <p:spPr>
          <a:xfrm>
            <a:off x="1840159" y="237899"/>
            <a:ext cx="64803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dirty="0">
                <a:solidFill>
                  <a:srgbClr val="7030A0"/>
                </a:solidFill>
              </a:rPr>
              <a:t>Dilepton Emission Temperature</a:t>
            </a:r>
            <a:endParaRPr lang="zh-CN" altLang="en-US" sz="3200" b="1" dirty="0">
              <a:solidFill>
                <a:srgbClr val="00B05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43E11A2-A977-9E8A-36FA-5CE17B33670B}"/>
              </a:ext>
            </a:extLst>
          </p:cNvPr>
          <p:cNvSpPr txBox="1"/>
          <p:nvPr/>
        </p:nvSpPr>
        <p:spPr>
          <a:xfrm>
            <a:off x="4402274" y="4612090"/>
            <a:ext cx="49055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u="sng" dirty="0">
                <a:solidFill>
                  <a:srgbClr val="00B050"/>
                </a:solidFill>
              </a:rPr>
              <a:t>B. E. </a:t>
            </a:r>
            <a:r>
              <a:rPr lang="en-US" altLang="zh-CN" sz="1600" b="1" u="sng" dirty="0" err="1">
                <a:solidFill>
                  <a:srgbClr val="00B050"/>
                </a:solidFill>
              </a:rPr>
              <a:t>Aboona</a:t>
            </a:r>
            <a:r>
              <a:rPr lang="en-US" altLang="zh-CN" sz="1600" b="1" u="sng" dirty="0">
                <a:solidFill>
                  <a:srgbClr val="00B050"/>
                </a:solidFill>
              </a:rPr>
              <a:t> et al. [STAR], Nature Commun. (2025)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9AD05F46-DF4A-055E-D371-6C1485C58CBE}"/>
                  </a:ext>
                </a:extLst>
              </p:cNvPr>
              <p:cNvSpPr txBox="1"/>
              <p:nvPr/>
            </p:nvSpPr>
            <p:spPr>
              <a:xfrm>
                <a:off x="1003241" y="5167652"/>
                <a:ext cx="629955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FF0000"/>
                    </a:solidFill>
                  </a:rPr>
                  <a:t>Low mass region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𝑮𝒆𝑽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400" b="1" dirty="0"/>
                  <a:t> consistent with </a:t>
                </a:r>
                <a:r>
                  <a:rPr lang="en-US" altLang="zh-CN" sz="2400" b="1" dirty="0">
                    <a:solidFill>
                      <a:srgbClr val="FF0000"/>
                    </a:solidFill>
                  </a:rPr>
                  <a:t>chemical freeze-out </a:t>
                </a:r>
                <a:r>
                  <a:rPr lang="en-US" altLang="zh-CN" sz="2400" b="1" dirty="0"/>
                  <a:t>temperature </a:t>
                </a:r>
                <a:endParaRPr lang="zh-CN" altLang="en-US" sz="2400" b="1" dirty="0"/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9AD05F46-DF4A-055E-D371-6C1485C58C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241" y="5167652"/>
                <a:ext cx="6299557" cy="830997"/>
              </a:xfrm>
              <a:prstGeom prst="rect">
                <a:avLst/>
              </a:prstGeom>
              <a:blipFill>
                <a:blip r:embed="rId4"/>
                <a:stretch>
                  <a:fillRect l="-1549" t="-5147" r="-2614" b="-1691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箭头: 右 20">
            <a:extLst>
              <a:ext uri="{FF2B5EF4-FFF2-40B4-BE49-F238E27FC236}">
                <a16:creationId xmlns:a16="http://schemas.microsoft.com/office/drawing/2014/main" id="{16961770-4B57-FA89-5056-B0038BF1861C}"/>
              </a:ext>
            </a:extLst>
          </p:cNvPr>
          <p:cNvSpPr/>
          <p:nvPr/>
        </p:nvSpPr>
        <p:spPr>
          <a:xfrm>
            <a:off x="7426292" y="5501295"/>
            <a:ext cx="505002" cy="36512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2F7A919-E664-CD8C-5DF3-023960A9477F}"/>
              </a:ext>
            </a:extLst>
          </p:cNvPr>
          <p:cNvSpPr txBox="1"/>
          <p:nvPr/>
        </p:nvSpPr>
        <p:spPr>
          <a:xfrm>
            <a:off x="8162365" y="5000908"/>
            <a:ext cx="35007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/>
              <a:t>Suitable to study </a:t>
            </a:r>
            <a:r>
              <a:rPr lang="en-US" altLang="zh-CN" sz="2400" b="1" dirty="0">
                <a:solidFill>
                  <a:srgbClr val="FF0000"/>
                </a:solidFill>
              </a:rPr>
              <a:t>criticality </a:t>
            </a:r>
            <a:r>
              <a:rPr lang="en-US" altLang="zh-CN" sz="2400" b="1" dirty="0"/>
              <a:t>by following the</a:t>
            </a:r>
            <a:r>
              <a:rPr lang="en-US" altLang="zh-CN" sz="2400" b="1" dirty="0">
                <a:solidFill>
                  <a:srgbClr val="FF0000"/>
                </a:solidFill>
              </a:rPr>
              <a:t> freeze-out curve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875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 animBg="1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64277-D12A-1CAB-366C-BDFE61B8C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>
            <a:extLst>
              <a:ext uri="{FF2B5EF4-FFF2-40B4-BE49-F238E27FC236}">
                <a16:creationId xmlns:a16="http://schemas.microsoft.com/office/drawing/2014/main" id="{C8D38C97-091E-A1E1-7920-D4ABDDF477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7947" y="3762440"/>
            <a:ext cx="6663016" cy="2481425"/>
          </a:xfrm>
          <a:prstGeom prst="rect">
            <a:avLst/>
          </a:prstGeom>
        </p:spPr>
      </p:pic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90328D3-7C71-FC02-8E1B-E51A79658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73020-D1E5-4448-9FA1-7645B1767CCE}" type="datetime1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895E464-5658-8BF9-5E80-488469347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4BE1F-5F20-4BDF-AE9B-7772EF22785E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5" name="文本框 5">
            <a:extLst>
              <a:ext uri="{FF2B5EF4-FFF2-40B4-BE49-F238E27FC236}">
                <a16:creationId xmlns:a16="http://schemas.microsoft.com/office/drawing/2014/main" id="{E685B661-529E-B3DE-8EC5-A3A7DAA21DDB}"/>
              </a:ext>
            </a:extLst>
          </p:cNvPr>
          <p:cNvSpPr txBox="1"/>
          <p:nvPr/>
        </p:nvSpPr>
        <p:spPr>
          <a:xfrm>
            <a:off x="1840159" y="237899"/>
            <a:ext cx="6463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dirty="0">
                <a:solidFill>
                  <a:srgbClr val="7030A0"/>
                </a:solidFill>
              </a:rPr>
              <a:t>Previous studies with soft-mode</a:t>
            </a:r>
            <a:endParaRPr lang="zh-CN" altLang="en-US" sz="3200" b="1" dirty="0">
              <a:solidFill>
                <a:srgbClr val="00B050"/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2BD28CF-9502-1587-F928-34349F9B13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956405"/>
            <a:ext cx="8849644" cy="2941256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DD4A078-4C9B-B17C-EE29-1DAB6A120913}"/>
              </a:ext>
            </a:extLst>
          </p:cNvPr>
          <p:cNvSpPr txBox="1"/>
          <p:nvPr/>
        </p:nvSpPr>
        <p:spPr>
          <a:xfrm>
            <a:off x="2702519" y="2148894"/>
            <a:ext cx="26805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err="1">
                <a:solidFill>
                  <a:schemeClr val="accent2"/>
                </a:solidFill>
              </a:rPr>
              <a:t>Aslamazov</a:t>
            </a:r>
            <a:r>
              <a:rPr lang="en-US" altLang="zh-CN" sz="2400" b="1" dirty="0">
                <a:solidFill>
                  <a:schemeClr val="accent2"/>
                </a:solidFill>
              </a:rPr>
              <a:t>-Larkin</a:t>
            </a:r>
            <a:endParaRPr lang="zh-CN" altLang="en-US" sz="2400" b="1" dirty="0">
              <a:solidFill>
                <a:schemeClr val="accent2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56F44BE-05F7-8D81-556E-952938E2BE4A}"/>
              </a:ext>
            </a:extLst>
          </p:cNvPr>
          <p:cNvSpPr txBox="1"/>
          <p:nvPr/>
        </p:nvSpPr>
        <p:spPr>
          <a:xfrm>
            <a:off x="5383061" y="2132160"/>
            <a:ext cx="28171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</a:rPr>
              <a:t>Maki-Thompson</a:t>
            </a:r>
            <a:endParaRPr lang="zh-CN" altLang="en-US" sz="2400" b="1" dirty="0">
              <a:solidFill>
                <a:srgbClr val="0070C0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CCB52F7-68E8-FE29-BB66-02BBCB11E580}"/>
              </a:ext>
            </a:extLst>
          </p:cNvPr>
          <p:cNvSpPr txBox="1"/>
          <p:nvPr/>
        </p:nvSpPr>
        <p:spPr>
          <a:xfrm>
            <a:off x="8135470" y="2196200"/>
            <a:ext cx="26042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accent2"/>
                </a:solidFill>
              </a:rPr>
              <a:t>Density of states</a:t>
            </a:r>
            <a:endParaRPr lang="zh-CN" altLang="en-US" sz="2400" b="1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B33A29C3-F531-900A-FE10-1528F31336AA}"/>
                  </a:ext>
                </a:extLst>
              </p:cNvPr>
              <p:cNvSpPr txBox="1"/>
              <p:nvPr/>
            </p:nvSpPr>
            <p:spPr>
              <a:xfrm>
                <a:off x="2869659" y="1290729"/>
                <a:ext cx="41069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CN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𝒒</m:t>
                      </m:r>
                    </m:oMath>
                  </m:oMathPara>
                </a14:m>
                <a:endParaRPr lang="zh-CN" altLang="en-US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B33A29C3-F531-900A-FE10-1528F31336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9659" y="1290729"/>
                <a:ext cx="410690" cy="400110"/>
              </a:xfrm>
              <a:prstGeom prst="rect">
                <a:avLst/>
              </a:prstGeom>
              <a:blipFill>
                <a:blip r:embed="rId4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64037795-9E70-2861-D468-3D64EC5F7370}"/>
                  </a:ext>
                </a:extLst>
              </p:cNvPr>
              <p:cNvSpPr txBox="1"/>
              <p:nvPr/>
            </p:nvSpPr>
            <p:spPr>
              <a:xfrm>
                <a:off x="2251366" y="1085776"/>
                <a:ext cx="40908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CN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𝜸</m:t>
                      </m:r>
                    </m:oMath>
                  </m:oMathPara>
                </a14:m>
                <a:endParaRPr lang="zh-CN" altLang="en-US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64037795-9E70-2861-D468-3D64EC5F73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1366" y="1085776"/>
                <a:ext cx="409086" cy="400110"/>
              </a:xfrm>
              <a:prstGeom prst="rect">
                <a:avLst/>
              </a:prstGeom>
              <a:blipFill>
                <a:blip r:embed="rId5"/>
                <a:stretch>
                  <a:fillRect b="-6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57310364-A26D-7D94-985D-B1BDAA02B6AA}"/>
                  </a:ext>
                </a:extLst>
              </p:cNvPr>
              <p:cNvSpPr txBox="1"/>
              <p:nvPr/>
            </p:nvSpPr>
            <p:spPr>
              <a:xfrm>
                <a:off x="2982286" y="852907"/>
                <a:ext cx="41710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CN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𝝈</m:t>
                      </m:r>
                    </m:oMath>
                  </m:oMathPara>
                </a14:m>
                <a:endParaRPr lang="zh-CN" altLang="en-US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57310364-A26D-7D94-985D-B1BDAA02B6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286" y="852907"/>
                <a:ext cx="417102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文本框 25">
            <a:extLst>
              <a:ext uri="{FF2B5EF4-FFF2-40B4-BE49-F238E27FC236}">
                <a16:creationId xmlns:a16="http://schemas.microsoft.com/office/drawing/2014/main" id="{4061D535-3211-F3FF-B7AE-261D995B5CD9}"/>
              </a:ext>
            </a:extLst>
          </p:cNvPr>
          <p:cNvSpPr txBox="1"/>
          <p:nvPr/>
        </p:nvSpPr>
        <p:spPr>
          <a:xfrm>
            <a:off x="8390964" y="5510601"/>
            <a:ext cx="37046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altLang="zh-CN" sz="1600" b="1" u="sng" dirty="0">
                <a:solidFill>
                  <a:srgbClr val="00B050"/>
                </a:solidFill>
              </a:rPr>
              <a:t>T. Nishimura, M. Kitazawa and T. Kunihiro, PTEP 2023, 053D01 (2023).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4BD9E21F-39E9-C377-44DC-A1E271DDE0D9}"/>
                  </a:ext>
                </a:extLst>
              </p:cNvPr>
              <p:cNvSpPr txBox="1"/>
              <p:nvPr/>
            </p:nvSpPr>
            <p:spPr>
              <a:xfrm>
                <a:off x="8135470" y="4061639"/>
                <a:ext cx="350071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b="1" dirty="0">
                    <a:solidFill>
                      <a:srgbClr val="FF0000"/>
                    </a:solidFill>
                  </a:rPr>
                  <a:t>Greatly enhanced </a:t>
                </a:r>
                <a:r>
                  <a:rPr lang="en-US" altLang="zh-CN" sz="2400" b="1" dirty="0"/>
                  <a:t>around the critical point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𝒍𝒍</m:t>
                        </m:r>
                      </m:sub>
                    </m:sSub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𝑮𝒆𝑽</m:t>
                    </m:r>
                  </m:oMath>
                </a14:m>
                <a:endParaRPr lang="zh-CN" alt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4BD9E21F-39E9-C377-44DC-A1E271DDE0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5470" y="4061639"/>
                <a:ext cx="3500718" cy="1200329"/>
              </a:xfrm>
              <a:prstGeom prst="rect">
                <a:avLst/>
              </a:prstGeom>
              <a:blipFill>
                <a:blip r:embed="rId7"/>
                <a:stretch>
                  <a:fillRect l="-2265" t="-3553" b="-1116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2844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 42">
            <a:extLst>
              <a:ext uri="{FF2B5EF4-FFF2-40B4-BE49-F238E27FC236}">
                <a16:creationId xmlns:a16="http://schemas.microsoft.com/office/drawing/2014/main" id="{6B2C2051-2EB2-D77E-3B67-72C907B13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083" y="5339774"/>
            <a:ext cx="5535622" cy="701875"/>
          </a:xfrm>
          <a:prstGeom prst="rect">
            <a:avLst/>
          </a:prstGeom>
        </p:spPr>
      </p:pic>
      <p:sp>
        <p:nvSpPr>
          <p:cNvPr id="44" name="矩形 43">
            <a:extLst>
              <a:ext uri="{FF2B5EF4-FFF2-40B4-BE49-F238E27FC236}">
                <a16:creationId xmlns:a16="http://schemas.microsoft.com/office/drawing/2014/main" id="{6121764E-4552-CD44-1A4F-33A53F04D480}"/>
              </a:ext>
            </a:extLst>
          </p:cNvPr>
          <p:cNvSpPr/>
          <p:nvPr/>
        </p:nvSpPr>
        <p:spPr>
          <a:xfrm>
            <a:off x="11211197" y="5627510"/>
            <a:ext cx="285495" cy="344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73020-D1E5-4448-9FA1-7645B1767CCE}" type="datetime1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4BE1F-5F20-4BDF-AE9B-7772EF22785E}" type="slidenum">
              <a:rPr lang="zh-CN" altLang="en-US" smtClean="0"/>
              <a:t>10</a:t>
            </a:fld>
            <a:endParaRPr lang="zh-CN" altLang="en-US" dirty="0"/>
          </a:p>
        </p:txBody>
      </p:sp>
      <p:sp>
        <p:nvSpPr>
          <p:cNvPr id="13" name="文本框 5">
            <a:extLst>
              <a:ext uri="{FF2B5EF4-FFF2-40B4-BE49-F238E27FC236}">
                <a16:creationId xmlns:a16="http://schemas.microsoft.com/office/drawing/2014/main" id="{91C48768-76F2-3869-EF32-B5D2B17CFD00}"/>
              </a:ext>
            </a:extLst>
          </p:cNvPr>
          <p:cNvSpPr txBox="1"/>
          <p:nvPr/>
        </p:nvSpPr>
        <p:spPr>
          <a:xfrm>
            <a:off x="1756147" y="213245"/>
            <a:ext cx="77513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dirty="0">
                <a:solidFill>
                  <a:srgbClr val="7030A0"/>
                </a:solidFill>
              </a:rPr>
              <a:t>Extending the three-flavor PQM model</a:t>
            </a:r>
            <a:endParaRPr lang="zh-CN" altLang="en-US" sz="3200" b="1" dirty="0">
              <a:solidFill>
                <a:srgbClr val="00B050"/>
              </a:solidFill>
            </a:endParaRPr>
          </a:p>
        </p:txBody>
      </p:sp>
      <p:sp>
        <p:nvSpPr>
          <p:cNvPr id="16" name="文本框 3">
            <a:extLst>
              <a:ext uri="{FF2B5EF4-FFF2-40B4-BE49-F238E27FC236}">
                <a16:creationId xmlns:a16="http://schemas.microsoft.com/office/drawing/2014/main" id="{8E2E8991-6DC2-028F-6E67-143DDA7E20F6}"/>
              </a:ext>
            </a:extLst>
          </p:cNvPr>
          <p:cNvSpPr txBox="1"/>
          <p:nvPr/>
        </p:nvSpPr>
        <p:spPr>
          <a:xfrm>
            <a:off x="2198003" y="1032219"/>
            <a:ext cx="34701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Original </a:t>
            </a:r>
            <a:r>
              <a:rPr lang="en-US" altLang="zh-CN" sz="2800" b="1" dirty="0" err="1">
                <a:solidFill>
                  <a:srgbClr val="FF0000"/>
                </a:solidFill>
              </a:rPr>
              <a:t>Lagrangian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1" name="文本框 35">
            <a:extLst>
              <a:ext uri="{FF2B5EF4-FFF2-40B4-BE49-F238E27FC236}">
                <a16:creationId xmlns:a16="http://schemas.microsoft.com/office/drawing/2014/main" id="{C7445616-DF78-DFE1-B11A-CA9A5E86929D}"/>
              </a:ext>
            </a:extLst>
          </p:cNvPr>
          <p:cNvSpPr txBox="1"/>
          <p:nvPr/>
        </p:nvSpPr>
        <p:spPr>
          <a:xfrm>
            <a:off x="838200" y="4484559"/>
            <a:ext cx="17789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>
                <a:solidFill>
                  <a:srgbClr val="0070C0"/>
                </a:solidFill>
              </a:rPr>
              <a:t>Gluon potential</a:t>
            </a:r>
            <a:endParaRPr lang="zh-CN" altLang="en-US" sz="2800" b="1" dirty="0">
              <a:solidFill>
                <a:srgbClr val="0070C0"/>
              </a:solidFill>
            </a:endParaRPr>
          </a:p>
        </p:txBody>
      </p:sp>
      <p:sp>
        <p:nvSpPr>
          <p:cNvPr id="23" name="文本框 36">
            <a:extLst>
              <a:ext uri="{FF2B5EF4-FFF2-40B4-BE49-F238E27FC236}">
                <a16:creationId xmlns:a16="http://schemas.microsoft.com/office/drawing/2014/main" id="{470E143D-D70B-3716-3281-39A2A01843A4}"/>
              </a:ext>
            </a:extLst>
          </p:cNvPr>
          <p:cNvSpPr txBox="1"/>
          <p:nvPr/>
        </p:nvSpPr>
        <p:spPr>
          <a:xfrm>
            <a:off x="2978950" y="5156848"/>
            <a:ext cx="25290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rgbClr val="0070C0"/>
                </a:solidFill>
              </a:rPr>
              <a:t>Polyakov loop</a:t>
            </a:r>
            <a:endParaRPr lang="zh-CN" altLang="en-US" sz="2400" b="1" dirty="0">
              <a:solidFill>
                <a:srgbClr val="0070C0"/>
              </a:solidFill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C82BF66D-8F44-3027-B447-9CECBCE521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1963" y="5522609"/>
            <a:ext cx="2802168" cy="519714"/>
          </a:xfrm>
          <a:prstGeom prst="rect">
            <a:avLst/>
          </a:prstGeom>
        </p:spPr>
      </p:pic>
      <p:sp>
        <p:nvSpPr>
          <p:cNvPr id="32" name="矩形 31">
            <a:extLst>
              <a:ext uri="{FF2B5EF4-FFF2-40B4-BE49-F238E27FC236}">
                <a16:creationId xmlns:a16="http://schemas.microsoft.com/office/drawing/2014/main" id="{8353AC02-F489-34A3-9021-A87B81D01C41}"/>
              </a:ext>
            </a:extLst>
          </p:cNvPr>
          <p:cNvSpPr/>
          <p:nvPr/>
        </p:nvSpPr>
        <p:spPr>
          <a:xfrm>
            <a:off x="10432446" y="2367808"/>
            <a:ext cx="1147259" cy="6758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F1FC2BD-A483-A7F8-FE08-A8276A256B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4810" y="1658536"/>
            <a:ext cx="8727503" cy="2331978"/>
          </a:xfrm>
          <a:prstGeom prst="rect">
            <a:avLst/>
          </a:prstGeom>
          <a:solidFill>
            <a:srgbClr val="FF0000"/>
          </a:solidFill>
          <a:ln w="19050">
            <a:solidFill>
              <a:srgbClr val="0070C0"/>
            </a:solidFill>
          </a:ln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4ACA82A4-D92D-B0AC-1B15-3A0A2CCDBB69}"/>
              </a:ext>
            </a:extLst>
          </p:cNvPr>
          <p:cNvSpPr/>
          <p:nvPr/>
        </p:nvSpPr>
        <p:spPr>
          <a:xfrm>
            <a:off x="10259045" y="3494093"/>
            <a:ext cx="737015" cy="3949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DC914856-261F-9131-5810-B113D357FA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4966" y="1092048"/>
            <a:ext cx="2739737" cy="411118"/>
          </a:xfrm>
          <a:prstGeom prst="rect">
            <a:avLst/>
          </a:prstGeom>
        </p:spPr>
      </p:pic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1FC5EB2D-E61B-B7D2-5E71-E3249FC7D79F}"/>
              </a:ext>
            </a:extLst>
          </p:cNvPr>
          <p:cNvCxnSpPr>
            <a:cxnSpLocks/>
          </p:cNvCxnSpPr>
          <p:nvPr/>
        </p:nvCxnSpPr>
        <p:spPr>
          <a:xfrm>
            <a:off x="6311821" y="3895163"/>
            <a:ext cx="2374506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图片 24">
            <a:extLst>
              <a:ext uri="{FF2B5EF4-FFF2-40B4-BE49-F238E27FC236}">
                <a16:creationId xmlns:a16="http://schemas.microsoft.com/office/drawing/2014/main" id="{BFADE66B-2D13-B404-07FA-7F6292C57E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6606" y="4458540"/>
            <a:ext cx="5218360" cy="753194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2C92F27E-C4CB-765E-7227-4C170CAF0B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37569" y="4394636"/>
            <a:ext cx="2204926" cy="378650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38F3E3D4-5F82-5FCA-84C1-C2F88C8EBA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14468" y="4828319"/>
            <a:ext cx="1607564" cy="365125"/>
          </a:xfrm>
          <a:prstGeom prst="rect">
            <a:avLst/>
          </a:prstGeom>
        </p:spPr>
      </p:pic>
      <p:sp>
        <p:nvSpPr>
          <p:cNvPr id="41" name="矩形 40">
            <a:extLst>
              <a:ext uri="{FF2B5EF4-FFF2-40B4-BE49-F238E27FC236}">
                <a16:creationId xmlns:a16="http://schemas.microsoft.com/office/drawing/2014/main" id="{429D9802-833F-8A23-FEE8-E915C6DE1482}"/>
              </a:ext>
            </a:extLst>
          </p:cNvPr>
          <p:cNvSpPr/>
          <p:nvPr/>
        </p:nvSpPr>
        <p:spPr>
          <a:xfrm>
            <a:off x="2686606" y="4261148"/>
            <a:ext cx="8855522" cy="1864552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: 圆角 44">
            <a:extLst>
              <a:ext uri="{FF2B5EF4-FFF2-40B4-BE49-F238E27FC236}">
                <a16:creationId xmlns:a16="http://schemas.microsoft.com/office/drawing/2014/main" id="{3DEA764B-2EA1-0AB7-2964-F2BF8BE49E91}"/>
              </a:ext>
            </a:extLst>
          </p:cNvPr>
          <p:cNvSpPr/>
          <p:nvPr/>
        </p:nvSpPr>
        <p:spPr>
          <a:xfrm>
            <a:off x="8237569" y="4377895"/>
            <a:ext cx="2635366" cy="961879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: 圆角 45">
            <a:extLst>
              <a:ext uri="{FF2B5EF4-FFF2-40B4-BE49-F238E27FC236}">
                <a16:creationId xmlns:a16="http://schemas.microsoft.com/office/drawing/2014/main" id="{54F8113E-935F-1DA4-6B04-9DEFB04B77AD}"/>
              </a:ext>
            </a:extLst>
          </p:cNvPr>
          <p:cNvSpPr/>
          <p:nvPr/>
        </p:nvSpPr>
        <p:spPr>
          <a:xfrm>
            <a:off x="5969114" y="5413962"/>
            <a:ext cx="5431213" cy="616327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C9C7260-2234-8116-AA3D-91013DB41FF7}"/>
              </a:ext>
            </a:extLst>
          </p:cNvPr>
          <p:cNvSpPr txBox="1"/>
          <p:nvPr/>
        </p:nvSpPr>
        <p:spPr>
          <a:xfrm>
            <a:off x="951186" y="5565127"/>
            <a:ext cx="15477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u="sng" dirty="0">
                <a:solidFill>
                  <a:srgbClr val="00B050"/>
                </a:solidFill>
              </a:rPr>
              <a:t>C. Ratti et. al., PRD (2006).</a:t>
            </a:r>
            <a:endParaRPr lang="zh-CN" altLang="en-US" sz="1600" b="1" u="sng" dirty="0">
              <a:solidFill>
                <a:srgbClr val="00B05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0E58862-6D7B-E953-7E55-8132A9D87E67}"/>
              </a:ext>
            </a:extLst>
          </p:cNvPr>
          <p:cNvSpPr txBox="1"/>
          <p:nvPr/>
        </p:nvSpPr>
        <p:spPr>
          <a:xfrm>
            <a:off x="819017" y="2526538"/>
            <a:ext cx="15348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u="sng" dirty="0">
                <a:solidFill>
                  <a:srgbClr val="00B050"/>
                </a:solidFill>
              </a:rPr>
              <a:t>B. J. Schaefer et. al., (2010).</a:t>
            </a:r>
            <a:endParaRPr lang="zh-CN" altLang="en-US" sz="1600" b="1" u="sng" dirty="0">
              <a:solidFill>
                <a:srgbClr val="00B050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97C6D30-3E0E-7578-FF21-347D531177E3}"/>
              </a:ext>
            </a:extLst>
          </p:cNvPr>
          <p:cNvSpPr txBox="1"/>
          <p:nvPr/>
        </p:nvSpPr>
        <p:spPr>
          <a:xfrm>
            <a:off x="7325310" y="6286619"/>
            <a:ext cx="293373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u="sng" dirty="0">
                <a:solidFill>
                  <a:srgbClr val="00B050"/>
                </a:solidFill>
              </a:rPr>
              <a:t>T. K. Herbst et. al., PLB (2011). </a:t>
            </a:r>
            <a:endParaRPr lang="zh-CN" altLang="en-US" sz="1600" b="1" u="sng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41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1" grpId="0"/>
      <p:bldP spid="23" grpId="0"/>
      <p:bldP spid="32" grpId="0" animBg="1"/>
      <p:bldP spid="41" grpId="0" animBg="1"/>
      <p:bldP spid="45" grpId="0" animBg="1"/>
      <p:bldP spid="46" grpId="0" animBg="1"/>
      <p:bldP spid="3" grpId="0"/>
      <p:bldP spid="6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F14F2-ABEA-2E26-30B1-2FB836A60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>
            <a:extLst>
              <a:ext uri="{FF2B5EF4-FFF2-40B4-BE49-F238E27FC236}">
                <a16:creationId xmlns:a16="http://schemas.microsoft.com/office/drawing/2014/main" id="{A2A74323-5CD3-2288-EA47-76F164A009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2272" y="2517416"/>
            <a:ext cx="4453204" cy="494801"/>
          </a:xfrm>
          <a:prstGeom prst="rect">
            <a:avLst/>
          </a:prstGeom>
        </p:spPr>
      </p:pic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CAE789D-8E1E-1EAA-B992-9B720BB91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73020-D1E5-4448-9FA1-7645B1767CCE}" type="datetime1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3047F84-B62A-BAAA-F9B6-416FC7892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4BE1F-5F20-4BDF-AE9B-7772EF22785E}" type="slidenum">
              <a:rPr lang="zh-CN" altLang="en-US" smtClean="0"/>
              <a:t>11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D4450CB-BD4B-B119-3C07-B83F72DCDC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2028" y="1094525"/>
            <a:ext cx="8144407" cy="1258525"/>
          </a:xfrm>
          <a:prstGeom prst="rect">
            <a:avLst/>
          </a:prstGeom>
          <a:solidFill>
            <a:srgbClr val="FFFF00"/>
          </a:solidFill>
          <a:ln w="19050">
            <a:solidFill>
              <a:srgbClr val="0070C0"/>
            </a:solidFill>
          </a:ln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CC5231EF-79D1-69EE-7191-B89E575CDACC}"/>
              </a:ext>
            </a:extLst>
          </p:cNvPr>
          <p:cNvSpPr/>
          <p:nvPr/>
        </p:nvSpPr>
        <p:spPr>
          <a:xfrm>
            <a:off x="10185239" y="1885248"/>
            <a:ext cx="271196" cy="3844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941FF850-138D-ED91-30DE-E654F27D890C}"/>
              </a:ext>
            </a:extLst>
          </p:cNvPr>
          <p:cNvSpPr txBox="1"/>
          <p:nvPr/>
        </p:nvSpPr>
        <p:spPr>
          <a:xfrm>
            <a:off x="1958007" y="221914"/>
            <a:ext cx="493123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zh-CN" sz="3200" b="1" dirty="0">
                <a:solidFill>
                  <a:srgbClr val="7030A0"/>
                </a:solidFill>
              </a:rPr>
              <a:t>Vector dominance model</a:t>
            </a:r>
            <a:endParaRPr lang="zh-CN" altLang="en-US" sz="3200" b="1" dirty="0">
              <a:solidFill>
                <a:srgbClr val="7030A0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A749E3D-A295-D813-204F-9679DC56A7EE}"/>
              </a:ext>
            </a:extLst>
          </p:cNvPr>
          <p:cNvSpPr/>
          <p:nvPr/>
        </p:nvSpPr>
        <p:spPr>
          <a:xfrm>
            <a:off x="4617437" y="1861172"/>
            <a:ext cx="170385" cy="3844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0EB0C08B-0881-252E-BADB-6028269697B8}"/>
              </a:ext>
            </a:extLst>
          </p:cNvPr>
          <p:cNvCxnSpPr>
            <a:cxnSpLocks/>
          </p:cNvCxnSpPr>
          <p:nvPr/>
        </p:nvCxnSpPr>
        <p:spPr>
          <a:xfrm flipH="1">
            <a:off x="9161039" y="2238292"/>
            <a:ext cx="45436" cy="412005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F55E4741-C5D5-6D8D-C72D-EDA4B97051B9}"/>
              </a:ext>
            </a:extLst>
          </p:cNvPr>
          <p:cNvSpPr txBox="1"/>
          <p:nvPr/>
        </p:nvSpPr>
        <p:spPr>
          <a:xfrm>
            <a:off x="1627232" y="2819339"/>
            <a:ext cx="1402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u="sng" dirty="0">
                <a:solidFill>
                  <a:srgbClr val="00B050"/>
                </a:solidFill>
              </a:rPr>
              <a:t>R. D. Pisarski, PRD (1995). </a:t>
            </a:r>
            <a:endParaRPr lang="zh-CN" altLang="en-US" sz="1600" b="1" u="sng" dirty="0">
              <a:solidFill>
                <a:srgbClr val="00B050"/>
              </a:solidFill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3C7F321F-4907-D75B-52CB-02426581D4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4172" y="2535093"/>
            <a:ext cx="2226839" cy="4406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14FD8317-1396-736D-F083-A9E09017A2C8}"/>
                  </a:ext>
                </a:extLst>
              </p:cNvPr>
              <p:cNvSpPr txBox="1"/>
              <p:nvPr/>
            </p:nvSpPr>
            <p:spPr>
              <a:xfrm>
                <a:off x="3500860" y="3136318"/>
                <a:ext cx="2944075" cy="5477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altLang="zh-CN" sz="2400" b="0" i="0" smtClean="0">
                          <a:latin typeface="Cambria Math" panose="02040503050406030204" pitchFamily="18" charset="0"/>
                        </a:rPr>
                        <m:t>Φ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altLang="zh-CN" sz="2400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±</m:t>
                          </m:r>
                          <m:r>
                            <a:rPr lang="en-US" altLang="zh-CN" sz="2400" b="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b="0"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⃗"/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⋅</m:t>
                          </m:r>
                          <m:acc>
                            <m:accPr>
                              <m:chr m:val="⃗"/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acc>
                        </m:sup>
                      </m:sSup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400" b="0" i="0" smtClean="0">
                          <a:latin typeface="Cambria Math" panose="02040503050406030204" pitchFamily="18" charset="0"/>
                        </a:rPr>
                        <m:t>Φ</m:t>
                      </m:r>
                      <m:r>
                        <a:rPr lang="en-US" altLang="zh-CN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altLang="zh-CN" sz="2400" b="0" i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altLang="zh-CN" sz="2400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±</m:t>
                          </m:r>
                          <m:r>
                            <m:rPr>
                              <m:sty m:val="p"/>
                            </m:rPr>
                            <a:rPr lang="en-US" altLang="zh-CN" sz="2400" b="0" i="0" smtClean="0">
                              <a:latin typeface="Cambria Math" panose="02040503050406030204" pitchFamily="18" charset="0"/>
                            </a:rPr>
                            <m:t>i</m:t>
                          </m:r>
                          <m:r>
                            <a:rPr lang="en-US" altLang="zh-CN" sz="2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⃗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⋅</m:t>
                          </m:r>
                          <m:acc>
                            <m:accPr>
                              <m:chr m:val="⃗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acc>
                        </m:sup>
                      </m:sSup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14FD8317-1396-736D-F083-A9E09017A2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0860" y="3136318"/>
                <a:ext cx="2944075" cy="54777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B09DFCD0-023B-B581-E76E-EF5FBE625F80}"/>
                  </a:ext>
                </a:extLst>
              </p:cNvPr>
              <p:cNvSpPr txBox="1"/>
              <p:nvPr/>
            </p:nvSpPr>
            <p:spPr>
              <a:xfrm>
                <a:off x="6496839" y="3034711"/>
                <a:ext cx="3261534" cy="5725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i="1"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altLang="zh-CN" sz="2400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±</m:t>
                          </m:r>
                          <m:r>
                            <a:rPr lang="en-US" altLang="zh-CN" sz="2400" b="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⃗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⋅</m:t>
                          </m:r>
                          <m:acc>
                            <m:accPr>
                              <m:chr m:val="⃗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acc>
                        </m:sup>
                      </m:sSup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i="1"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sSup>
                        <m:sSupPr>
                          <m:ctrlPr>
                            <a:rPr lang="en-US" altLang="zh-CN" sz="2400" b="0" i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altLang="zh-CN" sz="2400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∓</m:t>
                          </m:r>
                          <m:r>
                            <m:rPr>
                              <m:sty m:val="p"/>
                            </m:rPr>
                            <a:rPr lang="en-US" altLang="zh-CN" sz="2400" b="0" i="0" smtClean="0">
                              <a:latin typeface="Cambria Math" panose="02040503050406030204" pitchFamily="18" charset="0"/>
                            </a:rPr>
                            <m:t>i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⃗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⋅</m:t>
                          </m:r>
                          <m:acc>
                            <m:accPr>
                              <m:chr m:val="⃗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acc>
                        </m:sup>
                      </m:sSup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B09DFCD0-023B-B581-E76E-EF5FBE625F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6839" y="3034711"/>
                <a:ext cx="3261534" cy="5725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左大括号 49">
            <a:extLst>
              <a:ext uri="{FF2B5EF4-FFF2-40B4-BE49-F238E27FC236}">
                <a16:creationId xmlns:a16="http://schemas.microsoft.com/office/drawing/2014/main" id="{C2EBFC23-099D-80D7-5627-18505F27F457}"/>
              </a:ext>
            </a:extLst>
          </p:cNvPr>
          <p:cNvSpPr/>
          <p:nvPr/>
        </p:nvSpPr>
        <p:spPr>
          <a:xfrm>
            <a:off x="3264412" y="2597280"/>
            <a:ext cx="283975" cy="1028895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1" name="图片 50">
            <a:extLst>
              <a:ext uri="{FF2B5EF4-FFF2-40B4-BE49-F238E27FC236}">
                <a16:creationId xmlns:a16="http://schemas.microsoft.com/office/drawing/2014/main" id="{BA86BC6C-4E40-0A2B-4918-05F9465E14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4764" y="3700046"/>
            <a:ext cx="4235016" cy="36402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53" name="图片 52">
            <a:extLst>
              <a:ext uri="{FF2B5EF4-FFF2-40B4-BE49-F238E27FC236}">
                <a16:creationId xmlns:a16="http://schemas.microsoft.com/office/drawing/2014/main" id="{5286DE26-660E-1E40-8A8F-A3843269AA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21555" y="4332164"/>
            <a:ext cx="4456517" cy="407559"/>
          </a:xfrm>
          <a:prstGeom prst="rect">
            <a:avLst/>
          </a:prstGeom>
        </p:spPr>
      </p:pic>
      <p:pic>
        <p:nvPicPr>
          <p:cNvPr id="54" name="图片 53">
            <a:extLst>
              <a:ext uri="{FF2B5EF4-FFF2-40B4-BE49-F238E27FC236}">
                <a16:creationId xmlns:a16="http://schemas.microsoft.com/office/drawing/2014/main" id="{E110E1CC-1D03-589B-4881-C324692534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86264" y="4816222"/>
            <a:ext cx="6927101" cy="446439"/>
          </a:xfrm>
          <a:prstGeom prst="rect">
            <a:avLst/>
          </a:prstGeom>
        </p:spPr>
      </p:pic>
      <p:sp>
        <p:nvSpPr>
          <p:cNvPr id="55" name="椭圆 54">
            <a:extLst>
              <a:ext uri="{FF2B5EF4-FFF2-40B4-BE49-F238E27FC236}">
                <a16:creationId xmlns:a16="http://schemas.microsoft.com/office/drawing/2014/main" id="{DAAC20B9-AD60-DB3C-1E9B-E39EB48CE1D3}"/>
              </a:ext>
            </a:extLst>
          </p:cNvPr>
          <p:cNvSpPr/>
          <p:nvPr/>
        </p:nvSpPr>
        <p:spPr>
          <a:xfrm>
            <a:off x="2312028" y="4259769"/>
            <a:ext cx="8144407" cy="1175516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文本框 55">
                <a:extLst>
                  <a:ext uri="{FF2B5EF4-FFF2-40B4-BE49-F238E27FC236}">
                    <a16:creationId xmlns:a16="http://schemas.microsoft.com/office/drawing/2014/main" id="{3C273546-80F8-A211-D2A3-1E7C535E7DAC}"/>
                  </a:ext>
                </a:extLst>
              </p:cNvPr>
              <p:cNvSpPr txBox="1"/>
              <p:nvPr/>
            </p:nvSpPr>
            <p:spPr>
              <a:xfrm>
                <a:off x="2142565" y="5459943"/>
                <a:ext cx="883091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/>
                  <a:t>Compared to </a:t>
                </a:r>
                <a14:m>
                  <m:oMath xmlns:m="http://schemas.openxmlformats.org/officeDocument/2006/math">
                    <m:r>
                      <a:rPr lang="en-US" altLang="zh-CN" sz="2400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𝝎</m:t>
                    </m:r>
                  </m:oMath>
                </a14:m>
                <a:r>
                  <a:rPr lang="en-US" altLang="zh-CN" sz="2400" b="1" i="1" dirty="0"/>
                  <a:t> </a:t>
                </a:r>
                <a:r>
                  <a:rPr lang="en-US" altLang="zh-CN" sz="2400" b="1" dirty="0"/>
                  <a:t>and </a:t>
                </a:r>
                <a14:m>
                  <m:oMath xmlns:m="http://schemas.openxmlformats.org/officeDocument/2006/math">
                    <m:r>
                      <a:rPr lang="en-US" altLang="zh-CN" sz="2400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𝝓</m:t>
                    </m:r>
                  </m:oMath>
                </a14:m>
                <a:r>
                  <a:rPr lang="en-US" altLang="zh-CN" sz="2400" b="1" i="1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𝝆</m:t>
                        </m:r>
                      </m:e>
                      <m:sub>
                        <m:r>
                          <a:rPr lang="en-US" altLang="zh-CN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altLang="zh-CN" sz="2400" b="1" dirty="0"/>
                  <a:t> is </a:t>
                </a:r>
                <a:r>
                  <a:rPr lang="en-US" altLang="zh-CN" sz="2400" b="1" dirty="0">
                    <a:solidFill>
                      <a:srgbClr val="FF0000"/>
                    </a:solidFill>
                  </a:rPr>
                  <a:t>more sensitive </a:t>
                </a:r>
                <a:r>
                  <a:rPr lang="en-US" altLang="zh-CN" sz="2400" b="1" dirty="0"/>
                  <a:t>to study the </a:t>
                </a:r>
                <a:r>
                  <a:rPr lang="en-US" altLang="zh-CN" sz="2400" b="1" dirty="0">
                    <a:solidFill>
                      <a:srgbClr val="FF0000"/>
                    </a:solidFill>
                  </a:rPr>
                  <a:t>SU(2) chiral transition</a:t>
                </a:r>
                <a:r>
                  <a:rPr lang="en-US" altLang="zh-CN" sz="2400" b="1" dirty="0"/>
                  <a:t>: decaying through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</m:e>
                      <m:sup>
                        <m:r>
                          <a:rPr lang="en-US" altLang="zh-CN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zh-CN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</m:e>
                      <m:sup>
                        <m:r>
                          <a:rPr lang="en-US" altLang="zh-CN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altLang="zh-CN" sz="2400" b="1" i="1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zh-CN" sz="2400" b="1" dirty="0"/>
                  <a:t>and </a:t>
                </a:r>
                <a:r>
                  <a:rPr lang="en-US" altLang="zh-CN" sz="2400" b="1" dirty="0">
                    <a:solidFill>
                      <a:srgbClr val="FF0000"/>
                    </a:solidFill>
                  </a:rPr>
                  <a:t>chiral variant</a:t>
                </a:r>
                <a:r>
                  <a:rPr lang="en-US" altLang="zh-CN" sz="2400" b="1" dirty="0"/>
                  <a:t>.</a:t>
                </a:r>
                <a:endParaRPr lang="zh-CN" altLang="en-US" sz="2400" b="1" dirty="0"/>
              </a:p>
            </p:txBody>
          </p:sp>
        </mc:Choice>
        <mc:Fallback xmlns="">
          <p:sp>
            <p:nvSpPr>
              <p:cNvPr id="56" name="文本框 55">
                <a:extLst>
                  <a:ext uri="{FF2B5EF4-FFF2-40B4-BE49-F238E27FC236}">
                    <a16:creationId xmlns:a16="http://schemas.microsoft.com/office/drawing/2014/main" id="{3C273546-80F8-A211-D2A3-1E7C535E7D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2565" y="5459943"/>
                <a:ext cx="8830918" cy="830997"/>
              </a:xfrm>
              <a:prstGeom prst="rect">
                <a:avLst/>
              </a:prstGeom>
              <a:blipFill>
                <a:blip r:embed="rId10"/>
                <a:stretch>
                  <a:fillRect l="-1035" t="-5147" r="-690" b="-1691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4822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42" grpId="0"/>
      <p:bldP spid="43" grpId="0"/>
      <p:bldP spid="50" grpId="0" animBg="1"/>
      <p:bldP spid="55" grpId="0" animBg="1"/>
      <p:bldP spid="5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73020-D1E5-4448-9FA1-7645B1767CCE}" type="datetime1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4BE1F-5F20-4BDF-AE9B-7772EF22785E}" type="slidenum">
              <a:rPr lang="zh-CN" altLang="en-US" smtClean="0"/>
              <a:t>12</a:t>
            </a:fld>
            <a:endParaRPr lang="zh-CN" altLang="en-US" dirty="0"/>
          </a:p>
        </p:txBody>
      </p:sp>
      <p:sp>
        <p:nvSpPr>
          <p:cNvPr id="11" name="文本框 5">
            <a:extLst>
              <a:ext uri="{FF2B5EF4-FFF2-40B4-BE49-F238E27FC236}">
                <a16:creationId xmlns:a16="http://schemas.microsoft.com/office/drawing/2014/main" id="{22AA4220-C9F0-FBCC-98F3-F2437266D10A}"/>
              </a:ext>
            </a:extLst>
          </p:cNvPr>
          <p:cNvSpPr txBox="1"/>
          <p:nvPr/>
        </p:nvSpPr>
        <p:spPr>
          <a:xfrm>
            <a:off x="1835557" y="220184"/>
            <a:ext cx="77287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dirty="0">
                <a:solidFill>
                  <a:srgbClr val="7030A0"/>
                </a:solidFill>
              </a:rPr>
              <a:t>The mechanisms of dilepton production</a:t>
            </a:r>
            <a:endParaRPr lang="zh-CN" altLang="en-US" sz="3200" b="1" dirty="0">
              <a:solidFill>
                <a:srgbClr val="00B050"/>
              </a:solidFill>
            </a:endParaRPr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7611F566-3C70-14AE-2107-5E14C77DB4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0392" y="1251577"/>
            <a:ext cx="7559419" cy="945378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FDB11BD6-0926-CBEC-B82F-82D778523D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897" y="2254971"/>
            <a:ext cx="6086533" cy="828189"/>
          </a:xfrm>
          <a:prstGeom prst="rect">
            <a:avLst/>
          </a:prstGeom>
          <a:ln w="19050">
            <a:solidFill>
              <a:srgbClr val="00B050"/>
            </a:solidFill>
          </a:ln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ABBF9E54-02CA-3E35-F320-BAB4C74CDFB2}"/>
              </a:ext>
            </a:extLst>
          </p:cNvPr>
          <p:cNvSpPr/>
          <p:nvPr/>
        </p:nvSpPr>
        <p:spPr>
          <a:xfrm>
            <a:off x="3118047" y="1251577"/>
            <a:ext cx="7991061" cy="1912836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3">
            <a:extLst>
              <a:ext uri="{FF2B5EF4-FFF2-40B4-BE49-F238E27FC236}">
                <a16:creationId xmlns:a16="http://schemas.microsoft.com/office/drawing/2014/main" id="{CB0471D5-8D8B-3941-A091-CB7414AAF87D}"/>
              </a:ext>
            </a:extLst>
          </p:cNvPr>
          <p:cNvSpPr txBox="1"/>
          <p:nvPr/>
        </p:nvSpPr>
        <p:spPr>
          <a:xfrm>
            <a:off x="1026013" y="1714958"/>
            <a:ext cx="20308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 b="1" dirty="0">
                <a:solidFill>
                  <a:srgbClr val="FF0000"/>
                </a:solidFill>
              </a:rPr>
              <a:t>Total </a:t>
            </a:r>
            <a:r>
              <a:rPr lang="en-US" altLang="zh-CN" sz="2800" b="1" dirty="0" err="1">
                <a:solidFill>
                  <a:srgbClr val="FF0000"/>
                </a:solidFill>
              </a:rPr>
              <a:t>Lagrangian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4FA45683-4212-A39B-036D-97F527F71F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693588"/>
            <a:ext cx="5047186" cy="1321310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FD4B7794-E182-735F-C05A-18FF9C3282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4492" y="3857110"/>
            <a:ext cx="5353878" cy="1150945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CB060649-AF81-75FB-B797-8163482841EF}"/>
              </a:ext>
            </a:extLst>
          </p:cNvPr>
          <p:cNvSpPr txBox="1"/>
          <p:nvPr/>
        </p:nvSpPr>
        <p:spPr>
          <a:xfrm>
            <a:off x="1591111" y="5220537"/>
            <a:ext cx="37192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accent2"/>
                </a:solidFill>
              </a:rPr>
              <a:t>Perturbative contribution</a:t>
            </a:r>
            <a:endParaRPr lang="zh-CN" altLang="en-US" sz="2400" b="1" dirty="0">
              <a:solidFill>
                <a:schemeClr val="accent2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B25079EA-14B1-E363-DF88-97021B487D08}"/>
              </a:ext>
            </a:extLst>
          </p:cNvPr>
          <p:cNvSpPr txBox="1"/>
          <p:nvPr/>
        </p:nvSpPr>
        <p:spPr>
          <a:xfrm>
            <a:off x="7293147" y="5190924"/>
            <a:ext cx="43252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accent2"/>
                </a:solidFill>
              </a:rPr>
              <a:t>Nonperturbative contribution</a:t>
            </a:r>
          </a:p>
          <a:p>
            <a:r>
              <a:rPr lang="en-US" altLang="zh-CN" sz="2400" b="1" dirty="0">
                <a:solidFill>
                  <a:schemeClr val="accent2"/>
                </a:solidFill>
              </a:rPr>
              <a:t>         </a:t>
            </a:r>
            <a:r>
              <a:rPr lang="en-US" altLang="zh-CN" sz="2400" b="1" dirty="0"/>
              <a:t>(optical theorem)</a:t>
            </a:r>
            <a:endParaRPr lang="zh-CN" altLang="en-US" sz="2400" b="1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3CA88DE-173B-B656-7E0D-B5B5D6DC057B}"/>
              </a:ext>
            </a:extLst>
          </p:cNvPr>
          <p:cNvSpPr txBox="1"/>
          <p:nvPr/>
        </p:nvSpPr>
        <p:spPr>
          <a:xfrm>
            <a:off x="2372574" y="5858328"/>
            <a:ext cx="24176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u="sng" dirty="0">
                <a:solidFill>
                  <a:srgbClr val="00B050"/>
                </a:solidFill>
              </a:rPr>
              <a:t>K. </a:t>
            </a:r>
            <a:r>
              <a:rPr lang="en-US" altLang="zh-CN" sz="1600" b="1" u="sng" dirty="0" err="1">
                <a:solidFill>
                  <a:srgbClr val="00B050"/>
                </a:solidFill>
              </a:rPr>
              <a:t>Kajantie</a:t>
            </a:r>
            <a:r>
              <a:rPr lang="en-US" altLang="zh-CN" sz="1600" b="1" u="sng" dirty="0">
                <a:solidFill>
                  <a:srgbClr val="00B050"/>
                </a:solidFill>
              </a:rPr>
              <a:t> et. al., (1986)</a:t>
            </a:r>
            <a:endParaRPr lang="zh-CN" altLang="en-US" sz="1600" b="1" u="sng" dirty="0">
              <a:solidFill>
                <a:srgbClr val="00B05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8480262-EE74-8FAD-89BC-789FF0A31C4B}"/>
              </a:ext>
            </a:extLst>
          </p:cNvPr>
          <p:cNvSpPr txBox="1"/>
          <p:nvPr/>
        </p:nvSpPr>
        <p:spPr>
          <a:xfrm>
            <a:off x="7756340" y="5899221"/>
            <a:ext cx="35974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u="sng" dirty="0">
                <a:solidFill>
                  <a:srgbClr val="00B050"/>
                </a:solidFill>
              </a:rPr>
              <a:t>C. Gale and J. I. Kapusta, NPB (1991).</a:t>
            </a:r>
            <a:endParaRPr lang="zh-CN" altLang="en-US" sz="1600" b="1" u="sng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20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28" grpId="0"/>
      <p:bldP spid="29" grpId="0"/>
      <p:bldP spid="3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E8FEC0-C60A-5291-CBD1-DE2C1DDBC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973A136-CE58-6B21-2966-A491D5A7F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73020-D1E5-4448-9FA1-7645B1767CCE}" type="datetime1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F724A41-D622-690F-3411-031283AC8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4BE1F-5F20-4BDF-AE9B-7772EF22785E}" type="slidenum">
              <a:rPr lang="zh-CN" altLang="en-US" smtClean="0"/>
              <a:t>13</a:t>
            </a:fld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A987C2D-168C-98E2-0673-4C4D6812BF2E}"/>
              </a:ext>
            </a:extLst>
          </p:cNvPr>
          <p:cNvSpPr txBox="1"/>
          <p:nvPr/>
        </p:nvSpPr>
        <p:spPr>
          <a:xfrm>
            <a:off x="1793289" y="252759"/>
            <a:ext cx="46643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7030A0"/>
                </a:solidFill>
              </a:rPr>
              <a:t>Dilepton emission rate</a:t>
            </a:r>
            <a:endParaRPr lang="zh-CN" altLang="en-US" sz="3200" b="1" dirty="0">
              <a:solidFill>
                <a:srgbClr val="00B050"/>
              </a:solidFill>
            </a:endParaRPr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820D67E1-4A27-ECF6-66FF-030D17C4A3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3057" y="1292060"/>
            <a:ext cx="6232782" cy="1069576"/>
          </a:xfrm>
          <a:prstGeom prst="rect">
            <a:avLst/>
          </a:prstGeom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id="{C5CA91D4-1E65-2BBB-1B94-94041EDF5E95}"/>
              </a:ext>
            </a:extLst>
          </p:cNvPr>
          <p:cNvSpPr/>
          <p:nvPr/>
        </p:nvSpPr>
        <p:spPr>
          <a:xfrm>
            <a:off x="2192287" y="1067746"/>
            <a:ext cx="8013779" cy="16073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13FA833E-0B09-F902-502C-AD2D77D53E8A}"/>
                  </a:ext>
                </a:extLst>
              </p:cNvPr>
              <p:cNvSpPr txBox="1"/>
              <p:nvPr/>
            </p:nvSpPr>
            <p:spPr>
              <a:xfrm>
                <a:off x="5811178" y="2176970"/>
                <a:ext cx="5806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CN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altLang="zh-CN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13FA833E-0B09-F902-502C-AD2D77D53E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1178" y="2176970"/>
                <a:ext cx="580608" cy="369332"/>
              </a:xfrm>
              <a:prstGeom prst="rect">
                <a:avLst/>
              </a:prstGeom>
              <a:blipFill>
                <a:blip r:embed="rId3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A069D312-4433-3468-ECEA-B97B09F9290E}"/>
                  </a:ext>
                </a:extLst>
              </p:cNvPr>
              <p:cNvSpPr txBox="1"/>
              <p:nvPr/>
            </p:nvSpPr>
            <p:spPr>
              <a:xfrm>
                <a:off x="7957508" y="2176970"/>
                <a:ext cx="5838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CN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altLang="zh-CN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A069D312-4433-3468-ECEA-B97B09F929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7508" y="2176970"/>
                <a:ext cx="583814" cy="369332"/>
              </a:xfrm>
              <a:prstGeom prst="rect">
                <a:avLst/>
              </a:prstGeom>
              <a:blipFill>
                <a:blip r:embed="rId4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图片 12">
            <a:extLst>
              <a:ext uri="{FF2B5EF4-FFF2-40B4-BE49-F238E27FC236}">
                <a16:creationId xmlns:a16="http://schemas.microsoft.com/office/drawing/2014/main" id="{BC32787C-475E-4362-F3A7-3F1C6F106D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0494" y="3087193"/>
            <a:ext cx="7154281" cy="977923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23C0D77D-C1F7-C653-B723-AF50B4236934}"/>
              </a:ext>
            </a:extLst>
          </p:cNvPr>
          <p:cNvSpPr txBox="1"/>
          <p:nvPr/>
        </p:nvSpPr>
        <p:spPr>
          <a:xfrm>
            <a:off x="1131690" y="3292954"/>
            <a:ext cx="24497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chemeClr val="accent2"/>
                </a:solidFill>
              </a:rPr>
              <a:t>(a)</a:t>
            </a:r>
            <a:r>
              <a:rPr lang="en-US" altLang="zh-CN" sz="2800" b="1" dirty="0"/>
              <a:t> </a:t>
            </a:r>
            <a:r>
              <a:rPr lang="en-US" altLang="zh-CN" sz="2800" b="1" dirty="0">
                <a:solidFill>
                  <a:srgbClr val="FF0000"/>
                </a:solidFill>
              </a:rPr>
              <a:t>QED effect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82EDA131-D7C5-54C4-F650-0F3444D0533A}"/>
                  </a:ext>
                </a:extLst>
              </p:cNvPr>
              <p:cNvSpPr txBox="1"/>
              <p:nvPr/>
            </p:nvSpPr>
            <p:spPr>
              <a:xfrm>
                <a:off x="1101878" y="4552753"/>
                <a:ext cx="3939348" cy="5286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>
                    <a:solidFill>
                      <a:schemeClr val="accent2"/>
                    </a:solidFill>
                  </a:rPr>
                  <a:t>(b)</a:t>
                </a:r>
                <a:r>
                  <a:rPr lang="en-US" altLang="zh-CN" sz="2800" b="1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</m:e>
                      <m:sup>
                        <m:r>
                          <a:rPr lang="en-US" altLang="zh-CN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±</m:t>
                        </m:r>
                      </m:sup>
                    </m:sSup>
                  </m:oMath>
                </a14:m>
                <a:r>
                  <a:rPr lang="zh-CN" altLang="en-US" sz="2800" b="1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zh-CN" sz="2800" b="1" dirty="0"/>
                  <a:t>and</a:t>
                </a:r>
                <a:r>
                  <a:rPr lang="en-US" altLang="zh-CN" sz="2800" b="1" dirty="0">
                    <a:solidFill>
                      <a:srgbClr val="FF0000"/>
                    </a:solidFill>
                  </a:rPr>
                  <a:t> quark loops</a:t>
                </a:r>
                <a:endParaRPr lang="zh-CN" alt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82EDA131-D7C5-54C4-F650-0F3444D053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878" y="4552753"/>
                <a:ext cx="3939348" cy="528606"/>
              </a:xfrm>
              <a:prstGeom prst="rect">
                <a:avLst/>
              </a:prstGeom>
              <a:blipFill>
                <a:blip r:embed="rId6"/>
                <a:stretch>
                  <a:fillRect l="-3251" t="-11494" r="-2012" b="-3103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图片 17">
            <a:extLst>
              <a:ext uri="{FF2B5EF4-FFF2-40B4-BE49-F238E27FC236}">
                <a16:creationId xmlns:a16="http://schemas.microsoft.com/office/drawing/2014/main" id="{904BBAB8-CFD5-491F-C98F-3EA907C0D8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2013" y="4284765"/>
            <a:ext cx="5848399" cy="1105542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1B1D04CE-E257-D2A5-0C2B-A1ADB85159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19288" y="5372476"/>
            <a:ext cx="7054277" cy="835555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95ADFA4-5327-74C7-D2A6-FE1FB55C371A}"/>
              </a:ext>
            </a:extLst>
          </p:cNvPr>
          <p:cNvSpPr txBox="1"/>
          <p:nvPr/>
        </p:nvSpPr>
        <p:spPr>
          <a:xfrm>
            <a:off x="1406428" y="2531846"/>
            <a:ext cx="2719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u="sng" dirty="0">
                <a:solidFill>
                  <a:srgbClr val="00B050"/>
                </a:solidFill>
              </a:rPr>
              <a:t>L. D. McLerran, PRD (1987).</a:t>
            </a:r>
            <a:endParaRPr lang="zh-CN" altLang="en-US" sz="1600" b="1" u="sng" dirty="0">
              <a:solidFill>
                <a:srgbClr val="00B050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EA86492-6843-54B5-F4CB-3C0DD452156E}"/>
              </a:ext>
            </a:extLst>
          </p:cNvPr>
          <p:cNvSpPr/>
          <p:nvPr/>
        </p:nvSpPr>
        <p:spPr>
          <a:xfrm>
            <a:off x="3106271" y="1452282"/>
            <a:ext cx="100853" cy="1882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883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0" grpId="0"/>
      <p:bldP spid="14" grpId="0"/>
      <p:bldP spid="17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77D9F8-8B7B-9E6B-4267-00292DEEF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C9E5585-D2CA-314A-2CDC-72B871FEC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73020-D1E5-4448-9FA1-7645B1767CCE}" type="datetime1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03FF315-4DD0-52DE-CEF2-2F9E9C8B6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4BE1F-5F20-4BDF-AE9B-7772EF22785E}" type="slidenum">
              <a:rPr lang="zh-CN" altLang="en-US" smtClean="0"/>
              <a:t>14</a:t>
            </a:fld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54598AC-C8C5-156F-B5C7-D0667A0B8CC9}"/>
              </a:ext>
            </a:extLst>
          </p:cNvPr>
          <p:cNvSpPr txBox="1"/>
          <p:nvPr/>
        </p:nvSpPr>
        <p:spPr>
          <a:xfrm>
            <a:off x="1890726" y="250579"/>
            <a:ext cx="9377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7030A0"/>
                </a:solidFill>
              </a:rPr>
              <a:t>The phase diagram at mean field approximation</a:t>
            </a:r>
            <a:endParaRPr lang="zh-CN" altLang="en-US" sz="3200" b="1" dirty="0">
              <a:solidFill>
                <a:srgbClr val="00B050"/>
              </a:solidFill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D58464AE-4E74-F1BD-43B1-5AC6BA8579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164" y="964512"/>
            <a:ext cx="6835467" cy="4355712"/>
          </a:xfrm>
          <a:prstGeom prst="rect">
            <a:avLst/>
          </a:prstGeom>
        </p:spPr>
      </p:pic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8C73B8BF-9C50-4D76-C821-6C07005DA658}"/>
              </a:ext>
            </a:extLst>
          </p:cNvPr>
          <p:cNvCxnSpPr>
            <a:cxnSpLocks/>
          </p:cNvCxnSpPr>
          <p:nvPr/>
        </p:nvCxnSpPr>
        <p:spPr>
          <a:xfrm>
            <a:off x="2260442" y="1171551"/>
            <a:ext cx="6280452" cy="463745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8A937FC7-C210-8E88-E187-0B8ACD7950A5}"/>
                  </a:ext>
                </a:extLst>
              </p:cNvPr>
              <p:cNvSpPr txBox="1"/>
              <p:nvPr/>
            </p:nvSpPr>
            <p:spPr>
              <a:xfrm>
                <a:off x="8871965" y="1439269"/>
                <a:ext cx="2396169" cy="4947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𝒑𝒔</m:t>
                          </m:r>
                        </m:sub>
                      </m:sSub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𝟏𝟓𝟗</m:t>
                      </m:r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𝑴𝒆𝑽</m:t>
                      </m:r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8A937FC7-C210-8E88-E187-0B8ACD7950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1965" y="1439269"/>
                <a:ext cx="2396169" cy="494751"/>
              </a:xfrm>
              <a:prstGeom prst="rect">
                <a:avLst/>
              </a:prstGeom>
              <a:blipFill>
                <a:blip r:embed="rId3"/>
                <a:stretch>
                  <a:fillRect b="-74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F6421BE8-079E-FB42-EE38-420BDD33D83D}"/>
              </a:ext>
            </a:extLst>
          </p:cNvPr>
          <p:cNvCxnSpPr>
            <a:cxnSpLocks/>
          </p:cNvCxnSpPr>
          <p:nvPr/>
        </p:nvCxnSpPr>
        <p:spPr>
          <a:xfrm flipV="1">
            <a:off x="7485203" y="3062627"/>
            <a:ext cx="1508855" cy="1384469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3A9A90E7-2460-2F1B-1DAB-AF51A6C32855}"/>
                  </a:ext>
                </a:extLst>
              </p:cNvPr>
              <p:cNvSpPr txBox="1"/>
              <p:nvPr/>
            </p:nvSpPr>
            <p:spPr>
              <a:xfrm>
                <a:off x="9033234" y="2468834"/>
                <a:ext cx="207362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FF0000"/>
                    </a:solidFill>
                  </a:rPr>
                  <a:t>Critical point </a:t>
                </a:r>
              </a:p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𝟔𝟑𝟓</m:t>
                          </m:r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𝟗𝟑</m:t>
                          </m:r>
                        </m:e>
                      </m:d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𝑴𝒆𝑽</m:t>
                      </m:r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3A9A90E7-2460-2F1B-1DAB-AF51A6C328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3234" y="2468834"/>
                <a:ext cx="2073629" cy="830997"/>
              </a:xfrm>
              <a:prstGeom prst="rect">
                <a:avLst/>
              </a:prstGeom>
              <a:blipFill>
                <a:blip r:embed="rId4"/>
                <a:stretch>
                  <a:fillRect l="-4706" t="-5147" r="-26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文本框 30">
            <a:extLst>
              <a:ext uri="{FF2B5EF4-FFF2-40B4-BE49-F238E27FC236}">
                <a16:creationId xmlns:a16="http://schemas.microsoft.com/office/drawing/2014/main" id="{DE00924E-58C0-9859-DCB9-36540C436EE2}"/>
              </a:ext>
            </a:extLst>
          </p:cNvPr>
          <p:cNvSpPr txBox="1"/>
          <p:nvPr/>
        </p:nvSpPr>
        <p:spPr>
          <a:xfrm>
            <a:off x="8871965" y="3459017"/>
            <a:ext cx="28947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In </a:t>
            </a:r>
            <a:r>
              <a:rPr lang="en-US" altLang="zh-CN" sz="2400" b="1" dirty="0">
                <a:solidFill>
                  <a:schemeClr val="accent2"/>
                </a:solidFill>
              </a:rPr>
              <a:t>good agreement </a:t>
            </a:r>
            <a:r>
              <a:rPr lang="en-US" altLang="zh-CN" sz="2400" b="1" dirty="0"/>
              <a:t>with </a:t>
            </a:r>
            <a:r>
              <a:rPr lang="en-US" altLang="zh-CN" sz="2400" b="1" dirty="0">
                <a:solidFill>
                  <a:srgbClr val="0070C0"/>
                </a:solidFill>
              </a:rPr>
              <a:t>LQCD</a:t>
            </a:r>
            <a:r>
              <a:rPr lang="en-US" altLang="zh-CN" sz="2400" b="1" dirty="0"/>
              <a:t> and </a:t>
            </a:r>
            <a:r>
              <a:rPr lang="en-US" altLang="zh-CN" sz="2400" b="1" dirty="0">
                <a:solidFill>
                  <a:srgbClr val="0070C0"/>
                </a:solidFill>
              </a:rPr>
              <a:t>functional QCD</a:t>
            </a:r>
            <a:endParaRPr lang="zh-CN" altLang="en-US" sz="2400" b="1" dirty="0">
              <a:solidFill>
                <a:srgbClr val="0070C0"/>
              </a:solidFill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43F6B11-D7A9-C9F4-DEA3-D0D23FCF12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3966" y="5448738"/>
            <a:ext cx="5870713" cy="44475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C930A7C9-52B0-DD90-970D-97A0F2BEB027}"/>
              </a:ext>
            </a:extLst>
          </p:cNvPr>
          <p:cNvSpPr txBox="1"/>
          <p:nvPr/>
        </p:nvSpPr>
        <p:spPr>
          <a:xfrm>
            <a:off x="1626230" y="5367557"/>
            <a:ext cx="33345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/>
              <a:t>The </a:t>
            </a:r>
            <a:r>
              <a:rPr lang="en-US" altLang="zh-CN" sz="2800" b="1" dirty="0">
                <a:solidFill>
                  <a:srgbClr val="0070C0"/>
                </a:solidFill>
              </a:rPr>
              <a:t>Freezeout</a:t>
            </a:r>
            <a:r>
              <a:rPr lang="en-US" altLang="zh-CN" sz="2800" b="1" dirty="0"/>
              <a:t> lines</a:t>
            </a:r>
            <a:endParaRPr lang="zh-CN" altLang="en-US" sz="2800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82A2337-9999-E358-EF7F-74CB289EE47B}"/>
              </a:ext>
            </a:extLst>
          </p:cNvPr>
          <p:cNvSpPr txBox="1"/>
          <p:nvPr/>
        </p:nvSpPr>
        <p:spPr>
          <a:xfrm>
            <a:off x="7485203" y="5890777"/>
            <a:ext cx="28712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u="sng" dirty="0">
                <a:solidFill>
                  <a:srgbClr val="00B050"/>
                </a:solidFill>
              </a:rPr>
              <a:t>X. Luo and N. Xu, NST (2017)</a:t>
            </a:r>
            <a:endParaRPr lang="zh-CN" altLang="en-US" sz="1600" b="1" u="sng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880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9" grpId="0"/>
      <p:bldP spid="31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218B4-D771-99B1-1AB8-336970FE9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8160E02-FFD4-2973-C50A-F20F6E41A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73020-D1E5-4448-9FA1-7645B1767CCE}" type="datetime1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3D0FD9-74BD-EB5E-6FDC-0388D648F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4BE1F-5F20-4BDF-AE9B-7772EF22785E}" type="slidenum">
              <a:rPr lang="zh-CN" altLang="en-US" smtClean="0"/>
              <a:t>15</a:t>
            </a:fld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1B2201E-9D24-C6BA-EE68-253E67488A38}"/>
              </a:ext>
            </a:extLst>
          </p:cNvPr>
          <p:cNvSpPr txBox="1"/>
          <p:nvPr/>
        </p:nvSpPr>
        <p:spPr>
          <a:xfrm>
            <a:off x="1862328" y="239220"/>
            <a:ext cx="68613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7030A0"/>
                </a:solidFill>
              </a:rPr>
              <a:t>Integrated dilepton emission rate</a:t>
            </a:r>
            <a:endParaRPr lang="zh-CN" altLang="en-US" sz="3200" b="1" dirty="0">
              <a:solidFill>
                <a:srgbClr val="00B050"/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A0192E5-1B21-E300-6A52-FB166036CE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256" y="1125987"/>
            <a:ext cx="4871120" cy="1013730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E2B97D2-3F2F-6A27-299E-501E3F3B75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711" y="2325696"/>
            <a:ext cx="6074370" cy="381946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FCAE4E2A-DDBD-0C69-0816-27C17F91B6F3}"/>
                  </a:ext>
                </a:extLst>
              </p:cNvPr>
              <p:cNvSpPr txBox="1"/>
              <p:nvPr/>
            </p:nvSpPr>
            <p:spPr>
              <a:xfrm>
                <a:off x="7142362" y="925468"/>
                <a:ext cx="4679911" cy="5329408"/>
              </a:xfrm>
              <a:prstGeom prst="rect">
                <a:avLst/>
              </a:prstGeom>
              <a:noFill/>
              <a:ln w="19050">
                <a:solidFill>
                  <a:schemeClr val="accent2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AutoNum type="arabicParenBoth"/>
                </a:pPr>
                <a:r>
                  <a:rPr lang="en-US" altLang="zh-CN" sz="2400" b="1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𝒈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𝒗𝒒</m:t>
                        </m:r>
                      </m:sub>
                    </m:sSub>
                  </m:oMath>
                </a14:m>
                <a:r>
                  <a:rPr lang="en-US" altLang="zh-CN" sz="2400" b="1" dirty="0">
                    <a:solidFill>
                      <a:srgbClr val="FF0000"/>
                    </a:solidFill>
                  </a:rPr>
                  <a:t>=1.55 </a:t>
                </a:r>
                <a:r>
                  <a:rPr lang="en-US" altLang="zh-CN" sz="2400" b="1" dirty="0"/>
                  <a:t>by fixing the peak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𝝆</m:t>
                        </m:r>
                      </m:sub>
                    </m:sSub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𝟕𝟕</m:t>
                    </m:r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𝑮𝒆𝑽</m:t>
                    </m:r>
                  </m:oMath>
                </a14:m>
                <a:r>
                  <a:rPr lang="en-US" altLang="zh-CN" sz="2400" b="1" dirty="0"/>
                  <a:t>;</a:t>
                </a:r>
              </a:p>
              <a:p>
                <a:pPr marL="457200" indent="-457200">
                  <a:buAutoNum type="arabicParenBoth"/>
                </a:pPr>
                <a:endParaRPr lang="en-US" altLang="zh-CN" sz="2400" b="1" dirty="0"/>
              </a:p>
              <a:p>
                <a:pPr marL="457200" indent="-457200">
                  <a:buAutoNum type="arabicParenBoth"/>
                </a:pPr>
                <a:r>
                  <a:rPr lang="en-US" altLang="zh-CN" sz="2400" b="1" dirty="0"/>
                  <a:t>Due to chiral symmetry restoration induced by </a:t>
                </a:r>
                <a:r>
                  <a:rPr lang="en-US" altLang="zh-CN" sz="2400" b="1" dirty="0">
                    <a:solidFill>
                      <a:srgbClr val="FF0000"/>
                    </a:solidFill>
                  </a:rPr>
                  <a:t>quarks</a:t>
                </a:r>
                <a:r>
                  <a:rPr lang="en-US" altLang="zh-CN" sz="2400" b="1" dirty="0"/>
                  <a:t>, the </a:t>
                </a:r>
                <a:r>
                  <a:rPr lang="en-US" altLang="zh-CN" sz="2400" b="1" dirty="0">
                    <a:solidFill>
                      <a:srgbClr val="FF0000"/>
                    </a:solidFill>
                  </a:rPr>
                  <a:t>emission rate </a:t>
                </a:r>
                <a:r>
                  <a:rPr lang="en-US" altLang="zh-CN" sz="2400" b="1" dirty="0"/>
                  <a:t>is </a:t>
                </a:r>
                <a:r>
                  <a:rPr lang="en-US" altLang="zh-CN" sz="2400" b="1" dirty="0">
                    <a:solidFill>
                      <a:srgbClr val="FF0000"/>
                    </a:solidFill>
                  </a:rPr>
                  <a:t>enhanced at larger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𝑴</m:t>
                    </m:r>
                  </m:oMath>
                </a14:m>
                <a:r>
                  <a:rPr lang="en-US" altLang="zh-CN" sz="2400" b="1" dirty="0"/>
                  <a:t>;</a:t>
                </a:r>
              </a:p>
              <a:p>
                <a:pPr marL="457200" indent="-457200">
                  <a:buAutoNum type="arabicParenBoth"/>
                </a:pPr>
                <a:endParaRPr lang="en-US" altLang="zh-CN" sz="2400" b="1" dirty="0"/>
              </a:p>
              <a:p>
                <a:pPr marL="457200" indent="-457200">
                  <a:buAutoNum type="arabicParenBoth"/>
                </a:pPr>
                <a:r>
                  <a:rPr lang="en-US" altLang="zh-CN" sz="2400" b="1" dirty="0"/>
                  <a:t>The location of the </a:t>
                </a:r>
                <a:r>
                  <a:rPr lang="en-US" altLang="zh-CN" sz="2400" b="1" dirty="0">
                    <a:solidFill>
                      <a:srgbClr val="FF0000"/>
                    </a:solidFill>
                  </a:rPr>
                  <a:t>peak shifted to smaller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𝑴</m:t>
                    </m:r>
                  </m:oMath>
                </a14:m>
                <a:r>
                  <a:rPr lang="en-US" altLang="zh-CN" sz="2400" b="1" dirty="0"/>
                  <a:t> with increasing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𝑩</m:t>
                        </m:r>
                      </m:sub>
                    </m:sSub>
                  </m:oMath>
                </a14:m>
                <a:r>
                  <a:rPr lang="en-US" altLang="zh-CN" sz="2400" b="1" dirty="0"/>
                  <a:t>;</a:t>
                </a:r>
              </a:p>
              <a:p>
                <a:pPr marL="457200" indent="-457200">
                  <a:buAutoNum type="arabicParenBoth"/>
                </a:pPr>
                <a:endParaRPr lang="en-US" altLang="zh-CN" sz="2400" b="1" dirty="0"/>
              </a:p>
              <a:p>
                <a:pPr marL="457200" indent="-457200">
                  <a:buFontTx/>
                  <a:buAutoNum type="arabicParenBoth"/>
                </a:pPr>
                <a:r>
                  <a:rPr lang="en-US" altLang="zh-CN" sz="2400" b="1" dirty="0"/>
                  <a:t>The </a:t>
                </a:r>
                <a:r>
                  <a:rPr lang="en-US" altLang="zh-CN" sz="2400" b="1" dirty="0">
                    <a:solidFill>
                      <a:srgbClr val="FF0000"/>
                    </a:solidFill>
                  </a:rPr>
                  <a:t>peaks</a:t>
                </a:r>
                <a:r>
                  <a:rPr lang="en-US" altLang="zh-CN" sz="2400" b="1" dirty="0"/>
                  <a:t> is </a:t>
                </a:r>
                <a:r>
                  <a:rPr lang="en-US" altLang="zh-CN" sz="2400" b="1" dirty="0">
                    <a:solidFill>
                      <a:srgbClr val="FF0000"/>
                    </a:solidFill>
                  </a:rPr>
                  <a:t>broadening</a:t>
                </a:r>
                <a:r>
                  <a:rPr lang="en-US" altLang="zh-CN" sz="2400" b="1" dirty="0"/>
                  <a:t> with increasing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𝑩</m:t>
                        </m:r>
                      </m:sub>
                    </m:sSub>
                  </m:oMath>
                </a14:m>
                <a:r>
                  <a:rPr lang="en-US" altLang="zh-CN" sz="2400" b="1" dirty="0"/>
                  <a:t> (insert).</a:t>
                </a:r>
                <a:endParaRPr lang="zh-CN" altLang="en-US" sz="2400" b="1" dirty="0"/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FCAE4E2A-DDBD-0C69-0816-27C17F91B6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2362" y="925468"/>
                <a:ext cx="4679911" cy="5329408"/>
              </a:xfrm>
              <a:prstGeom prst="rect">
                <a:avLst/>
              </a:prstGeom>
              <a:blipFill>
                <a:blip r:embed="rId4"/>
                <a:stretch>
                  <a:fillRect l="-1429" t="-570" r="-1299" b="-1596"/>
                </a:stretch>
              </a:blipFill>
              <a:ln w="19050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91D818A1-B7F9-B05D-01D3-51A78C2081AA}"/>
              </a:ext>
            </a:extLst>
          </p:cNvPr>
          <p:cNvCxnSpPr>
            <a:cxnSpLocks/>
          </p:cNvCxnSpPr>
          <p:nvPr/>
        </p:nvCxnSpPr>
        <p:spPr>
          <a:xfrm flipH="1">
            <a:off x="3782549" y="2981739"/>
            <a:ext cx="278296" cy="687220"/>
          </a:xfrm>
          <a:prstGeom prst="straightConnector1">
            <a:avLst/>
          </a:prstGeom>
          <a:ln w="28575">
            <a:solidFill>
              <a:srgbClr val="C0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C71C2793-4D8C-4108-BA50-D7FEA31835A2}"/>
              </a:ext>
            </a:extLst>
          </p:cNvPr>
          <p:cNvSpPr/>
          <p:nvPr/>
        </p:nvSpPr>
        <p:spPr>
          <a:xfrm>
            <a:off x="4558553" y="1277471"/>
            <a:ext cx="127747" cy="203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3063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D0B8E-41C7-4850-990A-EBAA79367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23073E78-C96F-1FDD-6449-9D843A6C47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2539" y="2060704"/>
            <a:ext cx="2617849" cy="2999975"/>
          </a:xfrm>
          <a:prstGeom prst="rect">
            <a:avLst/>
          </a:prstGeom>
        </p:spPr>
      </p:pic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3ACE0D6-79E4-96A2-6695-986FC24AB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73020-D1E5-4448-9FA1-7645B1767CCE}" type="datetime1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4E1F601-E09B-0892-94DB-026A4B2B4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4BE1F-5F20-4BDF-AE9B-7772EF22785E}" type="slidenum">
              <a:rPr lang="zh-CN" altLang="en-US" smtClean="0"/>
              <a:t>16</a:t>
            </a:fld>
            <a:endParaRPr lang="zh-CN" altLang="en-US" dirty="0"/>
          </a:p>
        </p:txBody>
      </p:sp>
      <p:sp>
        <p:nvSpPr>
          <p:cNvPr id="3" name="文本框 5">
            <a:extLst>
              <a:ext uri="{FF2B5EF4-FFF2-40B4-BE49-F238E27FC236}">
                <a16:creationId xmlns:a16="http://schemas.microsoft.com/office/drawing/2014/main" id="{BE15D1FB-259E-68E7-8B74-D92A865D042D}"/>
              </a:ext>
            </a:extLst>
          </p:cNvPr>
          <p:cNvSpPr txBox="1"/>
          <p:nvPr/>
        </p:nvSpPr>
        <p:spPr>
          <a:xfrm>
            <a:off x="1777254" y="241953"/>
            <a:ext cx="7571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dirty="0">
                <a:solidFill>
                  <a:srgbClr val="7030A0"/>
                </a:solidFill>
              </a:rPr>
              <a:t>The moments of quark mass and DER</a:t>
            </a:r>
            <a:endParaRPr lang="zh-CN" altLang="en-US" sz="3200" b="1" dirty="0">
              <a:solidFill>
                <a:srgbClr val="00B050"/>
              </a:solidFill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A5718E37-900A-9A12-F22F-D65BF786BE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9172" y="1137376"/>
            <a:ext cx="5187834" cy="857241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sp>
        <p:nvSpPr>
          <p:cNvPr id="13" name="椭圆 12">
            <a:extLst>
              <a:ext uri="{FF2B5EF4-FFF2-40B4-BE49-F238E27FC236}">
                <a16:creationId xmlns:a16="http://schemas.microsoft.com/office/drawing/2014/main" id="{CBBA6DBD-DA4D-21C4-E84B-FA4F6CD0D65E}"/>
              </a:ext>
            </a:extLst>
          </p:cNvPr>
          <p:cNvSpPr/>
          <p:nvPr/>
        </p:nvSpPr>
        <p:spPr>
          <a:xfrm>
            <a:off x="9348462" y="2841755"/>
            <a:ext cx="357810" cy="3520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B3134DCC-D0D8-D2BF-6F53-1CFB6CD528D3}"/>
              </a:ext>
            </a:extLst>
          </p:cNvPr>
          <p:cNvSpPr/>
          <p:nvPr/>
        </p:nvSpPr>
        <p:spPr>
          <a:xfrm>
            <a:off x="9348462" y="3532652"/>
            <a:ext cx="283980" cy="25557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479891C-F0D2-D7DC-BB0F-C593FDA7F2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170" y="2103891"/>
            <a:ext cx="2635289" cy="303847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F79CE7C-78DB-27A4-5C2F-53C7DC5BE2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3636" y="2060704"/>
            <a:ext cx="2845373" cy="3235193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89DEABCA-0126-50BD-D784-4D24B2A32F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4989" y="2075139"/>
            <a:ext cx="2742995" cy="3136568"/>
          </a:xfrm>
          <a:prstGeom prst="rect">
            <a:avLst/>
          </a:prstGeom>
        </p:spPr>
      </p:pic>
      <p:sp>
        <p:nvSpPr>
          <p:cNvPr id="23" name="椭圆 22">
            <a:extLst>
              <a:ext uri="{FF2B5EF4-FFF2-40B4-BE49-F238E27FC236}">
                <a16:creationId xmlns:a16="http://schemas.microsoft.com/office/drawing/2014/main" id="{DE1EE554-DE6B-9CD9-C0B2-1CA48A09CD87}"/>
              </a:ext>
            </a:extLst>
          </p:cNvPr>
          <p:cNvSpPr/>
          <p:nvPr/>
        </p:nvSpPr>
        <p:spPr>
          <a:xfrm>
            <a:off x="3909094" y="2804478"/>
            <a:ext cx="329411" cy="31121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A15AE1D7-4BAE-FB06-8E2B-25CE8B994E35}"/>
              </a:ext>
            </a:extLst>
          </p:cNvPr>
          <p:cNvSpPr/>
          <p:nvPr/>
        </p:nvSpPr>
        <p:spPr>
          <a:xfrm>
            <a:off x="3909094" y="3709243"/>
            <a:ext cx="283980" cy="31121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569BAE78-22A6-E09A-DD6F-A7278BEAD31E}"/>
                  </a:ext>
                </a:extLst>
              </p:cNvPr>
              <p:cNvSpPr txBox="1"/>
              <p:nvPr/>
            </p:nvSpPr>
            <p:spPr>
              <a:xfrm>
                <a:off x="7167624" y="1146879"/>
                <a:ext cx="4236720" cy="947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AutoNum type="arabicPeriod"/>
                </a:pPr>
                <a:r>
                  <a:rPr lang="en-US" altLang="zh-CN" sz="2400" b="1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altLang="zh-CN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zh-CN" sz="2400" b="1" dirty="0"/>
                  <a:t>share </a:t>
                </a:r>
                <a:r>
                  <a:rPr lang="en-US" altLang="zh-CN" sz="2400" b="1" dirty="0">
                    <a:solidFill>
                      <a:srgbClr val="FF0000"/>
                    </a:solidFill>
                  </a:rPr>
                  <a:t>similar</a:t>
                </a:r>
                <a:r>
                  <a:rPr lang="en-US" altLang="zh-CN" sz="2400" b="1" dirty="0"/>
                  <a:t> extremal features </a:t>
                </a:r>
                <a:r>
                  <a:rPr lang="en-US" altLang="zh-CN" sz="2400" b="1" dirty="0">
                    <a:solidFill>
                      <a:srgbClr val="FF0000"/>
                    </a:solidFill>
                  </a:rPr>
                  <a:t>as</a:t>
                </a:r>
                <a:r>
                  <a:rPr lang="en-US" altLang="zh-CN" sz="2400" b="1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𝒍</m:t>
                        </m:r>
                      </m:sub>
                      <m:sup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r>
                  <a:rPr lang="en-US" altLang="zh-CN" sz="2400" b="1" dirty="0"/>
                  <a:t>;</a:t>
                </a:r>
              </a:p>
            </p:txBody>
          </p:sp>
        </mc:Choice>
        <mc:Fallback xmlns="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569BAE78-22A6-E09A-DD6F-A7278BEAD3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7624" y="1146879"/>
                <a:ext cx="4236720" cy="947888"/>
              </a:xfrm>
              <a:prstGeom prst="rect">
                <a:avLst/>
              </a:prstGeom>
              <a:blipFill>
                <a:blip r:embed="rId8"/>
                <a:stretch>
                  <a:fillRect l="-1727" t="-2564" b="-115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3295FC09-81CD-698E-0EAF-D1617A6D4A9B}"/>
                  </a:ext>
                </a:extLst>
              </p:cNvPr>
              <p:cNvSpPr txBox="1"/>
              <p:nvPr/>
            </p:nvSpPr>
            <p:spPr>
              <a:xfrm>
                <a:off x="1466815" y="5292229"/>
                <a:ext cx="9973207" cy="9498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AutoNum type="arabicPeriod" startAt="2"/>
                </a:pPr>
                <a:r>
                  <a:rPr lang="en-US" altLang="zh-CN" sz="2400" b="1" dirty="0"/>
                  <a:t>Compare to </a:t>
                </a:r>
                <a:r>
                  <a:rPr lang="en-US" altLang="zh-CN" sz="2400" b="1" dirty="0">
                    <a:solidFill>
                      <a:srgbClr val="FF0000"/>
                    </a:solidFill>
                  </a:rPr>
                  <a:t>baryon kurtosis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𝜿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</m:sub>
                    </m:sSub>
                    <m:sSubSup>
                      <m:sSubSup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𝝈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</m:sub>
                      <m:sup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bSup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r>
                  <a:rPr lang="en-US" altLang="zh-CN" sz="2400" b="1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b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  <m:sup>
                        <m:d>
                          <m:dPr>
                            <m:ctrlPr>
                              <a:rPr lang="en-US" altLang="zh-CN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e>
                        </m:d>
                      </m:sup>
                    </m:sSubSup>
                    <m:r>
                      <a:rPr lang="en-US" altLang="zh-CN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/</m:t>
                    </m:r>
                    <m:sSubSup>
                      <m:sSubSupPr>
                        <m:ctrlP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b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  <m:sup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≈</m:t>
                    </m:r>
                    <m:sSubSup>
                      <m:sSubSupPr>
                        <m:ctrlP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𝒍</m:t>
                        </m:r>
                      </m:sub>
                      <m:sup>
                        <m:d>
                          <m:dPr>
                            <m:ctrlPr>
                              <a:rPr lang="en-US" altLang="zh-CN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e>
                        </m:d>
                      </m:sup>
                    </m:sSubSup>
                    <m:r>
                      <a:rPr lang="en-US" altLang="zh-CN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/</m:t>
                    </m:r>
                    <m:sSubSup>
                      <m:sSubSupPr>
                        <m:ctrlP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𝒍</m:t>
                        </m:r>
                      </m:sub>
                      <m:sup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𝟏𝟎𝟎</m:t>
                    </m:r>
                  </m:oMath>
                </a14:m>
                <a:r>
                  <a:rPr lang="en-US" altLang="zh-CN" sz="2400" b="1" dirty="0"/>
                  <a:t> seems </a:t>
                </a:r>
                <a:r>
                  <a:rPr lang="en-US" altLang="zh-CN" sz="2400" b="1" dirty="0">
                    <a:solidFill>
                      <a:srgbClr val="FF0000"/>
                    </a:solidFill>
                  </a:rPr>
                  <a:t>more sensitive</a:t>
                </a:r>
                <a:r>
                  <a:rPr lang="en-US" altLang="zh-CN" sz="2400" b="1" dirty="0"/>
                  <a:t> to critical</a:t>
                </a:r>
                <a:endParaRPr lang="zh-CN" altLang="en-US" sz="2400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3295FC09-81CD-698E-0EAF-D1617A6D4A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6815" y="5292229"/>
                <a:ext cx="9973207" cy="949875"/>
              </a:xfrm>
              <a:prstGeom prst="rect">
                <a:avLst/>
              </a:prstGeom>
              <a:blipFill>
                <a:blip r:embed="rId9"/>
                <a:stretch>
                  <a:fillRect l="-733" b="-1410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8875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23" grpId="0" animBg="1"/>
      <p:bldP spid="24" grpId="0" animBg="1"/>
      <p:bldP spid="26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426E6-E40A-52BF-EFC3-F82F08E095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>
            <a:extLst>
              <a:ext uri="{FF2B5EF4-FFF2-40B4-BE49-F238E27FC236}">
                <a16:creationId xmlns:a16="http://schemas.microsoft.com/office/drawing/2014/main" id="{053CA60C-98BB-E21A-60B7-FC1CB38E49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6864" y="2468021"/>
            <a:ext cx="4849153" cy="3636963"/>
          </a:xfrm>
          <a:prstGeom prst="rect">
            <a:avLst/>
          </a:prstGeom>
        </p:spPr>
      </p:pic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4C345C9-2729-EB1E-499F-E403AC88E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73020-D1E5-4448-9FA1-7645B1767CCE}" type="datetime1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C2E86E3-5BED-7FB8-B8A7-39D050842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4BE1F-5F20-4BDF-AE9B-7772EF22785E}" type="slidenum">
              <a:rPr lang="zh-CN" altLang="en-US" smtClean="0"/>
              <a:t>17</a:t>
            </a:fld>
            <a:endParaRPr lang="zh-CN" altLang="en-US" dirty="0"/>
          </a:p>
        </p:txBody>
      </p:sp>
      <p:sp>
        <p:nvSpPr>
          <p:cNvPr id="3" name="文本框 5">
            <a:extLst>
              <a:ext uri="{FF2B5EF4-FFF2-40B4-BE49-F238E27FC236}">
                <a16:creationId xmlns:a16="http://schemas.microsoft.com/office/drawing/2014/main" id="{DFF02B18-8BE4-4554-7255-64843AC8ED09}"/>
              </a:ext>
            </a:extLst>
          </p:cNvPr>
          <p:cNvSpPr txBox="1"/>
          <p:nvPr/>
        </p:nvSpPr>
        <p:spPr>
          <a:xfrm>
            <a:off x="1777254" y="241953"/>
            <a:ext cx="53618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dirty="0">
                <a:solidFill>
                  <a:srgbClr val="7030A0"/>
                </a:solidFill>
              </a:rPr>
              <a:t>Experimental observables</a:t>
            </a:r>
            <a:endParaRPr lang="zh-CN" altLang="en-US" sz="3200" b="1" dirty="0">
              <a:solidFill>
                <a:srgbClr val="00B050"/>
              </a:solidFill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9230C09-DE70-DE57-DBCF-B42FA0161B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0601" y="1143844"/>
            <a:ext cx="4241598" cy="999583"/>
          </a:xfrm>
          <a:prstGeom prst="rect">
            <a:avLst/>
          </a:prstGeom>
        </p:spPr>
      </p:pic>
      <p:sp>
        <p:nvSpPr>
          <p:cNvPr id="11" name="箭头: 右 10">
            <a:extLst>
              <a:ext uri="{FF2B5EF4-FFF2-40B4-BE49-F238E27FC236}">
                <a16:creationId xmlns:a16="http://schemas.microsoft.com/office/drawing/2014/main" id="{C3421BFD-88B7-746A-166B-9E42C059C147}"/>
              </a:ext>
            </a:extLst>
          </p:cNvPr>
          <p:cNvSpPr/>
          <p:nvPr/>
        </p:nvSpPr>
        <p:spPr>
          <a:xfrm>
            <a:off x="6057307" y="1520825"/>
            <a:ext cx="864992" cy="29106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84DACD51-7A2D-D35A-09A4-318BF2904FBA}"/>
                  </a:ext>
                </a:extLst>
              </p:cNvPr>
              <p:cNvSpPr txBox="1"/>
              <p:nvPr/>
            </p:nvSpPr>
            <p:spPr>
              <a:xfrm>
                <a:off x="5987074" y="1202159"/>
                <a:ext cx="9901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=1,2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84DACD51-7A2D-D35A-09A4-318BF2904F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7074" y="1202159"/>
                <a:ext cx="990143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>
            <a:extLst>
              <a:ext uri="{FF2B5EF4-FFF2-40B4-BE49-F238E27FC236}">
                <a16:creationId xmlns:a16="http://schemas.microsoft.com/office/drawing/2014/main" id="{7B85D7EE-9A2C-319A-0416-741BD6C1B854}"/>
              </a:ext>
            </a:extLst>
          </p:cNvPr>
          <p:cNvSpPr txBox="1"/>
          <p:nvPr/>
        </p:nvSpPr>
        <p:spPr>
          <a:xfrm>
            <a:off x="981285" y="2468021"/>
            <a:ext cx="3849235" cy="114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/>
              <a:t>Experimental </a:t>
            </a:r>
            <a:r>
              <a:rPr lang="en-US" altLang="zh-CN" sz="2400" b="1" dirty="0">
                <a:solidFill>
                  <a:srgbClr val="FF0000"/>
                </a:solidFill>
              </a:rPr>
              <a:t>observables</a:t>
            </a:r>
            <a:r>
              <a:rPr lang="en-US" altLang="zh-CN" sz="2400" b="1" dirty="0"/>
              <a:t> for the </a:t>
            </a:r>
            <a:r>
              <a:rPr lang="en-US" altLang="zh-CN" sz="2400" b="1" dirty="0">
                <a:solidFill>
                  <a:srgbClr val="FF0000"/>
                </a:solidFill>
              </a:rPr>
              <a:t>DER moments</a:t>
            </a:r>
            <a:endParaRPr lang="zh-CN" altLang="en-US" sz="2400" b="1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AFF4ED87-AF78-BF50-1AC5-9F423917EC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0520" y="2923735"/>
            <a:ext cx="1945530" cy="526193"/>
          </a:xfrm>
          <a:prstGeom prst="rect">
            <a:avLst/>
          </a:prstGeom>
          <a:ln w="19050">
            <a:solidFill>
              <a:schemeClr val="accent2"/>
            </a:solidFill>
          </a:ln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F6D121B6-3106-689E-5133-6AC7ED2FCB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4927" y="998909"/>
            <a:ext cx="3533436" cy="893152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9FDD513B-2F99-CFB8-12BD-6D41F2C81B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50007" y="1702604"/>
            <a:ext cx="1976010" cy="378913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83D8A843-04B8-6BAD-016B-13C6029C90DB}"/>
              </a:ext>
            </a:extLst>
          </p:cNvPr>
          <p:cNvSpPr txBox="1"/>
          <p:nvPr/>
        </p:nvSpPr>
        <p:spPr>
          <a:xfrm>
            <a:off x="8091424" y="2143427"/>
            <a:ext cx="2903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accent2"/>
                </a:solidFill>
              </a:rPr>
              <a:t>baseline subtracted</a:t>
            </a:r>
            <a:endParaRPr lang="zh-CN" altLang="en-US" sz="2400" b="1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DD83906F-A550-086E-1EF1-B402226C70D0}"/>
                  </a:ext>
                </a:extLst>
              </p:cNvPr>
              <p:cNvSpPr txBox="1"/>
              <p:nvPr/>
            </p:nvSpPr>
            <p:spPr>
              <a:xfrm>
                <a:off x="1334118" y="4095558"/>
                <a:ext cx="5278705" cy="1938992"/>
              </a:xfrm>
              <a:prstGeom prst="rect">
                <a:avLst/>
              </a:prstGeom>
              <a:noFill/>
              <a:ln w="19050">
                <a:solidFill>
                  <a:schemeClr val="accent2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AutoNum type="arabicParenBoth"/>
                </a:pPr>
                <a:r>
                  <a:rPr lang="en-US" altLang="zh-CN" sz="2400" b="1" dirty="0"/>
                  <a:t>Smaller mass: </a:t>
                </a:r>
                <a:r>
                  <a:rPr lang="en-US" altLang="zh-CN" sz="2400" b="1" dirty="0">
                    <a:solidFill>
                      <a:srgbClr val="FF0000"/>
                    </a:solidFill>
                  </a:rPr>
                  <a:t>negative</a:t>
                </a:r>
                <a:r>
                  <a:rPr lang="en-US" altLang="zh-CN" sz="2400" b="1" dirty="0"/>
                  <a:t>,</a:t>
                </a:r>
              </a:p>
              <a:p>
                <a:pPr marL="457200" indent="-457200">
                  <a:buAutoNum type="arabicParenBoth"/>
                </a:pPr>
                <a:endParaRPr lang="en-US" altLang="zh-CN" sz="2400" b="1" dirty="0"/>
              </a:p>
              <a:p>
                <a:pPr marL="457200" indent="-457200">
                  <a:buAutoNum type="arabicParenBoth"/>
                </a:pPr>
                <a:r>
                  <a:rPr lang="en-US" altLang="zh-CN" sz="2400" b="1" dirty="0"/>
                  <a:t>Intermediate mass: </a:t>
                </a:r>
                <a:r>
                  <a:rPr lang="en-US" altLang="zh-CN" sz="2400" b="1" dirty="0">
                    <a:solidFill>
                      <a:srgbClr val="FF0000"/>
                    </a:solidFill>
                  </a:rPr>
                  <a:t>shallower dip</a:t>
                </a:r>
                <a:r>
                  <a:rPr lang="en-US" altLang="zh-CN" sz="2400" b="1" dirty="0"/>
                  <a:t>,</a:t>
                </a:r>
              </a:p>
              <a:p>
                <a:pPr marL="457200" indent="-457200">
                  <a:buAutoNum type="arabicParenBoth"/>
                </a:pPr>
                <a:endParaRPr lang="en-US" altLang="zh-CN" sz="2400" b="1" dirty="0"/>
              </a:p>
              <a:p>
                <a:pPr marL="457200" indent="-457200">
                  <a:buAutoNum type="arabicParenBoth"/>
                </a:pPr>
                <a:r>
                  <a:rPr lang="en-US" altLang="zh-CN" sz="2400" b="1" dirty="0"/>
                  <a:t>Larger mass: </a:t>
                </a:r>
                <a:r>
                  <a:rPr lang="en-US" altLang="zh-CN" sz="2400" b="1" dirty="0">
                    <a:solidFill>
                      <a:srgbClr val="FF0000"/>
                    </a:solidFill>
                  </a:rPr>
                  <a:t>decreasing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</m:sub>
                    </m:sSub>
                  </m:oMath>
                </a14:m>
                <a:r>
                  <a:rPr lang="en-US" altLang="zh-CN" sz="2400" b="1" dirty="0"/>
                  <a:t>.</a:t>
                </a: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DD83906F-A550-086E-1EF1-B402226C70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4118" y="4095558"/>
                <a:ext cx="5278705" cy="1938992"/>
              </a:xfrm>
              <a:prstGeom prst="rect">
                <a:avLst/>
              </a:prstGeom>
              <a:blipFill>
                <a:blip r:embed="rId8"/>
                <a:stretch>
                  <a:fillRect l="-1266" t="-1869" r="-1266" b="-5919"/>
                </a:stretch>
              </a:blipFill>
              <a:ln w="19050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5D62E19A-FFAE-BC6C-7EA6-C7BE2B6919F7}"/>
              </a:ext>
            </a:extLst>
          </p:cNvPr>
          <p:cNvCxnSpPr>
            <a:cxnSpLocks/>
          </p:cNvCxnSpPr>
          <p:nvPr/>
        </p:nvCxnSpPr>
        <p:spPr>
          <a:xfrm flipH="1" flipV="1">
            <a:off x="5165280" y="4373217"/>
            <a:ext cx="2069647" cy="95426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E05E4E3E-220A-4BC6-E116-04C781BD151A}"/>
              </a:ext>
            </a:extLst>
          </p:cNvPr>
          <p:cNvCxnSpPr>
            <a:cxnSpLocks/>
          </p:cNvCxnSpPr>
          <p:nvPr/>
        </p:nvCxnSpPr>
        <p:spPr>
          <a:xfrm flipH="1" flipV="1">
            <a:off x="6434877" y="5243107"/>
            <a:ext cx="2374032" cy="4126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A0A39C99-AC40-2773-5816-DC83310D6A37}"/>
              </a:ext>
            </a:extLst>
          </p:cNvPr>
          <p:cNvCxnSpPr>
            <a:cxnSpLocks/>
          </p:cNvCxnSpPr>
          <p:nvPr/>
        </p:nvCxnSpPr>
        <p:spPr>
          <a:xfrm flipH="1">
            <a:off x="6378082" y="3511426"/>
            <a:ext cx="4860708" cy="238436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8339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" grpId="0"/>
      <p:bldP spid="8" grpId="0"/>
      <p:bldP spid="13" grpId="0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4A271-B0AB-11A7-3D29-8B7080484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25BDF4D-2BE7-8CBF-C6D9-8F7BBF0D2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73020-D1E5-4448-9FA1-7645B1767CCE}" type="datetime1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58BFA0-0EFC-7EB3-67B8-DAF67A6DC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4BE1F-5F20-4BDF-AE9B-7772EF22785E}" type="slidenum">
              <a:rPr lang="zh-CN" altLang="en-US" smtClean="0"/>
              <a:t>18</a:t>
            </a:fld>
            <a:endParaRPr lang="zh-CN" altLang="en-US" dirty="0"/>
          </a:p>
        </p:txBody>
      </p:sp>
      <p:sp>
        <p:nvSpPr>
          <p:cNvPr id="3" name="文本框 5">
            <a:extLst>
              <a:ext uri="{FF2B5EF4-FFF2-40B4-BE49-F238E27FC236}">
                <a16:creationId xmlns:a16="http://schemas.microsoft.com/office/drawing/2014/main" id="{AD7B6957-1A8C-1136-19F7-B6608303C434}"/>
              </a:ext>
            </a:extLst>
          </p:cNvPr>
          <p:cNvSpPr txBox="1"/>
          <p:nvPr/>
        </p:nvSpPr>
        <p:spPr>
          <a:xfrm>
            <a:off x="1777254" y="241953"/>
            <a:ext cx="5981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dirty="0">
                <a:solidFill>
                  <a:srgbClr val="7030A0"/>
                </a:solidFill>
              </a:rPr>
              <a:t>Spectra with colliding energy</a:t>
            </a:r>
            <a:endParaRPr lang="zh-CN" altLang="en-US" sz="3200" b="1" dirty="0">
              <a:solidFill>
                <a:srgbClr val="00B050"/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8A9A3D2-ECBD-5BB5-3677-1B0BF227C7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6172" y="1136215"/>
            <a:ext cx="5128210" cy="3980391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D9AA7FD1-1D97-900D-9BAF-CE37CE6CAD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5338" y="1532647"/>
            <a:ext cx="4863532" cy="333491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C99C1B9A-BE23-93F3-52BB-FAF026C1AA46}"/>
                  </a:ext>
                </a:extLst>
              </p:cNvPr>
              <p:cNvSpPr txBox="1"/>
              <p:nvPr/>
            </p:nvSpPr>
            <p:spPr>
              <a:xfrm>
                <a:off x="3238198" y="5342172"/>
                <a:ext cx="7014279" cy="5395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/>
                  <a:t>The region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altLang="zh-CN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𝑺</m:t>
                            </m:r>
                          </m:e>
                          <m:sub>
                            <m:r>
                              <a:rPr lang="en-US" altLang="zh-CN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𝑵𝑵</m:t>
                            </m:r>
                          </m:sub>
                        </m:sSub>
                      </m:e>
                    </m:rad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e>
                    </m:d>
                  </m:oMath>
                </a14:m>
                <a:r>
                  <a:rPr lang="zh-CN" altLang="en-US" sz="2400" b="1" dirty="0"/>
                  <a:t> </a:t>
                </a:r>
                <a:r>
                  <a:rPr lang="en-US" altLang="zh-CN" sz="2400" b="1" dirty="0"/>
                  <a:t>is indeed </a:t>
                </a:r>
                <a:r>
                  <a:rPr lang="en-US" altLang="zh-CN" sz="2400" b="1" dirty="0">
                    <a:solidFill>
                      <a:srgbClr val="FF0000"/>
                    </a:solidFill>
                  </a:rPr>
                  <a:t>important</a:t>
                </a:r>
                <a:endParaRPr lang="zh-CN" alt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C99C1B9A-BE23-93F3-52BB-FAF026C1AA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8198" y="5342172"/>
                <a:ext cx="7014279" cy="539571"/>
              </a:xfrm>
              <a:prstGeom prst="rect">
                <a:avLst/>
              </a:prstGeom>
              <a:blipFill>
                <a:blip r:embed="rId4"/>
                <a:stretch>
                  <a:fillRect l="-1303" b="-224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2652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539D34DF-445E-AE7E-982B-32CF5EAD84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2006" y="2450532"/>
            <a:ext cx="4482570" cy="3479261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E7D6F-8BBA-4822-8B47-869C777557D1}" type="datetime1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4BE1F-5F20-4BDF-AE9B-7772EF22785E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1881515" y="326257"/>
            <a:ext cx="2271818" cy="481822"/>
          </a:xfrm>
        </p:spPr>
        <p:txBody>
          <a:bodyPr/>
          <a:lstStyle/>
          <a:p>
            <a:r>
              <a:rPr lang="en-US" altLang="zh-CN" dirty="0">
                <a:solidFill>
                  <a:srgbClr val="7030A0"/>
                </a:solidFill>
              </a:rPr>
              <a:t>Summary</a:t>
            </a:r>
            <a:endParaRPr lang="zh-CN" altLang="en-US" dirty="0">
              <a:solidFill>
                <a:srgbClr val="7030A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229FBD9-5F22-F6DB-DD85-BA3F923DC535}"/>
              </a:ext>
            </a:extLst>
          </p:cNvPr>
          <p:cNvSpPr txBox="1"/>
          <p:nvPr/>
        </p:nvSpPr>
        <p:spPr>
          <a:xfrm>
            <a:off x="2006464" y="1171095"/>
            <a:ext cx="9018578" cy="1200329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Dilepton emission rate </a:t>
            </a:r>
            <a:r>
              <a:rPr lang="en-US" altLang="zh-CN" sz="3600" b="1" dirty="0"/>
              <a:t>is a </a:t>
            </a:r>
            <a:r>
              <a:rPr lang="en-US" altLang="zh-CN" sz="3600" b="1" dirty="0">
                <a:solidFill>
                  <a:srgbClr val="FF0000"/>
                </a:solidFill>
              </a:rPr>
              <a:t>sensitive probe</a:t>
            </a:r>
            <a:r>
              <a:rPr lang="en-US" altLang="zh-CN" sz="3600" b="1" dirty="0">
                <a:solidFill>
                  <a:schemeClr val="accent2"/>
                </a:solidFill>
              </a:rPr>
              <a:t> </a:t>
            </a:r>
            <a:r>
              <a:rPr lang="en-US" altLang="zh-CN" sz="3600" b="1" dirty="0"/>
              <a:t>of</a:t>
            </a:r>
            <a:r>
              <a:rPr lang="en-US" altLang="zh-CN" sz="3600" b="1" dirty="0">
                <a:solidFill>
                  <a:schemeClr val="accent2"/>
                </a:solidFill>
              </a:rPr>
              <a:t> </a:t>
            </a:r>
            <a:r>
              <a:rPr lang="en-US" altLang="zh-CN" sz="3600" b="1" dirty="0">
                <a:solidFill>
                  <a:srgbClr val="FF0000"/>
                </a:solidFill>
              </a:rPr>
              <a:t>QCD critical point</a:t>
            </a:r>
            <a:endParaRPr lang="zh-CN" altLang="en-US" sz="3600" dirty="0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58C7290D-F810-EDB5-2CC4-0D962F12F8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6464" y="2615634"/>
            <a:ext cx="3051134" cy="3496506"/>
          </a:xfrm>
          <a:prstGeom prst="rect">
            <a:avLst/>
          </a:prstGeom>
        </p:spPr>
      </p:pic>
      <p:sp>
        <p:nvSpPr>
          <p:cNvPr id="3" name="文本框 7">
            <a:extLst>
              <a:ext uri="{FF2B5EF4-FFF2-40B4-BE49-F238E27FC236}">
                <a16:creationId xmlns:a16="http://schemas.microsoft.com/office/drawing/2014/main" id="{6DF54304-A4B8-17BA-F5DA-EC78BF307C51}"/>
              </a:ext>
            </a:extLst>
          </p:cNvPr>
          <p:cNvSpPr txBox="1"/>
          <p:nvPr/>
        </p:nvSpPr>
        <p:spPr>
          <a:xfrm>
            <a:off x="9465008" y="5401511"/>
            <a:ext cx="239039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6000" b="1" dirty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Thanks!</a:t>
            </a:r>
            <a:endParaRPr lang="zh-CN" altLang="en-US" sz="6000" b="1" dirty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DRlZTM0ZjliNWFhZWQ4Y2IyMmQzMDBlMGQxZGFmZmY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2442</TotalTime>
  <Words>817</Words>
  <Application>Microsoft Office PowerPoint</Application>
  <PresentationFormat>宽屏</PresentationFormat>
  <Paragraphs>164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6" baseType="lpstr">
      <vt:lpstr>等线</vt:lpstr>
      <vt:lpstr>等线 Light</vt:lpstr>
      <vt:lpstr>华文隶书</vt:lpstr>
      <vt:lpstr>Arial</vt:lpstr>
      <vt:lpstr>Cambria Math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曹高清</dc:creator>
  <cp:lastModifiedBy>Gaoqing Cao</cp:lastModifiedBy>
  <cp:revision>497</cp:revision>
  <dcterms:created xsi:type="dcterms:W3CDTF">2017-12-12T06:58:00Z</dcterms:created>
  <dcterms:modified xsi:type="dcterms:W3CDTF">2026-10-19T13:44:31Z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643B443A7E9D48D58ABE2B9B21B61FFC_12</vt:lpwstr>
  </property>
  <property fmtid="{D5CDD505-2E9C-101B-9397-08002B2CF9AE}" pid="3" name="KSOProductBuildVer">
    <vt:lpwstr>2052-12.1.0.15712</vt:lpwstr>
  </property>
</Properties>
</file>