
<file path=[Content_Types].xml><?xml version="1.0" encoding="utf-8"?>
<Types xmlns="http://schemas.openxmlformats.org/package/2006/content-types">
  <Default Extension="bin" ContentType="application/vnd.openxmlformats-officedocument.oleObject"/>
  <Default Extension="jpeg" ContentType="image/jpeg"/>
  <Default Extension="mp4" ContentType="video/mp4"/>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0"/>
  </p:notesMasterIdLst>
  <p:sldIdLst>
    <p:sldId id="256" r:id="rId2"/>
    <p:sldId id="257" r:id="rId3"/>
    <p:sldId id="258" r:id="rId4"/>
    <p:sldId id="294" r:id="rId5"/>
    <p:sldId id="261" r:id="rId6"/>
    <p:sldId id="260" r:id="rId7"/>
    <p:sldId id="997" r:id="rId8"/>
    <p:sldId id="300" r:id="rId9"/>
    <p:sldId id="355" r:id="rId10"/>
    <p:sldId id="995" r:id="rId11"/>
    <p:sldId id="262" r:id="rId12"/>
    <p:sldId id="282" r:id="rId13"/>
    <p:sldId id="996" r:id="rId14"/>
    <p:sldId id="360" r:id="rId15"/>
    <p:sldId id="361" r:id="rId16"/>
    <p:sldId id="1005" r:id="rId17"/>
    <p:sldId id="999" r:id="rId18"/>
    <p:sldId id="364" r:id="rId19"/>
    <p:sldId id="1000" r:id="rId20"/>
    <p:sldId id="1006" r:id="rId21"/>
    <p:sldId id="365" r:id="rId22"/>
    <p:sldId id="998" r:id="rId23"/>
    <p:sldId id="1001" r:id="rId24"/>
    <p:sldId id="266" r:id="rId25"/>
    <p:sldId id="286" r:id="rId26"/>
    <p:sldId id="267" r:id="rId27"/>
    <p:sldId id="353" r:id="rId28"/>
    <p:sldId id="349" r:id="rId29"/>
    <p:sldId id="1002" r:id="rId30"/>
    <p:sldId id="295" r:id="rId31"/>
    <p:sldId id="264" r:id="rId32"/>
    <p:sldId id="265" r:id="rId33"/>
    <p:sldId id="356" r:id="rId34"/>
    <p:sldId id="269" r:id="rId35"/>
    <p:sldId id="1004" r:id="rId36"/>
    <p:sldId id="271" r:id="rId37"/>
    <p:sldId id="296" r:id="rId38"/>
    <p:sldId id="272" r:id="rId39"/>
    <p:sldId id="276" r:id="rId40"/>
    <p:sldId id="278" r:id="rId41"/>
    <p:sldId id="279" r:id="rId42"/>
    <p:sldId id="281" r:id="rId43"/>
    <p:sldId id="287" r:id="rId44"/>
    <p:sldId id="289" r:id="rId45"/>
    <p:sldId id="291" r:id="rId46"/>
    <p:sldId id="292" r:id="rId47"/>
    <p:sldId id="354" r:id="rId48"/>
    <p:sldId id="358" r:id="rId49"/>
  </p:sldIdLst>
  <p:sldSz cx="12192000" cy="6858000"/>
  <p:notesSz cx="6858000" cy="9144000"/>
  <p:custDataLst>
    <p:tags r:id="rId51"/>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06" autoAdjust="0"/>
    <p:restoredTop sz="94660"/>
  </p:normalViewPr>
  <p:slideViewPr>
    <p:cSldViewPr snapToGrid="0">
      <p:cViewPr varScale="1">
        <p:scale>
          <a:sx n="87" d="100"/>
          <a:sy n="87" d="100"/>
        </p:scale>
        <p:origin x="48" y="11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tags" Target="tags/tag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4E558B1-9274-4739-86BB-E712607560C7}" type="datetimeFigureOut">
              <a:rPr lang="zh-CN" altLang="en-US" smtClean="0"/>
              <a:t>2026/10/22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51465EF-E438-451E-82D0-044E5FC82921}" type="slidenum">
              <a:rPr lang="zh-CN" altLang="en-US" smtClean="0"/>
              <a:t>‹#›</a:t>
            </a:fld>
            <a:endParaRPr lang="zh-CN" altLang="en-US"/>
          </a:p>
        </p:txBody>
      </p:sp>
    </p:spTree>
    <p:extLst>
      <p:ext uri="{BB962C8B-B14F-4D97-AF65-F5344CB8AC3E}">
        <p14:creationId xmlns:p14="http://schemas.microsoft.com/office/powerpoint/2010/main" val="25741637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ym typeface="+mn-ea"/>
              </a:rPr>
              <a:t>The mass and radius data of neutron stars mainly govern /ˈɡʌv.ɚn/ the EoS in the middle density regime.  In the low density region, </a:t>
            </a:r>
            <a:endParaRPr lang="en-US" altLang="zh-CN" dirty="0">
              <a:cs typeface="+mn-lt"/>
              <a:sym typeface="+mn-ea"/>
            </a:endParaRPr>
          </a:p>
          <a:p>
            <a:r>
              <a:rPr lang="en-US" altLang="zh-CN" sz="1800" b="0" dirty="0">
                <a:solidFill>
                  <a:srgbClr val="000000"/>
                </a:solidFill>
                <a:effectLst/>
                <a:latin typeface="CMR10"/>
              </a:rPr>
              <a:t>the chiral /ˈkaɪrəl/ effective field theory calculation has reached a high accuracy in recent years, which yields reliable EoS up to the nuclear saturation density. </a:t>
            </a:r>
            <a:r>
              <a:rPr lang="en-US" altLang="zh-CN" sz="1200" b="0" dirty="0">
                <a:solidFill>
                  <a:srgbClr val="000000"/>
                </a:solidFill>
                <a:effectLst/>
                <a:latin typeface="CMR10"/>
              </a:rPr>
              <a:t>Although dense matter cannot be described with a perturbative theory until ultra-high density (∼ 40n0)</a:t>
            </a:r>
            <a:r>
              <a:rPr lang="zh-CN" altLang="en-US" sz="1200" b="0" dirty="0">
                <a:solidFill>
                  <a:srgbClr val="000000"/>
                </a:solidFill>
                <a:effectLst/>
                <a:latin typeface="CMR10"/>
              </a:rPr>
              <a:t>，</a:t>
            </a:r>
            <a:r>
              <a:rPr lang="en-US" altLang="zh-CN" sz="1200" b="0" dirty="0">
                <a:solidFill>
                  <a:srgbClr val="000000"/>
                </a:solidFill>
                <a:effectLst/>
                <a:latin typeface="CMR10"/>
              </a:rPr>
              <a:t>under </a:t>
            </a:r>
            <a:r>
              <a:rPr lang="en-US" altLang="zh-CN" b="1" dirty="0">
                <a:latin typeface="Times New Roman Bold" panose="02020603050405020304" charset="0"/>
                <a:cs typeface="Times New Roman Bold" panose="02020603050405020304" charset="0"/>
                <a:sym typeface="+mn-ea"/>
              </a:rPr>
              <a:t>the conditions of causality</a:t>
            </a:r>
            <a:r>
              <a:rPr lang="en-US" altLang="zh-CN" dirty="0">
                <a:solidFill>
                  <a:srgbClr val="000000"/>
                </a:solidFill>
                <a:effectLst/>
                <a:latin typeface="CMR10"/>
                <a:sym typeface="+mn-ea"/>
              </a:rPr>
              <a:t> </a:t>
            </a:r>
            <a:r>
              <a:rPr lang="en-US" altLang="zh-CN" dirty="0">
                <a:cs typeface="+mn-lt"/>
                <a:sym typeface="+mn-ea"/>
              </a:rPr>
              <a:t>[</a:t>
            </a:r>
            <a:r>
              <a:rPr lang="en-US" altLang="zh-CN" dirty="0" err="1">
                <a:cs typeface="+mn-lt"/>
                <a:sym typeface="+mn-ea"/>
              </a:rPr>
              <a:t>kɔˈzæləti</a:t>
            </a:r>
            <a:r>
              <a:rPr lang="en-US" altLang="zh-CN" dirty="0">
                <a:cs typeface="+mn-lt"/>
                <a:sym typeface="+mn-ea"/>
              </a:rPr>
              <a:t>] </a:t>
            </a:r>
            <a:r>
              <a:rPr lang="en-US" altLang="zh-CN" b="1" dirty="0">
                <a:latin typeface="Times New Roman Bold" panose="02020603050405020304" charset="0"/>
                <a:cs typeface="Times New Roman Bold" panose="02020603050405020304" charset="0"/>
                <a:sym typeface="+mn-ea"/>
              </a:rPr>
              <a:t>and microscopic stability, </a:t>
            </a:r>
            <a:r>
              <a:rPr lang="en-US" altLang="zh-CN" sz="1200" b="0" dirty="0">
                <a:solidFill>
                  <a:srgbClr val="000000"/>
                </a:solidFill>
                <a:effectLst/>
                <a:latin typeface="CMR10"/>
              </a:rPr>
              <a:t> the </a:t>
            </a:r>
            <a:r>
              <a:rPr lang="en-US" altLang="zh-CN" sz="1200" b="0" dirty="0" err="1">
                <a:solidFill>
                  <a:srgbClr val="000000"/>
                </a:solidFill>
                <a:effectLst/>
                <a:latin typeface="CMR10"/>
              </a:rPr>
              <a:t>pQCD</a:t>
            </a:r>
            <a:r>
              <a:rPr lang="en-US" altLang="zh-CN" sz="1200" b="0" dirty="0">
                <a:solidFill>
                  <a:srgbClr val="000000"/>
                </a:solidFill>
                <a:effectLst/>
                <a:latin typeface="CMR10"/>
              </a:rPr>
              <a:t> constraint can be reasonably extrapolated to the low density region</a:t>
            </a:r>
            <a:r>
              <a:rPr lang="en-US" altLang="zh-CN" dirty="0">
                <a:cs typeface="+mn-lt"/>
                <a:sym typeface="+mn-ea"/>
              </a:rPr>
              <a:t>.</a:t>
            </a:r>
          </a:p>
          <a:p>
            <a:r>
              <a:rPr kumimoji="1" lang="en-US" altLang="zh-CN" dirty="0">
                <a:sym typeface="+mn-ea"/>
              </a:rPr>
              <a:t>In our inference, both the NS mass and radius data and the theoretical information have been taken into account. </a:t>
            </a:r>
            <a:endParaRPr lang="en-US" altLang="zh-CN" dirty="0">
              <a:cs typeface="+mn-lt"/>
              <a:sym typeface="+mn-ea"/>
            </a:endParaRPr>
          </a:p>
          <a:p>
            <a:endParaRPr lang="en-US" altLang="zh-CN" dirty="0">
              <a:cs typeface="+mn-lt"/>
              <a:sym typeface="+mn-ea"/>
            </a:endParaRPr>
          </a:p>
          <a:p>
            <a:endParaRPr lang="en-US" altLang="zh-CN" dirty="0">
              <a:cs typeface="+mn-lt"/>
              <a:sym typeface="+mn-ea"/>
            </a:endParaRPr>
          </a:p>
          <a:p>
            <a:endParaRPr lang="en-US" dirty="0"/>
          </a:p>
        </p:txBody>
      </p:sp>
      <p:sp>
        <p:nvSpPr>
          <p:cNvPr id="4" name="Slide Number Placeholder 3"/>
          <p:cNvSpPr>
            <a:spLocks noGrp="1"/>
          </p:cNvSpPr>
          <p:nvPr>
            <p:ph type="sldNum" sz="quarter" idx="5"/>
          </p:nvPr>
        </p:nvSpPr>
        <p:spPr/>
        <p:txBody>
          <a:bodyPr/>
          <a:lstStyle/>
          <a:p>
            <a:fld id="{B1B7C7D1-434F-5A49-A2DB-ED21C247BF6E}" type="slidenum">
              <a:rPr lang="en-US" smtClean="0"/>
              <a:t>10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1366162-6A49-9292-892B-AFDC627D0EF4}"/>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1171BCF6-5D2B-769B-606C-16FEEBCAE56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180F8F78-4A3C-6162-8BED-ABC17BDC8E8B}"/>
              </a:ext>
            </a:extLst>
          </p:cNvPr>
          <p:cNvSpPr>
            <a:spLocks noGrp="1"/>
          </p:cNvSpPr>
          <p:nvPr>
            <p:ph type="dt" sz="half" idx="10"/>
          </p:nvPr>
        </p:nvSpPr>
        <p:spPr/>
        <p:txBody>
          <a:bodyPr/>
          <a:lstStyle/>
          <a:p>
            <a:fld id="{02F48212-FD5D-4631-802D-5CFF9BD9CCB3}" type="datetimeFigureOut">
              <a:rPr lang="zh-CN" altLang="en-US" smtClean="0"/>
              <a:t>2026/10/22</a:t>
            </a:fld>
            <a:endParaRPr lang="zh-CN" altLang="en-US"/>
          </a:p>
        </p:txBody>
      </p:sp>
      <p:sp>
        <p:nvSpPr>
          <p:cNvPr id="5" name="页脚占位符 4">
            <a:extLst>
              <a:ext uri="{FF2B5EF4-FFF2-40B4-BE49-F238E27FC236}">
                <a16:creationId xmlns:a16="http://schemas.microsoft.com/office/drawing/2014/main" id="{7D8680CD-4E7B-3702-28FD-07E743FF03D7}"/>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4F9EDC65-F067-8BAC-B00A-A2418B9B0E63}"/>
              </a:ext>
            </a:extLst>
          </p:cNvPr>
          <p:cNvSpPr>
            <a:spLocks noGrp="1"/>
          </p:cNvSpPr>
          <p:nvPr>
            <p:ph type="sldNum" sz="quarter" idx="12"/>
          </p:nvPr>
        </p:nvSpPr>
        <p:spPr/>
        <p:txBody>
          <a:bodyPr/>
          <a:lstStyle/>
          <a:p>
            <a:fld id="{2F950799-028D-4EC5-9FBC-CA5B8619B3DE}" type="slidenum">
              <a:rPr lang="zh-CN" altLang="en-US" smtClean="0"/>
              <a:t>‹#›</a:t>
            </a:fld>
            <a:endParaRPr lang="zh-CN" altLang="en-US"/>
          </a:p>
        </p:txBody>
      </p:sp>
    </p:spTree>
    <p:extLst>
      <p:ext uri="{BB962C8B-B14F-4D97-AF65-F5344CB8AC3E}">
        <p14:creationId xmlns:p14="http://schemas.microsoft.com/office/powerpoint/2010/main" val="8279146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980C81F-68E6-481E-1BA2-BBFF4985BBC1}"/>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FA3F95BF-B268-068E-47A8-0FFA731588FB}"/>
              </a:ext>
            </a:extLst>
          </p:cNvPr>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B5C4C6B1-A854-DA0B-1C0E-57E59EFF1141}"/>
              </a:ext>
            </a:extLst>
          </p:cNvPr>
          <p:cNvSpPr>
            <a:spLocks noGrp="1"/>
          </p:cNvSpPr>
          <p:nvPr>
            <p:ph type="dt" sz="half" idx="10"/>
          </p:nvPr>
        </p:nvSpPr>
        <p:spPr/>
        <p:txBody>
          <a:bodyPr/>
          <a:lstStyle/>
          <a:p>
            <a:fld id="{02F48212-FD5D-4631-802D-5CFF9BD9CCB3}" type="datetimeFigureOut">
              <a:rPr lang="zh-CN" altLang="en-US" smtClean="0"/>
              <a:t>2026/10/22</a:t>
            </a:fld>
            <a:endParaRPr lang="zh-CN" altLang="en-US"/>
          </a:p>
        </p:txBody>
      </p:sp>
      <p:sp>
        <p:nvSpPr>
          <p:cNvPr id="5" name="页脚占位符 4">
            <a:extLst>
              <a:ext uri="{FF2B5EF4-FFF2-40B4-BE49-F238E27FC236}">
                <a16:creationId xmlns:a16="http://schemas.microsoft.com/office/drawing/2014/main" id="{CDEE0271-1083-17F8-BFD3-4759C57AE55A}"/>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42157BCA-437A-CB80-227C-3C573A7CF49D}"/>
              </a:ext>
            </a:extLst>
          </p:cNvPr>
          <p:cNvSpPr>
            <a:spLocks noGrp="1"/>
          </p:cNvSpPr>
          <p:nvPr>
            <p:ph type="sldNum" sz="quarter" idx="12"/>
          </p:nvPr>
        </p:nvSpPr>
        <p:spPr/>
        <p:txBody>
          <a:bodyPr/>
          <a:lstStyle/>
          <a:p>
            <a:fld id="{2F950799-028D-4EC5-9FBC-CA5B8619B3DE}" type="slidenum">
              <a:rPr lang="zh-CN" altLang="en-US" smtClean="0"/>
              <a:t>‹#›</a:t>
            </a:fld>
            <a:endParaRPr lang="zh-CN" altLang="en-US"/>
          </a:p>
        </p:txBody>
      </p:sp>
    </p:spTree>
    <p:extLst>
      <p:ext uri="{BB962C8B-B14F-4D97-AF65-F5344CB8AC3E}">
        <p14:creationId xmlns:p14="http://schemas.microsoft.com/office/powerpoint/2010/main" val="31938166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458982A-859F-F47F-9BB8-B8B9F06CB80E}"/>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C21ADA03-A240-0E99-996D-307FFA76CB0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id="{254A815A-F610-C97C-3AF3-D7B8FCED3C39}"/>
              </a:ext>
            </a:extLst>
          </p:cNvPr>
          <p:cNvSpPr>
            <a:spLocks noGrp="1"/>
          </p:cNvSpPr>
          <p:nvPr>
            <p:ph type="dt" sz="half" idx="10"/>
          </p:nvPr>
        </p:nvSpPr>
        <p:spPr/>
        <p:txBody>
          <a:bodyPr/>
          <a:lstStyle/>
          <a:p>
            <a:fld id="{02F48212-FD5D-4631-802D-5CFF9BD9CCB3}" type="datetimeFigureOut">
              <a:rPr lang="zh-CN" altLang="en-US" smtClean="0"/>
              <a:t>2026/10/22</a:t>
            </a:fld>
            <a:endParaRPr lang="zh-CN" altLang="en-US"/>
          </a:p>
        </p:txBody>
      </p:sp>
      <p:sp>
        <p:nvSpPr>
          <p:cNvPr id="5" name="页脚占位符 4">
            <a:extLst>
              <a:ext uri="{FF2B5EF4-FFF2-40B4-BE49-F238E27FC236}">
                <a16:creationId xmlns:a16="http://schemas.microsoft.com/office/drawing/2014/main" id="{6320DC42-33CB-E235-3C03-10F00211B1BE}"/>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5969C571-01F9-96DD-C7E1-7330373B14D2}"/>
              </a:ext>
            </a:extLst>
          </p:cNvPr>
          <p:cNvSpPr>
            <a:spLocks noGrp="1"/>
          </p:cNvSpPr>
          <p:nvPr>
            <p:ph type="sldNum" sz="quarter" idx="12"/>
          </p:nvPr>
        </p:nvSpPr>
        <p:spPr/>
        <p:txBody>
          <a:bodyPr/>
          <a:lstStyle/>
          <a:p>
            <a:fld id="{2F950799-028D-4EC5-9FBC-CA5B8619B3DE}" type="slidenum">
              <a:rPr lang="zh-CN" altLang="en-US" smtClean="0"/>
              <a:t>‹#›</a:t>
            </a:fld>
            <a:endParaRPr lang="zh-CN" altLang="en-US"/>
          </a:p>
        </p:txBody>
      </p:sp>
    </p:spTree>
    <p:extLst>
      <p:ext uri="{BB962C8B-B14F-4D97-AF65-F5344CB8AC3E}">
        <p14:creationId xmlns:p14="http://schemas.microsoft.com/office/powerpoint/2010/main" val="22205338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6633305-78E3-8EBA-012C-0F03B5460B5C}"/>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CC21E65C-B267-75CC-B787-C77C04E8199D}"/>
              </a:ext>
            </a:extLst>
          </p:cNvPr>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id="{B1CBD4AF-E54E-EABB-B96E-4507FF31F5F2}"/>
              </a:ext>
            </a:extLst>
          </p:cNvPr>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a16="http://schemas.microsoft.com/office/drawing/2014/main" id="{B699EB3F-7C5F-E666-AA06-733739943765}"/>
              </a:ext>
            </a:extLst>
          </p:cNvPr>
          <p:cNvSpPr>
            <a:spLocks noGrp="1"/>
          </p:cNvSpPr>
          <p:nvPr>
            <p:ph type="dt" sz="half" idx="10"/>
          </p:nvPr>
        </p:nvSpPr>
        <p:spPr/>
        <p:txBody>
          <a:bodyPr/>
          <a:lstStyle/>
          <a:p>
            <a:fld id="{02F48212-FD5D-4631-802D-5CFF9BD9CCB3}" type="datetimeFigureOut">
              <a:rPr lang="zh-CN" altLang="en-US" smtClean="0"/>
              <a:t>2026/10/22</a:t>
            </a:fld>
            <a:endParaRPr lang="zh-CN" altLang="en-US"/>
          </a:p>
        </p:txBody>
      </p:sp>
      <p:sp>
        <p:nvSpPr>
          <p:cNvPr id="6" name="页脚占位符 5">
            <a:extLst>
              <a:ext uri="{FF2B5EF4-FFF2-40B4-BE49-F238E27FC236}">
                <a16:creationId xmlns:a16="http://schemas.microsoft.com/office/drawing/2014/main" id="{4269C3C2-2DED-9FEE-A8BB-0A8CFBCDA329}"/>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5C968CE3-1EA3-38F1-16C6-567F040A620E}"/>
              </a:ext>
            </a:extLst>
          </p:cNvPr>
          <p:cNvSpPr>
            <a:spLocks noGrp="1"/>
          </p:cNvSpPr>
          <p:nvPr>
            <p:ph type="sldNum" sz="quarter" idx="12"/>
          </p:nvPr>
        </p:nvSpPr>
        <p:spPr/>
        <p:txBody>
          <a:bodyPr/>
          <a:lstStyle/>
          <a:p>
            <a:fld id="{2F950799-028D-4EC5-9FBC-CA5B8619B3DE}" type="slidenum">
              <a:rPr lang="zh-CN" altLang="en-US" smtClean="0"/>
              <a:t>‹#›</a:t>
            </a:fld>
            <a:endParaRPr lang="zh-CN" altLang="en-US"/>
          </a:p>
        </p:txBody>
      </p:sp>
    </p:spTree>
    <p:extLst>
      <p:ext uri="{BB962C8B-B14F-4D97-AF65-F5344CB8AC3E}">
        <p14:creationId xmlns:p14="http://schemas.microsoft.com/office/powerpoint/2010/main" val="7882268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B5214B7-4F5F-68DF-6C58-A9C1B1D86260}"/>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77E18A57-3AC7-BD26-88D1-FD379BC9D1D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id="{4D1915E4-D073-97F1-7291-96EBF8E22881}"/>
              </a:ext>
            </a:extLst>
          </p:cNvPr>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id="{F3121781-0510-D773-4A91-AF76B8792C2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id="{31F4FFAB-CB7E-93B4-3430-006716CD82F4}"/>
              </a:ext>
            </a:extLst>
          </p:cNvPr>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id="{C02B3F92-6664-A7BE-A8E7-AE726C8781FE}"/>
              </a:ext>
            </a:extLst>
          </p:cNvPr>
          <p:cNvSpPr>
            <a:spLocks noGrp="1"/>
          </p:cNvSpPr>
          <p:nvPr>
            <p:ph type="dt" sz="half" idx="10"/>
          </p:nvPr>
        </p:nvSpPr>
        <p:spPr/>
        <p:txBody>
          <a:bodyPr/>
          <a:lstStyle/>
          <a:p>
            <a:fld id="{02F48212-FD5D-4631-802D-5CFF9BD9CCB3}" type="datetimeFigureOut">
              <a:rPr lang="zh-CN" altLang="en-US" smtClean="0"/>
              <a:t>2026/10/22</a:t>
            </a:fld>
            <a:endParaRPr lang="zh-CN" altLang="en-US"/>
          </a:p>
        </p:txBody>
      </p:sp>
      <p:sp>
        <p:nvSpPr>
          <p:cNvPr id="8" name="页脚占位符 7">
            <a:extLst>
              <a:ext uri="{FF2B5EF4-FFF2-40B4-BE49-F238E27FC236}">
                <a16:creationId xmlns:a16="http://schemas.microsoft.com/office/drawing/2014/main" id="{22ECFD45-D6E2-8F7A-4535-F6F580A9B215}"/>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4888F0C7-69EF-221D-8A3F-CD46A528EBBD}"/>
              </a:ext>
            </a:extLst>
          </p:cNvPr>
          <p:cNvSpPr>
            <a:spLocks noGrp="1"/>
          </p:cNvSpPr>
          <p:nvPr>
            <p:ph type="sldNum" sz="quarter" idx="12"/>
          </p:nvPr>
        </p:nvSpPr>
        <p:spPr/>
        <p:txBody>
          <a:bodyPr/>
          <a:lstStyle/>
          <a:p>
            <a:fld id="{2F950799-028D-4EC5-9FBC-CA5B8619B3DE}" type="slidenum">
              <a:rPr lang="zh-CN" altLang="en-US" smtClean="0"/>
              <a:t>‹#›</a:t>
            </a:fld>
            <a:endParaRPr lang="zh-CN" altLang="en-US"/>
          </a:p>
        </p:txBody>
      </p:sp>
    </p:spTree>
    <p:extLst>
      <p:ext uri="{BB962C8B-B14F-4D97-AF65-F5344CB8AC3E}">
        <p14:creationId xmlns:p14="http://schemas.microsoft.com/office/powerpoint/2010/main" val="36171248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C1452EB-930B-D51E-E93C-0264568C9EC3}"/>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E4B1B546-C340-25B9-F46E-99EB4F9180A7}"/>
              </a:ext>
            </a:extLst>
          </p:cNvPr>
          <p:cNvSpPr>
            <a:spLocks noGrp="1"/>
          </p:cNvSpPr>
          <p:nvPr>
            <p:ph type="dt" sz="half" idx="10"/>
          </p:nvPr>
        </p:nvSpPr>
        <p:spPr/>
        <p:txBody>
          <a:bodyPr/>
          <a:lstStyle/>
          <a:p>
            <a:fld id="{02F48212-FD5D-4631-802D-5CFF9BD9CCB3}" type="datetimeFigureOut">
              <a:rPr lang="zh-CN" altLang="en-US" smtClean="0"/>
              <a:t>2026/10/22</a:t>
            </a:fld>
            <a:endParaRPr lang="zh-CN" altLang="en-US"/>
          </a:p>
        </p:txBody>
      </p:sp>
      <p:sp>
        <p:nvSpPr>
          <p:cNvPr id="4" name="页脚占位符 3">
            <a:extLst>
              <a:ext uri="{FF2B5EF4-FFF2-40B4-BE49-F238E27FC236}">
                <a16:creationId xmlns:a16="http://schemas.microsoft.com/office/drawing/2014/main" id="{69C138E6-DC67-CF7F-74FD-F11752C8FF81}"/>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FDEBEEC3-65D7-F519-66E9-B230F3ECC671}"/>
              </a:ext>
            </a:extLst>
          </p:cNvPr>
          <p:cNvSpPr>
            <a:spLocks noGrp="1"/>
          </p:cNvSpPr>
          <p:nvPr>
            <p:ph type="sldNum" sz="quarter" idx="12"/>
          </p:nvPr>
        </p:nvSpPr>
        <p:spPr/>
        <p:txBody>
          <a:bodyPr/>
          <a:lstStyle/>
          <a:p>
            <a:fld id="{2F950799-028D-4EC5-9FBC-CA5B8619B3DE}" type="slidenum">
              <a:rPr lang="zh-CN" altLang="en-US" smtClean="0"/>
              <a:t>‹#›</a:t>
            </a:fld>
            <a:endParaRPr lang="zh-CN" altLang="en-US"/>
          </a:p>
        </p:txBody>
      </p:sp>
    </p:spTree>
    <p:extLst>
      <p:ext uri="{BB962C8B-B14F-4D97-AF65-F5344CB8AC3E}">
        <p14:creationId xmlns:p14="http://schemas.microsoft.com/office/powerpoint/2010/main" val="10191641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6756329C-D4D2-5F7C-65BE-81EDBAC2EAD7}"/>
              </a:ext>
            </a:extLst>
          </p:cNvPr>
          <p:cNvSpPr>
            <a:spLocks noGrp="1"/>
          </p:cNvSpPr>
          <p:nvPr>
            <p:ph type="dt" sz="half" idx="10"/>
          </p:nvPr>
        </p:nvSpPr>
        <p:spPr/>
        <p:txBody>
          <a:bodyPr/>
          <a:lstStyle/>
          <a:p>
            <a:fld id="{02F48212-FD5D-4631-802D-5CFF9BD9CCB3}" type="datetimeFigureOut">
              <a:rPr lang="zh-CN" altLang="en-US" smtClean="0"/>
              <a:t>2026/10/22</a:t>
            </a:fld>
            <a:endParaRPr lang="zh-CN" altLang="en-US"/>
          </a:p>
        </p:txBody>
      </p:sp>
      <p:sp>
        <p:nvSpPr>
          <p:cNvPr id="3" name="页脚占位符 2">
            <a:extLst>
              <a:ext uri="{FF2B5EF4-FFF2-40B4-BE49-F238E27FC236}">
                <a16:creationId xmlns:a16="http://schemas.microsoft.com/office/drawing/2014/main" id="{AA579CDC-8B27-BF64-0529-CFD9A0E0C47F}"/>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66DEB777-396C-0EB6-6A5C-79773F3960E7}"/>
              </a:ext>
            </a:extLst>
          </p:cNvPr>
          <p:cNvSpPr>
            <a:spLocks noGrp="1"/>
          </p:cNvSpPr>
          <p:nvPr>
            <p:ph type="sldNum" sz="quarter" idx="12"/>
          </p:nvPr>
        </p:nvSpPr>
        <p:spPr/>
        <p:txBody>
          <a:bodyPr/>
          <a:lstStyle/>
          <a:p>
            <a:fld id="{2F950799-028D-4EC5-9FBC-CA5B8619B3DE}" type="slidenum">
              <a:rPr lang="zh-CN" altLang="en-US" smtClean="0"/>
              <a:t>‹#›</a:t>
            </a:fld>
            <a:endParaRPr lang="zh-CN" altLang="en-US"/>
          </a:p>
        </p:txBody>
      </p:sp>
    </p:spTree>
    <p:extLst>
      <p:ext uri="{BB962C8B-B14F-4D97-AF65-F5344CB8AC3E}">
        <p14:creationId xmlns:p14="http://schemas.microsoft.com/office/powerpoint/2010/main" val="12781560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E79D8C1-4635-0227-98AC-DA996A113A61}"/>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3D3E13C9-FA74-057C-5227-CB825FDBFC4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id="{8FF2063E-3F3F-95F9-7B2D-DE5AD733FF0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B30A01BD-69B6-B841-4648-00E26C8E3299}"/>
              </a:ext>
            </a:extLst>
          </p:cNvPr>
          <p:cNvSpPr>
            <a:spLocks noGrp="1"/>
          </p:cNvSpPr>
          <p:nvPr>
            <p:ph type="dt" sz="half" idx="10"/>
          </p:nvPr>
        </p:nvSpPr>
        <p:spPr/>
        <p:txBody>
          <a:bodyPr/>
          <a:lstStyle/>
          <a:p>
            <a:fld id="{02F48212-FD5D-4631-802D-5CFF9BD9CCB3}" type="datetimeFigureOut">
              <a:rPr lang="zh-CN" altLang="en-US" smtClean="0"/>
              <a:t>2026/10/22</a:t>
            </a:fld>
            <a:endParaRPr lang="zh-CN" altLang="en-US"/>
          </a:p>
        </p:txBody>
      </p:sp>
      <p:sp>
        <p:nvSpPr>
          <p:cNvPr id="6" name="页脚占位符 5">
            <a:extLst>
              <a:ext uri="{FF2B5EF4-FFF2-40B4-BE49-F238E27FC236}">
                <a16:creationId xmlns:a16="http://schemas.microsoft.com/office/drawing/2014/main" id="{0EEBA6BA-B17C-A606-5360-3ECA39C4B887}"/>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866251E2-8AA1-28BC-3B8B-AD9C82CE2DA5}"/>
              </a:ext>
            </a:extLst>
          </p:cNvPr>
          <p:cNvSpPr>
            <a:spLocks noGrp="1"/>
          </p:cNvSpPr>
          <p:nvPr>
            <p:ph type="sldNum" sz="quarter" idx="12"/>
          </p:nvPr>
        </p:nvSpPr>
        <p:spPr/>
        <p:txBody>
          <a:bodyPr/>
          <a:lstStyle/>
          <a:p>
            <a:fld id="{2F950799-028D-4EC5-9FBC-CA5B8619B3DE}" type="slidenum">
              <a:rPr lang="zh-CN" altLang="en-US" smtClean="0"/>
              <a:t>‹#›</a:t>
            </a:fld>
            <a:endParaRPr lang="zh-CN" altLang="en-US"/>
          </a:p>
        </p:txBody>
      </p:sp>
    </p:spTree>
    <p:extLst>
      <p:ext uri="{BB962C8B-B14F-4D97-AF65-F5344CB8AC3E}">
        <p14:creationId xmlns:p14="http://schemas.microsoft.com/office/powerpoint/2010/main" val="40493481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830AA32-8994-53C9-F9E3-99CD25894FAC}"/>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7140640B-28ED-8F8C-1E0D-67644A58887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F90DC2AF-3E85-5A48-D97A-A6939A9A96B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5B34FBEE-FC52-1425-B7C8-4F02CC8253E6}"/>
              </a:ext>
            </a:extLst>
          </p:cNvPr>
          <p:cNvSpPr>
            <a:spLocks noGrp="1"/>
          </p:cNvSpPr>
          <p:nvPr>
            <p:ph type="dt" sz="half" idx="10"/>
          </p:nvPr>
        </p:nvSpPr>
        <p:spPr/>
        <p:txBody>
          <a:bodyPr/>
          <a:lstStyle/>
          <a:p>
            <a:fld id="{02F48212-FD5D-4631-802D-5CFF9BD9CCB3}" type="datetimeFigureOut">
              <a:rPr lang="zh-CN" altLang="en-US" smtClean="0"/>
              <a:t>2026/10/22</a:t>
            </a:fld>
            <a:endParaRPr lang="zh-CN" altLang="en-US"/>
          </a:p>
        </p:txBody>
      </p:sp>
      <p:sp>
        <p:nvSpPr>
          <p:cNvPr id="6" name="页脚占位符 5">
            <a:extLst>
              <a:ext uri="{FF2B5EF4-FFF2-40B4-BE49-F238E27FC236}">
                <a16:creationId xmlns:a16="http://schemas.microsoft.com/office/drawing/2014/main" id="{B94B9D9A-B751-032B-4A75-4359A8009C57}"/>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95FD9718-5E0B-BA99-5B7D-949129267624}"/>
              </a:ext>
            </a:extLst>
          </p:cNvPr>
          <p:cNvSpPr>
            <a:spLocks noGrp="1"/>
          </p:cNvSpPr>
          <p:nvPr>
            <p:ph type="sldNum" sz="quarter" idx="12"/>
          </p:nvPr>
        </p:nvSpPr>
        <p:spPr/>
        <p:txBody>
          <a:bodyPr/>
          <a:lstStyle/>
          <a:p>
            <a:fld id="{2F950799-028D-4EC5-9FBC-CA5B8619B3DE}" type="slidenum">
              <a:rPr lang="zh-CN" altLang="en-US" smtClean="0"/>
              <a:t>‹#›</a:t>
            </a:fld>
            <a:endParaRPr lang="zh-CN" altLang="en-US"/>
          </a:p>
        </p:txBody>
      </p:sp>
    </p:spTree>
    <p:extLst>
      <p:ext uri="{BB962C8B-B14F-4D97-AF65-F5344CB8AC3E}">
        <p14:creationId xmlns:p14="http://schemas.microsoft.com/office/powerpoint/2010/main" val="4164202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A676F1C-9ED8-2951-A117-C59F71C2EE25}"/>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C252959B-03D7-8BCA-5770-3F699ECC73C7}"/>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09B9C35E-4CB9-B066-412D-0220EE39B9A1}"/>
              </a:ext>
            </a:extLst>
          </p:cNvPr>
          <p:cNvSpPr>
            <a:spLocks noGrp="1"/>
          </p:cNvSpPr>
          <p:nvPr>
            <p:ph type="dt" sz="half" idx="10"/>
          </p:nvPr>
        </p:nvSpPr>
        <p:spPr/>
        <p:txBody>
          <a:bodyPr/>
          <a:lstStyle/>
          <a:p>
            <a:fld id="{02F48212-FD5D-4631-802D-5CFF9BD9CCB3}" type="datetimeFigureOut">
              <a:rPr lang="zh-CN" altLang="en-US" smtClean="0"/>
              <a:t>2026/10/22</a:t>
            </a:fld>
            <a:endParaRPr lang="zh-CN" altLang="en-US"/>
          </a:p>
        </p:txBody>
      </p:sp>
      <p:sp>
        <p:nvSpPr>
          <p:cNvPr id="5" name="页脚占位符 4">
            <a:extLst>
              <a:ext uri="{FF2B5EF4-FFF2-40B4-BE49-F238E27FC236}">
                <a16:creationId xmlns:a16="http://schemas.microsoft.com/office/drawing/2014/main" id="{24996B4F-4B20-9780-8729-5518F0652E60}"/>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C9C52E33-FCD4-E288-3783-5A51510131B0}"/>
              </a:ext>
            </a:extLst>
          </p:cNvPr>
          <p:cNvSpPr>
            <a:spLocks noGrp="1"/>
          </p:cNvSpPr>
          <p:nvPr>
            <p:ph type="sldNum" sz="quarter" idx="12"/>
          </p:nvPr>
        </p:nvSpPr>
        <p:spPr/>
        <p:txBody>
          <a:bodyPr/>
          <a:lstStyle/>
          <a:p>
            <a:fld id="{2F950799-028D-4EC5-9FBC-CA5B8619B3DE}" type="slidenum">
              <a:rPr lang="zh-CN" altLang="en-US" smtClean="0"/>
              <a:t>‹#›</a:t>
            </a:fld>
            <a:endParaRPr lang="zh-CN" altLang="en-US"/>
          </a:p>
        </p:txBody>
      </p:sp>
    </p:spTree>
    <p:extLst>
      <p:ext uri="{BB962C8B-B14F-4D97-AF65-F5344CB8AC3E}">
        <p14:creationId xmlns:p14="http://schemas.microsoft.com/office/powerpoint/2010/main" val="20355860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3FB7F4D1-9860-4E76-754F-93AAB407D1D2}"/>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D76863B1-787D-2545-B2A7-7782232DE7A9}"/>
              </a:ext>
            </a:extLst>
          </p:cNvPr>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E8E5118F-2FC6-D619-9D37-E4018CFF0C90}"/>
              </a:ext>
            </a:extLst>
          </p:cNvPr>
          <p:cNvSpPr>
            <a:spLocks noGrp="1"/>
          </p:cNvSpPr>
          <p:nvPr>
            <p:ph type="dt" sz="half" idx="10"/>
          </p:nvPr>
        </p:nvSpPr>
        <p:spPr/>
        <p:txBody>
          <a:bodyPr/>
          <a:lstStyle/>
          <a:p>
            <a:fld id="{02F48212-FD5D-4631-802D-5CFF9BD9CCB3}" type="datetimeFigureOut">
              <a:rPr lang="zh-CN" altLang="en-US" smtClean="0"/>
              <a:t>2026/10/22</a:t>
            </a:fld>
            <a:endParaRPr lang="zh-CN" altLang="en-US"/>
          </a:p>
        </p:txBody>
      </p:sp>
      <p:sp>
        <p:nvSpPr>
          <p:cNvPr id="5" name="页脚占位符 4">
            <a:extLst>
              <a:ext uri="{FF2B5EF4-FFF2-40B4-BE49-F238E27FC236}">
                <a16:creationId xmlns:a16="http://schemas.microsoft.com/office/drawing/2014/main" id="{038AD330-EA2C-3459-5CD7-38A2692F6365}"/>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C4A9AD58-5523-7481-C1B1-6BB5307CC24D}"/>
              </a:ext>
            </a:extLst>
          </p:cNvPr>
          <p:cNvSpPr>
            <a:spLocks noGrp="1"/>
          </p:cNvSpPr>
          <p:nvPr>
            <p:ph type="sldNum" sz="quarter" idx="12"/>
          </p:nvPr>
        </p:nvSpPr>
        <p:spPr/>
        <p:txBody>
          <a:bodyPr/>
          <a:lstStyle/>
          <a:p>
            <a:fld id="{2F950799-028D-4EC5-9FBC-CA5B8619B3DE}" type="slidenum">
              <a:rPr lang="zh-CN" altLang="en-US" smtClean="0"/>
              <a:t>‹#›</a:t>
            </a:fld>
            <a:endParaRPr lang="zh-CN" altLang="en-US"/>
          </a:p>
        </p:txBody>
      </p:sp>
    </p:spTree>
    <p:extLst>
      <p:ext uri="{BB962C8B-B14F-4D97-AF65-F5344CB8AC3E}">
        <p14:creationId xmlns:p14="http://schemas.microsoft.com/office/powerpoint/2010/main" val="40970251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33DBD57E-4951-9640-D2E2-CD287EC6377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CC097D6C-4573-27BB-9323-0BE9D585740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6C8E7E50-2A6A-049D-ADA0-2ED46C74E20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F48212-FD5D-4631-802D-5CFF9BD9CCB3}" type="datetimeFigureOut">
              <a:rPr lang="zh-CN" altLang="en-US" smtClean="0"/>
              <a:t>2026/10/22</a:t>
            </a:fld>
            <a:endParaRPr lang="zh-CN" altLang="en-US"/>
          </a:p>
        </p:txBody>
      </p:sp>
      <p:sp>
        <p:nvSpPr>
          <p:cNvPr id="5" name="页脚占位符 4">
            <a:extLst>
              <a:ext uri="{FF2B5EF4-FFF2-40B4-BE49-F238E27FC236}">
                <a16:creationId xmlns:a16="http://schemas.microsoft.com/office/drawing/2014/main" id="{787DD57B-1E56-EA32-CC53-E61F04D6158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0298F2F0-4BF4-17FC-AAC7-2B86FA142F4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F950799-028D-4EC5-9FBC-CA5B8619B3DE}" type="slidenum">
              <a:rPr lang="zh-CN" altLang="en-US" smtClean="0"/>
              <a:t>‹#›</a:t>
            </a:fld>
            <a:endParaRPr lang="zh-CN" altLang="en-US"/>
          </a:p>
        </p:txBody>
      </p:sp>
    </p:spTree>
    <p:extLst>
      <p:ext uri="{BB962C8B-B14F-4D97-AF65-F5344CB8AC3E}">
        <p14:creationId xmlns:p14="http://schemas.microsoft.com/office/powerpoint/2010/main" val="20372919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xml"/><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1.xml"/><Relationship Id="rId4" Type="http://schemas.openxmlformats.org/officeDocument/2006/relationships/image" Target="../media/image27.png"/></Relationships>
</file>

<file path=ppt/slides/_rels/slide1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1.xml"/><Relationship Id="rId4" Type="http://schemas.openxmlformats.org/officeDocument/2006/relationships/image" Target="../media/image30.png"/></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1.bin"/><Relationship Id="rId7" Type="http://schemas.openxmlformats.org/officeDocument/2006/relationships/image" Target="../media/image35.png"/><Relationship Id="rId2" Type="http://schemas.openxmlformats.org/officeDocument/2006/relationships/image" Target="../media/image31.png"/><Relationship Id="rId1" Type="http://schemas.openxmlformats.org/officeDocument/2006/relationships/slideLayout" Target="../slideLayouts/slideLayout1.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wmf"/></Relationships>
</file>

<file path=ppt/slides/_rels/slide14.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hyperlink" Target="https://arxiv.org/abs/2605.08584" TargetMode="External"/><Relationship Id="rId2" Type="http://schemas.openxmlformats.org/officeDocument/2006/relationships/image" Target="../media/image37.png"/><Relationship Id="rId1" Type="http://schemas.openxmlformats.org/officeDocument/2006/relationships/slideLayout" Target="../slideLayouts/slideLayout1.xml"/><Relationship Id="rId4" Type="http://schemas.openxmlformats.org/officeDocument/2006/relationships/image" Target="../media/image38.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39.png"/><Relationship Id="rId4" Type="http://schemas.openxmlformats.org/officeDocument/2006/relationships/hyperlink" Target="https://arxiv.org/abs/2605.08584"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hyperlink" Target="https://arxiv.org/abs/2609.22450" TargetMode="Externa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1.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s>
</file>

<file path=ppt/slides/_rels/slide25.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60.png"/></Relationships>
</file>

<file path=ppt/slides/_rels/slide3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1.xml"/><Relationship Id="rId5" Type="http://schemas.openxmlformats.org/officeDocument/2006/relationships/image" Target="../media/image62.png"/><Relationship Id="rId4" Type="http://schemas.openxmlformats.org/officeDocument/2006/relationships/image" Target="../media/image61.png"/></Relationships>
</file>

<file path=ppt/slides/_rels/slide3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63.png"/><Relationship Id="rId1" Type="http://schemas.openxmlformats.org/officeDocument/2006/relationships/slideLayout" Target="../slideLayouts/slideLayout1.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49.png"/></Relationships>
</file>

<file path=ppt/slides/_rels/slide33.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1.xml"/><Relationship Id="rId4" Type="http://schemas.openxmlformats.org/officeDocument/2006/relationships/image" Target="../media/image66.png"/></Relationships>
</file>

<file path=ppt/slides/_rels/slide34.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460.png"/><Relationship Id="rId2" Type="http://schemas.openxmlformats.org/officeDocument/2006/relationships/image" Target="../media/image72.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1.xml"/><Relationship Id="rId4" Type="http://schemas.openxmlformats.org/officeDocument/2006/relationships/image" Target="../media/image940.png"/></Relationships>
</file>

<file path=ppt/slides/_rels/slide41.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png"/><Relationship Id="rId1" Type="http://schemas.openxmlformats.org/officeDocument/2006/relationships/slideLayout" Target="../slideLayouts/slideLayout1.xml"/><Relationship Id="rId6" Type="http://schemas.openxmlformats.org/officeDocument/2006/relationships/image" Target="../media/image83.png"/><Relationship Id="rId5" Type="http://schemas.openxmlformats.org/officeDocument/2006/relationships/image" Target="../media/image82.png"/><Relationship Id="rId4" Type="http://schemas.openxmlformats.org/officeDocument/2006/relationships/image" Target="../media/image81.png"/></Relationships>
</file>

<file path=ppt/slides/_rels/slide42.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4.pn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pn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image" Target="../media/image88.pn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91.png"/><Relationship Id="rId1" Type="http://schemas.openxmlformats.org/officeDocument/2006/relationships/slideLayout" Target="../slideLayouts/slideLayout1.xml"/><Relationship Id="rId4" Type="http://schemas.openxmlformats.org/officeDocument/2006/relationships/image" Target="../media/image93.png"/></Relationships>
</file>

<file path=ppt/slides/_rels/slide4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1">
            <a:extLst>
              <a:ext uri="{FF2B5EF4-FFF2-40B4-BE49-F238E27FC236}">
                <a16:creationId xmlns:a16="http://schemas.microsoft.com/office/drawing/2014/main" id="{8A626E04-40DA-AEB1-295E-F81AE09D8F80}"/>
              </a:ext>
            </a:extLst>
          </p:cNvPr>
          <p:cNvSpPr>
            <a:spLocks noGrp="1"/>
          </p:cNvSpPr>
          <p:nvPr>
            <p:ph type="ctrTitle"/>
          </p:nvPr>
        </p:nvSpPr>
        <p:spPr>
          <a:xfrm>
            <a:off x="132663" y="1775353"/>
            <a:ext cx="11767185" cy="1316355"/>
          </a:xfrm>
        </p:spPr>
        <p:txBody>
          <a:bodyPr>
            <a:noAutofit/>
          </a:bodyPr>
          <a:lstStyle/>
          <a:p>
            <a:pPr algn="ctr"/>
            <a:r>
              <a:rPr lang="en-US" altLang="zh-CN" sz="3600" b="0" i="0" dirty="0">
                <a:solidFill>
                  <a:srgbClr val="FF0000"/>
                </a:solidFill>
                <a:effectLst/>
                <a:latin typeface="Arial" panose="020B0604020202020204" pitchFamily="34" charset="0"/>
                <a:ea typeface="宋体" panose="02010600030101010101" pitchFamily="2" charset="-122"/>
                <a:cs typeface="Arial" panose="020B0604020202020204" pitchFamily="34" charset="0"/>
              </a:rPr>
              <a:t>Hadron–Quark Transition at High Baryon Density from Neutron-Star Observations and Prospects for Kilohertz Gravitational Waves</a:t>
            </a:r>
            <a:endParaRPr lang="zh-CN" altLang="en-US" sz="3600" dirty="0">
              <a:solidFill>
                <a:srgbClr val="FF0000"/>
              </a:solidFill>
              <a:latin typeface="Arial" panose="020B0604020202020204" pitchFamily="34" charset="0"/>
              <a:cs typeface="Arial" panose="020B0604020202020204" pitchFamily="34" charset="0"/>
            </a:endParaRPr>
          </a:p>
        </p:txBody>
      </p:sp>
      <p:sp>
        <p:nvSpPr>
          <p:cNvPr id="6" name="副标题 2">
            <a:extLst>
              <a:ext uri="{FF2B5EF4-FFF2-40B4-BE49-F238E27FC236}">
                <a16:creationId xmlns:a16="http://schemas.microsoft.com/office/drawing/2014/main" id="{6A28222E-6B12-9602-58C0-B1CC6D32AB46}"/>
              </a:ext>
            </a:extLst>
          </p:cNvPr>
          <p:cNvSpPr>
            <a:spLocks noGrp="1"/>
          </p:cNvSpPr>
          <p:nvPr>
            <p:ph type="subTitle" idx="1"/>
          </p:nvPr>
        </p:nvSpPr>
        <p:spPr>
          <a:xfrm>
            <a:off x="1524000" y="3202623"/>
            <a:ext cx="9144000" cy="2516961"/>
          </a:xfrm>
        </p:spPr>
        <p:txBody>
          <a:bodyPr>
            <a:noAutofit/>
          </a:bodyPr>
          <a:lstStyle/>
          <a:p>
            <a:endParaRPr kumimoji="1" lang="en-US" altLang="zh-CN" sz="2800" b="1" dirty="0">
              <a:latin typeface="Arial" panose="020B0604020202020204" pitchFamily="34" charset="0"/>
              <a:cs typeface="Arial" panose="020B0604020202020204" pitchFamily="34" charset="0"/>
            </a:endParaRPr>
          </a:p>
          <a:p>
            <a:r>
              <a:rPr kumimoji="1" lang="en-US" altLang="zh-CN" sz="2800" b="1" dirty="0">
                <a:latin typeface="Arial" panose="020B0604020202020204" pitchFamily="34" charset="0"/>
                <a:cs typeface="Arial" panose="020B0604020202020204" pitchFamily="34" charset="0"/>
              </a:rPr>
              <a:t>Yong-Jia Huang </a:t>
            </a:r>
          </a:p>
          <a:p>
            <a:r>
              <a:rPr kumimoji="1" lang="en-US" altLang="zh-CN" sz="2800" b="1" dirty="0">
                <a:latin typeface="Arial" panose="020B0604020202020204" pitchFamily="34" charset="0"/>
                <a:cs typeface="Arial" panose="020B0604020202020204" pitchFamily="34" charset="0"/>
              </a:rPr>
              <a:t>Purple Mountain Observatory / RIKEN</a:t>
            </a:r>
          </a:p>
          <a:p>
            <a:r>
              <a:rPr kumimoji="1" lang="en-US" altLang="zh-CN" sz="2000" b="1" dirty="0">
                <a:latin typeface="Arial" panose="020B0604020202020204" pitchFamily="34" charset="0"/>
                <a:cs typeface="Arial" panose="020B0604020202020204" pitchFamily="34" charset="0"/>
              </a:rPr>
              <a:t>C3NT Workshop on QCD CEP and EFT Method</a:t>
            </a:r>
          </a:p>
          <a:p>
            <a:r>
              <a:rPr kumimoji="1" lang="en-US" altLang="zh-CN" sz="2000" b="1" dirty="0">
                <a:latin typeface="Arial" panose="020B0604020202020204" pitchFamily="34" charset="0"/>
                <a:cs typeface="Arial" panose="020B0604020202020204" pitchFamily="34" charset="0"/>
              </a:rPr>
              <a:t>22 Oct. 2026</a:t>
            </a:r>
          </a:p>
          <a:p>
            <a:endParaRPr kumimoji="1" lang="zh-CN" altLang="en-US" sz="3200" b="1" dirty="0"/>
          </a:p>
        </p:txBody>
      </p:sp>
      <p:pic>
        <p:nvPicPr>
          <p:cNvPr id="3" name="图片 2">
            <a:extLst>
              <a:ext uri="{FF2B5EF4-FFF2-40B4-BE49-F238E27FC236}">
                <a16:creationId xmlns:a16="http://schemas.microsoft.com/office/drawing/2014/main" id="{157C9388-3BEA-11E6-7247-66320358D325}"/>
              </a:ext>
            </a:extLst>
          </p:cNvPr>
          <p:cNvPicPr>
            <a:picLocks noChangeAspect="1"/>
          </p:cNvPicPr>
          <p:nvPr/>
        </p:nvPicPr>
        <p:blipFill>
          <a:blip r:embed="rId2"/>
          <a:stretch>
            <a:fillRect/>
          </a:stretch>
        </p:blipFill>
        <p:spPr>
          <a:xfrm>
            <a:off x="1223535" y="5719584"/>
            <a:ext cx="3425825" cy="489585"/>
          </a:xfrm>
          <a:prstGeom prst="rect">
            <a:avLst/>
          </a:prstGeom>
        </p:spPr>
      </p:pic>
      <p:pic>
        <p:nvPicPr>
          <p:cNvPr id="8" name="图片 7">
            <a:extLst>
              <a:ext uri="{FF2B5EF4-FFF2-40B4-BE49-F238E27FC236}">
                <a16:creationId xmlns:a16="http://schemas.microsoft.com/office/drawing/2014/main" id="{E4C0212F-FD53-19C7-0606-98EDD7E507E5}"/>
              </a:ext>
            </a:extLst>
          </p:cNvPr>
          <p:cNvPicPr>
            <a:picLocks noChangeAspect="1"/>
          </p:cNvPicPr>
          <p:nvPr/>
        </p:nvPicPr>
        <p:blipFill>
          <a:blip r:embed="rId3"/>
          <a:stretch>
            <a:fillRect/>
          </a:stretch>
        </p:blipFill>
        <p:spPr>
          <a:xfrm>
            <a:off x="7116050" y="5719584"/>
            <a:ext cx="1945005" cy="488950"/>
          </a:xfrm>
          <a:prstGeom prst="rect">
            <a:avLst/>
          </a:prstGeom>
        </p:spPr>
      </p:pic>
      <p:pic>
        <p:nvPicPr>
          <p:cNvPr id="9" name="图片 8">
            <a:extLst>
              <a:ext uri="{FF2B5EF4-FFF2-40B4-BE49-F238E27FC236}">
                <a16:creationId xmlns:a16="http://schemas.microsoft.com/office/drawing/2014/main" id="{4B0277D8-F02A-C810-2C3C-FA8A77A4EA4B}"/>
              </a:ext>
            </a:extLst>
          </p:cNvPr>
          <p:cNvPicPr>
            <a:picLocks noChangeAspect="1"/>
          </p:cNvPicPr>
          <p:nvPr/>
        </p:nvPicPr>
        <p:blipFill>
          <a:blip r:embed="rId4"/>
          <a:stretch>
            <a:fillRect/>
          </a:stretch>
        </p:blipFill>
        <p:spPr>
          <a:xfrm>
            <a:off x="9093200" y="5729744"/>
            <a:ext cx="1574800" cy="478790"/>
          </a:xfrm>
          <a:prstGeom prst="rect">
            <a:avLst/>
          </a:prstGeom>
        </p:spPr>
      </p:pic>
    </p:spTree>
    <p:extLst>
      <p:ext uri="{BB962C8B-B14F-4D97-AF65-F5344CB8AC3E}">
        <p14:creationId xmlns:p14="http://schemas.microsoft.com/office/powerpoint/2010/main" val="36666744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9">
            <a:extLst>
              <a:ext uri="{FF2B5EF4-FFF2-40B4-BE49-F238E27FC236}">
                <a16:creationId xmlns:a16="http://schemas.microsoft.com/office/drawing/2014/main" id="{7DE17FC1-8A60-D504-E2C0-B7E5CDB20989}"/>
              </a:ext>
            </a:extLst>
          </p:cNvPr>
          <p:cNvSpPr txBox="1"/>
          <p:nvPr/>
        </p:nvSpPr>
        <p:spPr>
          <a:xfrm>
            <a:off x="3963352" y="228113"/>
            <a:ext cx="4265295" cy="52197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2800" dirty="0">
                <a:latin typeface="Arial" panose="020B0604020202020204" pitchFamily="34" charset="0"/>
                <a:ea typeface="微软雅黑" panose="020B0503020204020204" charset="-122"/>
                <a:cs typeface="Arial" panose="020B0604020202020204" pitchFamily="34" charset="0"/>
              </a:rPr>
              <a:t>Outline</a:t>
            </a:r>
            <a:endParaRPr kumimoji="0" lang="en-US" altLang="zh-CN" sz="2800" b="0" i="0" u="none" strike="noStrike" kern="1200" cap="none" spc="0" normalizeH="0" baseline="0" noProof="0" dirty="0">
              <a:ln>
                <a:noFill/>
              </a:ln>
              <a:effectLst/>
              <a:uLnTx/>
              <a:uFillTx/>
              <a:latin typeface="Arial" panose="020B0604020202020204" pitchFamily="34" charset="0"/>
              <a:ea typeface="微软雅黑" panose="020B0503020204020204" charset="-122"/>
              <a:cs typeface="Arial" panose="020B0604020202020204" pitchFamily="34" charset="0"/>
            </a:endParaRPr>
          </a:p>
        </p:txBody>
      </p:sp>
      <p:sp>
        <p:nvSpPr>
          <p:cNvPr id="11" name="文本框 10">
            <a:extLst>
              <a:ext uri="{FF2B5EF4-FFF2-40B4-BE49-F238E27FC236}">
                <a16:creationId xmlns:a16="http://schemas.microsoft.com/office/drawing/2014/main" id="{769E6CCD-FA89-8B09-A823-D32CBEB88D3A}"/>
              </a:ext>
            </a:extLst>
          </p:cNvPr>
          <p:cNvSpPr txBox="1"/>
          <p:nvPr/>
        </p:nvSpPr>
        <p:spPr>
          <a:xfrm>
            <a:off x="665321" y="1335729"/>
            <a:ext cx="10711543" cy="3970318"/>
          </a:xfrm>
          <a:prstGeom prst="rect">
            <a:avLst/>
          </a:prstGeom>
          <a:noFill/>
        </p:spPr>
        <p:txBody>
          <a:bodyPr wrap="square" rtlCol="0">
            <a:spAutoFit/>
          </a:bodyPr>
          <a:lstStyle/>
          <a:p>
            <a:r>
              <a:rPr kumimoji="1" lang="en-US" altLang="zh-CN" sz="2800" dirty="0"/>
              <a:t>●</a:t>
            </a:r>
            <a:r>
              <a:rPr kumimoji="1" lang="zh-CN" altLang="en-US" sz="2800" dirty="0"/>
              <a:t> </a:t>
            </a:r>
            <a:r>
              <a:rPr kumimoji="1" lang="en-US" altLang="zh-CN" sz="2800" dirty="0">
                <a:solidFill>
                  <a:srgbClr val="FF0000"/>
                </a:solidFill>
                <a:latin typeface="Arial" panose="020B0604020202020204" pitchFamily="34" charset="0"/>
                <a:ea typeface="黑体" panose="02010609060101010101" charset="-122"/>
                <a:cs typeface="Arial" panose="020B0604020202020204" pitchFamily="34" charset="0"/>
                <a:sym typeface="+mn-ea"/>
              </a:rPr>
              <a:t>Multi-messenger Information for Neutron Star</a:t>
            </a:r>
            <a:endParaRPr kumimoji="1" lang="en-US" altLang="zh-CN" sz="2800" dirty="0">
              <a:solidFill>
                <a:srgbClr val="FF0000"/>
              </a:solidFill>
              <a:latin typeface="Arial" panose="020B0604020202020204" pitchFamily="34" charset="0"/>
              <a:ea typeface="黑体" panose="02010609060101010101" charset="-122"/>
              <a:cs typeface="Arial" panose="020B0604020202020204" pitchFamily="34" charset="0"/>
            </a:endParaRPr>
          </a:p>
          <a:p>
            <a:endParaRPr kumimoji="1" lang="en-US" altLang="zh-CN" sz="2800" dirty="0"/>
          </a:p>
          <a:p>
            <a:endParaRPr kumimoji="1" lang="en-US" altLang="zh-CN" sz="2800" dirty="0"/>
          </a:p>
          <a:p>
            <a:r>
              <a:rPr kumimoji="1" lang="en-US" altLang="zh-CN" sz="2800" dirty="0"/>
              <a:t>● </a:t>
            </a:r>
            <a:r>
              <a:rPr kumimoji="1" lang="en-US" altLang="zh-CN" sz="2800" dirty="0">
                <a:latin typeface="Arial" panose="020B0604020202020204" pitchFamily="34" charset="0"/>
                <a:cs typeface="Arial" panose="020B0604020202020204" pitchFamily="34" charset="0"/>
              </a:rPr>
              <a:t>The Non-parametric Equation of State Realizes a Generalized Quark-Hadron Crossover</a:t>
            </a:r>
            <a:endParaRPr kumimoji="1" lang="en-US" altLang="zh-CN" sz="2800" dirty="0">
              <a:latin typeface="Arial" panose="020B0604020202020204" pitchFamily="34" charset="0"/>
              <a:ea typeface="黑体" panose="02010609060101010101" charset="-122"/>
              <a:cs typeface="Arial" panose="020B0604020202020204" pitchFamily="34" charset="0"/>
            </a:endParaRPr>
          </a:p>
          <a:p>
            <a:endParaRPr kumimoji="1" lang="en-US" altLang="zh-CN" sz="2800" dirty="0">
              <a:solidFill>
                <a:schemeClr val="bg1"/>
              </a:solidFill>
              <a:latin typeface="Arial" panose="020B0604020202020204" pitchFamily="34" charset="0"/>
              <a:cs typeface="Arial" panose="020B0604020202020204" pitchFamily="34" charset="0"/>
            </a:endParaRPr>
          </a:p>
          <a:p>
            <a:endParaRPr kumimoji="1" lang="en-US" altLang="zh-CN" sz="2800" dirty="0">
              <a:solidFill>
                <a:schemeClr val="bg1"/>
              </a:solidFill>
            </a:endParaRPr>
          </a:p>
          <a:p>
            <a:r>
              <a:rPr kumimoji="1" lang="en-US" altLang="zh-CN" sz="2800" dirty="0"/>
              <a:t>●</a:t>
            </a:r>
            <a:r>
              <a:rPr kumimoji="1" lang="zh-CN" altLang="en-US" sz="2800" dirty="0"/>
              <a:t> </a:t>
            </a:r>
            <a:r>
              <a:rPr kumimoji="1" lang="en-US" altLang="zh-CN" sz="2800" dirty="0">
                <a:latin typeface="Arial" panose="020B0604020202020204" pitchFamily="34" charset="0"/>
                <a:cs typeface="Arial" panose="020B0604020202020204" pitchFamily="34" charset="0"/>
              </a:rPr>
              <a:t>Explore the QCD Phase Boundary </a:t>
            </a:r>
            <a:r>
              <a:rPr kumimoji="1" lang="en-US" altLang="zh-CN" sz="2800" dirty="0">
                <a:latin typeface="Arial" panose="020B0604020202020204" pitchFamily="34" charset="0"/>
                <a:ea typeface="黑体" panose="02010609060101010101" charset="-122"/>
                <a:cs typeface="Arial" panose="020B0604020202020204" pitchFamily="34" charset="0"/>
                <a:sym typeface="+mn-ea"/>
              </a:rPr>
              <a:t>with </a:t>
            </a:r>
            <a:r>
              <a:rPr kumimoji="1" lang="en-US" altLang="zh-CN" sz="2800" dirty="0">
                <a:solidFill>
                  <a:srgbClr val="101214"/>
                </a:solidFill>
                <a:latin typeface="Arial" panose="020B0604020202020204" pitchFamily="34" charset="0"/>
                <a:ea typeface="黑体" panose="02010609060101010101" charset="-122"/>
                <a:cs typeface="Arial" panose="020B0604020202020204" pitchFamily="34" charset="0"/>
                <a:sym typeface="+mn-ea"/>
              </a:rPr>
              <a:t>K</a:t>
            </a:r>
            <a:r>
              <a:rPr lang="en-US" altLang="zh-CN" sz="2800" i="0" dirty="0">
                <a:solidFill>
                  <a:srgbClr val="101214"/>
                </a:solidFill>
                <a:effectLst/>
                <a:latin typeface="Arial" panose="020B0604020202020204" pitchFamily="34" charset="0"/>
                <a:cs typeface="Arial" panose="020B0604020202020204" pitchFamily="34" charset="0"/>
              </a:rPr>
              <a:t>ilohertz </a:t>
            </a:r>
            <a:r>
              <a:rPr lang="en-US" altLang="zh-CN" sz="2800" dirty="0">
                <a:solidFill>
                  <a:srgbClr val="101214"/>
                </a:solidFill>
                <a:latin typeface="Arial" panose="020B0604020202020204" pitchFamily="34" charset="0"/>
                <a:cs typeface="Arial" panose="020B0604020202020204" pitchFamily="34" charset="0"/>
              </a:rPr>
              <a:t>G</a:t>
            </a:r>
            <a:r>
              <a:rPr lang="en-US" altLang="zh-CN" sz="2800" i="0" dirty="0">
                <a:solidFill>
                  <a:srgbClr val="101214"/>
                </a:solidFill>
                <a:effectLst/>
                <a:latin typeface="Arial" panose="020B0604020202020204" pitchFamily="34" charset="0"/>
                <a:cs typeface="Arial" panose="020B0604020202020204" pitchFamily="34" charset="0"/>
              </a:rPr>
              <a:t>ravitational </a:t>
            </a:r>
            <a:r>
              <a:rPr lang="en-US" altLang="zh-CN" sz="2800" dirty="0">
                <a:solidFill>
                  <a:srgbClr val="101214"/>
                </a:solidFill>
                <a:latin typeface="Arial" panose="020B0604020202020204" pitchFamily="34" charset="0"/>
                <a:cs typeface="Arial" panose="020B0604020202020204" pitchFamily="34" charset="0"/>
              </a:rPr>
              <a:t>W</a:t>
            </a:r>
            <a:r>
              <a:rPr lang="en-US" altLang="zh-CN" sz="2800" i="0" dirty="0">
                <a:solidFill>
                  <a:srgbClr val="101214"/>
                </a:solidFill>
                <a:effectLst/>
                <a:latin typeface="Arial" panose="020B0604020202020204" pitchFamily="34" charset="0"/>
                <a:cs typeface="Arial" panose="020B0604020202020204" pitchFamily="34" charset="0"/>
              </a:rPr>
              <a:t>ave</a:t>
            </a:r>
            <a:endParaRPr kumimoji="1" lang="en-US" altLang="zh-CN" sz="2800" dirty="0">
              <a:latin typeface="Arial" panose="020B0604020202020204" pitchFamily="34" charset="0"/>
              <a:ea typeface="黑体" panose="02010609060101010101" charset="-122"/>
              <a:cs typeface="Arial" panose="020B0604020202020204" pitchFamily="34" charset="0"/>
              <a:sym typeface="+mn-ea"/>
            </a:endParaRPr>
          </a:p>
        </p:txBody>
      </p:sp>
    </p:spTree>
    <p:extLst>
      <p:ext uri="{BB962C8B-B14F-4D97-AF65-F5344CB8AC3E}">
        <p14:creationId xmlns:p14="http://schemas.microsoft.com/office/powerpoint/2010/main" val="5646415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A3674FAB-9827-C62E-018B-D7FD7BA218C6}"/>
              </a:ext>
            </a:extLst>
          </p:cNvPr>
          <p:cNvPicPr>
            <a:picLocks noChangeAspect="1"/>
          </p:cNvPicPr>
          <p:nvPr>
            <p:custDataLst>
              <p:tags r:id="rId1"/>
            </p:custDataLst>
          </p:nvPr>
        </p:nvPicPr>
        <p:blipFill>
          <a:blip r:embed="rId3"/>
          <a:stretch>
            <a:fillRect/>
          </a:stretch>
        </p:blipFill>
        <p:spPr>
          <a:xfrm>
            <a:off x="1012012" y="703285"/>
            <a:ext cx="4267835" cy="3196590"/>
          </a:xfrm>
          <a:prstGeom prst="rect">
            <a:avLst/>
          </a:prstGeom>
        </p:spPr>
      </p:pic>
      <p:pic>
        <p:nvPicPr>
          <p:cNvPr id="3" name="图片 2">
            <a:extLst>
              <a:ext uri="{FF2B5EF4-FFF2-40B4-BE49-F238E27FC236}">
                <a16:creationId xmlns:a16="http://schemas.microsoft.com/office/drawing/2014/main" id="{A56CEF80-D981-221F-4C1B-98869FC7554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44768" y="703285"/>
            <a:ext cx="4935220" cy="3171825"/>
          </a:xfrm>
          <a:prstGeom prst="rect">
            <a:avLst/>
          </a:prstGeom>
        </p:spPr>
      </p:pic>
      <p:sp>
        <p:nvSpPr>
          <p:cNvPr id="4" name="圆角矩形 15">
            <a:extLst>
              <a:ext uri="{FF2B5EF4-FFF2-40B4-BE49-F238E27FC236}">
                <a16:creationId xmlns:a16="http://schemas.microsoft.com/office/drawing/2014/main" id="{F2D3ED6E-1266-64DC-8682-691F8F14978D}"/>
              </a:ext>
            </a:extLst>
          </p:cNvPr>
          <p:cNvSpPr/>
          <p:nvPr/>
        </p:nvSpPr>
        <p:spPr>
          <a:xfrm>
            <a:off x="484505" y="4924425"/>
            <a:ext cx="2242820" cy="949325"/>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altLang="en-US" dirty="0">
                <a:solidFill>
                  <a:schemeClr val="accent1">
                    <a:lumMod val="75000"/>
                  </a:schemeClr>
                </a:solidFill>
              </a:rPr>
              <a:t>Equation of State</a:t>
            </a:r>
          </a:p>
        </p:txBody>
      </p:sp>
      <p:sp>
        <p:nvSpPr>
          <p:cNvPr id="5" name="左大括号 4">
            <a:extLst>
              <a:ext uri="{FF2B5EF4-FFF2-40B4-BE49-F238E27FC236}">
                <a16:creationId xmlns:a16="http://schemas.microsoft.com/office/drawing/2014/main" id="{74FC9DE1-8DA3-03E9-6488-4E19B83CDEBF}"/>
              </a:ext>
            </a:extLst>
          </p:cNvPr>
          <p:cNvSpPr/>
          <p:nvPr/>
        </p:nvSpPr>
        <p:spPr>
          <a:xfrm>
            <a:off x="2986405" y="4392930"/>
            <a:ext cx="786130" cy="2012950"/>
          </a:xfrm>
          <a:prstGeom prst="leftBrace">
            <a:avLst/>
          </a:prstGeom>
        </p:spPr>
        <p:style>
          <a:lnRef idx="3">
            <a:schemeClr val="accent4"/>
          </a:lnRef>
          <a:fillRef idx="0">
            <a:schemeClr val="accent4"/>
          </a:fillRef>
          <a:effectRef idx="2">
            <a:schemeClr val="accent4"/>
          </a:effectRef>
          <a:fontRef idx="minor">
            <a:schemeClr val="tx1"/>
          </a:fontRef>
        </p:style>
        <p:txBody>
          <a:bodyPr rtlCol="0" anchor="ctr"/>
          <a:lstStyle/>
          <a:p>
            <a:pPr algn="ctr"/>
            <a:endParaRPr lang="zh-CN" altLang="en-US"/>
          </a:p>
        </p:txBody>
      </p:sp>
      <p:sp>
        <p:nvSpPr>
          <p:cNvPr id="7" name="圆角矩形 18">
            <a:extLst>
              <a:ext uri="{FF2B5EF4-FFF2-40B4-BE49-F238E27FC236}">
                <a16:creationId xmlns:a16="http://schemas.microsoft.com/office/drawing/2014/main" id="{35FE46E0-26CB-79F6-78B9-F5A27536DA09}"/>
              </a:ext>
            </a:extLst>
          </p:cNvPr>
          <p:cNvSpPr/>
          <p:nvPr/>
        </p:nvSpPr>
        <p:spPr>
          <a:xfrm>
            <a:off x="3964940" y="4118610"/>
            <a:ext cx="2242820" cy="949325"/>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altLang="en-US" dirty="0">
                <a:solidFill>
                  <a:schemeClr val="accent1">
                    <a:lumMod val="75000"/>
                  </a:schemeClr>
                </a:solidFill>
              </a:rPr>
              <a:t>Zero temperature</a:t>
            </a:r>
          </a:p>
        </p:txBody>
      </p:sp>
      <p:sp>
        <p:nvSpPr>
          <p:cNvPr id="8" name="左箭头 22">
            <a:extLst>
              <a:ext uri="{FF2B5EF4-FFF2-40B4-BE49-F238E27FC236}">
                <a16:creationId xmlns:a16="http://schemas.microsoft.com/office/drawing/2014/main" id="{FE8DF29F-F7A1-532A-3F1D-7AFF24965E5B}"/>
              </a:ext>
            </a:extLst>
          </p:cNvPr>
          <p:cNvSpPr/>
          <p:nvPr/>
        </p:nvSpPr>
        <p:spPr>
          <a:xfrm>
            <a:off x="6304915" y="4392930"/>
            <a:ext cx="1303655" cy="316230"/>
          </a:xfrm>
          <a:prstGeom prst="lef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CN" altLang="en-US"/>
          </a:p>
        </p:txBody>
      </p:sp>
      <p:sp>
        <p:nvSpPr>
          <p:cNvPr id="9" name="圆角矩形 24">
            <a:extLst>
              <a:ext uri="{FF2B5EF4-FFF2-40B4-BE49-F238E27FC236}">
                <a16:creationId xmlns:a16="http://schemas.microsoft.com/office/drawing/2014/main" id="{0F14F772-8E57-AE83-4A6F-14B574E81C2D}"/>
              </a:ext>
            </a:extLst>
          </p:cNvPr>
          <p:cNvSpPr/>
          <p:nvPr/>
        </p:nvSpPr>
        <p:spPr>
          <a:xfrm>
            <a:off x="7705725" y="4118610"/>
            <a:ext cx="4316730" cy="949325"/>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altLang="en-US" dirty="0">
                <a:solidFill>
                  <a:schemeClr val="accent1">
                    <a:lumMod val="75000"/>
                  </a:schemeClr>
                </a:solidFill>
              </a:rPr>
              <a:t>Neutron star observation (mass, radius, tidal deformability …)</a:t>
            </a:r>
          </a:p>
        </p:txBody>
      </p:sp>
      <p:sp>
        <p:nvSpPr>
          <p:cNvPr id="12" name="圆角矩形 21">
            <a:extLst>
              <a:ext uri="{FF2B5EF4-FFF2-40B4-BE49-F238E27FC236}">
                <a16:creationId xmlns:a16="http://schemas.microsoft.com/office/drawing/2014/main" id="{6E6C6AC1-74D4-0377-922D-1F8D62E675AB}"/>
              </a:ext>
            </a:extLst>
          </p:cNvPr>
          <p:cNvSpPr/>
          <p:nvPr/>
        </p:nvSpPr>
        <p:spPr>
          <a:xfrm>
            <a:off x="3956050" y="5808345"/>
            <a:ext cx="2242820" cy="949325"/>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altLang="en-US" dirty="0">
                <a:solidFill>
                  <a:schemeClr val="accent1">
                    <a:lumMod val="75000"/>
                  </a:schemeClr>
                </a:solidFill>
              </a:rPr>
              <a:t>Finite temperature</a:t>
            </a:r>
          </a:p>
        </p:txBody>
      </p:sp>
      <p:sp>
        <p:nvSpPr>
          <p:cNvPr id="13" name="左箭头 23">
            <a:extLst>
              <a:ext uri="{FF2B5EF4-FFF2-40B4-BE49-F238E27FC236}">
                <a16:creationId xmlns:a16="http://schemas.microsoft.com/office/drawing/2014/main" id="{C5F4C2AA-6306-4AD1-6EB9-D433EEF15DB4}"/>
              </a:ext>
            </a:extLst>
          </p:cNvPr>
          <p:cNvSpPr/>
          <p:nvPr/>
        </p:nvSpPr>
        <p:spPr>
          <a:xfrm>
            <a:off x="6300470" y="6125210"/>
            <a:ext cx="1303655" cy="316230"/>
          </a:xfrm>
          <a:prstGeom prst="lef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CN" altLang="en-US"/>
          </a:p>
        </p:txBody>
      </p:sp>
      <p:sp>
        <p:nvSpPr>
          <p:cNvPr id="14" name="圆角矩形 25">
            <a:extLst>
              <a:ext uri="{FF2B5EF4-FFF2-40B4-BE49-F238E27FC236}">
                <a16:creationId xmlns:a16="http://schemas.microsoft.com/office/drawing/2014/main" id="{B192F1E6-F0A8-2327-BFBE-698701BBB252}"/>
              </a:ext>
            </a:extLst>
          </p:cNvPr>
          <p:cNvSpPr/>
          <p:nvPr/>
        </p:nvSpPr>
        <p:spPr>
          <a:xfrm>
            <a:off x="7705725" y="5808345"/>
            <a:ext cx="4316730" cy="949325"/>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altLang="en-US" dirty="0">
                <a:solidFill>
                  <a:schemeClr val="accent1">
                    <a:lumMod val="75000"/>
                  </a:schemeClr>
                </a:solidFill>
              </a:rPr>
              <a:t>Binary neutron star merger</a:t>
            </a:r>
          </a:p>
        </p:txBody>
      </p:sp>
      <p:sp>
        <p:nvSpPr>
          <p:cNvPr id="6" name="矩形 5">
            <a:extLst>
              <a:ext uri="{FF2B5EF4-FFF2-40B4-BE49-F238E27FC236}">
                <a16:creationId xmlns:a16="http://schemas.microsoft.com/office/drawing/2014/main" id="{5541796D-0912-B55C-6486-582B1661B8FB}"/>
              </a:ext>
            </a:extLst>
          </p:cNvPr>
          <p:cNvSpPr/>
          <p:nvPr/>
        </p:nvSpPr>
        <p:spPr>
          <a:xfrm>
            <a:off x="6844310" y="2157326"/>
            <a:ext cx="3055301" cy="1271673"/>
          </a:xfrm>
          <a:prstGeom prst="rect">
            <a:avLst/>
          </a:prstGeom>
          <a:noFill/>
          <a:ln w="38100"/>
        </p:spPr>
        <p:style>
          <a:lnRef idx="2">
            <a:schemeClr val="accent1"/>
          </a:lnRef>
          <a:fillRef idx="1">
            <a:schemeClr val="lt1"/>
          </a:fillRef>
          <a:effectRef idx="0">
            <a:schemeClr val="accent1"/>
          </a:effectRef>
          <a:fontRef idx="minor">
            <a:schemeClr val="dk1"/>
          </a:fontRef>
        </p:style>
        <p:txBody>
          <a:bodyPr rtlCol="0" anchor="ctr"/>
          <a:lstStyle/>
          <a:p>
            <a:pPr algn="ctr"/>
            <a:endParaRPr lang="zh-CN" altLang="en-US"/>
          </a:p>
        </p:txBody>
      </p:sp>
      <p:sp>
        <p:nvSpPr>
          <p:cNvPr id="10" name="文本框 9">
            <a:extLst>
              <a:ext uri="{FF2B5EF4-FFF2-40B4-BE49-F238E27FC236}">
                <a16:creationId xmlns:a16="http://schemas.microsoft.com/office/drawing/2014/main" id="{AEC9B3A6-4CF6-7562-8E16-15A5B2AE7CB2}"/>
              </a:ext>
            </a:extLst>
          </p:cNvPr>
          <p:cNvSpPr txBox="1"/>
          <p:nvPr/>
        </p:nvSpPr>
        <p:spPr>
          <a:xfrm>
            <a:off x="7342576" y="1850910"/>
            <a:ext cx="2398610" cy="369332"/>
          </a:xfrm>
          <a:prstGeom prst="rect">
            <a:avLst/>
          </a:prstGeom>
          <a:noFill/>
        </p:spPr>
        <p:txBody>
          <a:bodyPr wrap="square" rtlCol="0">
            <a:spAutoFit/>
          </a:bodyPr>
          <a:lstStyle/>
          <a:p>
            <a:r>
              <a:rPr lang="en-US" altLang="zh-CN" dirty="0">
                <a:solidFill>
                  <a:schemeClr val="accent1">
                    <a:lumMod val="75000"/>
                  </a:schemeClr>
                </a:solidFill>
                <a:latin typeface="Arial" panose="020B0604020202020204" pitchFamily="34" charset="0"/>
                <a:cs typeface="Arial" panose="020B0604020202020204" pitchFamily="34" charset="0"/>
              </a:rPr>
              <a:t>Neutron star merger</a:t>
            </a:r>
            <a:endParaRPr lang="zh-CN" altLang="en-US" dirty="0">
              <a:solidFill>
                <a:schemeClr val="accent1">
                  <a:lumMod val="75000"/>
                </a:schemeClr>
              </a:solidFill>
              <a:latin typeface="Arial" panose="020B0604020202020204" pitchFamily="34" charset="0"/>
              <a:cs typeface="Arial" panose="020B0604020202020204" pitchFamily="34" charset="0"/>
            </a:endParaRPr>
          </a:p>
        </p:txBody>
      </p:sp>
      <p:sp>
        <p:nvSpPr>
          <p:cNvPr id="11" name="文本框 10">
            <a:extLst>
              <a:ext uri="{FF2B5EF4-FFF2-40B4-BE49-F238E27FC236}">
                <a16:creationId xmlns:a16="http://schemas.microsoft.com/office/drawing/2014/main" id="{5C5F9F78-2317-10FB-1254-F9C9A6755BCD}"/>
              </a:ext>
            </a:extLst>
          </p:cNvPr>
          <p:cNvSpPr txBox="1"/>
          <p:nvPr/>
        </p:nvSpPr>
        <p:spPr>
          <a:xfrm>
            <a:off x="9680944" y="1100470"/>
            <a:ext cx="2131828" cy="369332"/>
          </a:xfrm>
          <a:prstGeom prst="rect">
            <a:avLst/>
          </a:prstGeom>
          <a:noFill/>
        </p:spPr>
        <p:txBody>
          <a:bodyPr wrap="square" rtlCol="0">
            <a:spAutoFit/>
          </a:bodyPr>
          <a:lstStyle/>
          <a:p>
            <a:pPr algn="ctr"/>
            <a:r>
              <a:rPr lang="en-US" altLang="zh-CN" dirty="0" err="1">
                <a:latin typeface="Arial" panose="020B0604020202020204" pitchFamily="34" charset="0"/>
                <a:cs typeface="Arial" panose="020B0604020202020204" pitchFamily="34" charset="0"/>
              </a:rPr>
              <a:t>Baym</a:t>
            </a:r>
            <a:r>
              <a:rPr lang="en-US" altLang="zh-CN" dirty="0">
                <a:latin typeface="Arial" panose="020B0604020202020204" pitchFamily="34" charset="0"/>
                <a:cs typeface="Arial" panose="020B0604020202020204" pitchFamily="34" charset="0"/>
              </a:rPr>
              <a:t> et al.</a:t>
            </a:r>
            <a:r>
              <a:rPr lang="zh-CN" altLang="en-US" dirty="0">
                <a:latin typeface="Arial" panose="020B0604020202020204" pitchFamily="34" charset="0"/>
                <a:cs typeface="Arial" panose="020B0604020202020204" pitchFamily="34" charset="0"/>
              </a:rPr>
              <a:t> </a:t>
            </a:r>
            <a:r>
              <a:rPr lang="en-US" altLang="zh-CN" dirty="0">
                <a:latin typeface="Arial" panose="020B0604020202020204" pitchFamily="34" charset="0"/>
                <a:cs typeface="Arial" panose="020B0604020202020204" pitchFamily="34" charset="0"/>
              </a:rPr>
              <a:t>2018</a:t>
            </a:r>
            <a:endParaRPr lang="zh-CN" alt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892090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直接连接符 5">
            <a:extLst>
              <a:ext uri="{FF2B5EF4-FFF2-40B4-BE49-F238E27FC236}">
                <a16:creationId xmlns:a16="http://schemas.microsoft.com/office/drawing/2014/main" id="{43D6FC9D-5E15-9654-19B8-C3ADA59631E1}"/>
              </a:ext>
            </a:extLst>
          </p:cNvPr>
          <p:cNvCxnSpPr>
            <a:cxnSpLocks/>
          </p:cNvCxnSpPr>
          <p:nvPr/>
        </p:nvCxnSpPr>
        <p:spPr>
          <a:xfrm>
            <a:off x="103121" y="700858"/>
            <a:ext cx="11985758" cy="0"/>
          </a:xfrm>
          <a:prstGeom prst="line">
            <a:avLst/>
          </a:prstGeom>
          <a:ln/>
        </p:spPr>
        <p:style>
          <a:lnRef idx="3">
            <a:schemeClr val="dk1"/>
          </a:lnRef>
          <a:fillRef idx="0">
            <a:schemeClr val="dk1"/>
          </a:fillRef>
          <a:effectRef idx="2">
            <a:schemeClr val="dk1"/>
          </a:effectRef>
          <a:fontRef idx="minor">
            <a:schemeClr val="tx1"/>
          </a:fontRef>
        </p:style>
      </p:cxnSp>
      <p:sp>
        <p:nvSpPr>
          <p:cNvPr id="9" name="文本框 8">
            <a:extLst>
              <a:ext uri="{FF2B5EF4-FFF2-40B4-BE49-F238E27FC236}">
                <a16:creationId xmlns:a16="http://schemas.microsoft.com/office/drawing/2014/main" id="{471E626B-97D5-CC6B-CDF6-2C3D4340DE01}"/>
              </a:ext>
            </a:extLst>
          </p:cNvPr>
          <p:cNvSpPr txBox="1"/>
          <p:nvPr/>
        </p:nvSpPr>
        <p:spPr>
          <a:xfrm>
            <a:off x="103121" y="82299"/>
            <a:ext cx="4329431" cy="584775"/>
          </a:xfrm>
          <a:prstGeom prst="rect">
            <a:avLst/>
          </a:prstGeom>
          <a:noFill/>
        </p:spPr>
        <p:txBody>
          <a:bodyPr wrap="square" rtlCol="0">
            <a:spAutoFit/>
          </a:bodyPr>
          <a:lstStyle/>
          <a:p>
            <a:r>
              <a:rPr lang="en-US" altLang="zh-CN" sz="3200" b="1" dirty="0">
                <a:cs typeface="Times New Roman" panose="02020603050405020304" pitchFamily="18" charset="0"/>
              </a:rPr>
              <a:t>GW170817</a:t>
            </a:r>
            <a:endParaRPr lang="zh-CN" altLang="en-US" sz="3200" b="1" dirty="0">
              <a:cs typeface="Times New Roman" panose="02020603050405020304" pitchFamily="18" charset="0"/>
            </a:endParaRPr>
          </a:p>
        </p:txBody>
      </p:sp>
      <p:pic>
        <p:nvPicPr>
          <p:cNvPr id="11" name="图片 1">
            <a:extLst>
              <a:ext uri="{FF2B5EF4-FFF2-40B4-BE49-F238E27FC236}">
                <a16:creationId xmlns:a16="http://schemas.microsoft.com/office/drawing/2014/main" id="{D9011A46-15AA-7B5A-A6E2-E9DA965E6002}"/>
              </a:ext>
            </a:extLst>
          </p:cNvPr>
          <p:cNvPicPr>
            <a:picLocks noChangeAspect="1"/>
          </p:cNvPicPr>
          <p:nvPr/>
        </p:nvPicPr>
        <p:blipFill>
          <a:blip r:embed="rId2"/>
          <a:stretch>
            <a:fillRect/>
          </a:stretch>
        </p:blipFill>
        <p:spPr>
          <a:xfrm>
            <a:off x="301709" y="1015699"/>
            <a:ext cx="5269865" cy="5624195"/>
          </a:xfrm>
          <a:prstGeom prst="rect">
            <a:avLst/>
          </a:prstGeom>
          <a:noFill/>
          <a:ln w="9525">
            <a:noFill/>
          </a:ln>
        </p:spPr>
      </p:pic>
      <p:pic>
        <p:nvPicPr>
          <p:cNvPr id="14" name="图片 3">
            <a:extLst>
              <a:ext uri="{FF2B5EF4-FFF2-40B4-BE49-F238E27FC236}">
                <a16:creationId xmlns:a16="http://schemas.microsoft.com/office/drawing/2014/main" id="{8ED1769B-99CF-AA97-706F-4F834FD609B6}"/>
              </a:ext>
            </a:extLst>
          </p:cNvPr>
          <p:cNvPicPr>
            <a:picLocks noChangeAspect="1"/>
          </p:cNvPicPr>
          <p:nvPr/>
        </p:nvPicPr>
        <p:blipFill>
          <a:blip r:embed="rId3"/>
          <a:stretch>
            <a:fillRect/>
          </a:stretch>
        </p:blipFill>
        <p:spPr>
          <a:xfrm>
            <a:off x="5689600" y="1081405"/>
            <a:ext cx="6226810" cy="1943100"/>
          </a:xfrm>
          <a:prstGeom prst="rect">
            <a:avLst/>
          </a:prstGeom>
          <a:noFill/>
          <a:ln w="9525">
            <a:noFill/>
          </a:ln>
        </p:spPr>
      </p:pic>
      <p:pic>
        <p:nvPicPr>
          <p:cNvPr id="16" name="图片 4">
            <a:extLst>
              <a:ext uri="{FF2B5EF4-FFF2-40B4-BE49-F238E27FC236}">
                <a16:creationId xmlns:a16="http://schemas.microsoft.com/office/drawing/2014/main" id="{3C880D4E-4CCA-601C-AA6F-42E042311D69}"/>
              </a:ext>
            </a:extLst>
          </p:cNvPr>
          <p:cNvPicPr>
            <a:picLocks noChangeAspect="1"/>
          </p:cNvPicPr>
          <p:nvPr/>
        </p:nvPicPr>
        <p:blipFill>
          <a:blip r:embed="rId4"/>
          <a:stretch>
            <a:fillRect/>
          </a:stretch>
        </p:blipFill>
        <p:spPr>
          <a:xfrm>
            <a:off x="5689600" y="3145155"/>
            <a:ext cx="6226810" cy="1635760"/>
          </a:xfrm>
          <a:prstGeom prst="rect">
            <a:avLst/>
          </a:prstGeom>
          <a:noFill/>
          <a:ln w="9525">
            <a:noFill/>
          </a:ln>
        </p:spPr>
      </p:pic>
      <p:pic>
        <p:nvPicPr>
          <p:cNvPr id="17" name="图片 5">
            <a:extLst>
              <a:ext uri="{FF2B5EF4-FFF2-40B4-BE49-F238E27FC236}">
                <a16:creationId xmlns:a16="http://schemas.microsoft.com/office/drawing/2014/main" id="{042AAD49-550D-00D2-5395-CBE29181EB69}"/>
              </a:ext>
            </a:extLst>
          </p:cNvPr>
          <p:cNvPicPr>
            <a:picLocks noChangeAspect="1"/>
          </p:cNvPicPr>
          <p:nvPr/>
        </p:nvPicPr>
        <p:blipFill>
          <a:blip r:embed="rId5"/>
          <a:stretch>
            <a:fillRect/>
          </a:stretch>
        </p:blipFill>
        <p:spPr>
          <a:xfrm>
            <a:off x="5689600" y="4896485"/>
            <a:ext cx="6228715" cy="1808480"/>
          </a:xfrm>
          <a:prstGeom prst="rect">
            <a:avLst/>
          </a:prstGeom>
          <a:noFill/>
          <a:ln w="9525" cap="flat" cmpd="sng">
            <a:solidFill>
              <a:srgbClr val="000099"/>
            </a:solidFill>
            <a:prstDash val="solid"/>
            <a:round/>
            <a:headEnd type="none" w="med" len="med"/>
            <a:tailEnd type="none" w="med" len="med"/>
          </a:ln>
        </p:spPr>
      </p:pic>
      <p:pic>
        <p:nvPicPr>
          <p:cNvPr id="18" name="图片 11">
            <a:extLst>
              <a:ext uri="{FF2B5EF4-FFF2-40B4-BE49-F238E27FC236}">
                <a16:creationId xmlns:a16="http://schemas.microsoft.com/office/drawing/2014/main" id="{B53F0281-6A1D-3F68-1E4C-2F89CA1548F4}"/>
              </a:ext>
            </a:extLst>
          </p:cNvPr>
          <p:cNvPicPr>
            <a:picLocks noChangeAspect="1"/>
          </p:cNvPicPr>
          <p:nvPr/>
        </p:nvPicPr>
        <p:blipFill>
          <a:blip r:embed="rId6"/>
          <a:stretch>
            <a:fillRect/>
          </a:stretch>
        </p:blipFill>
        <p:spPr>
          <a:xfrm>
            <a:off x="5222454" y="5524616"/>
            <a:ext cx="934291" cy="1219785"/>
          </a:xfrm>
          <a:prstGeom prst="rect">
            <a:avLst/>
          </a:prstGeom>
          <a:noFill/>
          <a:ln w="9525">
            <a:noFill/>
          </a:ln>
        </p:spPr>
      </p:pic>
      <p:sp>
        <p:nvSpPr>
          <p:cNvPr id="19" name="文本框 18">
            <a:extLst>
              <a:ext uri="{FF2B5EF4-FFF2-40B4-BE49-F238E27FC236}">
                <a16:creationId xmlns:a16="http://schemas.microsoft.com/office/drawing/2014/main" id="{A40C1D1B-AABF-A46A-BC89-6F22478884ED}"/>
              </a:ext>
            </a:extLst>
          </p:cNvPr>
          <p:cNvSpPr txBox="1"/>
          <p:nvPr/>
        </p:nvSpPr>
        <p:spPr>
          <a:xfrm>
            <a:off x="6375362" y="5342483"/>
            <a:ext cx="5142230" cy="368300"/>
          </a:xfrm>
          <a:prstGeom prst="rect">
            <a:avLst/>
          </a:prstGeom>
          <a:noFill/>
        </p:spPr>
        <p:txBody>
          <a:bodyPr wrap="none" rtlCol="0" anchor="t">
            <a:spAutoFit/>
          </a:bodyPr>
          <a:lstStyle/>
          <a:p>
            <a:r>
              <a:rPr lang="en-US" altLang="zh-CN" b="1" dirty="0">
                <a:solidFill>
                  <a:srgbClr val="0202EE"/>
                </a:solidFill>
                <a:latin typeface="Times New Roman Regular" panose="02020603050405020304" charset="0"/>
                <a:ea typeface="黑体" panose="02010609060101010101" pitchFamily="49" charset="-122"/>
                <a:sym typeface="宋体" pitchFamily="2" charset="-122"/>
              </a:rPr>
              <a:t>DNS mergers: one of great breakthroughs in 2010s</a:t>
            </a:r>
          </a:p>
        </p:txBody>
      </p:sp>
    </p:spTree>
    <p:extLst>
      <p:ext uri="{BB962C8B-B14F-4D97-AF65-F5344CB8AC3E}">
        <p14:creationId xmlns:p14="http://schemas.microsoft.com/office/powerpoint/2010/main" val="4058917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A2594AFD-346E-2738-DD77-8F9FBE539D66}"/>
              </a:ext>
            </a:extLst>
          </p:cNvPr>
          <p:cNvPicPr>
            <a:picLocks noChangeAspect="1"/>
          </p:cNvPicPr>
          <p:nvPr/>
        </p:nvPicPr>
        <p:blipFill>
          <a:blip r:embed="rId2"/>
          <a:stretch>
            <a:fillRect/>
          </a:stretch>
        </p:blipFill>
        <p:spPr>
          <a:xfrm>
            <a:off x="181129" y="827429"/>
            <a:ext cx="4690745" cy="2962910"/>
          </a:xfrm>
          <a:prstGeom prst="rect">
            <a:avLst/>
          </a:prstGeom>
        </p:spPr>
      </p:pic>
      <p:pic>
        <p:nvPicPr>
          <p:cNvPr id="3" name="图片 2">
            <a:extLst>
              <a:ext uri="{FF2B5EF4-FFF2-40B4-BE49-F238E27FC236}">
                <a16:creationId xmlns:a16="http://schemas.microsoft.com/office/drawing/2014/main" id="{F96C479A-9E0F-DC0E-F7B0-01E3990F8728}"/>
              </a:ext>
            </a:extLst>
          </p:cNvPr>
          <p:cNvPicPr>
            <a:picLocks noChangeAspect="1"/>
          </p:cNvPicPr>
          <p:nvPr/>
        </p:nvPicPr>
        <p:blipFill>
          <a:blip r:embed="rId3"/>
          <a:stretch>
            <a:fillRect/>
          </a:stretch>
        </p:blipFill>
        <p:spPr>
          <a:xfrm>
            <a:off x="181129" y="3705259"/>
            <a:ext cx="4784725" cy="2811780"/>
          </a:xfrm>
          <a:prstGeom prst="rect">
            <a:avLst/>
          </a:prstGeom>
        </p:spPr>
      </p:pic>
      <p:sp>
        <p:nvSpPr>
          <p:cNvPr id="4" name="文本框 3">
            <a:extLst>
              <a:ext uri="{FF2B5EF4-FFF2-40B4-BE49-F238E27FC236}">
                <a16:creationId xmlns:a16="http://schemas.microsoft.com/office/drawing/2014/main" id="{40B16638-6960-ABFE-2832-A9F5CC10034A}"/>
              </a:ext>
            </a:extLst>
          </p:cNvPr>
          <p:cNvSpPr txBox="1"/>
          <p:nvPr/>
        </p:nvSpPr>
        <p:spPr>
          <a:xfrm>
            <a:off x="4965856" y="897240"/>
            <a:ext cx="7124833" cy="3416320"/>
          </a:xfrm>
          <a:prstGeom prst="rect">
            <a:avLst/>
          </a:prstGeom>
          <a:noFill/>
        </p:spPr>
        <p:txBody>
          <a:bodyPr wrap="square">
            <a:spAutoFit/>
          </a:bodyPr>
          <a:lstStyle/>
          <a:p>
            <a:r>
              <a:rPr lang="en-US" altLang="zh-CN" dirty="0">
                <a:solidFill>
                  <a:srgbClr val="FF0000"/>
                </a:solidFill>
                <a:latin typeface="Arial" panose="020B0604020202020204" pitchFamily="34" charset="0"/>
                <a:cs typeface="Arial" panose="020B0604020202020204" pitchFamily="34" charset="0"/>
              </a:rPr>
              <a:t>The existence of ~2 solar mass neutron star</a:t>
            </a:r>
            <a:endParaRPr lang="zh-CN" altLang="en-US" dirty="0">
              <a:solidFill>
                <a:srgbClr val="FF0000"/>
              </a:solidFill>
              <a:latin typeface="Arial" panose="020B0604020202020204" pitchFamily="34" charset="0"/>
              <a:cs typeface="Arial" panose="020B0604020202020204" pitchFamily="34" charset="0"/>
            </a:endParaRPr>
          </a:p>
          <a:p>
            <a:endParaRPr lang="zh-CN" altLang="en-US" dirty="0">
              <a:solidFill>
                <a:schemeClr val="bg1"/>
              </a:solidFill>
              <a:latin typeface="Arial" panose="020B0604020202020204" pitchFamily="34" charset="0"/>
              <a:cs typeface="Arial" panose="020B0604020202020204" pitchFamily="34" charset="0"/>
            </a:endParaRPr>
          </a:p>
          <a:p>
            <a:r>
              <a:rPr lang="zh-CN" altLang="en-US" dirty="0">
                <a:latin typeface="Arial" panose="020B0604020202020204" pitchFamily="34" charset="0"/>
                <a:cs typeface="Arial" panose="020B0604020202020204" pitchFamily="34" charset="0"/>
              </a:rPr>
              <a:t>J3048+0432 </a:t>
            </a:r>
            <a:r>
              <a:rPr lang="en-US" altLang="zh-CN" dirty="0">
                <a:latin typeface="Arial" panose="020B0604020202020204" pitchFamily="34" charset="0"/>
                <a:cs typeface="Arial" panose="020B0604020202020204" pitchFamily="34" charset="0"/>
              </a:rPr>
              <a:t>(2.01±0.04 solar mass)</a:t>
            </a:r>
            <a:r>
              <a:rPr lang="zh-CN" altLang="en-US" dirty="0">
                <a:latin typeface="Arial" panose="020B0604020202020204" pitchFamily="34" charset="0"/>
                <a:cs typeface="Arial" panose="020B0604020202020204" pitchFamily="34" charset="0"/>
              </a:rPr>
              <a:t>, J0740+6620 </a:t>
            </a:r>
            <a:r>
              <a:rPr lang="en-US" altLang="zh-CN" dirty="0">
                <a:latin typeface="Arial" panose="020B0604020202020204" pitchFamily="34" charset="0"/>
                <a:cs typeface="Arial" panose="020B0604020202020204" pitchFamily="34" charset="0"/>
              </a:rPr>
              <a:t>(2.08±0.07 solar mass)</a:t>
            </a:r>
            <a:endParaRPr lang="zh-CN" altLang="en-US" dirty="0">
              <a:latin typeface="Arial" panose="020B0604020202020204" pitchFamily="34" charset="0"/>
              <a:cs typeface="Arial" panose="020B0604020202020204" pitchFamily="34" charset="0"/>
            </a:endParaRPr>
          </a:p>
          <a:p>
            <a:endParaRPr lang="zh-CN" altLang="en-US" dirty="0">
              <a:solidFill>
                <a:schemeClr val="bg1"/>
              </a:solidFill>
              <a:latin typeface="Arial" panose="020B0604020202020204" pitchFamily="34" charset="0"/>
              <a:cs typeface="Arial" panose="020B0604020202020204" pitchFamily="34" charset="0"/>
            </a:endParaRPr>
          </a:p>
          <a:p>
            <a:r>
              <a:rPr lang="zh-CN" altLang="en-US" dirty="0">
                <a:solidFill>
                  <a:srgbClr val="FF0000"/>
                </a:solidFill>
                <a:latin typeface="Arial" panose="020B0604020202020204" pitchFamily="34" charset="0"/>
                <a:cs typeface="Arial" panose="020B0604020202020204" pitchFamily="34" charset="0"/>
              </a:rPr>
              <a:t>Tidal deformability from gravitational waves</a:t>
            </a:r>
          </a:p>
          <a:p>
            <a:endParaRPr lang="zh-CN" altLang="en-US" dirty="0">
              <a:solidFill>
                <a:schemeClr val="bg1"/>
              </a:solidFill>
              <a:latin typeface="Arial" panose="020B0604020202020204" pitchFamily="34" charset="0"/>
              <a:cs typeface="Arial" panose="020B0604020202020204" pitchFamily="34" charset="0"/>
            </a:endParaRPr>
          </a:p>
          <a:p>
            <a:r>
              <a:rPr lang="zh-CN" altLang="en-US" dirty="0">
                <a:latin typeface="Arial" panose="020B0604020202020204" pitchFamily="34" charset="0"/>
                <a:cs typeface="Arial" panose="020B0604020202020204" pitchFamily="34" charset="0"/>
              </a:rPr>
              <a:t>GW170817</a:t>
            </a:r>
          </a:p>
          <a:p>
            <a:endParaRPr lang="zh-CN" altLang="en-US" dirty="0">
              <a:solidFill>
                <a:schemeClr val="bg1"/>
              </a:solidFill>
              <a:latin typeface="Arial" panose="020B0604020202020204" pitchFamily="34" charset="0"/>
              <a:cs typeface="Arial" panose="020B0604020202020204" pitchFamily="34" charset="0"/>
            </a:endParaRPr>
          </a:p>
          <a:p>
            <a:r>
              <a:rPr lang="zh-CN" altLang="en-US" dirty="0">
                <a:solidFill>
                  <a:srgbClr val="FF0000"/>
                </a:solidFill>
                <a:latin typeface="Arial" panose="020B0604020202020204" pitchFamily="34" charset="0"/>
                <a:cs typeface="Arial" panose="020B0604020202020204" pitchFamily="34" charset="0"/>
              </a:rPr>
              <a:t>Compactness</a:t>
            </a:r>
            <a:r>
              <a:rPr lang="en-US" altLang="zh-CN" dirty="0">
                <a:solidFill>
                  <a:srgbClr val="FF0000"/>
                </a:solidFill>
                <a:latin typeface="Arial" panose="020B0604020202020204" pitchFamily="34" charset="0"/>
                <a:cs typeface="Arial" panose="020B0604020202020204" pitchFamily="34" charset="0"/>
              </a:rPr>
              <a:t>(</a:t>
            </a:r>
            <a:r>
              <a:rPr lang="zh-CN" altLang="en-US" dirty="0">
                <a:solidFill>
                  <a:srgbClr val="FF0000"/>
                </a:solidFill>
                <a:latin typeface="Arial" panose="020B0604020202020204" pitchFamily="34" charset="0"/>
                <a:cs typeface="Arial" panose="020B0604020202020204" pitchFamily="34" charset="0"/>
              </a:rPr>
              <a:t>mass/radius</a:t>
            </a:r>
            <a:r>
              <a:rPr lang="en-US" altLang="zh-CN" dirty="0">
                <a:solidFill>
                  <a:srgbClr val="FF0000"/>
                </a:solidFill>
                <a:latin typeface="Arial" panose="020B0604020202020204" pitchFamily="34" charset="0"/>
                <a:cs typeface="Arial" panose="020B0604020202020204" pitchFamily="34" charset="0"/>
              </a:rPr>
              <a:t>)</a:t>
            </a:r>
            <a:r>
              <a:rPr lang="zh-CN" altLang="en-US" dirty="0">
                <a:solidFill>
                  <a:srgbClr val="FF0000"/>
                </a:solidFill>
                <a:latin typeface="Arial" panose="020B0604020202020204" pitchFamily="34" charset="0"/>
                <a:cs typeface="Arial" panose="020B0604020202020204" pitchFamily="34" charset="0"/>
              </a:rPr>
              <a:t> from </a:t>
            </a:r>
            <a:r>
              <a:rPr lang="en-US" altLang="zh-CN" dirty="0">
                <a:solidFill>
                  <a:srgbClr val="FF0000"/>
                </a:solidFill>
                <a:latin typeface="Arial" panose="020B0604020202020204" pitchFamily="34" charset="0"/>
                <a:cs typeface="Arial" panose="020B0604020202020204" pitchFamily="34" charset="0"/>
              </a:rPr>
              <a:t>NICER observation</a:t>
            </a:r>
            <a:endParaRPr lang="zh-CN" altLang="en-US" dirty="0">
              <a:solidFill>
                <a:srgbClr val="FF0000"/>
              </a:solidFill>
              <a:latin typeface="Arial" panose="020B0604020202020204" pitchFamily="34" charset="0"/>
              <a:cs typeface="Arial" panose="020B0604020202020204" pitchFamily="34" charset="0"/>
            </a:endParaRPr>
          </a:p>
          <a:p>
            <a:endParaRPr lang="zh-CN" altLang="en-US" dirty="0">
              <a:solidFill>
                <a:schemeClr val="bg1"/>
              </a:solidFill>
              <a:latin typeface="Arial" panose="020B0604020202020204" pitchFamily="34" charset="0"/>
              <a:cs typeface="Arial" panose="020B0604020202020204" pitchFamily="34" charset="0"/>
            </a:endParaRPr>
          </a:p>
          <a:p>
            <a:r>
              <a:rPr lang="zh-CN" altLang="en-US" dirty="0">
                <a:latin typeface="Arial" panose="020B0604020202020204" pitchFamily="34" charset="0"/>
                <a:cs typeface="Arial" panose="020B0604020202020204" pitchFamily="34" charset="0"/>
              </a:rPr>
              <a:t>J0030+0451, J0740+6620</a:t>
            </a:r>
            <a:r>
              <a:rPr lang="en-US" altLang="zh-CN" dirty="0">
                <a:latin typeface="Arial" panose="020B0604020202020204" pitchFamily="34" charset="0"/>
                <a:cs typeface="Arial" panose="020B0604020202020204" pitchFamily="34" charset="0"/>
              </a:rPr>
              <a:t>, J0614–3329, J0437–4715</a:t>
            </a:r>
            <a:endParaRPr lang="zh-CN" altLang="en-US" dirty="0">
              <a:latin typeface="Arial" panose="020B0604020202020204" pitchFamily="34" charset="0"/>
              <a:cs typeface="Arial" panose="020B0604020202020204" pitchFamily="34" charset="0"/>
            </a:endParaRPr>
          </a:p>
        </p:txBody>
      </p:sp>
      <p:pic>
        <p:nvPicPr>
          <p:cNvPr id="5" name="图片 4">
            <a:extLst>
              <a:ext uri="{FF2B5EF4-FFF2-40B4-BE49-F238E27FC236}">
                <a16:creationId xmlns:a16="http://schemas.microsoft.com/office/drawing/2014/main" id="{9573E884-DA96-909E-66D4-A18631062E71}"/>
              </a:ext>
            </a:extLst>
          </p:cNvPr>
          <p:cNvPicPr>
            <a:picLocks noChangeAspect="1"/>
          </p:cNvPicPr>
          <p:nvPr/>
        </p:nvPicPr>
        <p:blipFill>
          <a:blip r:embed="rId4"/>
          <a:stretch>
            <a:fillRect/>
          </a:stretch>
        </p:blipFill>
        <p:spPr>
          <a:xfrm>
            <a:off x="6278526" y="4232942"/>
            <a:ext cx="3911798" cy="2203892"/>
          </a:xfrm>
          <a:prstGeom prst="rect">
            <a:avLst/>
          </a:prstGeom>
        </p:spPr>
      </p:pic>
      <p:cxnSp>
        <p:nvCxnSpPr>
          <p:cNvPr id="6" name="直接连接符 5">
            <a:extLst>
              <a:ext uri="{FF2B5EF4-FFF2-40B4-BE49-F238E27FC236}">
                <a16:creationId xmlns:a16="http://schemas.microsoft.com/office/drawing/2014/main" id="{3EA042B1-948E-29A1-60AD-199778FAE2A1}"/>
              </a:ext>
            </a:extLst>
          </p:cNvPr>
          <p:cNvCxnSpPr>
            <a:cxnSpLocks/>
          </p:cNvCxnSpPr>
          <p:nvPr/>
        </p:nvCxnSpPr>
        <p:spPr>
          <a:xfrm>
            <a:off x="103121" y="700858"/>
            <a:ext cx="11985758" cy="0"/>
          </a:xfrm>
          <a:prstGeom prst="line">
            <a:avLst/>
          </a:prstGeom>
          <a:ln/>
        </p:spPr>
        <p:style>
          <a:lnRef idx="3">
            <a:schemeClr val="dk1"/>
          </a:lnRef>
          <a:fillRef idx="0">
            <a:schemeClr val="dk1"/>
          </a:fillRef>
          <a:effectRef idx="2">
            <a:schemeClr val="dk1"/>
          </a:effectRef>
          <a:fontRef idx="minor">
            <a:schemeClr val="tx1"/>
          </a:fontRef>
        </p:style>
      </p:cxnSp>
      <p:sp>
        <p:nvSpPr>
          <p:cNvPr id="7" name="文本框 6">
            <a:extLst>
              <a:ext uri="{FF2B5EF4-FFF2-40B4-BE49-F238E27FC236}">
                <a16:creationId xmlns:a16="http://schemas.microsoft.com/office/drawing/2014/main" id="{694C04B9-3C04-CE63-223E-0C087FDA2B11}"/>
              </a:ext>
            </a:extLst>
          </p:cNvPr>
          <p:cNvSpPr txBox="1"/>
          <p:nvPr/>
        </p:nvSpPr>
        <p:spPr>
          <a:xfrm>
            <a:off x="103121" y="76824"/>
            <a:ext cx="6393372" cy="584775"/>
          </a:xfrm>
          <a:prstGeom prst="rect">
            <a:avLst/>
          </a:prstGeom>
          <a:noFill/>
        </p:spPr>
        <p:txBody>
          <a:bodyPr wrap="square" rtlCol="0">
            <a:spAutoFit/>
          </a:bodyPr>
          <a:lstStyle/>
          <a:p>
            <a:r>
              <a:rPr lang="en-US" altLang="zh-CN" sz="3200" b="1" dirty="0">
                <a:cs typeface="Times New Roman" panose="02020603050405020304" pitchFamily="18" charset="0"/>
              </a:rPr>
              <a:t>Multi-messenger information</a:t>
            </a:r>
            <a:endParaRPr lang="zh-CN" altLang="en-US" sz="3200" b="1" dirty="0">
              <a:cs typeface="Times New Roman" panose="02020603050405020304" pitchFamily="18" charset="0"/>
            </a:endParaRPr>
          </a:p>
        </p:txBody>
      </p:sp>
    </p:spTree>
    <p:extLst>
      <p:ext uri="{BB962C8B-B14F-4D97-AF65-F5344CB8AC3E}">
        <p14:creationId xmlns:p14="http://schemas.microsoft.com/office/powerpoint/2010/main" val="11088422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9">
            <a:extLst>
              <a:ext uri="{FF2B5EF4-FFF2-40B4-BE49-F238E27FC236}">
                <a16:creationId xmlns:a16="http://schemas.microsoft.com/office/drawing/2014/main" id="{76142598-BAF6-8AC5-1166-0A1A7856A7B0}"/>
              </a:ext>
            </a:extLst>
          </p:cNvPr>
          <p:cNvPicPr>
            <a:picLocks noChangeAspect="1"/>
          </p:cNvPicPr>
          <p:nvPr/>
        </p:nvPicPr>
        <p:blipFill>
          <a:blip r:embed="rId2"/>
          <a:stretch>
            <a:fillRect/>
          </a:stretch>
        </p:blipFill>
        <p:spPr>
          <a:xfrm>
            <a:off x="913305" y="1298451"/>
            <a:ext cx="4329431" cy="3748996"/>
          </a:xfrm>
          <a:prstGeom prst="rect">
            <a:avLst/>
          </a:prstGeom>
          <a:noFill/>
          <a:ln w="9525">
            <a:noFill/>
          </a:ln>
        </p:spPr>
      </p:pic>
      <p:pic>
        <p:nvPicPr>
          <p:cNvPr id="3" name="图片 11">
            <a:extLst>
              <a:ext uri="{FF2B5EF4-FFF2-40B4-BE49-F238E27FC236}">
                <a16:creationId xmlns:a16="http://schemas.microsoft.com/office/drawing/2014/main" id="{1486E870-D341-3897-F8E7-9C448F7FC1FA}"/>
              </a:ext>
            </a:extLst>
          </p:cNvPr>
          <p:cNvPicPr>
            <a:picLocks noChangeAspect="1"/>
          </p:cNvPicPr>
          <p:nvPr/>
        </p:nvPicPr>
        <p:blipFill>
          <a:blip r:embed="rId3"/>
          <a:stretch>
            <a:fillRect/>
          </a:stretch>
        </p:blipFill>
        <p:spPr>
          <a:xfrm>
            <a:off x="6943063" y="1207113"/>
            <a:ext cx="4329431" cy="3747281"/>
          </a:xfrm>
          <a:prstGeom prst="rect">
            <a:avLst/>
          </a:prstGeom>
          <a:noFill/>
          <a:ln w="9525">
            <a:noFill/>
          </a:ln>
        </p:spPr>
      </p:pic>
      <p:sp>
        <p:nvSpPr>
          <p:cNvPr id="4" name="箭头: 右 3">
            <a:extLst>
              <a:ext uri="{FF2B5EF4-FFF2-40B4-BE49-F238E27FC236}">
                <a16:creationId xmlns:a16="http://schemas.microsoft.com/office/drawing/2014/main" id="{737D2820-5ECE-8440-3520-69536976172E}"/>
              </a:ext>
            </a:extLst>
          </p:cNvPr>
          <p:cNvSpPr/>
          <p:nvPr/>
        </p:nvSpPr>
        <p:spPr>
          <a:xfrm>
            <a:off x="5194005" y="2083981"/>
            <a:ext cx="1967023" cy="3508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箭头: 左 4">
            <a:extLst>
              <a:ext uri="{FF2B5EF4-FFF2-40B4-BE49-F238E27FC236}">
                <a16:creationId xmlns:a16="http://schemas.microsoft.com/office/drawing/2014/main" id="{26EA3D01-4B7A-FD5C-8E66-08E91287F3A5}"/>
              </a:ext>
            </a:extLst>
          </p:cNvPr>
          <p:cNvSpPr/>
          <p:nvPr/>
        </p:nvSpPr>
        <p:spPr>
          <a:xfrm>
            <a:off x="5142613" y="3801140"/>
            <a:ext cx="1906772" cy="38808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a:extLst>
              <a:ext uri="{FF2B5EF4-FFF2-40B4-BE49-F238E27FC236}">
                <a16:creationId xmlns:a16="http://schemas.microsoft.com/office/drawing/2014/main" id="{F23CF22E-E867-05B0-995A-A4BCE37BBEDB}"/>
              </a:ext>
            </a:extLst>
          </p:cNvPr>
          <p:cNvSpPr txBox="1"/>
          <p:nvPr/>
        </p:nvSpPr>
        <p:spPr>
          <a:xfrm>
            <a:off x="5342860" y="1481308"/>
            <a:ext cx="1545302" cy="646331"/>
          </a:xfrm>
          <a:prstGeom prst="rect">
            <a:avLst/>
          </a:prstGeom>
          <a:noFill/>
        </p:spPr>
        <p:txBody>
          <a:bodyPr wrap="square" rtlCol="0">
            <a:spAutoFit/>
          </a:bodyPr>
          <a:lstStyle/>
          <a:p>
            <a:r>
              <a:rPr lang="en-US" altLang="zh-CN" dirty="0">
                <a:latin typeface="Arial" panose="020B0604020202020204" pitchFamily="34" charset="0"/>
                <a:cs typeface="Arial" panose="020B0604020202020204" pitchFamily="34" charset="0"/>
              </a:rPr>
              <a:t>Get M-R with models</a:t>
            </a:r>
            <a:endParaRPr lang="zh-CN" altLang="en-US" dirty="0">
              <a:latin typeface="Arial" panose="020B0604020202020204" pitchFamily="34" charset="0"/>
              <a:cs typeface="Arial" panose="020B0604020202020204" pitchFamily="34" charset="0"/>
            </a:endParaRPr>
          </a:p>
        </p:txBody>
      </p:sp>
      <p:sp>
        <p:nvSpPr>
          <p:cNvPr id="8" name="文本框 7">
            <a:extLst>
              <a:ext uri="{FF2B5EF4-FFF2-40B4-BE49-F238E27FC236}">
                <a16:creationId xmlns:a16="http://schemas.microsoft.com/office/drawing/2014/main" id="{676387C4-6B3C-FC8A-7138-1E680395D5A2}"/>
              </a:ext>
            </a:extLst>
          </p:cNvPr>
          <p:cNvSpPr txBox="1"/>
          <p:nvPr/>
        </p:nvSpPr>
        <p:spPr>
          <a:xfrm>
            <a:off x="5342860" y="2730312"/>
            <a:ext cx="1761426" cy="1200329"/>
          </a:xfrm>
          <a:prstGeom prst="rect">
            <a:avLst/>
          </a:prstGeom>
          <a:noFill/>
        </p:spPr>
        <p:txBody>
          <a:bodyPr wrap="square" rtlCol="0">
            <a:spAutoFit/>
          </a:bodyPr>
          <a:lstStyle/>
          <a:p>
            <a:r>
              <a:rPr lang="en-US" altLang="zh-CN" dirty="0">
                <a:latin typeface="Arial" panose="020B0604020202020204" pitchFamily="34" charset="0"/>
                <a:cs typeface="Arial" panose="020B0604020202020204" pitchFamily="34" charset="0"/>
              </a:rPr>
              <a:t>Constraining the range of EOS with statistics</a:t>
            </a:r>
            <a:endParaRPr lang="zh-CN" altLang="en-US" dirty="0">
              <a:latin typeface="Arial" panose="020B0604020202020204" pitchFamily="34" charset="0"/>
              <a:cs typeface="Arial" panose="020B0604020202020204" pitchFamily="34" charset="0"/>
            </a:endParaRPr>
          </a:p>
        </p:txBody>
      </p:sp>
      <p:pic>
        <p:nvPicPr>
          <p:cNvPr id="12" name="图片 11">
            <a:extLst>
              <a:ext uri="{FF2B5EF4-FFF2-40B4-BE49-F238E27FC236}">
                <a16:creationId xmlns:a16="http://schemas.microsoft.com/office/drawing/2014/main" id="{FC72EC82-A359-BCBA-9630-62FBE4CD165E}"/>
              </a:ext>
            </a:extLst>
          </p:cNvPr>
          <p:cNvPicPr>
            <a:picLocks noChangeAspect="1"/>
          </p:cNvPicPr>
          <p:nvPr/>
        </p:nvPicPr>
        <p:blipFill>
          <a:blip r:embed="rId4"/>
          <a:stretch>
            <a:fillRect/>
          </a:stretch>
        </p:blipFill>
        <p:spPr>
          <a:xfrm>
            <a:off x="4743499" y="5045732"/>
            <a:ext cx="2600960" cy="1210310"/>
          </a:xfrm>
          <a:prstGeom prst="rect">
            <a:avLst/>
          </a:prstGeom>
          <a:ln>
            <a:solidFill>
              <a:schemeClr val="accent1"/>
            </a:solidFill>
          </a:ln>
        </p:spPr>
      </p:pic>
      <p:sp>
        <p:nvSpPr>
          <p:cNvPr id="13" name="文本框 12">
            <a:extLst>
              <a:ext uri="{FF2B5EF4-FFF2-40B4-BE49-F238E27FC236}">
                <a16:creationId xmlns:a16="http://schemas.microsoft.com/office/drawing/2014/main" id="{895B416A-4380-A613-114B-CF94249CFEA0}"/>
              </a:ext>
            </a:extLst>
          </p:cNvPr>
          <p:cNvSpPr txBox="1"/>
          <p:nvPr/>
        </p:nvSpPr>
        <p:spPr>
          <a:xfrm>
            <a:off x="1420526" y="867157"/>
            <a:ext cx="3663391" cy="369332"/>
          </a:xfrm>
          <a:prstGeom prst="rect">
            <a:avLst/>
          </a:prstGeom>
          <a:noFill/>
        </p:spPr>
        <p:txBody>
          <a:bodyPr wrap="square" rtlCol="0">
            <a:spAutoFit/>
          </a:bodyPr>
          <a:lstStyle/>
          <a:p>
            <a:r>
              <a:rPr lang="en-US" altLang="zh-CN" dirty="0">
                <a:latin typeface="Arial" panose="020B0604020202020204" pitchFamily="34" charset="0"/>
                <a:cs typeface="Arial" panose="020B0604020202020204" pitchFamily="34" charset="0"/>
              </a:rPr>
              <a:t>Equation of state: nuclear physics</a:t>
            </a:r>
            <a:endParaRPr lang="zh-CN" altLang="en-US" dirty="0">
              <a:latin typeface="Arial" panose="020B0604020202020204" pitchFamily="34" charset="0"/>
              <a:cs typeface="Arial" panose="020B0604020202020204" pitchFamily="34" charset="0"/>
            </a:endParaRPr>
          </a:p>
        </p:txBody>
      </p:sp>
      <p:sp>
        <p:nvSpPr>
          <p:cNvPr id="15" name="文本框 14">
            <a:extLst>
              <a:ext uri="{FF2B5EF4-FFF2-40B4-BE49-F238E27FC236}">
                <a16:creationId xmlns:a16="http://schemas.microsoft.com/office/drawing/2014/main" id="{03FC6BD6-9BE9-A0E5-D92D-71260C5CFB85}"/>
              </a:ext>
            </a:extLst>
          </p:cNvPr>
          <p:cNvSpPr txBox="1"/>
          <p:nvPr/>
        </p:nvSpPr>
        <p:spPr>
          <a:xfrm>
            <a:off x="7446296" y="837781"/>
            <a:ext cx="3663391" cy="369332"/>
          </a:xfrm>
          <a:prstGeom prst="rect">
            <a:avLst/>
          </a:prstGeom>
          <a:noFill/>
        </p:spPr>
        <p:txBody>
          <a:bodyPr wrap="square">
            <a:spAutoFit/>
          </a:bodyPr>
          <a:lstStyle/>
          <a:p>
            <a:r>
              <a:rPr lang="en-US" altLang="zh-CN" dirty="0">
                <a:latin typeface="Times New Roman" panose="02020603050405020304" pitchFamily="18" charset="0"/>
                <a:cs typeface="Times New Roman" panose="02020603050405020304" pitchFamily="18" charset="0"/>
              </a:rPr>
              <a:t>Mass-Radius relation: astrophysics</a:t>
            </a:r>
            <a:endParaRPr lang="zh-CN" altLang="en-US" dirty="0">
              <a:latin typeface="Times New Roman" panose="02020603050405020304" pitchFamily="18" charset="0"/>
              <a:cs typeface="Times New Roman" panose="02020603050405020304" pitchFamily="18" charset="0"/>
            </a:endParaRPr>
          </a:p>
        </p:txBody>
      </p:sp>
      <p:cxnSp>
        <p:nvCxnSpPr>
          <p:cNvPr id="6" name="直接连接符 5">
            <a:extLst>
              <a:ext uri="{FF2B5EF4-FFF2-40B4-BE49-F238E27FC236}">
                <a16:creationId xmlns:a16="http://schemas.microsoft.com/office/drawing/2014/main" id="{43D6FC9D-5E15-9654-19B8-C3ADA59631E1}"/>
              </a:ext>
            </a:extLst>
          </p:cNvPr>
          <p:cNvCxnSpPr>
            <a:cxnSpLocks/>
          </p:cNvCxnSpPr>
          <p:nvPr/>
        </p:nvCxnSpPr>
        <p:spPr>
          <a:xfrm>
            <a:off x="103121" y="700858"/>
            <a:ext cx="11985758" cy="0"/>
          </a:xfrm>
          <a:prstGeom prst="line">
            <a:avLst/>
          </a:prstGeom>
          <a:ln/>
        </p:spPr>
        <p:style>
          <a:lnRef idx="3">
            <a:schemeClr val="dk1"/>
          </a:lnRef>
          <a:fillRef idx="0">
            <a:schemeClr val="dk1"/>
          </a:fillRef>
          <a:effectRef idx="2">
            <a:schemeClr val="dk1"/>
          </a:effectRef>
          <a:fontRef idx="minor">
            <a:schemeClr val="tx1"/>
          </a:fontRef>
        </p:style>
      </p:cxnSp>
      <p:sp>
        <p:nvSpPr>
          <p:cNvPr id="9" name="文本框 8">
            <a:extLst>
              <a:ext uri="{FF2B5EF4-FFF2-40B4-BE49-F238E27FC236}">
                <a16:creationId xmlns:a16="http://schemas.microsoft.com/office/drawing/2014/main" id="{471E626B-97D5-CC6B-CDF6-2C3D4340DE01}"/>
              </a:ext>
            </a:extLst>
          </p:cNvPr>
          <p:cNvSpPr txBox="1"/>
          <p:nvPr/>
        </p:nvSpPr>
        <p:spPr>
          <a:xfrm>
            <a:off x="103121" y="76824"/>
            <a:ext cx="3491203" cy="584775"/>
          </a:xfrm>
          <a:prstGeom prst="rect">
            <a:avLst/>
          </a:prstGeom>
          <a:noFill/>
        </p:spPr>
        <p:txBody>
          <a:bodyPr wrap="square" rtlCol="0">
            <a:spAutoFit/>
          </a:bodyPr>
          <a:lstStyle/>
          <a:p>
            <a:r>
              <a:rPr lang="en-US" altLang="zh-CN" sz="3200" b="1" dirty="0">
                <a:cs typeface="Times New Roman" panose="02020603050405020304" pitchFamily="18" charset="0"/>
              </a:rPr>
              <a:t>Micro vs. Macro</a:t>
            </a:r>
            <a:endParaRPr lang="zh-CN" altLang="en-US" sz="3200" b="1" dirty="0">
              <a:cs typeface="Times New Roman" panose="02020603050405020304" pitchFamily="18" charset="0"/>
            </a:endParaRPr>
          </a:p>
        </p:txBody>
      </p:sp>
      <p:sp>
        <p:nvSpPr>
          <p:cNvPr id="10" name="文本框 9">
            <a:extLst>
              <a:ext uri="{FF2B5EF4-FFF2-40B4-BE49-F238E27FC236}">
                <a16:creationId xmlns:a16="http://schemas.microsoft.com/office/drawing/2014/main" id="{84411E61-AB14-20E8-E02E-AE8ABB0685F4}"/>
              </a:ext>
            </a:extLst>
          </p:cNvPr>
          <p:cNvSpPr txBox="1"/>
          <p:nvPr/>
        </p:nvSpPr>
        <p:spPr>
          <a:xfrm>
            <a:off x="393700" y="6297295"/>
            <a:ext cx="11362690" cy="398780"/>
          </a:xfrm>
          <a:prstGeom prst="rect">
            <a:avLst/>
          </a:prstGeom>
          <a:noFill/>
        </p:spPr>
        <p:txBody>
          <a:bodyPr wrap="square" rtlCol="0">
            <a:spAutoFit/>
          </a:bodyPr>
          <a:lstStyle/>
          <a:p>
            <a:pPr algn="ctr"/>
            <a:r>
              <a:rPr lang="zh-CN" altLang="fr-FR" sz="2000" b="1" dirty="0" err="1">
                <a:solidFill>
                  <a:schemeClr val="tx1"/>
                </a:solidFill>
                <a:latin typeface="Times New Roman" panose="02020603050405020304" pitchFamily="18" charset="0"/>
                <a:ea typeface="宋体" pitchFamily="2" charset="-122"/>
                <a:sym typeface="+mn-ea"/>
              </a:rPr>
              <a:t>（</a:t>
            </a:r>
            <a:r>
              <a:rPr lang="fr-FR" altLang="zh-CN" sz="2000" dirty="0" err="1">
                <a:solidFill>
                  <a:schemeClr val="tx1"/>
                </a:solidFill>
                <a:latin typeface="Arial" panose="020B0604020202020204" pitchFamily="34" charset="0"/>
                <a:ea typeface="宋体" pitchFamily="2" charset="-122"/>
                <a:cs typeface="Arial" panose="020B0604020202020204" pitchFamily="34" charset="0"/>
                <a:sym typeface="+mn-ea"/>
              </a:rPr>
              <a:t>Ozel</a:t>
            </a:r>
            <a:r>
              <a:rPr lang="fr-FR" altLang="zh-CN" sz="2000" dirty="0">
                <a:solidFill>
                  <a:schemeClr val="tx1"/>
                </a:solidFill>
                <a:latin typeface="Arial" panose="020B0604020202020204" pitchFamily="34" charset="0"/>
                <a:ea typeface="宋体" pitchFamily="2" charset="-122"/>
                <a:cs typeface="Arial" panose="020B0604020202020204" pitchFamily="34" charset="0"/>
                <a:sym typeface="+mn-ea"/>
              </a:rPr>
              <a:t> et al. 2016</a:t>
            </a:r>
            <a:r>
              <a:rPr lang="en-US" altLang="fr-FR" sz="2000" dirty="0">
                <a:solidFill>
                  <a:schemeClr val="tx1"/>
                </a:solidFill>
                <a:latin typeface="Arial" panose="020B0604020202020204" pitchFamily="34" charset="0"/>
                <a:ea typeface="宋体" pitchFamily="2" charset="-122"/>
                <a:cs typeface="Arial" panose="020B0604020202020204" pitchFamily="34" charset="0"/>
                <a:sym typeface="+mn-ea"/>
              </a:rPr>
              <a:t> ARA&amp;A</a:t>
            </a:r>
            <a:r>
              <a:rPr lang="zh-CN" altLang="en-US" sz="2000" b="1" dirty="0">
                <a:solidFill>
                  <a:schemeClr val="tx1"/>
                </a:solidFill>
                <a:latin typeface="Times New Roman" panose="02020603050405020304" pitchFamily="18" charset="0"/>
                <a:ea typeface="宋体" pitchFamily="2" charset="-122"/>
                <a:sym typeface="+mn-ea"/>
              </a:rPr>
              <a:t>）</a:t>
            </a:r>
          </a:p>
        </p:txBody>
      </p:sp>
    </p:spTree>
    <p:extLst>
      <p:ext uri="{BB962C8B-B14F-4D97-AF65-F5344CB8AC3E}">
        <p14:creationId xmlns:p14="http://schemas.microsoft.com/office/powerpoint/2010/main" val="10540956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9">
            <a:extLst>
              <a:ext uri="{FF2B5EF4-FFF2-40B4-BE49-F238E27FC236}">
                <a16:creationId xmlns:a16="http://schemas.microsoft.com/office/drawing/2014/main" id="{7DE17FC1-8A60-D504-E2C0-B7E5CDB20989}"/>
              </a:ext>
            </a:extLst>
          </p:cNvPr>
          <p:cNvSpPr txBox="1"/>
          <p:nvPr/>
        </p:nvSpPr>
        <p:spPr>
          <a:xfrm>
            <a:off x="3963352" y="228113"/>
            <a:ext cx="4265295" cy="52197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2800" dirty="0">
                <a:latin typeface="Arial" panose="020B0604020202020204" pitchFamily="34" charset="0"/>
                <a:ea typeface="微软雅黑" panose="020B0503020204020204" charset="-122"/>
                <a:cs typeface="Arial" panose="020B0604020202020204" pitchFamily="34" charset="0"/>
              </a:rPr>
              <a:t>Outline</a:t>
            </a:r>
            <a:endParaRPr kumimoji="0" lang="en-US" altLang="zh-CN" sz="2800" b="0" i="0" u="none" strike="noStrike" kern="1200" cap="none" spc="0" normalizeH="0" baseline="0" noProof="0" dirty="0">
              <a:ln>
                <a:noFill/>
              </a:ln>
              <a:effectLst/>
              <a:uLnTx/>
              <a:uFillTx/>
              <a:latin typeface="Arial" panose="020B0604020202020204" pitchFamily="34" charset="0"/>
              <a:ea typeface="微软雅黑" panose="020B0503020204020204" charset="-122"/>
              <a:cs typeface="Arial" panose="020B0604020202020204" pitchFamily="34" charset="0"/>
            </a:endParaRPr>
          </a:p>
        </p:txBody>
      </p:sp>
      <p:sp>
        <p:nvSpPr>
          <p:cNvPr id="11" name="文本框 10">
            <a:extLst>
              <a:ext uri="{FF2B5EF4-FFF2-40B4-BE49-F238E27FC236}">
                <a16:creationId xmlns:a16="http://schemas.microsoft.com/office/drawing/2014/main" id="{769E6CCD-FA89-8B09-A823-D32CBEB88D3A}"/>
              </a:ext>
            </a:extLst>
          </p:cNvPr>
          <p:cNvSpPr txBox="1"/>
          <p:nvPr/>
        </p:nvSpPr>
        <p:spPr>
          <a:xfrm>
            <a:off x="665321" y="1335729"/>
            <a:ext cx="10711543" cy="3970318"/>
          </a:xfrm>
          <a:prstGeom prst="rect">
            <a:avLst/>
          </a:prstGeom>
          <a:noFill/>
        </p:spPr>
        <p:txBody>
          <a:bodyPr wrap="square" rtlCol="0">
            <a:spAutoFit/>
          </a:bodyPr>
          <a:lstStyle/>
          <a:p>
            <a:r>
              <a:rPr kumimoji="1" lang="en-US" altLang="zh-CN" sz="2800" dirty="0"/>
              <a:t>●</a:t>
            </a:r>
            <a:r>
              <a:rPr kumimoji="1" lang="zh-CN" altLang="en-US" sz="2800" dirty="0"/>
              <a:t> </a:t>
            </a:r>
            <a:r>
              <a:rPr kumimoji="1" lang="en-US" altLang="zh-CN" sz="2800" dirty="0">
                <a:latin typeface="Arial" panose="020B0604020202020204" pitchFamily="34" charset="0"/>
                <a:ea typeface="黑体" panose="02010609060101010101" charset="-122"/>
                <a:cs typeface="Arial" panose="020B0604020202020204" pitchFamily="34" charset="0"/>
                <a:sym typeface="+mn-ea"/>
              </a:rPr>
              <a:t>Multi-messenger Information for Neutron Star</a:t>
            </a:r>
            <a:endParaRPr kumimoji="1" lang="en-US" altLang="zh-CN" sz="2800" dirty="0">
              <a:latin typeface="Arial" panose="020B0604020202020204" pitchFamily="34" charset="0"/>
              <a:ea typeface="黑体" panose="02010609060101010101" charset="-122"/>
              <a:cs typeface="Arial" panose="020B0604020202020204" pitchFamily="34" charset="0"/>
            </a:endParaRPr>
          </a:p>
          <a:p>
            <a:endParaRPr kumimoji="1" lang="en-US" altLang="zh-CN" sz="2800" dirty="0"/>
          </a:p>
          <a:p>
            <a:endParaRPr kumimoji="1" lang="en-US" altLang="zh-CN" sz="2800" dirty="0"/>
          </a:p>
          <a:p>
            <a:r>
              <a:rPr kumimoji="1" lang="en-US" altLang="zh-CN" sz="2800" dirty="0"/>
              <a:t>● </a:t>
            </a:r>
            <a:r>
              <a:rPr kumimoji="1" lang="en-US" altLang="zh-CN" sz="2800" dirty="0">
                <a:solidFill>
                  <a:srgbClr val="FF0000"/>
                </a:solidFill>
                <a:latin typeface="Arial" panose="020B0604020202020204" pitchFamily="34" charset="0"/>
                <a:cs typeface="Arial" panose="020B0604020202020204" pitchFamily="34" charset="0"/>
              </a:rPr>
              <a:t>The Non-parametric Equation of State Realizes a Generalized Quark-Hadron Crossover</a:t>
            </a:r>
            <a:endParaRPr kumimoji="1" lang="en-US" altLang="zh-CN" sz="2800" dirty="0">
              <a:solidFill>
                <a:srgbClr val="FF0000"/>
              </a:solidFill>
              <a:latin typeface="Arial" panose="020B0604020202020204" pitchFamily="34" charset="0"/>
              <a:ea typeface="黑体" panose="02010609060101010101" charset="-122"/>
              <a:cs typeface="Arial" panose="020B0604020202020204" pitchFamily="34" charset="0"/>
            </a:endParaRPr>
          </a:p>
          <a:p>
            <a:endParaRPr kumimoji="1" lang="en-US" altLang="zh-CN" sz="2800" dirty="0">
              <a:solidFill>
                <a:schemeClr val="bg1"/>
              </a:solidFill>
              <a:latin typeface="Arial" panose="020B0604020202020204" pitchFamily="34" charset="0"/>
              <a:cs typeface="Arial" panose="020B0604020202020204" pitchFamily="34" charset="0"/>
            </a:endParaRPr>
          </a:p>
          <a:p>
            <a:endParaRPr kumimoji="1" lang="en-US" altLang="zh-CN" sz="2800" dirty="0">
              <a:solidFill>
                <a:schemeClr val="bg1"/>
              </a:solidFill>
            </a:endParaRPr>
          </a:p>
          <a:p>
            <a:r>
              <a:rPr kumimoji="1" lang="en-US" altLang="zh-CN" sz="2800" dirty="0"/>
              <a:t>●</a:t>
            </a:r>
            <a:r>
              <a:rPr kumimoji="1" lang="zh-CN" altLang="en-US" sz="2800" dirty="0"/>
              <a:t> </a:t>
            </a:r>
            <a:r>
              <a:rPr kumimoji="1" lang="en-US" altLang="zh-CN" sz="2800" dirty="0">
                <a:latin typeface="Arial" panose="020B0604020202020204" pitchFamily="34" charset="0"/>
                <a:cs typeface="Arial" panose="020B0604020202020204" pitchFamily="34" charset="0"/>
              </a:rPr>
              <a:t>Explore the QCD Phase Boundary </a:t>
            </a:r>
            <a:r>
              <a:rPr kumimoji="1" lang="en-US" altLang="zh-CN" sz="2800" dirty="0">
                <a:latin typeface="Arial" panose="020B0604020202020204" pitchFamily="34" charset="0"/>
                <a:ea typeface="黑体" panose="02010609060101010101" charset="-122"/>
                <a:cs typeface="Arial" panose="020B0604020202020204" pitchFamily="34" charset="0"/>
                <a:sym typeface="+mn-ea"/>
              </a:rPr>
              <a:t>with </a:t>
            </a:r>
            <a:r>
              <a:rPr kumimoji="1" lang="en-US" altLang="zh-CN" sz="2800" dirty="0">
                <a:solidFill>
                  <a:srgbClr val="101214"/>
                </a:solidFill>
                <a:latin typeface="Arial" panose="020B0604020202020204" pitchFamily="34" charset="0"/>
                <a:ea typeface="黑体" panose="02010609060101010101" charset="-122"/>
                <a:cs typeface="Arial" panose="020B0604020202020204" pitchFamily="34" charset="0"/>
                <a:sym typeface="+mn-ea"/>
              </a:rPr>
              <a:t>K</a:t>
            </a:r>
            <a:r>
              <a:rPr lang="en-US" altLang="zh-CN" sz="2800" i="0" dirty="0">
                <a:solidFill>
                  <a:srgbClr val="101214"/>
                </a:solidFill>
                <a:effectLst/>
                <a:latin typeface="Arial" panose="020B0604020202020204" pitchFamily="34" charset="0"/>
                <a:cs typeface="Arial" panose="020B0604020202020204" pitchFamily="34" charset="0"/>
              </a:rPr>
              <a:t>ilohertz </a:t>
            </a:r>
            <a:r>
              <a:rPr lang="en-US" altLang="zh-CN" sz="2800" dirty="0">
                <a:solidFill>
                  <a:srgbClr val="101214"/>
                </a:solidFill>
                <a:latin typeface="Arial" panose="020B0604020202020204" pitchFamily="34" charset="0"/>
                <a:cs typeface="Arial" panose="020B0604020202020204" pitchFamily="34" charset="0"/>
              </a:rPr>
              <a:t>G</a:t>
            </a:r>
            <a:r>
              <a:rPr lang="en-US" altLang="zh-CN" sz="2800" i="0" dirty="0">
                <a:solidFill>
                  <a:srgbClr val="101214"/>
                </a:solidFill>
                <a:effectLst/>
                <a:latin typeface="Arial" panose="020B0604020202020204" pitchFamily="34" charset="0"/>
                <a:cs typeface="Arial" panose="020B0604020202020204" pitchFamily="34" charset="0"/>
              </a:rPr>
              <a:t>ravitational </a:t>
            </a:r>
            <a:r>
              <a:rPr lang="en-US" altLang="zh-CN" sz="2800" dirty="0">
                <a:solidFill>
                  <a:srgbClr val="101214"/>
                </a:solidFill>
                <a:latin typeface="Arial" panose="020B0604020202020204" pitchFamily="34" charset="0"/>
                <a:cs typeface="Arial" panose="020B0604020202020204" pitchFamily="34" charset="0"/>
              </a:rPr>
              <a:t>W</a:t>
            </a:r>
            <a:r>
              <a:rPr lang="en-US" altLang="zh-CN" sz="2800" i="0" dirty="0">
                <a:solidFill>
                  <a:srgbClr val="101214"/>
                </a:solidFill>
                <a:effectLst/>
                <a:latin typeface="Arial" panose="020B0604020202020204" pitchFamily="34" charset="0"/>
                <a:cs typeface="Arial" panose="020B0604020202020204" pitchFamily="34" charset="0"/>
              </a:rPr>
              <a:t>ave</a:t>
            </a:r>
            <a:endParaRPr kumimoji="1" lang="en-US" altLang="zh-CN" sz="2800" dirty="0">
              <a:latin typeface="Arial" panose="020B0604020202020204" pitchFamily="34" charset="0"/>
              <a:ea typeface="黑体" panose="02010609060101010101" charset="-122"/>
              <a:cs typeface="Arial" panose="020B0604020202020204" pitchFamily="34" charset="0"/>
              <a:sym typeface="+mn-ea"/>
            </a:endParaRPr>
          </a:p>
        </p:txBody>
      </p:sp>
    </p:spTree>
    <p:extLst>
      <p:ext uri="{BB962C8B-B14F-4D97-AF65-F5344CB8AC3E}">
        <p14:creationId xmlns:p14="http://schemas.microsoft.com/office/powerpoint/2010/main" val="9499857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直接连接符 5">
            <a:extLst>
              <a:ext uri="{FF2B5EF4-FFF2-40B4-BE49-F238E27FC236}">
                <a16:creationId xmlns:a16="http://schemas.microsoft.com/office/drawing/2014/main" id="{7706056B-DB70-8CDC-91C0-54462E4B7C51}"/>
              </a:ext>
            </a:extLst>
          </p:cNvPr>
          <p:cNvCxnSpPr>
            <a:cxnSpLocks/>
          </p:cNvCxnSpPr>
          <p:nvPr/>
        </p:nvCxnSpPr>
        <p:spPr>
          <a:xfrm>
            <a:off x="103121" y="700858"/>
            <a:ext cx="11985758" cy="0"/>
          </a:xfrm>
          <a:prstGeom prst="line">
            <a:avLst/>
          </a:prstGeom>
          <a:ln/>
        </p:spPr>
        <p:style>
          <a:lnRef idx="3">
            <a:schemeClr val="dk1"/>
          </a:lnRef>
          <a:fillRef idx="0">
            <a:schemeClr val="dk1"/>
          </a:fillRef>
          <a:effectRef idx="2">
            <a:schemeClr val="dk1"/>
          </a:effectRef>
          <a:fontRef idx="minor">
            <a:schemeClr val="tx1"/>
          </a:fontRef>
        </p:style>
      </p:cxnSp>
      <p:sp>
        <p:nvSpPr>
          <p:cNvPr id="8" name="文本框 7">
            <a:extLst>
              <a:ext uri="{FF2B5EF4-FFF2-40B4-BE49-F238E27FC236}">
                <a16:creationId xmlns:a16="http://schemas.microsoft.com/office/drawing/2014/main" id="{F1DCE602-B625-E0D5-BE90-AFBDF8379D5E}"/>
              </a:ext>
            </a:extLst>
          </p:cNvPr>
          <p:cNvSpPr txBox="1"/>
          <p:nvPr/>
        </p:nvSpPr>
        <p:spPr>
          <a:xfrm>
            <a:off x="103121" y="76824"/>
            <a:ext cx="6340209" cy="584775"/>
          </a:xfrm>
          <a:prstGeom prst="rect">
            <a:avLst/>
          </a:prstGeom>
          <a:noFill/>
        </p:spPr>
        <p:txBody>
          <a:bodyPr wrap="square" rtlCol="0">
            <a:spAutoFit/>
          </a:bodyPr>
          <a:lstStyle/>
          <a:p>
            <a:pPr algn="l"/>
            <a:r>
              <a:rPr lang="en-US" altLang="zh-CN" sz="3200" b="1" dirty="0">
                <a:cs typeface="Times New Roman" panose="02020603050405020304" pitchFamily="18" charset="0"/>
              </a:rPr>
              <a:t>EOS Construction</a:t>
            </a:r>
          </a:p>
        </p:txBody>
      </p:sp>
      <p:sp>
        <p:nvSpPr>
          <p:cNvPr id="12" name="文本框 11">
            <a:extLst>
              <a:ext uri="{FF2B5EF4-FFF2-40B4-BE49-F238E27FC236}">
                <a16:creationId xmlns:a16="http://schemas.microsoft.com/office/drawing/2014/main" id="{36AB37EE-D4CD-1F61-9C44-C9FB4F9CEE0E}"/>
              </a:ext>
            </a:extLst>
          </p:cNvPr>
          <p:cNvSpPr txBox="1"/>
          <p:nvPr/>
        </p:nvSpPr>
        <p:spPr>
          <a:xfrm>
            <a:off x="886110" y="1050356"/>
            <a:ext cx="3078115" cy="1477328"/>
          </a:xfrm>
          <a:prstGeom prst="rect">
            <a:avLst/>
          </a:prstGeom>
          <a:noFill/>
        </p:spPr>
        <p:txBody>
          <a:bodyPr wrap="square" rtlCol="0">
            <a:spAutoFit/>
          </a:bodyPr>
          <a:lstStyle/>
          <a:p>
            <a:pPr algn="ctr"/>
            <a:r>
              <a:rPr lang="en-US" altLang="zh-CN" sz="1800" dirty="0">
                <a:solidFill>
                  <a:srgbClr val="333333"/>
                </a:solidFill>
                <a:latin typeface="Arial" panose="020B0604020202020204" pitchFamily="34" charset="0"/>
                <a:cs typeface="Arial" panose="020B0604020202020204" pitchFamily="34" charset="0"/>
              </a:rPr>
              <a:t>Model-agnostic</a:t>
            </a:r>
            <a:r>
              <a:rPr lang="zh-CN" altLang="en-US" sz="1800" dirty="0">
                <a:solidFill>
                  <a:srgbClr val="333333"/>
                </a:solidFill>
                <a:latin typeface="Arial" panose="020B0604020202020204" pitchFamily="34" charset="0"/>
                <a:cs typeface="Arial" panose="020B0604020202020204" pitchFamily="34" charset="0"/>
              </a:rPr>
              <a:t> </a:t>
            </a:r>
            <a:r>
              <a:rPr lang="en-US" altLang="zh-CN" dirty="0">
                <a:solidFill>
                  <a:srgbClr val="333333"/>
                </a:solidFill>
                <a:latin typeface="Arial" panose="020B0604020202020204" pitchFamily="34" charset="0"/>
                <a:cs typeface="Arial" panose="020B0604020202020204" pitchFamily="34" charset="0"/>
              </a:rPr>
              <a:t>method</a:t>
            </a:r>
          </a:p>
          <a:p>
            <a:pPr algn="ctr"/>
            <a:endParaRPr lang="en-US" altLang="zh-CN" dirty="0">
              <a:solidFill>
                <a:srgbClr val="333333"/>
              </a:solidFill>
              <a:latin typeface="Arial" panose="020B0604020202020204" pitchFamily="34" charset="0"/>
              <a:cs typeface="Arial" panose="020B0604020202020204" pitchFamily="34" charset="0"/>
            </a:endParaRPr>
          </a:p>
          <a:p>
            <a:pPr algn="ctr"/>
            <a:r>
              <a:rPr lang="en-US" altLang="zh-CN" dirty="0">
                <a:solidFill>
                  <a:srgbClr val="00B0F0"/>
                </a:solidFill>
                <a:latin typeface="Arial" panose="020B0604020202020204" pitchFamily="34" charset="0"/>
                <a:cs typeface="Arial" panose="020B0604020202020204" pitchFamily="34" charset="0"/>
              </a:rPr>
              <a:t>No nuclear interaction</a:t>
            </a:r>
          </a:p>
          <a:p>
            <a:pPr algn="ctr"/>
            <a:endParaRPr lang="en-US" altLang="zh-CN" dirty="0">
              <a:solidFill>
                <a:srgbClr val="00B0F0"/>
              </a:solidFill>
              <a:latin typeface="Arial" panose="020B0604020202020204" pitchFamily="34" charset="0"/>
              <a:cs typeface="Arial" panose="020B0604020202020204" pitchFamily="34" charset="0"/>
            </a:endParaRPr>
          </a:p>
          <a:p>
            <a:pPr algn="ctr"/>
            <a:r>
              <a:rPr lang="en-US" altLang="zh-CN" dirty="0">
                <a:solidFill>
                  <a:srgbClr val="C00000"/>
                </a:solidFill>
                <a:latin typeface="Arial" panose="020B0604020202020204" pitchFamily="34" charset="0"/>
                <a:cs typeface="Arial" panose="020B0604020202020204" pitchFamily="34" charset="0"/>
              </a:rPr>
              <a:t>Flexible representation</a:t>
            </a:r>
            <a:endParaRPr lang="zh-CN" altLang="en-US" dirty="0">
              <a:solidFill>
                <a:srgbClr val="C00000"/>
              </a:solidFill>
              <a:latin typeface="Arial" panose="020B0604020202020204" pitchFamily="34" charset="0"/>
              <a:cs typeface="Arial" panose="020B0604020202020204" pitchFamily="34" charset="0"/>
            </a:endParaRPr>
          </a:p>
        </p:txBody>
      </p:sp>
      <p:sp>
        <p:nvSpPr>
          <p:cNvPr id="20" name="文本框 19">
            <a:extLst>
              <a:ext uri="{FF2B5EF4-FFF2-40B4-BE49-F238E27FC236}">
                <a16:creationId xmlns:a16="http://schemas.microsoft.com/office/drawing/2014/main" id="{59B05119-8A67-49FF-8272-CF17076890D2}"/>
              </a:ext>
            </a:extLst>
          </p:cNvPr>
          <p:cNvSpPr txBox="1"/>
          <p:nvPr/>
        </p:nvSpPr>
        <p:spPr>
          <a:xfrm>
            <a:off x="4002553" y="1050356"/>
            <a:ext cx="3663076" cy="1477328"/>
          </a:xfrm>
          <a:prstGeom prst="rect">
            <a:avLst/>
          </a:prstGeom>
          <a:noFill/>
        </p:spPr>
        <p:txBody>
          <a:bodyPr wrap="square">
            <a:spAutoFit/>
          </a:bodyPr>
          <a:lstStyle/>
          <a:p>
            <a:pPr algn="ctr"/>
            <a:r>
              <a:rPr lang="en-US" altLang="zh-CN" sz="1800" dirty="0">
                <a:solidFill>
                  <a:srgbClr val="333333"/>
                </a:solidFill>
                <a:latin typeface="Arial" panose="020B0604020202020204" pitchFamily="34" charset="0"/>
                <a:cs typeface="Arial" panose="020B0604020202020204" pitchFamily="34" charset="0"/>
              </a:rPr>
              <a:t>Phenomenology method</a:t>
            </a:r>
          </a:p>
          <a:p>
            <a:pPr algn="ctr"/>
            <a:endParaRPr lang="en-US" altLang="zh-CN" dirty="0">
              <a:solidFill>
                <a:srgbClr val="333333"/>
              </a:solidFill>
              <a:latin typeface="Arial" panose="020B0604020202020204" pitchFamily="34" charset="0"/>
              <a:cs typeface="Arial" panose="020B0604020202020204" pitchFamily="34" charset="0"/>
            </a:endParaRPr>
          </a:p>
          <a:p>
            <a:pPr algn="ctr"/>
            <a:r>
              <a:rPr lang="en-US" altLang="zh-CN" dirty="0">
                <a:solidFill>
                  <a:srgbClr val="00B0F0"/>
                </a:solidFill>
                <a:latin typeface="Arial" panose="020B0604020202020204" pitchFamily="34" charset="0"/>
                <a:cs typeface="Arial" panose="020B0604020202020204" pitchFamily="34" charset="0"/>
              </a:rPr>
              <a:t>Effective nuclear interaction</a:t>
            </a:r>
          </a:p>
          <a:p>
            <a:pPr algn="ctr"/>
            <a:endParaRPr lang="en-US" altLang="zh-CN" dirty="0">
              <a:solidFill>
                <a:srgbClr val="00B0F0"/>
              </a:solidFill>
              <a:latin typeface="Arial" panose="020B0604020202020204" pitchFamily="34" charset="0"/>
              <a:cs typeface="Arial" panose="020B0604020202020204" pitchFamily="34" charset="0"/>
            </a:endParaRPr>
          </a:p>
          <a:p>
            <a:pPr algn="ctr"/>
            <a:r>
              <a:rPr lang="en-US" altLang="zh-CN" dirty="0">
                <a:solidFill>
                  <a:srgbClr val="C00000"/>
                </a:solidFill>
                <a:latin typeface="Arial" panose="020B0604020202020204" pitchFamily="34" charset="0"/>
                <a:cs typeface="Arial" panose="020B0604020202020204" pitchFamily="34" charset="0"/>
              </a:rPr>
              <a:t>Parameterized</a:t>
            </a:r>
            <a:endParaRPr lang="zh-CN" altLang="en-US" dirty="0">
              <a:solidFill>
                <a:srgbClr val="C00000"/>
              </a:solidFill>
              <a:latin typeface="Arial" panose="020B0604020202020204" pitchFamily="34" charset="0"/>
              <a:cs typeface="Arial" panose="020B0604020202020204" pitchFamily="34" charset="0"/>
            </a:endParaRPr>
          </a:p>
        </p:txBody>
      </p:sp>
      <p:sp>
        <p:nvSpPr>
          <p:cNvPr id="21" name="文本框 20">
            <a:extLst>
              <a:ext uri="{FF2B5EF4-FFF2-40B4-BE49-F238E27FC236}">
                <a16:creationId xmlns:a16="http://schemas.microsoft.com/office/drawing/2014/main" id="{91338065-4862-1800-7343-551F88497D47}"/>
              </a:ext>
            </a:extLst>
          </p:cNvPr>
          <p:cNvSpPr txBox="1"/>
          <p:nvPr/>
        </p:nvSpPr>
        <p:spPr>
          <a:xfrm>
            <a:off x="7319763" y="1050356"/>
            <a:ext cx="3663076" cy="1477328"/>
          </a:xfrm>
          <a:prstGeom prst="rect">
            <a:avLst/>
          </a:prstGeom>
          <a:noFill/>
        </p:spPr>
        <p:txBody>
          <a:bodyPr wrap="square">
            <a:spAutoFit/>
          </a:bodyPr>
          <a:lstStyle/>
          <a:p>
            <a:pPr algn="ctr"/>
            <a:r>
              <a:rPr lang="en-US" altLang="zh-CN" sz="1800" dirty="0">
                <a:solidFill>
                  <a:srgbClr val="333333"/>
                </a:solidFill>
                <a:latin typeface="Arial" panose="020B0604020202020204" pitchFamily="34" charset="0"/>
                <a:cs typeface="Arial" panose="020B0604020202020204" pitchFamily="34" charset="0"/>
              </a:rPr>
              <a:t>Ab-initio method</a:t>
            </a:r>
          </a:p>
          <a:p>
            <a:pPr algn="ctr"/>
            <a:endParaRPr lang="en-US" altLang="zh-CN" dirty="0">
              <a:solidFill>
                <a:srgbClr val="333333"/>
              </a:solidFill>
              <a:latin typeface="Arial" panose="020B0604020202020204" pitchFamily="34" charset="0"/>
              <a:cs typeface="Arial" panose="020B0604020202020204" pitchFamily="34" charset="0"/>
            </a:endParaRPr>
          </a:p>
          <a:p>
            <a:pPr algn="ctr"/>
            <a:r>
              <a:rPr lang="en-US" altLang="zh-CN" dirty="0">
                <a:solidFill>
                  <a:srgbClr val="00B0F0"/>
                </a:solidFill>
                <a:latin typeface="Arial" panose="020B0604020202020204" pitchFamily="34" charset="0"/>
                <a:cs typeface="Arial" panose="020B0604020202020204" pitchFamily="34" charset="0"/>
              </a:rPr>
              <a:t>Realistic nuclear interaction</a:t>
            </a:r>
          </a:p>
          <a:p>
            <a:pPr algn="ctr"/>
            <a:endParaRPr lang="en-US" altLang="zh-CN" dirty="0">
              <a:solidFill>
                <a:srgbClr val="00B0F0"/>
              </a:solidFill>
              <a:latin typeface="Arial" panose="020B0604020202020204" pitchFamily="34" charset="0"/>
              <a:cs typeface="Arial" panose="020B0604020202020204" pitchFamily="34" charset="0"/>
            </a:endParaRPr>
          </a:p>
          <a:p>
            <a:pPr algn="ctr"/>
            <a:r>
              <a:rPr lang="en-US" altLang="zh-CN" i="0" dirty="0">
                <a:solidFill>
                  <a:srgbClr val="C00000"/>
                </a:solidFill>
                <a:effectLst/>
                <a:latin typeface="Arial" panose="020B0604020202020204" pitchFamily="34" charset="0"/>
                <a:cs typeface="Arial" panose="020B0604020202020204" pitchFamily="34" charset="0"/>
              </a:rPr>
              <a:t>Parameter-constrained</a:t>
            </a:r>
            <a:endParaRPr lang="en-US" altLang="zh-CN" dirty="0">
              <a:solidFill>
                <a:srgbClr val="C00000"/>
              </a:solidFill>
              <a:latin typeface="Arial" panose="020B0604020202020204" pitchFamily="34" charset="0"/>
              <a:cs typeface="Arial" panose="020B0604020202020204" pitchFamily="34" charset="0"/>
            </a:endParaRPr>
          </a:p>
        </p:txBody>
      </p:sp>
      <p:cxnSp>
        <p:nvCxnSpPr>
          <p:cNvPr id="24" name="直接箭头连接符 23">
            <a:extLst>
              <a:ext uri="{FF2B5EF4-FFF2-40B4-BE49-F238E27FC236}">
                <a16:creationId xmlns:a16="http://schemas.microsoft.com/office/drawing/2014/main" id="{855965BC-3DF6-97C5-1787-CD9E274DF96C}"/>
              </a:ext>
            </a:extLst>
          </p:cNvPr>
          <p:cNvCxnSpPr>
            <a:cxnSpLocks/>
          </p:cNvCxnSpPr>
          <p:nvPr/>
        </p:nvCxnSpPr>
        <p:spPr>
          <a:xfrm>
            <a:off x="766563" y="2726772"/>
            <a:ext cx="10014596" cy="0"/>
          </a:xfrm>
          <a:prstGeom prst="straightConnector1">
            <a:avLst/>
          </a:prstGeom>
          <a:ln w="19050">
            <a:headEnd type="triangle"/>
            <a:tailEnd type="triangle"/>
          </a:ln>
        </p:spPr>
        <p:style>
          <a:lnRef idx="1">
            <a:schemeClr val="dk1"/>
          </a:lnRef>
          <a:fillRef idx="0">
            <a:schemeClr val="dk1"/>
          </a:fillRef>
          <a:effectRef idx="0">
            <a:schemeClr val="dk1"/>
          </a:effectRef>
          <a:fontRef idx="minor">
            <a:schemeClr val="tx1"/>
          </a:fontRef>
        </p:style>
      </p:cxnSp>
      <p:sp>
        <p:nvSpPr>
          <p:cNvPr id="27" name="文本框 26">
            <a:extLst>
              <a:ext uri="{FF2B5EF4-FFF2-40B4-BE49-F238E27FC236}">
                <a16:creationId xmlns:a16="http://schemas.microsoft.com/office/drawing/2014/main" id="{EE929E60-5AB6-BE10-FBBC-53B5D086276E}"/>
              </a:ext>
            </a:extLst>
          </p:cNvPr>
          <p:cNvSpPr txBox="1"/>
          <p:nvPr/>
        </p:nvSpPr>
        <p:spPr>
          <a:xfrm>
            <a:off x="229512" y="2925861"/>
            <a:ext cx="2195655" cy="369332"/>
          </a:xfrm>
          <a:prstGeom prst="rect">
            <a:avLst/>
          </a:prstGeom>
          <a:noFill/>
        </p:spPr>
        <p:txBody>
          <a:bodyPr wrap="square" rtlCol="0">
            <a:spAutoFit/>
          </a:bodyPr>
          <a:lstStyle/>
          <a:p>
            <a:r>
              <a:rPr lang="en-US" altLang="zh-CN" b="1" dirty="0"/>
              <a:t>Observation Driven</a:t>
            </a:r>
            <a:endParaRPr lang="zh-CN" altLang="en-US" b="1" dirty="0"/>
          </a:p>
        </p:txBody>
      </p:sp>
      <p:sp>
        <p:nvSpPr>
          <p:cNvPr id="28" name="文本框 27">
            <a:extLst>
              <a:ext uri="{FF2B5EF4-FFF2-40B4-BE49-F238E27FC236}">
                <a16:creationId xmlns:a16="http://schemas.microsoft.com/office/drawing/2014/main" id="{6AB2E509-FB42-DCD5-6F10-7659F972B405}"/>
              </a:ext>
            </a:extLst>
          </p:cNvPr>
          <p:cNvSpPr txBox="1"/>
          <p:nvPr/>
        </p:nvSpPr>
        <p:spPr>
          <a:xfrm>
            <a:off x="9772308" y="2922357"/>
            <a:ext cx="1550009" cy="369332"/>
          </a:xfrm>
          <a:prstGeom prst="rect">
            <a:avLst/>
          </a:prstGeom>
          <a:noFill/>
        </p:spPr>
        <p:txBody>
          <a:bodyPr wrap="square" rtlCol="0">
            <a:spAutoFit/>
          </a:bodyPr>
          <a:lstStyle/>
          <a:p>
            <a:r>
              <a:rPr lang="en-US" altLang="zh-CN" b="1" dirty="0"/>
              <a:t>Microscopic</a:t>
            </a:r>
            <a:endParaRPr lang="zh-CN" altLang="en-US" b="1" dirty="0"/>
          </a:p>
        </p:txBody>
      </p:sp>
      <p:sp>
        <p:nvSpPr>
          <p:cNvPr id="29" name="文本框 28">
            <a:extLst>
              <a:ext uri="{FF2B5EF4-FFF2-40B4-BE49-F238E27FC236}">
                <a16:creationId xmlns:a16="http://schemas.microsoft.com/office/drawing/2014/main" id="{B0DD4650-4B0A-4F92-21F6-8DA3E136BD65}"/>
              </a:ext>
            </a:extLst>
          </p:cNvPr>
          <p:cNvSpPr txBox="1"/>
          <p:nvPr/>
        </p:nvSpPr>
        <p:spPr>
          <a:xfrm>
            <a:off x="459938" y="3810913"/>
            <a:ext cx="10408828" cy="2862322"/>
          </a:xfrm>
          <a:prstGeom prst="rect">
            <a:avLst/>
          </a:prstGeom>
          <a:noFill/>
        </p:spPr>
        <p:txBody>
          <a:bodyPr wrap="square" rtlCol="0">
            <a:spAutoFit/>
          </a:bodyPr>
          <a:lstStyle/>
          <a:p>
            <a:r>
              <a:rPr lang="en-US" altLang="zh-CN" dirty="0">
                <a:latin typeface="Arial" panose="020B0604020202020204" pitchFamily="34" charset="0"/>
                <a:cs typeface="Arial" panose="020B0604020202020204" pitchFamily="34" charset="0"/>
              </a:rPr>
              <a:t>• </a:t>
            </a:r>
            <a:r>
              <a:rPr lang="en-US" altLang="zh-CN" sz="1800" dirty="0">
                <a:solidFill>
                  <a:srgbClr val="FF0000"/>
                </a:solidFill>
                <a:latin typeface="Arial" panose="020B0604020202020204" pitchFamily="34" charset="0"/>
                <a:cs typeface="Arial" panose="020B0604020202020204" pitchFamily="34" charset="0"/>
              </a:rPr>
              <a:t>Too many </a:t>
            </a:r>
            <a:r>
              <a:rPr lang="en-US" altLang="zh-CN" dirty="0">
                <a:solidFill>
                  <a:srgbClr val="333333"/>
                </a:solidFill>
                <a:latin typeface="Arial" panose="020B0604020202020204" pitchFamily="34" charset="0"/>
                <a:cs typeface="Arial" panose="020B0604020202020204" pitchFamily="34" charset="0"/>
              </a:rPr>
              <a:t>possible of composition</a:t>
            </a:r>
            <a:r>
              <a:rPr lang="en-US" altLang="zh-CN" sz="1800" dirty="0">
                <a:solidFill>
                  <a:srgbClr val="333333"/>
                </a:solidFill>
                <a:latin typeface="Arial" panose="020B0604020202020204" pitchFamily="34" charset="0"/>
                <a:cs typeface="Arial" panose="020B0604020202020204" pitchFamily="34" charset="0"/>
              </a:rPr>
              <a:t> inside the NS, limiting the reliability of ab-initio extrapolations.</a:t>
            </a:r>
          </a:p>
          <a:p>
            <a:endParaRPr lang="en-US" altLang="zh-CN" dirty="0">
              <a:solidFill>
                <a:srgbClr val="333333"/>
              </a:solidFill>
              <a:latin typeface="Arial" panose="020B0604020202020204" pitchFamily="34" charset="0"/>
              <a:cs typeface="Arial" panose="020B0604020202020204" pitchFamily="34" charset="0"/>
            </a:endParaRPr>
          </a:p>
          <a:p>
            <a:r>
              <a:rPr lang="en-US" altLang="zh-CN" dirty="0">
                <a:latin typeface="Arial" panose="020B0604020202020204" pitchFamily="34" charset="0"/>
                <a:cs typeface="Arial" panose="020B0604020202020204" pitchFamily="34" charset="0"/>
              </a:rPr>
              <a:t>•  NS observation data can </a:t>
            </a:r>
            <a:r>
              <a:rPr lang="en-US" altLang="zh-CN" dirty="0">
                <a:solidFill>
                  <a:srgbClr val="FF0000"/>
                </a:solidFill>
                <a:latin typeface="Arial" panose="020B0604020202020204" pitchFamily="34" charset="0"/>
                <a:cs typeface="Arial" panose="020B0604020202020204" pitchFamily="34" charset="0"/>
              </a:rPr>
              <a:t>always</a:t>
            </a:r>
            <a:r>
              <a:rPr lang="en-US" altLang="zh-CN" dirty="0">
                <a:latin typeface="Arial" panose="020B0604020202020204" pitchFamily="34" charset="0"/>
                <a:cs typeface="Arial" panose="020B0604020202020204" pitchFamily="34" charset="0"/>
              </a:rPr>
              <a:t> be fitted with enough parameters.</a:t>
            </a:r>
          </a:p>
          <a:p>
            <a:endParaRPr lang="en-US" altLang="zh-CN" dirty="0">
              <a:latin typeface="Arial" panose="020B0604020202020204" pitchFamily="34" charset="0"/>
              <a:cs typeface="Arial" panose="020B0604020202020204" pitchFamily="34" charset="0"/>
            </a:endParaRPr>
          </a:p>
          <a:p>
            <a:endParaRPr lang="en-US" altLang="zh-CN" dirty="0">
              <a:latin typeface="Arial" panose="020B0604020202020204" pitchFamily="34" charset="0"/>
              <a:cs typeface="Arial" panose="020B0604020202020204" pitchFamily="34" charset="0"/>
            </a:endParaRPr>
          </a:p>
          <a:p>
            <a:r>
              <a:rPr lang="en-US" altLang="zh-CN" dirty="0">
                <a:solidFill>
                  <a:srgbClr val="00B0F0"/>
                </a:solidFill>
                <a:latin typeface="Arial" panose="020B0604020202020204" pitchFamily="34" charset="0"/>
                <a:cs typeface="Arial" panose="020B0604020202020204" pitchFamily="34" charset="0"/>
              </a:rPr>
              <a:t>Non-parametric EOSs + a</a:t>
            </a:r>
            <a:r>
              <a:rPr lang="en-US" altLang="zh-CN" sz="1800" dirty="0">
                <a:solidFill>
                  <a:srgbClr val="00B0F0"/>
                </a:solidFill>
                <a:latin typeface="Arial" panose="020B0604020202020204" pitchFamily="34" charset="0"/>
                <a:cs typeface="Arial" panose="020B0604020202020204" pitchFamily="34" charset="0"/>
              </a:rPr>
              <a:t>b-initio calculation </a:t>
            </a:r>
            <a:r>
              <a:rPr lang="en-US" altLang="zh-CN" dirty="0">
                <a:solidFill>
                  <a:srgbClr val="00B0F0"/>
                </a:solidFill>
                <a:latin typeface="Arial" panose="020B0604020202020204" pitchFamily="34" charset="0"/>
                <a:cs typeface="Arial" panose="020B0604020202020204" pitchFamily="34" charset="0"/>
              </a:rPr>
              <a:t>as boundary condition</a:t>
            </a:r>
          </a:p>
          <a:p>
            <a:endParaRPr lang="en-US" altLang="zh-CN" dirty="0">
              <a:latin typeface="Arial" panose="020B0604020202020204" pitchFamily="34" charset="0"/>
              <a:cs typeface="Arial" panose="020B0604020202020204" pitchFamily="34" charset="0"/>
            </a:endParaRPr>
          </a:p>
          <a:p>
            <a:r>
              <a:rPr lang="en-US" altLang="zh-CN" dirty="0">
                <a:latin typeface="Arial" panose="020B0604020202020204" pitchFamily="34" charset="0"/>
                <a:cs typeface="Arial" panose="020B0604020202020204" pitchFamily="34" charset="0"/>
              </a:rPr>
              <a:t>Observations do not determine a few parameters but induce a probability measure on a function space</a:t>
            </a:r>
            <a:endParaRPr lang="zh-CN" altLang="en-US" dirty="0">
              <a:latin typeface="Arial" panose="020B0604020202020204" pitchFamily="34" charset="0"/>
              <a:cs typeface="Arial" panose="020B0604020202020204" pitchFamily="34" charset="0"/>
            </a:endParaRPr>
          </a:p>
          <a:p>
            <a:endParaRPr lang="en-US" altLang="zh-CN" sz="1800" dirty="0">
              <a:solidFill>
                <a:srgbClr val="33333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049548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直接连接符 5">
            <a:extLst>
              <a:ext uri="{FF2B5EF4-FFF2-40B4-BE49-F238E27FC236}">
                <a16:creationId xmlns:a16="http://schemas.microsoft.com/office/drawing/2014/main" id="{7706056B-DB70-8CDC-91C0-54462E4B7C51}"/>
              </a:ext>
            </a:extLst>
          </p:cNvPr>
          <p:cNvCxnSpPr>
            <a:cxnSpLocks/>
          </p:cNvCxnSpPr>
          <p:nvPr/>
        </p:nvCxnSpPr>
        <p:spPr>
          <a:xfrm>
            <a:off x="103121" y="700858"/>
            <a:ext cx="11985758" cy="0"/>
          </a:xfrm>
          <a:prstGeom prst="line">
            <a:avLst/>
          </a:prstGeom>
          <a:ln/>
        </p:spPr>
        <p:style>
          <a:lnRef idx="3">
            <a:schemeClr val="dk1"/>
          </a:lnRef>
          <a:fillRef idx="0">
            <a:schemeClr val="dk1"/>
          </a:fillRef>
          <a:effectRef idx="2">
            <a:schemeClr val="dk1"/>
          </a:effectRef>
          <a:fontRef idx="minor">
            <a:schemeClr val="tx1"/>
          </a:fontRef>
        </p:style>
      </p:cxnSp>
      <p:sp>
        <p:nvSpPr>
          <p:cNvPr id="8" name="文本框 7">
            <a:extLst>
              <a:ext uri="{FF2B5EF4-FFF2-40B4-BE49-F238E27FC236}">
                <a16:creationId xmlns:a16="http://schemas.microsoft.com/office/drawing/2014/main" id="{F1DCE602-B625-E0D5-BE90-AFBDF8379D5E}"/>
              </a:ext>
            </a:extLst>
          </p:cNvPr>
          <p:cNvSpPr txBox="1"/>
          <p:nvPr/>
        </p:nvSpPr>
        <p:spPr>
          <a:xfrm>
            <a:off x="103121" y="76824"/>
            <a:ext cx="6340209" cy="584775"/>
          </a:xfrm>
          <a:prstGeom prst="rect">
            <a:avLst/>
          </a:prstGeom>
          <a:noFill/>
        </p:spPr>
        <p:txBody>
          <a:bodyPr wrap="square" rtlCol="0">
            <a:spAutoFit/>
          </a:bodyPr>
          <a:lstStyle/>
          <a:p>
            <a:pPr algn="l"/>
            <a:r>
              <a:rPr lang="en-US" altLang="zh-CN" sz="3200" b="1" dirty="0">
                <a:cs typeface="Times New Roman" panose="02020603050405020304" pitchFamily="18" charset="0"/>
              </a:rPr>
              <a:t>Bayesian Inference</a:t>
            </a:r>
          </a:p>
        </p:txBody>
      </p:sp>
      <p:pic>
        <p:nvPicPr>
          <p:cNvPr id="2" name="图片 1">
            <a:extLst>
              <a:ext uri="{FF2B5EF4-FFF2-40B4-BE49-F238E27FC236}">
                <a16:creationId xmlns:a16="http://schemas.microsoft.com/office/drawing/2014/main" id="{C3568C9F-5D1B-C034-2A12-13EFBDF5EC8F}"/>
              </a:ext>
            </a:extLst>
          </p:cNvPr>
          <p:cNvPicPr>
            <a:picLocks noChangeAspect="1"/>
          </p:cNvPicPr>
          <p:nvPr/>
        </p:nvPicPr>
        <p:blipFill>
          <a:blip r:embed="rId2"/>
          <a:stretch>
            <a:fillRect/>
          </a:stretch>
        </p:blipFill>
        <p:spPr>
          <a:xfrm>
            <a:off x="2511056" y="2104896"/>
            <a:ext cx="6477000" cy="1524000"/>
          </a:xfrm>
          <a:prstGeom prst="rect">
            <a:avLst/>
          </a:prstGeom>
        </p:spPr>
      </p:pic>
      <p:pic>
        <p:nvPicPr>
          <p:cNvPr id="3" name="图片 2">
            <a:extLst>
              <a:ext uri="{FF2B5EF4-FFF2-40B4-BE49-F238E27FC236}">
                <a16:creationId xmlns:a16="http://schemas.microsoft.com/office/drawing/2014/main" id="{8ABB2905-1F2C-98A9-6775-98F8C4CF8078}"/>
              </a:ext>
            </a:extLst>
          </p:cNvPr>
          <p:cNvPicPr>
            <a:picLocks noChangeAspect="1"/>
          </p:cNvPicPr>
          <p:nvPr/>
        </p:nvPicPr>
        <p:blipFill>
          <a:blip r:embed="rId3"/>
          <a:stretch>
            <a:fillRect/>
          </a:stretch>
        </p:blipFill>
        <p:spPr>
          <a:xfrm>
            <a:off x="1875094" y="3842377"/>
            <a:ext cx="8441812" cy="1004667"/>
          </a:xfrm>
          <a:prstGeom prst="rect">
            <a:avLst/>
          </a:prstGeom>
        </p:spPr>
      </p:pic>
      <p:sp>
        <p:nvSpPr>
          <p:cNvPr id="9" name="文本框 8">
            <a:extLst>
              <a:ext uri="{FF2B5EF4-FFF2-40B4-BE49-F238E27FC236}">
                <a16:creationId xmlns:a16="http://schemas.microsoft.com/office/drawing/2014/main" id="{7D254096-5795-F421-B107-824B01576E8B}"/>
              </a:ext>
            </a:extLst>
          </p:cNvPr>
          <p:cNvSpPr txBox="1"/>
          <p:nvPr/>
        </p:nvSpPr>
        <p:spPr>
          <a:xfrm>
            <a:off x="271131" y="947726"/>
            <a:ext cx="11695814" cy="646331"/>
          </a:xfrm>
          <a:prstGeom prst="rect">
            <a:avLst/>
          </a:prstGeom>
          <a:noFill/>
        </p:spPr>
        <p:txBody>
          <a:bodyPr wrap="square">
            <a:spAutoFit/>
          </a:bodyPr>
          <a:lstStyle/>
          <a:p>
            <a:r>
              <a:rPr lang="en-US" altLang="zh-CN" b="0" i="0" dirty="0">
                <a:solidFill>
                  <a:srgbClr val="0F1115"/>
                </a:solidFill>
                <a:effectLst/>
                <a:latin typeface="Arial" panose="020B0604020202020204" pitchFamily="34" charset="0"/>
                <a:cs typeface="Arial" panose="020B0604020202020204" pitchFamily="34" charset="0"/>
              </a:rPr>
              <a:t>Conditional on a given model </a:t>
            </a:r>
            <a:r>
              <a:rPr lang="zh-CN" altLang="en-US" b="0" dirty="0">
                <a:solidFill>
                  <a:srgbClr val="0F1115"/>
                </a:solidFill>
                <a:effectLst/>
                <a:latin typeface="Arial" panose="020B0604020202020204" pitchFamily="34" charset="0"/>
                <a:cs typeface="Arial" panose="020B0604020202020204" pitchFamily="34" charset="0"/>
              </a:rPr>
              <a:t>𝑀</a:t>
            </a:r>
            <a:r>
              <a:rPr lang="en-US" altLang="zh-CN" b="0" i="0" dirty="0">
                <a:solidFill>
                  <a:srgbClr val="0F1115"/>
                </a:solidFill>
                <a:effectLst/>
                <a:latin typeface="Arial" panose="020B0604020202020204" pitchFamily="34" charset="0"/>
                <a:cs typeface="Arial" panose="020B0604020202020204" pitchFamily="34" charset="0"/>
              </a:rPr>
              <a:t>, the posterior distribution of the parameter vector </a:t>
            </a:r>
            <a:r>
              <a:rPr lang="en-US" altLang="zh-CN" b="0" i="1" dirty="0">
                <a:solidFill>
                  <a:srgbClr val="0F1115"/>
                </a:solidFill>
                <a:effectLst/>
                <a:latin typeface="Arial" panose="020B0604020202020204" pitchFamily="34" charset="0"/>
                <a:cs typeface="Arial" panose="020B0604020202020204" pitchFamily="34" charset="0"/>
              </a:rPr>
              <a:t>λ</a:t>
            </a:r>
            <a:r>
              <a:rPr lang="en-US" altLang="zh-CN" b="0" i="0" dirty="0">
                <a:solidFill>
                  <a:srgbClr val="0F1115"/>
                </a:solidFill>
                <a:effectLst/>
                <a:latin typeface="Arial" panose="020B0604020202020204" pitchFamily="34" charset="0"/>
                <a:cs typeface="Arial" panose="020B0604020202020204" pitchFamily="34" charset="0"/>
              </a:rPr>
              <a:t> is obtained by combining data </a:t>
            </a:r>
            <a:r>
              <a:rPr lang="en-US" altLang="zh-CN" b="0" i="1" dirty="0">
                <a:solidFill>
                  <a:srgbClr val="0F1115"/>
                </a:solidFill>
                <a:effectLst/>
                <a:latin typeface="Arial" panose="020B0604020202020204" pitchFamily="34" charset="0"/>
                <a:cs typeface="Arial" panose="020B0604020202020204" pitchFamily="34" charset="0"/>
              </a:rPr>
              <a:t>d</a:t>
            </a:r>
            <a:r>
              <a:rPr lang="en-US" altLang="zh-CN" b="0" i="0" dirty="0">
                <a:solidFill>
                  <a:srgbClr val="0F1115"/>
                </a:solidFill>
                <a:effectLst/>
                <a:latin typeface="Arial" panose="020B0604020202020204" pitchFamily="34" charset="0"/>
                <a:cs typeface="Arial" panose="020B0604020202020204" pitchFamily="34" charset="0"/>
              </a:rPr>
              <a:t> from multiple sources</a:t>
            </a:r>
            <a:endParaRPr lang="zh-CN" altLang="en-US" dirty="0">
              <a:latin typeface="Arial" panose="020B0604020202020204" pitchFamily="34" charset="0"/>
              <a:cs typeface="Arial" panose="020B0604020202020204" pitchFamily="34" charset="0"/>
            </a:endParaRPr>
          </a:p>
        </p:txBody>
      </p:sp>
      <p:sp>
        <p:nvSpPr>
          <p:cNvPr id="10" name="文本框 9">
            <a:extLst>
              <a:ext uri="{FF2B5EF4-FFF2-40B4-BE49-F238E27FC236}">
                <a16:creationId xmlns:a16="http://schemas.microsoft.com/office/drawing/2014/main" id="{C993AE86-50F4-56E8-4953-78031DE3F6E6}"/>
              </a:ext>
            </a:extLst>
          </p:cNvPr>
          <p:cNvSpPr txBox="1"/>
          <p:nvPr/>
        </p:nvSpPr>
        <p:spPr>
          <a:xfrm>
            <a:off x="4497572" y="1679618"/>
            <a:ext cx="2971800" cy="369332"/>
          </a:xfrm>
          <a:prstGeom prst="rect">
            <a:avLst/>
          </a:prstGeom>
          <a:noFill/>
        </p:spPr>
        <p:txBody>
          <a:bodyPr wrap="square" rtlCol="0">
            <a:spAutoFit/>
          </a:bodyPr>
          <a:lstStyle/>
          <a:p>
            <a:pPr algn="ctr"/>
            <a:r>
              <a:rPr lang="en-US" altLang="zh-CN" dirty="0">
                <a:latin typeface="Arial" panose="020B0604020202020204" pitchFamily="34" charset="0"/>
                <a:cs typeface="Arial" panose="020B0604020202020204" pitchFamily="34" charset="0"/>
              </a:rPr>
              <a:t>Probability density of prior</a:t>
            </a:r>
            <a:endParaRPr lang="zh-CN" altLang="en-US" dirty="0">
              <a:latin typeface="Arial" panose="020B0604020202020204" pitchFamily="34" charset="0"/>
              <a:cs typeface="Arial" panose="020B0604020202020204" pitchFamily="34" charset="0"/>
            </a:endParaRPr>
          </a:p>
        </p:txBody>
      </p:sp>
      <p:sp>
        <p:nvSpPr>
          <p:cNvPr id="11" name="文本框 10">
            <a:extLst>
              <a:ext uri="{FF2B5EF4-FFF2-40B4-BE49-F238E27FC236}">
                <a16:creationId xmlns:a16="http://schemas.microsoft.com/office/drawing/2014/main" id="{F3B5E5E2-2F91-5860-E10C-9E97A95076D8}"/>
              </a:ext>
            </a:extLst>
          </p:cNvPr>
          <p:cNvSpPr txBox="1"/>
          <p:nvPr/>
        </p:nvSpPr>
        <p:spPr>
          <a:xfrm>
            <a:off x="1572016" y="2143958"/>
            <a:ext cx="3402418" cy="369332"/>
          </a:xfrm>
          <a:prstGeom prst="rect">
            <a:avLst/>
          </a:prstGeom>
          <a:noFill/>
        </p:spPr>
        <p:txBody>
          <a:bodyPr wrap="square" rtlCol="0">
            <a:spAutoFit/>
          </a:bodyPr>
          <a:lstStyle/>
          <a:p>
            <a:pPr algn="ctr"/>
            <a:r>
              <a:rPr lang="en-US" altLang="zh-CN" dirty="0">
                <a:latin typeface="Arial" panose="020B0604020202020204" pitchFamily="34" charset="0"/>
                <a:cs typeface="Arial" panose="020B0604020202020204" pitchFamily="34" charset="0"/>
              </a:rPr>
              <a:t>Probability density of posterior</a:t>
            </a:r>
            <a:endParaRPr lang="zh-CN" altLang="en-US" dirty="0">
              <a:latin typeface="Arial" panose="020B0604020202020204" pitchFamily="34" charset="0"/>
              <a:cs typeface="Arial" panose="020B0604020202020204" pitchFamily="34" charset="0"/>
            </a:endParaRPr>
          </a:p>
        </p:txBody>
      </p:sp>
      <p:sp>
        <p:nvSpPr>
          <p:cNvPr id="12" name="文本框 11">
            <a:extLst>
              <a:ext uri="{FF2B5EF4-FFF2-40B4-BE49-F238E27FC236}">
                <a16:creationId xmlns:a16="http://schemas.microsoft.com/office/drawing/2014/main" id="{4683AD98-B137-B89E-5909-B91AD6787FFC}"/>
              </a:ext>
            </a:extLst>
          </p:cNvPr>
          <p:cNvSpPr txBox="1"/>
          <p:nvPr/>
        </p:nvSpPr>
        <p:spPr>
          <a:xfrm>
            <a:off x="7570381" y="1980497"/>
            <a:ext cx="3402418" cy="369332"/>
          </a:xfrm>
          <a:prstGeom prst="rect">
            <a:avLst/>
          </a:prstGeom>
          <a:noFill/>
        </p:spPr>
        <p:txBody>
          <a:bodyPr wrap="square" rtlCol="0">
            <a:spAutoFit/>
          </a:bodyPr>
          <a:lstStyle/>
          <a:p>
            <a:pPr algn="ctr"/>
            <a:r>
              <a:rPr lang="en-US" altLang="zh-CN" dirty="0">
                <a:latin typeface="Arial" panose="020B0604020202020204" pitchFamily="34" charset="0"/>
                <a:cs typeface="Arial" panose="020B0604020202020204" pitchFamily="34" charset="0"/>
              </a:rPr>
              <a:t>Likelihood </a:t>
            </a:r>
            <a:endParaRPr lang="zh-CN" altLang="en-US" dirty="0">
              <a:latin typeface="Arial" panose="020B0604020202020204" pitchFamily="34" charset="0"/>
              <a:cs typeface="Arial" panose="020B0604020202020204" pitchFamily="34" charset="0"/>
            </a:endParaRPr>
          </a:p>
        </p:txBody>
      </p:sp>
      <p:pic>
        <p:nvPicPr>
          <p:cNvPr id="14" name="图片 13">
            <a:extLst>
              <a:ext uri="{FF2B5EF4-FFF2-40B4-BE49-F238E27FC236}">
                <a16:creationId xmlns:a16="http://schemas.microsoft.com/office/drawing/2014/main" id="{625EB250-9C89-907C-2571-F654E40E3A02}"/>
              </a:ext>
            </a:extLst>
          </p:cNvPr>
          <p:cNvPicPr>
            <a:picLocks noChangeAspect="1"/>
          </p:cNvPicPr>
          <p:nvPr/>
        </p:nvPicPr>
        <p:blipFill>
          <a:blip r:embed="rId4"/>
          <a:stretch>
            <a:fillRect/>
          </a:stretch>
        </p:blipFill>
        <p:spPr>
          <a:xfrm>
            <a:off x="9788264" y="1958496"/>
            <a:ext cx="384327" cy="413333"/>
          </a:xfrm>
          <a:prstGeom prst="rect">
            <a:avLst/>
          </a:prstGeom>
        </p:spPr>
      </p:pic>
    </p:spTree>
    <p:extLst>
      <p:ext uri="{BB962C8B-B14F-4D97-AF65-F5344CB8AC3E}">
        <p14:creationId xmlns:p14="http://schemas.microsoft.com/office/powerpoint/2010/main" val="24883297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3"/>
          <a:stretch>
            <a:fillRect/>
          </a:stretch>
        </p:blipFill>
        <p:spPr>
          <a:xfrm>
            <a:off x="7080250" y="1623060"/>
            <a:ext cx="4721860" cy="3728720"/>
          </a:xfrm>
          <a:prstGeom prst="rect">
            <a:avLst/>
          </a:prstGeom>
        </p:spPr>
      </p:pic>
      <p:sp>
        <p:nvSpPr>
          <p:cNvPr id="6" name="TextBox 1"/>
          <p:cNvSpPr txBox="1"/>
          <p:nvPr/>
        </p:nvSpPr>
        <p:spPr>
          <a:xfrm>
            <a:off x="103121" y="42484"/>
            <a:ext cx="8255786" cy="584775"/>
          </a:xfrm>
          <a:prstGeom prst="rect">
            <a:avLst/>
          </a:prstGeom>
          <a:noFill/>
        </p:spPr>
        <p:txBody>
          <a:bodyPr wrap="none" rtlCol="0">
            <a:spAutoFit/>
          </a:bodyPr>
          <a:lstStyle/>
          <a:p>
            <a:pPr algn="l"/>
            <a:r>
              <a:rPr lang="en-US" sz="3200" b="1" dirty="0"/>
              <a:t>Additional physical information/constraints</a:t>
            </a:r>
          </a:p>
        </p:txBody>
      </p:sp>
      <p:sp>
        <p:nvSpPr>
          <p:cNvPr id="16" name="文本框 15"/>
          <p:cNvSpPr txBox="1"/>
          <p:nvPr/>
        </p:nvSpPr>
        <p:spPr>
          <a:xfrm>
            <a:off x="432435" y="5445760"/>
            <a:ext cx="11306810" cy="1200329"/>
          </a:xfrm>
          <a:prstGeom prst="rect">
            <a:avLst/>
          </a:prstGeom>
          <a:noFill/>
        </p:spPr>
        <p:txBody>
          <a:bodyPr wrap="square" rtlCol="0">
            <a:spAutoFit/>
          </a:bodyPr>
          <a:lstStyle/>
          <a:p>
            <a:pPr algn="ctr"/>
            <a:r>
              <a:rPr lang="en-US" altLang="zh-CN" dirty="0">
                <a:solidFill>
                  <a:srgbClr val="00B0F0"/>
                </a:solidFill>
                <a:latin typeface="Arial" panose="020B0604020202020204" pitchFamily="34" charset="0"/>
                <a:cs typeface="Arial" panose="020B0604020202020204" pitchFamily="34" charset="0"/>
              </a:rPr>
              <a:t>Chiral effective field theory</a:t>
            </a:r>
            <a:r>
              <a:rPr lang="en-US" altLang="zh-CN" dirty="0">
                <a:latin typeface="Arial" panose="020B0604020202020204" pitchFamily="34" charset="0"/>
                <a:cs typeface="Arial" panose="020B0604020202020204" pitchFamily="34" charset="0"/>
                <a:sym typeface="+mn-ea"/>
              </a:rPr>
              <a:t>: yields reliable EoS up to near the nuclear saturation density</a:t>
            </a:r>
            <a:r>
              <a:rPr lang="en-US" altLang="zh-CN" dirty="0">
                <a:latin typeface="Arial" panose="020B0604020202020204" pitchFamily="34" charset="0"/>
                <a:cs typeface="Arial" panose="020B0604020202020204" pitchFamily="34" charset="0"/>
              </a:rPr>
              <a:t> </a:t>
            </a:r>
            <a:r>
              <a:rPr lang="en-US" altLang="zh-CN" dirty="0">
                <a:latin typeface="Arial" panose="020B0604020202020204" pitchFamily="34" charset="0"/>
                <a:cs typeface="Arial" panose="020B0604020202020204" pitchFamily="34" charset="0"/>
                <a:sym typeface="+mn-ea"/>
              </a:rPr>
              <a:t>n</a:t>
            </a:r>
            <a:r>
              <a:rPr lang="en-US" altLang="zh-CN" baseline="-25000" dirty="0">
                <a:latin typeface="Arial" panose="020B0604020202020204" pitchFamily="34" charset="0"/>
                <a:cs typeface="Arial" panose="020B0604020202020204" pitchFamily="34" charset="0"/>
                <a:sym typeface="+mn-ea"/>
              </a:rPr>
              <a:t>s</a:t>
            </a:r>
            <a:endParaRPr lang="en-US" altLang="zh-CN" dirty="0">
              <a:latin typeface="Arial" panose="020B0604020202020204" pitchFamily="34" charset="0"/>
              <a:cs typeface="Arial" panose="020B0604020202020204" pitchFamily="34" charset="0"/>
            </a:endParaRPr>
          </a:p>
          <a:p>
            <a:pPr algn="ctr"/>
            <a:r>
              <a:rPr lang="en-US" altLang="zh-CN" dirty="0">
                <a:solidFill>
                  <a:srgbClr val="00B0F0"/>
                </a:solidFill>
                <a:latin typeface="Arial" panose="020B0604020202020204" pitchFamily="34" charset="0"/>
                <a:cs typeface="Arial" panose="020B0604020202020204" pitchFamily="34" charset="0"/>
              </a:rPr>
              <a:t>The boundary constraint from pQCD</a:t>
            </a:r>
            <a:r>
              <a:rPr lang="en-US" altLang="zh-CN" dirty="0">
                <a:latin typeface="Arial" panose="020B0604020202020204" pitchFamily="34" charset="0"/>
                <a:cs typeface="Arial" panose="020B0604020202020204" pitchFamily="34" charset="0"/>
              </a:rPr>
              <a:t>: valid at ultra-high densities, can be reasonably extrapolated to low densities, say 5-10n</a:t>
            </a:r>
            <a:r>
              <a:rPr lang="en-US" altLang="zh-CN" baseline="-25000" dirty="0">
                <a:latin typeface="Arial" panose="020B0604020202020204" pitchFamily="34" charset="0"/>
                <a:cs typeface="Arial" panose="020B0604020202020204" pitchFamily="34" charset="0"/>
              </a:rPr>
              <a:t>s</a:t>
            </a:r>
            <a:r>
              <a:rPr lang="en-US" altLang="zh-CN" dirty="0">
                <a:latin typeface="Arial" panose="020B0604020202020204" pitchFamily="34" charset="0"/>
                <a:cs typeface="Arial" panose="020B0604020202020204" pitchFamily="34" charset="0"/>
              </a:rPr>
              <a:t>, under the conditions of causality and microscopic stability (0≤c</a:t>
            </a:r>
            <a:r>
              <a:rPr lang="en-US" altLang="zh-CN" baseline="-25000" dirty="0">
                <a:latin typeface="Arial" panose="020B0604020202020204" pitchFamily="34" charset="0"/>
                <a:cs typeface="Arial" panose="020B0604020202020204" pitchFamily="34" charset="0"/>
              </a:rPr>
              <a:t>s</a:t>
            </a:r>
            <a:r>
              <a:rPr lang="en-US" altLang="zh-CN" baseline="30000" dirty="0">
                <a:latin typeface="Arial" panose="020B0604020202020204" pitchFamily="34" charset="0"/>
                <a:cs typeface="Arial" panose="020B0604020202020204" pitchFamily="34" charset="0"/>
              </a:rPr>
              <a:t>2</a:t>
            </a:r>
            <a:r>
              <a:rPr lang="en-US" altLang="zh-CN" dirty="0">
                <a:latin typeface="Arial" panose="020B0604020202020204" pitchFamily="34" charset="0"/>
                <a:cs typeface="Arial" panose="020B0604020202020204" pitchFamily="34" charset="0"/>
              </a:rPr>
              <a:t>≤1)</a:t>
            </a:r>
          </a:p>
          <a:p>
            <a:pPr algn="ctr"/>
            <a:r>
              <a:rPr lang="en-US" altLang="zh-CN" dirty="0">
                <a:latin typeface="Arial" panose="020B0604020202020204" pitchFamily="34" charset="0"/>
                <a:cs typeface="Arial" panose="020B0604020202020204" pitchFamily="34" charset="0"/>
              </a:rPr>
              <a:t>(Drischler et al. 2021 PRL; Gorda et al. 2022 PRL) </a:t>
            </a:r>
          </a:p>
        </p:txBody>
      </p:sp>
      <p:pic>
        <p:nvPicPr>
          <p:cNvPr id="10" name="图片 9"/>
          <p:cNvPicPr>
            <a:picLocks noChangeAspect="1"/>
          </p:cNvPicPr>
          <p:nvPr/>
        </p:nvPicPr>
        <p:blipFill>
          <a:blip r:embed="rId4"/>
          <a:stretch>
            <a:fillRect/>
          </a:stretch>
        </p:blipFill>
        <p:spPr>
          <a:xfrm>
            <a:off x="588010" y="2051685"/>
            <a:ext cx="3477895" cy="2633345"/>
          </a:xfrm>
          <a:prstGeom prst="rect">
            <a:avLst/>
          </a:prstGeom>
        </p:spPr>
      </p:pic>
      <p:pic>
        <p:nvPicPr>
          <p:cNvPr id="12" name="图片 11"/>
          <p:cNvPicPr>
            <a:picLocks noChangeAspect="1"/>
          </p:cNvPicPr>
          <p:nvPr/>
        </p:nvPicPr>
        <p:blipFill>
          <a:blip r:embed="rId5"/>
          <a:stretch>
            <a:fillRect/>
          </a:stretch>
        </p:blipFill>
        <p:spPr>
          <a:xfrm>
            <a:off x="489585" y="4798695"/>
            <a:ext cx="3277870" cy="552450"/>
          </a:xfrm>
          <a:prstGeom prst="rect">
            <a:avLst/>
          </a:prstGeom>
        </p:spPr>
      </p:pic>
      <p:pic>
        <p:nvPicPr>
          <p:cNvPr id="15" name="图片 14"/>
          <p:cNvPicPr>
            <a:picLocks noChangeAspect="1"/>
          </p:cNvPicPr>
          <p:nvPr/>
        </p:nvPicPr>
        <p:blipFill>
          <a:blip r:embed="rId6"/>
          <a:stretch>
            <a:fillRect/>
          </a:stretch>
        </p:blipFill>
        <p:spPr>
          <a:xfrm>
            <a:off x="432435" y="1566545"/>
            <a:ext cx="3364865" cy="314960"/>
          </a:xfrm>
          <a:prstGeom prst="rect">
            <a:avLst/>
          </a:prstGeom>
        </p:spPr>
      </p:pic>
      <p:pic>
        <p:nvPicPr>
          <p:cNvPr id="7" name="图片 6"/>
          <p:cNvPicPr>
            <a:picLocks noChangeAspect="1"/>
          </p:cNvPicPr>
          <p:nvPr/>
        </p:nvPicPr>
        <p:blipFill>
          <a:blip r:embed="rId7"/>
          <a:stretch>
            <a:fillRect/>
          </a:stretch>
        </p:blipFill>
        <p:spPr>
          <a:xfrm>
            <a:off x="4250361" y="1717914"/>
            <a:ext cx="2646116" cy="3049674"/>
          </a:xfrm>
          <a:prstGeom prst="rect">
            <a:avLst/>
          </a:prstGeom>
        </p:spPr>
      </p:pic>
      <p:sp>
        <p:nvSpPr>
          <p:cNvPr id="45" name="椭圆 35"/>
          <p:cNvSpPr/>
          <p:nvPr/>
        </p:nvSpPr>
        <p:spPr>
          <a:xfrm rot="2535273">
            <a:off x="5589905" y="2275205"/>
            <a:ext cx="589280" cy="1240790"/>
          </a:xfrm>
          <a:prstGeom prst="ellipse">
            <a:avLst/>
          </a:prstGeom>
          <a:noFill/>
          <a:ln w="63500">
            <a:solidFill>
              <a:srgbClr val="FF0000"/>
            </a:solidFill>
          </a:ln>
        </p:spPr>
        <p:style>
          <a:lnRef idx="2">
            <a:srgbClr val="5B9BD5">
              <a:shade val="50000"/>
            </a:srgbClr>
          </a:lnRef>
          <a:fillRef idx="1">
            <a:srgbClr val="5B9BD5"/>
          </a:fillRef>
          <a:effectRef idx="0">
            <a:srgbClr val="5B9BD5"/>
          </a:effectRef>
          <a:fontRef idx="minor">
            <a:sysClr val="window" lastClr="FFFFFF"/>
          </a:fontRef>
        </p:style>
        <p:txBody>
          <a:bodyPr rtlCol="0" anchor="ctr"/>
          <a:lstStyle/>
          <a:p>
            <a:pPr algn="ctr"/>
            <a:endParaRPr kumimoji="1" lang="zh-CN" altLang="en-US" dirty="0"/>
          </a:p>
        </p:txBody>
      </p:sp>
      <p:sp>
        <p:nvSpPr>
          <p:cNvPr id="24" name="椭圆 23"/>
          <p:cNvSpPr/>
          <p:nvPr/>
        </p:nvSpPr>
        <p:spPr>
          <a:xfrm>
            <a:off x="4624606" y="3571436"/>
            <a:ext cx="747874" cy="750796"/>
          </a:xfrm>
          <a:prstGeom prst="ellipse">
            <a:avLst/>
          </a:prstGeom>
          <a:noFill/>
          <a:ln w="63500">
            <a:solidFill>
              <a:srgbClr val="FF0000"/>
            </a:solidFill>
          </a:ln>
        </p:spPr>
        <p:style>
          <a:lnRef idx="2">
            <a:srgbClr val="5B9BD5">
              <a:shade val="50000"/>
            </a:srgbClr>
          </a:lnRef>
          <a:fillRef idx="1">
            <a:srgbClr val="5B9BD5"/>
          </a:fillRef>
          <a:effectRef idx="0">
            <a:srgbClr val="5B9BD5"/>
          </a:effectRef>
          <a:fontRef idx="minor">
            <a:sysClr val="window" lastClr="FFFFFF"/>
          </a:fontRef>
        </p:style>
        <p:txBody>
          <a:bodyPr rtlCol="0" anchor="ctr"/>
          <a:lstStyle/>
          <a:p>
            <a:pPr algn="ctr"/>
            <a:endParaRPr kumimoji="1" lang="zh-CN" altLang="en-US" dirty="0"/>
          </a:p>
        </p:txBody>
      </p:sp>
      <p:sp>
        <p:nvSpPr>
          <p:cNvPr id="37" name="椭圆 34"/>
          <p:cNvSpPr/>
          <p:nvPr/>
        </p:nvSpPr>
        <p:spPr>
          <a:xfrm>
            <a:off x="6184006" y="1620576"/>
            <a:ext cx="747874" cy="750796"/>
          </a:xfrm>
          <a:prstGeom prst="ellipse">
            <a:avLst/>
          </a:prstGeom>
          <a:noFill/>
          <a:ln w="63500">
            <a:solidFill>
              <a:srgbClr val="FF0000"/>
            </a:solidFill>
          </a:ln>
        </p:spPr>
        <p:style>
          <a:lnRef idx="2">
            <a:srgbClr val="5B9BD5">
              <a:shade val="50000"/>
            </a:srgbClr>
          </a:lnRef>
          <a:fillRef idx="1">
            <a:srgbClr val="5B9BD5"/>
          </a:fillRef>
          <a:effectRef idx="0">
            <a:srgbClr val="5B9BD5"/>
          </a:effectRef>
          <a:fontRef idx="minor">
            <a:sysClr val="window" lastClr="FFFFFF"/>
          </a:fontRef>
        </p:style>
        <p:txBody>
          <a:bodyPr rtlCol="0" anchor="ctr"/>
          <a:lstStyle/>
          <a:p>
            <a:pPr algn="ctr"/>
            <a:endParaRPr kumimoji="1" lang="zh-CN" altLang="en-US" dirty="0"/>
          </a:p>
        </p:txBody>
      </p:sp>
      <p:cxnSp>
        <p:nvCxnSpPr>
          <p:cNvPr id="48" name="直接箭头连接符 32"/>
          <p:cNvCxnSpPr/>
          <p:nvPr/>
        </p:nvCxnSpPr>
        <p:spPr>
          <a:xfrm>
            <a:off x="2580640" y="3970655"/>
            <a:ext cx="1829435" cy="0"/>
          </a:xfrm>
          <a:prstGeom prst="straightConnector1">
            <a:avLst/>
          </a:prstGeom>
          <a:ln w="114300">
            <a:solidFill>
              <a:srgbClr val="FF0000"/>
            </a:solidFill>
            <a:tailEnd type="triangle"/>
          </a:ln>
        </p:spPr>
        <p:style>
          <a:lnRef idx="1">
            <a:srgbClr val="5B9BD5"/>
          </a:lnRef>
          <a:fillRef idx="0">
            <a:srgbClr val="5B9BD5"/>
          </a:fillRef>
          <a:effectRef idx="0">
            <a:srgbClr val="5B9BD5"/>
          </a:effectRef>
          <a:fontRef idx="minor">
            <a:sysClr val="windowText" lastClr="000000"/>
          </a:fontRef>
        </p:style>
      </p:cxnSp>
      <p:cxnSp>
        <p:nvCxnSpPr>
          <p:cNvPr id="31" name="直接箭头连接符 32"/>
          <p:cNvCxnSpPr/>
          <p:nvPr/>
        </p:nvCxnSpPr>
        <p:spPr>
          <a:xfrm flipH="1">
            <a:off x="7080868" y="1881301"/>
            <a:ext cx="1324777" cy="0"/>
          </a:xfrm>
          <a:prstGeom prst="straightConnector1">
            <a:avLst/>
          </a:prstGeom>
          <a:ln w="1143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60" name="直接箭头连接符 32"/>
          <p:cNvCxnSpPr/>
          <p:nvPr/>
        </p:nvCxnSpPr>
        <p:spPr>
          <a:xfrm>
            <a:off x="5722620" y="1566545"/>
            <a:ext cx="0" cy="989965"/>
          </a:xfrm>
          <a:prstGeom prst="straightConnector1">
            <a:avLst/>
          </a:prstGeom>
          <a:ln w="1143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7" name="文本框 25"/>
          <p:cNvSpPr txBox="1"/>
          <p:nvPr/>
        </p:nvSpPr>
        <p:spPr>
          <a:xfrm>
            <a:off x="4950460" y="1179830"/>
            <a:ext cx="1495425" cy="398780"/>
          </a:xfrm>
          <a:prstGeom prst="rect">
            <a:avLst/>
          </a:prstGeom>
          <a:solidFill>
            <a:schemeClr val="accent6">
              <a:lumMod val="60000"/>
              <a:lumOff val="40000"/>
            </a:schemeClr>
          </a:solidFill>
        </p:spPr>
        <p:txBody>
          <a:bodyPr wrap="square" rtlCol="0">
            <a:spAutoFit/>
          </a:bodyPr>
          <a:lstStyle/>
          <a:p>
            <a:pPr algn="ctr"/>
            <a:r>
              <a:rPr kumimoji="1" lang="en-US" altLang="zh-CN" sz="2000" b="1" dirty="0">
                <a:solidFill>
                  <a:schemeClr val="tx2">
                    <a:lumMod val="75000"/>
                  </a:schemeClr>
                </a:solidFill>
                <a:latin typeface="SimHei" panose="02010609060101010101" pitchFamily="49" charset="-122"/>
                <a:ea typeface="SimHei" panose="02010609060101010101" pitchFamily="49" charset="-122"/>
              </a:rPr>
              <a:t>NS data</a:t>
            </a:r>
          </a:p>
        </p:txBody>
      </p:sp>
      <p:sp>
        <p:nvSpPr>
          <p:cNvPr id="5" name="文本框 4"/>
          <p:cNvSpPr txBox="1"/>
          <p:nvPr/>
        </p:nvSpPr>
        <p:spPr>
          <a:xfrm>
            <a:off x="8215630" y="1318895"/>
            <a:ext cx="888365" cy="398780"/>
          </a:xfrm>
          <a:prstGeom prst="rect">
            <a:avLst/>
          </a:prstGeom>
          <a:noFill/>
        </p:spPr>
        <p:txBody>
          <a:bodyPr wrap="none" rtlCol="0" anchor="t">
            <a:spAutoFit/>
          </a:bodyPr>
          <a:lstStyle/>
          <a:p>
            <a:r>
              <a:rPr lang="en-US" altLang="zh-CN" sz="2000" b="1" dirty="0">
                <a:solidFill>
                  <a:srgbClr val="FF0000"/>
                </a:solidFill>
                <a:latin typeface="Times New Roman Bold" panose="02020603050405020304" charset="0"/>
                <a:cs typeface="Times New Roman Bold" panose="02020603050405020304" charset="0"/>
                <a:sym typeface="+mn-ea"/>
              </a:rPr>
              <a:t>pQCD</a:t>
            </a:r>
          </a:p>
        </p:txBody>
      </p:sp>
      <p:sp>
        <p:nvSpPr>
          <p:cNvPr id="8" name="文本框 7"/>
          <p:cNvSpPr txBox="1"/>
          <p:nvPr/>
        </p:nvSpPr>
        <p:spPr>
          <a:xfrm>
            <a:off x="2580640" y="4185285"/>
            <a:ext cx="794385" cy="398780"/>
          </a:xfrm>
          <a:prstGeom prst="rect">
            <a:avLst/>
          </a:prstGeom>
          <a:noFill/>
        </p:spPr>
        <p:txBody>
          <a:bodyPr wrap="none" rtlCol="0" anchor="t">
            <a:spAutoFit/>
          </a:bodyPr>
          <a:lstStyle/>
          <a:p>
            <a:pPr algn="l"/>
            <a:r>
              <a:rPr lang="en-US" sz="2000" b="1" dirty="0">
                <a:solidFill>
                  <a:srgbClr val="FF0000"/>
                </a:solidFill>
                <a:latin typeface="Times New Roman Regular" panose="02020603050405020304" charset="0"/>
                <a:ea typeface="PingFang SC" panose="020B0400000000000000" charset="-122"/>
                <a:cs typeface="Times New Roman Regular" panose="02020603050405020304" charset="0"/>
                <a:sym typeface="+mn-ea"/>
              </a:rPr>
              <a:t>χEFT</a:t>
            </a:r>
            <a:endParaRPr lang="en-US" altLang="zh-CN" sz="2000" b="1" dirty="0">
              <a:solidFill>
                <a:srgbClr val="FF0000"/>
              </a:solidFill>
              <a:latin typeface="Times New Roman Regular" panose="02020603050405020304" charset="0"/>
              <a:ea typeface="PingFang SC" panose="020B0400000000000000" charset="-122"/>
              <a:cs typeface="Times New Roman Regular" panose="02020603050405020304" charset="0"/>
              <a:sym typeface="+mn-ea"/>
            </a:endParaRPr>
          </a:p>
        </p:txBody>
      </p:sp>
      <p:cxnSp>
        <p:nvCxnSpPr>
          <p:cNvPr id="2" name="直接连接符 1">
            <a:extLst>
              <a:ext uri="{FF2B5EF4-FFF2-40B4-BE49-F238E27FC236}">
                <a16:creationId xmlns:a16="http://schemas.microsoft.com/office/drawing/2014/main" id="{B51E9F45-8D13-8AA7-CBEB-B86A9E432314}"/>
              </a:ext>
            </a:extLst>
          </p:cNvPr>
          <p:cNvCxnSpPr>
            <a:cxnSpLocks/>
          </p:cNvCxnSpPr>
          <p:nvPr/>
        </p:nvCxnSpPr>
        <p:spPr>
          <a:xfrm>
            <a:off x="103121" y="700858"/>
            <a:ext cx="11985758" cy="0"/>
          </a:xfrm>
          <a:prstGeom prst="line">
            <a:avLst/>
          </a:prstGeom>
          <a:ln/>
        </p:spPr>
        <p:style>
          <a:lnRef idx="3">
            <a:schemeClr val="dk1"/>
          </a:lnRef>
          <a:fillRef idx="0">
            <a:schemeClr val="dk1"/>
          </a:fillRef>
          <a:effectRef idx="2">
            <a:schemeClr val="dk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p14:dur="0" advClick="0" advTm="0"/>
    </mc:Choice>
    <mc:Fallback xmlns="">
      <p:transition advClick="0" advTm="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706C5EEC-8C00-BD24-E6A4-E2186A60F46E}"/>
              </a:ext>
            </a:extLst>
          </p:cNvPr>
          <p:cNvPicPr>
            <a:picLocks noChangeAspect="1"/>
          </p:cNvPicPr>
          <p:nvPr/>
        </p:nvPicPr>
        <p:blipFill>
          <a:blip r:embed="rId2"/>
          <a:stretch>
            <a:fillRect/>
          </a:stretch>
        </p:blipFill>
        <p:spPr>
          <a:xfrm>
            <a:off x="862101" y="1172496"/>
            <a:ext cx="3103207" cy="2256504"/>
          </a:xfrm>
          <a:prstGeom prst="rect">
            <a:avLst/>
          </a:prstGeom>
        </p:spPr>
      </p:pic>
      <p:pic>
        <p:nvPicPr>
          <p:cNvPr id="3" name="图片 2">
            <a:extLst>
              <a:ext uri="{FF2B5EF4-FFF2-40B4-BE49-F238E27FC236}">
                <a16:creationId xmlns:a16="http://schemas.microsoft.com/office/drawing/2014/main" id="{78CFDAA2-0EC8-F618-D4FD-3EF215BC123D}"/>
              </a:ext>
            </a:extLst>
          </p:cNvPr>
          <p:cNvPicPr>
            <a:picLocks noChangeAspect="1"/>
          </p:cNvPicPr>
          <p:nvPr/>
        </p:nvPicPr>
        <p:blipFill>
          <a:blip r:embed="rId3"/>
          <a:stretch>
            <a:fillRect/>
          </a:stretch>
        </p:blipFill>
        <p:spPr>
          <a:xfrm>
            <a:off x="8727490" y="994317"/>
            <a:ext cx="2611708" cy="3269025"/>
          </a:xfrm>
          <a:prstGeom prst="rect">
            <a:avLst/>
          </a:prstGeom>
        </p:spPr>
      </p:pic>
      <p:pic>
        <p:nvPicPr>
          <p:cNvPr id="4" name="图片 3">
            <a:extLst>
              <a:ext uri="{FF2B5EF4-FFF2-40B4-BE49-F238E27FC236}">
                <a16:creationId xmlns:a16="http://schemas.microsoft.com/office/drawing/2014/main" id="{1FE8E0B1-4D75-AF40-4266-33ED6CC170E6}"/>
              </a:ext>
            </a:extLst>
          </p:cNvPr>
          <p:cNvPicPr>
            <a:picLocks noChangeAspect="1"/>
          </p:cNvPicPr>
          <p:nvPr/>
        </p:nvPicPr>
        <p:blipFill>
          <a:blip r:embed="rId4"/>
          <a:stretch>
            <a:fillRect/>
          </a:stretch>
        </p:blipFill>
        <p:spPr>
          <a:xfrm>
            <a:off x="8770537" y="4389889"/>
            <a:ext cx="2569357" cy="1988083"/>
          </a:xfrm>
          <a:prstGeom prst="rect">
            <a:avLst/>
          </a:prstGeom>
        </p:spPr>
      </p:pic>
      <p:sp>
        <p:nvSpPr>
          <p:cNvPr id="5" name="箭头: 右 4">
            <a:extLst>
              <a:ext uri="{FF2B5EF4-FFF2-40B4-BE49-F238E27FC236}">
                <a16:creationId xmlns:a16="http://schemas.microsoft.com/office/drawing/2014/main" id="{CE2E1388-553C-C086-A697-E25669F2125B}"/>
              </a:ext>
            </a:extLst>
          </p:cNvPr>
          <p:cNvSpPr/>
          <p:nvPr/>
        </p:nvSpPr>
        <p:spPr>
          <a:xfrm>
            <a:off x="4398632" y="1951675"/>
            <a:ext cx="3030279" cy="36682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a:extLst>
              <a:ext uri="{FF2B5EF4-FFF2-40B4-BE49-F238E27FC236}">
                <a16:creationId xmlns:a16="http://schemas.microsoft.com/office/drawing/2014/main" id="{8EA2DE44-ADA2-3085-B14A-59C2B3937A63}"/>
              </a:ext>
            </a:extLst>
          </p:cNvPr>
          <p:cNvSpPr txBox="1"/>
          <p:nvPr/>
        </p:nvSpPr>
        <p:spPr>
          <a:xfrm>
            <a:off x="4896692" y="1552423"/>
            <a:ext cx="2073349" cy="369332"/>
          </a:xfrm>
          <a:prstGeom prst="rect">
            <a:avLst/>
          </a:prstGeom>
          <a:noFill/>
        </p:spPr>
        <p:txBody>
          <a:bodyPr wrap="square" rtlCol="0">
            <a:spAutoFit/>
          </a:bodyPr>
          <a:lstStyle/>
          <a:p>
            <a:pPr algn="ctr"/>
            <a:r>
              <a:rPr lang="en-US" altLang="zh-CN" dirty="0">
                <a:latin typeface="Arial" panose="020B0604020202020204" pitchFamily="34" charset="0"/>
                <a:cs typeface="Arial" panose="020B0604020202020204" pitchFamily="34" charset="0"/>
              </a:rPr>
              <a:t>NS observation</a:t>
            </a:r>
            <a:endParaRPr lang="zh-CN" altLang="en-US" dirty="0">
              <a:latin typeface="Arial" panose="020B0604020202020204" pitchFamily="34" charset="0"/>
              <a:cs typeface="Arial" panose="020B0604020202020204" pitchFamily="34" charset="0"/>
            </a:endParaRPr>
          </a:p>
        </p:txBody>
      </p:sp>
      <p:sp>
        <p:nvSpPr>
          <p:cNvPr id="9" name="文本框 8">
            <a:extLst>
              <a:ext uri="{FF2B5EF4-FFF2-40B4-BE49-F238E27FC236}">
                <a16:creationId xmlns:a16="http://schemas.microsoft.com/office/drawing/2014/main" id="{B5C3FF11-9355-EC4A-0B4F-1D54DBDEA348}"/>
              </a:ext>
            </a:extLst>
          </p:cNvPr>
          <p:cNvSpPr txBox="1"/>
          <p:nvPr/>
        </p:nvSpPr>
        <p:spPr>
          <a:xfrm>
            <a:off x="5033861" y="2359574"/>
            <a:ext cx="2124278" cy="369332"/>
          </a:xfrm>
          <a:prstGeom prst="rect">
            <a:avLst/>
          </a:prstGeom>
          <a:noFill/>
        </p:spPr>
        <p:txBody>
          <a:bodyPr wrap="square">
            <a:spAutoFit/>
          </a:bodyPr>
          <a:lstStyle/>
          <a:p>
            <a:r>
              <a:rPr lang="en-US" altLang="zh-CN" dirty="0">
                <a:latin typeface="Arial" panose="020B0604020202020204" pitchFamily="34" charset="0"/>
                <a:cs typeface="Arial" panose="020B0604020202020204" pitchFamily="34" charset="0"/>
              </a:rPr>
              <a:t>Chiral EFT, </a:t>
            </a:r>
            <a:r>
              <a:rPr lang="en-US" altLang="zh-CN" dirty="0" err="1">
                <a:latin typeface="Arial" panose="020B0604020202020204" pitchFamily="34" charset="0"/>
                <a:cs typeface="Arial" panose="020B0604020202020204" pitchFamily="34" charset="0"/>
              </a:rPr>
              <a:t>pQCD</a:t>
            </a:r>
            <a:endParaRPr lang="zh-CN" altLang="en-US" dirty="0">
              <a:latin typeface="Arial" panose="020B0604020202020204" pitchFamily="34" charset="0"/>
              <a:cs typeface="Arial" panose="020B0604020202020204" pitchFamily="34" charset="0"/>
            </a:endParaRPr>
          </a:p>
        </p:txBody>
      </p:sp>
      <p:sp>
        <p:nvSpPr>
          <p:cNvPr id="11" name="文本框 10">
            <a:extLst>
              <a:ext uri="{FF2B5EF4-FFF2-40B4-BE49-F238E27FC236}">
                <a16:creationId xmlns:a16="http://schemas.microsoft.com/office/drawing/2014/main" id="{60DBD2D2-A238-F8E8-2146-5EF6B58E250B}"/>
              </a:ext>
            </a:extLst>
          </p:cNvPr>
          <p:cNvSpPr txBox="1"/>
          <p:nvPr/>
        </p:nvSpPr>
        <p:spPr>
          <a:xfrm>
            <a:off x="1260071" y="747081"/>
            <a:ext cx="2307265" cy="369332"/>
          </a:xfrm>
          <a:prstGeom prst="rect">
            <a:avLst/>
          </a:prstGeom>
          <a:noFill/>
        </p:spPr>
        <p:txBody>
          <a:bodyPr wrap="square" rtlCol="0">
            <a:spAutoFit/>
          </a:bodyPr>
          <a:lstStyle/>
          <a:p>
            <a:pPr algn="ctr"/>
            <a:r>
              <a:rPr lang="en-US" altLang="zh-CN" dirty="0">
                <a:latin typeface="Times New Roman" panose="02020603050405020304" pitchFamily="18" charset="0"/>
                <a:cs typeface="Times New Roman" panose="02020603050405020304" pitchFamily="18" charset="0"/>
              </a:rPr>
              <a:t>Prior</a:t>
            </a:r>
            <a:endParaRPr lang="zh-CN" altLang="en-US" dirty="0">
              <a:latin typeface="Times New Roman" panose="02020603050405020304" pitchFamily="18" charset="0"/>
              <a:cs typeface="Times New Roman" panose="02020603050405020304" pitchFamily="18" charset="0"/>
            </a:endParaRPr>
          </a:p>
        </p:txBody>
      </p:sp>
      <p:sp>
        <p:nvSpPr>
          <p:cNvPr id="13" name="文本框 12">
            <a:extLst>
              <a:ext uri="{FF2B5EF4-FFF2-40B4-BE49-F238E27FC236}">
                <a16:creationId xmlns:a16="http://schemas.microsoft.com/office/drawing/2014/main" id="{6B0B8D76-EC9A-E0D6-C700-6BFA2CB84A24}"/>
              </a:ext>
            </a:extLst>
          </p:cNvPr>
          <p:cNvSpPr txBox="1"/>
          <p:nvPr/>
        </p:nvSpPr>
        <p:spPr>
          <a:xfrm>
            <a:off x="9000732" y="700858"/>
            <a:ext cx="2307265" cy="369332"/>
          </a:xfrm>
          <a:prstGeom prst="rect">
            <a:avLst/>
          </a:prstGeom>
          <a:noFill/>
        </p:spPr>
        <p:txBody>
          <a:bodyPr wrap="square" rtlCol="0">
            <a:spAutoFit/>
          </a:bodyPr>
          <a:lstStyle/>
          <a:p>
            <a:pPr algn="ctr"/>
            <a:r>
              <a:rPr lang="en-US" altLang="zh-CN" dirty="0">
                <a:latin typeface="Arial" panose="020B0604020202020204" pitchFamily="34" charset="0"/>
                <a:cs typeface="Arial" panose="020B0604020202020204" pitchFamily="34" charset="0"/>
              </a:rPr>
              <a:t>Posterior</a:t>
            </a:r>
            <a:endParaRPr lang="zh-CN" altLang="en-US" dirty="0">
              <a:latin typeface="Arial" panose="020B0604020202020204" pitchFamily="34" charset="0"/>
              <a:cs typeface="Arial" panose="020B0604020202020204" pitchFamily="34" charset="0"/>
            </a:endParaRPr>
          </a:p>
        </p:txBody>
      </p:sp>
      <p:sp>
        <p:nvSpPr>
          <p:cNvPr id="18" name="文本框 17">
            <a:extLst>
              <a:ext uri="{FF2B5EF4-FFF2-40B4-BE49-F238E27FC236}">
                <a16:creationId xmlns:a16="http://schemas.microsoft.com/office/drawing/2014/main" id="{D4899734-D27F-BFE7-1243-A2054EAE23B0}"/>
              </a:ext>
            </a:extLst>
          </p:cNvPr>
          <p:cNvSpPr txBox="1"/>
          <p:nvPr/>
        </p:nvSpPr>
        <p:spPr>
          <a:xfrm>
            <a:off x="1736649" y="3828249"/>
            <a:ext cx="5396024" cy="1754326"/>
          </a:xfrm>
          <a:prstGeom prst="rect">
            <a:avLst/>
          </a:prstGeom>
          <a:noFill/>
        </p:spPr>
        <p:txBody>
          <a:bodyPr wrap="square" rtlCol="0">
            <a:spAutoFit/>
          </a:bodyPr>
          <a:lstStyle/>
          <a:p>
            <a:pPr marL="342900" indent="-342900">
              <a:buAutoNum type="arabicPeriod"/>
            </a:pPr>
            <a:r>
              <a:rPr lang="en-US" altLang="zh-CN" dirty="0">
                <a:latin typeface="Arial" panose="020B0604020202020204" pitchFamily="34" charset="0"/>
                <a:cs typeface="Arial" panose="020B0604020202020204" pitchFamily="34" charset="0"/>
              </a:rPr>
              <a:t>EOSs seems stiffer than </a:t>
            </a:r>
            <a:r>
              <a:rPr lang="en-US" altLang="zh-CN" dirty="0" err="1">
                <a:latin typeface="Arial" panose="020B0604020202020204" pitchFamily="34" charset="0"/>
                <a:cs typeface="Arial" panose="020B0604020202020204" pitchFamily="34" charset="0"/>
              </a:rPr>
              <a:t>ChiEFT</a:t>
            </a:r>
            <a:r>
              <a:rPr lang="en-US" altLang="zh-CN" dirty="0">
                <a:latin typeface="Arial" panose="020B0604020202020204" pitchFamily="34" charset="0"/>
                <a:cs typeface="Arial" panose="020B0604020202020204" pitchFamily="34" charset="0"/>
              </a:rPr>
              <a:t> calculation  in 1~2 n0, and peak generally presents in the posterior.</a:t>
            </a:r>
          </a:p>
          <a:p>
            <a:pPr marL="342900" indent="-342900">
              <a:buAutoNum type="arabicPeriod"/>
            </a:pPr>
            <a:endParaRPr lang="en-US" altLang="zh-CN" dirty="0">
              <a:solidFill>
                <a:schemeClr val="bg1"/>
              </a:solidFill>
              <a:latin typeface="Arial" panose="020B0604020202020204" pitchFamily="34" charset="0"/>
              <a:cs typeface="Arial" panose="020B0604020202020204" pitchFamily="34" charset="0"/>
            </a:endParaRPr>
          </a:p>
          <a:p>
            <a:pPr marL="342900" indent="-342900">
              <a:buAutoNum type="arabicPeriod"/>
            </a:pPr>
            <a:r>
              <a:rPr lang="en-US" altLang="zh-CN" dirty="0">
                <a:latin typeface="Arial" panose="020B0604020202020204" pitchFamily="34" charset="0"/>
                <a:cs typeface="Arial" panose="020B0604020202020204" pitchFamily="34" charset="0"/>
              </a:rPr>
              <a:t>EOS tends to be soft near the center of most massive NS. </a:t>
            </a:r>
          </a:p>
        </p:txBody>
      </p:sp>
      <p:sp>
        <p:nvSpPr>
          <p:cNvPr id="19" name="文本框 18">
            <a:extLst>
              <a:ext uri="{FF2B5EF4-FFF2-40B4-BE49-F238E27FC236}">
                <a16:creationId xmlns:a16="http://schemas.microsoft.com/office/drawing/2014/main" id="{1326BFEF-BA26-0836-29BC-451A25F89024}"/>
              </a:ext>
            </a:extLst>
          </p:cNvPr>
          <p:cNvSpPr txBox="1"/>
          <p:nvPr/>
        </p:nvSpPr>
        <p:spPr>
          <a:xfrm>
            <a:off x="1155701" y="6087864"/>
            <a:ext cx="9516139" cy="369332"/>
          </a:xfrm>
          <a:prstGeom prst="rect">
            <a:avLst/>
          </a:prstGeom>
          <a:noFill/>
        </p:spPr>
        <p:txBody>
          <a:bodyPr wrap="square">
            <a:spAutoFit/>
          </a:bodyPr>
          <a:lstStyle/>
          <a:p>
            <a:pPr algn="ctr">
              <a:spcBef>
                <a:spcPct val="0"/>
              </a:spcBef>
              <a:buFontTx/>
              <a:buNone/>
            </a:pPr>
            <a:r>
              <a:rPr lang="en-US" altLang="zh-CN" sz="1800" b="1" dirty="0">
                <a:latin typeface="Times New Roman Regular" panose="02020603050405020304" charset="0"/>
                <a:ea typeface="微软雅黑" panose="020B0503020204020204" charset="-122"/>
                <a:cs typeface="Times New Roman Regular" panose="02020603050405020304" charset="0"/>
              </a:rPr>
              <a:t>Han, Huang, Tang &amp; Fan, Science Bulletin 2023</a:t>
            </a:r>
            <a:endParaRPr lang="zh-CN" altLang="en-US" sz="1800" b="1" dirty="0">
              <a:latin typeface="Times New Roman Regular" panose="02020603050405020304" charset="0"/>
              <a:ea typeface="微软雅黑" panose="020B0503020204020204" charset="-122"/>
              <a:cs typeface="Times New Roman Regular" panose="02020603050405020304" charset="0"/>
            </a:endParaRPr>
          </a:p>
        </p:txBody>
      </p:sp>
      <p:cxnSp>
        <p:nvCxnSpPr>
          <p:cNvPr id="6" name="直接连接符 5">
            <a:extLst>
              <a:ext uri="{FF2B5EF4-FFF2-40B4-BE49-F238E27FC236}">
                <a16:creationId xmlns:a16="http://schemas.microsoft.com/office/drawing/2014/main" id="{7706056B-DB70-8CDC-91C0-54462E4B7C51}"/>
              </a:ext>
            </a:extLst>
          </p:cNvPr>
          <p:cNvCxnSpPr>
            <a:cxnSpLocks/>
          </p:cNvCxnSpPr>
          <p:nvPr/>
        </p:nvCxnSpPr>
        <p:spPr>
          <a:xfrm>
            <a:off x="103121" y="700858"/>
            <a:ext cx="11985758" cy="0"/>
          </a:xfrm>
          <a:prstGeom prst="line">
            <a:avLst/>
          </a:prstGeom>
          <a:ln/>
        </p:spPr>
        <p:style>
          <a:lnRef idx="3">
            <a:schemeClr val="dk1"/>
          </a:lnRef>
          <a:fillRef idx="0">
            <a:schemeClr val="dk1"/>
          </a:fillRef>
          <a:effectRef idx="2">
            <a:schemeClr val="dk1"/>
          </a:effectRef>
          <a:fontRef idx="minor">
            <a:schemeClr val="tx1"/>
          </a:fontRef>
        </p:style>
      </p:cxnSp>
      <p:sp>
        <p:nvSpPr>
          <p:cNvPr id="8" name="文本框 7">
            <a:extLst>
              <a:ext uri="{FF2B5EF4-FFF2-40B4-BE49-F238E27FC236}">
                <a16:creationId xmlns:a16="http://schemas.microsoft.com/office/drawing/2014/main" id="{F1DCE602-B625-E0D5-BE90-AFBDF8379D5E}"/>
              </a:ext>
            </a:extLst>
          </p:cNvPr>
          <p:cNvSpPr txBox="1"/>
          <p:nvPr/>
        </p:nvSpPr>
        <p:spPr>
          <a:xfrm>
            <a:off x="103121" y="76824"/>
            <a:ext cx="6340209" cy="584775"/>
          </a:xfrm>
          <a:prstGeom prst="rect">
            <a:avLst/>
          </a:prstGeom>
          <a:noFill/>
        </p:spPr>
        <p:txBody>
          <a:bodyPr wrap="square" rtlCol="0">
            <a:spAutoFit/>
          </a:bodyPr>
          <a:lstStyle/>
          <a:p>
            <a:pPr algn="l"/>
            <a:r>
              <a:rPr lang="en-US" altLang="zh-CN" sz="3200" b="1" dirty="0">
                <a:cs typeface="Times New Roman" panose="02020603050405020304" pitchFamily="18" charset="0"/>
              </a:rPr>
              <a:t>Peak structure in CS2</a:t>
            </a:r>
          </a:p>
        </p:txBody>
      </p:sp>
      <p:sp>
        <p:nvSpPr>
          <p:cNvPr id="10" name="矩形 9">
            <a:extLst>
              <a:ext uri="{FF2B5EF4-FFF2-40B4-BE49-F238E27FC236}">
                <a16:creationId xmlns:a16="http://schemas.microsoft.com/office/drawing/2014/main" id="{98B2A7BB-A3E6-CB1E-A183-38DEE7B49D92}"/>
              </a:ext>
            </a:extLst>
          </p:cNvPr>
          <p:cNvSpPr/>
          <p:nvPr/>
        </p:nvSpPr>
        <p:spPr>
          <a:xfrm>
            <a:off x="9871197" y="2536183"/>
            <a:ext cx="324293" cy="533571"/>
          </a:xfrm>
          <a:prstGeom prst="rect">
            <a:avLst/>
          </a:prstGeom>
          <a:noFill/>
          <a:ln>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cxnSp>
        <p:nvCxnSpPr>
          <p:cNvPr id="15" name="直接箭头连接符 14">
            <a:extLst>
              <a:ext uri="{FF2B5EF4-FFF2-40B4-BE49-F238E27FC236}">
                <a16:creationId xmlns:a16="http://schemas.microsoft.com/office/drawing/2014/main" id="{E44E7B6D-9BE2-4CF2-A1E4-9EEB0474254A}"/>
              </a:ext>
            </a:extLst>
          </p:cNvPr>
          <p:cNvCxnSpPr/>
          <p:nvPr/>
        </p:nvCxnSpPr>
        <p:spPr>
          <a:xfrm flipH="1" flipV="1">
            <a:off x="9526772" y="2429540"/>
            <a:ext cx="303028" cy="106643"/>
          </a:xfrm>
          <a:prstGeom prst="straightConnector1">
            <a:avLst/>
          </a:prstGeom>
          <a:ln>
            <a:solidFill>
              <a:srgbClr val="FF0000"/>
            </a:solidFill>
            <a:tailEnd type="triangle"/>
          </a:ln>
        </p:spPr>
        <p:style>
          <a:lnRef idx="1">
            <a:schemeClr val="accent2"/>
          </a:lnRef>
          <a:fillRef idx="0">
            <a:schemeClr val="accent2"/>
          </a:fillRef>
          <a:effectRef idx="0">
            <a:schemeClr val="accent2"/>
          </a:effectRef>
          <a:fontRef idx="minor">
            <a:schemeClr val="tx1"/>
          </a:fontRef>
        </p:style>
      </p:cxnSp>
      <p:sp>
        <p:nvSpPr>
          <p:cNvPr id="22" name="文本框 21">
            <a:extLst>
              <a:ext uri="{FF2B5EF4-FFF2-40B4-BE49-F238E27FC236}">
                <a16:creationId xmlns:a16="http://schemas.microsoft.com/office/drawing/2014/main" id="{67D941A8-8C3D-1776-8948-DD6577E8BCC6}"/>
              </a:ext>
            </a:extLst>
          </p:cNvPr>
          <p:cNvSpPr txBox="1"/>
          <p:nvPr/>
        </p:nvSpPr>
        <p:spPr>
          <a:xfrm>
            <a:off x="7826511" y="2116082"/>
            <a:ext cx="1901159" cy="646331"/>
          </a:xfrm>
          <a:prstGeom prst="rect">
            <a:avLst/>
          </a:prstGeom>
          <a:noFill/>
        </p:spPr>
        <p:txBody>
          <a:bodyPr wrap="square" rtlCol="0">
            <a:spAutoFit/>
          </a:bodyPr>
          <a:lstStyle/>
          <a:p>
            <a:pPr algn="ctr"/>
            <a:r>
              <a:rPr lang="en-US" altLang="zh-CN" dirty="0">
                <a:latin typeface="Arial" panose="020B0604020202020204" pitchFamily="34" charset="0"/>
                <a:cs typeface="Arial" panose="020B0604020202020204" pitchFamily="34" charset="0"/>
              </a:rPr>
              <a:t>Rapidly stiffening</a:t>
            </a:r>
            <a:endParaRPr lang="zh-CN" alt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730350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a:extLst>
              <a:ext uri="{FF2B5EF4-FFF2-40B4-BE49-F238E27FC236}">
                <a16:creationId xmlns:a16="http://schemas.microsoft.com/office/drawing/2014/main" id="{8C589A89-4499-FFF8-3B6F-2758AA5636E6}"/>
              </a:ext>
            </a:extLst>
          </p:cNvPr>
          <p:cNvPicPr>
            <a:picLocks noChangeAspect="1"/>
          </p:cNvPicPr>
          <p:nvPr/>
        </p:nvPicPr>
        <p:blipFill>
          <a:blip r:embed="rId2"/>
          <a:stretch>
            <a:fillRect/>
          </a:stretch>
        </p:blipFill>
        <p:spPr>
          <a:xfrm>
            <a:off x="8947297" y="3944318"/>
            <a:ext cx="3090452" cy="1391319"/>
          </a:xfrm>
          <a:prstGeom prst="rect">
            <a:avLst/>
          </a:prstGeom>
        </p:spPr>
      </p:pic>
      <p:cxnSp>
        <p:nvCxnSpPr>
          <p:cNvPr id="6" name="直接连接符 5">
            <a:extLst>
              <a:ext uri="{FF2B5EF4-FFF2-40B4-BE49-F238E27FC236}">
                <a16:creationId xmlns:a16="http://schemas.microsoft.com/office/drawing/2014/main" id="{7706056B-DB70-8CDC-91C0-54462E4B7C51}"/>
              </a:ext>
            </a:extLst>
          </p:cNvPr>
          <p:cNvCxnSpPr>
            <a:cxnSpLocks/>
          </p:cNvCxnSpPr>
          <p:nvPr/>
        </p:nvCxnSpPr>
        <p:spPr>
          <a:xfrm>
            <a:off x="103121" y="700858"/>
            <a:ext cx="11985758" cy="0"/>
          </a:xfrm>
          <a:prstGeom prst="line">
            <a:avLst/>
          </a:prstGeom>
          <a:ln/>
        </p:spPr>
        <p:style>
          <a:lnRef idx="3">
            <a:schemeClr val="dk1"/>
          </a:lnRef>
          <a:fillRef idx="0">
            <a:schemeClr val="dk1"/>
          </a:fillRef>
          <a:effectRef idx="2">
            <a:schemeClr val="dk1"/>
          </a:effectRef>
          <a:fontRef idx="minor">
            <a:schemeClr val="tx1"/>
          </a:fontRef>
        </p:style>
      </p:cxnSp>
      <p:sp>
        <p:nvSpPr>
          <p:cNvPr id="8" name="文本框 7">
            <a:extLst>
              <a:ext uri="{FF2B5EF4-FFF2-40B4-BE49-F238E27FC236}">
                <a16:creationId xmlns:a16="http://schemas.microsoft.com/office/drawing/2014/main" id="{F1DCE602-B625-E0D5-BE90-AFBDF8379D5E}"/>
              </a:ext>
            </a:extLst>
          </p:cNvPr>
          <p:cNvSpPr txBox="1"/>
          <p:nvPr/>
        </p:nvSpPr>
        <p:spPr>
          <a:xfrm>
            <a:off x="103121" y="76824"/>
            <a:ext cx="6340209" cy="584775"/>
          </a:xfrm>
          <a:prstGeom prst="rect">
            <a:avLst/>
          </a:prstGeom>
          <a:noFill/>
        </p:spPr>
        <p:txBody>
          <a:bodyPr wrap="square" rtlCol="0">
            <a:spAutoFit/>
          </a:bodyPr>
          <a:lstStyle/>
          <a:p>
            <a:pPr algn="l"/>
            <a:r>
              <a:rPr lang="en-US" altLang="zh-CN" sz="3200" b="1" dirty="0"/>
              <a:t>Quark matter inside NS</a:t>
            </a:r>
          </a:p>
        </p:txBody>
      </p:sp>
      <p:sp>
        <p:nvSpPr>
          <p:cNvPr id="10" name="文本框 9">
            <a:extLst>
              <a:ext uri="{FF2B5EF4-FFF2-40B4-BE49-F238E27FC236}">
                <a16:creationId xmlns:a16="http://schemas.microsoft.com/office/drawing/2014/main" id="{3BEC4518-968B-8C55-D88A-6341413C37EB}"/>
              </a:ext>
            </a:extLst>
          </p:cNvPr>
          <p:cNvSpPr txBox="1"/>
          <p:nvPr/>
        </p:nvSpPr>
        <p:spPr>
          <a:xfrm>
            <a:off x="1155701" y="6069270"/>
            <a:ext cx="9516139" cy="369332"/>
          </a:xfrm>
          <a:prstGeom prst="rect">
            <a:avLst/>
          </a:prstGeom>
          <a:noFill/>
        </p:spPr>
        <p:txBody>
          <a:bodyPr wrap="square">
            <a:spAutoFit/>
          </a:bodyPr>
          <a:lstStyle/>
          <a:p>
            <a:pPr algn="ctr">
              <a:spcBef>
                <a:spcPct val="0"/>
              </a:spcBef>
              <a:buFontTx/>
              <a:buNone/>
            </a:pPr>
            <a:r>
              <a:rPr lang="en-US" altLang="zh-CN" sz="1800" b="1" dirty="0">
                <a:latin typeface="Times New Roman Regular" panose="02020603050405020304" charset="0"/>
                <a:ea typeface="微软雅黑" panose="020B0503020204020204" charset="-122"/>
                <a:cs typeface="Times New Roman Regular" panose="02020603050405020304" charset="0"/>
              </a:rPr>
              <a:t>Han, Huang, Tang &amp; Fan, Science Bulletin 2023</a:t>
            </a:r>
            <a:endParaRPr lang="zh-CN" altLang="en-US" sz="1800" b="1" dirty="0">
              <a:latin typeface="Times New Roman Regular" panose="02020603050405020304" charset="0"/>
              <a:ea typeface="微软雅黑" panose="020B0503020204020204" charset="-122"/>
              <a:cs typeface="Times New Roman Regular" panose="02020603050405020304" charset="0"/>
            </a:endParaRPr>
          </a:p>
        </p:txBody>
      </p:sp>
      <p:pic>
        <p:nvPicPr>
          <p:cNvPr id="12" name="图片 11">
            <a:extLst>
              <a:ext uri="{FF2B5EF4-FFF2-40B4-BE49-F238E27FC236}">
                <a16:creationId xmlns:a16="http://schemas.microsoft.com/office/drawing/2014/main" id="{FC14B360-7898-6D7E-85CF-D5B3958E1CCF}"/>
              </a:ext>
            </a:extLst>
          </p:cNvPr>
          <p:cNvPicPr>
            <a:picLocks noChangeAspect="1"/>
          </p:cNvPicPr>
          <p:nvPr/>
        </p:nvPicPr>
        <p:blipFill>
          <a:blip r:embed="rId3"/>
          <a:stretch>
            <a:fillRect/>
          </a:stretch>
        </p:blipFill>
        <p:spPr>
          <a:xfrm>
            <a:off x="2424755" y="902849"/>
            <a:ext cx="6657340" cy="4964430"/>
          </a:xfrm>
          <a:prstGeom prst="rect">
            <a:avLst/>
          </a:prstGeom>
        </p:spPr>
      </p:pic>
      <p:pic>
        <p:nvPicPr>
          <p:cNvPr id="15" name="图片 14">
            <a:extLst>
              <a:ext uri="{FF2B5EF4-FFF2-40B4-BE49-F238E27FC236}">
                <a16:creationId xmlns:a16="http://schemas.microsoft.com/office/drawing/2014/main" id="{1E539D0D-5FB1-D873-F790-53B00EFBEE74}"/>
              </a:ext>
            </a:extLst>
          </p:cNvPr>
          <p:cNvPicPr>
            <a:picLocks noChangeAspect="1"/>
          </p:cNvPicPr>
          <p:nvPr/>
        </p:nvPicPr>
        <p:blipFill>
          <a:blip r:embed="rId4"/>
          <a:stretch>
            <a:fillRect/>
          </a:stretch>
        </p:blipFill>
        <p:spPr>
          <a:xfrm>
            <a:off x="9466905" y="5335637"/>
            <a:ext cx="1838325" cy="296545"/>
          </a:xfrm>
          <a:prstGeom prst="rect">
            <a:avLst/>
          </a:prstGeom>
        </p:spPr>
      </p:pic>
    </p:spTree>
    <p:extLst>
      <p:ext uri="{BB962C8B-B14F-4D97-AF65-F5344CB8AC3E}">
        <p14:creationId xmlns:p14="http://schemas.microsoft.com/office/powerpoint/2010/main" val="20814299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a:extLst>
              <a:ext uri="{FF2B5EF4-FFF2-40B4-BE49-F238E27FC236}">
                <a16:creationId xmlns:a16="http://schemas.microsoft.com/office/drawing/2014/main" id="{F8C277BE-1D22-9D5A-F0B9-6E4DA4538EC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60838" y="711618"/>
            <a:ext cx="3741290" cy="5611935"/>
          </a:xfrm>
          <a:prstGeom prst="rect">
            <a:avLst/>
          </a:prstGeom>
        </p:spPr>
      </p:pic>
      <p:cxnSp>
        <p:nvCxnSpPr>
          <p:cNvPr id="6" name="直接连接符 5">
            <a:extLst>
              <a:ext uri="{FF2B5EF4-FFF2-40B4-BE49-F238E27FC236}">
                <a16:creationId xmlns:a16="http://schemas.microsoft.com/office/drawing/2014/main" id="{7706056B-DB70-8CDC-91C0-54462E4B7C51}"/>
              </a:ext>
            </a:extLst>
          </p:cNvPr>
          <p:cNvCxnSpPr>
            <a:cxnSpLocks/>
          </p:cNvCxnSpPr>
          <p:nvPr/>
        </p:nvCxnSpPr>
        <p:spPr>
          <a:xfrm>
            <a:off x="103121" y="700858"/>
            <a:ext cx="11985758" cy="0"/>
          </a:xfrm>
          <a:prstGeom prst="line">
            <a:avLst/>
          </a:prstGeom>
          <a:ln/>
        </p:spPr>
        <p:style>
          <a:lnRef idx="3">
            <a:schemeClr val="dk1"/>
          </a:lnRef>
          <a:fillRef idx="0">
            <a:schemeClr val="dk1"/>
          </a:fillRef>
          <a:effectRef idx="2">
            <a:schemeClr val="dk1"/>
          </a:effectRef>
          <a:fontRef idx="minor">
            <a:schemeClr val="tx1"/>
          </a:fontRef>
        </p:style>
      </p:cxnSp>
      <p:sp>
        <p:nvSpPr>
          <p:cNvPr id="8" name="文本框 7">
            <a:extLst>
              <a:ext uri="{FF2B5EF4-FFF2-40B4-BE49-F238E27FC236}">
                <a16:creationId xmlns:a16="http://schemas.microsoft.com/office/drawing/2014/main" id="{F1DCE602-B625-E0D5-BE90-AFBDF8379D5E}"/>
              </a:ext>
            </a:extLst>
          </p:cNvPr>
          <p:cNvSpPr txBox="1"/>
          <p:nvPr/>
        </p:nvSpPr>
        <p:spPr>
          <a:xfrm>
            <a:off x="103121" y="76824"/>
            <a:ext cx="12024999" cy="538609"/>
          </a:xfrm>
          <a:prstGeom prst="rect">
            <a:avLst/>
          </a:prstGeom>
          <a:noFill/>
        </p:spPr>
        <p:txBody>
          <a:bodyPr wrap="square" rtlCol="0">
            <a:spAutoFit/>
          </a:bodyPr>
          <a:lstStyle/>
          <a:p>
            <a:pPr>
              <a:defRPr sz="2900" b="1">
                <a:solidFill>
                  <a:srgbClr val="141923"/>
                </a:solidFill>
                <a:latin typeface="Arial"/>
              </a:defRPr>
            </a:pPr>
            <a:r>
              <a:rPr lang="en-US" altLang="zh-CN" dirty="0"/>
              <a:t>Origin of the cs2 Structure: Peak &amp; Softening</a:t>
            </a:r>
          </a:p>
        </p:txBody>
      </p:sp>
      <p:sp>
        <p:nvSpPr>
          <p:cNvPr id="23" name="箭头: 下 22">
            <a:extLst>
              <a:ext uri="{FF2B5EF4-FFF2-40B4-BE49-F238E27FC236}">
                <a16:creationId xmlns:a16="http://schemas.microsoft.com/office/drawing/2014/main" id="{A97ABE91-22F0-D574-AE74-03A4FFAD88E4}"/>
              </a:ext>
            </a:extLst>
          </p:cNvPr>
          <p:cNvSpPr/>
          <p:nvPr/>
        </p:nvSpPr>
        <p:spPr>
          <a:xfrm>
            <a:off x="8612372" y="2307265"/>
            <a:ext cx="329610" cy="563526"/>
          </a:xfrm>
          <a:prstGeom prst="downArrow">
            <a:avLst/>
          </a:prstGeom>
          <a:solidFill>
            <a:srgbClr val="0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F0000"/>
              </a:solidFill>
            </a:endParaRPr>
          </a:p>
        </p:txBody>
      </p:sp>
      <p:sp>
        <p:nvSpPr>
          <p:cNvPr id="24" name="箭头: 下 23">
            <a:extLst>
              <a:ext uri="{FF2B5EF4-FFF2-40B4-BE49-F238E27FC236}">
                <a16:creationId xmlns:a16="http://schemas.microsoft.com/office/drawing/2014/main" id="{2C0F3D32-D0B4-5A03-B927-4872527C5A23}"/>
              </a:ext>
            </a:extLst>
          </p:cNvPr>
          <p:cNvSpPr/>
          <p:nvPr/>
        </p:nvSpPr>
        <p:spPr>
          <a:xfrm rot="10800000">
            <a:off x="8612372" y="4160874"/>
            <a:ext cx="329610" cy="563526"/>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 name="文本框 1">
            <a:extLst>
              <a:ext uri="{FF2B5EF4-FFF2-40B4-BE49-F238E27FC236}">
                <a16:creationId xmlns:a16="http://schemas.microsoft.com/office/drawing/2014/main" id="{707D74C5-7BFC-1224-D0BE-AAD3FF9190BB}"/>
              </a:ext>
            </a:extLst>
          </p:cNvPr>
          <p:cNvSpPr txBox="1"/>
          <p:nvPr/>
        </p:nvSpPr>
        <p:spPr>
          <a:xfrm>
            <a:off x="377456" y="997414"/>
            <a:ext cx="6225363" cy="7017306"/>
          </a:xfrm>
          <a:prstGeom prst="rect">
            <a:avLst/>
          </a:prstGeom>
          <a:noFill/>
        </p:spPr>
        <p:txBody>
          <a:bodyPr wrap="square" rtlCol="0">
            <a:spAutoFit/>
          </a:bodyPr>
          <a:lstStyle/>
          <a:p>
            <a:r>
              <a:rPr lang="en-US" altLang="zh-CN" dirty="0">
                <a:latin typeface="Arial" panose="020B0604020202020204" pitchFamily="34" charset="0"/>
                <a:cs typeface="Arial" panose="020B0604020202020204" pitchFamily="34" charset="0"/>
              </a:rPr>
              <a:t>The sound speed profile is not </a:t>
            </a:r>
            <a:r>
              <a:rPr lang="en-US" altLang="zh-CN" b="1" i="0" dirty="0">
                <a:solidFill>
                  <a:srgbClr val="101214"/>
                </a:solidFill>
                <a:effectLst/>
                <a:latin typeface="Arial" panose="020B0604020202020204" pitchFamily="34" charset="0"/>
                <a:cs typeface="Arial" panose="020B0604020202020204" pitchFamily="34" charset="0"/>
              </a:rPr>
              <a:t>arbitrarily.</a:t>
            </a:r>
          </a:p>
          <a:p>
            <a:endParaRPr lang="en-US" altLang="zh-CN" b="1" dirty="0">
              <a:solidFill>
                <a:srgbClr val="101214"/>
              </a:solidFill>
              <a:latin typeface="Arial" panose="020B0604020202020204" pitchFamily="34" charset="0"/>
              <a:cs typeface="Arial" panose="020B0604020202020204" pitchFamily="34" charset="0"/>
            </a:endParaRPr>
          </a:p>
          <a:p>
            <a:endParaRPr lang="en-US" altLang="zh-CN" b="1" i="0" dirty="0">
              <a:solidFill>
                <a:srgbClr val="101214"/>
              </a:solidFill>
              <a:effectLst/>
              <a:latin typeface="Arial" panose="020B0604020202020204" pitchFamily="34" charset="0"/>
              <a:cs typeface="Arial" panose="020B0604020202020204" pitchFamily="34" charset="0"/>
            </a:endParaRPr>
          </a:p>
          <a:p>
            <a:endParaRPr lang="en-US" altLang="zh-CN" b="1" dirty="0">
              <a:solidFill>
                <a:srgbClr val="101214"/>
              </a:solidFill>
              <a:latin typeface="Arial" panose="020B0604020202020204" pitchFamily="34" charset="0"/>
              <a:cs typeface="Arial" panose="020B0604020202020204" pitchFamily="34" charset="0"/>
            </a:endParaRPr>
          </a:p>
          <a:p>
            <a:endParaRPr lang="en-US" altLang="zh-CN" b="1" i="0" dirty="0">
              <a:solidFill>
                <a:srgbClr val="101214"/>
              </a:solidFill>
              <a:effectLst/>
              <a:latin typeface="Arial" panose="020B0604020202020204" pitchFamily="34" charset="0"/>
              <a:cs typeface="Arial" panose="020B0604020202020204" pitchFamily="34" charset="0"/>
            </a:endParaRPr>
          </a:p>
          <a:p>
            <a:endParaRPr lang="en-US" altLang="zh-CN" b="1" dirty="0">
              <a:solidFill>
                <a:srgbClr val="101214"/>
              </a:solidFill>
              <a:latin typeface="Arial" panose="020B0604020202020204" pitchFamily="34" charset="0"/>
              <a:cs typeface="Arial" panose="020B0604020202020204" pitchFamily="34" charset="0"/>
            </a:endParaRPr>
          </a:p>
          <a:p>
            <a:endParaRPr lang="en-US" altLang="zh-CN" b="1" i="0" dirty="0">
              <a:solidFill>
                <a:srgbClr val="101214"/>
              </a:solidFill>
              <a:effectLst/>
              <a:latin typeface="Arial" panose="020B0604020202020204" pitchFamily="34" charset="0"/>
              <a:cs typeface="Arial" panose="020B0604020202020204" pitchFamily="34" charset="0"/>
            </a:endParaRPr>
          </a:p>
          <a:p>
            <a:r>
              <a:rPr lang="en-US" altLang="zh-CN" dirty="0">
                <a:solidFill>
                  <a:srgbClr val="101214"/>
                </a:solidFill>
                <a:latin typeface="Arial" panose="020B0604020202020204" pitchFamily="34" charset="0"/>
                <a:cs typeface="Arial" panose="020B0604020202020204" pitchFamily="34" charset="0"/>
              </a:rPr>
              <a:t>A=0 (green dashed):</a:t>
            </a:r>
            <a:r>
              <a:rPr lang="en-US" altLang="zh-CN" b="1" dirty="0">
                <a:solidFill>
                  <a:srgbClr val="101214"/>
                </a:solidFill>
                <a:latin typeface="Arial" panose="020B0604020202020204" pitchFamily="34" charset="0"/>
                <a:cs typeface="Arial" panose="020B0604020202020204" pitchFamily="34" charset="0"/>
              </a:rPr>
              <a:t> </a:t>
            </a:r>
            <a:r>
              <a:rPr lang="en-US" altLang="zh-CN" dirty="0">
                <a:solidFill>
                  <a:srgbClr val="101214"/>
                </a:solidFill>
                <a:latin typeface="Arial" panose="020B0604020202020204" pitchFamily="34" charset="0"/>
                <a:cs typeface="Arial" panose="020B0604020202020204" pitchFamily="34" charset="0"/>
              </a:rPr>
              <a:t>A standard interpolation.   </a:t>
            </a:r>
          </a:p>
          <a:p>
            <a:endParaRPr lang="en-US" altLang="zh-CN" dirty="0">
              <a:solidFill>
                <a:srgbClr val="101214"/>
              </a:solidFill>
              <a:latin typeface="Arial" panose="020B0604020202020204" pitchFamily="34" charset="0"/>
              <a:cs typeface="Arial" panose="020B0604020202020204" pitchFamily="34" charset="0"/>
            </a:endParaRPr>
          </a:p>
          <a:p>
            <a:r>
              <a:rPr lang="en-US" altLang="zh-CN" dirty="0">
                <a:solidFill>
                  <a:srgbClr val="101214"/>
                </a:solidFill>
                <a:latin typeface="Arial" panose="020B0604020202020204" pitchFamily="34" charset="0"/>
                <a:cs typeface="Arial" panose="020B0604020202020204" pitchFamily="34" charset="0"/>
              </a:rPr>
              <a:t>A &lt; 0, (blue): The EOS is initially softer than the standard interpolation, requiring a rapid stiffening near the high-density end.</a:t>
            </a:r>
          </a:p>
          <a:p>
            <a:endParaRPr lang="en-US" altLang="zh-CN" dirty="0">
              <a:solidFill>
                <a:srgbClr val="101214"/>
              </a:solidFill>
              <a:latin typeface="Arial" panose="020B0604020202020204" pitchFamily="34" charset="0"/>
              <a:cs typeface="Arial" panose="020B0604020202020204" pitchFamily="34" charset="0"/>
            </a:endParaRPr>
          </a:p>
          <a:p>
            <a:r>
              <a:rPr lang="en-US" altLang="zh-CN" dirty="0">
                <a:solidFill>
                  <a:srgbClr val="101214"/>
                </a:solidFill>
                <a:latin typeface="Arial" panose="020B0604020202020204" pitchFamily="34" charset="0"/>
                <a:cs typeface="Arial" panose="020B0604020202020204" pitchFamily="34" charset="0"/>
              </a:rPr>
              <a:t>A &gt; 0, (red): The EOS exhibits pronounced early stiffening, followed by a much softer state to meet the final pressure target.</a:t>
            </a:r>
          </a:p>
          <a:p>
            <a:endParaRPr lang="en-US" altLang="zh-CN" dirty="0">
              <a:solidFill>
                <a:srgbClr val="101214"/>
              </a:solidFill>
              <a:latin typeface="Arial" panose="020B0604020202020204" pitchFamily="34" charset="0"/>
              <a:cs typeface="Arial" panose="020B0604020202020204" pitchFamily="34" charset="0"/>
            </a:endParaRPr>
          </a:p>
          <a:p>
            <a:endParaRPr lang="en-US" altLang="zh-CN" dirty="0">
              <a:solidFill>
                <a:srgbClr val="101214"/>
              </a:solidFill>
              <a:latin typeface="Arial" panose="020B0604020202020204" pitchFamily="34" charset="0"/>
              <a:cs typeface="Arial" panose="020B0604020202020204" pitchFamily="34" charset="0"/>
            </a:endParaRPr>
          </a:p>
          <a:p>
            <a:endParaRPr lang="en-US" altLang="zh-CN" b="1" i="0" dirty="0">
              <a:solidFill>
                <a:srgbClr val="101214"/>
              </a:solidFill>
              <a:effectLst/>
              <a:latin typeface="Arial" panose="020B0604020202020204" pitchFamily="34" charset="0"/>
              <a:cs typeface="Arial" panose="020B0604020202020204" pitchFamily="34" charset="0"/>
            </a:endParaRPr>
          </a:p>
          <a:p>
            <a:endParaRPr lang="en-US" altLang="zh-CN" b="1" dirty="0">
              <a:solidFill>
                <a:srgbClr val="101214"/>
              </a:solidFill>
              <a:latin typeface="Arial" panose="020B0604020202020204" pitchFamily="34" charset="0"/>
              <a:cs typeface="Arial" panose="020B0604020202020204" pitchFamily="34" charset="0"/>
            </a:endParaRPr>
          </a:p>
          <a:p>
            <a:endParaRPr lang="en-US" altLang="zh-CN" b="1" i="0" dirty="0">
              <a:solidFill>
                <a:srgbClr val="101214"/>
              </a:solidFill>
              <a:effectLst/>
              <a:latin typeface="Arial" panose="020B0604020202020204" pitchFamily="34" charset="0"/>
              <a:cs typeface="Arial" panose="020B0604020202020204" pitchFamily="34" charset="0"/>
            </a:endParaRPr>
          </a:p>
          <a:p>
            <a:endParaRPr lang="en-US" altLang="zh-CN" b="1" dirty="0">
              <a:solidFill>
                <a:srgbClr val="101214"/>
              </a:solidFill>
              <a:latin typeface="Arial" panose="020B0604020202020204" pitchFamily="34" charset="0"/>
              <a:cs typeface="Arial" panose="020B0604020202020204" pitchFamily="34" charset="0"/>
            </a:endParaRPr>
          </a:p>
          <a:p>
            <a:endParaRPr lang="en-US" altLang="zh-CN" b="1" i="0" dirty="0">
              <a:solidFill>
                <a:srgbClr val="101214"/>
              </a:solidFill>
              <a:effectLst/>
              <a:latin typeface="Arial" panose="020B0604020202020204" pitchFamily="34" charset="0"/>
              <a:cs typeface="Arial" panose="020B0604020202020204" pitchFamily="34" charset="0"/>
            </a:endParaRPr>
          </a:p>
          <a:p>
            <a:endParaRPr lang="en-US" altLang="zh-CN" b="1" i="0" dirty="0">
              <a:solidFill>
                <a:srgbClr val="101214"/>
              </a:solidFill>
              <a:effectLst/>
              <a:latin typeface="Arial" panose="020B0604020202020204" pitchFamily="34" charset="0"/>
              <a:cs typeface="Arial" panose="020B0604020202020204" pitchFamily="34" charset="0"/>
            </a:endParaRPr>
          </a:p>
          <a:p>
            <a:endParaRPr lang="en-US" altLang="zh-CN" b="1" dirty="0">
              <a:solidFill>
                <a:srgbClr val="101214"/>
              </a:solidFill>
              <a:latin typeface="Arial" panose="020B0604020202020204" pitchFamily="34" charset="0"/>
              <a:cs typeface="Arial" panose="020B0604020202020204" pitchFamily="34" charset="0"/>
            </a:endParaRPr>
          </a:p>
        </p:txBody>
      </p:sp>
      <p:graphicFrame>
        <p:nvGraphicFramePr>
          <p:cNvPr id="3" name="对象 2">
            <a:extLst>
              <a:ext uri="{FF2B5EF4-FFF2-40B4-BE49-F238E27FC236}">
                <a16:creationId xmlns:a16="http://schemas.microsoft.com/office/drawing/2014/main" id="{BEB792E5-55F6-8F78-FD1B-210913314947}"/>
              </a:ext>
            </a:extLst>
          </p:cNvPr>
          <p:cNvGraphicFramePr>
            <a:graphicFrameLocks noChangeAspect="1"/>
          </p:cNvGraphicFramePr>
          <p:nvPr>
            <p:extLst>
              <p:ext uri="{D42A27DB-BD31-4B8C-83A1-F6EECF244321}">
                <p14:modId xmlns:p14="http://schemas.microsoft.com/office/powerpoint/2010/main" val="4182497974"/>
              </p:ext>
            </p:extLst>
          </p:nvPr>
        </p:nvGraphicFramePr>
        <p:xfrm>
          <a:off x="4610100" y="2743200"/>
          <a:ext cx="914400" cy="198438"/>
        </p:xfrm>
        <a:graphic>
          <a:graphicData uri="http://schemas.openxmlformats.org/presentationml/2006/ole">
            <mc:AlternateContent xmlns:mc="http://schemas.openxmlformats.org/markup-compatibility/2006">
              <mc:Choice xmlns:v="urn:schemas-microsoft-com:vml" Requires="v">
                <p:oleObj name="Equation" r:id="rId3" imgW="914400" imgH="198720" progId="Equation.DSMT4">
                  <p:embed/>
                </p:oleObj>
              </mc:Choice>
              <mc:Fallback>
                <p:oleObj name="Equation" r:id="rId3" imgW="914400" imgH="198720" progId="Equation.DSMT4">
                  <p:embed/>
                  <p:pic>
                    <p:nvPicPr>
                      <p:cNvPr id="0" name=""/>
                      <p:cNvPicPr/>
                      <p:nvPr/>
                    </p:nvPicPr>
                    <p:blipFill>
                      <a:blip r:embed="rId4"/>
                      <a:stretch>
                        <a:fillRect/>
                      </a:stretch>
                    </p:blipFill>
                    <p:spPr>
                      <a:xfrm>
                        <a:off x="4610100" y="2743200"/>
                        <a:ext cx="914400" cy="198438"/>
                      </a:xfrm>
                      <a:prstGeom prst="rect">
                        <a:avLst/>
                      </a:prstGeom>
                    </p:spPr>
                  </p:pic>
                </p:oleObj>
              </mc:Fallback>
            </mc:AlternateContent>
          </a:graphicData>
        </a:graphic>
      </p:graphicFrame>
      <p:pic>
        <p:nvPicPr>
          <p:cNvPr id="4" name="图片 3">
            <a:extLst>
              <a:ext uri="{FF2B5EF4-FFF2-40B4-BE49-F238E27FC236}">
                <a16:creationId xmlns:a16="http://schemas.microsoft.com/office/drawing/2014/main" id="{97F8EF67-E9A5-D1D8-F9AA-ED4A263BCDFB}"/>
              </a:ext>
            </a:extLst>
          </p:cNvPr>
          <p:cNvPicPr>
            <a:picLocks noChangeAspect="1"/>
          </p:cNvPicPr>
          <p:nvPr/>
        </p:nvPicPr>
        <p:blipFill>
          <a:blip r:embed="rId5"/>
          <a:stretch>
            <a:fillRect/>
          </a:stretch>
        </p:blipFill>
        <p:spPr>
          <a:xfrm>
            <a:off x="1013298" y="1447933"/>
            <a:ext cx="5200000" cy="704762"/>
          </a:xfrm>
          <a:prstGeom prst="rect">
            <a:avLst/>
          </a:prstGeom>
        </p:spPr>
      </p:pic>
      <p:pic>
        <p:nvPicPr>
          <p:cNvPr id="7" name="图片 6">
            <a:extLst>
              <a:ext uri="{FF2B5EF4-FFF2-40B4-BE49-F238E27FC236}">
                <a16:creationId xmlns:a16="http://schemas.microsoft.com/office/drawing/2014/main" id="{2757A721-5158-5192-67CB-92B1DE8D3E13}"/>
              </a:ext>
            </a:extLst>
          </p:cNvPr>
          <p:cNvPicPr>
            <a:picLocks noChangeAspect="1"/>
          </p:cNvPicPr>
          <p:nvPr/>
        </p:nvPicPr>
        <p:blipFill>
          <a:blip r:embed="rId6"/>
          <a:stretch>
            <a:fillRect/>
          </a:stretch>
        </p:blipFill>
        <p:spPr>
          <a:xfrm>
            <a:off x="1340394" y="2075102"/>
            <a:ext cx="2407582" cy="524557"/>
          </a:xfrm>
          <a:prstGeom prst="rect">
            <a:avLst/>
          </a:prstGeom>
        </p:spPr>
      </p:pic>
      <p:pic>
        <p:nvPicPr>
          <p:cNvPr id="10" name="图片 9">
            <a:extLst>
              <a:ext uri="{FF2B5EF4-FFF2-40B4-BE49-F238E27FC236}">
                <a16:creationId xmlns:a16="http://schemas.microsoft.com/office/drawing/2014/main" id="{593D5A21-A021-95DD-4A18-51AA3926937B}"/>
              </a:ext>
            </a:extLst>
          </p:cNvPr>
          <p:cNvPicPr>
            <a:picLocks noChangeAspect="1"/>
          </p:cNvPicPr>
          <p:nvPr/>
        </p:nvPicPr>
        <p:blipFill>
          <a:blip r:embed="rId7"/>
          <a:stretch>
            <a:fillRect/>
          </a:stretch>
        </p:blipFill>
        <p:spPr>
          <a:xfrm>
            <a:off x="3748862" y="2037273"/>
            <a:ext cx="2147057" cy="805146"/>
          </a:xfrm>
          <a:prstGeom prst="rect">
            <a:avLst/>
          </a:prstGeom>
        </p:spPr>
      </p:pic>
      <p:sp>
        <p:nvSpPr>
          <p:cNvPr id="12" name="椭圆 11">
            <a:extLst>
              <a:ext uri="{FF2B5EF4-FFF2-40B4-BE49-F238E27FC236}">
                <a16:creationId xmlns:a16="http://schemas.microsoft.com/office/drawing/2014/main" id="{FAFF2E44-2C5C-BB53-C032-52C22B6FBB29}"/>
              </a:ext>
            </a:extLst>
          </p:cNvPr>
          <p:cNvSpPr/>
          <p:nvPr/>
        </p:nvSpPr>
        <p:spPr>
          <a:xfrm>
            <a:off x="8490098" y="2941638"/>
            <a:ext cx="531628" cy="1151897"/>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5662522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0584" y="73152"/>
            <a:ext cx="11430000" cy="446276"/>
          </a:xfrm>
          <a:prstGeom prst="rect">
            <a:avLst/>
          </a:prstGeom>
          <a:noFill/>
        </p:spPr>
        <p:txBody>
          <a:bodyPr wrap="square" lIns="0" tIns="0" rIns="0" bIns="0">
            <a:spAutoFit/>
          </a:bodyPr>
          <a:lstStyle/>
          <a:p>
            <a:pPr>
              <a:defRPr sz="2900" b="1">
                <a:solidFill>
                  <a:srgbClr val="141923"/>
                </a:solidFill>
                <a:latin typeface="Arial"/>
              </a:defRPr>
            </a:pPr>
            <a:r>
              <a:rPr dirty="0"/>
              <a:t>Origin of the cs2 Structure: Peak &amp; Softening</a:t>
            </a:r>
          </a:p>
        </p:txBody>
      </p:sp>
      <p:cxnSp>
        <p:nvCxnSpPr>
          <p:cNvPr id="3" name="Connector 2"/>
          <p:cNvCxnSpPr/>
          <p:nvPr/>
        </p:nvCxnSpPr>
        <p:spPr>
          <a:xfrm>
            <a:off x="100584" y="704088"/>
            <a:ext cx="11987784" cy="0"/>
          </a:xfrm>
          <a:prstGeom prst="line">
            <a:avLst/>
          </a:prstGeom>
          <a:ln w="15240">
            <a:solidFill>
              <a:srgbClr val="C8CDD7"/>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20040" y="960120"/>
            <a:ext cx="5852160" cy="4647426"/>
          </a:xfrm>
          <a:prstGeom prst="rect">
            <a:avLst/>
          </a:prstGeom>
          <a:noFill/>
        </p:spPr>
        <p:txBody>
          <a:bodyPr wrap="square" lIns="0" tIns="0" rIns="0" bIns="0">
            <a:spAutoFit/>
          </a:bodyPr>
          <a:lstStyle/>
          <a:p>
            <a:pPr>
              <a:spcAft>
                <a:spcPts val="800"/>
              </a:spcAft>
              <a:defRPr sz="1700" b="1">
                <a:solidFill>
                  <a:srgbClr val="184C78"/>
                </a:solidFill>
                <a:latin typeface="Arial"/>
              </a:defRPr>
            </a:pPr>
            <a:r>
              <a:rPr sz="1600" dirty="0"/>
              <a:t>Coupled Boundary Mechanics</a:t>
            </a:r>
          </a:p>
          <a:p>
            <a:pPr>
              <a:spcAft>
                <a:spcPts val="700"/>
              </a:spcAft>
            </a:pPr>
            <a:r>
              <a:rPr sz="1600" b="1" dirty="0">
                <a:solidFill>
                  <a:srgbClr val="141923"/>
                </a:solidFill>
                <a:latin typeface="Arial"/>
              </a:rPr>
              <a:t>• Astrophysical Demand (A &gt; 0): </a:t>
            </a:r>
            <a:r>
              <a:rPr sz="1600" dirty="0">
                <a:solidFill>
                  <a:srgbClr val="232832"/>
                </a:solidFill>
                <a:latin typeface="Arial"/>
              </a:rPr>
              <a:t>To support 2.0 M_⊙ pulsars (J0740+6620) with a soft low-density hadronic EOS (GW170817 Λ₁.₄ ≤ 580), dense matter MUST stiffen rapidly at 2–4 n₀ (cs² &gt; 1/3, peak ~ 0.6–0.7).</a:t>
            </a:r>
          </a:p>
          <a:p>
            <a:pPr>
              <a:spcAft>
                <a:spcPts val="700"/>
              </a:spcAft>
            </a:pPr>
            <a:r>
              <a:rPr sz="1600" b="1" dirty="0">
                <a:solidFill>
                  <a:srgbClr val="141923"/>
                </a:solidFill>
                <a:latin typeface="Arial"/>
              </a:rPr>
              <a:t>• Thermodynamic Accumulation: </a:t>
            </a:r>
            <a:r>
              <a:rPr sz="1600" dirty="0">
                <a:solidFill>
                  <a:srgbClr val="232832"/>
                </a:solidFill>
                <a:latin typeface="Arial"/>
              </a:rPr>
              <a:t>dϵ/</a:t>
            </a:r>
            <a:r>
              <a:rPr sz="1600" dirty="0" err="1">
                <a:solidFill>
                  <a:srgbClr val="232832"/>
                </a:solidFill>
                <a:latin typeface="Arial"/>
              </a:rPr>
              <a:t>dn</a:t>
            </a:r>
            <a:r>
              <a:rPr sz="1600" dirty="0">
                <a:solidFill>
                  <a:srgbClr val="232832"/>
                </a:solidFill>
                <a:latin typeface="Arial"/>
              </a:rPr>
              <a:t> = (ϵ + P)/n  ⟹  ϵ accumulates as the integral of pressure. Early high pressure builds up energy density ϵ at an accelerated rate</a:t>
            </a:r>
            <a:r>
              <a:rPr lang="en-US" sz="1600" dirty="0">
                <a:solidFill>
                  <a:srgbClr val="232832"/>
                </a:solidFill>
                <a:latin typeface="Arial"/>
              </a:rPr>
              <a:t>.</a:t>
            </a:r>
            <a:endParaRPr sz="1600" dirty="0">
              <a:solidFill>
                <a:srgbClr val="232832"/>
              </a:solidFill>
              <a:latin typeface="Arial"/>
            </a:endParaRPr>
          </a:p>
          <a:p>
            <a:pPr>
              <a:spcAft>
                <a:spcPts val="700"/>
              </a:spcAft>
            </a:pPr>
            <a:r>
              <a:rPr sz="1600" b="1" dirty="0">
                <a:solidFill>
                  <a:srgbClr val="141923"/>
                </a:solidFill>
                <a:latin typeface="Arial"/>
              </a:rPr>
              <a:t>• Microscopic </a:t>
            </a:r>
            <a:r>
              <a:rPr sz="1600" b="1" dirty="0" err="1">
                <a:solidFill>
                  <a:srgbClr val="141923"/>
                </a:solidFill>
                <a:latin typeface="Arial"/>
              </a:rPr>
              <a:t>pQCD</a:t>
            </a:r>
            <a:r>
              <a:rPr sz="1600" b="1" dirty="0">
                <a:solidFill>
                  <a:srgbClr val="141923"/>
                </a:solidFill>
                <a:latin typeface="Arial"/>
              </a:rPr>
              <a:t> Limit: </a:t>
            </a:r>
            <a:r>
              <a:rPr sz="1600" dirty="0">
                <a:solidFill>
                  <a:srgbClr val="232832"/>
                </a:solidFill>
                <a:latin typeface="Arial"/>
              </a:rPr>
              <a:t>At high density (</a:t>
            </a:r>
            <a:r>
              <a:rPr sz="1600" dirty="0" err="1">
                <a:solidFill>
                  <a:srgbClr val="232832"/>
                </a:solidFill>
                <a:latin typeface="Arial"/>
              </a:rPr>
              <a:t>μ_B</a:t>
            </a:r>
            <a:r>
              <a:rPr sz="1600" dirty="0">
                <a:solidFill>
                  <a:srgbClr val="232832"/>
                </a:solidFill>
                <a:latin typeface="Arial"/>
              </a:rPr>
              <a:t> = 2.6 GeV, ~</a:t>
            </a:r>
            <a:r>
              <a:rPr lang="en-US" sz="1600" dirty="0">
                <a:solidFill>
                  <a:srgbClr val="232832"/>
                </a:solidFill>
                <a:latin typeface="Arial"/>
              </a:rPr>
              <a:t>4</a:t>
            </a:r>
            <a:r>
              <a:rPr sz="1600" dirty="0">
                <a:solidFill>
                  <a:srgbClr val="232832"/>
                </a:solidFill>
                <a:latin typeface="Arial"/>
              </a:rPr>
              <a:t>0 n₀), matter becomes conformally soft (cs² → 1/3) with exact endpoint (</a:t>
            </a:r>
            <a:r>
              <a:rPr sz="1600" dirty="0" err="1">
                <a:solidFill>
                  <a:srgbClr val="232832"/>
                </a:solidFill>
                <a:latin typeface="Arial"/>
              </a:rPr>
              <a:t>P</a:t>
            </a:r>
            <a:r>
              <a:rPr lang="en-US" sz="1600" dirty="0" err="1">
                <a:solidFill>
                  <a:srgbClr val="232832"/>
                </a:solidFill>
                <a:latin typeface="Arial"/>
              </a:rPr>
              <a:t>_</a:t>
            </a:r>
            <a:r>
              <a:rPr sz="1600" dirty="0" err="1">
                <a:solidFill>
                  <a:srgbClr val="232832"/>
                </a:solidFill>
                <a:latin typeface="Arial"/>
              </a:rPr>
              <a:t>pQCD</a:t>
            </a:r>
            <a:r>
              <a:rPr sz="1600" dirty="0">
                <a:solidFill>
                  <a:srgbClr val="232832"/>
                </a:solidFill>
                <a:latin typeface="Arial"/>
              </a:rPr>
              <a:t>, ϵ</a:t>
            </a:r>
            <a:r>
              <a:rPr lang="en-US" sz="1600" dirty="0">
                <a:solidFill>
                  <a:srgbClr val="232832"/>
                </a:solidFill>
                <a:latin typeface="Arial"/>
              </a:rPr>
              <a:t>_</a:t>
            </a:r>
            <a:r>
              <a:rPr sz="1600" dirty="0" err="1">
                <a:solidFill>
                  <a:srgbClr val="232832"/>
                </a:solidFill>
                <a:latin typeface="Arial"/>
              </a:rPr>
              <a:t>pQCD</a:t>
            </a:r>
            <a:r>
              <a:rPr sz="1600" dirty="0">
                <a:solidFill>
                  <a:srgbClr val="232832"/>
                </a:solidFill>
                <a:latin typeface="Arial"/>
              </a:rPr>
              <a:t>).</a:t>
            </a:r>
          </a:p>
          <a:p>
            <a:pPr>
              <a:spcAft>
                <a:spcPts val="700"/>
              </a:spcAft>
            </a:pPr>
            <a:r>
              <a:rPr sz="1600" b="1" dirty="0">
                <a:solidFill>
                  <a:srgbClr val="141923"/>
                </a:solidFill>
                <a:latin typeface="Arial"/>
              </a:rPr>
              <a:t>• Compulsory Softening: </a:t>
            </a:r>
            <a:r>
              <a:rPr sz="1600" dirty="0">
                <a:solidFill>
                  <a:srgbClr val="232832"/>
                </a:solidFill>
                <a:latin typeface="Arial"/>
              </a:rPr>
              <a:t>If intermediate stiffening persisted, ϵ would drastically overshoot ϵ</a:t>
            </a:r>
            <a:r>
              <a:rPr lang="en-US" sz="1600" dirty="0">
                <a:solidFill>
                  <a:srgbClr val="232832"/>
                </a:solidFill>
                <a:latin typeface="Arial"/>
              </a:rPr>
              <a:t>_</a:t>
            </a:r>
            <a:r>
              <a:rPr sz="1600" dirty="0" err="1">
                <a:solidFill>
                  <a:srgbClr val="232832"/>
                </a:solidFill>
                <a:latin typeface="Arial"/>
              </a:rPr>
              <a:t>pQCD</a:t>
            </a:r>
            <a:r>
              <a:rPr sz="1600" dirty="0">
                <a:solidFill>
                  <a:srgbClr val="232832"/>
                </a:solidFill>
                <a:latin typeface="Arial"/>
              </a:rPr>
              <a:t> (A &gt; 0). To match </a:t>
            </a:r>
            <a:r>
              <a:rPr sz="1600" dirty="0" err="1">
                <a:solidFill>
                  <a:srgbClr val="232832"/>
                </a:solidFill>
                <a:latin typeface="Arial"/>
              </a:rPr>
              <a:t>pQCD</a:t>
            </a:r>
            <a:r>
              <a:rPr sz="1600" dirty="0">
                <a:solidFill>
                  <a:srgbClr val="232832"/>
                </a:solidFill>
                <a:latin typeface="Arial"/>
              </a:rPr>
              <a:t>, early stiffening MUST be followed by extended softening</a:t>
            </a:r>
            <a:r>
              <a:rPr lang="en-US" sz="1600" dirty="0">
                <a:solidFill>
                  <a:srgbClr val="232832"/>
                </a:solidFill>
                <a:latin typeface="Arial"/>
              </a:rPr>
              <a:t>!</a:t>
            </a:r>
            <a:endParaRPr sz="1600" dirty="0">
              <a:solidFill>
                <a:srgbClr val="232832"/>
              </a:solidFill>
              <a:latin typeface="Arial"/>
            </a:endParaRPr>
          </a:p>
          <a:p>
            <a:pPr>
              <a:spcAft>
                <a:spcPts val="700"/>
              </a:spcAft>
            </a:pPr>
            <a:r>
              <a:rPr sz="1600" b="1" dirty="0">
                <a:solidFill>
                  <a:srgbClr val="141923"/>
                </a:solidFill>
                <a:latin typeface="Arial"/>
              </a:rPr>
              <a:t>• Unified Mechanism: </a:t>
            </a:r>
            <a:r>
              <a:rPr sz="1600" dirty="0">
                <a:solidFill>
                  <a:srgbClr val="232832"/>
                </a:solidFill>
                <a:latin typeface="Arial"/>
              </a:rPr>
              <a:t>The peak and subsequent softening are a thermodynamic necessity reconciling 2 M_⊙ support with </a:t>
            </a:r>
            <a:r>
              <a:rPr sz="1600" dirty="0" err="1">
                <a:solidFill>
                  <a:srgbClr val="232832"/>
                </a:solidFill>
                <a:latin typeface="Arial"/>
              </a:rPr>
              <a:t>pQCD</a:t>
            </a:r>
            <a:r>
              <a:rPr sz="1600" dirty="0">
                <a:solidFill>
                  <a:srgbClr val="232832"/>
                </a:solidFill>
                <a:latin typeface="Arial"/>
              </a:rPr>
              <a:t> asymptotic freedom.</a:t>
            </a:r>
          </a:p>
        </p:txBody>
      </p:sp>
      <p:pic>
        <p:nvPicPr>
          <p:cNvPr id="5" name="Picture 4" descr="page_10_img_00_Im7.png"/>
          <p:cNvPicPr>
            <a:picLocks noChangeAspect="1"/>
          </p:cNvPicPr>
          <p:nvPr/>
        </p:nvPicPr>
        <p:blipFill>
          <a:blip r:embed="rId2"/>
          <a:stretch>
            <a:fillRect/>
          </a:stretch>
        </p:blipFill>
        <p:spPr>
          <a:xfrm>
            <a:off x="7391400" y="960120"/>
            <a:ext cx="3596640" cy="5394960"/>
          </a:xfrm>
          <a:prstGeom prst="rect">
            <a:avLst/>
          </a:prstGeom>
        </p:spPr>
      </p:pic>
    </p:spTree>
    <p:extLst>
      <p:ext uri="{BB962C8B-B14F-4D97-AF65-F5344CB8AC3E}">
        <p14:creationId xmlns:p14="http://schemas.microsoft.com/office/powerpoint/2010/main" val="10337302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C2516AB6-119D-9B8B-16A9-0879EA966396}"/>
              </a:ext>
            </a:extLst>
          </p:cNvPr>
          <p:cNvPicPr>
            <a:picLocks noChangeAspect="1"/>
          </p:cNvPicPr>
          <p:nvPr/>
        </p:nvPicPr>
        <p:blipFill>
          <a:blip r:embed="rId2"/>
          <a:stretch>
            <a:fillRect/>
          </a:stretch>
        </p:blipFill>
        <p:spPr>
          <a:xfrm>
            <a:off x="1035916" y="4874739"/>
            <a:ext cx="4236617" cy="1229652"/>
          </a:xfrm>
          <a:prstGeom prst="rect">
            <a:avLst/>
          </a:prstGeom>
        </p:spPr>
      </p:pic>
      <p:sp>
        <p:nvSpPr>
          <p:cNvPr id="2" name="TextBox 1"/>
          <p:cNvSpPr txBox="1"/>
          <p:nvPr/>
        </p:nvSpPr>
        <p:spPr>
          <a:xfrm>
            <a:off x="100584" y="73152"/>
            <a:ext cx="11430000" cy="492443"/>
          </a:xfrm>
          <a:prstGeom prst="rect">
            <a:avLst/>
          </a:prstGeom>
          <a:noFill/>
        </p:spPr>
        <p:txBody>
          <a:bodyPr wrap="square" lIns="0" tIns="0" rIns="0" bIns="0">
            <a:spAutoFit/>
          </a:bodyPr>
          <a:lstStyle/>
          <a:p>
            <a:pPr>
              <a:defRPr sz="3200" b="1">
                <a:solidFill>
                  <a:srgbClr val="141923"/>
                </a:solidFill>
                <a:latin typeface="Arial"/>
              </a:defRPr>
            </a:pPr>
            <a:r>
              <a:rPr dirty="0"/>
              <a:t>Action-Optimized Construction</a:t>
            </a:r>
          </a:p>
        </p:txBody>
      </p:sp>
      <p:cxnSp>
        <p:nvCxnSpPr>
          <p:cNvPr id="3" name="Connector 2"/>
          <p:cNvCxnSpPr/>
          <p:nvPr/>
        </p:nvCxnSpPr>
        <p:spPr>
          <a:xfrm>
            <a:off x="100584" y="704088"/>
            <a:ext cx="11987784" cy="0"/>
          </a:xfrm>
          <a:prstGeom prst="line">
            <a:avLst/>
          </a:prstGeom>
          <a:ln w="15240">
            <a:solidFill>
              <a:srgbClr val="C8CDD7"/>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20040" y="960120"/>
            <a:ext cx="5760720" cy="4529445"/>
          </a:xfrm>
          <a:prstGeom prst="rect">
            <a:avLst/>
          </a:prstGeom>
          <a:noFill/>
        </p:spPr>
        <p:txBody>
          <a:bodyPr wrap="square" lIns="0" tIns="0" rIns="0" bIns="0">
            <a:spAutoFit/>
          </a:bodyPr>
          <a:lstStyle/>
          <a:p>
            <a:pPr>
              <a:spcAft>
                <a:spcPts val="800"/>
              </a:spcAft>
              <a:defRPr sz="1700" b="1">
                <a:solidFill>
                  <a:srgbClr val="184C78"/>
                </a:solidFill>
                <a:latin typeface="Arial"/>
              </a:defRPr>
            </a:pPr>
            <a:r>
              <a:rPr dirty="0">
                <a:latin typeface="Arial" panose="020B0604020202020204" pitchFamily="34" charset="0"/>
                <a:cs typeface="Arial" panose="020B0604020202020204" pitchFamily="34" charset="0"/>
              </a:rPr>
              <a:t>Huang, Tang, &amp; Fan (</a:t>
            </a:r>
            <a:r>
              <a:rPr lang="en-US" dirty="0" err="1">
                <a:latin typeface="Arial" panose="020B0604020202020204" pitchFamily="34" charset="0"/>
                <a:cs typeface="Arial" panose="020B0604020202020204" pitchFamily="34" charset="0"/>
              </a:rPr>
              <a:t>arxiv</a:t>
            </a:r>
            <a:r>
              <a:rPr lang="en-US" dirty="0">
                <a:latin typeface="Arial" panose="020B0604020202020204" pitchFamily="34" charset="0"/>
                <a:cs typeface="Arial" panose="020B0604020202020204" pitchFamily="34" charset="0"/>
              </a:rPr>
              <a:t>: </a:t>
            </a:r>
            <a:r>
              <a:rPr lang="en-US" altLang="zh-CN" b="0" i="0" dirty="0">
                <a:solidFill>
                  <a:srgbClr val="0050B3"/>
                </a:solidFill>
                <a:effectLst/>
                <a:latin typeface="Arial" panose="020B0604020202020204" pitchFamily="34" charset="0"/>
                <a:cs typeface="Arial" panose="020B0604020202020204" pitchFamily="34" charset="0"/>
                <a:hlinkClick r:id="rId3"/>
              </a:rPr>
              <a:t>2605.08584</a:t>
            </a:r>
            <a:r>
              <a:rPr dirty="0">
                <a:latin typeface="Arial" panose="020B0604020202020204" pitchFamily="34" charset="0"/>
                <a:cs typeface="Arial" panose="020B0604020202020204" pitchFamily="34" charset="0"/>
              </a:rPr>
              <a:t>)</a:t>
            </a:r>
          </a:p>
          <a:p>
            <a:pPr>
              <a:spcAft>
                <a:spcPts val="700"/>
              </a:spcAft>
            </a:pPr>
            <a:r>
              <a:rPr sz="1600" b="1" dirty="0">
                <a:solidFill>
                  <a:srgbClr val="141923"/>
                </a:solidFill>
                <a:latin typeface="Arial"/>
              </a:rPr>
              <a:t>• Non-Local Boundary Dilemma: </a:t>
            </a:r>
            <a:r>
              <a:rPr sz="1600" dirty="0">
                <a:solidFill>
                  <a:srgbClr val="232832"/>
                </a:solidFill>
                <a:latin typeface="Arial"/>
              </a:rPr>
              <a:t>Both P and ϵ at high density are non-local path integrals of cs²(n). Unconstrained random sampling has vanishing probability to match both endpoints simultaneously.</a:t>
            </a:r>
          </a:p>
          <a:p>
            <a:pPr>
              <a:spcAft>
                <a:spcPts val="700"/>
              </a:spcAft>
            </a:pPr>
            <a:r>
              <a:rPr sz="1600" b="1" dirty="0">
                <a:solidFill>
                  <a:srgbClr val="141923"/>
                </a:solidFill>
                <a:latin typeface="Arial"/>
              </a:rPr>
              <a:t>• Transverse Residual R(n): </a:t>
            </a:r>
            <a:r>
              <a:rPr sz="1600" dirty="0">
                <a:solidFill>
                  <a:srgbClr val="232832"/>
                </a:solidFill>
                <a:latin typeface="Arial"/>
              </a:rPr>
              <a:t>R(n) ≈ [ (P - </a:t>
            </a:r>
            <a:r>
              <a:rPr sz="1600" dirty="0" err="1">
                <a:solidFill>
                  <a:srgbClr val="232832"/>
                </a:solidFill>
                <a:latin typeface="Arial"/>
              </a:rPr>
              <a:t>Ptar</a:t>
            </a:r>
            <a:r>
              <a:rPr sz="1600" dirty="0">
                <a:solidFill>
                  <a:srgbClr val="232832"/>
                </a:solidFill>
                <a:latin typeface="Arial"/>
              </a:rPr>
              <a:t>) - cs,tar² (ϵ - ϵtar) ] / </a:t>
            </a:r>
            <a:r>
              <a:rPr sz="1600" dirty="0" err="1">
                <a:solidFill>
                  <a:srgbClr val="232832"/>
                </a:solidFill>
                <a:latin typeface="Arial"/>
              </a:rPr>
              <a:t>Phigh</a:t>
            </a:r>
            <a:r>
              <a:rPr sz="1600" dirty="0">
                <a:solidFill>
                  <a:srgbClr val="232832"/>
                </a:solidFill>
                <a:latin typeface="Arial"/>
              </a:rPr>
              <a:t>.
• R &gt; 0 ⟹ cs,rem² &lt; 0 (Instability</a:t>
            </a:r>
            <a:r>
              <a:rPr lang="en-US" sz="1600" dirty="0">
                <a:solidFill>
                  <a:srgbClr val="232832"/>
                </a:solidFill>
                <a:latin typeface="Arial"/>
              </a:rPr>
              <a:t>.</a:t>
            </a:r>
            <a:r>
              <a:rPr sz="1600" dirty="0">
                <a:solidFill>
                  <a:srgbClr val="232832"/>
                </a:solidFill>
                <a:latin typeface="Arial"/>
              </a:rPr>
              <a:t>)
• R &lt; 0 ⟹ cs,rem² &gt; 1 (Causality Violation</a:t>
            </a:r>
            <a:r>
              <a:rPr lang="en-US" sz="1600" dirty="0">
                <a:solidFill>
                  <a:srgbClr val="232832"/>
                </a:solidFill>
                <a:latin typeface="Arial"/>
              </a:rPr>
              <a:t>.</a:t>
            </a:r>
            <a:r>
              <a:rPr sz="1600" dirty="0">
                <a:solidFill>
                  <a:srgbClr val="232832"/>
                </a:solidFill>
                <a:latin typeface="Arial"/>
              </a:rPr>
              <a:t>)
⟹ cs,tar² is the unique causal and stable reference</a:t>
            </a:r>
            <a:r>
              <a:rPr lang="en-US" sz="1600" dirty="0">
                <a:solidFill>
                  <a:srgbClr val="232832"/>
                </a:solidFill>
                <a:latin typeface="Arial"/>
              </a:rPr>
              <a:t>.</a:t>
            </a:r>
            <a:endParaRPr sz="1600" dirty="0">
              <a:solidFill>
                <a:srgbClr val="232832"/>
              </a:solidFill>
              <a:latin typeface="Arial"/>
            </a:endParaRPr>
          </a:p>
          <a:p>
            <a:pPr>
              <a:spcAft>
                <a:spcPts val="700"/>
              </a:spcAft>
            </a:pPr>
            <a:r>
              <a:rPr sz="1600" b="1" dirty="0">
                <a:solidFill>
                  <a:srgbClr val="141923"/>
                </a:solidFill>
                <a:latin typeface="Arial"/>
              </a:rPr>
              <a:t>• Arc-Length Type Action S</a:t>
            </a:r>
            <a:r>
              <a:rPr lang="en-US" sz="1600" b="1" dirty="0">
                <a:solidFill>
                  <a:srgbClr val="141923"/>
                </a:solidFill>
                <a:latin typeface="Arial"/>
              </a:rPr>
              <a:t>: </a:t>
            </a:r>
            <a:r>
              <a:rPr sz="1600" dirty="0">
                <a:solidFill>
                  <a:srgbClr val="232832"/>
                </a:solidFill>
                <a:latin typeface="Arial"/>
              </a:rPr>
              <a:t>S = ∫ [ Ṙ²(n) + Ω² R²(n) ]^(1/2) </a:t>
            </a:r>
            <a:r>
              <a:rPr sz="1600" dirty="0" err="1">
                <a:solidFill>
                  <a:srgbClr val="232832"/>
                </a:solidFill>
                <a:latin typeface="Arial"/>
              </a:rPr>
              <a:t>dn</a:t>
            </a:r>
            <a:r>
              <a:rPr sz="1600" dirty="0">
                <a:solidFill>
                  <a:srgbClr val="232832"/>
                </a:solidFill>
                <a:latin typeface="Arial"/>
              </a:rPr>
              <a:t>,   Ω = 2π / (</a:t>
            </a:r>
            <a:r>
              <a:rPr sz="1600" dirty="0" err="1">
                <a:solidFill>
                  <a:srgbClr val="232832"/>
                </a:solidFill>
                <a:latin typeface="Arial"/>
              </a:rPr>
              <a:t>nhigh</a:t>
            </a:r>
            <a:r>
              <a:rPr sz="1600" dirty="0">
                <a:solidFill>
                  <a:srgbClr val="232832"/>
                </a:solidFill>
                <a:latin typeface="Arial"/>
              </a:rPr>
              <a:t> - </a:t>
            </a:r>
            <a:r>
              <a:rPr sz="1600" dirty="0" err="1">
                <a:solidFill>
                  <a:srgbClr val="232832"/>
                </a:solidFill>
                <a:latin typeface="Arial"/>
              </a:rPr>
              <a:t>nlow</a:t>
            </a:r>
            <a:r>
              <a:rPr sz="1600" dirty="0">
                <a:solidFill>
                  <a:srgbClr val="232832"/>
                </a:solidFill>
                <a:latin typeface="Arial"/>
              </a:rPr>
              <a:t>)
Balances local variation Ṙ against cumulative drift R, ensuring</a:t>
            </a:r>
            <a:endParaRPr lang="en-US" sz="1600" dirty="0">
              <a:solidFill>
                <a:srgbClr val="232832"/>
              </a:solidFill>
              <a:latin typeface="Arial"/>
            </a:endParaRPr>
          </a:p>
          <a:p>
            <a:pPr>
              <a:spcAft>
                <a:spcPts val="700"/>
              </a:spcAft>
            </a:pPr>
            <a:endParaRPr lang="en-US" sz="1600" dirty="0">
              <a:solidFill>
                <a:srgbClr val="232832"/>
              </a:solidFill>
              <a:latin typeface="Arial"/>
            </a:endParaRPr>
          </a:p>
          <a:p>
            <a:pPr>
              <a:spcAft>
                <a:spcPts val="700"/>
              </a:spcAft>
            </a:pPr>
            <a:endParaRPr sz="1600" dirty="0">
              <a:solidFill>
                <a:srgbClr val="232832"/>
              </a:solidFill>
              <a:latin typeface="Arial"/>
            </a:endParaRPr>
          </a:p>
        </p:txBody>
      </p:sp>
      <p:pic>
        <p:nvPicPr>
          <p:cNvPr id="5" name="Picture 4" descr="page_02_img_01_Im2.png"/>
          <p:cNvPicPr>
            <a:picLocks noChangeAspect="1"/>
          </p:cNvPicPr>
          <p:nvPr/>
        </p:nvPicPr>
        <p:blipFill>
          <a:blip r:embed="rId4"/>
          <a:stretch>
            <a:fillRect/>
          </a:stretch>
        </p:blipFill>
        <p:spPr>
          <a:xfrm>
            <a:off x="6468055" y="960120"/>
            <a:ext cx="5260449" cy="5394960"/>
          </a:xfrm>
          <a:prstGeom prst="rect">
            <a:avLst/>
          </a:prstGeom>
        </p:spPr>
      </p:pic>
    </p:spTree>
    <p:extLst>
      <p:ext uri="{BB962C8B-B14F-4D97-AF65-F5344CB8AC3E}">
        <p14:creationId xmlns:p14="http://schemas.microsoft.com/office/powerpoint/2010/main" val="12681351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0584" y="73152"/>
            <a:ext cx="11430000" cy="492443"/>
          </a:xfrm>
          <a:prstGeom prst="rect">
            <a:avLst/>
          </a:prstGeom>
          <a:noFill/>
        </p:spPr>
        <p:txBody>
          <a:bodyPr wrap="square" lIns="0" tIns="0" rIns="0" bIns="0">
            <a:spAutoFit/>
          </a:bodyPr>
          <a:lstStyle/>
          <a:p>
            <a:pPr>
              <a:defRPr sz="3200" b="1">
                <a:solidFill>
                  <a:srgbClr val="141923"/>
                </a:solidFill>
                <a:latin typeface="Arial"/>
              </a:defRPr>
            </a:pPr>
            <a:r>
              <a:rPr dirty="0"/>
              <a:t>Action-Optimized Construction</a:t>
            </a:r>
          </a:p>
        </p:txBody>
      </p:sp>
      <p:cxnSp>
        <p:nvCxnSpPr>
          <p:cNvPr id="3" name="Connector 2"/>
          <p:cNvCxnSpPr/>
          <p:nvPr/>
        </p:nvCxnSpPr>
        <p:spPr>
          <a:xfrm>
            <a:off x="100584" y="704088"/>
            <a:ext cx="11987784" cy="0"/>
          </a:xfrm>
          <a:prstGeom prst="line">
            <a:avLst/>
          </a:prstGeom>
          <a:ln w="15240">
            <a:solidFill>
              <a:srgbClr val="C8CDD7"/>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2846973" y="5748836"/>
            <a:ext cx="5937221" cy="946413"/>
          </a:xfrm>
          <a:prstGeom prst="rect">
            <a:avLst/>
          </a:prstGeom>
          <a:noFill/>
        </p:spPr>
        <p:txBody>
          <a:bodyPr wrap="square" lIns="0" tIns="0" rIns="0" bIns="0">
            <a:spAutoFit/>
          </a:bodyPr>
          <a:lstStyle/>
          <a:p>
            <a:pPr algn="ctr">
              <a:spcAft>
                <a:spcPts val="800"/>
              </a:spcAft>
              <a:defRPr sz="1700" b="1">
                <a:solidFill>
                  <a:srgbClr val="184C78"/>
                </a:solidFill>
                <a:latin typeface="Arial"/>
              </a:defRPr>
            </a:pPr>
            <a:r>
              <a:rPr dirty="0">
                <a:latin typeface="Arial" panose="020B0604020202020204" pitchFamily="34" charset="0"/>
                <a:cs typeface="Arial" panose="020B0604020202020204" pitchFamily="34" charset="0"/>
              </a:rPr>
              <a:t>Huang, Tang, &amp; Fan (</a:t>
            </a:r>
            <a:r>
              <a:rPr lang="en-US" dirty="0" err="1">
                <a:latin typeface="Arial" panose="020B0604020202020204" pitchFamily="34" charset="0"/>
                <a:cs typeface="Arial" panose="020B0604020202020204" pitchFamily="34" charset="0"/>
              </a:rPr>
              <a:t>arxiv</a:t>
            </a:r>
            <a:r>
              <a:rPr lang="en-US" dirty="0">
                <a:latin typeface="Arial" panose="020B0604020202020204" pitchFamily="34" charset="0"/>
                <a:cs typeface="Arial" panose="020B0604020202020204" pitchFamily="34" charset="0"/>
              </a:rPr>
              <a:t>: </a:t>
            </a:r>
            <a:r>
              <a:rPr lang="en-US" altLang="zh-CN" b="0" i="0" dirty="0">
                <a:solidFill>
                  <a:srgbClr val="0050B3"/>
                </a:solidFill>
                <a:effectLst/>
                <a:latin typeface="Arial" panose="020B0604020202020204" pitchFamily="34" charset="0"/>
                <a:cs typeface="Arial" panose="020B0604020202020204" pitchFamily="34" charset="0"/>
                <a:hlinkClick r:id="rId4"/>
              </a:rPr>
              <a:t>2605.08584</a:t>
            </a:r>
            <a:r>
              <a:rPr dirty="0">
                <a:latin typeface="Arial" panose="020B0604020202020204" pitchFamily="34" charset="0"/>
                <a:cs typeface="Arial" panose="020B0604020202020204" pitchFamily="34" charset="0"/>
              </a:rPr>
              <a:t>)</a:t>
            </a:r>
          </a:p>
          <a:p>
            <a:pPr>
              <a:spcAft>
                <a:spcPts val="700"/>
              </a:spcAft>
            </a:pPr>
            <a:endParaRPr lang="en-US" sz="1600" dirty="0">
              <a:solidFill>
                <a:srgbClr val="232832"/>
              </a:solidFill>
              <a:latin typeface="Arial"/>
            </a:endParaRPr>
          </a:p>
          <a:p>
            <a:pPr>
              <a:spcAft>
                <a:spcPts val="700"/>
              </a:spcAft>
            </a:pPr>
            <a:endParaRPr sz="1600" dirty="0">
              <a:solidFill>
                <a:srgbClr val="232832"/>
              </a:solidFill>
              <a:latin typeface="Arial"/>
            </a:endParaRPr>
          </a:p>
        </p:txBody>
      </p:sp>
      <p:pic>
        <p:nvPicPr>
          <p:cNvPr id="6" name="af1aa535a60c9c8f225d6f565001cfdd_raw">
            <a:hlinkClick r:id="" action="ppaction://media"/>
            <a:extLst>
              <a:ext uri="{FF2B5EF4-FFF2-40B4-BE49-F238E27FC236}">
                <a16:creationId xmlns:a16="http://schemas.microsoft.com/office/drawing/2014/main" id="{79D463D0-7AD4-DA7C-BE33-B851AF1FDAF3}"/>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243584" y="974430"/>
            <a:ext cx="9144000" cy="3124200"/>
          </a:xfrm>
          <a:prstGeom prst="rect">
            <a:avLst/>
          </a:prstGeom>
        </p:spPr>
      </p:pic>
      <p:sp>
        <p:nvSpPr>
          <p:cNvPr id="9" name="文本框 8">
            <a:extLst>
              <a:ext uri="{FF2B5EF4-FFF2-40B4-BE49-F238E27FC236}">
                <a16:creationId xmlns:a16="http://schemas.microsoft.com/office/drawing/2014/main" id="{E699465C-EF14-0FE8-A4E7-56B0B9D2C05E}"/>
              </a:ext>
            </a:extLst>
          </p:cNvPr>
          <p:cNvSpPr txBox="1"/>
          <p:nvPr/>
        </p:nvSpPr>
        <p:spPr>
          <a:xfrm>
            <a:off x="1243584" y="4544408"/>
            <a:ext cx="9144000" cy="1013098"/>
          </a:xfrm>
          <a:prstGeom prst="rect">
            <a:avLst/>
          </a:prstGeom>
          <a:noFill/>
        </p:spPr>
        <p:txBody>
          <a:bodyPr wrap="square">
            <a:spAutoFit/>
          </a:bodyPr>
          <a:lstStyle/>
          <a:p>
            <a:pPr>
              <a:spcAft>
                <a:spcPts val="700"/>
              </a:spcAft>
            </a:pPr>
            <a:r>
              <a:rPr lang="en-US" altLang="zh-CN" sz="1800" dirty="0">
                <a:solidFill>
                  <a:srgbClr val="232832"/>
                </a:solidFill>
                <a:latin typeface="Arial"/>
              </a:rPr>
              <a:t>cs²(t; A, B) = cs,ref²(t) + A </a:t>
            </a:r>
            <a:r>
              <a:rPr lang="el-GR" altLang="zh-CN" sz="1800" dirty="0">
                <a:solidFill>
                  <a:srgbClr val="232832"/>
                </a:solidFill>
                <a:latin typeface="Arial"/>
              </a:rPr>
              <a:t>Δ</a:t>
            </a:r>
            <a:r>
              <a:rPr lang="en-US" altLang="zh-CN" sz="1800" dirty="0">
                <a:solidFill>
                  <a:srgbClr val="232832"/>
                </a:solidFill>
                <a:latin typeface="Arial"/>
              </a:rPr>
              <a:t>cs,base²(t) + B b(t), where b(t) ∝ t(1-t)(2t-1). Starting from (A,B) = (1,0), and stopping at endpoint residual &lt; 10⁻³.</a:t>
            </a:r>
            <a:endParaRPr lang="en-US" altLang="zh-CN" dirty="0">
              <a:solidFill>
                <a:srgbClr val="232832"/>
              </a:solidFill>
              <a:latin typeface="Arial"/>
            </a:endParaRPr>
          </a:p>
          <a:p>
            <a:pPr>
              <a:spcAft>
                <a:spcPts val="700"/>
              </a:spcAft>
            </a:pPr>
            <a:endParaRPr lang="en-US" altLang="zh-CN" sz="1800" dirty="0">
              <a:solidFill>
                <a:srgbClr val="232832"/>
              </a:solidFill>
              <a:latin typeface="Arial"/>
            </a:endParaRPr>
          </a:p>
        </p:txBody>
      </p:sp>
    </p:spTree>
    <p:extLst>
      <p:ext uri="{BB962C8B-B14F-4D97-AF65-F5344CB8AC3E}">
        <p14:creationId xmlns:p14="http://schemas.microsoft.com/office/powerpoint/2010/main" val="34263520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000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0584" y="73152"/>
            <a:ext cx="11430000" cy="585216"/>
          </a:xfrm>
          <a:prstGeom prst="rect">
            <a:avLst/>
          </a:prstGeom>
          <a:noFill/>
        </p:spPr>
        <p:txBody>
          <a:bodyPr wrap="square" lIns="0" tIns="0" rIns="0" bIns="0">
            <a:spAutoFit/>
          </a:bodyPr>
          <a:lstStyle/>
          <a:p>
            <a:pPr>
              <a:defRPr sz="2900" b="1">
                <a:solidFill>
                  <a:srgbClr val="141923"/>
                </a:solidFill>
                <a:latin typeface="Arial"/>
              </a:defRPr>
            </a:pPr>
            <a:r>
              <a:t>Statistical EOS Realizes a Generalized Quark-Hadron Crossover</a:t>
            </a:r>
          </a:p>
        </p:txBody>
      </p:sp>
      <p:cxnSp>
        <p:nvCxnSpPr>
          <p:cNvPr id="3" name="Connector 2"/>
          <p:cNvCxnSpPr/>
          <p:nvPr/>
        </p:nvCxnSpPr>
        <p:spPr>
          <a:xfrm>
            <a:off x="100584" y="704088"/>
            <a:ext cx="11987784" cy="0"/>
          </a:xfrm>
          <a:prstGeom prst="line">
            <a:avLst/>
          </a:prstGeom>
          <a:ln w="15240">
            <a:solidFill>
              <a:srgbClr val="C8CDD7"/>
            </a:solidFill>
          </a:ln>
        </p:spPr>
        <p:style>
          <a:lnRef idx="2">
            <a:schemeClr val="accent1"/>
          </a:lnRef>
          <a:fillRef idx="0">
            <a:schemeClr val="accent1"/>
          </a:fillRef>
          <a:effectRef idx="1">
            <a:schemeClr val="accent1"/>
          </a:effectRef>
          <a:fontRef idx="minor">
            <a:schemeClr val="tx1"/>
          </a:fontRef>
        </p:style>
      </p:cxnSp>
      <p:pic>
        <p:nvPicPr>
          <p:cNvPr id="5" name="Picture 4" descr="page_05_img_00_Im3.png"/>
          <p:cNvPicPr>
            <a:picLocks noChangeAspect="1"/>
          </p:cNvPicPr>
          <p:nvPr/>
        </p:nvPicPr>
        <p:blipFill>
          <a:blip r:embed="rId2"/>
          <a:stretch>
            <a:fillRect/>
          </a:stretch>
        </p:blipFill>
        <p:spPr>
          <a:xfrm>
            <a:off x="7043057" y="960120"/>
            <a:ext cx="4110445" cy="5394960"/>
          </a:xfrm>
          <a:prstGeom prst="rect">
            <a:avLst/>
          </a:prstGeom>
        </p:spPr>
      </p:pic>
      <p:pic>
        <p:nvPicPr>
          <p:cNvPr id="6" name="图片 5">
            <a:extLst>
              <a:ext uri="{FF2B5EF4-FFF2-40B4-BE49-F238E27FC236}">
                <a16:creationId xmlns:a16="http://schemas.microsoft.com/office/drawing/2014/main" id="{91E39F3F-5F42-7654-9A6C-5E13E48225A0}"/>
              </a:ext>
            </a:extLst>
          </p:cNvPr>
          <p:cNvPicPr>
            <a:picLocks noChangeAspect="1"/>
          </p:cNvPicPr>
          <p:nvPr/>
        </p:nvPicPr>
        <p:blipFill>
          <a:blip r:embed="rId3"/>
          <a:stretch>
            <a:fillRect/>
          </a:stretch>
        </p:blipFill>
        <p:spPr>
          <a:xfrm>
            <a:off x="1549230" y="909804"/>
            <a:ext cx="4622970" cy="2943021"/>
          </a:xfrm>
          <a:prstGeom prst="rect">
            <a:avLst/>
          </a:prstGeom>
        </p:spPr>
      </p:pic>
      <p:sp>
        <p:nvSpPr>
          <p:cNvPr id="8" name="文本框 7">
            <a:extLst>
              <a:ext uri="{FF2B5EF4-FFF2-40B4-BE49-F238E27FC236}">
                <a16:creationId xmlns:a16="http://schemas.microsoft.com/office/drawing/2014/main" id="{EA2C95E6-7584-BED2-9557-E19AE62F34F5}"/>
              </a:ext>
            </a:extLst>
          </p:cNvPr>
          <p:cNvSpPr txBox="1"/>
          <p:nvPr/>
        </p:nvSpPr>
        <p:spPr>
          <a:xfrm>
            <a:off x="674155" y="3929089"/>
            <a:ext cx="6156250" cy="2585323"/>
          </a:xfrm>
          <a:prstGeom prst="rect">
            <a:avLst/>
          </a:prstGeom>
          <a:noFill/>
        </p:spPr>
        <p:txBody>
          <a:bodyPr wrap="square">
            <a:spAutoFit/>
          </a:bodyPr>
          <a:lstStyle/>
          <a:p>
            <a:r>
              <a:rPr lang="en-US" altLang="zh-CN" sz="1600" dirty="0">
                <a:latin typeface="Arial" panose="020B0604020202020204" pitchFamily="34" charset="0"/>
                <a:cs typeface="Arial" panose="020B0604020202020204" pitchFamily="34" charset="0"/>
              </a:rPr>
              <a:t>• Baseline Models: Hadronic EOS (polynomial) + Quark EOS (MIT bag, B = 210 MeV).</a:t>
            </a:r>
          </a:p>
          <a:p>
            <a:r>
              <a:rPr lang="en-US" altLang="zh-CN" sz="1600" dirty="0">
                <a:latin typeface="Arial" panose="020B0604020202020204" pitchFamily="34" charset="0"/>
                <a:cs typeface="Arial" panose="020B0604020202020204" pitchFamily="34" charset="0"/>
              </a:rPr>
              <a:t>• First-Order PT: Traditional phase transition occurs at chemical potential where P_H = P_Q.</a:t>
            </a:r>
          </a:p>
          <a:p>
            <a:r>
              <a:rPr lang="en-US" altLang="zh-CN" sz="1600" dirty="0">
                <a:latin typeface="Arial" panose="020B0604020202020204" pitchFamily="34" charset="0"/>
                <a:cs typeface="Arial" panose="020B0604020202020204" pitchFamily="34" charset="0"/>
              </a:rPr>
              <a:t>• Crossover Constructions:</a:t>
            </a:r>
          </a:p>
          <a:p>
            <a:r>
              <a:rPr lang="en-US" altLang="zh-CN" sz="1600" dirty="0">
                <a:latin typeface="Arial" panose="020B0604020202020204" pitchFamily="34" charset="0"/>
                <a:cs typeface="Arial" panose="020B0604020202020204" pitchFamily="34" charset="0"/>
              </a:rPr>
              <a:t>  - Fixed-boundary: 5th-order polynomial in P-</a:t>
            </a:r>
            <a:r>
              <a:rPr lang="el-GR" altLang="zh-CN" sz="1600" dirty="0">
                <a:latin typeface="Arial" panose="020B0604020202020204" pitchFamily="34" charset="0"/>
                <a:cs typeface="Arial" panose="020B0604020202020204" pitchFamily="34" charset="0"/>
              </a:rPr>
              <a:t>μ </a:t>
            </a:r>
            <a:r>
              <a:rPr lang="en-US" altLang="zh-CN" sz="1600" dirty="0">
                <a:latin typeface="Arial" panose="020B0604020202020204" pitchFamily="34" charset="0"/>
                <a:cs typeface="Arial" panose="020B0604020202020204" pitchFamily="34" charset="0"/>
              </a:rPr>
              <a:t>space, matched to quark matter at 30 </a:t>
            </a:r>
            <a:r>
              <a:rPr lang="en-US" altLang="zh-CN" sz="1600" dirty="0" err="1">
                <a:latin typeface="Arial" panose="020B0604020202020204" pitchFamily="34" charset="0"/>
                <a:cs typeface="Arial" panose="020B0604020202020204" pitchFamily="34" charset="0"/>
              </a:rPr>
              <a:t>nsat</a:t>
            </a:r>
            <a:r>
              <a:rPr lang="en-US" altLang="zh-CN" sz="1600" dirty="0">
                <a:latin typeface="Arial" panose="020B0604020202020204" pitchFamily="34" charset="0"/>
                <a:cs typeface="Arial" panose="020B0604020202020204" pitchFamily="34" charset="0"/>
              </a:rPr>
              <a:t>.</a:t>
            </a:r>
          </a:p>
          <a:p>
            <a:r>
              <a:rPr lang="en-US" altLang="zh-CN" sz="1600" dirty="0">
                <a:latin typeface="Arial" panose="020B0604020202020204" pitchFamily="34" charset="0"/>
                <a:cs typeface="Arial" panose="020B0604020202020204" pitchFamily="34" charset="0"/>
              </a:rPr>
              <a:t>  - Boundary-free: Energy-density interpolation via w(n) = (n/</a:t>
            </a:r>
            <a:r>
              <a:rPr lang="en-US" altLang="zh-CN" sz="1600" dirty="0" err="1">
                <a:latin typeface="Arial" panose="020B0604020202020204" pitchFamily="34" charset="0"/>
                <a:cs typeface="Arial" panose="020B0604020202020204" pitchFamily="34" charset="0"/>
              </a:rPr>
              <a:t>n_c</a:t>
            </a:r>
            <a:r>
              <a:rPr lang="en-US" altLang="zh-CN" sz="1600" dirty="0">
                <a:latin typeface="Arial" panose="020B0604020202020204" pitchFamily="34" charset="0"/>
                <a:cs typeface="Arial" panose="020B0604020202020204" pitchFamily="34" charset="0"/>
              </a:rPr>
              <a:t>)^</a:t>
            </a:r>
            <a:r>
              <a:rPr lang="el-GR" altLang="zh-CN" sz="1600" dirty="0">
                <a:latin typeface="Arial" panose="020B0604020202020204" pitchFamily="34" charset="0"/>
                <a:cs typeface="Arial" panose="020B0604020202020204" pitchFamily="34" charset="0"/>
              </a:rPr>
              <a:t>γ / [1 + (</a:t>
            </a:r>
            <a:r>
              <a:rPr lang="en-US" altLang="zh-CN" sz="1600" dirty="0">
                <a:latin typeface="Arial" panose="020B0604020202020204" pitchFamily="34" charset="0"/>
                <a:cs typeface="Arial" panose="020B0604020202020204" pitchFamily="34" charset="0"/>
              </a:rPr>
              <a:t>n/</a:t>
            </a:r>
            <a:r>
              <a:rPr lang="en-US" altLang="zh-CN" sz="1600" dirty="0" err="1">
                <a:latin typeface="Arial" panose="020B0604020202020204" pitchFamily="34" charset="0"/>
                <a:cs typeface="Arial" panose="020B0604020202020204" pitchFamily="34" charset="0"/>
              </a:rPr>
              <a:t>n_c</a:t>
            </a:r>
            <a:r>
              <a:rPr lang="en-US" altLang="zh-CN" sz="1600" dirty="0">
                <a:latin typeface="Arial" panose="020B0604020202020204" pitchFamily="34" charset="0"/>
                <a:cs typeface="Arial" panose="020B0604020202020204" pitchFamily="34" charset="0"/>
              </a:rPr>
              <a:t>)^</a:t>
            </a:r>
            <a:r>
              <a:rPr lang="el-GR" altLang="zh-CN" sz="1600" dirty="0">
                <a:latin typeface="Arial" panose="020B0604020202020204" pitchFamily="34" charset="0"/>
                <a:cs typeface="Arial" panose="020B0604020202020204" pitchFamily="34" charset="0"/>
              </a:rPr>
              <a:t>γ] (</a:t>
            </a:r>
            <a:r>
              <a:rPr lang="en-US" altLang="zh-CN" sz="1600" dirty="0" err="1">
                <a:latin typeface="Arial" panose="020B0604020202020204" pitchFamily="34" charset="0"/>
                <a:cs typeface="Arial" panose="020B0604020202020204" pitchFamily="34" charset="0"/>
              </a:rPr>
              <a:t>n_c</a:t>
            </a:r>
            <a:r>
              <a:rPr lang="en-US" altLang="zh-CN" sz="1600" dirty="0">
                <a:latin typeface="Arial" panose="020B0604020202020204" pitchFamily="34" charset="0"/>
                <a:cs typeface="Arial" panose="020B0604020202020204" pitchFamily="34" charset="0"/>
              </a:rPr>
              <a:t> = 5 </a:t>
            </a:r>
            <a:r>
              <a:rPr lang="en-US" altLang="zh-CN" sz="1600" dirty="0" err="1">
                <a:latin typeface="Arial" panose="020B0604020202020204" pitchFamily="34" charset="0"/>
                <a:cs typeface="Arial" panose="020B0604020202020204" pitchFamily="34" charset="0"/>
              </a:rPr>
              <a:t>nsat</a:t>
            </a:r>
            <a:r>
              <a:rPr lang="en-US" altLang="zh-CN" sz="1600" dirty="0">
                <a:latin typeface="Arial" panose="020B0604020202020204" pitchFamily="34" charset="0"/>
                <a:cs typeface="Arial" panose="020B0604020202020204" pitchFamily="34" charset="0"/>
              </a:rPr>
              <a:t>, </a:t>
            </a:r>
            <a:r>
              <a:rPr lang="el-GR" altLang="zh-CN" sz="1600" dirty="0">
                <a:latin typeface="Arial" panose="020B0604020202020204" pitchFamily="34" charset="0"/>
                <a:cs typeface="Arial" panose="020B0604020202020204" pitchFamily="34" charset="0"/>
              </a:rPr>
              <a:t>γ = 4).</a:t>
            </a:r>
          </a:p>
          <a:p>
            <a:endParaRPr lang="zh-CN" altLang="en-US" dirty="0">
              <a:latin typeface="Arial" panose="020B0604020202020204" pitchFamily="34" charset="0"/>
              <a:cs typeface="Arial" panose="020B0604020202020204" pitchFamily="34" charset="0"/>
            </a:endParaRPr>
          </a:p>
        </p:txBody>
      </p:sp>
      <p:sp>
        <p:nvSpPr>
          <p:cNvPr id="9" name="文本框 8">
            <a:extLst>
              <a:ext uri="{FF2B5EF4-FFF2-40B4-BE49-F238E27FC236}">
                <a16:creationId xmlns:a16="http://schemas.microsoft.com/office/drawing/2014/main" id="{72645319-BD26-F3D9-E7B8-A60B6EF760F7}"/>
              </a:ext>
            </a:extLst>
          </p:cNvPr>
          <p:cNvSpPr txBox="1"/>
          <p:nvPr/>
        </p:nvSpPr>
        <p:spPr>
          <a:xfrm>
            <a:off x="7676706" y="5507665"/>
            <a:ext cx="1802219" cy="369332"/>
          </a:xfrm>
          <a:prstGeom prst="rect">
            <a:avLst/>
          </a:prstGeom>
          <a:noFill/>
        </p:spPr>
        <p:txBody>
          <a:bodyPr wrap="square" rtlCol="0">
            <a:spAutoFit/>
          </a:bodyPr>
          <a:lstStyle/>
          <a:p>
            <a:r>
              <a:rPr lang="el-GR" altLang="zh-CN" b="0" i="0" dirty="0">
                <a:solidFill>
                  <a:srgbClr val="0F1115"/>
                </a:solidFill>
                <a:effectLst/>
                <a:latin typeface="quote-cjk-patch"/>
              </a:rPr>
              <a:t>Δ</a:t>
            </a:r>
            <a:r>
              <a:rPr lang="en-US" altLang="zh-CN" b="0" i="0" dirty="0">
                <a:solidFill>
                  <a:srgbClr val="0F1115"/>
                </a:solidFill>
                <a:effectLst/>
                <a:latin typeface="quote-cjk-patch"/>
              </a:rPr>
              <a:t> = 1/3 – P/e</a:t>
            </a:r>
            <a:endParaRPr lang="zh-CN" alt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直接连接符 5">
            <a:extLst>
              <a:ext uri="{FF2B5EF4-FFF2-40B4-BE49-F238E27FC236}">
                <a16:creationId xmlns:a16="http://schemas.microsoft.com/office/drawing/2014/main" id="{7706056B-DB70-8CDC-91C0-54462E4B7C51}"/>
              </a:ext>
            </a:extLst>
          </p:cNvPr>
          <p:cNvCxnSpPr>
            <a:cxnSpLocks/>
          </p:cNvCxnSpPr>
          <p:nvPr/>
        </p:nvCxnSpPr>
        <p:spPr>
          <a:xfrm>
            <a:off x="103121" y="700858"/>
            <a:ext cx="11985758" cy="0"/>
          </a:xfrm>
          <a:prstGeom prst="line">
            <a:avLst/>
          </a:prstGeom>
          <a:ln/>
        </p:spPr>
        <p:style>
          <a:lnRef idx="3">
            <a:schemeClr val="dk1"/>
          </a:lnRef>
          <a:fillRef idx="0">
            <a:schemeClr val="dk1"/>
          </a:fillRef>
          <a:effectRef idx="2">
            <a:schemeClr val="dk1"/>
          </a:effectRef>
          <a:fontRef idx="minor">
            <a:schemeClr val="tx1"/>
          </a:fontRef>
        </p:style>
      </p:cxnSp>
      <p:sp>
        <p:nvSpPr>
          <p:cNvPr id="8" name="文本框 7">
            <a:extLst>
              <a:ext uri="{FF2B5EF4-FFF2-40B4-BE49-F238E27FC236}">
                <a16:creationId xmlns:a16="http://schemas.microsoft.com/office/drawing/2014/main" id="{F1DCE602-B625-E0D5-BE90-AFBDF8379D5E}"/>
              </a:ext>
            </a:extLst>
          </p:cNvPr>
          <p:cNvSpPr txBox="1"/>
          <p:nvPr/>
        </p:nvSpPr>
        <p:spPr>
          <a:xfrm>
            <a:off x="103121" y="76824"/>
            <a:ext cx="6340209" cy="584775"/>
          </a:xfrm>
          <a:prstGeom prst="rect">
            <a:avLst/>
          </a:prstGeom>
          <a:noFill/>
        </p:spPr>
        <p:txBody>
          <a:bodyPr wrap="square" rtlCol="0">
            <a:spAutoFit/>
          </a:bodyPr>
          <a:lstStyle/>
          <a:p>
            <a:pPr algn="l"/>
            <a:r>
              <a:rPr lang="en-US" altLang="zh-CN" sz="3200" b="1" dirty="0">
                <a:cs typeface="Times New Roman" panose="02020603050405020304" pitchFamily="18" charset="0"/>
              </a:rPr>
              <a:t>Multi-messenger Constraints</a:t>
            </a:r>
          </a:p>
        </p:txBody>
      </p:sp>
      <p:pic>
        <p:nvPicPr>
          <p:cNvPr id="4" name="图片 3">
            <a:extLst>
              <a:ext uri="{FF2B5EF4-FFF2-40B4-BE49-F238E27FC236}">
                <a16:creationId xmlns:a16="http://schemas.microsoft.com/office/drawing/2014/main" id="{5F573D80-192E-BEA8-AA2C-00E7DE21CC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1633" y="1393845"/>
            <a:ext cx="5844367" cy="4297328"/>
          </a:xfrm>
          <a:prstGeom prst="rect">
            <a:avLst/>
          </a:prstGeom>
        </p:spPr>
      </p:pic>
      <p:pic>
        <p:nvPicPr>
          <p:cNvPr id="10" name="图片 9">
            <a:extLst>
              <a:ext uri="{FF2B5EF4-FFF2-40B4-BE49-F238E27FC236}">
                <a16:creationId xmlns:a16="http://schemas.microsoft.com/office/drawing/2014/main" id="{DDC2B979-3E8B-DE1E-9573-F87DBC75889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29869" y="1454821"/>
            <a:ext cx="5678511" cy="4175375"/>
          </a:xfrm>
          <a:prstGeom prst="rect">
            <a:avLst/>
          </a:prstGeom>
        </p:spPr>
      </p:pic>
      <p:sp>
        <p:nvSpPr>
          <p:cNvPr id="13" name="矩形 12">
            <a:extLst>
              <a:ext uri="{FF2B5EF4-FFF2-40B4-BE49-F238E27FC236}">
                <a16:creationId xmlns:a16="http://schemas.microsoft.com/office/drawing/2014/main" id="{539D6C26-B15B-3A6D-7883-BE91C8EA5495}"/>
              </a:ext>
            </a:extLst>
          </p:cNvPr>
          <p:cNvSpPr/>
          <p:nvPr/>
        </p:nvSpPr>
        <p:spPr>
          <a:xfrm>
            <a:off x="930349" y="1690577"/>
            <a:ext cx="1477925" cy="34024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a:extLst>
              <a:ext uri="{FF2B5EF4-FFF2-40B4-BE49-F238E27FC236}">
                <a16:creationId xmlns:a16="http://schemas.microsoft.com/office/drawing/2014/main" id="{E19D4692-71F1-A273-CA21-658E9762721A}"/>
              </a:ext>
            </a:extLst>
          </p:cNvPr>
          <p:cNvSpPr txBox="1"/>
          <p:nvPr/>
        </p:nvSpPr>
        <p:spPr>
          <a:xfrm>
            <a:off x="6519353" y="5482093"/>
            <a:ext cx="4465674" cy="923330"/>
          </a:xfrm>
          <a:prstGeom prst="rect">
            <a:avLst/>
          </a:prstGeom>
          <a:noFill/>
        </p:spPr>
        <p:txBody>
          <a:bodyPr wrap="square" rtlCol="0">
            <a:spAutoFit/>
          </a:bodyPr>
          <a:lstStyle/>
          <a:p>
            <a:pPr algn="ctr"/>
            <a:r>
              <a:rPr lang="en-US" altLang="zh-CN" dirty="0">
                <a:latin typeface="Arial" panose="020B0604020202020204" pitchFamily="34" charset="0"/>
                <a:cs typeface="Arial" panose="020B0604020202020204" pitchFamily="34" charset="0"/>
              </a:rPr>
              <a:t>A new observation for PSR J1614-2230</a:t>
            </a:r>
          </a:p>
          <a:p>
            <a:pPr algn="ctr"/>
            <a:r>
              <a:rPr lang="pt-BR" altLang="zh-CN" dirty="0">
                <a:latin typeface="Arial" panose="020B0604020202020204" pitchFamily="34" charset="0"/>
                <a:cs typeface="Arial" panose="020B0604020202020204" pitchFamily="34" charset="0"/>
              </a:rPr>
              <a:t>M = 1.937 (+0.012 / -0.013) M_sun</a:t>
            </a:r>
          </a:p>
          <a:p>
            <a:pPr algn="ctr"/>
            <a:r>
              <a:rPr lang="pt-BR" altLang="zh-CN" dirty="0">
                <a:latin typeface="Arial" panose="020B0604020202020204" pitchFamily="34" charset="0"/>
                <a:cs typeface="Arial" panose="020B0604020202020204" pitchFamily="34" charset="0"/>
              </a:rPr>
              <a:t>R_eq = 10.06 (+1.25 / -0.87) km</a:t>
            </a:r>
            <a:endParaRPr lang="zh-CN" alt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423295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0584" y="73152"/>
            <a:ext cx="11430000" cy="446276"/>
          </a:xfrm>
          <a:prstGeom prst="rect">
            <a:avLst/>
          </a:prstGeom>
          <a:noFill/>
        </p:spPr>
        <p:txBody>
          <a:bodyPr wrap="square" lIns="0" tIns="0" rIns="0" bIns="0">
            <a:spAutoFit/>
          </a:bodyPr>
          <a:lstStyle/>
          <a:p>
            <a:pPr>
              <a:defRPr sz="2900" b="1">
                <a:solidFill>
                  <a:srgbClr val="141923"/>
                </a:solidFill>
                <a:latin typeface="Arial"/>
              </a:defRPr>
            </a:pPr>
            <a:r>
              <a:rPr lang="en-US" dirty="0"/>
              <a:t>Statistical </a:t>
            </a:r>
            <a:r>
              <a:rPr dirty="0"/>
              <a:t>Evidence: Continuous Crossover vs. 1st-Order PT</a:t>
            </a:r>
          </a:p>
        </p:txBody>
      </p:sp>
      <p:cxnSp>
        <p:nvCxnSpPr>
          <p:cNvPr id="3" name="Connector 2"/>
          <p:cNvCxnSpPr/>
          <p:nvPr/>
        </p:nvCxnSpPr>
        <p:spPr>
          <a:xfrm>
            <a:off x="100584" y="704088"/>
            <a:ext cx="11987784" cy="0"/>
          </a:xfrm>
          <a:prstGeom prst="line">
            <a:avLst/>
          </a:prstGeom>
          <a:ln w="15240">
            <a:solidFill>
              <a:srgbClr val="C8CDD7"/>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20040" y="960120"/>
            <a:ext cx="5760720" cy="5504071"/>
          </a:xfrm>
          <a:prstGeom prst="rect">
            <a:avLst/>
          </a:prstGeom>
          <a:noFill/>
        </p:spPr>
        <p:txBody>
          <a:bodyPr wrap="square" lIns="0" tIns="0" rIns="0" bIns="0">
            <a:spAutoFit/>
          </a:bodyPr>
          <a:lstStyle/>
          <a:p>
            <a:pPr>
              <a:spcAft>
                <a:spcPts val="800"/>
              </a:spcAft>
              <a:defRPr sz="1700" b="1">
                <a:solidFill>
                  <a:srgbClr val="184C78"/>
                </a:solidFill>
                <a:latin typeface="Arial"/>
              </a:defRPr>
            </a:pPr>
            <a:r>
              <a:rPr dirty="0"/>
              <a:t>Huang &amp; Gao (</a:t>
            </a:r>
            <a:r>
              <a:rPr lang="en-US" dirty="0" err="1"/>
              <a:t>arxiv</a:t>
            </a:r>
            <a:r>
              <a:rPr lang="en-US" dirty="0"/>
              <a:t>:</a:t>
            </a:r>
            <a:r>
              <a:rPr lang="zh-CN" altLang="en-US" b="0" i="0" dirty="0">
                <a:effectLst/>
                <a:latin typeface="-apple-system"/>
              </a:rPr>
              <a:t> </a:t>
            </a:r>
            <a:r>
              <a:rPr lang="en-US" altLang="zh-CN" b="0" i="0" dirty="0">
                <a:solidFill>
                  <a:srgbClr val="0050B3"/>
                </a:solidFill>
                <a:effectLst/>
                <a:latin typeface="-apple-system"/>
                <a:hlinkClick r:id="rId2"/>
              </a:rPr>
              <a:t>2609.22450</a:t>
            </a:r>
            <a:r>
              <a:rPr lang="zh-CN" altLang="en-US" b="0" i="0" dirty="0">
                <a:effectLst/>
                <a:latin typeface="-apple-system"/>
              </a:rPr>
              <a:t> </a:t>
            </a:r>
            <a:r>
              <a:rPr dirty="0"/>
              <a:t>, Evidence for Continuous </a:t>
            </a:r>
            <a:r>
              <a:rPr lang="en-US" dirty="0"/>
              <a:t>Hadron-Quark </a:t>
            </a:r>
            <a:r>
              <a:rPr dirty="0"/>
              <a:t>Transition)</a:t>
            </a:r>
          </a:p>
          <a:p>
            <a:pPr>
              <a:spcAft>
                <a:spcPts val="700"/>
              </a:spcAft>
            </a:pPr>
            <a:r>
              <a:rPr lang="en-US" sz="1400" b="1" dirty="0">
                <a:solidFill>
                  <a:srgbClr val="141923"/>
                </a:solidFill>
                <a:latin typeface="Arial"/>
              </a:rPr>
              <a:t>- Unified Framework:</a:t>
            </a:r>
          </a:p>
          <a:p>
            <a:pPr>
              <a:spcAft>
                <a:spcPts val="700"/>
              </a:spcAft>
            </a:pPr>
            <a:r>
              <a:rPr lang="en-US" sz="1400" b="1" dirty="0">
                <a:solidFill>
                  <a:srgbClr val="141923"/>
                </a:solidFill>
                <a:latin typeface="Arial"/>
              </a:rPr>
              <a:t>  </a:t>
            </a:r>
            <a:r>
              <a:rPr lang="en-US" sz="1400" dirty="0">
                <a:solidFill>
                  <a:srgbClr val="141923"/>
                </a:solidFill>
                <a:latin typeface="Arial"/>
              </a:rPr>
              <a:t>Hadron: Parity Doublet Model (PDM) with chiral partner N(1535) and chiral-invariant mass M_0.</a:t>
            </a:r>
          </a:p>
          <a:p>
            <a:pPr>
              <a:spcAft>
                <a:spcPts val="700"/>
              </a:spcAft>
            </a:pPr>
            <a:r>
              <a:rPr lang="en-US" sz="1400" dirty="0">
                <a:solidFill>
                  <a:srgbClr val="141923"/>
                </a:solidFill>
                <a:latin typeface="Arial"/>
              </a:rPr>
              <a:t>  Quark: NJL in Color-Flavor Locked (CFL) phase with pairing gap </a:t>
            </a:r>
            <a:r>
              <a:rPr lang="el-GR" sz="1400" dirty="0">
                <a:solidFill>
                  <a:srgbClr val="141923"/>
                </a:solidFill>
                <a:latin typeface="Arial"/>
              </a:rPr>
              <a:t>Δ_</a:t>
            </a:r>
            <a:r>
              <a:rPr lang="en-US" sz="1400" dirty="0">
                <a:solidFill>
                  <a:srgbClr val="141923"/>
                </a:solidFill>
                <a:latin typeface="Arial"/>
              </a:rPr>
              <a:t>CFL.</a:t>
            </a:r>
            <a:endParaRPr lang="en-US" sz="1400" b="1" dirty="0">
              <a:solidFill>
                <a:srgbClr val="141923"/>
              </a:solidFill>
              <a:latin typeface="Arial"/>
            </a:endParaRPr>
          </a:p>
          <a:p>
            <a:pPr>
              <a:spcAft>
                <a:spcPts val="700"/>
              </a:spcAft>
            </a:pPr>
            <a:r>
              <a:rPr lang="en-US" sz="1400" b="1" dirty="0">
                <a:solidFill>
                  <a:srgbClr val="141923"/>
                </a:solidFill>
                <a:latin typeface="Arial"/>
              </a:rPr>
              <a:t>- Decisive Bayesian Evidence:</a:t>
            </a:r>
          </a:p>
          <a:p>
            <a:pPr>
              <a:spcAft>
                <a:spcPts val="700"/>
              </a:spcAft>
            </a:pPr>
            <a:r>
              <a:rPr lang="en-US" sz="1400" b="1" dirty="0">
                <a:solidFill>
                  <a:srgbClr val="141923"/>
                </a:solidFill>
                <a:latin typeface="Arial"/>
              </a:rPr>
              <a:t>  </a:t>
            </a:r>
            <a:r>
              <a:rPr lang="en-US" sz="1400" dirty="0">
                <a:solidFill>
                  <a:srgbClr val="141923"/>
                </a:solidFill>
                <a:latin typeface="Arial"/>
              </a:rPr>
              <a:t>Confronting models with observationally constrained non-parametric EOS:</a:t>
            </a:r>
          </a:p>
          <a:p>
            <a:pPr>
              <a:spcAft>
                <a:spcPts val="700"/>
              </a:spcAft>
            </a:pPr>
            <a:r>
              <a:rPr lang="en-US" sz="1400" dirty="0">
                <a:solidFill>
                  <a:srgbClr val="141923"/>
                </a:solidFill>
                <a:latin typeface="Arial"/>
              </a:rPr>
              <a:t>  - </a:t>
            </a:r>
            <a:r>
              <a:rPr lang="el-GR" sz="1400" dirty="0">
                <a:solidFill>
                  <a:srgbClr val="141923"/>
                </a:solidFill>
                <a:latin typeface="Arial"/>
              </a:rPr>
              <a:t>Δ </a:t>
            </a:r>
            <a:r>
              <a:rPr lang="en-US" sz="1400" dirty="0">
                <a:solidFill>
                  <a:srgbClr val="141923"/>
                </a:solidFill>
                <a:latin typeface="Arial"/>
              </a:rPr>
              <a:t>ln Z = +7.20 (Bayesian factor) over Maxwell 1st-order phase transition.</a:t>
            </a:r>
          </a:p>
          <a:p>
            <a:pPr>
              <a:spcAft>
                <a:spcPts val="700"/>
              </a:spcAft>
            </a:pPr>
            <a:r>
              <a:rPr lang="en-US" sz="1400" dirty="0">
                <a:solidFill>
                  <a:srgbClr val="141923"/>
                </a:solidFill>
                <a:latin typeface="Arial"/>
              </a:rPr>
              <a:t>  - </a:t>
            </a:r>
            <a:r>
              <a:rPr lang="el-GR" sz="1400" dirty="0">
                <a:solidFill>
                  <a:srgbClr val="141923"/>
                </a:solidFill>
                <a:latin typeface="Arial"/>
              </a:rPr>
              <a:t>Δ </a:t>
            </a:r>
            <a:r>
              <a:rPr lang="en-US" sz="1400" dirty="0">
                <a:solidFill>
                  <a:srgbClr val="141923"/>
                </a:solidFill>
                <a:latin typeface="Arial"/>
              </a:rPr>
              <a:t>ln Z = +5.16 over Poly5 fixed-boundary crossover.</a:t>
            </a:r>
            <a:endParaRPr lang="en-US" sz="1400" b="1" dirty="0">
              <a:solidFill>
                <a:srgbClr val="141923"/>
              </a:solidFill>
              <a:latin typeface="Arial"/>
            </a:endParaRPr>
          </a:p>
          <a:p>
            <a:pPr>
              <a:spcAft>
                <a:spcPts val="700"/>
              </a:spcAft>
            </a:pPr>
            <a:r>
              <a:rPr lang="en-US" sz="1400" b="1" dirty="0">
                <a:solidFill>
                  <a:srgbClr val="141923"/>
                </a:solidFill>
                <a:latin typeface="Arial"/>
              </a:rPr>
              <a:t>- Origin of Nucleon Mass:</a:t>
            </a:r>
          </a:p>
          <a:p>
            <a:pPr>
              <a:spcAft>
                <a:spcPts val="700"/>
              </a:spcAft>
            </a:pPr>
            <a:r>
              <a:rPr lang="en-US" sz="1400" b="1" dirty="0">
                <a:solidFill>
                  <a:srgbClr val="141923"/>
                </a:solidFill>
                <a:latin typeface="Arial"/>
              </a:rPr>
              <a:t>  </a:t>
            </a:r>
            <a:r>
              <a:rPr lang="en-US" sz="1400" dirty="0">
                <a:solidFill>
                  <a:srgbClr val="141923"/>
                </a:solidFill>
                <a:latin typeface="Arial"/>
              </a:rPr>
              <a:t>Inferred M_0 = 834(+28/-92) MeV proves that substantial nucleon mass originates from chiral-invariant mechanisms rather than spontaneous chiral breaking alone.</a:t>
            </a:r>
            <a:endParaRPr lang="en-US" sz="1400" b="1" dirty="0">
              <a:solidFill>
                <a:srgbClr val="141923"/>
              </a:solidFill>
              <a:latin typeface="Arial"/>
            </a:endParaRPr>
          </a:p>
          <a:p>
            <a:pPr>
              <a:spcAft>
                <a:spcPts val="700"/>
              </a:spcAft>
            </a:pPr>
            <a:r>
              <a:rPr lang="en-US" sz="1400" b="1" dirty="0">
                <a:solidFill>
                  <a:srgbClr val="141923"/>
                </a:solidFill>
                <a:latin typeface="Arial"/>
              </a:rPr>
              <a:t>- Pairing Gap:</a:t>
            </a:r>
          </a:p>
          <a:p>
            <a:pPr>
              <a:spcAft>
                <a:spcPts val="700"/>
              </a:spcAft>
            </a:pPr>
            <a:r>
              <a:rPr lang="en-US" sz="1400" b="1" dirty="0">
                <a:solidFill>
                  <a:srgbClr val="141923"/>
                </a:solidFill>
                <a:latin typeface="Arial"/>
              </a:rPr>
              <a:t>  </a:t>
            </a:r>
            <a:r>
              <a:rPr lang="en-US" sz="1400" dirty="0">
                <a:solidFill>
                  <a:srgbClr val="141923"/>
                </a:solidFill>
                <a:latin typeface="Arial"/>
              </a:rPr>
              <a:t>Inferred </a:t>
            </a:r>
            <a:r>
              <a:rPr lang="el-GR" sz="1400" dirty="0">
                <a:solidFill>
                  <a:srgbClr val="141923"/>
                </a:solidFill>
                <a:latin typeface="Arial"/>
              </a:rPr>
              <a:t>Δ_</a:t>
            </a:r>
            <a:r>
              <a:rPr lang="en-US" sz="1400" dirty="0">
                <a:solidFill>
                  <a:srgbClr val="141923"/>
                </a:solidFill>
                <a:latin typeface="Arial"/>
              </a:rPr>
              <a:t>CFL = 88(+28/-22) MeV reveals moderate color superconducting pairing in cold dense quark matter.</a:t>
            </a:r>
            <a:endParaRPr sz="1350" dirty="0">
              <a:solidFill>
                <a:srgbClr val="232832"/>
              </a:solidFill>
              <a:latin typeface="Arial"/>
            </a:endParaRPr>
          </a:p>
        </p:txBody>
      </p:sp>
      <p:pic>
        <p:nvPicPr>
          <p:cNvPr id="5" name="Picture 4" descr="huang_gao-000.png"/>
          <p:cNvPicPr>
            <a:picLocks noChangeAspect="1"/>
          </p:cNvPicPr>
          <p:nvPr/>
        </p:nvPicPr>
        <p:blipFill>
          <a:blip r:embed="rId3"/>
          <a:stretch>
            <a:fillRect/>
          </a:stretch>
        </p:blipFill>
        <p:spPr>
          <a:xfrm>
            <a:off x="6400800" y="1859280"/>
            <a:ext cx="5394960" cy="3596640"/>
          </a:xfrm>
          <a:prstGeom prst="rect">
            <a:avLst/>
          </a:prstGeom>
        </p:spPr>
      </p:pic>
      <p:cxnSp>
        <p:nvCxnSpPr>
          <p:cNvPr id="6" name="直接连接符 5">
            <a:extLst>
              <a:ext uri="{FF2B5EF4-FFF2-40B4-BE49-F238E27FC236}">
                <a16:creationId xmlns:a16="http://schemas.microsoft.com/office/drawing/2014/main" id="{B67C1E73-D6E5-285E-641F-7DDE2C622662}"/>
              </a:ext>
            </a:extLst>
          </p:cNvPr>
          <p:cNvCxnSpPr>
            <a:cxnSpLocks/>
          </p:cNvCxnSpPr>
          <p:nvPr/>
        </p:nvCxnSpPr>
        <p:spPr>
          <a:xfrm>
            <a:off x="103121" y="700858"/>
            <a:ext cx="11985758" cy="0"/>
          </a:xfrm>
          <a:prstGeom prst="line">
            <a:avLst/>
          </a:prstGeom>
          <a:ln/>
        </p:spPr>
        <p:style>
          <a:lnRef idx="3">
            <a:schemeClr val="dk1"/>
          </a:lnRef>
          <a:fillRef idx="0">
            <a:schemeClr val="dk1"/>
          </a:fillRef>
          <a:effectRef idx="2">
            <a:schemeClr val="dk1"/>
          </a:effectRef>
          <a:fontRef idx="minor">
            <a:schemeClr val="tx1"/>
          </a:fontRef>
        </p:style>
      </p:cxn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0584" y="73152"/>
            <a:ext cx="11430000" cy="446276"/>
          </a:xfrm>
          <a:prstGeom prst="rect">
            <a:avLst/>
          </a:prstGeom>
          <a:noFill/>
        </p:spPr>
        <p:txBody>
          <a:bodyPr wrap="square" lIns="0" tIns="0" rIns="0" bIns="0">
            <a:spAutoFit/>
          </a:bodyPr>
          <a:lstStyle/>
          <a:p>
            <a:pPr>
              <a:defRPr sz="2900" b="1">
                <a:solidFill>
                  <a:srgbClr val="141923"/>
                </a:solidFill>
                <a:latin typeface="Arial"/>
              </a:defRPr>
            </a:pPr>
            <a:r>
              <a:rPr lang="en-US" altLang="zh-CN" dirty="0"/>
              <a:t>Statistical Evidence: Continuous Crossover vs. 1st-Order PT</a:t>
            </a:r>
          </a:p>
        </p:txBody>
      </p:sp>
      <p:cxnSp>
        <p:nvCxnSpPr>
          <p:cNvPr id="3" name="Connector 2"/>
          <p:cNvCxnSpPr/>
          <p:nvPr/>
        </p:nvCxnSpPr>
        <p:spPr>
          <a:xfrm>
            <a:off x="100584" y="704088"/>
            <a:ext cx="11987784" cy="0"/>
          </a:xfrm>
          <a:prstGeom prst="line">
            <a:avLst/>
          </a:prstGeom>
          <a:ln w="15240">
            <a:solidFill>
              <a:srgbClr val="C8CDD7"/>
            </a:solidFill>
          </a:ln>
        </p:spPr>
        <p:style>
          <a:lnRef idx="2">
            <a:schemeClr val="accent1"/>
          </a:lnRef>
          <a:fillRef idx="0">
            <a:schemeClr val="accent1"/>
          </a:fillRef>
          <a:effectRef idx="1">
            <a:schemeClr val="accent1"/>
          </a:effectRef>
          <a:fontRef idx="minor">
            <a:schemeClr val="tx1"/>
          </a:fontRef>
        </p:style>
      </p:cxnSp>
      <p:pic>
        <p:nvPicPr>
          <p:cNvPr id="7" name="图片 6">
            <a:extLst>
              <a:ext uri="{FF2B5EF4-FFF2-40B4-BE49-F238E27FC236}">
                <a16:creationId xmlns:a16="http://schemas.microsoft.com/office/drawing/2014/main" id="{43AEEA48-65AF-EA45-4908-6F6B4CCC7D68}"/>
              </a:ext>
            </a:extLst>
          </p:cNvPr>
          <p:cNvPicPr>
            <a:picLocks noChangeAspect="1"/>
          </p:cNvPicPr>
          <p:nvPr/>
        </p:nvPicPr>
        <p:blipFill>
          <a:blip r:embed="rId2"/>
          <a:stretch>
            <a:fillRect/>
          </a:stretch>
        </p:blipFill>
        <p:spPr>
          <a:xfrm>
            <a:off x="2290372" y="1398181"/>
            <a:ext cx="7050423" cy="3809367"/>
          </a:xfrm>
          <a:prstGeom prst="rect">
            <a:avLst/>
          </a:prstGeom>
        </p:spPr>
      </p:pic>
      <p:cxnSp>
        <p:nvCxnSpPr>
          <p:cNvPr id="9" name="直接连接符 8">
            <a:extLst>
              <a:ext uri="{FF2B5EF4-FFF2-40B4-BE49-F238E27FC236}">
                <a16:creationId xmlns:a16="http://schemas.microsoft.com/office/drawing/2014/main" id="{B666B726-2E9D-8073-661D-58FB13B46478}"/>
              </a:ext>
            </a:extLst>
          </p:cNvPr>
          <p:cNvCxnSpPr>
            <a:cxnSpLocks/>
          </p:cNvCxnSpPr>
          <p:nvPr/>
        </p:nvCxnSpPr>
        <p:spPr>
          <a:xfrm>
            <a:off x="103121" y="700858"/>
            <a:ext cx="11985758" cy="0"/>
          </a:xfrm>
          <a:prstGeom prst="line">
            <a:avLst/>
          </a:prstGeom>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4484768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直接连接符 5">
            <a:extLst>
              <a:ext uri="{FF2B5EF4-FFF2-40B4-BE49-F238E27FC236}">
                <a16:creationId xmlns:a16="http://schemas.microsoft.com/office/drawing/2014/main" id="{7706056B-DB70-8CDC-91C0-54462E4B7C51}"/>
              </a:ext>
            </a:extLst>
          </p:cNvPr>
          <p:cNvCxnSpPr>
            <a:cxnSpLocks/>
          </p:cNvCxnSpPr>
          <p:nvPr/>
        </p:nvCxnSpPr>
        <p:spPr>
          <a:xfrm>
            <a:off x="103121" y="700858"/>
            <a:ext cx="11985758" cy="0"/>
          </a:xfrm>
          <a:prstGeom prst="line">
            <a:avLst/>
          </a:prstGeom>
          <a:ln/>
        </p:spPr>
        <p:style>
          <a:lnRef idx="3">
            <a:schemeClr val="dk1"/>
          </a:lnRef>
          <a:fillRef idx="0">
            <a:schemeClr val="dk1"/>
          </a:fillRef>
          <a:effectRef idx="2">
            <a:schemeClr val="dk1"/>
          </a:effectRef>
          <a:fontRef idx="minor">
            <a:schemeClr val="tx1"/>
          </a:fontRef>
        </p:style>
      </p:cxnSp>
      <p:sp>
        <p:nvSpPr>
          <p:cNvPr id="8" name="文本框 7">
            <a:extLst>
              <a:ext uri="{FF2B5EF4-FFF2-40B4-BE49-F238E27FC236}">
                <a16:creationId xmlns:a16="http://schemas.microsoft.com/office/drawing/2014/main" id="{F1DCE602-B625-E0D5-BE90-AFBDF8379D5E}"/>
              </a:ext>
            </a:extLst>
          </p:cNvPr>
          <p:cNvSpPr txBox="1"/>
          <p:nvPr/>
        </p:nvSpPr>
        <p:spPr>
          <a:xfrm>
            <a:off x="103121" y="76824"/>
            <a:ext cx="7392832" cy="584775"/>
          </a:xfrm>
          <a:prstGeom prst="rect">
            <a:avLst/>
          </a:prstGeom>
          <a:noFill/>
        </p:spPr>
        <p:txBody>
          <a:bodyPr wrap="square" rtlCol="0">
            <a:spAutoFit/>
          </a:bodyPr>
          <a:lstStyle/>
          <a:p>
            <a:pPr algn="l"/>
            <a:r>
              <a:rPr lang="en-US" altLang="zh-CN" sz="3200" b="1" dirty="0">
                <a:cs typeface="Times New Roman" panose="02020603050405020304" pitchFamily="18" charset="0"/>
              </a:rPr>
              <a:t>Result with ~2.5M_sun NS observed</a:t>
            </a:r>
          </a:p>
        </p:txBody>
      </p:sp>
      <p:sp>
        <p:nvSpPr>
          <p:cNvPr id="3" name="文本框 2">
            <a:extLst>
              <a:ext uri="{FF2B5EF4-FFF2-40B4-BE49-F238E27FC236}">
                <a16:creationId xmlns:a16="http://schemas.microsoft.com/office/drawing/2014/main" id="{A356FC8C-3A40-96C5-AF06-A739ADD235FD}"/>
              </a:ext>
            </a:extLst>
          </p:cNvPr>
          <p:cNvSpPr txBox="1"/>
          <p:nvPr/>
        </p:nvSpPr>
        <p:spPr>
          <a:xfrm>
            <a:off x="148856" y="972879"/>
            <a:ext cx="11440632" cy="646331"/>
          </a:xfrm>
          <a:prstGeom prst="rect">
            <a:avLst/>
          </a:prstGeom>
          <a:noFill/>
        </p:spPr>
        <p:txBody>
          <a:bodyPr wrap="square" rtlCol="0">
            <a:spAutoFit/>
          </a:bodyPr>
          <a:lstStyle/>
          <a:p>
            <a:r>
              <a:rPr lang="en-US" altLang="zh-CN" dirty="0">
                <a:latin typeface="Arial" panose="020B0604020202020204" pitchFamily="34" charset="0"/>
                <a:cs typeface="Arial" panose="020B0604020202020204" pitchFamily="34" charset="0"/>
              </a:rPr>
              <a:t>Assuming a neutron star (NS) with a mass of 2.5 </a:t>
            </a:r>
            <a:r>
              <a:rPr lang="en-US" altLang="zh-CN" dirty="0" err="1">
                <a:latin typeface="Arial" panose="020B0604020202020204" pitchFamily="34" charset="0"/>
                <a:cs typeface="Arial" panose="020B0604020202020204" pitchFamily="34" charset="0"/>
              </a:rPr>
              <a:t>M_sun</a:t>
            </a:r>
            <a:r>
              <a:rPr lang="en-US" altLang="zh-CN" dirty="0">
                <a:latin typeface="Arial" panose="020B0604020202020204" pitchFamily="34" charset="0"/>
                <a:cs typeface="Arial" panose="020B0604020202020204" pitchFamily="34" charset="0"/>
              </a:rPr>
              <a:t> is observed with a mass uncertainty of 0.08 </a:t>
            </a:r>
            <a:r>
              <a:rPr lang="en-US" altLang="zh-CN" dirty="0" err="1">
                <a:latin typeface="Arial" panose="020B0604020202020204" pitchFamily="34" charset="0"/>
                <a:cs typeface="Arial" panose="020B0604020202020204" pitchFamily="34" charset="0"/>
              </a:rPr>
              <a:t>M_sun</a:t>
            </a:r>
            <a:r>
              <a:rPr lang="en-US" altLang="zh-CN" dirty="0">
                <a:latin typeface="Arial" panose="020B0604020202020204" pitchFamily="34" charset="0"/>
                <a:cs typeface="Arial" panose="020B0604020202020204" pitchFamily="34" charset="0"/>
              </a:rPr>
              <a:t>. It is more like a first-order phase transition.</a:t>
            </a:r>
            <a:endParaRPr lang="zh-CN" altLang="en-US" dirty="0">
              <a:latin typeface="Arial" panose="020B0604020202020204" pitchFamily="34" charset="0"/>
              <a:cs typeface="Arial" panose="020B0604020202020204" pitchFamily="34" charset="0"/>
            </a:endParaRPr>
          </a:p>
        </p:txBody>
      </p:sp>
      <p:pic>
        <p:nvPicPr>
          <p:cNvPr id="5" name="图片 4">
            <a:extLst>
              <a:ext uri="{FF2B5EF4-FFF2-40B4-BE49-F238E27FC236}">
                <a16:creationId xmlns:a16="http://schemas.microsoft.com/office/drawing/2014/main" id="{1C25E393-BF0E-8FCF-AF83-FF9B678439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21811" y="1614231"/>
            <a:ext cx="3834640" cy="5032965"/>
          </a:xfrm>
          <a:prstGeom prst="rect">
            <a:avLst/>
          </a:prstGeom>
        </p:spPr>
      </p:pic>
      <p:sp>
        <p:nvSpPr>
          <p:cNvPr id="7" name="文本框 6">
            <a:extLst>
              <a:ext uri="{FF2B5EF4-FFF2-40B4-BE49-F238E27FC236}">
                <a16:creationId xmlns:a16="http://schemas.microsoft.com/office/drawing/2014/main" id="{EA41F5D5-3ADA-82BA-D3D0-37F0439B1C3A}"/>
              </a:ext>
            </a:extLst>
          </p:cNvPr>
          <p:cNvSpPr txBox="1"/>
          <p:nvPr/>
        </p:nvSpPr>
        <p:spPr>
          <a:xfrm>
            <a:off x="7495953" y="5754554"/>
            <a:ext cx="4592926" cy="646331"/>
          </a:xfrm>
          <a:prstGeom prst="rect">
            <a:avLst/>
          </a:prstGeom>
          <a:noFill/>
        </p:spPr>
        <p:txBody>
          <a:bodyPr wrap="square" rtlCol="0">
            <a:spAutoFit/>
          </a:bodyPr>
          <a:lstStyle/>
          <a:p>
            <a:r>
              <a:rPr lang="en-US" altLang="zh-CN" dirty="0">
                <a:solidFill>
                  <a:srgbClr val="FF0000"/>
                </a:solidFill>
                <a:latin typeface="Arial" panose="020B0604020202020204" pitchFamily="34" charset="0"/>
                <a:cs typeface="Arial" panose="020B0604020202020204" pitchFamily="34" charset="0"/>
              </a:rPr>
              <a:t>The maximum mass of non-rotation NS (M_TOV) is important!</a:t>
            </a:r>
            <a:endParaRPr lang="zh-CN" altLang="en-US"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465850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9">
            <a:extLst>
              <a:ext uri="{FF2B5EF4-FFF2-40B4-BE49-F238E27FC236}">
                <a16:creationId xmlns:a16="http://schemas.microsoft.com/office/drawing/2014/main" id="{7DE17FC1-8A60-D504-E2C0-B7E5CDB20989}"/>
              </a:ext>
            </a:extLst>
          </p:cNvPr>
          <p:cNvSpPr txBox="1"/>
          <p:nvPr/>
        </p:nvSpPr>
        <p:spPr>
          <a:xfrm>
            <a:off x="3963352" y="228113"/>
            <a:ext cx="4265295" cy="52197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2800" dirty="0">
                <a:latin typeface="Arial" panose="020B0604020202020204" pitchFamily="34" charset="0"/>
                <a:ea typeface="微软雅黑" panose="020B0503020204020204" charset="-122"/>
                <a:cs typeface="Arial" panose="020B0604020202020204" pitchFamily="34" charset="0"/>
              </a:rPr>
              <a:t>Outline</a:t>
            </a:r>
            <a:endParaRPr kumimoji="0" lang="en-US" altLang="zh-CN" sz="2800" b="0" i="0" u="none" strike="noStrike" kern="1200" cap="none" spc="0" normalizeH="0" baseline="0" noProof="0" dirty="0">
              <a:ln>
                <a:noFill/>
              </a:ln>
              <a:effectLst/>
              <a:uLnTx/>
              <a:uFillTx/>
              <a:latin typeface="Arial" panose="020B0604020202020204" pitchFamily="34" charset="0"/>
              <a:ea typeface="微软雅黑" panose="020B0503020204020204" charset="-122"/>
              <a:cs typeface="Arial" panose="020B0604020202020204" pitchFamily="34" charset="0"/>
            </a:endParaRPr>
          </a:p>
        </p:txBody>
      </p:sp>
      <p:sp>
        <p:nvSpPr>
          <p:cNvPr id="11" name="文本框 10">
            <a:extLst>
              <a:ext uri="{FF2B5EF4-FFF2-40B4-BE49-F238E27FC236}">
                <a16:creationId xmlns:a16="http://schemas.microsoft.com/office/drawing/2014/main" id="{769E6CCD-FA89-8B09-A823-D32CBEB88D3A}"/>
              </a:ext>
            </a:extLst>
          </p:cNvPr>
          <p:cNvSpPr txBox="1"/>
          <p:nvPr/>
        </p:nvSpPr>
        <p:spPr>
          <a:xfrm>
            <a:off x="665321" y="1335729"/>
            <a:ext cx="10711543" cy="3970318"/>
          </a:xfrm>
          <a:prstGeom prst="rect">
            <a:avLst/>
          </a:prstGeom>
          <a:noFill/>
        </p:spPr>
        <p:txBody>
          <a:bodyPr wrap="square" rtlCol="0">
            <a:spAutoFit/>
          </a:bodyPr>
          <a:lstStyle/>
          <a:p>
            <a:r>
              <a:rPr kumimoji="1" lang="en-US" altLang="zh-CN" sz="2800" dirty="0"/>
              <a:t>●</a:t>
            </a:r>
            <a:r>
              <a:rPr kumimoji="1" lang="zh-CN" altLang="en-US" sz="2800" dirty="0"/>
              <a:t> </a:t>
            </a:r>
            <a:r>
              <a:rPr kumimoji="1" lang="en-US" altLang="zh-CN" sz="2800" dirty="0">
                <a:solidFill>
                  <a:schemeClr val="tx1">
                    <a:lumMod val="95000"/>
                    <a:lumOff val="5000"/>
                  </a:schemeClr>
                </a:solidFill>
                <a:latin typeface="Arial" panose="020B0604020202020204" pitchFamily="34" charset="0"/>
                <a:ea typeface="黑体" panose="02010609060101010101" charset="-122"/>
                <a:cs typeface="Arial" panose="020B0604020202020204" pitchFamily="34" charset="0"/>
                <a:sym typeface="+mn-ea"/>
              </a:rPr>
              <a:t>Multi-messenger Information for Neutron Star</a:t>
            </a:r>
            <a:endParaRPr kumimoji="1" lang="en-US" altLang="zh-CN" sz="2800" dirty="0">
              <a:solidFill>
                <a:schemeClr val="tx1">
                  <a:lumMod val="95000"/>
                  <a:lumOff val="5000"/>
                </a:schemeClr>
              </a:solidFill>
              <a:latin typeface="Arial" panose="020B0604020202020204" pitchFamily="34" charset="0"/>
              <a:ea typeface="黑体" panose="02010609060101010101" charset="-122"/>
              <a:cs typeface="Arial" panose="020B0604020202020204" pitchFamily="34" charset="0"/>
            </a:endParaRPr>
          </a:p>
          <a:p>
            <a:endParaRPr kumimoji="1" lang="en-US" altLang="zh-CN" sz="2800" dirty="0"/>
          </a:p>
          <a:p>
            <a:endParaRPr kumimoji="1" lang="en-US" altLang="zh-CN" sz="2800" dirty="0"/>
          </a:p>
          <a:p>
            <a:r>
              <a:rPr kumimoji="1" lang="en-US" altLang="zh-CN" sz="2800" dirty="0"/>
              <a:t>● </a:t>
            </a:r>
            <a:r>
              <a:rPr kumimoji="1" lang="en-US" altLang="zh-CN" sz="2800" dirty="0">
                <a:latin typeface="Arial" panose="020B0604020202020204" pitchFamily="34" charset="0"/>
                <a:cs typeface="Arial" panose="020B0604020202020204" pitchFamily="34" charset="0"/>
              </a:rPr>
              <a:t>The Non-parametric Equation of State Realizes a Generalized Quark-Hadron Crossover</a:t>
            </a:r>
            <a:endParaRPr kumimoji="1" lang="en-US" altLang="zh-CN" sz="2800" dirty="0">
              <a:latin typeface="Arial" panose="020B0604020202020204" pitchFamily="34" charset="0"/>
              <a:ea typeface="黑体" panose="02010609060101010101" charset="-122"/>
              <a:cs typeface="Arial" panose="020B0604020202020204" pitchFamily="34" charset="0"/>
            </a:endParaRPr>
          </a:p>
          <a:p>
            <a:endParaRPr kumimoji="1" lang="en-US" altLang="zh-CN" sz="2800" dirty="0">
              <a:solidFill>
                <a:schemeClr val="bg1"/>
              </a:solidFill>
              <a:latin typeface="Arial" panose="020B0604020202020204" pitchFamily="34" charset="0"/>
              <a:cs typeface="Arial" panose="020B0604020202020204" pitchFamily="34" charset="0"/>
            </a:endParaRPr>
          </a:p>
          <a:p>
            <a:endParaRPr kumimoji="1" lang="en-US" altLang="zh-CN" sz="2800" dirty="0">
              <a:solidFill>
                <a:schemeClr val="bg1"/>
              </a:solidFill>
            </a:endParaRPr>
          </a:p>
          <a:p>
            <a:r>
              <a:rPr kumimoji="1" lang="en-US" altLang="zh-CN" sz="2800" dirty="0"/>
              <a:t>●</a:t>
            </a:r>
            <a:r>
              <a:rPr kumimoji="1" lang="zh-CN" altLang="en-US" sz="2800" dirty="0"/>
              <a:t> </a:t>
            </a:r>
            <a:r>
              <a:rPr kumimoji="1" lang="en-US" altLang="zh-CN" sz="2800" dirty="0">
                <a:solidFill>
                  <a:srgbClr val="FF0000"/>
                </a:solidFill>
                <a:latin typeface="Arial" panose="020B0604020202020204" pitchFamily="34" charset="0"/>
                <a:cs typeface="Arial" panose="020B0604020202020204" pitchFamily="34" charset="0"/>
              </a:rPr>
              <a:t>Explore the QCD Phase Boundary </a:t>
            </a:r>
            <a:r>
              <a:rPr kumimoji="1" lang="en-US" altLang="zh-CN" sz="2800" dirty="0">
                <a:solidFill>
                  <a:srgbClr val="FF0000"/>
                </a:solidFill>
                <a:latin typeface="Arial" panose="020B0604020202020204" pitchFamily="34" charset="0"/>
                <a:ea typeface="黑体" panose="02010609060101010101" charset="-122"/>
                <a:cs typeface="Arial" panose="020B0604020202020204" pitchFamily="34" charset="0"/>
                <a:sym typeface="+mn-ea"/>
              </a:rPr>
              <a:t>with K</a:t>
            </a:r>
            <a:r>
              <a:rPr lang="en-US" altLang="zh-CN" sz="2800" i="0" dirty="0">
                <a:solidFill>
                  <a:srgbClr val="FF0000"/>
                </a:solidFill>
                <a:effectLst/>
                <a:latin typeface="Arial" panose="020B0604020202020204" pitchFamily="34" charset="0"/>
                <a:cs typeface="Arial" panose="020B0604020202020204" pitchFamily="34" charset="0"/>
              </a:rPr>
              <a:t>ilohertz </a:t>
            </a:r>
            <a:r>
              <a:rPr lang="en-US" altLang="zh-CN" sz="2800" dirty="0">
                <a:solidFill>
                  <a:srgbClr val="FF0000"/>
                </a:solidFill>
                <a:latin typeface="Arial" panose="020B0604020202020204" pitchFamily="34" charset="0"/>
                <a:cs typeface="Arial" panose="020B0604020202020204" pitchFamily="34" charset="0"/>
              </a:rPr>
              <a:t>G</a:t>
            </a:r>
            <a:r>
              <a:rPr lang="en-US" altLang="zh-CN" sz="2800" i="0" dirty="0">
                <a:solidFill>
                  <a:srgbClr val="FF0000"/>
                </a:solidFill>
                <a:effectLst/>
                <a:latin typeface="Arial" panose="020B0604020202020204" pitchFamily="34" charset="0"/>
                <a:cs typeface="Arial" panose="020B0604020202020204" pitchFamily="34" charset="0"/>
              </a:rPr>
              <a:t>ravitational </a:t>
            </a:r>
            <a:r>
              <a:rPr lang="en-US" altLang="zh-CN" sz="2800" dirty="0">
                <a:solidFill>
                  <a:srgbClr val="FF0000"/>
                </a:solidFill>
                <a:latin typeface="Arial" panose="020B0604020202020204" pitchFamily="34" charset="0"/>
                <a:cs typeface="Arial" panose="020B0604020202020204" pitchFamily="34" charset="0"/>
              </a:rPr>
              <a:t>W</a:t>
            </a:r>
            <a:r>
              <a:rPr lang="en-US" altLang="zh-CN" sz="2800" i="0" dirty="0">
                <a:solidFill>
                  <a:srgbClr val="FF0000"/>
                </a:solidFill>
                <a:effectLst/>
                <a:latin typeface="Arial" panose="020B0604020202020204" pitchFamily="34" charset="0"/>
                <a:cs typeface="Arial" panose="020B0604020202020204" pitchFamily="34" charset="0"/>
              </a:rPr>
              <a:t>ave</a:t>
            </a:r>
            <a:endParaRPr kumimoji="1" lang="en-US" altLang="zh-CN" sz="2800" dirty="0">
              <a:solidFill>
                <a:srgbClr val="FF0000"/>
              </a:solidFill>
              <a:latin typeface="Arial" panose="020B0604020202020204" pitchFamily="34" charset="0"/>
              <a:ea typeface="黑体" panose="02010609060101010101" charset="-122"/>
              <a:cs typeface="Arial" panose="020B0604020202020204" pitchFamily="34" charset="0"/>
              <a:sym typeface="+mn-ea"/>
            </a:endParaRPr>
          </a:p>
        </p:txBody>
      </p:sp>
    </p:spTree>
    <p:extLst>
      <p:ext uri="{BB962C8B-B14F-4D97-AF65-F5344CB8AC3E}">
        <p14:creationId xmlns:p14="http://schemas.microsoft.com/office/powerpoint/2010/main" val="18355668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0584" y="73152"/>
            <a:ext cx="11430000" cy="585216"/>
          </a:xfrm>
          <a:prstGeom prst="rect">
            <a:avLst/>
          </a:prstGeom>
          <a:noFill/>
        </p:spPr>
        <p:txBody>
          <a:bodyPr wrap="square" lIns="0" tIns="0" rIns="0" bIns="0">
            <a:spAutoFit/>
          </a:bodyPr>
          <a:lstStyle/>
          <a:p>
            <a:pPr>
              <a:defRPr sz="2900" b="1">
                <a:solidFill>
                  <a:srgbClr val="141923"/>
                </a:solidFill>
                <a:latin typeface="Arial"/>
              </a:defRPr>
            </a:pPr>
            <a:r>
              <a:t>Why M_TOV Cannot Be Directly Observed in Astronomy</a:t>
            </a:r>
          </a:p>
        </p:txBody>
      </p:sp>
      <p:cxnSp>
        <p:nvCxnSpPr>
          <p:cNvPr id="3" name="Connector 2"/>
          <p:cNvCxnSpPr/>
          <p:nvPr/>
        </p:nvCxnSpPr>
        <p:spPr>
          <a:xfrm>
            <a:off x="100584" y="704088"/>
            <a:ext cx="11987784" cy="0"/>
          </a:xfrm>
          <a:prstGeom prst="line">
            <a:avLst/>
          </a:prstGeom>
          <a:ln w="15240">
            <a:solidFill>
              <a:srgbClr val="C8CDD7"/>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19973" y="1156062"/>
            <a:ext cx="5486400" cy="2451953"/>
          </a:xfrm>
          <a:prstGeom prst="rect">
            <a:avLst/>
          </a:prstGeom>
          <a:noFill/>
        </p:spPr>
        <p:txBody>
          <a:bodyPr wrap="square" lIns="0" tIns="0" rIns="0" bIns="0">
            <a:spAutoFit/>
          </a:bodyPr>
          <a:lstStyle/>
          <a:p>
            <a:pPr>
              <a:spcAft>
                <a:spcPts val="800"/>
              </a:spcAft>
              <a:defRPr sz="1700" b="1">
                <a:solidFill>
                  <a:srgbClr val="B91C1C"/>
                </a:solidFill>
                <a:latin typeface="Arial"/>
              </a:defRPr>
            </a:pPr>
            <a:r>
              <a:rPr dirty="0"/>
              <a:t>Observational Roadblocks</a:t>
            </a:r>
          </a:p>
          <a:p>
            <a:pPr>
              <a:spcAft>
                <a:spcPts val="700"/>
              </a:spcAft>
            </a:pPr>
            <a:r>
              <a:rPr sz="1400" b="1" dirty="0">
                <a:solidFill>
                  <a:srgbClr val="141923"/>
                </a:solidFill>
                <a:latin typeface="Arial"/>
              </a:rPr>
              <a:t>• Lower Bound Only: </a:t>
            </a:r>
            <a:r>
              <a:rPr sz="1350" dirty="0">
                <a:solidFill>
                  <a:srgbClr val="232832"/>
                </a:solidFill>
                <a:latin typeface="Arial"/>
              </a:rPr>
              <a:t>Radio timing of massive pulsars (PSR J0740+6620 at 2.08 ± 0.07 M_⊙) provides a strict lower bound, not the true collapse limit M_TOV.</a:t>
            </a:r>
          </a:p>
          <a:p>
            <a:pPr>
              <a:spcAft>
                <a:spcPts val="700"/>
              </a:spcAft>
            </a:pPr>
            <a:r>
              <a:rPr sz="1400" b="1" dirty="0">
                <a:solidFill>
                  <a:srgbClr val="141923"/>
                </a:solidFill>
                <a:latin typeface="Arial"/>
              </a:rPr>
              <a:t>• Rotational Centrifugal Masking: </a:t>
            </a:r>
            <a:r>
              <a:rPr sz="1350" dirty="0">
                <a:solidFill>
                  <a:srgbClr val="232832"/>
                </a:solidFill>
                <a:latin typeface="Arial"/>
              </a:rPr>
              <a:t>Fastest candidate pulsars (PSR J0952-0607, f = 707 Hz, 2.35 ± 0.17 M_⊙) receive ~15–20% centrifugal support, obscuring non-rotating M_TOV.</a:t>
            </a:r>
          </a:p>
          <a:p>
            <a:pPr>
              <a:spcAft>
                <a:spcPts val="700"/>
              </a:spcAft>
            </a:pPr>
            <a:r>
              <a:rPr sz="1400" b="1" dirty="0">
                <a:solidFill>
                  <a:srgbClr val="141923"/>
                </a:solidFill>
                <a:latin typeface="Arial"/>
              </a:rPr>
              <a:t>• </a:t>
            </a:r>
            <a:r>
              <a:rPr lang="en-US" sz="1400" b="1" dirty="0">
                <a:solidFill>
                  <a:srgbClr val="141923"/>
                </a:solidFill>
                <a:latin typeface="Arial"/>
              </a:rPr>
              <a:t>M_TOV may not reach</a:t>
            </a:r>
            <a:r>
              <a:rPr sz="1400" b="1" dirty="0">
                <a:solidFill>
                  <a:srgbClr val="141923"/>
                </a:solidFill>
                <a:latin typeface="Arial"/>
              </a:rPr>
              <a:t>:</a:t>
            </a:r>
            <a:r>
              <a:rPr lang="en-US" sz="1400" b="1" dirty="0">
                <a:solidFill>
                  <a:srgbClr val="141923"/>
                </a:solidFill>
                <a:latin typeface="Arial"/>
              </a:rPr>
              <a:t> </a:t>
            </a:r>
            <a:r>
              <a:rPr lang="en-US" altLang="zh-CN" sz="1400" b="0" i="0" dirty="0">
                <a:solidFill>
                  <a:srgbClr val="0F1115"/>
                </a:solidFill>
                <a:effectLst/>
                <a:latin typeface="Arial" panose="020B0604020202020204" pitchFamily="34" charset="0"/>
                <a:cs typeface="Arial" panose="020B0604020202020204" pitchFamily="34" charset="0"/>
              </a:rPr>
              <a:t>The theoretical calculation of M_TOV is derived from the TOV equation; however, there is no guarantee that such a neutron star can actually form.</a:t>
            </a:r>
            <a:endParaRPr lang="en-US" sz="1400" dirty="0">
              <a:solidFill>
                <a:srgbClr val="232832"/>
              </a:solidFill>
              <a:latin typeface="Arial" panose="020B0604020202020204" pitchFamily="34" charset="0"/>
              <a:cs typeface="Arial" panose="020B0604020202020204" pitchFamily="34" charset="0"/>
            </a:endParaRPr>
          </a:p>
        </p:txBody>
      </p:sp>
      <p:pic>
        <p:nvPicPr>
          <p:cNvPr id="15" name="图片 14">
            <a:extLst>
              <a:ext uri="{FF2B5EF4-FFF2-40B4-BE49-F238E27FC236}">
                <a16:creationId xmlns:a16="http://schemas.microsoft.com/office/drawing/2014/main" id="{C2BFA8DA-A69B-E8FB-AD82-BD700E38B05A}"/>
              </a:ext>
            </a:extLst>
          </p:cNvPr>
          <p:cNvPicPr>
            <a:picLocks noChangeAspect="1"/>
          </p:cNvPicPr>
          <p:nvPr/>
        </p:nvPicPr>
        <p:blipFill>
          <a:blip r:embed="rId2"/>
          <a:stretch>
            <a:fillRect/>
          </a:stretch>
        </p:blipFill>
        <p:spPr>
          <a:xfrm>
            <a:off x="6044117" y="839981"/>
            <a:ext cx="5486467" cy="4341618"/>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16E2A265-AA6A-B623-C15C-8A2B3DC69C51}"/>
              </a:ext>
            </a:extLst>
          </p:cNvPr>
          <p:cNvPicPr>
            <a:picLocks noChangeAspect="1"/>
          </p:cNvPicPr>
          <p:nvPr/>
        </p:nvPicPr>
        <p:blipFill>
          <a:blip r:embed="rId2"/>
          <a:stretch>
            <a:fillRect/>
          </a:stretch>
        </p:blipFill>
        <p:spPr>
          <a:xfrm>
            <a:off x="424796" y="1050735"/>
            <a:ext cx="1412784" cy="1405577"/>
          </a:xfrm>
          <a:prstGeom prst="rect">
            <a:avLst/>
          </a:prstGeom>
        </p:spPr>
      </p:pic>
      <p:sp>
        <p:nvSpPr>
          <p:cNvPr id="6" name="箭头: 左 5">
            <a:extLst>
              <a:ext uri="{FF2B5EF4-FFF2-40B4-BE49-F238E27FC236}">
                <a16:creationId xmlns:a16="http://schemas.microsoft.com/office/drawing/2014/main" id="{F5F9ED3A-5EF7-7B66-D7D9-98AE4ED4B2F9}"/>
              </a:ext>
            </a:extLst>
          </p:cNvPr>
          <p:cNvSpPr/>
          <p:nvPr/>
        </p:nvSpPr>
        <p:spPr>
          <a:xfrm rot="10800000">
            <a:off x="2001649" y="1669285"/>
            <a:ext cx="871869" cy="180753"/>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6">
            <a:extLst>
              <a:ext uri="{FF2B5EF4-FFF2-40B4-BE49-F238E27FC236}">
                <a16:creationId xmlns:a16="http://schemas.microsoft.com/office/drawing/2014/main" id="{4F3E39BB-66F5-3702-C699-A16542262A88}"/>
              </a:ext>
            </a:extLst>
          </p:cNvPr>
          <p:cNvPicPr>
            <a:picLocks noChangeAspect="1"/>
          </p:cNvPicPr>
          <p:nvPr/>
        </p:nvPicPr>
        <p:blipFill>
          <a:blip r:embed="rId3"/>
          <a:stretch>
            <a:fillRect/>
          </a:stretch>
        </p:blipFill>
        <p:spPr>
          <a:xfrm>
            <a:off x="3051133" y="1056873"/>
            <a:ext cx="1414339" cy="1405577"/>
          </a:xfrm>
          <a:prstGeom prst="rect">
            <a:avLst/>
          </a:prstGeom>
        </p:spPr>
      </p:pic>
      <p:pic>
        <p:nvPicPr>
          <p:cNvPr id="8" name="图片 7">
            <a:extLst>
              <a:ext uri="{FF2B5EF4-FFF2-40B4-BE49-F238E27FC236}">
                <a16:creationId xmlns:a16="http://schemas.microsoft.com/office/drawing/2014/main" id="{FEAA384E-1BC8-D4B7-003B-F1BE6B116858}"/>
              </a:ext>
            </a:extLst>
          </p:cNvPr>
          <p:cNvPicPr>
            <a:picLocks noChangeAspect="1"/>
          </p:cNvPicPr>
          <p:nvPr/>
        </p:nvPicPr>
        <p:blipFill>
          <a:blip r:embed="rId4"/>
          <a:srcRect l="-11" t="215" r="3686" b="465"/>
          <a:stretch>
            <a:fillRect/>
          </a:stretch>
        </p:blipFill>
        <p:spPr>
          <a:xfrm>
            <a:off x="711265" y="2700979"/>
            <a:ext cx="3452636" cy="2137144"/>
          </a:xfrm>
          <a:prstGeom prst="rect">
            <a:avLst/>
          </a:prstGeom>
        </p:spPr>
      </p:pic>
      <p:sp>
        <p:nvSpPr>
          <p:cNvPr id="9" name="文本框 8">
            <a:extLst>
              <a:ext uri="{FF2B5EF4-FFF2-40B4-BE49-F238E27FC236}">
                <a16:creationId xmlns:a16="http://schemas.microsoft.com/office/drawing/2014/main" id="{59FF60AC-2762-97AF-A6F5-FD106B174756}"/>
              </a:ext>
            </a:extLst>
          </p:cNvPr>
          <p:cNvSpPr txBox="1"/>
          <p:nvPr/>
        </p:nvSpPr>
        <p:spPr>
          <a:xfrm>
            <a:off x="128637" y="5076652"/>
            <a:ext cx="5522795" cy="646331"/>
          </a:xfrm>
          <a:prstGeom prst="rect">
            <a:avLst/>
          </a:prstGeom>
          <a:noFill/>
        </p:spPr>
        <p:txBody>
          <a:bodyPr wrap="square" rtlCol="0">
            <a:spAutoFit/>
          </a:bodyPr>
          <a:lstStyle/>
          <a:p>
            <a:r>
              <a:rPr lang="en-US" altLang="zh-CN" dirty="0">
                <a:latin typeface="Arial" panose="020B0604020202020204" pitchFamily="34" charset="0"/>
                <a:cs typeface="Arial" panose="020B0604020202020204" pitchFamily="34" charset="0"/>
              </a:rPr>
              <a:t>Strongly correlated with the compactness(C) of NS</a:t>
            </a:r>
          </a:p>
          <a:p>
            <a:r>
              <a:rPr lang="en-US" altLang="zh-CN" dirty="0">
                <a:latin typeface="Arial" panose="020B0604020202020204" pitchFamily="34" charset="0"/>
                <a:cs typeface="Arial" panose="020B0604020202020204" pitchFamily="34" charset="0"/>
              </a:rPr>
              <a:t>Not sensitive to the state of matter near the center</a:t>
            </a:r>
            <a:endParaRPr lang="zh-CN" altLang="en-US" dirty="0">
              <a:latin typeface="Arial" panose="020B0604020202020204" pitchFamily="34" charset="0"/>
              <a:cs typeface="Arial" panose="020B0604020202020204" pitchFamily="34" charset="0"/>
            </a:endParaRPr>
          </a:p>
        </p:txBody>
      </p:sp>
      <p:pic>
        <p:nvPicPr>
          <p:cNvPr id="10" name="图片 9">
            <a:extLst>
              <a:ext uri="{FF2B5EF4-FFF2-40B4-BE49-F238E27FC236}">
                <a16:creationId xmlns:a16="http://schemas.microsoft.com/office/drawing/2014/main" id="{911B4136-9189-E8DB-327F-3F610F660A57}"/>
              </a:ext>
            </a:extLst>
          </p:cNvPr>
          <p:cNvPicPr>
            <a:picLocks noChangeAspect="1"/>
          </p:cNvPicPr>
          <p:nvPr/>
        </p:nvPicPr>
        <p:blipFill>
          <a:blip r:embed="rId5"/>
          <a:stretch>
            <a:fillRect/>
          </a:stretch>
        </p:blipFill>
        <p:spPr>
          <a:xfrm>
            <a:off x="6870952" y="1050735"/>
            <a:ext cx="3657088" cy="2440216"/>
          </a:xfrm>
          <a:prstGeom prst="rect">
            <a:avLst/>
          </a:prstGeom>
        </p:spPr>
      </p:pic>
      <p:pic>
        <p:nvPicPr>
          <p:cNvPr id="11" name="图片 10" descr="tidal_lam0_800">
            <a:extLst>
              <a:ext uri="{FF2B5EF4-FFF2-40B4-BE49-F238E27FC236}">
                <a16:creationId xmlns:a16="http://schemas.microsoft.com/office/drawing/2014/main" id="{289C30B5-8001-93E4-43AD-1E5F3D13A504}"/>
              </a:ext>
            </a:extLst>
          </p:cNvPr>
          <p:cNvPicPr>
            <a:picLocks noChangeAspect="1"/>
          </p:cNvPicPr>
          <p:nvPr/>
        </p:nvPicPr>
        <p:blipFill>
          <a:blip r:embed="rId6"/>
          <a:stretch>
            <a:fillRect/>
          </a:stretch>
        </p:blipFill>
        <p:spPr>
          <a:xfrm>
            <a:off x="7046166" y="3490951"/>
            <a:ext cx="3701981" cy="2468144"/>
          </a:xfrm>
          <a:prstGeom prst="rect">
            <a:avLst/>
          </a:prstGeom>
        </p:spPr>
      </p:pic>
      <p:sp>
        <p:nvSpPr>
          <p:cNvPr id="12" name="文本框 11">
            <a:extLst>
              <a:ext uri="{FF2B5EF4-FFF2-40B4-BE49-F238E27FC236}">
                <a16:creationId xmlns:a16="http://schemas.microsoft.com/office/drawing/2014/main" id="{04915FA1-D975-A4B6-DF80-5BA25BC1DBF0}"/>
              </a:ext>
            </a:extLst>
          </p:cNvPr>
          <p:cNvSpPr txBox="1"/>
          <p:nvPr/>
        </p:nvSpPr>
        <p:spPr>
          <a:xfrm>
            <a:off x="6944930" y="6050751"/>
            <a:ext cx="3923414" cy="646331"/>
          </a:xfrm>
          <a:prstGeom prst="rect">
            <a:avLst/>
          </a:prstGeom>
          <a:noFill/>
        </p:spPr>
        <p:txBody>
          <a:bodyPr wrap="square" rtlCol="0">
            <a:spAutoFit/>
          </a:bodyPr>
          <a:lstStyle/>
          <a:p>
            <a:pPr algn="ctr"/>
            <a:r>
              <a:rPr lang="en-US" altLang="zh-CN" dirty="0">
                <a:latin typeface="Arial" panose="020B0604020202020204" pitchFamily="34" charset="0"/>
                <a:cs typeface="Arial" panose="020B0604020202020204" pitchFamily="34" charset="0"/>
              </a:rPr>
              <a:t>QHC19 EOS (Quark-Hadron crossover)</a:t>
            </a:r>
            <a:endParaRPr lang="zh-CN" altLang="en-US" dirty="0">
              <a:latin typeface="Arial" panose="020B0604020202020204" pitchFamily="34" charset="0"/>
              <a:cs typeface="Arial" panose="020B0604020202020204" pitchFamily="34" charset="0"/>
            </a:endParaRPr>
          </a:p>
        </p:txBody>
      </p:sp>
      <p:cxnSp>
        <p:nvCxnSpPr>
          <p:cNvPr id="2" name="直接连接符 1">
            <a:extLst>
              <a:ext uri="{FF2B5EF4-FFF2-40B4-BE49-F238E27FC236}">
                <a16:creationId xmlns:a16="http://schemas.microsoft.com/office/drawing/2014/main" id="{23744332-E611-E67C-1859-0D1D27152876}"/>
              </a:ext>
            </a:extLst>
          </p:cNvPr>
          <p:cNvCxnSpPr>
            <a:cxnSpLocks/>
          </p:cNvCxnSpPr>
          <p:nvPr/>
        </p:nvCxnSpPr>
        <p:spPr>
          <a:xfrm>
            <a:off x="103121" y="689908"/>
            <a:ext cx="11985758" cy="0"/>
          </a:xfrm>
          <a:prstGeom prst="line">
            <a:avLst/>
          </a:prstGeom>
          <a:ln/>
        </p:spPr>
        <p:style>
          <a:lnRef idx="3">
            <a:schemeClr val="dk1"/>
          </a:lnRef>
          <a:fillRef idx="0">
            <a:schemeClr val="dk1"/>
          </a:fillRef>
          <a:effectRef idx="2">
            <a:schemeClr val="dk1"/>
          </a:effectRef>
          <a:fontRef idx="minor">
            <a:schemeClr val="tx1"/>
          </a:fontRef>
        </p:style>
      </p:cxnSp>
      <p:sp>
        <p:nvSpPr>
          <p:cNvPr id="3" name="文本框 2">
            <a:extLst>
              <a:ext uri="{FF2B5EF4-FFF2-40B4-BE49-F238E27FC236}">
                <a16:creationId xmlns:a16="http://schemas.microsoft.com/office/drawing/2014/main" id="{FB6674B4-4245-22F9-22CC-CFDB33E899C0}"/>
              </a:ext>
            </a:extLst>
          </p:cNvPr>
          <p:cNvSpPr txBox="1"/>
          <p:nvPr/>
        </p:nvSpPr>
        <p:spPr>
          <a:xfrm>
            <a:off x="103121" y="76824"/>
            <a:ext cx="11664083" cy="584775"/>
          </a:xfrm>
          <a:prstGeom prst="rect">
            <a:avLst/>
          </a:prstGeom>
          <a:noFill/>
        </p:spPr>
        <p:txBody>
          <a:bodyPr wrap="square" rtlCol="0">
            <a:spAutoFit/>
          </a:bodyPr>
          <a:lstStyle/>
          <a:p>
            <a:r>
              <a:rPr lang="en-US" altLang="zh-CN" sz="3200" b="1" dirty="0">
                <a:effectLst/>
                <a:cs typeface="Times New Roman" panose="02020603050405020304" pitchFamily="18" charset="0"/>
              </a:rPr>
              <a:t>Quadrupolar tidal deformability</a:t>
            </a:r>
            <a:endParaRPr lang="zh-CN" altLang="en-US" sz="3200" b="1" dirty="0">
              <a:cs typeface="Times New Roman" panose="02020603050405020304" pitchFamily="18" charset="0"/>
            </a:endParaRPr>
          </a:p>
        </p:txBody>
      </p:sp>
      <p:sp>
        <p:nvSpPr>
          <p:cNvPr id="13" name="文本框 12">
            <a:extLst>
              <a:ext uri="{FF2B5EF4-FFF2-40B4-BE49-F238E27FC236}">
                <a16:creationId xmlns:a16="http://schemas.microsoft.com/office/drawing/2014/main" id="{F3763E83-17F0-F1A6-AE2A-739407B68EC1}"/>
              </a:ext>
            </a:extLst>
          </p:cNvPr>
          <p:cNvSpPr txBox="1"/>
          <p:nvPr/>
        </p:nvSpPr>
        <p:spPr>
          <a:xfrm>
            <a:off x="6714098" y="4569702"/>
            <a:ext cx="461665" cy="701749"/>
          </a:xfrm>
          <a:prstGeom prst="rect">
            <a:avLst/>
          </a:prstGeom>
          <a:noFill/>
        </p:spPr>
        <p:txBody>
          <a:bodyPr vert="eaVert" wrap="square" rtlCol="0">
            <a:spAutoFit/>
          </a:bodyPr>
          <a:lstStyle/>
          <a:p>
            <a:r>
              <a:rPr lang="zh-CN" altLang="en-US" dirty="0"/>
              <a:t>∨</a:t>
            </a:r>
          </a:p>
        </p:txBody>
      </p:sp>
      <p:sp>
        <p:nvSpPr>
          <p:cNvPr id="14" name="文本框 13">
            <a:extLst>
              <a:ext uri="{FF2B5EF4-FFF2-40B4-BE49-F238E27FC236}">
                <a16:creationId xmlns:a16="http://schemas.microsoft.com/office/drawing/2014/main" id="{70A590F8-8914-1812-0EAC-DDDC6618A27A}"/>
              </a:ext>
            </a:extLst>
          </p:cNvPr>
          <p:cNvSpPr txBox="1"/>
          <p:nvPr/>
        </p:nvSpPr>
        <p:spPr>
          <a:xfrm>
            <a:off x="8431619" y="5774429"/>
            <a:ext cx="1041991" cy="369332"/>
          </a:xfrm>
          <a:prstGeom prst="rect">
            <a:avLst/>
          </a:prstGeom>
          <a:noFill/>
        </p:spPr>
        <p:txBody>
          <a:bodyPr wrap="square" rtlCol="0">
            <a:spAutoFit/>
          </a:bodyPr>
          <a:lstStyle/>
          <a:p>
            <a:pPr algn="ctr"/>
            <a:r>
              <a:rPr lang="en-US" altLang="zh-CN" dirty="0"/>
              <a:t>M</a:t>
            </a:r>
            <a:endParaRPr lang="zh-CN" altLang="en-US" dirty="0"/>
          </a:p>
        </p:txBody>
      </p:sp>
    </p:spTree>
    <p:extLst>
      <p:ext uri="{BB962C8B-B14F-4D97-AF65-F5344CB8AC3E}">
        <p14:creationId xmlns:p14="http://schemas.microsoft.com/office/powerpoint/2010/main" val="26614893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a:extLst>
              <a:ext uri="{FF2B5EF4-FFF2-40B4-BE49-F238E27FC236}">
                <a16:creationId xmlns:a16="http://schemas.microsoft.com/office/drawing/2014/main" id="{23744332-E611-E67C-1859-0D1D27152876}"/>
              </a:ext>
            </a:extLst>
          </p:cNvPr>
          <p:cNvCxnSpPr>
            <a:cxnSpLocks/>
          </p:cNvCxnSpPr>
          <p:nvPr/>
        </p:nvCxnSpPr>
        <p:spPr>
          <a:xfrm>
            <a:off x="103121" y="689908"/>
            <a:ext cx="11985758" cy="0"/>
          </a:xfrm>
          <a:prstGeom prst="line">
            <a:avLst/>
          </a:prstGeom>
          <a:ln/>
        </p:spPr>
        <p:style>
          <a:lnRef idx="3">
            <a:schemeClr val="dk1"/>
          </a:lnRef>
          <a:fillRef idx="0">
            <a:schemeClr val="dk1"/>
          </a:fillRef>
          <a:effectRef idx="2">
            <a:schemeClr val="dk1"/>
          </a:effectRef>
          <a:fontRef idx="minor">
            <a:schemeClr val="tx1"/>
          </a:fontRef>
        </p:style>
      </p:cxnSp>
      <p:sp>
        <p:nvSpPr>
          <p:cNvPr id="3" name="文本框 2">
            <a:extLst>
              <a:ext uri="{FF2B5EF4-FFF2-40B4-BE49-F238E27FC236}">
                <a16:creationId xmlns:a16="http://schemas.microsoft.com/office/drawing/2014/main" id="{FB6674B4-4245-22F9-22CC-CFDB33E899C0}"/>
              </a:ext>
            </a:extLst>
          </p:cNvPr>
          <p:cNvSpPr txBox="1"/>
          <p:nvPr/>
        </p:nvSpPr>
        <p:spPr>
          <a:xfrm>
            <a:off x="103121" y="76824"/>
            <a:ext cx="11664083" cy="584775"/>
          </a:xfrm>
          <a:prstGeom prst="rect">
            <a:avLst/>
          </a:prstGeom>
          <a:noFill/>
        </p:spPr>
        <p:txBody>
          <a:bodyPr wrap="square" rtlCol="0">
            <a:spAutoFit/>
          </a:bodyPr>
          <a:lstStyle/>
          <a:p>
            <a:r>
              <a:rPr lang="en-US" altLang="zh-CN" sz="3200" b="1" dirty="0">
                <a:effectLst/>
                <a:cs typeface="Times New Roman" panose="02020603050405020304" pitchFamily="18" charset="0"/>
              </a:rPr>
              <a:t>Maximum mass of non-rotating NS</a:t>
            </a:r>
            <a:endParaRPr lang="zh-CN" altLang="en-US" sz="3200" b="1" dirty="0">
              <a:cs typeface="Times New Roman" panose="02020603050405020304" pitchFamily="18" charset="0"/>
            </a:endParaRPr>
          </a:p>
        </p:txBody>
      </p:sp>
      <p:pic>
        <p:nvPicPr>
          <p:cNvPr id="5" name="图片 4">
            <a:extLst>
              <a:ext uri="{FF2B5EF4-FFF2-40B4-BE49-F238E27FC236}">
                <a16:creationId xmlns:a16="http://schemas.microsoft.com/office/drawing/2014/main" id="{15E6EAB1-BAE9-C851-B3EE-97CF60A84BB0}"/>
              </a:ext>
            </a:extLst>
          </p:cNvPr>
          <p:cNvPicPr>
            <a:picLocks noChangeAspect="1"/>
          </p:cNvPicPr>
          <p:nvPr/>
        </p:nvPicPr>
        <p:blipFill>
          <a:blip r:embed="rId2"/>
          <a:srcRect t="1164"/>
          <a:stretch>
            <a:fillRect/>
          </a:stretch>
        </p:blipFill>
        <p:spPr>
          <a:xfrm>
            <a:off x="169723" y="780386"/>
            <a:ext cx="2188845" cy="5896610"/>
          </a:xfrm>
          <a:prstGeom prst="rect">
            <a:avLst/>
          </a:prstGeom>
        </p:spPr>
      </p:pic>
      <p:pic>
        <p:nvPicPr>
          <p:cNvPr id="6" name="图片 5">
            <a:extLst>
              <a:ext uri="{FF2B5EF4-FFF2-40B4-BE49-F238E27FC236}">
                <a16:creationId xmlns:a16="http://schemas.microsoft.com/office/drawing/2014/main" id="{56324558-7E8E-565A-BE78-930A738A9AF1}"/>
              </a:ext>
            </a:extLst>
          </p:cNvPr>
          <p:cNvPicPr>
            <a:picLocks noChangeAspect="1"/>
          </p:cNvPicPr>
          <p:nvPr/>
        </p:nvPicPr>
        <p:blipFill>
          <a:blip r:embed="rId3"/>
          <a:stretch>
            <a:fillRect/>
          </a:stretch>
        </p:blipFill>
        <p:spPr>
          <a:xfrm>
            <a:off x="4464183" y="873893"/>
            <a:ext cx="5323205" cy="4563110"/>
          </a:xfrm>
          <a:prstGeom prst="rect">
            <a:avLst/>
          </a:prstGeom>
        </p:spPr>
      </p:pic>
      <p:sp>
        <p:nvSpPr>
          <p:cNvPr id="7" name="文本框 1">
            <a:extLst>
              <a:ext uri="{FF2B5EF4-FFF2-40B4-BE49-F238E27FC236}">
                <a16:creationId xmlns:a16="http://schemas.microsoft.com/office/drawing/2014/main" id="{904FC4B1-7AF5-5DCF-499F-50D5AE798B7A}"/>
              </a:ext>
            </a:extLst>
          </p:cNvPr>
          <p:cNvSpPr txBox="1">
            <a:spLocks noChangeArrowheads="1"/>
          </p:cNvSpPr>
          <p:nvPr/>
        </p:nvSpPr>
        <p:spPr bwMode="auto">
          <a:xfrm>
            <a:off x="2927410" y="5620987"/>
            <a:ext cx="932171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Wingdings" panose="05000000000000000000" pitchFamily="2" charset="2"/>
              <a:buChar char="q"/>
              <a:defRPr sz="3200">
                <a:solidFill>
                  <a:srgbClr val="292934"/>
                </a:solidFill>
                <a:latin typeface="Arial" panose="020B0604020202020204" pitchFamily="34" charset="0"/>
                <a:ea typeface="宋体" pitchFamily="2" charset="-122"/>
              </a:defRPr>
            </a:lvl1pPr>
            <a:lvl2pPr marL="742950" indent="-285750">
              <a:spcBef>
                <a:spcPct val="20000"/>
              </a:spcBef>
              <a:buChar char="–"/>
              <a:defRPr sz="2800">
                <a:solidFill>
                  <a:srgbClr val="292934"/>
                </a:solidFill>
                <a:latin typeface="Arial" panose="020B0604020202020204" pitchFamily="34" charset="0"/>
                <a:ea typeface="宋体" pitchFamily="2" charset="-122"/>
              </a:defRPr>
            </a:lvl2pPr>
            <a:lvl3pPr marL="1143000" indent="-228600">
              <a:spcBef>
                <a:spcPct val="20000"/>
              </a:spcBef>
              <a:buChar char="•"/>
              <a:defRPr sz="2400">
                <a:solidFill>
                  <a:srgbClr val="292934"/>
                </a:solidFill>
                <a:latin typeface="Arial" panose="020B0604020202020204" pitchFamily="34" charset="0"/>
                <a:ea typeface="宋体" pitchFamily="2" charset="-122"/>
              </a:defRPr>
            </a:lvl3pPr>
            <a:lvl4pPr marL="1600200" indent="-228600">
              <a:spcBef>
                <a:spcPct val="20000"/>
              </a:spcBef>
              <a:buChar char="–"/>
              <a:defRPr sz="2000">
                <a:solidFill>
                  <a:srgbClr val="292934"/>
                </a:solidFill>
                <a:latin typeface="Arial" panose="020B0604020202020204" pitchFamily="34" charset="0"/>
                <a:ea typeface="宋体" pitchFamily="2" charset="-122"/>
              </a:defRPr>
            </a:lvl4pPr>
            <a:lvl5pPr marL="2057400" indent="-228600">
              <a:spcBef>
                <a:spcPct val="20000"/>
              </a:spcBef>
              <a:buChar char="»"/>
              <a:defRPr sz="2000">
                <a:solidFill>
                  <a:srgbClr val="292934"/>
                </a:solidFill>
                <a:latin typeface="Arial" panose="020B0604020202020204" pitchFamily="34" charset="0"/>
                <a:ea typeface="宋体" pitchFamily="2" charset="-122"/>
              </a:defRPr>
            </a:lvl5pPr>
            <a:lvl6pPr marL="2514600" indent="-228600" eaLnBrk="0" fontAlgn="base" hangingPunct="0">
              <a:spcBef>
                <a:spcPct val="20000"/>
              </a:spcBef>
              <a:spcAft>
                <a:spcPct val="0"/>
              </a:spcAft>
              <a:buChar char="»"/>
              <a:defRPr sz="2000">
                <a:solidFill>
                  <a:srgbClr val="292934"/>
                </a:solidFill>
                <a:latin typeface="Arial" panose="020B0604020202020204" pitchFamily="34" charset="0"/>
                <a:ea typeface="宋体" pitchFamily="2" charset="-122"/>
              </a:defRPr>
            </a:lvl6pPr>
            <a:lvl7pPr marL="2971800" indent="-228600" eaLnBrk="0" fontAlgn="base" hangingPunct="0">
              <a:spcBef>
                <a:spcPct val="20000"/>
              </a:spcBef>
              <a:spcAft>
                <a:spcPct val="0"/>
              </a:spcAft>
              <a:buChar char="»"/>
              <a:defRPr sz="2000">
                <a:solidFill>
                  <a:srgbClr val="292934"/>
                </a:solidFill>
                <a:latin typeface="Arial" panose="020B0604020202020204" pitchFamily="34" charset="0"/>
                <a:ea typeface="宋体" pitchFamily="2" charset="-122"/>
              </a:defRPr>
            </a:lvl7pPr>
            <a:lvl8pPr marL="3429000" indent="-228600" eaLnBrk="0" fontAlgn="base" hangingPunct="0">
              <a:spcBef>
                <a:spcPct val="20000"/>
              </a:spcBef>
              <a:spcAft>
                <a:spcPct val="0"/>
              </a:spcAft>
              <a:buChar char="»"/>
              <a:defRPr sz="2000">
                <a:solidFill>
                  <a:srgbClr val="292934"/>
                </a:solidFill>
                <a:latin typeface="Arial" panose="020B0604020202020204" pitchFamily="34" charset="0"/>
                <a:ea typeface="宋体" pitchFamily="2" charset="-122"/>
              </a:defRPr>
            </a:lvl8pPr>
            <a:lvl9pPr marL="3886200" indent="-228600" eaLnBrk="0" fontAlgn="base" hangingPunct="0">
              <a:spcBef>
                <a:spcPct val="20000"/>
              </a:spcBef>
              <a:spcAft>
                <a:spcPct val="0"/>
              </a:spcAft>
              <a:buChar char="»"/>
              <a:defRPr sz="2000">
                <a:solidFill>
                  <a:srgbClr val="292934"/>
                </a:solidFill>
                <a:latin typeface="Arial" panose="020B0604020202020204" pitchFamily="34" charset="0"/>
                <a:ea typeface="宋体" pitchFamily="2" charset="-122"/>
              </a:defRPr>
            </a:lvl9pPr>
          </a:lstStyle>
          <a:p>
            <a:pPr>
              <a:spcBef>
                <a:spcPct val="0"/>
              </a:spcBef>
              <a:buFontTx/>
              <a:buNone/>
            </a:pPr>
            <a:r>
              <a:rPr lang="en-US" altLang="zh-CN" sz="1800" dirty="0">
                <a:solidFill>
                  <a:schemeClr val="tx1"/>
                </a:solidFill>
                <a:ea typeface="微软雅黑" charset="0"/>
                <a:cs typeface="Arial" panose="020B0604020202020204" pitchFamily="34" charset="0"/>
              </a:rPr>
              <a:t>Fan et al. 2024 PRD: GW170817+NICER</a:t>
            </a:r>
            <a:r>
              <a:rPr lang="en-US" sz="1800" dirty="0">
                <a:solidFill>
                  <a:schemeClr val="tx1"/>
                </a:solidFill>
                <a:ea typeface="微软雅黑" charset="0"/>
                <a:cs typeface="Arial" panose="020B0604020202020204" pitchFamily="34" charset="0"/>
              </a:rPr>
              <a:t>+</a:t>
            </a:r>
            <a:r>
              <a:rPr lang="en-US" sz="1800" dirty="0">
                <a:solidFill>
                  <a:schemeClr val="tx1"/>
                </a:solidFill>
                <a:ea typeface="PingFang SC" panose="020B0400000000000000" charset="-122"/>
                <a:cs typeface="Arial" panose="020B0604020202020204" pitchFamily="34" charset="0"/>
              </a:rPr>
              <a:t>χEFT</a:t>
            </a:r>
            <a:r>
              <a:rPr lang="en-US" altLang="zh-CN" sz="1800" dirty="0">
                <a:solidFill>
                  <a:schemeClr val="tx1"/>
                </a:solidFill>
                <a:ea typeface="微软雅黑" charset="0"/>
                <a:cs typeface="Arial" panose="020B0604020202020204" pitchFamily="34" charset="0"/>
              </a:rPr>
              <a:t>+pQCD+mass function P(Mmax)+Bayesian inference yields a M</a:t>
            </a:r>
            <a:r>
              <a:rPr lang="en-US" altLang="zh-CN" sz="1800" baseline="-25000" dirty="0">
                <a:solidFill>
                  <a:schemeClr val="tx1"/>
                </a:solidFill>
                <a:ea typeface="微软雅黑" charset="0"/>
                <a:cs typeface="Arial" panose="020B0604020202020204" pitchFamily="34" charset="0"/>
              </a:rPr>
              <a:t>TOV </a:t>
            </a:r>
            <a:r>
              <a:rPr lang="en-US" altLang="zh-CN" sz="1800" dirty="0">
                <a:solidFill>
                  <a:schemeClr val="tx1"/>
                </a:solidFill>
                <a:ea typeface="微软雅黑" charset="0"/>
                <a:cs typeface="Arial" panose="020B0604020202020204" pitchFamily="34" charset="0"/>
              </a:rPr>
              <a:t>at a precision of ~3%. </a:t>
            </a:r>
          </a:p>
        </p:txBody>
      </p:sp>
      <p:sp>
        <p:nvSpPr>
          <p:cNvPr id="4" name="矩形 3">
            <a:extLst>
              <a:ext uri="{FF2B5EF4-FFF2-40B4-BE49-F238E27FC236}">
                <a16:creationId xmlns:a16="http://schemas.microsoft.com/office/drawing/2014/main" id="{928C0B31-239E-E7B9-0793-D63B554CB40C}"/>
              </a:ext>
            </a:extLst>
          </p:cNvPr>
          <p:cNvSpPr/>
          <p:nvPr/>
        </p:nvSpPr>
        <p:spPr>
          <a:xfrm>
            <a:off x="4621279" y="832268"/>
            <a:ext cx="1177222" cy="328525"/>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7274213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8E889655-04EF-8CA9-41D0-C06129A881EF}"/>
              </a:ext>
            </a:extLst>
          </p:cNvPr>
          <p:cNvPicPr>
            <a:picLocks noChangeAspect="1"/>
          </p:cNvPicPr>
          <p:nvPr/>
        </p:nvPicPr>
        <p:blipFill>
          <a:blip r:embed="rId2"/>
          <a:stretch>
            <a:fillRect/>
          </a:stretch>
        </p:blipFill>
        <p:spPr>
          <a:xfrm>
            <a:off x="1353264" y="1451068"/>
            <a:ext cx="3150166" cy="2083491"/>
          </a:xfrm>
          <a:prstGeom prst="rect">
            <a:avLst/>
          </a:prstGeom>
        </p:spPr>
      </p:pic>
      <p:pic>
        <p:nvPicPr>
          <p:cNvPr id="13" name="图片 12">
            <a:extLst>
              <a:ext uri="{FF2B5EF4-FFF2-40B4-BE49-F238E27FC236}">
                <a16:creationId xmlns:a16="http://schemas.microsoft.com/office/drawing/2014/main" id="{F673710C-3B24-66E0-9D0E-DD2BD5D97ECC}"/>
              </a:ext>
            </a:extLst>
          </p:cNvPr>
          <p:cNvPicPr>
            <a:picLocks noChangeAspect="1"/>
          </p:cNvPicPr>
          <p:nvPr/>
        </p:nvPicPr>
        <p:blipFill>
          <a:blip r:embed="rId3"/>
          <a:stretch>
            <a:fillRect/>
          </a:stretch>
        </p:blipFill>
        <p:spPr>
          <a:xfrm>
            <a:off x="6557805" y="1355159"/>
            <a:ext cx="3297747" cy="2179400"/>
          </a:xfrm>
          <a:prstGeom prst="rect">
            <a:avLst/>
          </a:prstGeom>
        </p:spPr>
      </p:pic>
      <p:sp>
        <p:nvSpPr>
          <p:cNvPr id="14" name="文本框 13">
            <a:extLst>
              <a:ext uri="{FF2B5EF4-FFF2-40B4-BE49-F238E27FC236}">
                <a16:creationId xmlns:a16="http://schemas.microsoft.com/office/drawing/2014/main" id="{12F96C50-5294-D7BA-A6C6-D64B5CFFA79D}"/>
              </a:ext>
            </a:extLst>
          </p:cNvPr>
          <p:cNvSpPr txBox="1"/>
          <p:nvPr/>
        </p:nvSpPr>
        <p:spPr>
          <a:xfrm>
            <a:off x="2482702" y="3875285"/>
            <a:ext cx="6427382" cy="1200329"/>
          </a:xfrm>
          <a:prstGeom prst="rect">
            <a:avLst/>
          </a:prstGeom>
          <a:noFill/>
        </p:spPr>
        <p:txBody>
          <a:bodyPr wrap="square" rtlCol="0">
            <a:spAutoFit/>
          </a:bodyPr>
          <a:lstStyle/>
          <a:p>
            <a:r>
              <a:rPr lang="en-US" altLang="zh-CN" i="0" dirty="0">
                <a:solidFill>
                  <a:srgbClr val="0F1115"/>
                </a:solidFill>
                <a:effectLst/>
                <a:latin typeface="Arial" panose="020B0604020202020204" pitchFamily="34" charset="0"/>
                <a:cs typeface="Arial" panose="020B0604020202020204" pitchFamily="34" charset="0"/>
              </a:rPr>
              <a:t>Very different sound-speed profiles can yield nearly the same neutron-star mass–radius relation, which is </a:t>
            </a:r>
            <a:r>
              <a:rPr lang="en-US" altLang="zh-CN" i="0" dirty="0">
                <a:solidFill>
                  <a:srgbClr val="FF0000"/>
                </a:solidFill>
                <a:effectLst/>
                <a:latin typeface="Arial" panose="020B0604020202020204" pitchFamily="34" charset="0"/>
                <a:cs typeface="Arial" panose="020B0604020202020204" pitchFamily="34" charset="0"/>
              </a:rPr>
              <a:t>why </a:t>
            </a:r>
            <a:r>
              <a:rPr lang="en-US" altLang="zh-CN" i="0" dirty="0" err="1">
                <a:solidFill>
                  <a:srgbClr val="FF0000"/>
                </a:solidFill>
                <a:effectLst/>
                <a:latin typeface="Arial" panose="020B0604020202020204" pitchFamily="34" charset="0"/>
                <a:cs typeface="Arial" panose="020B0604020202020204" pitchFamily="34" charset="0"/>
              </a:rPr>
              <a:t>pQCD</a:t>
            </a:r>
            <a:r>
              <a:rPr lang="en-US" altLang="zh-CN" i="0" dirty="0">
                <a:solidFill>
                  <a:srgbClr val="FF0000"/>
                </a:solidFill>
                <a:effectLst/>
                <a:latin typeface="Arial" panose="020B0604020202020204" pitchFamily="34" charset="0"/>
                <a:cs typeface="Arial" panose="020B0604020202020204" pitchFamily="34" charset="0"/>
              </a:rPr>
              <a:t> input is essential when discussing matter near the cores of massive neutron stars.</a:t>
            </a:r>
            <a:endParaRPr lang="zh-CN" altLang="en-US" dirty="0">
              <a:solidFill>
                <a:srgbClr val="FF0000"/>
              </a:solidFill>
              <a:latin typeface="Arial" panose="020B0604020202020204" pitchFamily="34" charset="0"/>
              <a:cs typeface="Arial" panose="020B0604020202020204" pitchFamily="34" charset="0"/>
            </a:endParaRPr>
          </a:p>
        </p:txBody>
      </p:sp>
      <p:sp>
        <p:nvSpPr>
          <p:cNvPr id="15" name="文本框 14">
            <a:extLst>
              <a:ext uri="{FF2B5EF4-FFF2-40B4-BE49-F238E27FC236}">
                <a16:creationId xmlns:a16="http://schemas.microsoft.com/office/drawing/2014/main" id="{1748A55F-D4D4-5094-5D64-7736BE857638}"/>
              </a:ext>
            </a:extLst>
          </p:cNvPr>
          <p:cNvSpPr txBox="1"/>
          <p:nvPr/>
        </p:nvSpPr>
        <p:spPr>
          <a:xfrm>
            <a:off x="2215116" y="5206455"/>
            <a:ext cx="7761768" cy="923330"/>
          </a:xfrm>
          <a:prstGeom prst="rect">
            <a:avLst/>
          </a:prstGeom>
          <a:noFill/>
        </p:spPr>
        <p:txBody>
          <a:bodyPr wrap="square" rtlCol="0">
            <a:spAutoFit/>
          </a:bodyPr>
          <a:lstStyle/>
          <a:p>
            <a:r>
              <a:rPr lang="en-US" altLang="zh-CN" dirty="0">
                <a:latin typeface="Arial" panose="020B0604020202020204" pitchFamily="34" charset="0"/>
                <a:cs typeface="Arial" panose="020B0604020202020204" pitchFamily="34" charset="0"/>
              </a:rPr>
              <a:t>How can we know more about the state of matter near the center of NS?</a:t>
            </a:r>
          </a:p>
          <a:p>
            <a:endParaRPr lang="en-US" altLang="zh-CN" dirty="0"/>
          </a:p>
          <a:p>
            <a:r>
              <a:rPr lang="en-US" altLang="zh-CN" dirty="0">
                <a:latin typeface="Arial" panose="020B0604020202020204" pitchFamily="34" charset="0"/>
                <a:cs typeface="Arial" panose="020B0604020202020204" pitchFamily="34" charset="0"/>
              </a:rPr>
              <a:t>    NS in equilibrium   			    Dynamical merger</a:t>
            </a:r>
            <a:endParaRPr lang="zh-CN" altLang="en-US" dirty="0">
              <a:latin typeface="Arial" panose="020B0604020202020204" pitchFamily="34" charset="0"/>
              <a:cs typeface="Arial" panose="020B0604020202020204" pitchFamily="34" charset="0"/>
            </a:endParaRPr>
          </a:p>
        </p:txBody>
      </p:sp>
      <p:sp>
        <p:nvSpPr>
          <p:cNvPr id="16" name="箭头: 右 15">
            <a:extLst>
              <a:ext uri="{FF2B5EF4-FFF2-40B4-BE49-F238E27FC236}">
                <a16:creationId xmlns:a16="http://schemas.microsoft.com/office/drawing/2014/main" id="{CC81F53F-E249-CEA7-4470-7F2ED175375D}"/>
              </a:ext>
            </a:extLst>
          </p:cNvPr>
          <p:cNvSpPr/>
          <p:nvPr/>
        </p:nvSpPr>
        <p:spPr>
          <a:xfrm>
            <a:off x="4912242" y="5823507"/>
            <a:ext cx="1568302" cy="17543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a:extLst>
              <a:ext uri="{FF2B5EF4-FFF2-40B4-BE49-F238E27FC236}">
                <a16:creationId xmlns:a16="http://schemas.microsoft.com/office/drawing/2014/main" id="{25F22C63-EA63-987C-F19C-55E80280755B}"/>
              </a:ext>
            </a:extLst>
          </p:cNvPr>
          <p:cNvCxnSpPr>
            <a:cxnSpLocks/>
          </p:cNvCxnSpPr>
          <p:nvPr/>
        </p:nvCxnSpPr>
        <p:spPr>
          <a:xfrm>
            <a:off x="103121" y="700858"/>
            <a:ext cx="11985758" cy="0"/>
          </a:xfrm>
          <a:prstGeom prst="line">
            <a:avLst/>
          </a:prstGeom>
          <a:ln/>
        </p:spPr>
        <p:style>
          <a:lnRef idx="3">
            <a:schemeClr val="dk1"/>
          </a:lnRef>
          <a:fillRef idx="0">
            <a:schemeClr val="dk1"/>
          </a:fillRef>
          <a:effectRef idx="2">
            <a:schemeClr val="dk1"/>
          </a:effectRef>
          <a:fontRef idx="minor">
            <a:schemeClr val="tx1"/>
          </a:fontRef>
        </p:style>
      </p:cxnSp>
      <p:sp>
        <p:nvSpPr>
          <p:cNvPr id="5" name="文本框 4">
            <a:extLst>
              <a:ext uri="{FF2B5EF4-FFF2-40B4-BE49-F238E27FC236}">
                <a16:creationId xmlns:a16="http://schemas.microsoft.com/office/drawing/2014/main" id="{1732096F-4EFB-EFFD-2C28-C26A2107B555}"/>
              </a:ext>
            </a:extLst>
          </p:cNvPr>
          <p:cNvSpPr txBox="1"/>
          <p:nvPr/>
        </p:nvSpPr>
        <p:spPr>
          <a:xfrm>
            <a:off x="103121" y="76824"/>
            <a:ext cx="3491203" cy="584775"/>
          </a:xfrm>
          <a:prstGeom prst="rect">
            <a:avLst/>
          </a:prstGeom>
          <a:noFill/>
        </p:spPr>
        <p:txBody>
          <a:bodyPr wrap="square" rtlCol="0">
            <a:spAutoFit/>
          </a:bodyPr>
          <a:lstStyle/>
          <a:p>
            <a:r>
              <a:rPr lang="en-US" altLang="zh-CN" sz="3200" b="1" dirty="0">
                <a:cs typeface="Times New Roman" panose="02020603050405020304" pitchFamily="18" charset="0"/>
              </a:rPr>
              <a:t>Degeneracy</a:t>
            </a:r>
            <a:endParaRPr lang="zh-CN" altLang="en-US" sz="3200" b="1" dirty="0">
              <a:cs typeface="Times New Roman" panose="02020603050405020304" pitchFamily="18" charset="0"/>
            </a:endParaRPr>
          </a:p>
        </p:txBody>
      </p:sp>
    </p:spTree>
    <p:extLst>
      <p:ext uri="{BB962C8B-B14F-4D97-AF65-F5344CB8AC3E}">
        <p14:creationId xmlns:p14="http://schemas.microsoft.com/office/powerpoint/2010/main" val="34226890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a:extLst>
              <a:ext uri="{FF2B5EF4-FFF2-40B4-BE49-F238E27FC236}">
                <a16:creationId xmlns:a16="http://schemas.microsoft.com/office/drawing/2014/main" id="{C9F60B8E-90EA-3C00-AFC0-2EEAFFC2E9D5}"/>
              </a:ext>
            </a:extLst>
          </p:cNvPr>
          <p:cNvCxnSpPr>
            <a:cxnSpLocks/>
          </p:cNvCxnSpPr>
          <p:nvPr/>
        </p:nvCxnSpPr>
        <p:spPr>
          <a:xfrm>
            <a:off x="103121" y="700858"/>
            <a:ext cx="11985758" cy="0"/>
          </a:xfrm>
          <a:prstGeom prst="line">
            <a:avLst/>
          </a:prstGeom>
          <a:ln/>
        </p:spPr>
        <p:style>
          <a:lnRef idx="3">
            <a:schemeClr val="dk1"/>
          </a:lnRef>
          <a:fillRef idx="0">
            <a:schemeClr val="dk1"/>
          </a:fillRef>
          <a:effectRef idx="2">
            <a:schemeClr val="dk1"/>
          </a:effectRef>
          <a:fontRef idx="minor">
            <a:schemeClr val="tx1"/>
          </a:fontRef>
        </p:style>
      </p:cxnSp>
      <p:sp>
        <p:nvSpPr>
          <p:cNvPr id="3" name="文本框 2">
            <a:extLst>
              <a:ext uri="{FF2B5EF4-FFF2-40B4-BE49-F238E27FC236}">
                <a16:creationId xmlns:a16="http://schemas.microsoft.com/office/drawing/2014/main" id="{3CA74C69-8BF0-3986-3E45-6DE43A5ED2A3}"/>
              </a:ext>
            </a:extLst>
          </p:cNvPr>
          <p:cNvSpPr txBox="1"/>
          <p:nvPr/>
        </p:nvSpPr>
        <p:spPr>
          <a:xfrm>
            <a:off x="103121" y="76824"/>
            <a:ext cx="5548084" cy="584775"/>
          </a:xfrm>
          <a:prstGeom prst="rect">
            <a:avLst/>
          </a:prstGeom>
          <a:noFill/>
        </p:spPr>
        <p:txBody>
          <a:bodyPr wrap="square" rtlCol="0">
            <a:spAutoFit/>
          </a:bodyPr>
          <a:lstStyle/>
          <a:p>
            <a:r>
              <a:rPr lang="en-US" altLang="zh-CN" sz="3200" b="1" dirty="0">
                <a:cs typeface="Times New Roman" panose="02020603050405020304" pitchFamily="18" charset="0"/>
              </a:rPr>
              <a:t>Binary Neutron Star Merger</a:t>
            </a:r>
            <a:endParaRPr lang="zh-CN" altLang="en-US" sz="3200" b="1" dirty="0">
              <a:cs typeface="Times New Roman" panose="02020603050405020304" pitchFamily="18" charset="0"/>
            </a:endParaRPr>
          </a:p>
        </p:txBody>
      </p:sp>
      <p:pic>
        <p:nvPicPr>
          <p:cNvPr id="6" name="图片 5">
            <a:extLst>
              <a:ext uri="{FF2B5EF4-FFF2-40B4-BE49-F238E27FC236}">
                <a16:creationId xmlns:a16="http://schemas.microsoft.com/office/drawing/2014/main" id="{C3ACA858-E8F9-EB0D-FAED-8F92793CC80F}"/>
              </a:ext>
            </a:extLst>
          </p:cNvPr>
          <p:cNvPicPr>
            <a:picLocks noChangeAspect="1"/>
          </p:cNvPicPr>
          <p:nvPr/>
        </p:nvPicPr>
        <p:blipFill>
          <a:blip r:embed="rId2"/>
          <a:stretch>
            <a:fillRect/>
          </a:stretch>
        </p:blipFill>
        <p:spPr>
          <a:xfrm>
            <a:off x="755786" y="1222743"/>
            <a:ext cx="10378274" cy="3491627"/>
          </a:xfrm>
          <a:prstGeom prst="rect">
            <a:avLst/>
          </a:prstGeom>
        </p:spPr>
      </p:pic>
      <p:sp>
        <p:nvSpPr>
          <p:cNvPr id="8" name="文本框 7">
            <a:extLst>
              <a:ext uri="{FF2B5EF4-FFF2-40B4-BE49-F238E27FC236}">
                <a16:creationId xmlns:a16="http://schemas.microsoft.com/office/drawing/2014/main" id="{F4E58BD3-B9FA-144A-805C-F7F5E4C0B00A}"/>
              </a:ext>
            </a:extLst>
          </p:cNvPr>
          <p:cNvSpPr txBox="1"/>
          <p:nvPr/>
        </p:nvSpPr>
        <p:spPr>
          <a:xfrm>
            <a:off x="8292319" y="4615543"/>
            <a:ext cx="3577160" cy="369332"/>
          </a:xfrm>
          <a:prstGeom prst="rect">
            <a:avLst/>
          </a:prstGeom>
          <a:noFill/>
        </p:spPr>
        <p:txBody>
          <a:bodyPr wrap="square">
            <a:spAutoFit/>
          </a:bodyPr>
          <a:lstStyle/>
          <a:p>
            <a:r>
              <a:rPr lang="en-US" altLang="zh-CN" b="0" i="0" strike="noStrike" dirty="0" err="1">
                <a:effectLst/>
                <a:latin typeface="Arial" panose="020B0604020202020204" pitchFamily="34" charset="0"/>
                <a:cs typeface="Arial" panose="020B0604020202020204" pitchFamily="34" charset="0"/>
              </a:rPr>
              <a:t>Neuweiler</a:t>
            </a:r>
            <a:r>
              <a:rPr lang="en-US" altLang="zh-CN" b="0" i="0" strike="noStrike" dirty="0">
                <a:effectLst/>
                <a:latin typeface="Arial" panose="020B0604020202020204" pitchFamily="34" charset="0"/>
                <a:cs typeface="Arial" panose="020B0604020202020204" pitchFamily="34" charset="0"/>
              </a:rPr>
              <a:t> et al. arxiv:2510.14850</a:t>
            </a:r>
            <a:endParaRPr lang="zh-CN" altLang="en-US" dirty="0">
              <a:latin typeface="Arial" panose="020B0604020202020204" pitchFamily="34" charset="0"/>
              <a:cs typeface="Arial" panose="020B0604020202020204" pitchFamily="34" charset="0"/>
            </a:endParaRPr>
          </a:p>
        </p:txBody>
      </p:sp>
      <p:sp>
        <p:nvSpPr>
          <p:cNvPr id="9" name="文本框 8">
            <a:extLst>
              <a:ext uri="{FF2B5EF4-FFF2-40B4-BE49-F238E27FC236}">
                <a16:creationId xmlns:a16="http://schemas.microsoft.com/office/drawing/2014/main" id="{C70AAD0B-98A2-4FF7-544C-11A9D2123E90}"/>
              </a:ext>
            </a:extLst>
          </p:cNvPr>
          <p:cNvSpPr txBox="1"/>
          <p:nvPr/>
        </p:nvSpPr>
        <p:spPr>
          <a:xfrm>
            <a:off x="808075" y="5183371"/>
            <a:ext cx="7161028" cy="1200329"/>
          </a:xfrm>
          <a:prstGeom prst="rect">
            <a:avLst/>
          </a:prstGeom>
          <a:noFill/>
        </p:spPr>
        <p:txBody>
          <a:bodyPr wrap="square" rtlCol="0">
            <a:spAutoFit/>
          </a:bodyPr>
          <a:lstStyle/>
          <a:p>
            <a:r>
              <a:rPr lang="en-US" altLang="zh-CN" dirty="0">
                <a:latin typeface="Arial" panose="020B0604020202020204" pitchFamily="34" charset="0"/>
                <a:cs typeface="Arial" panose="020B0604020202020204" pitchFamily="34" charset="0"/>
              </a:rPr>
              <a:t>Exotic matter? (hyperon, quark...)</a:t>
            </a:r>
          </a:p>
          <a:p>
            <a:r>
              <a:rPr lang="en-US" altLang="zh-CN" dirty="0">
                <a:latin typeface="Arial" panose="020B0604020202020204" pitchFamily="34" charset="0"/>
                <a:cs typeface="Arial" panose="020B0604020202020204" pitchFamily="34" charset="0"/>
              </a:rPr>
              <a:t>Finite temperature (high temperature and high chemical potential)?</a:t>
            </a:r>
          </a:p>
          <a:p>
            <a:r>
              <a:rPr lang="en-US" altLang="zh-CN" dirty="0">
                <a:latin typeface="Arial" panose="020B0604020202020204" pitchFamily="34" charset="0"/>
                <a:cs typeface="Arial" panose="020B0604020202020204" pitchFamily="34" charset="0"/>
              </a:rPr>
              <a:t>Neutrino effect?</a:t>
            </a:r>
          </a:p>
          <a:p>
            <a:r>
              <a:rPr lang="en-US" altLang="zh-CN" dirty="0">
                <a:latin typeface="Arial" panose="020B0604020202020204" pitchFamily="34" charset="0"/>
                <a:cs typeface="Arial" panose="020B0604020202020204" pitchFamily="34" charset="0"/>
              </a:rPr>
              <a:t>Magnetic fields?</a:t>
            </a:r>
            <a:endParaRPr lang="zh-CN" altLang="en-US" dirty="0">
              <a:latin typeface="Arial" panose="020B0604020202020204" pitchFamily="34" charset="0"/>
              <a:cs typeface="Arial" panose="020B0604020202020204" pitchFamily="34" charset="0"/>
            </a:endParaRPr>
          </a:p>
        </p:txBody>
      </p:sp>
      <p:sp>
        <p:nvSpPr>
          <p:cNvPr id="10" name="矩形 9">
            <a:extLst>
              <a:ext uri="{FF2B5EF4-FFF2-40B4-BE49-F238E27FC236}">
                <a16:creationId xmlns:a16="http://schemas.microsoft.com/office/drawing/2014/main" id="{1A41304D-C9F1-F768-285E-56829E08B7B7}"/>
              </a:ext>
            </a:extLst>
          </p:cNvPr>
          <p:cNvSpPr/>
          <p:nvPr/>
        </p:nvSpPr>
        <p:spPr>
          <a:xfrm>
            <a:off x="874720" y="4127615"/>
            <a:ext cx="3024962" cy="450714"/>
          </a:xfrm>
          <a:prstGeom prst="rect">
            <a:avLst/>
          </a:prstGeom>
          <a:noFill/>
          <a:ln w="28575"/>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Tree>
    <p:extLst>
      <p:ext uri="{BB962C8B-B14F-4D97-AF65-F5344CB8AC3E}">
        <p14:creationId xmlns:p14="http://schemas.microsoft.com/office/powerpoint/2010/main" val="175114823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a:extLst>
              <a:ext uri="{FF2B5EF4-FFF2-40B4-BE49-F238E27FC236}">
                <a16:creationId xmlns:a16="http://schemas.microsoft.com/office/drawing/2014/main" id="{C9F60B8E-90EA-3C00-AFC0-2EEAFFC2E9D5}"/>
              </a:ext>
            </a:extLst>
          </p:cNvPr>
          <p:cNvCxnSpPr>
            <a:cxnSpLocks/>
          </p:cNvCxnSpPr>
          <p:nvPr/>
        </p:nvCxnSpPr>
        <p:spPr>
          <a:xfrm>
            <a:off x="103121" y="700858"/>
            <a:ext cx="11985758" cy="0"/>
          </a:xfrm>
          <a:prstGeom prst="line">
            <a:avLst/>
          </a:prstGeom>
          <a:ln/>
        </p:spPr>
        <p:style>
          <a:lnRef idx="3">
            <a:schemeClr val="dk1"/>
          </a:lnRef>
          <a:fillRef idx="0">
            <a:schemeClr val="dk1"/>
          </a:fillRef>
          <a:effectRef idx="2">
            <a:schemeClr val="dk1"/>
          </a:effectRef>
          <a:fontRef idx="minor">
            <a:schemeClr val="tx1"/>
          </a:fontRef>
        </p:style>
      </p:cxnSp>
      <p:sp>
        <p:nvSpPr>
          <p:cNvPr id="3" name="文本框 2">
            <a:extLst>
              <a:ext uri="{FF2B5EF4-FFF2-40B4-BE49-F238E27FC236}">
                <a16:creationId xmlns:a16="http://schemas.microsoft.com/office/drawing/2014/main" id="{3CA74C69-8BF0-3986-3E45-6DE43A5ED2A3}"/>
              </a:ext>
            </a:extLst>
          </p:cNvPr>
          <p:cNvSpPr txBox="1"/>
          <p:nvPr/>
        </p:nvSpPr>
        <p:spPr>
          <a:xfrm>
            <a:off x="103121" y="76824"/>
            <a:ext cx="5548084" cy="584775"/>
          </a:xfrm>
          <a:prstGeom prst="rect">
            <a:avLst/>
          </a:prstGeom>
          <a:noFill/>
        </p:spPr>
        <p:txBody>
          <a:bodyPr wrap="square" rtlCol="0">
            <a:spAutoFit/>
          </a:bodyPr>
          <a:lstStyle/>
          <a:p>
            <a:r>
              <a:rPr lang="en-US" altLang="zh-CN" sz="3200" b="1" dirty="0">
                <a:cs typeface="Times New Roman" panose="02020603050405020304" pitchFamily="18" charset="0"/>
              </a:rPr>
              <a:t>Binary Neutron Star Merger</a:t>
            </a:r>
            <a:endParaRPr lang="zh-CN" altLang="en-US" sz="3200" b="1" dirty="0">
              <a:cs typeface="Times New Roman" panose="02020603050405020304" pitchFamily="18" charset="0"/>
            </a:endParaRPr>
          </a:p>
        </p:txBody>
      </p:sp>
      <p:pic>
        <p:nvPicPr>
          <p:cNvPr id="4" name="图片 3">
            <a:extLst>
              <a:ext uri="{FF2B5EF4-FFF2-40B4-BE49-F238E27FC236}">
                <a16:creationId xmlns:a16="http://schemas.microsoft.com/office/drawing/2014/main" id="{D53F241C-2952-8D5D-FF4B-422FFB552AF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8829" y="900385"/>
            <a:ext cx="9404751" cy="5440003"/>
          </a:xfrm>
          <a:prstGeom prst="rect">
            <a:avLst/>
          </a:prstGeom>
        </p:spPr>
      </p:pic>
      <p:sp>
        <p:nvSpPr>
          <p:cNvPr id="5" name="文本框 4">
            <a:extLst>
              <a:ext uri="{FF2B5EF4-FFF2-40B4-BE49-F238E27FC236}">
                <a16:creationId xmlns:a16="http://schemas.microsoft.com/office/drawing/2014/main" id="{20F7B9F4-5A2D-B124-8A60-472801D7F847}"/>
              </a:ext>
            </a:extLst>
          </p:cNvPr>
          <p:cNvSpPr txBox="1"/>
          <p:nvPr/>
        </p:nvSpPr>
        <p:spPr>
          <a:xfrm>
            <a:off x="4273550" y="6306557"/>
            <a:ext cx="3644900" cy="368300"/>
          </a:xfrm>
          <a:prstGeom prst="rect">
            <a:avLst/>
          </a:prstGeom>
          <a:noFill/>
        </p:spPr>
        <p:txBody>
          <a:bodyPr wrap="square" rtlCol="0">
            <a:spAutoFit/>
          </a:bodyPr>
          <a:lstStyle/>
          <a:p>
            <a:pPr algn="ctr"/>
            <a:r>
              <a:rPr lang="en-US" altLang="en-US" dirty="0" err="1">
                <a:latin typeface="Arial" panose="020B0604020202020204" pitchFamily="34" charset="0"/>
                <a:cs typeface="Arial" panose="020B0604020202020204" pitchFamily="34" charset="0"/>
              </a:rPr>
              <a:t>Baiotti</a:t>
            </a:r>
            <a:r>
              <a:rPr lang="en-US" altLang="en-US" dirty="0">
                <a:latin typeface="Arial" panose="020B0604020202020204" pitchFamily="34" charset="0"/>
                <a:cs typeface="Arial" panose="020B0604020202020204" pitchFamily="34" charset="0"/>
              </a:rPr>
              <a:t> et al. (2017)</a:t>
            </a:r>
          </a:p>
        </p:txBody>
      </p:sp>
    </p:spTree>
    <p:extLst>
      <p:ext uri="{BB962C8B-B14F-4D97-AF65-F5344CB8AC3E}">
        <p14:creationId xmlns:p14="http://schemas.microsoft.com/office/powerpoint/2010/main" val="288826968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0584" y="73152"/>
            <a:ext cx="11430000" cy="446276"/>
          </a:xfrm>
          <a:prstGeom prst="rect">
            <a:avLst/>
          </a:prstGeom>
          <a:noFill/>
        </p:spPr>
        <p:txBody>
          <a:bodyPr wrap="square" lIns="0" tIns="0" rIns="0" bIns="0">
            <a:spAutoFit/>
          </a:bodyPr>
          <a:lstStyle/>
          <a:p>
            <a:pPr>
              <a:defRPr sz="2900" b="1">
                <a:solidFill>
                  <a:srgbClr val="141923"/>
                </a:solidFill>
                <a:latin typeface="Arial"/>
              </a:defRPr>
            </a:pPr>
            <a:r>
              <a:rPr dirty="0"/>
              <a:t>Numerical Relativity</a:t>
            </a:r>
            <a:r>
              <a:rPr lang="en-US" dirty="0"/>
              <a:t>: Brief Introduction</a:t>
            </a:r>
            <a:endParaRPr dirty="0"/>
          </a:p>
        </p:txBody>
      </p:sp>
      <p:cxnSp>
        <p:nvCxnSpPr>
          <p:cNvPr id="3" name="Connector 2"/>
          <p:cNvCxnSpPr/>
          <p:nvPr/>
        </p:nvCxnSpPr>
        <p:spPr>
          <a:xfrm>
            <a:off x="100584" y="704088"/>
            <a:ext cx="11987784" cy="0"/>
          </a:xfrm>
          <a:prstGeom prst="line">
            <a:avLst/>
          </a:prstGeom>
          <a:ln w="15240">
            <a:solidFill>
              <a:srgbClr val="C8CDD7"/>
            </a:solidFill>
          </a:ln>
        </p:spPr>
        <p:style>
          <a:lnRef idx="2">
            <a:schemeClr val="accent1"/>
          </a:lnRef>
          <a:fillRef idx="0">
            <a:schemeClr val="accent1"/>
          </a:fillRef>
          <a:effectRef idx="1">
            <a:schemeClr val="accent1"/>
          </a:effectRef>
          <a:fontRef idx="minor">
            <a:schemeClr val="tx1"/>
          </a:fontRef>
        </p:style>
      </p:cxnSp>
      <p:pic>
        <p:nvPicPr>
          <p:cNvPr id="9" name="图片 8">
            <a:extLst>
              <a:ext uri="{FF2B5EF4-FFF2-40B4-BE49-F238E27FC236}">
                <a16:creationId xmlns:a16="http://schemas.microsoft.com/office/drawing/2014/main" id="{65FA8063-3A62-AF9A-E135-DF1361AF74C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028" y="0"/>
            <a:ext cx="12129972" cy="3934045"/>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a:extLst>
              <a:ext uri="{FF2B5EF4-FFF2-40B4-BE49-F238E27FC236}">
                <a16:creationId xmlns:a16="http://schemas.microsoft.com/office/drawing/2014/main" id="{C9F60B8E-90EA-3C00-AFC0-2EEAFFC2E9D5}"/>
              </a:ext>
            </a:extLst>
          </p:cNvPr>
          <p:cNvCxnSpPr>
            <a:cxnSpLocks/>
          </p:cNvCxnSpPr>
          <p:nvPr/>
        </p:nvCxnSpPr>
        <p:spPr>
          <a:xfrm>
            <a:off x="103121" y="700858"/>
            <a:ext cx="11985758" cy="0"/>
          </a:xfrm>
          <a:prstGeom prst="line">
            <a:avLst/>
          </a:prstGeom>
          <a:ln/>
        </p:spPr>
        <p:style>
          <a:lnRef idx="3">
            <a:schemeClr val="dk1"/>
          </a:lnRef>
          <a:fillRef idx="0">
            <a:schemeClr val="dk1"/>
          </a:fillRef>
          <a:effectRef idx="2">
            <a:schemeClr val="dk1"/>
          </a:effectRef>
          <a:fontRef idx="minor">
            <a:schemeClr val="tx1"/>
          </a:fontRef>
        </p:style>
      </p:cxnSp>
      <p:sp>
        <p:nvSpPr>
          <p:cNvPr id="3" name="文本框 2">
            <a:extLst>
              <a:ext uri="{FF2B5EF4-FFF2-40B4-BE49-F238E27FC236}">
                <a16:creationId xmlns:a16="http://schemas.microsoft.com/office/drawing/2014/main" id="{3CA74C69-8BF0-3986-3E45-6DE43A5ED2A3}"/>
              </a:ext>
            </a:extLst>
          </p:cNvPr>
          <p:cNvSpPr txBox="1"/>
          <p:nvPr/>
        </p:nvSpPr>
        <p:spPr>
          <a:xfrm>
            <a:off x="103121" y="76824"/>
            <a:ext cx="5548084" cy="584775"/>
          </a:xfrm>
          <a:prstGeom prst="rect">
            <a:avLst/>
          </a:prstGeom>
          <a:noFill/>
        </p:spPr>
        <p:txBody>
          <a:bodyPr wrap="square" rtlCol="0">
            <a:spAutoFit/>
          </a:bodyPr>
          <a:lstStyle/>
          <a:p>
            <a:r>
              <a:rPr lang="en-US" altLang="zh-CN" sz="3200" b="1" dirty="0">
                <a:cs typeface="Times New Roman" panose="02020603050405020304" pitchFamily="18" charset="0"/>
              </a:rPr>
              <a:t>Binary Neutron Star Merger</a:t>
            </a:r>
            <a:endParaRPr lang="zh-CN" altLang="en-US" sz="3200" b="1" dirty="0">
              <a:cs typeface="Times New Roman" panose="02020603050405020304" pitchFamily="18" charset="0"/>
            </a:endParaRPr>
          </a:p>
        </p:txBody>
      </p:sp>
      <p:pic>
        <p:nvPicPr>
          <p:cNvPr id="12" name="QHC19D_M1375">
            <a:hlinkClick r:id="" action="ppaction://media"/>
            <a:extLst>
              <a:ext uri="{FF2B5EF4-FFF2-40B4-BE49-F238E27FC236}">
                <a16:creationId xmlns:a16="http://schemas.microsoft.com/office/drawing/2014/main" id="{000EF794-B090-94E8-D667-4EDB562E5A7D}"/>
              </a:ext>
            </a:extLst>
          </p:cNvPr>
          <p:cNvPicPr/>
          <p:nvPr>
            <a:videoFile r:link="rId2"/>
            <p:extLst>
              <p:ext uri="{DAA4B4D4-6D71-4841-9C94-3DE7FCFB9230}">
                <p14:media xmlns:p14="http://schemas.microsoft.com/office/powerpoint/2010/main" r:embed="rId1"/>
              </p:ext>
            </p:extLst>
          </p:nvPr>
        </p:nvPicPr>
        <p:blipFill>
          <a:blip r:embed="rId4"/>
          <a:stretch>
            <a:fillRect/>
          </a:stretch>
        </p:blipFill>
        <p:spPr>
          <a:xfrm>
            <a:off x="2787650" y="824230"/>
            <a:ext cx="6314440" cy="5420360"/>
          </a:xfrm>
          <a:prstGeom prst="rect">
            <a:avLst/>
          </a:prstGeom>
        </p:spPr>
      </p:pic>
    </p:spTree>
    <p:extLst>
      <p:ext uri="{BB962C8B-B14F-4D97-AF65-F5344CB8AC3E}">
        <p14:creationId xmlns:p14="http://schemas.microsoft.com/office/powerpoint/2010/main" val="2465117583"/>
      </p:ext>
    </p:extLst>
  </p:cSld>
  <p:clrMapOvr>
    <a:masterClrMapping/>
  </p:clrMapOvr>
  <p:timing>
    <p:tnLst>
      <p:par>
        <p:cTn id="1" dur="indefinite" restart="never" nodeType="tmRoot">
          <p:childTnLst>
            <p:video>
              <p:cMediaNode>
                <p:cTn id="2" fill="hold" display="1">
                  <p:stCondLst>
                    <p:cond delay="indefinite"/>
                  </p:stCondLst>
                </p:cTn>
                <p:tgtEl>
                  <p:spTgt spid="12"/>
                </p:tgtEl>
              </p:cMediaNode>
            </p:vide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2BF38093-1FE5-59CB-122D-E380B3553B5B}"/>
              </a:ext>
            </a:extLst>
          </p:cNvPr>
          <p:cNvPicPr>
            <a:picLocks noChangeAspect="1"/>
          </p:cNvPicPr>
          <p:nvPr/>
        </p:nvPicPr>
        <p:blipFill>
          <a:blip r:embed="rId2"/>
          <a:stretch>
            <a:fillRect/>
          </a:stretch>
        </p:blipFill>
        <p:spPr>
          <a:xfrm>
            <a:off x="90597" y="1822707"/>
            <a:ext cx="2987675" cy="2972435"/>
          </a:xfrm>
          <a:prstGeom prst="rect">
            <a:avLst/>
          </a:prstGeom>
        </p:spPr>
      </p:pic>
      <p:pic>
        <p:nvPicPr>
          <p:cNvPr id="5" name="图片 4">
            <a:extLst>
              <a:ext uri="{FF2B5EF4-FFF2-40B4-BE49-F238E27FC236}">
                <a16:creationId xmlns:a16="http://schemas.microsoft.com/office/drawing/2014/main" id="{C0ED2124-F81D-A4BA-7020-B3ABAD60E559}"/>
              </a:ext>
            </a:extLst>
          </p:cNvPr>
          <p:cNvPicPr>
            <a:picLocks noChangeAspect="1"/>
          </p:cNvPicPr>
          <p:nvPr/>
        </p:nvPicPr>
        <p:blipFill>
          <a:blip r:embed="rId3"/>
          <a:stretch>
            <a:fillRect/>
          </a:stretch>
        </p:blipFill>
        <p:spPr>
          <a:xfrm>
            <a:off x="3078272" y="1831915"/>
            <a:ext cx="2972435" cy="2954020"/>
          </a:xfrm>
          <a:prstGeom prst="rect">
            <a:avLst/>
          </a:prstGeom>
        </p:spPr>
      </p:pic>
      <p:pic>
        <p:nvPicPr>
          <p:cNvPr id="6" name="图片 5">
            <a:extLst>
              <a:ext uri="{FF2B5EF4-FFF2-40B4-BE49-F238E27FC236}">
                <a16:creationId xmlns:a16="http://schemas.microsoft.com/office/drawing/2014/main" id="{66BDB731-5DF5-AC7A-3056-45E0BBB115B6}"/>
              </a:ext>
            </a:extLst>
          </p:cNvPr>
          <p:cNvPicPr>
            <a:picLocks noChangeAspect="1"/>
          </p:cNvPicPr>
          <p:nvPr/>
        </p:nvPicPr>
        <p:blipFill>
          <a:blip r:embed="rId4"/>
          <a:stretch>
            <a:fillRect/>
          </a:stretch>
        </p:blipFill>
        <p:spPr>
          <a:xfrm>
            <a:off x="6050707" y="1835725"/>
            <a:ext cx="2953385" cy="2950210"/>
          </a:xfrm>
          <a:prstGeom prst="rect">
            <a:avLst/>
          </a:prstGeom>
        </p:spPr>
      </p:pic>
      <p:pic>
        <p:nvPicPr>
          <p:cNvPr id="7" name="图片 6">
            <a:extLst>
              <a:ext uri="{FF2B5EF4-FFF2-40B4-BE49-F238E27FC236}">
                <a16:creationId xmlns:a16="http://schemas.microsoft.com/office/drawing/2014/main" id="{F9A83044-9969-706B-6509-D1365EFA333E}"/>
              </a:ext>
            </a:extLst>
          </p:cNvPr>
          <p:cNvPicPr>
            <a:picLocks noChangeAspect="1"/>
          </p:cNvPicPr>
          <p:nvPr/>
        </p:nvPicPr>
        <p:blipFill>
          <a:blip r:embed="rId5"/>
          <a:stretch>
            <a:fillRect/>
          </a:stretch>
        </p:blipFill>
        <p:spPr>
          <a:xfrm>
            <a:off x="9004092" y="1843344"/>
            <a:ext cx="2952750" cy="2949575"/>
          </a:xfrm>
          <a:prstGeom prst="rect">
            <a:avLst/>
          </a:prstGeom>
        </p:spPr>
      </p:pic>
      <p:sp>
        <p:nvSpPr>
          <p:cNvPr id="8" name="文本框 7">
            <a:extLst>
              <a:ext uri="{FF2B5EF4-FFF2-40B4-BE49-F238E27FC236}">
                <a16:creationId xmlns:a16="http://schemas.microsoft.com/office/drawing/2014/main" id="{794BC4FD-B75E-CBAB-0611-3CB1126FAED3}"/>
              </a:ext>
            </a:extLst>
          </p:cNvPr>
          <p:cNvSpPr txBox="1"/>
          <p:nvPr/>
        </p:nvSpPr>
        <p:spPr>
          <a:xfrm>
            <a:off x="1405269" y="1353934"/>
            <a:ext cx="3083442" cy="369332"/>
          </a:xfrm>
          <a:prstGeom prst="rect">
            <a:avLst/>
          </a:prstGeom>
          <a:noFill/>
        </p:spPr>
        <p:txBody>
          <a:bodyPr wrap="square" rtlCol="0">
            <a:spAutoFit/>
          </a:bodyPr>
          <a:lstStyle/>
          <a:p>
            <a:pPr algn="ctr"/>
            <a:r>
              <a:rPr lang="en-US" altLang="zh-CN" dirty="0" err="1">
                <a:latin typeface="Arial" panose="020B0604020202020204" pitchFamily="34" charset="0"/>
                <a:cs typeface="Arial" panose="020B0604020202020204" pitchFamily="34" charset="0"/>
              </a:rPr>
              <a:t>Inspiral</a:t>
            </a:r>
            <a:endParaRPr lang="zh-CN" altLang="en-US" dirty="0">
              <a:latin typeface="Arial" panose="020B0604020202020204" pitchFamily="34" charset="0"/>
              <a:cs typeface="Arial" panose="020B0604020202020204" pitchFamily="34" charset="0"/>
            </a:endParaRPr>
          </a:p>
        </p:txBody>
      </p:sp>
      <p:sp>
        <p:nvSpPr>
          <p:cNvPr id="9" name="文本框 8">
            <a:extLst>
              <a:ext uri="{FF2B5EF4-FFF2-40B4-BE49-F238E27FC236}">
                <a16:creationId xmlns:a16="http://schemas.microsoft.com/office/drawing/2014/main" id="{FDD94635-14D4-AFE8-E7DD-1071E678BE97}"/>
              </a:ext>
            </a:extLst>
          </p:cNvPr>
          <p:cNvSpPr txBox="1"/>
          <p:nvPr/>
        </p:nvSpPr>
        <p:spPr>
          <a:xfrm>
            <a:off x="7350694" y="1357665"/>
            <a:ext cx="3083442" cy="369332"/>
          </a:xfrm>
          <a:prstGeom prst="rect">
            <a:avLst/>
          </a:prstGeom>
          <a:noFill/>
        </p:spPr>
        <p:txBody>
          <a:bodyPr wrap="square" rtlCol="0">
            <a:spAutoFit/>
          </a:bodyPr>
          <a:lstStyle/>
          <a:p>
            <a:pPr algn="ctr"/>
            <a:r>
              <a:rPr lang="en-US" altLang="zh-CN" dirty="0">
                <a:latin typeface="Arial" panose="020B0604020202020204" pitchFamily="34" charset="0"/>
                <a:cs typeface="Arial" panose="020B0604020202020204" pitchFamily="34" charset="0"/>
              </a:rPr>
              <a:t>Post-merger</a:t>
            </a:r>
            <a:endParaRPr lang="zh-CN" altLang="en-US" dirty="0">
              <a:latin typeface="Arial" panose="020B0604020202020204" pitchFamily="34" charset="0"/>
              <a:cs typeface="Arial" panose="020B0604020202020204" pitchFamily="34" charset="0"/>
            </a:endParaRPr>
          </a:p>
        </p:txBody>
      </p:sp>
      <p:sp>
        <p:nvSpPr>
          <p:cNvPr id="11" name="文本框 10">
            <a:extLst>
              <a:ext uri="{FF2B5EF4-FFF2-40B4-BE49-F238E27FC236}">
                <a16:creationId xmlns:a16="http://schemas.microsoft.com/office/drawing/2014/main" id="{95746F3F-45AD-3625-35D8-127F5DEABC84}"/>
              </a:ext>
            </a:extLst>
          </p:cNvPr>
          <p:cNvSpPr txBox="1"/>
          <p:nvPr/>
        </p:nvSpPr>
        <p:spPr>
          <a:xfrm>
            <a:off x="2109058" y="5419817"/>
            <a:ext cx="7084293" cy="369332"/>
          </a:xfrm>
          <a:prstGeom prst="rect">
            <a:avLst/>
          </a:prstGeom>
          <a:noFill/>
        </p:spPr>
        <p:txBody>
          <a:bodyPr wrap="square">
            <a:spAutoFit/>
          </a:bodyPr>
          <a:lstStyle/>
          <a:p>
            <a:pPr algn="ctr"/>
            <a:r>
              <a:rPr lang="en-US" altLang="zh-CN" dirty="0">
                <a:latin typeface="Arial" panose="020B0604020202020204" pitchFamily="34" charset="0"/>
                <a:cs typeface="Arial" panose="020B0604020202020204" pitchFamily="34" charset="0"/>
              </a:rPr>
              <a:t>Numerical simulation(GRHD) result for binary neutron star merger </a:t>
            </a:r>
            <a:endParaRPr lang="zh-CN" altLang="en-US" dirty="0">
              <a:latin typeface="Arial" panose="020B0604020202020204" pitchFamily="34" charset="0"/>
              <a:cs typeface="Arial" panose="020B0604020202020204" pitchFamily="34" charset="0"/>
            </a:endParaRPr>
          </a:p>
        </p:txBody>
      </p:sp>
      <p:cxnSp>
        <p:nvCxnSpPr>
          <p:cNvPr id="2" name="直接连接符 1">
            <a:extLst>
              <a:ext uri="{FF2B5EF4-FFF2-40B4-BE49-F238E27FC236}">
                <a16:creationId xmlns:a16="http://schemas.microsoft.com/office/drawing/2014/main" id="{C9F60B8E-90EA-3C00-AFC0-2EEAFFC2E9D5}"/>
              </a:ext>
            </a:extLst>
          </p:cNvPr>
          <p:cNvCxnSpPr>
            <a:cxnSpLocks/>
          </p:cNvCxnSpPr>
          <p:nvPr/>
        </p:nvCxnSpPr>
        <p:spPr>
          <a:xfrm>
            <a:off x="103121" y="700858"/>
            <a:ext cx="11985758" cy="0"/>
          </a:xfrm>
          <a:prstGeom prst="line">
            <a:avLst/>
          </a:prstGeom>
          <a:ln/>
        </p:spPr>
        <p:style>
          <a:lnRef idx="3">
            <a:schemeClr val="dk1"/>
          </a:lnRef>
          <a:fillRef idx="0">
            <a:schemeClr val="dk1"/>
          </a:fillRef>
          <a:effectRef idx="2">
            <a:schemeClr val="dk1"/>
          </a:effectRef>
          <a:fontRef idx="minor">
            <a:schemeClr val="tx1"/>
          </a:fontRef>
        </p:style>
      </p:cxnSp>
      <p:sp>
        <p:nvSpPr>
          <p:cNvPr id="3" name="文本框 2">
            <a:extLst>
              <a:ext uri="{FF2B5EF4-FFF2-40B4-BE49-F238E27FC236}">
                <a16:creationId xmlns:a16="http://schemas.microsoft.com/office/drawing/2014/main" id="{3CA74C69-8BF0-3986-3E45-6DE43A5ED2A3}"/>
              </a:ext>
            </a:extLst>
          </p:cNvPr>
          <p:cNvSpPr txBox="1"/>
          <p:nvPr/>
        </p:nvSpPr>
        <p:spPr>
          <a:xfrm>
            <a:off x="103121" y="76824"/>
            <a:ext cx="5548084" cy="584775"/>
          </a:xfrm>
          <a:prstGeom prst="rect">
            <a:avLst/>
          </a:prstGeom>
          <a:noFill/>
        </p:spPr>
        <p:txBody>
          <a:bodyPr wrap="square" rtlCol="0">
            <a:spAutoFit/>
          </a:bodyPr>
          <a:lstStyle/>
          <a:p>
            <a:r>
              <a:rPr lang="en-US" altLang="zh-CN" sz="3200" b="1" dirty="0">
                <a:cs typeface="Times New Roman" panose="02020603050405020304" pitchFamily="18" charset="0"/>
              </a:rPr>
              <a:t>Binary Neutron Star Merger</a:t>
            </a:r>
            <a:endParaRPr lang="zh-CN" altLang="en-US" sz="3200" b="1" dirty="0">
              <a:cs typeface="Times New Roman" panose="02020603050405020304" pitchFamily="18" charset="0"/>
            </a:endParaRPr>
          </a:p>
        </p:txBody>
      </p:sp>
    </p:spTree>
    <p:extLst>
      <p:ext uri="{BB962C8B-B14F-4D97-AF65-F5344CB8AC3E}">
        <p14:creationId xmlns:p14="http://schemas.microsoft.com/office/powerpoint/2010/main" val="22770468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AB656923-BEB6-8D2C-DEBD-BA040CA544C0}"/>
              </a:ext>
            </a:extLst>
          </p:cNvPr>
          <p:cNvPicPr>
            <a:picLocks noChangeAspect="1"/>
          </p:cNvPicPr>
          <p:nvPr/>
        </p:nvPicPr>
        <p:blipFill>
          <a:blip r:embed="rId2"/>
          <a:stretch>
            <a:fillRect/>
          </a:stretch>
        </p:blipFill>
        <p:spPr>
          <a:xfrm>
            <a:off x="2186906" y="3267610"/>
            <a:ext cx="5494020" cy="3279775"/>
          </a:xfrm>
          <a:prstGeom prst="rect">
            <a:avLst/>
          </a:prstGeom>
        </p:spPr>
      </p:pic>
      <p:pic>
        <p:nvPicPr>
          <p:cNvPr id="5" name="图片 4">
            <a:extLst>
              <a:ext uri="{FF2B5EF4-FFF2-40B4-BE49-F238E27FC236}">
                <a16:creationId xmlns:a16="http://schemas.microsoft.com/office/drawing/2014/main" id="{70C4A304-D30E-384A-ACA2-EF8CD0EDC7F7}"/>
              </a:ext>
            </a:extLst>
          </p:cNvPr>
          <p:cNvPicPr>
            <a:picLocks noChangeAspect="1"/>
          </p:cNvPicPr>
          <p:nvPr/>
        </p:nvPicPr>
        <p:blipFill>
          <a:blip r:embed="rId3"/>
          <a:stretch>
            <a:fillRect/>
          </a:stretch>
        </p:blipFill>
        <p:spPr>
          <a:xfrm>
            <a:off x="2478589" y="2071234"/>
            <a:ext cx="1161814" cy="1155888"/>
          </a:xfrm>
          <a:prstGeom prst="rect">
            <a:avLst/>
          </a:prstGeom>
        </p:spPr>
      </p:pic>
      <p:pic>
        <p:nvPicPr>
          <p:cNvPr id="6" name="图片 5">
            <a:extLst>
              <a:ext uri="{FF2B5EF4-FFF2-40B4-BE49-F238E27FC236}">
                <a16:creationId xmlns:a16="http://schemas.microsoft.com/office/drawing/2014/main" id="{70BBF7FD-A7DA-AC88-320D-E39EADDEDB53}"/>
              </a:ext>
            </a:extLst>
          </p:cNvPr>
          <p:cNvPicPr>
            <a:picLocks noChangeAspect="1"/>
          </p:cNvPicPr>
          <p:nvPr/>
        </p:nvPicPr>
        <p:blipFill>
          <a:blip r:embed="rId4"/>
          <a:stretch>
            <a:fillRect/>
          </a:stretch>
        </p:blipFill>
        <p:spPr>
          <a:xfrm>
            <a:off x="3930167" y="2072506"/>
            <a:ext cx="1161814" cy="1154616"/>
          </a:xfrm>
          <a:prstGeom prst="rect">
            <a:avLst/>
          </a:prstGeom>
        </p:spPr>
      </p:pic>
      <p:pic>
        <p:nvPicPr>
          <p:cNvPr id="7" name="图片 6">
            <a:extLst>
              <a:ext uri="{FF2B5EF4-FFF2-40B4-BE49-F238E27FC236}">
                <a16:creationId xmlns:a16="http://schemas.microsoft.com/office/drawing/2014/main" id="{E6599052-1B3A-6247-855E-E734FB2F5F23}"/>
              </a:ext>
            </a:extLst>
          </p:cNvPr>
          <p:cNvPicPr>
            <a:picLocks noChangeAspect="1"/>
          </p:cNvPicPr>
          <p:nvPr/>
        </p:nvPicPr>
        <p:blipFill>
          <a:blip r:embed="rId5"/>
          <a:stretch>
            <a:fillRect/>
          </a:stretch>
        </p:blipFill>
        <p:spPr>
          <a:xfrm>
            <a:off x="5377057" y="2054047"/>
            <a:ext cx="1155859" cy="1154616"/>
          </a:xfrm>
          <a:prstGeom prst="rect">
            <a:avLst/>
          </a:prstGeom>
        </p:spPr>
      </p:pic>
      <p:pic>
        <p:nvPicPr>
          <p:cNvPr id="8" name="图片 7">
            <a:extLst>
              <a:ext uri="{FF2B5EF4-FFF2-40B4-BE49-F238E27FC236}">
                <a16:creationId xmlns:a16="http://schemas.microsoft.com/office/drawing/2014/main" id="{96AC432B-4419-3EBD-3672-7B48CA3C5A60}"/>
              </a:ext>
            </a:extLst>
          </p:cNvPr>
          <p:cNvPicPr>
            <a:picLocks noChangeAspect="1"/>
          </p:cNvPicPr>
          <p:nvPr/>
        </p:nvPicPr>
        <p:blipFill>
          <a:blip r:embed="rId6"/>
          <a:stretch>
            <a:fillRect/>
          </a:stretch>
        </p:blipFill>
        <p:spPr>
          <a:xfrm>
            <a:off x="6753096" y="2076354"/>
            <a:ext cx="1138937" cy="1137712"/>
          </a:xfrm>
          <a:prstGeom prst="rect">
            <a:avLst/>
          </a:prstGeom>
        </p:spPr>
      </p:pic>
      <p:sp>
        <p:nvSpPr>
          <p:cNvPr id="9" name="文本框 8">
            <a:extLst>
              <a:ext uri="{FF2B5EF4-FFF2-40B4-BE49-F238E27FC236}">
                <a16:creationId xmlns:a16="http://schemas.microsoft.com/office/drawing/2014/main" id="{B187EF29-9A4C-8216-4D07-97C2C6907AA3}"/>
              </a:ext>
            </a:extLst>
          </p:cNvPr>
          <p:cNvSpPr txBox="1"/>
          <p:nvPr/>
        </p:nvSpPr>
        <p:spPr>
          <a:xfrm>
            <a:off x="2136327" y="1271274"/>
            <a:ext cx="1554096" cy="646331"/>
          </a:xfrm>
          <a:prstGeom prst="rect">
            <a:avLst/>
          </a:prstGeom>
          <a:noFill/>
        </p:spPr>
        <p:txBody>
          <a:bodyPr wrap="square" rtlCol="0">
            <a:spAutoFit/>
          </a:bodyPr>
          <a:lstStyle/>
          <a:p>
            <a:r>
              <a:rPr lang="en-US" altLang="zh-CN" dirty="0">
                <a:latin typeface="Arial" panose="020B0604020202020204" pitchFamily="34" charset="0"/>
                <a:cs typeface="Arial" panose="020B0604020202020204" pitchFamily="34" charset="0"/>
              </a:rPr>
              <a:t>Early </a:t>
            </a:r>
            <a:r>
              <a:rPr lang="en-US" altLang="zh-CN" dirty="0" err="1">
                <a:latin typeface="Arial" panose="020B0604020202020204" pitchFamily="34" charset="0"/>
                <a:cs typeface="Arial" panose="020B0604020202020204" pitchFamily="34" charset="0"/>
              </a:rPr>
              <a:t>inspiral</a:t>
            </a:r>
            <a:endParaRPr lang="en-US" altLang="zh-CN" dirty="0">
              <a:latin typeface="Arial" panose="020B0604020202020204" pitchFamily="34" charset="0"/>
              <a:cs typeface="Arial" panose="020B0604020202020204" pitchFamily="34" charset="0"/>
            </a:endParaRPr>
          </a:p>
          <a:p>
            <a:r>
              <a:rPr lang="en-US" altLang="zh-CN" dirty="0">
                <a:latin typeface="Arial" panose="020B0604020202020204" pitchFamily="34" charset="0"/>
                <a:cs typeface="Arial" panose="020B0604020202020204" pitchFamily="34" charset="0"/>
              </a:rPr>
              <a:t>(mass, spin)</a:t>
            </a:r>
            <a:endParaRPr lang="zh-CN" altLang="en-US" dirty="0">
              <a:latin typeface="Arial" panose="020B0604020202020204" pitchFamily="34" charset="0"/>
              <a:cs typeface="Arial" panose="020B0604020202020204" pitchFamily="34" charset="0"/>
            </a:endParaRPr>
          </a:p>
        </p:txBody>
      </p:sp>
      <p:sp>
        <p:nvSpPr>
          <p:cNvPr id="10" name="文本框 9">
            <a:extLst>
              <a:ext uri="{FF2B5EF4-FFF2-40B4-BE49-F238E27FC236}">
                <a16:creationId xmlns:a16="http://schemas.microsoft.com/office/drawing/2014/main" id="{3ADF6C3C-3467-595A-B883-FA99CBC88D70}"/>
              </a:ext>
            </a:extLst>
          </p:cNvPr>
          <p:cNvSpPr txBox="1"/>
          <p:nvPr/>
        </p:nvSpPr>
        <p:spPr>
          <a:xfrm>
            <a:off x="3446673" y="1176424"/>
            <a:ext cx="2183284" cy="646331"/>
          </a:xfrm>
          <a:prstGeom prst="rect">
            <a:avLst/>
          </a:prstGeom>
          <a:noFill/>
        </p:spPr>
        <p:txBody>
          <a:bodyPr wrap="square" rtlCol="0">
            <a:spAutoFit/>
          </a:bodyPr>
          <a:lstStyle/>
          <a:p>
            <a:pPr algn="ctr"/>
            <a:r>
              <a:rPr lang="en-US" altLang="zh-CN" dirty="0">
                <a:latin typeface="Arial" panose="020B0604020202020204" pitchFamily="34" charset="0"/>
                <a:cs typeface="Arial" panose="020B0604020202020204" pitchFamily="34" charset="0"/>
              </a:rPr>
              <a:t>late </a:t>
            </a:r>
            <a:r>
              <a:rPr lang="en-US" altLang="zh-CN" dirty="0" err="1">
                <a:latin typeface="Arial" panose="020B0604020202020204" pitchFamily="34" charset="0"/>
                <a:cs typeface="Arial" panose="020B0604020202020204" pitchFamily="34" charset="0"/>
              </a:rPr>
              <a:t>inspiral</a:t>
            </a:r>
            <a:endParaRPr lang="en-US" altLang="zh-CN" dirty="0">
              <a:latin typeface="Arial" panose="020B0604020202020204" pitchFamily="34" charset="0"/>
              <a:cs typeface="Arial" panose="020B0604020202020204" pitchFamily="34" charset="0"/>
            </a:endParaRPr>
          </a:p>
          <a:p>
            <a:pPr algn="ctr"/>
            <a:r>
              <a:rPr lang="en-US" altLang="zh-CN" dirty="0">
                <a:latin typeface="Arial" panose="020B0604020202020204" pitchFamily="34" charset="0"/>
                <a:cs typeface="Arial" panose="020B0604020202020204" pitchFamily="34" charset="0"/>
              </a:rPr>
              <a:t>(tidal deformability)</a:t>
            </a:r>
            <a:r>
              <a:rPr lang="en-US" altLang="zh-CN" dirty="0">
                <a:solidFill>
                  <a:schemeClr val="bg1"/>
                </a:solidFill>
                <a:latin typeface="Times New Roman" panose="02020603050405020304" pitchFamily="18" charset="0"/>
                <a:cs typeface="Times New Roman" panose="02020603050405020304" pitchFamily="18" charset="0"/>
              </a:rPr>
              <a:t>)</a:t>
            </a:r>
            <a:endParaRPr lang="zh-CN" altLang="en-US" dirty="0">
              <a:solidFill>
                <a:schemeClr val="bg1"/>
              </a:solidFill>
              <a:latin typeface="Times New Roman" panose="02020603050405020304" pitchFamily="18" charset="0"/>
              <a:cs typeface="Times New Roman" panose="02020603050405020304" pitchFamily="18" charset="0"/>
            </a:endParaRPr>
          </a:p>
        </p:txBody>
      </p:sp>
      <p:sp>
        <p:nvSpPr>
          <p:cNvPr id="11" name="文本框 10">
            <a:extLst>
              <a:ext uri="{FF2B5EF4-FFF2-40B4-BE49-F238E27FC236}">
                <a16:creationId xmlns:a16="http://schemas.microsoft.com/office/drawing/2014/main" id="{8C2EF4FE-D00D-C2CE-E739-EEC38A008AA2}"/>
              </a:ext>
            </a:extLst>
          </p:cNvPr>
          <p:cNvSpPr txBox="1"/>
          <p:nvPr/>
        </p:nvSpPr>
        <p:spPr>
          <a:xfrm>
            <a:off x="5047961" y="774551"/>
            <a:ext cx="2096077" cy="1200329"/>
          </a:xfrm>
          <a:prstGeom prst="rect">
            <a:avLst/>
          </a:prstGeom>
          <a:noFill/>
        </p:spPr>
        <p:txBody>
          <a:bodyPr wrap="square" rtlCol="0">
            <a:spAutoFit/>
          </a:bodyPr>
          <a:lstStyle/>
          <a:p>
            <a:pPr algn="ctr"/>
            <a:r>
              <a:rPr lang="en-US" altLang="zh-CN" dirty="0">
                <a:latin typeface="Arial" panose="020B0604020202020204" pitchFamily="34" charset="0"/>
                <a:cs typeface="Arial" panose="020B0604020202020204" pitchFamily="34" charset="0"/>
              </a:rPr>
              <a:t>Post-merger</a:t>
            </a:r>
          </a:p>
          <a:p>
            <a:pPr algn="ctr"/>
            <a:r>
              <a:rPr lang="en-US" altLang="zh-CN" dirty="0">
                <a:latin typeface="Arial" panose="020B0604020202020204" pitchFamily="34" charset="0"/>
                <a:cs typeface="Arial" panose="020B0604020202020204" pitchFamily="34" charset="0"/>
              </a:rPr>
              <a:t>Transient phase</a:t>
            </a:r>
          </a:p>
          <a:p>
            <a:pPr algn="ctr"/>
            <a:r>
              <a:rPr lang="en-US" altLang="zh-CN" dirty="0">
                <a:latin typeface="Arial" panose="020B0604020202020204" pitchFamily="34" charset="0"/>
                <a:cs typeface="Arial" panose="020B0604020202020204" pitchFamily="34" charset="0"/>
              </a:rPr>
              <a:t>(peaks in GW spectrum)</a:t>
            </a:r>
            <a:endParaRPr lang="zh-CN" altLang="en-US" dirty="0">
              <a:latin typeface="Arial" panose="020B0604020202020204" pitchFamily="34" charset="0"/>
              <a:cs typeface="Arial" panose="020B0604020202020204" pitchFamily="34" charset="0"/>
            </a:endParaRPr>
          </a:p>
        </p:txBody>
      </p:sp>
      <p:sp>
        <p:nvSpPr>
          <p:cNvPr id="12" name="文本框 11">
            <a:extLst>
              <a:ext uri="{FF2B5EF4-FFF2-40B4-BE49-F238E27FC236}">
                <a16:creationId xmlns:a16="http://schemas.microsoft.com/office/drawing/2014/main" id="{F21B730E-5F0A-75BD-2012-D34A812253AE}"/>
              </a:ext>
            </a:extLst>
          </p:cNvPr>
          <p:cNvSpPr txBox="1"/>
          <p:nvPr/>
        </p:nvSpPr>
        <p:spPr>
          <a:xfrm>
            <a:off x="6753096" y="811235"/>
            <a:ext cx="2096077" cy="1200329"/>
          </a:xfrm>
          <a:prstGeom prst="rect">
            <a:avLst/>
          </a:prstGeom>
          <a:noFill/>
        </p:spPr>
        <p:txBody>
          <a:bodyPr wrap="square" rtlCol="0">
            <a:spAutoFit/>
          </a:bodyPr>
          <a:lstStyle/>
          <a:p>
            <a:pPr algn="ctr"/>
            <a:r>
              <a:rPr lang="en-US" altLang="zh-CN" dirty="0">
                <a:latin typeface="Arial" panose="020B0604020202020204" pitchFamily="34" charset="0"/>
                <a:cs typeface="Arial" panose="020B0604020202020204" pitchFamily="34" charset="0"/>
              </a:rPr>
              <a:t>Post-merger</a:t>
            </a:r>
          </a:p>
          <a:p>
            <a:pPr algn="ctr"/>
            <a:r>
              <a:rPr lang="en-US" altLang="zh-CN" dirty="0">
                <a:latin typeface="Arial" panose="020B0604020202020204" pitchFamily="34" charset="0"/>
                <a:cs typeface="Arial" panose="020B0604020202020204" pitchFamily="34" charset="0"/>
              </a:rPr>
              <a:t>Quasi-stationary</a:t>
            </a:r>
          </a:p>
          <a:p>
            <a:pPr algn="ctr"/>
            <a:r>
              <a:rPr lang="en-US" altLang="zh-CN" dirty="0">
                <a:latin typeface="Arial" panose="020B0604020202020204" pitchFamily="34" charset="0"/>
                <a:cs typeface="Arial" panose="020B0604020202020204" pitchFamily="34" charset="0"/>
              </a:rPr>
              <a:t>(instantaneous frequency)</a:t>
            </a:r>
            <a:endParaRPr lang="zh-CN" altLang="en-US" dirty="0">
              <a:latin typeface="Arial" panose="020B0604020202020204" pitchFamily="34" charset="0"/>
              <a:cs typeface="Arial" panose="020B0604020202020204" pitchFamily="34" charset="0"/>
            </a:endParaRPr>
          </a:p>
        </p:txBody>
      </p:sp>
      <p:sp>
        <p:nvSpPr>
          <p:cNvPr id="13" name="文本框 12">
            <a:extLst>
              <a:ext uri="{FF2B5EF4-FFF2-40B4-BE49-F238E27FC236}">
                <a16:creationId xmlns:a16="http://schemas.microsoft.com/office/drawing/2014/main" id="{78D1001C-14AF-6DB1-0FB1-796ED7D9CCA8}"/>
              </a:ext>
            </a:extLst>
          </p:cNvPr>
          <p:cNvSpPr txBox="1"/>
          <p:nvPr/>
        </p:nvSpPr>
        <p:spPr>
          <a:xfrm>
            <a:off x="8214461" y="4105300"/>
            <a:ext cx="2635905" cy="369332"/>
          </a:xfrm>
          <a:prstGeom prst="rect">
            <a:avLst/>
          </a:prstGeom>
          <a:noFill/>
        </p:spPr>
        <p:txBody>
          <a:bodyPr wrap="square" rtlCol="0">
            <a:spAutoFit/>
          </a:bodyPr>
          <a:lstStyle/>
          <a:p>
            <a:pPr algn="ctr"/>
            <a:r>
              <a:rPr lang="en-US" altLang="zh-CN" dirty="0">
                <a:latin typeface="Arial" panose="020B0604020202020204" pitchFamily="34" charset="0"/>
                <a:cs typeface="Arial" panose="020B0604020202020204" pitchFamily="34" charset="0"/>
              </a:rPr>
              <a:t>BH (quasi-normal mode)</a:t>
            </a:r>
            <a:endParaRPr lang="zh-CN" altLang="en-US" dirty="0">
              <a:latin typeface="Arial" panose="020B0604020202020204" pitchFamily="34" charset="0"/>
              <a:cs typeface="Arial" panose="020B0604020202020204" pitchFamily="34" charset="0"/>
            </a:endParaRPr>
          </a:p>
        </p:txBody>
      </p:sp>
      <p:sp>
        <p:nvSpPr>
          <p:cNvPr id="14" name="箭头: 左 13">
            <a:extLst>
              <a:ext uri="{FF2B5EF4-FFF2-40B4-BE49-F238E27FC236}">
                <a16:creationId xmlns:a16="http://schemas.microsoft.com/office/drawing/2014/main" id="{BAADF572-E573-2D77-BFA5-A8731A6DB102}"/>
              </a:ext>
            </a:extLst>
          </p:cNvPr>
          <p:cNvSpPr/>
          <p:nvPr/>
        </p:nvSpPr>
        <p:spPr>
          <a:xfrm rot="20432798">
            <a:off x="7202567" y="4381598"/>
            <a:ext cx="1048039" cy="186069"/>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 name="直接连接符 1">
            <a:extLst>
              <a:ext uri="{FF2B5EF4-FFF2-40B4-BE49-F238E27FC236}">
                <a16:creationId xmlns:a16="http://schemas.microsoft.com/office/drawing/2014/main" id="{4F334020-D503-A4B6-5F50-B4F977BD3B6A}"/>
              </a:ext>
            </a:extLst>
          </p:cNvPr>
          <p:cNvCxnSpPr>
            <a:cxnSpLocks/>
          </p:cNvCxnSpPr>
          <p:nvPr/>
        </p:nvCxnSpPr>
        <p:spPr>
          <a:xfrm>
            <a:off x="103121" y="695383"/>
            <a:ext cx="11985758" cy="0"/>
          </a:xfrm>
          <a:prstGeom prst="line">
            <a:avLst/>
          </a:prstGeom>
          <a:ln/>
        </p:spPr>
        <p:style>
          <a:lnRef idx="3">
            <a:schemeClr val="dk1"/>
          </a:lnRef>
          <a:fillRef idx="0">
            <a:schemeClr val="dk1"/>
          </a:fillRef>
          <a:effectRef idx="2">
            <a:schemeClr val="dk1"/>
          </a:effectRef>
          <a:fontRef idx="minor">
            <a:schemeClr val="tx1"/>
          </a:fontRef>
        </p:style>
      </p:cxnSp>
      <p:sp>
        <p:nvSpPr>
          <p:cNvPr id="3" name="文本框 2">
            <a:extLst>
              <a:ext uri="{FF2B5EF4-FFF2-40B4-BE49-F238E27FC236}">
                <a16:creationId xmlns:a16="http://schemas.microsoft.com/office/drawing/2014/main" id="{1607CECA-4F59-D82B-4F27-810840B40F9A}"/>
              </a:ext>
            </a:extLst>
          </p:cNvPr>
          <p:cNvSpPr txBox="1"/>
          <p:nvPr/>
        </p:nvSpPr>
        <p:spPr>
          <a:xfrm>
            <a:off x="103121" y="76824"/>
            <a:ext cx="3969149" cy="584775"/>
          </a:xfrm>
          <a:prstGeom prst="rect">
            <a:avLst/>
          </a:prstGeom>
          <a:noFill/>
        </p:spPr>
        <p:txBody>
          <a:bodyPr wrap="square" rtlCol="0">
            <a:spAutoFit/>
          </a:bodyPr>
          <a:lstStyle/>
          <a:p>
            <a:r>
              <a:rPr lang="en-US" altLang="zh-CN" sz="3200" b="1" dirty="0">
                <a:cs typeface="Times New Roman" panose="02020603050405020304" pitchFamily="18" charset="0"/>
              </a:rPr>
              <a:t>Gravitational wave</a:t>
            </a:r>
            <a:endParaRPr lang="zh-CN" altLang="en-US" sz="3200" b="1" dirty="0">
              <a:cs typeface="Times New Roman" panose="02020603050405020304" pitchFamily="18" charset="0"/>
            </a:endParaRPr>
          </a:p>
        </p:txBody>
      </p:sp>
    </p:spTree>
    <p:extLst>
      <p:ext uri="{BB962C8B-B14F-4D97-AF65-F5344CB8AC3E}">
        <p14:creationId xmlns:p14="http://schemas.microsoft.com/office/powerpoint/2010/main" val="26742047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anim calcmode="lin" valueType="num">
                                      <p:cBhvr>
                                        <p:cTn id="20" dur="1000" fill="hold"/>
                                        <p:tgtEl>
                                          <p:spTgt spid="6"/>
                                        </p:tgtEl>
                                        <p:attrNameLst>
                                          <p:attrName>ppt_x</p:attrName>
                                        </p:attrNameLst>
                                      </p:cBhvr>
                                      <p:tavLst>
                                        <p:tav tm="0">
                                          <p:val>
                                            <p:strVal val="#ppt_x"/>
                                          </p:val>
                                        </p:tav>
                                        <p:tav tm="100000">
                                          <p:val>
                                            <p:strVal val="#ppt_x"/>
                                          </p:val>
                                        </p:tav>
                                      </p:tavLst>
                                    </p:anim>
                                    <p:anim calcmode="lin" valueType="num">
                                      <p:cBhvr>
                                        <p:cTn id="21" dur="1000" fill="hold"/>
                                        <p:tgtEl>
                                          <p:spTgt spid="6"/>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1000"/>
                                        <p:tgtEl>
                                          <p:spTgt spid="10"/>
                                        </p:tgtEl>
                                      </p:cBhvr>
                                    </p:animEffect>
                                    <p:anim calcmode="lin" valueType="num">
                                      <p:cBhvr>
                                        <p:cTn id="25" dur="1000" fill="hold"/>
                                        <p:tgtEl>
                                          <p:spTgt spid="10"/>
                                        </p:tgtEl>
                                        <p:attrNameLst>
                                          <p:attrName>ppt_x</p:attrName>
                                        </p:attrNameLst>
                                      </p:cBhvr>
                                      <p:tavLst>
                                        <p:tav tm="0">
                                          <p:val>
                                            <p:strVal val="#ppt_x"/>
                                          </p:val>
                                        </p:tav>
                                        <p:tav tm="100000">
                                          <p:val>
                                            <p:strVal val="#ppt_x"/>
                                          </p:val>
                                        </p:tav>
                                      </p:tavLst>
                                    </p:anim>
                                    <p:anim calcmode="lin" valueType="num">
                                      <p:cBhvr>
                                        <p:cTn id="2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1000"/>
                                        <p:tgtEl>
                                          <p:spTgt spid="7"/>
                                        </p:tgtEl>
                                      </p:cBhvr>
                                    </p:animEffect>
                                    <p:anim calcmode="lin" valueType="num">
                                      <p:cBhvr>
                                        <p:cTn id="32" dur="1000" fill="hold"/>
                                        <p:tgtEl>
                                          <p:spTgt spid="7"/>
                                        </p:tgtEl>
                                        <p:attrNameLst>
                                          <p:attrName>ppt_x</p:attrName>
                                        </p:attrNameLst>
                                      </p:cBhvr>
                                      <p:tavLst>
                                        <p:tav tm="0">
                                          <p:val>
                                            <p:strVal val="#ppt_x"/>
                                          </p:val>
                                        </p:tav>
                                        <p:tav tm="100000">
                                          <p:val>
                                            <p:strVal val="#ppt_x"/>
                                          </p:val>
                                        </p:tav>
                                      </p:tavLst>
                                    </p:anim>
                                    <p:anim calcmode="lin" valueType="num">
                                      <p:cBhvr>
                                        <p:cTn id="33" dur="1000" fill="hold"/>
                                        <p:tgtEl>
                                          <p:spTgt spid="7"/>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fade">
                                      <p:cBhvr>
                                        <p:cTn id="36" dur="1000"/>
                                        <p:tgtEl>
                                          <p:spTgt spid="11"/>
                                        </p:tgtEl>
                                      </p:cBhvr>
                                    </p:animEffect>
                                    <p:anim calcmode="lin" valueType="num">
                                      <p:cBhvr>
                                        <p:cTn id="37" dur="1000" fill="hold"/>
                                        <p:tgtEl>
                                          <p:spTgt spid="11"/>
                                        </p:tgtEl>
                                        <p:attrNameLst>
                                          <p:attrName>ppt_x</p:attrName>
                                        </p:attrNameLst>
                                      </p:cBhvr>
                                      <p:tavLst>
                                        <p:tav tm="0">
                                          <p:val>
                                            <p:strVal val="#ppt_x"/>
                                          </p:val>
                                        </p:tav>
                                        <p:tav tm="100000">
                                          <p:val>
                                            <p:strVal val="#ppt_x"/>
                                          </p:val>
                                        </p:tav>
                                      </p:tavLst>
                                    </p:anim>
                                    <p:anim calcmode="lin" valueType="num">
                                      <p:cBhvr>
                                        <p:cTn id="38"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nodeType="clickEffect">
                                  <p:stCondLst>
                                    <p:cond delay="0"/>
                                  </p:stCondLst>
                                  <p:childTnLst>
                                    <p:set>
                                      <p:cBhvr>
                                        <p:cTn id="42" dur="1" fill="hold">
                                          <p:stCondLst>
                                            <p:cond delay="0"/>
                                          </p:stCondLst>
                                        </p:cTn>
                                        <p:tgtEl>
                                          <p:spTgt spid="8"/>
                                        </p:tgtEl>
                                        <p:attrNameLst>
                                          <p:attrName>style.visibility</p:attrName>
                                        </p:attrNameLst>
                                      </p:cBhvr>
                                      <p:to>
                                        <p:strVal val="visible"/>
                                      </p:to>
                                    </p:set>
                                    <p:animEffect transition="in" filter="fade">
                                      <p:cBhvr>
                                        <p:cTn id="43" dur="1000"/>
                                        <p:tgtEl>
                                          <p:spTgt spid="8"/>
                                        </p:tgtEl>
                                      </p:cBhvr>
                                    </p:animEffect>
                                    <p:anim calcmode="lin" valueType="num">
                                      <p:cBhvr>
                                        <p:cTn id="44" dur="1000" fill="hold"/>
                                        <p:tgtEl>
                                          <p:spTgt spid="8"/>
                                        </p:tgtEl>
                                        <p:attrNameLst>
                                          <p:attrName>ppt_x</p:attrName>
                                        </p:attrNameLst>
                                      </p:cBhvr>
                                      <p:tavLst>
                                        <p:tav tm="0">
                                          <p:val>
                                            <p:strVal val="#ppt_x"/>
                                          </p:val>
                                        </p:tav>
                                        <p:tav tm="100000">
                                          <p:val>
                                            <p:strVal val="#ppt_x"/>
                                          </p:val>
                                        </p:tav>
                                      </p:tavLst>
                                    </p:anim>
                                    <p:anim calcmode="lin" valueType="num">
                                      <p:cBhvr>
                                        <p:cTn id="45" dur="1000" fill="hold"/>
                                        <p:tgtEl>
                                          <p:spTgt spid="8"/>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12"/>
                                        </p:tgtEl>
                                        <p:attrNameLst>
                                          <p:attrName>style.visibility</p:attrName>
                                        </p:attrNameLst>
                                      </p:cBhvr>
                                      <p:to>
                                        <p:strVal val="visible"/>
                                      </p:to>
                                    </p:set>
                                    <p:animEffect transition="in" filter="fade">
                                      <p:cBhvr>
                                        <p:cTn id="48" dur="1000"/>
                                        <p:tgtEl>
                                          <p:spTgt spid="12"/>
                                        </p:tgtEl>
                                      </p:cBhvr>
                                    </p:animEffect>
                                    <p:anim calcmode="lin" valueType="num">
                                      <p:cBhvr>
                                        <p:cTn id="49" dur="1000" fill="hold"/>
                                        <p:tgtEl>
                                          <p:spTgt spid="12"/>
                                        </p:tgtEl>
                                        <p:attrNameLst>
                                          <p:attrName>ppt_x</p:attrName>
                                        </p:attrNameLst>
                                      </p:cBhvr>
                                      <p:tavLst>
                                        <p:tav tm="0">
                                          <p:val>
                                            <p:strVal val="#ppt_x"/>
                                          </p:val>
                                        </p:tav>
                                        <p:tav tm="100000">
                                          <p:val>
                                            <p:strVal val="#ppt_x"/>
                                          </p:val>
                                        </p:tav>
                                      </p:tavLst>
                                    </p:anim>
                                    <p:anim calcmode="lin" valueType="num">
                                      <p:cBhvr>
                                        <p:cTn id="50"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3A85F323-9832-D666-890A-3E1FA446EA48}"/>
              </a:ext>
            </a:extLst>
          </p:cNvPr>
          <p:cNvPicPr>
            <a:picLocks noChangeAspect="1"/>
          </p:cNvPicPr>
          <p:nvPr/>
        </p:nvPicPr>
        <p:blipFill>
          <a:blip r:embed="rId2"/>
          <a:stretch>
            <a:fillRect/>
          </a:stretch>
        </p:blipFill>
        <p:spPr>
          <a:xfrm>
            <a:off x="1589423" y="1301597"/>
            <a:ext cx="1800078" cy="1793247"/>
          </a:xfrm>
          <a:prstGeom prst="rect">
            <a:avLst/>
          </a:prstGeom>
        </p:spPr>
      </p:pic>
      <p:sp>
        <p:nvSpPr>
          <p:cNvPr id="7" name="文本框 6">
            <a:extLst>
              <a:ext uri="{FF2B5EF4-FFF2-40B4-BE49-F238E27FC236}">
                <a16:creationId xmlns:a16="http://schemas.microsoft.com/office/drawing/2014/main" id="{B057CCD7-ACB6-DFF4-6F49-F3607B2D81A6}"/>
              </a:ext>
            </a:extLst>
          </p:cNvPr>
          <p:cNvSpPr txBox="1"/>
          <p:nvPr/>
        </p:nvSpPr>
        <p:spPr>
          <a:xfrm>
            <a:off x="7006161" y="953642"/>
            <a:ext cx="2377713" cy="369332"/>
          </a:xfrm>
          <a:prstGeom prst="rect">
            <a:avLst/>
          </a:prstGeom>
          <a:noFill/>
        </p:spPr>
        <p:txBody>
          <a:bodyPr wrap="square">
            <a:spAutoFit/>
          </a:bodyPr>
          <a:lstStyle/>
          <a:p>
            <a:pPr algn="ctr"/>
            <a:r>
              <a:rPr lang="en-US" altLang="zh-CN" dirty="0">
                <a:latin typeface="Arial" panose="020B0604020202020204" pitchFamily="34" charset="0"/>
                <a:cs typeface="Arial" panose="020B0604020202020204" pitchFamily="34" charset="0"/>
              </a:rPr>
              <a:t>Rotational curve</a:t>
            </a:r>
            <a:endParaRPr lang="zh-CN" altLang="en-US" dirty="0">
              <a:latin typeface="Arial" panose="020B0604020202020204" pitchFamily="34" charset="0"/>
              <a:cs typeface="Arial" panose="020B0604020202020204" pitchFamily="34" charset="0"/>
            </a:endParaRPr>
          </a:p>
        </p:txBody>
      </p:sp>
      <p:pic>
        <p:nvPicPr>
          <p:cNvPr id="8" name="图片 7">
            <a:extLst>
              <a:ext uri="{FF2B5EF4-FFF2-40B4-BE49-F238E27FC236}">
                <a16:creationId xmlns:a16="http://schemas.microsoft.com/office/drawing/2014/main" id="{6993DC82-084E-F527-3BEF-010ACA28D356}"/>
              </a:ext>
            </a:extLst>
          </p:cNvPr>
          <p:cNvPicPr>
            <a:picLocks noChangeAspect="1"/>
          </p:cNvPicPr>
          <p:nvPr/>
        </p:nvPicPr>
        <p:blipFill>
          <a:blip r:embed="rId3"/>
          <a:stretch>
            <a:fillRect/>
          </a:stretch>
        </p:blipFill>
        <p:spPr>
          <a:xfrm>
            <a:off x="4406526" y="1496223"/>
            <a:ext cx="3079518" cy="2006067"/>
          </a:xfrm>
          <a:prstGeom prst="rect">
            <a:avLst/>
          </a:prstGeom>
        </p:spPr>
      </p:pic>
      <p:pic>
        <p:nvPicPr>
          <p:cNvPr id="9" name="图片 8">
            <a:extLst>
              <a:ext uri="{FF2B5EF4-FFF2-40B4-BE49-F238E27FC236}">
                <a16:creationId xmlns:a16="http://schemas.microsoft.com/office/drawing/2014/main" id="{D8E7CE9E-F46C-47A9-F29C-C848F2DA9997}"/>
              </a:ext>
            </a:extLst>
          </p:cNvPr>
          <p:cNvPicPr>
            <a:picLocks noChangeAspect="1"/>
          </p:cNvPicPr>
          <p:nvPr/>
        </p:nvPicPr>
        <p:blipFill>
          <a:blip r:embed="rId4"/>
          <a:stretch>
            <a:fillRect/>
          </a:stretch>
        </p:blipFill>
        <p:spPr>
          <a:xfrm>
            <a:off x="8606293" y="1513234"/>
            <a:ext cx="2994457" cy="2041148"/>
          </a:xfrm>
          <a:prstGeom prst="rect">
            <a:avLst/>
          </a:prstGeom>
        </p:spPr>
      </p:pic>
      <p:sp>
        <p:nvSpPr>
          <p:cNvPr id="10" name="文本框 9">
            <a:extLst>
              <a:ext uri="{FF2B5EF4-FFF2-40B4-BE49-F238E27FC236}">
                <a16:creationId xmlns:a16="http://schemas.microsoft.com/office/drawing/2014/main" id="{CE2C76D3-FE43-8631-9413-B5F7DB4A9A7E}"/>
              </a:ext>
            </a:extLst>
          </p:cNvPr>
          <p:cNvSpPr txBox="1"/>
          <p:nvPr/>
        </p:nvSpPr>
        <p:spPr>
          <a:xfrm>
            <a:off x="4999037" y="3561095"/>
            <a:ext cx="2193925" cy="368300"/>
          </a:xfrm>
          <a:prstGeom prst="rect">
            <a:avLst/>
          </a:prstGeom>
          <a:noFill/>
        </p:spPr>
        <p:txBody>
          <a:bodyPr wrap="square" rtlCol="0">
            <a:spAutoFit/>
          </a:bodyPr>
          <a:lstStyle/>
          <a:p>
            <a:pPr algn="ctr"/>
            <a:r>
              <a:rPr lang="en-US" altLang="zh-CN" dirty="0">
                <a:latin typeface="Arial" panose="020B0604020202020204" pitchFamily="34" charset="0"/>
                <a:cs typeface="Arial" panose="020B0604020202020204" pitchFamily="34" charset="0"/>
              </a:rPr>
              <a:t>without viscosity</a:t>
            </a:r>
          </a:p>
        </p:txBody>
      </p:sp>
      <p:sp>
        <p:nvSpPr>
          <p:cNvPr id="11" name="文本框 10">
            <a:extLst>
              <a:ext uri="{FF2B5EF4-FFF2-40B4-BE49-F238E27FC236}">
                <a16:creationId xmlns:a16="http://schemas.microsoft.com/office/drawing/2014/main" id="{D0146326-E9BC-DBEB-423D-2F9A7EC450E6}"/>
              </a:ext>
            </a:extLst>
          </p:cNvPr>
          <p:cNvSpPr txBox="1"/>
          <p:nvPr/>
        </p:nvSpPr>
        <p:spPr>
          <a:xfrm>
            <a:off x="8802292" y="3589983"/>
            <a:ext cx="2994457" cy="646331"/>
          </a:xfrm>
          <a:prstGeom prst="rect">
            <a:avLst/>
          </a:prstGeom>
          <a:noFill/>
        </p:spPr>
        <p:txBody>
          <a:bodyPr wrap="square" rtlCol="0" anchor="t">
            <a:spAutoFit/>
          </a:bodyPr>
          <a:lstStyle/>
          <a:p>
            <a:pPr algn="ctr"/>
            <a:r>
              <a:rPr lang="zh-CN" altLang="en-US" dirty="0">
                <a:latin typeface="Arial" panose="020B0604020202020204" pitchFamily="34" charset="0"/>
                <a:cs typeface="Arial" panose="020B0604020202020204" pitchFamily="34" charset="0"/>
              </a:rPr>
              <a:t>Shibata and Kiuchi</a:t>
            </a:r>
            <a:r>
              <a:rPr lang="en-US" altLang="zh-CN" dirty="0">
                <a:latin typeface="Arial" panose="020B0604020202020204" pitchFamily="34" charset="0"/>
                <a:cs typeface="Arial" panose="020B0604020202020204" pitchFamily="34" charset="0"/>
              </a:rPr>
              <a:t> (2017) with artificial viscosity</a:t>
            </a:r>
          </a:p>
        </p:txBody>
      </p:sp>
      <p:sp>
        <p:nvSpPr>
          <p:cNvPr id="12" name="椭圆 11">
            <a:extLst>
              <a:ext uri="{FF2B5EF4-FFF2-40B4-BE49-F238E27FC236}">
                <a16:creationId xmlns:a16="http://schemas.microsoft.com/office/drawing/2014/main" id="{0A2936A1-41D3-B336-458D-6108C864545D}"/>
              </a:ext>
            </a:extLst>
          </p:cNvPr>
          <p:cNvSpPr/>
          <p:nvPr/>
        </p:nvSpPr>
        <p:spPr>
          <a:xfrm>
            <a:off x="1015409" y="3886200"/>
            <a:ext cx="1337930" cy="108452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a:extLst>
              <a:ext uri="{FF2B5EF4-FFF2-40B4-BE49-F238E27FC236}">
                <a16:creationId xmlns:a16="http://schemas.microsoft.com/office/drawing/2014/main" id="{1664B426-3F30-84C7-9870-AA8726C6A2F8}"/>
              </a:ext>
            </a:extLst>
          </p:cNvPr>
          <p:cNvSpPr/>
          <p:nvPr/>
        </p:nvSpPr>
        <p:spPr>
          <a:xfrm>
            <a:off x="2353339" y="3886200"/>
            <a:ext cx="1337931" cy="108452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a:extLst>
              <a:ext uri="{FF2B5EF4-FFF2-40B4-BE49-F238E27FC236}">
                <a16:creationId xmlns:a16="http://schemas.microsoft.com/office/drawing/2014/main" id="{17E93983-4243-A567-1266-CD6C1491B525}"/>
              </a:ext>
            </a:extLst>
          </p:cNvPr>
          <p:cNvSpPr/>
          <p:nvPr/>
        </p:nvSpPr>
        <p:spPr>
          <a:xfrm>
            <a:off x="1304264" y="5571460"/>
            <a:ext cx="760220" cy="66276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a:extLst>
              <a:ext uri="{FF2B5EF4-FFF2-40B4-BE49-F238E27FC236}">
                <a16:creationId xmlns:a16="http://schemas.microsoft.com/office/drawing/2014/main" id="{78F1C7AC-DBCA-8B10-90D5-EE1BF5D55503}"/>
              </a:ext>
            </a:extLst>
          </p:cNvPr>
          <p:cNvSpPr/>
          <p:nvPr/>
        </p:nvSpPr>
        <p:spPr>
          <a:xfrm>
            <a:off x="2642194" y="5571459"/>
            <a:ext cx="760220" cy="66276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a:extLst>
              <a:ext uri="{FF2B5EF4-FFF2-40B4-BE49-F238E27FC236}">
                <a16:creationId xmlns:a16="http://schemas.microsoft.com/office/drawing/2014/main" id="{A5E3F79A-ED01-058D-BE39-A6F197812FE1}"/>
              </a:ext>
            </a:extLst>
          </p:cNvPr>
          <p:cNvSpPr/>
          <p:nvPr/>
        </p:nvSpPr>
        <p:spPr>
          <a:xfrm>
            <a:off x="941777" y="3591895"/>
            <a:ext cx="73632" cy="2891037"/>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sp>
        <p:nvSpPr>
          <p:cNvPr id="3" name="矩形 2">
            <a:extLst>
              <a:ext uri="{FF2B5EF4-FFF2-40B4-BE49-F238E27FC236}">
                <a16:creationId xmlns:a16="http://schemas.microsoft.com/office/drawing/2014/main" id="{C95FAC7F-B496-F885-FA9D-5C3DAE61FFC3}"/>
              </a:ext>
            </a:extLst>
          </p:cNvPr>
          <p:cNvSpPr/>
          <p:nvPr/>
        </p:nvSpPr>
        <p:spPr>
          <a:xfrm>
            <a:off x="3691269" y="3591894"/>
            <a:ext cx="73632" cy="2891037"/>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id="{0C7F84DF-5503-3AEE-AAC2-153C1C823E8C}"/>
              </a:ext>
            </a:extLst>
          </p:cNvPr>
          <p:cNvSpPr txBox="1"/>
          <p:nvPr/>
        </p:nvSpPr>
        <p:spPr>
          <a:xfrm>
            <a:off x="1330841" y="3369716"/>
            <a:ext cx="707065" cy="369332"/>
          </a:xfrm>
          <a:prstGeom prst="rect">
            <a:avLst/>
          </a:prstGeom>
          <a:noFill/>
        </p:spPr>
        <p:txBody>
          <a:bodyPr wrap="square" rtlCol="0">
            <a:spAutoFit/>
          </a:bodyPr>
          <a:lstStyle/>
          <a:p>
            <a:r>
              <a:rPr lang="en-US" altLang="zh-CN" dirty="0"/>
              <a:t>NS 1</a:t>
            </a:r>
            <a:endParaRPr lang="zh-CN" altLang="en-US" dirty="0"/>
          </a:p>
        </p:txBody>
      </p:sp>
      <p:sp>
        <p:nvSpPr>
          <p:cNvPr id="17" name="文本框 16">
            <a:extLst>
              <a:ext uri="{FF2B5EF4-FFF2-40B4-BE49-F238E27FC236}">
                <a16:creationId xmlns:a16="http://schemas.microsoft.com/office/drawing/2014/main" id="{AC23D287-B0D1-F931-D1A3-6807033F884E}"/>
              </a:ext>
            </a:extLst>
          </p:cNvPr>
          <p:cNvSpPr txBox="1"/>
          <p:nvPr/>
        </p:nvSpPr>
        <p:spPr>
          <a:xfrm>
            <a:off x="2682642" y="3369716"/>
            <a:ext cx="707065" cy="369332"/>
          </a:xfrm>
          <a:prstGeom prst="rect">
            <a:avLst/>
          </a:prstGeom>
          <a:noFill/>
        </p:spPr>
        <p:txBody>
          <a:bodyPr wrap="square" rtlCol="0">
            <a:spAutoFit/>
          </a:bodyPr>
          <a:lstStyle/>
          <a:p>
            <a:r>
              <a:rPr lang="en-US" altLang="zh-CN" dirty="0"/>
              <a:t>NS 2</a:t>
            </a:r>
            <a:endParaRPr lang="zh-CN" altLang="en-US" dirty="0"/>
          </a:p>
        </p:txBody>
      </p:sp>
      <p:sp>
        <p:nvSpPr>
          <p:cNvPr id="18" name="文本框 17">
            <a:extLst>
              <a:ext uri="{FF2B5EF4-FFF2-40B4-BE49-F238E27FC236}">
                <a16:creationId xmlns:a16="http://schemas.microsoft.com/office/drawing/2014/main" id="{3B108598-3350-4F8A-9D69-3BB18D4D2E16}"/>
              </a:ext>
            </a:extLst>
          </p:cNvPr>
          <p:cNvSpPr txBox="1"/>
          <p:nvPr/>
        </p:nvSpPr>
        <p:spPr>
          <a:xfrm>
            <a:off x="3643662" y="5587891"/>
            <a:ext cx="3040911" cy="646331"/>
          </a:xfrm>
          <a:prstGeom prst="rect">
            <a:avLst/>
          </a:prstGeom>
          <a:noFill/>
        </p:spPr>
        <p:txBody>
          <a:bodyPr wrap="square" rtlCol="0">
            <a:spAutoFit/>
          </a:bodyPr>
          <a:lstStyle/>
          <a:p>
            <a:pPr algn="ctr"/>
            <a:r>
              <a:rPr lang="en-US" altLang="zh-CN" dirty="0">
                <a:latin typeface="Arial" panose="020B0604020202020204" pitchFamily="34" charset="0"/>
                <a:cs typeface="Arial" panose="020B0604020202020204" pitchFamily="34" charset="0"/>
              </a:rPr>
              <a:t>Not touched, small radius high contact frequency</a:t>
            </a:r>
            <a:endParaRPr lang="zh-CN" altLang="en-US" dirty="0">
              <a:latin typeface="Arial" panose="020B0604020202020204" pitchFamily="34" charset="0"/>
              <a:cs typeface="Arial" panose="020B0604020202020204" pitchFamily="34" charset="0"/>
            </a:endParaRPr>
          </a:p>
        </p:txBody>
      </p:sp>
      <p:sp>
        <p:nvSpPr>
          <p:cNvPr id="19" name="文本框 18">
            <a:extLst>
              <a:ext uri="{FF2B5EF4-FFF2-40B4-BE49-F238E27FC236}">
                <a16:creationId xmlns:a16="http://schemas.microsoft.com/office/drawing/2014/main" id="{B04F6F76-34C4-962C-7165-B20A8DE9D51A}"/>
              </a:ext>
            </a:extLst>
          </p:cNvPr>
          <p:cNvSpPr txBox="1"/>
          <p:nvPr/>
        </p:nvSpPr>
        <p:spPr>
          <a:xfrm>
            <a:off x="3893404" y="4220561"/>
            <a:ext cx="1589568" cy="369332"/>
          </a:xfrm>
          <a:prstGeom prst="rect">
            <a:avLst/>
          </a:prstGeom>
          <a:noFill/>
        </p:spPr>
        <p:txBody>
          <a:bodyPr wrap="square" rtlCol="0">
            <a:spAutoFit/>
          </a:bodyPr>
          <a:lstStyle/>
          <a:p>
            <a:pPr algn="ctr"/>
            <a:r>
              <a:rPr lang="en-US" altLang="zh-CN" dirty="0">
                <a:latin typeface="Arial" panose="020B0604020202020204" pitchFamily="34" charset="0"/>
                <a:cs typeface="Arial" panose="020B0604020202020204" pitchFamily="34" charset="0"/>
              </a:rPr>
              <a:t>Touched</a:t>
            </a:r>
            <a:endParaRPr lang="zh-CN" altLang="en-US" dirty="0">
              <a:latin typeface="Arial" panose="020B0604020202020204" pitchFamily="34" charset="0"/>
              <a:cs typeface="Arial" panose="020B0604020202020204" pitchFamily="34" charset="0"/>
            </a:endParaRPr>
          </a:p>
        </p:txBody>
      </p:sp>
      <p:cxnSp>
        <p:nvCxnSpPr>
          <p:cNvPr id="21" name="直接连接符 20">
            <a:extLst>
              <a:ext uri="{FF2B5EF4-FFF2-40B4-BE49-F238E27FC236}">
                <a16:creationId xmlns:a16="http://schemas.microsoft.com/office/drawing/2014/main" id="{A8D2E7D5-49C2-7C1A-0F81-CC0A255109CD}"/>
              </a:ext>
            </a:extLst>
          </p:cNvPr>
          <p:cNvCxnSpPr>
            <a:cxnSpLocks/>
          </p:cNvCxnSpPr>
          <p:nvPr/>
        </p:nvCxnSpPr>
        <p:spPr>
          <a:xfrm>
            <a:off x="103121" y="700858"/>
            <a:ext cx="11985758" cy="0"/>
          </a:xfrm>
          <a:prstGeom prst="line">
            <a:avLst/>
          </a:prstGeom>
          <a:ln/>
        </p:spPr>
        <p:style>
          <a:lnRef idx="3">
            <a:schemeClr val="dk1"/>
          </a:lnRef>
          <a:fillRef idx="0">
            <a:schemeClr val="dk1"/>
          </a:fillRef>
          <a:effectRef idx="2">
            <a:schemeClr val="dk1"/>
          </a:effectRef>
          <a:fontRef idx="minor">
            <a:schemeClr val="tx1"/>
          </a:fontRef>
        </p:style>
      </p:cxnSp>
      <p:sp>
        <p:nvSpPr>
          <p:cNvPr id="22" name="文本框 21">
            <a:extLst>
              <a:ext uri="{FF2B5EF4-FFF2-40B4-BE49-F238E27FC236}">
                <a16:creationId xmlns:a16="http://schemas.microsoft.com/office/drawing/2014/main" id="{96AB6841-5A5A-5AAA-EF8E-BCF3AC49CF5F}"/>
              </a:ext>
            </a:extLst>
          </p:cNvPr>
          <p:cNvSpPr txBox="1"/>
          <p:nvPr/>
        </p:nvSpPr>
        <p:spPr>
          <a:xfrm>
            <a:off x="103120" y="85168"/>
            <a:ext cx="11172707" cy="584775"/>
          </a:xfrm>
          <a:prstGeom prst="rect">
            <a:avLst/>
          </a:prstGeom>
          <a:noFill/>
        </p:spPr>
        <p:txBody>
          <a:bodyPr wrap="square" rtlCol="0">
            <a:spAutoFit/>
          </a:bodyPr>
          <a:lstStyle/>
          <a:p>
            <a:r>
              <a:rPr lang="en-US" altLang="zh-CN" sz="3200" b="1" dirty="0">
                <a:cs typeface="Times New Roman" panose="02020603050405020304" pitchFamily="18" charset="0"/>
              </a:rPr>
              <a:t>Post-merger</a:t>
            </a:r>
            <a:endParaRPr lang="zh-CN" altLang="en-US" sz="3200" dirty="0">
              <a:latin typeface="Times New Roman" panose="02020603050405020304" pitchFamily="18" charset="0"/>
              <a:cs typeface="Times New Roman" panose="02020603050405020304" pitchFamily="18" charset="0"/>
            </a:endParaRPr>
          </a:p>
        </p:txBody>
      </p:sp>
      <p:cxnSp>
        <p:nvCxnSpPr>
          <p:cNvPr id="16" name="直接连接符 15">
            <a:extLst>
              <a:ext uri="{FF2B5EF4-FFF2-40B4-BE49-F238E27FC236}">
                <a16:creationId xmlns:a16="http://schemas.microsoft.com/office/drawing/2014/main" id="{9AA62E90-FE0F-577A-A685-4D75C6B96443}"/>
              </a:ext>
            </a:extLst>
          </p:cNvPr>
          <p:cNvCxnSpPr>
            <a:cxnSpLocks/>
          </p:cNvCxnSpPr>
          <p:nvPr/>
        </p:nvCxnSpPr>
        <p:spPr>
          <a:xfrm>
            <a:off x="5521458" y="1555028"/>
            <a:ext cx="0" cy="1680963"/>
          </a:xfrm>
          <a:prstGeom prst="line">
            <a:avLst/>
          </a:prstGeom>
          <a:ln w="12700">
            <a:solidFill>
              <a:schemeClr val="tx1"/>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92787822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7DCF8571-897C-54E7-CAC7-AB2EEC065122}"/>
              </a:ext>
            </a:extLst>
          </p:cNvPr>
          <p:cNvPicPr>
            <a:picLocks noChangeAspect="1"/>
          </p:cNvPicPr>
          <p:nvPr/>
        </p:nvPicPr>
        <p:blipFill>
          <a:blip r:embed="rId2"/>
          <a:stretch>
            <a:fillRect/>
          </a:stretch>
        </p:blipFill>
        <p:spPr>
          <a:xfrm>
            <a:off x="917954" y="1337772"/>
            <a:ext cx="5377840" cy="3229455"/>
          </a:xfrm>
          <a:prstGeom prst="rect">
            <a:avLst/>
          </a:prstGeom>
        </p:spPr>
      </p:pic>
      <p:pic>
        <p:nvPicPr>
          <p:cNvPr id="5" name="图片 4">
            <a:extLst>
              <a:ext uri="{FF2B5EF4-FFF2-40B4-BE49-F238E27FC236}">
                <a16:creationId xmlns:a16="http://schemas.microsoft.com/office/drawing/2014/main" id="{12539417-FD09-800B-7B76-6B7985D20F49}"/>
              </a:ext>
            </a:extLst>
          </p:cNvPr>
          <p:cNvPicPr>
            <a:picLocks noChangeAspect="1"/>
          </p:cNvPicPr>
          <p:nvPr/>
        </p:nvPicPr>
        <p:blipFill>
          <a:blip r:embed="rId3"/>
          <a:stretch>
            <a:fillRect/>
          </a:stretch>
        </p:blipFill>
        <p:spPr>
          <a:xfrm>
            <a:off x="6943660" y="793966"/>
            <a:ext cx="4523415" cy="4581802"/>
          </a:xfrm>
          <a:prstGeom prst="rect">
            <a:avLst/>
          </a:prstGeom>
        </p:spPr>
      </p:pic>
      <p:sp>
        <p:nvSpPr>
          <p:cNvPr id="6" name="文本框 5">
            <a:extLst>
              <a:ext uri="{FF2B5EF4-FFF2-40B4-BE49-F238E27FC236}">
                <a16:creationId xmlns:a16="http://schemas.microsoft.com/office/drawing/2014/main" id="{FF1B571E-79C2-37D3-AF58-B32407540ABC}"/>
              </a:ext>
            </a:extLst>
          </p:cNvPr>
          <p:cNvSpPr txBox="1"/>
          <p:nvPr/>
        </p:nvSpPr>
        <p:spPr>
          <a:xfrm>
            <a:off x="8064797" y="5238948"/>
            <a:ext cx="2958672" cy="369332"/>
          </a:xfrm>
          <a:prstGeom prst="rect">
            <a:avLst/>
          </a:prstGeom>
          <a:noFill/>
        </p:spPr>
        <p:txBody>
          <a:bodyPr wrap="square" rtlCol="0">
            <a:spAutoFit/>
          </a:bodyPr>
          <a:lstStyle/>
          <a:p>
            <a:pPr algn="ctr"/>
            <a:r>
              <a:rPr lang="en-US" altLang="zh-CN" dirty="0" err="1">
                <a:latin typeface="Arial" panose="020B0604020202020204" pitchFamily="34" charset="0"/>
                <a:cs typeface="Arial" panose="020B0604020202020204" pitchFamily="34" charset="0"/>
              </a:rPr>
              <a:t>Hanauske</a:t>
            </a:r>
            <a:r>
              <a:rPr lang="en-US" altLang="zh-CN" dirty="0">
                <a:latin typeface="Arial" panose="020B0604020202020204" pitchFamily="34" charset="0"/>
                <a:cs typeface="Arial" panose="020B0604020202020204" pitchFamily="34" charset="0"/>
              </a:rPr>
              <a:t> et al. PRD 2017</a:t>
            </a:r>
          </a:p>
        </p:txBody>
      </p:sp>
      <p:sp>
        <p:nvSpPr>
          <p:cNvPr id="7" name="文本框 6">
            <a:extLst>
              <a:ext uri="{FF2B5EF4-FFF2-40B4-BE49-F238E27FC236}">
                <a16:creationId xmlns:a16="http://schemas.microsoft.com/office/drawing/2014/main" id="{3F918423-3C93-E543-37CE-966CC04D8B07}"/>
              </a:ext>
            </a:extLst>
          </p:cNvPr>
          <p:cNvSpPr txBox="1"/>
          <p:nvPr/>
        </p:nvSpPr>
        <p:spPr>
          <a:xfrm>
            <a:off x="659219" y="5560434"/>
            <a:ext cx="10680404" cy="646331"/>
          </a:xfrm>
          <a:prstGeom prst="rect">
            <a:avLst/>
          </a:prstGeom>
          <a:noFill/>
        </p:spPr>
        <p:txBody>
          <a:bodyPr wrap="square" rtlCol="0">
            <a:spAutoFit/>
          </a:bodyPr>
          <a:lstStyle/>
          <a:p>
            <a:r>
              <a:rPr lang="en-US" altLang="zh-CN" dirty="0">
                <a:latin typeface="Arial" panose="020B0604020202020204" pitchFamily="34" charset="0"/>
                <a:cs typeface="Arial" panose="020B0604020202020204" pitchFamily="34" charset="0"/>
              </a:rPr>
              <a:t>GW spectrum during the BNS merger, several peaks were present because of the post-merger oscillation. f1 and f3 vanish quickly as they are coupled with radial oscillation. f2 is fully rotation-driven.</a:t>
            </a:r>
            <a:endParaRPr lang="zh-CN" altLang="en-US" dirty="0">
              <a:latin typeface="Arial" panose="020B0604020202020204" pitchFamily="34" charset="0"/>
              <a:cs typeface="Arial" panose="020B0604020202020204" pitchFamily="34" charset="0"/>
            </a:endParaRPr>
          </a:p>
        </p:txBody>
      </p:sp>
      <p:cxnSp>
        <p:nvCxnSpPr>
          <p:cNvPr id="8" name="直接连接符 7">
            <a:extLst>
              <a:ext uri="{FF2B5EF4-FFF2-40B4-BE49-F238E27FC236}">
                <a16:creationId xmlns:a16="http://schemas.microsoft.com/office/drawing/2014/main" id="{BF493C19-3144-E60F-E6B9-1E427E4AF45E}"/>
              </a:ext>
            </a:extLst>
          </p:cNvPr>
          <p:cNvCxnSpPr>
            <a:cxnSpLocks/>
          </p:cNvCxnSpPr>
          <p:nvPr/>
        </p:nvCxnSpPr>
        <p:spPr>
          <a:xfrm>
            <a:off x="103121" y="700858"/>
            <a:ext cx="11985758" cy="0"/>
          </a:xfrm>
          <a:prstGeom prst="line">
            <a:avLst/>
          </a:prstGeom>
          <a:ln/>
        </p:spPr>
        <p:style>
          <a:lnRef idx="3">
            <a:schemeClr val="dk1"/>
          </a:lnRef>
          <a:fillRef idx="0">
            <a:schemeClr val="dk1"/>
          </a:fillRef>
          <a:effectRef idx="2">
            <a:schemeClr val="dk1"/>
          </a:effectRef>
          <a:fontRef idx="minor">
            <a:schemeClr val="tx1"/>
          </a:fontRef>
        </p:style>
      </p:cxnSp>
      <p:sp>
        <p:nvSpPr>
          <p:cNvPr id="9" name="文本框 8">
            <a:extLst>
              <a:ext uri="{FF2B5EF4-FFF2-40B4-BE49-F238E27FC236}">
                <a16:creationId xmlns:a16="http://schemas.microsoft.com/office/drawing/2014/main" id="{7F62A521-5372-BCA4-7CCD-92B62BF0EBB2}"/>
              </a:ext>
            </a:extLst>
          </p:cNvPr>
          <p:cNvSpPr txBox="1"/>
          <p:nvPr/>
        </p:nvSpPr>
        <p:spPr>
          <a:xfrm>
            <a:off x="103121" y="76824"/>
            <a:ext cx="3491203" cy="584775"/>
          </a:xfrm>
          <a:prstGeom prst="rect">
            <a:avLst/>
          </a:prstGeom>
          <a:noFill/>
        </p:spPr>
        <p:txBody>
          <a:bodyPr wrap="square" rtlCol="0">
            <a:spAutoFit/>
          </a:bodyPr>
          <a:lstStyle/>
          <a:p>
            <a:r>
              <a:rPr lang="en-US" altLang="zh-CN" sz="3200" b="1" dirty="0">
                <a:cs typeface="Times New Roman" panose="02020603050405020304" pitchFamily="18" charset="0"/>
              </a:rPr>
              <a:t>GW Spectrum</a:t>
            </a:r>
            <a:endParaRPr lang="zh-CN" altLang="en-US" sz="3200" b="1" dirty="0">
              <a:cs typeface="Times New Roman" panose="02020603050405020304" pitchFamily="18" charset="0"/>
            </a:endParaRPr>
          </a:p>
        </p:txBody>
      </p:sp>
    </p:spTree>
    <p:extLst>
      <p:ext uri="{BB962C8B-B14F-4D97-AF65-F5344CB8AC3E}">
        <p14:creationId xmlns:p14="http://schemas.microsoft.com/office/powerpoint/2010/main" val="335766201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0584" y="73152"/>
            <a:ext cx="11903574" cy="446276"/>
          </a:xfrm>
          <a:prstGeom prst="rect">
            <a:avLst/>
          </a:prstGeom>
          <a:noFill/>
        </p:spPr>
        <p:txBody>
          <a:bodyPr wrap="square" lIns="0" tIns="0" rIns="0" bIns="0">
            <a:spAutoFit/>
          </a:bodyPr>
          <a:lstStyle/>
          <a:p>
            <a:pPr>
              <a:defRPr sz="2900" b="1">
                <a:solidFill>
                  <a:srgbClr val="141923"/>
                </a:solidFill>
                <a:latin typeface="Arial"/>
              </a:defRPr>
            </a:pPr>
            <a:r>
              <a:rPr dirty="0"/>
              <a:t>Post-Merger GW Uncertainties under Multi-Messenger Constraints</a:t>
            </a:r>
          </a:p>
        </p:txBody>
      </p:sp>
      <p:cxnSp>
        <p:nvCxnSpPr>
          <p:cNvPr id="3" name="Connector 2"/>
          <p:cNvCxnSpPr/>
          <p:nvPr/>
        </p:nvCxnSpPr>
        <p:spPr>
          <a:xfrm>
            <a:off x="100584" y="704088"/>
            <a:ext cx="11987784" cy="0"/>
          </a:xfrm>
          <a:prstGeom prst="line">
            <a:avLst/>
          </a:prstGeom>
          <a:ln w="15240">
            <a:solidFill>
              <a:srgbClr val="C8CDD7"/>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20040" y="960120"/>
            <a:ext cx="5852160" cy="3247043"/>
          </a:xfrm>
          <a:prstGeom prst="rect">
            <a:avLst/>
          </a:prstGeom>
          <a:noFill/>
        </p:spPr>
        <p:txBody>
          <a:bodyPr wrap="square" lIns="0" tIns="0" rIns="0" bIns="0">
            <a:spAutoFit/>
          </a:bodyPr>
          <a:lstStyle/>
          <a:p>
            <a:pPr>
              <a:spcAft>
                <a:spcPts val="800"/>
              </a:spcAft>
              <a:defRPr sz="1700" b="1">
                <a:solidFill>
                  <a:srgbClr val="184C78"/>
                </a:solidFill>
                <a:latin typeface="Arial"/>
              </a:defRPr>
            </a:pPr>
            <a:r>
              <a:rPr dirty="0"/>
              <a:t>Huang &amp; </a:t>
            </a:r>
            <a:r>
              <a:rPr dirty="0" err="1"/>
              <a:t>Baiotti</a:t>
            </a:r>
            <a:r>
              <a:rPr dirty="0"/>
              <a:t> (Class. Quantum </a:t>
            </a:r>
            <a:r>
              <a:rPr dirty="0" err="1"/>
              <a:t>Grav</a:t>
            </a:r>
            <a:r>
              <a:rPr dirty="0"/>
              <a:t>. 2026)</a:t>
            </a:r>
          </a:p>
          <a:p>
            <a:pPr>
              <a:spcAft>
                <a:spcPts val="700"/>
              </a:spcAft>
            </a:pPr>
            <a:r>
              <a:rPr sz="1400" b="1" dirty="0">
                <a:solidFill>
                  <a:srgbClr val="141923"/>
                </a:solidFill>
                <a:latin typeface="Arial"/>
              </a:rPr>
              <a:t>• Multi-Messenger Calibrated Initial Data: </a:t>
            </a:r>
            <a:r>
              <a:rPr sz="1350" dirty="0">
                <a:solidFill>
                  <a:srgbClr val="232832"/>
                </a:solidFill>
                <a:latin typeface="Arial"/>
              </a:rPr>
              <a:t>Confronting full 3+1 GRHD simulations with 82 EOSs strictly constrained by multi-messenger data (radio pulsars, NICER, GW170817) and theoretical bounds (</a:t>
            </a:r>
            <a:r>
              <a:rPr sz="1350" dirty="0" err="1">
                <a:solidFill>
                  <a:srgbClr val="232832"/>
                </a:solidFill>
                <a:latin typeface="Arial"/>
              </a:rPr>
              <a:t>χEFT</a:t>
            </a:r>
            <a:r>
              <a:rPr sz="1350" dirty="0">
                <a:solidFill>
                  <a:srgbClr val="232832"/>
                </a:solidFill>
                <a:latin typeface="Arial"/>
              </a:rPr>
              <a:t>, </a:t>
            </a:r>
            <a:r>
              <a:rPr sz="1350" dirty="0" err="1">
                <a:solidFill>
                  <a:srgbClr val="232832"/>
                </a:solidFill>
                <a:latin typeface="Arial"/>
              </a:rPr>
              <a:t>pQCD</a:t>
            </a:r>
            <a:r>
              <a:rPr sz="1350" dirty="0">
                <a:solidFill>
                  <a:srgbClr val="232832"/>
                </a:solidFill>
                <a:latin typeface="Arial"/>
              </a:rPr>
              <a:t>).</a:t>
            </a:r>
          </a:p>
          <a:p>
            <a:pPr>
              <a:spcAft>
                <a:spcPts val="700"/>
              </a:spcAft>
            </a:pPr>
            <a:r>
              <a:rPr sz="1400" b="1" dirty="0">
                <a:solidFill>
                  <a:srgbClr val="141923"/>
                </a:solidFill>
                <a:latin typeface="Arial"/>
              </a:rPr>
              <a:t>• Dramatically Narrowed Frequency Scatter: </a:t>
            </a:r>
            <a:r>
              <a:rPr sz="1350" dirty="0">
                <a:solidFill>
                  <a:srgbClr val="232832"/>
                </a:solidFill>
                <a:latin typeface="Arial"/>
              </a:rPr>
              <a:t>Multi-messenger EOS constraints compress predicted post-merger peak frequency scatter from &gt; 500 Hz down to ~100 Hz, significantly enhancing detection prospects!</a:t>
            </a:r>
          </a:p>
          <a:p>
            <a:pPr>
              <a:spcAft>
                <a:spcPts val="700"/>
              </a:spcAft>
            </a:pPr>
            <a:r>
              <a:rPr sz="1400" b="1" dirty="0">
                <a:solidFill>
                  <a:srgbClr val="141923"/>
                </a:solidFill>
                <a:latin typeface="Arial"/>
              </a:rPr>
              <a:t>• Quasi-Universal Peak Frequency Relation: </a:t>
            </a:r>
            <a:r>
              <a:rPr sz="1350" dirty="0">
                <a:solidFill>
                  <a:srgbClr val="232832"/>
                </a:solidFill>
                <a:latin typeface="Arial"/>
              </a:rPr>
              <a:t>(f₁ + f₃) / 2 ≈ </a:t>
            </a:r>
            <a:r>
              <a:rPr sz="1350" dirty="0" err="1">
                <a:solidFill>
                  <a:srgbClr val="232832"/>
                </a:solidFill>
                <a:latin typeface="Arial"/>
              </a:rPr>
              <a:t>f₂,mean</a:t>
            </a:r>
            <a:r>
              <a:rPr sz="1350" dirty="0">
                <a:solidFill>
                  <a:srgbClr val="232832"/>
                </a:solidFill>
                <a:latin typeface="Arial"/>
              </a:rPr>
              <a:t>
Directly couples secondary oscillation peaks (f₁, f₃) to the dominant quadrupolar post-merger mode (f₂).</a:t>
            </a:r>
          </a:p>
          <a:p>
            <a:pPr>
              <a:spcAft>
                <a:spcPts val="700"/>
              </a:spcAft>
            </a:pPr>
            <a:r>
              <a:rPr sz="1400" b="1" dirty="0">
                <a:solidFill>
                  <a:srgbClr val="141923"/>
                </a:solidFill>
                <a:latin typeface="Arial"/>
              </a:rPr>
              <a:t>• Blueprint for 3G GW Detectors: </a:t>
            </a:r>
            <a:r>
              <a:rPr sz="1350" dirty="0">
                <a:solidFill>
                  <a:srgbClr val="232832"/>
                </a:solidFill>
                <a:latin typeface="Arial"/>
              </a:rPr>
              <a:t>Establishes accurate target frequency bands for Einstein Telescope (ET) and Cosmic Explorer (CE) to observe hadron-quark phase transitions in the 2030s</a:t>
            </a:r>
            <a:r>
              <a:rPr lang="en-US" sz="1350" dirty="0">
                <a:solidFill>
                  <a:srgbClr val="232832"/>
                </a:solidFill>
                <a:latin typeface="Arial"/>
              </a:rPr>
              <a:t>.</a:t>
            </a:r>
            <a:endParaRPr sz="1350" dirty="0">
              <a:solidFill>
                <a:srgbClr val="232832"/>
              </a:solidFill>
              <a:latin typeface="Arial"/>
            </a:endParaRPr>
          </a:p>
        </p:txBody>
      </p:sp>
      <p:pic>
        <p:nvPicPr>
          <p:cNvPr id="5" name="Picture 4" descr="huang_baiotti-009.png"/>
          <p:cNvPicPr>
            <a:picLocks noChangeAspect="1"/>
          </p:cNvPicPr>
          <p:nvPr/>
        </p:nvPicPr>
        <p:blipFill>
          <a:blip r:embed="rId2"/>
          <a:stretch>
            <a:fillRect/>
          </a:stretch>
        </p:blipFill>
        <p:spPr>
          <a:xfrm>
            <a:off x="6422567" y="1051560"/>
            <a:ext cx="5351425" cy="2103120"/>
          </a:xfrm>
          <a:prstGeom prst="rect">
            <a:avLst/>
          </a:prstGeom>
        </p:spPr>
      </p:pic>
      <p:pic>
        <p:nvPicPr>
          <p:cNvPr id="6" name="Picture 5" descr="huang_baiotti-013.png"/>
          <p:cNvPicPr>
            <a:picLocks noChangeAspect="1"/>
          </p:cNvPicPr>
          <p:nvPr/>
        </p:nvPicPr>
        <p:blipFill>
          <a:blip r:embed="rId3"/>
          <a:stretch>
            <a:fillRect/>
          </a:stretch>
        </p:blipFill>
        <p:spPr>
          <a:xfrm>
            <a:off x="7315200" y="3474720"/>
            <a:ext cx="3657600" cy="2926080"/>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3BC57748-E10A-D8A0-8B97-94E0A12C8C85}"/>
              </a:ext>
            </a:extLst>
          </p:cNvPr>
          <p:cNvPicPr>
            <a:picLocks noChangeAspect="1"/>
          </p:cNvPicPr>
          <p:nvPr/>
        </p:nvPicPr>
        <p:blipFill>
          <a:blip r:embed="rId2"/>
          <a:stretch>
            <a:fillRect/>
          </a:stretch>
        </p:blipFill>
        <p:spPr>
          <a:xfrm>
            <a:off x="1564854" y="1206803"/>
            <a:ext cx="8636990" cy="4508928"/>
          </a:xfrm>
          <a:prstGeom prst="rect">
            <a:avLst/>
          </a:prstGeom>
        </p:spPr>
      </p:pic>
      <p:sp>
        <p:nvSpPr>
          <p:cNvPr id="4" name="文本框 3">
            <a:extLst>
              <a:ext uri="{FF2B5EF4-FFF2-40B4-BE49-F238E27FC236}">
                <a16:creationId xmlns:a16="http://schemas.microsoft.com/office/drawing/2014/main" id="{97C03427-4729-3A63-B07B-47CF79436806}"/>
              </a:ext>
            </a:extLst>
          </p:cNvPr>
          <p:cNvSpPr txBox="1"/>
          <p:nvPr/>
        </p:nvSpPr>
        <p:spPr>
          <a:xfrm>
            <a:off x="1180215" y="5963094"/>
            <a:ext cx="9723474" cy="646331"/>
          </a:xfrm>
          <a:prstGeom prst="rect">
            <a:avLst/>
          </a:prstGeom>
          <a:noFill/>
        </p:spPr>
        <p:txBody>
          <a:bodyPr wrap="square" rtlCol="0">
            <a:spAutoFit/>
          </a:bodyPr>
          <a:lstStyle/>
          <a:p>
            <a:pPr algn="ctr"/>
            <a:r>
              <a:rPr lang="en-US" altLang="zh-CN" dirty="0">
                <a:latin typeface="Arial" panose="020B0604020202020204" pitchFamily="34" charset="0"/>
                <a:cs typeface="Arial" panose="020B0604020202020204" pitchFamily="34" charset="0"/>
              </a:rPr>
              <a:t>Fujimoto et al. 2023; Fukushima and </a:t>
            </a:r>
            <a:r>
              <a:rPr lang="en-US" altLang="zh-CN" dirty="0" err="1">
                <a:latin typeface="Arial" panose="020B0604020202020204" pitchFamily="34" charset="0"/>
                <a:cs typeface="Arial" panose="020B0604020202020204" pitchFamily="34" charset="0"/>
              </a:rPr>
              <a:t>Hatsuda</a:t>
            </a:r>
            <a:r>
              <a:rPr lang="en-US" altLang="zh-CN" dirty="0">
                <a:latin typeface="Arial" panose="020B0604020202020204" pitchFamily="34" charset="0"/>
                <a:cs typeface="Arial" panose="020B0604020202020204" pitchFamily="34" charset="0"/>
              </a:rPr>
              <a:t> 2011 </a:t>
            </a:r>
          </a:p>
          <a:p>
            <a:pPr algn="ctr"/>
            <a:r>
              <a:rPr lang="en-US" altLang="zh-CN" dirty="0">
                <a:latin typeface="Arial" panose="020B0604020202020204" pitchFamily="34" charset="0"/>
                <a:cs typeface="Arial" panose="020B0604020202020204" pitchFamily="34" charset="0"/>
              </a:rPr>
              <a:t>How the hadron-quark transition takes place in zero temperature but high chemical potential?</a:t>
            </a:r>
            <a:endParaRPr lang="zh-CN" altLang="en-US" dirty="0">
              <a:latin typeface="Arial" panose="020B0604020202020204" pitchFamily="34" charset="0"/>
              <a:cs typeface="Arial" panose="020B0604020202020204" pitchFamily="34" charset="0"/>
            </a:endParaRPr>
          </a:p>
        </p:txBody>
      </p:sp>
      <p:cxnSp>
        <p:nvCxnSpPr>
          <p:cNvPr id="5" name="直接连接符 4">
            <a:extLst>
              <a:ext uri="{FF2B5EF4-FFF2-40B4-BE49-F238E27FC236}">
                <a16:creationId xmlns:a16="http://schemas.microsoft.com/office/drawing/2014/main" id="{6F3D554A-BE26-8FEB-6A0A-F72EBF7EFDB9}"/>
              </a:ext>
            </a:extLst>
          </p:cNvPr>
          <p:cNvCxnSpPr>
            <a:cxnSpLocks/>
          </p:cNvCxnSpPr>
          <p:nvPr/>
        </p:nvCxnSpPr>
        <p:spPr>
          <a:xfrm>
            <a:off x="103121" y="700858"/>
            <a:ext cx="11985758" cy="0"/>
          </a:xfrm>
          <a:prstGeom prst="line">
            <a:avLst/>
          </a:prstGeom>
          <a:ln/>
        </p:spPr>
        <p:style>
          <a:lnRef idx="3">
            <a:schemeClr val="dk1"/>
          </a:lnRef>
          <a:fillRef idx="0">
            <a:schemeClr val="dk1"/>
          </a:fillRef>
          <a:effectRef idx="2">
            <a:schemeClr val="dk1"/>
          </a:effectRef>
          <a:fontRef idx="minor">
            <a:schemeClr val="tx1"/>
          </a:fontRef>
        </p:style>
      </p:cxnSp>
      <p:sp>
        <p:nvSpPr>
          <p:cNvPr id="6" name="文本框 5">
            <a:extLst>
              <a:ext uri="{FF2B5EF4-FFF2-40B4-BE49-F238E27FC236}">
                <a16:creationId xmlns:a16="http://schemas.microsoft.com/office/drawing/2014/main" id="{68C9D529-7D90-63D3-F8C9-C8A91A885CF5}"/>
              </a:ext>
            </a:extLst>
          </p:cNvPr>
          <p:cNvSpPr txBox="1"/>
          <p:nvPr/>
        </p:nvSpPr>
        <p:spPr>
          <a:xfrm>
            <a:off x="103121" y="76824"/>
            <a:ext cx="4069171" cy="584775"/>
          </a:xfrm>
          <a:prstGeom prst="rect">
            <a:avLst/>
          </a:prstGeom>
          <a:noFill/>
        </p:spPr>
        <p:txBody>
          <a:bodyPr wrap="square" rtlCol="0">
            <a:spAutoFit/>
          </a:bodyPr>
          <a:lstStyle/>
          <a:p>
            <a:r>
              <a:rPr lang="en-US" altLang="zh-CN" sz="3200" b="1" dirty="0">
                <a:cs typeface="Times New Roman" panose="02020603050405020304" pitchFamily="18" charset="0"/>
              </a:rPr>
              <a:t>QCD phase diagram</a:t>
            </a:r>
            <a:endParaRPr lang="zh-CN" altLang="en-US" sz="3200" b="1" dirty="0">
              <a:cs typeface="Times New Roman" panose="02020603050405020304" pitchFamily="18" charset="0"/>
            </a:endParaRPr>
          </a:p>
        </p:txBody>
      </p:sp>
      <p:sp>
        <p:nvSpPr>
          <p:cNvPr id="3" name="椭圆 2">
            <a:extLst>
              <a:ext uri="{FF2B5EF4-FFF2-40B4-BE49-F238E27FC236}">
                <a16:creationId xmlns:a16="http://schemas.microsoft.com/office/drawing/2014/main" id="{3E2E6650-9D42-6DE4-329D-2DD89A17E502}"/>
              </a:ext>
            </a:extLst>
          </p:cNvPr>
          <p:cNvSpPr/>
          <p:nvPr/>
        </p:nvSpPr>
        <p:spPr>
          <a:xfrm rot="2936466">
            <a:off x="5872736" y="3049947"/>
            <a:ext cx="1330543" cy="1869806"/>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35576884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a:extLst>
              <a:ext uri="{FF2B5EF4-FFF2-40B4-BE49-F238E27FC236}">
                <a16:creationId xmlns:a16="http://schemas.microsoft.com/office/drawing/2014/main" id="{6F3D554A-BE26-8FEB-6A0A-F72EBF7EFDB9}"/>
              </a:ext>
            </a:extLst>
          </p:cNvPr>
          <p:cNvCxnSpPr>
            <a:cxnSpLocks/>
          </p:cNvCxnSpPr>
          <p:nvPr/>
        </p:nvCxnSpPr>
        <p:spPr>
          <a:xfrm>
            <a:off x="103121" y="700858"/>
            <a:ext cx="11985758" cy="0"/>
          </a:xfrm>
          <a:prstGeom prst="line">
            <a:avLst/>
          </a:prstGeom>
          <a:ln/>
        </p:spPr>
        <p:style>
          <a:lnRef idx="3">
            <a:schemeClr val="dk1"/>
          </a:lnRef>
          <a:fillRef idx="0">
            <a:schemeClr val="dk1"/>
          </a:fillRef>
          <a:effectRef idx="2">
            <a:schemeClr val="dk1"/>
          </a:effectRef>
          <a:fontRef idx="minor">
            <a:schemeClr val="tx1"/>
          </a:fontRef>
        </p:style>
      </p:cxnSp>
      <p:sp>
        <p:nvSpPr>
          <p:cNvPr id="6" name="文本框 5">
            <a:extLst>
              <a:ext uri="{FF2B5EF4-FFF2-40B4-BE49-F238E27FC236}">
                <a16:creationId xmlns:a16="http://schemas.microsoft.com/office/drawing/2014/main" id="{68C9D529-7D90-63D3-F8C9-C8A91A885CF5}"/>
              </a:ext>
            </a:extLst>
          </p:cNvPr>
          <p:cNvSpPr txBox="1"/>
          <p:nvPr/>
        </p:nvSpPr>
        <p:spPr>
          <a:xfrm>
            <a:off x="103121" y="76824"/>
            <a:ext cx="4069171" cy="584775"/>
          </a:xfrm>
          <a:prstGeom prst="rect">
            <a:avLst/>
          </a:prstGeom>
          <a:noFill/>
        </p:spPr>
        <p:txBody>
          <a:bodyPr wrap="square" rtlCol="0">
            <a:spAutoFit/>
          </a:bodyPr>
          <a:lstStyle/>
          <a:p>
            <a:r>
              <a:rPr lang="en-US" altLang="zh-CN" sz="3200" b="1" dirty="0">
                <a:cs typeface="Times New Roman" panose="02020603050405020304" pitchFamily="18" charset="0"/>
              </a:rPr>
              <a:t>QCD phase diagram</a:t>
            </a:r>
            <a:endParaRPr lang="zh-CN" altLang="en-US" sz="3200" b="1" dirty="0">
              <a:cs typeface="Times New Roman" panose="02020603050405020304" pitchFamily="18" charset="0"/>
            </a:endParaRPr>
          </a:p>
        </p:txBody>
      </p:sp>
      <p:pic>
        <p:nvPicPr>
          <p:cNvPr id="7" name="图片 6">
            <a:extLst>
              <a:ext uri="{FF2B5EF4-FFF2-40B4-BE49-F238E27FC236}">
                <a16:creationId xmlns:a16="http://schemas.microsoft.com/office/drawing/2014/main" id="{07B7E26A-E67D-F2C1-559B-AAD96ECA7D02}"/>
              </a:ext>
            </a:extLst>
          </p:cNvPr>
          <p:cNvPicPr>
            <a:picLocks noChangeAspect="1"/>
          </p:cNvPicPr>
          <p:nvPr/>
        </p:nvPicPr>
        <p:blipFill>
          <a:blip r:embed="rId2"/>
          <a:stretch>
            <a:fillRect/>
          </a:stretch>
        </p:blipFill>
        <p:spPr>
          <a:xfrm>
            <a:off x="3259455" y="1231265"/>
            <a:ext cx="5722620" cy="2566670"/>
          </a:xfrm>
          <a:prstGeom prst="rect">
            <a:avLst/>
          </a:prstGeom>
        </p:spPr>
      </p:pic>
      <mc:AlternateContent xmlns:mc="http://schemas.openxmlformats.org/markup-compatibility/2006" xmlns:a14="http://schemas.microsoft.com/office/drawing/2010/main">
        <mc:Choice Requires="a14">
          <p:sp>
            <p:nvSpPr>
              <p:cNvPr id="8" name="文本框 7">
                <a:extLst>
                  <a:ext uri="{FF2B5EF4-FFF2-40B4-BE49-F238E27FC236}">
                    <a16:creationId xmlns:a16="http://schemas.microsoft.com/office/drawing/2014/main" id="{6D4C9837-4B3A-E302-B838-10EAE7BC08C0}"/>
                  </a:ext>
                </a:extLst>
              </p:cNvPr>
              <p:cNvSpPr txBox="1"/>
              <p:nvPr/>
            </p:nvSpPr>
            <p:spPr>
              <a:xfrm>
                <a:off x="1596390" y="3896995"/>
                <a:ext cx="9048750" cy="2306955"/>
              </a:xfrm>
              <a:prstGeom prst="rect">
                <a:avLst/>
              </a:prstGeom>
              <a:noFill/>
            </p:spPr>
            <p:txBody>
              <a:bodyPr wrap="square" rtlCol="0">
                <a:spAutoFit/>
              </a:bodyPr>
              <a:lstStyle/>
              <a:p>
                <a:r>
                  <a:rPr lang="en-US" altLang="zh-CN" b="1" dirty="0">
                    <a:solidFill>
                      <a:schemeClr val="tx1"/>
                    </a:solidFill>
                    <a:latin typeface="微软雅黑" panose="020B0503020204020204" charset="-122"/>
                    <a:ea typeface="微软雅黑" panose="020B0503020204020204" charset="-122"/>
                    <a:sym typeface="+mn-ea"/>
                  </a:rPr>
                  <a:t>·</a:t>
                </a:r>
                <a:r>
                  <a:rPr lang="zh-CN" altLang="en-US" dirty="0">
                    <a:solidFill>
                      <a:schemeClr val="tx1"/>
                    </a:solidFill>
                    <a:latin typeface="Arial" panose="020B0604020202020204" pitchFamily="34" charset="0"/>
                    <a:cs typeface="Arial" panose="020B0604020202020204" pitchFamily="34" charset="0"/>
                  </a:rPr>
                  <a:t> </a:t>
                </a:r>
                <a:r>
                  <a:rPr lang="en-US" altLang="zh-CN" dirty="0">
                    <a:solidFill>
                      <a:schemeClr val="tx1"/>
                    </a:solidFill>
                    <a:latin typeface="Arial" panose="020B0604020202020204" pitchFamily="34" charset="0"/>
                    <a:cs typeface="Arial" panose="020B0604020202020204" pitchFamily="34" charset="0"/>
                  </a:rPr>
                  <a:t>For </a:t>
                </a:r>
                <a14:m>
                  <m:oMath xmlns:m="http://schemas.openxmlformats.org/officeDocument/2006/math">
                    <m:sSub>
                      <m:sSubPr>
                        <m:ctrlPr>
                          <a:rPr lang="en-US" altLang="zh-CN" i="1">
                            <a:solidFill>
                              <a:schemeClr val="tx1"/>
                            </a:solidFill>
                            <a:latin typeface="Cambria Math" panose="02040503050406030204" pitchFamily="18" charset="0"/>
                            <a:cs typeface="Cambria Math" panose="02040503050406030204" pitchFamily="18" charset="0"/>
                          </a:rPr>
                        </m:ctrlPr>
                      </m:sSubPr>
                      <m:e>
                        <m:r>
                          <a:rPr lang="en-US" altLang="zh-CN" i="1">
                            <a:solidFill>
                              <a:schemeClr val="tx1"/>
                            </a:solidFill>
                            <a:latin typeface="Cambria Math" panose="02040503050406030204" pitchFamily="18" charset="0"/>
                            <a:cs typeface="Cambria Math" panose="02040503050406030204" pitchFamily="18" charset="0"/>
                          </a:rPr>
                          <m:t>𝑛</m:t>
                        </m:r>
                      </m:e>
                      <m:sub>
                        <m:r>
                          <a:rPr lang="en-US" altLang="zh-CN" i="1">
                            <a:solidFill>
                              <a:schemeClr val="tx1"/>
                            </a:solidFill>
                            <a:latin typeface="Cambria Math" panose="02040503050406030204" pitchFamily="18" charset="0"/>
                            <a:cs typeface="Cambria Math" panose="02040503050406030204" pitchFamily="18" charset="0"/>
                          </a:rPr>
                          <m:t>𝐵</m:t>
                        </m:r>
                      </m:sub>
                    </m:sSub>
                    <m:r>
                      <a:rPr lang="en-US" altLang="zh-CN" i="1">
                        <a:solidFill>
                          <a:schemeClr val="tx1"/>
                        </a:solidFill>
                        <a:latin typeface="Cambria Math" panose="02040503050406030204" pitchFamily="18" charset="0"/>
                        <a:ea typeface="MS Mincho" panose="02020609040205080304" charset="-128"/>
                        <a:cs typeface="Cambria Math" panose="02040503050406030204" pitchFamily="18" charset="0"/>
                      </a:rPr>
                      <m:t>&lt; 2</m:t>
                    </m:r>
                    <m:sSub>
                      <m:sSubPr>
                        <m:ctrlPr>
                          <a:rPr lang="en-US" altLang="zh-CN" i="1">
                            <a:solidFill>
                              <a:schemeClr val="tx1"/>
                            </a:solidFill>
                            <a:latin typeface="Cambria Math" panose="02040503050406030204" pitchFamily="18" charset="0"/>
                            <a:cs typeface="Cambria Math" panose="02040503050406030204" pitchFamily="18" charset="0"/>
                          </a:rPr>
                        </m:ctrlPr>
                      </m:sSubPr>
                      <m:e>
                        <m:r>
                          <a:rPr lang="en-US" altLang="zh-CN" i="1">
                            <a:solidFill>
                              <a:schemeClr val="tx1"/>
                            </a:solidFill>
                            <a:latin typeface="Cambria Math" panose="02040503050406030204" pitchFamily="18" charset="0"/>
                            <a:cs typeface="Cambria Math" panose="02040503050406030204" pitchFamily="18" charset="0"/>
                          </a:rPr>
                          <m:t>𝑛</m:t>
                        </m:r>
                      </m:e>
                      <m:sub>
                        <m:r>
                          <a:rPr lang="en-US" altLang="zh-CN" i="1">
                            <a:solidFill>
                              <a:schemeClr val="tx1"/>
                            </a:solidFill>
                            <a:latin typeface="Cambria Math" panose="02040503050406030204" pitchFamily="18" charset="0"/>
                            <a:ea typeface="MS Mincho" panose="02020609040205080304" charset="-128"/>
                            <a:cs typeface="Cambria Math" panose="02040503050406030204" pitchFamily="18" charset="0"/>
                          </a:rPr>
                          <m:t>0</m:t>
                        </m:r>
                      </m:sub>
                    </m:sSub>
                  </m:oMath>
                </a14:m>
                <a:r>
                  <a:rPr lang="en-US" altLang="zh-CN" dirty="0">
                    <a:solidFill>
                      <a:schemeClr val="tx1"/>
                    </a:solidFill>
                    <a:latin typeface="Arial" panose="020B0604020202020204" pitchFamily="34" charset="0"/>
                    <a:cs typeface="Arial" panose="020B0604020202020204" pitchFamily="34" charset="0"/>
                  </a:rPr>
                  <a:t>, the dominant interactions occur via a few (~1-2) meson or quark exchanges, and description of the matter in terms of interacting nucleons is valid.</a:t>
                </a:r>
              </a:p>
              <a:p>
                <a:r>
                  <a:rPr lang="zh-CN" altLang="en-US" dirty="0">
                    <a:solidFill>
                      <a:schemeClr val="tx1"/>
                    </a:solidFill>
                    <a:latin typeface="Arial" panose="020B0604020202020204" pitchFamily="34" charset="0"/>
                    <a:cs typeface="Arial" panose="020B0604020202020204" pitchFamily="34" charset="0"/>
                  </a:rPr>
                  <a:t> </a:t>
                </a:r>
              </a:p>
              <a:p>
                <a:r>
                  <a:rPr lang="en-US" altLang="zh-CN" b="1" dirty="0">
                    <a:solidFill>
                      <a:schemeClr val="tx1"/>
                    </a:solidFill>
                    <a:latin typeface="微软雅黑" panose="020B0503020204020204" charset="-122"/>
                    <a:ea typeface="微软雅黑" panose="020B0503020204020204" charset="-122"/>
                    <a:sym typeface="+mn-ea"/>
                  </a:rPr>
                  <a:t>·</a:t>
                </a:r>
                <a:r>
                  <a:rPr lang="zh-CN" altLang="en-US" dirty="0">
                    <a:solidFill>
                      <a:schemeClr val="tx1"/>
                    </a:solidFill>
                    <a:latin typeface="Arial" panose="020B0604020202020204" pitchFamily="34" charset="0"/>
                    <a:cs typeface="Arial" panose="020B0604020202020204" pitchFamily="34" charset="0"/>
                  </a:rPr>
                  <a:t> </a:t>
                </a:r>
                <a:r>
                  <a:rPr lang="en-US" altLang="zh-CN" dirty="0">
                    <a:solidFill>
                      <a:schemeClr val="tx1"/>
                    </a:solidFill>
                    <a:latin typeface="Arial" panose="020B0604020202020204" pitchFamily="34" charset="0"/>
                    <a:cs typeface="Arial" panose="020B0604020202020204" pitchFamily="34" charset="0"/>
                  </a:rPr>
                  <a:t>For</a:t>
                </a:r>
                <a:r>
                  <a:rPr lang="zh-CN" altLang="en-US" dirty="0">
                    <a:solidFill>
                      <a:schemeClr val="tx1"/>
                    </a:solidFill>
                    <a:latin typeface="Arial" panose="020B0604020202020204" pitchFamily="34" charset="0"/>
                    <a:cs typeface="Arial" panose="020B0604020202020204" pitchFamily="34" charset="0"/>
                  </a:rPr>
                  <a:t> </a:t>
                </a:r>
                <a14:m>
                  <m:oMath xmlns:m="http://schemas.openxmlformats.org/officeDocument/2006/math">
                    <m:r>
                      <a:rPr lang="en-US" altLang="zh-CN" i="1">
                        <a:solidFill>
                          <a:schemeClr val="tx1"/>
                        </a:solidFill>
                        <a:latin typeface="Cambria Math" panose="02040503050406030204" pitchFamily="18" charset="0"/>
                        <a:ea typeface="MS Mincho" panose="02020609040205080304" charset="-128"/>
                        <a:cs typeface="Cambria Math" panose="02040503050406030204" pitchFamily="18" charset="0"/>
                      </a:rPr>
                      <m:t>2</m:t>
                    </m:r>
                    <m:sSub>
                      <m:sSubPr>
                        <m:ctrlPr>
                          <a:rPr lang="en-US" altLang="zh-CN" i="1">
                            <a:solidFill>
                              <a:schemeClr val="tx1"/>
                            </a:solidFill>
                            <a:latin typeface="Cambria Math" panose="02040503050406030204" pitchFamily="18" charset="0"/>
                            <a:cs typeface="Cambria Math" panose="02040503050406030204" pitchFamily="18" charset="0"/>
                          </a:rPr>
                        </m:ctrlPr>
                      </m:sSubPr>
                      <m:e>
                        <m:r>
                          <a:rPr lang="en-US" altLang="zh-CN" i="1">
                            <a:solidFill>
                              <a:schemeClr val="tx1"/>
                            </a:solidFill>
                            <a:latin typeface="Cambria Math" panose="02040503050406030204" pitchFamily="18" charset="0"/>
                            <a:cs typeface="Cambria Math" panose="02040503050406030204" pitchFamily="18" charset="0"/>
                          </a:rPr>
                          <m:t>𝑛</m:t>
                        </m:r>
                      </m:e>
                      <m:sub>
                        <m:r>
                          <a:rPr lang="en-US" altLang="zh-CN" i="1">
                            <a:solidFill>
                              <a:schemeClr val="tx1"/>
                            </a:solidFill>
                            <a:latin typeface="Cambria Math" panose="02040503050406030204" pitchFamily="18" charset="0"/>
                            <a:ea typeface="MS Mincho" panose="02020609040205080304" charset="-128"/>
                            <a:cs typeface="Cambria Math" panose="02040503050406030204" pitchFamily="18" charset="0"/>
                          </a:rPr>
                          <m:t>0</m:t>
                        </m:r>
                      </m:sub>
                    </m:sSub>
                    <m:r>
                      <a:rPr lang="en-US" altLang="zh-CN" i="1">
                        <a:solidFill>
                          <a:schemeClr val="tx1"/>
                        </a:solidFill>
                        <a:latin typeface="Cambria Math" panose="02040503050406030204" pitchFamily="18" charset="0"/>
                        <a:ea typeface="MS Mincho" panose="02020609040205080304" charset="-128"/>
                        <a:cs typeface="Cambria Math" panose="02040503050406030204" pitchFamily="18" charset="0"/>
                      </a:rPr>
                      <m:t>&lt;</m:t>
                    </m:r>
                    <m:sSub>
                      <m:sSubPr>
                        <m:ctrlPr>
                          <a:rPr lang="en-US" altLang="zh-CN" i="1">
                            <a:solidFill>
                              <a:schemeClr val="tx1"/>
                            </a:solidFill>
                            <a:latin typeface="Cambria Math" panose="02040503050406030204" pitchFamily="18" charset="0"/>
                            <a:cs typeface="Cambria Math" panose="02040503050406030204" pitchFamily="18" charset="0"/>
                          </a:rPr>
                        </m:ctrlPr>
                      </m:sSubPr>
                      <m:e>
                        <m:r>
                          <a:rPr lang="en-US" altLang="zh-CN" i="1">
                            <a:solidFill>
                              <a:schemeClr val="tx1"/>
                            </a:solidFill>
                            <a:latin typeface="Cambria Math" panose="02040503050406030204" pitchFamily="18" charset="0"/>
                            <a:cs typeface="Cambria Math" panose="02040503050406030204" pitchFamily="18" charset="0"/>
                          </a:rPr>
                          <m:t>𝑛</m:t>
                        </m:r>
                      </m:e>
                      <m:sub>
                        <m:r>
                          <a:rPr lang="en-US" altLang="zh-CN" i="1">
                            <a:solidFill>
                              <a:schemeClr val="tx1"/>
                            </a:solidFill>
                            <a:latin typeface="Cambria Math" panose="02040503050406030204" pitchFamily="18" charset="0"/>
                            <a:cs typeface="Cambria Math" panose="02040503050406030204" pitchFamily="18" charset="0"/>
                          </a:rPr>
                          <m:t>𝐵</m:t>
                        </m:r>
                      </m:sub>
                    </m:sSub>
                    <m:r>
                      <a:rPr lang="en-US" altLang="zh-CN" i="1">
                        <a:solidFill>
                          <a:schemeClr val="tx1"/>
                        </a:solidFill>
                        <a:latin typeface="Cambria Math" panose="02040503050406030204" pitchFamily="18" charset="0"/>
                        <a:ea typeface="MS Mincho" panose="02020609040205080304" charset="-128"/>
                        <a:cs typeface="Cambria Math" panose="02040503050406030204" pitchFamily="18" charset="0"/>
                      </a:rPr>
                      <m:t> &lt;(4−7)</m:t>
                    </m:r>
                    <m:sSub>
                      <m:sSubPr>
                        <m:ctrlPr>
                          <a:rPr lang="en-US" altLang="zh-CN" i="1">
                            <a:solidFill>
                              <a:schemeClr val="tx1"/>
                            </a:solidFill>
                            <a:latin typeface="Cambria Math" panose="02040503050406030204" pitchFamily="18" charset="0"/>
                            <a:cs typeface="Cambria Math" panose="02040503050406030204" pitchFamily="18" charset="0"/>
                          </a:rPr>
                        </m:ctrlPr>
                      </m:sSubPr>
                      <m:e>
                        <m:r>
                          <a:rPr lang="en-US" altLang="zh-CN" i="1">
                            <a:solidFill>
                              <a:schemeClr val="tx1"/>
                            </a:solidFill>
                            <a:latin typeface="Cambria Math" panose="02040503050406030204" pitchFamily="18" charset="0"/>
                            <a:cs typeface="Cambria Math" panose="02040503050406030204" pitchFamily="18" charset="0"/>
                          </a:rPr>
                          <m:t>𝑛</m:t>
                        </m:r>
                      </m:e>
                      <m:sub>
                        <m:r>
                          <a:rPr lang="en-US" altLang="zh-CN" i="1">
                            <a:solidFill>
                              <a:schemeClr val="tx1"/>
                            </a:solidFill>
                            <a:latin typeface="Cambria Math" panose="02040503050406030204" pitchFamily="18" charset="0"/>
                            <a:ea typeface="MS Mincho" panose="02020609040205080304" charset="-128"/>
                            <a:cs typeface="Cambria Math" panose="02040503050406030204" pitchFamily="18" charset="0"/>
                          </a:rPr>
                          <m:t>0</m:t>
                        </m:r>
                      </m:sub>
                    </m:sSub>
                  </m:oMath>
                </a14:m>
                <a:r>
                  <a:rPr lang="zh-CN" altLang="en-US" dirty="0">
                    <a:solidFill>
                      <a:schemeClr val="tx1"/>
                    </a:solidFill>
                    <a:latin typeface="Arial" panose="020B0604020202020204" pitchFamily="34" charset="0"/>
                    <a:cs typeface="Arial" panose="020B0604020202020204" pitchFamily="34" charset="0"/>
                  </a:rPr>
                  <a:t>, </a:t>
                </a:r>
                <a:r>
                  <a:rPr lang="en-US" altLang="zh-CN" dirty="0">
                    <a:solidFill>
                      <a:schemeClr val="tx1"/>
                    </a:solidFill>
                    <a:latin typeface="Arial" panose="020B0604020202020204" pitchFamily="34" charset="0"/>
                    <a:cs typeface="Arial" panose="020B0604020202020204" pitchFamily="34" charset="0"/>
                  </a:rPr>
                  <a:t>many-quark exchanges dominate and the system gradually changes from hadronic to quark matter.</a:t>
                </a:r>
                <a:endParaRPr lang="zh-CN" altLang="en-US" dirty="0">
                  <a:solidFill>
                    <a:schemeClr val="tx1"/>
                  </a:solidFill>
                  <a:latin typeface="Arial" panose="020B0604020202020204" pitchFamily="34" charset="0"/>
                  <a:cs typeface="Arial" panose="020B0604020202020204" pitchFamily="34" charset="0"/>
                </a:endParaRPr>
              </a:p>
              <a:p>
                <a:endParaRPr lang="zh-CN" altLang="en-US" dirty="0">
                  <a:solidFill>
                    <a:schemeClr val="tx1"/>
                  </a:solidFill>
                  <a:latin typeface="Arial" panose="020B0604020202020204" pitchFamily="34" charset="0"/>
                  <a:cs typeface="Arial" panose="020B0604020202020204" pitchFamily="34" charset="0"/>
                </a:endParaRPr>
              </a:p>
              <a:p>
                <a:r>
                  <a:rPr lang="en-US" altLang="zh-CN" b="1" dirty="0">
                    <a:solidFill>
                      <a:schemeClr val="tx1"/>
                    </a:solidFill>
                    <a:latin typeface="微软雅黑" panose="020B0503020204020204" charset="-122"/>
                    <a:ea typeface="微软雅黑" panose="020B0503020204020204" charset="-122"/>
                    <a:sym typeface="+mn-ea"/>
                  </a:rPr>
                  <a:t>·</a:t>
                </a:r>
                <a:r>
                  <a:rPr lang="zh-CN" altLang="en-US" dirty="0">
                    <a:solidFill>
                      <a:schemeClr val="tx1"/>
                    </a:solidFill>
                    <a:latin typeface="Arial" panose="020B0604020202020204" pitchFamily="34" charset="0"/>
                    <a:cs typeface="Arial" panose="020B0604020202020204" pitchFamily="34" charset="0"/>
                  </a:rPr>
                  <a:t> </a:t>
                </a:r>
                <a:r>
                  <a:rPr lang="en-US" altLang="zh-CN" dirty="0">
                    <a:solidFill>
                      <a:schemeClr val="tx1"/>
                    </a:solidFill>
                    <a:latin typeface="Arial" panose="020B0604020202020204" pitchFamily="34" charset="0"/>
                    <a:cs typeface="Arial" panose="020B0604020202020204" pitchFamily="34" charset="0"/>
                  </a:rPr>
                  <a:t>For</a:t>
                </a:r>
                <a:r>
                  <a:rPr lang="zh-CN" altLang="en-US" dirty="0">
                    <a:solidFill>
                      <a:schemeClr val="tx1"/>
                    </a:solidFill>
                    <a:latin typeface="Arial" panose="020B0604020202020204" pitchFamily="34" charset="0"/>
                    <a:cs typeface="Arial" panose="020B0604020202020204" pitchFamily="34" charset="0"/>
                  </a:rPr>
                  <a:t> </a:t>
                </a:r>
                <a14:m>
                  <m:oMath xmlns:m="http://schemas.openxmlformats.org/officeDocument/2006/math">
                    <m:sSub>
                      <m:sSubPr>
                        <m:ctrlPr>
                          <a:rPr lang="en-US" altLang="zh-CN" i="1">
                            <a:solidFill>
                              <a:schemeClr val="tx1"/>
                            </a:solidFill>
                            <a:latin typeface="Cambria Math" panose="02040503050406030204" pitchFamily="18" charset="0"/>
                            <a:cs typeface="Cambria Math" panose="02040503050406030204" pitchFamily="18" charset="0"/>
                          </a:rPr>
                        </m:ctrlPr>
                      </m:sSubPr>
                      <m:e>
                        <m:r>
                          <a:rPr lang="en-US" altLang="zh-CN" i="1">
                            <a:solidFill>
                              <a:schemeClr val="tx1"/>
                            </a:solidFill>
                            <a:latin typeface="Cambria Math" panose="02040503050406030204" pitchFamily="18" charset="0"/>
                            <a:cs typeface="Cambria Math" panose="02040503050406030204" pitchFamily="18" charset="0"/>
                          </a:rPr>
                          <m:t>𝑛</m:t>
                        </m:r>
                      </m:e>
                      <m:sub>
                        <m:r>
                          <a:rPr lang="en-US" altLang="zh-CN" i="1">
                            <a:solidFill>
                              <a:schemeClr val="tx1"/>
                            </a:solidFill>
                            <a:latin typeface="Cambria Math" panose="02040503050406030204" pitchFamily="18" charset="0"/>
                            <a:cs typeface="Cambria Math" panose="02040503050406030204" pitchFamily="18" charset="0"/>
                          </a:rPr>
                          <m:t>𝐵</m:t>
                        </m:r>
                      </m:sub>
                    </m:sSub>
                    <m:r>
                      <a:rPr lang="en-US" altLang="zh-CN" i="1">
                        <a:solidFill>
                          <a:schemeClr val="tx1"/>
                        </a:solidFill>
                        <a:latin typeface="Cambria Math" panose="02040503050406030204" pitchFamily="18" charset="0"/>
                        <a:ea typeface="MS Mincho" panose="02020609040205080304" charset="-128"/>
                        <a:cs typeface="Cambria Math" panose="02040503050406030204" pitchFamily="18" charset="0"/>
                      </a:rPr>
                      <m:t>&gt; (4−7)</m:t>
                    </m:r>
                    <m:sSub>
                      <m:sSubPr>
                        <m:ctrlPr>
                          <a:rPr lang="en-US" altLang="zh-CN" i="1">
                            <a:solidFill>
                              <a:schemeClr val="tx1"/>
                            </a:solidFill>
                            <a:latin typeface="Cambria Math" panose="02040503050406030204" pitchFamily="18" charset="0"/>
                            <a:cs typeface="Cambria Math" panose="02040503050406030204" pitchFamily="18" charset="0"/>
                          </a:rPr>
                        </m:ctrlPr>
                      </m:sSubPr>
                      <m:e>
                        <m:r>
                          <a:rPr lang="en-US" altLang="zh-CN" i="1">
                            <a:solidFill>
                              <a:schemeClr val="tx1"/>
                            </a:solidFill>
                            <a:latin typeface="Cambria Math" panose="02040503050406030204" pitchFamily="18" charset="0"/>
                            <a:cs typeface="Cambria Math" panose="02040503050406030204" pitchFamily="18" charset="0"/>
                          </a:rPr>
                          <m:t>𝑛</m:t>
                        </m:r>
                      </m:e>
                      <m:sub>
                        <m:r>
                          <a:rPr lang="en-US" altLang="zh-CN" i="1">
                            <a:solidFill>
                              <a:schemeClr val="tx1"/>
                            </a:solidFill>
                            <a:latin typeface="Cambria Math" panose="02040503050406030204" pitchFamily="18" charset="0"/>
                            <a:ea typeface="MS Mincho" panose="02020609040205080304" charset="-128"/>
                            <a:cs typeface="Cambria Math" panose="02040503050406030204" pitchFamily="18" charset="0"/>
                          </a:rPr>
                          <m:t>0</m:t>
                        </m:r>
                      </m:sub>
                    </m:sSub>
                  </m:oMath>
                </a14:m>
                <a:r>
                  <a:rPr lang="zh-CN" altLang="en-US" dirty="0">
                    <a:solidFill>
                      <a:schemeClr val="tx1"/>
                    </a:solidFill>
                    <a:latin typeface="Arial" panose="020B0604020202020204" pitchFamily="34" charset="0"/>
                    <a:cs typeface="Arial" panose="020B0604020202020204" pitchFamily="34" charset="0"/>
                  </a:rPr>
                  <a:t>, </a:t>
                </a:r>
                <a:r>
                  <a:rPr lang="en-US" altLang="zh-CN" dirty="0">
                    <a:solidFill>
                      <a:schemeClr val="tx1"/>
                    </a:solidFill>
                    <a:latin typeface="Arial" panose="020B0604020202020204" pitchFamily="34" charset="0"/>
                    <a:cs typeface="Arial" panose="020B0604020202020204" pitchFamily="34" charset="0"/>
                  </a:rPr>
                  <a:t>the matter is percolated and quarks no longer belong to specific baryons.</a:t>
                </a:r>
              </a:p>
            </p:txBody>
          </p:sp>
        </mc:Choice>
        <mc:Fallback xmlns="">
          <p:sp>
            <p:nvSpPr>
              <p:cNvPr id="8" name="文本框 7">
                <a:extLst>
                  <a:ext uri="{FF2B5EF4-FFF2-40B4-BE49-F238E27FC236}">
                    <a16:creationId xmlns:a16="http://schemas.microsoft.com/office/drawing/2014/main" id="{6D4C9837-4B3A-E302-B838-10EAE7BC08C0}"/>
                  </a:ext>
                </a:extLst>
              </p:cNvPr>
              <p:cNvSpPr txBox="1">
                <a:spLocks noRot="1" noChangeAspect="1" noMove="1" noResize="1" noEditPoints="1" noAdjustHandles="1" noChangeArrowheads="1" noChangeShapeType="1" noTextEdit="1"/>
              </p:cNvSpPr>
              <p:nvPr/>
            </p:nvSpPr>
            <p:spPr>
              <a:xfrm>
                <a:off x="1596390" y="3896995"/>
                <a:ext cx="9048750" cy="2306955"/>
              </a:xfrm>
              <a:prstGeom prst="rect">
                <a:avLst/>
              </a:prstGeom>
              <a:blipFill>
                <a:blip r:embed="rId3"/>
                <a:stretch>
                  <a:fillRect l="-606" t="-1319" b="-3166"/>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72634371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1F3EEC71-2263-4D66-3022-541E096C2E81}"/>
              </a:ext>
            </a:extLst>
          </p:cNvPr>
          <p:cNvPicPr>
            <a:picLocks noChangeAspect="1"/>
          </p:cNvPicPr>
          <p:nvPr/>
        </p:nvPicPr>
        <p:blipFill>
          <a:blip r:embed="rId2"/>
          <a:stretch>
            <a:fillRect/>
          </a:stretch>
        </p:blipFill>
        <p:spPr>
          <a:xfrm>
            <a:off x="848182" y="1122547"/>
            <a:ext cx="3155950" cy="4524375"/>
          </a:xfrm>
          <a:prstGeom prst="rect">
            <a:avLst/>
          </a:prstGeom>
        </p:spPr>
      </p:pic>
      <p:pic>
        <p:nvPicPr>
          <p:cNvPr id="3" name="图片 2">
            <a:extLst>
              <a:ext uri="{FF2B5EF4-FFF2-40B4-BE49-F238E27FC236}">
                <a16:creationId xmlns:a16="http://schemas.microsoft.com/office/drawing/2014/main" id="{1F33CB7D-946C-0138-009C-DC15D8BAB8E8}"/>
              </a:ext>
            </a:extLst>
          </p:cNvPr>
          <p:cNvPicPr>
            <a:picLocks noChangeAspect="1"/>
          </p:cNvPicPr>
          <p:nvPr/>
        </p:nvPicPr>
        <p:blipFill>
          <a:blip r:embed="rId3"/>
          <a:stretch>
            <a:fillRect/>
          </a:stretch>
        </p:blipFill>
        <p:spPr>
          <a:xfrm>
            <a:off x="8166604" y="1122547"/>
            <a:ext cx="3062605" cy="4572000"/>
          </a:xfrm>
          <a:prstGeom prst="rect">
            <a:avLst/>
          </a:prstGeom>
        </p:spPr>
      </p:pic>
      <p:sp>
        <p:nvSpPr>
          <p:cNvPr id="5" name="文本框 4">
            <a:extLst>
              <a:ext uri="{FF2B5EF4-FFF2-40B4-BE49-F238E27FC236}">
                <a16:creationId xmlns:a16="http://schemas.microsoft.com/office/drawing/2014/main" id="{01E33FF1-D4C5-13B6-DB97-124C15477C70}"/>
              </a:ext>
            </a:extLst>
          </p:cNvPr>
          <p:cNvSpPr txBox="1"/>
          <p:nvPr/>
        </p:nvSpPr>
        <p:spPr>
          <a:xfrm>
            <a:off x="789704" y="5778574"/>
            <a:ext cx="3561908" cy="369332"/>
          </a:xfrm>
          <a:prstGeom prst="rect">
            <a:avLst/>
          </a:prstGeom>
          <a:noFill/>
        </p:spPr>
        <p:txBody>
          <a:bodyPr wrap="square" rtlCol="0">
            <a:spAutoFit/>
          </a:bodyPr>
          <a:lstStyle/>
          <a:p>
            <a:pPr algn="ctr"/>
            <a:r>
              <a:rPr lang="en-US" altLang="zh-CN" dirty="0">
                <a:latin typeface="Arial" panose="020B0604020202020204" pitchFamily="34" charset="0"/>
                <a:cs typeface="Arial" panose="020B0604020202020204" pitchFamily="34" charset="0"/>
              </a:rPr>
              <a:t>Strong 1</a:t>
            </a:r>
            <a:r>
              <a:rPr lang="en-US" altLang="zh-CN" baseline="30000" dirty="0">
                <a:latin typeface="Arial" panose="020B0604020202020204" pitchFamily="34" charset="0"/>
                <a:cs typeface="Arial" panose="020B0604020202020204" pitchFamily="34" charset="0"/>
              </a:rPr>
              <a:t>st</a:t>
            </a:r>
            <a:r>
              <a:rPr lang="en-US" altLang="zh-CN" dirty="0">
                <a:latin typeface="Arial" panose="020B0604020202020204" pitchFamily="34" charset="0"/>
                <a:cs typeface="Arial" panose="020B0604020202020204" pitchFamily="34" charset="0"/>
              </a:rPr>
              <a:t> phase transition</a:t>
            </a:r>
            <a:endParaRPr lang="zh-CN" altLang="en-US" dirty="0">
              <a:latin typeface="Arial" panose="020B0604020202020204" pitchFamily="34" charset="0"/>
              <a:cs typeface="Arial" panose="020B0604020202020204" pitchFamily="34" charset="0"/>
            </a:endParaRPr>
          </a:p>
        </p:txBody>
      </p:sp>
      <p:sp>
        <p:nvSpPr>
          <p:cNvPr id="7" name="文本框 6">
            <a:extLst>
              <a:ext uri="{FF2B5EF4-FFF2-40B4-BE49-F238E27FC236}">
                <a16:creationId xmlns:a16="http://schemas.microsoft.com/office/drawing/2014/main" id="{91DCC8DE-77C8-E531-1271-A6145EC38542}"/>
              </a:ext>
            </a:extLst>
          </p:cNvPr>
          <p:cNvSpPr txBox="1"/>
          <p:nvPr/>
        </p:nvSpPr>
        <p:spPr>
          <a:xfrm>
            <a:off x="8269156" y="5665324"/>
            <a:ext cx="2857500" cy="368300"/>
          </a:xfrm>
          <a:prstGeom prst="rect">
            <a:avLst/>
          </a:prstGeom>
          <a:noFill/>
        </p:spPr>
        <p:txBody>
          <a:bodyPr wrap="square" rtlCol="0">
            <a:spAutoFit/>
          </a:bodyPr>
          <a:lstStyle/>
          <a:p>
            <a:pPr algn="ctr"/>
            <a:r>
              <a:rPr lang="en-US" dirty="0">
                <a:latin typeface="Arial" panose="020B0604020202020204" pitchFamily="34" charset="0"/>
                <a:cs typeface="Arial" panose="020B0604020202020204" pitchFamily="34" charset="0"/>
              </a:rPr>
              <a:t>Quark-hadron crossover</a:t>
            </a:r>
            <a:endParaRPr lang="en-US" altLang="zh-CN" dirty="0">
              <a:latin typeface="Arial" panose="020B0604020202020204" pitchFamily="34" charset="0"/>
              <a:cs typeface="Arial" panose="020B0604020202020204" pitchFamily="34" charset="0"/>
            </a:endParaRPr>
          </a:p>
        </p:txBody>
      </p:sp>
      <p:cxnSp>
        <p:nvCxnSpPr>
          <p:cNvPr id="9" name="直接连接符 8">
            <a:extLst>
              <a:ext uri="{FF2B5EF4-FFF2-40B4-BE49-F238E27FC236}">
                <a16:creationId xmlns:a16="http://schemas.microsoft.com/office/drawing/2014/main" id="{106D0425-19DD-834F-6F49-28B76CEFCFB0}"/>
              </a:ext>
            </a:extLst>
          </p:cNvPr>
          <p:cNvCxnSpPr>
            <a:cxnSpLocks/>
          </p:cNvCxnSpPr>
          <p:nvPr/>
        </p:nvCxnSpPr>
        <p:spPr>
          <a:xfrm>
            <a:off x="103121" y="700858"/>
            <a:ext cx="11985758" cy="0"/>
          </a:xfrm>
          <a:prstGeom prst="line">
            <a:avLst/>
          </a:prstGeom>
          <a:ln/>
        </p:spPr>
        <p:style>
          <a:lnRef idx="3">
            <a:schemeClr val="dk1"/>
          </a:lnRef>
          <a:fillRef idx="0">
            <a:schemeClr val="dk1"/>
          </a:fillRef>
          <a:effectRef idx="2">
            <a:schemeClr val="dk1"/>
          </a:effectRef>
          <a:fontRef idx="minor">
            <a:schemeClr val="tx1"/>
          </a:fontRef>
        </p:style>
      </p:cxnSp>
      <p:sp>
        <p:nvSpPr>
          <p:cNvPr id="11" name="文本框 10">
            <a:extLst>
              <a:ext uri="{FF2B5EF4-FFF2-40B4-BE49-F238E27FC236}">
                <a16:creationId xmlns:a16="http://schemas.microsoft.com/office/drawing/2014/main" id="{1CB5A129-B96F-A668-6152-03B83CBB98AF}"/>
              </a:ext>
            </a:extLst>
          </p:cNvPr>
          <p:cNvSpPr txBox="1"/>
          <p:nvPr/>
        </p:nvSpPr>
        <p:spPr>
          <a:xfrm>
            <a:off x="103121" y="76824"/>
            <a:ext cx="3491203" cy="584775"/>
          </a:xfrm>
          <a:prstGeom prst="rect">
            <a:avLst/>
          </a:prstGeom>
          <a:noFill/>
        </p:spPr>
        <p:txBody>
          <a:bodyPr wrap="square" rtlCol="0">
            <a:spAutoFit/>
          </a:bodyPr>
          <a:lstStyle/>
          <a:p>
            <a:r>
              <a:rPr lang="en-US" altLang="zh-CN" sz="3200" b="1" dirty="0">
                <a:cs typeface="Times New Roman" panose="02020603050405020304" pitchFamily="18" charset="0"/>
              </a:rPr>
              <a:t>1PT vs. QHC</a:t>
            </a:r>
            <a:endParaRPr lang="zh-CN" altLang="en-US" sz="3200" b="1" dirty="0">
              <a:cs typeface="Times New Roman" panose="02020603050405020304" pitchFamily="18" charset="0"/>
            </a:endParaRPr>
          </a:p>
        </p:txBody>
      </p:sp>
    </p:spTree>
    <p:extLst>
      <p:ext uri="{BB962C8B-B14F-4D97-AF65-F5344CB8AC3E}">
        <p14:creationId xmlns:p14="http://schemas.microsoft.com/office/powerpoint/2010/main" val="301879476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a:extLst>
              <a:ext uri="{FF2B5EF4-FFF2-40B4-BE49-F238E27FC236}">
                <a16:creationId xmlns:a16="http://schemas.microsoft.com/office/drawing/2014/main" id="{BC2999F0-75FB-31B9-4781-A8BDA3C5DDB3}"/>
              </a:ext>
            </a:extLst>
          </p:cNvPr>
          <p:cNvCxnSpPr>
            <a:cxnSpLocks/>
          </p:cNvCxnSpPr>
          <p:nvPr/>
        </p:nvCxnSpPr>
        <p:spPr>
          <a:xfrm>
            <a:off x="103121" y="695383"/>
            <a:ext cx="11985758" cy="0"/>
          </a:xfrm>
          <a:prstGeom prst="line">
            <a:avLst/>
          </a:prstGeom>
          <a:ln/>
        </p:spPr>
        <p:style>
          <a:lnRef idx="3">
            <a:schemeClr val="dk1"/>
          </a:lnRef>
          <a:fillRef idx="0">
            <a:schemeClr val="dk1"/>
          </a:fillRef>
          <a:effectRef idx="2">
            <a:schemeClr val="dk1"/>
          </a:effectRef>
          <a:fontRef idx="minor">
            <a:schemeClr val="tx1"/>
          </a:fontRef>
        </p:style>
      </p:cxnSp>
      <p:sp>
        <p:nvSpPr>
          <p:cNvPr id="3" name="文本框 2">
            <a:extLst>
              <a:ext uri="{FF2B5EF4-FFF2-40B4-BE49-F238E27FC236}">
                <a16:creationId xmlns:a16="http://schemas.microsoft.com/office/drawing/2014/main" id="{B1231155-3C3E-AF91-5520-7B05FDA6C5A9}"/>
              </a:ext>
            </a:extLst>
          </p:cNvPr>
          <p:cNvSpPr txBox="1"/>
          <p:nvPr/>
        </p:nvSpPr>
        <p:spPr>
          <a:xfrm>
            <a:off x="680720" y="1066800"/>
            <a:ext cx="6143625" cy="2308324"/>
          </a:xfrm>
          <a:prstGeom prst="rect">
            <a:avLst/>
          </a:prstGeom>
          <a:noFill/>
        </p:spPr>
        <p:txBody>
          <a:bodyPr wrap="square" rtlCol="0">
            <a:spAutoFit/>
          </a:bodyPr>
          <a:lstStyle/>
          <a:p>
            <a:r>
              <a:rPr lang="en-US" altLang="zh-CN" dirty="0">
                <a:latin typeface="Arial" panose="020B0604020202020204" pitchFamily="34" charset="0"/>
                <a:cs typeface="Arial" panose="020B0604020202020204" pitchFamily="34" charset="0"/>
              </a:rPr>
              <a:t>Two versions of QHC19 EOS based on </a:t>
            </a:r>
            <a:r>
              <a:rPr lang="en-US" altLang="zh-CN" dirty="0" err="1">
                <a:latin typeface="Arial" panose="020B0604020202020204" pitchFamily="34" charset="0"/>
                <a:cs typeface="Arial" panose="020B0604020202020204" pitchFamily="34" charset="0"/>
              </a:rPr>
              <a:t>Togashi</a:t>
            </a:r>
            <a:r>
              <a:rPr lang="en-US" altLang="zh-CN" dirty="0">
                <a:latin typeface="Arial" panose="020B0604020202020204" pitchFamily="34" charset="0"/>
                <a:cs typeface="Arial" panose="020B0604020202020204" pitchFamily="34" charset="0"/>
              </a:rPr>
              <a:t> EOS:</a:t>
            </a:r>
          </a:p>
          <a:p>
            <a:endParaRPr lang="en-US" altLang="zh-CN" dirty="0">
              <a:latin typeface="Arial" panose="020B0604020202020204" pitchFamily="34" charset="0"/>
              <a:cs typeface="Arial" panose="020B0604020202020204" pitchFamily="34" charset="0"/>
            </a:endParaRPr>
          </a:p>
          <a:p>
            <a:r>
              <a:rPr lang="en-US" altLang="zh-CN" b="1" dirty="0">
                <a:latin typeface="Arial" panose="020B0604020202020204" pitchFamily="34" charset="0"/>
                <a:cs typeface="Arial" panose="020B0604020202020204" pitchFamily="34" charset="0"/>
              </a:rPr>
              <a:t>· </a:t>
            </a:r>
            <a:r>
              <a:rPr lang="en-US" altLang="zh-CN" dirty="0">
                <a:latin typeface="Arial" panose="020B0604020202020204" pitchFamily="34" charset="0"/>
                <a:cs typeface="Arial" panose="020B0604020202020204" pitchFamily="34" charset="0"/>
              </a:rPr>
              <a:t>Smooth crossover</a:t>
            </a:r>
          </a:p>
          <a:p>
            <a:endParaRPr lang="en-US" altLang="zh-CN" dirty="0">
              <a:latin typeface="Arial" panose="020B0604020202020204" pitchFamily="34" charset="0"/>
              <a:cs typeface="Arial" panose="020B0604020202020204" pitchFamily="34" charset="0"/>
            </a:endParaRPr>
          </a:p>
          <a:p>
            <a:r>
              <a:rPr lang="en-US" altLang="zh-CN" b="1" dirty="0">
                <a:latin typeface="Arial" panose="020B0604020202020204" pitchFamily="34" charset="0"/>
                <a:cs typeface="Arial" panose="020B0604020202020204" pitchFamily="34" charset="0"/>
              </a:rPr>
              <a:t>·</a:t>
            </a:r>
            <a:r>
              <a:rPr lang="en-US" altLang="zh-CN" b="1" dirty="0">
                <a:latin typeface="Arial" panose="020B0604020202020204" pitchFamily="34" charset="0"/>
                <a:cs typeface="Arial" panose="020B0604020202020204" pitchFamily="34" charset="0"/>
                <a:sym typeface="+mn-ea"/>
              </a:rPr>
              <a:t> </a:t>
            </a:r>
            <a:r>
              <a:rPr lang="en-US" altLang="zh-CN" dirty="0">
                <a:latin typeface="Arial" panose="020B0604020202020204" pitchFamily="34" charset="0"/>
                <a:cs typeface="Arial" panose="020B0604020202020204" pitchFamily="34" charset="0"/>
                <a:sym typeface="+mn-ea"/>
              </a:rPr>
              <a:t>S</a:t>
            </a:r>
            <a:r>
              <a:rPr lang="en-US" dirty="0">
                <a:latin typeface="Arial" panose="020B0604020202020204" pitchFamily="34" charset="0"/>
                <a:cs typeface="Arial" panose="020B0604020202020204" pitchFamily="34" charset="0"/>
                <a:sym typeface="+mn-ea"/>
              </a:rPr>
              <a:t>mall deviation near quark saturation density(2 n0)</a:t>
            </a:r>
            <a:endParaRPr lang="en-US" altLang="zh-CN" dirty="0">
              <a:latin typeface="Arial" panose="020B0604020202020204" pitchFamily="34" charset="0"/>
              <a:cs typeface="Arial" panose="020B0604020202020204" pitchFamily="34" charset="0"/>
              <a:sym typeface="+mn-ea"/>
            </a:endParaRPr>
          </a:p>
          <a:p>
            <a:endParaRPr lang="en-US" altLang="zh-CN" dirty="0">
              <a:latin typeface="Arial" panose="020B0604020202020204" pitchFamily="34" charset="0"/>
              <a:cs typeface="Arial" panose="020B0604020202020204" pitchFamily="34" charset="0"/>
            </a:endParaRPr>
          </a:p>
          <a:p>
            <a:r>
              <a:rPr lang="en-US" altLang="zh-CN" b="1" dirty="0">
                <a:latin typeface="Arial" panose="020B0604020202020204" pitchFamily="34" charset="0"/>
                <a:cs typeface="Arial" panose="020B0604020202020204" pitchFamily="34" charset="0"/>
                <a:sym typeface="+mn-ea"/>
              </a:rPr>
              <a:t>· </a:t>
            </a:r>
            <a:r>
              <a:rPr lang="en-US" altLang="zh-CN" dirty="0">
                <a:latin typeface="Arial" panose="020B0604020202020204" pitchFamily="34" charset="0"/>
                <a:cs typeface="Arial" panose="020B0604020202020204" pitchFamily="34" charset="0"/>
                <a:sym typeface="+mn-ea"/>
              </a:rPr>
              <a:t>Peak/bump sturcture (stiffer than the hadronic baseline)</a:t>
            </a:r>
            <a:endParaRPr lang="en-US" altLang="zh-CN" dirty="0">
              <a:latin typeface="Arial" panose="020B0604020202020204" pitchFamily="34" charset="0"/>
              <a:cs typeface="Arial" panose="020B0604020202020204" pitchFamily="34" charset="0"/>
            </a:endParaRPr>
          </a:p>
          <a:p>
            <a:endParaRPr lang="en-US" altLang="zh-CN" dirty="0"/>
          </a:p>
        </p:txBody>
      </p:sp>
      <p:sp>
        <p:nvSpPr>
          <p:cNvPr id="4" name="文本框 3">
            <a:extLst>
              <a:ext uri="{FF2B5EF4-FFF2-40B4-BE49-F238E27FC236}">
                <a16:creationId xmlns:a16="http://schemas.microsoft.com/office/drawing/2014/main" id="{30FB22CA-E571-8EED-CD8F-9A33F28018F4}"/>
              </a:ext>
            </a:extLst>
          </p:cNvPr>
          <p:cNvSpPr txBox="1"/>
          <p:nvPr/>
        </p:nvSpPr>
        <p:spPr>
          <a:xfrm>
            <a:off x="680720" y="4472468"/>
            <a:ext cx="5855970" cy="1198880"/>
          </a:xfrm>
          <a:prstGeom prst="rect">
            <a:avLst/>
          </a:prstGeom>
          <a:noFill/>
        </p:spPr>
        <p:txBody>
          <a:bodyPr wrap="square" rtlCol="0" anchor="t">
            <a:spAutoFit/>
          </a:bodyPr>
          <a:lstStyle/>
          <a:p>
            <a:r>
              <a:rPr lang="en-US" altLang="zh-CN" b="1" dirty="0">
                <a:latin typeface="Arial" panose="020B0604020202020204" pitchFamily="34" charset="0"/>
                <a:cs typeface="Arial" panose="020B0604020202020204" pitchFamily="34" charset="0"/>
                <a:sym typeface="+mn-ea"/>
              </a:rPr>
              <a:t>·</a:t>
            </a:r>
            <a:r>
              <a:rPr lang="en-US" altLang="zh-CN" b="1" dirty="0">
                <a:solidFill>
                  <a:schemeClr val="bg1"/>
                </a:solidFill>
                <a:latin typeface="Arial" panose="020B0604020202020204" pitchFamily="34" charset="0"/>
                <a:cs typeface="Arial" panose="020B0604020202020204" pitchFamily="34" charset="0"/>
                <a:sym typeface="+mn-ea"/>
              </a:rPr>
              <a:t> </a:t>
            </a:r>
            <a:r>
              <a:rPr lang="en-US" altLang="zh-CN" dirty="0">
                <a:latin typeface="Arial" panose="020B0604020202020204" pitchFamily="34" charset="0"/>
                <a:cs typeface="Arial" panose="020B0604020202020204" pitchFamily="34" charset="0"/>
                <a:sym typeface="+mn-ea"/>
              </a:rPr>
              <a:t>Same radius for low-mass neutron star</a:t>
            </a:r>
            <a:endParaRPr lang="en-US" altLang="zh-CN" dirty="0">
              <a:latin typeface="Arial" panose="020B0604020202020204" pitchFamily="34" charset="0"/>
              <a:cs typeface="Arial" panose="020B0604020202020204" pitchFamily="34" charset="0"/>
            </a:endParaRPr>
          </a:p>
          <a:p>
            <a:endParaRPr lang="en-US" altLang="zh-CN" dirty="0">
              <a:latin typeface="Arial" panose="020B0604020202020204" pitchFamily="34" charset="0"/>
              <a:cs typeface="Arial" panose="020B0604020202020204" pitchFamily="34" charset="0"/>
            </a:endParaRPr>
          </a:p>
          <a:p>
            <a:r>
              <a:rPr lang="en-US" altLang="zh-CN" b="1" dirty="0">
                <a:latin typeface="Arial" panose="020B0604020202020204" pitchFamily="34" charset="0"/>
                <a:cs typeface="Arial" panose="020B0604020202020204" pitchFamily="34" charset="0"/>
                <a:sym typeface="+mn-ea"/>
              </a:rPr>
              <a:t>· </a:t>
            </a:r>
            <a:r>
              <a:rPr lang="en-US" altLang="zh-CN" dirty="0">
                <a:latin typeface="Arial" panose="020B0604020202020204" pitchFamily="34" charset="0"/>
                <a:cs typeface="Arial" panose="020B0604020202020204" pitchFamily="34" charset="0"/>
                <a:sym typeface="+mn-ea"/>
              </a:rPr>
              <a:t>The stiffening from crossover can support more</a:t>
            </a:r>
          </a:p>
          <a:p>
            <a:r>
              <a:rPr lang="en-US" altLang="zh-CN" dirty="0">
                <a:latin typeface="Arial" panose="020B0604020202020204" pitchFamily="34" charset="0"/>
                <a:cs typeface="Arial" panose="020B0604020202020204" pitchFamily="34" charset="0"/>
                <a:sym typeface="+mn-ea"/>
              </a:rPr>
              <a:t> massive neutron star</a:t>
            </a:r>
          </a:p>
        </p:txBody>
      </p:sp>
      <p:pic>
        <p:nvPicPr>
          <p:cNvPr id="5" name="图片 4">
            <a:extLst>
              <a:ext uri="{FF2B5EF4-FFF2-40B4-BE49-F238E27FC236}">
                <a16:creationId xmlns:a16="http://schemas.microsoft.com/office/drawing/2014/main" id="{9BF8A06D-3AC4-EA89-8CD4-D191869324B0}"/>
              </a:ext>
            </a:extLst>
          </p:cNvPr>
          <p:cNvPicPr>
            <a:picLocks noChangeAspect="1"/>
          </p:cNvPicPr>
          <p:nvPr/>
        </p:nvPicPr>
        <p:blipFill>
          <a:blip r:embed="rId2"/>
          <a:stretch>
            <a:fillRect/>
          </a:stretch>
        </p:blipFill>
        <p:spPr>
          <a:xfrm>
            <a:off x="7470984" y="796974"/>
            <a:ext cx="3969385" cy="2847975"/>
          </a:xfrm>
          <a:prstGeom prst="rect">
            <a:avLst/>
          </a:prstGeom>
        </p:spPr>
      </p:pic>
      <p:pic>
        <p:nvPicPr>
          <p:cNvPr id="6" name="图片 5">
            <a:extLst>
              <a:ext uri="{FF2B5EF4-FFF2-40B4-BE49-F238E27FC236}">
                <a16:creationId xmlns:a16="http://schemas.microsoft.com/office/drawing/2014/main" id="{94ED2946-8A29-9F30-9FC1-C9E22F6E3422}"/>
              </a:ext>
            </a:extLst>
          </p:cNvPr>
          <p:cNvPicPr>
            <a:picLocks noChangeAspect="1"/>
          </p:cNvPicPr>
          <p:nvPr/>
        </p:nvPicPr>
        <p:blipFill>
          <a:blip r:embed="rId3"/>
          <a:stretch>
            <a:fillRect/>
          </a:stretch>
        </p:blipFill>
        <p:spPr>
          <a:xfrm>
            <a:off x="7596919" y="3706983"/>
            <a:ext cx="3969384" cy="2729849"/>
          </a:xfrm>
          <a:prstGeom prst="rect">
            <a:avLst/>
          </a:prstGeom>
        </p:spPr>
      </p:pic>
      <p:sp>
        <p:nvSpPr>
          <p:cNvPr id="7" name="文本框 6">
            <a:extLst>
              <a:ext uri="{FF2B5EF4-FFF2-40B4-BE49-F238E27FC236}">
                <a16:creationId xmlns:a16="http://schemas.microsoft.com/office/drawing/2014/main" id="{CE4FBF01-5765-9DD4-19B1-D2D29545C4BD}"/>
              </a:ext>
            </a:extLst>
          </p:cNvPr>
          <p:cNvSpPr txBox="1"/>
          <p:nvPr/>
        </p:nvSpPr>
        <p:spPr>
          <a:xfrm>
            <a:off x="103121" y="76824"/>
            <a:ext cx="4091423" cy="584775"/>
          </a:xfrm>
          <a:prstGeom prst="rect">
            <a:avLst/>
          </a:prstGeom>
          <a:noFill/>
        </p:spPr>
        <p:txBody>
          <a:bodyPr wrap="square" rtlCol="0">
            <a:spAutoFit/>
          </a:bodyPr>
          <a:lstStyle/>
          <a:p>
            <a:r>
              <a:rPr lang="en-US" altLang="zh-CN" sz="3200" b="1" dirty="0">
                <a:cs typeface="Times New Roman" panose="02020603050405020304" pitchFamily="18" charset="0"/>
              </a:rPr>
              <a:t>QHC in BNS Merger</a:t>
            </a:r>
            <a:endParaRPr lang="zh-CN" altLang="en-US" sz="3200" b="1" dirty="0">
              <a:cs typeface="Times New Roman" panose="02020603050405020304" pitchFamily="18" charset="0"/>
            </a:endParaRPr>
          </a:p>
        </p:txBody>
      </p:sp>
      <p:sp>
        <p:nvSpPr>
          <p:cNvPr id="9" name="矩形 8">
            <a:extLst>
              <a:ext uri="{FF2B5EF4-FFF2-40B4-BE49-F238E27FC236}">
                <a16:creationId xmlns:a16="http://schemas.microsoft.com/office/drawing/2014/main" id="{86DB2771-D8D1-1F47-0A3F-A26C25D49678}"/>
              </a:ext>
            </a:extLst>
          </p:cNvPr>
          <p:cNvSpPr/>
          <p:nvPr/>
        </p:nvSpPr>
        <p:spPr>
          <a:xfrm>
            <a:off x="9351334" y="4260521"/>
            <a:ext cx="558210" cy="1247143"/>
          </a:xfrm>
          <a:prstGeom prst="rect">
            <a:avLst/>
          </a:prstGeom>
          <a:noFill/>
          <a:ln w="28575"/>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solidFill>
                <a:srgbClr val="00B0F0"/>
              </a:solidFill>
            </a:endParaRPr>
          </a:p>
        </p:txBody>
      </p:sp>
    </p:spTree>
    <p:extLst>
      <p:ext uri="{BB962C8B-B14F-4D97-AF65-F5344CB8AC3E}">
        <p14:creationId xmlns:p14="http://schemas.microsoft.com/office/powerpoint/2010/main" val="14403400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a:extLst>
              <a:ext uri="{FF2B5EF4-FFF2-40B4-BE49-F238E27FC236}">
                <a16:creationId xmlns:a16="http://schemas.microsoft.com/office/drawing/2014/main" id="{BC2999F0-75FB-31B9-4781-A8BDA3C5DDB3}"/>
              </a:ext>
            </a:extLst>
          </p:cNvPr>
          <p:cNvCxnSpPr>
            <a:cxnSpLocks/>
          </p:cNvCxnSpPr>
          <p:nvPr/>
        </p:nvCxnSpPr>
        <p:spPr>
          <a:xfrm>
            <a:off x="103121" y="695383"/>
            <a:ext cx="11985758" cy="0"/>
          </a:xfrm>
          <a:prstGeom prst="line">
            <a:avLst/>
          </a:prstGeom>
          <a:ln/>
        </p:spPr>
        <p:style>
          <a:lnRef idx="3">
            <a:schemeClr val="dk1"/>
          </a:lnRef>
          <a:fillRef idx="0">
            <a:schemeClr val="dk1"/>
          </a:fillRef>
          <a:effectRef idx="2">
            <a:schemeClr val="dk1"/>
          </a:effectRef>
          <a:fontRef idx="minor">
            <a:schemeClr val="tx1"/>
          </a:fontRef>
        </p:style>
      </p:cxnSp>
      <p:pic>
        <p:nvPicPr>
          <p:cNvPr id="3" name="图片 2">
            <a:extLst>
              <a:ext uri="{FF2B5EF4-FFF2-40B4-BE49-F238E27FC236}">
                <a16:creationId xmlns:a16="http://schemas.microsoft.com/office/drawing/2014/main" id="{F0882EF0-2734-C836-3EA8-7F7A14E2AC7B}"/>
              </a:ext>
            </a:extLst>
          </p:cNvPr>
          <p:cNvPicPr>
            <a:picLocks noChangeAspect="1"/>
          </p:cNvPicPr>
          <p:nvPr/>
        </p:nvPicPr>
        <p:blipFill>
          <a:blip r:embed="rId2"/>
          <a:stretch>
            <a:fillRect/>
          </a:stretch>
        </p:blipFill>
        <p:spPr>
          <a:xfrm>
            <a:off x="1127032" y="1529568"/>
            <a:ext cx="4090331" cy="2498651"/>
          </a:xfrm>
          <a:prstGeom prst="rect">
            <a:avLst/>
          </a:prstGeom>
        </p:spPr>
      </p:pic>
      <p:pic>
        <p:nvPicPr>
          <p:cNvPr id="4" name="图片 3">
            <a:extLst>
              <a:ext uri="{FF2B5EF4-FFF2-40B4-BE49-F238E27FC236}">
                <a16:creationId xmlns:a16="http://schemas.microsoft.com/office/drawing/2014/main" id="{99F69FBE-8D44-D4E5-B1E3-CC018E21C0D3}"/>
              </a:ext>
            </a:extLst>
          </p:cNvPr>
          <p:cNvPicPr>
            <a:picLocks noChangeAspect="1"/>
          </p:cNvPicPr>
          <p:nvPr/>
        </p:nvPicPr>
        <p:blipFill>
          <a:blip r:embed="rId3"/>
          <a:stretch>
            <a:fillRect/>
          </a:stretch>
        </p:blipFill>
        <p:spPr>
          <a:xfrm>
            <a:off x="6402708" y="1529568"/>
            <a:ext cx="3956951" cy="2498793"/>
          </a:xfrm>
          <a:prstGeom prst="rect">
            <a:avLst/>
          </a:prstGeom>
        </p:spPr>
      </p:pic>
      <mc:AlternateContent xmlns:mc="http://schemas.openxmlformats.org/markup-compatibility/2006" xmlns:a14="http://schemas.microsoft.com/office/drawing/2010/main">
        <mc:Choice Requires="a14">
          <p:sp>
            <p:nvSpPr>
              <p:cNvPr id="5" name="文本框 4">
                <a:extLst>
                  <a:ext uri="{FF2B5EF4-FFF2-40B4-BE49-F238E27FC236}">
                    <a16:creationId xmlns:a16="http://schemas.microsoft.com/office/drawing/2014/main" id="{1D889E23-5670-CCF9-1A1C-D3E8BBBECA62}"/>
                  </a:ext>
                </a:extLst>
              </p:cNvPr>
              <p:cNvSpPr txBox="1"/>
              <p:nvPr/>
            </p:nvSpPr>
            <p:spPr>
              <a:xfrm>
                <a:off x="1127032" y="4632574"/>
                <a:ext cx="8766544" cy="1200329"/>
              </a:xfrm>
              <a:prstGeom prst="rect">
                <a:avLst/>
              </a:prstGeom>
              <a:noFill/>
            </p:spPr>
            <p:txBody>
              <a:bodyPr wrap="square" rtlCol="0">
                <a:spAutoFit/>
              </a:bodyPr>
              <a:lstStyle/>
              <a:p>
                <a:r>
                  <a:rPr lang="en-US" altLang="zh-CN" b="1" dirty="0">
                    <a:solidFill>
                      <a:srgbClr val="00B0F0"/>
                    </a:solidFill>
                    <a:latin typeface="Arial" panose="020B0604020202020204" pitchFamily="34" charset="0"/>
                    <a:cs typeface="Arial" panose="020B0604020202020204" pitchFamily="34" charset="0"/>
                  </a:rPr>
                  <a:t>· </a:t>
                </a:r>
                <a:r>
                  <a:rPr lang="en-US" altLang="zh-CN" dirty="0">
                    <a:solidFill>
                      <a:srgbClr val="00B0F0"/>
                    </a:solidFill>
                    <a:latin typeface="Arial" panose="020B0604020202020204" pitchFamily="34" charset="0"/>
                    <a:cs typeface="Arial" panose="020B0604020202020204" pitchFamily="34" charset="0"/>
                  </a:rPr>
                  <a:t>The EOS properties are well shown in the f2 frequency.</a:t>
                </a:r>
              </a:p>
              <a:p>
                <a:endParaRPr lang="en-US" altLang="zh-CN" dirty="0">
                  <a:solidFill>
                    <a:srgbClr val="00B0F0"/>
                  </a:solidFill>
                  <a:latin typeface="Arial" panose="020B0604020202020204" pitchFamily="34" charset="0"/>
                  <a:cs typeface="Arial" panose="020B0604020202020204" pitchFamily="34" charset="0"/>
                </a:endParaRPr>
              </a:p>
              <a:p>
                <a:r>
                  <a:rPr lang="en-US" altLang="zh-CN" b="1" dirty="0">
                    <a:solidFill>
                      <a:srgbClr val="00B0F0"/>
                    </a:solidFill>
                    <a:latin typeface="Arial" panose="020B0604020202020204" pitchFamily="34" charset="0"/>
                    <a:cs typeface="Arial" panose="020B0604020202020204" pitchFamily="34" charset="0"/>
                    <a:sym typeface="+mn-ea"/>
                  </a:rPr>
                  <a:t>· </a:t>
                </a:r>
                <a:r>
                  <a:rPr lang="en-US" altLang="zh-CN" dirty="0">
                    <a:solidFill>
                      <a:srgbClr val="00B0F0"/>
                    </a:solidFill>
                    <a:latin typeface="Arial" panose="020B0604020202020204" pitchFamily="34" charset="0"/>
                    <a:cs typeface="Arial" panose="020B0604020202020204" pitchFamily="34" charset="0"/>
                    <a:sym typeface="+mn-ea"/>
                  </a:rPr>
                  <a:t>Lower  </a:t>
                </a:r>
                <a14:m>
                  <m:oMath xmlns:m="http://schemas.openxmlformats.org/officeDocument/2006/math">
                    <m:sSub>
                      <m:sSubPr>
                        <m:ctrlPr>
                          <a:rPr lang="en-US" altLang="zh-CN" i="1">
                            <a:solidFill>
                              <a:srgbClr val="00B0F0"/>
                            </a:solidFill>
                            <a:latin typeface="Cambria Math" panose="02040503050406030204" pitchFamily="18" charset="0"/>
                            <a:cs typeface="Cambria Math" panose="02040503050406030204" pitchFamily="18" charset="0"/>
                          </a:rPr>
                        </m:ctrlPr>
                      </m:sSubPr>
                      <m:e>
                        <m:r>
                          <a:rPr lang="en-US" altLang="zh-CN" i="1">
                            <a:solidFill>
                              <a:srgbClr val="00B0F0"/>
                            </a:solidFill>
                            <a:latin typeface="Cambria Math" panose="02040503050406030204" pitchFamily="18" charset="0"/>
                            <a:cs typeface="Cambria Math" panose="02040503050406030204" pitchFamily="18" charset="0"/>
                          </a:rPr>
                          <m:t>𝑓</m:t>
                        </m:r>
                      </m:e>
                      <m:sub>
                        <m:r>
                          <a:rPr lang="en-US" altLang="zh-CN" i="1">
                            <a:solidFill>
                              <a:srgbClr val="00B0F0"/>
                            </a:solidFill>
                            <a:latin typeface="Cambria Math" panose="02040503050406030204" pitchFamily="18" charset="0"/>
                            <a:cs typeface="Cambria Math" panose="02040503050406030204" pitchFamily="18" charset="0"/>
                          </a:rPr>
                          <m:t>2</m:t>
                        </m:r>
                      </m:sub>
                    </m:sSub>
                  </m:oMath>
                </a14:m>
                <a:r>
                  <a:rPr lang="en-US" altLang="zh-CN" dirty="0">
                    <a:solidFill>
                      <a:srgbClr val="00B0F0"/>
                    </a:solidFill>
                    <a:latin typeface="Arial" panose="020B0604020202020204" pitchFamily="34" charset="0"/>
                    <a:cs typeface="Arial" panose="020B0604020202020204" pitchFamily="34" charset="0"/>
                    <a:sym typeface="+mn-ea"/>
                  </a:rPr>
                  <a:t> in low-mass BNS merger, independent of the height of such peak.</a:t>
                </a:r>
                <a:r>
                  <a:rPr lang="zh-CN" altLang="en-US" dirty="0">
                    <a:solidFill>
                      <a:srgbClr val="00B0F0"/>
                    </a:solidFill>
                    <a:latin typeface="Arial" panose="020B0604020202020204" pitchFamily="34" charset="0"/>
                    <a:cs typeface="Arial" panose="020B0604020202020204" pitchFamily="34" charset="0"/>
                    <a:sym typeface="+mn-ea"/>
                  </a:rPr>
                  <a:t>（</a:t>
                </a:r>
                <a:r>
                  <a:rPr lang="en-US" altLang="zh-CN" dirty="0">
                    <a:solidFill>
                      <a:srgbClr val="00B0F0"/>
                    </a:solidFill>
                    <a:latin typeface="Arial" panose="020B0604020202020204" pitchFamily="34" charset="0"/>
                    <a:cs typeface="Arial" panose="020B0604020202020204" pitchFamily="34" charset="0"/>
                    <a:sym typeface="+mn-ea"/>
                  </a:rPr>
                  <a:t>on the contrary with the first-order phase transition</a:t>
                </a:r>
                <a:r>
                  <a:rPr lang="zh-CN" altLang="en-US" dirty="0">
                    <a:solidFill>
                      <a:srgbClr val="00B0F0"/>
                    </a:solidFill>
                    <a:latin typeface="Arial" panose="020B0604020202020204" pitchFamily="34" charset="0"/>
                    <a:cs typeface="Arial" panose="020B0604020202020204" pitchFamily="34" charset="0"/>
                    <a:sym typeface="+mn-ea"/>
                  </a:rPr>
                  <a:t>）</a:t>
                </a:r>
                <a:endParaRPr lang="en-US" altLang="zh-CN" dirty="0">
                  <a:solidFill>
                    <a:srgbClr val="00B0F0"/>
                  </a:solidFill>
                  <a:latin typeface="Arial" panose="020B0604020202020204" pitchFamily="34" charset="0"/>
                  <a:cs typeface="Arial" panose="020B0604020202020204" pitchFamily="34" charset="0"/>
                  <a:sym typeface="+mn-ea"/>
                </a:endParaRPr>
              </a:p>
            </p:txBody>
          </p:sp>
        </mc:Choice>
        <mc:Fallback xmlns="">
          <p:sp>
            <p:nvSpPr>
              <p:cNvPr id="5" name="文本框 4">
                <a:extLst>
                  <a:ext uri="{FF2B5EF4-FFF2-40B4-BE49-F238E27FC236}">
                    <a16:creationId xmlns:a16="http://schemas.microsoft.com/office/drawing/2014/main" id="{1D889E23-5670-CCF9-1A1C-D3E8BBBECA62}"/>
                  </a:ext>
                </a:extLst>
              </p:cNvPr>
              <p:cNvSpPr txBox="1">
                <a:spLocks noRot="1" noChangeAspect="1" noMove="1" noResize="1" noEditPoints="1" noAdjustHandles="1" noChangeArrowheads="1" noChangeShapeType="1" noTextEdit="1"/>
              </p:cNvSpPr>
              <p:nvPr/>
            </p:nvSpPr>
            <p:spPr>
              <a:xfrm>
                <a:off x="1127032" y="4632574"/>
                <a:ext cx="8766544" cy="1200329"/>
              </a:xfrm>
              <a:prstGeom prst="rect">
                <a:avLst/>
              </a:prstGeom>
              <a:blipFill>
                <a:blip r:embed="rId4"/>
                <a:stretch>
                  <a:fillRect l="-626" t="-3046" b="-7107"/>
                </a:stretch>
              </a:blipFill>
            </p:spPr>
            <p:txBody>
              <a:bodyPr/>
              <a:lstStyle/>
              <a:p>
                <a:r>
                  <a:rPr lang="zh-CN" altLang="en-US">
                    <a:noFill/>
                  </a:rPr>
                  <a:t> </a:t>
                </a:r>
              </a:p>
            </p:txBody>
          </p:sp>
        </mc:Fallback>
      </mc:AlternateContent>
      <p:sp>
        <p:nvSpPr>
          <p:cNvPr id="7" name="文本框 6">
            <a:extLst>
              <a:ext uri="{FF2B5EF4-FFF2-40B4-BE49-F238E27FC236}">
                <a16:creationId xmlns:a16="http://schemas.microsoft.com/office/drawing/2014/main" id="{8F5E8050-034B-9A0F-4EEB-232BDC9670A9}"/>
              </a:ext>
            </a:extLst>
          </p:cNvPr>
          <p:cNvSpPr txBox="1"/>
          <p:nvPr/>
        </p:nvSpPr>
        <p:spPr>
          <a:xfrm>
            <a:off x="103121" y="76824"/>
            <a:ext cx="4001046" cy="584775"/>
          </a:xfrm>
          <a:prstGeom prst="rect">
            <a:avLst/>
          </a:prstGeom>
          <a:noFill/>
        </p:spPr>
        <p:txBody>
          <a:bodyPr wrap="square" rtlCol="0">
            <a:spAutoFit/>
          </a:bodyPr>
          <a:lstStyle/>
          <a:p>
            <a:r>
              <a:rPr lang="en-US" altLang="zh-CN" sz="3200" b="1" dirty="0">
                <a:cs typeface="Times New Roman" panose="02020603050405020304" pitchFamily="18" charset="0"/>
              </a:rPr>
              <a:t>QHC in BNS Merger</a:t>
            </a:r>
            <a:endParaRPr lang="zh-CN" altLang="en-US" sz="3200" b="1" dirty="0">
              <a:cs typeface="Times New Roman" panose="02020603050405020304" pitchFamily="18" charset="0"/>
            </a:endParaRPr>
          </a:p>
        </p:txBody>
      </p:sp>
      <p:sp>
        <p:nvSpPr>
          <p:cNvPr id="6" name="矩形 5">
            <a:extLst>
              <a:ext uri="{FF2B5EF4-FFF2-40B4-BE49-F238E27FC236}">
                <a16:creationId xmlns:a16="http://schemas.microsoft.com/office/drawing/2014/main" id="{57687273-BE78-DAB9-3A7E-A2255DF49264}"/>
              </a:ext>
            </a:extLst>
          </p:cNvPr>
          <p:cNvSpPr/>
          <p:nvPr/>
        </p:nvSpPr>
        <p:spPr>
          <a:xfrm>
            <a:off x="7074280" y="2808905"/>
            <a:ext cx="339478" cy="673481"/>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a:extLst>
              <a:ext uri="{FF2B5EF4-FFF2-40B4-BE49-F238E27FC236}">
                <a16:creationId xmlns:a16="http://schemas.microsoft.com/office/drawing/2014/main" id="{A7CF4E8E-0B4B-13D7-E042-D69C454DB763}"/>
              </a:ext>
            </a:extLst>
          </p:cNvPr>
          <p:cNvSpPr txBox="1"/>
          <p:nvPr/>
        </p:nvSpPr>
        <p:spPr>
          <a:xfrm>
            <a:off x="4040372" y="4242391"/>
            <a:ext cx="3301409" cy="369332"/>
          </a:xfrm>
          <a:prstGeom prst="rect">
            <a:avLst/>
          </a:prstGeom>
          <a:noFill/>
        </p:spPr>
        <p:txBody>
          <a:bodyPr wrap="square" rtlCol="0">
            <a:spAutoFit/>
          </a:bodyPr>
          <a:lstStyle/>
          <a:p>
            <a:pPr algn="ctr"/>
            <a:r>
              <a:rPr lang="en-US" altLang="zh-CN" dirty="0">
                <a:latin typeface="Arial" panose="020B0604020202020204" pitchFamily="34" charset="0"/>
                <a:cs typeface="Arial" panose="020B0604020202020204" pitchFamily="34" charset="0"/>
              </a:rPr>
              <a:t>Huang et al. PRL 2022</a:t>
            </a:r>
            <a:endParaRPr lang="zh-CN" alt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9302908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a:extLst>
              <a:ext uri="{FF2B5EF4-FFF2-40B4-BE49-F238E27FC236}">
                <a16:creationId xmlns:a16="http://schemas.microsoft.com/office/drawing/2014/main" id="{BC2999F0-75FB-31B9-4781-A8BDA3C5DDB3}"/>
              </a:ext>
            </a:extLst>
          </p:cNvPr>
          <p:cNvCxnSpPr>
            <a:cxnSpLocks/>
          </p:cNvCxnSpPr>
          <p:nvPr/>
        </p:nvCxnSpPr>
        <p:spPr>
          <a:xfrm>
            <a:off x="103121" y="695383"/>
            <a:ext cx="11985758" cy="0"/>
          </a:xfrm>
          <a:prstGeom prst="line">
            <a:avLst/>
          </a:prstGeom>
          <a:ln/>
        </p:spPr>
        <p:style>
          <a:lnRef idx="3">
            <a:schemeClr val="dk1"/>
          </a:lnRef>
          <a:fillRef idx="0">
            <a:schemeClr val="dk1"/>
          </a:fillRef>
          <a:effectRef idx="2">
            <a:schemeClr val="dk1"/>
          </a:effectRef>
          <a:fontRef idx="minor">
            <a:schemeClr val="tx1"/>
          </a:fontRef>
        </p:style>
      </p:cxnSp>
      <p:sp>
        <p:nvSpPr>
          <p:cNvPr id="3" name="文本框 2">
            <a:extLst>
              <a:ext uri="{FF2B5EF4-FFF2-40B4-BE49-F238E27FC236}">
                <a16:creationId xmlns:a16="http://schemas.microsoft.com/office/drawing/2014/main" id="{B0C9E523-5309-2334-7891-398CFF056580}"/>
              </a:ext>
            </a:extLst>
          </p:cNvPr>
          <p:cNvSpPr txBox="1"/>
          <p:nvPr/>
        </p:nvSpPr>
        <p:spPr>
          <a:xfrm>
            <a:off x="495701" y="942757"/>
            <a:ext cx="4912360" cy="645160"/>
          </a:xfrm>
          <a:prstGeom prst="rect">
            <a:avLst/>
          </a:prstGeom>
          <a:noFill/>
        </p:spPr>
        <p:txBody>
          <a:bodyPr wrap="square" rtlCol="0">
            <a:spAutoFit/>
          </a:bodyPr>
          <a:lstStyle/>
          <a:p>
            <a:pPr algn="ctr"/>
            <a:r>
              <a:rPr lang="en-US" altLang="zh-CN" dirty="0">
                <a:latin typeface="Arial" panose="020B0604020202020204" pitchFamily="34" charset="0"/>
                <a:cs typeface="Arial" panose="020B0604020202020204" pitchFamily="34" charset="0"/>
              </a:rPr>
              <a:t>Third-generation gravitational wave </a:t>
            </a:r>
            <a:r>
              <a:rPr lang="en-US" altLang="zh-CN" dirty="0" err="1">
                <a:latin typeface="Arial" panose="020B0604020202020204" pitchFamily="34" charset="0"/>
                <a:cs typeface="Arial" panose="020B0604020202020204" pitchFamily="34" charset="0"/>
              </a:rPr>
              <a:t>dectector</a:t>
            </a:r>
            <a:endParaRPr lang="en-US" altLang="zh-CN" dirty="0">
              <a:latin typeface="Arial" panose="020B0604020202020204" pitchFamily="34" charset="0"/>
              <a:cs typeface="Arial" panose="020B0604020202020204" pitchFamily="34" charset="0"/>
            </a:endParaRPr>
          </a:p>
          <a:p>
            <a:pPr algn="ctr"/>
            <a:r>
              <a:rPr lang="en-US" altLang="zh-CN" dirty="0">
                <a:solidFill>
                  <a:srgbClr val="FF0000"/>
                </a:solidFill>
                <a:latin typeface="Arial" panose="020B0604020202020204" pitchFamily="34" charset="0"/>
                <a:cs typeface="Arial" panose="020B0604020202020204" pitchFamily="34" charset="0"/>
              </a:rPr>
              <a:t>2030s</a:t>
            </a:r>
          </a:p>
        </p:txBody>
      </p:sp>
      <p:pic>
        <p:nvPicPr>
          <p:cNvPr id="4" name="图片 3">
            <a:extLst>
              <a:ext uri="{FF2B5EF4-FFF2-40B4-BE49-F238E27FC236}">
                <a16:creationId xmlns:a16="http://schemas.microsoft.com/office/drawing/2014/main" id="{A1BAE0F7-BCDD-6141-CB3C-B9A45D1A932D}"/>
              </a:ext>
            </a:extLst>
          </p:cNvPr>
          <p:cNvPicPr>
            <a:picLocks noChangeAspect="1"/>
          </p:cNvPicPr>
          <p:nvPr/>
        </p:nvPicPr>
        <p:blipFill>
          <a:blip r:embed="rId2"/>
          <a:stretch>
            <a:fillRect/>
          </a:stretch>
        </p:blipFill>
        <p:spPr>
          <a:xfrm>
            <a:off x="575393" y="1835290"/>
            <a:ext cx="4752975" cy="2667000"/>
          </a:xfrm>
          <a:prstGeom prst="rect">
            <a:avLst/>
          </a:prstGeom>
        </p:spPr>
      </p:pic>
      <p:pic>
        <p:nvPicPr>
          <p:cNvPr id="5" name="图片 4">
            <a:extLst>
              <a:ext uri="{FF2B5EF4-FFF2-40B4-BE49-F238E27FC236}">
                <a16:creationId xmlns:a16="http://schemas.microsoft.com/office/drawing/2014/main" id="{7CB4973A-A203-4338-CB7F-FAE9EE41EE84}"/>
              </a:ext>
            </a:extLst>
          </p:cNvPr>
          <p:cNvPicPr>
            <a:picLocks noChangeAspect="1"/>
          </p:cNvPicPr>
          <p:nvPr/>
        </p:nvPicPr>
        <p:blipFill>
          <a:blip r:embed="rId3"/>
          <a:stretch>
            <a:fillRect/>
          </a:stretch>
        </p:blipFill>
        <p:spPr>
          <a:xfrm>
            <a:off x="1885080" y="4749663"/>
            <a:ext cx="2133600" cy="676275"/>
          </a:xfrm>
          <a:prstGeom prst="rect">
            <a:avLst/>
          </a:prstGeom>
        </p:spPr>
      </p:pic>
      <p:pic>
        <p:nvPicPr>
          <p:cNvPr id="6" name="图片 5">
            <a:extLst>
              <a:ext uri="{FF2B5EF4-FFF2-40B4-BE49-F238E27FC236}">
                <a16:creationId xmlns:a16="http://schemas.microsoft.com/office/drawing/2014/main" id="{5EDE3A65-C959-953E-E609-3CC2214E38DF}"/>
              </a:ext>
            </a:extLst>
          </p:cNvPr>
          <p:cNvPicPr>
            <a:picLocks noChangeAspect="1"/>
          </p:cNvPicPr>
          <p:nvPr/>
        </p:nvPicPr>
        <p:blipFill>
          <a:blip r:embed="rId4"/>
          <a:stretch>
            <a:fillRect/>
          </a:stretch>
        </p:blipFill>
        <p:spPr>
          <a:xfrm>
            <a:off x="1124667" y="5673311"/>
            <a:ext cx="3654425" cy="563245"/>
          </a:xfrm>
          <a:prstGeom prst="rect">
            <a:avLst/>
          </a:prstGeom>
        </p:spPr>
      </p:pic>
      <p:pic>
        <p:nvPicPr>
          <p:cNvPr id="7" name="图片 6">
            <a:extLst>
              <a:ext uri="{FF2B5EF4-FFF2-40B4-BE49-F238E27FC236}">
                <a16:creationId xmlns:a16="http://schemas.microsoft.com/office/drawing/2014/main" id="{07D87311-BD96-9B62-EC45-2D6C42CBB645}"/>
              </a:ext>
            </a:extLst>
          </p:cNvPr>
          <p:cNvPicPr>
            <a:picLocks noChangeAspect="1"/>
          </p:cNvPicPr>
          <p:nvPr/>
        </p:nvPicPr>
        <p:blipFill>
          <a:blip r:embed="rId5"/>
          <a:stretch>
            <a:fillRect/>
          </a:stretch>
        </p:blipFill>
        <p:spPr>
          <a:xfrm>
            <a:off x="7580382" y="1265337"/>
            <a:ext cx="3667542" cy="2812253"/>
          </a:xfrm>
          <a:prstGeom prst="rect">
            <a:avLst/>
          </a:prstGeom>
        </p:spPr>
      </p:pic>
      <p:pic>
        <p:nvPicPr>
          <p:cNvPr id="8" name="图片 7">
            <a:extLst>
              <a:ext uri="{FF2B5EF4-FFF2-40B4-BE49-F238E27FC236}">
                <a16:creationId xmlns:a16="http://schemas.microsoft.com/office/drawing/2014/main" id="{32596B70-3486-13AB-C31E-3C78A0A5D51D}"/>
              </a:ext>
            </a:extLst>
          </p:cNvPr>
          <p:cNvPicPr>
            <a:picLocks noChangeAspect="1"/>
          </p:cNvPicPr>
          <p:nvPr/>
        </p:nvPicPr>
        <p:blipFill>
          <a:blip r:embed="rId6"/>
          <a:stretch>
            <a:fillRect/>
          </a:stretch>
        </p:blipFill>
        <p:spPr>
          <a:xfrm>
            <a:off x="7544984" y="4150667"/>
            <a:ext cx="3738337" cy="2184141"/>
          </a:xfrm>
          <a:prstGeom prst="rect">
            <a:avLst/>
          </a:prstGeom>
        </p:spPr>
      </p:pic>
      <p:sp>
        <p:nvSpPr>
          <p:cNvPr id="9" name="文本框 8">
            <a:extLst>
              <a:ext uri="{FF2B5EF4-FFF2-40B4-BE49-F238E27FC236}">
                <a16:creationId xmlns:a16="http://schemas.microsoft.com/office/drawing/2014/main" id="{E11F396E-1125-5828-AAA6-C57BFB42B0CF}"/>
              </a:ext>
            </a:extLst>
          </p:cNvPr>
          <p:cNvSpPr txBox="1"/>
          <p:nvPr/>
        </p:nvSpPr>
        <p:spPr>
          <a:xfrm>
            <a:off x="7957146" y="896005"/>
            <a:ext cx="2914015" cy="369332"/>
          </a:xfrm>
          <a:prstGeom prst="rect">
            <a:avLst/>
          </a:prstGeom>
          <a:noFill/>
        </p:spPr>
        <p:txBody>
          <a:bodyPr wrap="square" rtlCol="0">
            <a:spAutoFit/>
          </a:bodyPr>
          <a:lstStyle/>
          <a:p>
            <a:pPr algn="ctr"/>
            <a:r>
              <a:rPr lang="zh-CN" altLang="en-US" dirty="0">
                <a:latin typeface="Times New Roman" panose="02020603050405020304" pitchFamily="18" charset="0"/>
                <a:cs typeface="Times New Roman" panose="02020603050405020304" pitchFamily="18" charset="0"/>
              </a:rPr>
              <a:t>Chatziioannou</a:t>
            </a:r>
            <a:r>
              <a:rPr lang="en-US" altLang="zh-CN" dirty="0">
                <a:latin typeface="Times New Roman" panose="02020603050405020304" pitchFamily="18" charset="0"/>
                <a:cs typeface="Times New Roman" panose="02020603050405020304" pitchFamily="18" charset="0"/>
              </a:rPr>
              <a:t> et al. 2017</a:t>
            </a:r>
          </a:p>
        </p:txBody>
      </p:sp>
      <p:sp>
        <p:nvSpPr>
          <p:cNvPr id="10" name="文本框 9">
            <a:extLst>
              <a:ext uri="{FF2B5EF4-FFF2-40B4-BE49-F238E27FC236}">
                <a16:creationId xmlns:a16="http://schemas.microsoft.com/office/drawing/2014/main" id="{527C949C-6683-8EE6-E90D-00F3A40972CC}"/>
              </a:ext>
            </a:extLst>
          </p:cNvPr>
          <p:cNvSpPr txBox="1"/>
          <p:nvPr/>
        </p:nvSpPr>
        <p:spPr>
          <a:xfrm>
            <a:off x="8041287" y="6162617"/>
            <a:ext cx="2914015" cy="369332"/>
          </a:xfrm>
          <a:prstGeom prst="rect">
            <a:avLst/>
          </a:prstGeom>
          <a:noFill/>
        </p:spPr>
        <p:txBody>
          <a:bodyPr wrap="square" rtlCol="0">
            <a:spAutoFit/>
          </a:bodyPr>
          <a:lstStyle/>
          <a:p>
            <a:pPr algn="ctr"/>
            <a:r>
              <a:rPr lang="zh-CN" altLang="en-US" dirty="0">
                <a:latin typeface="Times New Roman" panose="02020603050405020304" pitchFamily="18" charset="0"/>
                <a:cs typeface="Times New Roman" panose="02020603050405020304" pitchFamily="18" charset="0"/>
              </a:rPr>
              <a:t>Srivastava</a:t>
            </a:r>
            <a:r>
              <a:rPr lang="en-US" altLang="zh-CN" dirty="0">
                <a:latin typeface="Times New Roman" panose="02020603050405020304" pitchFamily="18" charset="0"/>
                <a:cs typeface="Times New Roman" panose="02020603050405020304" pitchFamily="18" charset="0"/>
              </a:rPr>
              <a:t> et al. 2022</a:t>
            </a:r>
          </a:p>
        </p:txBody>
      </p:sp>
      <p:sp>
        <p:nvSpPr>
          <p:cNvPr id="11" name="文本框 10">
            <a:extLst>
              <a:ext uri="{FF2B5EF4-FFF2-40B4-BE49-F238E27FC236}">
                <a16:creationId xmlns:a16="http://schemas.microsoft.com/office/drawing/2014/main" id="{510250C4-978F-CB2D-0189-3B193783971E}"/>
              </a:ext>
            </a:extLst>
          </p:cNvPr>
          <p:cNvSpPr txBox="1"/>
          <p:nvPr/>
        </p:nvSpPr>
        <p:spPr>
          <a:xfrm>
            <a:off x="103121" y="76824"/>
            <a:ext cx="4131734" cy="584775"/>
          </a:xfrm>
          <a:prstGeom prst="rect">
            <a:avLst/>
          </a:prstGeom>
          <a:noFill/>
        </p:spPr>
        <p:txBody>
          <a:bodyPr wrap="square" rtlCol="0">
            <a:spAutoFit/>
          </a:bodyPr>
          <a:lstStyle/>
          <a:p>
            <a:r>
              <a:rPr lang="en-US" altLang="zh-CN" sz="3200" b="1" dirty="0">
                <a:cs typeface="Times New Roman" panose="02020603050405020304" pitchFamily="18" charset="0"/>
              </a:rPr>
              <a:t>QHC in BNS Merger</a:t>
            </a:r>
            <a:endParaRPr lang="zh-CN" altLang="en-US" sz="3200" b="1" dirty="0">
              <a:cs typeface="Times New Roman" panose="02020603050405020304" pitchFamily="18" charset="0"/>
            </a:endParaRPr>
          </a:p>
        </p:txBody>
      </p:sp>
      <p:sp>
        <p:nvSpPr>
          <p:cNvPr id="12" name="文本框 11">
            <a:extLst>
              <a:ext uri="{FF2B5EF4-FFF2-40B4-BE49-F238E27FC236}">
                <a16:creationId xmlns:a16="http://schemas.microsoft.com/office/drawing/2014/main" id="{4CF5B095-89B6-ABE9-1D11-3E3562CA3C1D}"/>
              </a:ext>
            </a:extLst>
          </p:cNvPr>
          <p:cNvSpPr txBox="1"/>
          <p:nvPr/>
        </p:nvSpPr>
        <p:spPr>
          <a:xfrm>
            <a:off x="8634281" y="2776392"/>
            <a:ext cx="2813050" cy="36830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dirty="0">
                <a:solidFill>
                  <a:srgbClr val="FF0000"/>
                </a:solidFill>
                <a:latin typeface="Arial" panose="020B0604020202020204" pitchFamily="34" charset="0"/>
                <a:cs typeface="Arial" panose="020B0604020202020204" pitchFamily="34" charset="0"/>
              </a:rPr>
              <a:t>SNR~5        Δf2 &lt; 20Hz </a:t>
            </a:r>
          </a:p>
        </p:txBody>
      </p:sp>
    </p:spTree>
    <p:extLst>
      <p:ext uri="{BB962C8B-B14F-4D97-AF65-F5344CB8AC3E}">
        <p14:creationId xmlns:p14="http://schemas.microsoft.com/office/powerpoint/2010/main" val="139532075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a:extLst>
              <a:ext uri="{FF2B5EF4-FFF2-40B4-BE49-F238E27FC236}">
                <a16:creationId xmlns:a16="http://schemas.microsoft.com/office/drawing/2014/main" id="{BC2999F0-75FB-31B9-4781-A8BDA3C5DDB3}"/>
              </a:ext>
            </a:extLst>
          </p:cNvPr>
          <p:cNvCxnSpPr>
            <a:cxnSpLocks/>
          </p:cNvCxnSpPr>
          <p:nvPr/>
        </p:nvCxnSpPr>
        <p:spPr>
          <a:xfrm>
            <a:off x="103121" y="695383"/>
            <a:ext cx="11985758" cy="0"/>
          </a:xfrm>
          <a:prstGeom prst="line">
            <a:avLst/>
          </a:prstGeom>
          <a:ln/>
        </p:spPr>
        <p:style>
          <a:lnRef idx="3">
            <a:schemeClr val="dk1"/>
          </a:lnRef>
          <a:fillRef idx="0">
            <a:schemeClr val="dk1"/>
          </a:fillRef>
          <a:effectRef idx="2">
            <a:schemeClr val="dk1"/>
          </a:effectRef>
          <a:fontRef idx="minor">
            <a:schemeClr val="tx1"/>
          </a:fontRef>
        </p:style>
      </p:cxnSp>
      <p:sp>
        <p:nvSpPr>
          <p:cNvPr id="3" name="文本框 2">
            <a:extLst>
              <a:ext uri="{FF2B5EF4-FFF2-40B4-BE49-F238E27FC236}">
                <a16:creationId xmlns:a16="http://schemas.microsoft.com/office/drawing/2014/main" id="{294B6C9D-C72F-FF37-5E9C-6A04DF837A1C}"/>
              </a:ext>
            </a:extLst>
          </p:cNvPr>
          <p:cNvSpPr txBox="1"/>
          <p:nvPr/>
        </p:nvSpPr>
        <p:spPr>
          <a:xfrm>
            <a:off x="103120" y="76824"/>
            <a:ext cx="5048353" cy="584775"/>
          </a:xfrm>
          <a:prstGeom prst="rect">
            <a:avLst/>
          </a:prstGeom>
          <a:noFill/>
        </p:spPr>
        <p:txBody>
          <a:bodyPr wrap="square" rtlCol="0">
            <a:spAutoFit/>
          </a:bodyPr>
          <a:lstStyle/>
          <a:p>
            <a:r>
              <a:rPr lang="en-US" altLang="zh-CN" sz="3200" b="1" dirty="0">
                <a:cs typeface="Times New Roman" panose="02020603050405020304" pitchFamily="18" charset="0"/>
              </a:rPr>
              <a:t>Constraint on strong 1PT</a:t>
            </a:r>
            <a:endParaRPr lang="zh-CN" altLang="en-US" sz="3200" b="1" dirty="0">
              <a:cs typeface="Times New Roman" panose="02020603050405020304" pitchFamily="18" charset="0"/>
            </a:endParaRPr>
          </a:p>
        </p:txBody>
      </p:sp>
      <p:pic>
        <p:nvPicPr>
          <p:cNvPr id="4" name="图片 3">
            <a:extLst>
              <a:ext uri="{FF2B5EF4-FFF2-40B4-BE49-F238E27FC236}">
                <a16:creationId xmlns:a16="http://schemas.microsoft.com/office/drawing/2014/main" id="{87C6F4BE-C9A3-D903-6769-B08F0F9D2476}"/>
              </a:ext>
            </a:extLst>
          </p:cNvPr>
          <p:cNvPicPr>
            <a:picLocks noChangeAspect="1"/>
          </p:cNvPicPr>
          <p:nvPr/>
        </p:nvPicPr>
        <p:blipFill>
          <a:blip r:embed="rId2"/>
          <a:stretch>
            <a:fillRect/>
          </a:stretch>
        </p:blipFill>
        <p:spPr>
          <a:xfrm>
            <a:off x="1025104" y="1242923"/>
            <a:ext cx="4542813" cy="4372153"/>
          </a:xfrm>
          <a:prstGeom prst="rect">
            <a:avLst/>
          </a:prstGeom>
        </p:spPr>
      </p:pic>
      <p:pic>
        <p:nvPicPr>
          <p:cNvPr id="5" name="图片 4">
            <a:extLst>
              <a:ext uri="{FF2B5EF4-FFF2-40B4-BE49-F238E27FC236}">
                <a16:creationId xmlns:a16="http://schemas.microsoft.com/office/drawing/2014/main" id="{363D98A1-ADA2-E056-7A13-4B02FF27FD08}"/>
              </a:ext>
            </a:extLst>
          </p:cNvPr>
          <p:cNvPicPr>
            <a:picLocks noChangeAspect="1"/>
          </p:cNvPicPr>
          <p:nvPr/>
        </p:nvPicPr>
        <p:blipFill>
          <a:blip r:embed="rId3"/>
          <a:stretch>
            <a:fillRect/>
          </a:stretch>
        </p:blipFill>
        <p:spPr>
          <a:xfrm>
            <a:off x="6498454" y="1295308"/>
            <a:ext cx="4251064" cy="4267383"/>
          </a:xfrm>
          <a:prstGeom prst="rect">
            <a:avLst/>
          </a:prstGeom>
        </p:spPr>
      </p:pic>
      <p:sp>
        <p:nvSpPr>
          <p:cNvPr id="8" name="文本框 7">
            <a:extLst>
              <a:ext uri="{FF2B5EF4-FFF2-40B4-BE49-F238E27FC236}">
                <a16:creationId xmlns:a16="http://schemas.microsoft.com/office/drawing/2014/main" id="{6F2EC5E8-BD78-3778-81CD-D0E096EBE2FE}"/>
              </a:ext>
            </a:extLst>
          </p:cNvPr>
          <p:cNvSpPr txBox="1"/>
          <p:nvPr/>
        </p:nvSpPr>
        <p:spPr>
          <a:xfrm>
            <a:off x="1089838" y="5615076"/>
            <a:ext cx="9218428" cy="646331"/>
          </a:xfrm>
          <a:prstGeom prst="rect">
            <a:avLst/>
          </a:prstGeom>
          <a:noFill/>
        </p:spPr>
        <p:txBody>
          <a:bodyPr wrap="square" rtlCol="0">
            <a:spAutoFit/>
          </a:bodyPr>
          <a:lstStyle/>
          <a:p>
            <a:r>
              <a:rPr lang="en-US" altLang="zh-CN" b="0" i="0" dirty="0">
                <a:effectLst/>
                <a:latin typeface="Arial" panose="020B0604020202020204" pitchFamily="34" charset="0"/>
                <a:cs typeface="Arial" panose="020B0604020202020204" pitchFamily="34" charset="0"/>
              </a:rPr>
              <a:t>The phase transition (if so) is expected to occur either at densities below the central density of the least massive neutron stars, or near the center of the most massive ones.</a:t>
            </a:r>
            <a:endParaRPr lang="en-US" altLang="zh-CN" dirty="0">
              <a:latin typeface="Arial" panose="020B0604020202020204" pitchFamily="34" charset="0"/>
              <a:cs typeface="Arial" panose="020B0604020202020204" pitchFamily="34" charset="0"/>
            </a:endParaRPr>
          </a:p>
        </p:txBody>
      </p:sp>
      <p:sp>
        <p:nvSpPr>
          <p:cNvPr id="9" name="矩形 8">
            <a:extLst>
              <a:ext uri="{FF2B5EF4-FFF2-40B4-BE49-F238E27FC236}">
                <a16:creationId xmlns:a16="http://schemas.microsoft.com/office/drawing/2014/main" id="{0C41F8A4-A6A1-3E6B-AD9E-AFF854E5BF13}"/>
              </a:ext>
            </a:extLst>
          </p:cNvPr>
          <p:cNvSpPr/>
          <p:nvPr/>
        </p:nvSpPr>
        <p:spPr>
          <a:xfrm>
            <a:off x="1355651" y="4699590"/>
            <a:ext cx="611372" cy="68048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a:extLst>
              <a:ext uri="{FF2B5EF4-FFF2-40B4-BE49-F238E27FC236}">
                <a16:creationId xmlns:a16="http://schemas.microsoft.com/office/drawing/2014/main" id="{31C512A3-D724-5CC2-F076-2201A2E39308}"/>
              </a:ext>
            </a:extLst>
          </p:cNvPr>
          <p:cNvSpPr txBox="1"/>
          <p:nvPr/>
        </p:nvSpPr>
        <p:spPr>
          <a:xfrm>
            <a:off x="1531090" y="6162615"/>
            <a:ext cx="9218428" cy="369332"/>
          </a:xfrm>
          <a:prstGeom prst="rect">
            <a:avLst/>
          </a:prstGeom>
          <a:noFill/>
        </p:spPr>
        <p:txBody>
          <a:bodyPr wrap="square" rtlCol="0">
            <a:spAutoFit/>
          </a:bodyPr>
          <a:lstStyle/>
          <a:p>
            <a:pPr algn="ctr"/>
            <a:r>
              <a:rPr lang="en-US" altLang="zh-CN" dirty="0">
                <a:latin typeface="Times New Roman" panose="02020603050405020304" pitchFamily="18" charset="0"/>
                <a:cs typeface="Times New Roman" panose="02020603050405020304" pitchFamily="18" charset="0"/>
              </a:rPr>
              <a:t>Tang, Huang, Fan PRD (2025)</a:t>
            </a:r>
            <a:endParaRPr lang="zh-CN" alt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8191444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a:extLst>
              <a:ext uri="{FF2B5EF4-FFF2-40B4-BE49-F238E27FC236}">
                <a16:creationId xmlns:a16="http://schemas.microsoft.com/office/drawing/2014/main" id="{BC2999F0-75FB-31B9-4781-A8BDA3C5DDB3}"/>
              </a:ext>
            </a:extLst>
          </p:cNvPr>
          <p:cNvCxnSpPr>
            <a:cxnSpLocks/>
          </p:cNvCxnSpPr>
          <p:nvPr/>
        </p:nvCxnSpPr>
        <p:spPr>
          <a:xfrm>
            <a:off x="103121" y="695383"/>
            <a:ext cx="11985758" cy="0"/>
          </a:xfrm>
          <a:prstGeom prst="line">
            <a:avLst/>
          </a:prstGeom>
          <a:ln/>
        </p:spPr>
        <p:style>
          <a:lnRef idx="3">
            <a:schemeClr val="dk1"/>
          </a:lnRef>
          <a:fillRef idx="0">
            <a:schemeClr val="dk1"/>
          </a:fillRef>
          <a:effectRef idx="2">
            <a:schemeClr val="dk1"/>
          </a:effectRef>
          <a:fontRef idx="minor">
            <a:schemeClr val="tx1"/>
          </a:fontRef>
        </p:style>
      </p:cxnSp>
      <p:sp>
        <p:nvSpPr>
          <p:cNvPr id="3" name="文本框 2">
            <a:extLst>
              <a:ext uri="{FF2B5EF4-FFF2-40B4-BE49-F238E27FC236}">
                <a16:creationId xmlns:a16="http://schemas.microsoft.com/office/drawing/2014/main" id="{294B6C9D-C72F-FF37-5E9C-6A04DF837A1C}"/>
              </a:ext>
            </a:extLst>
          </p:cNvPr>
          <p:cNvSpPr txBox="1"/>
          <p:nvPr/>
        </p:nvSpPr>
        <p:spPr>
          <a:xfrm>
            <a:off x="103120" y="76824"/>
            <a:ext cx="5048353" cy="584775"/>
          </a:xfrm>
          <a:prstGeom prst="rect">
            <a:avLst/>
          </a:prstGeom>
          <a:noFill/>
        </p:spPr>
        <p:txBody>
          <a:bodyPr wrap="square" rtlCol="0">
            <a:spAutoFit/>
          </a:bodyPr>
          <a:lstStyle/>
          <a:p>
            <a:r>
              <a:rPr lang="en-US" altLang="zh-CN" sz="3200" b="1" dirty="0">
                <a:cs typeface="Times New Roman" panose="02020603050405020304" pitchFamily="18" charset="0"/>
              </a:rPr>
              <a:t>Neutron-quark star</a:t>
            </a:r>
            <a:endParaRPr lang="zh-CN" altLang="en-US" sz="3200" b="1" dirty="0">
              <a:cs typeface="Times New Roman" panose="02020603050405020304" pitchFamily="18" charset="0"/>
            </a:endParaRPr>
          </a:p>
        </p:txBody>
      </p:sp>
      <p:pic>
        <p:nvPicPr>
          <p:cNvPr id="6" name="图片 5">
            <a:extLst>
              <a:ext uri="{FF2B5EF4-FFF2-40B4-BE49-F238E27FC236}">
                <a16:creationId xmlns:a16="http://schemas.microsoft.com/office/drawing/2014/main" id="{A3823657-9AAC-FDD8-07EB-47041717A330}"/>
              </a:ext>
            </a:extLst>
          </p:cNvPr>
          <p:cNvPicPr>
            <a:picLocks noChangeAspect="1"/>
          </p:cNvPicPr>
          <p:nvPr/>
        </p:nvPicPr>
        <p:blipFill>
          <a:blip r:embed="rId2"/>
          <a:stretch>
            <a:fillRect/>
          </a:stretch>
        </p:blipFill>
        <p:spPr>
          <a:xfrm>
            <a:off x="7623286" y="989531"/>
            <a:ext cx="4008733" cy="5469747"/>
          </a:xfrm>
          <a:prstGeom prst="rect">
            <a:avLst/>
          </a:prstGeom>
        </p:spPr>
      </p:pic>
      <p:sp>
        <p:nvSpPr>
          <p:cNvPr id="7" name="矩形 6">
            <a:extLst>
              <a:ext uri="{FF2B5EF4-FFF2-40B4-BE49-F238E27FC236}">
                <a16:creationId xmlns:a16="http://schemas.microsoft.com/office/drawing/2014/main" id="{DB8183DB-3EFC-FB82-2173-E7CB90E413D4}"/>
              </a:ext>
            </a:extLst>
          </p:cNvPr>
          <p:cNvSpPr/>
          <p:nvPr/>
        </p:nvSpPr>
        <p:spPr>
          <a:xfrm>
            <a:off x="8155172" y="3003698"/>
            <a:ext cx="3125972" cy="951614"/>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sp>
        <p:nvSpPr>
          <p:cNvPr id="9" name="文本框 8">
            <a:extLst>
              <a:ext uri="{FF2B5EF4-FFF2-40B4-BE49-F238E27FC236}">
                <a16:creationId xmlns:a16="http://schemas.microsoft.com/office/drawing/2014/main" id="{C9E5297F-A6EE-2A34-91F6-920821C64740}"/>
              </a:ext>
            </a:extLst>
          </p:cNvPr>
          <p:cNvSpPr txBox="1"/>
          <p:nvPr/>
        </p:nvSpPr>
        <p:spPr>
          <a:xfrm>
            <a:off x="451884" y="1047307"/>
            <a:ext cx="7171402" cy="5355312"/>
          </a:xfrm>
          <a:prstGeom prst="rect">
            <a:avLst/>
          </a:prstGeom>
          <a:noFill/>
        </p:spPr>
        <p:txBody>
          <a:bodyPr wrap="square" rtlCol="0">
            <a:spAutoFit/>
          </a:bodyPr>
          <a:lstStyle/>
          <a:p>
            <a:pPr algn="just"/>
            <a:endParaRPr lang="en-US" altLang="zh-CN" sz="1800" b="0" dirty="0">
              <a:effectLst/>
              <a:latin typeface="Times New Roman" panose="02020603050405020304" pitchFamily="18" charset="0"/>
              <a:cs typeface="Times New Roman" panose="02020603050405020304" pitchFamily="18" charset="0"/>
            </a:endParaRPr>
          </a:p>
          <a:p>
            <a:pPr algn="just"/>
            <a:endParaRPr lang="en-US" altLang="zh-CN" dirty="0">
              <a:latin typeface="Times New Roman" panose="02020603050405020304" pitchFamily="18" charset="0"/>
              <a:cs typeface="Times New Roman" panose="02020603050405020304" pitchFamily="18" charset="0"/>
            </a:endParaRPr>
          </a:p>
          <a:p>
            <a:pPr algn="just"/>
            <a:endParaRPr lang="en-US" altLang="zh-CN" dirty="0">
              <a:latin typeface="Times New Roman" panose="02020603050405020304" pitchFamily="18" charset="0"/>
              <a:cs typeface="Times New Roman" panose="02020603050405020304" pitchFamily="18" charset="0"/>
            </a:endParaRPr>
          </a:p>
          <a:p>
            <a:pPr algn="just"/>
            <a:endParaRPr lang="en-US" altLang="zh-CN" dirty="0">
              <a:latin typeface="Times New Roman" panose="02020603050405020304" pitchFamily="18" charset="0"/>
              <a:cs typeface="Times New Roman" panose="02020603050405020304" pitchFamily="18" charset="0"/>
            </a:endParaRPr>
          </a:p>
          <a:p>
            <a:pPr algn="just"/>
            <a:endParaRPr lang="en-US" altLang="zh-CN" dirty="0">
              <a:latin typeface="Times New Roman" panose="02020603050405020304" pitchFamily="18" charset="0"/>
              <a:cs typeface="Times New Roman" panose="02020603050405020304" pitchFamily="18" charset="0"/>
            </a:endParaRPr>
          </a:p>
          <a:p>
            <a:pPr algn="just"/>
            <a:endParaRPr lang="en-US" altLang="zh-CN" dirty="0">
              <a:latin typeface="Times New Roman" panose="02020603050405020304" pitchFamily="18" charset="0"/>
              <a:cs typeface="Times New Roman" panose="02020603050405020304" pitchFamily="18" charset="0"/>
            </a:endParaRPr>
          </a:p>
          <a:p>
            <a:pPr algn="just"/>
            <a:endParaRPr lang="en-US" altLang="zh-CN" dirty="0">
              <a:latin typeface="Times New Roman" panose="02020603050405020304" pitchFamily="18" charset="0"/>
              <a:cs typeface="Times New Roman" panose="02020603050405020304" pitchFamily="18" charset="0"/>
            </a:endParaRPr>
          </a:p>
          <a:p>
            <a:pPr algn="just"/>
            <a:endParaRPr lang="en-US" altLang="zh-CN" dirty="0">
              <a:latin typeface="Times New Roman" panose="02020603050405020304" pitchFamily="18" charset="0"/>
              <a:cs typeface="Times New Roman" panose="02020603050405020304" pitchFamily="18" charset="0"/>
            </a:endParaRPr>
          </a:p>
          <a:p>
            <a:pPr algn="just"/>
            <a:endParaRPr lang="en-US" altLang="zh-CN" dirty="0">
              <a:latin typeface="Times New Roman" panose="02020603050405020304" pitchFamily="18" charset="0"/>
              <a:cs typeface="Times New Roman" panose="02020603050405020304" pitchFamily="18" charset="0"/>
            </a:endParaRPr>
          </a:p>
          <a:p>
            <a:pPr algn="just"/>
            <a:endParaRPr lang="en-US" altLang="zh-CN" dirty="0">
              <a:latin typeface="Times New Roman" panose="02020603050405020304" pitchFamily="18" charset="0"/>
              <a:cs typeface="Times New Roman" panose="02020603050405020304" pitchFamily="18" charset="0"/>
            </a:endParaRPr>
          </a:p>
          <a:p>
            <a:pPr algn="just"/>
            <a:endParaRPr lang="en-US" altLang="zh-CN" sz="1800" b="0" dirty="0">
              <a:effectLst/>
              <a:latin typeface="Times New Roman" panose="02020603050405020304" pitchFamily="18" charset="0"/>
              <a:cs typeface="Times New Roman" panose="02020603050405020304" pitchFamily="18" charset="0"/>
            </a:endParaRPr>
          </a:p>
          <a:p>
            <a:pPr algn="just"/>
            <a:r>
              <a:rPr lang="en-US" altLang="zh-CN" sz="1800" b="0" dirty="0">
                <a:effectLst/>
                <a:latin typeface="Arial" panose="020B0604020202020204" pitchFamily="34" charset="0"/>
                <a:cs typeface="Arial" panose="020B0604020202020204" pitchFamily="34" charset="0"/>
              </a:rPr>
              <a:t>Observationally confirming quark degrees of freedom in stable NSs usually requires signaling a transition from conventional hadronic stars to hybrid stars with quark cores. In other words, the scenarios where quarks are </a:t>
            </a:r>
            <a:r>
              <a:rPr lang="en-US" altLang="zh-CN" sz="1800" b="0" dirty="0">
                <a:solidFill>
                  <a:srgbClr val="00B0F0"/>
                </a:solidFill>
                <a:effectLst/>
                <a:latin typeface="Arial" panose="020B0604020202020204" pitchFamily="34" charset="0"/>
                <a:cs typeface="Arial" panose="020B0604020202020204" pitchFamily="34" charset="0"/>
              </a:rPr>
              <a:t>always</a:t>
            </a:r>
            <a:r>
              <a:rPr lang="en-US" altLang="zh-CN" sz="1800" b="0" dirty="0">
                <a:effectLst/>
                <a:latin typeface="Arial" panose="020B0604020202020204" pitchFamily="34" charset="0"/>
                <a:cs typeface="Arial" panose="020B0604020202020204" pitchFamily="34" charset="0"/>
              </a:rPr>
              <a:t> or </a:t>
            </a:r>
            <a:r>
              <a:rPr lang="en-US" altLang="zh-CN" sz="1800" b="0" dirty="0">
                <a:solidFill>
                  <a:srgbClr val="00B0F0"/>
                </a:solidFill>
                <a:effectLst/>
                <a:latin typeface="Arial" panose="020B0604020202020204" pitchFamily="34" charset="0"/>
                <a:cs typeface="Arial" panose="020B0604020202020204" pitchFamily="34" charset="0"/>
              </a:rPr>
              <a:t>never</a:t>
            </a:r>
            <a:r>
              <a:rPr lang="en-US" altLang="zh-CN" sz="1800" b="0" dirty="0">
                <a:effectLst/>
                <a:latin typeface="Arial" panose="020B0604020202020204" pitchFamily="34" charset="0"/>
                <a:cs typeface="Arial" panose="020B0604020202020204" pitchFamily="34" charset="0"/>
              </a:rPr>
              <a:t> present in NSs cannot be distinguished with observations of stars in equilibrium.</a:t>
            </a:r>
          </a:p>
          <a:p>
            <a:pPr algn="just"/>
            <a:endParaRPr lang="en-US" altLang="zh-CN" dirty="0">
              <a:latin typeface="Arial" panose="020B0604020202020204" pitchFamily="34" charset="0"/>
              <a:cs typeface="Arial" panose="020B0604020202020204" pitchFamily="34" charset="0"/>
            </a:endParaRPr>
          </a:p>
          <a:p>
            <a:pPr algn="just"/>
            <a:r>
              <a:rPr lang="en-US" altLang="zh-CN" dirty="0">
                <a:solidFill>
                  <a:srgbClr val="FF0000"/>
                </a:solidFill>
                <a:latin typeface="Arial" panose="020B0604020202020204" pitchFamily="34" charset="0"/>
                <a:cs typeface="Arial" panose="020B0604020202020204" pitchFamily="34" charset="0"/>
              </a:rPr>
              <a:t>Neutron-quark star</a:t>
            </a:r>
            <a:r>
              <a:rPr lang="en-US" altLang="zh-CN" dirty="0">
                <a:latin typeface="Arial" panose="020B0604020202020204" pitchFamily="34" charset="0"/>
                <a:cs typeface="Arial" panose="020B0604020202020204" pitchFamily="34" charset="0"/>
              </a:rPr>
              <a:t>: </a:t>
            </a:r>
            <a:r>
              <a:rPr lang="en-US" altLang="zh-CN" sz="1800" b="0" dirty="0">
                <a:solidFill>
                  <a:srgbClr val="000000"/>
                </a:solidFill>
                <a:effectLst/>
                <a:latin typeface="Arial" panose="020B0604020202020204" pitchFamily="34" charset="0"/>
                <a:cs typeface="Arial" panose="020B0604020202020204" pitchFamily="34" charset="0"/>
              </a:rPr>
              <a:t>quark effects emerge at masses below the lowest observed neutron-star mass</a:t>
            </a:r>
            <a:endParaRPr lang="en-US" altLang="zh-CN" dirty="0">
              <a:latin typeface="Arial" panose="020B0604020202020204" pitchFamily="34" charset="0"/>
              <a:cs typeface="Arial" panose="020B0604020202020204" pitchFamily="34" charset="0"/>
            </a:endParaRPr>
          </a:p>
        </p:txBody>
      </p:sp>
      <p:pic>
        <p:nvPicPr>
          <p:cNvPr id="4" name="图片 3">
            <a:extLst>
              <a:ext uri="{FF2B5EF4-FFF2-40B4-BE49-F238E27FC236}">
                <a16:creationId xmlns:a16="http://schemas.microsoft.com/office/drawing/2014/main" id="{7F74738E-1B20-E549-657F-BCA770710579}"/>
              </a:ext>
            </a:extLst>
          </p:cNvPr>
          <p:cNvPicPr>
            <a:picLocks noChangeAspect="1"/>
          </p:cNvPicPr>
          <p:nvPr/>
        </p:nvPicPr>
        <p:blipFill>
          <a:blip r:embed="rId3"/>
          <a:stretch>
            <a:fillRect/>
          </a:stretch>
        </p:blipFill>
        <p:spPr>
          <a:xfrm>
            <a:off x="103120" y="1274479"/>
            <a:ext cx="7717787" cy="2377804"/>
          </a:xfrm>
          <a:prstGeom prst="rect">
            <a:avLst/>
          </a:prstGeom>
        </p:spPr>
      </p:pic>
    </p:spTree>
    <p:extLst>
      <p:ext uri="{BB962C8B-B14F-4D97-AF65-F5344CB8AC3E}">
        <p14:creationId xmlns:p14="http://schemas.microsoft.com/office/powerpoint/2010/main" val="16117226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circle(in)">
                                      <p:cBhvr>
                                        <p:cTn id="12"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a:extLst>
              <a:ext uri="{FF2B5EF4-FFF2-40B4-BE49-F238E27FC236}">
                <a16:creationId xmlns:a16="http://schemas.microsoft.com/office/drawing/2014/main" id="{BC2999F0-75FB-31B9-4781-A8BDA3C5DDB3}"/>
              </a:ext>
            </a:extLst>
          </p:cNvPr>
          <p:cNvCxnSpPr>
            <a:cxnSpLocks/>
          </p:cNvCxnSpPr>
          <p:nvPr/>
        </p:nvCxnSpPr>
        <p:spPr>
          <a:xfrm>
            <a:off x="103121" y="695383"/>
            <a:ext cx="11985758" cy="0"/>
          </a:xfrm>
          <a:prstGeom prst="line">
            <a:avLst/>
          </a:prstGeom>
          <a:ln/>
        </p:spPr>
        <p:style>
          <a:lnRef idx="3">
            <a:schemeClr val="dk1"/>
          </a:lnRef>
          <a:fillRef idx="0">
            <a:schemeClr val="dk1"/>
          </a:fillRef>
          <a:effectRef idx="2">
            <a:schemeClr val="dk1"/>
          </a:effectRef>
          <a:fontRef idx="minor">
            <a:schemeClr val="tx1"/>
          </a:fontRef>
        </p:style>
      </p:cxnSp>
      <p:sp>
        <p:nvSpPr>
          <p:cNvPr id="3" name="文本框 2">
            <a:extLst>
              <a:ext uri="{FF2B5EF4-FFF2-40B4-BE49-F238E27FC236}">
                <a16:creationId xmlns:a16="http://schemas.microsoft.com/office/drawing/2014/main" id="{294B6C9D-C72F-FF37-5E9C-6A04DF837A1C}"/>
              </a:ext>
            </a:extLst>
          </p:cNvPr>
          <p:cNvSpPr txBox="1"/>
          <p:nvPr/>
        </p:nvSpPr>
        <p:spPr>
          <a:xfrm>
            <a:off x="103120" y="76824"/>
            <a:ext cx="3830927" cy="584775"/>
          </a:xfrm>
          <a:prstGeom prst="rect">
            <a:avLst/>
          </a:prstGeom>
          <a:noFill/>
        </p:spPr>
        <p:txBody>
          <a:bodyPr wrap="square" rtlCol="0">
            <a:spAutoFit/>
          </a:bodyPr>
          <a:lstStyle/>
          <a:p>
            <a:r>
              <a:rPr lang="en-US" altLang="zh-CN" sz="3200" b="1" dirty="0">
                <a:cs typeface="Times New Roman" panose="02020603050405020304" pitchFamily="18" charset="0"/>
              </a:rPr>
              <a:t>Neutron-quark star</a:t>
            </a:r>
            <a:endParaRPr lang="zh-CN" altLang="en-US" sz="3200" b="1" dirty="0">
              <a:cs typeface="Times New Roman" panose="02020603050405020304" pitchFamily="18" charset="0"/>
            </a:endParaRPr>
          </a:p>
        </p:txBody>
      </p:sp>
      <p:pic>
        <p:nvPicPr>
          <p:cNvPr id="7" name="图片 6">
            <a:extLst>
              <a:ext uri="{FF2B5EF4-FFF2-40B4-BE49-F238E27FC236}">
                <a16:creationId xmlns:a16="http://schemas.microsoft.com/office/drawing/2014/main" id="{0F025E4C-2BC5-52F4-E459-A6C2010E673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65204" y="1732535"/>
            <a:ext cx="5066414" cy="2377796"/>
          </a:xfrm>
          <a:prstGeom prst="rect">
            <a:avLst/>
          </a:prstGeom>
        </p:spPr>
      </p:pic>
      <p:cxnSp>
        <p:nvCxnSpPr>
          <p:cNvPr id="11" name="直接箭头连接符 10">
            <a:extLst>
              <a:ext uri="{FF2B5EF4-FFF2-40B4-BE49-F238E27FC236}">
                <a16:creationId xmlns:a16="http://schemas.microsoft.com/office/drawing/2014/main" id="{85E7ACA1-E632-D8EC-1422-3D3985DB2CF7}"/>
              </a:ext>
            </a:extLst>
          </p:cNvPr>
          <p:cNvCxnSpPr/>
          <p:nvPr/>
        </p:nvCxnSpPr>
        <p:spPr>
          <a:xfrm>
            <a:off x="635295" y="4332767"/>
            <a:ext cx="10526233" cy="0"/>
          </a:xfrm>
          <a:prstGeom prst="straightConnector1">
            <a:avLst/>
          </a:prstGeom>
          <a:ln w="28575">
            <a:solidFill>
              <a:schemeClr val="tx1"/>
            </a:solidFill>
            <a:tailEnd type="triangle"/>
          </a:ln>
        </p:spPr>
        <p:style>
          <a:lnRef idx="1">
            <a:schemeClr val="dk1"/>
          </a:lnRef>
          <a:fillRef idx="0">
            <a:schemeClr val="dk1"/>
          </a:fillRef>
          <a:effectRef idx="0">
            <a:schemeClr val="dk1"/>
          </a:effectRef>
          <a:fontRef idx="minor">
            <a:schemeClr val="tx1"/>
          </a:fontRef>
        </p:style>
      </p:cxnSp>
      <p:sp>
        <p:nvSpPr>
          <p:cNvPr id="12" name="文本框 11">
            <a:extLst>
              <a:ext uri="{FF2B5EF4-FFF2-40B4-BE49-F238E27FC236}">
                <a16:creationId xmlns:a16="http://schemas.microsoft.com/office/drawing/2014/main" id="{99EAD6E7-BA6F-55FB-A431-1088B6723271}"/>
              </a:ext>
            </a:extLst>
          </p:cNvPr>
          <p:cNvSpPr txBox="1"/>
          <p:nvPr/>
        </p:nvSpPr>
        <p:spPr>
          <a:xfrm>
            <a:off x="10919636" y="4470992"/>
            <a:ext cx="1041991" cy="372136"/>
          </a:xfrm>
          <a:prstGeom prst="rect">
            <a:avLst/>
          </a:prstGeom>
          <a:noFill/>
        </p:spPr>
        <p:txBody>
          <a:bodyPr wrap="square" rtlCol="0">
            <a:spAutoFit/>
          </a:bodyPr>
          <a:lstStyle/>
          <a:p>
            <a:pPr algn="ctr"/>
            <a:r>
              <a:rPr lang="en-US" altLang="zh-CN" dirty="0">
                <a:latin typeface="Arial" panose="020B0604020202020204" pitchFamily="34" charset="0"/>
                <a:cs typeface="Arial" panose="020B0604020202020204" pitchFamily="34" charset="0"/>
              </a:rPr>
              <a:t>Mass</a:t>
            </a:r>
            <a:endParaRPr lang="zh-CN" altLang="en-US" dirty="0">
              <a:latin typeface="Arial" panose="020B0604020202020204" pitchFamily="34" charset="0"/>
              <a:cs typeface="Arial" panose="020B0604020202020204" pitchFamily="34" charset="0"/>
            </a:endParaRPr>
          </a:p>
        </p:txBody>
      </p:sp>
      <p:pic>
        <p:nvPicPr>
          <p:cNvPr id="14" name="图片 13">
            <a:extLst>
              <a:ext uri="{FF2B5EF4-FFF2-40B4-BE49-F238E27FC236}">
                <a16:creationId xmlns:a16="http://schemas.microsoft.com/office/drawing/2014/main" id="{A70EB493-468C-B058-52FA-82DD407B35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56578"/>
            <a:ext cx="3249795" cy="1826609"/>
          </a:xfrm>
          <a:prstGeom prst="rect">
            <a:avLst/>
          </a:prstGeom>
        </p:spPr>
      </p:pic>
      <p:sp>
        <p:nvSpPr>
          <p:cNvPr id="15" name="文本框 14">
            <a:extLst>
              <a:ext uri="{FF2B5EF4-FFF2-40B4-BE49-F238E27FC236}">
                <a16:creationId xmlns:a16="http://schemas.microsoft.com/office/drawing/2014/main" id="{F92E5139-CCA0-6877-B838-EFB08FC0FBC0}"/>
              </a:ext>
            </a:extLst>
          </p:cNvPr>
          <p:cNvSpPr txBox="1"/>
          <p:nvPr/>
        </p:nvSpPr>
        <p:spPr>
          <a:xfrm>
            <a:off x="398722" y="810842"/>
            <a:ext cx="1371600" cy="369332"/>
          </a:xfrm>
          <a:prstGeom prst="rect">
            <a:avLst/>
          </a:prstGeom>
          <a:noFill/>
        </p:spPr>
        <p:txBody>
          <a:bodyPr wrap="square" rtlCol="0">
            <a:spAutoFit/>
          </a:bodyPr>
          <a:lstStyle/>
          <a:p>
            <a:r>
              <a:rPr lang="en-US" altLang="zh-CN" dirty="0">
                <a:latin typeface="Arial" panose="020B0604020202020204" pitchFamily="34" charset="0"/>
                <a:cs typeface="Arial" panose="020B0604020202020204" pitchFamily="34" charset="0"/>
              </a:rPr>
              <a:t>QHC-stiff</a:t>
            </a:r>
            <a:endParaRPr lang="zh-CN" altLang="en-US" dirty="0">
              <a:latin typeface="Arial" panose="020B0604020202020204" pitchFamily="34" charset="0"/>
              <a:cs typeface="Arial" panose="020B0604020202020204" pitchFamily="34" charset="0"/>
            </a:endParaRPr>
          </a:p>
        </p:txBody>
      </p:sp>
      <p:cxnSp>
        <p:nvCxnSpPr>
          <p:cNvPr id="17" name="直接箭头连接符 16">
            <a:extLst>
              <a:ext uri="{FF2B5EF4-FFF2-40B4-BE49-F238E27FC236}">
                <a16:creationId xmlns:a16="http://schemas.microsoft.com/office/drawing/2014/main" id="{0C52B432-AA86-0158-8BE8-BE2130D4C5B1}"/>
              </a:ext>
            </a:extLst>
          </p:cNvPr>
          <p:cNvCxnSpPr/>
          <p:nvPr/>
        </p:nvCxnSpPr>
        <p:spPr>
          <a:xfrm flipH="1" flipV="1">
            <a:off x="829340" y="1132367"/>
            <a:ext cx="345558" cy="17543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9" name="直接箭头连接符 18">
            <a:extLst>
              <a:ext uri="{FF2B5EF4-FFF2-40B4-BE49-F238E27FC236}">
                <a16:creationId xmlns:a16="http://schemas.microsoft.com/office/drawing/2014/main" id="{EB8BFFDB-D9C5-BF05-1EE0-AD102C4B022F}"/>
              </a:ext>
            </a:extLst>
          </p:cNvPr>
          <p:cNvCxnSpPr>
            <a:cxnSpLocks/>
          </p:cNvCxnSpPr>
          <p:nvPr/>
        </p:nvCxnSpPr>
        <p:spPr>
          <a:xfrm>
            <a:off x="1763400" y="1732535"/>
            <a:ext cx="255183" cy="28227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1" name="文本框 20">
            <a:extLst>
              <a:ext uri="{FF2B5EF4-FFF2-40B4-BE49-F238E27FC236}">
                <a16:creationId xmlns:a16="http://schemas.microsoft.com/office/drawing/2014/main" id="{84CBFFCB-A2D3-D6EF-96E7-FBDA29729735}"/>
              </a:ext>
            </a:extLst>
          </p:cNvPr>
          <p:cNvSpPr txBox="1"/>
          <p:nvPr/>
        </p:nvSpPr>
        <p:spPr>
          <a:xfrm>
            <a:off x="1993604" y="1949445"/>
            <a:ext cx="1169582" cy="369332"/>
          </a:xfrm>
          <a:prstGeom prst="rect">
            <a:avLst/>
          </a:prstGeom>
          <a:noFill/>
        </p:spPr>
        <p:txBody>
          <a:bodyPr wrap="square" rtlCol="0">
            <a:spAutoFit/>
          </a:bodyPr>
          <a:lstStyle/>
          <a:p>
            <a:r>
              <a:rPr lang="en-US" altLang="zh-CN" dirty="0">
                <a:latin typeface="Arial" panose="020B0604020202020204" pitchFamily="34" charset="0"/>
                <a:cs typeface="Arial" panose="020B0604020202020204" pitchFamily="34" charset="0"/>
              </a:rPr>
              <a:t>QHC-soft</a:t>
            </a:r>
            <a:endParaRPr lang="zh-CN" altLang="en-US" dirty="0">
              <a:latin typeface="Arial" panose="020B0604020202020204" pitchFamily="34" charset="0"/>
              <a:cs typeface="Arial" panose="020B0604020202020204" pitchFamily="34" charset="0"/>
            </a:endParaRPr>
          </a:p>
        </p:txBody>
      </p:sp>
      <p:cxnSp>
        <p:nvCxnSpPr>
          <p:cNvPr id="22" name="直接箭头连接符 21">
            <a:extLst>
              <a:ext uri="{FF2B5EF4-FFF2-40B4-BE49-F238E27FC236}">
                <a16:creationId xmlns:a16="http://schemas.microsoft.com/office/drawing/2014/main" id="{5BE4C15F-F36F-E968-BE3E-71E982F03590}"/>
              </a:ext>
            </a:extLst>
          </p:cNvPr>
          <p:cNvCxnSpPr/>
          <p:nvPr/>
        </p:nvCxnSpPr>
        <p:spPr>
          <a:xfrm>
            <a:off x="635295" y="5585637"/>
            <a:ext cx="10526233" cy="0"/>
          </a:xfrm>
          <a:prstGeom prst="straightConnector1">
            <a:avLst/>
          </a:prstGeom>
          <a:ln w="28575">
            <a:solidFill>
              <a:schemeClr val="tx1"/>
            </a:solidFill>
            <a:tailEnd type="triangle"/>
          </a:ln>
        </p:spPr>
        <p:style>
          <a:lnRef idx="1">
            <a:schemeClr val="dk1"/>
          </a:lnRef>
          <a:fillRef idx="0">
            <a:schemeClr val="dk1"/>
          </a:fillRef>
          <a:effectRef idx="0">
            <a:schemeClr val="dk1"/>
          </a:effectRef>
          <a:fontRef idx="minor">
            <a:schemeClr val="tx1"/>
          </a:fontRef>
        </p:style>
      </p:cxnSp>
      <p:sp>
        <p:nvSpPr>
          <p:cNvPr id="23" name="文本框 22">
            <a:extLst>
              <a:ext uri="{FF2B5EF4-FFF2-40B4-BE49-F238E27FC236}">
                <a16:creationId xmlns:a16="http://schemas.microsoft.com/office/drawing/2014/main" id="{128C74CB-6739-E226-E08A-CAA3F99B8569}"/>
              </a:ext>
            </a:extLst>
          </p:cNvPr>
          <p:cNvSpPr txBox="1"/>
          <p:nvPr/>
        </p:nvSpPr>
        <p:spPr>
          <a:xfrm>
            <a:off x="10919637" y="5927651"/>
            <a:ext cx="1127052" cy="369332"/>
          </a:xfrm>
          <a:prstGeom prst="rect">
            <a:avLst/>
          </a:prstGeom>
          <a:noFill/>
        </p:spPr>
        <p:txBody>
          <a:bodyPr wrap="square" rtlCol="0">
            <a:spAutoFit/>
          </a:bodyPr>
          <a:lstStyle/>
          <a:p>
            <a:pPr algn="ctr"/>
            <a:r>
              <a:rPr lang="en-US" altLang="zh-CN" dirty="0">
                <a:latin typeface="Arial" panose="020B0604020202020204" pitchFamily="34" charset="0"/>
                <a:cs typeface="Arial" panose="020B0604020202020204" pitchFamily="34" charset="0"/>
              </a:rPr>
              <a:t>Lifetime</a:t>
            </a:r>
            <a:endParaRPr lang="zh-CN" altLang="en-US" dirty="0">
              <a:latin typeface="Arial" panose="020B0604020202020204" pitchFamily="34" charset="0"/>
              <a:cs typeface="Arial" panose="020B0604020202020204" pitchFamily="34" charset="0"/>
            </a:endParaRPr>
          </a:p>
        </p:txBody>
      </p:sp>
      <p:cxnSp>
        <p:nvCxnSpPr>
          <p:cNvPr id="25" name="直接箭头连接符 24">
            <a:extLst>
              <a:ext uri="{FF2B5EF4-FFF2-40B4-BE49-F238E27FC236}">
                <a16:creationId xmlns:a16="http://schemas.microsoft.com/office/drawing/2014/main" id="{68F26493-26D5-24EE-8167-8BD1C41B8B39}"/>
              </a:ext>
            </a:extLst>
          </p:cNvPr>
          <p:cNvCxnSpPr/>
          <p:nvPr/>
        </p:nvCxnSpPr>
        <p:spPr>
          <a:xfrm flipV="1">
            <a:off x="5023884" y="1568302"/>
            <a:ext cx="122274" cy="85060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6" name="文本框 25">
            <a:extLst>
              <a:ext uri="{FF2B5EF4-FFF2-40B4-BE49-F238E27FC236}">
                <a16:creationId xmlns:a16="http://schemas.microsoft.com/office/drawing/2014/main" id="{5E75F517-0620-9744-33BD-B9949E035F38}"/>
              </a:ext>
            </a:extLst>
          </p:cNvPr>
          <p:cNvSpPr txBox="1"/>
          <p:nvPr/>
        </p:nvSpPr>
        <p:spPr>
          <a:xfrm>
            <a:off x="4476307" y="1183716"/>
            <a:ext cx="1908544" cy="369332"/>
          </a:xfrm>
          <a:prstGeom prst="rect">
            <a:avLst/>
          </a:prstGeom>
          <a:noFill/>
        </p:spPr>
        <p:txBody>
          <a:bodyPr wrap="square" rtlCol="0">
            <a:spAutoFit/>
          </a:bodyPr>
          <a:lstStyle/>
          <a:p>
            <a:pPr algn="ctr"/>
            <a:r>
              <a:rPr lang="en-US" altLang="zh-CN" dirty="0">
                <a:latin typeface="Arial" panose="020B0604020202020204" pitchFamily="34" charset="0"/>
                <a:cs typeface="Arial" panose="020B0604020202020204" pitchFamily="34" charset="0"/>
              </a:rPr>
              <a:t>Crossover start</a:t>
            </a:r>
            <a:endParaRPr lang="zh-CN" altLang="en-US" dirty="0">
              <a:latin typeface="Arial" panose="020B0604020202020204" pitchFamily="34" charset="0"/>
              <a:cs typeface="Arial" panose="020B0604020202020204" pitchFamily="34" charset="0"/>
            </a:endParaRPr>
          </a:p>
        </p:txBody>
      </p:sp>
      <p:cxnSp>
        <p:nvCxnSpPr>
          <p:cNvPr id="27" name="直接箭头连接符 26">
            <a:extLst>
              <a:ext uri="{FF2B5EF4-FFF2-40B4-BE49-F238E27FC236}">
                <a16:creationId xmlns:a16="http://schemas.microsoft.com/office/drawing/2014/main" id="{367EDF54-8FCC-B8EA-CD77-A18C32C9E691}"/>
              </a:ext>
            </a:extLst>
          </p:cNvPr>
          <p:cNvCxnSpPr>
            <a:cxnSpLocks/>
          </p:cNvCxnSpPr>
          <p:nvPr/>
        </p:nvCxnSpPr>
        <p:spPr>
          <a:xfrm flipH="1" flipV="1">
            <a:off x="4657060" y="2583098"/>
            <a:ext cx="108872" cy="18123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30" name="文本框 29">
            <a:extLst>
              <a:ext uri="{FF2B5EF4-FFF2-40B4-BE49-F238E27FC236}">
                <a16:creationId xmlns:a16="http://schemas.microsoft.com/office/drawing/2014/main" id="{17793394-DA53-422F-4285-ACE18F6B498E}"/>
              </a:ext>
            </a:extLst>
          </p:cNvPr>
          <p:cNvSpPr txBox="1"/>
          <p:nvPr/>
        </p:nvSpPr>
        <p:spPr>
          <a:xfrm>
            <a:off x="3314089" y="2324620"/>
            <a:ext cx="1658679" cy="369332"/>
          </a:xfrm>
          <a:prstGeom prst="rect">
            <a:avLst/>
          </a:prstGeom>
          <a:noFill/>
        </p:spPr>
        <p:txBody>
          <a:bodyPr wrap="square" rtlCol="0">
            <a:spAutoFit/>
          </a:bodyPr>
          <a:lstStyle/>
          <a:p>
            <a:pPr algn="ctr"/>
            <a:r>
              <a:rPr lang="en-US" altLang="zh-CN" dirty="0">
                <a:latin typeface="Arial" panose="020B0604020202020204" pitchFamily="34" charset="0"/>
                <a:cs typeface="Arial" panose="020B0604020202020204" pitchFamily="34" charset="0"/>
              </a:rPr>
              <a:t>Deconfined</a:t>
            </a:r>
            <a:endParaRPr lang="zh-CN" altLang="en-US" dirty="0">
              <a:latin typeface="Arial" panose="020B0604020202020204" pitchFamily="34" charset="0"/>
              <a:cs typeface="Arial" panose="020B0604020202020204" pitchFamily="34" charset="0"/>
            </a:endParaRPr>
          </a:p>
        </p:txBody>
      </p:sp>
      <p:sp>
        <p:nvSpPr>
          <p:cNvPr id="31" name="文本框 30">
            <a:extLst>
              <a:ext uri="{FF2B5EF4-FFF2-40B4-BE49-F238E27FC236}">
                <a16:creationId xmlns:a16="http://schemas.microsoft.com/office/drawing/2014/main" id="{A07816D2-06D9-96D0-4896-F27889649236}"/>
              </a:ext>
            </a:extLst>
          </p:cNvPr>
          <p:cNvSpPr txBox="1"/>
          <p:nvPr/>
        </p:nvSpPr>
        <p:spPr>
          <a:xfrm>
            <a:off x="635295" y="4572000"/>
            <a:ext cx="10454463" cy="369332"/>
          </a:xfrm>
          <a:prstGeom prst="rect">
            <a:avLst/>
          </a:prstGeom>
          <a:noFill/>
        </p:spPr>
        <p:txBody>
          <a:bodyPr wrap="square" rtlCol="0">
            <a:spAutoFit/>
          </a:bodyPr>
          <a:lstStyle/>
          <a:p>
            <a:r>
              <a:rPr lang="en-US" altLang="zh-CN" dirty="0">
                <a:latin typeface="Arial" panose="020B0604020202020204" pitchFamily="34" charset="0"/>
                <a:cs typeface="Arial" panose="020B0604020202020204" pitchFamily="34" charset="0"/>
              </a:rPr>
              <a:t>M1.25  	            M1.375	          M1.48	           M1.55	    M1.60	             M1.65             M1.70</a:t>
            </a:r>
            <a:endParaRPr lang="zh-CN" altLang="en-US" dirty="0">
              <a:latin typeface="Arial" panose="020B0604020202020204" pitchFamily="34" charset="0"/>
              <a:cs typeface="Arial" panose="020B0604020202020204" pitchFamily="34" charset="0"/>
            </a:endParaRPr>
          </a:p>
        </p:txBody>
      </p:sp>
      <p:sp>
        <p:nvSpPr>
          <p:cNvPr id="32" name="文本框 31">
            <a:extLst>
              <a:ext uri="{FF2B5EF4-FFF2-40B4-BE49-F238E27FC236}">
                <a16:creationId xmlns:a16="http://schemas.microsoft.com/office/drawing/2014/main" id="{1FF694BB-C8A2-EFF7-F3FD-4AF49C7B4113}"/>
              </a:ext>
            </a:extLst>
          </p:cNvPr>
          <p:cNvSpPr txBox="1"/>
          <p:nvPr/>
        </p:nvSpPr>
        <p:spPr>
          <a:xfrm>
            <a:off x="944693" y="3676857"/>
            <a:ext cx="2392325" cy="646331"/>
          </a:xfrm>
          <a:prstGeom prst="rect">
            <a:avLst/>
          </a:prstGeom>
          <a:noFill/>
        </p:spPr>
        <p:txBody>
          <a:bodyPr wrap="square" rtlCol="0">
            <a:spAutoFit/>
          </a:bodyPr>
          <a:lstStyle/>
          <a:p>
            <a:pPr algn="ctr"/>
            <a:r>
              <a:rPr lang="en-US" altLang="zh-CN" dirty="0">
                <a:latin typeface="Arial" panose="020B0604020202020204" pitchFamily="34" charset="0"/>
                <a:cs typeface="Arial" panose="020B0604020202020204" pitchFamily="34" charset="0"/>
              </a:rPr>
              <a:t>Not fully Deconfined</a:t>
            </a:r>
            <a:endParaRPr lang="zh-CN" altLang="en-US" dirty="0">
              <a:latin typeface="Arial" panose="020B0604020202020204" pitchFamily="34" charset="0"/>
              <a:cs typeface="Arial" panose="020B0604020202020204" pitchFamily="34" charset="0"/>
            </a:endParaRPr>
          </a:p>
          <a:p>
            <a:pPr algn="ctr"/>
            <a:r>
              <a:rPr lang="en-US" altLang="zh-CN" dirty="0">
                <a:latin typeface="Times New Roman" panose="02020603050405020304" pitchFamily="18" charset="0"/>
                <a:cs typeface="Times New Roman" panose="02020603050405020304" pitchFamily="18" charset="0"/>
              </a:rPr>
              <a:t> </a:t>
            </a:r>
            <a:endParaRPr lang="zh-CN" altLang="en-US" dirty="0">
              <a:latin typeface="Times New Roman" panose="02020603050405020304" pitchFamily="18" charset="0"/>
              <a:cs typeface="Times New Roman" panose="02020603050405020304" pitchFamily="18" charset="0"/>
            </a:endParaRPr>
          </a:p>
        </p:txBody>
      </p:sp>
      <p:sp>
        <p:nvSpPr>
          <p:cNvPr id="35" name="文本框 34">
            <a:extLst>
              <a:ext uri="{FF2B5EF4-FFF2-40B4-BE49-F238E27FC236}">
                <a16:creationId xmlns:a16="http://schemas.microsoft.com/office/drawing/2014/main" id="{542B1BA3-F92A-8C8B-1B1D-A48B82EFBF52}"/>
              </a:ext>
            </a:extLst>
          </p:cNvPr>
          <p:cNvSpPr txBox="1"/>
          <p:nvPr/>
        </p:nvSpPr>
        <p:spPr>
          <a:xfrm>
            <a:off x="8656842" y="3709881"/>
            <a:ext cx="2392325" cy="646331"/>
          </a:xfrm>
          <a:prstGeom prst="rect">
            <a:avLst/>
          </a:prstGeom>
          <a:noFill/>
        </p:spPr>
        <p:txBody>
          <a:bodyPr wrap="square" rtlCol="0">
            <a:spAutoFit/>
          </a:bodyPr>
          <a:lstStyle/>
          <a:p>
            <a:pPr algn="ctr"/>
            <a:r>
              <a:rPr lang="en-US" altLang="zh-CN" dirty="0">
                <a:latin typeface="Arial" panose="020B0604020202020204" pitchFamily="34" charset="0"/>
                <a:cs typeface="Arial" panose="020B0604020202020204" pitchFamily="34" charset="0"/>
              </a:rPr>
              <a:t>No f2-mode GW</a:t>
            </a:r>
            <a:endParaRPr lang="zh-CN" altLang="en-US" dirty="0">
              <a:latin typeface="Arial" panose="020B0604020202020204" pitchFamily="34" charset="0"/>
              <a:cs typeface="Arial" panose="020B0604020202020204" pitchFamily="34" charset="0"/>
            </a:endParaRPr>
          </a:p>
          <a:p>
            <a:pPr algn="ctr"/>
            <a:r>
              <a:rPr lang="en-US" altLang="zh-CN" dirty="0">
                <a:latin typeface="Times New Roman" panose="02020603050405020304" pitchFamily="18" charset="0"/>
                <a:cs typeface="Times New Roman" panose="02020603050405020304" pitchFamily="18" charset="0"/>
              </a:rPr>
              <a:t> </a:t>
            </a:r>
            <a:endParaRPr lang="zh-CN" altLang="en-US" dirty="0">
              <a:latin typeface="Times New Roman" panose="02020603050405020304" pitchFamily="18" charset="0"/>
              <a:cs typeface="Times New Roman" panose="02020603050405020304" pitchFamily="18" charset="0"/>
            </a:endParaRPr>
          </a:p>
        </p:txBody>
      </p:sp>
      <p:sp>
        <p:nvSpPr>
          <p:cNvPr id="36" name="文本框 35">
            <a:extLst>
              <a:ext uri="{FF2B5EF4-FFF2-40B4-BE49-F238E27FC236}">
                <a16:creationId xmlns:a16="http://schemas.microsoft.com/office/drawing/2014/main" id="{CF49EF52-F59D-E2E3-A5BB-C746F8DF7A6B}"/>
              </a:ext>
            </a:extLst>
          </p:cNvPr>
          <p:cNvSpPr txBox="1"/>
          <p:nvPr/>
        </p:nvSpPr>
        <p:spPr>
          <a:xfrm>
            <a:off x="671179" y="5916756"/>
            <a:ext cx="10454463" cy="646331"/>
          </a:xfrm>
          <a:prstGeom prst="rect">
            <a:avLst/>
          </a:prstGeom>
          <a:noFill/>
        </p:spPr>
        <p:txBody>
          <a:bodyPr wrap="square" rtlCol="0">
            <a:spAutoFit/>
          </a:bodyPr>
          <a:lstStyle/>
          <a:p>
            <a:r>
              <a:rPr lang="en-US" altLang="zh-CN" dirty="0">
                <a:latin typeface="Arial" panose="020B0604020202020204" pitchFamily="34" charset="0"/>
                <a:cs typeface="Arial" panose="020B0604020202020204" pitchFamily="34" charset="0"/>
              </a:rPr>
              <a:t>&gt;20ms  	           &gt;20ms	          &gt;20ms	           &gt;20ms              2.0ms	            1.8ms               1.7ms</a:t>
            </a:r>
            <a:endParaRPr lang="zh-CN" altLang="en-US" dirty="0">
              <a:latin typeface="Arial" panose="020B0604020202020204" pitchFamily="34" charset="0"/>
              <a:cs typeface="Arial" panose="020B0604020202020204" pitchFamily="34" charset="0"/>
            </a:endParaRPr>
          </a:p>
        </p:txBody>
      </p:sp>
      <p:sp>
        <p:nvSpPr>
          <p:cNvPr id="4" name="矩形 3">
            <a:extLst>
              <a:ext uri="{FF2B5EF4-FFF2-40B4-BE49-F238E27FC236}">
                <a16:creationId xmlns:a16="http://schemas.microsoft.com/office/drawing/2014/main" id="{28425871-2524-439F-B6DF-AC010E5C970F}"/>
              </a:ext>
            </a:extLst>
          </p:cNvPr>
          <p:cNvSpPr/>
          <p:nvPr/>
        </p:nvSpPr>
        <p:spPr>
          <a:xfrm>
            <a:off x="5898410" y="5805692"/>
            <a:ext cx="2446818" cy="613249"/>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66156141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a:extLst>
              <a:ext uri="{FF2B5EF4-FFF2-40B4-BE49-F238E27FC236}">
                <a16:creationId xmlns:a16="http://schemas.microsoft.com/office/drawing/2014/main" id="{BC2999F0-75FB-31B9-4781-A8BDA3C5DDB3}"/>
              </a:ext>
            </a:extLst>
          </p:cNvPr>
          <p:cNvCxnSpPr>
            <a:cxnSpLocks/>
          </p:cNvCxnSpPr>
          <p:nvPr/>
        </p:nvCxnSpPr>
        <p:spPr>
          <a:xfrm>
            <a:off x="103121" y="695383"/>
            <a:ext cx="11985758" cy="0"/>
          </a:xfrm>
          <a:prstGeom prst="line">
            <a:avLst/>
          </a:prstGeom>
          <a:ln/>
        </p:spPr>
        <p:style>
          <a:lnRef idx="3">
            <a:schemeClr val="dk1"/>
          </a:lnRef>
          <a:fillRef idx="0">
            <a:schemeClr val="dk1"/>
          </a:fillRef>
          <a:effectRef idx="2">
            <a:schemeClr val="dk1"/>
          </a:effectRef>
          <a:fontRef idx="minor">
            <a:schemeClr val="tx1"/>
          </a:fontRef>
        </p:style>
      </p:cxnSp>
      <p:sp>
        <p:nvSpPr>
          <p:cNvPr id="3" name="文本框 2">
            <a:extLst>
              <a:ext uri="{FF2B5EF4-FFF2-40B4-BE49-F238E27FC236}">
                <a16:creationId xmlns:a16="http://schemas.microsoft.com/office/drawing/2014/main" id="{294B6C9D-C72F-FF37-5E9C-6A04DF837A1C}"/>
              </a:ext>
            </a:extLst>
          </p:cNvPr>
          <p:cNvSpPr txBox="1"/>
          <p:nvPr/>
        </p:nvSpPr>
        <p:spPr>
          <a:xfrm>
            <a:off x="103120" y="76824"/>
            <a:ext cx="5048353" cy="584775"/>
          </a:xfrm>
          <a:prstGeom prst="rect">
            <a:avLst/>
          </a:prstGeom>
          <a:noFill/>
        </p:spPr>
        <p:txBody>
          <a:bodyPr wrap="square" rtlCol="0">
            <a:spAutoFit/>
          </a:bodyPr>
          <a:lstStyle/>
          <a:p>
            <a:r>
              <a:rPr lang="en-US" altLang="zh-CN" sz="3200" b="1" dirty="0">
                <a:cs typeface="Times New Roman" panose="02020603050405020304" pitchFamily="18" charset="0"/>
              </a:rPr>
              <a:t>Neutron-quark star</a:t>
            </a:r>
            <a:endParaRPr lang="zh-CN" altLang="en-US" sz="3200" b="1" dirty="0">
              <a:cs typeface="Times New Roman" panose="02020603050405020304" pitchFamily="18" charset="0"/>
            </a:endParaRPr>
          </a:p>
        </p:txBody>
      </p:sp>
      <p:pic>
        <p:nvPicPr>
          <p:cNvPr id="4" name="图片 3">
            <a:extLst>
              <a:ext uri="{FF2B5EF4-FFF2-40B4-BE49-F238E27FC236}">
                <a16:creationId xmlns:a16="http://schemas.microsoft.com/office/drawing/2014/main" id="{2D0D207F-4DD0-3789-040B-AA343711F9FC}"/>
              </a:ext>
            </a:extLst>
          </p:cNvPr>
          <p:cNvPicPr>
            <a:picLocks noChangeAspect="1"/>
          </p:cNvPicPr>
          <p:nvPr/>
        </p:nvPicPr>
        <p:blipFill>
          <a:blip r:embed="rId2"/>
          <a:stretch>
            <a:fillRect/>
          </a:stretch>
        </p:blipFill>
        <p:spPr>
          <a:xfrm>
            <a:off x="2383336" y="1182700"/>
            <a:ext cx="6579912" cy="4396378"/>
          </a:xfrm>
          <a:prstGeom prst="rect">
            <a:avLst/>
          </a:prstGeom>
        </p:spPr>
      </p:pic>
      <p:sp>
        <p:nvSpPr>
          <p:cNvPr id="5" name="文本框 4">
            <a:extLst>
              <a:ext uri="{FF2B5EF4-FFF2-40B4-BE49-F238E27FC236}">
                <a16:creationId xmlns:a16="http://schemas.microsoft.com/office/drawing/2014/main" id="{95876511-501B-BF08-6FE9-A0A19C2BBB17}"/>
              </a:ext>
            </a:extLst>
          </p:cNvPr>
          <p:cNvSpPr txBox="1"/>
          <p:nvPr/>
        </p:nvSpPr>
        <p:spPr>
          <a:xfrm>
            <a:off x="785037" y="5793285"/>
            <a:ext cx="10621925" cy="646331"/>
          </a:xfrm>
          <a:prstGeom prst="rect">
            <a:avLst/>
          </a:prstGeom>
          <a:noFill/>
        </p:spPr>
        <p:txBody>
          <a:bodyPr wrap="square" rtlCol="0">
            <a:spAutoFit/>
          </a:bodyPr>
          <a:lstStyle/>
          <a:p>
            <a:r>
              <a:rPr lang="en-US" altLang="zh-CN" dirty="0">
                <a:latin typeface="Arial" panose="020B0604020202020204" pitchFamily="34" charset="0"/>
                <a:cs typeface="Arial" panose="020B0604020202020204" pitchFamily="34" charset="0"/>
              </a:rPr>
              <a:t>The rapidly stiffening of EOS could be observed by combining the observation of BNS in </a:t>
            </a:r>
            <a:r>
              <a:rPr lang="en-US" altLang="zh-CN" dirty="0" err="1">
                <a:latin typeface="Arial" panose="020B0604020202020204" pitchFamily="34" charset="0"/>
                <a:cs typeface="Arial" panose="020B0604020202020204" pitchFamily="34" charset="0"/>
              </a:rPr>
              <a:t>inspiral</a:t>
            </a:r>
            <a:r>
              <a:rPr lang="en-US" altLang="zh-CN" dirty="0">
                <a:latin typeface="Arial" panose="020B0604020202020204" pitchFamily="34" charset="0"/>
                <a:cs typeface="Arial" panose="020B0604020202020204" pitchFamily="34" charset="0"/>
              </a:rPr>
              <a:t> and post-merger</a:t>
            </a:r>
            <a:endParaRPr lang="zh-CN" alt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6486457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a:extLst>
              <a:ext uri="{FF2B5EF4-FFF2-40B4-BE49-F238E27FC236}">
                <a16:creationId xmlns:a16="http://schemas.microsoft.com/office/drawing/2014/main" id="{BC2999F0-75FB-31B9-4781-A8BDA3C5DDB3}"/>
              </a:ext>
            </a:extLst>
          </p:cNvPr>
          <p:cNvCxnSpPr>
            <a:cxnSpLocks/>
          </p:cNvCxnSpPr>
          <p:nvPr/>
        </p:nvCxnSpPr>
        <p:spPr>
          <a:xfrm>
            <a:off x="103121" y="695383"/>
            <a:ext cx="11985758" cy="0"/>
          </a:xfrm>
          <a:prstGeom prst="line">
            <a:avLst/>
          </a:prstGeom>
          <a:ln/>
        </p:spPr>
        <p:style>
          <a:lnRef idx="3">
            <a:schemeClr val="dk1"/>
          </a:lnRef>
          <a:fillRef idx="0">
            <a:schemeClr val="dk1"/>
          </a:fillRef>
          <a:effectRef idx="2">
            <a:schemeClr val="dk1"/>
          </a:effectRef>
          <a:fontRef idx="minor">
            <a:schemeClr val="tx1"/>
          </a:fontRef>
        </p:style>
      </p:cxnSp>
      <p:sp>
        <p:nvSpPr>
          <p:cNvPr id="3" name="文本框 2">
            <a:extLst>
              <a:ext uri="{FF2B5EF4-FFF2-40B4-BE49-F238E27FC236}">
                <a16:creationId xmlns:a16="http://schemas.microsoft.com/office/drawing/2014/main" id="{294B6C9D-C72F-FF37-5E9C-6A04DF837A1C}"/>
              </a:ext>
            </a:extLst>
          </p:cNvPr>
          <p:cNvSpPr txBox="1"/>
          <p:nvPr/>
        </p:nvSpPr>
        <p:spPr>
          <a:xfrm>
            <a:off x="103120" y="76824"/>
            <a:ext cx="7376885" cy="584775"/>
          </a:xfrm>
          <a:prstGeom prst="rect">
            <a:avLst/>
          </a:prstGeom>
          <a:noFill/>
        </p:spPr>
        <p:txBody>
          <a:bodyPr wrap="square" rtlCol="0">
            <a:spAutoFit/>
          </a:bodyPr>
          <a:lstStyle/>
          <a:p>
            <a:r>
              <a:rPr lang="en-US" altLang="zh-CN" sz="3200" b="1" dirty="0">
                <a:cs typeface="Times New Roman" panose="02020603050405020304" pitchFamily="18" charset="0"/>
              </a:rPr>
              <a:t>Post-merger GW energy vs. frequency</a:t>
            </a:r>
            <a:endParaRPr lang="zh-CN" altLang="en-US" sz="3200" b="1" dirty="0">
              <a:cs typeface="Times New Roman" panose="02020603050405020304" pitchFamily="18" charset="0"/>
            </a:endParaRPr>
          </a:p>
        </p:txBody>
      </p:sp>
      <p:pic>
        <p:nvPicPr>
          <p:cNvPr id="8" name="图片 7">
            <a:extLst>
              <a:ext uri="{FF2B5EF4-FFF2-40B4-BE49-F238E27FC236}">
                <a16:creationId xmlns:a16="http://schemas.microsoft.com/office/drawing/2014/main" id="{D52F6A27-AF44-6FD4-75B1-C947CAEFCB0E}"/>
              </a:ext>
            </a:extLst>
          </p:cNvPr>
          <p:cNvPicPr>
            <a:picLocks noChangeAspect="1"/>
          </p:cNvPicPr>
          <p:nvPr/>
        </p:nvPicPr>
        <p:blipFill>
          <a:blip r:embed="rId2"/>
          <a:stretch>
            <a:fillRect/>
          </a:stretch>
        </p:blipFill>
        <p:spPr>
          <a:xfrm>
            <a:off x="1967564" y="1017945"/>
            <a:ext cx="7658872" cy="5350953"/>
          </a:xfrm>
          <a:prstGeom prst="rect">
            <a:avLst/>
          </a:prstGeom>
        </p:spPr>
      </p:pic>
      <p:pic>
        <p:nvPicPr>
          <p:cNvPr id="6" name="图片 5">
            <a:extLst>
              <a:ext uri="{FF2B5EF4-FFF2-40B4-BE49-F238E27FC236}">
                <a16:creationId xmlns:a16="http://schemas.microsoft.com/office/drawing/2014/main" id="{A8C92C57-373A-2E95-BCCC-1BD1C0EA693C}"/>
              </a:ext>
            </a:extLst>
          </p:cNvPr>
          <p:cNvPicPr>
            <a:picLocks noChangeAspect="1"/>
          </p:cNvPicPr>
          <p:nvPr/>
        </p:nvPicPr>
        <p:blipFill>
          <a:blip r:embed="rId3"/>
          <a:stretch>
            <a:fillRect/>
          </a:stretch>
        </p:blipFill>
        <p:spPr>
          <a:xfrm>
            <a:off x="3306727" y="2218647"/>
            <a:ext cx="2068233" cy="1334054"/>
          </a:xfrm>
          <a:prstGeom prst="rect">
            <a:avLst/>
          </a:prstGeom>
        </p:spPr>
      </p:pic>
      <p:pic>
        <p:nvPicPr>
          <p:cNvPr id="7" name="图片 6">
            <a:extLst>
              <a:ext uri="{FF2B5EF4-FFF2-40B4-BE49-F238E27FC236}">
                <a16:creationId xmlns:a16="http://schemas.microsoft.com/office/drawing/2014/main" id="{C476512E-EE9D-0325-79D4-7E5C821D850B}"/>
              </a:ext>
            </a:extLst>
          </p:cNvPr>
          <p:cNvPicPr>
            <a:picLocks noChangeAspect="1"/>
          </p:cNvPicPr>
          <p:nvPr/>
        </p:nvPicPr>
        <p:blipFill>
          <a:blip r:embed="rId4"/>
          <a:stretch>
            <a:fillRect/>
          </a:stretch>
        </p:blipFill>
        <p:spPr>
          <a:xfrm>
            <a:off x="5797000" y="4431514"/>
            <a:ext cx="3333578" cy="1194535"/>
          </a:xfrm>
          <a:prstGeom prst="rect">
            <a:avLst/>
          </a:prstGeom>
        </p:spPr>
      </p:pic>
    </p:spTree>
    <p:extLst>
      <p:ext uri="{BB962C8B-B14F-4D97-AF65-F5344CB8AC3E}">
        <p14:creationId xmlns:p14="http://schemas.microsoft.com/office/powerpoint/2010/main" val="245994084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a:extLst>
              <a:ext uri="{FF2B5EF4-FFF2-40B4-BE49-F238E27FC236}">
                <a16:creationId xmlns:a16="http://schemas.microsoft.com/office/drawing/2014/main" id="{BC2999F0-75FB-31B9-4781-A8BDA3C5DDB3}"/>
              </a:ext>
            </a:extLst>
          </p:cNvPr>
          <p:cNvCxnSpPr>
            <a:cxnSpLocks/>
          </p:cNvCxnSpPr>
          <p:nvPr/>
        </p:nvCxnSpPr>
        <p:spPr>
          <a:xfrm>
            <a:off x="103121" y="695383"/>
            <a:ext cx="11985758" cy="0"/>
          </a:xfrm>
          <a:prstGeom prst="line">
            <a:avLst/>
          </a:prstGeom>
          <a:ln/>
        </p:spPr>
        <p:style>
          <a:lnRef idx="3">
            <a:schemeClr val="dk1"/>
          </a:lnRef>
          <a:fillRef idx="0">
            <a:schemeClr val="dk1"/>
          </a:fillRef>
          <a:effectRef idx="2">
            <a:schemeClr val="dk1"/>
          </a:effectRef>
          <a:fontRef idx="minor">
            <a:schemeClr val="tx1"/>
          </a:fontRef>
        </p:style>
      </p:cxnSp>
      <p:sp>
        <p:nvSpPr>
          <p:cNvPr id="3" name="文本框 2">
            <a:extLst>
              <a:ext uri="{FF2B5EF4-FFF2-40B4-BE49-F238E27FC236}">
                <a16:creationId xmlns:a16="http://schemas.microsoft.com/office/drawing/2014/main" id="{294B6C9D-C72F-FF37-5E9C-6A04DF837A1C}"/>
              </a:ext>
            </a:extLst>
          </p:cNvPr>
          <p:cNvSpPr txBox="1"/>
          <p:nvPr/>
        </p:nvSpPr>
        <p:spPr>
          <a:xfrm>
            <a:off x="103120" y="76824"/>
            <a:ext cx="7376885" cy="584775"/>
          </a:xfrm>
          <a:prstGeom prst="rect">
            <a:avLst/>
          </a:prstGeom>
          <a:noFill/>
        </p:spPr>
        <p:txBody>
          <a:bodyPr wrap="square" rtlCol="0">
            <a:spAutoFit/>
          </a:bodyPr>
          <a:lstStyle/>
          <a:p>
            <a:r>
              <a:rPr lang="en-US" altLang="zh-CN" sz="3200" b="1" dirty="0">
                <a:cs typeface="Times New Roman" panose="02020603050405020304" pitchFamily="18" charset="0"/>
              </a:rPr>
              <a:t>Phase boundary?</a:t>
            </a:r>
            <a:endParaRPr lang="zh-CN" altLang="en-US" sz="3200" b="1" dirty="0">
              <a:cs typeface="Times New Roman" panose="02020603050405020304" pitchFamily="18" charset="0"/>
            </a:endParaRPr>
          </a:p>
        </p:txBody>
      </p:sp>
      <p:pic>
        <p:nvPicPr>
          <p:cNvPr id="4" name="图片 3">
            <a:extLst>
              <a:ext uri="{FF2B5EF4-FFF2-40B4-BE49-F238E27FC236}">
                <a16:creationId xmlns:a16="http://schemas.microsoft.com/office/drawing/2014/main" id="{AA907B88-0A63-29BA-F8C9-1955C8315CF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41003" y="1185587"/>
            <a:ext cx="5503573" cy="3537101"/>
          </a:xfrm>
          <a:prstGeom prst="rect">
            <a:avLst/>
          </a:prstGeom>
        </p:spPr>
      </p:pic>
      <p:sp>
        <p:nvSpPr>
          <p:cNvPr id="14" name="文本框 13">
            <a:extLst>
              <a:ext uri="{FF2B5EF4-FFF2-40B4-BE49-F238E27FC236}">
                <a16:creationId xmlns:a16="http://schemas.microsoft.com/office/drawing/2014/main" id="{BC785ABA-F30D-FA99-B3E7-EFC852E1C38E}"/>
              </a:ext>
            </a:extLst>
          </p:cNvPr>
          <p:cNvSpPr txBox="1"/>
          <p:nvPr/>
        </p:nvSpPr>
        <p:spPr>
          <a:xfrm>
            <a:off x="3879391" y="4722688"/>
            <a:ext cx="4029740" cy="646331"/>
          </a:xfrm>
          <a:prstGeom prst="rect">
            <a:avLst/>
          </a:prstGeom>
          <a:noFill/>
        </p:spPr>
        <p:txBody>
          <a:bodyPr wrap="square" rtlCol="0">
            <a:spAutoFit/>
          </a:bodyPr>
          <a:lstStyle/>
          <a:p>
            <a:r>
              <a:rPr lang="en-US" altLang="zh-CN" dirty="0">
                <a:solidFill>
                  <a:srgbClr val="00B0F0"/>
                </a:solidFill>
                <a:latin typeface="Arial" panose="020B0604020202020204" pitchFamily="34" charset="0"/>
                <a:cs typeface="Arial" panose="020B0604020202020204" pitchFamily="34" charset="0"/>
              </a:rPr>
              <a:t>One critical point? Two critical point? No phase boundary?</a:t>
            </a:r>
            <a:endParaRPr lang="zh-CN" altLang="en-US" dirty="0">
              <a:solidFill>
                <a:srgbClr val="00B0F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35014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a:extLst>
              <a:ext uri="{FF2B5EF4-FFF2-40B4-BE49-F238E27FC236}">
                <a16:creationId xmlns:a16="http://schemas.microsoft.com/office/drawing/2014/main" id="{BC2999F0-75FB-31B9-4781-A8BDA3C5DDB3}"/>
              </a:ext>
            </a:extLst>
          </p:cNvPr>
          <p:cNvCxnSpPr>
            <a:cxnSpLocks/>
          </p:cNvCxnSpPr>
          <p:nvPr/>
        </p:nvCxnSpPr>
        <p:spPr>
          <a:xfrm>
            <a:off x="103121" y="695383"/>
            <a:ext cx="11985758" cy="0"/>
          </a:xfrm>
          <a:prstGeom prst="line">
            <a:avLst/>
          </a:prstGeom>
          <a:ln/>
        </p:spPr>
        <p:style>
          <a:lnRef idx="3">
            <a:schemeClr val="dk1"/>
          </a:lnRef>
          <a:fillRef idx="0">
            <a:schemeClr val="dk1"/>
          </a:fillRef>
          <a:effectRef idx="2">
            <a:schemeClr val="dk1"/>
          </a:effectRef>
          <a:fontRef idx="minor">
            <a:schemeClr val="tx1"/>
          </a:fontRef>
        </p:style>
      </p:cxnSp>
      <p:sp>
        <p:nvSpPr>
          <p:cNvPr id="3" name="文本框 2">
            <a:extLst>
              <a:ext uri="{FF2B5EF4-FFF2-40B4-BE49-F238E27FC236}">
                <a16:creationId xmlns:a16="http://schemas.microsoft.com/office/drawing/2014/main" id="{294B6C9D-C72F-FF37-5E9C-6A04DF837A1C}"/>
              </a:ext>
            </a:extLst>
          </p:cNvPr>
          <p:cNvSpPr txBox="1"/>
          <p:nvPr/>
        </p:nvSpPr>
        <p:spPr>
          <a:xfrm>
            <a:off x="103120" y="76824"/>
            <a:ext cx="7376885" cy="584775"/>
          </a:xfrm>
          <a:prstGeom prst="rect">
            <a:avLst/>
          </a:prstGeom>
          <a:noFill/>
        </p:spPr>
        <p:txBody>
          <a:bodyPr wrap="square" rtlCol="0">
            <a:spAutoFit/>
          </a:bodyPr>
          <a:lstStyle/>
          <a:p>
            <a:r>
              <a:rPr lang="en-US" altLang="zh-CN" sz="3200" b="1" dirty="0">
                <a:cs typeface="Times New Roman" panose="02020603050405020304" pitchFamily="18" charset="0"/>
              </a:rPr>
              <a:t>Conclusion</a:t>
            </a:r>
            <a:endParaRPr lang="zh-CN" altLang="en-US" sz="3200" b="1" dirty="0">
              <a:cs typeface="Times New Roman" panose="02020603050405020304" pitchFamily="18" charset="0"/>
            </a:endParaRPr>
          </a:p>
        </p:txBody>
      </p:sp>
      <p:sp>
        <p:nvSpPr>
          <p:cNvPr id="5" name="文本框 4">
            <a:extLst>
              <a:ext uri="{FF2B5EF4-FFF2-40B4-BE49-F238E27FC236}">
                <a16:creationId xmlns:a16="http://schemas.microsoft.com/office/drawing/2014/main" id="{D02E1027-F8FC-5A8D-13FE-83FB4A7A44C8}"/>
              </a:ext>
            </a:extLst>
          </p:cNvPr>
          <p:cNvSpPr txBox="1"/>
          <p:nvPr/>
        </p:nvSpPr>
        <p:spPr>
          <a:xfrm>
            <a:off x="301255" y="910237"/>
            <a:ext cx="11589489" cy="4801314"/>
          </a:xfrm>
          <a:prstGeom prst="rect">
            <a:avLst/>
          </a:prstGeom>
          <a:noFill/>
        </p:spPr>
        <p:txBody>
          <a:bodyPr wrap="square">
            <a:spAutoFit/>
          </a:bodyPr>
          <a:lstStyle/>
          <a:p>
            <a:pPr algn="l"/>
            <a:r>
              <a:rPr lang="en-US" altLang="zh-CN" b="1" i="0" dirty="0">
                <a:solidFill>
                  <a:srgbClr val="0F1115"/>
                </a:solidFill>
                <a:effectLst/>
                <a:latin typeface="Arial" panose="020B0604020202020204" pitchFamily="34" charset="0"/>
                <a:cs typeface="Arial" panose="020B0604020202020204" pitchFamily="34" charset="0"/>
              </a:rPr>
              <a:t>• Current constraints on the NS EOS have been significantly tightened by combining gravitational-wave data with electromagnetic observations, together with fundamental boundary conditions from chiral effective field theory at low densities and perturbative QCD at high densities.</a:t>
            </a:r>
          </a:p>
          <a:p>
            <a:pPr algn="l"/>
            <a:endParaRPr lang="en-US" altLang="zh-CN" b="1" i="0" dirty="0">
              <a:solidFill>
                <a:srgbClr val="0F1115"/>
              </a:solidFill>
              <a:effectLst/>
              <a:latin typeface="Arial" panose="020B0604020202020204" pitchFamily="34" charset="0"/>
              <a:cs typeface="Arial" panose="020B0604020202020204" pitchFamily="34" charset="0"/>
            </a:endParaRPr>
          </a:p>
          <a:p>
            <a:pPr algn="l"/>
            <a:r>
              <a:rPr lang="en-US" altLang="zh-CN" b="1" i="0" dirty="0">
                <a:solidFill>
                  <a:srgbClr val="0F1115"/>
                </a:solidFill>
                <a:effectLst/>
                <a:latin typeface="Arial" panose="020B0604020202020204" pitchFamily="34" charset="0"/>
                <a:cs typeface="Arial" panose="020B0604020202020204" pitchFamily="34" charset="0"/>
              </a:rPr>
              <a:t>• Non-parametric approaches enable us to explore the EOS space without imposing specific functional forms, thereby uncovering potential structures in the EOS. From an action-based perspective bridging the crust directly to </a:t>
            </a:r>
            <a:r>
              <a:rPr lang="en-US" altLang="zh-CN" b="1" i="0" dirty="0" err="1">
                <a:solidFill>
                  <a:srgbClr val="0F1115"/>
                </a:solidFill>
                <a:effectLst/>
                <a:latin typeface="Arial" panose="020B0604020202020204" pitchFamily="34" charset="0"/>
                <a:cs typeface="Arial" panose="020B0604020202020204" pitchFamily="34" charset="0"/>
              </a:rPr>
              <a:t>pQCD</a:t>
            </a:r>
            <a:r>
              <a:rPr lang="en-US" altLang="zh-CN" b="1" i="0" dirty="0">
                <a:solidFill>
                  <a:srgbClr val="0F1115"/>
                </a:solidFill>
                <a:effectLst/>
                <a:latin typeface="Arial" panose="020B0604020202020204" pitchFamily="34" charset="0"/>
                <a:cs typeface="Arial" panose="020B0604020202020204" pitchFamily="34" charset="0"/>
              </a:rPr>
              <a:t>, the results reveal a pronounced intermediate sound-speed peak (cs,peak² ~ 0.67) followed by extended softening, favoring a generalized quark-hadron crossover realized inside massive NS cores, which is decisively supported over first-order phase transitions.</a:t>
            </a:r>
          </a:p>
          <a:p>
            <a:pPr algn="l"/>
            <a:endParaRPr lang="en-US" altLang="zh-CN" b="1" i="0" dirty="0">
              <a:solidFill>
                <a:srgbClr val="0F1115"/>
              </a:solidFill>
              <a:effectLst/>
              <a:latin typeface="Arial" panose="020B0604020202020204" pitchFamily="34" charset="0"/>
              <a:cs typeface="Arial" panose="020B0604020202020204" pitchFamily="34" charset="0"/>
            </a:endParaRPr>
          </a:p>
          <a:p>
            <a:pPr algn="l"/>
            <a:r>
              <a:rPr lang="en-US" altLang="zh-CN" b="1" i="0" dirty="0">
                <a:solidFill>
                  <a:srgbClr val="0F1115"/>
                </a:solidFill>
                <a:effectLst/>
                <a:latin typeface="Arial" panose="020B0604020202020204" pitchFamily="34" charset="0"/>
                <a:cs typeface="Arial" panose="020B0604020202020204" pitchFamily="34" charset="0"/>
              </a:rPr>
              <a:t>• Observations of stable neutron stars have inherent limitations, as the true collapse limit M_TOV cannot be directly observed and global stellar properties remain insensitive to the innermost core. Numerical-relativity simulations of binary NS mergers are therefore indispensable, where dynamical compression and post-merger kilohertz gravitational waves (particularly the dominant f₂ oscillation) break static core degeneracy.</a:t>
            </a:r>
          </a:p>
          <a:p>
            <a:pPr algn="l"/>
            <a:endParaRPr lang="en-US" altLang="zh-CN" b="1" i="0" dirty="0">
              <a:solidFill>
                <a:srgbClr val="0F1115"/>
              </a:solidFill>
              <a:effectLst/>
              <a:latin typeface="Arial" panose="020B0604020202020204" pitchFamily="34" charset="0"/>
              <a:cs typeface="Arial" panose="020B0604020202020204" pitchFamily="34" charset="0"/>
            </a:endParaRPr>
          </a:p>
          <a:p>
            <a:pPr algn="l"/>
            <a:endParaRPr lang="en-US" altLang="zh-CN" b="1" i="0" dirty="0">
              <a:solidFill>
                <a:srgbClr val="0F1115"/>
              </a:solidFill>
              <a:effectLst/>
              <a:latin typeface="Arial" panose="020B0604020202020204" pitchFamily="34" charset="0"/>
              <a:cs typeface="Arial" panose="020B0604020202020204" pitchFamily="34" charset="0"/>
            </a:endParaRPr>
          </a:p>
        </p:txBody>
      </p:sp>
      <p:sp>
        <p:nvSpPr>
          <p:cNvPr id="9" name="文本框 8">
            <a:extLst>
              <a:ext uri="{FF2B5EF4-FFF2-40B4-BE49-F238E27FC236}">
                <a16:creationId xmlns:a16="http://schemas.microsoft.com/office/drawing/2014/main" id="{A09A2594-DFB0-EB15-D8BD-A1C86A604CD9}"/>
              </a:ext>
            </a:extLst>
          </p:cNvPr>
          <p:cNvSpPr txBox="1"/>
          <p:nvPr/>
        </p:nvSpPr>
        <p:spPr>
          <a:xfrm>
            <a:off x="256954" y="5793285"/>
            <a:ext cx="11387470" cy="369332"/>
          </a:xfrm>
          <a:prstGeom prst="rect">
            <a:avLst/>
          </a:prstGeom>
          <a:noFill/>
        </p:spPr>
        <p:txBody>
          <a:bodyPr wrap="square" rtlCol="0">
            <a:spAutoFit/>
          </a:bodyPr>
          <a:lstStyle/>
          <a:p>
            <a:pPr algn="ctr"/>
            <a:r>
              <a:rPr lang="en-US" altLang="zh-CN" dirty="0">
                <a:solidFill>
                  <a:srgbClr val="FF0000"/>
                </a:solidFill>
                <a:latin typeface="Arial" panose="020B0604020202020204" pitchFamily="34" charset="0"/>
                <a:cs typeface="Arial" panose="020B0604020202020204" pitchFamily="34" charset="0"/>
              </a:rPr>
              <a:t>Multi-messenger Observation --- Numerical Relativity --- Nuclear Physics </a:t>
            </a:r>
            <a:endParaRPr lang="zh-CN" altLang="en-US"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3203710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OPCH-DBBD88482E6B64430212C5472DD29B661DE53E4EDF6EE9BB6630C8A0982F86E6" val="[{&quot;GradientColorId&quot;:&quot;&quot;,&quot;IsFree&quot;:true,&quot;IsGradient&quot;:false,&quot;ImagePath&quot;:&quot;&quot;,&quot;GradientColor&quot;:null,&quot;SimpleColor&quot;:&quot;#00B0F0&quot;},{&quot;GradientColorId&quot;:&quot;&quot;,&quot;IsFree&quot;:true,&quot;IsGradient&quot;:false,&quot;ImagePath&quot;:&quot;&quot;,&quot;GradientColor&quot;:null,&quot;SimpleColor&quot;:&quot;#FF0000&quot;}]"/>
</p:tagLst>
</file>

<file path=ppt/tags/tag2.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5034,&quot;width&quot;:672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11937</TotalTime>
  <Words>2802</Words>
  <Application>Microsoft Office PowerPoint</Application>
  <PresentationFormat>宽屏</PresentationFormat>
  <Paragraphs>314</Paragraphs>
  <Slides>48</Slides>
  <Notes>1</Notes>
  <HiddenSlides>0</HiddenSlides>
  <MMClips>2</MMClips>
  <ScaleCrop>false</ScaleCrop>
  <HeadingPairs>
    <vt:vector size="8" baseType="variant">
      <vt:variant>
        <vt:lpstr>已用的字体</vt:lpstr>
      </vt:variant>
      <vt:variant>
        <vt:i4>12</vt:i4>
      </vt:variant>
      <vt:variant>
        <vt:lpstr>主题</vt:lpstr>
      </vt:variant>
      <vt:variant>
        <vt:i4>1</vt:i4>
      </vt:variant>
      <vt:variant>
        <vt:lpstr>嵌入 OLE 服务器</vt:lpstr>
      </vt:variant>
      <vt:variant>
        <vt:i4>1</vt:i4>
      </vt:variant>
      <vt:variant>
        <vt:lpstr>幻灯片标题</vt:lpstr>
      </vt:variant>
      <vt:variant>
        <vt:i4>48</vt:i4>
      </vt:variant>
    </vt:vector>
  </HeadingPairs>
  <TitlesOfParts>
    <vt:vector size="62" baseType="lpstr">
      <vt:lpstr>-apple-system</vt:lpstr>
      <vt:lpstr>CMR10</vt:lpstr>
      <vt:lpstr>quote-cjk-patch</vt:lpstr>
      <vt:lpstr>Times New Roman Regular</vt:lpstr>
      <vt:lpstr>等线</vt:lpstr>
      <vt:lpstr>等线 Light</vt:lpstr>
      <vt:lpstr>SimHei</vt:lpstr>
      <vt:lpstr>微软雅黑</vt:lpstr>
      <vt:lpstr>Arial</vt:lpstr>
      <vt:lpstr>Cambria Math</vt:lpstr>
      <vt:lpstr>Times New Roman</vt:lpstr>
      <vt:lpstr>Times New Roman Bold</vt:lpstr>
      <vt:lpstr>Office 主题​​</vt:lpstr>
      <vt:lpstr>Equation</vt:lpstr>
      <vt:lpstr>Hadron–Quark Transition at High Baryon Density from Neutron-Star Observations and Prospects for Kilohertz Gravitational Waves</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Neutron-quark Star</dc:title>
  <dc:creator>Yongjia Huang</dc:creator>
  <cp:lastModifiedBy>Yongjia Huang</cp:lastModifiedBy>
  <cp:revision>59</cp:revision>
  <dcterms:created xsi:type="dcterms:W3CDTF">2025-09-01T00:22:21Z</dcterms:created>
  <dcterms:modified xsi:type="dcterms:W3CDTF">2026-10-22T01:29:06Z</dcterms:modified>
</cp:coreProperties>
</file>