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8"/>
  </p:notesMasterIdLst>
  <p:handoutMasterIdLst>
    <p:handoutMasterId r:id="rId39"/>
  </p:handoutMasterIdLst>
  <p:sldIdLst>
    <p:sldId id="1666" r:id="rId2"/>
    <p:sldId id="1479" r:id="rId3"/>
    <p:sldId id="1744" r:id="rId4"/>
    <p:sldId id="1762" r:id="rId5"/>
    <p:sldId id="1628" r:id="rId6"/>
    <p:sldId id="1763" r:id="rId7"/>
    <p:sldId id="1765" r:id="rId8"/>
    <p:sldId id="1766" r:id="rId9"/>
    <p:sldId id="1767" r:id="rId10"/>
    <p:sldId id="1768" r:id="rId11"/>
    <p:sldId id="1718" r:id="rId12"/>
    <p:sldId id="1742" r:id="rId13"/>
    <p:sldId id="1743" r:id="rId14"/>
    <p:sldId id="1745" r:id="rId15"/>
    <p:sldId id="1746" r:id="rId16"/>
    <p:sldId id="1747" r:id="rId17"/>
    <p:sldId id="1748" r:id="rId18"/>
    <p:sldId id="1751" r:id="rId19"/>
    <p:sldId id="1749" r:id="rId20"/>
    <p:sldId id="1750" r:id="rId21"/>
    <p:sldId id="1753" r:id="rId22"/>
    <p:sldId id="1752" r:id="rId23"/>
    <p:sldId id="1757" r:id="rId24"/>
    <p:sldId id="1756" r:id="rId25"/>
    <p:sldId id="1754" r:id="rId26"/>
    <p:sldId id="1760" r:id="rId27"/>
    <p:sldId id="1761" r:id="rId28"/>
    <p:sldId id="1769" r:id="rId29"/>
    <p:sldId id="1741" r:id="rId30"/>
    <p:sldId id="1771" r:id="rId31"/>
    <p:sldId id="1615" r:id="rId32"/>
    <p:sldId id="1500" r:id="rId33"/>
    <p:sldId id="1619" r:id="rId34"/>
    <p:sldId id="1623" r:id="rId35"/>
    <p:sldId id="1640" r:id="rId36"/>
    <p:sldId id="1637" r:id="rId37"/>
  </p:sldIdLst>
  <p:sldSz cx="9144000" cy="6858000" type="screen4x3"/>
  <p:notesSz cx="6792913" cy="992505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 wang" initials="lw" lastIdx="1" clrIdx="0">
    <p:extLst>
      <p:ext uri="{19B8F6BF-5375-455C-9EA6-DF929625EA0E}">
        <p15:presenceInfo xmlns:p15="http://schemas.microsoft.com/office/powerpoint/2012/main" userId="7dbf4ba8da585acb" providerId="Windows Live"/>
      </p:ext>
    </p:extLst>
  </p:cmAuthor>
  <p:cmAuthor id="2" name="yechangqing" initials="y" lastIdx="10" clrIdx="1">
    <p:extLst>
      <p:ext uri="{19B8F6BF-5375-455C-9EA6-DF929625EA0E}">
        <p15:presenceInfo xmlns:p15="http://schemas.microsoft.com/office/powerpoint/2012/main" userId="yechangq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4" autoAdjust="0"/>
    <p:restoredTop sz="96314" autoAdjust="0"/>
  </p:normalViewPr>
  <p:slideViewPr>
    <p:cSldViewPr>
      <p:cViewPr varScale="1">
        <p:scale>
          <a:sx n="113" d="100"/>
          <a:sy n="113" d="100"/>
        </p:scale>
        <p:origin x="164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7" d="100"/>
          <a:sy n="87" d="100"/>
        </p:scale>
        <p:origin x="3192"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09B3C11-F805-4C3D-B9B8-752E9494D35F}"/>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FD5A85D1-4FA1-4E48-AC75-56CE810179CF}"/>
              </a:ext>
            </a:extLst>
          </p:cNvPr>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D032DBAE-07B3-4811-AC70-5CD08B07C79A}" type="datetimeFigureOut">
              <a:rPr lang="zh-CN" altLang="en-US" smtClean="0"/>
              <a:t>2026/2/13</a:t>
            </a:fld>
            <a:endParaRPr lang="zh-CN" altLang="en-US"/>
          </a:p>
        </p:txBody>
      </p:sp>
      <p:sp>
        <p:nvSpPr>
          <p:cNvPr id="4" name="页脚占位符 3">
            <a:extLst>
              <a:ext uri="{FF2B5EF4-FFF2-40B4-BE49-F238E27FC236}">
                <a16:creationId xmlns:a16="http://schemas.microsoft.com/office/drawing/2014/main" id="{6B965668-4C6A-4879-8D96-399A01EADBC2}"/>
              </a:ext>
            </a:extLst>
          </p:cNvPr>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B486C0A-2161-431B-8BC4-0048994DB6D6}"/>
              </a:ext>
            </a:extLst>
          </p:cNvPr>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56CCF8C8-E817-4D99-A4D5-E1B58232D367}" type="slidenum">
              <a:rPr lang="zh-CN" altLang="en-US" smtClean="0"/>
              <a:t>‹#›</a:t>
            </a:fld>
            <a:endParaRPr lang="zh-CN" altLang="en-US"/>
          </a:p>
        </p:txBody>
      </p:sp>
    </p:spTree>
    <p:extLst>
      <p:ext uri="{BB962C8B-B14F-4D97-AF65-F5344CB8AC3E}">
        <p14:creationId xmlns:p14="http://schemas.microsoft.com/office/powerpoint/2010/main" val="930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B81A020-D781-4672-BA54-ABD7001C275C}"/>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B23EE2D2-A42B-4EA8-A6E2-21B8CFFEE99D}"/>
              </a:ext>
            </a:extLst>
          </p:cNvPr>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pPr>
              <a:defRPr/>
            </a:pPr>
            <a:fld id="{E00688EF-04A8-4DA9-97EE-1D7B6287A4F1}" type="datetimeFigureOut">
              <a:rPr lang="zh-CN" altLang="en-US"/>
              <a:pPr>
                <a:defRPr/>
              </a:pPr>
              <a:t>2026/2/13</a:t>
            </a:fld>
            <a:endParaRPr lang="zh-CN" altLang="en-US"/>
          </a:p>
        </p:txBody>
      </p:sp>
      <p:sp>
        <p:nvSpPr>
          <p:cNvPr id="4" name="幻灯片图像占位符 3">
            <a:extLst>
              <a:ext uri="{FF2B5EF4-FFF2-40B4-BE49-F238E27FC236}">
                <a16:creationId xmlns:a16="http://schemas.microsoft.com/office/drawing/2014/main" id="{7E3F9AEB-5FCC-40FB-B809-DBA64CD28BB2}"/>
              </a:ext>
            </a:extLst>
          </p:cNvPr>
          <p:cNvSpPr>
            <a:spLocks noGrp="1" noRot="1" noChangeAspect="1"/>
          </p:cNvSpPr>
          <p:nvPr>
            <p:ph type="sldImg" idx="2"/>
          </p:nvPr>
        </p:nvSpPr>
        <p:spPr>
          <a:xfrm>
            <a:off x="1163638" y="1239838"/>
            <a:ext cx="4465637" cy="3351212"/>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CD219B32-0C7D-43E5-A1A6-6402D8322737}"/>
              </a:ext>
            </a:extLst>
          </p:cNvPr>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51BA2490-8EBA-4D74-8B34-F46176D0EE11}"/>
              </a:ext>
            </a:extLst>
          </p:cNvPr>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7ACB40F5-D785-4BC8-9F88-EE2EB0C3A993}"/>
              </a:ext>
            </a:extLst>
          </p:cNvPr>
          <p:cNvSpPr>
            <a:spLocks noGrp="1"/>
          </p:cNvSpPr>
          <p:nvPr>
            <p:ph type="sldNum" sz="quarter" idx="5"/>
          </p:nvPr>
        </p:nvSpPr>
        <p:spPr>
          <a:xfrm>
            <a:off x="3847745" y="9427076"/>
            <a:ext cx="2943596" cy="4979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4AB2B21-51AE-4EEE-A1A4-F8380AC8188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a:t>
            </a:fld>
            <a:endParaRPr lang="zh-CN" altLang="en-US"/>
          </a:p>
        </p:txBody>
      </p:sp>
    </p:spTree>
    <p:extLst>
      <p:ext uri="{BB962C8B-B14F-4D97-AF65-F5344CB8AC3E}">
        <p14:creationId xmlns:p14="http://schemas.microsoft.com/office/powerpoint/2010/main" val="249396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5</a:t>
            </a:fld>
            <a:endParaRPr lang="zh-CN" altLang="en-US"/>
          </a:p>
        </p:txBody>
      </p:sp>
    </p:spTree>
    <p:extLst>
      <p:ext uri="{BB962C8B-B14F-4D97-AF65-F5344CB8AC3E}">
        <p14:creationId xmlns:p14="http://schemas.microsoft.com/office/powerpoint/2010/main" val="239742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31</a:t>
            </a:fld>
            <a:endParaRPr lang="zh-CN" altLang="en-US"/>
          </a:p>
        </p:txBody>
      </p:sp>
    </p:spTree>
    <p:extLst>
      <p:ext uri="{BB962C8B-B14F-4D97-AF65-F5344CB8AC3E}">
        <p14:creationId xmlns:p14="http://schemas.microsoft.com/office/powerpoint/2010/main" val="76902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32</a:t>
            </a:fld>
            <a:endParaRPr lang="zh-CN" altLang="en-US"/>
          </a:p>
        </p:txBody>
      </p:sp>
    </p:spTree>
    <p:extLst>
      <p:ext uri="{BB962C8B-B14F-4D97-AF65-F5344CB8AC3E}">
        <p14:creationId xmlns:p14="http://schemas.microsoft.com/office/powerpoint/2010/main" val="368432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F81F87-3656-48AB-9014-9E3519E1D676}"/>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AA6449F1-A1A1-4340-BEE6-378C3C43D22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82EA2E3-E792-44B1-9C12-EAC8D7DA6C2A}"/>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736F20ED-ACC7-476D-87B9-07469AA7BEC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64BED3E8-BAFC-4B0E-8E44-3CCC9E3021D5}"/>
              </a:ext>
            </a:extLst>
          </p:cNvPr>
          <p:cNvSpPr>
            <a:spLocks noGrp="1"/>
          </p:cNvSpPr>
          <p:nvPr>
            <p:ph type="sldNum" sz="quarter" idx="12"/>
          </p:nvPr>
        </p:nvSpPr>
        <p:spPr/>
        <p:txBody>
          <a:bodyPr/>
          <a:lstStyle/>
          <a:p>
            <a:pPr>
              <a:defRPr/>
            </a:pPr>
            <a:fld id="{330181D9-487F-424F-A4D5-93BA9AD789F5}" type="slidenum">
              <a:rPr lang="en-US" altLang="zh-CN" smtClean="0"/>
              <a:pPr>
                <a:defRPr/>
              </a:pPr>
              <a:t>‹#›</a:t>
            </a:fld>
            <a:endParaRPr lang="en-US" altLang="zh-CN" dirty="0"/>
          </a:p>
        </p:txBody>
      </p:sp>
    </p:spTree>
    <p:extLst>
      <p:ext uri="{BB962C8B-B14F-4D97-AF65-F5344CB8AC3E}">
        <p14:creationId xmlns:p14="http://schemas.microsoft.com/office/powerpoint/2010/main" val="425368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49644D-5E54-4C9B-96BA-935A40795A48}"/>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477F78AA-C8A4-45EE-ABDD-144A88C43A1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D99AF2BC-DBFB-4196-AED8-34F081F922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584E868-4C12-43B9-A254-4F633C906B26}"/>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511F3D4A-353D-423F-94DC-FF532D205D4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0D355C76-69FD-4F91-A4DE-D0A213274DEB}"/>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8339696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9330DF-AB01-439C-BDCD-184FA5F00E9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DAB032-124F-4899-9A09-4928847F1F6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A951B5-882E-4BCC-9563-00616EB6B3C2}"/>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020A1958-5038-438C-A828-55CE92E476F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B77E22A-1AF0-4A43-A267-0738B84494CF}"/>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9704438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8F6BC8D-FA25-406E-87A6-512A92214C46}"/>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D6D06E9-D819-4469-83B9-EF767FDEA2DE}"/>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9BE229-70F9-46C9-9C23-D13F3E0C001B}"/>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B702BC56-B600-4640-A2CD-1C14EE0863D4}"/>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46CC9A1-C95D-4A78-8512-708949A02791}"/>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4673332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498AAD-E6DB-4F0D-BE69-17D36443918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651F035-FB6A-4B26-B3EC-702505AE12F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014A0C8-A198-416B-BB49-C7F1DE13AFFF}"/>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314E4F9A-19C7-470E-9B2C-3DEEB285B363}"/>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D77C12D0-E88E-434A-994C-0E93E3C768C3}"/>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0853469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E2EEC6-667E-4C9C-81DE-4F8355F7305A}"/>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EDE96B14-FB7A-4106-9F19-E36C0D749C0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CD1A0CE-E429-446A-9806-2E2DC1338AAE}"/>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FA139376-B66C-4CDF-98C5-855A96911EB6}"/>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AA498D8F-E820-472C-899F-EA257400ECE2}"/>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8155196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279F0-3E23-410E-9F14-D877396F338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09CFE51-C81B-458F-912E-E086467D37E7}"/>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2B77B75-1744-4F06-8518-9F0D997099CB}"/>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02D0D2-1210-45E6-BC22-C26E687FDA30}"/>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488EE33D-4664-4C31-8E80-215F011EA0F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69F2BC3D-4F5D-43D3-9F17-143784DFBC28}"/>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2870819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57AE3B-5A9B-47F4-9A17-6917B0C9E6BD}"/>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D9D50F-E60D-4375-AB5B-D11B905749E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B70BB658-8866-4022-B721-E59414D431B3}"/>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0C4F2AA-CCF8-4D0C-9C95-8BC48033B07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8EB9082D-6F7D-4BFE-9E75-266537FC7996}"/>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14AEAFA-B66D-4B8D-B253-140662E04588}"/>
              </a:ext>
            </a:extLst>
          </p:cNvPr>
          <p:cNvSpPr>
            <a:spLocks noGrp="1"/>
          </p:cNvSpPr>
          <p:nvPr>
            <p:ph type="dt" sz="half" idx="10"/>
          </p:nvPr>
        </p:nvSpPr>
        <p:spPr/>
        <p:txBody>
          <a:bodyPr/>
          <a:lstStyle/>
          <a:p>
            <a:pPr>
              <a:defRPr/>
            </a:pPr>
            <a:endParaRPr lang="en-US" altLang="zh-CN" dirty="0"/>
          </a:p>
        </p:txBody>
      </p:sp>
      <p:sp>
        <p:nvSpPr>
          <p:cNvPr id="8" name="页脚占位符 7">
            <a:extLst>
              <a:ext uri="{FF2B5EF4-FFF2-40B4-BE49-F238E27FC236}">
                <a16:creationId xmlns:a16="http://schemas.microsoft.com/office/drawing/2014/main" id="{4EDA7EA0-5FD0-4ABB-90D3-C3D3C50B2952}"/>
              </a:ext>
            </a:extLst>
          </p:cNvPr>
          <p:cNvSpPr>
            <a:spLocks noGrp="1"/>
          </p:cNvSpPr>
          <p:nvPr>
            <p:ph type="ftr" sz="quarter" idx="11"/>
          </p:nvPr>
        </p:nvSpPr>
        <p:spPr/>
        <p:txBody>
          <a:bodyPr/>
          <a:lstStyle/>
          <a:p>
            <a:pPr>
              <a:defRPr/>
            </a:pPr>
            <a:endParaRPr lang="en-US" altLang="zh-CN" dirty="0"/>
          </a:p>
        </p:txBody>
      </p:sp>
      <p:sp>
        <p:nvSpPr>
          <p:cNvPr id="9" name="灯片编号占位符 8">
            <a:extLst>
              <a:ext uri="{FF2B5EF4-FFF2-40B4-BE49-F238E27FC236}">
                <a16:creationId xmlns:a16="http://schemas.microsoft.com/office/drawing/2014/main" id="{A8C19922-4A26-480F-AC43-90948A7B6794}"/>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979643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EF6414-AC35-4DDA-936F-06CA2B8844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B54E9A6-10CA-469C-8973-0C3F2122B63B}"/>
              </a:ext>
            </a:extLst>
          </p:cNvPr>
          <p:cNvSpPr>
            <a:spLocks noGrp="1"/>
          </p:cNvSpPr>
          <p:nvPr>
            <p:ph type="dt" sz="half" idx="10"/>
          </p:nvPr>
        </p:nvSpPr>
        <p:spPr/>
        <p:txBody>
          <a:bodyPr/>
          <a:lstStyle/>
          <a:p>
            <a:pPr>
              <a:defRPr/>
            </a:pPr>
            <a:endParaRPr lang="en-US" altLang="zh-CN" dirty="0"/>
          </a:p>
        </p:txBody>
      </p:sp>
      <p:sp>
        <p:nvSpPr>
          <p:cNvPr id="4" name="页脚占位符 3">
            <a:extLst>
              <a:ext uri="{FF2B5EF4-FFF2-40B4-BE49-F238E27FC236}">
                <a16:creationId xmlns:a16="http://schemas.microsoft.com/office/drawing/2014/main" id="{5FB95FA7-EC69-4349-92AC-0FA6EEF654BF}"/>
              </a:ext>
            </a:extLst>
          </p:cNvPr>
          <p:cNvSpPr>
            <a:spLocks noGrp="1"/>
          </p:cNvSpPr>
          <p:nvPr>
            <p:ph type="ftr" sz="quarter" idx="11"/>
          </p:nvPr>
        </p:nvSpPr>
        <p:spPr/>
        <p:txBody>
          <a:bodyPr/>
          <a:lstStyle/>
          <a:p>
            <a:pPr>
              <a:defRPr/>
            </a:pPr>
            <a:endParaRPr lang="en-US" altLang="zh-CN" dirty="0"/>
          </a:p>
        </p:txBody>
      </p:sp>
      <p:sp>
        <p:nvSpPr>
          <p:cNvPr id="5" name="灯片编号占位符 4">
            <a:extLst>
              <a:ext uri="{FF2B5EF4-FFF2-40B4-BE49-F238E27FC236}">
                <a16:creationId xmlns:a16="http://schemas.microsoft.com/office/drawing/2014/main" id="{5187E545-7A27-40F0-9E9C-36B576DF050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92974377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68A9493-819D-4ED5-AB1D-C277B44B3CE5}"/>
              </a:ext>
            </a:extLst>
          </p:cNvPr>
          <p:cNvSpPr>
            <a:spLocks noGrp="1"/>
          </p:cNvSpPr>
          <p:nvPr>
            <p:ph type="dt" sz="half" idx="10"/>
          </p:nvPr>
        </p:nvSpPr>
        <p:spPr/>
        <p:txBody>
          <a:bodyPr/>
          <a:lstStyle/>
          <a:p>
            <a:pPr>
              <a:defRPr/>
            </a:pPr>
            <a:endParaRPr lang="en-US" altLang="zh-CN" dirty="0"/>
          </a:p>
        </p:txBody>
      </p:sp>
      <p:sp>
        <p:nvSpPr>
          <p:cNvPr id="3" name="页脚占位符 2">
            <a:extLst>
              <a:ext uri="{FF2B5EF4-FFF2-40B4-BE49-F238E27FC236}">
                <a16:creationId xmlns:a16="http://schemas.microsoft.com/office/drawing/2014/main" id="{F5FBD330-F806-4915-AD5A-505A78137078}"/>
              </a:ext>
            </a:extLst>
          </p:cNvPr>
          <p:cNvSpPr>
            <a:spLocks noGrp="1"/>
          </p:cNvSpPr>
          <p:nvPr>
            <p:ph type="ftr" sz="quarter" idx="11"/>
          </p:nvPr>
        </p:nvSpPr>
        <p:spPr/>
        <p:txBody>
          <a:bodyPr/>
          <a:lstStyle/>
          <a:p>
            <a:pPr>
              <a:defRPr/>
            </a:pPr>
            <a:endParaRPr lang="en-US" altLang="zh-CN" dirty="0"/>
          </a:p>
        </p:txBody>
      </p:sp>
      <p:sp>
        <p:nvSpPr>
          <p:cNvPr id="4" name="灯片编号占位符 3">
            <a:extLst>
              <a:ext uri="{FF2B5EF4-FFF2-40B4-BE49-F238E27FC236}">
                <a16:creationId xmlns:a16="http://schemas.microsoft.com/office/drawing/2014/main" id="{D9338402-4305-4C02-AF32-BF11EC312387}"/>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31338287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FF7779-C9DC-4BDD-AD7F-A9C01D958E9D}"/>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E85D69EF-3C81-4AFB-A1C6-4712316A21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1147849-41C6-4007-81BE-769B87729D6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1966A9D-AB91-464F-A35D-7F5067D19C12}"/>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38A3C781-3611-4A05-8D33-9E05D51A9D0E}"/>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D824AD0D-B246-43FB-9EFC-B3CF5F6D906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358907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8" descr="PPT内页副本1">
            <a:extLst>
              <a:ext uri="{FF2B5EF4-FFF2-40B4-BE49-F238E27FC236}">
                <a16:creationId xmlns:a16="http://schemas.microsoft.com/office/drawing/2014/main" id="{427CADE0-5D59-48D7-B880-E1682443E7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9348FDCA-98FE-4D45-894D-8C9E1E705594}"/>
              </a:ext>
            </a:extLst>
          </p:cNvPr>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a:extLst>
              <a:ext uri="{FF2B5EF4-FFF2-40B4-BE49-F238E27FC236}">
                <a16:creationId xmlns:a16="http://schemas.microsoft.com/office/drawing/2014/main" id="{8784D09B-03DB-42A7-A9A5-146C6CBACC92}"/>
              </a:ext>
            </a:extLst>
          </p:cNvPr>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a:extLst>
              <a:ext uri="{FF2B5EF4-FFF2-40B4-BE49-F238E27FC236}">
                <a16:creationId xmlns:a16="http://schemas.microsoft.com/office/drawing/2014/main" id="{53310071-454F-422B-9A85-A073DD2E36BA}"/>
              </a:ext>
            </a:extLst>
          </p:cNvPr>
          <p:cNvSpPr>
            <a:spLocks noGrp="1" noChangeArrowheads="1"/>
          </p:cNvSpPr>
          <p:nvPr>
            <p:ph type="sldNum" sz="quarter" idx="12"/>
          </p:nvPr>
        </p:nvSpPr>
        <p:spPr>
          <a:ln/>
        </p:spPr>
        <p:txBody>
          <a:bodyPr/>
          <a:lstStyle>
            <a:lvl1pPr>
              <a:defRPr/>
            </a:lvl1pPr>
          </a:lstStyle>
          <a:p>
            <a:pPr>
              <a:defRPr/>
            </a:pPr>
            <a:fld id="{C58DEF2B-8039-4C1E-A573-46AE1706B516}" type="slidenum">
              <a:rPr lang="en-US" altLang="zh-CN"/>
              <a:pPr>
                <a:defRPr/>
              </a:pPr>
              <a:t>‹#›</a:t>
            </a:fld>
            <a:endParaRPr lang="en-US" altLang="zh-CN" dirty="0"/>
          </a:p>
        </p:txBody>
      </p:sp>
      <p:sp>
        <p:nvSpPr>
          <p:cNvPr id="12" name="文本占位符 11">
            <a:extLst>
              <a:ext uri="{FF2B5EF4-FFF2-40B4-BE49-F238E27FC236}">
                <a16:creationId xmlns:a16="http://schemas.microsoft.com/office/drawing/2014/main" id="{B7296F4C-DFB7-4BEE-B399-2E1E730B1F7D}"/>
              </a:ext>
            </a:extLst>
          </p:cNvPr>
          <p:cNvSpPr>
            <a:spLocks noGrp="1"/>
          </p:cNvSpPr>
          <p:nvPr>
            <p:ph type="body" sz="quarter" idx="13" hasCustomPrompt="1"/>
          </p:nvPr>
        </p:nvSpPr>
        <p:spPr>
          <a:xfrm>
            <a:off x="228600" y="136525"/>
            <a:ext cx="5257800" cy="838200"/>
          </a:xfrm>
        </p:spPr>
        <p:txBody>
          <a:bodyPr/>
          <a:lstStyle>
            <a:lvl1pPr marL="0" indent="0">
              <a:buNone/>
              <a:defRPr sz="4000" b="1">
                <a:solidFill>
                  <a:schemeClr val="bg1"/>
                </a:solidFill>
              </a:defRPr>
            </a:lvl1pPr>
          </a:lstStyle>
          <a:p>
            <a:pPr lvl="0"/>
            <a:r>
              <a:rPr lang="zh-CN" altLang="en-US" dirty="0"/>
              <a:t>目录</a:t>
            </a:r>
          </a:p>
        </p:txBody>
      </p:sp>
    </p:spTree>
    <p:extLst>
      <p:ext uri="{BB962C8B-B14F-4D97-AF65-F5344CB8AC3E}">
        <p14:creationId xmlns:p14="http://schemas.microsoft.com/office/powerpoint/2010/main" val="288425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BC1E515-0B88-4D07-A3A0-0FA3421416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E2739E7-BA22-4199-8449-C0D4BE1DCC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BFF116A-2462-402F-9CAB-9E789B91B54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dirty="0"/>
          </a:p>
        </p:txBody>
      </p:sp>
      <p:sp>
        <p:nvSpPr>
          <p:cNvPr id="5" name="页脚占位符 4">
            <a:extLst>
              <a:ext uri="{FF2B5EF4-FFF2-40B4-BE49-F238E27FC236}">
                <a16:creationId xmlns:a16="http://schemas.microsoft.com/office/drawing/2014/main" id="{12FD7F7F-1C84-4664-A17A-08E0FF9C657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CN" dirty="0"/>
          </a:p>
        </p:txBody>
      </p:sp>
      <p:sp>
        <p:nvSpPr>
          <p:cNvPr id="6" name="灯片编号占位符 5">
            <a:extLst>
              <a:ext uri="{FF2B5EF4-FFF2-40B4-BE49-F238E27FC236}">
                <a16:creationId xmlns:a16="http://schemas.microsoft.com/office/drawing/2014/main" id="{F9A1E558-B7E7-4798-B517-D41E8FB8F5D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86691022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6" r:id="rId9"/>
    <p:sldLayoutId id="2147483661" r:id="rId10"/>
    <p:sldLayoutId id="2147483662" r:id="rId11"/>
    <p:sldLayoutId id="214748366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460.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550.png"/><Relationship Id="rId9"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磁芯线圈设计</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r>
              <a:rPr lang="en-US" altLang="zh-CN" b="1" dirty="0">
                <a:ea typeface="+mn-ea"/>
                <a:cs typeface="+mn-ea"/>
                <a:sym typeface="+mn-lt"/>
              </a:rPr>
              <a:t>2026</a:t>
            </a:r>
            <a:r>
              <a:rPr lang="zh-CN" altLang="en-US" b="1" dirty="0">
                <a:ea typeface="+mn-ea"/>
                <a:cs typeface="+mn-ea"/>
                <a:sym typeface="+mn-lt"/>
              </a:rPr>
              <a:t>年</a:t>
            </a:r>
            <a:r>
              <a:rPr lang="en-US" altLang="zh-CN" b="1" dirty="0">
                <a:ea typeface="+mn-ea"/>
                <a:cs typeface="+mn-ea"/>
                <a:sym typeface="+mn-lt"/>
              </a:rPr>
              <a:t>02</a:t>
            </a:r>
            <a:r>
              <a:rPr lang="zh-CN" altLang="en-US" b="1" dirty="0">
                <a:ea typeface="+mn-ea"/>
                <a:cs typeface="+mn-ea"/>
                <a:sym typeface="+mn-lt"/>
              </a:rPr>
              <a:t>月</a:t>
            </a:r>
            <a:r>
              <a:rPr lang="en-US" altLang="zh-CN" b="1" dirty="0">
                <a:ea typeface="+mn-ea"/>
                <a:cs typeface="+mn-ea"/>
                <a:sym typeface="+mn-lt"/>
              </a:rPr>
              <a:t>24</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1</a:t>
            </a:fld>
            <a:endParaRPr lang="en-US" altLang="zh-CN" dirty="0"/>
          </a:p>
        </p:txBody>
      </p:sp>
    </p:spTree>
    <p:extLst>
      <p:ext uri="{BB962C8B-B14F-4D97-AF65-F5344CB8AC3E}">
        <p14:creationId xmlns:p14="http://schemas.microsoft.com/office/powerpoint/2010/main" val="94902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E94941E-27D6-4739-B17C-C504F23567A8}"/>
              </a:ext>
            </a:extLst>
          </p:cNvPr>
          <p:cNvSpPr>
            <a:spLocks noGrp="1"/>
          </p:cNvSpPr>
          <p:nvPr>
            <p:ph type="sldNum" sz="quarter" idx="12"/>
          </p:nvPr>
        </p:nvSpPr>
        <p:spPr/>
        <p:txBody>
          <a:bodyPr/>
          <a:lstStyle/>
          <a:p>
            <a:pPr>
              <a:defRPr/>
            </a:pPr>
            <a:fld id="{C58DEF2B-8039-4C1E-A573-46AE1706B516}" type="slidenum">
              <a:rPr lang="en-US" altLang="zh-CN" smtClean="0"/>
              <a:pPr>
                <a:defRPr/>
              </a:pPr>
              <a:t>10</a:t>
            </a:fld>
            <a:endParaRPr lang="en-US" altLang="zh-CN" dirty="0"/>
          </a:p>
        </p:txBody>
      </p:sp>
      <p:sp>
        <p:nvSpPr>
          <p:cNvPr id="3" name="文本占位符 2">
            <a:extLst>
              <a:ext uri="{FF2B5EF4-FFF2-40B4-BE49-F238E27FC236}">
                <a16:creationId xmlns:a16="http://schemas.microsoft.com/office/drawing/2014/main" id="{DB6A1955-B7D7-4445-BF29-1E133DD32391}"/>
              </a:ext>
            </a:extLst>
          </p:cNvPr>
          <p:cNvSpPr>
            <a:spLocks noGrp="1"/>
          </p:cNvSpPr>
          <p:nvPr>
            <p:ph type="body" sz="quarter" idx="13"/>
          </p:nvPr>
        </p:nvSpPr>
        <p:spPr/>
        <p:txBody>
          <a:bodyPr/>
          <a:lstStyle/>
          <a:p>
            <a:r>
              <a:rPr lang="zh-CN" altLang="en-US" dirty="0"/>
              <a:t>对比</a:t>
            </a:r>
          </a:p>
        </p:txBody>
      </p:sp>
    </p:spTree>
    <p:extLst>
      <p:ext uri="{BB962C8B-B14F-4D97-AF65-F5344CB8AC3E}">
        <p14:creationId xmlns:p14="http://schemas.microsoft.com/office/powerpoint/2010/main" val="1429905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DD7BEFC-F291-44C6-8910-83245B756F96}"/>
              </a:ext>
            </a:extLst>
          </p:cNvPr>
          <p:cNvPicPr>
            <a:picLocks noChangeAspect="1"/>
          </p:cNvPicPr>
          <p:nvPr/>
        </p:nvPicPr>
        <p:blipFill>
          <a:blip r:embed="rId2"/>
          <a:stretch>
            <a:fillRect/>
          </a:stretch>
        </p:blipFill>
        <p:spPr>
          <a:xfrm>
            <a:off x="0" y="2210498"/>
            <a:ext cx="5104762" cy="3419048"/>
          </a:xfrm>
          <a:prstGeom prst="rect">
            <a:avLst/>
          </a:prstGeom>
        </p:spPr>
      </p:pic>
      <p:sp>
        <p:nvSpPr>
          <p:cNvPr id="2" name="灯片编号占位符 1">
            <a:extLst>
              <a:ext uri="{FF2B5EF4-FFF2-40B4-BE49-F238E27FC236}">
                <a16:creationId xmlns:a16="http://schemas.microsoft.com/office/drawing/2014/main" id="{1BE41197-FC46-4B3B-9907-CD1A44CFA490}"/>
              </a:ext>
            </a:extLst>
          </p:cNvPr>
          <p:cNvSpPr>
            <a:spLocks noGrp="1"/>
          </p:cNvSpPr>
          <p:nvPr>
            <p:ph type="sldNum" sz="quarter" idx="12"/>
          </p:nvPr>
        </p:nvSpPr>
        <p:spPr/>
        <p:txBody>
          <a:bodyPr/>
          <a:lstStyle/>
          <a:p>
            <a:pPr>
              <a:defRPr/>
            </a:pPr>
            <a:fld id="{C58DEF2B-8039-4C1E-A573-46AE1706B516}" type="slidenum">
              <a:rPr lang="en-US" altLang="zh-CN" smtClean="0"/>
              <a:pPr>
                <a:defRPr/>
              </a:pPr>
              <a:t>11</a:t>
            </a:fld>
            <a:endParaRPr lang="en-US" altLang="zh-CN" dirty="0"/>
          </a:p>
        </p:txBody>
      </p:sp>
      <p:sp>
        <p:nvSpPr>
          <p:cNvPr id="3" name="文本占位符 2">
            <a:extLst>
              <a:ext uri="{FF2B5EF4-FFF2-40B4-BE49-F238E27FC236}">
                <a16:creationId xmlns:a16="http://schemas.microsoft.com/office/drawing/2014/main" id="{C3DEC7DD-2CF5-4968-A733-C8580902D354}"/>
              </a:ext>
            </a:extLst>
          </p:cNvPr>
          <p:cNvSpPr>
            <a:spLocks noGrp="1"/>
          </p:cNvSpPr>
          <p:nvPr>
            <p:ph type="body" sz="quarter" idx="13"/>
          </p:nvPr>
        </p:nvSpPr>
        <p:spPr/>
        <p:txBody>
          <a:bodyPr/>
          <a:lstStyle/>
          <a:p>
            <a:r>
              <a:rPr lang="zh-CN" altLang="en-US" dirty="0"/>
              <a:t>信号</a:t>
            </a:r>
          </a:p>
        </p:txBody>
      </p:sp>
      <p:cxnSp>
        <p:nvCxnSpPr>
          <p:cNvPr id="6" name="直接箭头连接符 5">
            <a:extLst>
              <a:ext uri="{FF2B5EF4-FFF2-40B4-BE49-F238E27FC236}">
                <a16:creationId xmlns:a16="http://schemas.microsoft.com/office/drawing/2014/main" id="{D5376A9C-F7B3-4E86-9145-F3D116C6F270}"/>
              </a:ext>
            </a:extLst>
          </p:cNvPr>
          <p:cNvCxnSpPr>
            <a:cxnSpLocks/>
          </p:cNvCxnSpPr>
          <p:nvPr/>
        </p:nvCxnSpPr>
        <p:spPr>
          <a:xfrm>
            <a:off x="2164150" y="1630729"/>
            <a:ext cx="228600" cy="531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D6A63859-E033-4FD2-A5C0-83F10731A8F2}"/>
              </a:ext>
            </a:extLst>
          </p:cNvPr>
          <p:cNvSpPr txBox="1"/>
          <p:nvPr/>
        </p:nvSpPr>
        <p:spPr>
          <a:xfrm>
            <a:off x="1962347" y="1081916"/>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1</a:t>
            </a:r>
            <a:endParaRPr lang="zh-CN" altLang="en-US" dirty="0"/>
          </a:p>
        </p:txBody>
      </p:sp>
      <p:cxnSp>
        <p:nvCxnSpPr>
          <p:cNvPr id="8" name="直接箭头连接符 7">
            <a:extLst>
              <a:ext uri="{FF2B5EF4-FFF2-40B4-BE49-F238E27FC236}">
                <a16:creationId xmlns:a16="http://schemas.microsoft.com/office/drawing/2014/main" id="{F6E065F3-FD3D-4581-AE1C-1D8339B64B22}"/>
              </a:ext>
            </a:extLst>
          </p:cNvPr>
          <p:cNvCxnSpPr>
            <a:cxnSpLocks/>
          </p:cNvCxnSpPr>
          <p:nvPr/>
        </p:nvCxnSpPr>
        <p:spPr>
          <a:xfrm>
            <a:off x="464968" y="1780376"/>
            <a:ext cx="601832" cy="531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6F120FA0-F671-4459-A44B-BEBB6B620F3D}"/>
              </a:ext>
            </a:extLst>
          </p:cNvPr>
          <p:cNvSpPr txBox="1"/>
          <p:nvPr/>
        </p:nvSpPr>
        <p:spPr>
          <a:xfrm>
            <a:off x="42333" y="1314736"/>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2</a:t>
            </a:r>
            <a:endParaRPr lang="zh-CN" altLang="en-US" dirty="0"/>
          </a:p>
        </p:txBody>
      </p:sp>
      <p:sp>
        <p:nvSpPr>
          <p:cNvPr id="11" name="文本框 10">
            <a:extLst>
              <a:ext uri="{FF2B5EF4-FFF2-40B4-BE49-F238E27FC236}">
                <a16:creationId xmlns:a16="http://schemas.microsoft.com/office/drawing/2014/main" id="{4BA30751-88BF-4517-970B-F077ECE68305}"/>
              </a:ext>
            </a:extLst>
          </p:cNvPr>
          <p:cNvSpPr txBox="1"/>
          <p:nvPr/>
        </p:nvSpPr>
        <p:spPr>
          <a:xfrm>
            <a:off x="1847851" y="6123531"/>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3</a:t>
            </a:r>
            <a:endParaRPr lang="zh-CN" altLang="en-US" dirty="0"/>
          </a:p>
        </p:txBody>
      </p:sp>
      <p:cxnSp>
        <p:nvCxnSpPr>
          <p:cNvPr id="12" name="直接箭头连接符 11">
            <a:extLst>
              <a:ext uri="{FF2B5EF4-FFF2-40B4-BE49-F238E27FC236}">
                <a16:creationId xmlns:a16="http://schemas.microsoft.com/office/drawing/2014/main" id="{54ED068D-42E4-42C7-A5B5-A0E41CE43D25}"/>
              </a:ext>
            </a:extLst>
          </p:cNvPr>
          <p:cNvCxnSpPr>
            <a:cxnSpLocks/>
          </p:cNvCxnSpPr>
          <p:nvPr/>
        </p:nvCxnSpPr>
        <p:spPr>
          <a:xfrm flipH="1" flipV="1">
            <a:off x="1918360" y="5629546"/>
            <a:ext cx="695223" cy="651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5920F2F9-8267-4C96-8D73-976047627E93}"/>
              </a:ext>
            </a:extLst>
          </p:cNvPr>
          <p:cNvSpPr txBox="1"/>
          <p:nvPr/>
        </p:nvSpPr>
        <p:spPr>
          <a:xfrm>
            <a:off x="77815" y="6238902"/>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4</a:t>
            </a:r>
            <a:endParaRPr lang="zh-CN" altLang="en-US" dirty="0"/>
          </a:p>
        </p:txBody>
      </p:sp>
      <p:cxnSp>
        <p:nvCxnSpPr>
          <p:cNvPr id="16" name="直接箭头连接符 15">
            <a:extLst>
              <a:ext uri="{FF2B5EF4-FFF2-40B4-BE49-F238E27FC236}">
                <a16:creationId xmlns:a16="http://schemas.microsoft.com/office/drawing/2014/main" id="{4507C5CF-08F3-47CF-9B8F-75F2656E1882}"/>
              </a:ext>
            </a:extLst>
          </p:cNvPr>
          <p:cNvCxnSpPr>
            <a:cxnSpLocks/>
          </p:cNvCxnSpPr>
          <p:nvPr/>
        </p:nvCxnSpPr>
        <p:spPr>
          <a:xfrm flipV="1">
            <a:off x="843547" y="5572981"/>
            <a:ext cx="597304" cy="823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082135C1-5DDA-4C46-BDE4-69CC16DC7409}"/>
              </a:ext>
            </a:extLst>
          </p:cNvPr>
          <p:cNvSpPr txBox="1"/>
          <p:nvPr/>
        </p:nvSpPr>
        <p:spPr>
          <a:xfrm>
            <a:off x="3048000" y="5696080"/>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5</a:t>
            </a:r>
            <a:endParaRPr lang="zh-CN" altLang="en-US" dirty="0"/>
          </a:p>
        </p:txBody>
      </p:sp>
      <p:cxnSp>
        <p:nvCxnSpPr>
          <p:cNvPr id="19" name="直接箭头连接符 18">
            <a:extLst>
              <a:ext uri="{FF2B5EF4-FFF2-40B4-BE49-F238E27FC236}">
                <a16:creationId xmlns:a16="http://schemas.microsoft.com/office/drawing/2014/main" id="{88730464-DBF3-4BF0-A8E7-FAFF8C17D796}"/>
              </a:ext>
            </a:extLst>
          </p:cNvPr>
          <p:cNvCxnSpPr>
            <a:cxnSpLocks/>
          </p:cNvCxnSpPr>
          <p:nvPr/>
        </p:nvCxnSpPr>
        <p:spPr>
          <a:xfrm flipH="1" flipV="1">
            <a:off x="3638747" y="5179257"/>
            <a:ext cx="95053" cy="596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8733C4C0-94D8-4C1C-9370-D99391DDCCE0}"/>
              </a:ext>
            </a:extLst>
          </p:cNvPr>
          <p:cNvSpPr txBox="1"/>
          <p:nvPr/>
        </p:nvSpPr>
        <p:spPr>
          <a:xfrm>
            <a:off x="3818825" y="1081916"/>
            <a:ext cx="3163045" cy="369332"/>
          </a:xfrm>
          <a:prstGeom prst="rect">
            <a:avLst/>
          </a:prstGeom>
          <a:noFill/>
        </p:spPr>
        <p:txBody>
          <a:bodyPr wrap="none" rtlCol="0">
            <a:spAutoFit/>
          </a:bodyPr>
          <a:lstStyle/>
          <a:p>
            <a:r>
              <a:rPr lang="zh-CN" altLang="en-US" b="1" dirty="0">
                <a:solidFill>
                  <a:srgbClr val="0000FF"/>
                </a:solidFill>
              </a:rPr>
              <a:t>理论磁通变化：</a:t>
            </a:r>
            <a:r>
              <a:rPr lang="en-US" altLang="zh-CN" b="1" dirty="0">
                <a:solidFill>
                  <a:srgbClr val="0000FF"/>
                </a:solidFill>
              </a:rPr>
              <a:t>5.96e-12 Wb</a:t>
            </a:r>
            <a:endParaRPr lang="zh-CN" altLang="en-US" b="1" dirty="0">
              <a:solidFill>
                <a:srgbClr val="0000FF"/>
              </a:solidFill>
            </a:endParaRPr>
          </a:p>
        </p:txBody>
      </p:sp>
      <p:pic>
        <p:nvPicPr>
          <p:cNvPr id="22" name="图片 21">
            <a:extLst>
              <a:ext uri="{FF2B5EF4-FFF2-40B4-BE49-F238E27FC236}">
                <a16:creationId xmlns:a16="http://schemas.microsoft.com/office/drawing/2014/main" id="{67D2E409-C5A3-4A73-9934-CEAAC06723C2}"/>
              </a:ext>
            </a:extLst>
          </p:cNvPr>
          <p:cNvPicPr>
            <a:picLocks noChangeAspect="1"/>
          </p:cNvPicPr>
          <p:nvPr/>
        </p:nvPicPr>
        <p:blipFill>
          <a:blip r:embed="rId3"/>
          <a:stretch>
            <a:fillRect/>
          </a:stretch>
        </p:blipFill>
        <p:spPr>
          <a:xfrm>
            <a:off x="5130110" y="1547556"/>
            <a:ext cx="3936075" cy="5248100"/>
          </a:xfrm>
          <a:prstGeom prst="rect">
            <a:avLst/>
          </a:prstGeom>
        </p:spPr>
      </p:pic>
    </p:spTree>
    <p:extLst>
      <p:ext uri="{BB962C8B-B14F-4D97-AF65-F5344CB8AC3E}">
        <p14:creationId xmlns:p14="http://schemas.microsoft.com/office/powerpoint/2010/main" val="382264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793E0F0-B64A-40C9-B55B-0F1131CC9173}"/>
              </a:ext>
            </a:extLst>
          </p:cNvPr>
          <p:cNvSpPr>
            <a:spLocks noGrp="1"/>
          </p:cNvSpPr>
          <p:nvPr>
            <p:ph type="sldNum" sz="quarter" idx="12"/>
          </p:nvPr>
        </p:nvSpPr>
        <p:spPr/>
        <p:txBody>
          <a:bodyPr/>
          <a:lstStyle/>
          <a:p>
            <a:pPr>
              <a:defRPr/>
            </a:pPr>
            <a:fld id="{C58DEF2B-8039-4C1E-A573-46AE1706B516}" type="slidenum">
              <a:rPr lang="en-US" altLang="zh-CN" smtClean="0"/>
              <a:pPr>
                <a:defRPr/>
              </a:pPr>
              <a:t>12</a:t>
            </a:fld>
            <a:endParaRPr lang="en-US" altLang="zh-CN" dirty="0"/>
          </a:p>
        </p:txBody>
      </p:sp>
      <p:sp>
        <p:nvSpPr>
          <p:cNvPr id="3" name="文本占位符 2">
            <a:extLst>
              <a:ext uri="{FF2B5EF4-FFF2-40B4-BE49-F238E27FC236}">
                <a16:creationId xmlns:a16="http://schemas.microsoft.com/office/drawing/2014/main" id="{9DEBD7E1-7FF1-478A-990E-8E8D685AF28D}"/>
              </a:ext>
            </a:extLst>
          </p:cNvPr>
          <p:cNvSpPr>
            <a:spLocks noGrp="1"/>
          </p:cNvSpPr>
          <p:nvPr>
            <p:ph type="body" sz="quarter" idx="13"/>
          </p:nvPr>
        </p:nvSpPr>
        <p:spPr/>
        <p:txBody>
          <a:bodyPr/>
          <a:lstStyle/>
          <a:p>
            <a:r>
              <a:rPr lang="zh-CN" altLang="en-US" dirty="0"/>
              <a:t>接收度</a:t>
            </a:r>
            <a:r>
              <a:rPr lang="en-US" altLang="zh-CN" dirty="0"/>
              <a:t>——C core</a:t>
            </a:r>
          </a:p>
        </p:txBody>
      </p:sp>
      <p:sp>
        <p:nvSpPr>
          <p:cNvPr id="8" name="文本框 7">
            <a:extLst>
              <a:ext uri="{FF2B5EF4-FFF2-40B4-BE49-F238E27FC236}">
                <a16:creationId xmlns:a16="http://schemas.microsoft.com/office/drawing/2014/main" id="{8C711107-304F-4154-A61F-EBBFB89AECA3}"/>
              </a:ext>
            </a:extLst>
          </p:cNvPr>
          <p:cNvSpPr txBox="1"/>
          <p:nvPr/>
        </p:nvSpPr>
        <p:spPr>
          <a:xfrm>
            <a:off x="381000" y="5424838"/>
            <a:ext cx="8610600" cy="1296637"/>
          </a:xfrm>
          <a:prstGeom prst="rect">
            <a:avLst/>
          </a:prstGeom>
          <a:noFill/>
        </p:spPr>
        <p:txBody>
          <a:bodyPr wrap="square" rtlCol="0">
            <a:spAutoFit/>
          </a:bodyPr>
          <a:lstStyle/>
          <a:p>
            <a:pPr>
              <a:lnSpc>
                <a:spcPct val="150000"/>
              </a:lnSpc>
            </a:pPr>
            <a:r>
              <a:rPr lang="zh-CN" altLang="en-US" dirty="0"/>
              <a:t>在截面内均匀生成击中点、并在 </a:t>
            </a:r>
            <a:r>
              <a:rPr lang="en-US" altLang="zh-CN" dirty="0"/>
              <a:t>4π </a:t>
            </a:r>
            <a:r>
              <a:rPr lang="zh-CN" altLang="en-US" dirty="0"/>
              <a:t>立体角内均匀采样入射角 </a:t>
            </a:r>
            <a:r>
              <a:rPr lang="en-US" altLang="zh-CN" dirty="0"/>
              <a:t>(</a:t>
            </a:r>
            <a:r>
              <a:rPr lang="en-US" altLang="zh-CN" dirty="0" err="1"/>
              <a:t>θ,ϕ</a:t>
            </a:r>
            <a:r>
              <a:rPr lang="en-US" altLang="zh-CN" dirty="0"/>
              <a:t>)</a:t>
            </a:r>
            <a:r>
              <a:rPr lang="zh-CN" altLang="en-US" dirty="0"/>
              <a:t>，筛选满足 </a:t>
            </a:r>
            <a:r>
              <a:rPr lang="en-US" altLang="zh-CN" dirty="0"/>
              <a:t>SNR&gt;4 </a:t>
            </a:r>
            <a:r>
              <a:rPr lang="zh-CN" altLang="en-US" dirty="0"/>
              <a:t>的事件，其占比即定义为系统的接收度</a:t>
            </a:r>
            <a:endParaRPr lang="en-US" altLang="zh-CN" dirty="0"/>
          </a:p>
          <a:p>
            <a:pPr>
              <a:lnSpc>
                <a:spcPct val="150000"/>
              </a:lnSpc>
            </a:pPr>
            <a:r>
              <a:rPr lang="en-US" altLang="zh-CN" dirty="0"/>
              <a:t>46.1% for 1000 samples</a:t>
            </a:r>
          </a:p>
        </p:txBody>
      </p:sp>
      <p:pic>
        <p:nvPicPr>
          <p:cNvPr id="5" name="图片 4">
            <a:extLst>
              <a:ext uri="{FF2B5EF4-FFF2-40B4-BE49-F238E27FC236}">
                <a16:creationId xmlns:a16="http://schemas.microsoft.com/office/drawing/2014/main" id="{0ADA071F-A59A-4B3A-BA8F-FBACF925FB09}"/>
              </a:ext>
            </a:extLst>
          </p:cNvPr>
          <p:cNvPicPr>
            <a:picLocks noChangeAspect="1"/>
          </p:cNvPicPr>
          <p:nvPr/>
        </p:nvPicPr>
        <p:blipFill>
          <a:blip r:embed="rId2"/>
          <a:stretch>
            <a:fillRect/>
          </a:stretch>
        </p:blipFill>
        <p:spPr>
          <a:xfrm>
            <a:off x="1448038" y="1354815"/>
            <a:ext cx="6247924" cy="3904953"/>
          </a:xfrm>
          <a:prstGeom prst="rect">
            <a:avLst/>
          </a:prstGeom>
        </p:spPr>
      </p:pic>
    </p:spTree>
    <p:extLst>
      <p:ext uri="{BB962C8B-B14F-4D97-AF65-F5344CB8AC3E}">
        <p14:creationId xmlns:p14="http://schemas.microsoft.com/office/powerpoint/2010/main" val="2855936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1716099-82FB-410E-8700-23E0AA710C67}"/>
              </a:ext>
            </a:extLst>
          </p:cNvPr>
          <p:cNvSpPr>
            <a:spLocks noGrp="1"/>
          </p:cNvSpPr>
          <p:nvPr>
            <p:ph type="sldNum" sz="quarter" idx="12"/>
          </p:nvPr>
        </p:nvSpPr>
        <p:spPr/>
        <p:txBody>
          <a:bodyPr/>
          <a:lstStyle/>
          <a:p>
            <a:pPr>
              <a:defRPr/>
            </a:pPr>
            <a:fld id="{C58DEF2B-8039-4C1E-A573-46AE1706B516}" type="slidenum">
              <a:rPr lang="en-US" altLang="zh-CN" smtClean="0"/>
              <a:pPr>
                <a:defRPr/>
              </a:pPr>
              <a:t>13</a:t>
            </a:fld>
            <a:endParaRPr lang="en-US" altLang="zh-CN" dirty="0"/>
          </a:p>
        </p:txBody>
      </p:sp>
      <p:sp>
        <p:nvSpPr>
          <p:cNvPr id="3" name="文本占位符 2">
            <a:extLst>
              <a:ext uri="{FF2B5EF4-FFF2-40B4-BE49-F238E27FC236}">
                <a16:creationId xmlns:a16="http://schemas.microsoft.com/office/drawing/2014/main" id="{31DB593D-24B3-4952-8715-5A2C2F9774CF}"/>
              </a:ext>
            </a:extLst>
          </p:cNvPr>
          <p:cNvSpPr>
            <a:spLocks noGrp="1"/>
          </p:cNvSpPr>
          <p:nvPr>
            <p:ph type="body" sz="quarter" idx="13"/>
          </p:nvPr>
        </p:nvSpPr>
        <p:spPr/>
        <p:txBody>
          <a:bodyPr>
            <a:normAutofit/>
          </a:bodyPr>
          <a:lstStyle/>
          <a:p>
            <a:r>
              <a:rPr lang="zh-CN" altLang="en-US" dirty="0"/>
              <a:t>接收度</a:t>
            </a:r>
            <a:r>
              <a:rPr lang="en-US" altLang="zh-CN" dirty="0"/>
              <a:t>——C core 2</a:t>
            </a:r>
            <a:r>
              <a:rPr lang="zh-CN" altLang="en-US" dirty="0"/>
              <a:t> </a:t>
            </a:r>
            <a:endParaRPr lang="en-US" altLang="zh-CN" dirty="0"/>
          </a:p>
        </p:txBody>
      </p:sp>
      <p:pic>
        <p:nvPicPr>
          <p:cNvPr id="6" name="图片 5">
            <a:extLst>
              <a:ext uri="{FF2B5EF4-FFF2-40B4-BE49-F238E27FC236}">
                <a16:creationId xmlns:a16="http://schemas.microsoft.com/office/drawing/2014/main" id="{278DDE8B-5FDA-4F16-B070-20BECD0CE086}"/>
              </a:ext>
            </a:extLst>
          </p:cNvPr>
          <p:cNvPicPr>
            <a:picLocks noChangeAspect="1"/>
          </p:cNvPicPr>
          <p:nvPr/>
        </p:nvPicPr>
        <p:blipFill>
          <a:blip r:embed="rId2"/>
          <a:stretch>
            <a:fillRect/>
          </a:stretch>
        </p:blipFill>
        <p:spPr>
          <a:xfrm>
            <a:off x="457200" y="2362200"/>
            <a:ext cx="2896505" cy="2880000"/>
          </a:xfrm>
          <a:prstGeom prst="rect">
            <a:avLst/>
          </a:prstGeom>
        </p:spPr>
      </p:pic>
      <p:sp>
        <p:nvSpPr>
          <p:cNvPr id="7" name="文本框 6">
            <a:extLst>
              <a:ext uri="{FF2B5EF4-FFF2-40B4-BE49-F238E27FC236}">
                <a16:creationId xmlns:a16="http://schemas.microsoft.com/office/drawing/2014/main" id="{A5478A6C-D691-4379-A76E-C5D573EB693D}"/>
              </a:ext>
            </a:extLst>
          </p:cNvPr>
          <p:cNvSpPr txBox="1"/>
          <p:nvPr/>
        </p:nvSpPr>
        <p:spPr>
          <a:xfrm>
            <a:off x="228600" y="1375330"/>
            <a:ext cx="2514600" cy="369332"/>
          </a:xfrm>
          <a:prstGeom prst="rect">
            <a:avLst/>
          </a:prstGeom>
          <a:noFill/>
        </p:spPr>
        <p:txBody>
          <a:bodyPr wrap="square" rtlCol="0">
            <a:spAutoFit/>
          </a:bodyPr>
          <a:lstStyle/>
          <a:p>
            <a:r>
              <a:rPr lang="zh-CN" altLang="en-US" dirty="0"/>
              <a:t>线圈高度增加一倍</a:t>
            </a:r>
            <a:endParaRPr lang="en-US" altLang="zh-CN" dirty="0"/>
          </a:p>
        </p:txBody>
      </p:sp>
      <p:pic>
        <p:nvPicPr>
          <p:cNvPr id="9" name="图片 8">
            <a:extLst>
              <a:ext uri="{FF2B5EF4-FFF2-40B4-BE49-F238E27FC236}">
                <a16:creationId xmlns:a16="http://schemas.microsoft.com/office/drawing/2014/main" id="{80AFB6BE-62BB-4538-B242-F7A7D28ADD5C}"/>
              </a:ext>
            </a:extLst>
          </p:cNvPr>
          <p:cNvPicPr>
            <a:picLocks noChangeAspect="1"/>
          </p:cNvPicPr>
          <p:nvPr/>
        </p:nvPicPr>
        <p:blipFill>
          <a:blip r:embed="rId3"/>
          <a:stretch>
            <a:fillRect/>
          </a:stretch>
        </p:blipFill>
        <p:spPr>
          <a:xfrm>
            <a:off x="4239665" y="2362200"/>
            <a:ext cx="4608000" cy="2880000"/>
          </a:xfrm>
          <a:prstGeom prst="rect">
            <a:avLst/>
          </a:prstGeom>
        </p:spPr>
      </p:pic>
      <p:sp>
        <p:nvSpPr>
          <p:cNvPr id="11" name="文本框 10">
            <a:extLst>
              <a:ext uri="{FF2B5EF4-FFF2-40B4-BE49-F238E27FC236}">
                <a16:creationId xmlns:a16="http://schemas.microsoft.com/office/drawing/2014/main" id="{93987399-374C-4CCC-B975-C683FD57E2EF}"/>
              </a:ext>
            </a:extLst>
          </p:cNvPr>
          <p:cNvSpPr txBox="1"/>
          <p:nvPr/>
        </p:nvSpPr>
        <p:spPr>
          <a:xfrm>
            <a:off x="762000" y="5859738"/>
            <a:ext cx="4572000" cy="465640"/>
          </a:xfrm>
          <a:prstGeom prst="rect">
            <a:avLst/>
          </a:prstGeom>
          <a:noFill/>
        </p:spPr>
        <p:txBody>
          <a:bodyPr wrap="square">
            <a:spAutoFit/>
          </a:bodyPr>
          <a:lstStyle/>
          <a:p>
            <a:pPr>
              <a:lnSpc>
                <a:spcPct val="150000"/>
              </a:lnSpc>
            </a:pPr>
            <a:r>
              <a:rPr lang="en-US" altLang="zh-CN" dirty="0"/>
              <a:t>67.0% for 1000 samples</a:t>
            </a:r>
          </a:p>
        </p:txBody>
      </p:sp>
    </p:spTree>
    <p:extLst>
      <p:ext uri="{BB962C8B-B14F-4D97-AF65-F5344CB8AC3E}">
        <p14:creationId xmlns:p14="http://schemas.microsoft.com/office/powerpoint/2010/main" val="1860866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90ABC93B-77DB-42FC-B21F-1BF4D36AA0A4}"/>
              </a:ext>
            </a:extLst>
          </p:cNvPr>
          <p:cNvPicPr>
            <a:picLocks noChangeAspect="1"/>
          </p:cNvPicPr>
          <p:nvPr/>
        </p:nvPicPr>
        <p:blipFill>
          <a:blip r:embed="rId2"/>
          <a:stretch>
            <a:fillRect/>
          </a:stretch>
        </p:blipFill>
        <p:spPr>
          <a:xfrm>
            <a:off x="77815" y="2421456"/>
            <a:ext cx="4191000" cy="3149812"/>
          </a:xfrm>
          <a:prstGeom prst="rect">
            <a:avLst/>
          </a:prstGeom>
        </p:spPr>
      </p:pic>
      <p:sp>
        <p:nvSpPr>
          <p:cNvPr id="2" name="灯片编号占位符 1">
            <a:extLst>
              <a:ext uri="{FF2B5EF4-FFF2-40B4-BE49-F238E27FC236}">
                <a16:creationId xmlns:a16="http://schemas.microsoft.com/office/drawing/2014/main" id="{1BE41197-FC46-4B3B-9907-CD1A44CFA490}"/>
              </a:ext>
            </a:extLst>
          </p:cNvPr>
          <p:cNvSpPr>
            <a:spLocks noGrp="1"/>
          </p:cNvSpPr>
          <p:nvPr>
            <p:ph type="sldNum" sz="quarter" idx="12"/>
          </p:nvPr>
        </p:nvSpPr>
        <p:spPr/>
        <p:txBody>
          <a:bodyPr/>
          <a:lstStyle/>
          <a:p>
            <a:pPr>
              <a:defRPr/>
            </a:pPr>
            <a:fld id="{C58DEF2B-8039-4C1E-A573-46AE1706B516}" type="slidenum">
              <a:rPr lang="en-US" altLang="zh-CN" smtClean="0"/>
              <a:pPr>
                <a:defRPr/>
              </a:pPr>
              <a:t>14</a:t>
            </a:fld>
            <a:endParaRPr lang="en-US" altLang="zh-CN" dirty="0"/>
          </a:p>
        </p:txBody>
      </p:sp>
      <p:sp>
        <p:nvSpPr>
          <p:cNvPr id="3" name="文本占位符 2">
            <a:extLst>
              <a:ext uri="{FF2B5EF4-FFF2-40B4-BE49-F238E27FC236}">
                <a16:creationId xmlns:a16="http://schemas.microsoft.com/office/drawing/2014/main" id="{C3DEC7DD-2CF5-4968-A733-C8580902D354}"/>
              </a:ext>
            </a:extLst>
          </p:cNvPr>
          <p:cNvSpPr>
            <a:spLocks noGrp="1"/>
          </p:cNvSpPr>
          <p:nvPr>
            <p:ph type="body" sz="quarter" idx="13"/>
          </p:nvPr>
        </p:nvSpPr>
        <p:spPr/>
        <p:txBody>
          <a:bodyPr/>
          <a:lstStyle/>
          <a:p>
            <a:r>
              <a:rPr lang="zh-CN" altLang="en-US" dirty="0"/>
              <a:t>信号</a:t>
            </a:r>
          </a:p>
        </p:txBody>
      </p:sp>
      <p:cxnSp>
        <p:nvCxnSpPr>
          <p:cNvPr id="6" name="直接箭头连接符 5">
            <a:extLst>
              <a:ext uri="{FF2B5EF4-FFF2-40B4-BE49-F238E27FC236}">
                <a16:creationId xmlns:a16="http://schemas.microsoft.com/office/drawing/2014/main" id="{D5376A9C-F7B3-4E86-9145-F3D116C6F270}"/>
              </a:ext>
            </a:extLst>
          </p:cNvPr>
          <p:cNvCxnSpPr>
            <a:cxnSpLocks/>
          </p:cNvCxnSpPr>
          <p:nvPr/>
        </p:nvCxnSpPr>
        <p:spPr>
          <a:xfrm>
            <a:off x="2164150" y="1630729"/>
            <a:ext cx="449433" cy="790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D6A63859-E033-4FD2-A5C0-83F10731A8F2}"/>
              </a:ext>
            </a:extLst>
          </p:cNvPr>
          <p:cNvSpPr txBox="1"/>
          <p:nvPr/>
        </p:nvSpPr>
        <p:spPr>
          <a:xfrm>
            <a:off x="1962347" y="1081916"/>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1</a:t>
            </a:r>
            <a:endParaRPr lang="zh-CN" altLang="en-US" dirty="0"/>
          </a:p>
        </p:txBody>
      </p:sp>
      <p:cxnSp>
        <p:nvCxnSpPr>
          <p:cNvPr id="8" name="直接箭头连接符 7">
            <a:extLst>
              <a:ext uri="{FF2B5EF4-FFF2-40B4-BE49-F238E27FC236}">
                <a16:creationId xmlns:a16="http://schemas.microsoft.com/office/drawing/2014/main" id="{F6E065F3-FD3D-4581-AE1C-1D8339B64B22}"/>
              </a:ext>
            </a:extLst>
          </p:cNvPr>
          <p:cNvCxnSpPr>
            <a:cxnSpLocks/>
          </p:cNvCxnSpPr>
          <p:nvPr/>
        </p:nvCxnSpPr>
        <p:spPr>
          <a:xfrm>
            <a:off x="464968" y="1780376"/>
            <a:ext cx="1135232" cy="641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6F120FA0-F671-4459-A44B-BEBB6B620F3D}"/>
              </a:ext>
            </a:extLst>
          </p:cNvPr>
          <p:cNvSpPr txBox="1"/>
          <p:nvPr/>
        </p:nvSpPr>
        <p:spPr>
          <a:xfrm>
            <a:off x="42333" y="1314736"/>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2</a:t>
            </a:r>
            <a:endParaRPr lang="zh-CN" altLang="en-US" dirty="0"/>
          </a:p>
        </p:txBody>
      </p:sp>
      <p:sp>
        <p:nvSpPr>
          <p:cNvPr id="11" name="文本框 10">
            <a:extLst>
              <a:ext uri="{FF2B5EF4-FFF2-40B4-BE49-F238E27FC236}">
                <a16:creationId xmlns:a16="http://schemas.microsoft.com/office/drawing/2014/main" id="{4BA30751-88BF-4517-970B-F077ECE68305}"/>
              </a:ext>
            </a:extLst>
          </p:cNvPr>
          <p:cNvSpPr txBox="1"/>
          <p:nvPr/>
        </p:nvSpPr>
        <p:spPr>
          <a:xfrm>
            <a:off x="1847851" y="6123531"/>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3</a:t>
            </a:r>
            <a:endParaRPr lang="zh-CN" altLang="en-US" dirty="0"/>
          </a:p>
        </p:txBody>
      </p:sp>
      <p:cxnSp>
        <p:nvCxnSpPr>
          <p:cNvPr id="12" name="直接箭头连接符 11">
            <a:extLst>
              <a:ext uri="{FF2B5EF4-FFF2-40B4-BE49-F238E27FC236}">
                <a16:creationId xmlns:a16="http://schemas.microsoft.com/office/drawing/2014/main" id="{54ED068D-42E4-42C7-A5B5-A0E41CE43D25}"/>
              </a:ext>
            </a:extLst>
          </p:cNvPr>
          <p:cNvCxnSpPr>
            <a:cxnSpLocks/>
          </p:cNvCxnSpPr>
          <p:nvPr/>
        </p:nvCxnSpPr>
        <p:spPr>
          <a:xfrm flipH="1" flipV="1">
            <a:off x="2514600" y="5571268"/>
            <a:ext cx="98984" cy="709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5920F2F9-8267-4C96-8D73-976047627E93}"/>
              </a:ext>
            </a:extLst>
          </p:cNvPr>
          <p:cNvSpPr txBox="1"/>
          <p:nvPr/>
        </p:nvSpPr>
        <p:spPr>
          <a:xfrm>
            <a:off x="77815" y="6238902"/>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4</a:t>
            </a:r>
            <a:endParaRPr lang="zh-CN" altLang="en-US" dirty="0"/>
          </a:p>
        </p:txBody>
      </p:sp>
      <p:cxnSp>
        <p:nvCxnSpPr>
          <p:cNvPr id="16" name="直接箭头连接符 15">
            <a:extLst>
              <a:ext uri="{FF2B5EF4-FFF2-40B4-BE49-F238E27FC236}">
                <a16:creationId xmlns:a16="http://schemas.microsoft.com/office/drawing/2014/main" id="{4507C5CF-08F3-47CF-9B8F-75F2656E1882}"/>
              </a:ext>
            </a:extLst>
          </p:cNvPr>
          <p:cNvCxnSpPr>
            <a:cxnSpLocks/>
          </p:cNvCxnSpPr>
          <p:nvPr/>
        </p:nvCxnSpPr>
        <p:spPr>
          <a:xfrm flipV="1">
            <a:off x="843547" y="5105400"/>
            <a:ext cx="1442453" cy="1291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082135C1-5DDA-4C46-BDE4-69CC16DC7409}"/>
              </a:ext>
            </a:extLst>
          </p:cNvPr>
          <p:cNvSpPr txBox="1"/>
          <p:nvPr/>
        </p:nvSpPr>
        <p:spPr>
          <a:xfrm>
            <a:off x="3048000" y="5696080"/>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5</a:t>
            </a:r>
            <a:endParaRPr lang="zh-CN" altLang="en-US" dirty="0"/>
          </a:p>
        </p:txBody>
      </p:sp>
      <p:cxnSp>
        <p:nvCxnSpPr>
          <p:cNvPr id="19" name="直接箭头连接符 18">
            <a:extLst>
              <a:ext uri="{FF2B5EF4-FFF2-40B4-BE49-F238E27FC236}">
                <a16:creationId xmlns:a16="http://schemas.microsoft.com/office/drawing/2014/main" id="{88730464-DBF3-4BF0-A8E7-FAFF8C17D796}"/>
              </a:ext>
            </a:extLst>
          </p:cNvPr>
          <p:cNvCxnSpPr>
            <a:cxnSpLocks/>
          </p:cNvCxnSpPr>
          <p:nvPr/>
        </p:nvCxnSpPr>
        <p:spPr>
          <a:xfrm flipV="1">
            <a:off x="3733801" y="5029200"/>
            <a:ext cx="304799" cy="746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8733C4C0-94D8-4C1C-9370-D99391DDCCE0}"/>
              </a:ext>
            </a:extLst>
          </p:cNvPr>
          <p:cNvSpPr txBox="1"/>
          <p:nvPr/>
        </p:nvSpPr>
        <p:spPr>
          <a:xfrm>
            <a:off x="3818825" y="1081916"/>
            <a:ext cx="3163045" cy="369332"/>
          </a:xfrm>
          <a:prstGeom prst="rect">
            <a:avLst/>
          </a:prstGeom>
          <a:noFill/>
        </p:spPr>
        <p:txBody>
          <a:bodyPr wrap="none" rtlCol="0">
            <a:spAutoFit/>
          </a:bodyPr>
          <a:lstStyle/>
          <a:p>
            <a:r>
              <a:rPr lang="zh-CN" altLang="en-US" b="1" dirty="0">
                <a:solidFill>
                  <a:srgbClr val="0000FF"/>
                </a:solidFill>
              </a:rPr>
              <a:t>理论磁通变化：</a:t>
            </a:r>
            <a:r>
              <a:rPr lang="en-US" altLang="zh-CN" b="1" dirty="0">
                <a:solidFill>
                  <a:srgbClr val="0000FF"/>
                </a:solidFill>
              </a:rPr>
              <a:t>5.96e-12 Wb</a:t>
            </a:r>
            <a:endParaRPr lang="zh-CN" altLang="en-US" b="1" dirty="0">
              <a:solidFill>
                <a:srgbClr val="0000FF"/>
              </a:solidFill>
            </a:endParaRPr>
          </a:p>
        </p:txBody>
      </p:sp>
      <p:pic>
        <p:nvPicPr>
          <p:cNvPr id="24" name="图片 23">
            <a:extLst>
              <a:ext uri="{FF2B5EF4-FFF2-40B4-BE49-F238E27FC236}">
                <a16:creationId xmlns:a16="http://schemas.microsoft.com/office/drawing/2014/main" id="{C43E93A1-2EF9-4527-ACD3-6B6CBFC60288}"/>
              </a:ext>
            </a:extLst>
          </p:cNvPr>
          <p:cNvPicPr>
            <a:picLocks noChangeAspect="1"/>
          </p:cNvPicPr>
          <p:nvPr/>
        </p:nvPicPr>
        <p:blipFill>
          <a:blip r:embed="rId3"/>
          <a:stretch>
            <a:fillRect/>
          </a:stretch>
        </p:blipFill>
        <p:spPr>
          <a:xfrm>
            <a:off x="5103285" y="1558439"/>
            <a:ext cx="3902440" cy="5203253"/>
          </a:xfrm>
          <a:prstGeom prst="rect">
            <a:avLst/>
          </a:prstGeom>
        </p:spPr>
      </p:pic>
    </p:spTree>
    <p:extLst>
      <p:ext uri="{BB962C8B-B14F-4D97-AF65-F5344CB8AC3E}">
        <p14:creationId xmlns:p14="http://schemas.microsoft.com/office/powerpoint/2010/main" val="3510097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793E0F0-B64A-40C9-B55B-0F1131CC9173}"/>
              </a:ext>
            </a:extLst>
          </p:cNvPr>
          <p:cNvSpPr>
            <a:spLocks noGrp="1"/>
          </p:cNvSpPr>
          <p:nvPr>
            <p:ph type="sldNum" sz="quarter" idx="12"/>
          </p:nvPr>
        </p:nvSpPr>
        <p:spPr/>
        <p:txBody>
          <a:bodyPr/>
          <a:lstStyle/>
          <a:p>
            <a:pPr>
              <a:defRPr/>
            </a:pPr>
            <a:fld id="{C58DEF2B-8039-4C1E-A573-46AE1706B516}" type="slidenum">
              <a:rPr lang="en-US" altLang="zh-CN" smtClean="0"/>
              <a:pPr>
                <a:defRPr/>
              </a:pPr>
              <a:t>15</a:t>
            </a:fld>
            <a:endParaRPr lang="en-US" altLang="zh-CN" dirty="0"/>
          </a:p>
        </p:txBody>
      </p:sp>
      <p:sp>
        <p:nvSpPr>
          <p:cNvPr id="3" name="文本占位符 2">
            <a:extLst>
              <a:ext uri="{FF2B5EF4-FFF2-40B4-BE49-F238E27FC236}">
                <a16:creationId xmlns:a16="http://schemas.microsoft.com/office/drawing/2014/main" id="{9DEBD7E1-7FF1-478A-990E-8E8D685AF28D}"/>
              </a:ext>
            </a:extLst>
          </p:cNvPr>
          <p:cNvSpPr>
            <a:spLocks noGrp="1"/>
          </p:cNvSpPr>
          <p:nvPr>
            <p:ph type="body" sz="quarter" idx="13"/>
          </p:nvPr>
        </p:nvSpPr>
        <p:spPr/>
        <p:txBody>
          <a:bodyPr/>
          <a:lstStyle/>
          <a:p>
            <a:r>
              <a:rPr lang="zh-CN" altLang="en-US" dirty="0"/>
              <a:t>接收度</a:t>
            </a:r>
            <a:r>
              <a:rPr lang="en-US" altLang="zh-CN" dirty="0"/>
              <a:t>——E core</a:t>
            </a:r>
          </a:p>
        </p:txBody>
      </p:sp>
      <p:sp>
        <p:nvSpPr>
          <p:cNvPr id="8" name="文本框 7">
            <a:extLst>
              <a:ext uri="{FF2B5EF4-FFF2-40B4-BE49-F238E27FC236}">
                <a16:creationId xmlns:a16="http://schemas.microsoft.com/office/drawing/2014/main" id="{8C711107-304F-4154-A61F-EBBFB89AECA3}"/>
              </a:ext>
            </a:extLst>
          </p:cNvPr>
          <p:cNvSpPr txBox="1"/>
          <p:nvPr/>
        </p:nvSpPr>
        <p:spPr>
          <a:xfrm>
            <a:off x="304800" y="5724525"/>
            <a:ext cx="5334000" cy="369332"/>
          </a:xfrm>
          <a:prstGeom prst="rect">
            <a:avLst/>
          </a:prstGeom>
          <a:noFill/>
        </p:spPr>
        <p:txBody>
          <a:bodyPr wrap="square" rtlCol="0">
            <a:spAutoFit/>
          </a:bodyPr>
          <a:lstStyle/>
          <a:p>
            <a:r>
              <a:rPr lang="en-US" altLang="zh-CN" dirty="0"/>
              <a:t>40.9% for 1000 samples</a:t>
            </a:r>
          </a:p>
        </p:txBody>
      </p:sp>
      <p:pic>
        <p:nvPicPr>
          <p:cNvPr id="6" name="图片 5">
            <a:extLst>
              <a:ext uri="{FF2B5EF4-FFF2-40B4-BE49-F238E27FC236}">
                <a16:creationId xmlns:a16="http://schemas.microsoft.com/office/drawing/2014/main" id="{6312695B-BD7E-4FD9-AE15-9A20C251F9ED}"/>
              </a:ext>
            </a:extLst>
          </p:cNvPr>
          <p:cNvPicPr>
            <a:picLocks noChangeAspect="1"/>
          </p:cNvPicPr>
          <p:nvPr/>
        </p:nvPicPr>
        <p:blipFill>
          <a:blip r:embed="rId2"/>
          <a:stretch>
            <a:fillRect/>
          </a:stretch>
        </p:blipFill>
        <p:spPr>
          <a:xfrm>
            <a:off x="876538" y="974725"/>
            <a:ext cx="7390924" cy="4619328"/>
          </a:xfrm>
          <a:prstGeom prst="rect">
            <a:avLst/>
          </a:prstGeom>
        </p:spPr>
      </p:pic>
    </p:spTree>
    <p:extLst>
      <p:ext uri="{BB962C8B-B14F-4D97-AF65-F5344CB8AC3E}">
        <p14:creationId xmlns:p14="http://schemas.microsoft.com/office/powerpoint/2010/main" val="4110564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1716099-82FB-410E-8700-23E0AA710C67}"/>
              </a:ext>
            </a:extLst>
          </p:cNvPr>
          <p:cNvSpPr>
            <a:spLocks noGrp="1"/>
          </p:cNvSpPr>
          <p:nvPr>
            <p:ph type="sldNum" sz="quarter" idx="12"/>
          </p:nvPr>
        </p:nvSpPr>
        <p:spPr/>
        <p:txBody>
          <a:bodyPr/>
          <a:lstStyle/>
          <a:p>
            <a:pPr>
              <a:defRPr/>
            </a:pPr>
            <a:fld id="{C58DEF2B-8039-4C1E-A573-46AE1706B516}" type="slidenum">
              <a:rPr lang="en-US" altLang="zh-CN" smtClean="0"/>
              <a:pPr>
                <a:defRPr/>
              </a:pPr>
              <a:t>16</a:t>
            </a:fld>
            <a:endParaRPr lang="en-US" altLang="zh-CN" dirty="0"/>
          </a:p>
        </p:txBody>
      </p:sp>
      <p:sp>
        <p:nvSpPr>
          <p:cNvPr id="3" name="文本占位符 2">
            <a:extLst>
              <a:ext uri="{FF2B5EF4-FFF2-40B4-BE49-F238E27FC236}">
                <a16:creationId xmlns:a16="http://schemas.microsoft.com/office/drawing/2014/main" id="{31DB593D-24B3-4952-8715-5A2C2F9774CF}"/>
              </a:ext>
            </a:extLst>
          </p:cNvPr>
          <p:cNvSpPr>
            <a:spLocks noGrp="1"/>
          </p:cNvSpPr>
          <p:nvPr>
            <p:ph type="body" sz="quarter" idx="13"/>
          </p:nvPr>
        </p:nvSpPr>
        <p:spPr/>
        <p:txBody>
          <a:bodyPr>
            <a:normAutofit/>
          </a:bodyPr>
          <a:lstStyle/>
          <a:p>
            <a:r>
              <a:rPr lang="zh-CN" altLang="en-US" dirty="0"/>
              <a:t>接收度</a:t>
            </a:r>
            <a:r>
              <a:rPr lang="en-US" altLang="zh-CN" dirty="0"/>
              <a:t>——E core 2</a:t>
            </a:r>
            <a:r>
              <a:rPr lang="zh-CN" altLang="en-US" dirty="0"/>
              <a:t> </a:t>
            </a:r>
            <a:endParaRPr lang="en-US" altLang="zh-CN" dirty="0"/>
          </a:p>
        </p:txBody>
      </p:sp>
      <p:pic>
        <p:nvPicPr>
          <p:cNvPr id="6" name="图片 5">
            <a:extLst>
              <a:ext uri="{FF2B5EF4-FFF2-40B4-BE49-F238E27FC236}">
                <a16:creationId xmlns:a16="http://schemas.microsoft.com/office/drawing/2014/main" id="{AE99A401-EAA7-45F3-AFDF-B0CAEB55CD1E}"/>
              </a:ext>
            </a:extLst>
          </p:cNvPr>
          <p:cNvPicPr>
            <a:picLocks noChangeAspect="1"/>
          </p:cNvPicPr>
          <p:nvPr/>
        </p:nvPicPr>
        <p:blipFill>
          <a:blip r:embed="rId2"/>
          <a:stretch>
            <a:fillRect/>
          </a:stretch>
        </p:blipFill>
        <p:spPr>
          <a:xfrm>
            <a:off x="914400" y="1238250"/>
            <a:ext cx="6704648" cy="4190405"/>
          </a:xfrm>
          <a:prstGeom prst="rect">
            <a:avLst/>
          </a:prstGeom>
        </p:spPr>
      </p:pic>
      <p:sp>
        <p:nvSpPr>
          <p:cNvPr id="7" name="文本框 6">
            <a:extLst>
              <a:ext uri="{FF2B5EF4-FFF2-40B4-BE49-F238E27FC236}">
                <a16:creationId xmlns:a16="http://schemas.microsoft.com/office/drawing/2014/main" id="{2EEE1037-2AF4-4099-BFCB-4702EAA04B33}"/>
              </a:ext>
            </a:extLst>
          </p:cNvPr>
          <p:cNvSpPr txBox="1"/>
          <p:nvPr/>
        </p:nvSpPr>
        <p:spPr>
          <a:xfrm>
            <a:off x="304800" y="5724525"/>
            <a:ext cx="5334000" cy="369332"/>
          </a:xfrm>
          <a:prstGeom prst="rect">
            <a:avLst/>
          </a:prstGeom>
          <a:noFill/>
        </p:spPr>
        <p:txBody>
          <a:bodyPr wrap="square" rtlCol="0">
            <a:spAutoFit/>
          </a:bodyPr>
          <a:lstStyle/>
          <a:p>
            <a:r>
              <a:rPr lang="en-US" altLang="zh-CN" dirty="0"/>
              <a:t>65.9% for 1000 samples</a:t>
            </a:r>
          </a:p>
        </p:txBody>
      </p:sp>
    </p:spTree>
    <p:extLst>
      <p:ext uri="{BB962C8B-B14F-4D97-AF65-F5344CB8AC3E}">
        <p14:creationId xmlns:p14="http://schemas.microsoft.com/office/powerpoint/2010/main" val="2884772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133EE252-B003-4997-8FEF-A8202DDFCD47}"/>
              </a:ext>
            </a:extLst>
          </p:cNvPr>
          <p:cNvPicPr>
            <a:picLocks noChangeAspect="1"/>
          </p:cNvPicPr>
          <p:nvPr/>
        </p:nvPicPr>
        <p:blipFill>
          <a:blip r:embed="rId2"/>
          <a:stretch>
            <a:fillRect/>
          </a:stretch>
        </p:blipFill>
        <p:spPr>
          <a:xfrm>
            <a:off x="211667" y="2381074"/>
            <a:ext cx="4544835" cy="3257130"/>
          </a:xfrm>
          <a:prstGeom prst="rect">
            <a:avLst/>
          </a:prstGeom>
        </p:spPr>
      </p:pic>
      <p:sp>
        <p:nvSpPr>
          <p:cNvPr id="2" name="灯片编号占位符 1">
            <a:extLst>
              <a:ext uri="{FF2B5EF4-FFF2-40B4-BE49-F238E27FC236}">
                <a16:creationId xmlns:a16="http://schemas.microsoft.com/office/drawing/2014/main" id="{1BE41197-FC46-4B3B-9907-CD1A44CFA490}"/>
              </a:ext>
            </a:extLst>
          </p:cNvPr>
          <p:cNvSpPr>
            <a:spLocks noGrp="1"/>
          </p:cNvSpPr>
          <p:nvPr>
            <p:ph type="sldNum" sz="quarter" idx="12"/>
          </p:nvPr>
        </p:nvSpPr>
        <p:spPr/>
        <p:txBody>
          <a:bodyPr/>
          <a:lstStyle/>
          <a:p>
            <a:pPr>
              <a:defRPr/>
            </a:pPr>
            <a:fld id="{C58DEF2B-8039-4C1E-A573-46AE1706B516}" type="slidenum">
              <a:rPr lang="en-US" altLang="zh-CN" smtClean="0"/>
              <a:pPr>
                <a:defRPr/>
              </a:pPr>
              <a:t>17</a:t>
            </a:fld>
            <a:endParaRPr lang="en-US" altLang="zh-CN" dirty="0"/>
          </a:p>
        </p:txBody>
      </p:sp>
      <p:sp>
        <p:nvSpPr>
          <p:cNvPr id="3" name="文本占位符 2">
            <a:extLst>
              <a:ext uri="{FF2B5EF4-FFF2-40B4-BE49-F238E27FC236}">
                <a16:creationId xmlns:a16="http://schemas.microsoft.com/office/drawing/2014/main" id="{C3DEC7DD-2CF5-4968-A733-C8580902D354}"/>
              </a:ext>
            </a:extLst>
          </p:cNvPr>
          <p:cNvSpPr>
            <a:spLocks noGrp="1"/>
          </p:cNvSpPr>
          <p:nvPr>
            <p:ph type="body" sz="quarter" idx="13"/>
          </p:nvPr>
        </p:nvSpPr>
        <p:spPr/>
        <p:txBody>
          <a:bodyPr/>
          <a:lstStyle/>
          <a:p>
            <a:r>
              <a:rPr lang="zh-CN" altLang="en-US" dirty="0"/>
              <a:t>信号</a:t>
            </a:r>
          </a:p>
        </p:txBody>
      </p:sp>
      <p:cxnSp>
        <p:nvCxnSpPr>
          <p:cNvPr id="6" name="直接箭头连接符 5">
            <a:extLst>
              <a:ext uri="{FF2B5EF4-FFF2-40B4-BE49-F238E27FC236}">
                <a16:creationId xmlns:a16="http://schemas.microsoft.com/office/drawing/2014/main" id="{D5376A9C-F7B3-4E86-9145-F3D116C6F270}"/>
              </a:ext>
            </a:extLst>
          </p:cNvPr>
          <p:cNvCxnSpPr>
            <a:cxnSpLocks/>
          </p:cNvCxnSpPr>
          <p:nvPr/>
        </p:nvCxnSpPr>
        <p:spPr>
          <a:xfrm>
            <a:off x="2637369" y="1607357"/>
            <a:ext cx="346786" cy="678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D6A63859-E033-4FD2-A5C0-83F10731A8F2}"/>
              </a:ext>
            </a:extLst>
          </p:cNvPr>
          <p:cNvSpPr txBox="1"/>
          <p:nvPr/>
        </p:nvSpPr>
        <p:spPr>
          <a:xfrm>
            <a:off x="1962347" y="1081916"/>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1</a:t>
            </a:r>
            <a:endParaRPr lang="zh-CN" altLang="en-US" dirty="0"/>
          </a:p>
        </p:txBody>
      </p:sp>
      <p:cxnSp>
        <p:nvCxnSpPr>
          <p:cNvPr id="8" name="直接箭头连接符 7">
            <a:extLst>
              <a:ext uri="{FF2B5EF4-FFF2-40B4-BE49-F238E27FC236}">
                <a16:creationId xmlns:a16="http://schemas.microsoft.com/office/drawing/2014/main" id="{F6E065F3-FD3D-4581-AE1C-1D8339B64B22}"/>
              </a:ext>
            </a:extLst>
          </p:cNvPr>
          <p:cNvCxnSpPr>
            <a:cxnSpLocks/>
          </p:cNvCxnSpPr>
          <p:nvPr/>
        </p:nvCxnSpPr>
        <p:spPr>
          <a:xfrm>
            <a:off x="1289856" y="1789798"/>
            <a:ext cx="601832" cy="531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6F120FA0-F671-4459-A44B-BEBB6B620F3D}"/>
              </a:ext>
            </a:extLst>
          </p:cNvPr>
          <p:cNvSpPr txBox="1"/>
          <p:nvPr/>
        </p:nvSpPr>
        <p:spPr>
          <a:xfrm>
            <a:off x="42333" y="1314736"/>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2</a:t>
            </a:r>
            <a:endParaRPr lang="zh-CN" altLang="en-US" dirty="0"/>
          </a:p>
        </p:txBody>
      </p:sp>
      <p:sp>
        <p:nvSpPr>
          <p:cNvPr id="11" name="文本框 10">
            <a:extLst>
              <a:ext uri="{FF2B5EF4-FFF2-40B4-BE49-F238E27FC236}">
                <a16:creationId xmlns:a16="http://schemas.microsoft.com/office/drawing/2014/main" id="{4BA30751-88BF-4517-970B-F077ECE68305}"/>
              </a:ext>
            </a:extLst>
          </p:cNvPr>
          <p:cNvSpPr txBox="1"/>
          <p:nvPr/>
        </p:nvSpPr>
        <p:spPr>
          <a:xfrm>
            <a:off x="1847851" y="6123531"/>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3</a:t>
            </a:r>
            <a:endParaRPr lang="zh-CN" altLang="en-US" dirty="0"/>
          </a:p>
        </p:txBody>
      </p:sp>
      <p:cxnSp>
        <p:nvCxnSpPr>
          <p:cNvPr id="12" name="直接箭头连接符 11">
            <a:extLst>
              <a:ext uri="{FF2B5EF4-FFF2-40B4-BE49-F238E27FC236}">
                <a16:creationId xmlns:a16="http://schemas.microsoft.com/office/drawing/2014/main" id="{54ED068D-42E4-42C7-A5B5-A0E41CE43D25}"/>
              </a:ext>
            </a:extLst>
          </p:cNvPr>
          <p:cNvCxnSpPr>
            <a:cxnSpLocks/>
          </p:cNvCxnSpPr>
          <p:nvPr/>
        </p:nvCxnSpPr>
        <p:spPr>
          <a:xfrm flipH="1" flipV="1">
            <a:off x="2613583" y="5486400"/>
            <a:ext cx="1" cy="794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5920F2F9-8267-4C96-8D73-976047627E93}"/>
              </a:ext>
            </a:extLst>
          </p:cNvPr>
          <p:cNvSpPr txBox="1"/>
          <p:nvPr/>
        </p:nvSpPr>
        <p:spPr>
          <a:xfrm>
            <a:off x="77815" y="6238902"/>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4</a:t>
            </a:r>
            <a:endParaRPr lang="zh-CN" altLang="en-US" dirty="0"/>
          </a:p>
        </p:txBody>
      </p:sp>
      <p:cxnSp>
        <p:nvCxnSpPr>
          <p:cNvPr id="16" name="直接箭头连接符 15">
            <a:extLst>
              <a:ext uri="{FF2B5EF4-FFF2-40B4-BE49-F238E27FC236}">
                <a16:creationId xmlns:a16="http://schemas.microsoft.com/office/drawing/2014/main" id="{4507C5CF-08F3-47CF-9B8F-75F2656E1882}"/>
              </a:ext>
            </a:extLst>
          </p:cNvPr>
          <p:cNvCxnSpPr>
            <a:cxnSpLocks/>
          </p:cNvCxnSpPr>
          <p:nvPr/>
        </p:nvCxnSpPr>
        <p:spPr>
          <a:xfrm flipV="1">
            <a:off x="843547" y="5029200"/>
            <a:ext cx="1518653" cy="136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082135C1-5DDA-4C46-BDE4-69CC16DC7409}"/>
              </a:ext>
            </a:extLst>
          </p:cNvPr>
          <p:cNvSpPr txBox="1"/>
          <p:nvPr/>
        </p:nvSpPr>
        <p:spPr>
          <a:xfrm>
            <a:off x="3048000" y="5696080"/>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5</a:t>
            </a:r>
            <a:endParaRPr lang="zh-CN" altLang="en-US" dirty="0"/>
          </a:p>
        </p:txBody>
      </p:sp>
      <p:cxnSp>
        <p:nvCxnSpPr>
          <p:cNvPr id="19" name="直接箭头连接符 18">
            <a:extLst>
              <a:ext uri="{FF2B5EF4-FFF2-40B4-BE49-F238E27FC236}">
                <a16:creationId xmlns:a16="http://schemas.microsoft.com/office/drawing/2014/main" id="{88730464-DBF3-4BF0-A8E7-FAFF8C17D796}"/>
              </a:ext>
            </a:extLst>
          </p:cNvPr>
          <p:cNvCxnSpPr>
            <a:cxnSpLocks/>
          </p:cNvCxnSpPr>
          <p:nvPr/>
        </p:nvCxnSpPr>
        <p:spPr>
          <a:xfrm flipH="1" flipV="1">
            <a:off x="3733800" y="4572000"/>
            <a:ext cx="1" cy="1204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8733C4C0-94D8-4C1C-9370-D99391DDCCE0}"/>
              </a:ext>
            </a:extLst>
          </p:cNvPr>
          <p:cNvSpPr txBox="1"/>
          <p:nvPr/>
        </p:nvSpPr>
        <p:spPr>
          <a:xfrm>
            <a:off x="3818825" y="1081916"/>
            <a:ext cx="3163045" cy="369332"/>
          </a:xfrm>
          <a:prstGeom prst="rect">
            <a:avLst/>
          </a:prstGeom>
          <a:noFill/>
        </p:spPr>
        <p:txBody>
          <a:bodyPr wrap="none" rtlCol="0">
            <a:spAutoFit/>
          </a:bodyPr>
          <a:lstStyle/>
          <a:p>
            <a:r>
              <a:rPr lang="zh-CN" altLang="en-US" b="1" dirty="0">
                <a:solidFill>
                  <a:srgbClr val="0000FF"/>
                </a:solidFill>
              </a:rPr>
              <a:t>理论磁通变化：</a:t>
            </a:r>
            <a:r>
              <a:rPr lang="en-US" altLang="zh-CN" b="1" dirty="0">
                <a:solidFill>
                  <a:srgbClr val="0000FF"/>
                </a:solidFill>
              </a:rPr>
              <a:t>5.96e-12 Wb</a:t>
            </a:r>
            <a:endParaRPr lang="zh-CN" altLang="en-US" b="1" dirty="0">
              <a:solidFill>
                <a:srgbClr val="0000FF"/>
              </a:solidFill>
            </a:endParaRPr>
          </a:p>
        </p:txBody>
      </p:sp>
      <p:pic>
        <p:nvPicPr>
          <p:cNvPr id="23" name="图片 22">
            <a:extLst>
              <a:ext uri="{FF2B5EF4-FFF2-40B4-BE49-F238E27FC236}">
                <a16:creationId xmlns:a16="http://schemas.microsoft.com/office/drawing/2014/main" id="{22619C8C-AE53-45A1-830C-A7466F3BEB12}"/>
              </a:ext>
            </a:extLst>
          </p:cNvPr>
          <p:cNvPicPr>
            <a:picLocks noChangeAspect="1"/>
          </p:cNvPicPr>
          <p:nvPr/>
        </p:nvPicPr>
        <p:blipFill>
          <a:blip r:embed="rId3"/>
          <a:stretch>
            <a:fillRect/>
          </a:stretch>
        </p:blipFill>
        <p:spPr>
          <a:xfrm>
            <a:off x="5254356" y="1747295"/>
            <a:ext cx="3644107" cy="4858809"/>
          </a:xfrm>
          <a:prstGeom prst="rect">
            <a:avLst/>
          </a:prstGeom>
        </p:spPr>
      </p:pic>
    </p:spTree>
    <p:extLst>
      <p:ext uri="{BB962C8B-B14F-4D97-AF65-F5344CB8AC3E}">
        <p14:creationId xmlns:p14="http://schemas.microsoft.com/office/powerpoint/2010/main" val="780522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50A9527-A28D-418C-A9D1-9958FDB27564}"/>
              </a:ext>
            </a:extLst>
          </p:cNvPr>
          <p:cNvSpPr>
            <a:spLocks noGrp="1"/>
          </p:cNvSpPr>
          <p:nvPr>
            <p:ph type="sldNum" sz="quarter" idx="12"/>
          </p:nvPr>
        </p:nvSpPr>
        <p:spPr/>
        <p:txBody>
          <a:bodyPr/>
          <a:lstStyle/>
          <a:p>
            <a:pPr>
              <a:defRPr/>
            </a:pPr>
            <a:fld id="{C58DEF2B-8039-4C1E-A573-46AE1706B516}" type="slidenum">
              <a:rPr lang="en-US" altLang="zh-CN" smtClean="0"/>
              <a:pPr>
                <a:defRPr/>
              </a:pPr>
              <a:t>18</a:t>
            </a:fld>
            <a:endParaRPr lang="en-US" altLang="zh-CN" dirty="0"/>
          </a:p>
        </p:txBody>
      </p:sp>
      <p:sp>
        <p:nvSpPr>
          <p:cNvPr id="3" name="文本占位符 2">
            <a:extLst>
              <a:ext uri="{FF2B5EF4-FFF2-40B4-BE49-F238E27FC236}">
                <a16:creationId xmlns:a16="http://schemas.microsoft.com/office/drawing/2014/main" id="{9D7C2030-F7C4-4377-8B0A-83193AD3715D}"/>
              </a:ext>
            </a:extLst>
          </p:cNvPr>
          <p:cNvSpPr>
            <a:spLocks noGrp="1"/>
          </p:cNvSpPr>
          <p:nvPr>
            <p:ph type="body" sz="quarter" idx="13"/>
          </p:nvPr>
        </p:nvSpPr>
        <p:spPr/>
        <p:txBody>
          <a:bodyPr/>
          <a:lstStyle/>
          <a:p>
            <a:r>
              <a:rPr lang="zh-CN" altLang="en-US" dirty="0"/>
              <a:t>改变磁芯形状</a:t>
            </a:r>
          </a:p>
        </p:txBody>
      </p:sp>
      <p:pic>
        <p:nvPicPr>
          <p:cNvPr id="4" name="图片 3">
            <a:extLst>
              <a:ext uri="{FF2B5EF4-FFF2-40B4-BE49-F238E27FC236}">
                <a16:creationId xmlns:a16="http://schemas.microsoft.com/office/drawing/2014/main" id="{4CB9765A-63A5-4CEB-8553-BEEBF7ED482D}"/>
              </a:ext>
            </a:extLst>
          </p:cNvPr>
          <p:cNvPicPr>
            <a:picLocks noChangeAspect="1"/>
          </p:cNvPicPr>
          <p:nvPr/>
        </p:nvPicPr>
        <p:blipFill>
          <a:blip r:embed="rId2"/>
          <a:stretch>
            <a:fillRect/>
          </a:stretch>
        </p:blipFill>
        <p:spPr>
          <a:xfrm>
            <a:off x="203200" y="1246689"/>
            <a:ext cx="4018608" cy="2880000"/>
          </a:xfrm>
          <a:prstGeom prst="rect">
            <a:avLst/>
          </a:prstGeom>
        </p:spPr>
      </p:pic>
      <p:sp>
        <p:nvSpPr>
          <p:cNvPr id="6" name="文本框 5">
            <a:extLst>
              <a:ext uri="{FF2B5EF4-FFF2-40B4-BE49-F238E27FC236}">
                <a16:creationId xmlns:a16="http://schemas.microsoft.com/office/drawing/2014/main" id="{B40FF0D3-58EC-4CF9-9670-E7EDCDA18A86}"/>
              </a:ext>
            </a:extLst>
          </p:cNvPr>
          <p:cNvSpPr txBox="1"/>
          <p:nvPr/>
        </p:nvSpPr>
        <p:spPr>
          <a:xfrm>
            <a:off x="1020379" y="4213987"/>
            <a:ext cx="2384249" cy="923330"/>
          </a:xfrm>
          <a:prstGeom prst="rect">
            <a:avLst/>
          </a:prstGeom>
          <a:noFill/>
        </p:spPr>
        <p:txBody>
          <a:bodyPr wrap="square">
            <a:spAutoFit/>
          </a:bodyPr>
          <a:lstStyle/>
          <a:p>
            <a:pPr algn="ctr"/>
            <a:r>
              <a:rPr lang="en-US" altLang="zh-CN" dirty="0"/>
              <a:t>Hz = </a:t>
            </a:r>
            <a:r>
              <a:rPr lang="zh-CN" altLang="en-US" dirty="0"/>
              <a:t>2</a:t>
            </a:r>
            <a:r>
              <a:rPr lang="en-US" altLang="zh-CN" dirty="0"/>
              <a:t>0458</a:t>
            </a:r>
            <a:r>
              <a:rPr lang="zh-CN" altLang="en-US" dirty="0"/>
              <a:t> </a:t>
            </a:r>
            <a:r>
              <a:rPr lang="en-US" altLang="zh-CN" dirty="0"/>
              <a:t>A/m</a:t>
            </a:r>
          </a:p>
          <a:p>
            <a:pPr algn="ctr"/>
            <a:r>
              <a:rPr lang="zh-CN" altLang="en-US" dirty="0"/>
              <a:t>探测面积</a:t>
            </a:r>
            <a:r>
              <a:rPr lang="en-US" altLang="zh-CN" dirty="0"/>
              <a:t>0.50 m</a:t>
            </a:r>
            <a:r>
              <a:rPr lang="en-US" altLang="zh-CN" baseline="30000" dirty="0"/>
              <a:t>2</a:t>
            </a:r>
          </a:p>
          <a:p>
            <a:pPr algn="ctr"/>
            <a:r>
              <a:rPr lang="en-US" altLang="zh-CN" dirty="0"/>
              <a:t>SNR=4.41</a:t>
            </a:r>
          </a:p>
        </p:txBody>
      </p:sp>
      <p:pic>
        <p:nvPicPr>
          <p:cNvPr id="8" name="图片 7">
            <a:extLst>
              <a:ext uri="{FF2B5EF4-FFF2-40B4-BE49-F238E27FC236}">
                <a16:creationId xmlns:a16="http://schemas.microsoft.com/office/drawing/2014/main" id="{49A88482-8B06-4DE4-9787-A39913F14DE1}"/>
              </a:ext>
            </a:extLst>
          </p:cNvPr>
          <p:cNvPicPr>
            <a:picLocks noChangeAspect="1"/>
          </p:cNvPicPr>
          <p:nvPr/>
        </p:nvPicPr>
        <p:blipFill>
          <a:blip r:embed="rId3"/>
          <a:stretch>
            <a:fillRect/>
          </a:stretch>
        </p:blipFill>
        <p:spPr>
          <a:xfrm>
            <a:off x="5029200" y="1246689"/>
            <a:ext cx="3851067" cy="2880000"/>
          </a:xfrm>
          <a:prstGeom prst="rect">
            <a:avLst/>
          </a:prstGeom>
        </p:spPr>
      </p:pic>
      <p:sp>
        <p:nvSpPr>
          <p:cNvPr id="9" name="文本框 8">
            <a:extLst>
              <a:ext uri="{FF2B5EF4-FFF2-40B4-BE49-F238E27FC236}">
                <a16:creationId xmlns:a16="http://schemas.microsoft.com/office/drawing/2014/main" id="{813034C7-A530-4801-AF3E-4100148480E6}"/>
              </a:ext>
            </a:extLst>
          </p:cNvPr>
          <p:cNvSpPr txBox="1"/>
          <p:nvPr/>
        </p:nvSpPr>
        <p:spPr>
          <a:xfrm>
            <a:off x="5762608" y="4213987"/>
            <a:ext cx="2384249" cy="923330"/>
          </a:xfrm>
          <a:prstGeom prst="rect">
            <a:avLst/>
          </a:prstGeom>
          <a:noFill/>
        </p:spPr>
        <p:txBody>
          <a:bodyPr wrap="square">
            <a:spAutoFit/>
          </a:bodyPr>
          <a:lstStyle/>
          <a:p>
            <a:pPr algn="ctr"/>
            <a:r>
              <a:rPr lang="en-US" altLang="zh-CN" dirty="0"/>
              <a:t>Hz = </a:t>
            </a:r>
            <a:r>
              <a:rPr lang="zh-CN" altLang="en-US" dirty="0"/>
              <a:t>2</a:t>
            </a:r>
            <a:r>
              <a:rPr lang="en-US" altLang="zh-CN" dirty="0"/>
              <a:t>3864</a:t>
            </a:r>
            <a:r>
              <a:rPr lang="zh-CN" altLang="en-US" dirty="0"/>
              <a:t> </a:t>
            </a:r>
            <a:r>
              <a:rPr lang="en-US" altLang="zh-CN" dirty="0"/>
              <a:t>A/m</a:t>
            </a:r>
          </a:p>
          <a:p>
            <a:pPr algn="ctr"/>
            <a:r>
              <a:rPr lang="zh-CN" altLang="en-US" dirty="0"/>
              <a:t>探测面积</a:t>
            </a:r>
            <a:r>
              <a:rPr lang="en-US" altLang="zh-CN" dirty="0"/>
              <a:t>0.19 m</a:t>
            </a:r>
            <a:r>
              <a:rPr lang="en-US" altLang="zh-CN" baseline="30000" dirty="0"/>
              <a:t>2</a:t>
            </a:r>
          </a:p>
          <a:p>
            <a:pPr algn="ctr"/>
            <a:r>
              <a:rPr lang="en-US" altLang="zh-CN" dirty="0"/>
              <a:t>SNR=6.18</a:t>
            </a:r>
          </a:p>
        </p:txBody>
      </p:sp>
    </p:spTree>
    <p:extLst>
      <p:ext uri="{BB962C8B-B14F-4D97-AF65-F5344CB8AC3E}">
        <p14:creationId xmlns:p14="http://schemas.microsoft.com/office/powerpoint/2010/main" val="1655537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793E0F0-B64A-40C9-B55B-0F1131CC9173}"/>
              </a:ext>
            </a:extLst>
          </p:cNvPr>
          <p:cNvSpPr>
            <a:spLocks noGrp="1"/>
          </p:cNvSpPr>
          <p:nvPr>
            <p:ph type="sldNum" sz="quarter" idx="12"/>
          </p:nvPr>
        </p:nvSpPr>
        <p:spPr/>
        <p:txBody>
          <a:bodyPr/>
          <a:lstStyle/>
          <a:p>
            <a:pPr>
              <a:defRPr/>
            </a:pPr>
            <a:fld id="{C58DEF2B-8039-4C1E-A573-46AE1706B516}" type="slidenum">
              <a:rPr lang="en-US" altLang="zh-CN" smtClean="0"/>
              <a:pPr>
                <a:defRPr/>
              </a:pPr>
              <a:t>19</a:t>
            </a:fld>
            <a:endParaRPr lang="en-US" altLang="zh-CN" dirty="0"/>
          </a:p>
        </p:txBody>
      </p:sp>
      <p:sp>
        <p:nvSpPr>
          <p:cNvPr id="3" name="文本占位符 2">
            <a:extLst>
              <a:ext uri="{FF2B5EF4-FFF2-40B4-BE49-F238E27FC236}">
                <a16:creationId xmlns:a16="http://schemas.microsoft.com/office/drawing/2014/main" id="{9DEBD7E1-7FF1-478A-990E-8E8D685AF28D}"/>
              </a:ext>
            </a:extLst>
          </p:cNvPr>
          <p:cNvSpPr>
            <a:spLocks noGrp="1"/>
          </p:cNvSpPr>
          <p:nvPr>
            <p:ph type="body" sz="quarter" idx="13"/>
          </p:nvPr>
        </p:nvSpPr>
        <p:spPr/>
        <p:txBody>
          <a:bodyPr/>
          <a:lstStyle/>
          <a:p>
            <a:r>
              <a:rPr lang="zh-CN" altLang="en-US" dirty="0"/>
              <a:t>接收度</a:t>
            </a:r>
            <a:r>
              <a:rPr lang="en-US" altLang="zh-CN" dirty="0"/>
              <a:t>——Pot core</a:t>
            </a:r>
          </a:p>
        </p:txBody>
      </p:sp>
      <p:sp>
        <p:nvSpPr>
          <p:cNvPr id="8" name="文本框 7">
            <a:extLst>
              <a:ext uri="{FF2B5EF4-FFF2-40B4-BE49-F238E27FC236}">
                <a16:creationId xmlns:a16="http://schemas.microsoft.com/office/drawing/2014/main" id="{8C711107-304F-4154-A61F-EBBFB89AECA3}"/>
              </a:ext>
            </a:extLst>
          </p:cNvPr>
          <p:cNvSpPr txBox="1"/>
          <p:nvPr/>
        </p:nvSpPr>
        <p:spPr>
          <a:xfrm>
            <a:off x="304800" y="5724525"/>
            <a:ext cx="5334000" cy="369332"/>
          </a:xfrm>
          <a:prstGeom prst="rect">
            <a:avLst/>
          </a:prstGeom>
          <a:noFill/>
        </p:spPr>
        <p:txBody>
          <a:bodyPr wrap="square" rtlCol="0">
            <a:spAutoFit/>
          </a:bodyPr>
          <a:lstStyle/>
          <a:p>
            <a:r>
              <a:rPr lang="en-US" altLang="zh-CN" dirty="0"/>
              <a:t>23.5% for 1000 samples</a:t>
            </a:r>
          </a:p>
        </p:txBody>
      </p:sp>
      <p:pic>
        <p:nvPicPr>
          <p:cNvPr id="9" name="图片 8">
            <a:extLst>
              <a:ext uri="{FF2B5EF4-FFF2-40B4-BE49-F238E27FC236}">
                <a16:creationId xmlns:a16="http://schemas.microsoft.com/office/drawing/2014/main" id="{4705A68C-D258-4D6C-9615-7251AB3CF609}"/>
              </a:ext>
            </a:extLst>
          </p:cNvPr>
          <p:cNvPicPr>
            <a:picLocks noChangeAspect="1"/>
          </p:cNvPicPr>
          <p:nvPr/>
        </p:nvPicPr>
        <p:blipFill>
          <a:blip r:embed="rId2"/>
          <a:stretch>
            <a:fillRect/>
          </a:stretch>
        </p:blipFill>
        <p:spPr>
          <a:xfrm>
            <a:off x="762476" y="1048047"/>
            <a:ext cx="7619048" cy="4761905"/>
          </a:xfrm>
          <a:prstGeom prst="rect">
            <a:avLst/>
          </a:prstGeom>
        </p:spPr>
      </p:pic>
    </p:spTree>
    <p:extLst>
      <p:ext uri="{BB962C8B-B14F-4D97-AF65-F5344CB8AC3E}">
        <p14:creationId xmlns:p14="http://schemas.microsoft.com/office/powerpoint/2010/main" val="43975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59F92A8-CEB8-4B09-A545-DA5861FA5A76}"/>
              </a:ext>
            </a:extLst>
          </p:cNvPr>
          <p:cNvSpPr>
            <a:spLocks noGrp="1"/>
          </p:cNvSpPr>
          <p:nvPr>
            <p:ph type="sldNum" sz="quarter" idx="12"/>
          </p:nvPr>
        </p:nvSpPr>
        <p:spPr/>
        <p:txBody>
          <a:bodyPr/>
          <a:lstStyle/>
          <a:p>
            <a:pPr>
              <a:defRPr/>
            </a:pPr>
            <a:fld id="{C58DEF2B-8039-4C1E-A573-46AE1706B516}" type="slidenum">
              <a:rPr lang="en-US" altLang="zh-CN" smtClean="0"/>
              <a:pPr>
                <a:defRPr/>
              </a:pPr>
              <a:t>2</a:t>
            </a:fld>
            <a:endParaRPr lang="en-US" altLang="zh-CN" dirty="0"/>
          </a:p>
        </p:txBody>
      </p:sp>
      <p:sp>
        <p:nvSpPr>
          <p:cNvPr id="3" name="文本占位符 2">
            <a:extLst>
              <a:ext uri="{FF2B5EF4-FFF2-40B4-BE49-F238E27FC236}">
                <a16:creationId xmlns:a16="http://schemas.microsoft.com/office/drawing/2014/main" id="{298B5FFB-C719-45ED-A581-E153EEF7B3AD}"/>
              </a:ext>
            </a:extLst>
          </p:cNvPr>
          <p:cNvSpPr>
            <a:spLocks noGrp="1"/>
          </p:cNvSpPr>
          <p:nvPr>
            <p:ph type="body" sz="quarter" idx="13"/>
          </p:nvPr>
        </p:nvSpPr>
        <p:spPr/>
        <p:txBody>
          <a:bodyPr/>
          <a:lstStyle/>
          <a:p>
            <a:r>
              <a:rPr lang="zh-CN" altLang="en-US" dirty="0"/>
              <a:t>空气芯线圈选择</a:t>
            </a:r>
          </a:p>
        </p:txBody>
      </p:sp>
      <p:pic>
        <p:nvPicPr>
          <p:cNvPr id="5" name="图片 4">
            <a:extLst>
              <a:ext uri="{FF2B5EF4-FFF2-40B4-BE49-F238E27FC236}">
                <a16:creationId xmlns:a16="http://schemas.microsoft.com/office/drawing/2014/main" id="{3A3E4530-DC07-4964-B83D-A4B4B03A8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9144000" cy="4572000"/>
          </a:xfrm>
          <a:prstGeom prst="rect">
            <a:avLst/>
          </a:prstGeom>
        </p:spPr>
      </p:pic>
      <p:sp>
        <p:nvSpPr>
          <p:cNvPr id="4" name="矩形 3">
            <a:extLst>
              <a:ext uri="{FF2B5EF4-FFF2-40B4-BE49-F238E27FC236}">
                <a16:creationId xmlns:a16="http://schemas.microsoft.com/office/drawing/2014/main" id="{6BCAB5F7-DC4B-49C0-93B9-78A95AABCD99}"/>
              </a:ext>
            </a:extLst>
          </p:cNvPr>
          <p:cNvSpPr/>
          <p:nvPr/>
        </p:nvSpPr>
        <p:spPr>
          <a:xfrm>
            <a:off x="2133600" y="3115776"/>
            <a:ext cx="533400" cy="9144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5395351B-AB69-4DC6-BC9C-0D3245D86CD4}"/>
              </a:ext>
            </a:extLst>
          </p:cNvPr>
          <p:cNvSpPr/>
          <p:nvPr/>
        </p:nvSpPr>
        <p:spPr>
          <a:xfrm>
            <a:off x="4876800" y="2658576"/>
            <a:ext cx="533400" cy="7620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DD0CFB6E-5C56-4A5E-95F7-5C6919C6D282}"/>
              </a:ext>
            </a:extLst>
          </p:cNvPr>
          <p:cNvSpPr/>
          <p:nvPr/>
        </p:nvSpPr>
        <p:spPr>
          <a:xfrm>
            <a:off x="8458200" y="3953976"/>
            <a:ext cx="381000" cy="6096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表格 5">
            <a:extLst>
              <a:ext uri="{FF2B5EF4-FFF2-40B4-BE49-F238E27FC236}">
                <a16:creationId xmlns:a16="http://schemas.microsoft.com/office/drawing/2014/main" id="{37E7C004-A32F-433B-9621-3FBC9A7B3C10}"/>
              </a:ext>
            </a:extLst>
          </p:cNvPr>
          <p:cNvGraphicFramePr>
            <a:graphicFrameLocks noGrp="1"/>
          </p:cNvGraphicFramePr>
          <p:nvPr>
            <p:extLst>
              <p:ext uri="{D42A27DB-BD31-4B8C-83A1-F6EECF244321}">
                <p14:modId xmlns:p14="http://schemas.microsoft.com/office/powerpoint/2010/main" val="2437406160"/>
              </p:ext>
            </p:extLst>
          </p:nvPr>
        </p:nvGraphicFramePr>
        <p:xfrm>
          <a:off x="76200" y="1112520"/>
          <a:ext cx="7927399" cy="1261110"/>
        </p:xfrm>
        <a:graphic>
          <a:graphicData uri="http://schemas.openxmlformats.org/drawingml/2006/table">
            <a:tbl>
              <a:tblPr firstRow="1" bandRow="1">
                <a:tableStyleId>{69CF1AB2-1976-4502-BF36-3FF5EA218861}</a:tableStyleId>
              </a:tblPr>
              <a:tblGrid>
                <a:gridCol w="514130">
                  <a:extLst>
                    <a:ext uri="{9D8B030D-6E8A-4147-A177-3AD203B41FA5}">
                      <a16:colId xmlns:a16="http://schemas.microsoft.com/office/drawing/2014/main" val="1523366972"/>
                    </a:ext>
                  </a:extLst>
                </a:gridCol>
                <a:gridCol w="865777">
                  <a:extLst>
                    <a:ext uri="{9D8B030D-6E8A-4147-A177-3AD203B41FA5}">
                      <a16:colId xmlns:a16="http://schemas.microsoft.com/office/drawing/2014/main" val="1397474941"/>
                    </a:ext>
                  </a:extLst>
                </a:gridCol>
                <a:gridCol w="969745">
                  <a:extLst>
                    <a:ext uri="{9D8B030D-6E8A-4147-A177-3AD203B41FA5}">
                      <a16:colId xmlns:a16="http://schemas.microsoft.com/office/drawing/2014/main" val="2292667255"/>
                    </a:ext>
                  </a:extLst>
                </a:gridCol>
                <a:gridCol w="969745">
                  <a:extLst>
                    <a:ext uri="{9D8B030D-6E8A-4147-A177-3AD203B41FA5}">
                      <a16:colId xmlns:a16="http://schemas.microsoft.com/office/drawing/2014/main" val="173801319"/>
                    </a:ext>
                  </a:extLst>
                </a:gridCol>
                <a:gridCol w="678823">
                  <a:extLst>
                    <a:ext uri="{9D8B030D-6E8A-4147-A177-3AD203B41FA5}">
                      <a16:colId xmlns:a16="http://schemas.microsoft.com/office/drawing/2014/main" val="1261791897"/>
                    </a:ext>
                  </a:extLst>
                </a:gridCol>
                <a:gridCol w="759624">
                  <a:extLst>
                    <a:ext uri="{9D8B030D-6E8A-4147-A177-3AD203B41FA5}">
                      <a16:colId xmlns:a16="http://schemas.microsoft.com/office/drawing/2014/main" val="3877714259"/>
                    </a:ext>
                  </a:extLst>
                </a:gridCol>
                <a:gridCol w="414931">
                  <a:extLst>
                    <a:ext uri="{9D8B030D-6E8A-4147-A177-3AD203B41FA5}">
                      <a16:colId xmlns:a16="http://schemas.microsoft.com/office/drawing/2014/main" val="3054904779"/>
                    </a:ext>
                  </a:extLst>
                </a:gridCol>
                <a:gridCol w="918208">
                  <a:extLst>
                    <a:ext uri="{9D8B030D-6E8A-4147-A177-3AD203B41FA5}">
                      <a16:colId xmlns:a16="http://schemas.microsoft.com/office/drawing/2014/main" val="2149075265"/>
                    </a:ext>
                  </a:extLst>
                </a:gridCol>
                <a:gridCol w="918208">
                  <a:extLst>
                    <a:ext uri="{9D8B030D-6E8A-4147-A177-3AD203B41FA5}">
                      <a16:colId xmlns:a16="http://schemas.microsoft.com/office/drawing/2014/main" val="4131085694"/>
                    </a:ext>
                  </a:extLst>
                </a:gridCol>
                <a:gridCol w="918208">
                  <a:extLst>
                    <a:ext uri="{9D8B030D-6E8A-4147-A177-3AD203B41FA5}">
                      <a16:colId xmlns:a16="http://schemas.microsoft.com/office/drawing/2014/main" val="3353174120"/>
                    </a:ext>
                  </a:extLst>
                </a:gridCol>
              </a:tblGrid>
              <a:tr h="293370">
                <a:tc>
                  <a:txBody>
                    <a:bodyPr/>
                    <a:lstStyle/>
                    <a:p>
                      <a:pPr marL="0" algn="ctr" defTabSz="685800" rtl="0" eaLnBrk="1" latinLnBrk="0" hangingPunct="1"/>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线径</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线圈内径（</a:t>
                      </a:r>
                      <a:r>
                        <a:rPr lang="en-US" altLang="zh-CN" sz="950" b="0" kern="1200" dirty="0">
                          <a:solidFill>
                            <a:schemeClr val="dk1"/>
                          </a:solidFill>
                          <a:latin typeface="+mn-ea"/>
                          <a:ea typeface="+mn-ea"/>
                          <a:cs typeface="+mn-cs"/>
                        </a:rPr>
                        <a:t>mm</a:t>
                      </a:r>
                      <a:r>
                        <a:rPr lang="zh-CN" altLang="en-US" sz="950" b="0" kern="1200" dirty="0">
                          <a:solidFill>
                            <a:schemeClr val="dk1"/>
                          </a:solidFill>
                          <a:latin typeface="+mn-ea"/>
                          <a:ea typeface="+mn-ea"/>
                          <a:cs typeface="+mn-cs"/>
                        </a:rPr>
                        <a:t>）</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线圈外径（</a:t>
                      </a:r>
                      <a:r>
                        <a:rPr lang="en-US" altLang="zh-CN" sz="950" b="0" kern="1200" dirty="0">
                          <a:solidFill>
                            <a:schemeClr val="dk1"/>
                          </a:solidFill>
                          <a:latin typeface="+mn-ea"/>
                          <a:ea typeface="+mn-ea"/>
                          <a:cs typeface="+mn-cs"/>
                        </a:rPr>
                        <a:t>mm</a:t>
                      </a:r>
                      <a:r>
                        <a:rPr lang="zh-CN" altLang="en-US" sz="950" b="0" kern="1200" dirty="0">
                          <a:solidFill>
                            <a:schemeClr val="dk1"/>
                          </a:solidFill>
                          <a:latin typeface="+mn-ea"/>
                          <a:ea typeface="+mn-ea"/>
                          <a:cs typeface="+mn-cs"/>
                        </a:rPr>
                        <a:t>）</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单层匝数</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匝间距</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层数</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层间距</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950" b="0" kern="1200" dirty="0" err="1">
                          <a:solidFill>
                            <a:schemeClr val="dk1"/>
                          </a:solidFill>
                          <a:latin typeface="+mn-ea"/>
                          <a:ea typeface="+mn-ea"/>
                          <a:cs typeface="+mn-cs"/>
                        </a:rPr>
                        <a:t>Rdc</a:t>
                      </a:r>
                      <a:r>
                        <a:rPr lang="en-US" altLang="zh-CN" sz="950" b="0" kern="1200" dirty="0">
                          <a:solidFill>
                            <a:schemeClr val="dk1"/>
                          </a:solidFill>
                          <a:latin typeface="+mn-ea"/>
                          <a:ea typeface="+mn-ea"/>
                          <a:cs typeface="+mn-cs"/>
                        </a:rPr>
                        <a:t> (ohm)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线圈高度</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2646039981"/>
                  </a:ext>
                </a:extLst>
              </a:tr>
              <a:tr h="293370">
                <a:tc>
                  <a:txBody>
                    <a:bodyPr/>
                    <a:lstStyle/>
                    <a:p>
                      <a:pPr marL="0" algn="ctr" defTabSz="685800" rtl="0" eaLnBrk="1" latinLnBrk="0" hangingPunct="1"/>
                      <a:r>
                        <a:rPr lang="en-US" altLang="zh-CN" sz="950" b="0" kern="1200" dirty="0">
                          <a:solidFill>
                            <a:schemeClr val="dk1"/>
                          </a:solidFill>
                          <a:latin typeface="+mn-ea"/>
                          <a:ea typeface="+mn-ea"/>
                          <a:cs typeface="+mn-cs"/>
                        </a:rPr>
                        <a:t>Coil5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0.1*20/0.6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40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56.8</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100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0.6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14</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23</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60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extLst>
                  <a:ext uri="{0D108BD9-81ED-4DB2-BD59-A6C34878D82A}">
                    <a16:rowId xmlns:a16="http://schemas.microsoft.com/office/drawing/2014/main" val="3657960683"/>
                  </a:ext>
                </a:extLst>
              </a:tr>
              <a:tr h="2933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Coil13</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0.45</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20</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33.8</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fontAlgn="ctr" latinLnBrk="0" hangingPunct="1"/>
                      <a:r>
                        <a:rPr lang="en-US" sz="950" b="0" kern="1200" dirty="0">
                          <a:solidFill>
                            <a:schemeClr val="dk1"/>
                          </a:solidFill>
                          <a:latin typeface="+mn-ea"/>
                          <a:ea typeface="+mn-ea"/>
                          <a:cs typeface="+mn-cs"/>
                        </a:rPr>
                        <a:t>100</a:t>
                      </a:r>
                    </a:p>
                  </a:txBody>
                  <a:tcPr marL="9525" marR="9525" marT="9525" marB="0"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0.493</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14</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0.493</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12</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49.3</a:t>
                      </a:r>
                      <a:endParaRPr lang="zh-CN" altLang="en-US" sz="950" b="0" kern="1200" dirty="0">
                        <a:solidFill>
                          <a:schemeClr val="dk1"/>
                        </a:solidFill>
                        <a:latin typeface="+mn-ea"/>
                        <a:ea typeface="+mn-ea"/>
                        <a:cs typeface="+mn-cs"/>
                      </a:endParaRPr>
                    </a:p>
                  </a:txBody>
                  <a:tcPr anchor="ctr">
                    <a:solidFill>
                      <a:srgbClr val="92D050"/>
                    </a:solidFill>
                  </a:tcPr>
                </a:tc>
                <a:extLst>
                  <a:ext uri="{0D108BD9-81ED-4DB2-BD59-A6C34878D82A}">
                    <a16:rowId xmlns:a16="http://schemas.microsoft.com/office/drawing/2014/main" val="277684193"/>
                  </a:ext>
                </a:extLst>
              </a:tr>
              <a:tr h="293370">
                <a:tc>
                  <a:txBody>
                    <a:bodyPr/>
                    <a:lstStyle/>
                    <a:p>
                      <a:pPr marL="0" algn="ctr" defTabSz="685800" rtl="0" eaLnBrk="1" latinLnBrk="0" hangingPunct="1"/>
                      <a:r>
                        <a:rPr lang="en-US" altLang="zh-CN" sz="950" b="0" kern="1200" dirty="0">
                          <a:solidFill>
                            <a:schemeClr val="dk1"/>
                          </a:solidFill>
                          <a:latin typeface="+mn-ea"/>
                          <a:ea typeface="+mn-ea"/>
                          <a:cs typeface="+mn-cs"/>
                        </a:rPr>
                        <a:t>V4</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0.1*100/1.35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114</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143.6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180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1.35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8</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0.5+1.35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13</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243</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extLst>
                  <a:ext uri="{0D108BD9-81ED-4DB2-BD59-A6C34878D82A}">
                    <a16:rowId xmlns:a16="http://schemas.microsoft.com/office/drawing/2014/main" val="3598907989"/>
                  </a:ext>
                </a:extLst>
              </a:tr>
            </a:tbl>
          </a:graphicData>
        </a:graphic>
      </p:graphicFrame>
      <p:sp>
        <p:nvSpPr>
          <p:cNvPr id="13" name="矩形 12">
            <a:extLst>
              <a:ext uri="{FF2B5EF4-FFF2-40B4-BE49-F238E27FC236}">
                <a16:creationId xmlns:a16="http://schemas.microsoft.com/office/drawing/2014/main" id="{4EA192CC-529E-4749-9059-DE4683A83A47}"/>
              </a:ext>
            </a:extLst>
          </p:cNvPr>
          <p:cNvSpPr/>
          <p:nvPr/>
        </p:nvSpPr>
        <p:spPr>
          <a:xfrm>
            <a:off x="8244959" y="1431165"/>
            <a:ext cx="228600" cy="228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B322D841-D87F-423A-B1C3-5755E2501A9B}"/>
              </a:ext>
            </a:extLst>
          </p:cNvPr>
          <p:cNvSpPr txBox="1"/>
          <p:nvPr/>
        </p:nvSpPr>
        <p:spPr>
          <a:xfrm>
            <a:off x="8547158" y="1391576"/>
            <a:ext cx="447558" cy="307777"/>
          </a:xfrm>
          <a:prstGeom prst="rect">
            <a:avLst/>
          </a:prstGeom>
          <a:noFill/>
        </p:spPr>
        <p:txBody>
          <a:bodyPr wrap="none" rtlCol="0">
            <a:spAutoFit/>
          </a:bodyPr>
          <a:lstStyle/>
          <a:p>
            <a:r>
              <a:rPr lang="en-US" altLang="zh-CN" sz="1400" dirty="0" err="1"/>
              <a:t>Litz</a:t>
            </a:r>
            <a:endParaRPr lang="zh-CN" altLang="en-US" sz="1400" dirty="0"/>
          </a:p>
        </p:txBody>
      </p:sp>
      <p:sp>
        <p:nvSpPr>
          <p:cNvPr id="15" name="矩形 14">
            <a:extLst>
              <a:ext uri="{FF2B5EF4-FFF2-40B4-BE49-F238E27FC236}">
                <a16:creationId xmlns:a16="http://schemas.microsoft.com/office/drawing/2014/main" id="{0D5B5B53-EF4E-4804-A750-1E5DBA74A8C8}"/>
              </a:ext>
            </a:extLst>
          </p:cNvPr>
          <p:cNvSpPr/>
          <p:nvPr/>
        </p:nvSpPr>
        <p:spPr>
          <a:xfrm>
            <a:off x="8244959" y="1946259"/>
            <a:ext cx="2286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F1146D49-50D2-449F-9A77-6E36C8FF8DD7}"/>
              </a:ext>
            </a:extLst>
          </p:cNvPr>
          <p:cNvSpPr txBox="1"/>
          <p:nvPr/>
        </p:nvSpPr>
        <p:spPr>
          <a:xfrm>
            <a:off x="8547158" y="1906670"/>
            <a:ext cx="562975" cy="307777"/>
          </a:xfrm>
          <a:prstGeom prst="rect">
            <a:avLst/>
          </a:prstGeom>
          <a:noFill/>
        </p:spPr>
        <p:txBody>
          <a:bodyPr wrap="none" rtlCol="0">
            <a:spAutoFit/>
          </a:bodyPr>
          <a:lstStyle/>
          <a:p>
            <a:r>
              <a:rPr lang="en-US" altLang="zh-CN" sz="1400" dirty="0"/>
              <a:t>Solid</a:t>
            </a:r>
            <a:endParaRPr lang="zh-CN" altLang="en-US" sz="1400" dirty="0"/>
          </a:p>
        </p:txBody>
      </p:sp>
    </p:spTree>
    <p:extLst>
      <p:ext uri="{BB962C8B-B14F-4D97-AF65-F5344CB8AC3E}">
        <p14:creationId xmlns:p14="http://schemas.microsoft.com/office/powerpoint/2010/main" val="3132313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1716099-82FB-410E-8700-23E0AA710C67}"/>
              </a:ext>
            </a:extLst>
          </p:cNvPr>
          <p:cNvSpPr>
            <a:spLocks noGrp="1"/>
          </p:cNvSpPr>
          <p:nvPr>
            <p:ph type="sldNum" sz="quarter" idx="12"/>
          </p:nvPr>
        </p:nvSpPr>
        <p:spPr>
          <a:xfrm>
            <a:off x="6324600" y="6324600"/>
            <a:ext cx="2057400" cy="365125"/>
          </a:xfrm>
        </p:spPr>
        <p:txBody>
          <a:bodyPr/>
          <a:lstStyle/>
          <a:p>
            <a:pPr>
              <a:defRPr/>
            </a:pPr>
            <a:fld id="{C58DEF2B-8039-4C1E-A573-46AE1706B516}" type="slidenum">
              <a:rPr lang="en-US" altLang="zh-CN" smtClean="0"/>
              <a:pPr>
                <a:defRPr/>
              </a:pPr>
              <a:t>20</a:t>
            </a:fld>
            <a:endParaRPr lang="en-US" altLang="zh-CN" dirty="0"/>
          </a:p>
        </p:txBody>
      </p:sp>
      <p:sp>
        <p:nvSpPr>
          <p:cNvPr id="3" name="文本占位符 2">
            <a:extLst>
              <a:ext uri="{FF2B5EF4-FFF2-40B4-BE49-F238E27FC236}">
                <a16:creationId xmlns:a16="http://schemas.microsoft.com/office/drawing/2014/main" id="{31DB593D-24B3-4952-8715-5A2C2F9774CF}"/>
              </a:ext>
            </a:extLst>
          </p:cNvPr>
          <p:cNvSpPr>
            <a:spLocks noGrp="1"/>
          </p:cNvSpPr>
          <p:nvPr>
            <p:ph type="body" sz="quarter" idx="13"/>
          </p:nvPr>
        </p:nvSpPr>
        <p:spPr/>
        <p:txBody>
          <a:bodyPr>
            <a:normAutofit/>
          </a:bodyPr>
          <a:lstStyle/>
          <a:p>
            <a:r>
              <a:rPr lang="zh-CN" altLang="en-US" dirty="0"/>
              <a:t>接收度</a:t>
            </a:r>
            <a:r>
              <a:rPr lang="en-US" altLang="zh-CN" dirty="0"/>
              <a:t>——Pot core 2</a:t>
            </a:r>
            <a:r>
              <a:rPr lang="zh-CN" altLang="en-US" dirty="0"/>
              <a:t> </a:t>
            </a:r>
            <a:endParaRPr lang="en-US" altLang="zh-CN" dirty="0"/>
          </a:p>
        </p:txBody>
      </p:sp>
      <p:pic>
        <p:nvPicPr>
          <p:cNvPr id="6" name="图片 5">
            <a:extLst>
              <a:ext uri="{FF2B5EF4-FFF2-40B4-BE49-F238E27FC236}">
                <a16:creationId xmlns:a16="http://schemas.microsoft.com/office/drawing/2014/main" id="{39B29AE2-E318-4DFF-BAF4-00D38990750D}"/>
              </a:ext>
            </a:extLst>
          </p:cNvPr>
          <p:cNvPicPr>
            <a:picLocks noChangeAspect="1"/>
          </p:cNvPicPr>
          <p:nvPr/>
        </p:nvPicPr>
        <p:blipFill>
          <a:blip r:embed="rId2"/>
          <a:stretch>
            <a:fillRect/>
          </a:stretch>
        </p:blipFill>
        <p:spPr>
          <a:xfrm>
            <a:off x="457200" y="2209800"/>
            <a:ext cx="3443783" cy="3176304"/>
          </a:xfrm>
          <a:prstGeom prst="rect">
            <a:avLst/>
          </a:prstGeom>
        </p:spPr>
      </p:pic>
      <p:sp>
        <p:nvSpPr>
          <p:cNvPr id="8" name="文本框 7">
            <a:extLst>
              <a:ext uri="{FF2B5EF4-FFF2-40B4-BE49-F238E27FC236}">
                <a16:creationId xmlns:a16="http://schemas.microsoft.com/office/drawing/2014/main" id="{AE91B930-D667-4632-A096-05BB53F84D17}"/>
              </a:ext>
            </a:extLst>
          </p:cNvPr>
          <p:cNvSpPr txBox="1"/>
          <p:nvPr/>
        </p:nvSpPr>
        <p:spPr>
          <a:xfrm>
            <a:off x="990600" y="5791200"/>
            <a:ext cx="1300356" cy="369332"/>
          </a:xfrm>
          <a:prstGeom prst="rect">
            <a:avLst/>
          </a:prstGeom>
          <a:noFill/>
        </p:spPr>
        <p:txBody>
          <a:bodyPr wrap="none" rtlCol="0">
            <a:spAutoFit/>
          </a:bodyPr>
          <a:lstStyle/>
          <a:p>
            <a:r>
              <a:rPr lang="en-US" altLang="zh-CN" dirty="0"/>
              <a:t>SNR = 9.18</a:t>
            </a:r>
            <a:endParaRPr lang="zh-CN" altLang="en-US" dirty="0"/>
          </a:p>
        </p:txBody>
      </p:sp>
      <p:pic>
        <p:nvPicPr>
          <p:cNvPr id="10" name="图片 9">
            <a:extLst>
              <a:ext uri="{FF2B5EF4-FFF2-40B4-BE49-F238E27FC236}">
                <a16:creationId xmlns:a16="http://schemas.microsoft.com/office/drawing/2014/main" id="{5BDDF0AD-A45C-48B7-9EA3-C2BE614A1930}"/>
              </a:ext>
            </a:extLst>
          </p:cNvPr>
          <p:cNvPicPr>
            <a:picLocks noChangeAspect="1"/>
          </p:cNvPicPr>
          <p:nvPr/>
        </p:nvPicPr>
        <p:blipFill>
          <a:blip r:embed="rId3"/>
          <a:stretch>
            <a:fillRect/>
          </a:stretch>
        </p:blipFill>
        <p:spPr>
          <a:xfrm>
            <a:off x="4078848" y="2209800"/>
            <a:ext cx="5082085" cy="3176303"/>
          </a:xfrm>
          <a:prstGeom prst="rect">
            <a:avLst/>
          </a:prstGeom>
        </p:spPr>
      </p:pic>
      <p:pic>
        <p:nvPicPr>
          <p:cNvPr id="12" name="图片 11">
            <a:extLst>
              <a:ext uri="{FF2B5EF4-FFF2-40B4-BE49-F238E27FC236}">
                <a16:creationId xmlns:a16="http://schemas.microsoft.com/office/drawing/2014/main" id="{FB01B0A1-744B-4B49-8FF7-2649D4B6EC71}"/>
              </a:ext>
            </a:extLst>
          </p:cNvPr>
          <p:cNvPicPr>
            <a:picLocks noChangeAspect="1"/>
          </p:cNvPicPr>
          <p:nvPr/>
        </p:nvPicPr>
        <p:blipFill>
          <a:blip r:embed="rId4"/>
          <a:stretch>
            <a:fillRect/>
          </a:stretch>
        </p:blipFill>
        <p:spPr>
          <a:xfrm>
            <a:off x="9338798" y="1548096"/>
            <a:ext cx="5572443" cy="4179332"/>
          </a:xfrm>
          <a:prstGeom prst="rect">
            <a:avLst/>
          </a:prstGeom>
        </p:spPr>
      </p:pic>
      <p:sp>
        <p:nvSpPr>
          <p:cNvPr id="13" name="文本框 12">
            <a:extLst>
              <a:ext uri="{FF2B5EF4-FFF2-40B4-BE49-F238E27FC236}">
                <a16:creationId xmlns:a16="http://schemas.microsoft.com/office/drawing/2014/main" id="{84FDEB25-A5CD-4834-AD9C-645C848DBA12}"/>
              </a:ext>
            </a:extLst>
          </p:cNvPr>
          <p:cNvSpPr txBox="1"/>
          <p:nvPr/>
        </p:nvSpPr>
        <p:spPr>
          <a:xfrm>
            <a:off x="4186046" y="5727428"/>
            <a:ext cx="4500754" cy="369332"/>
          </a:xfrm>
          <a:prstGeom prst="rect">
            <a:avLst/>
          </a:prstGeom>
          <a:noFill/>
        </p:spPr>
        <p:txBody>
          <a:bodyPr wrap="square" rtlCol="0">
            <a:spAutoFit/>
          </a:bodyPr>
          <a:lstStyle/>
          <a:p>
            <a:r>
              <a:rPr lang="en-US" altLang="zh-CN" dirty="0"/>
              <a:t>46.7% for 1000 samples</a:t>
            </a:r>
          </a:p>
        </p:txBody>
      </p:sp>
    </p:spTree>
    <p:extLst>
      <p:ext uri="{BB962C8B-B14F-4D97-AF65-F5344CB8AC3E}">
        <p14:creationId xmlns:p14="http://schemas.microsoft.com/office/powerpoint/2010/main" val="717804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DBD0F79-A89A-4AAE-81B6-5C6671EF7949}"/>
              </a:ext>
            </a:extLst>
          </p:cNvPr>
          <p:cNvSpPr>
            <a:spLocks noGrp="1"/>
          </p:cNvSpPr>
          <p:nvPr>
            <p:ph type="sldNum" sz="quarter" idx="12"/>
          </p:nvPr>
        </p:nvSpPr>
        <p:spPr/>
        <p:txBody>
          <a:bodyPr/>
          <a:lstStyle/>
          <a:p>
            <a:pPr>
              <a:defRPr/>
            </a:pPr>
            <a:fld id="{C58DEF2B-8039-4C1E-A573-46AE1706B516}" type="slidenum">
              <a:rPr lang="en-US" altLang="zh-CN" smtClean="0"/>
              <a:pPr>
                <a:defRPr/>
              </a:pPr>
              <a:t>21</a:t>
            </a:fld>
            <a:endParaRPr lang="en-US" altLang="zh-CN" dirty="0"/>
          </a:p>
        </p:txBody>
      </p:sp>
      <p:sp>
        <p:nvSpPr>
          <p:cNvPr id="3" name="文本占位符 2">
            <a:extLst>
              <a:ext uri="{FF2B5EF4-FFF2-40B4-BE49-F238E27FC236}">
                <a16:creationId xmlns:a16="http://schemas.microsoft.com/office/drawing/2014/main" id="{2374507E-95F3-430E-9E49-D9BA45782155}"/>
              </a:ext>
            </a:extLst>
          </p:cNvPr>
          <p:cNvSpPr>
            <a:spLocks noGrp="1"/>
          </p:cNvSpPr>
          <p:nvPr>
            <p:ph type="body" sz="quarter" idx="13"/>
          </p:nvPr>
        </p:nvSpPr>
        <p:spPr/>
        <p:txBody>
          <a:bodyPr/>
          <a:lstStyle/>
          <a:p>
            <a:r>
              <a:rPr lang="zh-CN" altLang="en-US" dirty="0"/>
              <a:t>说明</a:t>
            </a:r>
          </a:p>
        </p:txBody>
      </p:sp>
      <p:sp>
        <p:nvSpPr>
          <p:cNvPr id="4" name="文本框 3">
            <a:extLst>
              <a:ext uri="{FF2B5EF4-FFF2-40B4-BE49-F238E27FC236}">
                <a16:creationId xmlns:a16="http://schemas.microsoft.com/office/drawing/2014/main" id="{1BA99187-7B3B-4CA1-8781-C852701CE2CE}"/>
              </a:ext>
            </a:extLst>
          </p:cNvPr>
          <p:cNvSpPr txBox="1"/>
          <p:nvPr/>
        </p:nvSpPr>
        <p:spPr>
          <a:xfrm>
            <a:off x="457200" y="1447800"/>
            <a:ext cx="8229600" cy="4205126"/>
          </a:xfrm>
          <a:prstGeom prst="rect">
            <a:avLst/>
          </a:prstGeom>
          <a:noFill/>
        </p:spPr>
        <p:txBody>
          <a:bodyPr wrap="square" rtlCol="0">
            <a:spAutoFit/>
          </a:bodyPr>
          <a:lstStyle/>
          <a:p>
            <a:pPr>
              <a:lnSpc>
                <a:spcPct val="150000"/>
              </a:lnSpc>
            </a:pPr>
            <a:r>
              <a:rPr lang="zh-CN" altLang="en-US" dirty="0"/>
              <a:t>轨迹信噪比求解时，是在轨迹上</a:t>
            </a:r>
            <a:r>
              <a:rPr lang="en-US" altLang="zh-CN" dirty="0" err="1"/>
              <a:t>comsol</a:t>
            </a:r>
            <a:r>
              <a:rPr lang="en-US" altLang="zh-CN" dirty="0"/>
              <a:t> </a:t>
            </a:r>
            <a:r>
              <a:rPr lang="zh-CN" altLang="en-US" dirty="0"/>
              <a:t>自动加密后导出，较密集，之后根据时间轴进行插值</a:t>
            </a:r>
            <a:endParaRPr lang="en-US" altLang="zh-CN" dirty="0"/>
          </a:p>
          <a:p>
            <a:pPr>
              <a:lnSpc>
                <a:spcPct val="150000"/>
              </a:lnSpc>
            </a:pPr>
            <a:r>
              <a:rPr lang="en-US" altLang="zh-CN" dirty="0"/>
              <a:t>3d H </a:t>
            </a:r>
            <a:r>
              <a:rPr lang="zh-CN" altLang="en-US" dirty="0"/>
              <a:t>场导出时，以网格进行导出，较稀疏，之后根据时间轴进行插值</a:t>
            </a:r>
            <a:endParaRPr lang="en-US" altLang="zh-CN" dirty="0"/>
          </a:p>
          <a:p>
            <a:pPr>
              <a:lnSpc>
                <a:spcPct val="150000"/>
              </a:lnSpc>
            </a:pPr>
            <a:r>
              <a:rPr lang="zh-CN" altLang="en-US" dirty="0"/>
              <a:t>信噪比会略微不同</a:t>
            </a:r>
            <a:endParaRPr lang="en-US" altLang="zh-CN" dirty="0"/>
          </a:p>
          <a:p>
            <a:pPr>
              <a:lnSpc>
                <a:spcPct val="150000"/>
              </a:lnSpc>
            </a:pPr>
            <a:r>
              <a:rPr lang="zh-CN" altLang="en-US" dirty="0"/>
              <a:t>对于相同垂直中心入射的轨迹，二者信噪比为</a:t>
            </a:r>
            <a:r>
              <a:rPr lang="en-US" altLang="zh-CN" dirty="0"/>
              <a:t>9.18 vs 8.8</a:t>
            </a:r>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a:lnSpc>
                <a:spcPct val="150000"/>
              </a:lnSpc>
            </a:pPr>
            <a:r>
              <a:rPr lang="zh-CN" altLang="en-US" dirty="0">
                <a:solidFill>
                  <a:srgbClr val="C00000"/>
                </a:solidFill>
              </a:rPr>
              <a:t>当前接收度的估计是偏低的</a:t>
            </a:r>
          </a:p>
        </p:txBody>
      </p:sp>
    </p:spTree>
    <p:extLst>
      <p:ext uri="{BB962C8B-B14F-4D97-AF65-F5344CB8AC3E}">
        <p14:creationId xmlns:p14="http://schemas.microsoft.com/office/powerpoint/2010/main" val="1359199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C9DC0E6-6061-434E-BF0B-28D497CD3AA2}"/>
              </a:ext>
            </a:extLst>
          </p:cNvPr>
          <p:cNvSpPr>
            <a:spLocks noGrp="1"/>
          </p:cNvSpPr>
          <p:nvPr>
            <p:ph type="sldNum" sz="quarter" idx="12"/>
          </p:nvPr>
        </p:nvSpPr>
        <p:spPr/>
        <p:txBody>
          <a:bodyPr/>
          <a:lstStyle/>
          <a:p>
            <a:pPr>
              <a:defRPr/>
            </a:pPr>
            <a:fld id="{C58DEF2B-8039-4C1E-A573-46AE1706B516}" type="slidenum">
              <a:rPr lang="en-US" altLang="zh-CN" smtClean="0"/>
              <a:pPr>
                <a:defRPr/>
              </a:pPr>
              <a:t>22</a:t>
            </a:fld>
            <a:endParaRPr lang="en-US" altLang="zh-CN" dirty="0"/>
          </a:p>
        </p:txBody>
      </p:sp>
      <p:sp>
        <p:nvSpPr>
          <p:cNvPr id="3" name="文本占位符 2">
            <a:extLst>
              <a:ext uri="{FF2B5EF4-FFF2-40B4-BE49-F238E27FC236}">
                <a16:creationId xmlns:a16="http://schemas.microsoft.com/office/drawing/2014/main" id="{9A9497B8-DE91-4824-A397-1410E11092B7}"/>
              </a:ext>
            </a:extLst>
          </p:cNvPr>
          <p:cNvSpPr>
            <a:spLocks noGrp="1"/>
          </p:cNvSpPr>
          <p:nvPr>
            <p:ph type="body" sz="quarter" idx="13"/>
          </p:nvPr>
        </p:nvSpPr>
        <p:spPr/>
        <p:txBody>
          <a:bodyPr>
            <a:normAutofit fontScale="85000" lnSpcReduction="10000"/>
          </a:bodyPr>
          <a:lstStyle/>
          <a:p>
            <a:r>
              <a:rPr lang="en-US" altLang="zh-CN" dirty="0"/>
              <a:t>Pot Core </a:t>
            </a:r>
            <a:r>
              <a:rPr lang="zh-CN" altLang="en-US" dirty="0"/>
              <a:t>结构优缺点分析</a:t>
            </a:r>
          </a:p>
        </p:txBody>
      </p:sp>
      <p:sp>
        <p:nvSpPr>
          <p:cNvPr id="4" name="文本框 3">
            <a:extLst>
              <a:ext uri="{FF2B5EF4-FFF2-40B4-BE49-F238E27FC236}">
                <a16:creationId xmlns:a16="http://schemas.microsoft.com/office/drawing/2014/main" id="{59242933-EEC4-42B2-A802-694E85CF94FE}"/>
              </a:ext>
            </a:extLst>
          </p:cNvPr>
          <p:cNvSpPr txBox="1"/>
          <p:nvPr/>
        </p:nvSpPr>
        <p:spPr>
          <a:xfrm>
            <a:off x="147637" y="1447800"/>
            <a:ext cx="8848725" cy="4205126"/>
          </a:xfrm>
          <a:prstGeom prst="rect">
            <a:avLst/>
          </a:prstGeom>
          <a:noFill/>
        </p:spPr>
        <p:txBody>
          <a:bodyPr wrap="square" rtlCol="0">
            <a:spAutoFit/>
          </a:bodyPr>
          <a:lstStyle/>
          <a:p>
            <a:pPr>
              <a:lnSpc>
                <a:spcPct val="150000"/>
              </a:lnSpc>
            </a:pPr>
            <a:r>
              <a:rPr lang="zh-CN" altLang="en-US" dirty="0"/>
              <a:t>优点</a:t>
            </a:r>
            <a:endParaRPr lang="en-US" altLang="zh-CN" dirty="0"/>
          </a:p>
          <a:p>
            <a:pPr marL="285750" indent="-285750">
              <a:lnSpc>
                <a:spcPct val="150000"/>
              </a:lnSpc>
              <a:buFont typeface="Arial" panose="020B0604020202020204" pitchFamily="34" charset="0"/>
              <a:buChar char="•"/>
            </a:pPr>
            <a:r>
              <a:rPr lang="zh-CN" altLang="en-US" dirty="0"/>
              <a:t>旋转轴对称模型支持</a:t>
            </a:r>
            <a:r>
              <a:rPr lang="en-US" altLang="zh-CN" dirty="0"/>
              <a:t>2d COMSOL </a:t>
            </a:r>
            <a:r>
              <a:rPr lang="zh-CN" altLang="en-US" dirty="0"/>
              <a:t>仿真</a:t>
            </a:r>
            <a:endParaRPr lang="en-US" altLang="zh-CN" dirty="0"/>
          </a:p>
          <a:p>
            <a:pPr marL="285750" indent="-285750">
              <a:lnSpc>
                <a:spcPct val="150000"/>
              </a:lnSpc>
              <a:buFont typeface="Arial" panose="020B0604020202020204" pitchFamily="34" charset="0"/>
              <a:buChar char="•"/>
            </a:pPr>
            <a:r>
              <a:rPr lang="en-US" altLang="zh-CN" dirty="0"/>
              <a:t>Pot core </a:t>
            </a:r>
            <a:r>
              <a:rPr lang="zh-CN" altLang="en-US" dirty="0"/>
              <a:t>型外壁的磁芯结构能对中心线圈提供较好的屏蔽效果，抗外界干扰</a:t>
            </a:r>
            <a:r>
              <a:rPr lang="en-US" altLang="zh-CN" dirty="0"/>
              <a:t>+</a:t>
            </a:r>
            <a:r>
              <a:rPr lang="zh-CN" altLang="en-US" dirty="0"/>
              <a:t>减少对外界的干扰</a:t>
            </a:r>
            <a:endParaRPr lang="en-US" altLang="zh-CN" dirty="0"/>
          </a:p>
          <a:p>
            <a:pPr>
              <a:lnSpc>
                <a:spcPct val="150000"/>
              </a:lnSpc>
            </a:pPr>
            <a:r>
              <a:rPr lang="zh-CN" altLang="en-US" dirty="0"/>
              <a:t>缺点</a:t>
            </a:r>
            <a:endParaRPr lang="en-US" altLang="zh-CN" dirty="0"/>
          </a:p>
          <a:p>
            <a:pPr marL="285750" indent="-285750">
              <a:lnSpc>
                <a:spcPct val="150000"/>
              </a:lnSpc>
              <a:buFont typeface="Arial" panose="020B0604020202020204" pitchFamily="34" charset="0"/>
              <a:buChar char="•"/>
            </a:pPr>
            <a:r>
              <a:rPr lang="en-US" altLang="zh-CN" dirty="0"/>
              <a:t>Core leg </a:t>
            </a:r>
            <a:r>
              <a:rPr lang="zh-CN" altLang="en-US" dirty="0"/>
              <a:t>上下端面面积较大，漏磁路径磁阻降低，导致漏磁通增大</a:t>
            </a:r>
            <a:endParaRPr lang="en-US" altLang="zh-CN" dirty="0"/>
          </a:p>
          <a:p>
            <a:pPr marL="285750" indent="-285750">
              <a:lnSpc>
                <a:spcPct val="150000"/>
              </a:lnSpc>
              <a:buFont typeface="Arial" panose="020B0604020202020204" pitchFamily="34" charset="0"/>
              <a:buChar char="•"/>
            </a:pPr>
            <a:r>
              <a:rPr lang="zh-CN" altLang="en-US" dirty="0"/>
              <a:t>为了补偿漏磁，需要缩小探测面积，最终导致带来的探测面积有限</a:t>
            </a:r>
            <a:endParaRPr lang="en-US" altLang="zh-CN" dirty="0"/>
          </a:p>
          <a:p>
            <a:pPr marL="285750" indent="-285750">
              <a:lnSpc>
                <a:spcPct val="150000"/>
              </a:lnSpc>
              <a:buFont typeface="Arial" panose="020B0604020202020204" pitchFamily="34" charset="0"/>
              <a:buChar char="•"/>
            </a:pPr>
            <a:r>
              <a:rPr lang="zh-CN" altLang="en-US" dirty="0"/>
              <a:t>加工难度大，成本高</a:t>
            </a:r>
            <a:endParaRPr lang="en-US" altLang="zh-CN" dirty="0"/>
          </a:p>
          <a:p>
            <a:pPr marL="285750" indent="-285750">
              <a:lnSpc>
                <a:spcPct val="150000"/>
              </a:lnSpc>
              <a:buFont typeface="Arial" panose="020B0604020202020204" pitchFamily="34" charset="0"/>
              <a:buChar char="•"/>
            </a:pPr>
            <a:r>
              <a:rPr lang="zh-CN" altLang="en-US" dirty="0"/>
              <a:t>只能进行单方向的探测</a:t>
            </a:r>
            <a:endParaRPr lang="en-US" altLang="zh-CN" dirty="0"/>
          </a:p>
          <a:p>
            <a:pPr marL="285750" indent="-285750">
              <a:lnSpc>
                <a:spcPct val="150000"/>
              </a:lnSpc>
              <a:buFont typeface="Arial" panose="020B0604020202020204" pitchFamily="34" charset="0"/>
              <a:buChar char="•"/>
            </a:pPr>
            <a:r>
              <a:rPr lang="zh-CN" altLang="en-US" dirty="0"/>
              <a:t>更大的磁芯体积会带来更大的磁芯损耗，主要是涡流损耗，</a:t>
            </a:r>
            <a:r>
              <a:rPr lang="en-US" altLang="zh-CN" dirty="0"/>
              <a:t>C </a:t>
            </a:r>
            <a:r>
              <a:rPr lang="zh-CN" altLang="en-US" dirty="0"/>
              <a:t>型可以做成薄片</a:t>
            </a:r>
            <a:endParaRPr lang="en-US" altLang="zh-CN" dirty="0"/>
          </a:p>
        </p:txBody>
      </p:sp>
    </p:spTree>
    <p:extLst>
      <p:ext uri="{BB962C8B-B14F-4D97-AF65-F5344CB8AC3E}">
        <p14:creationId xmlns:p14="http://schemas.microsoft.com/office/powerpoint/2010/main" val="3875928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34207C4-B719-4463-B0DF-9EBE6A00C7A5}"/>
              </a:ext>
            </a:extLst>
          </p:cNvPr>
          <p:cNvPicPr>
            <a:picLocks noChangeAspect="1"/>
          </p:cNvPicPr>
          <p:nvPr/>
        </p:nvPicPr>
        <p:blipFill rotWithShape="1">
          <a:blip r:embed="rId2"/>
          <a:srcRect l="26939" t="11452" r="22943" b="5070"/>
          <a:stretch/>
        </p:blipFill>
        <p:spPr>
          <a:xfrm>
            <a:off x="2216151" y="3007361"/>
            <a:ext cx="4267199" cy="3531552"/>
          </a:xfrm>
          <a:prstGeom prst="rect">
            <a:avLst/>
          </a:prstGeom>
        </p:spPr>
      </p:pic>
      <p:sp>
        <p:nvSpPr>
          <p:cNvPr id="2" name="灯片编号占位符 1">
            <a:extLst>
              <a:ext uri="{FF2B5EF4-FFF2-40B4-BE49-F238E27FC236}">
                <a16:creationId xmlns:a16="http://schemas.microsoft.com/office/drawing/2014/main" id="{BAEF4562-3A97-468C-A585-63D2EC6C21EA}"/>
              </a:ext>
            </a:extLst>
          </p:cNvPr>
          <p:cNvSpPr>
            <a:spLocks noGrp="1"/>
          </p:cNvSpPr>
          <p:nvPr>
            <p:ph type="sldNum" sz="quarter" idx="12"/>
          </p:nvPr>
        </p:nvSpPr>
        <p:spPr/>
        <p:txBody>
          <a:bodyPr/>
          <a:lstStyle/>
          <a:p>
            <a:pPr>
              <a:defRPr/>
            </a:pPr>
            <a:fld id="{C58DEF2B-8039-4C1E-A573-46AE1706B516}" type="slidenum">
              <a:rPr lang="en-US" altLang="zh-CN" smtClean="0"/>
              <a:pPr>
                <a:defRPr/>
              </a:pPr>
              <a:t>23</a:t>
            </a:fld>
            <a:endParaRPr lang="en-US" altLang="zh-CN" dirty="0"/>
          </a:p>
        </p:txBody>
      </p:sp>
      <p:sp>
        <p:nvSpPr>
          <p:cNvPr id="3" name="文本占位符 2">
            <a:extLst>
              <a:ext uri="{FF2B5EF4-FFF2-40B4-BE49-F238E27FC236}">
                <a16:creationId xmlns:a16="http://schemas.microsoft.com/office/drawing/2014/main" id="{E10E46BC-E485-4DA8-B91C-994275B7E25A}"/>
              </a:ext>
            </a:extLst>
          </p:cNvPr>
          <p:cNvSpPr>
            <a:spLocks noGrp="1"/>
          </p:cNvSpPr>
          <p:nvPr>
            <p:ph type="body" sz="quarter" idx="13"/>
          </p:nvPr>
        </p:nvSpPr>
        <p:spPr/>
        <p:txBody>
          <a:bodyPr/>
          <a:lstStyle/>
          <a:p>
            <a:r>
              <a:rPr lang="zh-CN" altLang="en-US" dirty="0"/>
              <a:t>多方向探测</a:t>
            </a:r>
          </a:p>
        </p:txBody>
      </p:sp>
      <p:sp>
        <p:nvSpPr>
          <p:cNvPr id="6" name="文本框 5">
            <a:extLst>
              <a:ext uri="{FF2B5EF4-FFF2-40B4-BE49-F238E27FC236}">
                <a16:creationId xmlns:a16="http://schemas.microsoft.com/office/drawing/2014/main" id="{4DA75796-CA50-4786-8656-6B657C9B9729}"/>
              </a:ext>
            </a:extLst>
          </p:cNvPr>
          <p:cNvSpPr txBox="1"/>
          <p:nvPr/>
        </p:nvSpPr>
        <p:spPr>
          <a:xfrm>
            <a:off x="228600" y="1109903"/>
            <a:ext cx="3243196" cy="881139"/>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zh-CN" altLang="en-US" dirty="0"/>
              <a:t>至少能实现</a:t>
            </a:r>
            <a:r>
              <a:rPr lang="en-US" altLang="zh-CN" dirty="0"/>
              <a:t>2</a:t>
            </a:r>
            <a:r>
              <a:rPr lang="zh-CN" altLang="en-US" dirty="0"/>
              <a:t>个方向的探测</a:t>
            </a:r>
            <a:endParaRPr lang="en-US" altLang="zh-CN" dirty="0"/>
          </a:p>
          <a:p>
            <a:pPr marL="285750" indent="-285750">
              <a:lnSpc>
                <a:spcPct val="150000"/>
              </a:lnSpc>
              <a:buFont typeface="Arial" panose="020B0604020202020204" pitchFamily="34" charset="0"/>
              <a:buChar char="•"/>
            </a:pPr>
            <a:r>
              <a:rPr lang="zh-CN" altLang="en-US" dirty="0"/>
              <a:t>三个方向的探测实现如下：</a:t>
            </a:r>
          </a:p>
        </p:txBody>
      </p:sp>
    </p:spTree>
    <p:extLst>
      <p:ext uri="{BB962C8B-B14F-4D97-AF65-F5344CB8AC3E}">
        <p14:creationId xmlns:p14="http://schemas.microsoft.com/office/powerpoint/2010/main" val="1384955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26B53EB-018B-4A3B-BF3E-D790DB28DE6A}"/>
              </a:ext>
            </a:extLst>
          </p:cNvPr>
          <p:cNvSpPr>
            <a:spLocks noGrp="1"/>
          </p:cNvSpPr>
          <p:nvPr>
            <p:ph type="sldNum" sz="quarter" idx="12"/>
          </p:nvPr>
        </p:nvSpPr>
        <p:spPr/>
        <p:txBody>
          <a:bodyPr/>
          <a:lstStyle/>
          <a:p>
            <a:pPr>
              <a:defRPr/>
            </a:pPr>
            <a:fld id="{C58DEF2B-8039-4C1E-A573-46AE1706B516}" type="slidenum">
              <a:rPr lang="en-US" altLang="zh-CN" smtClean="0"/>
              <a:pPr>
                <a:defRPr/>
              </a:pPr>
              <a:t>24</a:t>
            </a:fld>
            <a:endParaRPr lang="en-US" altLang="zh-CN" dirty="0"/>
          </a:p>
        </p:txBody>
      </p:sp>
      <p:sp>
        <p:nvSpPr>
          <p:cNvPr id="3" name="文本占位符 2">
            <a:extLst>
              <a:ext uri="{FF2B5EF4-FFF2-40B4-BE49-F238E27FC236}">
                <a16:creationId xmlns:a16="http://schemas.microsoft.com/office/drawing/2014/main" id="{D9A341CB-A6EE-448A-9BEF-BC607B755668}"/>
              </a:ext>
            </a:extLst>
          </p:cNvPr>
          <p:cNvSpPr>
            <a:spLocks noGrp="1"/>
          </p:cNvSpPr>
          <p:nvPr>
            <p:ph type="body" sz="quarter" idx="13"/>
          </p:nvPr>
        </p:nvSpPr>
        <p:spPr/>
        <p:txBody>
          <a:bodyPr>
            <a:normAutofit/>
          </a:bodyPr>
          <a:lstStyle/>
          <a:p>
            <a:r>
              <a:rPr lang="en-US" altLang="zh-CN" dirty="0"/>
              <a:t>Pot core </a:t>
            </a:r>
            <a:r>
              <a:rPr lang="zh-CN" altLang="en-US" dirty="0"/>
              <a:t>磁芯损耗</a:t>
            </a:r>
          </a:p>
        </p:txBody>
      </p:sp>
      <p:pic>
        <p:nvPicPr>
          <p:cNvPr id="5" name="图片 4">
            <a:extLst>
              <a:ext uri="{FF2B5EF4-FFF2-40B4-BE49-F238E27FC236}">
                <a16:creationId xmlns:a16="http://schemas.microsoft.com/office/drawing/2014/main" id="{7FA80ADE-5B4C-4F1A-86AD-1BAE0BCCC7DF}"/>
              </a:ext>
            </a:extLst>
          </p:cNvPr>
          <p:cNvPicPr>
            <a:picLocks noChangeAspect="1"/>
          </p:cNvPicPr>
          <p:nvPr/>
        </p:nvPicPr>
        <p:blipFill>
          <a:blip r:embed="rId2"/>
          <a:stretch>
            <a:fillRect/>
          </a:stretch>
        </p:blipFill>
        <p:spPr>
          <a:xfrm>
            <a:off x="4572000" y="1600200"/>
            <a:ext cx="4007730" cy="4070351"/>
          </a:xfrm>
          <a:prstGeom prst="rect">
            <a:avLst/>
          </a:prstGeom>
        </p:spPr>
      </p:pic>
      <p:graphicFrame>
        <p:nvGraphicFramePr>
          <p:cNvPr id="6" name="表格 6">
            <a:extLst>
              <a:ext uri="{FF2B5EF4-FFF2-40B4-BE49-F238E27FC236}">
                <a16:creationId xmlns:a16="http://schemas.microsoft.com/office/drawing/2014/main" id="{58645EC8-B8AB-4F83-826A-0C87078C581B}"/>
              </a:ext>
            </a:extLst>
          </p:cNvPr>
          <p:cNvGraphicFramePr>
            <a:graphicFrameLocks noGrp="1"/>
          </p:cNvGraphicFramePr>
          <p:nvPr>
            <p:extLst>
              <p:ext uri="{D42A27DB-BD31-4B8C-83A1-F6EECF244321}">
                <p14:modId xmlns:p14="http://schemas.microsoft.com/office/powerpoint/2010/main" val="3575304848"/>
              </p:ext>
            </p:extLst>
          </p:nvPr>
        </p:nvGraphicFramePr>
        <p:xfrm>
          <a:off x="838200" y="3050540"/>
          <a:ext cx="3276600" cy="1854200"/>
        </p:xfrm>
        <a:graphic>
          <a:graphicData uri="http://schemas.openxmlformats.org/drawingml/2006/table">
            <a:tbl>
              <a:tblPr firstRow="1" bandRow="1">
                <a:tableStyleId>{69CF1AB2-1976-4502-BF36-3FF5EA218861}</a:tableStyleId>
              </a:tblPr>
              <a:tblGrid>
                <a:gridCol w="1638300">
                  <a:extLst>
                    <a:ext uri="{9D8B030D-6E8A-4147-A177-3AD203B41FA5}">
                      <a16:colId xmlns:a16="http://schemas.microsoft.com/office/drawing/2014/main" val="3836824182"/>
                    </a:ext>
                  </a:extLst>
                </a:gridCol>
                <a:gridCol w="1638300">
                  <a:extLst>
                    <a:ext uri="{9D8B030D-6E8A-4147-A177-3AD203B41FA5}">
                      <a16:colId xmlns:a16="http://schemas.microsoft.com/office/drawing/2014/main" val="3140787007"/>
                    </a:ext>
                  </a:extLst>
                </a:gridCol>
              </a:tblGrid>
              <a:tr h="370840">
                <a:tc>
                  <a:txBody>
                    <a:bodyPr/>
                    <a:lstStyle/>
                    <a:p>
                      <a:endParaRPr lang="zh-CN" altLang="en-US"/>
                    </a:p>
                  </a:txBody>
                  <a:tcPr>
                    <a:noFill/>
                  </a:tcPr>
                </a:tc>
                <a:tc>
                  <a:txBody>
                    <a:bodyPr/>
                    <a:lstStyle/>
                    <a:p>
                      <a:r>
                        <a:rPr lang="en-US" altLang="zh-CN" dirty="0" err="1"/>
                        <a:t>Rac</a:t>
                      </a:r>
                      <a:r>
                        <a:rPr lang="en-US" altLang="zh-CN" dirty="0"/>
                        <a:t> (Ω)</a:t>
                      </a:r>
                      <a:endParaRPr lang="zh-CN" altLang="en-US" dirty="0"/>
                    </a:p>
                  </a:txBody>
                  <a:tcPr>
                    <a:noFill/>
                  </a:tcPr>
                </a:tc>
                <a:extLst>
                  <a:ext uri="{0D108BD9-81ED-4DB2-BD59-A6C34878D82A}">
                    <a16:rowId xmlns:a16="http://schemas.microsoft.com/office/drawing/2014/main" val="2820892552"/>
                  </a:ext>
                </a:extLst>
              </a:tr>
              <a:tr h="370840">
                <a:tc>
                  <a:txBody>
                    <a:bodyPr/>
                    <a:lstStyle/>
                    <a:p>
                      <a:r>
                        <a:rPr lang="en-US" altLang="zh-CN" dirty="0"/>
                        <a:t>Coil</a:t>
                      </a:r>
                      <a:endParaRPr lang="zh-CN" altLang="en-US" dirty="0"/>
                    </a:p>
                  </a:txBody>
                  <a:tcPr>
                    <a:noFill/>
                  </a:tcPr>
                </a:tc>
                <a:tc>
                  <a:txBody>
                    <a:bodyPr/>
                    <a:lstStyle/>
                    <a:p>
                      <a:r>
                        <a:rPr lang="en-US" altLang="zh-CN" dirty="0"/>
                        <a:t>403.55</a:t>
                      </a:r>
                      <a:endParaRPr lang="zh-CN" altLang="en-US" dirty="0"/>
                    </a:p>
                  </a:txBody>
                  <a:tcPr>
                    <a:noFill/>
                  </a:tcPr>
                </a:tc>
                <a:extLst>
                  <a:ext uri="{0D108BD9-81ED-4DB2-BD59-A6C34878D82A}">
                    <a16:rowId xmlns:a16="http://schemas.microsoft.com/office/drawing/2014/main" val="2609848611"/>
                  </a:ext>
                </a:extLst>
              </a:tr>
              <a:tr h="370840">
                <a:tc>
                  <a:txBody>
                    <a:bodyPr/>
                    <a:lstStyle/>
                    <a:p>
                      <a:r>
                        <a:rPr lang="en-US" altLang="zh-CN" dirty="0"/>
                        <a:t>Core</a:t>
                      </a:r>
                      <a:endParaRPr lang="zh-CN" altLang="en-US" dirty="0"/>
                    </a:p>
                  </a:txBody>
                  <a:tcPr>
                    <a:noFill/>
                  </a:tcPr>
                </a:tc>
                <a:tc>
                  <a:txBody>
                    <a:bodyPr/>
                    <a:lstStyle/>
                    <a:p>
                      <a:r>
                        <a:rPr lang="en-US" altLang="zh-CN" dirty="0"/>
                        <a:t>4427.4</a:t>
                      </a:r>
                      <a:endParaRPr lang="zh-CN" altLang="en-US" dirty="0"/>
                    </a:p>
                  </a:txBody>
                  <a:tcPr>
                    <a:noFill/>
                  </a:tcPr>
                </a:tc>
                <a:extLst>
                  <a:ext uri="{0D108BD9-81ED-4DB2-BD59-A6C34878D82A}">
                    <a16:rowId xmlns:a16="http://schemas.microsoft.com/office/drawing/2014/main" val="4214164265"/>
                  </a:ext>
                </a:extLst>
              </a:tr>
              <a:tr h="370840">
                <a:tc>
                  <a:txBody>
                    <a:bodyPr/>
                    <a:lstStyle/>
                    <a:p>
                      <a:r>
                        <a:rPr lang="en-US" altLang="zh-CN" dirty="0"/>
                        <a:t>-</a:t>
                      </a:r>
                      <a:r>
                        <a:rPr lang="en-US" altLang="zh-CN" dirty="0" err="1"/>
                        <a:t>Core_Eddy</a:t>
                      </a:r>
                      <a:endParaRPr lang="zh-CN" altLang="en-US" dirty="0"/>
                    </a:p>
                  </a:txBody>
                  <a:tcPr>
                    <a:noFill/>
                  </a:tcPr>
                </a:tc>
                <a:tc>
                  <a:txBody>
                    <a:bodyPr/>
                    <a:lstStyle/>
                    <a:p>
                      <a:r>
                        <a:rPr lang="en-US" altLang="zh-CN" dirty="0"/>
                        <a:t>4216.5</a:t>
                      </a:r>
                      <a:endParaRPr lang="zh-CN" altLang="en-US" dirty="0"/>
                    </a:p>
                  </a:txBody>
                  <a:tcPr>
                    <a:noFill/>
                  </a:tcPr>
                </a:tc>
                <a:extLst>
                  <a:ext uri="{0D108BD9-81ED-4DB2-BD59-A6C34878D82A}">
                    <a16:rowId xmlns:a16="http://schemas.microsoft.com/office/drawing/2014/main" val="154556702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err="1"/>
                        <a:t>Core_Hys</a:t>
                      </a:r>
                      <a:endParaRPr lang="zh-CN" altLang="en-US" dirty="0"/>
                    </a:p>
                  </a:txBody>
                  <a:tcPr>
                    <a:noFill/>
                  </a:tcPr>
                </a:tc>
                <a:tc>
                  <a:txBody>
                    <a:bodyPr/>
                    <a:lstStyle/>
                    <a:p>
                      <a:r>
                        <a:rPr lang="en-US" altLang="zh-CN" dirty="0"/>
                        <a:t>210.85</a:t>
                      </a:r>
                      <a:endParaRPr lang="zh-CN" altLang="en-US" dirty="0"/>
                    </a:p>
                  </a:txBody>
                  <a:tcPr>
                    <a:noFill/>
                  </a:tcPr>
                </a:tc>
                <a:extLst>
                  <a:ext uri="{0D108BD9-81ED-4DB2-BD59-A6C34878D82A}">
                    <a16:rowId xmlns:a16="http://schemas.microsoft.com/office/drawing/2014/main" val="2850043774"/>
                  </a:ext>
                </a:extLst>
              </a:tr>
            </a:tbl>
          </a:graphicData>
        </a:graphic>
      </p:graphicFrame>
    </p:spTree>
    <p:extLst>
      <p:ext uri="{BB962C8B-B14F-4D97-AF65-F5344CB8AC3E}">
        <p14:creationId xmlns:p14="http://schemas.microsoft.com/office/powerpoint/2010/main" val="2519876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BE6163F-C3F7-4007-B1F3-1DA5A9CA8BB3}"/>
              </a:ext>
            </a:extLst>
          </p:cNvPr>
          <p:cNvSpPr>
            <a:spLocks noGrp="1"/>
          </p:cNvSpPr>
          <p:nvPr>
            <p:ph type="sldNum" sz="quarter" idx="12"/>
          </p:nvPr>
        </p:nvSpPr>
        <p:spPr/>
        <p:txBody>
          <a:bodyPr/>
          <a:lstStyle/>
          <a:p>
            <a:pPr>
              <a:defRPr/>
            </a:pPr>
            <a:fld id="{C58DEF2B-8039-4C1E-A573-46AE1706B516}" type="slidenum">
              <a:rPr lang="en-US" altLang="zh-CN" smtClean="0"/>
              <a:pPr>
                <a:defRPr/>
              </a:pPr>
              <a:t>25</a:t>
            </a:fld>
            <a:endParaRPr lang="en-US" altLang="zh-CN" dirty="0"/>
          </a:p>
        </p:txBody>
      </p:sp>
      <p:sp>
        <p:nvSpPr>
          <p:cNvPr id="3" name="文本占位符 2">
            <a:extLst>
              <a:ext uri="{FF2B5EF4-FFF2-40B4-BE49-F238E27FC236}">
                <a16:creationId xmlns:a16="http://schemas.microsoft.com/office/drawing/2014/main" id="{524662C9-A29E-48EE-8577-2C7B306087E1}"/>
              </a:ext>
            </a:extLst>
          </p:cNvPr>
          <p:cNvSpPr>
            <a:spLocks noGrp="1"/>
          </p:cNvSpPr>
          <p:nvPr>
            <p:ph type="body" sz="quarter" idx="13"/>
          </p:nvPr>
        </p:nvSpPr>
        <p:spPr/>
        <p:txBody>
          <a:bodyPr>
            <a:normAutofit/>
          </a:bodyPr>
          <a:lstStyle/>
          <a:p>
            <a:r>
              <a:rPr lang="en-US" altLang="zh-CN" dirty="0"/>
              <a:t>More gap</a:t>
            </a:r>
          </a:p>
        </p:txBody>
      </p:sp>
      <p:pic>
        <p:nvPicPr>
          <p:cNvPr id="5" name="图片 4">
            <a:extLst>
              <a:ext uri="{FF2B5EF4-FFF2-40B4-BE49-F238E27FC236}">
                <a16:creationId xmlns:a16="http://schemas.microsoft.com/office/drawing/2014/main" id="{F876739C-D413-4755-8014-C2B0A257C2AB}"/>
              </a:ext>
            </a:extLst>
          </p:cNvPr>
          <p:cNvPicPr>
            <a:picLocks noChangeAspect="1"/>
          </p:cNvPicPr>
          <p:nvPr/>
        </p:nvPicPr>
        <p:blipFill>
          <a:blip r:embed="rId2"/>
          <a:stretch>
            <a:fillRect/>
          </a:stretch>
        </p:blipFill>
        <p:spPr>
          <a:xfrm>
            <a:off x="228600" y="2133600"/>
            <a:ext cx="4103607" cy="3805309"/>
          </a:xfrm>
          <a:prstGeom prst="rect">
            <a:avLst/>
          </a:prstGeom>
        </p:spPr>
      </p:pic>
      <p:pic>
        <p:nvPicPr>
          <p:cNvPr id="7" name="图片 6">
            <a:extLst>
              <a:ext uri="{FF2B5EF4-FFF2-40B4-BE49-F238E27FC236}">
                <a16:creationId xmlns:a16="http://schemas.microsoft.com/office/drawing/2014/main" id="{E0B9212D-6E0A-413B-A4CD-DE3280B9D64A}"/>
              </a:ext>
            </a:extLst>
          </p:cNvPr>
          <p:cNvPicPr>
            <a:picLocks noChangeAspect="1"/>
          </p:cNvPicPr>
          <p:nvPr/>
        </p:nvPicPr>
        <p:blipFill>
          <a:blip r:embed="rId3"/>
          <a:stretch>
            <a:fillRect/>
          </a:stretch>
        </p:blipFill>
        <p:spPr>
          <a:xfrm>
            <a:off x="4514850" y="2303462"/>
            <a:ext cx="4648200" cy="1549400"/>
          </a:xfrm>
          <a:prstGeom prst="rect">
            <a:avLst/>
          </a:prstGeom>
        </p:spPr>
      </p:pic>
      <p:sp>
        <p:nvSpPr>
          <p:cNvPr id="8" name="文本框 7">
            <a:extLst>
              <a:ext uri="{FF2B5EF4-FFF2-40B4-BE49-F238E27FC236}">
                <a16:creationId xmlns:a16="http://schemas.microsoft.com/office/drawing/2014/main" id="{81A13DC5-540B-453D-B200-2D45E1C5B982}"/>
              </a:ext>
            </a:extLst>
          </p:cNvPr>
          <p:cNvSpPr txBox="1"/>
          <p:nvPr/>
        </p:nvSpPr>
        <p:spPr>
          <a:xfrm>
            <a:off x="5334000" y="5181600"/>
            <a:ext cx="3581400" cy="369332"/>
          </a:xfrm>
          <a:prstGeom prst="rect">
            <a:avLst/>
          </a:prstGeom>
          <a:noFill/>
        </p:spPr>
        <p:txBody>
          <a:bodyPr wrap="square" rtlCol="0">
            <a:spAutoFit/>
          </a:bodyPr>
          <a:lstStyle/>
          <a:p>
            <a:r>
              <a:rPr lang="en-US" altLang="zh-CN"/>
              <a:t>SNR = 3.93</a:t>
            </a:r>
            <a:endParaRPr lang="zh-CN" altLang="en-US" dirty="0"/>
          </a:p>
        </p:txBody>
      </p:sp>
    </p:spTree>
    <p:extLst>
      <p:ext uri="{BB962C8B-B14F-4D97-AF65-F5344CB8AC3E}">
        <p14:creationId xmlns:p14="http://schemas.microsoft.com/office/powerpoint/2010/main" val="2921191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70039F2-266F-4BD8-A99D-2F20A17D8730}"/>
              </a:ext>
            </a:extLst>
          </p:cNvPr>
          <p:cNvSpPr>
            <a:spLocks noGrp="1"/>
          </p:cNvSpPr>
          <p:nvPr>
            <p:ph type="sldNum" sz="quarter" idx="12"/>
          </p:nvPr>
        </p:nvSpPr>
        <p:spPr/>
        <p:txBody>
          <a:bodyPr/>
          <a:lstStyle/>
          <a:p>
            <a:pPr>
              <a:defRPr/>
            </a:pPr>
            <a:fld id="{C58DEF2B-8039-4C1E-A573-46AE1706B516}" type="slidenum">
              <a:rPr lang="en-US" altLang="zh-CN" smtClean="0"/>
              <a:pPr>
                <a:defRPr/>
              </a:pPr>
              <a:t>26</a:t>
            </a:fld>
            <a:endParaRPr lang="en-US" altLang="zh-CN" dirty="0"/>
          </a:p>
        </p:txBody>
      </p:sp>
      <p:sp>
        <p:nvSpPr>
          <p:cNvPr id="3" name="文本占位符 2">
            <a:extLst>
              <a:ext uri="{FF2B5EF4-FFF2-40B4-BE49-F238E27FC236}">
                <a16:creationId xmlns:a16="http://schemas.microsoft.com/office/drawing/2014/main" id="{64E2DB0B-145E-4886-AB7C-D3954BCF765B}"/>
              </a:ext>
            </a:extLst>
          </p:cNvPr>
          <p:cNvSpPr>
            <a:spLocks noGrp="1"/>
          </p:cNvSpPr>
          <p:nvPr>
            <p:ph type="body" sz="quarter" idx="13"/>
          </p:nvPr>
        </p:nvSpPr>
        <p:spPr/>
        <p:txBody>
          <a:bodyPr/>
          <a:lstStyle/>
          <a:p>
            <a:r>
              <a:rPr lang="zh-CN" altLang="en-US" dirty="0"/>
              <a:t>总结</a:t>
            </a:r>
          </a:p>
        </p:txBody>
      </p:sp>
      <p:graphicFrame>
        <p:nvGraphicFramePr>
          <p:cNvPr id="4" name="表格 4">
            <a:extLst>
              <a:ext uri="{FF2B5EF4-FFF2-40B4-BE49-F238E27FC236}">
                <a16:creationId xmlns:a16="http://schemas.microsoft.com/office/drawing/2014/main" id="{28506D8F-1047-45B2-B4F1-70EA4BF99A2A}"/>
              </a:ext>
            </a:extLst>
          </p:cNvPr>
          <p:cNvGraphicFramePr>
            <a:graphicFrameLocks noGrp="1"/>
          </p:cNvGraphicFramePr>
          <p:nvPr>
            <p:extLst>
              <p:ext uri="{D42A27DB-BD31-4B8C-83A1-F6EECF244321}">
                <p14:modId xmlns:p14="http://schemas.microsoft.com/office/powerpoint/2010/main" val="92795204"/>
              </p:ext>
            </p:extLst>
          </p:nvPr>
        </p:nvGraphicFramePr>
        <p:xfrm>
          <a:off x="342900" y="2057400"/>
          <a:ext cx="8458199" cy="2560319"/>
        </p:xfrm>
        <a:graphic>
          <a:graphicData uri="http://schemas.openxmlformats.org/drawingml/2006/table">
            <a:tbl>
              <a:tblPr firstRow="1" bandRow="1">
                <a:tableStyleId>{69CF1AB2-1976-4502-BF36-3FF5EA218861}</a:tableStyleId>
              </a:tblPr>
              <a:tblGrid>
                <a:gridCol w="990600">
                  <a:extLst>
                    <a:ext uri="{9D8B030D-6E8A-4147-A177-3AD203B41FA5}">
                      <a16:colId xmlns:a16="http://schemas.microsoft.com/office/drawing/2014/main" val="868826228"/>
                    </a:ext>
                  </a:extLst>
                </a:gridCol>
                <a:gridCol w="1371600">
                  <a:extLst>
                    <a:ext uri="{9D8B030D-6E8A-4147-A177-3AD203B41FA5}">
                      <a16:colId xmlns:a16="http://schemas.microsoft.com/office/drawing/2014/main" val="3632176295"/>
                    </a:ext>
                  </a:extLst>
                </a:gridCol>
                <a:gridCol w="762000">
                  <a:extLst>
                    <a:ext uri="{9D8B030D-6E8A-4147-A177-3AD203B41FA5}">
                      <a16:colId xmlns:a16="http://schemas.microsoft.com/office/drawing/2014/main" val="261403046"/>
                    </a:ext>
                  </a:extLst>
                </a:gridCol>
                <a:gridCol w="1981199">
                  <a:extLst>
                    <a:ext uri="{9D8B030D-6E8A-4147-A177-3AD203B41FA5}">
                      <a16:colId xmlns:a16="http://schemas.microsoft.com/office/drawing/2014/main" val="1114233958"/>
                    </a:ext>
                  </a:extLst>
                </a:gridCol>
                <a:gridCol w="3352800">
                  <a:extLst>
                    <a:ext uri="{9D8B030D-6E8A-4147-A177-3AD203B41FA5}">
                      <a16:colId xmlns:a16="http://schemas.microsoft.com/office/drawing/2014/main" val="1879299662"/>
                    </a:ext>
                  </a:extLst>
                </a:gridCol>
              </a:tblGrid>
              <a:tr h="797081">
                <a:tc>
                  <a:txBody>
                    <a:bodyPr/>
                    <a:lstStyle/>
                    <a:p>
                      <a:pPr algn="ctr"/>
                      <a:r>
                        <a:rPr lang="en-US" altLang="zh-CN" dirty="0"/>
                        <a:t>Core type</a:t>
                      </a:r>
                      <a:endParaRPr lang="zh-CN" altLang="en-US" dirty="0"/>
                    </a:p>
                  </a:txBody>
                  <a:tcPr anchor="ctr">
                    <a:noFill/>
                  </a:tcPr>
                </a:tc>
                <a:tc>
                  <a:txBody>
                    <a:bodyPr/>
                    <a:lstStyle/>
                    <a:p>
                      <a:pPr algn="ctr"/>
                      <a:r>
                        <a:rPr lang="zh-CN" altLang="en-US" dirty="0"/>
                        <a:t>探测面积</a:t>
                      </a:r>
                      <a:r>
                        <a:rPr lang="en-US" altLang="zh-CN" dirty="0"/>
                        <a:t>(m^2)</a:t>
                      </a:r>
                    </a:p>
                  </a:txBody>
                  <a:tcPr anchor="ctr">
                    <a:noFill/>
                  </a:tcPr>
                </a:tc>
                <a:tc>
                  <a:txBody>
                    <a:bodyPr/>
                    <a:lstStyle/>
                    <a:p>
                      <a:pPr algn="ctr"/>
                      <a:r>
                        <a:rPr lang="zh-CN" altLang="en-US" dirty="0"/>
                        <a:t>接收度</a:t>
                      </a:r>
                    </a:p>
                  </a:txBody>
                  <a:tcPr anchor="ctr">
                    <a:noFill/>
                  </a:tcPr>
                </a:tc>
                <a:tc>
                  <a:txBody>
                    <a:bodyPr/>
                    <a:lstStyle/>
                    <a:p>
                      <a:pPr algn="ctr"/>
                      <a:r>
                        <a:rPr lang="en-US" altLang="zh-CN" dirty="0"/>
                        <a:t>SNR</a:t>
                      </a:r>
                      <a:r>
                        <a:rPr lang="zh-CN" altLang="en-US" dirty="0"/>
                        <a:t>（垂直入射</a:t>
                      </a:r>
                      <a:r>
                        <a:rPr lang="en-US" altLang="zh-CN" dirty="0"/>
                        <a:t>@-5</a:t>
                      </a:r>
                      <a:r>
                        <a:rPr lang="zh-CN" altLang="en-US" dirty="0"/>
                        <a:t>）</a:t>
                      </a:r>
                    </a:p>
                  </a:txBody>
                  <a:tcPr anchor="ctr">
                    <a:noFill/>
                  </a:tcPr>
                </a:tc>
                <a:tc>
                  <a:txBody>
                    <a:bodyPr/>
                    <a:lstStyle/>
                    <a:p>
                      <a:pPr algn="ctr"/>
                      <a:r>
                        <a:rPr lang="en-US" altLang="zh-CN" dirty="0"/>
                        <a:t>Active region / Dead region</a:t>
                      </a:r>
                      <a:endParaRPr lang="zh-CN" altLang="en-US" dirty="0"/>
                    </a:p>
                  </a:txBody>
                  <a:tcPr anchor="ctr">
                    <a:noFill/>
                  </a:tcPr>
                </a:tc>
                <a:extLst>
                  <a:ext uri="{0D108BD9-81ED-4DB2-BD59-A6C34878D82A}">
                    <a16:rowId xmlns:a16="http://schemas.microsoft.com/office/drawing/2014/main" val="1968275558"/>
                  </a:ext>
                </a:extLst>
              </a:tr>
              <a:tr h="587746">
                <a:tc>
                  <a:txBody>
                    <a:bodyPr/>
                    <a:lstStyle/>
                    <a:p>
                      <a:pPr algn="ctr"/>
                      <a:r>
                        <a:rPr lang="en-US" altLang="zh-CN" dirty="0"/>
                        <a:t>C core</a:t>
                      </a:r>
                      <a:endParaRPr lang="zh-CN" altLang="en-US" dirty="0"/>
                    </a:p>
                  </a:txBody>
                  <a:tcPr anchor="ctr">
                    <a:noFill/>
                  </a:tcPr>
                </a:tc>
                <a:tc>
                  <a:txBody>
                    <a:bodyPr/>
                    <a:lstStyle/>
                    <a:p>
                      <a:pPr algn="ctr"/>
                      <a:r>
                        <a:rPr lang="en-US" altLang="zh-CN" dirty="0"/>
                        <a:t>0.04</a:t>
                      </a:r>
                      <a:endParaRPr lang="zh-CN" altLang="en-US" dirty="0"/>
                    </a:p>
                  </a:txBody>
                  <a:tcPr anchor="ctr">
                    <a:noFill/>
                  </a:tcPr>
                </a:tc>
                <a:tc>
                  <a:txBody>
                    <a:bodyPr/>
                    <a:lstStyle/>
                    <a:p>
                      <a:pPr algn="ctr"/>
                      <a:r>
                        <a:rPr lang="en-US" altLang="zh-CN" dirty="0"/>
                        <a:t>46.1%</a:t>
                      </a:r>
                      <a:endParaRPr lang="zh-CN" altLang="en-US"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dirty="0"/>
                        <a:t>8.11</a:t>
                      </a:r>
                      <a:endParaRPr lang="zh-CN" altLang="en-US" dirty="0"/>
                    </a:p>
                  </a:txBody>
                  <a:tcPr anchor="ctr">
                    <a:noFill/>
                  </a:tcPr>
                </a:tc>
                <a:tc>
                  <a:txBody>
                    <a:bodyPr/>
                    <a:lstStyle/>
                    <a:p>
                      <a:pPr algn="ctr"/>
                      <a:r>
                        <a:rPr lang="en-US" altLang="zh-CN" dirty="0"/>
                        <a:t>2.8%</a:t>
                      </a:r>
                      <a:endParaRPr lang="zh-CN" altLang="en-US" dirty="0"/>
                    </a:p>
                  </a:txBody>
                  <a:tcPr anchor="ctr">
                    <a:noFill/>
                  </a:tcPr>
                </a:tc>
                <a:extLst>
                  <a:ext uri="{0D108BD9-81ED-4DB2-BD59-A6C34878D82A}">
                    <a16:rowId xmlns:a16="http://schemas.microsoft.com/office/drawing/2014/main" val="3887531708"/>
                  </a:ext>
                </a:extLst>
              </a:tr>
              <a:tr h="587746">
                <a:tc>
                  <a:txBody>
                    <a:bodyPr/>
                    <a:lstStyle/>
                    <a:p>
                      <a:pPr algn="ctr"/>
                      <a:r>
                        <a:rPr lang="en-US" altLang="zh-CN" dirty="0"/>
                        <a:t>E core</a:t>
                      </a:r>
                      <a:endParaRPr lang="zh-CN" altLang="en-US" dirty="0"/>
                    </a:p>
                  </a:txBody>
                  <a:tcPr anchor="ctr">
                    <a:noFill/>
                  </a:tcPr>
                </a:tc>
                <a:tc>
                  <a:txBody>
                    <a:bodyPr/>
                    <a:lstStyle/>
                    <a:p>
                      <a:pPr algn="ctr"/>
                      <a:r>
                        <a:rPr lang="en-US" altLang="zh-CN" dirty="0"/>
                        <a:t>0.08</a:t>
                      </a:r>
                      <a:endParaRPr lang="zh-CN" altLang="en-US" dirty="0"/>
                    </a:p>
                  </a:txBody>
                  <a:tcPr anchor="ctr">
                    <a:noFill/>
                  </a:tcPr>
                </a:tc>
                <a:tc>
                  <a:txBody>
                    <a:bodyPr/>
                    <a:lstStyle/>
                    <a:p>
                      <a:pPr algn="ctr"/>
                      <a:r>
                        <a:rPr lang="en-US" altLang="zh-CN" dirty="0"/>
                        <a:t>40.9%</a:t>
                      </a:r>
                      <a:endParaRPr lang="zh-CN" altLang="en-US"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dirty="0"/>
                        <a:t>7.32</a:t>
                      </a:r>
                      <a:endParaRPr lang="zh-CN" altLang="en-US" dirty="0"/>
                    </a:p>
                  </a:txBody>
                  <a:tcPr anchor="ctr">
                    <a:noFill/>
                  </a:tcPr>
                </a:tc>
                <a:tc>
                  <a:txBody>
                    <a:bodyPr/>
                    <a:lstStyle/>
                    <a:p>
                      <a:pPr algn="ctr"/>
                      <a:r>
                        <a:rPr lang="en-US" altLang="zh-CN" dirty="0"/>
                        <a:t>3.0%</a:t>
                      </a:r>
                      <a:endParaRPr lang="zh-CN" altLang="en-US" dirty="0"/>
                    </a:p>
                  </a:txBody>
                  <a:tcPr anchor="ctr">
                    <a:noFill/>
                  </a:tcPr>
                </a:tc>
                <a:extLst>
                  <a:ext uri="{0D108BD9-81ED-4DB2-BD59-A6C34878D82A}">
                    <a16:rowId xmlns:a16="http://schemas.microsoft.com/office/drawing/2014/main" val="3470852776"/>
                  </a:ext>
                </a:extLst>
              </a:tr>
              <a:tr h="587746">
                <a:tc>
                  <a:txBody>
                    <a:bodyPr/>
                    <a:lstStyle/>
                    <a:p>
                      <a:pPr algn="ctr"/>
                      <a:r>
                        <a:rPr lang="en-US" altLang="zh-CN" dirty="0"/>
                        <a:t>Pot core</a:t>
                      </a:r>
                      <a:endParaRPr lang="zh-CN" altLang="en-US" dirty="0"/>
                    </a:p>
                  </a:txBody>
                  <a:tcPr anchor="ctr">
                    <a:noFill/>
                  </a:tcPr>
                </a:tc>
                <a:tc>
                  <a:txBody>
                    <a:bodyPr/>
                    <a:lstStyle/>
                    <a:p>
                      <a:pPr algn="ctr"/>
                      <a:r>
                        <a:rPr lang="en-US" altLang="zh-CN" dirty="0"/>
                        <a:t>0.19</a:t>
                      </a:r>
                      <a:endParaRPr lang="zh-CN" altLang="en-US" dirty="0"/>
                    </a:p>
                  </a:txBody>
                  <a:tcPr anchor="ctr">
                    <a:noFill/>
                  </a:tcPr>
                </a:tc>
                <a:tc>
                  <a:txBody>
                    <a:bodyPr/>
                    <a:lstStyle/>
                    <a:p>
                      <a:pPr algn="ctr"/>
                      <a:r>
                        <a:rPr lang="en-US" altLang="zh-CN" dirty="0"/>
                        <a:t>23.5%</a:t>
                      </a:r>
                      <a:endParaRPr lang="zh-CN" altLang="en-US" dirty="0"/>
                    </a:p>
                  </a:txBody>
                  <a:tcPr anchor="ctr">
                    <a:noFill/>
                  </a:tcPr>
                </a:tc>
                <a:tc>
                  <a:txBody>
                    <a:bodyPr/>
                    <a:lstStyle/>
                    <a:p>
                      <a:pPr algn="ctr"/>
                      <a:r>
                        <a:rPr lang="en-US" altLang="zh-CN" dirty="0"/>
                        <a:t>6.18</a:t>
                      </a:r>
                      <a:endParaRPr lang="zh-CN" altLang="en-US" dirty="0"/>
                    </a:p>
                  </a:txBody>
                  <a:tcPr anchor="ctr">
                    <a:noFill/>
                  </a:tcPr>
                </a:tc>
                <a:tc>
                  <a:txBody>
                    <a:bodyPr/>
                    <a:lstStyle/>
                    <a:p>
                      <a:pPr algn="ctr"/>
                      <a:r>
                        <a:rPr lang="en-US" altLang="zh-CN" dirty="0"/>
                        <a:t>3.7%</a:t>
                      </a:r>
                      <a:endParaRPr lang="zh-CN" altLang="en-US" dirty="0"/>
                    </a:p>
                  </a:txBody>
                  <a:tcPr anchor="ctr">
                    <a:noFill/>
                  </a:tcPr>
                </a:tc>
                <a:extLst>
                  <a:ext uri="{0D108BD9-81ED-4DB2-BD59-A6C34878D82A}">
                    <a16:rowId xmlns:a16="http://schemas.microsoft.com/office/drawing/2014/main" val="2896179289"/>
                  </a:ext>
                </a:extLst>
              </a:tr>
            </a:tbl>
          </a:graphicData>
        </a:graphic>
      </p:graphicFrame>
      <p:sp>
        <p:nvSpPr>
          <p:cNvPr id="5" name="文本框 4">
            <a:extLst>
              <a:ext uri="{FF2B5EF4-FFF2-40B4-BE49-F238E27FC236}">
                <a16:creationId xmlns:a16="http://schemas.microsoft.com/office/drawing/2014/main" id="{1E74CF07-8144-401A-9D90-A371486E671D}"/>
              </a:ext>
            </a:extLst>
          </p:cNvPr>
          <p:cNvSpPr txBox="1"/>
          <p:nvPr/>
        </p:nvSpPr>
        <p:spPr>
          <a:xfrm>
            <a:off x="1066800" y="1524000"/>
            <a:ext cx="1917513" cy="369332"/>
          </a:xfrm>
          <a:prstGeom prst="rect">
            <a:avLst/>
          </a:prstGeom>
          <a:noFill/>
        </p:spPr>
        <p:txBody>
          <a:bodyPr wrap="none" rtlCol="0">
            <a:spAutoFit/>
          </a:bodyPr>
          <a:lstStyle/>
          <a:p>
            <a:r>
              <a:rPr lang="zh-CN" altLang="en-US" dirty="0"/>
              <a:t>空气芯</a:t>
            </a:r>
            <a:r>
              <a:rPr lang="en-US" altLang="zh-CN" dirty="0"/>
              <a:t>~0.01m^2</a:t>
            </a:r>
            <a:endParaRPr lang="zh-CN" altLang="en-US" dirty="0"/>
          </a:p>
        </p:txBody>
      </p:sp>
    </p:spTree>
    <p:extLst>
      <p:ext uri="{BB962C8B-B14F-4D97-AF65-F5344CB8AC3E}">
        <p14:creationId xmlns:p14="http://schemas.microsoft.com/office/powerpoint/2010/main" val="2044228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5C2E332-A23A-427D-92CB-654BAA7B274C}"/>
              </a:ext>
            </a:extLst>
          </p:cNvPr>
          <p:cNvSpPr>
            <a:spLocks noGrp="1"/>
          </p:cNvSpPr>
          <p:nvPr>
            <p:ph type="sldNum" sz="quarter" idx="12"/>
          </p:nvPr>
        </p:nvSpPr>
        <p:spPr/>
        <p:txBody>
          <a:bodyPr/>
          <a:lstStyle/>
          <a:p>
            <a:pPr>
              <a:defRPr/>
            </a:pPr>
            <a:fld id="{C58DEF2B-8039-4C1E-A573-46AE1706B516}" type="slidenum">
              <a:rPr lang="en-US" altLang="zh-CN" smtClean="0"/>
              <a:pPr>
                <a:defRPr/>
              </a:pPr>
              <a:t>27</a:t>
            </a:fld>
            <a:endParaRPr lang="en-US" altLang="zh-CN" dirty="0"/>
          </a:p>
        </p:txBody>
      </p:sp>
      <p:sp>
        <p:nvSpPr>
          <p:cNvPr id="3" name="文本占位符 2">
            <a:extLst>
              <a:ext uri="{FF2B5EF4-FFF2-40B4-BE49-F238E27FC236}">
                <a16:creationId xmlns:a16="http://schemas.microsoft.com/office/drawing/2014/main" id="{488C35F6-EFBB-4441-86F0-678AF7F723CF}"/>
              </a:ext>
            </a:extLst>
          </p:cNvPr>
          <p:cNvSpPr>
            <a:spLocks noGrp="1"/>
          </p:cNvSpPr>
          <p:nvPr>
            <p:ph type="body" sz="quarter" idx="13"/>
          </p:nvPr>
        </p:nvSpPr>
        <p:spPr/>
        <p:txBody>
          <a:bodyPr/>
          <a:lstStyle/>
          <a:p>
            <a:r>
              <a:rPr lang="zh-CN" altLang="en-US" dirty="0"/>
              <a:t>补充</a:t>
            </a:r>
            <a:r>
              <a:rPr lang="en-US" altLang="zh-CN" dirty="0"/>
              <a:t>1</a:t>
            </a:r>
            <a:endParaRPr lang="zh-CN" altLang="en-US" dirty="0"/>
          </a:p>
        </p:txBody>
      </p:sp>
      <p:pic>
        <p:nvPicPr>
          <p:cNvPr id="5" name="图片 4">
            <a:extLst>
              <a:ext uri="{FF2B5EF4-FFF2-40B4-BE49-F238E27FC236}">
                <a16:creationId xmlns:a16="http://schemas.microsoft.com/office/drawing/2014/main" id="{E9A4F415-A3FD-48B4-AFBB-1E185CC87F9F}"/>
              </a:ext>
            </a:extLst>
          </p:cNvPr>
          <p:cNvPicPr>
            <a:picLocks noChangeAspect="1"/>
          </p:cNvPicPr>
          <p:nvPr/>
        </p:nvPicPr>
        <p:blipFill>
          <a:blip r:embed="rId2"/>
          <a:stretch>
            <a:fillRect/>
          </a:stretch>
        </p:blipFill>
        <p:spPr>
          <a:xfrm>
            <a:off x="304800" y="1752600"/>
            <a:ext cx="4495800" cy="4091089"/>
          </a:xfrm>
          <a:prstGeom prst="rect">
            <a:avLst/>
          </a:prstGeom>
        </p:spPr>
      </p:pic>
      <p:sp>
        <p:nvSpPr>
          <p:cNvPr id="6" name="文本框 5">
            <a:extLst>
              <a:ext uri="{FF2B5EF4-FFF2-40B4-BE49-F238E27FC236}">
                <a16:creationId xmlns:a16="http://schemas.microsoft.com/office/drawing/2014/main" id="{E0C56231-8EAA-441B-B3F7-D43A4CA12424}"/>
              </a:ext>
            </a:extLst>
          </p:cNvPr>
          <p:cNvSpPr txBox="1"/>
          <p:nvPr/>
        </p:nvSpPr>
        <p:spPr>
          <a:xfrm>
            <a:off x="2667000" y="1219200"/>
            <a:ext cx="710451" cy="369332"/>
          </a:xfrm>
          <a:prstGeom prst="rect">
            <a:avLst/>
          </a:prstGeom>
          <a:noFill/>
        </p:spPr>
        <p:txBody>
          <a:bodyPr wrap="none" rtlCol="0">
            <a:spAutoFit/>
          </a:bodyPr>
          <a:lstStyle/>
          <a:p>
            <a:r>
              <a:rPr lang="en-US" altLang="zh-CN" dirty="0"/>
              <a:t>Line1</a:t>
            </a:r>
            <a:endParaRPr lang="zh-CN" altLang="en-US" dirty="0"/>
          </a:p>
        </p:txBody>
      </p:sp>
      <p:sp>
        <p:nvSpPr>
          <p:cNvPr id="7" name="文本框 6">
            <a:extLst>
              <a:ext uri="{FF2B5EF4-FFF2-40B4-BE49-F238E27FC236}">
                <a16:creationId xmlns:a16="http://schemas.microsoft.com/office/drawing/2014/main" id="{BF995428-37B9-4426-8D25-59EFF6E38C77}"/>
              </a:ext>
            </a:extLst>
          </p:cNvPr>
          <p:cNvSpPr txBox="1"/>
          <p:nvPr/>
        </p:nvSpPr>
        <p:spPr>
          <a:xfrm>
            <a:off x="3505200" y="1228725"/>
            <a:ext cx="710451" cy="369332"/>
          </a:xfrm>
          <a:prstGeom prst="rect">
            <a:avLst/>
          </a:prstGeom>
          <a:noFill/>
        </p:spPr>
        <p:txBody>
          <a:bodyPr wrap="none" rtlCol="0">
            <a:spAutoFit/>
          </a:bodyPr>
          <a:lstStyle/>
          <a:p>
            <a:r>
              <a:rPr lang="en-US" altLang="zh-CN" dirty="0"/>
              <a:t>Line2</a:t>
            </a:r>
            <a:endParaRPr lang="zh-CN" altLang="en-US" dirty="0"/>
          </a:p>
        </p:txBody>
      </p:sp>
      <p:sp>
        <p:nvSpPr>
          <p:cNvPr id="8" name="文本框 7">
            <a:extLst>
              <a:ext uri="{FF2B5EF4-FFF2-40B4-BE49-F238E27FC236}">
                <a16:creationId xmlns:a16="http://schemas.microsoft.com/office/drawing/2014/main" id="{73916D27-8520-4D23-B0DE-0BAAF8DFC48B}"/>
              </a:ext>
            </a:extLst>
          </p:cNvPr>
          <p:cNvSpPr txBox="1"/>
          <p:nvPr/>
        </p:nvSpPr>
        <p:spPr>
          <a:xfrm>
            <a:off x="5334000" y="3200400"/>
            <a:ext cx="3505200" cy="881139"/>
          </a:xfrm>
          <a:prstGeom prst="rect">
            <a:avLst/>
          </a:prstGeom>
          <a:noFill/>
        </p:spPr>
        <p:txBody>
          <a:bodyPr wrap="square" rtlCol="0">
            <a:spAutoFit/>
          </a:bodyPr>
          <a:lstStyle/>
          <a:p>
            <a:pPr>
              <a:lnSpc>
                <a:spcPct val="150000"/>
              </a:lnSpc>
            </a:pPr>
            <a:r>
              <a:rPr lang="en-US" altLang="zh-CN" dirty="0"/>
              <a:t>Line 1</a:t>
            </a:r>
            <a:r>
              <a:rPr lang="zh-CN" altLang="en-US" dirty="0"/>
              <a:t>：</a:t>
            </a:r>
            <a:r>
              <a:rPr lang="en-US" altLang="zh-CN" dirty="0"/>
              <a:t>SNR=8.1</a:t>
            </a:r>
          </a:p>
          <a:p>
            <a:pPr>
              <a:lnSpc>
                <a:spcPct val="150000"/>
              </a:lnSpc>
            </a:pPr>
            <a:r>
              <a:rPr lang="en-US" altLang="zh-CN" dirty="0"/>
              <a:t>Line 2</a:t>
            </a:r>
            <a:r>
              <a:rPr lang="zh-CN" altLang="en-US" dirty="0"/>
              <a:t>：</a:t>
            </a:r>
            <a:r>
              <a:rPr lang="en-US" altLang="zh-CN" dirty="0"/>
              <a:t>SNR=4.1</a:t>
            </a:r>
            <a:endParaRPr lang="zh-CN" altLang="en-US" dirty="0"/>
          </a:p>
        </p:txBody>
      </p:sp>
    </p:spTree>
    <p:extLst>
      <p:ext uri="{BB962C8B-B14F-4D97-AF65-F5344CB8AC3E}">
        <p14:creationId xmlns:p14="http://schemas.microsoft.com/office/powerpoint/2010/main" val="1923556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FE1FBC2-E806-46C3-A792-D7F7070B6AD0}"/>
              </a:ext>
            </a:extLst>
          </p:cNvPr>
          <p:cNvSpPr>
            <a:spLocks noGrp="1"/>
          </p:cNvSpPr>
          <p:nvPr>
            <p:ph type="sldNum" sz="quarter" idx="12"/>
          </p:nvPr>
        </p:nvSpPr>
        <p:spPr/>
        <p:txBody>
          <a:bodyPr/>
          <a:lstStyle/>
          <a:p>
            <a:pPr>
              <a:defRPr/>
            </a:pPr>
            <a:fld id="{C58DEF2B-8039-4C1E-A573-46AE1706B516}" type="slidenum">
              <a:rPr lang="en-US" altLang="zh-CN" smtClean="0"/>
              <a:pPr>
                <a:defRPr/>
              </a:pPr>
              <a:t>28</a:t>
            </a:fld>
            <a:endParaRPr lang="en-US" altLang="zh-CN" dirty="0"/>
          </a:p>
        </p:txBody>
      </p:sp>
      <p:sp>
        <p:nvSpPr>
          <p:cNvPr id="3" name="文本占位符 2">
            <a:extLst>
              <a:ext uri="{FF2B5EF4-FFF2-40B4-BE49-F238E27FC236}">
                <a16:creationId xmlns:a16="http://schemas.microsoft.com/office/drawing/2014/main" id="{84D9DB0E-728D-457A-9196-72E870C71CD9}"/>
              </a:ext>
            </a:extLst>
          </p:cNvPr>
          <p:cNvSpPr>
            <a:spLocks noGrp="1"/>
          </p:cNvSpPr>
          <p:nvPr>
            <p:ph type="body" sz="quarter" idx="13"/>
          </p:nvPr>
        </p:nvSpPr>
        <p:spPr/>
        <p:txBody>
          <a:bodyPr/>
          <a:lstStyle/>
          <a:p>
            <a:r>
              <a:rPr lang="zh-CN" altLang="en-US" dirty="0"/>
              <a:t>测试</a:t>
            </a:r>
          </a:p>
        </p:txBody>
      </p:sp>
      <p:sp>
        <p:nvSpPr>
          <p:cNvPr id="4" name="文本框 3">
            <a:extLst>
              <a:ext uri="{FF2B5EF4-FFF2-40B4-BE49-F238E27FC236}">
                <a16:creationId xmlns:a16="http://schemas.microsoft.com/office/drawing/2014/main" id="{8BFD3840-A469-4F03-A49F-BF4A738B4B48}"/>
              </a:ext>
            </a:extLst>
          </p:cNvPr>
          <p:cNvSpPr txBox="1"/>
          <p:nvPr/>
        </p:nvSpPr>
        <p:spPr>
          <a:xfrm>
            <a:off x="1047750" y="1905000"/>
            <a:ext cx="7467600" cy="1712135"/>
          </a:xfrm>
          <a:prstGeom prst="rect">
            <a:avLst/>
          </a:prstGeom>
          <a:noFill/>
        </p:spPr>
        <p:txBody>
          <a:bodyPr wrap="square" rtlCol="0">
            <a:spAutoFit/>
          </a:bodyPr>
          <a:lstStyle/>
          <a:p>
            <a:pPr marL="342900" indent="-342900">
              <a:lnSpc>
                <a:spcPct val="150000"/>
              </a:lnSpc>
              <a:buFont typeface="+mj-lt"/>
              <a:buAutoNum type="arabicPeriod"/>
            </a:pPr>
            <a:r>
              <a:rPr lang="zh-CN" altLang="en-US" dirty="0"/>
              <a:t>磁芯制作</a:t>
            </a:r>
            <a:endParaRPr lang="en-US" altLang="zh-CN" dirty="0"/>
          </a:p>
          <a:p>
            <a:pPr marL="342900" indent="-342900">
              <a:lnSpc>
                <a:spcPct val="150000"/>
              </a:lnSpc>
              <a:buFont typeface="+mj-lt"/>
              <a:buAutoNum type="arabicPeriod"/>
            </a:pPr>
            <a:r>
              <a:rPr lang="zh-CN" altLang="en-US" dirty="0"/>
              <a:t>测试验证</a:t>
            </a:r>
            <a:endParaRPr lang="en-US" altLang="zh-CN" dirty="0"/>
          </a:p>
          <a:p>
            <a:pPr marL="800100" lvl="1" indent="-342900">
              <a:lnSpc>
                <a:spcPct val="150000"/>
              </a:lnSpc>
              <a:buFont typeface="Arial" panose="020B0604020202020204" pitchFamily="34" charset="0"/>
              <a:buChar char="•"/>
            </a:pPr>
            <a:r>
              <a:rPr lang="zh-CN" altLang="en-US" dirty="0"/>
              <a:t>信号测试</a:t>
            </a:r>
            <a:endParaRPr lang="en-US" altLang="zh-CN" dirty="0"/>
          </a:p>
          <a:p>
            <a:pPr marL="800100" lvl="1" indent="-342900">
              <a:lnSpc>
                <a:spcPct val="150000"/>
              </a:lnSpc>
              <a:buFont typeface="Arial" panose="020B0604020202020204" pitchFamily="34" charset="0"/>
              <a:buChar char="•"/>
            </a:pPr>
            <a:r>
              <a:rPr lang="zh-CN" altLang="en-US" dirty="0"/>
              <a:t>噪声测试</a:t>
            </a:r>
          </a:p>
        </p:txBody>
      </p:sp>
    </p:spTree>
    <p:extLst>
      <p:ext uri="{BB962C8B-B14F-4D97-AF65-F5344CB8AC3E}">
        <p14:creationId xmlns:p14="http://schemas.microsoft.com/office/powerpoint/2010/main" val="2529545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9C733DE-E57B-4060-BBAF-47D33E421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247" y="1524000"/>
            <a:ext cx="4340753" cy="2322239"/>
          </a:xfrm>
          <a:prstGeom prst="rect">
            <a:avLst/>
          </a:prstGeom>
        </p:spPr>
      </p:pic>
      <p:sp>
        <p:nvSpPr>
          <p:cNvPr id="2" name="灯片编号占位符 1">
            <a:extLst>
              <a:ext uri="{FF2B5EF4-FFF2-40B4-BE49-F238E27FC236}">
                <a16:creationId xmlns:a16="http://schemas.microsoft.com/office/drawing/2014/main" id="{786F4AF7-0E4C-41C0-B7CD-610F88C051E0}"/>
              </a:ext>
            </a:extLst>
          </p:cNvPr>
          <p:cNvSpPr>
            <a:spLocks noGrp="1"/>
          </p:cNvSpPr>
          <p:nvPr>
            <p:ph type="sldNum" sz="quarter" idx="12"/>
          </p:nvPr>
        </p:nvSpPr>
        <p:spPr/>
        <p:txBody>
          <a:bodyPr/>
          <a:lstStyle/>
          <a:p>
            <a:pPr>
              <a:defRPr/>
            </a:pPr>
            <a:fld id="{C58DEF2B-8039-4C1E-A573-46AE1706B516}" type="slidenum">
              <a:rPr lang="en-US" altLang="zh-CN" smtClean="0"/>
              <a:pPr>
                <a:defRPr/>
              </a:pPr>
              <a:t>29</a:t>
            </a:fld>
            <a:endParaRPr lang="en-US" altLang="zh-CN" dirty="0"/>
          </a:p>
        </p:txBody>
      </p:sp>
      <p:sp>
        <p:nvSpPr>
          <p:cNvPr id="3" name="文本占位符 2">
            <a:extLst>
              <a:ext uri="{FF2B5EF4-FFF2-40B4-BE49-F238E27FC236}">
                <a16:creationId xmlns:a16="http://schemas.microsoft.com/office/drawing/2014/main" id="{F4019388-4336-4688-9C87-7EE5C451CFD5}"/>
              </a:ext>
            </a:extLst>
          </p:cNvPr>
          <p:cNvSpPr>
            <a:spLocks noGrp="1"/>
          </p:cNvSpPr>
          <p:nvPr>
            <p:ph type="body" sz="quarter" idx="13"/>
          </p:nvPr>
        </p:nvSpPr>
        <p:spPr/>
        <p:txBody>
          <a:bodyPr/>
          <a:lstStyle/>
          <a:p>
            <a:r>
              <a:rPr lang="zh-CN" altLang="en-US" dirty="0"/>
              <a:t>信号测试方案</a:t>
            </a:r>
          </a:p>
        </p:txBody>
      </p:sp>
      <p:sp>
        <p:nvSpPr>
          <p:cNvPr id="4" name="文本框 3">
            <a:extLst>
              <a:ext uri="{FF2B5EF4-FFF2-40B4-BE49-F238E27FC236}">
                <a16:creationId xmlns:a16="http://schemas.microsoft.com/office/drawing/2014/main" id="{4CB0F796-FE49-4769-B877-9482A70D183C}"/>
              </a:ext>
            </a:extLst>
          </p:cNvPr>
          <p:cNvSpPr txBox="1"/>
          <p:nvPr/>
        </p:nvSpPr>
        <p:spPr>
          <a:xfrm>
            <a:off x="304800" y="1295400"/>
            <a:ext cx="6248400" cy="4205126"/>
          </a:xfrm>
          <a:prstGeom prst="rect">
            <a:avLst/>
          </a:prstGeom>
          <a:noFill/>
        </p:spPr>
        <p:txBody>
          <a:bodyPr wrap="square" rtlCol="0">
            <a:spAutoFit/>
          </a:bodyPr>
          <a:lstStyle/>
          <a:p>
            <a:pPr marL="342900" indent="-342900">
              <a:lnSpc>
                <a:spcPct val="150000"/>
              </a:lnSpc>
              <a:buFont typeface="+mj-lt"/>
              <a:buAutoNum type="arabicPeriod"/>
            </a:pPr>
            <a:r>
              <a:rPr lang="zh-CN" altLang="en-US" dirty="0"/>
              <a:t>狄拉克弦</a:t>
            </a:r>
            <a:endParaRPr lang="en-US" altLang="zh-CN" dirty="0"/>
          </a:p>
          <a:p>
            <a:pPr marL="285750" indent="-285750">
              <a:lnSpc>
                <a:spcPct val="150000"/>
              </a:lnSpc>
              <a:buFont typeface="Arial" panose="020B0604020202020204" pitchFamily="34" charset="0"/>
              <a:buChar char="•"/>
            </a:pPr>
            <a:r>
              <a:rPr lang="zh-CN" altLang="en-US" dirty="0"/>
              <a:t>模拟超低速情况下的磁单极子，验证在低速情况下信号的形状符合预期</a:t>
            </a: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marL="342900" indent="-342900">
              <a:lnSpc>
                <a:spcPct val="150000"/>
              </a:lnSpc>
              <a:buFont typeface="+mj-lt"/>
              <a:buAutoNum type="arabicPeriod" startAt="2"/>
            </a:pPr>
            <a:r>
              <a:rPr lang="zh-CN" altLang="en-US" dirty="0"/>
              <a:t>伪脉冲</a:t>
            </a:r>
            <a:endParaRPr lang="en-US" altLang="zh-CN" dirty="0"/>
          </a:p>
          <a:p>
            <a:pPr marL="342900" indent="-342900">
              <a:lnSpc>
                <a:spcPct val="150000"/>
              </a:lnSpc>
              <a:buFont typeface="Arial" panose="020B0604020202020204" pitchFamily="34" charset="0"/>
              <a:buChar char="•"/>
            </a:pPr>
            <a:r>
              <a:rPr lang="zh-CN" altLang="en-US" dirty="0"/>
              <a:t>通过精密电流控制实现长直螺线管内的磁通变化和磁单极子穿过产生的变化一致，验证在各个速度情况下的</a:t>
            </a:r>
            <a:r>
              <a:rPr lang="en-US" altLang="zh-CN" dirty="0"/>
              <a:t>SNR </a:t>
            </a:r>
            <a:r>
              <a:rPr lang="zh-CN" altLang="en-US" dirty="0"/>
              <a:t>符合预期</a:t>
            </a:r>
          </a:p>
        </p:txBody>
      </p:sp>
      <p:pic>
        <p:nvPicPr>
          <p:cNvPr id="7" name="图片 6">
            <a:extLst>
              <a:ext uri="{FF2B5EF4-FFF2-40B4-BE49-F238E27FC236}">
                <a16:creationId xmlns:a16="http://schemas.microsoft.com/office/drawing/2014/main" id="{57C3D94D-42F4-4987-B870-FFCBFAD3ECF0}"/>
              </a:ext>
            </a:extLst>
          </p:cNvPr>
          <p:cNvPicPr>
            <a:picLocks noChangeAspect="1"/>
          </p:cNvPicPr>
          <p:nvPr/>
        </p:nvPicPr>
        <p:blipFill>
          <a:blip r:embed="rId3"/>
          <a:stretch>
            <a:fillRect/>
          </a:stretch>
        </p:blipFill>
        <p:spPr>
          <a:xfrm>
            <a:off x="6457951" y="4796996"/>
            <a:ext cx="2610428" cy="1958586"/>
          </a:xfrm>
          <a:prstGeom prst="rect">
            <a:avLst/>
          </a:prstGeom>
        </p:spPr>
      </p:pic>
    </p:spTree>
    <p:extLst>
      <p:ext uri="{BB962C8B-B14F-4D97-AF65-F5344CB8AC3E}">
        <p14:creationId xmlns:p14="http://schemas.microsoft.com/office/powerpoint/2010/main" val="419110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D13FF50-0ACF-46B7-BA3A-2729D0C54694}"/>
              </a:ext>
            </a:extLst>
          </p:cNvPr>
          <p:cNvSpPr>
            <a:spLocks noGrp="1"/>
          </p:cNvSpPr>
          <p:nvPr>
            <p:ph type="sldNum" sz="quarter" idx="12"/>
          </p:nvPr>
        </p:nvSpPr>
        <p:spPr/>
        <p:txBody>
          <a:bodyPr/>
          <a:lstStyle/>
          <a:p>
            <a:pPr>
              <a:defRPr/>
            </a:pPr>
            <a:fld id="{C58DEF2B-8039-4C1E-A573-46AE1706B516}" type="slidenum">
              <a:rPr lang="en-US" altLang="zh-CN" smtClean="0"/>
              <a:pPr>
                <a:defRPr/>
              </a:pPr>
              <a:t>3</a:t>
            </a:fld>
            <a:endParaRPr lang="en-US" altLang="zh-CN" dirty="0"/>
          </a:p>
        </p:txBody>
      </p:sp>
      <p:sp>
        <p:nvSpPr>
          <p:cNvPr id="3" name="文本占位符 2">
            <a:extLst>
              <a:ext uri="{FF2B5EF4-FFF2-40B4-BE49-F238E27FC236}">
                <a16:creationId xmlns:a16="http://schemas.microsoft.com/office/drawing/2014/main" id="{091681F4-FEAF-4389-9DBE-FC7DDAA4FF6F}"/>
              </a:ext>
            </a:extLst>
          </p:cNvPr>
          <p:cNvSpPr>
            <a:spLocks noGrp="1"/>
          </p:cNvSpPr>
          <p:nvPr>
            <p:ph type="body" sz="quarter" idx="13"/>
          </p:nvPr>
        </p:nvSpPr>
        <p:spPr/>
        <p:txBody>
          <a:bodyPr/>
          <a:lstStyle/>
          <a:p>
            <a:r>
              <a:rPr lang="zh-CN" altLang="en-US" dirty="0"/>
              <a:t>磁芯结构</a:t>
            </a:r>
          </a:p>
        </p:txBody>
      </p:sp>
      <p:sp>
        <p:nvSpPr>
          <p:cNvPr id="5" name="文本框 4">
            <a:extLst>
              <a:ext uri="{FF2B5EF4-FFF2-40B4-BE49-F238E27FC236}">
                <a16:creationId xmlns:a16="http://schemas.microsoft.com/office/drawing/2014/main" id="{BE27634A-B81E-4DB9-9B7E-EBBE48EB0D45}"/>
              </a:ext>
            </a:extLst>
          </p:cNvPr>
          <p:cNvSpPr txBox="1"/>
          <p:nvPr/>
        </p:nvSpPr>
        <p:spPr>
          <a:xfrm>
            <a:off x="1068917" y="1201849"/>
            <a:ext cx="914400" cy="369332"/>
          </a:xfrm>
          <a:prstGeom prst="rect">
            <a:avLst/>
          </a:prstGeom>
          <a:noFill/>
        </p:spPr>
        <p:txBody>
          <a:bodyPr wrap="square" rtlCol="0">
            <a:spAutoFit/>
          </a:bodyPr>
          <a:lstStyle/>
          <a:p>
            <a:pPr algn="ctr"/>
            <a:r>
              <a:rPr lang="en-US" altLang="zh-CN" dirty="0"/>
              <a:t>C </a:t>
            </a:r>
            <a:r>
              <a:rPr lang="zh-CN" altLang="en-US" dirty="0"/>
              <a:t>型</a:t>
            </a:r>
            <a:endParaRPr lang="en-US" altLang="zh-CN" dirty="0"/>
          </a:p>
        </p:txBody>
      </p:sp>
      <p:sp>
        <p:nvSpPr>
          <p:cNvPr id="6" name="文本框 5">
            <a:extLst>
              <a:ext uri="{FF2B5EF4-FFF2-40B4-BE49-F238E27FC236}">
                <a16:creationId xmlns:a16="http://schemas.microsoft.com/office/drawing/2014/main" id="{6923E0C1-E00C-46AD-80E1-0154CD1A2CCB}"/>
              </a:ext>
            </a:extLst>
          </p:cNvPr>
          <p:cNvSpPr txBox="1"/>
          <p:nvPr/>
        </p:nvSpPr>
        <p:spPr>
          <a:xfrm>
            <a:off x="4040717" y="1201849"/>
            <a:ext cx="914400" cy="369332"/>
          </a:xfrm>
          <a:prstGeom prst="rect">
            <a:avLst/>
          </a:prstGeom>
          <a:noFill/>
        </p:spPr>
        <p:txBody>
          <a:bodyPr wrap="square" rtlCol="0">
            <a:spAutoFit/>
          </a:bodyPr>
          <a:lstStyle/>
          <a:p>
            <a:pPr algn="ctr"/>
            <a:r>
              <a:rPr lang="en-US" altLang="zh-CN" dirty="0"/>
              <a:t>E </a:t>
            </a:r>
            <a:r>
              <a:rPr lang="zh-CN" altLang="en-US" dirty="0"/>
              <a:t>型</a:t>
            </a:r>
            <a:endParaRPr lang="en-US" altLang="zh-CN" dirty="0"/>
          </a:p>
        </p:txBody>
      </p:sp>
      <p:sp>
        <p:nvSpPr>
          <p:cNvPr id="7" name="文本框 6">
            <a:extLst>
              <a:ext uri="{FF2B5EF4-FFF2-40B4-BE49-F238E27FC236}">
                <a16:creationId xmlns:a16="http://schemas.microsoft.com/office/drawing/2014/main" id="{6C46D2E6-1B8F-4DE9-80A4-FC9E655C89C8}"/>
              </a:ext>
            </a:extLst>
          </p:cNvPr>
          <p:cNvSpPr txBox="1"/>
          <p:nvPr/>
        </p:nvSpPr>
        <p:spPr>
          <a:xfrm>
            <a:off x="7012517" y="1201849"/>
            <a:ext cx="914400" cy="369332"/>
          </a:xfrm>
          <a:prstGeom prst="rect">
            <a:avLst/>
          </a:prstGeom>
          <a:noFill/>
        </p:spPr>
        <p:txBody>
          <a:bodyPr wrap="square" rtlCol="0">
            <a:spAutoFit/>
          </a:bodyPr>
          <a:lstStyle/>
          <a:p>
            <a:pPr algn="ctr"/>
            <a:r>
              <a:rPr lang="en-US" altLang="zh-CN" dirty="0"/>
              <a:t>Pot </a:t>
            </a:r>
            <a:r>
              <a:rPr lang="zh-CN" altLang="en-US" dirty="0"/>
              <a:t>型</a:t>
            </a:r>
            <a:endParaRPr lang="en-US" altLang="zh-CN" dirty="0"/>
          </a:p>
        </p:txBody>
      </p:sp>
      <p:pic>
        <p:nvPicPr>
          <p:cNvPr id="8" name="图片 7">
            <a:extLst>
              <a:ext uri="{FF2B5EF4-FFF2-40B4-BE49-F238E27FC236}">
                <a16:creationId xmlns:a16="http://schemas.microsoft.com/office/drawing/2014/main" id="{4CE0124F-04D4-4E39-AF7F-E2EBF5267587}"/>
              </a:ext>
            </a:extLst>
          </p:cNvPr>
          <p:cNvPicPr>
            <a:picLocks noChangeAspect="1"/>
          </p:cNvPicPr>
          <p:nvPr/>
        </p:nvPicPr>
        <p:blipFill>
          <a:blip r:embed="rId2"/>
          <a:stretch>
            <a:fillRect/>
          </a:stretch>
        </p:blipFill>
        <p:spPr>
          <a:xfrm>
            <a:off x="306918" y="1781400"/>
            <a:ext cx="2687466" cy="1800000"/>
          </a:xfrm>
          <a:prstGeom prst="rect">
            <a:avLst/>
          </a:prstGeom>
        </p:spPr>
      </p:pic>
      <p:pic>
        <p:nvPicPr>
          <p:cNvPr id="10" name="图片 9">
            <a:extLst>
              <a:ext uri="{FF2B5EF4-FFF2-40B4-BE49-F238E27FC236}">
                <a16:creationId xmlns:a16="http://schemas.microsoft.com/office/drawing/2014/main" id="{A1634DAE-7812-46EE-BAE0-A1E5B3491029}"/>
              </a:ext>
            </a:extLst>
          </p:cNvPr>
          <p:cNvPicPr>
            <a:picLocks noChangeAspect="1"/>
          </p:cNvPicPr>
          <p:nvPr/>
        </p:nvPicPr>
        <p:blipFill>
          <a:blip r:embed="rId3"/>
          <a:stretch>
            <a:fillRect/>
          </a:stretch>
        </p:blipFill>
        <p:spPr>
          <a:xfrm>
            <a:off x="3425378" y="1781400"/>
            <a:ext cx="2395000" cy="1800000"/>
          </a:xfrm>
          <a:prstGeom prst="rect">
            <a:avLst/>
          </a:prstGeom>
        </p:spPr>
      </p:pic>
      <p:pic>
        <p:nvPicPr>
          <p:cNvPr id="17" name="图片 16">
            <a:extLst>
              <a:ext uri="{FF2B5EF4-FFF2-40B4-BE49-F238E27FC236}">
                <a16:creationId xmlns:a16="http://schemas.microsoft.com/office/drawing/2014/main" id="{9404B9A1-4472-42B8-A171-B667E0C3106B}"/>
              </a:ext>
            </a:extLst>
          </p:cNvPr>
          <p:cNvPicPr>
            <a:picLocks noChangeAspect="1"/>
          </p:cNvPicPr>
          <p:nvPr/>
        </p:nvPicPr>
        <p:blipFill>
          <a:blip r:embed="rId4"/>
          <a:stretch>
            <a:fillRect/>
          </a:stretch>
        </p:blipFill>
        <p:spPr>
          <a:xfrm>
            <a:off x="6251371" y="1781400"/>
            <a:ext cx="2511629" cy="1800000"/>
          </a:xfrm>
          <a:prstGeom prst="rect">
            <a:avLst/>
          </a:prstGeom>
        </p:spPr>
      </p:pic>
      <p:sp>
        <p:nvSpPr>
          <p:cNvPr id="9" name="文本框 8">
            <a:extLst>
              <a:ext uri="{FF2B5EF4-FFF2-40B4-BE49-F238E27FC236}">
                <a16:creationId xmlns:a16="http://schemas.microsoft.com/office/drawing/2014/main" id="{C7716FF9-C6FF-4280-AF79-411787391B48}"/>
              </a:ext>
            </a:extLst>
          </p:cNvPr>
          <p:cNvSpPr txBox="1"/>
          <p:nvPr/>
        </p:nvSpPr>
        <p:spPr>
          <a:xfrm>
            <a:off x="152400" y="3882437"/>
            <a:ext cx="8839200" cy="2958630"/>
          </a:xfrm>
          <a:prstGeom prst="rect">
            <a:avLst/>
          </a:prstGeom>
          <a:noFill/>
        </p:spPr>
        <p:txBody>
          <a:bodyPr wrap="square" rtlCol="0">
            <a:spAutoFit/>
          </a:bodyPr>
          <a:lstStyle/>
          <a:p>
            <a:pPr>
              <a:lnSpc>
                <a:spcPct val="150000"/>
              </a:lnSpc>
            </a:pPr>
            <a:r>
              <a:rPr lang="zh-CN" altLang="en-US" dirty="0"/>
              <a:t>在线圈固定的情况下，待定几何参数</a:t>
            </a:r>
            <a:endParaRPr lang="en-US" altLang="zh-CN" dirty="0"/>
          </a:p>
          <a:p>
            <a:pPr marL="342900" indent="-342900">
              <a:lnSpc>
                <a:spcPct val="150000"/>
              </a:lnSpc>
              <a:buFont typeface="+mj-lt"/>
              <a:buAutoNum type="arabicPeriod"/>
            </a:pPr>
            <a:r>
              <a:rPr lang="zh-CN" altLang="en-US" dirty="0"/>
              <a:t>气隙</a:t>
            </a:r>
            <a:r>
              <a:rPr lang="en-US" altLang="zh-CN" dirty="0"/>
              <a:t>gap</a:t>
            </a:r>
          </a:p>
          <a:p>
            <a:pPr marL="342900" indent="-342900">
              <a:lnSpc>
                <a:spcPct val="150000"/>
              </a:lnSpc>
              <a:buFont typeface="+mj-lt"/>
              <a:buAutoNum type="arabicPeriod"/>
            </a:pPr>
            <a:r>
              <a:rPr lang="zh-CN" altLang="en-US" dirty="0"/>
              <a:t>气隙宽度（气隙面积）</a:t>
            </a:r>
            <a:endParaRPr lang="en-US" altLang="zh-CN" dirty="0"/>
          </a:p>
          <a:p>
            <a:pPr>
              <a:lnSpc>
                <a:spcPct val="150000"/>
              </a:lnSpc>
            </a:pPr>
            <a:r>
              <a:rPr lang="zh-CN" altLang="en-US" dirty="0">
                <a:solidFill>
                  <a:srgbClr val="C00000"/>
                </a:solidFill>
              </a:rPr>
              <a:t>优化目标：有效接受度</a:t>
            </a:r>
            <a:r>
              <a:rPr lang="en-US" altLang="zh-CN" dirty="0">
                <a:solidFill>
                  <a:srgbClr val="C00000"/>
                </a:solidFill>
              </a:rPr>
              <a:t>=Active-region / Dead-region * </a:t>
            </a:r>
            <a:r>
              <a:rPr lang="zh-CN" altLang="en-US" dirty="0">
                <a:solidFill>
                  <a:srgbClr val="C00000"/>
                </a:solidFill>
              </a:rPr>
              <a:t>接收度</a:t>
            </a:r>
            <a:endParaRPr lang="en-US" altLang="zh-CN" dirty="0">
              <a:solidFill>
                <a:srgbClr val="C00000"/>
              </a:solidFill>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dirty="0">
                <a:solidFill>
                  <a:srgbClr val="C00000"/>
                </a:solidFill>
              </a:rPr>
              <a:t>接受度：</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在截面内均匀生成击中点、并在 </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4π </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立体角内均匀采样入射角 </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en-US" altLang="zh-CN" sz="1800" b="0" i="0" u="none" strike="noStrike" kern="1200" cap="none" spc="0" normalizeH="0" baseline="0" noProof="0" dirty="0" err="1">
                <a:ln>
                  <a:noFill/>
                </a:ln>
                <a:solidFill>
                  <a:prstClr val="black"/>
                </a:solidFill>
                <a:effectLst/>
                <a:uLnTx/>
                <a:uFillTx/>
                <a:latin typeface="等线" panose="020F0502020204030204"/>
                <a:ea typeface="等线" panose="02010600030101010101" pitchFamily="2" charset="-122"/>
                <a:cs typeface="+mn-cs"/>
              </a:rPr>
              <a:t>θ,ϕ</a:t>
            </a: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a:t>
            </a: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，进行积分，积分结果即定义为系统的接收度</a:t>
            </a:r>
            <a:endPar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a:lnSpc>
                <a:spcPct val="150000"/>
              </a:lnSpc>
            </a:pPr>
            <a:endParaRPr lang="en-US" altLang="zh-CN" dirty="0">
              <a:solidFill>
                <a:srgbClr val="C00000"/>
              </a:solidFill>
            </a:endParaRPr>
          </a:p>
        </p:txBody>
      </p:sp>
    </p:spTree>
    <p:extLst>
      <p:ext uri="{BB962C8B-B14F-4D97-AF65-F5344CB8AC3E}">
        <p14:creationId xmlns:p14="http://schemas.microsoft.com/office/powerpoint/2010/main" val="1346329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D3EC239-BFB3-4543-ACCA-406A29DF2CED}"/>
              </a:ext>
            </a:extLst>
          </p:cNvPr>
          <p:cNvSpPr>
            <a:spLocks noGrp="1"/>
          </p:cNvSpPr>
          <p:nvPr>
            <p:ph type="sldNum" sz="quarter" idx="12"/>
          </p:nvPr>
        </p:nvSpPr>
        <p:spPr/>
        <p:txBody>
          <a:bodyPr/>
          <a:lstStyle/>
          <a:p>
            <a:pPr>
              <a:defRPr/>
            </a:pPr>
            <a:fld id="{C58DEF2B-8039-4C1E-A573-46AE1706B516}" type="slidenum">
              <a:rPr lang="en-US" altLang="zh-CN" smtClean="0"/>
              <a:pPr>
                <a:defRPr/>
              </a:pPr>
              <a:t>30</a:t>
            </a:fld>
            <a:endParaRPr lang="en-US" altLang="zh-CN" dirty="0"/>
          </a:p>
        </p:txBody>
      </p:sp>
      <p:sp>
        <p:nvSpPr>
          <p:cNvPr id="3" name="文本占位符 2">
            <a:extLst>
              <a:ext uri="{FF2B5EF4-FFF2-40B4-BE49-F238E27FC236}">
                <a16:creationId xmlns:a16="http://schemas.microsoft.com/office/drawing/2014/main" id="{F15E9D2C-E58F-4F2C-A806-F2B7D10EF1D5}"/>
              </a:ext>
            </a:extLst>
          </p:cNvPr>
          <p:cNvSpPr>
            <a:spLocks noGrp="1"/>
          </p:cNvSpPr>
          <p:nvPr>
            <p:ph type="body" sz="quarter" idx="13"/>
          </p:nvPr>
        </p:nvSpPr>
        <p:spPr/>
        <p:txBody>
          <a:bodyPr/>
          <a:lstStyle/>
          <a:p>
            <a:r>
              <a:rPr lang="zh-CN" altLang="en-US" dirty="0"/>
              <a:t>噪声测试方案</a:t>
            </a:r>
          </a:p>
        </p:txBody>
      </p:sp>
      <p:pic>
        <p:nvPicPr>
          <p:cNvPr id="5" name="图片 4">
            <a:extLst>
              <a:ext uri="{FF2B5EF4-FFF2-40B4-BE49-F238E27FC236}">
                <a16:creationId xmlns:a16="http://schemas.microsoft.com/office/drawing/2014/main" id="{9DE70524-7CD3-460C-B112-8CAC03536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88" y="1360865"/>
            <a:ext cx="5524500" cy="3107532"/>
          </a:xfrm>
          <a:prstGeom prst="rect">
            <a:avLst/>
          </a:prstGeom>
        </p:spPr>
      </p:pic>
      <p:sp>
        <p:nvSpPr>
          <p:cNvPr id="6" name="文本框 5">
            <a:extLst>
              <a:ext uri="{FF2B5EF4-FFF2-40B4-BE49-F238E27FC236}">
                <a16:creationId xmlns:a16="http://schemas.microsoft.com/office/drawing/2014/main" id="{3B4C55F7-07C5-40B9-BF7C-282E17485556}"/>
              </a:ext>
            </a:extLst>
          </p:cNvPr>
          <p:cNvSpPr txBox="1"/>
          <p:nvPr/>
        </p:nvSpPr>
        <p:spPr>
          <a:xfrm>
            <a:off x="6000750" y="1828800"/>
            <a:ext cx="2971800" cy="881139"/>
          </a:xfrm>
          <a:prstGeom prst="rect">
            <a:avLst/>
          </a:prstGeom>
          <a:noFill/>
        </p:spPr>
        <p:txBody>
          <a:bodyPr wrap="square" rtlCol="0">
            <a:spAutoFit/>
          </a:bodyPr>
          <a:lstStyle/>
          <a:p>
            <a:pPr>
              <a:lnSpc>
                <a:spcPct val="150000"/>
              </a:lnSpc>
            </a:pPr>
            <a:r>
              <a:rPr lang="zh-CN" altLang="en-US" dirty="0"/>
              <a:t>贴有</a:t>
            </a:r>
            <a:r>
              <a:rPr lang="en-US" altLang="zh-CN" dirty="0"/>
              <a:t>xx mm</a:t>
            </a:r>
            <a:r>
              <a:rPr lang="zh-CN" altLang="en-US" dirty="0"/>
              <a:t> 坡莫合金的铜箱制作完成</a:t>
            </a:r>
          </a:p>
        </p:txBody>
      </p:sp>
      <p:graphicFrame>
        <p:nvGraphicFramePr>
          <p:cNvPr id="7" name="表格 6">
            <a:extLst>
              <a:ext uri="{FF2B5EF4-FFF2-40B4-BE49-F238E27FC236}">
                <a16:creationId xmlns:a16="http://schemas.microsoft.com/office/drawing/2014/main" id="{871D4B8D-6DE8-41F6-9922-6E7FFA3B20B9}"/>
              </a:ext>
            </a:extLst>
          </p:cNvPr>
          <p:cNvGraphicFramePr>
            <a:graphicFrameLocks noGrp="1"/>
          </p:cNvGraphicFramePr>
          <p:nvPr/>
        </p:nvGraphicFramePr>
        <p:xfrm>
          <a:off x="1066800" y="4854538"/>
          <a:ext cx="7010400" cy="1485900"/>
        </p:xfrm>
        <a:graphic>
          <a:graphicData uri="http://schemas.openxmlformats.org/drawingml/2006/table">
            <a:tbl>
              <a:tblPr>
                <a:tableStyleId>{69CF1AB2-1976-4502-BF36-3FF5EA218861}</a:tableStyleId>
              </a:tblPr>
              <a:tblGrid>
                <a:gridCol w="1752600">
                  <a:extLst>
                    <a:ext uri="{9D8B030D-6E8A-4147-A177-3AD203B41FA5}">
                      <a16:colId xmlns:a16="http://schemas.microsoft.com/office/drawing/2014/main" val="3349126839"/>
                    </a:ext>
                  </a:extLst>
                </a:gridCol>
                <a:gridCol w="1752600">
                  <a:extLst>
                    <a:ext uri="{9D8B030D-6E8A-4147-A177-3AD203B41FA5}">
                      <a16:colId xmlns:a16="http://schemas.microsoft.com/office/drawing/2014/main" val="2040107014"/>
                    </a:ext>
                  </a:extLst>
                </a:gridCol>
                <a:gridCol w="1752600">
                  <a:extLst>
                    <a:ext uri="{9D8B030D-6E8A-4147-A177-3AD203B41FA5}">
                      <a16:colId xmlns:a16="http://schemas.microsoft.com/office/drawing/2014/main" val="2329213425"/>
                    </a:ext>
                  </a:extLst>
                </a:gridCol>
                <a:gridCol w="1752600">
                  <a:extLst>
                    <a:ext uri="{9D8B030D-6E8A-4147-A177-3AD203B41FA5}">
                      <a16:colId xmlns:a16="http://schemas.microsoft.com/office/drawing/2014/main" val="1843640752"/>
                    </a:ext>
                  </a:extLst>
                </a:gridCol>
              </a:tblGrid>
              <a:tr h="0">
                <a:tc>
                  <a:txBody>
                    <a:bodyPr/>
                    <a:lstStyle/>
                    <a:p>
                      <a:r>
                        <a:rPr lang="zh-CN" altLang="en-US"/>
                        <a:t>材料</a:t>
                      </a:r>
                    </a:p>
                  </a:txBody>
                  <a:tcPr anchor="ctr"/>
                </a:tc>
                <a:tc>
                  <a:txBody>
                    <a:bodyPr/>
                    <a:lstStyle/>
                    <a:p>
                      <a:r>
                        <a:rPr lang="zh-CN" altLang="en-US" dirty="0"/>
                        <a:t>主要作用对象</a:t>
                      </a:r>
                    </a:p>
                  </a:txBody>
                  <a:tcPr anchor="ctr"/>
                </a:tc>
                <a:tc>
                  <a:txBody>
                    <a:bodyPr/>
                    <a:lstStyle/>
                    <a:p>
                      <a:r>
                        <a:rPr lang="zh-CN" altLang="en-US"/>
                        <a:t>有效频段</a:t>
                      </a:r>
                    </a:p>
                  </a:txBody>
                  <a:tcPr anchor="ctr"/>
                </a:tc>
                <a:tc>
                  <a:txBody>
                    <a:bodyPr/>
                    <a:lstStyle/>
                    <a:p>
                      <a:r>
                        <a:rPr lang="zh-CN" altLang="en-US"/>
                        <a:t>核心物理机制</a:t>
                      </a:r>
                    </a:p>
                  </a:txBody>
                  <a:tcPr anchor="ctr"/>
                </a:tc>
                <a:extLst>
                  <a:ext uri="{0D108BD9-81ED-4DB2-BD59-A6C34878D82A}">
                    <a16:rowId xmlns:a16="http://schemas.microsoft.com/office/drawing/2014/main" val="2219724926"/>
                  </a:ext>
                </a:extLst>
              </a:tr>
              <a:tr h="0">
                <a:tc>
                  <a:txBody>
                    <a:bodyPr/>
                    <a:lstStyle/>
                    <a:p>
                      <a:r>
                        <a:rPr lang="zh-CN" altLang="en-US"/>
                        <a:t>铜</a:t>
                      </a:r>
                    </a:p>
                  </a:txBody>
                  <a:tcPr anchor="ctr"/>
                </a:tc>
                <a:tc>
                  <a:txBody>
                    <a:bodyPr/>
                    <a:lstStyle/>
                    <a:p>
                      <a:r>
                        <a:rPr lang="zh-CN" altLang="en-US"/>
                        <a:t>电场</a:t>
                      </a:r>
                    </a:p>
                  </a:txBody>
                  <a:tcPr anchor="ctr"/>
                </a:tc>
                <a:tc>
                  <a:txBody>
                    <a:bodyPr/>
                    <a:lstStyle/>
                    <a:p>
                      <a:r>
                        <a:rPr lang="en-US" dirty="0"/>
                        <a:t>DC–GHz</a:t>
                      </a:r>
                    </a:p>
                  </a:txBody>
                  <a:tcPr anchor="ctr"/>
                </a:tc>
                <a:tc>
                  <a:txBody>
                    <a:bodyPr/>
                    <a:lstStyle/>
                    <a:p>
                      <a:r>
                        <a:rPr lang="zh-CN" altLang="en-US"/>
                        <a:t>法拉第屏蔽</a:t>
                      </a:r>
                    </a:p>
                  </a:txBody>
                  <a:tcPr anchor="ctr"/>
                </a:tc>
                <a:extLst>
                  <a:ext uri="{0D108BD9-81ED-4DB2-BD59-A6C34878D82A}">
                    <a16:rowId xmlns:a16="http://schemas.microsoft.com/office/drawing/2014/main" val="189654856"/>
                  </a:ext>
                </a:extLst>
              </a:tr>
              <a:tr h="0">
                <a:tc>
                  <a:txBody>
                    <a:bodyPr/>
                    <a:lstStyle/>
                    <a:p>
                      <a:r>
                        <a:rPr lang="zh-CN" altLang="en-US"/>
                        <a:t>铜</a:t>
                      </a:r>
                    </a:p>
                  </a:txBody>
                  <a:tcPr anchor="ctr"/>
                </a:tc>
                <a:tc>
                  <a:txBody>
                    <a:bodyPr/>
                    <a:lstStyle/>
                    <a:p>
                      <a:r>
                        <a:rPr lang="zh-CN" altLang="en-US" dirty="0"/>
                        <a:t>磁场</a:t>
                      </a:r>
                    </a:p>
                  </a:txBody>
                  <a:tcPr anchor="ctr"/>
                </a:tc>
                <a:tc>
                  <a:txBody>
                    <a:bodyPr/>
                    <a:lstStyle/>
                    <a:p>
                      <a:r>
                        <a:rPr lang="en-US"/>
                        <a:t>kHz–GHz</a:t>
                      </a:r>
                    </a:p>
                  </a:txBody>
                  <a:tcPr anchor="ctr"/>
                </a:tc>
                <a:tc>
                  <a:txBody>
                    <a:bodyPr/>
                    <a:lstStyle/>
                    <a:p>
                      <a:r>
                        <a:rPr lang="zh-CN" altLang="en-US"/>
                        <a:t>涡流屏蔽</a:t>
                      </a:r>
                    </a:p>
                  </a:txBody>
                  <a:tcPr anchor="ctr"/>
                </a:tc>
                <a:extLst>
                  <a:ext uri="{0D108BD9-81ED-4DB2-BD59-A6C34878D82A}">
                    <a16:rowId xmlns:a16="http://schemas.microsoft.com/office/drawing/2014/main" val="2058940028"/>
                  </a:ext>
                </a:extLst>
              </a:tr>
              <a:tr h="0">
                <a:tc>
                  <a:txBody>
                    <a:bodyPr/>
                    <a:lstStyle/>
                    <a:p>
                      <a:r>
                        <a:rPr lang="zh-CN" altLang="en-US"/>
                        <a:t>坡莫合金</a:t>
                      </a:r>
                    </a:p>
                  </a:txBody>
                  <a:tcPr anchor="ctr"/>
                </a:tc>
                <a:tc>
                  <a:txBody>
                    <a:bodyPr/>
                    <a:lstStyle/>
                    <a:p>
                      <a:r>
                        <a:rPr lang="zh-CN" altLang="en-US"/>
                        <a:t>磁场</a:t>
                      </a:r>
                    </a:p>
                  </a:txBody>
                  <a:tcPr anchor="ctr"/>
                </a:tc>
                <a:tc>
                  <a:txBody>
                    <a:bodyPr/>
                    <a:lstStyle/>
                    <a:p>
                      <a:r>
                        <a:rPr lang="en-US"/>
                        <a:t>DC–</a:t>
                      </a:r>
                      <a:r>
                        <a:rPr lang="zh-CN" altLang="en-US"/>
                        <a:t>几百 </a:t>
                      </a:r>
                      <a:r>
                        <a:rPr lang="en-US"/>
                        <a:t>Hz</a:t>
                      </a:r>
                    </a:p>
                  </a:txBody>
                  <a:tcPr anchor="ctr"/>
                </a:tc>
                <a:tc>
                  <a:txBody>
                    <a:bodyPr/>
                    <a:lstStyle/>
                    <a:p>
                      <a:r>
                        <a:rPr lang="zh-CN" altLang="en-US"/>
                        <a:t>高磁导率磁通引导</a:t>
                      </a:r>
                    </a:p>
                  </a:txBody>
                  <a:tcPr anchor="ctr"/>
                </a:tc>
                <a:extLst>
                  <a:ext uri="{0D108BD9-81ED-4DB2-BD59-A6C34878D82A}">
                    <a16:rowId xmlns:a16="http://schemas.microsoft.com/office/drawing/2014/main" val="2354210610"/>
                  </a:ext>
                </a:extLst>
              </a:tr>
              <a:tr h="0">
                <a:tc>
                  <a:txBody>
                    <a:bodyPr/>
                    <a:lstStyle/>
                    <a:p>
                      <a:r>
                        <a:rPr lang="zh-CN" altLang="en-US"/>
                        <a:t>坡莫合金</a:t>
                      </a:r>
                    </a:p>
                  </a:txBody>
                  <a:tcPr anchor="ctr"/>
                </a:tc>
                <a:tc>
                  <a:txBody>
                    <a:bodyPr/>
                    <a:lstStyle/>
                    <a:p>
                      <a:r>
                        <a:rPr lang="zh-CN" altLang="en-US" dirty="0"/>
                        <a:t>电场</a:t>
                      </a:r>
                    </a:p>
                  </a:txBody>
                  <a:tcPr anchor="ctr"/>
                </a:tc>
                <a:tc>
                  <a:txBody>
                    <a:bodyPr/>
                    <a:lstStyle/>
                    <a:p>
                      <a:r>
                        <a:rPr lang="en-US" altLang="zh-CN"/>
                        <a:t>—</a:t>
                      </a:r>
                    </a:p>
                  </a:txBody>
                  <a:tcPr anchor="ctr"/>
                </a:tc>
                <a:tc>
                  <a:txBody>
                    <a:bodyPr/>
                    <a:lstStyle/>
                    <a:p>
                      <a:r>
                        <a:rPr lang="en-US" altLang="zh-CN" dirty="0"/>
                        <a:t>—</a:t>
                      </a:r>
                    </a:p>
                  </a:txBody>
                  <a:tcPr anchor="ctr"/>
                </a:tc>
                <a:extLst>
                  <a:ext uri="{0D108BD9-81ED-4DB2-BD59-A6C34878D82A}">
                    <a16:rowId xmlns:a16="http://schemas.microsoft.com/office/drawing/2014/main" val="2047759952"/>
                  </a:ext>
                </a:extLst>
              </a:tr>
            </a:tbl>
          </a:graphicData>
        </a:graphic>
      </p:graphicFrame>
    </p:spTree>
    <p:extLst>
      <p:ext uri="{BB962C8B-B14F-4D97-AF65-F5344CB8AC3E}">
        <p14:creationId xmlns:p14="http://schemas.microsoft.com/office/powerpoint/2010/main" val="167493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多通道复用结果</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endParaRPr lang="en-US" altLang="zh-CN" b="1" dirty="0">
              <a:ea typeface="+mn-ea"/>
              <a:cs typeface="+mn-ea"/>
              <a:sym typeface="+mn-lt"/>
            </a:endParaRPr>
          </a:p>
          <a:p>
            <a:pPr eaLnBrk="1" hangingPunct="1">
              <a:defRPr/>
            </a:pPr>
            <a:r>
              <a:rPr lang="en-US" altLang="zh-CN" b="1" dirty="0">
                <a:ea typeface="+mn-ea"/>
                <a:cs typeface="+mn-ea"/>
                <a:sym typeface="+mn-lt"/>
              </a:rPr>
              <a:t>2025</a:t>
            </a:r>
            <a:r>
              <a:rPr lang="zh-CN" altLang="en-US" b="1" dirty="0">
                <a:ea typeface="+mn-ea"/>
                <a:cs typeface="+mn-ea"/>
                <a:sym typeface="+mn-lt"/>
              </a:rPr>
              <a:t>年</a:t>
            </a:r>
            <a:r>
              <a:rPr lang="en-US" altLang="zh-CN" b="1" dirty="0">
                <a:cs typeface="+mn-ea"/>
                <a:sym typeface="+mn-lt"/>
              </a:rPr>
              <a:t>12</a:t>
            </a:r>
            <a:r>
              <a:rPr lang="zh-CN" altLang="en-US" b="1" dirty="0">
                <a:ea typeface="+mn-ea"/>
                <a:cs typeface="+mn-ea"/>
                <a:sym typeface="+mn-lt"/>
              </a:rPr>
              <a:t>月</a:t>
            </a:r>
            <a:r>
              <a:rPr lang="en-US" altLang="zh-CN" b="1" dirty="0">
                <a:ea typeface="+mn-ea"/>
                <a:cs typeface="+mn-ea"/>
                <a:sym typeface="+mn-lt"/>
              </a:rPr>
              <a:t>16</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31</a:t>
            </a:fld>
            <a:endParaRPr lang="en-US" altLang="zh-CN" dirty="0"/>
          </a:p>
        </p:txBody>
      </p:sp>
    </p:spTree>
    <p:extLst>
      <p:ext uri="{BB962C8B-B14F-4D97-AF65-F5344CB8AC3E}">
        <p14:creationId xmlns:p14="http://schemas.microsoft.com/office/powerpoint/2010/main" val="3936642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41EFC73-C13E-4503-B986-ECBBBAB3A2FD}"/>
              </a:ext>
            </a:extLst>
          </p:cNvPr>
          <p:cNvSpPr>
            <a:spLocks noGrp="1"/>
          </p:cNvSpPr>
          <p:nvPr>
            <p:ph type="sldNum" sz="quarter" idx="12"/>
          </p:nvPr>
        </p:nvSpPr>
        <p:spPr/>
        <p:txBody>
          <a:bodyPr/>
          <a:lstStyle/>
          <a:p>
            <a:pPr>
              <a:defRPr/>
            </a:pPr>
            <a:fld id="{C58DEF2B-8039-4C1E-A573-46AE1706B516}" type="slidenum">
              <a:rPr lang="en-US" altLang="zh-CN" smtClean="0"/>
              <a:pPr>
                <a:defRPr/>
              </a:pPr>
              <a:t>32</a:t>
            </a:fld>
            <a:endParaRPr lang="en-US" altLang="zh-CN" dirty="0"/>
          </a:p>
        </p:txBody>
      </p:sp>
      <p:sp>
        <p:nvSpPr>
          <p:cNvPr id="3" name="文本占位符 2">
            <a:extLst>
              <a:ext uri="{FF2B5EF4-FFF2-40B4-BE49-F238E27FC236}">
                <a16:creationId xmlns:a16="http://schemas.microsoft.com/office/drawing/2014/main" id="{1BBD2317-20C8-47A1-8774-6F9C594E473D}"/>
              </a:ext>
            </a:extLst>
          </p:cNvPr>
          <p:cNvSpPr>
            <a:spLocks noGrp="1"/>
          </p:cNvSpPr>
          <p:nvPr>
            <p:ph type="body" sz="quarter" idx="13"/>
          </p:nvPr>
        </p:nvSpPr>
        <p:spPr/>
        <p:txBody>
          <a:bodyPr/>
          <a:lstStyle/>
          <a:p>
            <a:r>
              <a:rPr lang="zh-CN" altLang="en-US" dirty="0"/>
              <a:t>方案二</a:t>
            </a:r>
          </a:p>
        </p:txBody>
      </p:sp>
      <p:sp>
        <p:nvSpPr>
          <p:cNvPr id="9" name="文本框 8">
            <a:extLst>
              <a:ext uri="{FF2B5EF4-FFF2-40B4-BE49-F238E27FC236}">
                <a16:creationId xmlns:a16="http://schemas.microsoft.com/office/drawing/2014/main" id="{884B5591-F3E6-4972-9453-12FCD91DEACD}"/>
              </a:ext>
            </a:extLst>
          </p:cNvPr>
          <p:cNvSpPr txBox="1"/>
          <p:nvPr/>
        </p:nvSpPr>
        <p:spPr>
          <a:xfrm>
            <a:off x="0" y="5249360"/>
            <a:ext cx="9144000" cy="1296637"/>
          </a:xfrm>
          <a:prstGeom prst="rect">
            <a:avLst/>
          </a:prstGeom>
          <a:noFill/>
        </p:spPr>
        <p:txBody>
          <a:bodyPr wrap="square" rtlCol="0">
            <a:spAutoFit/>
          </a:bodyPr>
          <a:lstStyle/>
          <a:p>
            <a:pPr>
              <a:lnSpc>
                <a:spcPct val="150000"/>
              </a:lnSpc>
            </a:pPr>
            <a:r>
              <a:rPr lang="zh-CN" altLang="en-US" dirty="0"/>
              <a:t>各个通道依次接入磁力计进行读出（高频切换）</a:t>
            </a:r>
            <a:endParaRPr lang="en-US" altLang="zh-CN" dirty="0"/>
          </a:p>
          <a:p>
            <a:pPr>
              <a:lnSpc>
                <a:spcPct val="150000"/>
              </a:lnSpc>
            </a:pPr>
            <a:r>
              <a:rPr lang="zh-CN" altLang="en-US" dirty="0"/>
              <a:t>开关切换瞬间</a:t>
            </a:r>
            <a:r>
              <a:rPr lang="en-US" altLang="zh-CN" dirty="0"/>
              <a:t>I</a:t>
            </a:r>
            <a:r>
              <a:rPr lang="en-US" altLang="zh-CN" baseline="-25000" dirty="0"/>
              <a:t>0</a:t>
            </a:r>
            <a:r>
              <a:rPr lang="zh-CN" altLang="en-US" dirty="0"/>
              <a:t>不发生突变</a:t>
            </a:r>
            <a:endParaRPr lang="en-US" altLang="zh-CN" dirty="0"/>
          </a:p>
          <a:p>
            <a:pPr>
              <a:lnSpc>
                <a:spcPct val="150000"/>
              </a:lnSpc>
            </a:pPr>
            <a:r>
              <a:rPr lang="zh-CN" altLang="en-US" dirty="0"/>
              <a:t>使用瞬态仿真工具，模拟开关切换瞬间</a:t>
            </a:r>
            <a:endParaRPr lang="en-US" altLang="zh-CN" dirty="0"/>
          </a:p>
        </p:txBody>
      </p:sp>
      <p:pic>
        <p:nvPicPr>
          <p:cNvPr id="10" name="图片 9">
            <a:extLst>
              <a:ext uri="{FF2B5EF4-FFF2-40B4-BE49-F238E27FC236}">
                <a16:creationId xmlns:a16="http://schemas.microsoft.com/office/drawing/2014/main" id="{D427725F-8227-4E09-A43F-888503CA3B11}"/>
              </a:ext>
            </a:extLst>
          </p:cNvPr>
          <p:cNvPicPr>
            <a:picLocks noChangeAspect="1"/>
          </p:cNvPicPr>
          <p:nvPr/>
        </p:nvPicPr>
        <p:blipFill>
          <a:blip r:embed="rId3"/>
          <a:stretch>
            <a:fillRect/>
          </a:stretch>
        </p:blipFill>
        <p:spPr>
          <a:xfrm>
            <a:off x="244151" y="1194583"/>
            <a:ext cx="5810154" cy="4054777"/>
          </a:xfrm>
          <a:prstGeom prst="rect">
            <a:avLst/>
          </a:prstGeom>
        </p:spPr>
      </p:pic>
      <p:sp>
        <p:nvSpPr>
          <p:cNvPr id="4" name="文本框 3">
            <a:extLst>
              <a:ext uri="{FF2B5EF4-FFF2-40B4-BE49-F238E27FC236}">
                <a16:creationId xmlns:a16="http://schemas.microsoft.com/office/drawing/2014/main" id="{34DEB29D-CEBC-47AF-AF9B-9DF6CD72C6E3}"/>
              </a:ext>
            </a:extLst>
          </p:cNvPr>
          <p:cNvSpPr txBox="1"/>
          <p:nvPr/>
        </p:nvSpPr>
        <p:spPr>
          <a:xfrm>
            <a:off x="5029200" y="3286221"/>
            <a:ext cx="3998076" cy="1712135"/>
          </a:xfrm>
          <a:prstGeom prst="rect">
            <a:avLst/>
          </a:prstGeom>
          <a:noFill/>
        </p:spPr>
        <p:txBody>
          <a:bodyPr wrap="square" rtlCol="0">
            <a:spAutoFit/>
          </a:bodyPr>
          <a:lstStyle/>
          <a:p>
            <a:pPr>
              <a:lnSpc>
                <a:spcPct val="150000"/>
              </a:lnSpc>
            </a:pPr>
            <a:r>
              <a:rPr lang="zh-CN" altLang="en-US" b="1" dirty="0">
                <a:solidFill>
                  <a:srgbClr val="C00000"/>
                </a:solidFill>
              </a:rPr>
              <a:t>只考虑电路部分的响应</a:t>
            </a:r>
            <a:endParaRPr lang="en-US" altLang="zh-CN" b="1" dirty="0">
              <a:solidFill>
                <a:srgbClr val="C00000"/>
              </a:solidFill>
            </a:endParaRPr>
          </a:p>
          <a:p>
            <a:pPr>
              <a:lnSpc>
                <a:spcPct val="150000"/>
              </a:lnSpc>
            </a:pPr>
            <a:r>
              <a:rPr lang="zh-CN" altLang="en-US" b="1" dirty="0">
                <a:solidFill>
                  <a:srgbClr val="C00000"/>
                </a:solidFill>
              </a:rPr>
              <a:t>尚未考虑磁力仪部分的响应</a:t>
            </a:r>
            <a:endParaRPr lang="en-US" altLang="zh-CN" b="1" dirty="0">
              <a:solidFill>
                <a:srgbClr val="C00000"/>
              </a:solidFill>
            </a:endParaRPr>
          </a:p>
          <a:p>
            <a:pPr>
              <a:lnSpc>
                <a:spcPct val="150000"/>
              </a:lnSpc>
            </a:pPr>
            <a:r>
              <a:rPr lang="zh-CN" altLang="en-US" b="1" dirty="0">
                <a:solidFill>
                  <a:srgbClr val="C00000"/>
                </a:solidFill>
              </a:rPr>
              <a:t>磁力仪处也会由于响应时间慢，导致波形叠加</a:t>
            </a:r>
            <a:endParaRPr lang="en-US" altLang="zh-CN" b="1" dirty="0">
              <a:solidFill>
                <a:srgbClr val="C00000"/>
              </a:solidFill>
            </a:endParaRPr>
          </a:p>
        </p:txBody>
      </p:sp>
    </p:spTree>
    <p:extLst>
      <p:ext uri="{BB962C8B-B14F-4D97-AF65-F5344CB8AC3E}">
        <p14:creationId xmlns:p14="http://schemas.microsoft.com/office/powerpoint/2010/main" val="3068641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8833F92-ACD8-4037-8626-9E9434C5C60A}"/>
              </a:ext>
            </a:extLst>
          </p:cNvPr>
          <p:cNvSpPr>
            <a:spLocks noGrp="1"/>
          </p:cNvSpPr>
          <p:nvPr>
            <p:ph type="sldNum" sz="quarter" idx="12"/>
          </p:nvPr>
        </p:nvSpPr>
        <p:spPr/>
        <p:txBody>
          <a:bodyPr/>
          <a:lstStyle/>
          <a:p>
            <a:pPr>
              <a:defRPr/>
            </a:pPr>
            <a:fld id="{C58DEF2B-8039-4C1E-A573-46AE1706B516}" type="slidenum">
              <a:rPr lang="en-US" altLang="zh-CN" smtClean="0"/>
              <a:pPr>
                <a:defRPr/>
              </a:pPr>
              <a:t>33</a:t>
            </a:fld>
            <a:endParaRPr lang="en-US" altLang="zh-CN" dirty="0"/>
          </a:p>
        </p:txBody>
      </p:sp>
      <p:sp>
        <p:nvSpPr>
          <p:cNvPr id="3" name="文本占位符 2">
            <a:extLst>
              <a:ext uri="{FF2B5EF4-FFF2-40B4-BE49-F238E27FC236}">
                <a16:creationId xmlns:a16="http://schemas.microsoft.com/office/drawing/2014/main" id="{52A22D5D-FCEA-48B0-AA35-3BF669430230}"/>
              </a:ext>
            </a:extLst>
          </p:cNvPr>
          <p:cNvSpPr>
            <a:spLocks noGrp="1"/>
          </p:cNvSpPr>
          <p:nvPr>
            <p:ph type="body" sz="quarter" idx="13"/>
          </p:nvPr>
        </p:nvSpPr>
        <p:spPr/>
        <p:txBody>
          <a:bodyPr/>
          <a:lstStyle/>
          <a:p>
            <a:r>
              <a:rPr lang="zh-CN" altLang="en-US" dirty="0"/>
              <a:t>仿真电路</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5CA9010-B8B1-48F8-96A3-BBEEFBC9226E}"/>
                  </a:ext>
                </a:extLst>
              </p:cNvPr>
              <p:cNvSpPr txBox="1"/>
              <p:nvPr/>
            </p:nvSpPr>
            <p:spPr>
              <a:xfrm>
                <a:off x="4507073" y="1140908"/>
                <a:ext cx="4476750" cy="5580567"/>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zh-CN" sz="1600" dirty="0"/>
                  <a:t>VG1</a:t>
                </a:r>
                <a:r>
                  <a:rPr lang="zh-CN" altLang="en-US" sz="1600" dirty="0"/>
                  <a:t>：激励电压信号，模拟磁单极子信号</a:t>
                </a:r>
                <a:endParaRPr lang="en-US" altLang="zh-CN" sz="1600" dirty="0"/>
              </a:p>
              <a:p>
                <a:pPr marL="342900" indent="-342900">
                  <a:lnSpc>
                    <a:spcPct val="120000"/>
                  </a:lnSpc>
                  <a:buFont typeface="Arial" panose="020B0604020202020204" pitchFamily="34" charset="0"/>
                  <a:buChar char="•"/>
                </a:pPr>
                <a:r>
                  <a:rPr lang="en-US" altLang="zh-CN" sz="1600" dirty="0"/>
                  <a:t>VG2</a:t>
                </a:r>
                <a:r>
                  <a:rPr lang="zh-CN" altLang="en-US" sz="1600" dirty="0"/>
                  <a:t>，</a:t>
                </a:r>
                <a:r>
                  <a:rPr lang="en-US" altLang="zh-CN" sz="1600" dirty="0"/>
                  <a:t>VG4</a:t>
                </a:r>
                <a:r>
                  <a:rPr lang="zh-CN" altLang="en-US" sz="1600" dirty="0"/>
                  <a:t>：开关激励信号，交替开启，轮流接入</a:t>
                </a:r>
                <a:endParaRPr lang="en-US" altLang="zh-CN" sz="1600" dirty="0"/>
              </a:p>
              <a:p>
                <a:pPr marL="342900" indent="-342900">
                  <a:lnSpc>
                    <a:spcPct val="120000"/>
                  </a:lnSpc>
                  <a:buFont typeface="Arial" panose="020B0604020202020204" pitchFamily="34" charset="0"/>
                  <a:buChar char="•"/>
                </a:pPr>
                <a:r>
                  <a:rPr lang="en-US" altLang="zh-CN" sz="1600" dirty="0"/>
                  <a:t>AM1</a:t>
                </a:r>
                <a:r>
                  <a:rPr lang="zh-CN" altLang="en-US" sz="1600" dirty="0"/>
                  <a:t>：输出电流（磁场）信号</a:t>
                </a:r>
                <a:endParaRPr lang="en-US" altLang="zh-CN" sz="1600" dirty="0"/>
              </a:p>
              <a:p>
                <a:pPr marL="342900" indent="-342900">
                  <a:lnSpc>
                    <a:spcPct val="120000"/>
                  </a:lnSpc>
                  <a:buFont typeface="Arial" panose="020B0604020202020204" pitchFamily="34" charset="0"/>
                  <a:buChar char="•"/>
                </a:pPr>
                <a:r>
                  <a:rPr lang="en-US" altLang="zh-CN" sz="1600" dirty="0"/>
                  <a:t>SW1</a:t>
                </a:r>
                <a:r>
                  <a:rPr lang="zh-CN" altLang="en-US" sz="1600" dirty="0"/>
                  <a:t>，</a:t>
                </a:r>
                <a:r>
                  <a:rPr lang="en-US" altLang="zh-CN" sz="1600" dirty="0"/>
                  <a:t>SW2</a:t>
                </a:r>
                <a:r>
                  <a:rPr lang="zh-CN" altLang="en-US" sz="1600" dirty="0"/>
                  <a:t>：压控开关（要求使用非理想的开关，要有一定的导通电阻，避免震荡）</a:t>
                </a:r>
                <a:endParaRPr lang="en-US" altLang="zh-CN" sz="1600" dirty="0"/>
              </a:p>
              <a:p>
                <a:pPr>
                  <a:lnSpc>
                    <a:spcPct val="120000"/>
                  </a:lnSpc>
                </a:pPr>
                <a:endParaRPr lang="en-US" altLang="zh-CN" sz="1600" b="1" dirty="0"/>
              </a:p>
              <a:p>
                <a:pPr>
                  <a:lnSpc>
                    <a:spcPct val="120000"/>
                  </a:lnSpc>
                </a:pPr>
                <a:r>
                  <a:rPr lang="zh-CN" altLang="en-US" sz="1600" b="1" dirty="0"/>
                  <a:t>微分方程组</a:t>
                </a:r>
                <a:endParaRPr lang="en-US" altLang="zh-CN" sz="1600" b="1" dirty="0"/>
              </a:p>
              <a:p>
                <a:pPr>
                  <a:lnSpc>
                    <a:spcPct val="120000"/>
                  </a:lnSpc>
                </a:pPr>
                <a14:m>
                  <m:oMath xmlns:m="http://schemas.openxmlformats.org/officeDocument/2006/math">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i="1">
                            <a:latin typeface="Cambria Math" panose="02040503050406030204" pitchFamily="18" charset="0"/>
                          </a:rPr>
                          <m:t>1</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1</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𝑉𝐺</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i="1">
                            <a:latin typeface="Cambria Math" panose="02040503050406030204" pitchFamily="18" charset="0"/>
                          </a:rPr>
                          <m:t>1</m:t>
                        </m:r>
                      </m:sub>
                    </m:sSub>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𝑇</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2</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2</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=0</m:t>
                    </m:r>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b="0" i="1" smtClean="0">
                            <a:latin typeface="Cambria Math" panose="02040503050406030204" pitchFamily="18" charset="0"/>
                          </a:rPr>
                          <m:t>2</m:t>
                        </m:r>
                      </m:sub>
                    </m:sSub>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2</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𝐵</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3</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3</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𝑁</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b="0" i="1" smtClean="0">
                            <a:latin typeface="Cambria Math" panose="02040503050406030204" pitchFamily="18" charset="0"/>
                          </a:rPr>
                          <m:t>3</m:t>
                        </m:r>
                      </m:sub>
                    </m:sSub>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3</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en-US" altLang="zh-CN" sz="1600" i="1">
                            <a:latin typeface="Cambria Math" panose="02040503050406030204" pitchFamily="18" charset="0"/>
                          </a:rPr>
                          <m:t>1</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𝑇</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1</m:t>
                        </m:r>
                      </m:sub>
                    </m:sSub>
                    <m:r>
                      <a:rPr lang="en-US" altLang="zh-CN" sz="1600" b="0" i="1" smtClean="0">
                        <a:latin typeface="Cambria Math" panose="02040503050406030204" pitchFamily="18" charset="0"/>
                      </a:rPr>
                      <m:t>−</m:t>
                    </m:r>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𝑇𝑁</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en-US" altLang="zh-CN" sz="1600" b="0" i="1" smtClean="0">
                            <a:latin typeface="Cambria Math" panose="02040503050406030204" pitchFamily="18" charset="0"/>
                          </a:rPr>
                          <m:t>2</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𝐵</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𝐵𝑁</m:t>
                        </m:r>
                      </m:sub>
                    </m:sSub>
                  </m:oMath>
                </a14:m>
                <a:r>
                  <a:rPr lang="en-US" altLang="zh-CN" sz="1600" b="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en-US" altLang="zh-CN" sz="1600" b="0" i="1" smtClean="0">
                            <a:latin typeface="Cambria Math" panose="02040503050406030204" pitchFamily="18" charset="0"/>
                          </a:rPr>
                          <m:t>3</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𝐵</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𝑇𝑁</m:t>
                        </m:r>
                      </m:sub>
                    </m:sSub>
                    <m:r>
                      <a:rPr lang="en-US" altLang="zh-CN" sz="1600" b="0" i="0"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𝐵𝑁</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i="1">
                            <a:latin typeface="Cambria Math" panose="02040503050406030204" pitchFamily="18" charset="0"/>
                          </a:rPr>
                          <m:t>3</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𝑇𝑁</m:t>
                        </m:r>
                      </m:sub>
                    </m:sSub>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𝑇</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𝑁</m:t>
                            </m:r>
                          </m:sub>
                        </m:sSub>
                      </m:e>
                    </m:d>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𝑔</m:t>
                        </m:r>
                      </m:e>
                      <m:sub>
                        <m:r>
                          <a:rPr lang="en-US" altLang="zh-CN" sz="1600" i="1">
                            <a:latin typeface="Cambria Math" panose="02040503050406030204" pitchFamily="18" charset="0"/>
                          </a:rPr>
                          <m:t>1</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𝐵𝑁</m:t>
                        </m:r>
                      </m:sub>
                    </m:sSub>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𝐵</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𝑁</m:t>
                            </m:r>
                          </m:sub>
                        </m:sSub>
                      </m:e>
                    </m:d>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𝑔</m:t>
                        </m:r>
                      </m:e>
                      <m:sub>
                        <m:r>
                          <a:rPr lang="en-US" altLang="zh-CN" sz="1600" b="0" i="1" smtClean="0">
                            <a:latin typeface="Cambria Math" panose="02040503050406030204" pitchFamily="18" charset="0"/>
                          </a:rPr>
                          <m:t>2</m:t>
                        </m:r>
                      </m:sub>
                    </m:sSub>
                  </m:oMath>
                </a14:m>
                <a:r>
                  <a:rPr lang="zh-CN" altLang="en-US" sz="1600" dirty="0"/>
                  <a:t> </a:t>
                </a:r>
              </a:p>
            </p:txBody>
          </p:sp>
        </mc:Choice>
        <mc:Fallback xmlns="">
          <p:sp>
            <p:nvSpPr>
              <p:cNvPr id="8" name="文本框 7">
                <a:extLst>
                  <a:ext uri="{FF2B5EF4-FFF2-40B4-BE49-F238E27FC236}">
                    <a16:creationId xmlns:a16="http://schemas.microsoft.com/office/drawing/2014/main" id="{D5CA9010-B8B1-48F8-96A3-BBEEFBC9226E}"/>
                  </a:ext>
                </a:extLst>
              </p:cNvPr>
              <p:cNvSpPr txBox="1">
                <a:spLocks noRot="1" noChangeAspect="1" noMove="1" noResize="1" noEditPoints="1" noAdjustHandles="1" noChangeArrowheads="1" noChangeShapeType="1" noTextEdit="1"/>
              </p:cNvSpPr>
              <p:nvPr/>
            </p:nvSpPr>
            <p:spPr>
              <a:xfrm>
                <a:off x="4507073" y="1140908"/>
                <a:ext cx="4476750" cy="5580567"/>
              </a:xfrm>
              <a:prstGeom prst="rect">
                <a:avLst/>
              </a:prstGeom>
              <a:blipFill>
                <a:blip r:embed="rId2"/>
                <a:stretch>
                  <a:fillRect l="-680"/>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197E5B59-44F8-43D4-A397-EDDA298D0D7F}"/>
              </a:ext>
            </a:extLst>
          </p:cNvPr>
          <p:cNvSpPr txBox="1"/>
          <p:nvPr/>
        </p:nvSpPr>
        <p:spPr>
          <a:xfrm>
            <a:off x="1028700" y="1981200"/>
            <a:ext cx="304892" cy="369332"/>
          </a:xfrm>
          <a:prstGeom prst="rect">
            <a:avLst/>
          </a:prstGeom>
          <a:noFill/>
        </p:spPr>
        <p:txBody>
          <a:bodyPr wrap="none" rtlCol="0">
            <a:spAutoFit/>
          </a:bodyPr>
          <a:lstStyle/>
          <a:p>
            <a:r>
              <a:rPr lang="en-US" altLang="zh-CN" dirty="0"/>
              <a:t>T</a:t>
            </a:r>
            <a:endParaRPr lang="zh-CN" altLang="en-US" dirty="0"/>
          </a:p>
        </p:txBody>
      </p:sp>
      <p:sp>
        <p:nvSpPr>
          <p:cNvPr id="7" name="文本框 6">
            <a:extLst>
              <a:ext uri="{FF2B5EF4-FFF2-40B4-BE49-F238E27FC236}">
                <a16:creationId xmlns:a16="http://schemas.microsoft.com/office/drawing/2014/main" id="{D9D3C38C-F416-4F21-A16F-796AEC5D737E}"/>
              </a:ext>
            </a:extLst>
          </p:cNvPr>
          <p:cNvSpPr txBox="1"/>
          <p:nvPr/>
        </p:nvSpPr>
        <p:spPr>
          <a:xfrm>
            <a:off x="2993468" y="1981200"/>
            <a:ext cx="352982" cy="369332"/>
          </a:xfrm>
          <a:prstGeom prst="rect">
            <a:avLst/>
          </a:prstGeom>
          <a:noFill/>
        </p:spPr>
        <p:txBody>
          <a:bodyPr wrap="none" rtlCol="0">
            <a:spAutoFit/>
          </a:bodyPr>
          <a:lstStyle/>
          <a:p>
            <a:r>
              <a:rPr lang="en-US" altLang="zh-CN" dirty="0"/>
              <a:t>N</a:t>
            </a:r>
            <a:endParaRPr lang="zh-CN" altLang="en-US" dirty="0"/>
          </a:p>
        </p:txBody>
      </p:sp>
      <p:sp>
        <p:nvSpPr>
          <p:cNvPr id="12" name="文本框 11">
            <a:extLst>
              <a:ext uri="{FF2B5EF4-FFF2-40B4-BE49-F238E27FC236}">
                <a16:creationId xmlns:a16="http://schemas.microsoft.com/office/drawing/2014/main" id="{B8B2D94A-88AF-4562-8310-D9A58433DEB4}"/>
              </a:ext>
            </a:extLst>
          </p:cNvPr>
          <p:cNvSpPr txBox="1"/>
          <p:nvPr/>
        </p:nvSpPr>
        <p:spPr>
          <a:xfrm>
            <a:off x="1028700" y="4699000"/>
            <a:ext cx="312906" cy="369332"/>
          </a:xfrm>
          <a:prstGeom prst="rect">
            <a:avLst/>
          </a:prstGeom>
          <a:noFill/>
        </p:spPr>
        <p:txBody>
          <a:bodyPr wrap="none" rtlCol="0">
            <a:spAutoFit/>
          </a:bodyPr>
          <a:lstStyle/>
          <a:p>
            <a:r>
              <a:rPr lang="en-US" altLang="zh-CN" dirty="0"/>
              <a:t>B</a:t>
            </a:r>
            <a:endParaRPr lang="zh-CN" altLang="en-US" dirty="0"/>
          </a:p>
        </p:txBody>
      </p:sp>
      <p:pic>
        <p:nvPicPr>
          <p:cNvPr id="6" name="图片 5">
            <a:extLst>
              <a:ext uri="{FF2B5EF4-FFF2-40B4-BE49-F238E27FC236}">
                <a16:creationId xmlns:a16="http://schemas.microsoft.com/office/drawing/2014/main" id="{A6811026-D74A-4BF0-AC97-07E92FD20AF0}"/>
              </a:ext>
            </a:extLst>
          </p:cNvPr>
          <p:cNvPicPr>
            <a:picLocks noChangeAspect="1"/>
          </p:cNvPicPr>
          <p:nvPr/>
        </p:nvPicPr>
        <p:blipFill>
          <a:blip r:embed="rId3"/>
          <a:stretch>
            <a:fillRect/>
          </a:stretch>
        </p:blipFill>
        <p:spPr>
          <a:xfrm>
            <a:off x="316073" y="1245260"/>
            <a:ext cx="4191000" cy="5595634"/>
          </a:xfrm>
          <a:prstGeom prst="rect">
            <a:avLst/>
          </a:prstGeom>
        </p:spPr>
      </p:pic>
    </p:spTree>
    <p:extLst>
      <p:ext uri="{BB962C8B-B14F-4D97-AF65-F5344CB8AC3E}">
        <p14:creationId xmlns:p14="http://schemas.microsoft.com/office/powerpoint/2010/main" val="438713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9B5C49-0A1B-49BC-9446-8BC7996D8F4E}"/>
              </a:ext>
            </a:extLst>
          </p:cNvPr>
          <p:cNvPicPr>
            <a:picLocks noChangeAspect="1"/>
          </p:cNvPicPr>
          <p:nvPr/>
        </p:nvPicPr>
        <p:blipFill>
          <a:blip r:embed="rId2"/>
          <a:stretch>
            <a:fillRect/>
          </a:stretch>
        </p:blipFill>
        <p:spPr>
          <a:xfrm>
            <a:off x="228600" y="3368040"/>
            <a:ext cx="4275000" cy="3420000"/>
          </a:xfrm>
          <a:prstGeom prst="rect">
            <a:avLst/>
          </a:prstGeom>
        </p:spPr>
      </p:pic>
      <p:sp>
        <p:nvSpPr>
          <p:cNvPr id="2" name="灯片编号占位符 1">
            <a:extLst>
              <a:ext uri="{FF2B5EF4-FFF2-40B4-BE49-F238E27FC236}">
                <a16:creationId xmlns:a16="http://schemas.microsoft.com/office/drawing/2014/main" id="{45131839-43BC-470E-A074-1A9FBAE01C7B}"/>
              </a:ext>
            </a:extLst>
          </p:cNvPr>
          <p:cNvSpPr>
            <a:spLocks noGrp="1"/>
          </p:cNvSpPr>
          <p:nvPr>
            <p:ph type="sldNum" sz="quarter" idx="12"/>
          </p:nvPr>
        </p:nvSpPr>
        <p:spPr/>
        <p:txBody>
          <a:bodyPr/>
          <a:lstStyle/>
          <a:p>
            <a:pPr>
              <a:defRPr/>
            </a:pPr>
            <a:fld id="{C58DEF2B-8039-4C1E-A573-46AE1706B516}" type="slidenum">
              <a:rPr lang="en-US" altLang="zh-CN" smtClean="0"/>
              <a:pPr>
                <a:defRPr/>
              </a:pPr>
              <a:t>34</a:t>
            </a:fld>
            <a:endParaRPr lang="en-US" altLang="zh-CN" dirty="0"/>
          </a:p>
        </p:txBody>
      </p:sp>
      <p:sp>
        <p:nvSpPr>
          <p:cNvPr id="3" name="文本占位符 2">
            <a:extLst>
              <a:ext uri="{FF2B5EF4-FFF2-40B4-BE49-F238E27FC236}">
                <a16:creationId xmlns:a16="http://schemas.microsoft.com/office/drawing/2014/main" id="{8450B598-350E-444D-95F4-12E32E37C21D}"/>
              </a:ext>
            </a:extLst>
          </p:cNvPr>
          <p:cNvSpPr>
            <a:spLocks noGrp="1"/>
          </p:cNvSpPr>
          <p:nvPr>
            <p:ph type="body" sz="quarter" idx="13"/>
          </p:nvPr>
        </p:nvSpPr>
        <p:spPr/>
        <p:txBody>
          <a:bodyPr/>
          <a:lstStyle/>
          <a:p>
            <a:r>
              <a:rPr lang="en-US" altLang="zh-CN" dirty="0"/>
              <a:t>Python </a:t>
            </a:r>
            <a:r>
              <a:rPr lang="zh-CN" altLang="en-US" dirty="0"/>
              <a:t>实现</a:t>
            </a:r>
          </a:p>
        </p:txBody>
      </p:sp>
      <p:sp>
        <p:nvSpPr>
          <p:cNvPr id="4" name="文本框 3">
            <a:extLst>
              <a:ext uri="{FF2B5EF4-FFF2-40B4-BE49-F238E27FC236}">
                <a16:creationId xmlns:a16="http://schemas.microsoft.com/office/drawing/2014/main" id="{C8E8FD99-50E5-4DD2-B58E-A5DF8110CD04}"/>
              </a:ext>
            </a:extLst>
          </p:cNvPr>
          <p:cNvSpPr txBox="1"/>
          <p:nvPr/>
        </p:nvSpPr>
        <p:spPr>
          <a:xfrm>
            <a:off x="533400" y="1465322"/>
            <a:ext cx="1526380" cy="881139"/>
          </a:xfrm>
          <a:prstGeom prst="rect">
            <a:avLst/>
          </a:prstGeom>
          <a:noFill/>
        </p:spPr>
        <p:txBody>
          <a:bodyPr wrap="square" rtlCol="0">
            <a:spAutoFit/>
          </a:bodyPr>
          <a:lstStyle/>
          <a:p>
            <a:pPr>
              <a:lnSpc>
                <a:spcPct val="150000"/>
              </a:lnSpc>
            </a:pPr>
            <a:r>
              <a:rPr lang="en-US" altLang="zh-CN" dirty="0"/>
              <a:t>VG2</a:t>
            </a:r>
            <a:r>
              <a:rPr lang="zh-CN" altLang="en-US" dirty="0"/>
              <a:t>：常闭合</a:t>
            </a:r>
            <a:endParaRPr lang="en-US" altLang="zh-CN" dirty="0"/>
          </a:p>
          <a:p>
            <a:pPr>
              <a:lnSpc>
                <a:spcPct val="150000"/>
              </a:lnSpc>
            </a:pPr>
            <a:r>
              <a:rPr lang="en-US" altLang="zh-CN" dirty="0"/>
              <a:t>VG4</a:t>
            </a:r>
            <a:r>
              <a:rPr lang="zh-CN" altLang="en-US" dirty="0"/>
              <a:t>：常断开</a:t>
            </a:r>
          </a:p>
        </p:txBody>
      </p:sp>
      <p:sp>
        <p:nvSpPr>
          <p:cNvPr id="6" name="文本框 5">
            <a:extLst>
              <a:ext uri="{FF2B5EF4-FFF2-40B4-BE49-F238E27FC236}">
                <a16:creationId xmlns:a16="http://schemas.microsoft.com/office/drawing/2014/main" id="{8A792707-71A5-4102-8257-908944B559EA}"/>
              </a:ext>
            </a:extLst>
          </p:cNvPr>
          <p:cNvSpPr txBox="1"/>
          <p:nvPr/>
        </p:nvSpPr>
        <p:spPr>
          <a:xfrm>
            <a:off x="381000" y="2516248"/>
            <a:ext cx="4953000" cy="646331"/>
          </a:xfrm>
          <a:prstGeom prst="rect">
            <a:avLst/>
          </a:prstGeom>
          <a:noFill/>
        </p:spPr>
        <p:txBody>
          <a:bodyPr wrap="square" rtlCol="0">
            <a:spAutoFit/>
          </a:bodyPr>
          <a:lstStyle/>
          <a:p>
            <a:r>
              <a:rPr lang="en-US" altLang="zh-CN" b="1" dirty="0">
                <a:solidFill>
                  <a:srgbClr val="C00000"/>
                </a:solidFill>
              </a:rPr>
              <a:t>Python </a:t>
            </a:r>
            <a:r>
              <a:rPr lang="zh-CN" altLang="en-US" b="1" dirty="0">
                <a:solidFill>
                  <a:srgbClr val="C00000"/>
                </a:solidFill>
              </a:rPr>
              <a:t>代码成功实现了</a:t>
            </a:r>
            <a:r>
              <a:rPr lang="en-US" altLang="zh-CN" b="1" dirty="0">
                <a:solidFill>
                  <a:srgbClr val="C00000"/>
                </a:solidFill>
              </a:rPr>
              <a:t>Spice </a:t>
            </a:r>
            <a:r>
              <a:rPr lang="zh-CN" altLang="en-US" b="1" dirty="0">
                <a:solidFill>
                  <a:srgbClr val="C00000"/>
                </a:solidFill>
              </a:rPr>
              <a:t>同样的波形</a:t>
            </a:r>
            <a:endParaRPr lang="en-US" altLang="zh-CN" b="1" dirty="0">
              <a:solidFill>
                <a:srgbClr val="C00000"/>
              </a:solidFill>
            </a:endParaRPr>
          </a:p>
          <a:p>
            <a:r>
              <a:rPr lang="zh-CN" altLang="en-US" b="1" dirty="0">
                <a:solidFill>
                  <a:srgbClr val="C00000"/>
                </a:solidFill>
              </a:rPr>
              <a:t>相关系数：</a:t>
            </a:r>
            <a:r>
              <a:rPr lang="en-US" altLang="zh-CN" b="1" dirty="0">
                <a:solidFill>
                  <a:srgbClr val="C00000"/>
                </a:solidFill>
              </a:rPr>
              <a:t>1.0000</a:t>
            </a:r>
            <a:endParaRPr lang="zh-CN" altLang="en-US" b="1" dirty="0">
              <a:solidFill>
                <a:srgbClr val="C00000"/>
              </a:solidFill>
            </a:endParaRPr>
          </a:p>
        </p:txBody>
      </p:sp>
      <p:sp>
        <p:nvSpPr>
          <p:cNvPr id="13" name="矩形 12">
            <a:extLst>
              <a:ext uri="{FF2B5EF4-FFF2-40B4-BE49-F238E27FC236}">
                <a16:creationId xmlns:a16="http://schemas.microsoft.com/office/drawing/2014/main" id="{5E6F7AC1-A404-4234-98F0-34DF0258F0A3}"/>
              </a:ext>
            </a:extLst>
          </p:cNvPr>
          <p:cNvSpPr/>
          <p:nvPr/>
        </p:nvSpPr>
        <p:spPr>
          <a:xfrm>
            <a:off x="762000" y="5038727"/>
            <a:ext cx="381000" cy="75247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CA37B849-1C8D-43E9-84E2-7EF9E4D92D18}"/>
              </a:ext>
            </a:extLst>
          </p:cNvPr>
          <p:cNvPicPr>
            <a:picLocks noChangeAspect="1"/>
          </p:cNvPicPr>
          <p:nvPr/>
        </p:nvPicPr>
        <p:blipFill>
          <a:blip r:embed="rId3"/>
          <a:stretch>
            <a:fillRect/>
          </a:stretch>
        </p:blipFill>
        <p:spPr>
          <a:xfrm>
            <a:off x="4716602" y="3368040"/>
            <a:ext cx="4274998" cy="3420000"/>
          </a:xfrm>
          <a:prstGeom prst="rect">
            <a:avLst/>
          </a:prstGeom>
        </p:spPr>
      </p:pic>
      <p:pic>
        <p:nvPicPr>
          <p:cNvPr id="12" name="图片 11">
            <a:extLst>
              <a:ext uri="{FF2B5EF4-FFF2-40B4-BE49-F238E27FC236}">
                <a16:creationId xmlns:a16="http://schemas.microsoft.com/office/drawing/2014/main" id="{035A1172-72C7-4EF0-BA9E-B28794C16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9800" y="1719262"/>
            <a:ext cx="7391400" cy="3419475"/>
          </a:xfrm>
          <a:prstGeom prst="rect">
            <a:avLst/>
          </a:prstGeom>
        </p:spPr>
      </p:pic>
    </p:spTree>
    <p:extLst>
      <p:ext uri="{BB962C8B-B14F-4D97-AF65-F5344CB8AC3E}">
        <p14:creationId xmlns:p14="http://schemas.microsoft.com/office/powerpoint/2010/main" val="3571121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83D61BA-E288-449C-A034-6910627FD924}"/>
              </a:ext>
            </a:extLst>
          </p:cNvPr>
          <p:cNvPicPr>
            <a:picLocks noChangeAspect="1"/>
          </p:cNvPicPr>
          <p:nvPr/>
        </p:nvPicPr>
        <p:blipFill>
          <a:blip r:embed="rId2"/>
          <a:stretch>
            <a:fillRect/>
          </a:stretch>
        </p:blipFill>
        <p:spPr>
          <a:xfrm>
            <a:off x="297001" y="3263375"/>
            <a:ext cx="4274999" cy="3420000"/>
          </a:xfrm>
          <a:prstGeom prst="rect">
            <a:avLst/>
          </a:prstGeom>
        </p:spPr>
      </p:pic>
      <p:sp>
        <p:nvSpPr>
          <p:cNvPr id="2" name="灯片编号占位符 1">
            <a:extLst>
              <a:ext uri="{FF2B5EF4-FFF2-40B4-BE49-F238E27FC236}">
                <a16:creationId xmlns:a16="http://schemas.microsoft.com/office/drawing/2014/main" id="{45131839-43BC-470E-A074-1A9FBAE01C7B}"/>
              </a:ext>
            </a:extLst>
          </p:cNvPr>
          <p:cNvSpPr>
            <a:spLocks noGrp="1"/>
          </p:cNvSpPr>
          <p:nvPr>
            <p:ph type="sldNum" sz="quarter" idx="12"/>
          </p:nvPr>
        </p:nvSpPr>
        <p:spPr/>
        <p:txBody>
          <a:bodyPr/>
          <a:lstStyle/>
          <a:p>
            <a:pPr>
              <a:defRPr/>
            </a:pPr>
            <a:fld id="{C58DEF2B-8039-4C1E-A573-46AE1706B516}" type="slidenum">
              <a:rPr lang="en-US" altLang="zh-CN" smtClean="0"/>
              <a:pPr>
                <a:defRPr/>
              </a:pPr>
              <a:t>35</a:t>
            </a:fld>
            <a:endParaRPr lang="en-US" altLang="zh-CN" dirty="0"/>
          </a:p>
        </p:txBody>
      </p:sp>
      <p:sp>
        <p:nvSpPr>
          <p:cNvPr id="3" name="文本占位符 2">
            <a:extLst>
              <a:ext uri="{FF2B5EF4-FFF2-40B4-BE49-F238E27FC236}">
                <a16:creationId xmlns:a16="http://schemas.microsoft.com/office/drawing/2014/main" id="{8450B598-350E-444D-95F4-12E32E37C21D}"/>
              </a:ext>
            </a:extLst>
          </p:cNvPr>
          <p:cNvSpPr>
            <a:spLocks noGrp="1"/>
          </p:cNvSpPr>
          <p:nvPr>
            <p:ph type="body" sz="quarter" idx="13"/>
          </p:nvPr>
        </p:nvSpPr>
        <p:spPr/>
        <p:txBody>
          <a:bodyPr/>
          <a:lstStyle/>
          <a:p>
            <a:r>
              <a:rPr lang="en-US" altLang="zh-CN" dirty="0"/>
              <a:t>Python </a:t>
            </a:r>
            <a:r>
              <a:rPr lang="zh-CN" altLang="en-US" dirty="0"/>
              <a:t>实现</a:t>
            </a:r>
          </a:p>
        </p:txBody>
      </p:sp>
      <p:sp>
        <p:nvSpPr>
          <p:cNvPr id="6" name="文本框 5">
            <a:extLst>
              <a:ext uri="{FF2B5EF4-FFF2-40B4-BE49-F238E27FC236}">
                <a16:creationId xmlns:a16="http://schemas.microsoft.com/office/drawing/2014/main" id="{8A792707-71A5-4102-8257-908944B559EA}"/>
              </a:ext>
            </a:extLst>
          </p:cNvPr>
          <p:cNvSpPr txBox="1"/>
          <p:nvPr/>
        </p:nvSpPr>
        <p:spPr>
          <a:xfrm>
            <a:off x="533400" y="2206741"/>
            <a:ext cx="4953000" cy="646331"/>
          </a:xfrm>
          <a:prstGeom prst="rect">
            <a:avLst/>
          </a:prstGeom>
          <a:noFill/>
        </p:spPr>
        <p:txBody>
          <a:bodyPr wrap="square" rtlCol="0">
            <a:spAutoFit/>
          </a:bodyPr>
          <a:lstStyle/>
          <a:p>
            <a:r>
              <a:rPr lang="en-US" altLang="zh-CN" b="1" dirty="0">
                <a:solidFill>
                  <a:srgbClr val="C00000"/>
                </a:solidFill>
              </a:rPr>
              <a:t>Python </a:t>
            </a:r>
            <a:r>
              <a:rPr lang="zh-CN" altLang="en-US" b="1" dirty="0">
                <a:solidFill>
                  <a:srgbClr val="C00000"/>
                </a:solidFill>
              </a:rPr>
              <a:t>代码成功实现了</a:t>
            </a:r>
            <a:r>
              <a:rPr lang="en-US" altLang="zh-CN" b="1" dirty="0">
                <a:solidFill>
                  <a:srgbClr val="C00000"/>
                </a:solidFill>
              </a:rPr>
              <a:t>Spice </a:t>
            </a:r>
            <a:r>
              <a:rPr lang="zh-CN" altLang="en-US" b="1" dirty="0">
                <a:solidFill>
                  <a:srgbClr val="C00000"/>
                </a:solidFill>
              </a:rPr>
              <a:t>同样的波形</a:t>
            </a:r>
            <a:endParaRPr lang="en-US" altLang="zh-CN" b="1" dirty="0">
              <a:solidFill>
                <a:srgbClr val="C00000"/>
              </a:solidFill>
            </a:endParaRPr>
          </a:p>
          <a:p>
            <a:r>
              <a:rPr lang="zh-CN" altLang="en-US" b="1" dirty="0">
                <a:solidFill>
                  <a:srgbClr val="C00000"/>
                </a:solidFill>
              </a:rPr>
              <a:t>相关系数：</a:t>
            </a:r>
            <a:r>
              <a:rPr lang="en-US" altLang="zh-CN" b="1" dirty="0">
                <a:solidFill>
                  <a:srgbClr val="C00000"/>
                </a:solidFill>
              </a:rPr>
              <a:t> 1.0000</a:t>
            </a:r>
            <a:endParaRPr lang="zh-CN" altLang="en-US" b="1" dirty="0">
              <a:solidFill>
                <a:srgbClr val="C00000"/>
              </a:solidFill>
            </a:endParaRPr>
          </a:p>
        </p:txBody>
      </p:sp>
      <p:sp>
        <p:nvSpPr>
          <p:cNvPr id="13" name="矩形 12">
            <a:extLst>
              <a:ext uri="{FF2B5EF4-FFF2-40B4-BE49-F238E27FC236}">
                <a16:creationId xmlns:a16="http://schemas.microsoft.com/office/drawing/2014/main" id="{5E6F7AC1-A404-4234-98F0-34DF0258F0A3}"/>
              </a:ext>
            </a:extLst>
          </p:cNvPr>
          <p:cNvSpPr/>
          <p:nvPr/>
        </p:nvSpPr>
        <p:spPr>
          <a:xfrm>
            <a:off x="898849" y="5876926"/>
            <a:ext cx="381000" cy="75247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238915E5-954B-462F-88DC-DAC9EB131479}"/>
              </a:ext>
            </a:extLst>
          </p:cNvPr>
          <p:cNvSpPr txBox="1"/>
          <p:nvPr/>
        </p:nvSpPr>
        <p:spPr>
          <a:xfrm>
            <a:off x="608338" y="1178872"/>
            <a:ext cx="3735318" cy="465640"/>
          </a:xfrm>
          <a:prstGeom prst="rect">
            <a:avLst/>
          </a:prstGeom>
          <a:noFill/>
        </p:spPr>
        <p:txBody>
          <a:bodyPr wrap="none" rtlCol="0">
            <a:spAutoFit/>
          </a:bodyPr>
          <a:lstStyle/>
          <a:p>
            <a:pPr>
              <a:lnSpc>
                <a:spcPct val="150000"/>
              </a:lnSpc>
            </a:pPr>
            <a:r>
              <a:rPr lang="en-US" altLang="zh-CN" dirty="0"/>
              <a:t>VG2</a:t>
            </a:r>
            <a:r>
              <a:rPr lang="zh-CN" altLang="en-US" dirty="0"/>
              <a:t>，</a:t>
            </a:r>
            <a:r>
              <a:rPr lang="en-US" altLang="zh-CN" dirty="0"/>
              <a:t>VG4 </a:t>
            </a:r>
            <a:r>
              <a:rPr lang="zh-CN" altLang="en-US" dirty="0"/>
              <a:t>轮流接入，切换周期</a:t>
            </a:r>
            <a:r>
              <a:rPr lang="en-US" altLang="zh-CN" dirty="0"/>
              <a:t>1us</a:t>
            </a:r>
            <a:endParaRPr lang="zh-CN" altLang="en-US" dirty="0"/>
          </a:p>
        </p:txBody>
      </p:sp>
      <p:pic>
        <p:nvPicPr>
          <p:cNvPr id="11" name="图片 10">
            <a:extLst>
              <a:ext uri="{FF2B5EF4-FFF2-40B4-BE49-F238E27FC236}">
                <a16:creationId xmlns:a16="http://schemas.microsoft.com/office/drawing/2014/main" id="{7C1EC81D-7279-4DCB-81D6-86D2402D34DB}"/>
              </a:ext>
            </a:extLst>
          </p:cNvPr>
          <p:cNvPicPr>
            <a:picLocks noChangeAspect="1"/>
          </p:cNvPicPr>
          <p:nvPr/>
        </p:nvPicPr>
        <p:blipFill>
          <a:blip r:embed="rId3"/>
          <a:stretch>
            <a:fillRect/>
          </a:stretch>
        </p:blipFill>
        <p:spPr>
          <a:xfrm>
            <a:off x="4724400" y="3263375"/>
            <a:ext cx="4275000" cy="3420000"/>
          </a:xfrm>
          <a:prstGeom prst="rect">
            <a:avLst/>
          </a:prstGeom>
        </p:spPr>
      </p:pic>
    </p:spTree>
    <p:extLst>
      <p:ext uri="{BB962C8B-B14F-4D97-AF65-F5344CB8AC3E}">
        <p14:creationId xmlns:p14="http://schemas.microsoft.com/office/powerpoint/2010/main" val="2112303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AAC9E123-571D-45E3-BE51-9135404AF5B7}"/>
              </a:ext>
            </a:extLst>
          </p:cNvPr>
          <p:cNvPicPr>
            <a:picLocks noChangeAspect="1"/>
          </p:cNvPicPr>
          <p:nvPr/>
        </p:nvPicPr>
        <p:blipFill>
          <a:blip r:embed="rId2"/>
          <a:stretch>
            <a:fillRect/>
          </a:stretch>
        </p:blipFill>
        <p:spPr>
          <a:xfrm>
            <a:off x="6705598" y="2336514"/>
            <a:ext cx="2400000" cy="1800000"/>
          </a:xfrm>
          <a:prstGeom prst="rect">
            <a:avLst/>
          </a:prstGeom>
        </p:spPr>
      </p:pic>
      <p:pic>
        <p:nvPicPr>
          <p:cNvPr id="6" name="图片 5">
            <a:extLst>
              <a:ext uri="{FF2B5EF4-FFF2-40B4-BE49-F238E27FC236}">
                <a16:creationId xmlns:a16="http://schemas.microsoft.com/office/drawing/2014/main" id="{A086BFE7-9D46-4579-A179-015F4DCB9896}"/>
              </a:ext>
            </a:extLst>
          </p:cNvPr>
          <p:cNvPicPr>
            <a:picLocks noChangeAspect="1"/>
          </p:cNvPicPr>
          <p:nvPr/>
        </p:nvPicPr>
        <p:blipFill>
          <a:blip r:embed="rId3"/>
          <a:stretch>
            <a:fillRect/>
          </a:stretch>
        </p:blipFill>
        <p:spPr>
          <a:xfrm>
            <a:off x="190198" y="2244975"/>
            <a:ext cx="2399999" cy="1800000"/>
          </a:xfrm>
          <a:prstGeom prst="rect">
            <a:avLst/>
          </a:prstGeom>
        </p:spPr>
      </p:pic>
      <p:sp>
        <p:nvSpPr>
          <p:cNvPr id="16" name="箭头: 右 15">
            <a:extLst>
              <a:ext uri="{FF2B5EF4-FFF2-40B4-BE49-F238E27FC236}">
                <a16:creationId xmlns:a16="http://schemas.microsoft.com/office/drawing/2014/main" id="{F16F30BD-A3D1-447C-84B4-6886EAD968FB}"/>
              </a:ext>
            </a:extLst>
          </p:cNvPr>
          <p:cNvSpPr/>
          <p:nvPr/>
        </p:nvSpPr>
        <p:spPr>
          <a:xfrm>
            <a:off x="2590197" y="2960100"/>
            <a:ext cx="1905603" cy="46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DAC2E4BE-2EC2-49F3-AC9A-EDC6D7759004}"/>
              </a:ext>
            </a:extLst>
          </p:cNvPr>
          <p:cNvSpPr txBox="1"/>
          <p:nvPr/>
        </p:nvSpPr>
        <p:spPr>
          <a:xfrm>
            <a:off x="3009598" y="2624111"/>
            <a:ext cx="762000" cy="369332"/>
          </a:xfrm>
          <a:prstGeom prst="rect">
            <a:avLst/>
          </a:prstGeom>
          <a:noFill/>
        </p:spPr>
        <p:txBody>
          <a:bodyPr wrap="square">
            <a:spAutoFit/>
          </a:bodyPr>
          <a:lstStyle/>
          <a:p>
            <a:pPr algn="ctr"/>
            <a:r>
              <a:rPr lang="zh-CN" altLang="en-US" dirty="0"/>
              <a:t>信号</a:t>
            </a:r>
          </a:p>
        </p:txBody>
      </p:sp>
      <p:sp>
        <p:nvSpPr>
          <p:cNvPr id="2" name="灯片编号占位符 1">
            <a:extLst>
              <a:ext uri="{FF2B5EF4-FFF2-40B4-BE49-F238E27FC236}">
                <a16:creationId xmlns:a16="http://schemas.microsoft.com/office/drawing/2014/main" id="{A1C3D1DD-33AC-4A68-8251-6CB8529B6458}"/>
              </a:ext>
            </a:extLst>
          </p:cNvPr>
          <p:cNvSpPr>
            <a:spLocks noGrp="1"/>
          </p:cNvSpPr>
          <p:nvPr>
            <p:ph type="sldNum" sz="quarter" idx="12"/>
          </p:nvPr>
        </p:nvSpPr>
        <p:spPr/>
        <p:txBody>
          <a:bodyPr/>
          <a:lstStyle/>
          <a:p>
            <a:pPr>
              <a:defRPr/>
            </a:pPr>
            <a:fld id="{C58DEF2B-8039-4C1E-A573-46AE1706B516}" type="slidenum">
              <a:rPr lang="en-US" altLang="zh-CN" smtClean="0"/>
              <a:pPr>
                <a:defRPr/>
              </a:pPr>
              <a:t>36</a:t>
            </a:fld>
            <a:endParaRPr lang="en-US" altLang="zh-CN" dirty="0"/>
          </a:p>
        </p:txBody>
      </p:sp>
      <p:sp>
        <p:nvSpPr>
          <p:cNvPr id="3" name="文本占位符 2">
            <a:extLst>
              <a:ext uri="{FF2B5EF4-FFF2-40B4-BE49-F238E27FC236}">
                <a16:creationId xmlns:a16="http://schemas.microsoft.com/office/drawing/2014/main" id="{3FED3FDC-5448-4495-B5A8-014612CEE958}"/>
              </a:ext>
            </a:extLst>
          </p:cNvPr>
          <p:cNvSpPr>
            <a:spLocks noGrp="1"/>
          </p:cNvSpPr>
          <p:nvPr>
            <p:ph type="body" sz="quarter" idx="13"/>
          </p:nvPr>
        </p:nvSpPr>
        <p:spPr/>
        <p:txBody>
          <a:bodyPr/>
          <a:lstStyle/>
          <a:p>
            <a:r>
              <a:rPr lang="zh-CN" altLang="en-US" dirty="0"/>
              <a:t>代入磁单极子信号</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3C082FFC-F73B-4A88-AFE8-0942C8B6F454}"/>
                  </a:ext>
                </a:extLst>
              </p:cNvPr>
              <p:cNvSpPr txBox="1"/>
              <p:nvPr/>
            </p:nvSpPr>
            <p:spPr>
              <a:xfrm>
                <a:off x="114300" y="1066800"/>
                <a:ext cx="8915400" cy="1338828"/>
              </a:xfrm>
              <a:prstGeom prst="rect">
                <a:avLst/>
              </a:prstGeom>
              <a:noFill/>
            </p:spPr>
            <p:txBody>
              <a:bodyPr wrap="square" rtlCol="0">
                <a:spAutoFit/>
              </a:bodyPr>
              <a:lstStyle/>
              <a:p>
                <a:pPr>
                  <a:lnSpc>
                    <a:spcPct val="150000"/>
                  </a:lnSpc>
                </a:pPr>
                <a:r>
                  <a:rPr lang="zh-CN" altLang="en-US" dirty="0"/>
                  <a:t>开关切换电路响应，封装成函数，注意由于是时域仿真，交流电阻仿真困难，先不予考虑，仅考虑直流电阻</a:t>
                </a:r>
                <a:endParaRPr lang="en-US" altLang="zh-CN" dirty="0"/>
              </a:p>
              <a:p>
                <a:pPr>
                  <a:lnSpc>
                    <a:spcPct val="15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𝑠𝑤𝑖𝑡𝑐h</m:t>
                      </m:r>
                      <m:r>
                        <a:rPr lang="en-US" altLang="zh-CN" b="0" i="1" smtClean="0">
                          <a:latin typeface="Cambria Math" panose="02040503050406030204" pitchFamily="18" charset="0"/>
                        </a:rPr>
                        <m:t>(</m:t>
                      </m:r>
                      <m:r>
                        <a:rPr lang="en-US" altLang="zh-CN" b="0" i="1" smtClean="0">
                          <a:latin typeface="Cambria Math" panose="02040503050406030204" pitchFamily="18" charset="0"/>
                        </a:rPr>
                        <m:t>𝑡𝑖𝑚𝑒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𝑉𝐺</m:t>
                      </m:r>
                      <m:r>
                        <a:rPr lang="en-US" altLang="zh-CN" b="0" i="1" smtClean="0">
                          <a:latin typeface="Cambria Math" panose="02040503050406030204" pitchFamily="18" charset="0"/>
                        </a:rPr>
                        <m:t>1, </m:t>
                      </m:r>
                      <m:r>
                        <a:rPr lang="en-US" altLang="zh-CN" b="0" i="1" smtClean="0">
                          <a:latin typeface="Cambria Math" panose="02040503050406030204" pitchFamily="18" charset="0"/>
                        </a:rPr>
                        <m:t>𝐿</m:t>
                      </m:r>
                      <m:r>
                        <a:rPr lang="en-US" altLang="zh-CN" b="0" i="1" smtClean="0">
                          <a:latin typeface="Cambria Math" panose="02040503050406030204" pitchFamily="18" charset="0"/>
                        </a:rPr>
                        <m:t>, </m:t>
                      </m:r>
                      <m:r>
                        <a:rPr lang="en-US" altLang="zh-CN" b="0" i="1" smtClean="0">
                          <a:latin typeface="Cambria Math" panose="02040503050406030204" pitchFamily="18" charset="0"/>
                        </a:rPr>
                        <m:t>𝐶</m:t>
                      </m:r>
                      <m:r>
                        <a:rPr lang="en-US" altLang="zh-CN" b="0" i="1" smtClean="0">
                          <a:latin typeface="Cambria Math" panose="02040503050406030204" pitchFamily="18" charset="0"/>
                        </a:rPr>
                        <m:t>, </m:t>
                      </m:r>
                      <m:r>
                        <a:rPr lang="en-US" altLang="zh-CN" b="0" i="1" smtClean="0">
                          <a:latin typeface="Cambria Math" panose="02040503050406030204" pitchFamily="18" charset="0"/>
                        </a:rPr>
                        <m:t>𝑅</m:t>
                      </m:r>
                      <m:r>
                        <a:rPr lang="en-US" altLang="zh-CN" b="0" i="1" smtClean="0">
                          <a:latin typeface="Cambria Math" panose="02040503050406030204" pitchFamily="18" charset="0"/>
                        </a:rPr>
                        <m:t>)</m:t>
                      </m:r>
                    </m:oMath>
                  </m:oMathPara>
                </a14:m>
                <a:endParaRPr lang="en-US" altLang="zh-CN" dirty="0"/>
              </a:p>
            </p:txBody>
          </p:sp>
        </mc:Choice>
        <mc:Fallback xmlns="">
          <p:sp>
            <p:nvSpPr>
              <p:cNvPr id="4" name="文本框 3">
                <a:extLst>
                  <a:ext uri="{FF2B5EF4-FFF2-40B4-BE49-F238E27FC236}">
                    <a16:creationId xmlns:a16="http://schemas.microsoft.com/office/drawing/2014/main" id="{3C082FFC-F73B-4A88-AFE8-0942C8B6F454}"/>
                  </a:ext>
                </a:extLst>
              </p:cNvPr>
              <p:cNvSpPr txBox="1">
                <a:spLocks noRot="1" noChangeAspect="1" noMove="1" noResize="1" noEditPoints="1" noAdjustHandles="1" noChangeArrowheads="1" noChangeShapeType="1" noTextEdit="1"/>
              </p:cNvSpPr>
              <p:nvPr/>
            </p:nvSpPr>
            <p:spPr>
              <a:xfrm>
                <a:off x="114300" y="1066800"/>
                <a:ext cx="8915400" cy="1338828"/>
              </a:xfrm>
              <a:prstGeom prst="rect">
                <a:avLst/>
              </a:prstGeom>
              <a:blipFill>
                <a:blip r:embed="rId4"/>
                <a:stretch>
                  <a:fillRect l="-616" r="-274"/>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67D84FBF-CA28-4B83-9AE7-2AAD15DE7D80}"/>
              </a:ext>
            </a:extLst>
          </p:cNvPr>
          <p:cNvPicPr>
            <a:picLocks noChangeAspect="1"/>
          </p:cNvPicPr>
          <p:nvPr/>
        </p:nvPicPr>
        <p:blipFill>
          <a:blip r:embed="rId5"/>
          <a:stretch>
            <a:fillRect/>
          </a:stretch>
        </p:blipFill>
        <p:spPr>
          <a:xfrm>
            <a:off x="190198" y="4067400"/>
            <a:ext cx="2400000" cy="1800000"/>
          </a:xfrm>
          <a:prstGeom prst="rect">
            <a:avLst/>
          </a:prstGeom>
        </p:spPr>
      </p:pic>
      <p:sp>
        <p:nvSpPr>
          <p:cNvPr id="17" name="箭头: 右 16">
            <a:extLst>
              <a:ext uri="{FF2B5EF4-FFF2-40B4-BE49-F238E27FC236}">
                <a16:creationId xmlns:a16="http://schemas.microsoft.com/office/drawing/2014/main" id="{A8C5D106-354E-44F9-84F0-799DB438B486}"/>
              </a:ext>
            </a:extLst>
          </p:cNvPr>
          <p:cNvSpPr/>
          <p:nvPr/>
        </p:nvSpPr>
        <p:spPr>
          <a:xfrm>
            <a:off x="2590197" y="4708525"/>
            <a:ext cx="1905603" cy="46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F6A94E8B-14BC-4561-A2A0-129C540A084F}"/>
              </a:ext>
            </a:extLst>
          </p:cNvPr>
          <p:cNvSpPr txBox="1"/>
          <p:nvPr/>
        </p:nvSpPr>
        <p:spPr>
          <a:xfrm>
            <a:off x="3009598" y="4339193"/>
            <a:ext cx="762000" cy="369332"/>
          </a:xfrm>
          <a:prstGeom prst="rect">
            <a:avLst/>
          </a:prstGeom>
          <a:noFill/>
        </p:spPr>
        <p:txBody>
          <a:bodyPr wrap="square">
            <a:spAutoFit/>
          </a:bodyPr>
          <a:lstStyle/>
          <a:p>
            <a:pPr algn="ctr"/>
            <a:r>
              <a:rPr lang="zh-CN" altLang="en-US" dirty="0"/>
              <a:t>噪声</a:t>
            </a:r>
          </a:p>
        </p:txBody>
      </p:sp>
      <p:sp>
        <p:nvSpPr>
          <p:cNvPr id="21" name="箭头: 右 20">
            <a:extLst>
              <a:ext uri="{FF2B5EF4-FFF2-40B4-BE49-F238E27FC236}">
                <a16:creationId xmlns:a16="http://schemas.microsoft.com/office/drawing/2014/main" id="{303A7155-A3EA-4E66-8272-C31A2E9CC214}"/>
              </a:ext>
            </a:extLst>
          </p:cNvPr>
          <p:cNvSpPr/>
          <p:nvPr/>
        </p:nvSpPr>
        <p:spPr>
          <a:xfrm>
            <a:off x="2590197" y="6005714"/>
            <a:ext cx="1905603" cy="46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7CC2C665-7227-44A5-B36E-7D5859E75CCF}"/>
              </a:ext>
            </a:extLst>
          </p:cNvPr>
          <p:cNvSpPr txBox="1"/>
          <p:nvPr/>
        </p:nvSpPr>
        <p:spPr>
          <a:xfrm>
            <a:off x="3009598" y="5715000"/>
            <a:ext cx="762000" cy="369332"/>
          </a:xfrm>
          <a:prstGeom prst="rect">
            <a:avLst/>
          </a:prstGeom>
          <a:noFill/>
        </p:spPr>
        <p:txBody>
          <a:bodyPr wrap="square">
            <a:spAutoFit/>
          </a:bodyPr>
          <a:lstStyle/>
          <a:p>
            <a:pPr algn="ctr"/>
            <a:r>
              <a:rPr lang="en-US" altLang="zh-CN" dirty="0"/>
              <a:t>SNR</a:t>
            </a:r>
            <a:endParaRPr lang="zh-CN" altLang="en-US" dirty="0"/>
          </a:p>
        </p:txBody>
      </p:sp>
      <p:sp>
        <p:nvSpPr>
          <p:cNvPr id="24" name="文本框 23">
            <a:extLst>
              <a:ext uri="{FF2B5EF4-FFF2-40B4-BE49-F238E27FC236}">
                <a16:creationId xmlns:a16="http://schemas.microsoft.com/office/drawing/2014/main" id="{44A3BC11-85A7-4638-99FB-9BA747B09DD5}"/>
              </a:ext>
            </a:extLst>
          </p:cNvPr>
          <p:cNvSpPr txBox="1"/>
          <p:nvPr/>
        </p:nvSpPr>
        <p:spPr>
          <a:xfrm>
            <a:off x="1028398" y="6053548"/>
            <a:ext cx="914400" cy="369332"/>
          </a:xfrm>
          <a:prstGeom prst="rect">
            <a:avLst/>
          </a:prstGeom>
          <a:noFill/>
        </p:spPr>
        <p:txBody>
          <a:bodyPr wrap="square">
            <a:spAutoFit/>
          </a:bodyPr>
          <a:lstStyle/>
          <a:p>
            <a:r>
              <a:rPr lang="zh-CN" altLang="en-US" dirty="0"/>
              <a:t>61.45</a:t>
            </a:r>
          </a:p>
        </p:txBody>
      </p:sp>
      <p:pic>
        <p:nvPicPr>
          <p:cNvPr id="26" name="图片 25">
            <a:extLst>
              <a:ext uri="{FF2B5EF4-FFF2-40B4-BE49-F238E27FC236}">
                <a16:creationId xmlns:a16="http://schemas.microsoft.com/office/drawing/2014/main" id="{085D2839-D090-45EF-8C42-DB74C8CAE5B3}"/>
              </a:ext>
            </a:extLst>
          </p:cNvPr>
          <p:cNvPicPr>
            <a:picLocks noChangeAspect="1"/>
          </p:cNvPicPr>
          <p:nvPr/>
        </p:nvPicPr>
        <p:blipFill>
          <a:blip r:embed="rId2"/>
          <a:stretch>
            <a:fillRect/>
          </a:stretch>
        </p:blipFill>
        <p:spPr>
          <a:xfrm>
            <a:off x="4419600" y="2345457"/>
            <a:ext cx="2400000" cy="1800000"/>
          </a:xfrm>
          <a:prstGeom prst="rect">
            <a:avLst/>
          </a:prstGeom>
        </p:spPr>
      </p:pic>
      <p:pic>
        <p:nvPicPr>
          <p:cNvPr id="28" name="图片 27">
            <a:extLst>
              <a:ext uri="{FF2B5EF4-FFF2-40B4-BE49-F238E27FC236}">
                <a16:creationId xmlns:a16="http://schemas.microsoft.com/office/drawing/2014/main" id="{3975B5C1-B08A-4424-A2CE-F5AE86A694DF}"/>
              </a:ext>
            </a:extLst>
          </p:cNvPr>
          <p:cNvPicPr>
            <a:picLocks noChangeAspect="1"/>
          </p:cNvPicPr>
          <p:nvPr/>
        </p:nvPicPr>
        <p:blipFill>
          <a:blip r:embed="rId6"/>
          <a:stretch>
            <a:fillRect/>
          </a:stretch>
        </p:blipFill>
        <p:spPr>
          <a:xfrm>
            <a:off x="4419600" y="4145457"/>
            <a:ext cx="2400000" cy="1800000"/>
          </a:xfrm>
          <a:prstGeom prst="rect">
            <a:avLst/>
          </a:prstGeom>
        </p:spPr>
      </p:pic>
      <p:pic>
        <p:nvPicPr>
          <p:cNvPr id="30" name="图片 29">
            <a:extLst>
              <a:ext uri="{FF2B5EF4-FFF2-40B4-BE49-F238E27FC236}">
                <a16:creationId xmlns:a16="http://schemas.microsoft.com/office/drawing/2014/main" id="{62205172-17D6-40E2-A39B-9F9F5042EDA3}"/>
              </a:ext>
            </a:extLst>
          </p:cNvPr>
          <p:cNvPicPr>
            <a:picLocks noChangeAspect="1"/>
          </p:cNvPicPr>
          <p:nvPr/>
        </p:nvPicPr>
        <p:blipFill>
          <a:blip r:embed="rId7"/>
          <a:stretch>
            <a:fillRect/>
          </a:stretch>
        </p:blipFill>
        <p:spPr>
          <a:xfrm>
            <a:off x="9902425" y="177473"/>
            <a:ext cx="4330169" cy="3247627"/>
          </a:xfrm>
          <a:prstGeom prst="rect">
            <a:avLst/>
          </a:prstGeom>
        </p:spPr>
      </p:pic>
      <p:sp>
        <p:nvSpPr>
          <p:cNvPr id="31" name="文本框 30">
            <a:extLst>
              <a:ext uri="{FF2B5EF4-FFF2-40B4-BE49-F238E27FC236}">
                <a16:creationId xmlns:a16="http://schemas.microsoft.com/office/drawing/2014/main" id="{8FB5AA16-B411-4C2D-83E5-26F9CCE80716}"/>
              </a:ext>
            </a:extLst>
          </p:cNvPr>
          <p:cNvSpPr txBox="1"/>
          <p:nvPr/>
        </p:nvSpPr>
        <p:spPr>
          <a:xfrm>
            <a:off x="5162400" y="6084332"/>
            <a:ext cx="914400" cy="369332"/>
          </a:xfrm>
          <a:prstGeom prst="rect">
            <a:avLst/>
          </a:prstGeom>
          <a:noFill/>
        </p:spPr>
        <p:txBody>
          <a:bodyPr wrap="square">
            <a:spAutoFit/>
          </a:bodyPr>
          <a:lstStyle/>
          <a:p>
            <a:r>
              <a:rPr lang="en-US" altLang="zh-CN" dirty="0"/>
              <a:t>80.37</a:t>
            </a:r>
            <a:endParaRPr lang="zh-CN" altLang="en-US" dirty="0"/>
          </a:p>
        </p:txBody>
      </p:sp>
      <p:sp>
        <p:nvSpPr>
          <p:cNvPr id="34" name="文本框 33">
            <a:extLst>
              <a:ext uri="{FF2B5EF4-FFF2-40B4-BE49-F238E27FC236}">
                <a16:creationId xmlns:a16="http://schemas.microsoft.com/office/drawing/2014/main" id="{A5B9CA9B-E6EE-488E-86CC-40A48CBB67A5}"/>
              </a:ext>
            </a:extLst>
          </p:cNvPr>
          <p:cNvSpPr txBox="1"/>
          <p:nvPr/>
        </p:nvSpPr>
        <p:spPr>
          <a:xfrm>
            <a:off x="7600950" y="6077014"/>
            <a:ext cx="914400" cy="369332"/>
          </a:xfrm>
          <a:prstGeom prst="rect">
            <a:avLst/>
          </a:prstGeom>
          <a:noFill/>
        </p:spPr>
        <p:txBody>
          <a:bodyPr wrap="square">
            <a:spAutoFit/>
          </a:bodyPr>
          <a:lstStyle/>
          <a:p>
            <a:r>
              <a:rPr lang="en-US" altLang="zh-CN" dirty="0"/>
              <a:t>66.15</a:t>
            </a:r>
            <a:endParaRPr lang="zh-CN" altLang="en-US" dirty="0"/>
          </a:p>
        </p:txBody>
      </p:sp>
      <p:pic>
        <p:nvPicPr>
          <p:cNvPr id="36" name="图片 35">
            <a:extLst>
              <a:ext uri="{FF2B5EF4-FFF2-40B4-BE49-F238E27FC236}">
                <a16:creationId xmlns:a16="http://schemas.microsoft.com/office/drawing/2014/main" id="{2FA93D18-42D6-455C-8E0A-8F2117AB78C0}"/>
              </a:ext>
            </a:extLst>
          </p:cNvPr>
          <p:cNvPicPr>
            <a:picLocks noChangeAspect="1"/>
          </p:cNvPicPr>
          <p:nvPr/>
        </p:nvPicPr>
        <p:blipFill>
          <a:blip r:embed="rId8"/>
          <a:stretch>
            <a:fillRect/>
          </a:stretch>
        </p:blipFill>
        <p:spPr>
          <a:xfrm>
            <a:off x="6629398" y="4154400"/>
            <a:ext cx="2400000" cy="1800000"/>
          </a:xfrm>
          <a:prstGeom prst="rect">
            <a:avLst/>
          </a:prstGeom>
        </p:spPr>
      </p:pic>
      <p:pic>
        <p:nvPicPr>
          <p:cNvPr id="41" name="图片 40">
            <a:extLst>
              <a:ext uri="{FF2B5EF4-FFF2-40B4-BE49-F238E27FC236}">
                <a16:creationId xmlns:a16="http://schemas.microsoft.com/office/drawing/2014/main" id="{D2368607-252E-4FF2-8371-114207CD26C7}"/>
              </a:ext>
            </a:extLst>
          </p:cNvPr>
          <p:cNvPicPr>
            <a:picLocks noChangeAspect="1"/>
          </p:cNvPicPr>
          <p:nvPr/>
        </p:nvPicPr>
        <p:blipFill>
          <a:blip r:embed="rId9"/>
          <a:stretch>
            <a:fillRect/>
          </a:stretch>
        </p:blipFill>
        <p:spPr>
          <a:xfrm>
            <a:off x="10039500" y="3705955"/>
            <a:ext cx="4202726" cy="3152045"/>
          </a:xfrm>
          <a:prstGeom prst="rect">
            <a:avLst/>
          </a:prstGeom>
        </p:spPr>
      </p:pic>
    </p:spTree>
    <p:extLst>
      <p:ext uri="{BB962C8B-B14F-4D97-AF65-F5344CB8AC3E}">
        <p14:creationId xmlns:p14="http://schemas.microsoft.com/office/powerpoint/2010/main" val="141276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2742110-A6C7-4A51-B60F-7B0641675458}"/>
              </a:ext>
            </a:extLst>
          </p:cNvPr>
          <p:cNvSpPr>
            <a:spLocks noGrp="1"/>
          </p:cNvSpPr>
          <p:nvPr>
            <p:ph type="sldNum" sz="quarter" idx="12"/>
          </p:nvPr>
        </p:nvSpPr>
        <p:spPr/>
        <p:txBody>
          <a:bodyPr/>
          <a:lstStyle/>
          <a:p>
            <a:pPr>
              <a:defRPr/>
            </a:pPr>
            <a:fld id="{C58DEF2B-8039-4C1E-A573-46AE1706B516}" type="slidenum">
              <a:rPr lang="en-US" altLang="zh-CN" smtClean="0"/>
              <a:pPr>
                <a:defRPr/>
              </a:pPr>
              <a:t>4</a:t>
            </a:fld>
            <a:endParaRPr lang="en-US" altLang="zh-CN" dirty="0"/>
          </a:p>
        </p:txBody>
      </p:sp>
      <p:sp>
        <p:nvSpPr>
          <p:cNvPr id="3" name="文本占位符 2">
            <a:extLst>
              <a:ext uri="{FF2B5EF4-FFF2-40B4-BE49-F238E27FC236}">
                <a16:creationId xmlns:a16="http://schemas.microsoft.com/office/drawing/2014/main" id="{D9E6C95A-F83F-4209-8066-F1A3D68A9F25}"/>
              </a:ext>
            </a:extLst>
          </p:cNvPr>
          <p:cNvSpPr>
            <a:spLocks noGrp="1"/>
          </p:cNvSpPr>
          <p:nvPr>
            <p:ph type="body" sz="quarter" idx="13"/>
          </p:nvPr>
        </p:nvSpPr>
        <p:spPr/>
        <p:txBody>
          <a:bodyPr/>
          <a:lstStyle/>
          <a:p>
            <a:r>
              <a:rPr lang="en-US" altLang="zh-CN" dirty="0"/>
              <a:t>SNR vs Gap</a:t>
            </a:r>
            <a:endParaRPr lang="zh-CN" altLang="en-US" dirty="0"/>
          </a:p>
        </p:txBody>
      </p:sp>
      <p:pic>
        <p:nvPicPr>
          <p:cNvPr id="4" name="图片 3">
            <a:extLst>
              <a:ext uri="{FF2B5EF4-FFF2-40B4-BE49-F238E27FC236}">
                <a16:creationId xmlns:a16="http://schemas.microsoft.com/office/drawing/2014/main" id="{73900ECA-3D3D-4CE4-9870-E97084F4A30B}"/>
              </a:ext>
            </a:extLst>
          </p:cNvPr>
          <p:cNvPicPr>
            <a:picLocks noChangeAspect="1"/>
          </p:cNvPicPr>
          <p:nvPr/>
        </p:nvPicPr>
        <p:blipFill>
          <a:blip r:embed="rId2"/>
          <a:stretch>
            <a:fillRect/>
          </a:stretch>
        </p:blipFill>
        <p:spPr>
          <a:xfrm>
            <a:off x="1066800" y="1555884"/>
            <a:ext cx="6856203" cy="4121016"/>
          </a:xfrm>
          <a:prstGeom prst="rect">
            <a:avLst/>
          </a:prstGeom>
        </p:spPr>
      </p:pic>
      <p:cxnSp>
        <p:nvCxnSpPr>
          <p:cNvPr id="6" name="直接箭头连接符 5">
            <a:extLst>
              <a:ext uri="{FF2B5EF4-FFF2-40B4-BE49-F238E27FC236}">
                <a16:creationId xmlns:a16="http://schemas.microsoft.com/office/drawing/2014/main" id="{2739E3FD-DE01-4C8E-BD01-B1AC0F8D6C60}"/>
              </a:ext>
            </a:extLst>
          </p:cNvPr>
          <p:cNvCxnSpPr>
            <a:cxnSpLocks/>
          </p:cNvCxnSpPr>
          <p:nvPr/>
        </p:nvCxnSpPr>
        <p:spPr>
          <a:xfrm flipH="1">
            <a:off x="3733800" y="974725"/>
            <a:ext cx="304800"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713E0846-B4C8-4CD6-A7FA-A97A667E659F}"/>
              </a:ext>
            </a:extLst>
          </p:cNvPr>
          <p:cNvSpPr txBox="1"/>
          <p:nvPr/>
        </p:nvSpPr>
        <p:spPr>
          <a:xfrm>
            <a:off x="419100" y="5904602"/>
            <a:ext cx="6934200" cy="369332"/>
          </a:xfrm>
          <a:prstGeom prst="rect">
            <a:avLst/>
          </a:prstGeom>
          <a:noFill/>
        </p:spPr>
        <p:txBody>
          <a:bodyPr wrap="square" rtlCol="0">
            <a:spAutoFit/>
          </a:bodyPr>
          <a:lstStyle/>
          <a:p>
            <a:r>
              <a:rPr lang="zh-CN" altLang="en-US" dirty="0"/>
              <a:t>具有线圈和磁芯结构依赖性，不是对各种情况下的最优</a:t>
            </a:r>
          </a:p>
        </p:txBody>
      </p:sp>
    </p:spTree>
    <p:extLst>
      <p:ext uri="{BB962C8B-B14F-4D97-AF65-F5344CB8AC3E}">
        <p14:creationId xmlns:p14="http://schemas.microsoft.com/office/powerpoint/2010/main" val="17082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4795B1E-1084-49AF-BF7B-A577FF1990FC}"/>
              </a:ext>
            </a:extLst>
          </p:cNvPr>
          <p:cNvSpPr>
            <a:spLocks noGrp="1"/>
          </p:cNvSpPr>
          <p:nvPr>
            <p:ph type="sldNum" sz="quarter" idx="12"/>
          </p:nvPr>
        </p:nvSpPr>
        <p:spPr/>
        <p:txBody>
          <a:bodyPr/>
          <a:lstStyle/>
          <a:p>
            <a:pPr>
              <a:defRPr/>
            </a:pPr>
            <a:fld id="{C58DEF2B-8039-4C1E-A573-46AE1706B516}" type="slidenum">
              <a:rPr lang="en-US" altLang="zh-CN" smtClean="0"/>
              <a:pPr>
                <a:defRPr/>
              </a:pPr>
              <a:t>5</a:t>
            </a:fld>
            <a:endParaRPr lang="en-US" altLang="zh-CN" dirty="0"/>
          </a:p>
        </p:txBody>
      </p:sp>
      <p:sp>
        <p:nvSpPr>
          <p:cNvPr id="3" name="文本占位符 2">
            <a:extLst>
              <a:ext uri="{FF2B5EF4-FFF2-40B4-BE49-F238E27FC236}">
                <a16:creationId xmlns:a16="http://schemas.microsoft.com/office/drawing/2014/main" id="{2FC36D4F-DEA8-44F4-AF76-734051BF3A93}"/>
              </a:ext>
            </a:extLst>
          </p:cNvPr>
          <p:cNvSpPr>
            <a:spLocks noGrp="1"/>
          </p:cNvSpPr>
          <p:nvPr>
            <p:ph type="body" sz="quarter" idx="13"/>
          </p:nvPr>
        </p:nvSpPr>
        <p:spPr/>
        <p:txBody>
          <a:bodyPr/>
          <a:lstStyle/>
          <a:p>
            <a:r>
              <a:rPr lang="en-US" altLang="zh-CN" dirty="0"/>
              <a:t>FPR&amp;FNR</a:t>
            </a:r>
            <a:endParaRPr lang="zh-CN" altLang="en-US" dirty="0"/>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1308BA2B-51E5-4A83-A192-0DB7D9450897}"/>
                  </a:ext>
                </a:extLst>
              </p:cNvPr>
              <p:cNvSpPr txBox="1"/>
              <p:nvPr/>
            </p:nvSpPr>
            <p:spPr>
              <a:xfrm>
                <a:off x="73026" y="1096310"/>
                <a:ext cx="3372607" cy="2332690"/>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𝐹𝑃𝑅</m:t>
                      </m:r>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𝛾</m:t>
                          </m:r>
                        </m:e>
                      </m:d>
                      <m:r>
                        <a:rPr lang="en-US" altLang="zh-CN" b="0" i="1" smtClean="0">
                          <a:latin typeface="Cambria Math" panose="02040503050406030204" pitchFamily="18" charset="0"/>
                        </a:rPr>
                        <m:t>=1−</m:t>
                      </m:r>
                      <m:r>
                        <m:rPr>
                          <m:sty m:val="p"/>
                        </m:rPr>
                        <a:rPr lang="el-GR" altLang="zh-CN" b="0" i="1" smtClean="0">
                          <a:latin typeface="Cambria Math" panose="02040503050406030204" pitchFamily="18" charset="0"/>
                          <a:ea typeface="Cambria Math" panose="02040503050406030204" pitchFamily="18" charset="0"/>
                        </a:rPr>
                        <m:t>Φ</m:t>
                      </m:r>
                      <m:d>
                        <m:dPr>
                          <m:ctrlPr>
                            <a:rPr lang="el-GR" altLang="zh-CN" b="0" i="1" smtClean="0">
                              <a:latin typeface="Cambria Math" panose="02040503050406030204" pitchFamily="18" charset="0"/>
                              <a:ea typeface="Cambria Math" panose="02040503050406030204" pitchFamily="18" charset="0"/>
                            </a:rPr>
                          </m:ctrlPr>
                        </m:dPr>
                        <m:e>
                          <m:f>
                            <m:fPr>
                              <m:ctrlPr>
                                <a:rPr lang="el-GR" altLang="zh-CN" b="0" i="1" smtClean="0">
                                  <a:latin typeface="Cambria Math" panose="02040503050406030204" pitchFamily="18" charset="0"/>
                                  <a:ea typeface="Cambria Math" panose="02040503050406030204" pitchFamily="18" charset="0"/>
                                </a:rPr>
                              </m:ctrlPr>
                            </m:fPr>
                            <m:num>
                              <m:r>
                                <a:rPr lang="zh-CN" altLang="el-GR" b="0" i="1" smtClean="0">
                                  <a:latin typeface="Cambria Math" panose="02040503050406030204" pitchFamily="18" charset="0"/>
                                  <a:ea typeface="Cambria Math" panose="02040503050406030204" pitchFamily="18" charset="0"/>
                                </a:rPr>
                                <m:t>𝛾</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𝜇</m:t>
                                  </m:r>
                                </m:e>
                                <m:sub>
                                  <m:r>
                                    <a:rPr lang="en-US" altLang="zh-CN" b="0" i="1" smtClean="0">
                                      <a:latin typeface="Cambria Math" panose="02040503050406030204" pitchFamily="18" charset="0"/>
                                      <a:ea typeface="Cambria Math" panose="02040503050406030204" pitchFamily="18" charset="0"/>
                                    </a:rPr>
                                    <m:t>0</m:t>
                                  </m:r>
                                </m:sub>
                              </m:sSub>
                            </m:num>
                            <m:den>
                              <m:sSub>
                                <m:sSubPr>
                                  <m:ctrlPr>
                                    <a:rPr lang="el-GR" altLang="zh-CN" b="0" i="1" smtClean="0">
                                      <a:latin typeface="Cambria Math" panose="02040503050406030204" pitchFamily="18" charset="0"/>
                                      <a:ea typeface="Cambria Math" panose="02040503050406030204" pitchFamily="18" charset="0"/>
                                    </a:rPr>
                                  </m:ctrlPr>
                                </m:sSubPr>
                                <m:e>
                                  <m:r>
                                    <a:rPr lang="zh-CN" altLang="el-GR" b="0" i="1" smtClean="0">
                                      <a:latin typeface="Cambria Math" panose="02040503050406030204" pitchFamily="18" charset="0"/>
                                      <a:ea typeface="Cambria Math" panose="02040503050406030204" pitchFamily="18" charset="0"/>
                                    </a:rPr>
                                    <m:t>𝜎</m:t>
                                  </m:r>
                                </m:e>
                                <m:sub>
                                  <m:r>
                                    <a:rPr lang="en-US" altLang="zh-CN" b="0" i="1" smtClean="0">
                                      <a:latin typeface="Cambria Math" panose="02040503050406030204" pitchFamily="18" charset="0"/>
                                      <a:ea typeface="Cambria Math" panose="02040503050406030204" pitchFamily="18" charset="0"/>
                                    </a:rPr>
                                    <m:t>0</m:t>
                                  </m:r>
                                </m:sub>
                              </m:sSub>
                            </m:den>
                          </m:f>
                        </m:e>
                      </m:d>
                    </m:oMath>
                  </m:oMathPara>
                </a14:m>
                <a:endParaRPr lang="en-US" altLang="zh-CN" dirty="0"/>
              </a:p>
              <a:p>
                <a:pPr>
                  <a:lnSpc>
                    <a:spcPct val="150000"/>
                  </a:lnSpc>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𝐹</m:t>
                      </m:r>
                      <m:r>
                        <a:rPr lang="en-US" altLang="zh-CN" b="0" i="1" smtClean="0">
                          <a:latin typeface="Cambria Math" panose="02040503050406030204" pitchFamily="18" charset="0"/>
                        </a:rPr>
                        <m:t>𝑁</m:t>
                      </m:r>
                      <m:r>
                        <a:rPr lang="en-US" altLang="zh-CN" i="1">
                          <a:latin typeface="Cambria Math" panose="02040503050406030204" pitchFamily="18" charset="0"/>
                        </a:rPr>
                        <m:t>𝑅</m:t>
                      </m:r>
                      <m:d>
                        <m:dPr>
                          <m:ctrlPr>
                            <a:rPr lang="en-US" altLang="zh-CN" i="1">
                              <a:latin typeface="Cambria Math" panose="02040503050406030204" pitchFamily="18" charset="0"/>
                            </a:rPr>
                          </m:ctrlPr>
                        </m:dPr>
                        <m:e>
                          <m:r>
                            <a:rPr lang="zh-CN" altLang="en-US" i="1">
                              <a:latin typeface="Cambria Math" panose="02040503050406030204" pitchFamily="18" charset="0"/>
                            </a:rPr>
                            <m:t>𝛾</m:t>
                          </m:r>
                        </m:e>
                      </m:d>
                      <m:r>
                        <a:rPr lang="en-US" altLang="zh-CN" i="1">
                          <a:latin typeface="Cambria Math" panose="02040503050406030204" pitchFamily="18" charset="0"/>
                        </a:rPr>
                        <m:t>=</m:t>
                      </m:r>
                      <m:r>
                        <m:rPr>
                          <m:sty m:val="p"/>
                        </m:rPr>
                        <a:rPr lang="el-GR" altLang="zh-CN" i="1">
                          <a:latin typeface="Cambria Math" panose="02040503050406030204" pitchFamily="18" charset="0"/>
                          <a:ea typeface="Cambria Math" panose="02040503050406030204" pitchFamily="18" charset="0"/>
                        </a:rPr>
                        <m:t>Φ</m:t>
                      </m:r>
                      <m:d>
                        <m:dPr>
                          <m:ctrlPr>
                            <a:rPr lang="el-GR" altLang="zh-CN" i="1">
                              <a:latin typeface="Cambria Math" panose="02040503050406030204" pitchFamily="18" charset="0"/>
                              <a:ea typeface="Cambria Math" panose="02040503050406030204" pitchFamily="18" charset="0"/>
                            </a:rPr>
                          </m:ctrlPr>
                        </m:dPr>
                        <m:e>
                          <m:f>
                            <m:fPr>
                              <m:ctrlPr>
                                <a:rPr lang="el-GR" altLang="zh-CN" i="1">
                                  <a:latin typeface="Cambria Math" panose="02040503050406030204" pitchFamily="18" charset="0"/>
                                  <a:ea typeface="Cambria Math" panose="02040503050406030204" pitchFamily="18" charset="0"/>
                                </a:rPr>
                              </m:ctrlPr>
                            </m:fPr>
                            <m:num>
                              <m:r>
                                <a:rPr lang="zh-CN" altLang="el-GR" i="1">
                                  <a:latin typeface="Cambria Math" panose="02040503050406030204" pitchFamily="18" charset="0"/>
                                  <a:ea typeface="Cambria Math" panose="02040503050406030204" pitchFamily="18" charset="0"/>
                                </a:rPr>
                                <m:t>𝛾</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𝜇</m:t>
                                  </m:r>
                                </m:e>
                                <m:sub>
                                  <m:r>
                                    <a:rPr lang="en-US" altLang="zh-CN" b="0" i="1" smtClean="0">
                                      <a:latin typeface="Cambria Math" panose="02040503050406030204" pitchFamily="18" charset="0"/>
                                      <a:ea typeface="Cambria Math" panose="02040503050406030204" pitchFamily="18" charset="0"/>
                                    </a:rPr>
                                    <m:t>1</m:t>
                                  </m:r>
                                </m:sub>
                              </m:sSub>
                            </m:num>
                            <m:den>
                              <m:sSub>
                                <m:sSubPr>
                                  <m:ctrlPr>
                                    <a:rPr lang="el-GR" altLang="zh-CN" i="1">
                                      <a:latin typeface="Cambria Math" panose="02040503050406030204" pitchFamily="18" charset="0"/>
                                      <a:ea typeface="Cambria Math" panose="02040503050406030204" pitchFamily="18" charset="0"/>
                                    </a:rPr>
                                  </m:ctrlPr>
                                </m:sSubPr>
                                <m:e>
                                  <m:r>
                                    <a:rPr lang="zh-CN" altLang="el-GR" i="1">
                                      <a:latin typeface="Cambria Math" panose="02040503050406030204" pitchFamily="18" charset="0"/>
                                      <a:ea typeface="Cambria Math" panose="02040503050406030204" pitchFamily="18" charset="0"/>
                                    </a:rPr>
                                    <m:t>𝜎</m:t>
                                  </m:r>
                                </m:e>
                                <m:sub>
                                  <m:r>
                                    <a:rPr lang="en-US" altLang="zh-CN" b="0" i="1" smtClean="0">
                                      <a:latin typeface="Cambria Math" panose="02040503050406030204" pitchFamily="18" charset="0"/>
                                      <a:ea typeface="Cambria Math" panose="02040503050406030204" pitchFamily="18" charset="0"/>
                                    </a:rPr>
                                    <m:t>1</m:t>
                                  </m:r>
                                </m:sub>
                              </m:sSub>
                            </m:den>
                          </m:f>
                        </m:e>
                      </m:d>
                    </m:oMath>
                  </m:oMathPara>
                </a14:m>
                <a:endParaRPr lang="en-US" altLang="zh-CN" dirty="0"/>
              </a:p>
              <a:p>
                <a:pPr>
                  <a:lnSpc>
                    <a:spcPct val="150000"/>
                  </a:lnSpc>
                </a:pPr>
                <a:endParaRPr lang="zh-CN" altLang="en-US" dirty="0"/>
              </a:p>
            </p:txBody>
          </p:sp>
        </mc:Choice>
        <mc:Fallback xmlns="">
          <p:sp>
            <p:nvSpPr>
              <p:cNvPr id="4" name="文本框 3">
                <a:extLst>
                  <a:ext uri="{FF2B5EF4-FFF2-40B4-BE49-F238E27FC236}">
                    <a16:creationId xmlns:a16="http://schemas.microsoft.com/office/drawing/2014/main" id="{1308BA2B-51E5-4A83-A192-0DB7D9450897}"/>
                  </a:ext>
                </a:extLst>
              </p:cNvPr>
              <p:cNvSpPr txBox="1">
                <a:spLocks noRot="1" noChangeAspect="1" noMove="1" noResize="1" noEditPoints="1" noAdjustHandles="1" noChangeArrowheads="1" noChangeShapeType="1" noTextEdit="1"/>
              </p:cNvSpPr>
              <p:nvPr/>
            </p:nvSpPr>
            <p:spPr>
              <a:xfrm>
                <a:off x="73026" y="1096310"/>
                <a:ext cx="3372607" cy="2332690"/>
              </a:xfrm>
              <a:prstGeom prst="rect">
                <a:avLst/>
              </a:prstGeom>
              <a:blipFill>
                <a:blip r:embed="rId3"/>
                <a:stretch>
                  <a:fillRect/>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72BB922C-E681-4276-853F-D63D282C1841}"/>
              </a:ext>
            </a:extLst>
          </p:cNvPr>
          <p:cNvPicPr>
            <a:picLocks noChangeAspect="1"/>
          </p:cNvPicPr>
          <p:nvPr/>
        </p:nvPicPr>
        <p:blipFill>
          <a:blip r:embed="rId4"/>
          <a:stretch>
            <a:fillRect/>
          </a:stretch>
        </p:blipFill>
        <p:spPr>
          <a:xfrm>
            <a:off x="-5086886" y="758399"/>
            <a:ext cx="4897143" cy="1680000"/>
          </a:xfrm>
          <a:prstGeom prst="rect">
            <a:avLst/>
          </a:prstGeom>
        </p:spPr>
      </p:pic>
      <p:pic>
        <p:nvPicPr>
          <p:cNvPr id="12" name="图片 11">
            <a:extLst>
              <a:ext uri="{FF2B5EF4-FFF2-40B4-BE49-F238E27FC236}">
                <a16:creationId xmlns:a16="http://schemas.microsoft.com/office/drawing/2014/main" id="{C4387496-9BF9-4527-9B6E-149CBCA67FF2}"/>
              </a:ext>
            </a:extLst>
          </p:cNvPr>
          <p:cNvPicPr>
            <a:picLocks noChangeAspect="1"/>
          </p:cNvPicPr>
          <p:nvPr/>
        </p:nvPicPr>
        <p:blipFill rotWithShape="1">
          <a:blip r:embed="rId5"/>
          <a:srcRect b="6442"/>
          <a:stretch/>
        </p:blipFill>
        <p:spPr>
          <a:xfrm>
            <a:off x="-5029200" y="2438400"/>
            <a:ext cx="4285714" cy="4111200"/>
          </a:xfrm>
          <a:prstGeom prst="rect">
            <a:avLst/>
          </a:prstGeom>
        </p:spPr>
      </p:pic>
      <p:pic>
        <p:nvPicPr>
          <p:cNvPr id="14" name="图片 13">
            <a:extLst>
              <a:ext uri="{FF2B5EF4-FFF2-40B4-BE49-F238E27FC236}">
                <a16:creationId xmlns:a16="http://schemas.microsoft.com/office/drawing/2014/main" id="{07435D1E-9542-48E4-A416-0C48E23822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6213" y="2970531"/>
            <a:ext cx="6251574" cy="3750944"/>
          </a:xfrm>
          <a:prstGeom prst="rect">
            <a:avLst/>
          </a:prstGeom>
        </p:spPr>
      </p:pic>
      <p:sp>
        <p:nvSpPr>
          <p:cNvPr id="17" name="文本框 16">
            <a:extLst>
              <a:ext uri="{FF2B5EF4-FFF2-40B4-BE49-F238E27FC236}">
                <a16:creationId xmlns:a16="http://schemas.microsoft.com/office/drawing/2014/main" id="{94DB8766-D0FE-444B-BD5A-1C3FB5916359}"/>
              </a:ext>
            </a:extLst>
          </p:cNvPr>
          <p:cNvSpPr txBox="1"/>
          <p:nvPr/>
        </p:nvSpPr>
        <p:spPr>
          <a:xfrm>
            <a:off x="4192115" y="1333834"/>
            <a:ext cx="4323235" cy="17121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扩展了待拟合的</a:t>
            </a:r>
            <a:r>
              <a:rPr lang="en-US" altLang="zh-CN" dirty="0"/>
              <a:t>SNR</a:t>
            </a:r>
            <a:r>
              <a:rPr lang="zh-CN" altLang="en-US" dirty="0"/>
              <a:t>范围</a:t>
            </a:r>
            <a:endParaRPr lang="en-US" altLang="zh-CN" dirty="0"/>
          </a:p>
          <a:p>
            <a:pPr marL="285750" indent="-285750">
              <a:lnSpc>
                <a:spcPct val="150000"/>
              </a:lnSpc>
              <a:buFont typeface="Arial" panose="020B0604020202020204" pitchFamily="34" charset="0"/>
              <a:buChar char="•"/>
            </a:pPr>
            <a:r>
              <a:rPr lang="zh-CN" altLang="en-US" dirty="0"/>
              <a:t>选择了更合适的数据，单一模板，出现</a:t>
            </a:r>
            <a:r>
              <a:rPr lang="en-US" altLang="zh-CN" dirty="0"/>
              <a:t>FNR</a:t>
            </a:r>
            <a:r>
              <a:rPr lang="zh-CN" altLang="en-US" dirty="0"/>
              <a:t>和</a:t>
            </a:r>
            <a:r>
              <a:rPr lang="en-US" altLang="zh-CN" dirty="0"/>
              <a:t>FPR</a:t>
            </a:r>
            <a:r>
              <a:rPr lang="zh-CN" altLang="en-US" dirty="0"/>
              <a:t>单纯是噪声的结果</a:t>
            </a:r>
            <a:endParaRPr lang="en-US" altLang="zh-CN" dirty="0"/>
          </a:p>
          <a:p>
            <a:pPr>
              <a:lnSpc>
                <a:spcPct val="150000"/>
              </a:lnSpc>
            </a:pPr>
            <a:r>
              <a:rPr lang="zh-CN" altLang="en-US" b="1" dirty="0">
                <a:solidFill>
                  <a:srgbClr val="FF0000"/>
                </a:solidFill>
              </a:rPr>
              <a:t>拟合效果更优</a:t>
            </a:r>
            <a:endParaRPr lang="en-US" altLang="zh-CN" b="1" dirty="0">
              <a:solidFill>
                <a:srgbClr val="FF0000"/>
              </a:solidFill>
            </a:endParaRPr>
          </a:p>
        </p:txBody>
      </p:sp>
      <p:pic>
        <p:nvPicPr>
          <p:cNvPr id="18" name="图片 17">
            <a:extLst>
              <a:ext uri="{FF2B5EF4-FFF2-40B4-BE49-F238E27FC236}">
                <a16:creationId xmlns:a16="http://schemas.microsoft.com/office/drawing/2014/main" id="{0366D844-7D83-4693-A575-87940774C9F6}"/>
              </a:ext>
            </a:extLst>
          </p:cNvPr>
          <p:cNvPicPr>
            <a:picLocks noChangeAspect="1"/>
          </p:cNvPicPr>
          <p:nvPr/>
        </p:nvPicPr>
        <p:blipFill rotWithShape="1">
          <a:blip r:embed="rId7">
            <a:extLst>
              <a:ext uri="{28A0092B-C50C-407E-A947-70E740481C1C}">
                <a14:useLocalDpi xmlns:a14="http://schemas.microsoft.com/office/drawing/2010/main" val="0"/>
              </a:ext>
            </a:extLst>
          </a:blip>
          <a:srcRect l="21612" t="6388" r="22888" b="3612"/>
          <a:stretch/>
        </p:blipFill>
        <p:spPr>
          <a:xfrm>
            <a:off x="10210800" y="2670527"/>
            <a:ext cx="2819400" cy="2743200"/>
          </a:xfrm>
          <a:prstGeom prst="rect">
            <a:avLst/>
          </a:prstGeom>
        </p:spPr>
      </p:pic>
    </p:spTree>
    <p:extLst>
      <p:ext uri="{BB962C8B-B14F-4D97-AF65-F5344CB8AC3E}">
        <p14:creationId xmlns:p14="http://schemas.microsoft.com/office/powerpoint/2010/main" val="2616292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2C146E1-9AEB-435C-995D-5ACDBB93A1E4}"/>
              </a:ext>
            </a:extLst>
          </p:cNvPr>
          <p:cNvSpPr>
            <a:spLocks noGrp="1"/>
          </p:cNvSpPr>
          <p:nvPr>
            <p:ph type="sldNum" sz="quarter" idx="12"/>
          </p:nvPr>
        </p:nvSpPr>
        <p:spPr/>
        <p:txBody>
          <a:bodyPr/>
          <a:lstStyle/>
          <a:p>
            <a:pPr>
              <a:defRPr/>
            </a:pPr>
            <a:fld id="{C58DEF2B-8039-4C1E-A573-46AE1706B516}" type="slidenum">
              <a:rPr lang="en-US" altLang="zh-CN" smtClean="0"/>
              <a:pPr>
                <a:defRPr/>
              </a:pPr>
              <a:t>6</a:t>
            </a:fld>
            <a:endParaRPr lang="en-US" altLang="zh-CN" dirty="0"/>
          </a:p>
        </p:txBody>
      </p:sp>
      <p:sp>
        <p:nvSpPr>
          <p:cNvPr id="3" name="文本占位符 2">
            <a:extLst>
              <a:ext uri="{FF2B5EF4-FFF2-40B4-BE49-F238E27FC236}">
                <a16:creationId xmlns:a16="http://schemas.microsoft.com/office/drawing/2014/main" id="{2514FC9A-7058-456D-B9E0-3E78923164FA}"/>
              </a:ext>
            </a:extLst>
          </p:cNvPr>
          <p:cNvSpPr>
            <a:spLocks noGrp="1"/>
          </p:cNvSpPr>
          <p:nvPr>
            <p:ph type="body" sz="quarter" idx="13"/>
          </p:nvPr>
        </p:nvSpPr>
        <p:spPr/>
        <p:txBody>
          <a:bodyPr/>
          <a:lstStyle/>
          <a:p>
            <a:r>
              <a:rPr lang="zh-CN" altLang="en-US" dirty="0"/>
              <a:t>结果</a:t>
            </a:r>
          </a:p>
        </p:txBody>
      </p:sp>
      <p:graphicFrame>
        <p:nvGraphicFramePr>
          <p:cNvPr id="5" name="表格 5">
            <a:extLst>
              <a:ext uri="{FF2B5EF4-FFF2-40B4-BE49-F238E27FC236}">
                <a16:creationId xmlns:a16="http://schemas.microsoft.com/office/drawing/2014/main" id="{1CFB4E73-2BE2-4592-AB8B-BC7664C55D7C}"/>
              </a:ext>
            </a:extLst>
          </p:cNvPr>
          <p:cNvGraphicFramePr>
            <a:graphicFrameLocks noGrp="1"/>
          </p:cNvGraphicFramePr>
          <p:nvPr>
            <p:extLst>
              <p:ext uri="{D42A27DB-BD31-4B8C-83A1-F6EECF244321}">
                <p14:modId xmlns:p14="http://schemas.microsoft.com/office/powerpoint/2010/main" val="925047409"/>
              </p:ext>
            </p:extLst>
          </p:nvPr>
        </p:nvGraphicFramePr>
        <p:xfrm>
          <a:off x="533400" y="2133600"/>
          <a:ext cx="7848600" cy="2514600"/>
        </p:xfrm>
        <a:graphic>
          <a:graphicData uri="http://schemas.openxmlformats.org/drawingml/2006/table">
            <a:tbl>
              <a:tblPr firstRow="1" bandRow="1">
                <a:tableStyleId>{69CF1AB2-1976-4502-BF36-3FF5EA218861}</a:tableStyleId>
              </a:tblPr>
              <a:tblGrid>
                <a:gridCol w="1962150">
                  <a:extLst>
                    <a:ext uri="{9D8B030D-6E8A-4147-A177-3AD203B41FA5}">
                      <a16:colId xmlns:a16="http://schemas.microsoft.com/office/drawing/2014/main" val="2514388927"/>
                    </a:ext>
                  </a:extLst>
                </a:gridCol>
                <a:gridCol w="1962150">
                  <a:extLst>
                    <a:ext uri="{9D8B030D-6E8A-4147-A177-3AD203B41FA5}">
                      <a16:colId xmlns:a16="http://schemas.microsoft.com/office/drawing/2014/main" val="711527903"/>
                    </a:ext>
                  </a:extLst>
                </a:gridCol>
                <a:gridCol w="1962150">
                  <a:extLst>
                    <a:ext uri="{9D8B030D-6E8A-4147-A177-3AD203B41FA5}">
                      <a16:colId xmlns:a16="http://schemas.microsoft.com/office/drawing/2014/main" val="3362001337"/>
                    </a:ext>
                  </a:extLst>
                </a:gridCol>
                <a:gridCol w="1962150">
                  <a:extLst>
                    <a:ext uri="{9D8B030D-6E8A-4147-A177-3AD203B41FA5}">
                      <a16:colId xmlns:a16="http://schemas.microsoft.com/office/drawing/2014/main" val="759655836"/>
                    </a:ext>
                  </a:extLst>
                </a:gridCol>
              </a:tblGrid>
              <a:tr h="502920">
                <a:tc rowSpan="2">
                  <a:txBody>
                    <a:bodyPr/>
                    <a:lstStyle/>
                    <a:p>
                      <a:pPr algn="ctr"/>
                      <a:r>
                        <a:rPr lang="en-US" altLang="zh-CN" dirty="0"/>
                        <a:t>Coil</a:t>
                      </a:r>
                      <a:endParaRPr lang="zh-CN" altLang="en-US" dirty="0"/>
                    </a:p>
                  </a:txBody>
                  <a:tcPr anchor="ctr">
                    <a:noFill/>
                  </a:tcPr>
                </a:tc>
                <a:tc gridSpan="3">
                  <a:txBody>
                    <a:bodyPr/>
                    <a:lstStyle/>
                    <a:p>
                      <a:pPr algn="ctr"/>
                      <a:r>
                        <a:rPr lang="zh-CN" altLang="en-US" dirty="0"/>
                        <a:t>有效接受度</a:t>
                      </a:r>
                    </a:p>
                  </a:txBody>
                  <a:tcPr anchor="ctr">
                    <a:noFill/>
                  </a:tcPr>
                </a:tc>
                <a:tc hMerge="1">
                  <a:txBody>
                    <a:bodyPr/>
                    <a:lstStyle/>
                    <a:p>
                      <a:pPr algn="ctr"/>
                      <a:endParaRPr lang="zh-CN" altLang="en-US" dirty="0"/>
                    </a:p>
                  </a:txBody>
                  <a:tcPr anchor="ctr">
                    <a:noFill/>
                  </a:tcPr>
                </a:tc>
                <a:tc hMerge="1">
                  <a:txBody>
                    <a:bodyPr/>
                    <a:lstStyle/>
                    <a:p>
                      <a:pPr algn="ctr"/>
                      <a:endParaRPr lang="zh-CN" altLang="en-US" dirty="0"/>
                    </a:p>
                  </a:txBody>
                  <a:tcPr anchor="ctr">
                    <a:noFill/>
                  </a:tcPr>
                </a:tc>
                <a:extLst>
                  <a:ext uri="{0D108BD9-81ED-4DB2-BD59-A6C34878D82A}">
                    <a16:rowId xmlns:a16="http://schemas.microsoft.com/office/drawing/2014/main" val="1460125609"/>
                  </a:ext>
                </a:extLst>
              </a:tr>
              <a:tr h="502920">
                <a:tc vMerge="1">
                  <a:txBody>
                    <a:bodyPr/>
                    <a:lstStyle/>
                    <a:p>
                      <a:pPr algn="ctr"/>
                      <a:r>
                        <a:rPr lang="en-US" altLang="zh-CN" dirty="0"/>
                        <a:t>Coil</a:t>
                      </a:r>
                      <a:endParaRPr lang="zh-CN" altLang="en-US" dirty="0"/>
                    </a:p>
                  </a:txBody>
                  <a:tcPr anchor="ctr">
                    <a:noFill/>
                  </a:tcPr>
                </a:tc>
                <a:tc>
                  <a:txBody>
                    <a:bodyPr/>
                    <a:lstStyle/>
                    <a:p>
                      <a:pPr algn="ctr"/>
                      <a:r>
                        <a:rPr lang="en-US" altLang="zh-CN" dirty="0"/>
                        <a:t>C-Core</a:t>
                      </a:r>
                      <a:endParaRPr lang="zh-CN" altLang="en-US" dirty="0"/>
                    </a:p>
                  </a:txBody>
                  <a:tcPr anchor="ctr">
                    <a:noFill/>
                  </a:tcPr>
                </a:tc>
                <a:tc>
                  <a:txBody>
                    <a:bodyPr/>
                    <a:lstStyle/>
                    <a:p>
                      <a:pPr algn="ctr"/>
                      <a:r>
                        <a:rPr lang="en-US" altLang="zh-CN" dirty="0"/>
                        <a:t>E-Core</a:t>
                      </a:r>
                      <a:endParaRPr lang="zh-CN" altLang="en-US" dirty="0"/>
                    </a:p>
                  </a:txBody>
                  <a:tcPr anchor="ctr">
                    <a:noFill/>
                  </a:tcPr>
                </a:tc>
                <a:tc>
                  <a:txBody>
                    <a:bodyPr/>
                    <a:lstStyle/>
                    <a:p>
                      <a:pPr algn="ctr"/>
                      <a:r>
                        <a:rPr lang="en-US" altLang="zh-CN" dirty="0"/>
                        <a:t>Pot-Core</a:t>
                      </a:r>
                      <a:endParaRPr lang="zh-CN" altLang="en-US" dirty="0"/>
                    </a:p>
                  </a:txBody>
                  <a:tcPr anchor="ctr">
                    <a:noFill/>
                  </a:tcPr>
                </a:tc>
                <a:extLst>
                  <a:ext uri="{0D108BD9-81ED-4DB2-BD59-A6C34878D82A}">
                    <a16:rowId xmlns:a16="http://schemas.microsoft.com/office/drawing/2014/main" val="2325851969"/>
                  </a:ext>
                </a:extLst>
              </a:tr>
              <a:tr h="502920">
                <a:tc>
                  <a:txBody>
                    <a:bodyPr/>
                    <a:lstStyle/>
                    <a:p>
                      <a:pPr algn="ctr"/>
                      <a:r>
                        <a:rPr lang="en-US" altLang="zh-CN" dirty="0"/>
                        <a:t>V4</a:t>
                      </a:r>
                    </a:p>
                  </a:txBody>
                  <a:tcPr anchor="ctr">
                    <a:noFill/>
                  </a:tcPr>
                </a:tc>
                <a:tc>
                  <a:txBody>
                    <a:bodyPr/>
                    <a:lstStyle/>
                    <a:p>
                      <a:pPr algn="ctr"/>
                      <a:endParaRPr lang="zh-CN" altLang="en-US" dirty="0"/>
                    </a:p>
                  </a:txBody>
                  <a:tcPr anchor="ctr">
                    <a:noFill/>
                  </a:tcPr>
                </a:tc>
                <a:tc>
                  <a:txBody>
                    <a:bodyPr/>
                    <a:lstStyle/>
                    <a:p>
                      <a:pPr algn="ctr"/>
                      <a:endParaRPr lang="zh-CN" altLang="en-US"/>
                    </a:p>
                  </a:txBody>
                  <a:tcPr anchor="ctr">
                    <a:noFill/>
                  </a:tcPr>
                </a:tc>
                <a:tc>
                  <a:txBody>
                    <a:bodyPr/>
                    <a:lstStyle/>
                    <a:p>
                      <a:pPr algn="ctr"/>
                      <a:endParaRPr lang="zh-CN" altLang="en-US"/>
                    </a:p>
                  </a:txBody>
                  <a:tcPr anchor="ctr">
                    <a:noFill/>
                  </a:tcPr>
                </a:tc>
                <a:extLst>
                  <a:ext uri="{0D108BD9-81ED-4DB2-BD59-A6C34878D82A}">
                    <a16:rowId xmlns:a16="http://schemas.microsoft.com/office/drawing/2014/main" val="1614100612"/>
                  </a:ext>
                </a:extLst>
              </a:tr>
              <a:tr h="502920">
                <a:tc>
                  <a:txBody>
                    <a:bodyPr/>
                    <a:lstStyle/>
                    <a:p>
                      <a:pPr algn="ctr"/>
                      <a:r>
                        <a:rPr lang="en-US" altLang="zh-CN" dirty="0"/>
                        <a:t>Coil5</a:t>
                      </a:r>
                      <a:endParaRPr lang="zh-CN" altLang="en-US" dirty="0"/>
                    </a:p>
                  </a:txBody>
                  <a:tcPr anchor="ctr">
                    <a:noFill/>
                  </a:tcPr>
                </a:tc>
                <a:tc>
                  <a:txBody>
                    <a:bodyPr/>
                    <a:lstStyle/>
                    <a:p>
                      <a:pPr algn="ctr"/>
                      <a:endParaRPr lang="zh-CN" altLang="en-US" dirty="0"/>
                    </a:p>
                  </a:txBody>
                  <a:tcPr anchor="ctr">
                    <a:noFill/>
                  </a:tcPr>
                </a:tc>
                <a:tc>
                  <a:txBody>
                    <a:bodyPr/>
                    <a:lstStyle/>
                    <a:p>
                      <a:pPr algn="ctr"/>
                      <a:endParaRPr lang="zh-CN" altLang="en-US"/>
                    </a:p>
                  </a:txBody>
                  <a:tcPr anchor="ctr">
                    <a:noFill/>
                  </a:tcPr>
                </a:tc>
                <a:tc>
                  <a:txBody>
                    <a:bodyPr/>
                    <a:lstStyle/>
                    <a:p>
                      <a:pPr algn="ctr"/>
                      <a:endParaRPr lang="zh-CN" altLang="en-US"/>
                    </a:p>
                  </a:txBody>
                  <a:tcPr anchor="ctr">
                    <a:noFill/>
                  </a:tcPr>
                </a:tc>
                <a:extLst>
                  <a:ext uri="{0D108BD9-81ED-4DB2-BD59-A6C34878D82A}">
                    <a16:rowId xmlns:a16="http://schemas.microsoft.com/office/drawing/2014/main" val="2399462910"/>
                  </a:ext>
                </a:extLst>
              </a:tr>
              <a:tr h="502920">
                <a:tc>
                  <a:txBody>
                    <a:bodyPr/>
                    <a:lstStyle/>
                    <a:p>
                      <a:pPr algn="ctr"/>
                      <a:r>
                        <a:rPr lang="en-US" altLang="zh-CN" dirty="0"/>
                        <a:t>Coil13</a:t>
                      </a:r>
                      <a:endParaRPr lang="zh-CN" altLang="en-US" dirty="0"/>
                    </a:p>
                  </a:txBody>
                  <a:tcPr anchor="ctr">
                    <a:noFill/>
                  </a:tcPr>
                </a:tc>
                <a:tc>
                  <a:txBody>
                    <a:bodyPr/>
                    <a:lstStyle/>
                    <a:p>
                      <a:pPr algn="ctr"/>
                      <a:endParaRPr lang="zh-CN" altLang="en-US" dirty="0"/>
                    </a:p>
                  </a:txBody>
                  <a:tcPr anchor="ctr">
                    <a:noFill/>
                  </a:tcPr>
                </a:tc>
                <a:tc>
                  <a:txBody>
                    <a:bodyPr/>
                    <a:lstStyle/>
                    <a:p>
                      <a:pPr algn="ctr"/>
                      <a:endParaRPr lang="zh-CN" altLang="en-US" dirty="0"/>
                    </a:p>
                  </a:txBody>
                  <a:tcPr anchor="ctr">
                    <a:noFill/>
                  </a:tcPr>
                </a:tc>
                <a:tc>
                  <a:txBody>
                    <a:bodyPr/>
                    <a:lstStyle/>
                    <a:p>
                      <a:pPr algn="ctr"/>
                      <a:endParaRPr lang="zh-CN" altLang="en-US" dirty="0"/>
                    </a:p>
                  </a:txBody>
                  <a:tcPr anchor="ctr">
                    <a:noFill/>
                  </a:tcPr>
                </a:tc>
                <a:extLst>
                  <a:ext uri="{0D108BD9-81ED-4DB2-BD59-A6C34878D82A}">
                    <a16:rowId xmlns:a16="http://schemas.microsoft.com/office/drawing/2014/main" val="2720059692"/>
                  </a:ext>
                </a:extLst>
              </a:tr>
            </a:tbl>
          </a:graphicData>
        </a:graphic>
      </p:graphicFrame>
    </p:spTree>
    <p:extLst>
      <p:ext uri="{BB962C8B-B14F-4D97-AF65-F5344CB8AC3E}">
        <p14:creationId xmlns:p14="http://schemas.microsoft.com/office/powerpoint/2010/main" val="4062914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3166C6-D4DF-4166-9DCC-6EBEB8F85D4A}"/>
              </a:ext>
            </a:extLst>
          </p:cNvPr>
          <p:cNvSpPr>
            <a:spLocks noGrp="1"/>
          </p:cNvSpPr>
          <p:nvPr>
            <p:ph type="sldNum" sz="quarter" idx="12"/>
          </p:nvPr>
        </p:nvSpPr>
        <p:spPr/>
        <p:txBody>
          <a:bodyPr/>
          <a:lstStyle/>
          <a:p>
            <a:pPr>
              <a:defRPr/>
            </a:pPr>
            <a:fld id="{C58DEF2B-8039-4C1E-A573-46AE1706B516}" type="slidenum">
              <a:rPr lang="en-US" altLang="zh-CN" smtClean="0"/>
              <a:pPr>
                <a:defRPr/>
              </a:pPr>
              <a:t>7</a:t>
            </a:fld>
            <a:endParaRPr lang="en-US" altLang="zh-CN" dirty="0"/>
          </a:p>
        </p:txBody>
      </p:sp>
      <p:sp>
        <p:nvSpPr>
          <p:cNvPr id="3" name="文本占位符 2">
            <a:extLst>
              <a:ext uri="{FF2B5EF4-FFF2-40B4-BE49-F238E27FC236}">
                <a16:creationId xmlns:a16="http://schemas.microsoft.com/office/drawing/2014/main" id="{AE094D47-FE5A-449B-909D-77FD8505AEBA}"/>
              </a:ext>
            </a:extLst>
          </p:cNvPr>
          <p:cNvSpPr>
            <a:spLocks noGrp="1"/>
          </p:cNvSpPr>
          <p:nvPr>
            <p:ph type="body" sz="quarter" idx="13"/>
          </p:nvPr>
        </p:nvSpPr>
        <p:spPr/>
        <p:txBody>
          <a:bodyPr/>
          <a:lstStyle/>
          <a:p>
            <a:r>
              <a:rPr lang="en-US" altLang="zh-CN" dirty="0"/>
              <a:t>C</a:t>
            </a:r>
            <a:r>
              <a:rPr lang="zh-CN" altLang="en-US" dirty="0"/>
              <a:t>型磁芯优化结果</a:t>
            </a:r>
          </a:p>
        </p:txBody>
      </p:sp>
    </p:spTree>
    <p:extLst>
      <p:ext uri="{BB962C8B-B14F-4D97-AF65-F5344CB8AC3E}">
        <p14:creationId xmlns:p14="http://schemas.microsoft.com/office/powerpoint/2010/main" val="325517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3166C6-D4DF-4166-9DCC-6EBEB8F85D4A}"/>
              </a:ext>
            </a:extLst>
          </p:cNvPr>
          <p:cNvSpPr>
            <a:spLocks noGrp="1"/>
          </p:cNvSpPr>
          <p:nvPr>
            <p:ph type="sldNum" sz="quarter" idx="12"/>
          </p:nvPr>
        </p:nvSpPr>
        <p:spPr/>
        <p:txBody>
          <a:bodyPr/>
          <a:lstStyle/>
          <a:p>
            <a:pPr>
              <a:defRPr/>
            </a:pPr>
            <a:fld id="{C58DEF2B-8039-4C1E-A573-46AE1706B516}" type="slidenum">
              <a:rPr lang="en-US" altLang="zh-CN" smtClean="0"/>
              <a:pPr>
                <a:defRPr/>
              </a:pPr>
              <a:t>8</a:t>
            </a:fld>
            <a:endParaRPr lang="en-US" altLang="zh-CN" dirty="0"/>
          </a:p>
        </p:txBody>
      </p:sp>
      <p:sp>
        <p:nvSpPr>
          <p:cNvPr id="3" name="文本占位符 2">
            <a:extLst>
              <a:ext uri="{FF2B5EF4-FFF2-40B4-BE49-F238E27FC236}">
                <a16:creationId xmlns:a16="http://schemas.microsoft.com/office/drawing/2014/main" id="{AE094D47-FE5A-449B-909D-77FD8505AEBA}"/>
              </a:ext>
            </a:extLst>
          </p:cNvPr>
          <p:cNvSpPr>
            <a:spLocks noGrp="1"/>
          </p:cNvSpPr>
          <p:nvPr>
            <p:ph type="body" sz="quarter" idx="13"/>
          </p:nvPr>
        </p:nvSpPr>
        <p:spPr/>
        <p:txBody>
          <a:bodyPr/>
          <a:lstStyle/>
          <a:p>
            <a:r>
              <a:rPr lang="en-US" altLang="zh-CN" dirty="0"/>
              <a:t>E</a:t>
            </a:r>
            <a:r>
              <a:rPr lang="zh-CN" altLang="en-US" dirty="0"/>
              <a:t>型磁芯优化结果</a:t>
            </a:r>
          </a:p>
        </p:txBody>
      </p:sp>
    </p:spTree>
    <p:extLst>
      <p:ext uri="{BB962C8B-B14F-4D97-AF65-F5344CB8AC3E}">
        <p14:creationId xmlns:p14="http://schemas.microsoft.com/office/powerpoint/2010/main" val="228697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3166C6-D4DF-4166-9DCC-6EBEB8F85D4A}"/>
              </a:ext>
            </a:extLst>
          </p:cNvPr>
          <p:cNvSpPr>
            <a:spLocks noGrp="1"/>
          </p:cNvSpPr>
          <p:nvPr>
            <p:ph type="sldNum" sz="quarter" idx="12"/>
          </p:nvPr>
        </p:nvSpPr>
        <p:spPr/>
        <p:txBody>
          <a:bodyPr/>
          <a:lstStyle/>
          <a:p>
            <a:pPr>
              <a:defRPr/>
            </a:pPr>
            <a:fld id="{C58DEF2B-8039-4C1E-A573-46AE1706B516}" type="slidenum">
              <a:rPr lang="en-US" altLang="zh-CN" smtClean="0"/>
              <a:pPr>
                <a:defRPr/>
              </a:pPr>
              <a:t>9</a:t>
            </a:fld>
            <a:endParaRPr lang="en-US" altLang="zh-CN" dirty="0"/>
          </a:p>
        </p:txBody>
      </p:sp>
      <p:sp>
        <p:nvSpPr>
          <p:cNvPr id="3" name="文本占位符 2">
            <a:extLst>
              <a:ext uri="{FF2B5EF4-FFF2-40B4-BE49-F238E27FC236}">
                <a16:creationId xmlns:a16="http://schemas.microsoft.com/office/drawing/2014/main" id="{AE094D47-FE5A-449B-909D-77FD8505AEBA}"/>
              </a:ext>
            </a:extLst>
          </p:cNvPr>
          <p:cNvSpPr>
            <a:spLocks noGrp="1"/>
          </p:cNvSpPr>
          <p:nvPr>
            <p:ph type="body" sz="quarter" idx="13"/>
          </p:nvPr>
        </p:nvSpPr>
        <p:spPr/>
        <p:txBody>
          <a:bodyPr/>
          <a:lstStyle/>
          <a:p>
            <a:r>
              <a:rPr lang="en-US" altLang="zh-CN" dirty="0"/>
              <a:t>Pot</a:t>
            </a:r>
            <a:r>
              <a:rPr lang="zh-CN" altLang="en-US" dirty="0"/>
              <a:t>型磁芯优化结果</a:t>
            </a:r>
          </a:p>
        </p:txBody>
      </p:sp>
    </p:spTree>
    <p:extLst>
      <p:ext uri="{BB962C8B-B14F-4D97-AF65-F5344CB8AC3E}">
        <p14:creationId xmlns:p14="http://schemas.microsoft.com/office/powerpoint/2010/main" val="389064597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792815</TotalTime>
  <Words>1186</Words>
  <Application>Microsoft Office PowerPoint</Application>
  <PresentationFormat>全屏显示(4:3)</PresentationFormat>
  <Paragraphs>302</Paragraphs>
  <Slides>36</Slides>
  <Notes>4</Notes>
  <HiddenSlides>21</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36</vt:i4>
      </vt:variant>
    </vt:vector>
  </HeadingPairs>
  <TitlesOfParts>
    <vt:vector size="41" baseType="lpstr">
      <vt:lpstr>等线</vt:lpstr>
      <vt:lpstr>等线 Light</vt:lpstr>
      <vt:lpstr>Arial</vt:lpstr>
      <vt:lpstr>Cambria Math</vt:lpstr>
      <vt:lpstr>Office 主题​​</vt:lpstr>
      <vt:lpstr>磁芯线圈设计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多通道复用结果</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yechangqing</cp:lastModifiedBy>
  <cp:revision>9168</cp:revision>
  <cp:lastPrinted>2023-09-04T07:35:07Z</cp:lastPrinted>
  <dcterms:created xsi:type="dcterms:W3CDTF">1601-01-01T00:00:00Z</dcterms:created>
  <dcterms:modified xsi:type="dcterms:W3CDTF">2026-02-24T05:40:50Z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