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63" r:id="rId5"/>
    <p:sldId id="264" r:id="rId6"/>
    <p:sldId id="265" r:id="rId7"/>
    <p:sldId id="283" r:id="rId8"/>
    <p:sldId id="295" r:id="rId9"/>
    <p:sldId id="297" r:id="rId10"/>
    <p:sldId id="296" r:id="rId11"/>
    <p:sldId id="272" r:id="rId12"/>
    <p:sldId id="278" r:id="rId13"/>
    <p:sldId id="288" r:id="rId14"/>
    <p:sldId id="310" r:id="rId15"/>
    <p:sldId id="289" r:id="rId16"/>
    <p:sldId id="290" r:id="rId17"/>
    <p:sldId id="313" r:id="rId18"/>
    <p:sldId id="314" r:id="rId19"/>
    <p:sldId id="316" r:id="rId20"/>
    <p:sldId id="315" r:id="rId21"/>
    <p:sldId id="299" r:id="rId22"/>
    <p:sldId id="300" r:id="rId23"/>
    <p:sldId id="301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3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科学意义</a:t>
            </a:r>
            <a:r>
              <a:rPr lang="zh-CN" altLang="en-US" dirty="0"/>
              <a:t>清楚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EA1F-794F-40D5-B0B1-566A8242FE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jpeg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20.pn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2.png"/><Relationship Id="rId3" Type="http://schemas.openxmlformats.org/officeDocument/2006/relationships/tags" Target="../tags/tag74.xml"/><Relationship Id="rId2" Type="http://schemas.openxmlformats.org/officeDocument/2006/relationships/image" Target="../media/image1.jpe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1.png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tags" Target="../tags/tag84.xm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image" Target="../media/image1.jpe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image" Target="../media/image1.jpeg"/><Relationship Id="rId2" Type="http://schemas.openxmlformats.org/officeDocument/2006/relationships/tags" Target="../tags/tag87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image" Target="../media/image1.jpeg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../media/image27.png"/><Relationship Id="rId7" Type="http://schemas.openxmlformats.org/officeDocument/2006/relationships/tags" Target="../tags/tag102.xml"/><Relationship Id="rId6" Type="http://schemas.openxmlformats.org/officeDocument/2006/relationships/image" Target="../media/image26.png"/><Relationship Id="rId5" Type="http://schemas.openxmlformats.org/officeDocument/2006/relationships/tags" Target="../tags/tag101.xm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image" Target="../media/image1.jpe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05.xml"/><Relationship Id="rId12" Type="http://schemas.openxmlformats.org/officeDocument/2006/relationships/image" Target="../media/image29.png"/><Relationship Id="rId11" Type="http://schemas.openxmlformats.org/officeDocument/2006/relationships/tags" Target="../tags/tag104.xml"/><Relationship Id="rId10" Type="http://schemas.openxmlformats.org/officeDocument/2006/relationships/image" Target="../media/image28.png"/><Relationship Id="rId1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tags" Target="../tags/tag108.xm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image" Target="../media/image1.jpeg"/><Relationship Id="rId1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113.xml"/><Relationship Id="rId7" Type="http://schemas.openxmlformats.org/officeDocument/2006/relationships/image" Target="../media/image32.png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2.png"/><Relationship Id="rId3" Type="http://schemas.openxmlformats.org/officeDocument/2006/relationships/tags" Target="../tags/tag110.xml"/><Relationship Id="rId2" Type="http://schemas.openxmlformats.org/officeDocument/2006/relationships/image" Target="../media/image1.jpeg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4.png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image" Target="../media/image35.png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image" Target="../media/image1.jpe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1" Type="http://schemas.openxmlformats.org/officeDocument/2006/relationships/tags" Target="../tags/tag11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4.xml"/><Relationship Id="rId4" Type="http://schemas.openxmlformats.org/officeDocument/2006/relationships/image" Target="../media/image2.png"/><Relationship Id="rId3" Type="http://schemas.openxmlformats.org/officeDocument/2006/relationships/tags" Target="../tags/tag123.xml"/><Relationship Id="rId2" Type="http://schemas.openxmlformats.org/officeDocument/2006/relationships/image" Target="../media/image1.jpeg"/><Relationship Id="rId1" Type="http://schemas.openxmlformats.org/officeDocument/2006/relationships/tags" Target="../tags/tag12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../media/image38.png"/><Relationship Id="rId7" Type="http://schemas.openxmlformats.org/officeDocument/2006/relationships/tags" Target="../tags/tag128.xml"/><Relationship Id="rId6" Type="http://schemas.openxmlformats.org/officeDocument/2006/relationships/image" Target="../media/image37.png"/><Relationship Id="rId5" Type="http://schemas.openxmlformats.org/officeDocument/2006/relationships/tags" Target="../tags/tag127.xml"/><Relationship Id="rId4" Type="http://schemas.openxmlformats.org/officeDocument/2006/relationships/image" Target="../media/image2.png"/><Relationship Id="rId3" Type="http://schemas.openxmlformats.org/officeDocument/2006/relationships/tags" Target="../tags/tag126.xml"/><Relationship Id="rId2" Type="http://schemas.openxmlformats.org/officeDocument/2006/relationships/image" Target="../media/image1.jpeg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30.xml"/><Relationship Id="rId10" Type="http://schemas.openxmlformats.org/officeDocument/2006/relationships/image" Target="../media/image39.png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tags" Target="../tags/tag10.xml"/><Relationship Id="rId3" Type="http://schemas.openxmlformats.org/officeDocument/2006/relationships/image" Target="../media/image1.jpeg"/><Relationship Id="rId2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../media/image41.png"/><Relationship Id="rId7" Type="http://schemas.openxmlformats.org/officeDocument/2006/relationships/tags" Target="../tags/tag134.xml"/><Relationship Id="rId6" Type="http://schemas.openxmlformats.org/officeDocument/2006/relationships/image" Target="../media/image40.png"/><Relationship Id="rId5" Type="http://schemas.openxmlformats.org/officeDocument/2006/relationships/tags" Target="../tags/tag133.xml"/><Relationship Id="rId4" Type="http://schemas.openxmlformats.org/officeDocument/2006/relationships/image" Target="../media/image2.png"/><Relationship Id="rId3" Type="http://schemas.openxmlformats.org/officeDocument/2006/relationships/tags" Target="../tags/tag132.xml"/><Relationship Id="rId2" Type="http://schemas.openxmlformats.org/officeDocument/2006/relationships/image" Target="../media/image1.jpe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8.xml"/><Relationship Id="rId4" Type="http://schemas.openxmlformats.org/officeDocument/2006/relationships/image" Target="../media/image2.png"/><Relationship Id="rId3" Type="http://schemas.openxmlformats.org/officeDocument/2006/relationships/tags" Target="../tags/tag137.xml"/><Relationship Id="rId2" Type="http://schemas.openxmlformats.org/officeDocument/2006/relationships/image" Target="../media/image1.jpeg"/><Relationship Id="rId1" Type="http://schemas.openxmlformats.org/officeDocument/2006/relationships/tags" Target="../tags/tag13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3.png"/><Relationship Id="rId7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tags" Target="../tags/tag20.xml"/><Relationship Id="rId4" Type="http://schemas.openxmlformats.org/officeDocument/2006/relationships/image" Target="../media/image1.jpe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.xml"/><Relationship Id="rId13" Type="http://schemas.openxmlformats.org/officeDocument/2006/relationships/image" Target="../media/image5.png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image" Target="../media/image4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1.jpeg"/><Relationship Id="rId7" Type="http://schemas.openxmlformats.org/officeDocument/2006/relationships/tags" Target="../tags/tag30.xml"/><Relationship Id="rId6" Type="http://schemas.openxmlformats.org/officeDocument/2006/relationships/image" Target="../media/image7.pn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6.png"/><Relationship Id="rId2" Type="http://schemas.openxmlformats.org/officeDocument/2006/relationships/tags" Target="../tags/tag2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openxmlformats.org/officeDocument/2006/relationships/tags" Target="../tags/tag34.xml"/><Relationship Id="rId3" Type="http://schemas.openxmlformats.org/officeDocument/2006/relationships/image" Target="../media/image1.jpeg"/><Relationship Id="rId2" Type="http://schemas.openxmlformats.org/officeDocument/2006/relationships/tags" Target="../tags/tag33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9.png"/><Relationship Id="rId7" Type="http://schemas.openxmlformats.org/officeDocument/2006/relationships/tags" Target="../tags/tag44.xml"/><Relationship Id="rId6" Type="http://schemas.openxmlformats.org/officeDocument/2006/relationships/image" Target="../media/image8.png"/><Relationship Id="rId5" Type="http://schemas.openxmlformats.org/officeDocument/2006/relationships/tags" Target="../tags/tag43.xml"/><Relationship Id="rId4" Type="http://schemas.openxmlformats.org/officeDocument/2006/relationships/image" Target="../media/image2.png"/><Relationship Id="rId3" Type="http://schemas.openxmlformats.org/officeDocument/2006/relationships/tags" Target="../tags/tag42.xml"/><Relationship Id="rId2" Type="http://schemas.openxmlformats.org/officeDocument/2006/relationships/image" Target="../media/image1.jpeg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50.xml"/><Relationship Id="rId15" Type="http://schemas.openxmlformats.org/officeDocument/2006/relationships/image" Target="../media/image11.png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image" Target="../media/image10.png"/><Relationship Id="rId10" Type="http://schemas.openxmlformats.org/officeDocument/2006/relationships/tags" Target="../tags/tag46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13.png"/><Relationship Id="rId7" Type="http://schemas.openxmlformats.org/officeDocument/2006/relationships/tags" Target="../tags/tag54.xml"/><Relationship Id="rId6" Type="http://schemas.openxmlformats.org/officeDocument/2006/relationships/image" Target="../media/image12.png"/><Relationship Id="rId5" Type="http://schemas.openxmlformats.org/officeDocument/2006/relationships/tags" Target="../tags/tag53.xml"/><Relationship Id="rId4" Type="http://schemas.openxmlformats.org/officeDocument/2006/relationships/image" Target="../media/image2.png"/><Relationship Id="rId3" Type="http://schemas.openxmlformats.org/officeDocument/2006/relationships/tags" Target="../tags/tag52.xml"/><Relationship Id="rId2" Type="http://schemas.openxmlformats.org/officeDocument/2006/relationships/image" Target="../media/image1.jpe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tags" Target="../tags/tag59.xml"/><Relationship Id="rId13" Type="http://schemas.openxmlformats.org/officeDocument/2006/relationships/image" Target="../media/image14.png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16.png"/><Relationship Id="rId5" Type="http://schemas.openxmlformats.org/officeDocument/2006/relationships/tags" Target="../tags/tag62.xml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image" Target="../media/image1.jpe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67.xml"/><Relationship Id="rId12" Type="http://schemas.openxmlformats.org/officeDocument/2006/relationships/image" Target="../media/image18.png"/><Relationship Id="rId11" Type="http://schemas.openxmlformats.org/officeDocument/2006/relationships/tags" Target="../tags/tag66.xml"/><Relationship Id="rId10" Type="http://schemas.openxmlformats.org/officeDocument/2006/relationships/image" Target="../media/image17.png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image" Target="../media/image1.jpeg"/><Relationship Id="rId2" Type="http://schemas.openxmlformats.org/officeDocument/2006/relationships/tags" Target="../tags/tag69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-1773" y="-43773"/>
            <a:ext cx="12192000" cy="6901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-3546" y="1636676"/>
            <a:ext cx="12195546" cy="3584643"/>
          </a:xfrm>
          <a:prstGeom prst="rect">
            <a:avLst/>
          </a:prstGeom>
          <a:solidFill>
            <a:srgbClr val="0F4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1279340" y="1055448"/>
            <a:ext cx="9629775" cy="4747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noFill/>
              </a:ln>
            </a:endParaRPr>
          </a:p>
        </p:txBody>
      </p:sp>
      <p:grpSp>
        <p:nvGrpSpPr>
          <p:cNvPr id="75" name="组合 5"/>
          <p:cNvGrpSpPr/>
          <p:nvPr/>
        </p:nvGrpSpPr>
        <p:grpSpPr bwMode="auto">
          <a:xfrm rot="0">
            <a:off x="1963761" y="2647710"/>
            <a:ext cx="8309610" cy="2608140"/>
            <a:chOff x="2699240" y="838643"/>
            <a:chExt cx="8309091" cy="2608184"/>
          </a:xfrm>
        </p:grpSpPr>
        <p:sp>
          <p:nvSpPr>
            <p:cNvPr id="77" name="文本框 76"/>
            <p:cNvSpPr txBox="1"/>
            <p:nvPr/>
          </p:nvSpPr>
          <p:spPr>
            <a:xfrm>
              <a:off x="2699240" y="838643"/>
              <a:ext cx="8309091" cy="107634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 defTabSz="914400">
                <a:buClrTx/>
                <a:buSzTx/>
                <a:buFontTx/>
                <a:defRPr/>
              </a:pPr>
              <a:r>
                <a:rPr lang="en-US" altLang="zh-CN" sz="3200" kern="2000">
                  <a:uFillTx/>
                  <a:latin typeface="Arial Black" panose="020B0A04020102020204" charset="0"/>
                  <a:ea typeface="Noto Sans SC Black" panose="020B0200000000000000" charset="-122"/>
                  <a:cs typeface="Arial Black" panose="020B0A04020102020204" charset="0"/>
                  <a:sym typeface="+mn-ea"/>
                </a:rPr>
                <a:t>Cosmic Ray Electron Flux Analysis with DAMPE</a:t>
              </a:r>
              <a:endParaRPr lang="en-US" altLang="zh-CN" sz="3200" kern="2000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endParaRPr>
            </a:p>
          </p:txBody>
        </p:sp>
        <p:sp>
          <p:nvSpPr>
            <p:cNvPr id="78" name="文本框 7"/>
            <p:cNvSpPr txBox="1">
              <a:spLocks noChangeArrowheads="1"/>
            </p:cNvSpPr>
            <p:nvPr/>
          </p:nvSpPr>
          <p:spPr bwMode="auto">
            <a:xfrm>
              <a:off x="3089741" y="2309523"/>
              <a:ext cx="7192147" cy="113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</a:pPr>
              <a:r>
                <a:rPr lang="en-US" b="1" dirty="0">
                  <a:solidFill>
                    <a:schemeClr val="tx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+mn-ea"/>
                </a:rPr>
                <a:t>Wenaho Li, Xiang Li, Chuan Yue, Jingjing Zang</a:t>
              </a:r>
              <a:endParaRPr lang="en-US" b="1" dirty="0">
                <a:solidFill>
                  <a:schemeClr val="tx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+mn-ea"/>
              </a:endParaRPr>
            </a:p>
            <a:p>
              <a:pPr algn="ctr" eaLnBrk="1" hangingPunct="1">
                <a:lnSpc>
                  <a:spcPct val="200000"/>
                </a:lnSpc>
              </a:pPr>
              <a:r>
                <a:rPr lang="en-US" altLang="zh-CN" sz="1600" b="1" dirty="0">
                  <a:solidFill>
                    <a:schemeClr val="tx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+mn-ea"/>
                </a:rPr>
                <a:t>Feb. 2026 @ USTC</a:t>
              </a:r>
              <a:endParaRPr lang="en-US" altLang="zh-CN" sz="1600" b="1" dirty="0">
                <a:solidFill>
                  <a:schemeClr val="tx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+mn-ea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7945" y="1126490"/>
            <a:ext cx="1285875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3947160" y="1132840"/>
            <a:ext cx="1319530" cy="12630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NUD cut 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72260" y="5154295"/>
            <a:ext cx="8478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000"/>
              <a:t>Keep 95% efficiency of MC electron, require cut threshold &gt;= 50 ADC</a:t>
            </a:r>
            <a:endParaRPr lang="en-US" altLang="zh-CN" sz="2000"/>
          </a:p>
          <a:p>
            <a:pPr marL="285750" indent="-285750" algn="l">
              <a:lnSpc>
                <a:spcPct val="12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zh-CN" sz="2000"/>
              <a:t>To avoid the saturation effect, cut threshold should &lt;1950 ADC</a:t>
            </a:r>
            <a:endParaRPr lang="en-US" altLang="zh-CN" sz="2000"/>
          </a:p>
        </p:txBody>
      </p:sp>
      <p:pic>
        <p:nvPicPr>
          <p:cNvPr id="8" name="图片 7" descr="2026-02-07 17-22-30 的屏幕截图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1970" y="1365250"/>
            <a:ext cx="4952365" cy="345821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7762875" y="1513840"/>
            <a:ext cx="0" cy="2839720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>
            <a:off x="9584055" y="1513840"/>
            <a:ext cx="0" cy="2839720"/>
          </a:xfrm>
          <a:prstGeom prst="line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387465" y="3463925"/>
            <a:ext cx="1002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00B050"/>
                </a:solidFill>
              </a:rPr>
              <a:t>cut =50</a:t>
            </a:r>
            <a:endParaRPr lang="en-US" altLang="zh-CN" sz="1600" b="1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985760" y="3429000"/>
            <a:ext cx="1302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00B050"/>
                </a:solidFill>
              </a:rPr>
              <a:t>cut =95%</a:t>
            </a:r>
            <a:endParaRPr lang="en-US" altLang="zh-CN" sz="1600" b="1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9637395" y="3429000"/>
            <a:ext cx="1302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00B050"/>
                </a:solidFill>
              </a:rPr>
              <a:t>cut =1950</a:t>
            </a:r>
            <a:endParaRPr lang="en-US" altLang="zh-CN" sz="1600" b="1">
              <a:solidFill>
                <a:srgbClr val="00B05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2175" y="1405890"/>
            <a:ext cx="4657725" cy="332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NUD cut 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pic>
        <p:nvPicPr>
          <p:cNvPr id="17" name="图片 16" descr="2026-02-08 12-03-41 的屏幕截图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70" y="1487170"/>
            <a:ext cx="5122545" cy="4055745"/>
          </a:xfrm>
          <a:prstGeom prst="rect">
            <a:avLst/>
          </a:prstGeom>
        </p:spPr>
      </p:pic>
      <p:pic>
        <p:nvPicPr>
          <p:cNvPr id="18" name="图片 17" descr="2026-02-06 17-17-29 的屏幕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525" y="1536700"/>
            <a:ext cx="3375025" cy="2777490"/>
          </a:xfrm>
          <a:prstGeom prst="rect">
            <a:avLst/>
          </a:prstGeom>
        </p:spPr>
      </p:pic>
      <p:pic>
        <p:nvPicPr>
          <p:cNvPr id="19" name="图片 18" descr="2026-02-06 17-19-21 的屏幕截图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8825" y="1546860"/>
            <a:ext cx="3411220" cy="2767330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5440045" y="4561840"/>
            <a:ext cx="59778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NUD cut: keep 95% efficiency of MC electron, require cut threshold &gt;= 50 ADC </a:t>
            </a:r>
            <a:endParaRPr 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 avoid the saturation effect, cut threshold should &lt;1950 ADC</a:t>
            </a:r>
            <a:endParaRPr 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 noProof="1">
                <a:solidFill>
                  <a:schemeClr val="tx1"/>
                </a:solidFill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Catalog</a:t>
            </a:r>
            <a:endParaRPr lang="en-US" altLang="zh-CN" sz="3200" kern="2000" noProof="1">
              <a:solidFill>
                <a:schemeClr val="tx1"/>
              </a:solidFill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grpSp>
        <p:nvGrpSpPr>
          <p:cNvPr id="7" name="组合 6"/>
          <p:cNvGrpSpPr/>
          <p:nvPr/>
        </p:nvGrpSpPr>
        <p:grpSpPr>
          <a:xfrm rot="0">
            <a:off x="2317750" y="2165985"/>
            <a:ext cx="7015480" cy="2481578"/>
            <a:chOff x="2609119" y="1638068"/>
            <a:chExt cx="4793035" cy="3255593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609119" y="1638068"/>
              <a:ext cx="526516" cy="6848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四岁半简体" panose="02010600010101010101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3463742" y="1659850"/>
              <a:ext cx="3599949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and motivation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2609119" y="2523963"/>
              <a:ext cx="526516" cy="6848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四岁半简体" panose="0201060001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3463486" y="2545272"/>
              <a:ext cx="3938668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Preselection and NUD cut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3461538" y="3404021"/>
              <a:ext cx="3579382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PID and flux estimate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3461538" y="4289693"/>
              <a:ext cx="3527230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Summary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Flux measurements from </a:t>
            </a: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ζ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7120" y="1434465"/>
            <a:ext cx="9003665" cy="3945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5360" y="5483225"/>
            <a:ext cx="958151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Electron spectrum from 200 GeV to 20 TeV. On orbit data from 2016.01 - 2025.11</a:t>
            </a:r>
            <a:endParaRPr lang="en-US" alt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61685" y="1417320"/>
            <a:ext cx="4932680" cy="3749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6650" y="1460500"/>
            <a:ext cx="4829810" cy="3663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75095" y="1739900"/>
            <a:ext cx="2076450" cy="1071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694805" y="2126615"/>
            <a:ext cx="1433830" cy="68516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Acceptance and bkg (ζ)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3235" y="3084195"/>
            <a:ext cx="13601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zeta efficiency 95%</a:t>
            </a:r>
            <a:endParaRPr lang="en-US" altLang="zh-CN" sz="2000" b="1"/>
          </a:p>
        </p:txBody>
      </p:sp>
      <p:sp>
        <p:nvSpPr>
          <p:cNvPr id="13" name="文本框 12"/>
          <p:cNvSpPr txBox="1"/>
          <p:nvPr/>
        </p:nvSpPr>
        <p:spPr>
          <a:xfrm>
            <a:off x="1922145" y="52216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PID efficiency ~ 95%, but zeta cut &lt; 15</a:t>
            </a:r>
            <a:endParaRPr lang="en-US" alt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BGK fraction supressed by NUD </a:t>
            </a:r>
            <a:endParaRPr lang="en-US" alt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Systematic Uncertainty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pic>
        <p:nvPicPr>
          <p:cNvPr id="10" name="图片 9" descr="2026-02-04 16-04-46 的屏幕截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160" y="1462405"/>
            <a:ext cx="4417060" cy="3209290"/>
          </a:xfrm>
          <a:prstGeom prst="rect">
            <a:avLst/>
          </a:prstGeom>
        </p:spPr>
      </p:pic>
      <p:pic>
        <p:nvPicPr>
          <p:cNvPr id="11" name="图片 10" descr="2026-02-08 14-09-47 的屏幕截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305" y="1462405"/>
            <a:ext cx="4301490" cy="32092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31390" y="4671695"/>
            <a:ext cx="87052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DNN model roughly similar as David et. al.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Modified hyper-parameters such as train epochs and dropout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Input marameters: RMS, Eratio, θ，Φ，ζ.(regard 5 MeV as noise)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Energy-related corrections on RMS parameters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  <a:sym typeface="+mn-ea"/>
              </a:rPr>
              <a:t>Flux measurements from ML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pic>
        <p:nvPicPr>
          <p:cNvPr id="8" name="图片 7" descr="2026-02-07 23-54-45 的屏幕截图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6791"/>
          <a:stretch>
            <a:fillRect/>
          </a:stretch>
        </p:blipFill>
        <p:spPr>
          <a:xfrm>
            <a:off x="612775" y="3495040"/>
            <a:ext cx="2874645" cy="2094230"/>
          </a:xfrm>
          <a:prstGeom prst="rect">
            <a:avLst/>
          </a:prstGeom>
        </p:spPr>
      </p:pic>
      <p:pic>
        <p:nvPicPr>
          <p:cNvPr id="10" name="图片 9" descr="2026-02-07 23-54-23 的屏幕截图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" y="1494790"/>
            <a:ext cx="2917825" cy="210439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25450" y="5627370"/>
            <a:ext cx="605345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 b="1">
                <a:latin typeface="微软雅黑" panose="020B0503020204020204" charset="-122"/>
                <a:cs typeface="微软雅黑" panose="020B0503020204020204" charset="-122"/>
              </a:rPr>
              <a:t>Template Fit from 8 TeV to 11 TeV</a:t>
            </a:r>
            <a:endParaRPr lang="en-US" sz="1800" b="1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1525" y="1455420"/>
            <a:ext cx="8509000" cy="413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Acceptance and bkg</a:t>
            </a:r>
            <a:r>
              <a:rPr lang="zh-CN" altLang="en-US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（</a:t>
            </a: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ML</a:t>
            </a:r>
            <a:r>
              <a:rPr lang="zh-CN" altLang="en-US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）</a:t>
            </a:r>
            <a:endParaRPr lang="zh-CN" altLang="en-US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20800" y="1523365"/>
            <a:ext cx="4975225" cy="376809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185795" y="536575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PID efficiency ~ 95%, but ML cut &gt;2</a:t>
            </a:r>
            <a:endParaRPr lang="en-US" alt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BGK fraction supressed by NUD </a:t>
            </a:r>
            <a:endParaRPr lang="en-US" alt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51270" y="1593215"/>
            <a:ext cx="4933950" cy="369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Summary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6125" y="2271395"/>
            <a:ext cx="790067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Electron spectrum from 200 GeV to 20 TeV. On orbit data from 2016.01 - 2025.11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The results shows clear break of CRE spectrum around 600 GeV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Different PID methods with NUD cut is applied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</a:rPr>
              <a:t>The ML method needs further check</a:t>
            </a:r>
            <a:endParaRPr lang="en-US"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2775" y="1748155"/>
            <a:ext cx="5100320" cy="3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82005" y="1872615"/>
            <a:ext cx="5387340" cy="321373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Systematic Uncertainty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125855" y="5219065"/>
                <a:ext cx="4296410" cy="92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Wingdings" panose="05000000000000000000" charset="0"/>
                  <a:buChar char="l"/>
                </a:pPr>
                <a:r>
                  <a:rPr lang="en-US" altLang="zh-CN"/>
                  <a:t>HET systematic efficiency:</a:t>
                </a:r>
                <a:endParaRPr lang="en-US" altLang="zh-CN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= 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𝐿𝐸𝑇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𝐻𝐸𝑇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𝐻𝐸𝑇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55" y="5219065"/>
                <a:ext cx="4296410" cy="9264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393180" y="5219065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/>
              <a:t>ELayer Syatematic error estiamte: change cut value by one bin: &lt;0.5%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 noProof="1">
                <a:solidFill>
                  <a:schemeClr val="tx1"/>
                </a:solidFill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Catalog</a:t>
            </a:r>
            <a:endParaRPr lang="en-US" altLang="zh-CN" sz="3200" kern="2000" noProof="1">
              <a:solidFill>
                <a:schemeClr val="tx1"/>
              </a:solidFill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grpSp>
        <p:nvGrpSpPr>
          <p:cNvPr id="7" name="组合 6"/>
          <p:cNvGrpSpPr/>
          <p:nvPr/>
        </p:nvGrpSpPr>
        <p:grpSpPr>
          <a:xfrm rot="0">
            <a:off x="2317750" y="2165985"/>
            <a:ext cx="7015480" cy="2481578"/>
            <a:chOff x="2609119" y="1638068"/>
            <a:chExt cx="4793035" cy="3255593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609119" y="1638068"/>
              <a:ext cx="526516" cy="6848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四岁半简体" panose="02010600010101010101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3463742" y="1659850"/>
              <a:ext cx="3599949" cy="108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and motivation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2609119" y="2523963"/>
              <a:ext cx="526516" cy="6848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四岁半简体" panose="0201060001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3463486" y="2545272"/>
              <a:ext cx="3938668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Preselection and NUD cut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3461538" y="3404021"/>
              <a:ext cx="3579382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PID and flux estimate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3461538" y="4289693"/>
              <a:ext cx="3527230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Summary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3920" y="1597025"/>
            <a:ext cx="5088890" cy="3542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29655" y="1597025"/>
            <a:ext cx="5096510" cy="354139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Systematic Uncertainty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3685" y="5584190"/>
            <a:ext cx="8359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/>
              <a:t>Systematic uncertainty from fiducial cuts (left) and  Ecog (right),  &lt;1% each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Systematic Uncertainty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Motivation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922145" y="4908550"/>
            <a:ext cx="9272270" cy="1170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Cosmic ray electrons suffers strong energy loss during propogation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CRE spectrum: nearby kpc TeV sources, DM search, solar modulation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/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2315" y="1326515"/>
            <a:ext cx="4451985" cy="3486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18055" y="3608070"/>
            <a:ext cx="1375410" cy="44005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307070" y="4671695"/>
            <a:ext cx="3470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KOBAYASHI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al., ApJ, 2004</a:t>
            </a:r>
            <a:endParaRPr lang="en-US" altLang="zh-CN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170" y="1194435"/>
            <a:ext cx="6525260" cy="357314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3232150" y="4635500"/>
            <a:ext cx="3108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Qiang Yuan</a:t>
            </a: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altLang="zh-CN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3200" kern="2000" noProof="1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Measurements on CRE spectrum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461" b="357"/>
          <a:stretch>
            <a:fillRect/>
          </a:stretch>
        </p:blipFill>
        <p:spPr>
          <a:xfrm>
            <a:off x="1043940" y="1468755"/>
            <a:ext cx="5060315" cy="324040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222375" y="4791710"/>
            <a:ext cx="59778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Ground based and spaced experiments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Energy resolution: 1.5%@800 GeV, wide energy range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265" y="1165860"/>
            <a:ext cx="3809365" cy="50177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09190" y="1647190"/>
            <a:ext cx="37865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Lett. 131, 191001</a:t>
            </a:r>
            <a:endParaRPr lang="zh-CN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98105" y="5500370"/>
            <a:ext cx="3774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Phys.Rev.Lett. 133 </a:t>
            </a:r>
            <a:r>
              <a:rPr lang="en-US" altLang="zh-CN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221001</a:t>
            </a:r>
            <a:endParaRPr lang="zh-CN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 noProof="1">
                <a:solidFill>
                  <a:schemeClr val="tx1"/>
                </a:solidFill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</a:rPr>
              <a:t>Catalog</a:t>
            </a:r>
            <a:endParaRPr lang="en-US" altLang="zh-CN" sz="3200" kern="2000" noProof="1">
              <a:solidFill>
                <a:schemeClr val="tx1"/>
              </a:solidFill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grpSp>
        <p:nvGrpSpPr>
          <p:cNvPr id="7" name="组合 6"/>
          <p:cNvGrpSpPr/>
          <p:nvPr/>
        </p:nvGrpSpPr>
        <p:grpSpPr>
          <a:xfrm rot="0">
            <a:off x="2317750" y="2165985"/>
            <a:ext cx="7684135" cy="3321683"/>
            <a:chOff x="2609119" y="1638068"/>
            <a:chExt cx="5249866" cy="435773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609119" y="1638068"/>
              <a:ext cx="526516" cy="6848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四岁半简体" panose="02010600010101010101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3463742" y="1659850"/>
              <a:ext cx="3599949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Background and motivation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2609119" y="2523963"/>
              <a:ext cx="526516" cy="6848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四岁半简体" panose="0201060001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3463345" y="2545270"/>
              <a:ext cx="4395640" cy="169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Calibration and selections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charset="0"/>
              </a:pP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a.Energ</a:t>
              </a:r>
              <a:r>
                <a:rPr lang="en-US" altLang="zh-CN" sz="1800" dirty="0">
                  <a:latin typeface="微软雅黑" panose="020B0503020204020204" charset="-122"/>
                  <a:ea typeface="微软雅黑" panose="020B0503020204020204" charset="-122"/>
                </a:rPr>
                <a:t>y calibration using Helium MIPs</a:t>
              </a:r>
              <a:endParaRPr lang="en-US" altLang="zh-CN" sz="18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charset="0"/>
              </a:pPr>
              <a:r>
                <a:rPr lang="en-US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b.Selection cuts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3510996" y="4638615"/>
              <a:ext cx="3579382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Flux estimate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3484098" y="5391830"/>
              <a:ext cx="3527230" cy="60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342900" indent="-342900">
                <a:buFont typeface="Wingdings" panose="05000000000000000000" charset="0"/>
                <a:buChar char="l"/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Summary</a:t>
              </a:r>
              <a:endPara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05455" y="5169535"/>
            <a:ext cx="5299710" cy="7581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210" y="1783715"/>
            <a:ext cx="4164330" cy="3147060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3005455" y="1819910"/>
            <a:ext cx="2487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Eloss of charged particles</a:t>
            </a:r>
            <a:endParaRPr lang="en-US" altLang="zh-CN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82610" y="1792605"/>
            <a:ext cx="2973705" cy="228536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797290" y="4051300"/>
            <a:ext cx="2083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Electromagnetic shower</a:t>
            </a:r>
            <a:endParaRPr lang="en-US" altLang="zh-CN" b="1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5930265" y="4041775"/>
            <a:ext cx="192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Helium MIPs</a:t>
            </a:r>
            <a:endParaRPr lang="en-US" b="1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2025-05-20 12-50-15 的屏幕截图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52726" t="7468"/>
          <a:stretch>
            <a:fillRect/>
          </a:stretch>
        </p:blipFill>
        <p:spPr>
          <a:xfrm>
            <a:off x="5376545" y="1892935"/>
            <a:ext cx="2807970" cy="201422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2049145" y="782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  <a:sym typeface="+mn-ea"/>
              </a:rPr>
              <a:t>Energy calibration: Helium MIPs</a:t>
            </a:r>
            <a:endParaRPr lang="en-US" altLang="zh-CN" sz="3200" kern="2000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" y="1563370"/>
            <a:ext cx="3112770" cy="2395220"/>
          </a:xfrm>
          <a:prstGeom prst="rect">
            <a:avLst/>
          </a:prstGeom>
        </p:spPr>
      </p:pic>
      <p:pic>
        <p:nvPicPr>
          <p:cNvPr id="22" name="图片 21" descr="2023-10-19 19-59-55 的屏幕截图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52" t="3232" r="2041" b="1934"/>
          <a:stretch>
            <a:fillRect/>
          </a:stretch>
        </p:blipFill>
        <p:spPr>
          <a:xfrm>
            <a:off x="3311525" y="1586230"/>
            <a:ext cx="3242310" cy="239712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734060" y="3926840"/>
            <a:ext cx="203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Proton:primary+secondaries</a:t>
            </a:r>
            <a:endParaRPr lang="en-US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3684270" y="3958590"/>
            <a:ext cx="3301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Helium: primary</a:t>
            </a:r>
            <a:endParaRPr lang="en-US" altLang="zh-CN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2049145" y="782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  <a:sym typeface="+mn-ea"/>
              </a:rPr>
              <a:t>Energy calibration: Helium MIPs</a:t>
            </a:r>
            <a:endParaRPr lang="en-US" altLang="zh-CN" sz="3200" kern="2000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736080" y="1443990"/>
            <a:ext cx="4463415" cy="3245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41820" y="4792345"/>
            <a:ext cx="4491990" cy="1455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p"/>
            </a:pPr>
            <a:r>
              <a:rPr lang="zh-CN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SAA</a:t>
            </a:r>
            <a:r>
              <a:rPr lang="en-US" altLang="zh-CN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 excluded</a:t>
            </a:r>
            <a:r>
              <a:rPr lang="zh-CN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within N/S 20 degrees for MIPs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p"/>
            </a:pPr>
            <a:r>
              <a:rPr 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Global or STK track</a:t>
            </a:r>
            <a:endParaRPr 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p"/>
            </a:pPr>
            <a:r>
              <a:rPr lang="en-US" altLang="zh-CN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2D PSD charge</a:t>
            </a:r>
            <a:r>
              <a:rPr lang="zh-CN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: 1.8 - 2.6（</a:t>
            </a:r>
            <a:r>
              <a:rPr lang="en-US" altLang="zh-CN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5.5-6.5</a:t>
            </a:r>
            <a:r>
              <a:rPr lang="zh-CN" altLang="en-US" sz="180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8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78555" y="4268470"/>
            <a:ext cx="2875280" cy="21336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8025" y="4920615"/>
            <a:ext cx="2788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b="1"/>
              <a:t>Backtracing method for MIPs prodution, DAMPE orbit information added</a:t>
            </a:r>
            <a:endParaRPr lang="en-US" altLang="zh-CN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grpSp>
        <p:nvGrpSpPr>
          <p:cNvPr id="20" name="组合 19"/>
          <p:cNvGrpSpPr/>
          <p:nvPr/>
        </p:nvGrpSpPr>
        <p:grpSpPr>
          <a:xfrm>
            <a:off x="612775" y="1583690"/>
            <a:ext cx="5242560" cy="2588895"/>
            <a:chOff x="9789" y="5885"/>
            <a:chExt cx="7771" cy="3720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9789" y="5885"/>
              <a:ext cx="7771" cy="372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>
              <p:custDataLst>
                <p:tags r:id="rId7"/>
              </p:custDataLst>
            </p:nvPr>
          </p:nvCxnSpPr>
          <p:spPr>
            <a:xfrm>
              <a:off x="10892" y="7485"/>
              <a:ext cx="6109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798195" y="4465955"/>
            <a:ext cx="5036185" cy="1476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Erec for on-orbit data:1.01% high</a:t>
            </a:r>
            <a:endParaRPr lang="en-US" alt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Same tendency for helium and Oxygen MIPs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11215" y="1583690"/>
            <a:ext cx="5201920" cy="4455795"/>
            <a:chOff x="9289" y="2237"/>
            <a:chExt cx="9010" cy="771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t="5664"/>
            <a:stretch>
              <a:fillRect/>
            </a:stretch>
          </p:blipFill>
          <p:spPr>
            <a:xfrm>
              <a:off x="9289" y="2237"/>
              <a:ext cx="9011" cy="388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 l="3511" t="3158" r="4196"/>
            <a:stretch>
              <a:fillRect/>
            </a:stretch>
          </p:blipFill>
          <p:spPr>
            <a:xfrm>
              <a:off x="9319" y="6101"/>
              <a:ext cx="8754" cy="3854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2049145" y="782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  <a:sym typeface="+mn-ea"/>
              </a:rPr>
              <a:t>Energy calibration: Helium MIPs</a:t>
            </a:r>
            <a:endParaRPr lang="en-US" altLang="zh-CN" sz="3200" kern="2000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546" y="-43773"/>
            <a:ext cx="12195546" cy="6901773"/>
            <a:chOff x="-3546" y="-43773"/>
            <a:chExt cx="12195546" cy="6901773"/>
          </a:xfrm>
        </p:grpSpPr>
        <p:sp>
          <p:nvSpPr>
            <p:cNvPr id="4" name="矩形 3"/>
            <p:cNvSpPr/>
            <p:nvPr/>
          </p:nvSpPr>
          <p:spPr>
            <a:xfrm>
              <a:off x="-1773" y="-43773"/>
              <a:ext cx="12192000" cy="690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-3546" y="1636676"/>
              <a:ext cx="12195546" cy="3584643"/>
            </a:xfrm>
            <a:prstGeom prst="rect">
              <a:avLst/>
            </a:prstGeom>
            <a:solidFill>
              <a:srgbClr val="0F4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215" y="248055"/>
              <a:ext cx="11629569" cy="636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922145" y="655320"/>
            <a:ext cx="7602855" cy="58356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p>
            <a:pPr algn="ctr">
              <a:defRPr/>
            </a:pPr>
            <a:r>
              <a:rPr lang="en-US" altLang="zh-CN" sz="3200" kern="2000">
                <a:uFillTx/>
                <a:latin typeface="Arial Black" panose="020B0A04020102020204" charset="0"/>
                <a:ea typeface="Noto Sans SC Black" panose="020B0200000000000000" charset="-122"/>
                <a:cs typeface="Arial Black" panose="020B0A04020102020204" charset="0"/>
                <a:sym typeface="+mn-ea"/>
              </a:rPr>
              <a:t>Preselection and efficiency</a:t>
            </a:r>
            <a:endParaRPr lang="en-US" altLang="zh-CN" sz="3200" kern="2000" noProof="1">
              <a:uFillTx/>
              <a:latin typeface="Arial Black" panose="020B0A04020102020204" charset="0"/>
              <a:ea typeface="Noto Sans SC Black" panose="020B0200000000000000" charset="-122"/>
              <a:cs typeface="Arial Black" panose="020B0A04020102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E4FF07-BF60-4DE2-9E50-7BE518D1754F}" type="slidenum">
              <a:rPr lang="zh-CN" altLang="en-US" smtClean="0"/>
            </a:fld>
            <a:endParaRPr lang="zh-CN" altLang="en-US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en-US" smtClean="0"/>
            </a:fld>
            <a:endParaRPr lang="zh-CN" altLang="en-US" smtClean="0"/>
          </a:p>
        </p:txBody>
      </p:sp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2315" y="233680"/>
            <a:ext cx="1017905" cy="1017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896"/>
          <a:stretch>
            <a:fillRect/>
          </a:stretch>
        </p:blipFill>
        <p:spPr>
          <a:xfrm>
            <a:off x="285115" y="239395"/>
            <a:ext cx="1035685" cy="991235"/>
          </a:xfrm>
          <a:prstGeom prst="ellipse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08330" y="1376680"/>
            <a:ext cx="6123940" cy="510476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t" anchorCtr="0">
            <a:normAutofit fontScale="90000"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Flight Data: reconstruction from Chuan(2016.01.01-2025.11.30, &gt;200 GeV)</a:t>
            </a:r>
            <a:endParaRPr lang="en-US" sz="2000" b="1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Lt=2.40908e+08s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MC data:</a:t>
            </a:r>
            <a:r>
              <a:rPr lang="en-US" sz="2000" spc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FTFP-BERT-HP</a:t>
            </a:r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proton/electron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Ecut&amp;HET: Edep &gt; 150 GeV &amp;&amp; HET 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 region particles rejection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MIP : L1-L7 maxbar-E/Elayer not over 96% 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Ecog: L2-L5 Emaxbar not edge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Side :all layers Elayer ratio &lt;0.35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Fidu: selected Track  at L0/L12 within ±285mm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000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Charge: average charge from 2 PSD layers &lt; 1.7</a:t>
            </a:r>
            <a:endParaRPr lang="en-US" sz="2000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2026-02-04 11-27-40 的屏幕截图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3390" y="1547495"/>
            <a:ext cx="6656705" cy="3719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00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commondata" val="eyJoZGlkIjoiZjFmZWIzNDg2MmIzZjExOTIzMmViNTBmYTMwYTk0ZWY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70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1972,&quot;width&quot;:2061}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3033</Words>
  <Application>WPS 演示</Application>
  <PresentationFormat>宽屏</PresentationFormat>
  <Paragraphs>241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Arial Black</vt:lpstr>
      <vt:lpstr>Noto Sans SC Black</vt:lpstr>
      <vt:lpstr>Calibri</vt:lpstr>
      <vt:lpstr>思源黑体 Light</vt:lpstr>
      <vt:lpstr>黑体</vt:lpstr>
      <vt:lpstr>Source Han Sans K Normal</vt:lpstr>
      <vt:lpstr>方正四岁半简体</vt:lpstr>
      <vt:lpstr>Cambria Math</vt:lpstr>
      <vt:lpstr>Arial Unicode MS</vt:lpstr>
      <vt:lpstr>Yu Gothic UI Semilight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for</cp:lastModifiedBy>
  <cp:revision>169</cp:revision>
  <dcterms:created xsi:type="dcterms:W3CDTF">2019-06-19T02:08:00Z</dcterms:created>
  <dcterms:modified xsi:type="dcterms:W3CDTF">2026-02-09T20:35:14Z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52DF441CB7C543298B646EA042004026_12</vt:lpwstr>
  </property>
</Properties>
</file>