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81" r:id="rId2"/>
  </p:sldMasterIdLst>
  <p:notesMasterIdLst>
    <p:notesMasterId r:id="rId127"/>
  </p:notesMasterIdLst>
  <p:handoutMasterIdLst>
    <p:handoutMasterId r:id="rId128"/>
  </p:handoutMasterIdLst>
  <p:sldIdLst>
    <p:sldId id="2983" r:id="rId3"/>
    <p:sldId id="4335" r:id="rId4"/>
    <p:sldId id="3818" r:id="rId5"/>
    <p:sldId id="3820" r:id="rId6"/>
    <p:sldId id="4361" r:id="rId7"/>
    <p:sldId id="4362" r:id="rId8"/>
    <p:sldId id="4375" r:id="rId9"/>
    <p:sldId id="4365" r:id="rId10"/>
    <p:sldId id="4364" r:id="rId11"/>
    <p:sldId id="4366" r:id="rId12"/>
    <p:sldId id="3797" r:id="rId13"/>
    <p:sldId id="4367" r:id="rId14"/>
    <p:sldId id="4368" r:id="rId15"/>
    <p:sldId id="4369" r:id="rId16"/>
    <p:sldId id="4372" r:id="rId17"/>
    <p:sldId id="4370" r:id="rId18"/>
    <p:sldId id="4373" r:id="rId19"/>
    <p:sldId id="4371" r:id="rId20"/>
    <p:sldId id="4374" r:id="rId21"/>
    <p:sldId id="3806" r:id="rId22"/>
    <p:sldId id="4376" r:id="rId23"/>
    <p:sldId id="4377" r:id="rId24"/>
    <p:sldId id="4378" r:id="rId25"/>
    <p:sldId id="4388" r:id="rId26"/>
    <p:sldId id="4389" r:id="rId27"/>
    <p:sldId id="4390" r:id="rId28"/>
    <p:sldId id="4391" r:id="rId29"/>
    <p:sldId id="4397" r:id="rId30"/>
    <p:sldId id="4385" r:id="rId31"/>
    <p:sldId id="4386" r:id="rId32"/>
    <p:sldId id="4387" r:id="rId33"/>
    <p:sldId id="4392" r:id="rId34"/>
    <p:sldId id="4393" r:id="rId35"/>
    <p:sldId id="4394" r:id="rId36"/>
    <p:sldId id="4395" r:id="rId37"/>
    <p:sldId id="4903" r:id="rId38"/>
    <p:sldId id="4917" r:id="rId39"/>
    <p:sldId id="4918" r:id="rId40"/>
    <p:sldId id="4916" r:id="rId41"/>
    <p:sldId id="4906" r:id="rId42"/>
    <p:sldId id="4907" r:id="rId43"/>
    <p:sldId id="4908" r:id="rId44"/>
    <p:sldId id="4909" r:id="rId45"/>
    <p:sldId id="4910" r:id="rId46"/>
    <p:sldId id="4911" r:id="rId47"/>
    <p:sldId id="4912" r:id="rId48"/>
    <p:sldId id="4913" r:id="rId49"/>
    <p:sldId id="4914" r:id="rId50"/>
    <p:sldId id="4915" r:id="rId51"/>
    <p:sldId id="4342" r:id="rId52"/>
    <p:sldId id="4904" r:id="rId53"/>
    <p:sldId id="4834" r:id="rId54"/>
    <p:sldId id="4817" r:id="rId55"/>
    <p:sldId id="4836" r:id="rId56"/>
    <p:sldId id="4835" r:id="rId57"/>
    <p:sldId id="4837" r:id="rId58"/>
    <p:sldId id="4838" r:id="rId59"/>
    <p:sldId id="4839" r:id="rId60"/>
    <p:sldId id="4841" r:id="rId61"/>
    <p:sldId id="4840" r:id="rId62"/>
    <p:sldId id="4842" r:id="rId63"/>
    <p:sldId id="4843" r:id="rId64"/>
    <p:sldId id="4844" r:id="rId65"/>
    <p:sldId id="4846" r:id="rId66"/>
    <p:sldId id="4845" r:id="rId67"/>
    <p:sldId id="4847" r:id="rId68"/>
    <p:sldId id="4848" r:id="rId69"/>
    <p:sldId id="4849" r:id="rId70"/>
    <p:sldId id="4850" r:id="rId71"/>
    <p:sldId id="4851" r:id="rId72"/>
    <p:sldId id="4852" r:id="rId73"/>
    <p:sldId id="4853" r:id="rId74"/>
    <p:sldId id="4854" r:id="rId75"/>
    <p:sldId id="4855" r:id="rId76"/>
    <p:sldId id="4856" r:id="rId77"/>
    <p:sldId id="4857" r:id="rId78"/>
    <p:sldId id="4858" r:id="rId79"/>
    <p:sldId id="4859" r:id="rId80"/>
    <p:sldId id="4860" r:id="rId81"/>
    <p:sldId id="4861" r:id="rId82"/>
    <p:sldId id="4862" r:id="rId83"/>
    <p:sldId id="4863" r:id="rId84"/>
    <p:sldId id="4864" r:id="rId85"/>
    <p:sldId id="4865" r:id="rId86"/>
    <p:sldId id="4866" r:id="rId87"/>
    <p:sldId id="4867" r:id="rId88"/>
    <p:sldId id="4868" r:id="rId89"/>
    <p:sldId id="4869" r:id="rId90"/>
    <p:sldId id="4870" r:id="rId91"/>
    <p:sldId id="4871" r:id="rId92"/>
    <p:sldId id="4872" r:id="rId93"/>
    <p:sldId id="4873" r:id="rId94"/>
    <p:sldId id="4874" r:id="rId95"/>
    <p:sldId id="4875" r:id="rId96"/>
    <p:sldId id="4876" r:id="rId97"/>
    <p:sldId id="4877" r:id="rId98"/>
    <p:sldId id="4878" r:id="rId99"/>
    <p:sldId id="4879" r:id="rId100"/>
    <p:sldId id="4880" r:id="rId101"/>
    <p:sldId id="4881" r:id="rId102"/>
    <p:sldId id="4882" r:id="rId103"/>
    <p:sldId id="4883" r:id="rId104"/>
    <p:sldId id="4884" r:id="rId105"/>
    <p:sldId id="4885" r:id="rId106"/>
    <p:sldId id="4886" r:id="rId107"/>
    <p:sldId id="4887" r:id="rId108"/>
    <p:sldId id="4888" r:id="rId109"/>
    <p:sldId id="4889" r:id="rId110"/>
    <p:sldId id="4890" r:id="rId111"/>
    <p:sldId id="4891" r:id="rId112"/>
    <p:sldId id="4892" r:id="rId113"/>
    <p:sldId id="4893" r:id="rId114"/>
    <p:sldId id="4894" r:id="rId115"/>
    <p:sldId id="4895" r:id="rId116"/>
    <p:sldId id="4896" r:id="rId117"/>
    <p:sldId id="4897" r:id="rId118"/>
    <p:sldId id="4898" r:id="rId119"/>
    <p:sldId id="4899" r:id="rId120"/>
    <p:sldId id="4900" r:id="rId121"/>
    <p:sldId id="4901" r:id="rId122"/>
    <p:sldId id="4902" r:id="rId123"/>
    <p:sldId id="1091" r:id="rId124"/>
    <p:sldId id="4379" r:id="rId125"/>
    <p:sldId id="4396" r:id="rId12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04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26EE"/>
    <a:srgbClr val="E64B89"/>
    <a:srgbClr val="D14664"/>
    <a:srgbClr val="D34862"/>
    <a:srgbClr val="D1475F"/>
    <a:srgbClr val="E64E65"/>
    <a:srgbClr val="E64B5F"/>
    <a:srgbClr val="E64574"/>
    <a:srgbClr val="E64D80"/>
    <a:srgbClr val="E65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8" autoAdjust="0"/>
    <p:restoredTop sz="95167" autoAdjust="0"/>
  </p:normalViewPr>
  <p:slideViewPr>
    <p:cSldViewPr snapToGrid="0" snapToObjects="1">
      <p:cViewPr>
        <p:scale>
          <a:sx n="96" d="100"/>
          <a:sy n="96" d="100"/>
        </p:scale>
        <p:origin x="264" y="144"/>
      </p:cViewPr>
      <p:guideLst>
        <p:guide orient="horz" pos="2104"/>
        <p:guide pos="3808"/>
      </p:guideLst>
    </p:cSldViewPr>
  </p:slideViewPr>
  <p:outlineViewPr>
    <p:cViewPr>
      <p:scale>
        <a:sx n="33" d="100"/>
        <a:sy n="33" d="100"/>
      </p:scale>
      <p:origin x="0" y="-1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presProps" Target="pres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viewProps" Target="view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tableStyles" Target="tableStyle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BEA919-E56D-7A4E-95F2-3BF34209E886}" type="datetime1">
              <a:rPr lang="en-US" smtClean="0"/>
              <a:pPr>
                <a:defRPr/>
              </a:pPr>
              <a:t>2/2/26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A46B6E6-3531-F44C-B81F-98A327392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75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81531B20-24ED-ED41-82D1-2DA7ADE271E2}" type="datetime1">
              <a:rPr lang="en-US" smtClean="0"/>
              <a:pPr>
                <a:defRPr/>
              </a:pPr>
              <a:t>2/2/26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719351A-DEE9-DA4C-AF1C-EA126D6C6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34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014775" indent="-34592734"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5C901F-4047-3146-91E5-4EB0DAA3C7B2}" type="slidenum">
              <a:rPr lang="fr-FR" sz="1200"/>
              <a:pPr eaLnBrk="1" hangingPunct="1"/>
              <a:t>1</a:t>
            </a:fld>
            <a:endParaRPr lang="fr-FR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</p:spTree>
    <p:extLst>
      <p:ext uri="{BB962C8B-B14F-4D97-AF65-F5344CB8AC3E}">
        <p14:creationId xmlns:p14="http://schemas.microsoft.com/office/powerpoint/2010/main" val="1281007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DD2FC-8947-D4DB-A7E9-89B19D1BE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3C64C269-AFAC-2F31-0209-1F10DC208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9F2AF8D8-B001-3C54-877A-8A8BFC457B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2212ABC-8BC1-9DC7-069E-8AFBD7F49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10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6444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EE0AB-BD21-7D23-3120-4424CAFC2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22CBE8E0-9875-53F5-477E-E77E43323D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775AB7BE-E38B-837D-1471-1105850D50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40F35BD8-4A0B-CC2A-1D80-8016C36E1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114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9740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5AF61-0138-D92F-87AF-E039FBFC4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A99EB86-88DD-03FA-BB6C-D1846B9BA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E744A5CA-0DB0-738B-59F9-59A08E28E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DCA9127-9DDD-D5B2-F809-A2A4E52DF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115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5920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A2834-DDCD-4612-A9CD-2771D95F0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BAF36AF3-D8E4-386A-53F2-4B35428D4C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C714FBDE-C5B6-587C-7C4F-70838DCCC1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503D7CB0-3DE1-C1A2-3559-CBD73C059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117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8430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0D95B-0D10-FF85-211B-54B05A394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6C1B816A-AB8B-64BC-FF2D-560E234678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BD575944-6413-45BA-6CB9-41C623E8BA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305C63E9-015E-9386-20BE-C2DC1F3867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118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4028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A4E4C-71C5-EC6F-F051-B681814A5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DF661BFA-E9DD-C40E-D1CD-5E232ECAF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F348913A-BEE6-ADF2-8958-ADDDBBB353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843FA68C-A22E-FCA9-C97B-D4D840735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119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2587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FB57E-C5CC-9110-BDE2-0C513ADD4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8799C8BC-07E1-3B57-05B7-555F8149D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B3935EFF-8184-82C9-A89A-B20FE8AE88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8AD112B3-6D22-8EBF-F519-2B4589DA2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120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0954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122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6853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F7DA9-15A5-F6FE-1FC2-BD6FB414F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104F6158-0EC1-616F-18DF-DE6489F1E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EED821CE-DA7E-27CF-0DC7-349036480F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C7825264-2D9B-B462-D4BE-2615C4365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123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48426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2E684-8C8E-66DC-0BDC-8B60FA388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DE0DBDAC-B24C-4471-0D62-59EBCA46B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004AFACE-5DC9-B94C-D8AD-5F81C7B015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67C042AD-B2A7-F824-0BF6-3F0A811EC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124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0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11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43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8130C-2396-B983-F65E-870278C9E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C41BFA6F-2E8F-0779-D8C8-A5747B4D4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038E477E-B9BE-1C60-A2ED-B5188117FA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16B20ABC-B8DE-2F48-3ABB-CC4AD08EC5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12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71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C98B2-38C1-F547-F7C3-21EDE3C60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42904C0A-94DB-3C99-3B01-6C3375E60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5840B008-245B-8DFB-262C-0AD1CF4DF1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06EA4D0E-702E-7025-DF59-B57F07A47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13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13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1D246-4A52-0063-0EC5-D07D49A48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BE2BBAEC-2D76-5FF0-6E3D-ACF5C8A87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5CAB458F-9355-9CA4-8168-BB17E0A1B0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1BA76A1-D9FE-0747-7B5A-7FA9306D8D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14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80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52539-037D-2282-1E3E-0842C59AE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08675950-129E-CC23-6FFB-72CF8B363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A6EC870B-80DC-CB7C-7D9F-956AE1E82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38C645B-FD19-8271-9459-74D9D27C4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15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11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09377-847C-524C-385D-B1C07A619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AAC443F8-2FC9-7C11-E418-C872892B0A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6BA25D85-B468-B9E7-274E-6F2DDCB4BF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C45851A-9C2F-DADD-A75B-EF9FBACC2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16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03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853D2-70E2-C9F8-F4D3-E732732D6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273F7839-314E-4135-7785-B2025B94E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F73240AC-75BF-3CCF-0D9C-F2CC5210F4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D7470003-6A43-6748-1472-74AB043B76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17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56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4F430-A398-3D9D-4EBF-3FFB6B465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1D509386-5B47-C852-CB96-CA018A0D3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5F014C0C-FA01-C01C-DCC5-9FA0AFE867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6A8D80E-2CDD-867D-0140-E05730A4A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18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44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06EAE-B3EA-52B0-1255-AC3B0B4B5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12C16473-A65C-3034-E07D-BC3E12B48A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A4FBCC4E-BA7A-9CFE-1477-5B29339FA9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2A464EE-E6AD-6807-7AF5-FB7EBA2CB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19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0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0D91E-A200-C28F-D2FC-5A7EE8BF3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B2EE583A-90CD-8200-76C8-1EB8BD411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0FDA8041-4EDB-6AB2-4EA4-A615FE99CB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0DAE06A6-840C-5BF6-E9F3-FDDFD67AB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2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87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20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39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4780D-95D1-D874-CA29-18581B80D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4D24D85C-BDB4-F495-361A-F9BEC2C38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89064160-EEDF-C794-C831-525C963135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CD1B4843-83DC-E2FC-CA95-83B18D63E0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21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69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30328-164F-A3D2-D24F-D4992964E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F805007F-667A-20A1-EE44-027B4B228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F41B0163-EA6A-6981-5F22-4A3953570E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3EBC166E-A027-E557-6CF5-D3A4CB3753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22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72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5AAFC-5849-BB53-FDC4-3F1FDE18C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05DBB925-23B7-DACF-0649-35347CEB1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0F88E14E-48BC-13B0-BD07-5699EB21A7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B7B9F5EE-6919-63D4-F50A-AD0D29DEB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23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97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CA528-82A9-C63E-ABA9-815F5DE6B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E90C688B-702C-7A7B-3BFF-7219D1617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87DA9A45-CB01-610A-E846-FE7DA077C9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5AD58908-EF44-D4DE-95B6-08C026B5E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24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17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0E107-ECBA-C66A-9C2A-17D19E72D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0FB95E79-1BFB-1235-AD98-3D4F22543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0E900E61-AF70-7456-DE37-E807692A94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D4B9FFEE-4000-B584-F22B-A60CA72ADD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25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84B89-A30D-08DE-0F46-4F308FCC1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F50FD2CA-45D0-F64D-0C91-3606B4332C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2372E6D9-C7E0-9D24-4608-0EC6AB3547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24CD79C6-75DE-6813-E303-075397E80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26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71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8D003-B610-1368-C427-63240F4A1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95BBBA6D-7ECE-9FBB-7A4D-69C1C60108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37984526-55C2-01D6-2077-6341AEB0DE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1C14C477-5FBA-92E8-DD77-BEE5E1EB0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27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60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794AD-B612-543F-517D-42CD50D42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ECF24C50-EBFA-D9BD-EC66-6A90EACFE7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F8FF45A3-BE91-1D72-6754-23A5AFD9FC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32F4D50-8773-70E7-026F-0BCA6B1763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28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439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C1A8C-6914-7F8D-1826-2C266F95F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CACE9C0E-5EA9-C9A1-6C3F-ADE899DA9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DDC94FDE-C2C5-7008-0A8C-ECB39ACB65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B32F77A5-3063-92A1-F594-500684DBF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29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5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3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14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06D0F-E15A-D967-8209-4134FDE6C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9CE398C3-A430-4FE5-170B-73D7470D44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942BFF41-C076-DE50-73F5-37FC2A37E4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DE7DA7B6-CFF7-5FE6-0E47-62AFD2C54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30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0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DC838-0C97-E999-3F59-F236B7682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A1AD1D7C-7C81-1BEF-589C-9CED10B6A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E8C2CDA3-3CF2-6397-5E20-3C50E89E0C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83A1F9C4-078F-9F6E-8FEC-3747CDA12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31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89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D11F9-C139-F46C-6F53-5AA25AE06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A3EE371-427A-7541-9EB3-682FB2B4FA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47245962-BE6C-F19B-E568-11FDE9C2C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C72FCD08-2F26-5D97-7E6E-19821AF7D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32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678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FB4DD-BAD7-0DC0-24F2-2929F08D9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77237466-D405-90FA-97F6-6D2C4A306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92F600F6-0B11-CDD7-81DB-6CCDDDEB90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3FFD215A-D85C-ACD5-2FBF-4D85929CC7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33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338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260E3-E4B9-3A96-430C-DEC0B1370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4EBB4A03-D3FB-5DC5-FCCD-796090E30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DD9A1AA2-F0AF-F077-9452-DE65E002BC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8F49E184-2DD5-847C-FD30-AA8C27393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34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26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2DB0C-D884-6263-7AD3-3CD2E38A5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93C10B19-48E7-E81A-2441-659A5D7D85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E6AFA8D4-C9C8-DDEC-EAAE-917F27A333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5036994F-D895-5716-895B-39EC06BDB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35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040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EB7A9-4348-3D62-EEB3-8F38BE354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6F8B7B4E-B6CD-CB71-A489-90780C25D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0A88C22C-3708-515D-BEEE-1623600F3D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4E94D651-9B2F-639F-1BDB-8723E8EE1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37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585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2BCA9-B522-7638-6D8D-0CB32BA03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377E9D53-7115-E3A3-04E6-32204EEF8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561968B7-A476-D98D-1D20-69B9173E52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EAE605AD-53EE-804F-AB92-C1F71FC14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38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064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C3274-607D-A889-0C41-D6F59B0B0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DBFC5755-88EA-2394-1915-9FB9EBA6F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DBBBED1B-AB22-9743-CA2C-8E43760FC8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4CC385C3-0934-B2CA-C229-CEC476045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39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078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9DFA5-C671-E97C-FE37-123CCCFC3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E539FEFB-24A2-FEF7-E817-50ECEB019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041CDC54-EE26-0B8B-8C90-0C36FA87BA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6D4E52BA-B61F-2877-BCA4-49D2ED4BA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40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7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4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920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5A1E3-4E45-C0DE-4194-AFA5E02BC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083D4759-2CEE-5DCA-FE0F-D935338D5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ED2B7030-CF96-03B6-4090-188D6B8D23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89F36BD-CABF-6CBD-0739-4C7776832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41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251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D63B4-EF7D-26F1-077C-BA0876CF4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694557E-C221-199C-909B-FCA0080392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4E0577A1-E31C-7833-0FB6-4F18712D2A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50846EC3-CA56-A3B6-3EEC-50B4E3B76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42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98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9103C-5520-51A1-08E2-C8A98D750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49847C83-39D6-4609-9EB9-F48614A06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E08D7A44-776C-6400-5CAC-4A954E4AFC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773865B-D68C-660D-2875-8A4FBB7B39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43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163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2DA72-1C7F-7C71-AC99-4E2BE00BD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7AE16B0A-7B18-4838-67BC-4F48B31B6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A84ACD3B-D720-4551-17A0-F3996A1740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62C4E63-8E84-C118-088C-A0BCAE01F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44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767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EFBDA-C067-99B8-E0EF-B90905335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294619A-1095-C31D-F24B-B6453811B5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97BD6EA4-C787-AAC9-A9C1-12781C02C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44FEA129-7A59-B4CF-A492-9809CF8AC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45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560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12D32-F1C4-848B-B28C-1044A657E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832AF5B0-2E9E-EE54-0771-547A7E43D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805BAA2B-DAE7-8868-7B50-E60D684375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42877C56-2AEA-A700-B7D2-98C080BA1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46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530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2A6B6-E77B-C529-EEAA-66FD1F254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D88753A5-A597-EB82-55DF-2623EC05AA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956DED29-A45C-688D-EB41-DDD39DEECE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94F22B5D-0BE5-C354-E5EE-D584D5C2E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47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779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84A62-D43C-8F2A-3400-4162AA6D3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BFA5E27E-FC57-4505-A3AA-EA651A05C0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F95372B6-8296-EF16-B027-39639EE3EB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39B28732-5168-5B19-A2A5-B581C19AF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48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180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8F5EB-3B04-B701-7983-546EB67E4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F5EF87F2-BF83-57AA-2DBB-EF9EDEF2E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51D09EDD-C645-005D-50B1-B8B8C8CFB5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D7EF192-3707-76F7-CE1B-F6FF82738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49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792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E939A-DBAF-A120-BDE0-B7D18592C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1A30B3A4-134B-E8E5-FAA7-FA0774C32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DB2AA412-AD26-8DA0-ACFB-252EDEA3DB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5EB34FAC-2CCB-AACC-C50C-22587B6019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50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3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46B09-000A-8D21-5AE9-5B29F0A5E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9F67FB2C-A7D3-1E6E-8708-3F762E286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EBF484D2-3544-63C9-F1D7-804239BAFD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AD6A4D4-20EA-22F3-DF97-640EC73CE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5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076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55C37-101B-666F-B520-AF7CB0D35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D41365CD-0B35-9980-7CBA-579017A44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8C943169-E530-0718-5BA4-A57C53AE01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33CED373-1048-9E0C-7157-7D029FDC8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52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472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02B55-BAAD-D2C1-73A7-9C73E3455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B438B10D-BEF7-25F4-FD5B-213B4EB9C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52F532BD-E1CF-141C-0B19-E53A3F7F02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A64E7D1-B7F3-7F1E-E655-1610F5AEA7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53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533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0154F-8349-5452-1C0E-BAB641CA0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3F519AB3-D6CF-E771-003E-E98AEA2CC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1A3EA6E6-43F0-F1F3-A033-577CD91CC6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81D9C657-2371-00CD-34D5-FAB88996A5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54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100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D372F-9F54-9A76-57BA-0ED0A5315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77DD4421-F881-A9F3-86F2-1D430D7C0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0629E92F-DD3A-C865-E355-0201F08D4A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EB376C81-3E5F-FA61-29FC-30F32E3FB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55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870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9DE35-6D47-A4CD-0C11-687296186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2DB78519-38BE-3CA4-E7ED-50F373CF87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A9E1FCE1-8F23-F271-8723-01C9AA83AF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3741A74E-68FD-519D-6C84-15F7557FB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57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3359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D96B0-A4D8-CEB5-05C9-A21EFF7DB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2C74B435-687E-819F-77BB-383E04AB2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66270D5D-7378-5D1A-F06E-1537DD863C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C80CAE0A-226C-93B8-2974-BBE1B33C8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58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955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38153-043D-F0A2-3444-5006670E7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6D4113B3-0C6B-CB34-5F61-B67A5473F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8D085D1F-CF42-1D69-4288-82F0E2C64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86272DA8-65F7-5FC0-BDA3-A363075D90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59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320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968A9-906E-342A-3612-4EEE50980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74F69A8B-A407-5249-AC49-4AB0593E8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7A61A31D-9083-F265-6052-951183CC4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5DBADF57-058E-C3F0-2A69-515B07E31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60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298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6852D-6946-2352-C53F-DDF965195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41C0204-ECC8-8760-3FDE-5493F4CF56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73E3A5B2-73DB-14B8-DF0D-33D9F1119D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666EEF2-BF05-46E0-2328-B1CAF5EAE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62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193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020D8-AF6F-C9E0-F146-D5F4305AA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A4B6CAA4-606B-DCBC-B000-2D4EE63CB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D8C5F187-678B-88F3-0813-1A74B3C0BB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B73B251F-87C1-055A-7472-4CD88A2F5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63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68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F930E-14E3-3141-55F5-1BECA5441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75ED39C8-77DB-FF77-BD78-96E0F43DA8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E293E9A2-17F7-6348-7BCF-7B1DF18797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B0EA33C-662F-6D8F-4F4E-96C81107C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6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44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0588C-40F7-FDBD-3F53-6BE55D287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7BEAE244-20A6-3F26-3913-096C3459D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0B423C41-CAD6-3E12-6D2D-88747AA7F4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3B2CAC35-4EA6-669F-7305-3E8F1B910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64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948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7014E-6492-9DBD-046E-E8BF2E112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AFE4CD50-1737-ACFE-FD17-8F038F13A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0B8B2084-888E-5620-2CBC-1B62A59E6C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676A6F0-ACF1-6630-AAE1-44BA2DB21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65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3438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AA2D8-DBEB-964C-4C4F-2B0D3EB4A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6F007E8C-C3DB-E6E5-4E1D-7521EB0690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371B3EF2-FC9C-5E82-3B57-EDE524FC76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00C9B3DB-EB03-FF37-F3D2-246846471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67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6222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17A36-030E-6839-5E92-AD8145EAF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BC378320-BB9B-9E6B-0F75-96A4ACEB1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62B78C8A-D14B-857D-5BB3-31E00E1D78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4ABE88FE-6B9E-A712-A2CE-80B46C52C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68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327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789B4-78B7-2D4D-F904-5A804B52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181B904D-114C-FC87-0A4C-A500930B28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36027A19-F680-576B-C86A-8BABE8F260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9D4044E2-4BD9-9769-B5F9-1090620DD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69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0815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FFCFD-1281-0908-F7E1-A08A7C456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3D8002F5-70C5-2EF5-7639-3DFB11C33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9F393827-FE81-06DC-59ED-8E6D6BB3BC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389C8EF-A7C1-8EAF-A265-4CEFFE0F5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70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9644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46DFE-69B4-BBCC-DCEF-75616BA66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A00F0D66-0871-417A-6D14-5FE48A2BD3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4F14A868-6578-0FCE-9EA2-E4E42F195E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C1E5FBB0-50FA-EAC4-13C5-5EFE11394C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72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162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AA73B-1162-C82D-BC96-036F04873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F33652A8-7517-356C-6332-757E9AED3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7C1135E0-8BFB-B51E-6E96-F42855D9CC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93123A27-D467-4DB7-A69C-6028B1DAC6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73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28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C871D-D2D5-5807-917D-FB970020B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94501DAD-C664-124A-925C-13795D512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9CA66553-D076-5ACA-F815-1D449B9D1A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5E4BE58B-81E3-D354-6B17-B3F79CCF1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74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8093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7B094-E45F-E75C-E9EB-1343E945B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C589D40C-4223-FEE8-3FE9-68FED0E17D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4ACC0F8F-F2C4-9BE2-7DED-3558D57967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51FD23F3-D9B5-93FF-6AA1-FD7396940D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75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14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158CB-9978-DF3E-9806-54CF60EEC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F0ACD787-4E38-4055-BE87-2F298D59D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D38771A4-61A1-B391-2559-74B18416E6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4522FB76-375A-D9EA-C3AD-3CA459E4F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7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550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0BEA6-F8C3-37CD-335B-627119CE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9F923128-B41C-003C-CAE7-0CEA15BA9A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F7975585-9121-DB64-9557-C21C86D445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B01939EC-269F-B1FA-5AC8-80E2DD195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77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3484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7D0AD-542C-487B-9256-34FBD2A7B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E7F8B220-22D0-44DD-EAC8-255EADE41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18284A07-4C0B-0D9D-3D5B-D5A1ED3CAD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6633B900-7D31-C243-C778-3B8E6F28FA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78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8504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BB8F8-A834-DC96-C92E-950CC7759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CCBD544B-0D7A-FFFE-820B-F26E2130A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FF76B67A-4092-EF1F-5B03-2026A5F1DD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91D2AD48-C32E-EF5D-91E1-1D2DD7F8B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79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5758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52F11-5284-4621-4AFC-40B807F3D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A3F7D67D-ADFD-8878-FCE6-BB0D28106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085DC205-6583-BCB0-87CA-274614CD5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E65AB0A3-69A2-1DE1-3D49-F4F6756B5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80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050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10D42-E37E-691C-8606-0670ED0DF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694BD902-EDD1-8D32-9D19-E17B509CC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F1020903-C032-FD1D-22B8-02295CC561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5C996127-6808-8D38-8878-4630D6FFB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82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228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857EC-7014-321B-D54A-63663EDC8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0C111AFA-82EA-4564-A2A6-81E25C732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48E26602-6723-4586-6701-980BEE1925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8B7383A0-AA59-7329-44F9-BAD7CD850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83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734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94C13-C18E-179C-1608-AF342CAFC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B4690D29-DEBE-C91E-DBE2-F303507464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CF98E293-FE6A-2702-E10F-77709A7A7F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A9AB5BD-3911-B917-45B5-CB5BABB472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84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6086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807CA-0800-C12E-AF61-954F548D2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45D28617-37C0-7F05-D1EC-E234354D19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296F0CA5-0E0E-01E8-C184-8AA5BE41D2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FEA2843-F188-42F6-CD39-2B87236A3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85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6760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8BF46-1AA5-2A4A-6592-98DB022D7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DD642FF0-B3D9-BCB6-B997-7E6829766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51A55137-E60D-17BB-0182-DD686B634F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929A460-DF38-752A-BB69-BC46C2942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87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1599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34A10-00A8-7704-E4B1-EEAAC7064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0D9D4F52-B9A7-DB51-E9FE-C12F120CCE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3AD1DA57-D7EF-A87B-9714-E581D2A02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788ADCD-747C-E1B4-DADB-6E9D6C681E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88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74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CBA0E-90F5-66EC-5FDC-FB00AC8D7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A2890987-2661-957C-8F91-A6A4D4C5B1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BCBDA035-6345-0A15-93FB-2DEB9E27A6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E9BC15AB-779C-7012-B405-EE2BF1819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8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6724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6A915-D165-64BC-0D3C-8436D8734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4193372D-B463-8581-BC65-7C2B3A53F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92E7163C-B9E8-BC61-B60E-65C1CDFD0C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E100D43-EFF0-DD0B-42DD-9264628E0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89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6646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DCD33-E496-1F49-71E5-5ABAC5663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92E67048-26A8-2072-B639-96BA3ACBF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8AB33FB4-32EB-7A34-3474-9416335F1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4422866F-B88D-CC58-D156-BCF8A5A00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90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645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85C09-0CB3-D9A0-BE68-9A79280BA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ACEDD8B2-C639-47C4-96CE-9A8DADF0AE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D6A2EDEE-04FB-781E-88B6-06B376B21C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2A9C28F6-A1DB-7E8A-E80C-7003FA2F9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92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7010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5CD09-6C67-1F42-C52F-040BE3199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2C80F333-C9F2-E0BE-866E-18DCDCB315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D28FFFE4-1040-3B58-745D-11A4A035A9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9B05D6B0-4DB0-636A-F2C5-BA6FA6EE5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93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7859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DE9E5-63CD-50C2-FC3F-F8CFF2886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80F6277F-78B7-C381-A6D0-04048E4D7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788FCCFF-99B0-B529-DA50-E972E77AD0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2D12BC29-C103-F514-D7F7-78EB40172D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94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6900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072BE-98DA-DAE9-1967-C12988D76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B1025F3A-5492-81C8-0718-6A6D30790B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74D0784A-6717-8ED6-FCF5-8617906DA8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3223426-CF17-4AC8-DD82-D2A302E2E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95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2718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9AEA1-981C-77E7-8097-42AE3661C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491A528D-F768-B086-BB8C-83B392432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59A90096-1453-22D3-5F47-CDC83DFAD1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2C5F40F5-8541-D455-96A8-E89E05F9F1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97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3436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A2D4A-366C-E9B0-0A44-823DC8503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6AE152BF-C7BE-EF32-30DE-6F9BC29A5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544EC10A-1850-8C57-13D6-B06E8FE9AE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3D05FE54-1E08-BCC5-2AF1-6CFD2A7200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98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1697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959F7-25C2-8613-EB84-F12B10CFA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E70DC8C9-042B-CDF2-C665-D8DE6CBFA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467A8271-4778-06E0-2A98-6824224EFE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DDC27AFA-35C5-E082-1D31-82E732FA34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99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9765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643D8-6571-9274-779A-5CDEB3C75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83E733A3-E82F-0659-5613-303AB8580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AC91B65E-3A3B-E871-3293-5760848E96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ED455B6E-99F3-CC05-0297-A10ACA80A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100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95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B3914-7639-FEE7-F19E-791630AF1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29FC9834-DBD9-5481-73E5-8CE9BC17C5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45A61207-5B05-D6C3-52E0-29FA5FD962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6FC28281-30E0-A4A0-A521-0063B834C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9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939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95E79-05D1-848F-430E-80276BB8D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9E1F7EEF-ABCD-456F-F5BE-CD93732CD3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7AE7BB67-0D1D-5112-88B2-371D885381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DD830A2A-20E9-0B99-BCC7-ECDA66AD1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102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5737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77482-B829-BC2A-87E3-B592DE2AE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4D22E1FC-D998-2EB5-3CA8-B264482C5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3D8C5B75-0E42-72E7-2B3E-8F3BEBB5B8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FCE7AA43-554F-342B-25C1-44D2CEEAE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103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8329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3428-6493-79AD-1848-E644F3D43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9D3D6E6D-93FA-712C-55ED-7B3E17661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CE45C816-0B64-A67B-1734-F11F88B38D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B788F6C0-E222-89C8-28DD-AED204FA69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104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4114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5F751-4158-D24C-3950-0DE7D6B6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F2AE16BE-5310-2B60-7D8B-7E72DF85A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CA43ADA2-ADB2-80CA-D749-179F2631C6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3313F041-C253-E5B5-E3E3-A5DCC669F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105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2985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EB058-81F6-EEC4-EBA2-24BDBE7AC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43F78116-5312-7F49-B439-A6A867F0F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D20F68A1-0549-FCEF-BFB8-D2703A1E9C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BDC0C8FF-CAE9-43F4-FA95-9AD284DD62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107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8343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73D8F-C52D-D5FB-1FD0-816C0AE3B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411166D0-DAAE-CCC0-56C9-08569166E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F10D5602-107E-28EB-6C22-F9B97731B2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D220D542-86EC-B6EE-C3AE-214A2CBCE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108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6410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B11D2-2A9A-9132-D8BC-14CA7AFF5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28DC3B86-E15B-9912-4F81-8664DD270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487A1AD6-283C-E37F-A5A1-C1AF9113CB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6CEAE3A6-A7D7-4C04-5A7D-32A5875E5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109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8684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93E7A-F06E-9798-8DAF-0D86214F9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630203FF-D82B-2545-CA74-A75A851720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A97AA08E-3946-F0D5-F646-24D0B251AA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73A20B76-F9A0-061E-09A2-B893694C6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110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1481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48F9A-1126-4806-BD65-D04B12C5F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52E2FD17-D07D-C1EF-4D96-B3DACFDEC1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0BF5D467-CF20-E24E-E821-58CE42D0C3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14D5D8BB-14A7-ED93-EB44-EB0FF44A3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112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7877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A94FE-7610-3EC6-C560-C45CEE8B1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623CBC6D-E14B-5759-36CF-F40457FD7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BDE61290-0C61-E55A-4324-CD486C5C22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6E5BA971-CA71-475E-D4BA-7D798B5FB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70CE03-9225-6C4F-8861-7CC648AC50CC}" type="slidenum">
              <a:rPr lang="fr-FR" sz="1200">
                <a:solidFill>
                  <a:srgbClr val="000000"/>
                </a:solidFill>
                <a:latin typeface="Calibri" charset="0"/>
              </a:rPr>
              <a:pPr eaLnBrk="1" hangingPunct="1"/>
              <a:t>113</a:t>
            </a:fld>
            <a:endParaRPr lang="fr-F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9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zh-CN"/>
              <a:t>Xin Wu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9th DAMPE Workshop, 15/06/2019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4CDA53-7D5C-B347-B62E-2BEA17930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8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18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en-US" altLang="zh-CN"/>
              <a:t>Xin Wu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/>
              <a:t>9th DAMPE Workshop, 15/06/2019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44E42C3-E23A-5F4D-A6FC-722EF04E7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Isosceles Triangle 18">
            <a:extLst>
              <a:ext uri="{FF2B5EF4-FFF2-40B4-BE49-F238E27FC236}">
                <a16:creationId xmlns:a16="http://schemas.microsoft.com/office/drawing/2014/main" id="{0B566F8E-9C0C-B245-8CEF-D1D35410F39E}"/>
              </a:ext>
            </a:extLst>
          </p:cNvPr>
          <p:cNvSpPr/>
          <p:nvPr userDrawn="1"/>
        </p:nvSpPr>
        <p:spPr>
          <a:xfrm rot="10800000">
            <a:off x="5855" y="0"/>
            <a:ext cx="457200" cy="5666154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476201D3-E5C3-A644-BDD9-049F76E36839}"/>
              </a:ext>
            </a:extLst>
          </p:cNvPr>
          <p:cNvSpPr/>
          <p:nvPr userDrawn="1"/>
        </p:nvSpPr>
        <p:spPr>
          <a:xfrm>
            <a:off x="11959478" y="4813300"/>
            <a:ext cx="232522" cy="2044700"/>
          </a:xfrm>
          <a:prstGeom prst="triangle">
            <a:avLst>
              <a:gd name="adj" fmla="val 100000"/>
            </a:avLst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6800" y="228600"/>
            <a:ext cx="863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12192000" cy="114300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advClick="0" advTm="10000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Arial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Arial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Arial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18577" y="1625507"/>
            <a:ext cx="9154845" cy="4817685"/>
          </a:xfrm>
        </p:spPr>
        <p:txBody>
          <a:bodyPr/>
          <a:lstStyle/>
          <a:p>
            <a:r>
              <a:rPr lang="en-GB" sz="3600" dirty="0">
                <a:solidFill>
                  <a:srgbClr val="0000FF"/>
                </a:solidFill>
                <a:latin typeface="+mn-lt"/>
                <a:ea typeface="ＭＳ Ｐゴシック" charset="0"/>
                <a:cs typeface="Arial" charset="0"/>
              </a:rPr>
              <a:t>Electron Flux Analysis</a:t>
            </a:r>
            <a:br>
              <a:rPr lang="en-GB" sz="3600" dirty="0">
                <a:solidFill>
                  <a:srgbClr val="0000FF"/>
                </a:solidFill>
                <a:latin typeface="+mn-lt"/>
                <a:ea typeface="ＭＳ Ｐゴシック" charset="0"/>
                <a:cs typeface="Arial" charset="0"/>
              </a:rPr>
            </a:br>
            <a:br>
              <a:rPr lang="en-GB" sz="3600" dirty="0">
                <a:solidFill>
                  <a:srgbClr val="000090"/>
                </a:solidFill>
                <a:latin typeface="+mn-lt"/>
                <a:ea typeface="华文中宋" charset="0"/>
                <a:cs typeface="Arial" charset="0"/>
              </a:rPr>
            </a:br>
            <a:br>
              <a:rPr lang="en-GB" sz="3600" dirty="0">
                <a:latin typeface="+mn-lt"/>
                <a:ea typeface="ＭＳ Ｐゴシック" charset="0"/>
                <a:cs typeface="Calibri" charset="0"/>
              </a:rPr>
            </a:br>
            <a:r>
              <a:rPr lang="en-GB" sz="2400" dirty="0">
                <a:latin typeface="Calibri" charset="0"/>
                <a:ea typeface="ＭＳ Ｐゴシック" charset="0"/>
                <a:cs typeface="Calibri" charset="0"/>
              </a:rPr>
              <a:t>Xin Wu</a:t>
            </a:r>
            <a:br>
              <a:rPr lang="en-GB" sz="2400" dirty="0">
                <a:latin typeface="Calibri" charset="0"/>
                <a:ea typeface="ＭＳ Ｐゴシック" charset="0"/>
                <a:cs typeface="Calibri" charset="0"/>
              </a:rPr>
            </a:br>
            <a:br>
              <a:rPr lang="en-GB" sz="2400" dirty="0">
                <a:latin typeface="Calibri" charset="0"/>
                <a:ea typeface="ＭＳ Ｐゴシック" charset="0"/>
                <a:cs typeface="Calibri" charset="0"/>
              </a:rPr>
            </a:br>
            <a:endParaRPr lang="en-GB" sz="2000" dirty="0">
              <a:solidFill>
                <a:srgbClr val="008000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27653" name="Picture 4" descr="sciences_dpnc_pa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5" y="-180305"/>
            <a:ext cx="27813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036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73167-9865-C557-9265-CD1559D5E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4FA571-6FC1-B693-9977-016F330EB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099A8EEA-B011-8314-DCB7-E3F22B0C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Energy dispersion: (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EcorrCNN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-Ekin)/Ekin, Electron MC,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&gt;0, 500 GeV– 2 TeV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E4D1761-F79B-213B-7642-69F58993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C630D6F6-DF2E-B3D0-450F-AADB4F716C5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598F33-FB8B-C884-812A-1318B1564714}"/>
              </a:ext>
            </a:extLst>
          </p:cNvPr>
          <p:cNvSpPr txBox="1">
            <a:spLocks/>
          </p:cNvSpPr>
          <p:nvPr/>
        </p:nvSpPr>
        <p:spPr bwMode="auto">
          <a:xfrm>
            <a:off x="685802" y="5462546"/>
            <a:ext cx="10573869" cy="11456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Peak at ~0, bias &lt; 1 bin (0.5%), core gaussian is very narrow (</a:t>
            </a:r>
            <a:r>
              <a:rPr lang="en-US" sz="1800" dirty="0">
                <a:solidFill>
                  <a:srgbClr val="0000FF"/>
                </a:solidFill>
                <a:latin typeface="Symbol" pitchFamily="2" charset="2"/>
                <a:ea typeface="ＭＳ Ｐゴシック" charset="0"/>
                <a:cs typeface="Arial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&lt;1%)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>
                <a:ea typeface="ＭＳ Ｐゴシック" charset="0"/>
                <a:cs typeface="Arial" charset="0"/>
              </a:rPr>
              <a:t>Slightly narrow core and longer tail compared to lower energies </a:t>
            </a:r>
          </a:p>
        </p:txBody>
      </p:sp>
    </p:spTree>
    <p:extLst>
      <p:ext uri="{BB962C8B-B14F-4D97-AF65-F5344CB8AC3E}">
        <p14:creationId xmlns:p14="http://schemas.microsoft.com/office/powerpoint/2010/main" val="46232267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F5104-14B7-8757-16A4-2CC13BF7B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B2F7D0-B107-95D1-4AB4-09335D551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AE3250ED-DD85-FC43-3E08-AB5EFC1AA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4.571 – 6.026 TeV, cutBit3, data, Electron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49E0ED1-E1F3-ECE2-477C-B217B8629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100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5923D315-07A2-A76A-159F-433F13B28AF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261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12EE0-A612-B2B6-7A68-89F6C6FBE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EE35-8414-F094-FD7B-E83B2605AB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4518B-2843-1238-39F3-F8C8097C37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422204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C50FE-51ED-D037-A708-7A5D61043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073579-F364-D116-4B3A-EC449D9B2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444CAEB2-DD22-79FE-C687-FD1B085C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6.026 – 7.943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newBGO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A9CFDEB-1314-9F11-7C43-8E4FF6C9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102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A9E02671-CA38-265C-E63A-BF521E1A9F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0586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A6BD5-8B6A-F39A-D9F6-6F9A57A8E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899281-543D-3C2F-D6A4-8B025AC01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2F32C916-A7FA-1B64-2AD1-DD4AAFAF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6.026 – 7.943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E1453AF-467C-1FF8-1CC2-3AFE59F1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103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DD153F9A-9A88-9971-690B-2CFF3E2BF72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635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74E00-34F1-5589-2150-D76534DAE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D9172E-82D7-79B8-D8FC-E2E9BCA11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620EB27A-A965-0F1B-76B6-120EC1A74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6.026 – 7.943 TeV, cutBit3, data, Proton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FCF851F-265F-9A45-5488-ABB7EBB7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104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9F75E517-D74E-AEA4-7D44-92F58BA5BC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437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1F12D-1801-047E-432E-195037B8C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2DE2ED-A66C-6657-096C-9E2FBECB2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6CB72A11-1961-68F1-8270-19C56015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6.026 – 7.943 TeV, cutBit3, data, Electron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8804D51-97BA-54EC-A81A-25AD26AB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105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A3CF7F48-C118-5C2A-7159-4EECC3BDF9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7510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E661A-BD11-5DA8-A98C-0DD4EC081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B9048-B507-2139-6B55-8ACFE48486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46326-F070-5727-CF7B-86A2CC75E9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0607735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DF933-541A-5D2F-A257-E4F7FFE0E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BFA5BF-3E73-0BFC-C112-E18031025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D912B227-3967-C277-9FD0-0CAA7C2E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7.943 – 10.471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newBGO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F6166C1-AE1E-E65E-8CC1-D327B3819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107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7BD66E3E-AE13-476D-E162-9C1BDA66A3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2115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0CDFB-62DD-EFA9-1129-B15F59708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DF032E-CDDE-9A03-D923-C5793E87A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170261F0-731C-809E-C41A-4E29D3C4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7.943 – 10.471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29FB622-AA90-D8E4-F0EE-7CFAA5FE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108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B3666D0F-C616-3FF3-F0B2-3F386A529E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942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A6790-8CAB-8598-F3DF-FBEBFF2F6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AF993-7589-0246-BA93-F413712E9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C53C4B0A-F189-E90C-0AD9-ABA4D46D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7.943 – 10.471 TeV, cutBit3, data, Proton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B9AE989-95BE-E3B7-EC7C-E3BA658A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109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AF1F9907-1AA9-7A14-CDAA-BF15EE9E6A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18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68D371-D449-287D-0A98-32DC5C3E3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Cumulative (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EcorrCNN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-Ekin)/Ekin, Electron MC,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&gt;0, 500 GeV– 2 TeV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813068-E7EE-74E3-EFA0-4AC1BA91570B}"/>
              </a:ext>
            </a:extLst>
          </p:cNvPr>
          <p:cNvSpPr txBox="1">
            <a:spLocks/>
          </p:cNvSpPr>
          <p:nvPr/>
        </p:nvSpPr>
        <p:spPr bwMode="auto">
          <a:xfrm>
            <a:off x="685802" y="5462546"/>
            <a:ext cx="10573869" cy="82576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“1</a:t>
            </a:r>
            <a:r>
              <a:rPr lang="en-US" sz="1800" dirty="0">
                <a:solidFill>
                  <a:srgbClr val="0000FF"/>
                </a:solidFill>
                <a:latin typeface="Symbol" pitchFamily="2" charset="2"/>
                <a:ea typeface="ＭＳ Ｐゴシック" charset="0"/>
                <a:cs typeface="Arial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” and “2</a:t>
            </a:r>
            <a:r>
              <a:rPr lang="en-US" sz="1800" dirty="0">
                <a:solidFill>
                  <a:srgbClr val="0000FF"/>
                </a:solidFill>
                <a:latin typeface="Symbol" pitchFamily="2" charset="2"/>
                <a:ea typeface="ＭＳ Ｐゴシック" charset="0"/>
                <a:cs typeface="Arial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” tails is at ~1.5% and 6-7%</a:t>
            </a:r>
          </a:p>
        </p:txBody>
      </p:sp>
    </p:spTree>
    <p:extLst>
      <p:ext uri="{BB962C8B-B14F-4D97-AF65-F5344CB8AC3E}">
        <p14:creationId xmlns:p14="http://schemas.microsoft.com/office/powerpoint/2010/main" val="308988289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C3921-E429-B492-FBA1-6161DD5A3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061C5F-9EA5-F951-7B95-367A811A2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F3D5FC62-B927-EEAC-535C-DC91D9D9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7.943 – 10.471 TeV, cutBit3, data, Electron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935B0BB-AA52-22E0-1D56-87DB6ACE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110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6F0CF45A-4392-C635-E9B8-4BA05FEC1C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1029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B002C-2041-51BC-021B-D956E2345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C2435-92B1-E761-F09B-57F600E7CB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B5DA7-5EB2-2086-007E-8C7DE60D81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4050241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88F02-880C-FFCB-3E54-B6B1845F8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367E3E-C8C9-105B-DE7D-A5A29EFF7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6C50C71C-F893-DB51-BEAD-05C9D875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10.471 – 13.803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newBGO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8393739-3F3A-C855-2618-E759C349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112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C8332E14-7828-EBDC-08BA-AA028FCB84B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5295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78E9A-C14A-63F6-5557-501C05BD8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25132E-48DB-7B24-105F-314667087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D843444F-057F-167F-D541-33BA13DF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10.471 – 13.803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66BAC31-9F2C-EF70-2323-297271C7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113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F9477F97-87B8-A152-EB26-FD79DC396E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7684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0B322-B319-6D44-44DF-C09DE41C1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8BD529-D0C0-2A21-87A5-64DF976C0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36BE450A-E910-642F-5F1C-EB43E0F6A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10.471 – 13.803 TeV, cutBit3, data, Proton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6F25DBF-FE32-D552-B600-B5EF93F3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114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308083C0-6268-8AF2-4EDD-E249FA8BF4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9116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BC6E2-CA45-5AA3-729E-CBD0DD9CC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357461-4A03-953E-0F93-F21AAFD9F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CD4CEE1C-300C-F63D-1FD8-18B488092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10.471 – 13.803 TeV, cutBit3, data, Electron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6064918-9524-9D86-7963-3B162B40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115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B6378CA8-3D68-8597-D36F-0B0E1A65B8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7733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1521D-19BC-2C32-663E-BE507E028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567F-99C1-6865-4BA4-A2F918BE4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56AF9-5A2C-326A-65CA-B72D7A589D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2496899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30129-9691-BEC2-857B-D5523DD2C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D13BBD-2276-D1AE-0923-C30AA3307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F99CC98E-191A-298F-5972-E26591A7B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13.804 – 20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newBGO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0A194FA-9844-0FE9-E340-281C40D3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117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3B8ADD82-9D82-698E-FF1B-304DA904EF9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3662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312FE-69D9-E269-AE74-CE2AEF105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A42D0-58F9-B5BC-8A64-205922C37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8B5299D4-FB77-B107-6599-D248BD70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13.804 – 20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BA0F1F0-3B1B-A12D-B29E-16D8DCDD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118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B4A75E9D-A38A-F434-E109-D582ABB438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8144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B670A-4FB1-BF75-909A-160A3F4BB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553BE0-3766-E016-C582-F9906D107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B45747A1-95C7-CBA4-922F-0134BA64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13.804 – 20 TeV, cutBit3, data, Proton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C0AF5B7-0870-B0D3-A72D-0CB5D917C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119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8AD90059-1B88-43A8-1085-DC9DFC84188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5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1DC6C-8BE0-1133-6AB1-E69E00B6E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09BA75-D692-5B57-629C-E61572FD1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2F15AB6F-E39A-6300-3DB5-EB334FACC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Energy dispersion: (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EcorrCNN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-Ekin)/Ekin, Electron MC,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&gt;0, 2 TeV– 20 TeV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784D7A2-1A57-FA87-752D-4B20EBE0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E7A2C3C0-1F5F-7E2B-C61A-9B11916A33E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A5AB5-0404-F888-604D-B0BDDCB5D101}"/>
              </a:ext>
            </a:extLst>
          </p:cNvPr>
          <p:cNvSpPr txBox="1">
            <a:spLocks/>
          </p:cNvSpPr>
          <p:nvPr/>
        </p:nvSpPr>
        <p:spPr bwMode="auto">
          <a:xfrm>
            <a:off x="685802" y="5462546"/>
            <a:ext cx="10573869" cy="11456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Peak at ~0, bias &lt; 1 bin (0.5%), core gaussian is very narrow (</a:t>
            </a:r>
            <a:r>
              <a:rPr lang="en-US" sz="1800" dirty="0">
                <a:solidFill>
                  <a:srgbClr val="0000FF"/>
                </a:solidFill>
                <a:latin typeface="Symbol" pitchFamily="2" charset="2"/>
                <a:ea typeface="ＭＳ Ｐゴシック" charset="0"/>
                <a:cs typeface="Arial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&lt;1%)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>
                <a:ea typeface="ＭＳ Ｐゴシック" charset="0"/>
                <a:cs typeface="Arial" charset="0"/>
              </a:rPr>
              <a:t>Slightly narrow core and longer tail compared to lower energies </a:t>
            </a:r>
          </a:p>
        </p:txBody>
      </p:sp>
    </p:spTree>
    <p:extLst>
      <p:ext uri="{BB962C8B-B14F-4D97-AF65-F5344CB8AC3E}">
        <p14:creationId xmlns:p14="http://schemas.microsoft.com/office/powerpoint/2010/main" val="54937779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A1330-2F59-258E-BE0A-956362219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060D1-E91F-9AB2-5494-D8DDBFA13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B83204C8-CFF5-6F36-44F5-E5690310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13.804 – 20 TeV, cutBit3, data, Electron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D4B3FFC-48D9-40F3-BB3C-DB68A985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120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7AB15B79-EB0D-F8A0-5E66-6B7DBC8A52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6456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3EE70-BE52-5F60-294F-9592A7530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65BE-B9D3-931D-128C-4170965AC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5781C-CF32-C3D8-80D1-C5254C2DE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2943475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1" indent="-22859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49" indent="-22859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122</a:t>
            </a:fld>
            <a:endParaRPr lang="fr-FR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2" indent="-28574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1" indent="-22859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0" indent="-22859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49" indent="-22859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10C385-6400-7344-AAFF-9EED4DB6392C}"/>
              </a:ext>
            </a:extLst>
          </p:cNvPr>
          <p:cNvSpPr txBox="1"/>
          <p:nvPr/>
        </p:nvSpPr>
        <p:spPr>
          <a:xfrm>
            <a:off x="18883239" y="864772"/>
            <a:ext cx="2359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400" dirty="0"/>
              <a:t>NdFeB N48H </a:t>
            </a: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5D8A2FEE-EDDE-9C4C-AB0F-B17D2D20A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805" y="2365642"/>
            <a:ext cx="597639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1" algn="ctr" defTabSz="914377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  <a:cs typeface="Arial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0979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4913E-707C-2AC7-FAC6-18635153E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D53D27-C50A-2DA6-D296-ECCE3237F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144CB645-0567-08F5-6519-15C44278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Proton acceptance for Fid HET and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HET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7C9FCCF-4EF9-EFDF-85BF-9E34C860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123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B98C2759-DA15-7E26-6CFF-E12A50F2BC7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4455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B1E39-DC4E-24B3-5605-F07807A7D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E8D06D-C1A6-6658-DE21-200BFB5ED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A7ACA6F3-01A7-E407-404B-83889C9E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Proton acceptance for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z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&lt;100 and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z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&lt;50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7BA9467-F165-F29B-0839-8E6E7979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124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8C320304-3A59-AB51-BE5D-EC60C4BFC0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05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2FCBB-BBC1-14A0-288E-A17937FBF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3C4004-52CA-D43A-AB41-5EE85EC41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4674D891-4714-9743-21CA-51B08805E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Cumulative (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EcorrCNN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-Ekin)/Ekin, Electron MC,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&gt;0, 2 TeV– 20 TeV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1F1AABA-366D-5A29-8BF4-7B73A1DE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AEF499CF-06E7-5DFB-CC86-A1D96C9357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2F42F4-0A5B-00FE-5718-C363E146E206}"/>
              </a:ext>
            </a:extLst>
          </p:cNvPr>
          <p:cNvSpPr txBox="1">
            <a:spLocks/>
          </p:cNvSpPr>
          <p:nvPr/>
        </p:nvSpPr>
        <p:spPr bwMode="auto">
          <a:xfrm>
            <a:off x="685802" y="5462546"/>
            <a:ext cx="10573869" cy="82576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“1</a:t>
            </a:r>
            <a:r>
              <a:rPr lang="en-US" sz="1800" dirty="0">
                <a:solidFill>
                  <a:srgbClr val="0000FF"/>
                </a:solidFill>
                <a:latin typeface="Symbol" pitchFamily="2" charset="2"/>
                <a:ea typeface="ＭＳ Ｐゴシック" charset="0"/>
                <a:cs typeface="Arial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” and “2</a:t>
            </a:r>
            <a:r>
              <a:rPr lang="en-US" sz="1800" dirty="0">
                <a:solidFill>
                  <a:srgbClr val="0000FF"/>
                </a:solidFill>
                <a:latin typeface="Symbol" pitchFamily="2" charset="2"/>
                <a:ea typeface="ＭＳ Ｐゴシック" charset="0"/>
                <a:cs typeface="Arial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” tails is at ~1.0-1.5% and 7.0-8.5%</a:t>
            </a:r>
          </a:p>
        </p:txBody>
      </p:sp>
    </p:spTree>
    <p:extLst>
      <p:ext uri="{BB962C8B-B14F-4D97-AF65-F5344CB8AC3E}">
        <p14:creationId xmlns:p14="http://schemas.microsoft.com/office/powerpoint/2010/main" val="186259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EEB8D-0CAD-FD0B-A4E6-9947CF91F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2B0937-B95F-6D77-F159-679B51EA1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D0EF11DC-C069-3B6B-1569-8D79FF94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Energy dispersion: (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-Ekin)/Ekin, Electron MC, Fid,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&gt;0, 126 – 500 GeV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49B94A4-DA9D-D720-CFD8-25AD51446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14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CC0C62C6-DFB0-F3F7-0B68-39AA34E420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76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678FC-2098-DFB5-7527-E148385C1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9D37EE-AAE5-CED7-4963-D1DBC5BD9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BE70D4FE-83B7-72FA-954B-A3695821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Cumulative (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-Ekin)/Ekin, Electron MC, Fid,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&gt;0, 126 – 500 GeV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1EA808A-E895-DB77-5B1C-3CBEC369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15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B58A24C6-05EC-D095-A17C-24A98DF66E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E16215-6218-795E-7A89-92F5DB996B35}"/>
              </a:ext>
            </a:extLst>
          </p:cNvPr>
          <p:cNvSpPr txBox="1">
            <a:spLocks/>
          </p:cNvSpPr>
          <p:nvPr/>
        </p:nvSpPr>
        <p:spPr bwMode="auto">
          <a:xfrm>
            <a:off x="685802" y="5462546"/>
            <a:ext cx="10573869" cy="82576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“1</a:t>
            </a:r>
            <a:r>
              <a:rPr lang="en-US" sz="1800" dirty="0">
                <a:solidFill>
                  <a:srgbClr val="0000FF"/>
                </a:solidFill>
                <a:latin typeface="Symbol" pitchFamily="2" charset="2"/>
                <a:ea typeface="ＭＳ Ｐゴシック" charset="0"/>
                <a:cs typeface="Arial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” and “2</a:t>
            </a:r>
            <a:r>
              <a:rPr lang="en-US" sz="1800" dirty="0">
                <a:solidFill>
                  <a:srgbClr val="0000FF"/>
                </a:solidFill>
                <a:latin typeface="Symbol" pitchFamily="2" charset="2"/>
                <a:ea typeface="ＭＳ Ｐゴシック" charset="0"/>
                <a:cs typeface="Arial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” tails is at ~0.5% and ~1.0%</a:t>
            </a:r>
          </a:p>
        </p:txBody>
      </p:sp>
    </p:spTree>
    <p:extLst>
      <p:ext uri="{BB962C8B-B14F-4D97-AF65-F5344CB8AC3E}">
        <p14:creationId xmlns:p14="http://schemas.microsoft.com/office/powerpoint/2010/main" val="853673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B2FCB-4550-B089-B10C-03DAFD9A3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59FFC1-C1A0-5F45-6386-24CC1ADEE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AD667E8A-0E50-B33B-97A0-8763F898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Energy dispersion: (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-Ekin)/Ekin, Electron MC, Fid,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&gt;0, 500 GeV– 2 TeV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AC90623-0F94-C4DF-2804-A1E138F0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16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159884F0-EA12-B5C0-006E-D8F2D421A2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26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422ED-A164-B6F0-FF06-2D7AA7BFC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5D2147-3F40-C374-8F9D-C544D1C13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63BF4DD4-E135-5060-ADA6-1FE3F5A2B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Cumulative (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-Ekin)/Ekin, Electron MC, Fid,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&gt;0, 500 GeV– 2 TeV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DC07148-87F7-979E-7486-2CAAAAE78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17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C481B57F-D6E8-774D-C232-935723B63AE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1A96B7-ABF2-C2FD-B848-59C42EC56B04}"/>
              </a:ext>
            </a:extLst>
          </p:cNvPr>
          <p:cNvSpPr txBox="1">
            <a:spLocks/>
          </p:cNvSpPr>
          <p:nvPr/>
        </p:nvSpPr>
        <p:spPr bwMode="auto">
          <a:xfrm>
            <a:off x="685802" y="5462546"/>
            <a:ext cx="10573869" cy="82576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“1</a:t>
            </a:r>
            <a:r>
              <a:rPr lang="en-US" sz="1800" dirty="0">
                <a:solidFill>
                  <a:srgbClr val="0000FF"/>
                </a:solidFill>
                <a:latin typeface="Symbol" pitchFamily="2" charset="2"/>
                <a:ea typeface="ＭＳ Ｐゴシック" charset="0"/>
                <a:cs typeface="Arial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” and “2</a:t>
            </a:r>
            <a:r>
              <a:rPr lang="en-US" sz="1800" dirty="0">
                <a:solidFill>
                  <a:srgbClr val="0000FF"/>
                </a:solidFill>
                <a:latin typeface="Symbol" pitchFamily="2" charset="2"/>
                <a:ea typeface="ＭＳ Ｐゴシック" charset="0"/>
                <a:cs typeface="Arial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” tails is at ~0.5% and ~1.5%</a:t>
            </a:r>
          </a:p>
        </p:txBody>
      </p:sp>
    </p:spTree>
    <p:extLst>
      <p:ext uri="{BB962C8B-B14F-4D97-AF65-F5344CB8AC3E}">
        <p14:creationId xmlns:p14="http://schemas.microsoft.com/office/powerpoint/2010/main" val="192736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E4FCE-9D16-F5B5-6F4C-D00C421F1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88E0E4-D8C8-8B6A-0AD9-5ECA50232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76C2AE42-62F1-3C5C-06C6-975F134E7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Energy dispersion: (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-Ekin)/Ekin, Electron MC, Fid,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&gt;0, 2 TeV– 20 TeV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E9314C5-F3B0-E60E-BC30-7B159DB7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18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37FD0F36-8BF5-7B4C-B2C5-E2FAC69807D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14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74518-508D-189D-CFC1-2ECA20349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EDEE57-04E5-542D-7BD7-A6186E480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5C121468-0664-B55E-B811-7EAD8507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Cumulative (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-Ekin)/Ekin, Electron MC, Fid,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&gt;0, 2 TeV– 20 TeV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F4EA54B-68D0-51A8-9D19-A5BED03D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19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0CC65ECD-306D-9BB7-6BD7-6F896C88B2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5C303-2405-71B7-7AF2-8D3DFD9353D7}"/>
              </a:ext>
            </a:extLst>
          </p:cNvPr>
          <p:cNvSpPr txBox="1">
            <a:spLocks/>
          </p:cNvSpPr>
          <p:nvPr/>
        </p:nvSpPr>
        <p:spPr bwMode="auto">
          <a:xfrm>
            <a:off x="685802" y="5462546"/>
            <a:ext cx="10573869" cy="82576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“1</a:t>
            </a:r>
            <a:r>
              <a:rPr lang="en-US" sz="1800" dirty="0">
                <a:solidFill>
                  <a:srgbClr val="0000FF"/>
                </a:solidFill>
                <a:latin typeface="Symbol" pitchFamily="2" charset="2"/>
                <a:ea typeface="ＭＳ Ｐゴシック" charset="0"/>
                <a:cs typeface="Arial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” and “2</a:t>
            </a:r>
            <a:r>
              <a:rPr lang="en-US" sz="1800" dirty="0">
                <a:solidFill>
                  <a:srgbClr val="0000FF"/>
                </a:solidFill>
                <a:latin typeface="Symbol" pitchFamily="2" charset="2"/>
                <a:ea typeface="ＭＳ Ｐゴシック" charset="0"/>
                <a:cs typeface="Arial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” tails is at ~0.5% and ~1.5%</a:t>
            </a:r>
          </a:p>
        </p:txBody>
      </p:sp>
    </p:spTree>
    <p:extLst>
      <p:ext uri="{BB962C8B-B14F-4D97-AF65-F5344CB8AC3E}">
        <p14:creationId xmlns:p14="http://schemas.microsoft.com/office/powerpoint/2010/main" val="353502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CD23A-F81F-0368-165D-0C2B04795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1">
            <a:extLst>
              <a:ext uri="{FF2B5EF4-FFF2-40B4-BE49-F238E27FC236}">
                <a16:creationId xmlns:a16="http://schemas.microsoft.com/office/drawing/2014/main" id="{46B7D061-9B6E-4D91-654C-60BC364C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9812"/>
            <a:ext cx="10208119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latin typeface="+mn-lt"/>
                <a:ea typeface="Calibri" charset="0"/>
              </a:rPr>
              <a:t>Data samples  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EDB9DAE-5730-3D31-07B7-4EA49085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EC566835-B239-0D3D-595B-6FD60DAE785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C4ADC2F-6B04-19DB-05C2-BBFE5C347F91}"/>
              </a:ext>
            </a:extLst>
          </p:cNvPr>
          <p:cNvSpPr txBox="1">
            <a:spLocks/>
          </p:cNvSpPr>
          <p:nvPr/>
        </p:nvSpPr>
        <p:spPr bwMode="auto">
          <a:xfrm>
            <a:off x="685802" y="948680"/>
            <a:ext cx="10896598" cy="56595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Flight data period : 2015.12.30 - 2025.09.30,  remove periods of Flare and bad HV, remove SAA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MC samples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>
                <a:ea typeface="ＭＳ Ｐゴシック" charset="0"/>
                <a:cs typeface="Arial" charset="0"/>
              </a:rPr>
              <a:t>Electron 1 Gev – 50 TeV; Proton 1 GeV – 1 </a:t>
            </a:r>
            <a:r>
              <a:rPr lang="en-US" sz="1800" dirty="0" err="1">
                <a:ea typeface="ＭＳ Ｐゴシック" charset="0"/>
                <a:cs typeface="Arial" charset="0"/>
              </a:rPr>
              <a:t>PeV</a:t>
            </a:r>
            <a:endParaRPr lang="en-US" sz="1800" dirty="0">
              <a:solidFill>
                <a:srgbClr val="0000FF"/>
              </a:solidFill>
              <a:ea typeface="ＭＳ Ｐゴシック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Fiducial selection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Skim</a:t>
            </a: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: same cuts as in Nature paper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Similar selection and cleaning cuts as Nature paper 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HET, cleaning cuts, PSD/STK charge cuts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Use the standard corrected energy provided in </a:t>
            </a:r>
            <a:r>
              <a:rPr lang="en-US" sz="1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BgoRec</a:t>
            </a:r>
            <a:endParaRPr lang="en-US" sz="1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Electron identification variable </a:t>
            </a:r>
            <a:r>
              <a:rPr lang="en-US" sz="1800" dirty="0">
                <a:latin typeface="Symbol" pitchFamily="2" charset="2"/>
                <a:ea typeface="ＭＳ Ｐゴシック" charset="0"/>
                <a:cs typeface="Calibri" panose="020F0502020204030204" pitchFamily="34" charset="0"/>
              </a:rPr>
              <a:t>W </a:t>
            </a: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: combination of the DNN and HAMF scores  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For </a:t>
            </a:r>
            <a:r>
              <a:rPr lang="en-US" sz="1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Ecorr</a:t>
            </a: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&gt; 1TeV: extra cut to remove background in the “Edge” region (BGO exit  &gt;+-200 mm in X or Y)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800" dirty="0" err="1">
                <a:solidFill>
                  <a:srgbClr val="0000FF"/>
                </a:solidFill>
                <a:ea typeface="ＭＳ Ｐゴシック" charset="0"/>
                <a:cs typeface="Arial" charset="0"/>
              </a:rPr>
              <a:t>TopFid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 selection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Skim</a:t>
            </a: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: same as the fiducial but failed the bottom fiducial cut (BGO exit &gt;+-280 mm in X or Y); </a:t>
            </a:r>
            <a:r>
              <a:rPr lang="en-US" sz="18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Erec&gt;100 GeV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>
                <a:ea typeface="ＭＳ Ｐゴシック" charset="0"/>
                <a:cs typeface="Arial" charset="0"/>
              </a:rPr>
              <a:t>Confirm </a:t>
            </a:r>
            <a:r>
              <a:rPr lang="en-US" sz="1800" dirty="0" err="1">
                <a:ea typeface="ＭＳ Ｐゴシック" charset="0"/>
                <a:cs typeface="Arial" charset="0"/>
              </a:rPr>
              <a:t>TopFid</a:t>
            </a:r>
            <a:r>
              <a:rPr lang="en-US" sz="1800" dirty="0">
                <a:ea typeface="ＭＳ Ｐゴシック" charset="0"/>
                <a:cs typeface="Arial" charset="0"/>
              </a:rPr>
              <a:t> with ML BGO </a:t>
            </a:r>
            <a:r>
              <a:rPr lang="en-US" sz="1800" dirty="0" err="1">
                <a:ea typeface="ＭＳ Ｐゴシック" charset="0"/>
                <a:cs typeface="Arial" charset="0"/>
              </a:rPr>
              <a:t>diirection</a:t>
            </a:r>
            <a:endParaRPr lang="en-US" sz="1800" dirty="0">
              <a:ea typeface="ＭＳ Ｐゴシック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>
                <a:ea typeface="ＭＳ Ｐゴシック" charset="0"/>
                <a:cs typeface="Arial" charset="0"/>
              </a:rPr>
              <a:t>Removed badly contained events: cuts on track length in BGO and shower max position (</a:t>
            </a:r>
            <a:r>
              <a:rPr lang="en-US" sz="1800" dirty="0" err="1">
                <a:ea typeface="ＭＳ Ｐゴシック" charset="0"/>
                <a:cs typeface="Arial" charset="0"/>
              </a:rPr>
              <a:t>Lvalue</a:t>
            </a:r>
            <a:r>
              <a:rPr lang="en-US" sz="1800" dirty="0">
                <a:ea typeface="ＭＳ Ｐゴシック" charset="0"/>
                <a:cs typeface="Arial" charset="0"/>
              </a:rPr>
              <a:t>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>
                <a:ea typeface="ＭＳ Ｐゴシック" charset="0"/>
                <a:cs typeface="Arial" charset="0"/>
              </a:rPr>
              <a:t>Cleaning cuts</a:t>
            </a: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, PSD/STK charge cuts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Use energy corrected with the CNN model (Enzo’s paper)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Electron identification variable </a:t>
            </a:r>
            <a:r>
              <a:rPr lang="en-US" sz="1800" dirty="0">
                <a:latin typeface="Symbol" pitchFamily="2" charset="2"/>
                <a:ea typeface="ＭＳ Ｐゴシック" charset="0"/>
                <a:cs typeface="Calibri" panose="020F0502020204030204" pitchFamily="34" charset="0"/>
              </a:rPr>
              <a:t>W </a:t>
            </a:r>
            <a:r>
              <a:rPr lang="en-US" sz="1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: combination of the CNN and HAMF scores</a:t>
            </a:r>
            <a:endParaRPr lang="en-US" sz="1800" dirty="0">
              <a:ea typeface="ＭＳ Ｐゴシック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endParaRPr lang="en-US" sz="16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1600" dirty="0">
              <a:solidFill>
                <a:srgbClr val="0000FF"/>
              </a:solidFill>
              <a:ea typeface="ＭＳ Ｐゴシック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1800" dirty="0">
              <a:solidFill>
                <a:srgbClr val="0000FF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29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CD5DE-2B29-4A87-4556-C5F0ADA5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Fraction of events with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/Ekin &gt; 0.9, Electron MC,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20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EA72B3E-0893-4D40-A628-B517D7603027}"/>
              </a:ext>
            </a:extLst>
          </p:cNvPr>
          <p:cNvSpPr txBox="1">
            <a:spLocks/>
          </p:cNvSpPr>
          <p:nvPr/>
        </p:nvSpPr>
        <p:spPr bwMode="auto">
          <a:xfrm>
            <a:off x="685802" y="5462546"/>
            <a:ext cx="10573869" cy="10427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Edge effect because of the Erec &gt; 100 GeV cut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>
                <a:ea typeface="ＭＳ Ｐゴシック" charset="0"/>
                <a:cs typeface="Arial" charset="0"/>
              </a:rPr>
              <a:t>Level of well corrected events is </a:t>
            </a:r>
            <a:r>
              <a:rPr lang="en-US" sz="1800" b="1" dirty="0">
                <a:ea typeface="ＭＳ Ｐゴシック" charset="0"/>
                <a:cs typeface="Arial" charset="0"/>
              </a:rPr>
              <a:t>&gt;~98.5% </a:t>
            </a:r>
            <a:r>
              <a:rPr lang="en-US" sz="1800" dirty="0">
                <a:ea typeface="ＭＳ Ｐゴシック" charset="0"/>
                <a:cs typeface="Arial" charset="0"/>
              </a:rPr>
              <a:t>within the 100 GeV to 20 TeV   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800" dirty="0"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06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DAEAF-5260-B52F-0811-6956CDA66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C52089-C4F8-FA4D-BAD4-C4A74DE9E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505074F9-A758-5EE2-9796-3E2D17F0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Fraction of events with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/Ekin &gt; 0.9, Electron MC, Fid,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8810106-41D2-98D8-9BEE-D9AB11A24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21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261ADF3F-6840-3D74-F4A8-A63D79FEF69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D837095-F16B-45DC-0E13-BE7819DD3889}"/>
              </a:ext>
            </a:extLst>
          </p:cNvPr>
          <p:cNvSpPr txBox="1">
            <a:spLocks/>
          </p:cNvSpPr>
          <p:nvPr/>
        </p:nvSpPr>
        <p:spPr bwMode="auto">
          <a:xfrm>
            <a:off x="685802" y="5462546"/>
            <a:ext cx="10573869" cy="10427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Almost all (&gt;99.95%) events corrected to within 10% of Ekin   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800" dirty="0"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8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0C0B3-015B-031D-BC10-C595DAEA1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62F7C4-1DBF-788F-71ED-26B88662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59A5251B-8AF1-467B-AA32-9336DF6B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Fraction of events with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/Ekin &lt; 0.85, Electron MC,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A15D03E-703A-61A6-CE72-5D7DBC24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22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FB0AB12D-B2BE-E02B-C934-53519E01C83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8013EC-BA60-BC6D-552F-E20D302BC0CB}"/>
              </a:ext>
            </a:extLst>
          </p:cNvPr>
          <p:cNvSpPr txBox="1">
            <a:spLocks/>
          </p:cNvSpPr>
          <p:nvPr/>
        </p:nvSpPr>
        <p:spPr bwMode="auto">
          <a:xfrm>
            <a:off x="685802" y="5462546"/>
            <a:ext cx="10573869" cy="10427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Edge effect because of the </a:t>
            </a:r>
            <a:r>
              <a:rPr lang="en-US" sz="1800" dirty="0" err="1">
                <a:solidFill>
                  <a:srgbClr val="0000FF"/>
                </a:solidFill>
                <a:ea typeface="ＭＳ Ｐゴシック" charset="0"/>
                <a:cs typeface="Arial" charset="0"/>
              </a:rPr>
              <a:t>Erec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 &gt; 100 GeV cut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>
                <a:ea typeface="ＭＳ Ｐゴシック" charset="0"/>
                <a:cs typeface="Arial" charset="0"/>
              </a:rPr>
              <a:t>Level of badly (&lt;85% of Ekin) corrected events is </a:t>
            </a:r>
            <a:r>
              <a:rPr lang="en-US" sz="1800" b="1" dirty="0">
                <a:ea typeface="ＭＳ Ｐゴシック" charset="0"/>
                <a:cs typeface="Arial" charset="0"/>
              </a:rPr>
              <a:t>0.3%</a:t>
            </a:r>
            <a:r>
              <a:rPr lang="en-US" sz="1800" dirty="0">
                <a:ea typeface="ＭＳ Ｐゴシック" charset="0"/>
                <a:cs typeface="Arial" charset="0"/>
              </a:rPr>
              <a:t> at 1 TeV and </a:t>
            </a:r>
            <a:r>
              <a:rPr lang="en-US" sz="1800" b="1" dirty="0">
                <a:ea typeface="ＭＳ Ｐゴシック" charset="0"/>
                <a:cs typeface="Arial" charset="0"/>
              </a:rPr>
              <a:t>0.5%</a:t>
            </a:r>
            <a:r>
              <a:rPr lang="en-US" sz="1800" dirty="0">
                <a:ea typeface="ＭＳ Ｐゴシック" charset="0"/>
                <a:cs typeface="Arial" charset="0"/>
              </a:rPr>
              <a:t> at 20 TeV   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800" dirty="0"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31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6000D-FDC4-50E8-6C91-1392423F9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1A6AAE-87D6-8036-9538-C9F18DFE4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D7806734-4631-0B20-D7BE-3046DBC7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Fraction of events with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/Ekin &lt; 0.85, Electron MC, Fid,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E91CDCD-ADFF-8EC7-9265-6C6BA42F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56397F12-5ED4-14FB-AA32-E9D3EC01C5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FEFA42-0D10-7188-B94D-61253BB1571E}"/>
              </a:ext>
            </a:extLst>
          </p:cNvPr>
          <p:cNvSpPr txBox="1">
            <a:spLocks/>
          </p:cNvSpPr>
          <p:nvPr/>
        </p:nvSpPr>
        <p:spPr bwMode="auto">
          <a:xfrm>
            <a:off x="685802" y="5462546"/>
            <a:ext cx="10573869" cy="10427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Level of badly (&lt;85% of Ekin) corrected events below ~0.01% above 1 TeV   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800" dirty="0"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6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44C30-C046-BB23-E8E2-B1C70EF79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BACBC0-2809-A8E2-23EC-629E0446B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FD066586-2C81-3E44-A358-624C30DA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9812"/>
            <a:ext cx="7988712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vs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Fid, cutBit3, data, old BGO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4310841-46FD-BBC8-A522-F3F5EE68F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24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9B560067-5353-99A2-C0C7-A82CE509EF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09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A3F22-FEA2-E3AC-A98B-5FB30B009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019B2C-BDFF-F203-23DC-5114D07C3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11203118-0D66-BCC0-B868-7A29EE41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9812"/>
            <a:ext cx="7988712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vs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Fid, cutBit3, data, new BGO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781CD31-EA20-48B0-9A76-0DD48C9A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25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F6533807-3522-AEED-0DF4-F6EE0B67D1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5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FC9A0-CC88-A23C-FFA3-C863A4365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92E249-0CF5-9658-CEEA-1F734AEF2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4490C11F-4A67-887B-C4A3-1DDA3A9C4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9812"/>
            <a:ext cx="7988712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vs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Fid, cutBit3, Electron MC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6AFFB34-BE76-C531-7AD1-A86D49ED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FE8C59F8-8D8B-3D94-94CF-D1016385130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58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357CC-6B4D-E934-D5FC-BE503C599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E79CF-E2D9-94F7-FAE3-B42EAD4F0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0D5E48F6-814D-4789-A5AB-A2BC1B1A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9812"/>
            <a:ext cx="7988712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vs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Fid, cutBit3, Proton MC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CE3A33A-3EE0-8628-811F-1E92E271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27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0E9185D7-279C-24C8-7113-4062C8A2F8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42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D9A3D-C09F-9E91-B7FA-CC0427A96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04617F-4BB7-F3FF-E878-99203710D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583C923E-6EBE-9153-6B82-AFBDA7A7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9812"/>
            <a:ext cx="7988712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vs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cutBit3, data, old BGO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A4BC632-719B-FA7A-33CA-C72FFADC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28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DA8BA4B0-681D-C765-9971-896A384A586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15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433CA-D954-CC88-51FA-72ACCE24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7C2962-43B6-B236-2851-735F9EC75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6745F296-7FB2-7276-2597-2A4025452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9812"/>
            <a:ext cx="7988712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vs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cutBit3, data, new BGO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760CAC6-2869-DA9C-1B5E-4F1D110E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29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FCE58368-EEB1-409A-40D8-892DFF0A94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5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AABF15-DC7C-BFD9-E553-D1B0E9474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Electron MC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Ekin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distribution: input, Fid skim,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skim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E4EDC-DD84-3980-4A36-D5E894581702}"/>
              </a:ext>
            </a:extLst>
          </p:cNvPr>
          <p:cNvSpPr txBox="1">
            <a:spLocks/>
          </p:cNvSpPr>
          <p:nvPr/>
        </p:nvSpPr>
        <p:spPr bwMode="auto">
          <a:xfrm>
            <a:off x="609598" y="5516644"/>
            <a:ext cx="10573869" cy="9933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xmlns:a14="http://schemas.microsoft.com/office/drawing/2010/main" xmlns:mc="http://schemas.openxmlformats.org/markup-compatibility/2006" val="1"/>
            </a:ex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Total number of electron MC input events: </a:t>
            </a:r>
            <a:r>
              <a:rPr lang="en-CH" sz="1800" dirty="0">
                <a:solidFill>
                  <a:srgbClr val="FF0000"/>
                </a:solidFill>
                <a:ea typeface="ＭＳ Ｐゴシック" charset="0"/>
                <a:cs typeface="Arial" charset="0"/>
              </a:rPr>
              <a:t>957,269,600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Fid skim: 		4,966,733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 err="1">
                <a:solidFill>
                  <a:srgbClr val="0000FF"/>
                </a:solidFill>
                <a:ea typeface="ＭＳ Ｐゴシック" charset="0"/>
                <a:cs typeface="Arial" charset="0"/>
              </a:rPr>
              <a:t>TopFid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 skim: 	</a:t>
            </a:r>
            <a:r>
              <a:rPr lang="en-CH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4,365,976</a:t>
            </a:r>
            <a:endParaRPr lang="en-US" sz="1800" dirty="0">
              <a:solidFill>
                <a:srgbClr val="0000FF"/>
              </a:solidFill>
              <a:ea typeface="ＭＳ Ｐゴシック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1800" dirty="0">
              <a:solidFill>
                <a:srgbClr val="0000FF"/>
              </a:solidFill>
              <a:ea typeface="ＭＳ Ｐゴシック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1800" dirty="0"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39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40489-732F-01DC-0AAE-849B35350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96D39D-A42C-F298-73FE-140061C6B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C3EA529F-8366-D496-CA7D-EFB3395A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9812"/>
            <a:ext cx="7988712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vs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cutBit3, Electron MC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59AB0F9-7174-8824-FCAF-E17CF1B8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30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42BD6AD5-F1B5-8499-11C1-AE693A4C834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15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D9FF9-5E26-7A9E-467F-D5ECAA21B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56BD5B-89EE-9AE4-6408-063D03F72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417713A3-8FD1-1BA7-0F67-00613A33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9812"/>
            <a:ext cx="7988712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vs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cutBit3, Proton MC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5D03833-2467-FD2B-CD0D-BAA39AC2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31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18A70159-E6CA-4866-5C77-4E4EB4F6D0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87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63D88-A782-9F0B-5BED-70A5094CB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493CBF-52E8-B2C8-5393-43CEBC67F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26846B49-6F42-18FC-FE3C-78E3F2B3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9812"/>
            <a:ext cx="7988712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Ekin vs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Proton MC, Fid, cutBit3,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&gt;0, no weight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10F3394-292E-75DB-76CE-7287D478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32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537989E2-46EB-06D9-B374-F21AF0AED92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65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49751-9A8B-9898-A68C-580A05120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673606-5FAB-57AF-E3C1-5EA2C4791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3AB57FB4-30C8-F146-1E03-1F7991FA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9812"/>
            <a:ext cx="7988712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Ekin and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Proton MC, Fid, cutBit3, no weight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0888610-87A6-B69C-BA91-E5AE66F9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33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90A93784-099F-AFD7-5B4E-B2726718BCC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20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FE108-9D16-75E3-3167-231C7DCBE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F9505A-E853-DEC9-BCF0-6733F512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38410F9C-65E9-653C-DF0D-7C90885AC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9812"/>
            <a:ext cx="7988712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Ekin vs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Proton MC,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cutBit3,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&gt;0, no weight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8D54506-6D90-22E0-30A8-74DE6CE1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34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1975E34D-E0E1-6C43-E559-83B49336562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40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F83B0-5EAD-533A-6366-635788E7C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70374-C894-A7E7-4C8D-CD4C8BB76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5142D2C3-803F-6EAB-4404-5A41E92E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49812"/>
            <a:ext cx="7988712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Ekin and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Proton MC,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cutBit3, no weight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D7ED60B-3B94-752D-47B9-97989592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35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1C728393-555F-DB3E-ED57-99A71031CD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01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41D2-41CE-2B6E-46B7-ADD90116E0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DE24FE-773E-239F-37CB-5E2BA06C6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29515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D5F6F-0746-6543-37E2-4D501B409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8AEB10-3D45-4045-3FA2-092EE879A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663FAD65-ED59-BF1F-7797-FE1E8BB9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Ay vs Ax, 1.000 – 1.148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08D152D-9094-3E6F-6B30-3A0D39E3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37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7F55D4BA-4764-61FD-CBFE-7839A9A067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49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35077-15CE-B394-18D6-719813B69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FB62FE-2075-8E58-2EDB-92103CB71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37D73251-76A6-FBD6-074B-4044F6323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Ay vs Ax, 1.148 – 1.318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0D0B94F-2187-2929-6BFC-E7F4DC6A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38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16B4D9B8-82E5-7A36-233F-938DA9F72D0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26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5D0ED-C8CA-5689-AC35-1BB907EF5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7B5C8A-3987-B546-7209-564196858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A23A4C5A-C351-2DDB-4127-F4251B9B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Ay vs Ax, 1.318 – 1.514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A7CE1BE-F53B-4677-09BC-4B5A54DEB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39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59C1C248-16E8-C87C-7BBD-5BF2C9570EB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09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C1AD5D-006F-3EA3-0D94-9D28D94EE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Proton MC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Ekin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distribution: input, Fid skim,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skim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07813A-5CF1-365F-B9EF-63B5797A9115}"/>
              </a:ext>
            </a:extLst>
          </p:cNvPr>
          <p:cNvSpPr txBox="1">
            <a:spLocks/>
          </p:cNvSpPr>
          <p:nvPr/>
        </p:nvSpPr>
        <p:spPr bwMode="auto">
          <a:xfrm>
            <a:off x="609598" y="5516645"/>
            <a:ext cx="10573869" cy="9933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xmlns:a14="http://schemas.microsoft.com/office/drawing/2010/main" xmlns:mc="http://schemas.openxmlformats.org/markup-compatibility/2006" val="1"/>
            </a:ex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Total number of proton MC input events: </a:t>
            </a:r>
            <a:r>
              <a:rPr lang="en-CH" sz="1800" dirty="0">
                <a:solidFill>
                  <a:srgbClr val="FF0000"/>
                </a:solidFill>
                <a:ea typeface="ＭＳ Ｐゴシック" charset="0"/>
                <a:cs typeface="Arial" charset="0"/>
              </a:rPr>
              <a:t>6,348,379,500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Fid skim: 		</a:t>
            </a:r>
            <a:r>
              <a:rPr lang="en-CH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23,411,979</a:t>
            </a:r>
            <a:endParaRPr lang="en-US" sz="1800" dirty="0">
              <a:solidFill>
                <a:srgbClr val="0000FF"/>
              </a:solidFill>
              <a:ea typeface="ＭＳ Ｐゴシック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 err="1">
                <a:solidFill>
                  <a:srgbClr val="0000FF"/>
                </a:solidFill>
                <a:ea typeface="ＭＳ Ｐゴシック" charset="0"/>
                <a:cs typeface="Arial" charset="0"/>
              </a:rPr>
              <a:t>TopFid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 skim: 	</a:t>
            </a:r>
            <a:r>
              <a:rPr lang="en-CH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22,945,412</a:t>
            </a:r>
            <a:endParaRPr lang="en-US" sz="1800" dirty="0">
              <a:solidFill>
                <a:srgbClr val="0000FF"/>
              </a:solidFill>
              <a:ea typeface="ＭＳ Ｐゴシック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1800" dirty="0">
              <a:solidFill>
                <a:srgbClr val="0000FF"/>
              </a:solidFill>
              <a:ea typeface="ＭＳ Ｐゴシック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1800" dirty="0"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4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2EFA4-A867-1ED8-47D0-332795EDD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19EA3F-A239-A393-3898-686C30EEE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C8494BD8-D52F-EDCA-FFD9-BC5DCC07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Ay vs Ax, 1.514 – 1.738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D85D377-2A1F-3EE1-6F3A-A55A1E0F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40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B4C5456A-8D4B-3A4A-1FBF-1C5FF0D852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45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577BB-57E8-63C9-F21E-1BB87A075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EF7FD-04B7-0F47-06AF-9C2F9AB21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619C8D3A-C170-DD04-B50A-072628E1A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Ay vs Ax, 1.738 – 1.995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21A1FD8-D563-AB78-77AD-6FB6370A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41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E7570B12-F444-545B-E021-45B83C36F3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73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7FC20-4911-70DE-595A-298F56EA1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E79FCA-CC21-EC3B-B544-672C38BF9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92781EF3-CA0A-973D-C8E9-40D091482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Ay vs Ax, 1.995 – 2.291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17FE206-58C5-5604-BCFC-99ED017C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42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96FE53FF-768E-0EDE-B4C0-5D6058BD2D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2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287C4-1819-7901-201F-90CF10A19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BF4AC2-059D-A664-C9FC-5A6DB2B3E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0E3804A8-170E-D833-8248-6CC142222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Ay vs Ax, 2.291 – 2.630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DD3CC3E-A77B-3F4C-78AB-8C765A8C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43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E78E5535-C001-CCF5-5CCA-5B1C95C318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58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A618D-7861-C54F-6FB4-838A9EC18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D378D1-EA5C-3F8E-9390-2065E1689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FE4E6E39-322F-29E7-A8B9-9EA52323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Ay vs Ax, 2.630 – 3.467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A80B7D7-6552-9AF1-1CFF-672889C2E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44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70779353-95A7-8074-E518-C9F4305C3F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62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1D693-F291-7C8B-7D1A-489D9125B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ED294D-3517-BA2D-0AF6-A04C70367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06B42578-13B3-6528-D289-26D7D7A6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Ay vs Ax, 3.467 – 4.571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5D5DBF5-05F7-64AA-7578-797D22DA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45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EF5E47F9-C20A-0094-BAB6-28BFD3A928D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9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EC7A1-B473-1EA4-7B45-488536418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62E1D0-1220-BD54-98F6-9DAD1E269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1ABAEA4B-0702-1466-C1E0-4951418B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Ay vs Ax, 4.571 – 6.026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8EEFB77-5A32-0056-0149-F9ECAA79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46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92B11839-E6B2-D8FE-8D0E-44687C8466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50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B9C85-2E4A-3D50-9CA4-B693B2EEC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798DE7-5549-B795-1FD2-51A542A5C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6B4819B0-FE97-DA7F-3019-5996D8484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Ay vs Ax, 6.026 – 7.943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F089889-43D1-C238-9FAC-B186C5EB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47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06353992-D4E8-B0D6-C5F3-325B9234A1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674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960F2-68D1-F95B-359A-0DF878ED4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DD654B-0B2F-AE80-D43C-530FCDA59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91BDC73A-B988-8F1C-DB18-25B8D5FE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Ay vs Ax, 7.943 – 10.471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0E12810-F642-BC98-2A1C-BA5EE4F7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48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0B0A22CE-C994-A746-D3F3-456C9F9349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56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8C79F-FE52-AB7B-9BFD-629043ACC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5B441C-EB1F-9393-C873-636B86043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435416F2-F45D-C5AE-D900-F42FA74C3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Ay vs Ax, 10.471 – 13.804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C379B74-D408-2013-FE20-A784C148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49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5EA742C9-4E91-A849-F312-3BDE97AC5EC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1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B9AAF-05EA-2919-DD8D-4E28D6D43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71C166-7FDE-3196-9ADB-F2ECE3027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AA626307-6ABC-15CE-B335-64E61979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Electron acceptance for Fid HET and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HET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5E4C5A1-7205-5A93-17C1-3EB657A5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C0738F6F-4C1E-F0B1-9F0E-7404135893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24607F-3850-E2A0-07B7-1D6EC239AA09}"/>
              </a:ext>
            </a:extLst>
          </p:cNvPr>
          <p:cNvSpPr txBox="1">
            <a:spLocks/>
          </p:cNvSpPr>
          <p:nvPr/>
        </p:nvSpPr>
        <p:spPr bwMode="auto">
          <a:xfrm>
            <a:off x="685802" y="5462546"/>
            <a:ext cx="10573869" cy="6397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xmlns:a14="http://schemas.microsoft.com/office/drawing/2010/main" xmlns:mc="http://schemas.openxmlformats.org/markup-compatibility/2006" val="1"/>
            </a:ex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 err="1">
                <a:solidFill>
                  <a:srgbClr val="0000FF"/>
                </a:solidFill>
                <a:ea typeface="ＭＳ Ｐゴシック" charset="0"/>
                <a:cs typeface="Arial" charset="0"/>
              </a:rPr>
              <a:t>TopFid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: some fraction of the events are not “well-contained” in BGO, in particular at high energy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800" dirty="0"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65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9C2AE-D3F2-95EE-13DB-06CE3863D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4E2D5B-E304-3F5E-09B8-BA01AAD50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9255C276-0403-CD8A-5055-E497F819D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Ay vs Ax, 13.804 – 20.000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FD508E8-4E57-D882-AB9A-BC560CEA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50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A563D1C5-7AAB-42C1-05EC-E4552D0F472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080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18844-C8A9-EF53-090F-30260F073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6BA7-C8EA-2A79-4FFB-A4354A9E8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14B14-5F6D-BD57-2C28-6176A75437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11295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FB6AE-719B-A1B6-BC92-AE1BDB3E4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5B375B-DFDC-39DA-D36A-3C4FC105D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AEB6072E-AEA6-4D55-A522-29688CDD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1.000 – 1.148 TeV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newBGO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D608803-C52A-4386-2D84-4BC25E16C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52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0BCDB303-F6E2-C593-335C-9E99EA7C94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236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C3214-9AC0-5D1B-010A-86DBB1B3D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004EAF-EE01-C415-E505-FF91DFB40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43F7E702-2B7D-AC4E-DC09-3C55575A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1.000 – 1.148 TeV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CA6EF9A-BB64-268E-D09B-831D7D2F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53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66864595-89AA-CADF-9AD2-3CB9060D75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66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2A525-5029-0BA1-B4EF-7DFF63D74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66F6D7-5C48-CC56-F6CD-23D759E4A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8B15A8ED-83B3-3787-710C-9C5364CC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1.000 – 1.148 TeV TeV, cutBit3, data, Proton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8D38B57-2D60-D7FF-466B-16DF448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54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726DD7F4-5C2D-FD28-16DE-7683415877E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913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60C87-226F-0291-01C7-3277ECC31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59FEDB-3A06-7E39-6EA9-C2E9531F6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DCE4AFD9-93FF-4D05-F8D6-12917AE82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1.000 – 1.148 TeV TeV, cutBit3, data, Electron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56453FD-8FCE-C66D-2EFB-BF5ECE24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55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773CE02C-5135-7949-DF52-DD210F7236C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872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356D-8F1B-112E-18DE-95669B9C33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330BC-877B-BE34-B11E-BBC591F108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702750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F5BD3-0E34-A738-74B1-D2F35475B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7765F-702A-5FAE-C8EE-AA6071C31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4D97187C-316A-8602-9300-E4456A38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1.148 – 1.318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newBGO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FD6E888-4598-E70B-73A9-E05138F4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57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1D8B9EDF-8B00-DA24-A469-E7D98EC4DB2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41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B3A25-C219-945F-A9DA-935560957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B45886-5808-ACC6-847D-C133C53D0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2D96EFE3-93AA-774B-8981-2CEF07301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1.148 – 1.318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7F610D9-9C08-5E66-0BEC-937EA3FA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58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696994A1-9C1A-5747-5457-DEF176B2EE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904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B0EF0-CCB1-FC39-83D1-38DE1631E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F086C7-B134-9548-5D84-5933DBB38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18F92F9B-650B-E7DA-43F5-7A9489995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1.148 – 1.318 TeV, cutBit3, data, Proton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4F4E71C-DDF3-5FD3-1BB3-7277EA67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59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F88856DC-B2BA-5170-DCEF-4DC44B10FD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9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1B624-A404-2CD9-BDB5-A87C57A11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831A98-508E-00CB-ECBF-65B3CB940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D7EDC469-91C1-22DE-9E39-5F5D6748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Electron acceptance for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z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&lt;100 and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z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&lt;50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4CD351F-1A59-0BB7-CD74-792AC614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E468DE3C-630B-7720-392F-B3CC6CBB482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E2662D-3E5D-0985-12BC-2ED207A91163}"/>
              </a:ext>
            </a:extLst>
          </p:cNvPr>
          <p:cNvSpPr txBox="1">
            <a:spLocks/>
          </p:cNvSpPr>
          <p:nvPr/>
        </p:nvSpPr>
        <p:spPr bwMode="auto">
          <a:xfrm>
            <a:off x="685802" y="5462546"/>
            <a:ext cx="10573869" cy="82576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xmlns:a14="http://schemas.microsoft.com/office/drawing/2010/main" xmlns:mc="http://schemas.openxmlformats.org/markup-compatibility/2006" val="1"/>
            </a:ex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Flux analyses use </a:t>
            </a:r>
            <a:r>
              <a:rPr lang="en-US" sz="1800" dirty="0">
                <a:solidFill>
                  <a:srgbClr val="0000FF"/>
                </a:solidFill>
                <a:latin typeface="Symbol" pitchFamily="2" charset="2"/>
                <a:ea typeface="ＭＳ Ｐゴシック" charset="0"/>
                <a:cs typeface="Arial" charset="0"/>
              </a:rPr>
              <a:t>z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&lt;50, good efficiency for electron, large rejection for proton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For </a:t>
            </a:r>
            <a:r>
              <a:rPr lang="en-US" sz="1800" dirty="0" err="1">
                <a:solidFill>
                  <a:srgbClr val="0000FF"/>
                </a:solidFill>
                <a:ea typeface="ＭＳ Ｐゴシック" charset="0"/>
                <a:cs typeface="Arial" charset="0"/>
              </a:rPr>
              <a:t>TopFid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, add containment cut to remove badly contained events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800" dirty="0"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266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F9D5C-1C8C-8930-4FD5-DAA145F5D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16B1C4-5B92-240B-0EAF-778FC39CF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20F76CAE-918A-C4D6-812A-DB4089B0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1.148 – 1.318 TeV, cutBit3, data, Electron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B77AD86-EAD9-33CA-8BAF-2FE40A71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60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DA38DDCC-BF4B-B157-91C6-B8D39BFB9C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999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BF5AF-645E-72A6-D317-D88A6C2D5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49A4-41E6-8528-0549-FCBB9BEDFE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7F3D3-345C-AA6D-69E6-3DAC8CECBB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883930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169FF-CA03-9A7C-649D-66E264C44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281C7B-0988-E3C2-D72C-3F4E3E738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D098A711-B7C6-AB24-FC2C-9218FA56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1.318 – 1.514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newBGO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EC584BD-8743-44CD-52A5-CEE51F9B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62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DBA4E168-6E8C-6216-65A8-790491000B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204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FB8FF-6A30-5D45-0A3F-1DC2EF551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83A568-A4A0-87BC-22DC-8AF19ACDE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5B68AF71-736A-83F8-697A-CCA8E63E4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1.318 – 1.514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79796F7-48C9-F797-56C4-BD9EA986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63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C4085A95-EC14-0997-01FA-59FF7CA3AA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149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2337B-AFF0-64A5-B71C-38AC4B1F0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38FF2-EB22-A02E-BA7C-F75E3EF48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C54E7D17-DC55-5292-FFD8-7A072B3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1.318 – 1.514 TeV, cutBit3, data, Proton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652224C-3747-20F1-12BD-401CEC2A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64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BCA80FD7-7575-2BC1-741E-59F2DE7628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344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AEA60-35CD-CA8D-34F9-E065DD509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0BEEC-4D92-3A7B-9D1A-7737FE1C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C4CC8DC0-5F6E-2388-6B59-CB7A9640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1.318 – 1.514 TeV, cutBit3, data, Electron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8E4FAE5-31B3-0591-FB73-285AC154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65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666F14AD-D3E4-7ED2-4CD0-BC17A9BAA6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186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B9EE1-5EEA-8D08-EF48-7683B60BE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3831-72CA-A44E-0389-9C62E05C3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629FC-E229-9A16-80FA-80A8FC45C8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69417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4852D-C6BF-C863-EFDB-B0962B3C3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1E11FC-E6A7-DF7A-DA7C-FE6FDA113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2385FD8F-133A-4253-EE61-314A4D7A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1.514 – 1.738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newBGO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FD775E5-133D-02E1-CECE-923810359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67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1DF799C4-3F80-E12D-A129-E56EE64D95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042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64AE1-BF56-42B6-493D-D1C488F1B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E466AA-3093-C872-51CD-7894FF3A0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E799F0C1-9D0B-3F8B-8CB5-95CB9AE7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1.514 – 1.738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3B3AFB7-25C8-A321-E4DB-969AB91A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68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C6D1495F-50F9-8C70-9E7D-04B95344CF0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876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2D33E-8338-54EB-0914-F28D29537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23593E-D305-DB3B-F900-B3AA00B32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430F3876-8005-ECF3-01A7-C4CACC72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1.514 – 1.738 TeV, cutBit3, data, Proton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8D83D20-1067-9A74-016D-CB4C8653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69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F7987FC0-B081-93E1-720E-E0096349972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DFB20-C185-2501-8B03-AF4DAEB85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59ECE6-007A-FC06-8037-B5A1A6C46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7EBA18DE-F57C-58C8-766A-E9C6508E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Electron acceptance before applying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 cut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FF00C6D-10AE-627A-4351-790B522E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3C2CED3A-78B5-A8A9-D684-E838258527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595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5DDAF-4193-28E3-9582-616EC6A9B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54BB4A-604B-02AF-B9B0-4C31528BA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A4D143D9-D944-B40B-1D07-94CB2508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1.514 – 1.738 TeV, cutBit3, data, Electron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91F7974-D331-D81F-9573-A20BB620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70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8539C5DA-20D9-CC01-67B4-F52F105613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258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BFBDE-6630-CFFC-D182-A2240BCE3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34CE-38F4-FFC7-A6AD-1815EA2C7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5384F-1193-48DD-52C7-51A3B7414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5525245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48924-18E7-129E-63BD-22CB6801D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E646C4-E1A7-2FE2-444A-3CA110A52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FBA6BB57-9E74-5CB8-2E90-D25D64B1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1.738 – 1.995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newBGO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28B5612-C488-8E5A-B810-DAC7565B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72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0D2BE051-8762-BC9B-9D8C-0487E66CDA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610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3773A-E1C1-9E32-11CE-B73D716A4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C893E-2418-22DE-6DBA-FACF35854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9144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756E2EB8-2A92-50F8-27C3-3ACABA13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1.738 – 1.995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9F1AFC8-7A1B-5E71-C87C-0325408C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73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12E7A173-3ECE-8717-D4D7-D72163A527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972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DB524-00CA-D94A-9D99-E56C80AC7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D6932F-8076-C036-287A-0F749291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AE02E1E2-F3C1-622D-7ECD-C7DA1D20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1.738 – 1.995 TeV, cutBit3, data, Proton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05E4E1B-1C38-BA9A-32CA-32F095588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74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DE48AE90-1211-0D17-961B-703B82FDD3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682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51698-C2D7-F8CE-28B9-567C1DE9B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E4432E-36DB-2F95-D13D-46242216E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8CEF1A07-EEFD-81A4-49AA-ABC21861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1.738 – 1.995 TeV, cutBit3, data, Electron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7AEFD95-4266-965A-8AC3-1CFF20AF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75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6BC8ED69-A530-308D-89C8-098A06EC30D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022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E7808-859B-0D08-8A73-3199F5DCD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ED26-6CE5-6FD1-6D68-4D9DD791B2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231FC-18B8-3460-4FB2-C50B42AD46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281685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34DE8-18C9-E66B-CB7D-46AF79339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805F2F-A96D-AF85-0EA4-D1271877E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694C8CB1-B414-649D-2CBD-DB345B23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1.995 – 2.291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newBGO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5CA9C1B-9761-FB82-925A-8491BBB1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77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E713BF8B-FCBE-63D4-891B-1E0BC098EA2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336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9EBB7-3954-B100-070D-7E6B8A807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3C94A4-6B6A-0F78-6398-7888173CF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1A756FDC-83F6-A07E-1655-15CA7A9F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1.995 – 2.291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2AABEAD-BEA2-04B6-BFE1-AD1CC73A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78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577B3574-900A-7AE3-45C5-786AAD64B0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524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B0031-9FDF-E5FE-0858-36027A441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D0CBFB-2AB7-5CD7-9100-60647CD68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C628B243-07C7-FBB7-BE7F-CB98F1A6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1.995 – 2.291 TeV, cutBit3, data, Proton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571ED30-9C3E-6BD8-E07C-8E921368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79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AE372C00-8038-16F5-F0EF-551BCB5ACE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5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7C82D-B2AE-027E-55CD-BDFD2F8DF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4BE795-9F6A-9749-A46A-132843BFD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D27643BE-E520-FCF1-C8BF-784483E2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Energy dispersion: (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EcorrCNN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-Ekin)/Ekin, Electron MC,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&gt;0, 126 – 500 GeV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6072B9A-EF21-BCC3-5A5E-98A08D66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E9C26301-DEB2-0DB5-4595-D8F05AE43A5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9E263C-B8EE-6564-BB4C-F45262782177}"/>
              </a:ext>
            </a:extLst>
          </p:cNvPr>
          <p:cNvSpPr txBox="1">
            <a:spLocks/>
          </p:cNvSpPr>
          <p:nvPr/>
        </p:nvSpPr>
        <p:spPr bwMode="auto">
          <a:xfrm>
            <a:off x="685802" y="5462546"/>
            <a:ext cx="10573869" cy="11456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Peak at ~0, bias &lt; 1 bin (0.5%), core gaussian is very narrow (</a:t>
            </a:r>
            <a:r>
              <a:rPr lang="en-US" sz="1800" dirty="0">
                <a:solidFill>
                  <a:srgbClr val="0000FF"/>
                </a:solidFill>
                <a:latin typeface="Symbol" pitchFamily="2" charset="2"/>
                <a:ea typeface="ＭＳ Ｐゴシック" charset="0"/>
                <a:cs typeface="Arial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&lt;1%)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1800" dirty="0">
                <a:ea typeface="ＭＳ Ｐゴシック" charset="0"/>
                <a:cs typeface="Arial" charset="0"/>
              </a:rPr>
              <a:t>Small non-gaussian tails </a:t>
            </a:r>
          </a:p>
        </p:txBody>
      </p:sp>
    </p:spTree>
    <p:extLst>
      <p:ext uri="{BB962C8B-B14F-4D97-AF65-F5344CB8AC3E}">
        <p14:creationId xmlns:p14="http://schemas.microsoft.com/office/powerpoint/2010/main" val="18957550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F5B7E-04AC-9D2F-4110-A8F08933C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6E47B1-FD6F-B025-1EE5-3C700997A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2A36E9FC-5F42-9E09-8C3B-DD221069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1.995 – 2.291 TeV, cutBit3, data, Electron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F0865AC-553B-0C74-8FB5-4EFACEE5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80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6BF4307C-799B-7B4F-5D3F-B92368472EF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070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202F7-AA00-E1C2-ECB8-BBE53FB43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8C0D-96EA-34E8-1B4D-9B150ECC70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DBE47-F5A3-4F3E-A1D5-6D476B4F30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04732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55B68-7502-9662-4B4C-95ADE6ABC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13338F-9B02-4886-39EC-64C33AF63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C9F56F60-0053-944E-9282-E174A8E4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2.291 – 2.630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newBGO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16454C2-A53D-1662-8538-DBD88B8D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82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A6655316-0EBF-3A20-34B8-CF84365E06D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713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2B7CB-0136-849B-6CF3-C7C7A50ED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8EBA9C-8F9B-FD32-4061-E9893355F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D9480D73-FC98-D9A5-E90F-7B23686F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2.291 – 2.630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E9FD7C1-1F31-28B5-60A6-42EA7BFF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83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551CB843-B26F-2646-E8F2-FC91F84056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623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67AE1-0C6E-B0F4-6C47-90B13BE60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0FB4BB-D71E-46A7-57F8-17A1AC33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B07644AF-DD1C-158F-F7C6-0929C4B8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2.291 – 2.630 TeV, cutBit3, data, Proton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ABDD078-D66C-BC39-F2D8-AFD25518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84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21A400EF-012A-939F-BF37-A7C15C7117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949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31702-9536-B630-6FCB-B174F4904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C475EE-A8F9-C638-385D-B22B69902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2EE152B6-829B-1D82-6E73-54417D159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2.291 – 2.630 TeV, cutBit3, data, Electron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786757A-D7E1-A736-8BF4-DDBBD533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85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CBC2D991-862B-530F-90E3-05BCE27E963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128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28FFA-5967-D023-1327-7A201CF29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6D8FF-2ED7-CC17-2D3D-A4BC77E2E6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6B29C-2212-0F14-2210-BA9949FC70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699705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9431E-BB2A-80D4-35BD-157E5DB19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59E75C-F2D8-433F-65AB-B7E06DAB0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F5EB80C1-1B82-95ED-95C4-CA4D3891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2.630 – 3.467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newBGO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DC36A0C-A54D-0F3E-6C82-F3BAB761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87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E04F4D5A-5000-D76F-8236-811838F2573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038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9B01E-7CCE-6224-2F97-0D8576625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FC3BD4-0F57-8122-45CC-611249F02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4312E68F-E8EB-D85F-5243-F83351424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2.630 – 3.467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EA52978-5C50-1858-9882-27348E3B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88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75082800-2CD5-0D7A-D26F-4BC9516E56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514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A2E59-7422-946D-0966-DAAF0B265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BAB65-B7AA-7BCF-F097-96A0DE9BD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E890DC9D-DBF9-D509-E659-2A1FCB90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2.630 – 3.467 TeV, cutBit3, data, Proton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C94FDF4-6B93-18AC-9367-542C0AB7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89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4165D1AA-69DB-A1F3-5D1E-72F60D8B46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2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88F12-A36D-63C0-1712-C8856931F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833AD5-D84D-E704-7475-DBAF0E98B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3E6E3AD6-298A-0BC4-1CEB-956B08BB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0120315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Cumulative (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EcorrCNN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-Ekin)/Ekin, Electron MC,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TopFid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, </a:t>
            </a:r>
            <a:r>
              <a:rPr lang="en-US" sz="2400" dirty="0">
                <a:solidFill>
                  <a:srgbClr val="D14664"/>
                </a:solidFill>
                <a:latin typeface="Symbol" pitchFamily="2" charset="2"/>
                <a:ea typeface="Calibri" charset="0"/>
              </a:rPr>
              <a:t>W</a:t>
            </a:r>
            <a:r>
              <a:rPr lang="en-US" sz="2400" dirty="0">
                <a:solidFill>
                  <a:srgbClr val="D14664"/>
                </a:solidFill>
                <a:ea typeface="Calibri" charset="0"/>
              </a:rPr>
              <a:t>&gt;0, 126 – 500 GeV 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68C35C4-CEDB-5AAB-25B8-7A86B718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EB59C86E-1814-17B4-A641-0A778A3818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A3028D-DDE7-8FD9-62F0-B179E379D37F}"/>
              </a:ext>
            </a:extLst>
          </p:cNvPr>
          <p:cNvSpPr txBox="1">
            <a:spLocks/>
          </p:cNvSpPr>
          <p:nvPr/>
        </p:nvSpPr>
        <p:spPr bwMode="auto">
          <a:xfrm>
            <a:off x="685802" y="5462546"/>
            <a:ext cx="10573869" cy="82576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c="http://schemas.openxmlformats.org/markup-compatibility/2006" xmlns:a14="http://schemas.microsoft.com/office/drawing/2010/main" xmlns="" xmlns:ma14="http://schemas.microsoft.com/office/mac/drawingml/2011/main" val="1"/>
            </a:ex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“1</a:t>
            </a:r>
            <a:r>
              <a:rPr lang="en-US" sz="1800" dirty="0">
                <a:solidFill>
                  <a:srgbClr val="0000FF"/>
                </a:solidFill>
                <a:latin typeface="Symbol" pitchFamily="2" charset="2"/>
                <a:ea typeface="ＭＳ Ｐゴシック" charset="0"/>
                <a:cs typeface="Arial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” and “2</a:t>
            </a:r>
            <a:r>
              <a:rPr lang="en-US" sz="1800" dirty="0">
                <a:solidFill>
                  <a:srgbClr val="0000FF"/>
                </a:solidFill>
                <a:latin typeface="Symbol" pitchFamily="2" charset="2"/>
                <a:ea typeface="ＭＳ Ｐゴシック" charset="0"/>
                <a:cs typeface="Arial" charset="0"/>
              </a:rPr>
              <a:t>s</a:t>
            </a:r>
            <a:r>
              <a:rPr lang="en-US" sz="1800" dirty="0">
                <a:solidFill>
                  <a:srgbClr val="0000FF"/>
                </a:solidFill>
                <a:ea typeface="ＭＳ Ｐゴシック" charset="0"/>
                <a:cs typeface="Arial" charset="0"/>
              </a:rPr>
              <a:t>” tails is at ~1.5% and ~4-5%</a:t>
            </a:r>
          </a:p>
        </p:txBody>
      </p:sp>
    </p:spTree>
    <p:extLst>
      <p:ext uri="{BB962C8B-B14F-4D97-AF65-F5344CB8AC3E}">
        <p14:creationId xmlns:p14="http://schemas.microsoft.com/office/powerpoint/2010/main" val="16670165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C2CEC-57F7-8778-3B32-4A55725EB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2A9351-4900-0FE2-7120-482166AE4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20832DAB-91AC-EEB6-846F-ABA122BB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2.630 – 3.467 TeV, cutBit3, data, Electron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36C5EA7-2600-2FF6-9EB8-C6604487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90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19A60406-6EEF-1A33-8ED0-C1E8000F530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040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8CB8F-0A6F-644B-8680-4356DB225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FE92E-B6D5-2768-930E-E903F376C8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B3BBC-9DC3-A126-1F08-31CA27873F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502804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65167-2C00-2778-6521-50CAFA45A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8714C-9C9E-828D-7077-4FA3B6ED4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DF12AA29-103E-D9EC-BCBF-6C5FD59B0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3.467 – 4.571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newBGO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F834332-4A26-EAD6-5C16-8BD2A2E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92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62B1552C-67D9-BB2C-6365-F6CAC22F5A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710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B3DAE-1721-5232-B46D-277E3E465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CBC2FA-992E-3A0E-F775-ABF7C9F41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96ACB012-BB35-39ED-DFED-C35E2885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3.467 – 4.571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EFF721D-174E-5496-CEFA-E21A1B95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93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DF05602C-A225-51C8-E181-ED994208E9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435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E3535-9862-EF0D-0500-79D95A5E1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BCF0E7-F423-9B6A-895D-61780E610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7973BFBA-009E-4689-15A4-466E31F7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3.467 – 4.571 TeV, cutBit3, data, Proton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455A6E7-74BC-65D6-1322-3F392636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94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AF6DC905-9935-60B6-1993-19AD54A75BD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394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7F518-B3C0-73A6-F284-C135C0800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1397DD-E023-BC56-A881-315B3A7EB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E2A05F73-F6B6-27FB-BDB6-7D7E52644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3.467 – 4.571 TeV, cutBit3, data, Electron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8F02EF0-F9D6-66B5-18B8-13F34C77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95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EC6D3AFA-53A1-578C-2A4F-F153AE3199B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301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F16AE-340E-FC44-00A2-624A81A6B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CBD13-CDBF-78EE-3205-0D0A18160B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77149-6FF6-7589-5173-C32230A220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848412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39A7E-85CD-10EE-0A5A-E06765F1B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E55BD7-8125-1493-0DF8-422762E42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09E054B6-2252-E8A6-9CB2-A21F17B2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4.571 – 6.026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newBGO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0544F39-5AE7-EBAB-2734-4F8D9B0A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97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6CA6D4FE-A02C-81E6-2D72-7FE8EE17D28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702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D4341-C6EF-7DC2-7122-27234FF97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168F99-2C76-465E-1155-1C060956A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6BE489C4-24C5-2DE4-49E5-82CFA8EA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4.571 – 6.026 TeV, cutBit3, data, </a:t>
            </a:r>
            <a:r>
              <a:rPr lang="en-US" sz="2400" dirty="0" err="1">
                <a:solidFill>
                  <a:srgbClr val="D14664"/>
                </a:solidFill>
                <a:ea typeface="Calibri" charset="0"/>
              </a:rPr>
              <a:t>oldBGO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0C96B3E-404F-861A-9108-AB6ED0E0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98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692CF445-2B3C-69EF-BCE5-F7E7893B30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4783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53675-AC56-7E6C-C85F-8585DF30C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BD0D49-A037-94D2-74D5-EDC4FA31A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22524" y="-385831"/>
            <a:ext cx="4946952" cy="6858000"/>
          </a:xfrm>
          <a:prstGeom prst="rect">
            <a:avLst/>
          </a:prstGeom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A37677E3-F979-F687-D28A-0636B426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249812"/>
            <a:ext cx="11765281" cy="639762"/>
          </a:xfrm>
          <a:noFill/>
        </p:spPr>
        <p:txBody>
          <a:bodyPr/>
          <a:lstStyle/>
          <a:p>
            <a:pPr algn="l">
              <a:defRPr/>
            </a:pPr>
            <a:r>
              <a:rPr lang="en-US" sz="2400" dirty="0">
                <a:solidFill>
                  <a:srgbClr val="D14664"/>
                </a:solidFill>
                <a:ea typeface="Calibri" charset="0"/>
              </a:rPr>
              <a:t>CNNV1 vs HAMF, 4.571 – 6.026 TeV, cutBit3, data, Proton MC</a:t>
            </a:r>
            <a:endParaRPr lang="en-US" sz="2400" dirty="0">
              <a:solidFill>
                <a:srgbClr val="D14664"/>
              </a:solidFill>
              <a:latin typeface="+mn-lt"/>
              <a:ea typeface="Calibri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17CFE15-CC0D-8FEE-6F5E-04549844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99F3EB-FDAB-7A4C-A8EC-0A4402A4CC2A}" type="slidenum">
              <a:rPr lang="fr-FR" sz="1200">
                <a:solidFill>
                  <a:srgbClr val="898989"/>
                </a:solidFill>
                <a:latin typeface="Calibri" charset="0"/>
              </a:rPr>
              <a:pPr eaLnBrk="1" hangingPunct="1"/>
              <a:t>99</a:t>
            </a:fld>
            <a:endParaRPr lang="fr-FR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7" name="Date Placeholder 9">
            <a:extLst>
              <a:ext uri="{FF2B5EF4-FFF2-40B4-BE49-F238E27FC236}">
                <a16:creationId xmlns:a16="http://schemas.microsoft.com/office/drawing/2014/main" id="{09613EC6-AEDA-1FDE-914A-70FBE9755F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rPr>
              <a:t>Xin Wu</a:t>
            </a:r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37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LAR2_SSO_XinWu_template" id="{3A2D25E4-199B-674D-9C22-BD85CD308219}" vid="{F2494E7C-0FD8-4445-BF69-9F80F4958B26}"/>
    </a:ext>
  </a:extLst>
</a:theme>
</file>

<file path=ppt/theme/theme2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F0C0F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F0C0F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LAR2_SSO_XinWu_template" id="{3A2D25E4-199B-674D-9C22-BD85CD308219}" vid="{FD50E235-27F9-B849-B8C0-385C514983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410534</TotalTime>
  <Words>2553</Words>
  <Application>Microsoft Macintosh PowerPoint</Application>
  <PresentationFormat>Widescreen</PresentationFormat>
  <Paragraphs>476</Paragraphs>
  <Slides>124</Slides>
  <Notes>108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124</vt:i4>
      </vt:variant>
    </vt:vector>
  </HeadingPairs>
  <TitlesOfParts>
    <vt:vector size="131" baseType="lpstr">
      <vt:lpstr>ＭＳ Ｐゴシック</vt:lpstr>
      <vt:lpstr>Arial</vt:lpstr>
      <vt:lpstr>Calibri</vt:lpstr>
      <vt:lpstr>Symbol</vt:lpstr>
      <vt:lpstr>Wingdings</vt:lpstr>
      <vt:lpstr>Office Theme</vt:lpstr>
      <vt:lpstr>2_Blank Presentation</vt:lpstr>
      <vt:lpstr>Electron Flux Analysis   Xin Wu  </vt:lpstr>
      <vt:lpstr>Data samples  </vt:lpstr>
      <vt:lpstr>Electron MC Ekin distribution: input, Fid skim, TopFid skim </vt:lpstr>
      <vt:lpstr>Proton MC Ekin distribution: input, Fid skim, TopFid skim </vt:lpstr>
      <vt:lpstr>Electron acceptance for Fid HET and TopFid HET</vt:lpstr>
      <vt:lpstr>Electron acceptance for z&lt;100 and z&lt;50</vt:lpstr>
      <vt:lpstr>Electron acceptance before applying W cut</vt:lpstr>
      <vt:lpstr>Energy dispersion: (EcorrCNN-Ekin)/Ekin, Electron MC, TopFid, W&gt;0, 126 – 500 GeV </vt:lpstr>
      <vt:lpstr>Cumulative (EcorrCNN-Ekin)/Ekin, Electron MC, TopFid, W&gt;0, 126 – 500 GeV </vt:lpstr>
      <vt:lpstr>Energy dispersion: (EcorrCNN-Ekin)/Ekin, Electron MC, TopFid, W&gt;0, 500 GeV– 2 TeV </vt:lpstr>
      <vt:lpstr>Cumulative (EcorrCNN-Ekin)/Ekin, Electron MC, TopFid, W&gt;0, 500 GeV– 2 TeV </vt:lpstr>
      <vt:lpstr>Energy dispersion: (EcorrCNN-Ekin)/Ekin, Electron MC, TopFid, W&gt;0, 2 TeV– 20 TeV </vt:lpstr>
      <vt:lpstr>Cumulative (EcorrCNN-Ekin)/Ekin, Electron MC, TopFid, W&gt;0, 2 TeV– 20 TeV </vt:lpstr>
      <vt:lpstr>Energy dispersion: (Ecorr-Ekin)/Ekin, Electron MC, Fid, W&gt;0, 126 – 500 GeV </vt:lpstr>
      <vt:lpstr>Cumulative (Ecorr-Ekin)/Ekin, Electron MC, Fid, W&gt;0, 126 – 500 GeV </vt:lpstr>
      <vt:lpstr>Energy dispersion: (Ecorr-Ekin)/Ekin, Electron MC, Fid, W&gt;0, 500 GeV– 2 TeV </vt:lpstr>
      <vt:lpstr>Cumulative (Ecorr-Ekin)/Ekin, Electron MC, Fid, W&gt;0, 500 GeV– 2 TeV </vt:lpstr>
      <vt:lpstr>Energy dispersion: (Ecorr-Ekin)/Ekin, Electron MC, Fid, W&gt;0, 2 TeV– 20 TeV </vt:lpstr>
      <vt:lpstr>Cumulative (Ecorr-Ekin)/Ekin, Electron MC, Fid, W&gt;0, 2 TeV– 20 TeV </vt:lpstr>
      <vt:lpstr>Fraction of events with Ecorr/Ekin &gt; 0.9, Electron MC, TopFid, W&gt;0 </vt:lpstr>
      <vt:lpstr>Fraction of events with Ecorr/Ekin &gt; 0.9, Electron MC, Fid, W&gt;0 </vt:lpstr>
      <vt:lpstr>Fraction of events with Ecorr/Ekin &lt; 0.85, Electron MC, TopFid, W&gt;0 </vt:lpstr>
      <vt:lpstr>Fraction of events with Ecorr/Ekin &lt; 0.85, Electron MC, Fid, W&gt;0 </vt:lpstr>
      <vt:lpstr>W vs Ecorr, Fid, cutBit3, data, old BGO </vt:lpstr>
      <vt:lpstr>W vs Ecorr, Fid, cutBit3, data, new BGO </vt:lpstr>
      <vt:lpstr>W vs Ecorr, Fid, cutBit3, Electron MC </vt:lpstr>
      <vt:lpstr>W vs Ecorr, Fid, cutBit3, Proton MC </vt:lpstr>
      <vt:lpstr>W vs Ecorr, TopFid, cutBit3, data, old BGO </vt:lpstr>
      <vt:lpstr>W vs Ecorr, TopFid, cutBit3, data, new BGO </vt:lpstr>
      <vt:lpstr>W vs Ecorr, TopFid, cutBit3, Electron MC </vt:lpstr>
      <vt:lpstr>W vs Ecorr, TopFid, cutBit3, Proton MC </vt:lpstr>
      <vt:lpstr>Ekin vs Ecorr, Proton MC, Fid, cutBit3, W&gt;0, no weight </vt:lpstr>
      <vt:lpstr>Ekin and Ecorr, Proton MC, Fid, cutBit3, no weight </vt:lpstr>
      <vt:lpstr>Ekin vs Ecorr, Proton MC, TopFid, cutBit3, W&gt;0, no weight </vt:lpstr>
      <vt:lpstr>Ekin and Ecorr, Proton MC, TopFid, cutBit3, no weight </vt:lpstr>
      <vt:lpstr>PowerPoint Presentation</vt:lpstr>
      <vt:lpstr>Ay vs Ax, 1.000 – 1.148 TeV, cutBit3, data, oldBGO </vt:lpstr>
      <vt:lpstr>Ay vs Ax, 1.148 – 1.318 TeV, cutBit3, data, oldBGO </vt:lpstr>
      <vt:lpstr>Ay vs Ax, 1.318 – 1.514 TeV, cutBit3, data, oldBGO </vt:lpstr>
      <vt:lpstr>Ay vs Ax, 1.514 – 1.738 TeV, cutBit3, data, oldBGO </vt:lpstr>
      <vt:lpstr>Ay vs Ax, 1.738 – 1.995 TeV, cutBit3, data, oldBGO </vt:lpstr>
      <vt:lpstr>Ay vs Ax, 1.995 – 2.291 TeV, cutBit3, data, oldBGO </vt:lpstr>
      <vt:lpstr>Ay vs Ax, 2.291 – 2.630 TeV, cutBit3, data, oldBGO </vt:lpstr>
      <vt:lpstr>Ay vs Ax, 2.630 – 3.467 TeV, cutBit3, data, oldBGO </vt:lpstr>
      <vt:lpstr>Ay vs Ax, 3.467 – 4.571 TeV, cutBit3, data, oldBGO </vt:lpstr>
      <vt:lpstr>Ay vs Ax, 4.571 – 6.026 TeV, cutBit3, data, oldBGO </vt:lpstr>
      <vt:lpstr>Ay vs Ax, 6.026 – 7.943 TeV, cutBit3, data, oldBGO </vt:lpstr>
      <vt:lpstr>Ay vs Ax, 7.943 – 10.471 TeV, cutBit3, data, oldBGO </vt:lpstr>
      <vt:lpstr>Ay vs Ax, 10.471 – 13.804 TeV, cutBit3, data, oldBGO </vt:lpstr>
      <vt:lpstr>Ay vs Ax, 13.804 – 20.000 TeV, cutBit3, data, oldBGO </vt:lpstr>
      <vt:lpstr>PowerPoint Presentation</vt:lpstr>
      <vt:lpstr>CNNV1 vs HAMF, 1.000 – 1.148 TeV TeV, cutBit3, data, newBGO</vt:lpstr>
      <vt:lpstr>CNNV1 vs HAMF, 1.000 – 1.148 TeV TeV, cutBit3, data, oldBGO</vt:lpstr>
      <vt:lpstr>CNNV1 vs HAMF, 1.000 – 1.148 TeV TeV, cutBit3, data, Proton MC</vt:lpstr>
      <vt:lpstr>CNNV1 vs HAMF, 1.000 – 1.148 TeV TeV, cutBit3, data, Electron MC</vt:lpstr>
      <vt:lpstr>PowerPoint Presentation</vt:lpstr>
      <vt:lpstr>CNNV1 vs HAMF, 1.148 – 1.318 TeV, cutBit3, data, newBGO</vt:lpstr>
      <vt:lpstr>CNNV1 vs HAMF, 1.148 – 1.318 TeV, cutBit3, data, oldBGO</vt:lpstr>
      <vt:lpstr>CNNV1 vs HAMF, 1.148 – 1.318 TeV, cutBit3, data, Proton MC</vt:lpstr>
      <vt:lpstr>CNNV1 vs HAMF, 1.148 – 1.318 TeV, cutBit3, data, Electron MC</vt:lpstr>
      <vt:lpstr>PowerPoint Presentation</vt:lpstr>
      <vt:lpstr>CNNV1 vs HAMF, 1.318 – 1.514 TeV, cutBit3, data, newBGO</vt:lpstr>
      <vt:lpstr>CNNV1 vs HAMF, 1.318 – 1.514 TeV, cutBit3, data, oldBGO</vt:lpstr>
      <vt:lpstr>CNNV1 vs HAMF, 1.318 – 1.514 TeV, cutBit3, data, Proton MC</vt:lpstr>
      <vt:lpstr>CNNV1 vs HAMF, 1.318 – 1.514 TeV, cutBit3, data, Electron MC</vt:lpstr>
      <vt:lpstr>PowerPoint Presentation</vt:lpstr>
      <vt:lpstr>CNNV1 vs HAMF, 1.514 – 1.738 TeV, cutBit3, data, newBGO</vt:lpstr>
      <vt:lpstr>CNNV1 vs HAMF, 1.514 – 1.738 TeV, cutBit3, data, oldBGO</vt:lpstr>
      <vt:lpstr>CNNV1 vs HAMF, 1.514 – 1.738 TeV, cutBit3, data, Proton MC</vt:lpstr>
      <vt:lpstr>CNNV1 vs HAMF, 1.514 – 1.738 TeV, cutBit3, data, Electron MC</vt:lpstr>
      <vt:lpstr>PowerPoint Presentation</vt:lpstr>
      <vt:lpstr>CNNV1 vs HAMF, 1.738 – 1.995 TeV, cutBit3, data, newBGO</vt:lpstr>
      <vt:lpstr>CNNV1 vs HAMF, 1.738 – 1.995 TeV, cutBit3, data, oldBGO</vt:lpstr>
      <vt:lpstr>CNNV1 vs HAMF, 1.738 – 1.995 TeV, cutBit3, data, Proton MC</vt:lpstr>
      <vt:lpstr>CNNV1 vs HAMF, 1.738 – 1.995 TeV, cutBit3, data, Electron MC</vt:lpstr>
      <vt:lpstr>PowerPoint Presentation</vt:lpstr>
      <vt:lpstr>CNNV1 vs HAMF, 1.995 – 2.291 TeV, cutBit3, data, newBGO</vt:lpstr>
      <vt:lpstr>CNNV1 vs HAMF, 1.995 – 2.291 TeV, cutBit3, data, oldBGO</vt:lpstr>
      <vt:lpstr>CNNV1 vs HAMF, 1.995 – 2.291 TeV, cutBit3, data, Proton MC</vt:lpstr>
      <vt:lpstr>CNNV1 vs HAMF, 1.995 – 2.291 TeV, cutBit3, data, Electron MC</vt:lpstr>
      <vt:lpstr>PowerPoint Presentation</vt:lpstr>
      <vt:lpstr>CNNV1 vs HAMF, 2.291 – 2.630 TeV, cutBit3, data, newBGO</vt:lpstr>
      <vt:lpstr>CNNV1 vs HAMF, 2.291 – 2.630 TeV, cutBit3, data, oldBGO</vt:lpstr>
      <vt:lpstr>CNNV1 vs HAMF, 2.291 – 2.630 TeV, cutBit3, data, Proton MC</vt:lpstr>
      <vt:lpstr>CNNV1 vs HAMF, 2.291 – 2.630 TeV, cutBit3, data, Electron MC</vt:lpstr>
      <vt:lpstr>PowerPoint Presentation</vt:lpstr>
      <vt:lpstr>CNNV1 vs HAMF, 2.630 – 3.467 TeV, cutBit3, data, newBGO</vt:lpstr>
      <vt:lpstr>CNNV1 vs HAMF, 2.630 – 3.467 TeV, cutBit3, data, oldBGO</vt:lpstr>
      <vt:lpstr>CNNV1 vs HAMF, 2.630 – 3.467 TeV, cutBit3, data, Proton MC</vt:lpstr>
      <vt:lpstr>CNNV1 vs HAMF, 2.630 – 3.467 TeV, cutBit3, data, Electron MC</vt:lpstr>
      <vt:lpstr>PowerPoint Presentation</vt:lpstr>
      <vt:lpstr>CNNV1 vs HAMF, 3.467 – 4.571 TeV, cutBit3, data, newBGO</vt:lpstr>
      <vt:lpstr>CNNV1 vs HAMF, 3.467 – 4.571 TeV, cutBit3, data, oldBGO</vt:lpstr>
      <vt:lpstr>CNNV1 vs HAMF, 3.467 – 4.571 TeV, cutBit3, data, Proton MC</vt:lpstr>
      <vt:lpstr>CNNV1 vs HAMF, 3.467 – 4.571 TeV, cutBit3, data, Electron MC</vt:lpstr>
      <vt:lpstr>PowerPoint Presentation</vt:lpstr>
      <vt:lpstr>CNNV1 vs HAMF, 4.571 – 6.026 TeV, cutBit3, data, newBGO</vt:lpstr>
      <vt:lpstr>CNNV1 vs HAMF, 4.571 – 6.026 TeV, cutBit3, data, oldBGO</vt:lpstr>
      <vt:lpstr>CNNV1 vs HAMF, 4.571 – 6.026 TeV, cutBit3, data, Proton MC</vt:lpstr>
      <vt:lpstr>CNNV1 vs HAMF, 4.571 – 6.026 TeV, cutBit3, data, Electron MC</vt:lpstr>
      <vt:lpstr>PowerPoint Presentation</vt:lpstr>
      <vt:lpstr>CNNV1 vs HAMF, 6.026 – 7.943 TeV, cutBit3, data, newBGO</vt:lpstr>
      <vt:lpstr>CNNV1 vs HAMF, 6.026 – 7.943 TeV, cutBit3, data, oldBGO</vt:lpstr>
      <vt:lpstr>CNNV1 vs HAMF, 6.026 – 7.943 TeV, cutBit3, data, Proton MC</vt:lpstr>
      <vt:lpstr>CNNV1 vs HAMF, 6.026 – 7.943 TeV, cutBit3, data, Electron MC</vt:lpstr>
      <vt:lpstr>PowerPoint Presentation</vt:lpstr>
      <vt:lpstr>CNNV1 vs HAMF, 7.943 – 10.471 TeV, cutBit3, data, newBGO</vt:lpstr>
      <vt:lpstr>CNNV1 vs HAMF, 7.943 – 10.471 TeV, cutBit3, data, oldBGO</vt:lpstr>
      <vt:lpstr>CNNV1 vs HAMF, 7.943 – 10.471 TeV, cutBit3, data, Proton MC</vt:lpstr>
      <vt:lpstr>CNNV1 vs HAMF, 7.943 – 10.471 TeV, cutBit3, data, Electron MC</vt:lpstr>
      <vt:lpstr>PowerPoint Presentation</vt:lpstr>
      <vt:lpstr>CNNV1 vs HAMF, 10.471 – 13.803 TeV, cutBit3, data, newBGO</vt:lpstr>
      <vt:lpstr>CNNV1 vs HAMF, 10.471 – 13.803 TeV, cutBit3, data, oldBGO</vt:lpstr>
      <vt:lpstr>CNNV1 vs HAMF, 10.471 – 13.803 TeV, cutBit3, data, Proton MC</vt:lpstr>
      <vt:lpstr>CNNV1 vs HAMF, 10.471 – 13.803 TeV, cutBit3, data, Electron MC</vt:lpstr>
      <vt:lpstr>PowerPoint Presentation</vt:lpstr>
      <vt:lpstr>CNNV1 vs HAMF, 13.804 – 20 TeV, cutBit3, data, newBGO</vt:lpstr>
      <vt:lpstr>CNNV1 vs HAMF, 13.804 – 20 TeV, cutBit3, data, oldBGO</vt:lpstr>
      <vt:lpstr>CNNV1 vs HAMF, 13.804 – 20 TeV, cutBit3, data, Proton MC</vt:lpstr>
      <vt:lpstr>CNNV1 vs HAMF, 13.804 – 20 TeV, cutBit3, data, Electron MC</vt:lpstr>
      <vt:lpstr>PowerPoint Presentation</vt:lpstr>
      <vt:lpstr>PowerPoint Presentation</vt:lpstr>
      <vt:lpstr>Proton acceptance for Fid HET and TopFid HET</vt:lpstr>
      <vt:lpstr>Proton acceptance for z&lt;100 and z&lt;50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POLAR-2: a follow-up mission of POLAR  Time-binned and high statistics measurements of Gamma-Ray Burst (GRB) polarization on board the Chinese Space Station (CSS)   Xin Wu  Department of Nuclear and Particle Physics (DPNC) University of Geneva   March 2019</dc:title>
  <dc:subject/>
  <dc:creator>Xin Wu</dc:creator>
  <cp:keywords/>
  <dc:description/>
  <cp:lastModifiedBy>Xin Wu</cp:lastModifiedBy>
  <cp:revision>2348</cp:revision>
  <cp:lastPrinted>2021-12-25T14:26:01Z</cp:lastPrinted>
  <dcterms:created xsi:type="dcterms:W3CDTF">2019-03-08T15:51:07Z</dcterms:created>
  <dcterms:modified xsi:type="dcterms:W3CDTF">2026-02-09T00:03:29Z</dcterms:modified>
  <cp:category/>
</cp:coreProperties>
</file>