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66" r:id="rId5"/>
    <p:sldId id="258" r:id="rId6"/>
    <p:sldId id="286" r:id="rId7"/>
    <p:sldId id="304" r:id="rId8"/>
    <p:sldId id="306" r:id="rId9"/>
    <p:sldId id="263" r:id="rId10"/>
    <p:sldId id="307" r:id="rId11"/>
    <p:sldId id="288" r:id="rId12"/>
    <p:sldId id="305" r:id="rId13"/>
    <p:sldId id="330" r:id="rId14"/>
    <p:sldId id="331" r:id="rId15"/>
    <p:sldId id="260" r:id="rId16"/>
    <p:sldId id="261" r:id="rId17"/>
    <p:sldId id="262" r:id="rId18"/>
    <p:sldId id="265" r:id="rId19"/>
    <p:sldId id="264" r:id="rId20"/>
    <p:sldId id="326" r:id="rId21"/>
    <p:sldId id="325" r:id="rId22"/>
    <p:sldId id="277" r:id="rId23"/>
    <p:sldId id="278" r:id="rId24"/>
    <p:sldId id="281" r:id="rId25"/>
    <p:sldId id="289" r:id="rId26"/>
    <p:sldId id="282" r:id="rId27"/>
    <p:sldId id="276" r:id="rId28"/>
    <p:sldId id="279" r:id="rId29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1" userDrawn="1">
          <p15:clr>
            <a:srgbClr val="A4A3A4"/>
          </p15:clr>
        </p15:guide>
        <p15:guide id="2" pos="396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91"/>
        <p:guide pos="396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gs" Target="tags/tag315.xml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7" Type="http://schemas.openxmlformats.org/officeDocument/2006/relationships/tags" Target="../tags/tag63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0" Type="http://schemas.openxmlformats.org/officeDocument/2006/relationships/tags" Target="../tags/tag8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2" Type="http://schemas.openxmlformats.org/officeDocument/2006/relationships/tags" Target="../tags/tag92.xml"/><Relationship Id="rId11" Type="http://schemas.openxmlformats.org/officeDocument/2006/relationships/tags" Target="../tags/tag91.xml"/><Relationship Id="rId10" Type="http://schemas.openxmlformats.org/officeDocument/2006/relationships/tags" Target="../tags/tag90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2" Type="http://schemas.openxmlformats.org/officeDocument/2006/relationships/tags" Target="../tags/tag103.xml"/><Relationship Id="rId11" Type="http://schemas.openxmlformats.org/officeDocument/2006/relationships/tags" Target="../tags/tag102.xml"/><Relationship Id="rId10" Type="http://schemas.openxmlformats.org/officeDocument/2006/relationships/tags" Target="../tags/tag101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tags" Target="../tags/tag110.xml"/><Relationship Id="rId7" Type="http://schemas.openxmlformats.org/officeDocument/2006/relationships/tags" Target="../tags/tag109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1" Type="http://schemas.openxmlformats.org/officeDocument/2006/relationships/tags" Target="../tags/tag113.xml"/><Relationship Id="rId10" Type="http://schemas.openxmlformats.org/officeDocument/2006/relationships/tags" Target="../tags/tag112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3" Type="http://schemas.openxmlformats.org/officeDocument/2006/relationships/tags" Target="../tags/tag125.xml"/><Relationship Id="rId12" Type="http://schemas.openxmlformats.org/officeDocument/2006/relationships/tags" Target="../tags/tag124.xml"/><Relationship Id="rId11" Type="http://schemas.openxmlformats.org/officeDocument/2006/relationships/tags" Target="../tags/tag123.xml"/><Relationship Id="rId10" Type="http://schemas.openxmlformats.org/officeDocument/2006/relationships/tags" Target="../tags/tag122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33.xml"/><Relationship Id="rId8" Type="http://schemas.openxmlformats.org/officeDocument/2006/relationships/tags" Target="../tags/tag132.xml"/><Relationship Id="rId7" Type="http://schemas.openxmlformats.org/officeDocument/2006/relationships/tags" Target="../tags/tag131.xml"/><Relationship Id="rId6" Type="http://schemas.openxmlformats.org/officeDocument/2006/relationships/tags" Target="../tags/tag130.xml"/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0" Type="http://schemas.openxmlformats.org/officeDocument/2006/relationships/tags" Target="../tags/tag1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>
            <p:custDataLst>
              <p:tags r:id="rId2"/>
            </p:custDataLst>
          </p:nvPr>
        </p:nvCxnSpPr>
        <p:spPr>
          <a:xfrm>
            <a:off x="455543" y="2676832"/>
            <a:ext cx="765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>
            <p:custDataLst>
              <p:tags r:id="rId3"/>
            </p:custDataLst>
          </p:nvPr>
        </p:nvCxnSpPr>
        <p:spPr>
          <a:xfrm>
            <a:off x="10971143" y="2676832"/>
            <a:ext cx="765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>
          <a:xfrm>
            <a:off x="1524001" y="2326470"/>
            <a:ext cx="9144000" cy="886397"/>
          </a:xfrm>
        </p:spPr>
        <p:txBody>
          <a:bodyPr tIns="0" bIns="0" anchor="ctr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1524001" y="3262934"/>
            <a:ext cx="9144000" cy="965389"/>
          </a:xfrm>
        </p:spPr>
        <p:txBody>
          <a:bodyPr tIns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>
            <a:normAutofit/>
          </a:bodyPr>
          <a:lstStyle/>
          <a:p>
            <a:fld id="{D997B5FA-0921-464F-AAE1-844C04324D75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>
            <a:normAutofit/>
          </a:bodyPr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>
            <p:custDataLst>
              <p:tags r:id="rId2"/>
            </p:custDataLst>
          </p:nvPr>
        </p:nvCxnSpPr>
        <p:spPr>
          <a:xfrm>
            <a:off x="3459753" y="2997522"/>
            <a:ext cx="765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>
            <p:custDataLst>
              <p:tags r:id="rId3"/>
            </p:custDataLst>
          </p:nvPr>
        </p:nvCxnSpPr>
        <p:spPr>
          <a:xfrm>
            <a:off x="7977333" y="2997522"/>
            <a:ext cx="765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1524000" y="1945827"/>
            <a:ext cx="9144000" cy="1597212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10" name="副标题 2"/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1524000" y="3595333"/>
            <a:ext cx="9144000" cy="1237127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10963639" y="5814104"/>
            <a:ext cx="780322" cy="760641"/>
            <a:chOff x="5876925" y="2914650"/>
            <a:chExt cx="1258888" cy="1227137"/>
          </a:xfrm>
        </p:grpSpPr>
        <p:sp>
          <p:nvSpPr>
            <p:cNvPr id="8" name="矩形 7"/>
            <p:cNvSpPr/>
            <p:nvPr userDrawn="1">
              <p:custDataLst>
                <p:tags r:id="rId3"/>
              </p:custDataLst>
            </p:nvPr>
          </p:nvSpPr>
          <p:spPr>
            <a:xfrm>
              <a:off x="5876925" y="2914650"/>
              <a:ext cx="1047750" cy="104775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 userDrawn="1">
              <p:custDataLst>
                <p:tags r:id="rId4"/>
              </p:custDataLst>
            </p:nvPr>
          </p:nvSpPr>
          <p:spPr>
            <a:xfrm>
              <a:off x="6400800" y="3406774"/>
              <a:ext cx="735013" cy="735013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矩形 5"/>
          <p:cNvSpPr/>
          <p:nvPr userDrawn="1">
            <p:custDataLst>
              <p:tags r:id="rId9"/>
            </p:custDataLst>
          </p:nvPr>
        </p:nvSpPr>
        <p:spPr>
          <a:xfrm>
            <a:off x="0" y="910590"/>
            <a:ext cx="577850" cy="4121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165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 userDrawn="1">
            <p:custDataLst>
              <p:tags r:id="rId3"/>
            </p:custDataLst>
          </p:nvPr>
        </p:nvGrpSpPr>
        <p:grpSpPr>
          <a:xfrm>
            <a:off x="10963639" y="5814104"/>
            <a:ext cx="780322" cy="760641"/>
            <a:chOff x="5876925" y="2914650"/>
            <a:chExt cx="1258888" cy="1227137"/>
          </a:xfrm>
        </p:grpSpPr>
        <p:sp>
          <p:nvSpPr>
            <p:cNvPr id="10" name="矩形 9"/>
            <p:cNvSpPr/>
            <p:nvPr userDrawn="1">
              <p:custDataLst>
                <p:tags r:id="rId4"/>
              </p:custDataLst>
            </p:nvPr>
          </p:nvSpPr>
          <p:spPr>
            <a:xfrm>
              <a:off x="5876925" y="2914650"/>
              <a:ext cx="1047750" cy="104775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>
              <p:custDataLst>
                <p:tags r:id="rId5"/>
              </p:custDataLst>
            </p:nvPr>
          </p:nvSpPr>
          <p:spPr>
            <a:xfrm>
              <a:off x="6400800" y="3406774"/>
              <a:ext cx="735013" cy="735013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grpSp>
        <p:nvGrpSpPr>
          <p:cNvPr id="11" name="组合 10"/>
          <p:cNvGrpSpPr/>
          <p:nvPr userDrawn="1">
            <p:custDataLst>
              <p:tags r:id="rId3"/>
            </p:custDataLst>
          </p:nvPr>
        </p:nvGrpSpPr>
        <p:grpSpPr>
          <a:xfrm>
            <a:off x="3791847" y="5814104"/>
            <a:ext cx="780322" cy="760641"/>
            <a:chOff x="5876925" y="2914650"/>
            <a:chExt cx="1258888" cy="1227137"/>
          </a:xfrm>
        </p:grpSpPr>
        <p:sp>
          <p:nvSpPr>
            <p:cNvPr id="12" name="矩形 11"/>
            <p:cNvSpPr/>
            <p:nvPr userDrawn="1">
              <p:custDataLst>
                <p:tags r:id="rId4"/>
              </p:custDataLst>
            </p:nvPr>
          </p:nvSpPr>
          <p:spPr>
            <a:xfrm>
              <a:off x="5876925" y="2914650"/>
              <a:ext cx="1047750" cy="104775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 userDrawn="1">
              <p:custDataLst>
                <p:tags r:id="rId5"/>
              </p:custDataLst>
            </p:nvPr>
          </p:nvSpPr>
          <p:spPr>
            <a:xfrm>
              <a:off x="6400800" y="3406774"/>
              <a:ext cx="735013" cy="735013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" name="矩形 9"/>
          <p:cNvSpPr/>
          <p:nvPr userDrawn="1">
            <p:custDataLst>
              <p:tags r:id="rId12"/>
            </p:custDataLst>
          </p:nvPr>
        </p:nvSpPr>
        <p:spPr>
          <a:xfrm>
            <a:off x="0" y="910590"/>
            <a:ext cx="577850" cy="4121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165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12" name="组合 11"/>
          <p:cNvGrpSpPr/>
          <p:nvPr userDrawn="1">
            <p:custDataLst>
              <p:tags r:id="rId3"/>
            </p:custDataLst>
          </p:nvPr>
        </p:nvGrpSpPr>
        <p:grpSpPr>
          <a:xfrm>
            <a:off x="10963639" y="5814104"/>
            <a:ext cx="780322" cy="760641"/>
            <a:chOff x="5876925" y="2914650"/>
            <a:chExt cx="1258888" cy="1227137"/>
          </a:xfrm>
        </p:grpSpPr>
        <p:sp>
          <p:nvSpPr>
            <p:cNvPr id="13" name="矩形 12"/>
            <p:cNvSpPr/>
            <p:nvPr userDrawn="1">
              <p:custDataLst>
                <p:tags r:id="rId4"/>
              </p:custDataLst>
            </p:nvPr>
          </p:nvSpPr>
          <p:spPr>
            <a:xfrm>
              <a:off x="5876925" y="2914650"/>
              <a:ext cx="1047750" cy="104775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 userDrawn="1">
              <p:custDataLst>
                <p:tags r:id="rId5"/>
              </p:custDataLst>
            </p:nvPr>
          </p:nvSpPr>
          <p:spPr>
            <a:xfrm>
              <a:off x="6400800" y="3406774"/>
              <a:ext cx="735013" cy="735013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矩形 10"/>
          <p:cNvSpPr/>
          <p:nvPr userDrawn="1">
            <p:custDataLst>
              <p:tags r:id="rId12"/>
            </p:custDataLst>
          </p:nvPr>
        </p:nvSpPr>
        <p:spPr>
          <a:xfrm>
            <a:off x="0" y="910590"/>
            <a:ext cx="577850" cy="4121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165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10" name="组合 9"/>
          <p:cNvGrpSpPr/>
          <p:nvPr userDrawn="1">
            <p:custDataLst>
              <p:tags r:id="rId3"/>
            </p:custDataLst>
          </p:nvPr>
        </p:nvGrpSpPr>
        <p:grpSpPr>
          <a:xfrm>
            <a:off x="10963639" y="5814104"/>
            <a:ext cx="780322" cy="760641"/>
            <a:chOff x="5876925" y="2914650"/>
            <a:chExt cx="1258888" cy="1227137"/>
          </a:xfrm>
        </p:grpSpPr>
        <p:sp>
          <p:nvSpPr>
            <p:cNvPr id="11" name="矩形 10"/>
            <p:cNvSpPr/>
            <p:nvPr userDrawn="1">
              <p:custDataLst>
                <p:tags r:id="rId4"/>
              </p:custDataLst>
            </p:nvPr>
          </p:nvSpPr>
          <p:spPr>
            <a:xfrm>
              <a:off x="5876925" y="2914650"/>
              <a:ext cx="1047750" cy="104775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 userDrawn="1">
              <p:custDataLst>
                <p:tags r:id="rId5"/>
              </p:custDataLst>
            </p:nvPr>
          </p:nvSpPr>
          <p:spPr>
            <a:xfrm>
              <a:off x="6400800" y="3406774"/>
              <a:ext cx="735013" cy="735013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1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14" name="组合 13"/>
          <p:cNvGrpSpPr/>
          <p:nvPr userDrawn="1">
            <p:custDataLst>
              <p:tags r:id="rId3"/>
            </p:custDataLst>
          </p:nvPr>
        </p:nvGrpSpPr>
        <p:grpSpPr>
          <a:xfrm>
            <a:off x="11353800" y="267039"/>
            <a:ext cx="390161" cy="380321"/>
            <a:chOff x="5876925" y="2914650"/>
            <a:chExt cx="1258888" cy="1227137"/>
          </a:xfrm>
        </p:grpSpPr>
        <p:sp>
          <p:nvSpPr>
            <p:cNvPr id="15" name="矩形 14"/>
            <p:cNvSpPr/>
            <p:nvPr userDrawn="1">
              <p:custDataLst>
                <p:tags r:id="rId4"/>
              </p:custDataLst>
            </p:nvPr>
          </p:nvSpPr>
          <p:spPr>
            <a:xfrm>
              <a:off x="5876925" y="2914650"/>
              <a:ext cx="1047750" cy="104775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 userDrawn="1">
              <p:custDataLst>
                <p:tags r:id="rId5"/>
              </p:custDataLst>
            </p:nvPr>
          </p:nvSpPr>
          <p:spPr>
            <a:xfrm>
              <a:off x="6400800" y="3406774"/>
              <a:ext cx="735013" cy="735013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2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3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8" name="组合 7"/>
          <p:cNvGrpSpPr/>
          <p:nvPr userDrawn="1">
            <p:custDataLst>
              <p:tags r:id="rId3"/>
            </p:custDataLst>
          </p:nvPr>
        </p:nvGrpSpPr>
        <p:grpSpPr>
          <a:xfrm>
            <a:off x="10963639" y="5814104"/>
            <a:ext cx="780322" cy="760641"/>
            <a:chOff x="5876925" y="2914650"/>
            <a:chExt cx="1258888" cy="1227137"/>
          </a:xfrm>
        </p:grpSpPr>
        <p:sp>
          <p:nvSpPr>
            <p:cNvPr id="9" name="矩形 8"/>
            <p:cNvSpPr/>
            <p:nvPr userDrawn="1">
              <p:custDataLst>
                <p:tags r:id="rId4"/>
              </p:custDataLst>
            </p:nvPr>
          </p:nvSpPr>
          <p:spPr>
            <a:xfrm>
              <a:off x="5876925" y="2914650"/>
              <a:ext cx="1047750" cy="104775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>
              <p:custDataLst>
                <p:tags r:id="rId5"/>
              </p:custDataLst>
            </p:nvPr>
          </p:nvSpPr>
          <p:spPr>
            <a:xfrm>
              <a:off x="6400800" y="3406774"/>
              <a:ext cx="735013" cy="735013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92400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>
            <a:lvl1pPr>
              <a:lnSpc>
                <a:spcPct val="150000"/>
              </a:lnSpc>
              <a:defRPr sz="2400"/>
            </a:lvl1pPr>
            <a:lvl2pPr>
              <a:lnSpc>
                <a:spcPct val="150000"/>
              </a:lnSpc>
              <a:defRPr sz="2000"/>
            </a:lvl2pPr>
            <a:lvl3pPr>
              <a:lnSpc>
                <a:spcPct val="150000"/>
              </a:lnSpc>
              <a:defRPr sz="1800"/>
            </a:lvl3pPr>
            <a:lvl4pPr>
              <a:lnSpc>
                <a:spcPct val="150000"/>
              </a:lnSpc>
              <a:defRPr sz="1800"/>
            </a:lvl4pPr>
            <a:lvl5pPr>
              <a:lnSpc>
                <a:spcPct val="150000"/>
              </a:lnSpc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0" y="888365"/>
            <a:ext cx="577850" cy="4121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165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734844" y="2595880"/>
            <a:ext cx="6039836" cy="798023"/>
          </a:xfrm>
        </p:spPr>
        <p:txBody>
          <a:bodyPr anchor="b" anchorCtr="0">
            <a:normAutofit/>
          </a:bodyPr>
          <a:lstStyle>
            <a:lvl1pPr algn="l">
              <a:defRPr sz="3600" b="1" u="none" strike="noStrike" kern="1200" cap="none" spc="100" normalizeH="0">
                <a:solidFill>
                  <a:schemeClr val="accent1"/>
                </a:solidFill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734844" y="3528417"/>
            <a:ext cx="6039837" cy="609604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400" u="none" strike="noStrike" kern="1200" cap="none" spc="100" normalizeH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92400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9" name="矩形 8"/>
          <p:cNvSpPr/>
          <p:nvPr userDrawn="1">
            <p:custDataLst>
              <p:tags r:id="rId8"/>
            </p:custDataLst>
          </p:nvPr>
        </p:nvSpPr>
        <p:spPr>
          <a:xfrm>
            <a:off x="0" y="888365"/>
            <a:ext cx="577850" cy="4121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165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92400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615609"/>
            <a:ext cx="5157787" cy="3574054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615609"/>
            <a:ext cx="5183188" cy="3574054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>
            <p:custDataLst>
              <p:tags r:id="rId10"/>
            </p:custDataLst>
          </p:nvPr>
        </p:nvSpPr>
        <p:spPr>
          <a:xfrm>
            <a:off x="0" y="888365"/>
            <a:ext cx="577850" cy="4121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165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838200" y="756000"/>
            <a:ext cx="4681654" cy="1428161"/>
          </a:xfrm>
        </p:spPr>
        <p:txBody>
          <a:bodyPr anchor="t" anchorCtr="0">
            <a:normAutofit/>
          </a:bodyPr>
          <a:lstStyle>
            <a:lvl1pPr eaLnBrk="1" fontAlgn="auto" latinLnBrk="0" hangingPunct="1">
              <a:lnSpc>
                <a:spcPct val="120000"/>
              </a:lnSpc>
              <a:defRPr sz="3600" b="0" u="none" strike="noStrike" kern="1200" cap="none" spc="100" normalizeH="0">
                <a:solidFill>
                  <a:schemeClr val="tx2"/>
                </a:solidFill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矩形 8"/>
          <p:cNvSpPr/>
          <p:nvPr userDrawn="1">
            <p:custDataLst>
              <p:tags r:id="rId8"/>
            </p:custDataLst>
          </p:nvPr>
        </p:nvSpPr>
        <p:spPr>
          <a:xfrm>
            <a:off x="0" y="910590"/>
            <a:ext cx="577850" cy="4121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165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40.xml"/><Relationship Id="rId23" Type="http://schemas.openxmlformats.org/officeDocument/2006/relationships/tags" Target="../tags/tag139.xml"/><Relationship Id="rId22" Type="http://schemas.openxmlformats.org/officeDocument/2006/relationships/tags" Target="../tags/tag138.xml"/><Relationship Id="rId21" Type="http://schemas.openxmlformats.org/officeDocument/2006/relationships/tags" Target="../tags/tag137.xml"/><Relationship Id="rId20" Type="http://schemas.openxmlformats.org/officeDocument/2006/relationships/tags" Target="../tags/tag136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35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defRPr>
            </a:lvl1pPr>
          </a:lstStyle>
          <a:p>
            <a:fld id="{D997B5FA-0921-464F-AAE1-844C04324D75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45.xml"/><Relationship Id="rId6" Type="http://schemas.openxmlformats.org/officeDocument/2006/relationships/image" Target="../media/image2.png"/><Relationship Id="rId5" Type="http://schemas.openxmlformats.org/officeDocument/2006/relationships/tags" Target="../tags/tag144.xml"/><Relationship Id="rId4" Type="http://schemas.openxmlformats.org/officeDocument/2006/relationships/image" Target="../media/image1.png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07.xml"/><Relationship Id="rId8" Type="http://schemas.openxmlformats.org/officeDocument/2006/relationships/tags" Target="../tags/tag206.xml"/><Relationship Id="rId7" Type="http://schemas.openxmlformats.org/officeDocument/2006/relationships/tags" Target="../tags/tag205.xml"/><Relationship Id="rId6" Type="http://schemas.openxmlformats.org/officeDocument/2006/relationships/tags" Target="../tags/tag204.xml"/><Relationship Id="rId5" Type="http://schemas.openxmlformats.org/officeDocument/2006/relationships/tags" Target="../tags/tag203.xml"/><Relationship Id="rId4" Type="http://schemas.openxmlformats.org/officeDocument/2006/relationships/tags" Target="../tags/tag202.xml"/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9" Type="http://schemas.openxmlformats.org/officeDocument/2006/relationships/slideLayout" Target="../slideLayouts/slideLayout2.xml"/><Relationship Id="rId18" Type="http://schemas.openxmlformats.org/officeDocument/2006/relationships/tags" Target="../tags/tag216.xml"/><Relationship Id="rId17" Type="http://schemas.openxmlformats.org/officeDocument/2006/relationships/tags" Target="../tags/tag215.xml"/><Relationship Id="rId16" Type="http://schemas.openxmlformats.org/officeDocument/2006/relationships/tags" Target="../tags/tag214.xml"/><Relationship Id="rId15" Type="http://schemas.openxmlformats.org/officeDocument/2006/relationships/tags" Target="../tags/tag213.xml"/><Relationship Id="rId14" Type="http://schemas.openxmlformats.org/officeDocument/2006/relationships/tags" Target="../tags/tag212.xml"/><Relationship Id="rId13" Type="http://schemas.openxmlformats.org/officeDocument/2006/relationships/tags" Target="../tags/tag211.xml"/><Relationship Id="rId12" Type="http://schemas.openxmlformats.org/officeDocument/2006/relationships/tags" Target="../tags/tag210.xml"/><Relationship Id="rId11" Type="http://schemas.openxmlformats.org/officeDocument/2006/relationships/tags" Target="../tags/tag209.xml"/><Relationship Id="rId10" Type="http://schemas.openxmlformats.org/officeDocument/2006/relationships/tags" Target="../tags/tag208.xml"/><Relationship Id="rId1" Type="http://schemas.openxmlformats.org/officeDocument/2006/relationships/tags" Target="../tags/tag199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220.xml"/><Relationship Id="rId5" Type="http://schemas.openxmlformats.org/officeDocument/2006/relationships/image" Target="../media/image13.png"/><Relationship Id="rId4" Type="http://schemas.openxmlformats.org/officeDocument/2006/relationships/tags" Target="../tags/tag219.xml"/><Relationship Id="rId3" Type="http://schemas.openxmlformats.org/officeDocument/2006/relationships/tags" Target="../tags/tag218.xml"/><Relationship Id="rId2" Type="http://schemas.openxmlformats.org/officeDocument/2006/relationships/image" Target="../media/image7.png"/><Relationship Id="rId1" Type="http://schemas.openxmlformats.org/officeDocument/2006/relationships/tags" Target="../tags/tag217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23.xml"/><Relationship Id="rId4" Type="http://schemas.openxmlformats.org/officeDocument/2006/relationships/tags" Target="../tags/tag22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221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29.xml"/><Relationship Id="rId8" Type="http://schemas.openxmlformats.org/officeDocument/2006/relationships/image" Target="../media/image17.png"/><Relationship Id="rId7" Type="http://schemas.openxmlformats.org/officeDocument/2006/relationships/tags" Target="../tags/tag228.xml"/><Relationship Id="rId6" Type="http://schemas.openxmlformats.org/officeDocument/2006/relationships/image" Target="../media/image16.png"/><Relationship Id="rId5" Type="http://schemas.openxmlformats.org/officeDocument/2006/relationships/tags" Target="../tags/tag227.xml"/><Relationship Id="rId4" Type="http://schemas.openxmlformats.org/officeDocument/2006/relationships/image" Target="../media/image15.png"/><Relationship Id="rId3" Type="http://schemas.openxmlformats.org/officeDocument/2006/relationships/tags" Target="../tags/tag226.xml"/><Relationship Id="rId2" Type="http://schemas.openxmlformats.org/officeDocument/2006/relationships/tags" Target="../tags/tag225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233.xml"/><Relationship Id="rId13" Type="http://schemas.openxmlformats.org/officeDocument/2006/relationships/tags" Target="../tags/tag232.xml"/><Relationship Id="rId12" Type="http://schemas.openxmlformats.org/officeDocument/2006/relationships/tags" Target="../tags/tag231.xml"/><Relationship Id="rId11" Type="http://schemas.openxmlformats.org/officeDocument/2006/relationships/tags" Target="../tags/tag230.xml"/><Relationship Id="rId10" Type="http://schemas.openxmlformats.org/officeDocument/2006/relationships/image" Target="../media/image18.png"/><Relationship Id="rId1" Type="http://schemas.openxmlformats.org/officeDocument/2006/relationships/tags" Target="../tags/tag224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38.xml"/><Relationship Id="rId8" Type="http://schemas.openxmlformats.org/officeDocument/2006/relationships/tags" Target="../tags/tag237.xml"/><Relationship Id="rId7" Type="http://schemas.openxmlformats.org/officeDocument/2006/relationships/image" Target="../media/image22.png"/><Relationship Id="rId6" Type="http://schemas.openxmlformats.org/officeDocument/2006/relationships/tags" Target="../tags/tag236.xml"/><Relationship Id="rId5" Type="http://schemas.openxmlformats.org/officeDocument/2006/relationships/image" Target="../media/image21.png"/><Relationship Id="rId4" Type="http://schemas.openxmlformats.org/officeDocument/2006/relationships/tags" Target="../tags/tag235.xml"/><Relationship Id="rId3" Type="http://schemas.openxmlformats.org/officeDocument/2006/relationships/image" Target="../media/image20.png"/><Relationship Id="rId2" Type="http://schemas.openxmlformats.org/officeDocument/2006/relationships/tags" Target="../tags/tag234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242.xml"/><Relationship Id="rId12" Type="http://schemas.openxmlformats.org/officeDocument/2006/relationships/tags" Target="../tags/tag241.xml"/><Relationship Id="rId11" Type="http://schemas.openxmlformats.org/officeDocument/2006/relationships/tags" Target="../tags/tag240.xml"/><Relationship Id="rId10" Type="http://schemas.openxmlformats.org/officeDocument/2006/relationships/tags" Target="../tags/tag239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44.xml"/><Relationship Id="rId2" Type="http://schemas.openxmlformats.org/officeDocument/2006/relationships/image" Target="../media/image23.png"/><Relationship Id="rId1" Type="http://schemas.openxmlformats.org/officeDocument/2006/relationships/tags" Target="../tags/tag243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46.xml"/><Relationship Id="rId2" Type="http://schemas.openxmlformats.org/officeDocument/2006/relationships/image" Target="../media/image24.png"/><Relationship Id="rId1" Type="http://schemas.openxmlformats.org/officeDocument/2006/relationships/tags" Target="../tags/tag245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49.xml"/><Relationship Id="rId4" Type="http://schemas.openxmlformats.org/officeDocument/2006/relationships/image" Target="../media/image26.png"/><Relationship Id="rId3" Type="http://schemas.openxmlformats.org/officeDocument/2006/relationships/tags" Target="../tags/tag248.xml"/><Relationship Id="rId2" Type="http://schemas.openxmlformats.org/officeDocument/2006/relationships/image" Target="../media/image25.png"/><Relationship Id="rId1" Type="http://schemas.openxmlformats.org/officeDocument/2006/relationships/tags" Target="../tags/tag24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253.xml"/><Relationship Id="rId6" Type="http://schemas.openxmlformats.org/officeDocument/2006/relationships/image" Target="../media/image29.png"/><Relationship Id="rId5" Type="http://schemas.openxmlformats.org/officeDocument/2006/relationships/tags" Target="../tags/tag252.xml"/><Relationship Id="rId4" Type="http://schemas.openxmlformats.org/officeDocument/2006/relationships/image" Target="../media/image28.png"/><Relationship Id="rId3" Type="http://schemas.openxmlformats.org/officeDocument/2006/relationships/tags" Target="../tags/tag251.xml"/><Relationship Id="rId2" Type="http://schemas.openxmlformats.org/officeDocument/2006/relationships/tags" Target="../tags/tag250.xml"/><Relationship Id="rId1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262.xml"/><Relationship Id="rId8" Type="http://schemas.openxmlformats.org/officeDocument/2006/relationships/tags" Target="../tags/tag261.xml"/><Relationship Id="rId7" Type="http://schemas.openxmlformats.org/officeDocument/2006/relationships/tags" Target="../tags/tag260.xml"/><Relationship Id="rId6" Type="http://schemas.openxmlformats.org/officeDocument/2006/relationships/tags" Target="../tags/tag259.xml"/><Relationship Id="rId5" Type="http://schemas.openxmlformats.org/officeDocument/2006/relationships/tags" Target="../tags/tag258.xml"/><Relationship Id="rId4" Type="http://schemas.openxmlformats.org/officeDocument/2006/relationships/tags" Target="../tags/tag257.xml"/><Relationship Id="rId3" Type="http://schemas.openxmlformats.org/officeDocument/2006/relationships/tags" Target="../tags/tag256.xml"/><Relationship Id="rId2" Type="http://schemas.openxmlformats.org/officeDocument/2006/relationships/tags" Target="../tags/tag255.xml"/><Relationship Id="rId19" Type="http://schemas.openxmlformats.org/officeDocument/2006/relationships/slideLayout" Target="../slideLayouts/slideLayout2.xml"/><Relationship Id="rId18" Type="http://schemas.openxmlformats.org/officeDocument/2006/relationships/tags" Target="../tags/tag271.xml"/><Relationship Id="rId17" Type="http://schemas.openxmlformats.org/officeDocument/2006/relationships/tags" Target="../tags/tag270.xml"/><Relationship Id="rId16" Type="http://schemas.openxmlformats.org/officeDocument/2006/relationships/tags" Target="../tags/tag269.xml"/><Relationship Id="rId15" Type="http://schemas.openxmlformats.org/officeDocument/2006/relationships/tags" Target="../tags/tag268.xml"/><Relationship Id="rId14" Type="http://schemas.openxmlformats.org/officeDocument/2006/relationships/tags" Target="../tags/tag267.xml"/><Relationship Id="rId13" Type="http://schemas.openxmlformats.org/officeDocument/2006/relationships/tags" Target="../tags/tag266.xml"/><Relationship Id="rId12" Type="http://schemas.openxmlformats.org/officeDocument/2006/relationships/tags" Target="../tags/tag265.xml"/><Relationship Id="rId11" Type="http://schemas.openxmlformats.org/officeDocument/2006/relationships/tags" Target="../tags/tag264.xml"/><Relationship Id="rId10" Type="http://schemas.openxmlformats.org/officeDocument/2006/relationships/tags" Target="../tags/tag263.xml"/><Relationship Id="rId1" Type="http://schemas.openxmlformats.org/officeDocument/2006/relationships/tags" Target="../tags/tag25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50.xml"/><Relationship Id="rId7" Type="http://schemas.openxmlformats.org/officeDocument/2006/relationships/tags" Target="../tags/tag149.xml"/><Relationship Id="rId6" Type="http://schemas.openxmlformats.org/officeDocument/2006/relationships/image" Target="../media/image5.png"/><Relationship Id="rId5" Type="http://schemas.openxmlformats.org/officeDocument/2006/relationships/tags" Target="../tags/tag148.xml"/><Relationship Id="rId4" Type="http://schemas.openxmlformats.org/officeDocument/2006/relationships/image" Target="../media/image4.png"/><Relationship Id="rId3" Type="http://schemas.openxmlformats.org/officeDocument/2006/relationships/tags" Target="../tags/tag147.xml"/><Relationship Id="rId2" Type="http://schemas.openxmlformats.org/officeDocument/2006/relationships/image" Target="../media/image3.png"/><Relationship Id="rId1" Type="http://schemas.openxmlformats.org/officeDocument/2006/relationships/tags" Target="../tags/tag1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2.xml"/><Relationship Id="rId1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281.xml"/><Relationship Id="rId8" Type="http://schemas.openxmlformats.org/officeDocument/2006/relationships/tags" Target="../tags/tag280.xml"/><Relationship Id="rId7" Type="http://schemas.openxmlformats.org/officeDocument/2006/relationships/tags" Target="../tags/tag279.xml"/><Relationship Id="rId6" Type="http://schemas.openxmlformats.org/officeDocument/2006/relationships/tags" Target="../tags/tag278.xml"/><Relationship Id="rId5" Type="http://schemas.openxmlformats.org/officeDocument/2006/relationships/tags" Target="../tags/tag277.xml"/><Relationship Id="rId4" Type="http://schemas.openxmlformats.org/officeDocument/2006/relationships/tags" Target="../tags/tag276.xml"/><Relationship Id="rId32" Type="http://schemas.openxmlformats.org/officeDocument/2006/relationships/slideLayout" Target="../slideLayouts/slideLayout2.xml"/><Relationship Id="rId31" Type="http://schemas.openxmlformats.org/officeDocument/2006/relationships/tags" Target="../tags/tag303.xml"/><Relationship Id="rId30" Type="http://schemas.openxmlformats.org/officeDocument/2006/relationships/tags" Target="../tags/tag302.xml"/><Relationship Id="rId3" Type="http://schemas.openxmlformats.org/officeDocument/2006/relationships/tags" Target="../tags/tag275.xml"/><Relationship Id="rId29" Type="http://schemas.openxmlformats.org/officeDocument/2006/relationships/tags" Target="../tags/tag301.xml"/><Relationship Id="rId28" Type="http://schemas.openxmlformats.org/officeDocument/2006/relationships/tags" Target="../tags/tag300.xml"/><Relationship Id="rId27" Type="http://schemas.openxmlformats.org/officeDocument/2006/relationships/tags" Target="../tags/tag299.xml"/><Relationship Id="rId26" Type="http://schemas.openxmlformats.org/officeDocument/2006/relationships/tags" Target="../tags/tag298.xml"/><Relationship Id="rId25" Type="http://schemas.openxmlformats.org/officeDocument/2006/relationships/tags" Target="../tags/tag297.xml"/><Relationship Id="rId24" Type="http://schemas.openxmlformats.org/officeDocument/2006/relationships/tags" Target="../tags/tag296.xml"/><Relationship Id="rId23" Type="http://schemas.openxmlformats.org/officeDocument/2006/relationships/tags" Target="../tags/tag295.xml"/><Relationship Id="rId22" Type="http://schemas.openxmlformats.org/officeDocument/2006/relationships/tags" Target="../tags/tag294.xml"/><Relationship Id="rId21" Type="http://schemas.openxmlformats.org/officeDocument/2006/relationships/tags" Target="../tags/tag293.xml"/><Relationship Id="rId20" Type="http://schemas.openxmlformats.org/officeDocument/2006/relationships/tags" Target="../tags/tag292.xml"/><Relationship Id="rId2" Type="http://schemas.openxmlformats.org/officeDocument/2006/relationships/tags" Target="../tags/tag274.xml"/><Relationship Id="rId19" Type="http://schemas.openxmlformats.org/officeDocument/2006/relationships/tags" Target="../tags/tag291.xml"/><Relationship Id="rId18" Type="http://schemas.openxmlformats.org/officeDocument/2006/relationships/tags" Target="../tags/tag290.xml"/><Relationship Id="rId17" Type="http://schemas.openxmlformats.org/officeDocument/2006/relationships/tags" Target="../tags/tag289.xml"/><Relationship Id="rId16" Type="http://schemas.openxmlformats.org/officeDocument/2006/relationships/tags" Target="../tags/tag288.xml"/><Relationship Id="rId15" Type="http://schemas.openxmlformats.org/officeDocument/2006/relationships/tags" Target="../tags/tag287.xml"/><Relationship Id="rId14" Type="http://schemas.openxmlformats.org/officeDocument/2006/relationships/tags" Target="../tags/tag286.xml"/><Relationship Id="rId13" Type="http://schemas.openxmlformats.org/officeDocument/2006/relationships/tags" Target="../tags/tag285.xml"/><Relationship Id="rId12" Type="http://schemas.openxmlformats.org/officeDocument/2006/relationships/tags" Target="../tags/tag284.xml"/><Relationship Id="rId11" Type="http://schemas.openxmlformats.org/officeDocument/2006/relationships/tags" Target="../tags/tag283.xml"/><Relationship Id="rId10" Type="http://schemas.openxmlformats.org/officeDocument/2006/relationships/tags" Target="../tags/tag282.xml"/><Relationship Id="rId1" Type="http://schemas.openxmlformats.org/officeDocument/2006/relationships/tags" Target="../tags/tag273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306.xml"/><Relationship Id="rId4" Type="http://schemas.openxmlformats.org/officeDocument/2006/relationships/image" Target="../media/image32.png"/><Relationship Id="rId3" Type="http://schemas.openxmlformats.org/officeDocument/2006/relationships/tags" Target="../tags/tag305.xml"/><Relationship Id="rId2" Type="http://schemas.openxmlformats.org/officeDocument/2006/relationships/image" Target="../media/image31.png"/><Relationship Id="rId1" Type="http://schemas.openxmlformats.org/officeDocument/2006/relationships/tags" Target="../tags/tag304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309.xml"/><Relationship Id="rId4" Type="http://schemas.openxmlformats.org/officeDocument/2006/relationships/image" Target="../media/image34.png"/><Relationship Id="rId3" Type="http://schemas.openxmlformats.org/officeDocument/2006/relationships/tags" Target="../tags/tag308.xml"/><Relationship Id="rId2" Type="http://schemas.openxmlformats.org/officeDocument/2006/relationships/image" Target="../media/image33.png"/><Relationship Id="rId1" Type="http://schemas.openxmlformats.org/officeDocument/2006/relationships/tags" Target="../tags/tag307.xml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312.xml"/><Relationship Id="rId4" Type="http://schemas.openxmlformats.org/officeDocument/2006/relationships/tags" Target="../tags/tag311.xml"/><Relationship Id="rId3" Type="http://schemas.openxmlformats.org/officeDocument/2006/relationships/image" Target="../media/image36.png"/><Relationship Id="rId2" Type="http://schemas.openxmlformats.org/officeDocument/2006/relationships/tags" Target="../tags/tag310.xml"/><Relationship Id="rId1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55.xml"/><Relationship Id="rId6" Type="http://schemas.openxmlformats.org/officeDocument/2006/relationships/tags" Target="../tags/tag154.xml"/><Relationship Id="rId5" Type="http://schemas.openxmlformats.org/officeDocument/2006/relationships/image" Target="../media/image7.png"/><Relationship Id="rId4" Type="http://schemas.openxmlformats.org/officeDocument/2006/relationships/tags" Target="../tags/tag153.xml"/><Relationship Id="rId3" Type="http://schemas.openxmlformats.org/officeDocument/2006/relationships/tags" Target="../tags/tag152.xml"/><Relationship Id="rId2" Type="http://schemas.openxmlformats.org/officeDocument/2006/relationships/image" Target="../media/image6.png"/><Relationship Id="rId1" Type="http://schemas.openxmlformats.org/officeDocument/2006/relationships/tags" Target="../tags/tag15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64.xml"/><Relationship Id="rId8" Type="http://schemas.openxmlformats.org/officeDocument/2006/relationships/tags" Target="../tags/tag163.xml"/><Relationship Id="rId7" Type="http://schemas.openxmlformats.org/officeDocument/2006/relationships/tags" Target="../tags/tag162.xml"/><Relationship Id="rId6" Type="http://schemas.openxmlformats.org/officeDocument/2006/relationships/tags" Target="../tags/tag161.xml"/><Relationship Id="rId5" Type="http://schemas.openxmlformats.org/officeDocument/2006/relationships/tags" Target="../tags/tag160.xml"/><Relationship Id="rId4" Type="http://schemas.openxmlformats.org/officeDocument/2006/relationships/tags" Target="../tags/tag159.xml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172.xml"/><Relationship Id="rId16" Type="http://schemas.openxmlformats.org/officeDocument/2006/relationships/tags" Target="../tags/tag171.xml"/><Relationship Id="rId15" Type="http://schemas.openxmlformats.org/officeDocument/2006/relationships/tags" Target="../tags/tag170.xml"/><Relationship Id="rId14" Type="http://schemas.openxmlformats.org/officeDocument/2006/relationships/tags" Target="../tags/tag169.xml"/><Relationship Id="rId13" Type="http://schemas.openxmlformats.org/officeDocument/2006/relationships/tags" Target="../tags/tag168.xml"/><Relationship Id="rId12" Type="http://schemas.openxmlformats.org/officeDocument/2006/relationships/tags" Target="../tags/tag167.xml"/><Relationship Id="rId11" Type="http://schemas.openxmlformats.org/officeDocument/2006/relationships/tags" Target="../tags/tag166.xml"/><Relationship Id="rId10" Type="http://schemas.openxmlformats.org/officeDocument/2006/relationships/tags" Target="../tags/tag165.xml"/><Relationship Id="rId1" Type="http://schemas.openxmlformats.org/officeDocument/2006/relationships/tags" Target="../tags/tag156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81.xml"/><Relationship Id="rId8" Type="http://schemas.openxmlformats.org/officeDocument/2006/relationships/tags" Target="../tags/tag180.xml"/><Relationship Id="rId7" Type="http://schemas.openxmlformats.org/officeDocument/2006/relationships/tags" Target="../tags/tag179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189.xml"/><Relationship Id="rId16" Type="http://schemas.openxmlformats.org/officeDocument/2006/relationships/tags" Target="../tags/tag188.xml"/><Relationship Id="rId15" Type="http://schemas.openxmlformats.org/officeDocument/2006/relationships/tags" Target="../tags/tag187.xml"/><Relationship Id="rId14" Type="http://schemas.openxmlformats.org/officeDocument/2006/relationships/tags" Target="../tags/tag186.xml"/><Relationship Id="rId13" Type="http://schemas.openxmlformats.org/officeDocument/2006/relationships/tags" Target="../tags/tag185.xml"/><Relationship Id="rId12" Type="http://schemas.openxmlformats.org/officeDocument/2006/relationships/tags" Target="../tags/tag184.xml"/><Relationship Id="rId11" Type="http://schemas.openxmlformats.org/officeDocument/2006/relationships/tags" Target="../tags/tag183.xml"/><Relationship Id="rId10" Type="http://schemas.openxmlformats.org/officeDocument/2006/relationships/tags" Target="../tags/tag182.xml"/><Relationship Id="rId1" Type="http://schemas.openxmlformats.org/officeDocument/2006/relationships/tags" Target="../tags/tag173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2.xml"/><Relationship Id="rId3" Type="http://schemas.openxmlformats.org/officeDocument/2006/relationships/image" Target="../media/image8.png"/><Relationship Id="rId2" Type="http://schemas.openxmlformats.org/officeDocument/2006/relationships/tags" Target="../tags/tag191.xml"/><Relationship Id="rId1" Type="http://schemas.openxmlformats.org/officeDocument/2006/relationships/tags" Target="../tags/tag190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95.xml"/><Relationship Id="rId4" Type="http://schemas.openxmlformats.org/officeDocument/2006/relationships/image" Target="../media/image10.png"/><Relationship Id="rId3" Type="http://schemas.openxmlformats.org/officeDocument/2006/relationships/tags" Target="../tags/tag194.xml"/><Relationship Id="rId2" Type="http://schemas.openxmlformats.org/officeDocument/2006/relationships/image" Target="../media/image9.png"/><Relationship Id="rId1" Type="http://schemas.openxmlformats.org/officeDocument/2006/relationships/tags" Target="../tags/tag19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7.xml"/><Relationship Id="rId1" Type="http://schemas.openxmlformats.org/officeDocument/2006/relationships/tags" Target="../tags/tag196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98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rPr>
              <a:t>Consistency verification of  DAMPE NUD </a:t>
            </a:r>
            <a:r>
              <a:rPr lang="en-US" altLang="zh-CN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rPr>
              <a:t>data</a:t>
            </a:r>
            <a:endParaRPr lang="en-US" altLang="zh-CN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" name="副标题 10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671321" y="4153204"/>
            <a:ext cx="9144000" cy="965389"/>
          </a:xfrm>
        </p:spPr>
        <p:txBody>
          <a:bodyPr>
            <a:normAutofit lnSpcReduction="20000"/>
          </a:bodyPr>
          <a:p>
            <a:r>
              <a:rPr lang="en-US" altLang="zh-CN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charset="-122"/>
              </a:rPr>
              <a:t>Wenhao Li , Xiang Li, Zunlei Xu,Chuan Yue</a:t>
            </a:r>
            <a:endParaRPr lang="en-US" altLang="zh-CN">
              <a:solidFill>
                <a:schemeClr val="dk1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r>
              <a:rPr lang="en-US" altLang="zh-CN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charset="-122"/>
              </a:rPr>
              <a:t>Feb, 2026 @ USTC</a:t>
            </a:r>
            <a:endParaRPr lang="en-US" altLang="zh-CN">
              <a:solidFill>
                <a:schemeClr val="dk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896"/>
          <a:stretch>
            <a:fillRect/>
          </a:stretch>
        </p:blipFill>
        <p:spPr>
          <a:xfrm>
            <a:off x="10888980" y="13335"/>
            <a:ext cx="1308735" cy="1252220"/>
          </a:xfrm>
          <a:prstGeom prst="ellipse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8392" t="7661" r="15819" b="7661"/>
          <a:stretch>
            <a:fillRect/>
          </a:stretch>
        </p:blipFill>
        <p:spPr>
          <a:xfrm>
            <a:off x="53975" y="57785"/>
            <a:ext cx="1492885" cy="921385"/>
          </a:xfrm>
          <a:prstGeom prst="ellipse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4260215" y="320040"/>
            <a:ext cx="3288030" cy="77089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accent1"/>
                </a:solidFill>
              </a:rPr>
              <a:t> NUD Research </a:t>
            </a:r>
            <a:endParaRPr lang="en-US" altLang="zh-CN" b="1">
              <a:solidFill>
                <a:schemeClr val="accent1"/>
              </a:solidFill>
            </a:endParaRPr>
          </a:p>
        </p:txBody>
      </p:sp>
      <p:sp>
        <p:nvSpPr>
          <p:cNvPr id="13" name="圆角矩形 12"/>
          <p:cNvSpPr/>
          <p:nvPr>
            <p:custDataLst>
              <p:tags r:id="rId1"/>
            </p:custDataLst>
          </p:nvPr>
        </p:nvSpPr>
        <p:spPr>
          <a:xfrm>
            <a:off x="2266315" y="1580515"/>
            <a:ext cx="2073275" cy="79438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accent1"/>
                </a:solidFill>
              </a:rPr>
              <a:t>Calibrations</a:t>
            </a:r>
            <a:endParaRPr lang="en-US" altLang="zh-CN" b="1">
              <a:solidFill>
                <a:schemeClr val="accent1"/>
              </a:solidFill>
            </a:endParaRPr>
          </a:p>
        </p:txBody>
      </p:sp>
      <p:sp>
        <p:nvSpPr>
          <p:cNvPr id="14" name="圆角矩形 13"/>
          <p:cNvSpPr/>
          <p:nvPr>
            <p:custDataLst>
              <p:tags r:id="rId2"/>
            </p:custDataLst>
          </p:nvPr>
        </p:nvSpPr>
        <p:spPr>
          <a:xfrm>
            <a:off x="8237220" y="5508625"/>
            <a:ext cx="1439545" cy="86677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accent1"/>
                </a:solidFill>
              </a:rPr>
              <a:t>ML BGO track</a:t>
            </a:r>
            <a:endParaRPr lang="en-US" altLang="zh-CN" b="1">
              <a:solidFill>
                <a:schemeClr val="accent1"/>
              </a:solidFill>
            </a:endParaRPr>
          </a:p>
        </p:txBody>
      </p:sp>
      <p:sp>
        <p:nvSpPr>
          <p:cNvPr id="18" name="圆角矩形 17"/>
          <p:cNvSpPr/>
          <p:nvPr>
            <p:custDataLst>
              <p:tags r:id="rId3"/>
            </p:custDataLst>
          </p:nvPr>
        </p:nvSpPr>
        <p:spPr>
          <a:xfrm>
            <a:off x="1230630" y="2864485"/>
            <a:ext cx="1763395" cy="83883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accent1"/>
                </a:solidFill>
              </a:rPr>
              <a:t>Saturation effect</a:t>
            </a:r>
            <a:endParaRPr lang="en-US" altLang="zh-CN" b="1">
              <a:solidFill>
                <a:schemeClr val="accent1"/>
              </a:solidFill>
            </a:endParaRPr>
          </a:p>
        </p:txBody>
      </p:sp>
      <p:sp>
        <p:nvSpPr>
          <p:cNvPr id="20" name="圆角矩形 19"/>
          <p:cNvSpPr/>
          <p:nvPr>
            <p:custDataLst>
              <p:tags r:id="rId4"/>
            </p:custDataLst>
          </p:nvPr>
        </p:nvSpPr>
        <p:spPr>
          <a:xfrm>
            <a:off x="6358890" y="4202430"/>
            <a:ext cx="1439545" cy="91821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accent1"/>
                </a:solidFill>
              </a:rPr>
              <a:t>STK track</a:t>
            </a:r>
            <a:endParaRPr lang="en-US" altLang="zh-CN" b="1">
              <a:solidFill>
                <a:schemeClr val="accent1"/>
              </a:solidFill>
            </a:endParaRPr>
          </a:p>
          <a:p>
            <a:pPr algn="ctr"/>
            <a:r>
              <a:rPr lang="en-US" altLang="zh-CN" b="1">
                <a:solidFill>
                  <a:schemeClr val="accent1"/>
                </a:solidFill>
              </a:rPr>
              <a:t>events</a:t>
            </a:r>
            <a:endParaRPr lang="en-US" altLang="zh-CN" b="1">
              <a:solidFill>
                <a:schemeClr val="accent1"/>
              </a:solidFill>
            </a:endParaRPr>
          </a:p>
        </p:txBody>
      </p:sp>
      <p:sp>
        <p:nvSpPr>
          <p:cNvPr id="3" name="圆角矩形 2"/>
          <p:cNvSpPr/>
          <p:nvPr>
            <p:custDataLst>
              <p:tags r:id="rId5"/>
            </p:custDataLst>
          </p:nvPr>
        </p:nvSpPr>
        <p:spPr>
          <a:xfrm>
            <a:off x="6863715" y="1580515"/>
            <a:ext cx="2165350" cy="79248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accent1"/>
                </a:solidFill>
              </a:rPr>
              <a:t>Verification of NUD response </a:t>
            </a:r>
            <a:endParaRPr lang="en-US" altLang="zh-CN" b="1">
              <a:solidFill>
                <a:schemeClr val="accent1"/>
              </a:solidFill>
            </a:endParaRPr>
          </a:p>
        </p:txBody>
      </p:sp>
      <p:sp>
        <p:nvSpPr>
          <p:cNvPr id="6" name="圆角矩形 5"/>
          <p:cNvSpPr/>
          <p:nvPr>
            <p:custDataLst>
              <p:tags r:id="rId6"/>
            </p:custDataLst>
          </p:nvPr>
        </p:nvSpPr>
        <p:spPr>
          <a:xfrm>
            <a:off x="3505835" y="2864485"/>
            <a:ext cx="1763395" cy="83883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accent1"/>
                </a:solidFill>
              </a:rPr>
              <a:t>Uniformity check</a:t>
            </a:r>
            <a:endParaRPr lang="en-US" altLang="zh-CN" b="1">
              <a:solidFill>
                <a:schemeClr val="accent1"/>
              </a:solidFill>
            </a:endParaRPr>
          </a:p>
        </p:txBody>
      </p:sp>
      <p:sp>
        <p:nvSpPr>
          <p:cNvPr id="7" name="圆角矩形 6"/>
          <p:cNvSpPr/>
          <p:nvPr>
            <p:custDataLst>
              <p:tags r:id="rId7"/>
            </p:custDataLst>
          </p:nvPr>
        </p:nvSpPr>
        <p:spPr>
          <a:xfrm>
            <a:off x="6358890" y="5508625"/>
            <a:ext cx="1352550" cy="85471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accent1"/>
                </a:solidFill>
              </a:rPr>
              <a:t>γ-</a:t>
            </a:r>
            <a:r>
              <a:rPr lang="en-US" altLang="zh-CN" b="1">
                <a:solidFill>
                  <a:schemeClr val="accent1"/>
                </a:solidFill>
              </a:rPr>
              <a:t>rays selection algorithm</a:t>
            </a:r>
            <a:endParaRPr lang="en-US" altLang="zh-CN" b="1">
              <a:solidFill>
                <a:schemeClr val="accent1"/>
              </a:solidFill>
            </a:endParaRPr>
          </a:p>
        </p:txBody>
      </p:sp>
      <p:sp>
        <p:nvSpPr>
          <p:cNvPr id="9" name="圆角矩形 8"/>
          <p:cNvSpPr/>
          <p:nvPr>
            <p:custDataLst>
              <p:tags r:id="rId8"/>
            </p:custDataLst>
          </p:nvPr>
        </p:nvSpPr>
        <p:spPr>
          <a:xfrm>
            <a:off x="6863080" y="2862580"/>
            <a:ext cx="2166620" cy="83883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accent1"/>
                </a:solidFill>
              </a:rPr>
              <a:t>γ-</a:t>
            </a:r>
            <a:r>
              <a:rPr lang="en-US" altLang="zh-CN" b="1">
                <a:solidFill>
                  <a:schemeClr val="accent1"/>
                </a:solidFill>
              </a:rPr>
              <a:t>ray NUD signal verification</a:t>
            </a:r>
            <a:endParaRPr lang="en-US" altLang="zh-CN" b="1">
              <a:solidFill>
                <a:schemeClr val="accent1"/>
              </a:solidFill>
            </a:endParaRPr>
          </a:p>
        </p:txBody>
      </p:sp>
      <p:sp>
        <p:nvSpPr>
          <p:cNvPr id="11" name="圆角矩形 10"/>
          <p:cNvSpPr/>
          <p:nvPr>
            <p:custDataLst>
              <p:tags r:id="rId9"/>
            </p:custDataLst>
          </p:nvPr>
        </p:nvSpPr>
        <p:spPr>
          <a:xfrm>
            <a:off x="8237220" y="4202430"/>
            <a:ext cx="1439545" cy="91821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accent1"/>
                </a:solidFill>
              </a:rPr>
              <a:t>BGO track events</a:t>
            </a:r>
            <a:endParaRPr lang="en-US" altLang="zh-CN" b="1">
              <a:solidFill>
                <a:schemeClr val="accent1"/>
              </a:solidFill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H="1">
            <a:off x="3672205" y="1222375"/>
            <a:ext cx="1229995" cy="226695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>
            <p:custDataLst>
              <p:tags r:id="rId10"/>
            </p:custDataLst>
          </p:nvPr>
        </p:nvCxnSpPr>
        <p:spPr>
          <a:xfrm>
            <a:off x="6794500" y="1238250"/>
            <a:ext cx="941705" cy="194945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>
            <p:custDataLst>
              <p:tags r:id="rId11"/>
            </p:custDataLst>
          </p:nvPr>
        </p:nvCxnSpPr>
        <p:spPr>
          <a:xfrm flipH="1">
            <a:off x="2139950" y="2449830"/>
            <a:ext cx="715010" cy="339725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>
            <p:custDataLst>
              <p:tags r:id="rId12"/>
            </p:custDataLst>
          </p:nvPr>
        </p:nvCxnSpPr>
        <p:spPr>
          <a:xfrm>
            <a:off x="3558540" y="2449830"/>
            <a:ext cx="598170" cy="290195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>
            <p:custDataLst>
              <p:tags r:id="rId13"/>
            </p:custDataLst>
          </p:nvPr>
        </p:nvCxnSpPr>
        <p:spPr>
          <a:xfrm flipH="1">
            <a:off x="7945755" y="2447290"/>
            <a:ext cx="635" cy="342265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>
            <p:custDataLst>
              <p:tags r:id="rId14"/>
            </p:custDataLst>
          </p:nvPr>
        </p:nvCxnSpPr>
        <p:spPr>
          <a:xfrm flipH="1">
            <a:off x="6833235" y="3774440"/>
            <a:ext cx="715010" cy="339725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>
            <p:custDataLst>
              <p:tags r:id="rId15"/>
            </p:custDataLst>
          </p:nvPr>
        </p:nvCxnSpPr>
        <p:spPr>
          <a:xfrm>
            <a:off x="8284210" y="3774440"/>
            <a:ext cx="744855" cy="268605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7" name="圆角矩形 26"/>
          <p:cNvSpPr/>
          <p:nvPr>
            <p:custDataLst>
              <p:tags r:id="rId16"/>
            </p:custDataLst>
          </p:nvPr>
        </p:nvSpPr>
        <p:spPr>
          <a:xfrm>
            <a:off x="3505835" y="4043045"/>
            <a:ext cx="1764030" cy="91821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accent1"/>
                </a:solidFill>
              </a:rPr>
              <a:t>channel/</a:t>
            </a:r>
            <a:endParaRPr lang="en-US" altLang="zh-CN" b="1">
              <a:solidFill>
                <a:schemeClr val="accent1"/>
              </a:solidFill>
            </a:endParaRPr>
          </a:p>
          <a:p>
            <a:pPr algn="ctr"/>
            <a:r>
              <a:rPr lang="en-US" altLang="zh-CN" b="1">
                <a:solidFill>
                  <a:schemeClr val="accent1"/>
                </a:solidFill>
              </a:rPr>
              <a:t>Time variations</a:t>
            </a:r>
            <a:endParaRPr lang="en-US" altLang="zh-CN" b="1">
              <a:solidFill>
                <a:schemeClr val="accent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721350" y="3904615"/>
            <a:ext cx="2414270" cy="26117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17"/>
            </p:custDataLst>
          </p:nvPr>
        </p:nvSpPr>
        <p:spPr>
          <a:xfrm>
            <a:off x="5721350" y="1292860"/>
            <a:ext cx="4318000" cy="26117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 </a:t>
            </a:r>
            <a:r>
              <a:rPr lang="en-US" altLang="zh-CN">
                <a:sym typeface="+mn-ea"/>
              </a:rPr>
              <a:t>Verification of NUD response</a:t>
            </a:r>
            <a:r>
              <a:rPr lang="en-US" altLang="zh-CN"/>
              <a:t> - γ </a:t>
            </a:r>
            <a:r>
              <a:rPr lang="en-US" altLang="zh-CN"/>
              <a:t>rays</a:t>
            </a:r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370" y="1310640"/>
            <a:ext cx="5412105" cy="376428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731510" y="5238750"/>
            <a:ext cx="5982335" cy="9880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 algn="l">
              <a:lnSpc>
                <a:spcPct val="120000"/>
              </a:lnSpc>
              <a:buClrTx/>
              <a:buSzTx/>
              <a:buFont typeface="Wingdings" panose="05000000000000000000" charset="0"/>
              <a:buChar char="p"/>
            </a:pPr>
            <a:r>
              <a:rPr lang="en-US" altLang="zh-CN">
                <a:sym typeface="+mn-ea"/>
              </a:rPr>
              <a:t> γ-rays vs proton:PID methods &amp; 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charge rejections</a:t>
            </a:r>
            <a:endParaRPr lang="en-US" altLang="zh-CN"/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en-US" altLang="zh-CN"/>
              <a:t>proton background in electrons:1% to 15%</a:t>
            </a:r>
            <a:endParaRPr lang="en-US" altLang="zh-CN"/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p"/>
            </a:pP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6849745" y="3735705"/>
            <a:ext cx="1808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accent1"/>
                </a:solidFill>
              </a:rPr>
              <a:t>Xu et. al. 2018</a:t>
            </a:r>
            <a:endParaRPr lang="en-US" altLang="zh-CN" b="1">
              <a:solidFill>
                <a:schemeClr val="accent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0675" y="4998085"/>
            <a:ext cx="5410835" cy="15843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338455" indent="349250" algn="l" fontAlgn="auto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p"/>
            </a:pPr>
            <a:r>
              <a:rPr lang="en-US" altLang="zh-CN"/>
              <a:t>Gamma rays: high purity(charge), similar singal distribution </a:t>
            </a:r>
            <a:endParaRPr lang="en-US" altLang="zh-CN"/>
          </a:p>
          <a:p>
            <a:pPr marL="338455" indent="349250" algn="l" fontAlgn="auto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p"/>
            </a:pPr>
            <a:r>
              <a:rPr lang="en-US" altLang="zh-CN"/>
              <a:t>Long </a:t>
            </a:r>
            <a:r>
              <a:rPr lang="en-US" altLang="zh-CN" b="1">
                <a:solidFill>
                  <a:srgbClr val="FF0000"/>
                </a:solidFill>
              </a:rPr>
              <a:t>tail </a:t>
            </a:r>
            <a:r>
              <a:rPr lang="en-US" altLang="zh-CN"/>
              <a:t>from electrons</a:t>
            </a:r>
            <a:endParaRPr lang="en-US" altLang="zh-CN"/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2731770" y="3735705"/>
            <a:ext cx="2436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accent1"/>
                </a:solidFill>
              </a:rPr>
              <a:t>Huang et. al. 2020</a:t>
            </a:r>
            <a:endParaRPr lang="en-US" altLang="zh-CN" b="1">
              <a:solidFill>
                <a:schemeClr val="accent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9745" y="1310640"/>
            <a:ext cx="5819140" cy="389572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81050" y="4397375"/>
            <a:ext cx="2159000" cy="37973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6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 </a:t>
            </a:r>
            <a:r>
              <a:rPr lang="en-US" altLang="zh-CN">
                <a:sym typeface="+mn-ea"/>
              </a:rPr>
              <a:t>Verification of NUD response </a:t>
            </a:r>
            <a:r>
              <a:rPr lang="en-US" altLang="zh-CN">
                <a:sym typeface="+mn-ea"/>
              </a:rPr>
              <a:t>- γ rays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7065" y="1825625"/>
            <a:ext cx="5819140" cy="38957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564515" y="1825625"/>
                <a:ext cx="5162550" cy="1495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 algn="l">
                  <a:lnSpc>
                    <a:spcPct val="120000"/>
                  </a:lnSpc>
                  <a:buClrTx/>
                  <a:buSzTx/>
                  <a:buFont typeface="Wingdings" panose="05000000000000000000" charset="0"/>
                  <a:buNone/>
                </a:pPr>
                <a:r>
                  <a:rPr lang="en-US" altLang="zh-CN" sz="2000" b="1"/>
                  <a:t>   Current results</a:t>
                </a:r>
                <a:r>
                  <a:rPr lang="en-US" altLang="zh-CN" sz="2000">
                    <a:sym typeface="+mn-ea"/>
                  </a:rPr>
                  <a:t>(Xu et. al. 2018)</a:t>
                </a:r>
                <a:r>
                  <a:rPr lang="en-US" altLang="zh-CN" sz="2000" b="1"/>
                  <a:t>:</a:t>
                </a:r>
                <a:endParaRPr lang="en-US" altLang="zh-CN" sz="2000" b="1"/>
              </a:p>
              <a:p>
                <a:pPr marL="285750" indent="-285750" algn="l">
                  <a:lnSpc>
                    <a:spcPct val="120000"/>
                  </a:lnSpc>
                  <a:buClrTx/>
                  <a:buSzTx/>
                  <a:buFont typeface="Wingdings" panose="05000000000000000000" charset="0"/>
                  <a:buChar char="p"/>
                </a:pPr>
                <a:r>
                  <a:rPr lang="en-US" altLang="zh-CN"/>
                  <a:t> ~ 0.2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/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charset="0"/>
                          </a:rPr>
                          <m:t>m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</a:rPr>
                      <m:t>sr</m:t>
                    </m:r>
                  </m:oMath>
                </a14:m>
                <a:r>
                  <a:rPr lang="en-US" altLang="zh-CN"/>
                  <a:t>@100 GeV, low contamination</a:t>
                </a:r>
                <a:endParaRPr lang="en-US" altLang="zh-CN"/>
              </a:p>
              <a:p>
                <a:pPr marL="285750" indent="-285750" algn="l">
                  <a:lnSpc>
                    <a:spcPct val="120000"/>
                  </a:lnSpc>
                  <a:buClrTx/>
                  <a:buSzTx/>
                  <a:buFont typeface="Wingdings" panose="05000000000000000000" charset="0"/>
                  <a:buChar char="p"/>
                </a:pPr>
                <a:r>
                  <a:rPr lang="en-US" altLang="zh-CN"/>
                  <a:t>Restricted by the charge selection efficiency</a:t>
                </a:r>
                <a:endParaRPr lang="en-US" altLang="zh-CN"/>
              </a:p>
              <a:p>
                <a:pPr marL="285750" indent="-285750" algn="l">
                  <a:lnSpc>
                    <a:spcPct val="120000"/>
                  </a:lnSpc>
                  <a:buClrTx/>
                  <a:buSzTx/>
                  <a:buFont typeface="Wingdings" panose="05000000000000000000" charset="0"/>
                  <a:buChar char="p"/>
                </a:pPr>
                <a:r>
                  <a:rPr lang="en-US" altLang="zh-CN"/>
                  <a:t>Select γ events with STK track </a:t>
                </a:r>
                <a:endParaRPr lang="en-US" altLang="zh-CN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15" y="1825625"/>
                <a:ext cx="5162550" cy="149542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上箭头 6"/>
          <p:cNvSpPr/>
          <p:nvPr/>
        </p:nvSpPr>
        <p:spPr>
          <a:xfrm rot="5640000" flipH="1">
            <a:off x="9163685" y="808990"/>
            <a:ext cx="76200" cy="3310890"/>
          </a:xfrm>
          <a:prstGeom prst="up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609600" y="3955415"/>
            <a:ext cx="5162550" cy="1456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120000"/>
              </a:lnSpc>
              <a:buClrTx/>
              <a:buSzTx/>
              <a:buFont typeface="Wingdings" panose="05000000000000000000" charset="0"/>
              <a:buNone/>
            </a:pPr>
            <a:r>
              <a:rPr lang="en-US" altLang="zh-CN" sz="2000" b="1"/>
              <a:t>   Possible Solutions:</a:t>
            </a:r>
            <a:endParaRPr lang="en-US" altLang="zh-CN" sz="2000" b="1"/>
          </a:p>
          <a:p>
            <a:pPr marL="285750" indent="-285750" algn="l">
              <a:lnSpc>
                <a:spcPct val="120000"/>
              </a:lnSpc>
              <a:buClrTx/>
              <a:buSzTx/>
              <a:buFont typeface="Wingdings" panose="05000000000000000000" charset="0"/>
              <a:buChar char="p"/>
            </a:pPr>
            <a:r>
              <a:rPr lang="en-US" altLang="zh-CN"/>
              <a:t>Update on STK </a:t>
            </a:r>
            <a:r>
              <a:rPr lang="en-US" altLang="zh-CN">
                <a:solidFill>
                  <a:srgbClr val="FF0000"/>
                </a:solidFill>
              </a:rPr>
              <a:t>track selections</a:t>
            </a:r>
            <a:endParaRPr lang="en-US" altLang="zh-CN"/>
          </a:p>
          <a:p>
            <a:pPr marL="285750" indent="-285750" algn="l">
              <a:lnSpc>
                <a:spcPct val="120000"/>
              </a:lnSpc>
              <a:buClrTx/>
              <a:buSzTx/>
              <a:buFont typeface="Wingdings" panose="05000000000000000000" charset="0"/>
              <a:buChar char="p"/>
            </a:pPr>
            <a:r>
              <a:rPr lang="en-US" altLang="zh-CN"/>
              <a:t>STK Q information/update </a:t>
            </a:r>
            <a:r>
              <a:rPr lang="en-US" altLang="zh-CN">
                <a:solidFill>
                  <a:srgbClr val="FF0000"/>
                </a:solidFill>
              </a:rPr>
              <a:t>PSD Q selections</a:t>
            </a:r>
            <a:endParaRPr lang="en-US" altLang="zh-CN"/>
          </a:p>
          <a:p>
            <a:pPr marL="285750" indent="-285750" algn="l">
              <a:lnSpc>
                <a:spcPct val="120000"/>
              </a:lnSpc>
              <a:buClrTx/>
              <a:buSzTx/>
              <a:buFont typeface="Wingdings" panose="05000000000000000000" charset="0"/>
              <a:buChar char="p"/>
            </a:pPr>
            <a:r>
              <a:rPr lang="en-US" altLang="zh-CN"/>
              <a:t>Accept </a:t>
            </a:r>
            <a:r>
              <a:rPr lang="en-US" altLang="zh-CN">
                <a:solidFill>
                  <a:srgbClr val="FF0000"/>
                </a:solidFill>
              </a:rPr>
              <a:t>BGO track events</a:t>
            </a:r>
            <a:endParaRPr lang="en-US" altLang="zh-CN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γ-rays selection algorithm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799465" y="1536700"/>
            <a:ext cx="5514340" cy="4246245"/>
            <a:chOff x="1277" y="3284"/>
            <a:chExt cx="8684" cy="6687"/>
          </a:xfrm>
        </p:grpSpPr>
        <p:sp>
          <p:nvSpPr>
            <p:cNvPr id="6" name="文本框 5"/>
            <p:cNvSpPr txBox="1"/>
            <p:nvPr>
              <p:custDataLst>
                <p:tags r:id="rId1"/>
              </p:custDataLst>
            </p:nvPr>
          </p:nvSpPr>
          <p:spPr>
            <a:xfrm>
              <a:off x="1277" y="3284"/>
              <a:ext cx="8684" cy="6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342900" indent="-342900" algn="l" fontAlgn="auto">
                <a:lnSpc>
                  <a:spcPct val="150000"/>
                </a:lnSpc>
                <a:buClrTx/>
                <a:buSzTx/>
                <a:buFont typeface="Wingdings" panose="05000000000000000000" charset="0"/>
                <a:buChar char="p"/>
              </a:pPr>
              <a:r>
                <a:rPr lang="en-US" altLang="zh-CN" sz="2000">
                  <a:sym typeface="+mn-ea"/>
                </a:rPr>
                <a:t>LET &amp; SAA execlusion</a:t>
              </a:r>
              <a:endParaRPr lang="en-US" altLang="zh-CN" sz="2000"/>
            </a:p>
            <a:p>
              <a:pPr marL="342900" indent="-342900" algn="l" fontAlgn="auto">
                <a:lnSpc>
                  <a:spcPct val="150000"/>
                </a:lnSpc>
                <a:buClrTx/>
                <a:buSzTx/>
                <a:buFont typeface="Wingdings" panose="05000000000000000000" charset="0"/>
                <a:buChar char="p"/>
              </a:pPr>
              <a:r>
                <a:rPr lang="en-US" altLang="zh-CN" sz="2000"/>
                <a:t>STK Track selection(3D distance)：</a:t>
              </a:r>
              <a:endParaRPr lang="en-US" altLang="zh-CN" sz="2000"/>
            </a:p>
            <a:p>
              <a:pPr marL="342900" indent="-342900" algn="l" fontAlgn="auto">
                <a:lnSpc>
                  <a:spcPct val="150000"/>
                </a:lnSpc>
                <a:buClrTx/>
                <a:buSzTx/>
                <a:buFont typeface="Wingdings" panose="05000000000000000000" charset="0"/>
                <a:buChar char="p"/>
              </a:pPr>
              <a:endParaRPr lang="en-US" altLang="zh-CN" sz="2000"/>
            </a:p>
            <a:p>
              <a:pPr marL="342900" indent="-342900" algn="l" fontAlgn="auto">
                <a:lnSpc>
                  <a:spcPct val="150000"/>
                </a:lnSpc>
                <a:buClrTx/>
                <a:buSzTx/>
                <a:buFont typeface="Wingdings" panose="05000000000000000000" charset="0"/>
                <a:buChar char="p"/>
              </a:pPr>
              <a:endParaRPr lang="en-US" altLang="zh-CN" sz="2000"/>
            </a:p>
            <a:p>
              <a:pPr marL="342900" indent="-342900" algn="l" fontAlgn="auto">
                <a:lnSpc>
                  <a:spcPct val="150000"/>
                </a:lnSpc>
                <a:buClrTx/>
                <a:buSzTx/>
                <a:buFont typeface="Wingdings" panose="05000000000000000000" charset="0"/>
                <a:buChar char="p"/>
              </a:pPr>
              <a:endParaRPr lang="en-US" altLang="zh-CN" sz="2000"/>
            </a:p>
            <a:p>
              <a:pPr marL="342900" indent="-342900" algn="l" fontAlgn="auto">
                <a:lnSpc>
                  <a:spcPct val="150000"/>
                </a:lnSpc>
                <a:buClrTx/>
                <a:buSzTx/>
                <a:buFont typeface="Wingdings" panose="05000000000000000000" charset="0"/>
                <a:buChar char="p"/>
              </a:pPr>
              <a:endParaRPr lang="en-US" altLang="zh-CN" sz="2000"/>
            </a:p>
            <a:p>
              <a:pPr marL="342900" indent="-342900" algn="l" fontAlgn="auto">
                <a:lnSpc>
                  <a:spcPct val="150000"/>
                </a:lnSpc>
                <a:buClrTx/>
                <a:buSzTx/>
                <a:buFont typeface="Wingdings" panose="05000000000000000000" charset="0"/>
                <a:buChar char="p"/>
              </a:pPr>
              <a:endParaRPr lang="en-US" altLang="zh-CN" sz="2000"/>
            </a:p>
            <a:p>
              <a:pPr marL="342900" indent="-342900" algn="l" fontAlgn="auto">
                <a:lnSpc>
                  <a:spcPct val="150000"/>
                </a:lnSpc>
                <a:buClrTx/>
                <a:buSzTx/>
                <a:buFont typeface="Wingdings" panose="05000000000000000000" charset="0"/>
                <a:buChar char="p"/>
              </a:pPr>
              <a:r>
                <a:rPr lang="en-US" altLang="zh-CN" sz="2000"/>
                <a:t>electron/proton cut: </a:t>
              </a:r>
              <a:endParaRPr lang="en-US" altLang="zh-CN" sz="2000"/>
            </a:p>
            <a:p>
              <a:pPr indent="0" algn="l" fontAlgn="auto">
                <a:lnSpc>
                  <a:spcPct val="150000"/>
                </a:lnSpc>
                <a:buClrTx/>
                <a:buSzTx/>
                <a:buFont typeface="Wingdings" panose="05000000000000000000" charset="0"/>
                <a:buNone/>
              </a:pPr>
              <a:r>
                <a:rPr lang="en-US" altLang="zh-CN" sz="2000">
                  <a:solidFill>
                    <a:srgbClr val="FF0000"/>
                  </a:solidFill>
                </a:rPr>
                <a:t>     </a:t>
              </a:r>
              <a:r>
                <a:rPr lang="en-US" altLang="zh-CN" sz="2000">
                  <a:solidFill>
                    <a:schemeClr val="tx1"/>
                  </a:solidFill>
                </a:rPr>
                <a:t>rms_r&lt;30 , fiducial cuts, MIPs cut et. al.</a:t>
              </a:r>
              <a:endParaRPr lang="en-US" altLang="zh-CN" sz="200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文本框 11"/>
                <p:cNvSpPr txBox="1"/>
                <p:nvPr>
                  <p:custDataLst>
                    <p:tags r:id="rId2"/>
                  </p:custDataLst>
                </p:nvPr>
              </p:nvSpPr>
              <p:spPr>
                <a:xfrm>
                  <a:off x="2177" y="4870"/>
                  <a:ext cx="6525" cy="1902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US" altLang="zh-CN" sz="24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𝐷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𝑠𝑢𝑚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 =     </m:t>
                        </m:r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n-US" altLang="zh-CN" sz="2400" i="1"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n-US" altLang="zh-CN" sz="2400" i="1"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charset="0"/>
                                        <a:ea typeface="MS Mincho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charset="0"/>
                                        <a:ea typeface="MS Mincho" charset="0"/>
                                        <a:cs typeface="Cambria Math" panose="02040503050406030204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charset="0"/>
                                        <a:ea typeface="MS Mincho" charset="0"/>
                                        <a:cs typeface="Cambria Math" panose="02040503050406030204" charset="0"/>
                                      </a:rPr>
                                      <m:t>𝑙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charset="0"/>
                                        <a:ea typeface="MS Mincho" charset="0"/>
                                        <a:cs typeface="Cambria Math" panose="02040503050406030204" charset="0"/>
                                      </a:rPr>
                                      <m:t>,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charset="0"/>
                                        <a:ea typeface="MS Mincho" charset="0"/>
                                        <a:cs typeface="Cambria Math" panose="02040503050406030204" charset="0"/>
                                      </a:rPr>
                                      <m:t>𝑏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charset="0"/>
                                        <a:ea typeface="MS Mincho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charset="0"/>
                                        <a:ea typeface="MS Mincho" charset="0"/>
                                        <a:cs typeface="Cambria Math" panose="02040503050406030204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charset="0"/>
                                        <a:ea typeface="MS Mincho" charset="0"/>
                                        <a:cs typeface="Cambria Math" panose="02040503050406030204" charset="0"/>
                                      </a:rPr>
                                      <m:t>𝑡𝑜𝑡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  <m:r>
                          <a:rPr lang="en-US" altLang="zh-CN" sz="2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US" altLang="zh-CN" sz="2400" i="1"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i="1"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𝐷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𝑙</m:t>
                            </m:r>
                            <m:r>
                              <a:rPr lang="en-US" altLang="zh-CN" sz="2400" i="1"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,</m:t>
                            </m:r>
                            <m:r>
                              <a:rPr lang="en-US" altLang="zh-CN" sz="2400" i="1"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 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 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charset="0"/>
                          </a:rPr>
                          <m:t>          </m:t>
                        </m:r>
                      </m:oMath>
                    </m:oMathPara>
                  </a14:m>
                  <a:endParaRPr lang="en-US" i="1">
                    <a:latin typeface="Cambria Math" panose="02040503050406030204" charset="0"/>
                  </a:endParaRPr>
                </a:p>
                <a:p>
                  <a:pPr algn="l"/>
                  <a:endParaRPr lang="en-US" altLang="zh-CN" sz="2400" i="1">
                    <a:latin typeface="Cambria Math" panose="02040503050406030204" charset="0"/>
                    <a:ea typeface="MS Mincho" charset="0"/>
                    <a:cs typeface="Cambria Math" panose="02040503050406030204" charset="0"/>
                  </a:endParaRPr>
                </a:p>
              </p:txBody>
            </p:sp>
          </mc:Choice>
          <mc:Fallback>
            <p:sp>
              <p:nvSpPr>
                <p:cNvPr id="12" name="文本框 11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3"/>
                  </p:custDataLst>
                </p:nvPr>
              </p:nvSpPr>
              <p:spPr>
                <a:xfrm>
                  <a:off x="2177" y="4870"/>
                  <a:ext cx="6525" cy="1902"/>
                </a:xfrm>
                <a:prstGeom prst="rect">
                  <a:avLst/>
                </a:prstGeom>
                <a:blipFill rotWithShape="1">
                  <a:blip r:embed="rId4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99555" y="3733165"/>
            <a:ext cx="4116070" cy="279590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2535" y="3717925"/>
            <a:ext cx="3566795" cy="742315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6548755" y="688975"/>
            <a:ext cx="4131310" cy="3044190"/>
            <a:chOff x="10892" y="610"/>
            <a:chExt cx="7612" cy="5465"/>
          </a:xfrm>
        </p:grpSpPr>
        <p:pic>
          <p:nvPicPr>
            <p:cNvPr id="16" name="图片 15" descr="2025-01-17 09-26-17 的屏幕截图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51846"/>
            <a:stretch>
              <a:fillRect/>
            </a:stretch>
          </p:blipFill>
          <p:spPr>
            <a:xfrm>
              <a:off x="10892" y="610"/>
              <a:ext cx="7612" cy="5465"/>
            </a:xfrm>
            <a:prstGeom prst="rect">
              <a:avLst/>
            </a:prstGeom>
          </p:spPr>
        </p:pic>
        <p:sp>
          <p:nvSpPr>
            <p:cNvPr id="17" name="流程图: 可选过程 16"/>
            <p:cNvSpPr/>
            <p:nvPr>
              <p:custDataLst>
                <p:tags r:id="rId11"/>
              </p:custDataLst>
            </p:nvPr>
          </p:nvSpPr>
          <p:spPr>
            <a:xfrm rot="19320000">
              <a:off x="15315" y="2802"/>
              <a:ext cx="1126" cy="1581"/>
            </a:xfrm>
            <a:prstGeom prst="flowChartAlternateProcess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3020695" y="3335020"/>
            <a:ext cx="36817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b="1">
                <a:solidFill>
                  <a:srgbClr val="C00000"/>
                </a:solidFill>
                <a:sym typeface="+mn-ea"/>
              </a:rPr>
              <a:t>STK signal ratio within 5 mm</a:t>
            </a:r>
            <a:endParaRPr lang="en-US" altLang="zh-CN" b="1">
              <a:solidFill>
                <a:srgbClr val="C00000"/>
              </a:solidFill>
              <a:sym typeface="+mn-ea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flipH="1">
            <a:off x="2734310" y="3529965"/>
            <a:ext cx="340360" cy="2159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>
            <p:custDataLst>
              <p:tags r:id="rId12"/>
            </p:custDataLst>
          </p:nvPr>
        </p:nvSpPr>
        <p:spPr>
          <a:xfrm>
            <a:off x="3084830" y="4499610"/>
            <a:ext cx="36817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b="1">
                <a:solidFill>
                  <a:srgbClr val="C00000"/>
                </a:solidFill>
                <a:sym typeface="+mn-ea"/>
              </a:rPr>
              <a:t>Quality of STK track</a:t>
            </a:r>
            <a:endParaRPr lang="en-US" altLang="zh-CN" b="1">
              <a:solidFill>
                <a:srgbClr val="C00000"/>
              </a:solidFill>
              <a:sym typeface="+mn-ea"/>
            </a:endParaRPr>
          </a:p>
        </p:txBody>
      </p:sp>
      <p:cxnSp>
        <p:nvCxnSpPr>
          <p:cNvPr id="21" name="直接箭头连接符 20"/>
          <p:cNvCxnSpPr/>
          <p:nvPr>
            <p:custDataLst>
              <p:tags r:id="rId13"/>
            </p:custDataLst>
          </p:nvPr>
        </p:nvCxnSpPr>
        <p:spPr>
          <a:xfrm flipH="1" flipV="1">
            <a:off x="2765425" y="4462145"/>
            <a:ext cx="337820" cy="17335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1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The Charge selections</a:t>
            </a:r>
            <a:r>
              <a:rPr lang="zh-CN" altLang="en-US"/>
              <a:t>：</a:t>
            </a:r>
            <a:r>
              <a:rPr lang="en-US" altLang="zh-CN"/>
              <a:t>PSD and STK</a:t>
            </a:r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713105" y="4315460"/>
                <a:ext cx="7552055" cy="2216150"/>
              </a:xfrm>
            </p:spPr>
            <p:txBody>
              <a:bodyPr>
                <a:normAutofit/>
              </a:bodyPr>
              <a:p>
                <a:pPr marL="342900" indent="-342900" algn="l" fontAlgn="auto">
                  <a:lnSpc>
                    <a:spcPct val="150000"/>
                  </a:lnSpc>
                  <a:buClrTx/>
                  <a:buSzTx/>
                  <a:buFont typeface="Wingdings" panose="05000000000000000000" charset="0"/>
                  <a:buChar char="p"/>
                </a:pPr>
                <a:r>
                  <a:rPr lang="en-US" altLang="zh-CN" sz="2000" b="1">
                    <a:sym typeface="+mn-ea"/>
                  </a:rPr>
                  <a:t> charge in X/Y dimension:</a:t>
                </a:r>
                <a:endParaRPr lang="en-US" altLang="zh-CN" sz="2000" b="1">
                  <a:sym typeface="+mn-ea"/>
                </a:endParaRPr>
              </a:p>
              <a:p>
                <a:pPr marL="0" indent="0" algn="l" fontAlgn="auto">
                  <a:lnSpc>
                    <a:spcPct val="100000"/>
                  </a:lnSpc>
                  <a:buClrTx/>
                  <a:buSzTx/>
                  <a:buFont typeface="Wingdings" panose="05000000000000000000" charset="0"/>
                  <a:buNone/>
                </a:pPr>
                <a:r>
                  <a:rPr lang="en-US" altLang="zh-CN" b="1">
                    <a:sym typeface="+mn-ea"/>
                  </a:rPr>
                  <a:t>     </a:t>
                </a:r>
                <a:r>
                  <a:rPr lang="en-US" altLang="zh-CN" sz="1800">
                    <a:sym typeface="+mn-ea"/>
                  </a:rPr>
                  <a:t>considering back-scattering effect</a:t>
                </a:r>
                <a:endParaRPr lang="en-US" altLang="zh-CN" sz="1800">
                  <a:sym typeface="+mn-ea"/>
                </a:endParaRPr>
              </a:p>
              <a:p>
                <a:pPr indent="0" algn="l" fontAlgn="auto">
                  <a:lnSpc>
                    <a:spcPct val="100000"/>
                  </a:lnSpc>
                  <a:buClrTx/>
                  <a:buSzTx/>
                  <a:buFont typeface="Wingdings" panose="05000000000000000000" charset="0"/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𝑷𝑺𝑫</m:t>
                        </m:r>
                      </m:e>
                      <m:sub>
                        <m:r>
                          <a:rPr lang="en-US" altLang="zh-CN" sz="18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𝒎𝒂𝒙</m:t>
                        </m:r>
                      </m:sub>
                    </m:sSub>
                    <m:r>
                      <a:rPr lang="en-US" altLang="zh-CN" sz="1800" b="1" i="1">
                        <a:latin typeface="Cambria Math" panose="02040503050406030204" charset="0"/>
                        <a:cs typeface="Cambria Math" panose="02040503050406030204" charset="0"/>
                      </a:rPr>
                      <m:t>&lt;</m:t>
                    </m:r>
                    <m:r>
                      <a:rPr lang="en-US" altLang="zh-CN" sz="1800" b="1" i="1">
                        <a:latin typeface="Cambria Math" panose="02040503050406030204" charset="0"/>
                        <a:cs typeface="Cambria Math" panose="02040503050406030204" charset="0"/>
                      </a:rPr>
                      <m:t>𝟏</m:t>
                    </m:r>
                    <m:r>
                      <a:rPr lang="en-US" altLang="zh-CN" sz="1800" b="1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sz="1800" b="1" i="1">
                        <a:latin typeface="Cambria Math" panose="02040503050406030204" charset="0"/>
                        <a:cs typeface="Cambria Math" panose="02040503050406030204" charset="0"/>
                      </a:rPr>
                      <m:t>𝟔</m:t>
                    </m:r>
                    <m:r>
                      <a:rPr lang="en-US" altLang="zh-CN" sz="1800" b="1" i="1"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r>
                      <a:rPr lang="en-US" altLang="zh-CN" sz="1800" b="1" i="1">
                        <a:latin typeface="Cambria Math" panose="02040503050406030204" charset="0"/>
                        <a:cs typeface="Cambria Math" panose="02040503050406030204" charset="0"/>
                      </a:rPr>
                      <m:t>𝟎</m:t>
                    </m:r>
                    <m:r>
                      <a:rPr lang="en-US" altLang="zh-CN" sz="1800" b="1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sz="1800" b="1" i="1">
                        <a:latin typeface="Cambria Math" panose="02040503050406030204" charset="0"/>
                        <a:cs typeface="Cambria Math" panose="02040503050406030204" charset="0"/>
                      </a:rPr>
                      <m:t>𝟒</m:t>
                    </m:r>
                    <m:r>
                      <a:rPr lang="en-US" altLang="zh-CN" sz="1800" b="1" i="1">
                        <a:latin typeface="Cambria Math" panose="02040503050406030204" charset="0"/>
                        <a:cs typeface="Cambria Math" panose="02040503050406030204" charset="0"/>
                      </a:rPr>
                      <m:t>∗</m:t>
                    </m:r>
                    <m:r>
                      <a:rPr lang="en-US" altLang="zh-CN" sz="1800" b="1" i="1">
                        <a:latin typeface="Cambria Math" panose="02040503050406030204" charset="0"/>
                        <a:cs typeface="Cambria Math" panose="02040503050406030204" charset="0"/>
                      </a:rPr>
                      <m:t>𝒍𝒐𝒈</m:t>
                    </m:r>
                    <m:r>
                      <a:rPr lang="en-US" altLang="zh-CN" sz="1800" b="1" i="1">
                        <a:latin typeface="Cambria Math" panose="02040503050406030204" charset="0"/>
                        <a:cs typeface="Cambria Math" panose="02040503050406030204" charset="0"/>
                      </a:rPr>
                      <m:t>𝟏𝟎</m:t>
                    </m:r>
                    <m:r>
                      <a:rPr lang="en-US" altLang="zh-CN" sz="1800" b="1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𝑬</m:t>
                        </m:r>
                      </m:e>
                      <m:sub>
                        <m:r>
                          <a:rPr lang="en-US" altLang="zh-CN" sz="18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𝒅𝒆𝒑</m:t>
                        </m:r>
                      </m:sub>
                    </m:sSub>
                    <m:r>
                      <a:rPr lang="en-US" altLang="zh-CN" sz="1800" b="1" i="1">
                        <a:latin typeface="Cambria Math" panose="02040503050406030204" charset="0"/>
                        <a:cs typeface="Cambria Math" panose="02040503050406030204" charset="0"/>
                      </a:rPr>
                      <m:t>)  </m:t>
                    </m:r>
                  </m:oMath>
                </a14:m>
                <a:endParaRPr lang="en-US" altLang="zh-CN" sz="1800" b="1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indent="0" algn="l" fontAlgn="auto">
                  <a:lnSpc>
                    <a:spcPct val="100000"/>
                  </a:lnSpc>
                  <a:buClrTx/>
                  <a:buSzTx/>
                  <a:buFont typeface="Wingdings" panose="05000000000000000000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   </m:t>
                        </m:r>
                        <m:r>
                          <a:rPr lang="en-US" altLang="zh-CN" sz="18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 </m:t>
                        </m:r>
                        <m:r>
                          <a:rPr lang="en-US" altLang="zh-CN" sz="18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𝑷𝑺𝑫</m:t>
                        </m:r>
                      </m:e>
                      <m:sub>
                        <m:r>
                          <a:rPr lang="en-US" altLang="zh-CN" sz="18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𝒎𝒊𝒏</m:t>
                        </m:r>
                      </m:sub>
                    </m:sSub>
                    <m:r>
                      <a:rPr lang="en-US" altLang="zh-CN" sz="1800" b="1" i="1">
                        <a:latin typeface="Cambria Math" panose="02040503050406030204" charset="0"/>
                        <a:cs typeface="Cambria Math" panose="02040503050406030204" charset="0"/>
                      </a:rPr>
                      <m:t>  &lt;</m:t>
                    </m:r>
                    <m:r>
                      <a:rPr lang="en-US" altLang="zh-CN" sz="1800" b="1" i="1">
                        <a:latin typeface="Cambria Math" panose="02040503050406030204" charset="0"/>
                        <a:cs typeface="Cambria Math" panose="02040503050406030204" charset="0"/>
                      </a:rPr>
                      <m:t>𝟎</m:t>
                    </m:r>
                    <m:r>
                      <a:rPr lang="en-US" altLang="zh-CN" sz="1800" b="1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sz="1800" b="1" i="1">
                        <a:latin typeface="Cambria Math" panose="02040503050406030204" charset="0"/>
                        <a:cs typeface="Cambria Math" panose="02040503050406030204" charset="0"/>
                      </a:rPr>
                      <m:t>𝟑</m:t>
                    </m:r>
                    <m:r>
                      <a:rPr lang="en-US" altLang="zh-CN" sz="1800" b="1" i="1">
                        <a:latin typeface="Cambria Math" panose="02040503050406030204" charset="0"/>
                        <a:cs typeface="Cambria Math" panose="02040503050406030204" charset="0"/>
                      </a:rPr>
                      <m:t> </m:t>
                    </m:r>
                    <m:r>
                      <a:rPr lang="en-US" altLang="zh-CN" sz="1800" b="1" i="1">
                        <a:latin typeface="Cambria Math" panose="02040503050406030204" charset="0"/>
                        <a:cs typeface="Cambria Math" panose="02040503050406030204" charset="0"/>
                      </a:rPr>
                      <m:t>𝑴𝒆𝑽</m:t>
                    </m:r>
                    <m:r>
                      <a:rPr lang="en-US" altLang="zh-CN" sz="1800" b="1" i="1">
                        <a:latin typeface="Cambria Math" panose="02040503050406030204" charset="0"/>
                        <a:cs typeface="Cambria Math" panose="02040503050406030204" charset="0"/>
                      </a:rPr>
                      <m:t> </m:t>
                    </m:r>
                  </m:oMath>
                </a14:m>
                <a:r>
                  <a:rPr lang="en-US" altLang="zh-CN" b="1">
                    <a:sym typeface="+mn-ea"/>
                  </a:rPr>
                  <a:t>  </a:t>
                </a:r>
                <a:endParaRPr lang="en-US" altLang="zh-CN" sz="1800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3105" y="4315460"/>
                <a:ext cx="7552055" cy="221615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240" y="1436370"/>
            <a:ext cx="6036310" cy="2769870"/>
          </a:xfrm>
          <a:prstGeom prst="rect">
            <a:avLst/>
          </a:prstGeom>
        </p:spPr>
      </p:pic>
      <p:pic>
        <p:nvPicPr>
          <p:cNvPr id="8" name="图片 7" descr="2026-01-03 17-18-13 的屏幕截图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48166"/>
          <a:stretch>
            <a:fillRect/>
          </a:stretch>
        </p:blipFill>
        <p:spPr>
          <a:xfrm>
            <a:off x="6584315" y="2912745"/>
            <a:ext cx="5328920" cy="1659890"/>
          </a:xfrm>
          <a:prstGeom prst="rect">
            <a:avLst/>
          </a:prstGeom>
        </p:spPr>
      </p:pic>
      <p:pic>
        <p:nvPicPr>
          <p:cNvPr id="9" name="图片 8" descr="2026-01-03 17-04-56 的屏幕截图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48716"/>
          <a:stretch>
            <a:fillRect/>
          </a:stretch>
        </p:blipFill>
        <p:spPr>
          <a:xfrm>
            <a:off x="6501130" y="1436370"/>
            <a:ext cx="5347970" cy="169037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584315" y="4461510"/>
            <a:ext cx="548640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 algn="l" fontAlgn="auto">
              <a:lnSpc>
                <a:spcPct val="150000"/>
              </a:lnSpc>
              <a:buClrTx/>
              <a:buSzTx/>
              <a:buFont typeface="Wingdings" panose="05000000000000000000" charset="0"/>
              <a:buChar char="p"/>
            </a:pPr>
            <a:r>
              <a:rPr lang="en-US" altLang="zh-CN">
                <a:sym typeface="+mn-ea"/>
              </a:rPr>
              <a:t>calculate STK L0 total signal within 2 mm of STK track hit position, threshold: 10 ADC</a:t>
            </a:r>
            <a:endParaRPr lang="en-US" altLang="zh-CN">
              <a:sym typeface="+mn-ea"/>
            </a:endParaRPr>
          </a:p>
          <a:p>
            <a:pPr marL="342900" indent="-342900" algn="l" fontAlgn="auto">
              <a:lnSpc>
                <a:spcPct val="150000"/>
              </a:lnSpc>
              <a:buClrTx/>
              <a:buSzTx/>
              <a:buFont typeface="Wingdings" panose="05000000000000000000" charset="0"/>
              <a:buChar char="p"/>
            </a:pPr>
            <a:r>
              <a:rPr lang="en-US" altLang="zh-CN">
                <a:sym typeface="+mn-ea"/>
              </a:rPr>
              <a:t>γ-</a:t>
            </a:r>
            <a:r>
              <a:rPr lang="en-US" altLang="zh-CN">
                <a:sym typeface="+mn-ea"/>
              </a:rPr>
              <a:t>rays have low signal efficiency;electrons with low efficiency</a:t>
            </a:r>
            <a:endParaRPr lang="en-US" altLang="zh-CN"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584315" y="3043555"/>
            <a:ext cx="4110137" cy="538028"/>
            <a:chOff x="6287" y="7649"/>
            <a:chExt cx="12797" cy="2499"/>
          </a:xfrm>
        </p:grpSpPr>
        <p:pic>
          <p:nvPicPr>
            <p:cNvPr id="11" name="图片 10" descr="2026-01-03 17-04-56 的屏幕截图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7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40989" t="3779" r="45216" b="86211"/>
            <a:stretch>
              <a:fillRect/>
            </a:stretch>
          </p:blipFill>
          <p:spPr>
            <a:xfrm>
              <a:off x="6287" y="7871"/>
              <a:ext cx="4366" cy="1953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0619" y="7649"/>
              <a:ext cx="7837" cy="1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/>
                <a:t>e pass PSD selection</a:t>
              </a:r>
              <a:endParaRPr lang="en-US" altLang="zh-CN" sz="1400" b="1"/>
            </a:p>
          </p:txBody>
        </p:sp>
        <p:sp>
          <p:nvSpPr>
            <p:cNvPr id="13" name="文本框 12"/>
            <p:cNvSpPr txBox="1"/>
            <p:nvPr>
              <p:custDataLst>
                <p:tags r:id="rId9"/>
              </p:custDataLst>
            </p:nvPr>
          </p:nvSpPr>
          <p:spPr>
            <a:xfrm>
              <a:off x="10652" y="8723"/>
              <a:ext cx="8432" cy="1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/>
                <a:t>e not pass PSD selection</a:t>
              </a:r>
              <a:endParaRPr lang="en-US" altLang="zh-CN" sz="1400" b="1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590155" y="1478280"/>
            <a:ext cx="4110137" cy="538028"/>
            <a:chOff x="6287" y="7649"/>
            <a:chExt cx="12797" cy="2499"/>
          </a:xfrm>
        </p:grpSpPr>
        <p:pic>
          <p:nvPicPr>
            <p:cNvPr id="16" name="图片 15" descr="2026-01-03 17-04-56 的屏幕截图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7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40989" t="3779" r="45216" b="86211"/>
            <a:stretch>
              <a:fillRect/>
            </a:stretch>
          </p:blipFill>
          <p:spPr>
            <a:xfrm>
              <a:off x="6287" y="7871"/>
              <a:ext cx="4366" cy="1953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>
              <p:custDataLst>
                <p:tags r:id="rId11"/>
              </p:custDataLst>
            </p:nvPr>
          </p:nvSpPr>
          <p:spPr>
            <a:xfrm>
              <a:off x="10619" y="7649"/>
              <a:ext cx="7837" cy="1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/>
                <a:t>γ pass PSD selection</a:t>
              </a:r>
              <a:endParaRPr lang="en-US" altLang="zh-CN" sz="1400" b="1"/>
            </a:p>
          </p:txBody>
        </p:sp>
        <p:sp>
          <p:nvSpPr>
            <p:cNvPr id="18" name="文本框 17"/>
            <p:cNvSpPr txBox="1"/>
            <p:nvPr>
              <p:custDataLst>
                <p:tags r:id="rId12"/>
              </p:custDataLst>
            </p:nvPr>
          </p:nvSpPr>
          <p:spPr>
            <a:xfrm>
              <a:off x="10652" y="8723"/>
              <a:ext cx="8432" cy="1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/>
                <a:t>γ not pass PSD selection</a:t>
              </a:r>
              <a:endParaRPr lang="en-US" altLang="zh-CN" sz="1400" b="1"/>
            </a:p>
          </p:txBody>
        </p:sp>
      </p:grpSp>
    </p:spTree>
    <p:custDataLst>
      <p:tags r:id="rId1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Increase in selections acceptance 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7620"/>
          <a:stretch>
            <a:fillRect/>
          </a:stretch>
        </p:blipFill>
        <p:spPr>
          <a:xfrm>
            <a:off x="2617470" y="1494790"/>
            <a:ext cx="5892165" cy="36137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177415" y="5108575"/>
            <a:ext cx="8155940" cy="1087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fontAlgn="auto">
              <a:lnSpc>
                <a:spcPct val="120000"/>
              </a:lnSpc>
              <a:buFont typeface="Wingdings" panose="05000000000000000000" charset="0"/>
              <a:buChar char="p"/>
            </a:pPr>
            <a:r>
              <a:rPr lang="en-US" altLang="zh-CN">
                <a:sym typeface="+mn-ea"/>
              </a:rPr>
              <a:t>STK only events selections</a:t>
            </a:r>
            <a:endParaRPr lang="en-US" altLang="zh-CN"/>
          </a:p>
          <a:p>
            <a:pPr marL="285750" indent="-285750" fontAlgn="auto">
              <a:lnSpc>
                <a:spcPct val="120000"/>
              </a:lnSpc>
              <a:buFont typeface="Wingdings" panose="05000000000000000000" charset="0"/>
              <a:buChar char="p"/>
            </a:pPr>
            <a:r>
              <a:rPr lang="en-US" altLang="zh-CN"/>
              <a:t>γ-rays acceptance increased over 30% from 100 GeV to 1 TeV</a:t>
            </a:r>
            <a:endParaRPr lang="en-US" altLang="zh-CN"/>
          </a:p>
          <a:p>
            <a:pPr marL="285750" indent="-285750" fontAlgn="auto">
              <a:lnSpc>
                <a:spcPct val="120000"/>
              </a:lnSpc>
              <a:buFont typeface="Wingdings" panose="05000000000000000000" charset="0"/>
              <a:buChar char="p"/>
            </a:pPr>
            <a:r>
              <a:rPr lang="en-US" altLang="zh-CN"/>
              <a:t>electron contaminations: from &lt;1% to 8% 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The </a:t>
            </a:r>
            <a:r>
              <a:rPr lang="en-US" altLang="zh-CN"/>
              <a:t>γ-ray count rates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08225" y="1293495"/>
            <a:ext cx="6406515" cy="41236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69415" y="5292090"/>
            <a:ext cx="90792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lnSpc>
                <a:spcPct val="120000"/>
              </a:lnSpc>
              <a:buClrTx/>
              <a:buSzTx/>
              <a:buFont typeface="Wingdings" panose="05000000000000000000" charset="0"/>
              <a:buChar char="p"/>
            </a:pPr>
            <a:r>
              <a:rPr lang="en-US" altLang="zh-CN" sz="2000"/>
              <a:t>More statistics fo NUD validation but higher e- background for γ-ray scientific analysis.</a:t>
            </a:r>
            <a:endParaRPr lang="en-US" altLang="zh-CN" sz="2000"/>
          </a:p>
          <a:p>
            <a:pPr marL="285750" indent="-285750" algn="l">
              <a:lnSpc>
                <a:spcPct val="120000"/>
              </a:lnSpc>
              <a:buClrTx/>
              <a:buSzTx/>
              <a:buFont typeface="Wingdings" panose="05000000000000000000" charset="0"/>
              <a:buChar char="p"/>
            </a:pPr>
            <a:r>
              <a:rPr lang="en-US" altLang="zh-CN" sz="2000">
                <a:sym typeface="+mn-ea"/>
              </a:rPr>
              <a:t>New selections method will soon be applied to on orbit data</a:t>
            </a:r>
            <a:endParaRPr lang="en-US" altLang="zh-CN" sz="2000"/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MC efficiency results and comparison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2025-05-20 22-30-51 的屏幕截图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6350" y="1635125"/>
            <a:ext cx="5318760" cy="35871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35" y="1750695"/>
            <a:ext cx="6488430" cy="34861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20750" y="5264785"/>
            <a:ext cx="10281285" cy="902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lnSpc>
                <a:spcPct val="120000"/>
              </a:lnSpc>
              <a:buClrTx/>
              <a:buSzTx/>
              <a:buFont typeface="Wingdings" panose="05000000000000000000" charset="0"/>
              <a:buChar char="p"/>
            </a:pPr>
            <a:r>
              <a:rPr lang="en-US" altLang="zh-CN" sz="2200" b="1"/>
              <a:t>Electron and proton HP MC data: NUD signal efficiency </a:t>
            </a:r>
            <a:endParaRPr lang="en-US" altLang="zh-CN" sz="2200" b="1"/>
          </a:p>
          <a:p>
            <a:pPr marL="285750" indent="-285750" algn="l">
              <a:lnSpc>
                <a:spcPct val="120000"/>
              </a:lnSpc>
              <a:buClrTx/>
              <a:buSzTx/>
              <a:buFont typeface="Wingdings" panose="05000000000000000000" charset="0"/>
              <a:buChar char="p"/>
            </a:pPr>
            <a:r>
              <a:rPr lang="en-US" altLang="zh-CN" sz="2200" b="1"/>
              <a:t>MC electron and photon efficiency in different E range</a:t>
            </a:r>
            <a:endParaRPr lang="en-US" altLang="zh-CN" sz="2200" b="1"/>
          </a:p>
        </p:txBody>
      </p:sp>
    </p:spTree>
    <p:custDataLst>
      <p:tags r:id="rId5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MC efficiency results and comparison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356995" y="5264785"/>
            <a:ext cx="105924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lnSpc>
                <a:spcPct val="120000"/>
              </a:lnSpc>
              <a:buClrTx/>
              <a:buSzTx/>
              <a:buFont typeface="Wingdings" panose="05000000000000000000" charset="0"/>
              <a:buChar char="p"/>
            </a:pPr>
            <a:r>
              <a:rPr lang="en-US" altLang="zh-CN" sz="2000"/>
              <a:t>Keep 95% efficiency of MC electron, require cut threshold &gt;= 50 ADC</a:t>
            </a:r>
            <a:endParaRPr lang="en-US" altLang="zh-CN" sz="2000"/>
          </a:p>
          <a:p>
            <a:pPr marL="285750" indent="-285750" algn="l">
              <a:lnSpc>
                <a:spcPct val="120000"/>
              </a:lnSpc>
              <a:buClrTx/>
              <a:buSzTx/>
              <a:buFont typeface="Wingdings" panose="05000000000000000000" charset="0"/>
              <a:buChar char="p"/>
            </a:pPr>
            <a:r>
              <a:rPr lang="en-US" altLang="zh-CN" sz="2000"/>
              <a:t>To avoid the saturation effect, cut threshold should &lt;1950 ADC</a:t>
            </a:r>
            <a:endParaRPr lang="en-US" altLang="zh-CN" sz="2000"/>
          </a:p>
        </p:txBody>
      </p:sp>
      <p:pic>
        <p:nvPicPr>
          <p:cNvPr id="8" name="图片 7" descr="2026-02-07 17-22-30 的屏幕截图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94120" y="1404620"/>
            <a:ext cx="5309870" cy="370776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9610090" y="2651760"/>
            <a:ext cx="10483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MC-HP</a:t>
            </a:r>
            <a:endParaRPr lang="en-US" altLang="zh-CN"/>
          </a:p>
        </p:txBody>
      </p:sp>
      <p:sp>
        <p:nvSpPr>
          <p:cNvPr id="16" name="文本框 15"/>
          <p:cNvSpPr txBox="1"/>
          <p:nvPr>
            <p:custDataLst>
              <p:tags r:id="rId2"/>
            </p:custDataLst>
          </p:nvPr>
        </p:nvSpPr>
        <p:spPr>
          <a:xfrm>
            <a:off x="9631045" y="3096260"/>
            <a:ext cx="10483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MC-HP</a:t>
            </a:r>
            <a:endParaRPr lang="en-US" altLang="zh-CN"/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45001" t="8500" r="8235" b="71605"/>
          <a:stretch>
            <a:fillRect/>
          </a:stretch>
        </p:blipFill>
        <p:spPr>
          <a:xfrm>
            <a:off x="3581400" y="1668145"/>
            <a:ext cx="2560320" cy="72834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8545" y="1341755"/>
            <a:ext cx="5324475" cy="377063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4260215" y="320040"/>
            <a:ext cx="3288030" cy="77089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accent1"/>
                </a:solidFill>
              </a:rPr>
              <a:t> NUD Research </a:t>
            </a:r>
            <a:endParaRPr lang="en-US" altLang="zh-CN" b="1">
              <a:solidFill>
                <a:schemeClr val="accent1"/>
              </a:solidFill>
            </a:endParaRPr>
          </a:p>
        </p:txBody>
      </p:sp>
      <p:sp>
        <p:nvSpPr>
          <p:cNvPr id="13" name="圆角矩形 12"/>
          <p:cNvSpPr/>
          <p:nvPr>
            <p:custDataLst>
              <p:tags r:id="rId1"/>
            </p:custDataLst>
          </p:nvPr>
        </p:nvSpPr>
        <p:spPr>
          <a:xfrm>
            <a:off x="2266315" y="1580515"/>
            <a:ext cx="2073275" cy="79438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accent1"/>
                </a:solidFill>
              </a:rPr>
              <a:t>Calibrations</a:t>
            </a:r>
            <a:endParaRPr lang="en-US" altLang="zh-CN" b="1">
              <a:solidFill>
                <a:schemeClr val="accent1"/>
              </a:solidFill>
            </a:endParaRPr>
          </a:p>
        </p:txBody>
      </p:sp>
      <p:sp>
        <p:nvSpPr>
          <p:cNvPr id="14" name="圆角矩形 13"/>
          <p:cNvSpPr/>
          <p:nvPr>
            <p:custDataLst>
              <p:tags r:id="rId2"/>
            </p:custDataLst>
          </p:nvPr>
        </p:nvSpPr>
        <p:spPr>
          <a:xfrm>
            <a:off x="8237220" y="5508625"/>
            <a:ext cx="1439545" cy="86677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accent1"/>
                </a:solidFill>
              </a:rPr>
              <a:t>ML BGO track</a:t>
            </a:r>
            <a:endParaRPr lang="en-US" altLang="zh-CN" b="1">
              <a:solidFill>
                <a:schemeClr val="accent1"/>
              </a:solidFill>
            </a:endParaRPr>
          </a:p>
        </p:txBody>
      </p:sp>
      <p:sp>
        <p:nvSpPr>
          <p:cNvPr id="18" name="圆角矩形 17"/>
          <p:cNvSpPr/>
          <p:nvPr>
            <p:custDataLst>
              <p:tags r:id="rId3"/>
            </p:custDataLst>
          </p:nvPr>
        </p:nvSpPr>
        <p:spPr>
          <a:xfrm>
            <a:off x="1230630" y="2864485"/>
            <a:ext cx="1763395" cy="83883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accent1"/>
                </a:solidFill>
              </a:rPr>
              <a:t>Saturation effect</a:t>
            </a:r>
            <a:endParaRPr lang="en-US" altLang="zh-CN" b="1">
              <a:solidFill>
                <a:schemeClr val="accent1"/>
              </a:solidFill>
            </a:endParaRPr>
          </a:p>
        </p:txBody>
      </p:sp>
      <p:sp>
        <p:nvSpPr>
          <p:cNvPr id="20" name="圆角矩形 19"/>
          <p:cNvSpPr/>
          <p:nvPr>
            <p:custDataLst>
              <p:tags r:id="rId4"/>
            </p:custDataLst>
          </p:nvPr>
        </p:nvSpPr>
        <p:spPr>
          <a:xfrm>
            <a:off x="6358890" y="4202430"/>
            <a:ext cx="1439545" cy="91821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accent1"/>
                </a:solidFill>
              </a:rPr>
              <a:t>STK track</a:t>
            </a:r>
            <a:endParaRPr lang="en-US" altLang="zh-CN" b="1">
              <a:solidFill>
                <a:schemeClr val="accent1"/>
              </a:solidFill>
            </a:endParaRPr>
          </a:p>
          <a:p>
            <a:pPr algn="ctr"/>
            <a:r>
              <a:rPr lang="en-US" altLang="zh-CN" b="1">
                <a:solidFill>
                  <a:schemeClr val="accent1"/>
                </a:solidFill>
              </a:rPr>
              <a:t>events</a:t>
            </a:r>
            <a:endParaRPr lang="en-US" altLang="zh-CN" b="1">
              <a:solidFill>
                <a:schemeClr val="accent1"/>
              </a:solidFill>
            </a:endParaRPr>
          </a:p>
        </p:txBody>
      </p:sp>
      <p:sp>
        <p:nvSpPr>
          <p:cNvPr id="3" name="圆角矩形 2"/>
          <p:cNvSpPr/>
          <p:nvPr>
            <p:custDataLst>
              <p:tags r:id="rId5"/>
            </p:custDataLst>
          </p:nvPr>
        </p:nvSpPr>
        <p:spPr>
          <a:xfrm>
            <a:off x="6863715" y="1580515"/>
            <a:ext cx="2165350" cy="79248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accent1"/>
                </a:solidFill>
              </a:rPr>
              <a:t>Verification of NUD response </a:t>
            </a:r>
            <a:endParaRPr lang="en-US" altLang="zh-CN" b="1">
              <a:solidFill>
                <a:schemeClr val="accent1"/>
              </a:solidFill>
            </a:endParaRPr>
          </a:p>
        </p:txBody>
      </p:sp>
      <p:sp>
        <p:nvSpPr>
          <p:cNvPr id="6" name="圆角矩形 5"/>
          <p:cNvSpPr/>
          <p:nvPr>
            <p:custDataLst>
              <p:tags r:id="rId6"/>
            </p:custDataLst>
          </p:nvPr>
        </p:nvSpPr>
        <p:spPr>
          <a:xfrm>
            <a:off x="3505835" y="2864485"/>
            <a:ext cx="1763395" cy="83883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accent1"/>
                </a:solidFill>
              </a:rPr>
              <a:t>Uniformity check</a:t>
            </a:r>
            <a:endParaRPr lang="en-US" altLang="zh-CN" b="1">
              <a:solidFill>
                <a:schemeClr val="accent1"/>
              </a:solidFill>
            </a:endParaRPr>
          </a:p>
        </p:txBody>
      </p:sp>
      <p:sp>
        <p:nvSpPr>
          <p:cNvPr id="7" name="圆角矩形 6"/>
          <p:cNvSpPr/>
          <p:nvPr>
            <p:custDataLst>
              <p:tags r:id="rId7"/>
            </p:custDataLst>
          </p:nvPr>
        </p:nvSpPr>
        <p:spPr>
          <a:xfrm>
            <a:off x="6358890" y="5508625"/>
            <a:ext cx="1352550" cy="85471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accent1"/>
                </a:solidFill>
              </a:rPr>
              <a:t>γ-</a:t>
            </a:r>
            <a:r>
              <a:rPr lang="en-US" altLang="zh-CN" b="1">
                <a:solidFill>
                  <a:schemeClr val="accent1"/>
                </a:solidFill>
              </a:rPr>
              <a:t>rays selection algorithm</a:t>
            </a:r>
            <a:endParaRPr lang="en-US" altLang="zh-CN" b="1">
              <a:solidFill>
                <a:schemeClr val="accent1"/>
              </a:solidFill>
            </a:endParaRPr>
          </a:p>
        </p:txBody>
      </p:sp>
      <p:sp>
        <p:nvSpPr>
          <p:cNvPr id="9" name="圆角矩形 8"/>
          <p:cNvSpPr/>
          <p:nvPr>
            <p:custDataLst>
              <p:tags r:id="rId8"/>
            </p:custDataLst>
          </p:nvPr>
        </p:nvSpPr>
        <p:spPr>
          <a:xfrm>
            <a:off x="6863080" y="2862580"/>
            <a:ext cx="2166620" cy="83883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accent1"/>
                </a:solidFill>
              </a:rPr>
              <a:t>γ-</a:t>
            </a:r>
            <a:r>
              <a:rPr lang="en-US" altLang="zh-CN" b="1">
                <a:solidFill>
                  <a:schemeClr val="accent1"/>
                </a:solidFill>
              </a:rPr>
              <a:t>ray NUD signal verification</a:t>
            </a:r>
            <a:endParaRPr lang="en-US" altLang="zh-CN" b="1">
              <a:solidFill>
                <a:schemeClr val="accent1"/>
              </a:solidFill>
            </a:endParaRPr>
          </a:p>
        </p:txBody>
      </p:sp>
      <p:sp>
        <p:nvSpPr>
          <p:cNvPr id="11" name="圆角矩形 10"/>
          <p:cNvSpPr/>
          <p:nvPr>
            <p:custDataLst>
              <p:tags r:id="rId9"/>
            </p:custDataLst>
          </p:nvPr>
        </p:nvSpPr>
        <p:spPr>
          <a:xfrm>
            <a:off x="8237220" y="4202430"/>
            <a:ext cx="1439545" cy="91821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accent1"/>
                </a:solidFill>
              </a:rPr>
              <a:t>BGO track events</a:t>
            </a:r>
            <a:endParaRPr lang="en-US" altLang="zh-CN" b="1">
              <a:solidFill>
                <a:schemeClr val="accent1"/>
              </a:solidFill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H="1">
            <a:off x="3672205" y="1222375"/>
            <a:ext cx="1229995" cy="226695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>
            <p:custDataLst>
              <p:tags r:id="rId10"/>
            </p:custDataLst>
          </p:nvPr>
        </p:nvCxnSpPr>
        <p:spPr>
          <a:xfrm>
            <a:off x="6794500" y="1238250"/>
            <a:ext cx="941705" cy="194945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>
            <p:custDataLst>
              <p:tags r:id="rId11"/>
            </p:custDataLst>
          </p:nvPr>
        </p:nvCxnSpPr>
        <p:spPr>
          <a:xfrm flipH="1">
            <a:off x="2139950" y="2449830"/>
            <a:ext cx="715010" cy="339725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>
            <p:custDataLst>
              <p:tags r:id="rId12"/>
            </p:custDataLst>
          </p:nvPr>
        </p:nvCxnSpPr>
        <p:spPr>
          <a:xfrm>
            <a:off x="3558540" y="2449830"/>
            <a:ext cx="598170" cy="290195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>
            <p:custDataLst>
              <p:tags r:id="rId13"/>
            </p:custDataLst>
          </p:nvPr>
        </p:nvCxnSpPr>
        <p:spPr>
          <a:xfrm flipH="1">
            <a:off x="7945755" y="2447290"/>
            <a:ext cx="635" cy="342265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>
            <p:custDataLst>
              <p:tags r:id="rId14"/>
            </p:custDataLst>
          </p:nvPr>
        </p:nvCxnSpPr>
        <p:spPr>
          <a:xfrm flipH="1">
            <a:off x="6833235" y="3774440"/>
            <a:ext cx="715010" cy="339725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>
            <p:custDataLst>
              <p:tags r:id="rId15"/>
            </p:custDataLst>
          </p:nvPr>
        </p:nvCxnSpPr>
        <p:spPr>
          <a:xfrm>
            <a:off x="8284210" y="3774440"/>
            <a:ext cx="744855" cy="268605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7" name="圆角矩形 26"/>
          <p:cNvSpPr/>
          <p:nvPr>
            <p:custDataLst>
              <p:tags r:id="rId16"/>
            </p:custDataLst>
          </p:nvPr>
        </p:nvSpPr>
        <p:spPr>
          <a:xfrm>
            <a:off x="3505835" y="4043045"/>
            <a:ext cx="1764030" cy="91821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accent1"/>
                </a:solidFill>
              </a:rPr>
              <a:t>channel/</a:t>
            </a:r>
            <a:endParaRPr lang="en-US" altLang="zh-CN" b="1">
              <a:solidFill>
                <a:schemeClr val="accent1"/>
              </a:solidFill>
            </a:endParaRPr>
          </a:p>
          <a:p>
            <a:pPr algn="ctr"/>
            <a:r>
              <a:rPr lang="en-US" altLang="zh-CN" b="1">
                <a:solidFill>
                  <a:schemeClr val="accent1"/>
                </a:solidFill>
              </a:rPr>
              <a:t>Time variations</a:t>
            </a:r>
            <a:endParaRPr lang="en-US" altLang="zh-CN" b="1">
              <a:solidFill>
                <a:schemeClr val="accent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 flipH="1">
            <a:off x="8135620" y="3904615"/>
            <a:ext cx="1869440" cy="26117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17"/>
            </p:custDataLst>
          </p:nvPr>
        </p:nvSpPr>
        <p:spPr>
          <a:xfrm>
            <a:off x="5721350" y="1292860"/>
            <a:ext cx="4318000" cy="26117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Motivation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CFEFA">
                  <a:alpha val="100000"/>
                </a:srgbClr>
              </a:clrFrom>
              <a:clrTo>
                <a:srgbClr val="FCFEFA">
                  <a:alpha val="100000"/>
                  <a:alpha val="0"/>
                </a:srgbClr>
              </a:clrTo>
            </a:clrChange>
          </a:blip>
          <a:srcRect l="4357" b="9460"/>
          <a:stretch>
            <a:fillRect/>
          </a:stretch>
        </p:blipFill>
        <p:spPr>
          <a:xfrm>
            <a:off x="184150" y="1798955"/>
            <a:ext cx="6513830" cy="22974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73550" y="4210050"/>
            <a:ext cx="3803650" cy="64452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489" r="5620"/>
          <a:stretch>
            <a:fillRect/>
          </a:stretch>
        </p:blipFill>
        <p:spPr>
          <a:xfrm>
            <a:off x="6843395" y="1840865"/>
            <a:ext cx="4861560" cy="2239645"/>
          </a:xfrm>
          <a:prstGeom prst="rect">
            <a:avLst/>
          </a:prstGeom>
        </p:spPr>
      </p:pic>
      <p:sp>
        <p:nvSpPr>
          <p:cNvPr id="10" name="内容占位符 2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1179830" y="4930140"/>
            <a:ext cx="9673590" cy="1336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Tx/>
              <a:buSzTx/>
              <a:buFont typeface="Wingdings" panose="05000000000000000000" charset="0"/>
              <a:buChar char="p"/>
            </a:pPr>
            <a:r>
              <a:rPr lang="en-US" altLang="zh-CN" sz="1800"/>
              <a:t>NUD:  plastic scintillator with boron + PMT readout</a:t>
            </a:r>
            <a:endParaRPr lang="en-US" altLang="zh-CN" sz="1800"/>
          </a:p>
          <a:p>
            <a:pPr marL="342900" indent="-342900" algn="l">
              <a:buClrTx/>
              <a:buSzTx/>
              <a:buFont typeface="Wingdings" panose="05000000000000000000" charset="0"/>
              <a:buChar char="p"/>
            </a:pPr>
            <a:r>
              <a:rPr lang="en-US" altLang="zh-CN" sz="1800"/>
              <a:t>hadronic shower profile: neutrons; but also signal from </a:t>
            </a:r>
            <a:r>
              <a:rPr lang="en-US" altLang="zh-CN" sz="1800">
                <a:solidFill>
                  <a:srgbClr val="C00000"/>
                </a:solidFill>
              </a:rPr>
              <a:t>photonuclear effect</a:t>
            </a:r>
            <a:endParaRPr lang="en-US" altLang="zh-CN" sz="1800">
              <a:solidFill>
                <a:srgbClr val="C00000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2470150" y="3626485"/>
            <a:ext cx="607060" cy="49911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8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ML BGO trk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050290" y="4866640"/>
            <a:ext cx="10751185" cy="13087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lnSpc>
                <a:spcPct val="120000"/>
              </a:lnSpc>
              <a:buClrTx/>
              <a:buSzTx/>
              <a:buFont typeface="Wingdings" panose="05000000000000000000" charset="0"/>
              <a:buChar char="p"/>
            </a:pPr>
            <a:r>
              <a:rPr lang="en-US" altLang="zh-CN" sz="2200" b="1"/>
              <a:t>MC </a:t>
            </a:r>
            <a:r>
              <a:rPr lang="en-US" altLang="zh-CN" sz="2200" b="1"/>
              <a:t>gamma ray convert position/ with STK track/ pass Q selection</a:t>
            </a:r>
            <a:endParaRPr lang="en-US" altLang="zh-CN" sz="2200" b="1"/>
          </a:p>
          <a:p>
            <a:pPr marL="285750" indent="-285750" algn="l">
              <a:lnSpc>
                <a:spcPct val="120000"/>
              </a:lnSpc>
              <a:buClrTx/>
              <a:buSzTx/>
              <a:buFont typeface="Wingdings" panose="05000000000000000000" charset="0"/>
              <a:buChar char="p"/>
            </a:pPr>
            <a:r>
              <a:rPr lang="en-US" altLang="zh-CN" sz="2200" b="1"/>
              <a:t>BGO convert/STK bottom 3 layer events mekes up 40% of total events</a:t>
            </a:r>
            <a:endParaRPr lang="en-US" altLang="zh-CN" sz="2200" b="1"/>
          </a:p>
          <a:p>
            <a:pPr marL="285750" indent="-285750" algn="l">
              <a:lnSpc>
                <a:spcPct val="120000"/>
              </a:lnSpc>
              <a:buClrTx/>
              <a:buSzTx/>
              <a:buFont typeface="Wingdings" panose="05000000000000000000" charset="0"/>
              <a:buChar char="p"/>
            </a:pPr>
            <a:r>
              <a:rPr lang="en-US" altLang="zh-CN" sz="2200" b="1"/>
              <a:t>ML parameter</a:t>
            </a:r>
            <a:r>
              <a:rPr lang="en-US" altLang="zh-CN" sz="2200" b="1"/>
              <a:t>s: the Xpoint/Ypoing when z=0; dy/dz and dx/dz</a:t>
            </a:r>
            <a:endParaRPr lang="en-US" altLang="zh-CN" sz="2200" b="1"/>
          </a:p>
        </p:txBody>
      </p:sp>
      <p:pic>
        <p:nvPicPr>
          <p:cNvPr id="8" name="图片 7" descr="2025-11-24 21-46-54 的屏幕截图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6700" y="1284605"/>
            <a:ext cx="5593715" cy="36925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BGO track reconstruction model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21920" y="4555490"/>
            <a:ext cx="4055745" cy="16967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lnSpc>
                <a:spcPct val="120000"/>
              </a:lnSpc>
              <a:buClrTx/>
              <a:buSzTx/>
              <a:buFont typeface="Wingdings" panose="05000000000000000000" charset="0"/>
              <a:buChar char="p"/>
            </a:pPr>
            <a:r>
              <a:rPr lang="en-US" altLang="zh-CN" b="1"/>
              <a:t>Training samples:MC gamma preselection, the same as page 5 </a:t>
            </a:r>
            <a:endParaRPr lang="en-US" altLang="zh-CN" b="1"/>
          </a:p>
          <a:p>
            <a:pPr marL="285750" indent="-285750" algn="l">
              <a:lnSpc>
                <a:spcPct val="120000"/>
              </a:lnSpc>
              <a:buClrTx/>
              <a:buSzTx/>
              <a:buFont typeface="Wingdings" panose="05000000000000000000" charset="0"/>
              <a:buChar char="p"/>
            </a:pPr>
            <a:r>
              <a:rPr lang="en-US" altLang="zh-CN" b="1"/>
              <a:t>Using data from BGO Edep: 14*22 pixels </a:t>
            </a:r>
            <a:endParaRPr lang="en-US" altLang="zh-CN" b="1"/>
          </a:p>
          <a:p>
            <a:pPr marL="285750" indent="-285750">
              <a:buFont typeface="Wingdings" panose="05000000000000000000" charset="0"/>
              <a:buChar char="l"/>
            </a:pPr>
            <a:endParaRPr lang="en-US" altLang="zh-CN" b="1"/>
          </a:p>
        </p:txBody>
      </p:sp>
      <p:sp>
        <p:nvSpPr>
          <p:cNvPr id="17" name="文本框 16"/>
          <p:cNvSpPr txBox="1"/>
          <p:nvPr/>
        </p:nvSpPr>
        <p:spPr>
          <a:xfrm>
            <a:off x="504190" y="3987165"/>
            <a:ext cx="25114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FF0000"/>
                </a:solidFill>
              </a:rPr>
              <a:t>Data Processing</a:t>
            </a:r>
            <a:endParaRPr lang="en-US" altLang="zh-CN" sz="2000" b="1">
              <a:solidFill>
                <a:srgbClr val="FF0000"/>
              </a:solidFill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423545" y="1807845"/>
            <a:ext cx="2510790" cy="1871980"/>
            <a:chOff x="667" y="2847"/>
            <a:chExt cx="3954" cy="2948"/>
          </a:xfrm>
        </p:grpSpPr>
        <p:sp>
          <p:nvSpPr>
            <p:cNvPr id="36" name="Google Shape;355;p22"/>
            <p:cNvSpPr/>
            <p:nvPr>
              <p:custDataLst>
                <p:tags r:id="rId1"/>
              </p:custDataLst>
            </p:nvPr>
          </p:nvSpPr>
          <p:spPr>
            <a:xfrm>
              <a:off x="667" y="2847"/>
              <a:ext cx="3954" cy="294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686" y="2921"/>
              <a:ext cx="3830" cy="2781"/>
              <a:chOff x="-860" y="4422"/>
              <a:chExt cx="3830" cy="2781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-860" y="5195"/>
                <a:ext cx="1472" cy="106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noAutofit/>
              </a:bodyPr>
              <a:p>
                <a:r>
                  <a:rPr lang="en-US" altLang="zh-CN" b="1">
                    <a:solidFill>
                      <a:schemeClr val="tx1"/>
                    </a:solidFill>
                  </a:rPr>
                  <a:t>14x22 pixels</a:t>
                </a:r>
                <a:endParaRPr lang="en-US" altLang="zh-CN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文本框 11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498" y="4422"/>
                <a:ext cx="1472" cy="106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noAutofit/>
              </a:bodyPr>
              <a:p>
                <a:r>
                  <a:rPr lang="en-US" altLang="zh-CN" sz="1600" b="1">
                    <a:solidFill>
                      <a:schemeClr val="tx1"/>
                    </a:solidFill>
                  </a:rPr>
                  <a:t>14x22 </a:t>
                </a:r>
                <a:endParaRPr lang="en-US" altLang="zh-CN" sz="1600" b="1">
                  <a:solidFill>
                    <a:schemeClr val="tx1"/>
                  </a:solidFill>
                </a:endParaRPr>
              </a:p>
              <a:p>
                <a:r>
                  <a:rPr lang="en-US" altLang="zh-CN" sz="1600" b="1">
                    <a:solidFill>
                      <a:schemeClr val="tx1"/>
                    </a:solidFill>
                  </a:rPr>
                  <a:t>logE</a:t>
                </a:r>
                <a:endParaRPr lang="en-US" altLang="zh-CN" sz="16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文本框 12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499" y="6137"/>
                <a:ext cx="1471" cy="106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noAutofit/>
              </a:bodyPr>
              <a:p>
                <a:r>
                  <a:rPr lang="en-US" altLang="zh-CN" b="1">
                    <a:solidFill>
                      <a:schemeClr val="tx1"/>
                    </a:solidFill>
                  </a:rPr>
                  <a:t>14x22 </a:t>
                </a:r>
                <a:endParaRPr lang="en-US" altLang="zh-CN" b="1">
                  <a:solidFill>
                    <a:schemeClr val="tx1"/>
                  </a:solidFill>
                </a:endParaRPr>
              </a:p>
              <a:p>
                <a:r>
                  <a:rPr lang="en-US" altLang="zh-CN" b="1">
                    <a:solidFill>
                      <a:schemeClr val="tx1"/>
                    </a:solidFill>
                  </a:rPr>
                  <a:t>norm</a:t>
                </a:r>
                <a:endParaRPr lang="en-US" altLang="zh-CN" b="1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9" name="直接箭头连接符 38"/>
            <p:cNvCxnSpPr/>
            <p:nvPr>
              <p:custDataLst>
                <p:tags r:id="rId4"/>
              </p:custDataLst>
            </p:nvPr>
          </p:nvCxnSpPr>
          <p:spPr>
            <a:xfrm>
              <a:off x="2158" y="4254"/>
              <a:ext cx="650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85" name="右箭头 84"/>
          <p:cNvSpPr/>
          <p:nvPr/>
        </p:nvSpPr>
        <p:spPr>
          <a:xfrm>
            <a:off x="3355975" y="2294890"/>
            <a:ext cx="424815" cy="81026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6" name="右箭头 85"/>
          <p:cNvSpPr/>
          <p:nvPr>
            <p:custDataLst>
              <p:tags r:id="rId5"/>
            </p:custDataLst>
          </p:nvPr>
        </p:nvSpPr>
        <p:spPr>
          <a:xfrm>
            <a:off x="8348345" y="2406015"/>
            <a:ext cx="424815" cy="81026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8" name="文本框 87"/>
          <p:cNvSpPr txBox="1"/>
          <p:nvPr/>
        </p:nvSpPr>
        <p:spPr>
          <a:xfrm>
            <a:off x="838200" y="1825625"/>
            <a:ext cx="4064000" cy="38481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92" name="组合 91"/>
          <p:cNvGrpSpPr/>
          <p:nvPr/>
        </p:nvGrpSpPr>
        <p:grpSpPr>
          <a:xfrm>
            <a:off x="4076700" y="1378585"/>
            <a:ext cx="5008245" cy="5084445"/>
            <a:chOff x="6944" y="2280"/>
            <a:chExt cx="7887" cy="8007"/>
          </a:xfrm>
        </p:grpSpPr>
        <p:sp>
          <p:nvSpPr>
            <p:cNvPr id="20" name="文本框 19"/>
            <p:cNvSpPr txBox="1"/>
            <p:nvPr>
              <p:custDataLst>
                <p:tags r:id="rId6"/>
              </p:custDataLst>
            </p:nvPr>
          </p:nvSpPr>
          <p:spPr>
            <a:xfrm>
              <a:off x="8025" y="9659"/>
              <a:ext cx="5137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b="1">
                  <a:solidFill>
                    <a:srgbClr val="FF0000"/>
                  </a:solidFill>
                </a:rPr>
                <a:t>Conv Model </a:t>
              </a:r>
              <a:endParaRPr lang="en-US" altLang="zh-CN" sz="2000" b="1">
                <a:solidFill>
                  <a:srgbClr val="FF0000"/>
                </a:solidFill>
              </a:endParaRPr>
            </a:p>
          </p:txBody>
        </p:sp>
        <p:sp>
          <p:nvSpPr>
            <p:cNvPr id="35" name="Google Shape;355;p22"/>
            <p:cNvSpPr/>
            <p:nvPr>
              <p:custDataLst>
                <p:tags r:id="rId7"/>
              </p:custDataLst>
            </p:nvPr>
          </p:nvSpPr>
          <p:spPr>
            <a:xfrm>
              <a:off x="6944" y="2280"/>
              <a:ext cx="6337" cy="721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556" name="Google Shape;1556;p30"/>
            <p:cNvGrpSpPr/>
            <p:nvPr/>
          </p:nvGrpSpPr>
          <p:grpSpPr>
            <a:xfrm>
              <a:off x="7328" y="2418"/>
              <a:ext cx="1331" cy="1153"/>
              <a:chOff x="3229840" y="362425"/>
              <a:chExt cx="921407" cy="797461"/>
            </a:xfrm>
          </p:grpSpPr>
          <p:sp>
            <p:nvSpPr>
              <p:cNvPr id="1557" name="Google Shape;1557;p30"/>
              <p:cNvSpPr/>
              <p:nvPr>
                <p:custDataLst>
                  <p:tags r:id="rId8"/>
                </p:custDataLst>
              </p:nvPr>
            </p:nvSpPr>
            <p:spPr>
              <a:xfrm flipH="1">
                <a:off x="3311643" y="445855"/>
                <a:ext cx="757800" cy="630600"/>
              </a:xfrm>
              <a:prstGeom prst="rect">
                <a:avLst/>
              </a:prstGeom>
              <a:gradFill>
                <a:gsLst>
                  <a:gs pos="0">
                    <a:srgbClr val="69D4F4">
                      <a:alpha val="26274"/>
                    </a:srgbClr>
                  </a:gs>
                  <a:gs pos="100000">
                    <a:srgbClr val="9F39D5">
                      <a:alpha val="16862"/>
                    </a:srgbClr>
                  </a:gs>
                </a:gsLst>
                <a:lin ang="13500032" scaled="0"/>
              </a:gra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58" name="Google Shape;1558;p30"/>
              <p:cNvSpPr/>
              <p:nvPr>
                <p:custDataLst>
                  <p:tags r:id="rId9"/>
                </p:custDataLst>
              </p:nvPr>
            </p:nvSpPr>
            <p:spPr>
              <a:xfrm flipH="1">
                <a:off x="3393447" y="362425"/>
                <a:ext cx="757800" cy="630600"/>
              </a:xfrm>
              <a:prstGeom prst="rect">
                <a:avLst/>
              </a:prstGeom>
              <a:gradFill>
                <a:gsLst>
                  <a:gs pos="0">
                    <a:srgbClr val="69D4F4">
                      <a:alpha val="26274"/>
                    </a:srgbClr>
                  </a:gs>
                  <a:gs pos="100000">
                    <a:srgbClr val="9F39D5">
                      <a:alpha val="16862"/>
                    </a:srgbClr>
                  </a:gs>
                </a:gsLst>
                <a:lin ang="13500032" scaled="0"/>
              </a:gra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59" name="Google Shape;1559;p30"/>
              <p:cNvSpPr/>
              <p:nvPr>
                <p:custDataLst>
                  <p:tags r:id="rId10"/>
                </p:custDataLst>
              </p:nvPr>
            </p:nvSpPr>
            <p:spPr>
              <a:xfrm flipH="1">
                <a:off x="3229840" y="529286"/>
                <a:ext cx="757800" cy="630600"/>
              </a:xfrm>
              <a:prstGeom prst="rect">
                <a:avLst/>
              </a:prstGeom>
              <a:gradFill>
                <a:gsLst>
                  <a:gs pos="0">
                    <a:srgbClr val="69D4F4">
                      <a:alpha val="26274"/>
                    </a:srgbClr>
                  </a:gs>
                  <a:gs pos="100000">
                    <a:srgbClr val="9F39D5">
                      <a:alpha val="16862"/>
                    </a:srgbClr>
                  </a:gs>
                </a:gsLst>
                <a:lin ang="13500032" scaled="0"/>
              </a:gra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64" name="文本框 63"/>
            <p:cNvSpPr txBox="1"/>
            <p:nvPr/>
          </p:nvSpPr>
          <p:spPr>
            <a:xfrm>
              <a:off x="8912" y="2434"/>
              <a:ext cx="5919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Conv2D,c=64,k=3x3</a:t>
              </a:r>
              <a:endParaRPr lang="en-US" altLang="zh-CN"/>
            </a:p>
            <a:p>
              <a:r>
                <a:rPr lang="en-US" altLang="zh-CN"/>
                <a:t>BatchNorm2</a:t>
              </a:r>
              <a:r>
                <a:rPr lang="en-US" altLang="zh-CN"/>
                <a:t>D</a:t>
              </a:r>
              <a:endParaRPr lang="en-US" altLang="zh-CN"/>
            </a:p>
          </p:txBody>
        </p:sp>
        <p:sp>
          <p:nvSpPr>
            <p:cNvPr id="74" name="文本框 73"/>
            <p:cNvSpPr txBox="1"/>
            <p:nvPr>
              <p:custDataLst>
                <p:tags r:id="rId11"/>
              </p:custDataLst>
            </p:nvPr>
          </p:nvSpPr>
          <p:spPr>
            <a:xfrm>
              <a:off x="8894" y="3851"/>
              <a:ext cx="5172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ResidualBlock,c=128,</a:t>
              </a:r>
              <a:endParaRPr lang="en-US" altLang="zh-CN"/>
            </a:p>
            <a:p>
              <a:r>
                <a:rPr lang="en-US" altLang="zh-CN"/>
                <a:t>CBAM, MaxPool</a:t>
              </a:r>
              <a:r>
                <a:rPr lang="zh-CN" altLang="en-US"/>
                <a:t>（</a:t>
              </a:r>
              <a:r>
                <a:rPr lang="en-US" altLang="zh-CN"/>
                <a:t>2</a:t>
              </a:r>
              <a:r>
                <a:rPr lang="zh-CN" altLang="en-US"/>
                <a:t>，</a:t>
              </a:r>
              <a:r>
                <a:rPr lang="en-US" altLang="zh-CN"/>
                <a:t>2</a:t>
              </a:r>
              <a:r>
                <a:rPr lang="zh-CN" altLang="en-US"/>
                <a:t>）</a:t>
              </a:r>
              <a:endParaRPr lang="zh-CN" altLang="en-US"/>
            </a:p>
          </p:txBody>
        </p:sp>
        <p:grpSp>
          <p:nvGrpSpPr>
            <p:cNvPr id="1560" name="Google Shape;1560;p30"/>
            <p:cNvGrpSpPr/>
            <p:nvPr/>
          </p:nvGrpSpPr>
          <p:grpSpPr>
            <a:xfrm>
              <a:off x="7337" y="3780"/>
              <a:ext cx="1331" cy="1201"/>
              <a:chOff x="2467840" y="1786561"/>
              <a:chExt cx="921400" cy="785200"/>
            </a:xfrm>
          </p:grpSpPr>
          <p:sp>
            <p:nvSpPr>
              <p:cNvPr id="1561" name="Google Shape;1561;p30"/>
              <p:cNvSpPr/>
              <p:nvPr>
                <p:custDataLst>
                  <p:tags r:id="rId12"/>
                </p:custDataLst>
              </p:nvPr>
            </p:nvSpPr>
            <p:spPr>
              <a:xfrm flipH="1">
                <a:off x="2631440" y="1786561"/>
                <a:ext cx="757800" cy="630600"/>
              </a:xfrm>
              <a:prstGeom prst="rect">
                <a:avLst/>
              </a:prstGeom>
              <a:gradFill>
                <a:gsLst>
                  <a:gs pos="0">
                    <a:srgbClr val="FFF2CC"/>
                  </a:gs>
                  <a:gs pos="100000">
                    <a:srgbClr val="9F39D5">
                      <a:alpha val="16862"/>
                    </a:srgbClr>
                  </a:gs>
                </a:gsLst>
                <a:lin ang="13500032" scaled="0"/>
              </a:gra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62" name="Google Shape;1562;p30"/>
              <p:cNvSpPr/>
              <p:nvPr>
                <p:custDataLst>
                  <p:tags r:id="rId13"/>
                </p:custDataLst>
              </p:nvPr>
            </p:nvSpPr>
            <p:spPr>
              <a:xfrm flipH="1">
                <a:off x="2549640" y="1863861"/>
                <a:ext cx="757800" cy="630600"/>
              </a:xfrm>
              <a:prstGeom prst="rect">
                <a:avLst/>
              </a:prstGeom>
              <a:gradFill>
                <a:gsLst>
                  <a:gs pos="0">
                    <a:srgbClr val="FFF2CC"/>
                  </a:gs>
                  <a:gs pos="100000">
                    <a:srgbClr val="9F39D5">
                      <a:alpha val="16862"/>
                    </a:srgbClr>
                  </a:gs>
                </a:gsLst>
                <a:lin ang="13500032" scaled="0"/>
              </a:gra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63" name="Google Shape;1563;p30"/>
              <p:cNvSpPr/>
              <p:nvPr>
                <p:custDataLst>
                  <p:tags r:id="rId14"/>
                </p:custDataLst>
              </p:nvPr>
            </p:nvSpPr>
            <p:spPr>
              <a:xfrm flipH="1">
                <a:off x="2467840" y="1941161"/>
                <a:ext cx="757800" cy="630600"/>
              </a:xfrm>
              <a:prstGeom prst="rect">
                <a:avLst/>
              </a:prstGeom>
              <a:gradFill>
                <a:gsLst>
                  <a:gs pos="0">
                    <a:srgbClr val="FFF2CC"/>
                  </a:gs>
                  <a:gs pos="100000">
                    <a:srgbClr val="9F39D5">
                      <a:alpha val="16862"/>
                    </a:srgbClr>
                  </a:gs>
                </a:gsLst>
                <a:lin ang="13500032" scaled="0"/>
              </a:gra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75" name="文本框 74"/>
            <p:cNvSpPr txBox="1"/>
            <p:nvPr>
              <p:custDataLst>
                <p:tags r:id="rId15"/>
              </p:custDataLst>
            </p:nvPr>
          </p:nvSpPr>
          <p:spPr>
            <a:xfrm>
              <a:off x="8912" y="5366"/>
              <a:ext cx="5172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ResidualBlock,c=256,</a:t>
              </a:r>
              <a:endParaRPr lang="en-US" altLang="zh-CN"/>
            </a:p>
            <a:p>
              <a:r>
                <a:rPr lang="en-US" altLang="zh-CN"/>
                <a:t>CBAM, MaxPool</a:t>
              </a:r>
              <a:r>
                <a:rPr lang="zh-CN" altLang="en-US"/>
                <a:t>（</a:t>
              </a:r>
              <a:r>
                <a:rPr lang="en-US" altLang="zh-CN"/>
                <a:t>2</a:t>
              </a:r>
              <a:r>
                <a:rPr lang="zh-CN" altLang="en-US"/>
                <a:t>，</a:t>
              </a:r>
              <a:r>
                <a:rPr lang="en-US" altLang="zh-CN"/>
                <a:t>2</a:t>
              </a:r>
              <a:r>
                <a:rPr lang="zh-CN" altLang="en-US"/>
                <a:t>）</a:t>
              </a:r>
              <a:endParaRPr lang="zh-CN" altLang="en-US"/>
            </a:p>
          </p:txBody>
        </p:sp>
        <p:grpSp>
          <p:nvGrpSpPr>
            <p:cNvPr id="76" name="Google Shape;1560;p30"/>
            <p:cNvGrpSpPr/>
            <p:nvPr/>
          </p:nvGrpSpPr>
          <p:grpSpPr>
            <a:xfrm>
              <a:off x="7355" y="5295"/>
              <a:ext cx="1331" cy="1201"/>
              <a:chOff x="2467840" y="1786561"/>
              <a:chExt cx="921400" cy="785200"/>
            </a:xfrm>
          </p:grpSpPr>
          <p:sp>
            <p:nvSpPr>
              <p:cNvPr id="77" name="Google Shape;1561;p30"/>
              <p:cNvSpPr/>
              <p:nvPr>
                <p:custDataLst>
                  <p:tags r:id="rId16"/>
                </p:custDataLst>
              </p:nvPr>
            </p:nvSpPr>
            <p:spPr>
              <a:xfrm flipH="1">
                <a:off x="2631440" y="1786561"/>
                <a:ext cx="757800" cy="630600"/>
              </a:xfrm>
              <a:prstGeom prst="rect">
                <a:avLst/>
              </a:prstGeom>
              <a:gradFill>
                <a:gsLst>
                  <a:gs pos="0">
                    <a:srgbClr val="FFF2CC"/>
                  </a:gs>
                  <a:gs pos="100000">
                    <a:srgbClr val="9F39D5">
                      <a:alpha val="16862"/>
                    </a:srgbClr>
                  </a:gs>
                </a:gsLst>
                <a:lin ang="13500032" scaled="0"/>
              </a:gra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8" name="Google Shape;1562;p30"/>
              <p:cNvSpPr/>
              <p:nvPr>
                <p:custDataLst>
                  <p:tags r:id="rId17"/>
                </p:custDataLst>
              </p:nvPr>
            </p:nvSpPr>
            <p:spPr>
              <a:xfrm flipH="1">
                <a:off x="2549640" y="1863861"/>
                <a:ext cx="757800" cy="630600"/>
              </a:xfrm>
              <a:prstGeom prst="rect">
                <a:avLst/>
              </a:prstGeom>
              <a:gradFill>
                <a:gsLst>
                  <a:gs pos="0">
                    <a:srgbClr val="FFF2CC"/>
                  </a:gs>
                  <a:gs pos="100000">
                    <a:srgbClr val="9F39D5">
                      <a:alpha val="16862"/>
                    </a:srgbClr>
                  </a:gs>
                </a:gsLst>
                <a:lin ang="13500032" scaled="0"/>
              </a:gra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9" name="Google Shape;1563;p30"/>
              <p:cNvSpPr/>
              <p:nvPr>
                <p:custDataLst>
                  <p:tags r:id="rId18"/>
                </p:custDataLst>
              </p:nvPr>
            </p:nvSpPr>
            <p:spPr>
              <a:xfrm flipH="1">
                <a:off x="2467840" y="1941161"/>
                <a:ext cx="757800" cy="630600"/>
              </a:xfrm>
              <a:prstGeom prst="rect">
                <a:avLst/>
              </a:prstGeom>
              <a:gradFill>
                <a:gsLst>
                  <a:gs pos="0">
                    <a:srgbClr val="FFF2CC"/>
                  </a:gs>
                  <a:gs pos="100000">
                    <a:srgbClr val="9F39D5">
                      <a:alpha val="16862"/>
                    </a:srgbClr>
                  </a:gs>
                </a:gsLst>
                <a:lin ang="13500032" scaled="0"/>
              </a:gra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80" name="文本框 79"/>
            <p:cNvSpPr txBox="1"/>
            <p:nvPr>
              <p:custDataLst>
                <p:tags r:id="rId19"/>
              </p:custDataLst>
            </p:nvPr>
          </p:nvSpPr>
          <p:spPr>
            <a:xfrm>
              <a:off x="8912" y="6809"/>
              <a:ext cx="5172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ResidualBlock,c=128,</a:t>
              </a:r>
              <a:endParaRPr lang="en-US" altLang="zh-CN"/>
            </a:p>
            <a:p>
              <a:r>
                <a:rPr lang="en-US" altLang="zh-CN"/>
                <a:t>CBAM, MaxPool</a:t>
              </a:r>
              <a:r>
                <a:rPr lang="zh-CN" altLang="en-US"/>
                <a:t>（</a:t>
              </a:r>
              <a:r>
                <a:rPr lang="en-US" altLang="zh-CN"/>
                <a:t>2</a:t>
              </a:r>
              <a:r>
                <a:rPr lang="zh-CN" altLang="en-US"/>
                <a:t>，</a:t>
              </a:r>
              <a:r>
                <a:rPr lang="en-US" altLang="zh-CN"/>
                <a:t>2</a:t>
              </a:r>
              <a:r>
                <a:rPr lang="zh-CN" altLang="en-US"/>
                <a:t>）</a:t>
              </a:r>
              <a:endParaRPr lang="zh-CN" altLang="en-US"/>
            </a:p>
          </p:txBody>
        </p:sp>
        <p:grpSp>
          <p:nvGrpSpPr>
            <p:cNvPr id="81" name="Google Shape;1560;p30"/>
            <p:cNvGrpSpPr/>
            <p:nvPr/>
          </p:nvGrpSpPr>
          <p:grpSpPr>
            <a:xfrm>
              <a:off x="7355" y="6738"/>
              <a:ext cx="1331" cy="1201"/>
              <a:chOff x="2467840" y="1786561"/>
              <a:chExt cx="921400" cy="785200"/>
            </a:xfrm>
          </p:grpSpPr>
          <p:sp>
            <p:nvSpPr>
              <p:cNvPr id="82" name="Google Shape;1561;p30"/>
              <p:cNvSpPr/>
              <p:nvPr>
                <p:custDataLst>
                  <p:tags r:id="rId20"/>
                </p:custDataLst>
              </p:nvPr>
            </p:nvSpPr>
            <p:spPr>
              <a:xfrm flipH="1">
                <a:off x="2631440" y="1786561"/>
                <a:ext cx="757800" cy="630600"/>
              </a:xfrm>
              <a:prstGeom prst="rect">
                <a:avLst/>
              </a:prstGeom>
              <a:gradFill>
                <a:gsLst>
                  <a:gs pos="0">
                    <a:srgbClr val="FFF2CC"/>
                  </a:gs>
                  <a:gs pos="100000">
                    <a:srgbClr val="9F39D5">
                      <a:alpha val="16862"/>
                    </a:srgbClr>
                  </a:gs>
                </a:gsLst>
                <a:lin ang="13500032" scaled="0"/>
              </a:gra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3" name="Google Shape;1562;p30"/>
              <p:cNvSpPr/>
              <p:nvPr>
                <p:custDataLst>
                  <p:tags r:id="rId21"/>
                </p:custDataLst>
              </p:nvPr>
            </p:nvSpPr>
            <p:spPr>
              <a:xfrm flipH="1">
                <a:off x="2549640" y="1863861"/>
                <a:ext cx="757800" cy="630600"/>
              </a:xfrm>
              <a:prstGeom prst="rect">
                <a:avLst/>
              </a:prstGeom>
              <a:gradFill>
                <a:gsLst>
                  <a:gs pos="0">
                    <a:srgbClr val="FFF2CC"/>
                  </a:gs>
                  <a:gs pos="100000">
                    <a:srgbClr val="9F39D5">
                      <a:alpha val="16862"/>
                    </a:srgbClr>
                  </a:gs>
                </a:gsLst>
                <a:lin ang="13500032" scaled="0"/>
              </a:gra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4" name="Google Shape;1563;p30"/>
              <p:cNvSpPr/>
              <p:nvPr>
                <p:custDataLst>
                  <p:tags r:id="rId22"/>
                </p:custDataLst>
              </p:nvPr>
            </p:nvSpPr>
            <p:spPr>
              <a:xfrm flipH="1">
                <a:off x="2467840" y="1941161"/>
                <a:ext cx="757800" cy="630600"/>
              </a:xfrm>
              <a:prstGeom prst="rect">
                <a:avLst/>
              </a:prstGeom>
              <a:gradFill>
                <a:gsLst>
                  <a:gs pos="0">
                    <a:srgbClr val="FFF2CC"/>
                  </a:gs>
                  <a:gs pos="100000">
                    <a:srgbClr val="9F39D5">
                      <a:alpha val="16862"/>
                    </a:srgbClr>
                  </a:gs>
                </a:gsLst>
                <a:lin ang="13500032" scaled="0"/>
              </a:gra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89" name="文本框 88"/>
            <p:cNvSpPr txBox="1"/>
            <p:nvPr/>
          </p:nvSpPr>
          <p:spPr>
            <a:xfrm>
              <a:off x="8990" y="8452"/>
              <a:ext cx="429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Flatten = 128*3*5</a:t>
              </a:r>
              <a:endParaRPr lang="en-US" altLang="zh-CN"/>
            </a:p>
          </p:txBody>
        </p:sp>
      </p:grpSp>
      <p:sp>
        <p:nvSpPr>
          <p:cNvPr id="109" name="Google Shape;355;p22"/>
          <p:cNvSpPr/>
          <p:nvPr>
            <p:custDataLst>
              <p:tags r:id="rId23"/>
            </p:custDataLst>
          </p:nvPr>
        </p:nvSpPr>
        <p:spPr>
          <a:xfrm>
            <a:off x="8903970" y="1379220"/>
            <a:ext cx="3090545" cy="45872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403;p22"/>
          <p:cNvSpPr/>
          <p:nvPr>
            <p:custDataLst>
              <p:tags r:id="rId24"/>
            </p:custDataLst>
          </p:nvPr>
        </p:nvSpPr>
        <p:spPr>
          <a:xfrm>
            <a:off x="9020810" y="1586230"/>
            <a:ext cx="1180465" cy="819785"/>
          </a:xfrm>
          <a:prstGeom prst="roundRect">
            <a:avLst>
              <a:gd name="adj" fmla="val 28518"/>
            </a:avLst>
          </a:prstGeom>
          <a:gradFill>
            <a:gsLst>
              <a:gs pos="0">
                <a:srgbClr val="69D4F4">
                  <a:alpha val="26274"/>
                </a:srgbClr>
              </a:gs>
              <a:gs pos="100000">
                <a:srgbClr val="9F39D5">
                  <a:alpha val="16862"/>
                </a:srgbClr>
              </a:gs>
            </a:gsLst>
            <a:lin ang="13500032" scaled="0"/>
          </a:gra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b="1">
                <a:solidFill>
                  <a:schemeClr val="tx1"/>
                </a:solidFill>
              </a:rPr>
              <a:t>Flatten Data</a:t>
            </a:r>
            <a:endParaRPr lang="en-US" altLang="en-GB" b="1">
              <a:solidFill>
                <a:schemeClr val="tx1"/>
              </a:solidFill>
            </a:endParaRPr>
          </a:p>
        </p:txBody>
      </p:sp>
      <p:sp>
        <p:nvSpPr>
          <p:cNvPr id="112" name="Google Shape;403;p22"/>
          <p:cNvSpPr/>
          <p:nvPr>
            <p:custDataLst>
              <p:tags r:id="rId25"/>
            </p:custDataLst>
          </p:nvPr>
        </p:nvSpPr>
        <p:spPr>
          <a:xfrm>
            <a:off x="10302240" y="1586230"/>
            <a:ext cx="1692275" cy="819785"/>
          </a:xfrm>
          <a:prstGeom prst="roundRect">
            <a:avLst>
              <a:gd name="adj" fmla="val 28518"/>
            </a:avLst>
          </a:prstGeom>
          <a:gradFill>
            <a:gsLst>
              <a:gs pos="0">
                <a:srgbClr val="69D4F4">
                  <a:alpha val="26274"/>
                </a:srgbClr>
              </a:gs>
              <a:gs pos="100000">
                <a:srgbClr val="9F39D5">
                  <a:alpha val="16862"/>
                </a:srgbClr>
              </a:gs>
            </a:gsLst>
            <a:lin ang="13500032" scaled="0"/>
          </a:gra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b="1">
                <a:solidFill>
                  <a:schemeClr val="tx1"/>
                </a:solidFill>
              </a:rPr>
              <a:t>Physical Params</a:t>
            </a:r>
            <a:r>
              <a:rPr lang="zh-CN" altLang="en-US" b="1">
                <a:solidFill>
                  <a:schemeClr val="tx1"/>
                </a:solidFill>
              </a:rPr>
              <a:t>（</a:t>
            </a:r>
            <a:r>
              <a:rPr lang="en-US" altLang="zh-CN" b="1">
                <a:solidFill>
                  <a:schemeClr val="tx1"/>
                </a:solidFill>
              </a:rPr>
              <a:t>28</a:t>
            </a:r>
            <a:r>
              <a:rPr lang="zh-CN" altLang="en-US" b="1">
                <a:solidFill>
                  <a:schemeClr val="tx1"/>
                </a:solidFill>
              </a:rPr>
              <a:t>）</a:t>
            </a:r>
            <a:endParaRPr lang="zh-CN" altLang="en-US" b="1">
              <a:solidFill>
                <a:schemeClr val="tx1"/>
              </a:solidFill>
            </a:endParaRPr>
          </a:p>
        </p:txBody>
      </p:sp>
      <p:sp>
        <p:nvSpPr>
          <p:cNvPr id="113" name="Google Shape;404;p22"/>
          <p:cNvSpPr/>
          <p:nvPr>
            <p:custDataLst>
              <p:tags r:id="rId26"/>
            </p:custDataLst>
          </p:nvPr>
        </p:nvSpPr>
        <p:spPr>
          <a:xfrm>
            <a:off x="9084945" y="2703195"/>
            <a:ext cx="2818765" cy="513080"/>
          </a:xfrm>
          <a:prstGeom prst="roundRect">
            <a:avLst>
              <a:gd name="adj" fmla="val 28518"/>
            </a:avLst>
          </a:prstGeom>
          <a:gradFill>
            <a:gsLst>
              <a:gs pos="0">
                <a:srgbClr val="E0EDBA">
                  <a:alpha val="70980"/>
                </a:srgbClr>
              </a:gs>
              <a:gs pos="100000">
                <a:srgbClr val="B6D7A8"/>
              </a:gs>
            </a:gsLst>
            <a:lin ang="13500032" scaled="0"/>
          </a:gra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600" b="1">
                <a:solidFill>
                  <a:schemeClr val="tx1"/>
                </a:solidFill>
              </a:rPr>
              <a:t>Neu=512, BatchNorm1D</a:t>
            </a:r>
            <a:r>
              <a:rPr lang="zh-CN" altLang="en-US" sz="1600" b="1">
                <a:solidFill>
                  <a:schemeClr val="tx1"/>
                </a:solidFill>
              </a:rPr>
              <a:t>，</a:t>
            </a:r>
            <a:r>
              <a:rPr lang="en-US" altLang="zh-CN" sz="1600" b="1">
                <a:solidFill>
                  <a:schemeClr val="tx1"/>
                </a:solidFill>
              </a:rPr>
              <a:t>dropout=0.1</a:t>
            </a:r>
            <a:endParaRPr lang="en-US" altLang="zh-CN" sz="1600" b="1">
              <a:solidFill>
                <a:schemeClr val="tx1"/>
              </a:solidFill>
            </a:endParaRPr>
          </a:p>
        </p:txBody>
      </p:sp>
      <p:sp>
        <p:nvSpPr>
          <p:cNvPr id="114" name="Google Shape;404;p22"/>
          <p:cNvSpPr/>
          <p:nvPr>
            <p:custDataLst>
              <p:tags r:id="rId27"/>
            </p:custDataLst>
          </p:nvPr>
        </p:nvSpPr>
        <p:spPr>
          <a:xfrm>
            <a:off x="9084945" y="3513455"/>
            <a:ext cx="2818765" cy="513080"/>
          </a:xfrm>
          <a:prstGeom prst="roundRect">
            <a:avLst>
              <a:gd name="adj" fmla="val 28518"/>
            </a:avLst>
          </a:prstGeom>
          <a:gradFill>
            <a:gsLst>
              <a:gs pos="0">
                <a:srgbClr val="E0EDBA">
                  <a:alpha val="70980"/>
                </a:srgbClr>
              </a:gs>
              <a:gs pos="100000">
                <a:srgbClr val="B6D7A8"/>
              </a:gs>
            </a:gsLst>
            <a:lin ang="13500032" scaled="0"/>
          </a:gra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600" b="1">
                <a:solidFill>
                  <a:schemeClr val="tx1"/>
                </a:solidFill>
              </a:rPr>
              <a:t>Neu=128, BatchNorm1D</a:t>
            </a:r>
            <a:r>
              <a:rPr lang="zh-CN" altLang="en-US" sz="1600" b="1">
                <a:solidFill>
                  <a:schemeClr val="tx1"/>
                </a:solidFill>
              </a:rPr>
              <a:t>，</a:t>
            </a:r>
            <a:r>
              <a:rPr lang="en-US" altLang="zh-CN" sz="1600" b="1">
                <a:sym typeface="+mn-ea"/>
              </a:rPr>
              <a:t>dropout=0.1</a:t>
            </a:r>
            <a:endParaRPr lang="zh-CN" altLang="en-US" sz="1600" b="1">
              <a:solidFill>
                <a:schemeClr val="tx1"/>
              </a:solidFill>
            </a:endParaRPr>
          </a:p>
        </p:txBody>
      </p:sp>
      <p:sp>
        <p:nvSpPr>
          <p:cNvPr id="115" name="Google Shape;404;p22"/>
          <p:cNvSpPr/>
          <p:nvPr>
            <p:custDataLst>
              <p:tags r:id="rId28"/>
            </p:custDataLst>
          </p:nvPr>
        </p:nvSpPr>
        <p:spPr>
          <a:xfrm>
            <a:off x="9084945" y="4384040"/>
            <a:ext cx="2818765" cy="513080"/>
          </a:xfrm>
          <a:prstGeom prst="roundRect">
            <a:avLst>
              <a:gd name="adj" fmla="val 28518"/>
            </a:avLst>
          </a:prstGeom>
          <a:gradFill>
            <a:gsLst>
              <a:gs pos="0">
                <a:srgbClr val="E0EDBA">
                  <a:alpha val="70980"/>
                </a:srgbClr>
              </a:gs>
              <a:gs pos="100000">
                <a:srgbClr val="B6D7A8"/>
              </a:gs>
            </a:gsLst>
            <a:lin ang="13500032" scaled="0"/>
          </a:gra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600" b="1">
                <a:solidFill>
                  <a:schemeClr val="tx1"/>
                </a:solidFill>
              </a:rPr>
              <a:t>Neu=64, BatchNorm1D</a:t>
            </a:r>
            <a:r>
              <a:rPr lang="zh-CN" altLang="en-US" sz="1600" b="1">
                <a:solidFill>
                  <a:schemeClr val="tx1"/>
                </a:solidFill>
              </a:rPr>
              <a:t>，</a:t>
            </a:r>
            <a:r>
              <a:rPr lang="en-US" altLang="zh-CN" sz="1600" b="1">
                <a:sym typeface="+mn-ea"/>
              </a:rPr>
              <a:t>dropout=0.1</a:t>
            </a:r>
            <a:endParaRPr lang="zh-CN" altLang="en-US" sz="1600" b="1">
              <a:solidFill>
                <a:schemeClr val="tx1"/>
              </a:solidFill>
            </a:endParaRPr>
          </a:p>
        </p:txBody>
      </p:sp>
      <p:sp>
        <p:nvSpPr>
          <p:cNvPr id="117" name="Google Shape;404;p22"/>
          <p:cNvSpPr/>
          <p:nvPr>
            <p:custDataLst>
              <p:tags r:id="rId29"/>
            </p:custDataLst>
          </p:nvPr>
        </p:nvSpPr>
        <p:spPr>
          <a:xfrm>
            <a:off x="9084945" y="5254625"/>
            <a:ext cx="2818765" cy="513080"/>
          </a:xfrm>
          <a:prstGeom prst="roundRect">
            <a:avLst>
              <a:gd name="adj" fmla="val 28518"/>
            </a:avLst>
          </a:prstGeom>
          <a:gradFill>
            <a:gsLst>
              <a:gs pos="0">
                <a:srgbClr val="E0EDBA">
                  <a:alpha val="70980"/>
                </a:srgbClr>
              </a:gs>
              <a:gs pos="100000">
                <a:srgbClr val="B6D7A8"/>
              </a:gs>
            </a:gsLst>
            <a:lin ang="13500032" scaled="0"/>
          </a:gra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600" b="1">
                <a:solidFill>
                  <a:schemeClr val="tx1"/>
                </a:solidFill>
              </a:rPr>
              <a:t>Neu=4</a:t>
            </a:r>
            <a:r>
              <a:rPr lang="zh-CN" altLang="en-US" sz="1600" b="1">
                <a:solidFill>
                  <a:schemeClr val="tx1"/>
                </a:solidFill>
              </a:rPr>
              <a:t>（</a:t>
            </a:r>
            <a:r>
              <a:rPr lang="en-US" altLang="zh-CN" sz="1600" b="1">
                <a:solidFill>
                  <a:schemeClr val="tx1"/>
                </a:solidFill>
              </a:rPr>
              <a:t>slp, intercept</a:t>
            </a:r>
            <a:r>
              <a:rPr lang="zh-CN" altLang="en-US" sz="1600" b="1">
                <a:solidFill>
                  <a:schemeClr val="tx1"/>
                </a:solidFill>
              </a:rPr>
              <a:t>）</a:t>
            </a:r>
            <a:endParaRPr lang="zh-CN" altLang="en-US" sz="1600" b="1">
              <a:solidFill>
                <a:schemeClr val="tx1"/>
              </a:solidFill>
            </a:endParaRPr>
          </a:p>
        </p:txBody>
      </p:sp>
      <p:sp>
        <p:nvSpPr>
          <p:cNvPr id="118" name="文本框 117"/>
          <p:cNvSpPr txBox="1"/>
          <p:nvPr>
            <p:custDataLst>
              <p:tags r:id="rId30"/>
            </p:custDataLst>
          </p:nvPr>
        </p:nvSpPr>
        <p:spPr>
          <a:xfrm>
            <a:off x="9084945" y="6014720"/>
            <a:ext cx="32619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FF0000"/>
                </a:solidFill>
              </a:rPr>
              <a:t>Neuron </a:t>
            </a:r>
            <a:r>
              <a:rPr lang="en-US" altLang="zh-CN" sz="2000" b="1">
                <a:solidFill>
                  <a:srgbClr val="FF0000"/>
                </a:solidFill>
              </a:rPr>
              <a:t>network</a:t>
            </a:r>
            <a:endParaRPr lang="en-US" altLang="zh-CN" sz="2000" b="1">
              <a:solidFill>
                <a:srgbClr val="FF0000"/>
              </a:solidFill>
            </a:endParaRPr>
          </a:p>
          <a:p>
            <a:endParaRPr lang="en-US" altLang="zh-CN" sz="2000" b="1">
              <a:solidFill>
                <a:srgbClr val="FF0000"/>
              </a:solidFill>
            </a:endParaRPr>
          </a:p>
        </p:txBody>
      </p:sp>
    </p:spTree>
    <p:custDataLst>
      <p:tags r:id="rId3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Training Results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内容占位符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49807"/>
          <a:stretch>
            <a:fillRect/>
          </a:stretch>
        </p:blipFill>
        <p:spPr>
          <a:xfrm>
            <a:off x="1074420" y="1404620"/>
            <a:ext cx="7814945" cy="2356485"/>
          </a:xfrm>
          <a:prstGeom prst="rect">
            <a:avLst/>
          </a:prstGeom>
        </p:spPr>
      </p:pic>
      <p:pic>
        <p:nvPicPr>
          <p:cNvPr id="7" name="内容占位符 6"/>
          <p:cNvPicPr>
            <a:picLocks noChangeAspect="1"/>
          </p:cNvPicPr>
          <p:nvPr>
            <p:ph idx="1"/>
            <p:custDataLst>
              <p:tags r:id="rId3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50340" r="49161"/>
          <a:stretch>
            <a:fillRect/>
          </a:stretch>
        </p:blipFill>
        <p:spPr>
          <a:xfrm>
            <a:off x="1113790" y="3761105"/>
            <a:ext cx="3979545" cy="24644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5431155" y="3761105"/>
                <a:ext cx="6366510" cy="2788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342900" indent="-342900" fontAlgn="auto">
                  <a:lnSpc>
                    <a:spcPct val="150000"/>
                  </a:lnSpc>
                  <a:buFont typeface="Wingdings" panose="05000000000000000000" charset="0"/>
                  <a:buChar char="l"/>
                </a:pPr>
                <a:r>
                  <a:rPr lang="en-US" altLang="zh-CN" sz="2000" b="1"/>
                  <a:t>Dataset: 80% training, 20% valid set</a:t>
                </a:r>
                <a:endParaRPr lang="en-US" altLang="zh-CN" sz="2000" b="1"/>
              </a:p>
              <a:p>
                <a:pPr marL="342900" indent="-342900" fontAlgn="auto">
                  <a:lnSpc>
                    <a:spcPct val="150000"/>
                  </a:lnSpc>
                  <a:buFont typeface="Wingdings" panose="05000000000000000000" charset="0"/>
                  <a:buChar char="l"/>
                </a:pPr>
                <a:r>
                  <a:rPr lang="en-US" altLang="zh-CN" sz="2000" b="1"/>
                  <a:t>Loss-function(MSE and angle loss)</a:t>
                </a:r>
                <a:r>
                  <a:rPr lang="zh-CN" altLang="en-US" sz="2000" b="1"/>
                  <a:t>：</a:t>
                </a:r>
                <a:endParaRPr lang="zh-CN" altLang="en-US" sz="2000" b="1"/>
              </a:p>
              <a:p>
                <a:pPr indent="0" fontAlgn="auto">
                  <a:lnSpc>
                    <a:spcPct val="150000"/>
                  </a:lnSpc>
                  <a:buFont typeface="Wingdings" panose="05000000000000000000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𝑳</m:t>
                      </m:r>
                      <m:r>
                        <a:rPr lang="en-US" altLang="zh-CN" sz="20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 = </m:t>
                      </m:r>
                      <m:r>
                        <a:rPr lang="en-US" altLang="zh-CN" sz="20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𝟎</m:t>
                      </m:r>
                      <m:r>
                        <a:rPr lang="en-US" altLang="zh-CN" sz="20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  <m:r>
                        <a:rPr lang="en-US" altLang="zh-CN" sz="20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𝟏</m:t>
                      </m:r>
                      <m:r>
                        <a:rPr lang="en-US" altLang="zh-CN" sz="20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∗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altLang="zh-CN" sz="20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naryPr>
                        <m:sub>
                          <m:r>
                            <a:rPr lang="en-US" altLang="zh-CN" sz="20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𝒊</m:t>
                          </m:r>
                          <m:r>
                            <a:rPr lang="en-US" altLang="zh-CN" sz="20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=</m:t>
                          </m:r>
                          <m:r>
                            <a:rPr lang="en-US" altLang="zh-CN" sz="20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zh-CN" sz="20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𝟒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US" altLang="zh-CN" sz="2000" b="1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zh-CN" sz="2000" b="1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CN" sz="2000" b="1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b="1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altLang="zh-CN" sz="2000" b="1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en-US" altLang="zh-CN" sz="2000" b="1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altLang="zh-CN" sz="2000" b="1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000" b="1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altLang="zh-CN" sz="2000" b="1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𝒊</m:t>
                                      </m:r>
                                    </m:sub>
                                    <m:sup>
                                      <m:r>
                                        <a:rPr lang="en-US" altLang="zh-CN" sz="2000" b="1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𝒕𝒓𝒖𝒆</m:t>
                                      </m:r>
                                    </m:sup>
                                  </m:sSubSup>
                                  <m:r>
                                    <a:rPr lang="en-US" altLang="zh-CN" sz="2000" b="1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sz="2000" b="1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e>
                      </m:nary>
                      <m:r>
                        <a:rPr lang="en-US" altLang="zh-CN" sz="20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+</m:t>
                      </m:r>
                      <m:r>
                        <a:rPr lang="en-US" altLang="zh-CN" sz="20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𝟎</m:t>
                      </m:r>
                      <m:r>
                        <a:rPr lang="en-US" altLang="zh-CN" sz="20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  <m:r>
                        <a:rPr lang="en-US" altLang="zh-CN" sz="20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𝟗</m:t>
                      </m:r>
                      <m:r>
                        <a:rPr lang="en-US" altLang="zh-CN" sz="20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∗(</m:t>
                      </m:r>
                      <m:r>
                        <a:rPr lang="en-US" altLang="zh-CN" sz="20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𝟏</m:t>
                      </m:r>
                      <m:r>
                        <a:rPr lang="en-US" altLang="zh-CN" sz="20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−</m:t>
                      </m:r>
                      <m:r>
                        <a:rPr lang="en-US" altLang="zh-CN" sz="20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𝒄𝒐𝒔</m:t>
                      </m:r>
                      <m:r>
                        <a:rPr lang="en-US" altLang="zh-CN" sz="20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sz="20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𝒂𝒏𝒈</m:t>
                      </m:r>
                      <m:r>
                        <a:rPr lang="en-US" altLang="zh-CN" sz="2000" b="1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))</m:t>
                      </m:r>
                    </m:oMath>
                  </m:oMathPara>
                </a14:m>
                <a:endParaRPr lang="en-US" altLang="zh-CN" sz="2000" b="1" i="1"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  <a:p>
                <a:pPr marL="342900" indent="-342900" algn="l" fontAlgn="auto">
                  <a:lnSpc>
                    <a:spcPct val="150000"/>
                  </a:lnSpc>
                  <a:buClrTx/>
                  <a:buSzTx/>
                  <a:buFont typeface="Wingdings" panose="05000000000000000000" charset="0"/>
                  <a:buChar char="l"/>
                </a:pPr>
                <a:r>
                  <a:rPr lang="en-US" altLang="zh-CN" sz="2000" b="1"/>
                  <a:t>The angle error from train/valid dataset</a:t>
                </a:r>
                <a:endParaRPr lang="en-US" altLang="zh-CN" sz="2000" b="1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155" y="3761105"/>
                <a:ext cx="6366510" cy="27882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5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BGO ML results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2026-02-07 21-19-23 的屏幕截图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47587"/>
          <a:stretch>
            <a:fillRect/>
          </a:stretch>
        </p:blipFill>
        <p:spPr>
          <a:xfrm>
            <a:off x="6295390" y="1583055"/>
            <a:ext cx="4923155" cy="39541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4225" y="1530985"/>
            <a:ext cx="5377815" cy="40576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000760" y="5600700"/>
            <a:ext cx="10352405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lnSpc>
                <a:spcPct val="120000"/>
              </a:lnSpc>
              <a:buClrTx/>
              <a:buSzTx/>
              <a:buFont typeface="Wingdings" panose="05000000000000000000" charset="0"/>
              <a:buChar char="p"/>
            </a:pPr>
            <a:r>
              <a:rPr lang="en-US" altLang="zh-CN"/>
              <a:t>Summary of BGO track reconstruction results: output 4 parameters and track resolution from 10 GeV to 1 TeV</a:t>
            </a:r>
            <a:endParaRPr lang="en-US" altLang="zh-CN"/>
          </a:p>
        </p:txBody>
      </p:sp>
    </p:spTree>
    <p:custDataLst>
      <p:tags r:id="rId5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BGO ML results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2026-02-07 22-24-57 的屏幕截图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7395"/>
          <a:stretch>
            <a:fillRect/>
          </a:stretch>
        </p:blipFill>
        <p:spPr>
          <a:xfrm>
            <a:off x="5438775" y="1639570"/>
            <a:ext cx="5399405" cy="33915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28215" y="5017135"/>
            <a:ext cx="7464425" cy="14198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lnSpc>
                <a:spcPct val="120000"/>
              </a:lnSpc>
              <a:buClrTx/>
              <a:buSzTx/>
              <a:buFont typeface="Wingdings" panose="05000000000000000000" charset="0"/>
              <a:buChar char="p"/>
            </a:pPr>
            <a:r>
              <a:rPr lang="en-US" altLang="zh-CN"/>
              <a:t>ML track gives batter angular resolution</a:t>
            </a:r>
            <a:endParaRPr lang="en-US" altLang="zh-CN"/>
          </a:p>
          <a:p>
            <a:pPr marL="285750" indent="-285750" algn="l">
              <a:lnSpc>
                <a:spcPct val="120000"/>
              </a:lnSpc>
              <a:buClrTx/>
              <a:buSzTx/>
              <a:buFont typeface="Wingdings" panose="05000000000000000000" charset="0"/>
              <a:buChar char="p"/>
            </a:pPr>
            <a:r>
              <a:rPr lang="en-US" altLang="zh-CN"/>
              <a:t>Hit point at PSD L0 errors: from 20 mm to &lt; 10 mm </a:t>
            </a:r>
            <a:endParaRPr lang="en-US" altLang="zh-CN"/>
          </a:p>
          <a:p>
            <a:pPr marL="285750" indent="-285750" algn="l">
              <a:lnSpc>
                <a:spcPct val="120000"/>
              </a:lnSpc>
              <a:buClrTx/>
              <a:buSzTx/>
              <a:buFont typeface="Wingdings" panose="05000000000000000000" charset="0"/>
              <a:buChar char="p"/>
            </a:pPr>
            <a:r>
              <a:rPr lang="en-US" altLang="zh-CN"/>
              <a:t>Further estimation of increase on acceptance needs to be done</a:t>
            </a:r>
            <a:endParaRPr lang="en-US" altLang="zh-CN"/>
          </a:p>
          <a:p>
            <a:pPr marL="285750" indent="-285750" algn="l">
              <a:lnSpc>
                <a:spcPct val="120000"/>
              </a:lnSpc>
              <a:buClrTx/>
              <a:buSzTx/>
              <a:buFont typeface="Wingdings" panose="05000000000000000000" charset="0"/>
              <a:buChar char="p"/>
            </a:pPr>
            <a:endParaRPr lang="en-US" altLang="zh-CN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>
            <a:alphaModFix amt="60000"/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6805" y="1525270"/>
            <a:ext cx="3532505" cy="3241040"/>
          </a:xfrm>
          <a:prstGeom prst="rect">
            <a:avLst/>
          </a:prstGeom>
        </p:spPr>
      </p:pic>
      <p:cxnSp>
        <p:nvCxnSpPr>
          <p:cNvPr id="8" name="直接箭头连接符 7"/>
          <p:cNvCxnSpPr/>
          <p:nvPr>
            <p:custDataLst>
              <p:tags r:id="rId4"/>
            </p:custDataLst>
          </p:nvPr>
        </p:nvCxnSpPr>
        <p:spPr>
          <a:xfrm>
            <a:off x="2264410" y="2426335"/>
            <a:ext cx="2208530" cy="2263140"/>
          </a:xfrm>
          <a:prstGeom prst="straightConnector1">
            <a:avLst/>
          </a:prstGeom>
          <a:ln w="38100">
            <a:solidFill>
              <a:srgbClr val="FF0000"/>
            </a:solidFill>
            <a:prstDash val="lgDash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617980" y="1796415"/>
            <a:ext cx="931545" cy="9321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1701800" y="1705610"/>
            <a:ext cx="2747645" cy="2922905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443480" y="4091940"/>
            <a:ext cx="1715135" cy="4229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>
                <a:solidFill>
                  <a:srgbClr val="FF0000"/>
                </a:solidFill>
              </a:rPr>
              <a:t>ML track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944620" y="3756660"/>
            <a:ext cx="1551940" cy="4229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>
                <a:solidFill>
                  <a:schemeClr val="accent1"/>
                </a:solidFill>
              </a:rPr>
              <a:t>Pri track</a:t>
            </a:r>
            <a:endParaRPr lang="en-US" altLang="zh-CN" b="1">
              <a:solidFill>
                <a:schemeClr val="accent1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Summary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983740"/>
            <a:ext cx="10515600" cy="3927475"/>
          </a:xfrm>
        </p:spPr>
        <p:txBody>
          <a:bodyPr/>
          <a:p>
            <a:r>
              <a:rPr lang="en-US" altLang="zh-CN"/>
              <a:t>Updated </a:t>
            </a:r>
            <a:r>
              <a:rPr lang="en-US" altLang="zh-CN"/>
              <a:t>γ-ray selection methods, including STK track and charge selection methods</a:t>
            </a:r>
            <a:endParaRPr lang="en-US" altLang="zh-CN"/>
          </a:p>
          <a:p>
            <a:r>
              <a:rPr lang="en-US" altLang="zh-CN"/>
              <a:t>The saturation effect of the NUD: around 1950 ADC</a:t>
            </a:r>
            <a:endParaRPr lang="en-US" altLang="zh-CN"/>
          </a:p>
          <a:p>
            <a:r>
              <a:rPr lang="en-US" altLang="zh-CN"/>
              <a:t>Preliminary NUD efficiency validation from MC electron and </a:t>
            </a:r>
            <a:r>
              <a:rPr lang="en-US" altLang="zh-CN"/>
              <a:t>γ-rays</a:t>
            </a:r>
            <a:endParaRPr lang="en-US" altLang="zh-CN"/>
          </a:p>
          <a:p>
            <a:r>
              <a:rPr lang="en-US" altLang="zh-CN"/>
              <a:t>New ML BGO track for further </a:t>
            </a:r>
            <a:r>
              <a:rPr lang="en-US" altLang="zh-CN"/>
              <a:t>γ-ray analysis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MC efficiency results and comparison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Movitation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84605" y="4726940"/>
            <a:ext cx="9443085" cy="1473200"/>
          </a:xfrm>
        </p:spPr>
        <p:txBody>
          <a:bodyPr>
            <a:normAutofit lnSpcReduction="20000"/>
          </a:bodyPr>
          <a:p>
            <a:pPr marL="342900" indent="-342900" algn="l">
              <a:buClrTx/>
              <a:buSzTx/>
              <a:buFont typeface="Wingdings" panose="05000000000000000000" charset="0"/>
              <a:buChar char="p"/>
            </a:pPr>
            <a:r>
              <a:rPr lang="en-US" altLang="zh-CN" sz="1800"/>
              <a:t>Composite: zeta;  ML:DNN, BDT et. al.</a:t>
            </a:r>
            <a:endParaRPr lang="en-US" altLang="zh-CN" sz="1800"/>
          </a:p>
          <a:p>
            <a:pPr marL="342900" indent="-342900" algn="l">
              <a:buClrTx/>
              <a:buSzTx/>
              <a:buFont typeface="Wingdings" panose="05000000000000000000" charset="0"/>
              <a:buChar char="p"/>
            </a:pPr>
            <a:r>
              <a:rPr lang="en-US" altLang="zh-CN" sz="1800"/>
              <a:t>Separations depend mainly on the BGO shower profiles</a:t>
            </a:r>
            <a:endParaRPr lang="en-US" altLang="zh-CN" sz="1800"/>
          </a:p>
          <a:p>
            <a:pPr marL="342900" indent="-342900" algn="l">
              <a:buClrTx/>
              <a:buSzTx/>
              <a:buFont typeface="Wingdings" panose="05000000000000000000" charset="0"/>
              <a:buChar char="p"/>
            </a:pPr>
            <a:r>
              <a:rPr lang="en-US" altLang="zh-CN" sz="1800">
                <a:solidFill>
                  <a:srgbClr val="FF0000"/>
                </a:solidFill>
              </a:rPr>
              <a:t>Problem: efficiency consisitency/systematic error between MC and Flight data</a:t>
            </a:r>
            <a:endParaRPr lang="en-US" altLang="zh-CN" sz="1800">
              <a:solidFill>
                <a:srgbClr val="FF0000"/>
              </a:solidFill>
            </a:endParaRPr>
          </a:p>
        </p:txBody>
      </p:sp>
      <p:pic>
        <p:nvPicPr>
          <p:cNvPr id="15" name="内容占位符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175" y="1680210"/>
            <a:ext cx="7874635" cy="271970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5055235" y="4399915"/>
            <a:ext cx="2436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accent1"/>
                </a:solidFill>
              </a:rPr>
              <a:t>Huang et. al. 2020</a:t>
            </a:r>
            <a:endParaRPr lang="en-US" altLang="zh-CN" b="1">
              <a:solidFill>
                <a:schemeClr val="accent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91730" y="1755775"/>
            <a:ext cx="4217670" cy="29337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8171180" y="4171315"/>
            <a:ext cx="1682750" cy="29591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4260215" y="320040"/>
            <a:ext cx="3288030" cy="77089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accent1"/>
                </a:solidFill>
              </a:rPr>
              <a:t> NUD Research </a:t>
            </a:r>
            <a:endParaRPr lang="en-US" altLang="zh-CN" b="1">
              <a:solidFill>
                <a:schemeClr val="accent1"/>
              </a:solidFill>
            </a:endParaRPr>
          </a:p>
        </p:txBody>
      </p:sp>
      <p:sp>
        <p:nvSpPr>
          <p:cNvPr id="13" name="圆角矩形 12"/>
          <p:cNvSpPr/>
          <p:nvPr>
            <p:custDataLst>
              <p:tags r:id="rId1"/>
            </p:custDataLst>
          </p:nvPr>
        </p:nvSpPr>
        <p:spPr>
          <a:xfrm>
            <a:off x="2266315" y="1580515"/>
            <a:ext cx="2073275" cy="79438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accent1"/>
                </a:solidFill>
              </a:rPr>
              <a:t>Calibrations</a:t>
            </a:r>
            <a:endParaRPr lang="en-US" altLang="zh-CN" b="1">
              <a:solidFill>
                <a:schemeClr val="accent1"/>
              </a:solidFill>
            </a:endParaRPr>
          </a:p>
        </p:txBody>
      </p:sp>
      <p:sp>
        <p:nvSpPr>
          <p:cNvPr id="14" name="圆角矩形 13"/>
          <p:cNvSpPr/>
          <p:nvPr>
            <p:custDataLst>
              <p:tags r:id="rId2"/>
            </p:custDataLst>
          </p:nvPr>
        </p:nvSpPr>
        <p:spPr>
          <a:xfrm>
            <a:off x="8237220" y="5508625"/>
            <a:ext cx="1439545" cy="86677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accent1"/>
                </a:solidFill>
              </a:rPr>
              <a:t>ML BGO track</a:t>
            </a:r>
            <a:endParaRPr lang="en-US" altLang="zh-CN" b="1">
              <a:solidFill>
                <a:schemeClr val="accent1"/>
              </a:solidFill>
            </a:endParaRPr>
          </a:p>
        </p:txBody>
      </p:sp>
      <p:sp>
        <p:nvSpPr>
          <p:cNvPr id="18" name="圆角矩形 17"/>
          <p:cNvSpPr/>
          <p:nvPr>
            <p:custDataLst>
              <p:tags r:id="rId3"/>
            </p:custDataLst>
          </p:nvPr>
        </p:nvSpPr>
        <p:spPr>
          <a:xfrm>
            <a:off x="1230630" y="2864485"/>
            <a:ext cx="1763395" cy="83883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accent1"/>
                </a:solidFill>
              </a:rPr>
              <a:t>Saturation effect</a:t>
            </a:r>
            <a:endParaRPr lang="en-US" altLang="zh-CN" b="1">
              <a:solidFill>
                <a:schemeClr val="accent1"/>
              </a:solidFill>
            </a:endParaRPr>
          </a:p>
        </p:txBody>
      </p:sp>
      <p:sp>
        <p:nvSpPr>
          <p:cNvPr id="20" name="圆角矩形 19"/>
          <p:cNvSpPr/>
          <p:nvPr>
            <p:custDataLst>
              <p:tags r:id="rId4"/>
            </p:custDataLst>
          </p:nvPr>
        </p:nvSpPr>
        <p:spPr>
          <a:xfrm>
            <a:off x="6358890" y="4202430"/>
            <a:ext cx="1439545" cy="91821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accent1"/>
                </a:solidFill>
              </a:rPr>
              <a:t>STK track</a:t>
            </a:r>
            <a:endParaRPr lang="en-US" altLang="zh-CN" b="1">
              <a:solidFill>
                <a:schemeClr val="accent1"/>
              </a:solidFill>
            </a:endParaRPr>
          </a:p>
          <a:p>
            <a:pPr algn="ctr"/>
            <a:r>
              <a:rPr lang="en-US" altLang="zh-CN" b="1">
                <a:solidFill>
                  <a:schemeClr val="accent1"/>
                </a:solidFill>
              </a:rPr>
              <a:t>events</a:t>
            </a:r>
            <a:endParaRPr lang="en-US" altLang="zh-CN" b="1">
              <a:solidFill>
                <a:schemeClr val="accent1"/>
              </a:solidFill>
            </a:endParaRPr>
          </a:p>
        </p:txBody>
      </p:sp>
      <p:sp>
        <p:nvSpPr>
          <p:cNvPr id="3" name="圆角矩形 2"/>
          <p:cNvSpPr/>
          <p:nvPr>
            <p:custDataLst>
              <p:tags r:id="rId5"/>
            </p:custDataLst>
          </p:nvPr>
        </p:nvSpPr>
        <p:spPr>
          <a:xfrm>
            <a:off x="6863715" y="1580515"/>
            <a:ext cx="2165350" cy="79248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accent1"/>
                </a:solidFill>
              </a:rPr>
              <a:t>Verification of NUD response </a:t>
            </a:r>
            <a:endParaRPr lang="en-US" altLang="zh-CN" b="1">
              <a:solidFill>
                <a:schemeClr val="accent1"/>
              </a:solidFill>
            </a:endParaRPr>
          </a:p>
        </p:txBody>
      </p:sp>
      <p:sp>
        <p:nvSpPr>
          <p:cNvPr id="6" name="圆角矩形 5"/>
          <p:cNvSpPr/>
          <p:nvPr>
            <p:custDataLst>
              <p:tags r:id="rId6"/>
            </p:custDataLst>
          </p:nvPr>
        </p:nvSpPr>
        <p:spPr>
          <a:xfrm>
            <a:off x="3505835" y="2864485"/>
            <a:ext cx="1763395" cy="83883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accent1"/>
                </a:solidFill>
              </a:rPr>
              <a:t>Uniformity check</a:t>
            </a:r>
            <a:endParaRPr lang="en-US" altLang="zh-CN" b="1">
              <a:solidFill>
                <a:schemeClr val="accent1"/>
              </a:solidFill>
            </a:endParaRPr>
          </a:p>
        </p:txBody>
      </p:sp>
      <p:sp>
        <p:nvSpPr>
          <p:cNvPr id="7" name="圆角矩形 6"/>
          <p:cNvSpPr/>
          <p:nvPr>
            <p:custDataLst>
              <p:tags r:id="rId7"/>
            </p:custDataLst>
          </p:nvPr>
        </p:nvSpPr>
        <p:spPr>
          <a:xfrm>
            <a:off x="6358890" y="5508625"/>
            <a:ext cx="1352550" cy="85471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accent1"/>
                </a:solidFill>
              </a:rPr>
              <a:t>γ-</a:t>
            </a:r>
            <a:r>
              <a:rPr lang="en-US" altLang="zh-CN" b="1">
                <a:solidFill>
                  <a:schemeClr val="accent1"/>
                </a:solidFill>
              </a:rPr>
              <a:t>rays selection algorithm</a:t>
            </a:r>
            <a:endParaRPr lang="en-US" altLang="zh-CN" b="1">
              <a:solidFill>
                <a:schemeClr val="accent1"/>
              </a:solidFill>
            </a:endParaRPr>
          </a:p>
        </p:txBody>
      </p:sp>
      <p:sp>
        <p:nvSpPr>
          <p:cNvPr id="9" name="圆角矩形 8"/>
          <p:cNvSpPr/>
          <p:nvPr>
            <p:custDataLst>
              <p:tags r:id="rId8"/>
            </p:custDataLst>
          </p:nvPr>
        </p:nvSpPr>
        <p:spPr>
          <a:xfrm>
            <a:off x="6863080" y="2862580"/>
            <a:ext cx="2166620" cy="83883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accent1"/>
                </a:solidFill>
              </a:rPr>
              <a:t>γ-</a:t>
            </a:r>
            <a:r>
              <a:rPr lang="en-US" altLang="zh-CN" b="1">
                <a:solidFill>
                  <a:schemeClr val="accent1"/>
                </a:solidFill>
              </a:rPr>
              <a:t>ray NUD signal verification</a:t>
            </a:r>
            <a:endParaRPr lang="en-US" altLang="zh-CN" b="1">
              <a:solidFill>
                <a:schemeClr val="accent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400540" y="2930525"/>
            <a:ext cx="19215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FF0000"/>
                </a:solidFill>
              </a:rPr>
              <a:t>statistics/</a:t>
            </a:r>
            <a:endParaRPr lang="en-US" altLang="zh-CN" sz="2000" b="1">
              <a:solidFill>
                <a:srgbClr val="FF0000"/>
              </a:solidFill>
            </a:endParaRPr>
          </a:p>
          <a:p>
            <a:r>
              <a:rPr lang="en-US" altLang="zh-CN" sz="2000" b="1">
                <a:solidFill>
                  <a:srgbClr val="FF0000"/>
                </a:solidFill>
              </a:rPr>
              <a:t>acceptance</a:t>
            </a:r>
            <a:endParaRPr lang="en-US" altLang="zh-CN" sz="2000" b="1">
              <a:solidFill>
                <a:srgbClr val="FF0000"/>
              </a:solidFill>
            </a:endParaRPr>
          </a:p>
        </p:txBody>
      </p:sp>
      <p:sp>
        <p:nvSpPr>
          <p:cNvPr id="11" name="圆角矩形 10"/>
          <p:cNvSpPr/>
          <p:nvPr>
            <p:custDataLst>
              <p:tags r:id="rId9"/>
            </p:custDataLst>
          </p:nvPr>
        </p:nvSpPr>
        <p:spPr>
          <a:xfrm>
            <a:off x="8237220" y="4202430"/>
            <a:ext cx="1439545" cy="91821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accent1"/>
                </a:solidFill>
              </a:rPr>
              <a:t>BGO track events</a:t>
            </a:r>
            <a:endParaRPr lang="en-US" altLang="zh-CN" b="1">
              <a:solidFill>
                <a:schemeClr val="accent1"/>
              </a:solidFill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H="1">
            <a:off x="3672205" y="1222375"/>
            <a:ext cx="1229995" cy="226695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>
            <p:custDataLst>
              <p:tags r:id="rId10"/>
            </p:custDataLst>
          </p:nvPr>
        </p:nvCxnSpPr>
        <p:spPr>
          <a:xfrm>
            <a:off x="6794500" y="1238250"/>
            <a:ext cx="941705" cy="194945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>
            <p:custDataLst>
              <p:tags r:id="rId11"/>
            </p:custDataLst>
          </p:nvPr>
        </p:nvCxnSpPr>
        <p:spPr>
          <a:xfrm flipH="1">
            <a:off x="2139950" y="2449830"/>
            <a:ext cx="715010" cy="339725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>
            <p:custDataLst>
              <p:tags r:id="rId12"/>
            </p:custDataLst>
          </p:nvPr>
        </p:nvCxnSpPr>
        <p:spPr>
          <a:xfrm>
            <a:off x="3558540" y="2449830"/>
            <a:ext cx="598170" cy="290195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>
            <p:custDataLst>
              <p:tags r:id="rId13"/>
            </p:custDataLst>
          </p:nvPr>
        </p:nvCxnSpPr>
        <p:spPr>
          <a:xfrm flipH="1">
            <a:off x="7945755" y="2447290"/>
            <a:ext cx="635" cy="342265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>
            <p:custDataLst>
              <p:tags r:id="rId14"/>
            </p:custDataLst>
          </p:nvPr>
        </p:nvCxnSpPr>
        <p:spPr>
          <a:xfrm flipH="1">
            <a:off x="6833235" y="3774440"/>
            <a:ext cx="715010" cy="339725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>
            <p:custDataLst>
              <p:tags r:id="rId15"/>
            </p:custDataLst>
          </p:nvPr>
        </p:nvCxnSpPr>
        <p:spPr>
          <a:xfrm>
            <a:off x="8284210" y="3774440"/>
            <a:ext cx="744855" cy="268605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7" name="圆角矩形 26"/>
          <p:cNvSpPr/>
          <p:nvPr>
            <p:custDataLst>
              <p:tags r:id="rId16"/>
            </p:custDataLst>
          </p:nvPr>
        </p:nvSpPr>
        <p:spPr>
          <a:xfrm>
            <a:off x="3505835" y="4043045"/>
            <a:ext cx="1764030" cy="91821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accent1"/>
                </a:solidFill>
              </a:rPr>
              <a:t>channel/</a:t>
            </a:r>
            <a:endParaRPr lang="en-US" altLang="zh-CN" b="1">
              <a:solidFill>
                <a:schemeClr val="accent1"/>
              </a:solidFill>
            </a:endParaRPr>
          </a:p>
          <a:p>
            <a:pPr algn="ctr"/>
            <a:r>
              <a:rPr lang="en-US" altLang="zh-CN" b="1">
                <a:solidFill>
                  <a:schemeClr val="accent1"/>
                </a:solidFill>
              </a:rPr>
              <a:t>Time variations</a:t>
            </a:r>
            <a:endParaRPr lang="en-US" altLang="zh-CN" b="1">
              <a:solidFill>
                <a:schemeClr val="accent1"/>
              </a:solidFill>
            </a:endParaRPr>
          </a:p>
        </p:txBody>
      </p:sp>
    </p:spTree>
    <p:custDataLst>
      <p:tags r:id="rId1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4260215" y="320040"/>
            <a:ext cx="3288030" cy="77089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accent1"/>
                </a:solidFill>
              </a:rPr>
              <a:t> NUD Research </a:t>
            </a:r>
            <a:endParaRPr lang="en-US" altLang="zh-CN" b="1">
              <a:solidFill>
                <a:schemeClr val="accent1"/>
              </a:solidFill>
            </a:endParaRPr>
          </a:p>
        </p:txBody>
      </p:sp>
      <p:sp>
        <p:nvSpPr>
          <p:cNvPr id="13" name="圆角矩形 12"/>
          <p:cNvSpPr/>
          <p:nvPr>
            <p:custDataLst>
              <p:tags r:id="rId1"/>
            </p:custDataLst>
          </p:nvPr>
        </p:nvSpPr>
        <p:spPr>
          <a:xfrm>
            <a:off x="2266315" y="1580515"/>
            <a:ext cx="2073275" cy="79438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accent1"/>
                </a:solidFill>
              </a:rPr>
              <a:t>Calibrations</a:t>
            </a:r>
            <a:endParaRPr lang="en-US" altLang="zh-CN" b="1">
              <a:solidFill>
                <a:schemeClr val="accent1"/>
              </a:solidFill>
            </a:endParaRPr>
          </a:p>
        </p:txBody>
      </p:sp>
      <p:sp>
        <p:nvSpPr>
          <p:cNvPr id="14" name="圆角矩形 13"/>
          <p:cNvSpPr/>
          <p:nvPr>
            <p:custDataLst>
              <p:tags r:id="rId2"/>
            </p:custDataLst>
          </p:nvPr>
        </p:nvSpPr>
        <p:spPr>
          <a:xfrm>
            <a:off x="8237220" y="5508625"/>
            <a:ext cx="1439545" cy="86677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accent1"/>
                </a:solidFill>
              </a:rPr>
              <a:t>ML BGO track</a:t>
            </a:r>
            <a:endParaRPr lang="en-US" altLang="zh-CN" b="1">
              <a:solidFill>
                <a:schemeClr val="accent1"/>
              </a:solidFill>
            </a:endParaRPr>
          </a:p>
        </p:txBody>
      </p:sp>
      <p:sp>
        <p:nvSpPr>
          <p:cNvPr id="18" name="圆角矩形 17"/>
          <p:cNvSpPr/>
          <p:nvPr>
            <p:custDataLst>
              <p:tags r:id="rId3"/>
            </p:custDataLst>
          </p:nvPr>
        </p:nvSpPr>
        <p:spPr>
          <a:xfrm>
            <a:off x="1230630" y="2864485"/>
            <a:ext cx="1763395" cy="83883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accent1"/>
                </a:solidFill>
              </a:rPr>
              <a:t>Saturation effect</a:t>
            </a:r>
            <a:endParaRPr lang="en-US" altLang="zh-CN" b="1">
              <a:solidFill>
                <a:schemeClr val="accent1"/>
              </a:solidFill>
            </a:endParaRPr>
          </a:p>
        </p:txBody>
      </p:sp>
      <p:sp>
        <p:nvSpPr>
          <p:cNvPr id="20" name="圆角矩形 19"/>
          <p:cNvSpPr/>
          <p:nvPr>
            <p:custDataLst>
              <p:tags r:id="rId4"/>
            </p:custDataLst>
          </p:nvPr>
        </p:nvSpPr>
        <p:spPr>
          <a:xfrm>
            <a:off x="6358890" y="4202430"/>
            <a:ext cx="1439545" cy="91821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accent1"/>
                </a:solidFill>
              </a:rPr>
              <a:t>STK track</a:t>
            </a:r>
            <a:endParaRPr lang="en-US" altLang="zh-CN" b="1">
              <a:solidFill>
                <a:schemeClr val="accent1"/>
              </a:solidFill>
            </a:endParaRPr>
          </a:p>
          <a:p>
            <a:pPr algn="ctr"/>
            <a:r>
              <a:rPr lang="en-US" altLang="zh-CN" b="1">
                <a:solidFill>
                  <a:schemeClr val="accent1"/>
                </a:solidFill>
              </a:rPr>
              <a:t>events</a:t>
            </a:r>
            <a:endParaRPr lang="en-US" altLang="zh-CN" b="1">
              <a:solidFill>
                <a:schemeClr val="accent1"/>
              </a:solidFill>
            </a:endParaRPr>
          </a:p>
        </p:txBody>
      </p:sp>
      <p:sp>
        <p:nvSpPr>
          <p:cNvPr id="3" name="圆角矩形 2"/>
          <p:cNvSpPr/>
          <p:nvPr>
            <p:custDataLst>
              <p:tags r:id="rId5"/>
            </p:custDataLst>
          </p:nvPr>
        </p:nvSpPr>
        <p:spPr>
          <a:xfrm>
            <a:off x="6863715" y="1580515"/>
            <a:ext cx="2165350" cy="79248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accent1"/>
                </a:solidFill>
              </a:rPr>
              <a:t>Verification of NUD response </a:t>
            </a:r>
            <a:endParaRPr lang="en-US" altLang="zh-CN" b="1">
              <a:solidFill>
                <a:schemeClr val="accent1"/>
              </a:solidFill>
            </a:endParaRPr>
          </a:p>
        </p:txBody>
      </p:sp>
      <p:sp>
        <p:nvSpPr>
          <p:cNvPr id="6" name="圆角矩形 5"/>
          <p:cNvSpPr/>
          <p:nvPr>
            <p:custDataLst>
              <p:tags r:id="rId6"/>
            </p:custDataLst>
          </p:nvPr>
        </p:nvSpPr>
        <p:spPr>
          <a:xfrm>
            <a:off x="3505835" y="2864485"/>
            <a:ext cx="1763395" cy="83883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accent1"/>
                </a:solidFill>
              </a:rPr>
              <a:t>Uniformity check</a:t>
            </a:r>
            <a:endParaRPr lang="en-US" altLang="zh-CN" b="1">
              <a:solidFill>
                <a:schemeClr val="accent1"/>
              </a:solidFill>
            </a:endParaRPr>
          </a:p>
        </p:txBody>
      </p:sp>
      <p:sp>
        <p:nvSpPr>
          <p:cNvPr id="7" name="圆角矩形 6"/>
          <p:cNvSpPr/>
          <p:nvPr>
            <p:custDataLst>
              <p:tags r:id="rId7"/>
            </p:custDataLst>
          </p:nvPr>
        </p:nvSpPr>
        <p:spPr>
          <a:xfrm>
            <a:off x="6358890" y="5508625"/>
            <a:ext cx="1352550" cy="85471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accent1"/>
                </a:solidFill>
              </a:rPr>
              <a:t>γ-</a:t>
            </a:r>
            <a:r>
              <a:rPr lang="en-US" altLang="zh-CN" b="1">
                <a:solidFill>
                  <a:schemeClr val="accent1"/>
                </a:solidFill>
              </a:rPr>
              <a:t>rays selection algorithm</a:t>
            </a:r>
            <a:endParaRPr lang="en-US" altLang="zh-CN" b="1">
              <a:solidFill>
                <a:schemeClr val="accent1"/>
              </a:solidFill>
            </a:endParaRPr>
          </a:p>
        </p:txBody>
      </p:sp>
      <p:sp>
        <p:nvSpPr>
          <p:cNvPr id="9" name="圆角矩形 8"/>
          <p:cNvSpPr/>
          <p:nvPr>
            <p:custDataLst>
              <p:tags r:id="rId8"/>
            </p:custDataLst>
          </p:nvPr>
        </p:nvSpPr>
        <p:spPr>
          <a:xfrm>
            <a:off x="6863080" y="2862580"/>
            <a:ext cx="2166620" cy="83883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accent1"/>
                </a:solidFill>
              </a:rPr>
              <a:t>γ-</a:t>
            </a:r>
            <a:r>
              <a:rPr lang="en-US" altLang="zh-CN" b="1">
                <a:solidFill>
                  <a:schemeClr val="accent1"/>
                </a:solidFill>
              </a:rPr>
              <a:t>ray NUD signal verification</a:t>
            </a:r>
            <a:endParaRPr lang="en-US" altLang="zh-CN" b="1">
              <a:solidFill>
                <a:schemeClr val="accent1"/>
              </a:solidFill>
            </a:endParaRPr>
          </a:p>
        </p:txBody>
      </p:sp>
      <p:sp>
        <p:nvSpPr>
          <p:cNvPr id="11" name="圆角矩形 10"/>
          <p:cNvSpPr/>
          <p:nvPr>
            <p:custDataLst>
              <p:tags r:id="rId9"/>
            </p:custDataLst>
          </p:nvPr>
        </p:nvSpPr>
        <p:spPr>
          <a:xfrm>
            <a:off x="8237220" y="4202430"/>
            <a:ext cx="1439545" cy="91821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accent1"/>
                </a:solidFill>
              </a:rPr>
              <a:t>BGO track events</a:t>
            </a:r>
            <a:endParaRPr lang="en-US" altLang="zh-CN" b="1">
              <a:solidFill>
                <a:schemeClr val="accent1"/>
              </a:solidFill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H="1">
            <a:off x="3672205" y="1222375"/>
            <a:ext cx="1229995" cy="226695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>
            <p:custDataLst>
              <p:tags r:id="rId10"/>
            </p:custDataLst>
          </p:nvPr>
        </p:nvCxnSpPr>
        <p:spPr>
          <a:xfrm>
            <a:off x="6794500" y="1238250"/>
            <a:ext cx="941705" cy="194945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>
            <p:custDataLst>
              <p:tags r:id="rId11"/>
            </p:custDataLst>
          </p:nvPr>
        </p:nvCxnSpPr>
        <p:spPr>
          <a:xfrm flipH="1">
            <a:off x="2139950" y="2449830"/>
            <a:ext cx="715010" cy="339725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>
            <p:custDataLst>
              <p:tags r:id="rId12"/>
            </p:custDataLst>
          </p:nvPr>
        </p:nvCxnSpPr>
        <p:spPr>
          <a:xfrm>
            <a:off x="3558540" y="2449830"/>
            <a:ext cx="598170" cy="290195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>
            <p:custDataLst>
              <p:tags r:id="rId13"/>
            </p:custDataLst>
          </p:nvPr>
        </p:nvCxnSpPr>
        <p:spPr>
          <a:xfrm flipH="1">
            <a:off x="7945755" y="2447290"/>
            <a:ext cx="635" cy="342265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>
            <p:custDataLst>
              <p:tags r:id="rId14"/>
            </p:custDataLst>
          </p:nvPr>
        </p:nvCxnSpPr>
        <p:spPr>
          <a:xfrm flipH="1">
            <a:off x="6833235" y="3774440"/>
            <a:ext cx="715010" cy="339725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>
            <p:custDataLst>
              <p:tags r:id="rId15"/>
            </p:custDataLst>
          </p:nvPr>
        </p:nvCxnSpPr>
        <p:spPr>
          <a:xfrm>
            <a:off x="8284210" y="3774440"/>
            <a:ext cx="744855" cy="268605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7" name="圆角矩形 26"/>
          <p:cNvSpPr/>
          <p:nvPr>
            <p:custDataLst>
              <p:tags r:id="rId16"/>
            </p:custDataLst>
          </p:nvPr>
        </p:nvSpPr>
        <p:spPr>
          <a:xfrm>
            <a:off x="3505835" y="4043045"/>
            <a:ext cx="1764030" cy="91821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accent1"/>
                </a:solidFill>
              </a:rPr>
              <a:t>channel/</a:t>
            </a:r>
            <a:endParaRPr lang="en-US" altLang="zh-CN" b="1">
              <a:solidFill>
                <a:schemeClr val="accent1"/>
              </a:solidFill>
            </a:endParaRPr>
          </a:p>
          <a:p>
            <a:pPr algn="ctr"/>
            <a:r>
              <a:rPr lang="en-US" altLang="zh-CN" b="1">
                <a:solidFill>
                  <a:schemeClr val="accent1"/>
                </a:solidFill>
              </a:rPr>
              <a:t>Time variations</a:t>
            </a:r>
            <a:endParaRPr lang="en-US" altLang="zh-CN" b="1">
              <a:solidFill>
                <a:schemeClr val="accent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994410" y="1303020"/>
            <a:ext cx="4449445" cy="38595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Calibration:The saturation effect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内容占位符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687705" y="1574800"/>
            <a:ext cx="5624195" cy="4481830"/>
          </a:xfrm>
          <a:prstGeom prst="rect">
            <a:avLst/>
          </a:prstGeom>
          <a:noFill/>
          <a:ln w="9525">
            <a:noFill/>
          </a:ln>
        </p:spPr>
        <p:txBody>
          <a:bodyPr vert="horz" lIns="90000" tIns="46800" rIns="90000" bIns="46800" rtlCol="0" anchor="t" anchorCtr="0">
            <a:normAutofit lnSpcReduction="20000"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50000"/>
              </a:lnSpc>
              <a:buClrTx/>
              <a:buSzTx/>
              <a:buFont typeface="Wingdings" panose="05000000000000000000" charset="0"/>
              <a:buChar char="p"/>
            </a:pPr>
            <a:r>
              <a:rPr lang="en-US" altLang="zh-CN" b="1" spc="0">
                <a:solidFill>
                  <a:schemeClr val="tx1"/>
                </a:solidFill>
              </a:rPr>
              <a:t>Flight Data: reconstruction from Chuan</a:t>
            </a:r>
            <a:endParaRPr lang="en-US" altLang="zh-CN" b="1" spc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150000"/>
              </a:lnSpc>
              <a:buClrTx/>
              <a:buSzTx/>
              <a:buFont typeface="Wingdings" panose="05000000000000000000" charset="0"/>
              <a:buChar char="p"/>
            </a:pPr>
            <a:r>
              <a:rPr lang="en-US" altLang="zh-CN" spc="0">
                <a:solidFill>
                  <a:schemeClr val="tx1"/>
                </a:solidFill>
              </a:rPr>
              <a:t>MC data:</a:t>
            </a:r>
            <a:r>
              <a:rPr lang="en-US" altLang="zh-CN" spc="0">
                <a:solidFill>
                  <a:srgbClr val="FF0000"/>
                </a:solidFill>
              </a:rPr>
              <a:t>FTFP-BERT-HP proton/electron</a:t>
            </a:r>
            <a:endParaRPr lang="en-US" altLang="zh-CN" spc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150000"/>
              </a:lnSpc>
              <a:buClrTx/>
              <a:buSzTx/>
              <a:buFont typeface="Wingdings" panose="05000000000000000000" charset="0"/>
              <a:buChar char="p"/>
            </a:pPr>
            <a:endParaRPr lang="en-US" altLang="zh-CN" spc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150000"/>
              </a:lnSpc>
              <a:buClrTx/>
              <a:buSzTx/>
              <a:buFont typeface="Wingdings" panose="05000000000000000000" charset="0"/>
              <a:buChar char="p"/>
            </a:pPr>
            <a:r>
              <a:rPr lang="en-US" altLang="zh-CN" spc="0">
                <a:solidFill>
                  <a:schemeClr val="tx1"/>
                </a:solidFill>
              </a:rPr>
              <a:t> HET &amp; SAA region particles rejection</a:t>
            </a:r>
            <a:endParaRPr lang="en-US" altLang="zh-CN" spc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150000"/>
              </a:lnSpc>
              <a:buClrTx/>
              <a:buSzTx/>
              <a:buFont typeface="Wingdings" panose="05000000000000000000" charset="0"/>
              <a:buChar char="p"/>
            </a:pPr>
            <a:r>
              <a:rPr lang="en-US" altLang="zh-CN" spc="0">
                <a:solidFill>
                  <a:schemeClr val="tx1"/>
                </a:solidFill>
              </a:rPr>
              <a:t>MIP : L1-L7 maxbar-E/Elayer not over 96% </a:t>
            </a:r>
            <a:endParaRPr lang="en-US" altLang="zh-CN" spc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150000"/>
              </a:lnSpc>
              <a:buClrTx/>
              <a:buSzTx/>
              <a:buFont typeface="Wingdings" panose="05000000000000000000" charset="0"/>
              <a:buChar char="p"/>
            </a:pPr>
            <a:r>
              <a:rPr lang="en-US" altLang="zh-CN" spc="0">
                <a:solidFill>
                  <a:schemeClr val="tx1"/>
                </a:solidFill>
              </a:rPr>
              <a:t>Ecog: L2-L5 Emaxbar not edge</a:t>
            </a:r>
            <a:endParaRPr lang="en-US" altLang="zh-CN" spc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150000"/>
              </a:lnSpc>
              <a:buClrTx/>
              <a:buSzTx/>
              <a:buFont typeface="Wingdings" panose="05000000000000000000" charset="0"/>
              <a:buChar char="p"/>
            </a:pPr>
            <a:r>
              <a:rPr lang="en-US" altLang="zh-CN" spc="0">
                <a:solidFill>
                  <a:schemeClr val="tx1"/>
                </a:solidFill>
              </a:rPr>
              <a:t>Side :all layers Elayer ratio &lt;0.35</a:t>
            </a:r>
            <a:endParaRPr lang="en-US" altLang="zh-CN" spc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150000"/>
              </a:lnSpc>
              <a:buClrTx/>
              <a:buSzTx/>
              <a:buFont typeface="Wingdings" panose="05000000000000000000" charset="0"/>
              <a:buChar char="p"/>
            </a:pPr>
            <a:r>
              <a:rPr lang="en-US" altLang="zh-CN" spc="0">
                <a:solidFill>
                  <a:schemeClr val="tx1"/>
                </a:solidFill>
              </a:rPr>
              <a:t>Fidu: selected Track  at L0/L12 within ±285mm</a:t>
            </a:r>
            <a:endParaRPr lang="en-US" altLang="zh-CN" spc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150000"/>
              </a:lnSpc>
              <a:buClrTx/>
              <a:buSzTx/>
              <a:buFont typeface="Wingdings" panose="05000000000000000000" charset="0"/>
              <a:buChar char="p"/>
            </a:pPr>
            <a:r>
              <a:rPr lang="en-US" altLang="zh-CN" spc="0">
                <a:solidFill>
                  <a:schemeClr val="tx1"/>
                </a:solidFill>
              </a:rPr>
              <a:t>Charge: average charge from 2 PSD layers &lt; 1.7</a:t>
            </a:r>
            <a:endParaRPr lang="en-US" altLang="zh-CN" spc="0">
              <a:solidFill>
                <a:schemeClr val="tx1"/>
              </a:solidFill>
            </a:endParaRPr>
          </a:p>
        </p:txBody>
      </p:sp>
      <p:pic>
        <p:nvPicPr>
          <p:cNvPr id="9" name="图片 8" descr="2026-02-04 11-27-40 的屏幕截图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3695" y="1609090"/>
            <a:ext cx="6656705" cy="371983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705850" y="3529965"/>
            <a:ext cx="26060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MC Electron selection efficiency</a:t>
            </a:r>
            <a:endParaRPr lang="en-US" altLang="zh-CN" b="1"/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Calibration:The saturation effect</a:t>
            </a:r>
            <a:endParaRPr lang="en-US" altLang="zh-CN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44145" y="1323340"/>
            <a:ext cx="8181975" cy="395224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000125" y="5071745"/>
            <a:ext cx="108997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en-US" altLang="zh-CN"/>
              <a:t>Signals from 4 channels of NUD, saturation value is set to 1950 ADC (MC)</a:t>
            </a:r>
            <a:endParaRPr lang="en-US" altLang="zh-CN"/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en-US" altLang="zh-CN"/>
              <a:t>To avoid the effect, the NUD cut threshold should be less than saturation value</a:t>
            </a:r>
            <a:endParaRPr lang="en-US" altLang="zh-CN"/>
          </a:p>
        </p:txBody>
      </p:sp>
      <p:pic>
        <p:nvPicPr>
          <p:cNvPr id="3" name="Image"/>
          <p:cNvPicPr/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5036"/>
          <a:stretch>
            <a:fillRect/>
          </a:stretch>
        </p:blipFill>
        <p:spPr>
          <a:xfrm>
            <a:off x="7842250" y="1621155"/>
            <a:ext cx="4450715" cy="322135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The Uniformity check: Proton selection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内容占位符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785110" y="1619885"/>
            <a:ext cx="5517515" cy="4481830"/>
          </a:xfrm>
          <a:prstGeom prst="rect">
            <a:avLst/>
          </a:prstGeom>
          <a:noFill/>
          <a:ln w="9525">
            <a:noFill/>
          </a:ln>
        </p:spPr>
        <p:txBody>
          <a:bodyPr vert="horz" lIns="90000" tIns="46800" rIns="90000" bIns="46800" rtlCol="0" anchor="t" anchorCtr="0">
            <a:normAutofit lnSpcReduction="20000"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50000"/>
              </a:lnSpc>
              <a:buClrTx/>
              <a:buSzTx/>
              <a:buFont typeface="Wingdings" panose="05000000000000000000" charset="0"/>
              <a:buChar char="p"/>
            </a:pPr>
            <a:r>
              <a:rPr lang="en-US" altLang="zh-CN" b="1" spc="0">
                <a:solidFill>
                  <a:schemeClr val="tx1"/>
                </a:solidFill>
              </a:rPr>
              <a:t>Flight Data: reconstruction from Chuan</a:t>
            </a:r>
            <a:endParaRPr lang="en-US" altLang="zh-CN" b="1" spc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150000"/>
              </a:lnSpc>
              <a:buClrTx/>
              <a:buSzTx/>
              <a:buFont typeface="Wingdings" panose="05000000000000000000" charset="0"/>
              <a:buChar char="p"/>
            </a:pPr>
            <a:endParaRPr lang="en-US" altLang="zh-CN" spc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150000"/>
              </a:lnSpc>
              <a:buClrTx/>
              <a:buSzTx/>
              <a:buFont typeface="Wingdings" panose="05000000000000000000" charset="0"/>
              <a:buChar char="p"/>
            </a:pPr>
            <a:r>
              <a:rPr lang="en-US" altLang="zh-CN" spc="0">
                <a:solidFill>
                  <a:schemeClr val="tx1"/>
                </a:solidFill>
              </a:rPr>
              <a:t> HET &amp; SAA region particles rejection</a:t>
            </a:r>
            <a:endParaRPr lang="en-US" altLang="zh-CN" spc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150000"/>
              </a:lnSpc>
              <a:buClrTx/>
              <a:buSzTx/>
              <a:buFont typeface="Wingdings" panose="05000000000000000000" charset="0"/>
              <a:buChar char="p"/>
            </a:pPr>
            <a:r>
              <a:rPr lang="en-US" altLang="zh-CN" spc="0">
                <a:solidFill>
                  <a:schemeClr val="tx1"/>
                </a:solidFill>
              </a:rPr>
              <a:t>MIP : L1-L7 maxbar-E/Elayer not over 96% </a:t>
            </a:r>
            <a:endParaRPr lang="en-US" altLang="zh-CN" spc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150000"/>
              </a:lnSpc>
              <a:buClrTx/>
              <a:buSzTx/>
              <a:buFont typeface="Wingdings" panose="05000000000000000000" charset="0"/>
              <a:buChar char="p"/>
            </a:pPr>
            <a:r>
              <a:rPr lang="en-US" altLang="zh-CN" spc="0">
                <a:solidFill>
                  <a:schemeClr val="tx1"/>
                </a:solidFill>
              </a:rPr>
              <a:t>Ecog: L2-L5 Emaxbar not edge</a:t>
            </a:r>
            <a:endParaRPr lang="en-US" altLang="zh-CN" spc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150000"/>
              </a:lnSpc>
              <a:buClrTx/>
              <a:buSzTx/>
              <a:buFont typeface="Wingdings" panose="05000000000000000000" charset="0"/>
              <a:buChar char="p"/>
            </a:pPr>
            <a:r>
              <a:rPr lang="en-US" altLang="zh-CN" spc="0">
                <a:solidFill>
                  <a:schemeClr val="tx1"/>
                </a:solidFill>
              </a:rPr>
              <a:t>Side :all layers Elayer ratio &lt;0.35</a:t>
            </a:r>
            <a:endParaRPr lang="en-US" altLang="zh-CN" spc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150000"/>
              </a:lnSpc>
              <a:buClrTx/>
              <a:buSzTx/>
              <a:buFont typeface="Wingdings" panose="05000000000000000000" charset="0"/>
              <a:buChar char="p"/>
            </a:pPr>
            <a:r>
              <a:rPr lang="en-US" altLang="zh-CN" spc="0">
                <a:solidFill>
                  <a:schemeClr val="tx1"/>
                </a:solidFill>
              </a:rPr>
              <a:t>Fidu: selected Track  at L0/L12 within ±285mm</a:t>
            </a:r>
            <a:endParaRPr lang="en-US" altLang="zh-CN" spc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150000"/>
              </a:lnSpc>
              <a:buClrTx/>
              <a:buSzTx/>
              <a:buFont typeface="Wingdings" panose="05000000000000000000" charset="0"/>
              <a:buChar char="p"/>
            </a:pPr>
            <a:r>
              <a:rPr lang="en-US" altLang="zh-CN" spc="0">
                <a:solidFill>
                  <a:schemeClr val="tx1"/>
                </a:solidFill>
              </a:rPr>
              <a:t>Charge: average charge from 2 PSD layers &lt; 1.7</a:t>
            </a:r>
            <a:endParaRPr lang="en-US" altLang="zh-CN" spc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150000"/>
              </a:lnSpc>
              <a:buClrTx/>
              <a:buSzTx/>
              <a:buFont typeface="Wingdings" panose="05000000000000000000" charset="0"/>
              <a:buChar char="p"/>
            </a:pPr>
            <a:r>
              <a:rPr lang="en-US" altLang="zh-CN" spc="0">
                <a:solidFill>
                  <a:srgbClr val="FF0000"/>
                </a:solidFill>
              </a:rPr>
              <a:t>ζ&gt;50, selected global Track not for lepton</a:t>
            </a:r>
            <a:endParaRPr lang="en-US" altLang="zh-CN" spc="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The Uniformity check</a:t>
            </a:r>
            <a:endParaRPr lang="en-US" altLang="zh-CN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2026-01-26 11-19-26 的屏幕截图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0" y="1513205"/>
            <a:ext cx="5870575" cy="3749675"/>
          </a:xfrm>
          <a:prstGeom prst="rect">
            <a:avLst/>
          </a:prstGeom>
        </p:spPr>
      </p:pic>
      <p:pic>
        <p:nvPicPr>
          <p:cNvPr id="7" name="图片 6" descr="2026-01-24 22-09-54 的屏幕截图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513205"/>
            <a:ext cx="6450965" cy="38703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468120" y="5262880"/>
            <a:ext cx="10299700" cy="1087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lnSpc>
                <a:spcPct val="120000"/>
              </a:lnSpc>
              <a:buClrTx/>
              <a:buSzTx/>
              <a:buFont typeface="Wingdings" panose="05000000000000000000" charset="0"/>
              <a:buChar char="p"/>
            </a:pPr>
            <a:r>
              <a:rPr lang="en-US" altLang="zh-CN"/>
              <a:t>Selection: proton samples with Edep in 500 GeV - 1 TeV</a:t>
            </a:r>
            <a:endParaRPr lang="en-US" altLang="zh-CN"/>
          </a:p>
          <a:p>
            <a:pPr marL="285750" indent="-285750" algn="l">
              <a:lnSpc>
                <a:spcPct val="120000"/>
              </a:lnSpc>
              <a:buClrTx/>
              <a:buSzTx/>
              <a:buFont typeface="Wingdings" panose="05000000000000000000" charset="0"/>
              <a:buChar char="p"/>
            </a:pPr>
            <a:r>
              <a:rPr lang="en-US" altLang="zh-CN"/>
              <a:t>Different NUD channels fit with a power law function</a:t>
            </a:r>
            <a:endParaRPr lang="en-US" altLang="zh-CN"/>
          </a:p>
          <a:p>
            <a:pPr marL="285750" indent="-285750" algn="l">
              <a:lnSpc>
                <a:spcPct val="120000"/>
              </a:lnSpc>
              <a:buClrTx/>
              <a:buSzTx/>
              <a:buFont typeface="Wingdings" panose="05000000000000000000" charset="0"/>
              <a:buChar char="p"/>
            </a:pPr>
            <a:r>
              <a:rPr lang="en-US" altLang="zh-CN"/>
              <a:t>Yearly variations on the power index: decline over time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*i*3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0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1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2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4567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4567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COMBINE_RELATE_SLIDE_ID" val="background20180962_1"/>
  <p:tag name="KSO_WM_TEMPLATE_THUMBS_INDEX" val="1、4、5、9、12、15、19、20、21、22、23、24、25、28、33"/>
  <p:tag name="KSO_WM_TEMPLATE_TOPIC_ID" val="2869567"/>
  <p:tag name="KSO_WM_TEMPLATE_OUTLINE_ID" val="15"/>
  <p:tag name="KSO_WM_TEMPLATE_SCENE_ID" val="1"/>
  <p:tag name="KSO_WM_TEMPLATE_JOB_ID" val="2"/>
  <p:tag name="KSO_WM_TEMPLATE_TOPIC_DEFAULT" val="1"/>
  <p:tag name="KSO_WM_SPECIAL_SOURCE" val="jmoperation"/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184567"/>
</p:tagLst>
</file>

<file path=ppt/tags/tag14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4567_1*a*1"/>
  <p:tag name="KSO_WM_TEMPLATE_CATEGORY" val="custom"/>
  <p:tag name="KSO_WM_TEMPLATE_INDEX" val="20184567"/>
  <p:tag name="KSO_WM_UNIT_LAYERLEVEL" val="1"/>
  <p:tag name="KSO_WM_TAG_VERSION" val="1.0"/>
  <p:tag name="KSO_WM_BEAUTIFY_FLAG" val="#wm#"/>
  <p:tag name="KSO_WM_UNIT_PRESET_TEXT" val="毕业答辩模板"/>
  <p:tag name="KSO_WM_UNIT_TEXT_FILL_FORE_SCHEMECOLOR_INDEX_BRIGHTNESS" val="0"/>
  <p:tag name="KSO_WM_UNIT_TEXT_FILL_FORE_SCHEMECOLOR_INDEX" val="5"/>
  <p:tag name="KSO_WM_UNIT_TEXT_FILL_TYPE" val="1"/>
</p:tagLst>
</file>

<file path=ppt/tags/tag14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4567_1*b*1"/>
  <p:tag name="KSO_WM_TEMPLATE_CATEGORY" val="custom"/>
  <p:tag name="KSO_WM_TEMPLATE_INDEX" val="20184567"/>
  <p:tag name="KSO_WM_UNIT_LAYERLEVEL" val="1"/>
  <p:tag name="KSO_WM_TAG_VERSION" val="1.0"/>
  <p:tag name="KSO_WM_BEAUTIFY_FLAG" val="#wm#"/>
  <p:tag name="KSO_WM_UNIT_PRESET_TEXT" val="单击此处添加副标题内容"/>
  <p:tag name="KSO_WM_UNIT_TEXT_FILL_FORE_SCHEMECOLOR_INDEX_BRIGHTNESS" val="0"/>
  <p:tag name="KSO_WM_UNIT_TEXT_FILL_FORE_SCHEMECOLOR_INDEX" val="13"/>
  <p:tag name="KSO_WM_UNIT_TEXT_FILL_TYPE" val="1"/>
</p:tagLst>
</file>

<file path=ppt/tags/tag143.xml><?xml version="1.0" encoding="utf-8"?>
<p:tagLst xmlns:p="http://schemas.openxmlformats.org/presentationml/2006/main">
  <p:tag name="KSO_WM_UNIT_PLACING_PICTURE_USER_VIEWPORT" val="{&quot;height&quot;:1972,&quot;width&quot;:2061}"/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SLIDE_ID" val="custom20184567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4567"/>
  <p:tag name="KSO_WM_SLIDE_LAYOUT" val="a_b"/>
  <p:tag name="KSO_WM_SLIDE_LAYOUT_CNT" val="1_1"/>
  <p:tag name="KSO_WM_UNIT_SHOW_EDIT_AREA_INDICATION" val="1"/>
  <p:tag name="KSO_WM_TEMPLATE_THUMBS_INDEX" val="1、4、5、9、12、15、19、20、21、22、23、24、25、28、33"/>
  <p:tag name="KSO_WM_COMBINE_RELATE_SLIDE_ID" val="background20180962_1"/>
  <p:tag name="KSO_WM_TEMPLATE_TOPIC_ID" val="2869567"/>
  <p:tag name="KSO_WM_TEMPLATE_OUTLINE_ID" val="15"/>
  <p:tag name="KSO_WM_TEMPLATE_SCENE_ID" val="1"/>
  <p:tag name="KSO_WM_TEMPLATE_JOB_ID" val="2"/>
  <p:tag name="KSO_WM_TEMPLATE_TOPIC_DEFAULT" val="1"/>
  <p:tag name="KSO_WM_SPECIAL_SOURCE" val="jmoperation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#wm#"/>
  <p:tag name="KSO_WM_TEMPLATE_CATEGORY" val="custom"/>
  <p:tag name="KSO_WM_TEMPLATE_INDEX" val="20184567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67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#wm#"/>
  <p:tag name="KSO_WM_TEMPLATE_CATEGORY" val="custom"/>
  <p:tag name="KSO_WM_TEMPLATE_INDEX" val="20184567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67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#wm#"/>
  <p:tag name="KSO_WM_TEMPLATE_CATEGORY" val="custom"/>
  <p:tag name="KSO_WM_TEMPLATE_INDEX" val="20184567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67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67"/>
</p:tagLst>
</file>

<file path=ppt/tags/tag198.xml><?xml version="1.0" encoding="utf-8"?>
<p:tagLst xmlns:p="http://schemas.openxmlformats.org/presentationml/2006/main">
  <p:tag name="KSO_WM_BEAUTIFY_FLAG" val="#wm#"/>
  <p:tag name="KSO_WM_TEMPLATE_CATEGORY" val="custom"/>
  <p:tag name="KSO_WM_TEMPLATE_INDEX" val="20184567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*i*4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#wm#"/>
  <p:tag name="KSO_WM_TEMPLATE_CATEGORY" val="custom"/>
  <p:tag name="KSO_WM_TEMPLATE_INDEX" val="20184567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BEAUTIFY_FLAG" val="#wm#"/>
  <p:tag name="KSO_WM_TEMPLATE_CATEGORY" val="custom"/>
  <p:tag name="KSO_WM_TEMPLATE_INDEX" val="20184567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67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BEAUTIFY_FLAG" val=""/>
</p:tagLst>
</file>

<file path=ppt/tags/tag228.xml><?xml version="1.0" encoding="utf-8"?>
<p:tagLst xmlns:p="http://schemas.openxmlformats.org/presentationml/2006/main">
  <p:tag name="KSO_WM_BEAUTIFY_FLAG" val="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BEAUTIFY_FLAG" val=""/>
</p:tagLst>
</file>

<file path=ppt/tags/tag231.xml><?xml version="1.0" encoding="utf-8"?>
<p:tagLst xmlns:p="http://schemas.openxmlformats.org/presentationml/2006/main">
  <p:tag name="KSO_WM_BEAUTIFY_FLAG" val="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67"/>
</p:tagLst>
</file>

<file path=ppt/tags/tag234.xml><?xml version="1.0" encoding="utf-8"?>
<p:tagLst xmlns:p="http://schemas.openxmlformats.org/presentationml/2006/main">
  <p:tag name="KSO_WM_BEAUTIFY_FLAG" val=""/>
</p:tagLst>
</file>

<file path=ppt/tags/tag235.xml><?xml version="1.0" encoding="utf-8"?>
<p:tagLst xmlns:p="http://schemas.openxmlformats.org/presentationml/2006/main">
  <p:tag name="KSO_WM_BEAUTIFY_FLAG" val="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BEAUTIFY_FLAG" val=""/>
</p:tagLst>
</file>

<file path=ppt/tags/tag238.xml><?xml version="1.0" encoding="utf-8"?>
<p:tagLst xmlns:p="http://schemas.openxmlformats.org/presentationml/2006/main">
  <p:tag name="KSO_WM_BEAUTIFY_FLAG" val=""/>
</p:tagLst>
</file>

<file path=ppt/tags/tag239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BEAUTIFY_FLAG" val=""/>
</p:tagLst>
</file>

<file path=ppt/tags/tag241.xml><?xml version="1.0" encoding="utf-8"?>
<p:tagLst xmlns:p="http://schemas.openxmlformats.org/presentationml/2006/main">
  <p:tag name="KSO_WM_BEAUTIFY_FLAG" val=""/>
</p:tagLst>
</file>

<file path=ppt/tags/tag242.xml><?xml version="1.0" encoding="utf-8"?>
<p:tagLst xmlns:p="http://schemas.openxmlformats.org/presentationml/2006/main">
  <p:tag name="KSO_WM_BEAUTIFY_FLAG" val="#wm#"/>
  <p:tag name="KSO_WM_TEMPLATE_CATEGORY" val="custom"/>
  <p:tag name="KSO_WM_TEMPLATE_INDEX" val="20184567"/>
</p:tagLst>
</file>

<file path=ppt/tags/tag243.xml><?xml version="1.0" encoding="utf-8"?>
<p:tagLst xmlns:p="http://schemas.openxmlformats.org/presentationml/2006/main">
  <p:tag name="KSO_WM_BEAUTIFY_FLAG" val=""/>
</p:tagLst>
</file>

<file path=ppt/tags/tag244.xml><?xml version="1.0" encoding="utf-8"?>
<p:tagLst xmlns:p="http://schemas.openxmlformats.org/presentationml/2006/main">
  <p:tag name="KSO_WM_BEAUTIFY_FLAG" val="#wm#"/>
  <p:tag name="KSO_WM_TEMPLATE_CATEGORY" val="custom"/>
  <p:tag name="KSO_WM_TEMPLATE_INDEX" val="20184567"/>
</p:tagLst>
</file>

<file path=ppt/tags/tag245.xml><?xml version="1.0" encoding="utf-8"?>
<p:tagLst xmlns:p="http://schemas.openxmlformats.org/presentationml/2006/main">
  <p:tag name="KSO_WM_BEAUTIFY_FLAG" val=""/>
</p:tagLst>
</file>

<file path=ppt/tags/tag246.xml><?xml version="1.0" encoding="utf-8"?>
<p:tagLst xmlns:p="http://schemas.openxmlformats.org/presentationml/2006/main">
  <p:tag name="KSO_WM_BEAUTIFY_FLAG" val="#wm#"/>
  <p:tag name="KSO_WM_TEMPLATE_CATEGORY" val="custom"/>
  <p:tag name="KSO_WM_TEMPLATE_INDEX" val="20184567"/>
</p:tagLst>
</file>

<file path=ppt/tags/tag247.xml><?xml version="1.0" encoding="utf-8"?>
<p:tagLst xmlns:p="http://schemas.openxmlformats.org/presentationml/2006/main">
  <p:tag name="KSO_WM_BEAUTIFY_FLAG" val=""/>
</p:tagLst>
</file>

<file path=ppt/tags/tag248.xml><?xml version="1.0" encoding="utf-8"?>
<p:tagLst xmlns:p="http://schemas.openxmlformats.org/presentationml/2006/main">
  <p:tag name="KSO_WM_BEAUTIFY_FLAG" val=""/>
</p:tagLst>
</file>

<file path=ppt/tags/tag24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67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BEAUTIFY_FLAG" val=""/>
</p:tagLst>
</file>

<file path=ppt/tags/tag251.xml><?xml version="1.0" encoding="utf-8"?>
<p:tagLst xmlns:p="http://schemas.openxmlformats.org/presentationml/2006/main">
  <p:tag name="KSO_WM_BEAUTIFY_FLAG" val=""/>
</p:tagLst>
</file>

<file path=ppt/tags/tag252.xml><?xml version="1.0" encoding="utf-8"?>
<p:tagLst xmlns:p="http://schemas.openxmlformats.org/presentationml/2006/main">
  <p:tag name="KSO_WM_BEAUTIFY_FLAG" val=""/>
</p:tagLst>
</file>

<file path=ppt/tags/tag25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67"/>
</p:tagLst>
</file>

<file path=ppt/tags/tag254.xml><?xml version="1.0" encoding="utf-8"?>
<p:tagLst xmlns:p="http://schemas.openxmlformats.org/presentationml/2006/main">
  <p:tag name="KSO_WM_BEAUTIFY_FLAG" val=""/>
</p:tagLst>
</file>

<file path=ppt/tags/tag255.xml><?xml version="1.0" encoding="utf-8"?>
<p:tagLst xmlns:p="http://schemas.openxmlformats.org/presentationml/2006/main">
  <p:tag name="KSO_WM_BEAUTIFY_FLAG" val=""/>
</p:tagLst>
</file>

<file path=ppt/tags/tag256.xml><?xml version="1.0" encoding="utf-8"?>
<p:tagLst xmlns:p="http://schemas.openxmlformats.org/presentationml/2006/main">
  <p:tag name="KSO_WM_BEAUTIFY_FLAG" val=""/>
</p:tagLst>
</file>

<file path=ppt/tags/tag257.xml><?xml version="1.0" encoding="utf-8"?>
<p:tagLst xmlns:p="http://schemas.openxmlformats.org/presentationml/2006/main">
  <p:tag name="KSO_WM_BEAUTIFY_FLAG" val=""/>
</p:tagLst>
</file>

<file path=ppt/tags/tag258.xml><?xml version="1.0" encoding="utf-8"?>
<p:tagLst xmlns:p="http://schemas.openxmlformats.org/presentationml/2006/main">
  <p:tag name="KSO_WM_BEAUTIFY_FLAG" val=""/>
</p:tagLst>
</file>

<file path=ppt/tags/tag259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BEAUTIFY_FLAG" val=""/>
</p:tagLst>
</file>

<file path=ppt/tags/tag261.xml><?xml version="1.0" encoding="utf-8"?>
<p:tagLst xmlns:p="http://schemas.openxmlformats.org/presentationml/2006/main">
  <p:tag name="KSO_WM_BEAUTIFY_FLAG" val=""/>
</p:tagLst>
</file>

<file path=ppt/tags/tag262.xml><?xml version="1.0" encoding="utf-8"?>
<p:tagLst xmlns:p="http://schemas.openxmlformats.org/presentationml/2006/main">
  <p:tag name="KSO_WM_BEAUTIFY_FLAG" val=""/>
</p:tagLst>
</file>

<file path=ppt/tags/tag263.xml><?xml version="1.0" encoding="utf-8"?>
<p:tagLst xmlns:p="http://schemas.openxmlformats.org/presentationml/2006/main">
  <p:tag name="KSO_WM_BEAUTIFY_FLAG" val=""/>
</p:tagLst>
</file>

<file path=ppt/tags/tag264.xml><?xml version="1.0" encoding="utf-8"?>
<p:tagLst xmlns:p="http://schemas.openxmlformats.org/presentationml/2006/main">
  <p:tag name="KSO_WM_BEAUTIFY_FLAG" val=""/>
</p:tagLst>
</file>

<file path=ppt/tags/tag265.xml><?xml version="1.0" encoding="utf-8"?>
<p:tagLst xmlns:p="http://schemas.openxmlformats.org/presentationml/2006/main">
  <p:tag name="KSO_WM_BEAUTIFY_FLAG" val=""/>
</p:tagLst>
</file>

<file path=ppt/tags/tag266.xml><?xml version="1.0" encoding="utf-8"?>
<p:tagLst xmlns:p="http://schemas.openxmlformats.org/presentationml/2006/main">
  <p:tag name="KSO_WM_BEAUTIFY_FLAG" val=""/>
</p:tagLst>
</file>

<file path=ppt/tags/tag267.xml><?xml version="1.0" encoding="utf-8"?>
<p:tagLst xmlns:p="http://schemas.openxmlformats.org/presentationml/2006/main">
  <p:tag name="KSO_WM_BEAUTIFY_FLAG" val=""/>
</p:tagLst>
</file>

<file path=ppt/tags/tag268.xml><?xml version="1.0" encoding="utf-8"?>
<p:tagLst xmlns:p="http://schemas.openxmlformats.org/presentationml/2006/main">
  <p:tag name="KSO_WM_BEAUTIFY_FLAG" val=""/>
</p:tagLst>
</file>

<file path=ppt/tags/tag269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BEAUTIFY_FLAG" val=""/>
</p:tagLst>
</file>

<file path=ppt/tags/tag27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67"/>
</p:tagLst>
</file>

<file path=ppt/tags/tag272.xml><?xml version="1.0" encoding="utf-8"?>
<p:tagLst xmlns:p="http://schemas.openxmlformats.org/presentationml/2006/main">
  <p:tag name="KSO_WM_BEAUTIFY_FLAG" val="#wm#"/>
  <p:tag name="KSO_WM_TEMPLATE_CATEGORY" val="custom"/>
  <p:tag name="KSO_WM_TEMPLATE_INDEX" val="20184567"/>
</p:tagLst>
</file>

<file path=ppt/tags/tag273.xml><?xml version="1.0" encoding="utf-8"?>
<p:tagLst xmlns:p="http://schemas.openxmlformats.org/presentationml/2006/main">
  <p:tag name="KSO_WM_BEAUTIFY_FLAG" val=""/>
</p:tagLst>
</file>

<file path=ppt/tags/tag274.xml><?xml version="1.0" encoding="utf-8"?>
<p:tagLst xmlns:p="http://schemas.openxmlformats.org/presentationml/2006/main">
  <p:tag name="KSO_WM_BEAUTIFY_FLAG" val=""/>
</p:tagLst>
</file>

<file path=ppt/tags/tag275.xml><?xml version="1.0" encoding="utf-8"?>
<p:tagLst xmlns:p="http://schemas.openxmlformats.org/presentationml/2006/main">
  <p:tag name="KSO_WM_BEAUTIFY_FLAG" val=""/>
</p:tagLst>
</file>

<file path=ppt/tags/tag276.xml><?xml version="1.0" encoding="utf-8"?>
<p:tagLst xmlns:p="http://schemas.openxmlformats.org/presentationml/2006/main">
  <p:tag name="KSO_WM_BEAUTIFY_FLAG" val=""/>
</p:tagLst>
</file>

<file path=ppt/tags/tag277.xml><?xml version="1.0" encoding="utf-8"?>
<p:tagLst xmlns:p="http://schemas.openxmlformats.org/presentationml/2006/main">
  <p:tag name="KSO_WM_BEAUTIFY_FLAG" val=""/>
</p:tagLst>
</file>

<file path=ppt/tags/tag278.xml><?xml version="1.0" encoding="utf-8"?>
<p:tagLst xmlns:p="http://schemas.openxmlformats.org/presentationml/2006/main">
  <p:tag name="KSO_WM_BEAUTIFY_FLAG" val=""/>
</p:tagLst>
</file>

<file path=ppt/tags/tag279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BEAUTIFY_FLAG" val=""/>
</p:tagLst>
</file>

<file path=ppt/tags/tag281.xml><?xml version="1.0" encoding="utf-8"?>
<p:tagLst xmlns:p="http://schemas.openxmlformats.org/presentationml/2006/main">
  <p:tag name="KSO_WM_BEAUTIFY_FLAG" val=""/>
</p:tagLst>
</file>

<file path=ppt/tags/tag282.xml><?xml version="1.0" encoding="utf-8"?>
<p:tagLst xmlns:p="http://schemas.openxmlformats.org/presentationml/2006/main">
  <p:tag name="KSO_WM_BEAUTIFY_FLAG" val=""/>
</p:tagLst>
</file>

<file path=ppt/tags/tag283.xml><?xml version="1.0" encoding="utf-8"?>
<p:tagLst xmlns:p="http://schemas.openxmlformats.org/presentationml/2006/main">
  <p:tag name="KSO_WM_BEAUTIFY_FLAG" val=""/>
</p:tagLst>
</file>

<file path=ppt/tags/tag284.xml><?xml version="1.0" encoding="utf-8"?>
<p:tagLst xmlns:p="http://schemas.openxmlformats.org/presentationml/2006/main">
  <p:tag name="KSO_WM_BEAUTIFY_FLAG" val=""/>
</p:tagLst>
</file>

<file path=ppt/tags/tag285.xml><?xml version="1.0" encoding="utf-8"?>
<p:tagLst xmlns:p="http://schemas.openxmlformats.org/presentationml/2006/main">
  <p:tag name="KSO_WM_BEAUTIFY_FLAG" val=""/>
</p:tagLst>
</file>

<file path=ppt/tags/tag286.xml><?xml version="1.0" encoding="utf-8"?>
<p:tagLst xmlns:p="http://schemas.openxmlformats.org/presentationml/2006/main">
  <p:tag name="KSO_WM_BEAUTIFY_FLAG" val=""/>
</p:tagLst>
</file>

<file path=ppt/tags/tag287.xml><?xml version="1.0" encoding="utf-8"?>
<p:tagLst xmlns:p="http://schemas.openxmlformats.org/presentationml/2006/main">
  <p:tag name="KSO_WM_BEAUTIFY_FLAG" val=""/>
</p:tagLst>
</file>

<file path=ppt/tags/tag288.xml><?xml version="1.0" encoding="utf-8"?>
<p:tagLst xmlns:p="http://schemas.openxmlformats.org/presentationml/2006/main">
  <p:tag name="KSO_WM_BEAUTIFY_FLAG" val=""/>
</p:tagLst>
</file>

<file path=ppt/tags/tag289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BEAUTIFY_FLAG" val=""/>
</p:tagLst>
</file>

<file path=ppt/tags/tag291.xml><?xml version="1.0" encoding="utf-8"?>
<p:tagLst xmlns:p="http://schemas.openxmlformats.org/presentationml/2006/main">
  <p:tag name="KSO_WM_BEAUTIFY_FLAG" val=""/>
</p:tagLst>
</file>

<file path=ppt/tags/tag292.xml><?xml version="1.0" encoding="utf-8"?>
<p:tagLst xmlns:p="http://schemas.openxmlformats.org/presentationml/2006/main">
  <p:tag name="KSO_WM_BEAUTIFY_FLAG" val=""/>
</p:tagLst>
</file>

<file path=ppt/tags/tag293.xml><?xml version="1.0" encoding="utf-8"?>
<p:tagLst xmlns:p="http://schemas.openxmlformats.org/presentationml/2006/main">
  <p:tag name="KSO_WM_BEAUTIFY_FLAG" val=""/>
</p:tagLst>
</file>

<file path=ppt/tags/tag294.xml><?xml version="1.0" encoding="utf-8"?>
<p:tagLst xmlns:p="http://schemas.openxmlformats.org/presentationml/2006/main">
  <p:tag name="KSO_WM_BEAUTIFY_FLAG" val=""/>
</p:tagLst>
</file>

<file path=ppt/tags/tag295.xml><?xml version="1.0" encoding="utf-8"?>
<p:tagLst xmlns:p="http://schemas.openxmlformats.org/presentationml/2006/main">
  <p:tag name="KSO_WM_BEAUTIFY_FLAG" val=""/>
</p:tagLst>
</file>

<file path=ppt/tags/tag296.xml><?xml version="1.0" encoding="utf-8"?>
<p:tagLst xmlns:p="http://schemas.openxmlformats.org/presentationml/2006/main">
  <p:tag name="KSO_WM_BEAUTIFY_FLAG" val=""/>
</p:tagLst>
</file>

<file path=ppt/tags/tag297.xml><?xml version="1.0" encoding="utf-8"?>
<p:tagLst xmlns:p="http://schemas.openxmlformats.org/presentationml/2006/main">
  <p:tag name="KSO_WM_BEAUTIFY_FLAG" val=""/>
</p:tagLst>
</file>

<file path=ppt/tags/tag298.xml><?xml version="1.0" encoding="utf-8"?>
<p:tagLst xmlns:p="http://schemas.openxmlformats.org/presentationml/2006/main">
  <p:tag name="KSO_WM_BEAUTIFY_FLAG" val=""/>
</p:tagLst>
</file>

<file path=ppt/tags/tag29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BEAUTIFY_FLAG" val=""/>
</p:tagLst>
</file>

<file path=ppt/tags/tag301.xml><?xml version="1.0" encoding="utf-8"?>
<p:tagLst xmlns:p="http://schemas.openxmlformats.org/presentationml/2006/main">
  <p:tag name="KSO_WM_BEAUTIFY_FLAG" val=""/>
</p:tagLst>
</file>

<file path=ppt/tags/tag302.xml><?xml version="1.0" encoding="utf-8"?>
<p:tagLst xmlns:p="http://schemas.openxmlformats.org/presentationml/2006/main">
  <p:tag name="KSO_WM_BEAUTIFY_FLAG" val=""/>
</p:tagLst>
</file>

<file path=ppt/tags/tag30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67"/>
</p:tagLst>
</file>

<file path=ppt/tags/tag304.xml><?xml version="1.0" encoding="utf-8"?>
<p:tagLst xmlns:p="http://schemas.openxmlformats.org/presentationml/2006/main">
  <p:tag name="KSO_WM_BEAUTIFY_FLAG" val=""/>
</p:tagLst>
</file>

<file path=ppt/tags/tag305.xml><?xml version="1.0" encoding="utf-8"?>
<p:tagLst xmlns:p="http://schemas.openxmlformats.org/presentationml/2006/main">
  <p:tag name="KSO_WM_BEAUTIFY_FLAG" val=""/>
</p:tagLst>
</file>

<file path=ppt/tags/tag306.xml><?xml version="1.0" encoding="utf-8"?>
<p:tagLst xmlns:p="http://schemas.openxmlformats.org/presentationml/2006/main">
  <p:tag name="KSO_WM_BEAUTIFY_FLAG" val="#wm#"/>
  <p:tag name="KSO_WM_TEMPLATE_CATEGORY" val="custom"/>
  <p:tag name="KSO_WM_TEMPLATE_INDEX" val="20184567"/>
</p:tagLst>
</file>

<file path=ppt/tags/tag307.xml><?xml version="1.0" encoding="utf-8"?>
<p:tagLst xmlns:p="http://schemas.openxmlformats.org/presentationml/2006/main">
  <p:tag name="KSO_WM_BEAUTIFY_FLAG" val=""/>
</p:tagLst>
</file>

<file path=ppt/tags/tag308.xml><?xml version="1.0" encoding="utf-8"?>
<p:tagLst xmlns:p="http://schemas.openxmlformats.org/presentationml/2006/main">
  <p:tag name="KSO_WM_BEAUTIFY_FLAG" val=""/>
</p:tagLst>
</file>

<file path=ppt/tags/tag30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67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BEAUTIFY_FLAG" val=""/>
</p:tagLst>
</file>

<file path=ppt/tags/tag311.xml><?xml version="1.0" encoding="utf-8"?>
<p:tagLst xmlns:p="http://schemas.openxmlformats.org/presentationml/2006/main">
  <p:tag name="KSO_WM_BEAUTIFY_FLAG" val=""/>
</p:tagLst>
</file>

<file path=ppt/tags/tag312.xml><?xml version="1.0" encoding="utf-8"?>
<p:tagLst xmlns:p="http://schemas.openxmlformats.org/presentationml/2006/main">
  <p:tag name="KSO_WM_BEAUTIFY_FLAG" val="#wm#"/>
  <p:tag name="KSO_WM_TEMPLATE_CATEGORY" val="custom"/>
  <p:tag name="KSO_WM_TEMPLATE_INDEX" val="20184567"/>
</p:tagLst>
</file>

<file path=ppt/tags/tag31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67"/>
</p:tagLst>
</file>

<file path=ppt/tags/tag314.xml><?xml version="1.0" encoding="utf-8"?>
<p:tagLst xmlns:p="http://schemas.openxmlformats.org/presentationml/2006/main">
  <p:tag name="KSO_WM_BEAUTIFY_FLAG" val="#wm#"/>
  <p:tag name="KSO_WM_TEMPLATE_CATEGORY" val="custom"/>
  <p:tag name="KSO_WM_TEMPLATE_INDEX" val="20184567"/>
</p:tagLst>
</file>

<file path=ppt/tags/tag315.xml><?xml version="1.0" encoding="utf-8"?>
<p:tagLst xmlns:p="http://schemas.openxmlformats.org/presentationml/2006/main">
  <p:tag name="commondata" val="eyJoZGlkIjoiZjFmZWIzNDg2MmIzZjExOTIzMmViNTBmYTMwYTk0ZWYifQ=="/>
  <p:tag name="resource_record_key" val="{&quot;13&quot;:[4364924],&quot;65&quot;:[20184567],&quot;71&quot;:[76235679511]}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1*i*2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1*i*3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</p:tagLst>
</file>

<file path=ppt/tags/tag7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8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9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3041"/>
      </a:dk2>
      <a:lt2>
        <a:srgbClr val="F4F7FA"/>
      </a:lt2>
      <a:accent1>
        <a:srgbClr val="2F6499"/>
      </a:accent1>
      <a:accent2>
        <a:srgbClr val="6490A4"/>
      </a:accent2>
      <a:accent3>
        <a:srgbClr val="6C9995"/>
      </a:accent3>
      <a:accent4>
        <a:srgbClr val="5A886C"/>
      </a:accent4>
      <a:accent5>
        <a:srgbClr val="7AA972"/>
      </a:accent5>
      <a:accent6>
        <a:srgbClr val="71A14D"/>
      </a:accent6>
      <a:hlink>
        <a:srgbClr val="658BD5"/>
      </a:hlink>
      <a:folHlink>
        <a:srgbClr val="A16AA5"/>
      </a:folHlink>
    </a:clrScheme>
    <a:fontScheme name="自定义 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5815</Words>
  <Application>WPS 演示</Application>
  <PresentationFormat>宽屏</PresentationFormat>
  <Paragraphs>429</Paragraphs>
  <Slides>26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Cambria Math</vt:lpstr>
      <vt:lpstr>MS Mincho</vt:lpstr>
      <vt:lpstr>Segoe Print</vt:lpstr>
      <vt:lpstr>Office 主题</vt:lpstr>
      <vt:lpstr>Consistency verification of  DAMPE NUD data</vt:lpstr>
      <vt:lpstr>Motivation</vt:lpstr>
      <vt:lpstr>Movitation</vt:lpstr>
      <vt:lpstr>PowerPoint 演示文稿</vt:lpstr>
      <vt:lpstr>PowerPoint 演示文稿</vt:lpstr>
      <vt:lpstr>Calibration:The saturation effect</vt:lpstr>
      <vt:lpstr>Calibration:The saturation effect</vt:lpstr>
      <vt:lpstr>The Uniformity check: Proton selection</vt:lpstr>
      <vt:lpstr>The Uniformity check</vt:lpstr>
      <vt:lpstr>PowerPoint 演示文稿</vt:lpstr>
      <vt:lpstr> Verification of NUD response - γ rays</vt:lpstr>
      <vt:lpstr> Verification of NUD response - γ rays</vt:lpstr>
      <vt:lpstr>γ-rays selection algorithm</vt:lpstr>
      <vt:lpstr>The Charge selections：PSD and STK</vt:lpstr>
      <vt:lpstr>Increase in selections acceptance </vt:lpstr>
      <vt:lpstr>The γ-ray count rates</vt:lpstr>
      <vt:lpstr>MC efficiency results and comparison</vt:lpstr>
      <vt:lpstr>MC efficiency results and comparison</vt:lpstr>
      <vt:lpstr>PowerPoint 演示文稿</vt:lpstr>
      <vt:lpstr>ML BGO trk</vt:lpstr>
      <vt:lpstr>BGO track reconstruction model</vt:lpstr>
      <vt:lpstr>Training Results</vt:lpstr>
      <vt:lpstr>BGO ML results</vt:lpstr>
      <vt:lpstr>BGO ML results</vt:lpstr>
      <vt:lpstr>Summary</vt:lpstr>
      <vt:lpstr>MC efficiency results and comparison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for</cp:lastModifiedBy>
  <cp:revision>173</cp:revision>
  <dcterms:created xsi:type="dcterms:W3CDTF">2019-06-19T02:08:00Z</dcterms:created>
  <dcterms:modified xsi:type="dcterms:W3CDTF">2026-02-09T02:53:37Z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1AACF12BB2CF4E2ABBFE666DB48EED86_13</vt:lpwstr>
  </property>
</Properties>
</file>