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6"/>
  </p:notesMasterIdLst>
  <p:handoutMasterIdLst>
    <p:handoutMasterId r:id="rId27"/>
  </p:handoutMasterIdLst>
  <p:sldIdLst>
    <p:sldId id="1490" r:id="rId2"/>
    <p:sldId id="1608" r:id="rId3"/>
    <p:sldId id="1388" r:id="rId4"/>
    <p:sldId id="1389" r:id="rId5"/>
    <p:sldId id="1682" r:id="rId6"/>
    <p:sldId id="1723" r:id="rId7"/>
    <p:sldId id="1666" r:id="rId8"/>
    <p:sldId id="1479" r:id="rId9"/>
    <p:sldId id="1736" r:id="rId10"/>
    <p:sldId id="1733" r:id="rId11"/>
    <p:sldId id="1734" r:id="rId12"/>
    <p:sldId id="1738" r:id="rId13"/>
    <p:sldId id="1740" r:id="rId14"/>
    <p:sldId id="1718" r:id="rId15"/>
    <p:sldId id="1729" r:id="rId16"/>
    <p:sldId id="1742" r:id="rId17"/>
    <p:sldId id="1743" r:id="rId18"/>
    <p:sldId id="1741" r:id="rId19"/>
    <p:sldId id="1615" r:id="rId20"/>
    <p:sldId id="1500" r:id="rId21"/>
    <p:sldId id="1619" r:id="rId22"/>
    <p:sldId id="1623" r:id="rId23"/>
    <p:sldId id="1640" r:id="rId24"/>
    <p:sldId id="1637" r:id="rId25"/>
  </p:sldIdLst>
  <p:sldSz cx="9144000" cy="6858000" type="screen4x3"/>
  <p:notesSz cx="6792913" cy="992505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wang" initials="lw" lastIdx="1" clrIdx="0">
    <p:extLst>
      <p:ext uri="{19B8F6BF-5375-455C-9EA6-DF929625EA0E}">
        <p15:presenceInfo xmlns:p15="http://schemas.microsoft.com/office/powerpoint/2012/main" userId="7dbf4ba8da585acb" providerId="Windows Live"/>
      </p:ext>
    </p:extLst>
  </p:cmAuthor>
  <p:cmAuthor id="2" name="yechangqing" initials="y" lastIdx="10" clrIdx="1">
    <p:extLst>
      <p:ext uri="{19B8F6BF-5375-455C-9EA6-DF929625EA0E}">
        <p15:presenceInfo xmlns:p15="http://schemas.microsoft.com/office/powerpoint/2012/main" userId="yechangq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54" autoAdjust="0"/>
    <p:restoredTop sz="96314" autoAdjust="0"/>
  </p:normalViewPr>
  <p:slideViewPr>
    <p:cSldViewPr>
      <p:cViewPr varScale="1">
        <p:scale>
          <a:sx n="113" d="100"/>
          <a:sy n="113" d="100"/>
        </p:scale>
        <p:origin x="164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1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09B3C11-F805-4C3D-B9B8-752E9494D35F}"/>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FD5A85D1-4FA1-4E48-AC75-56CE810179CF}"/>
              </a:ext>
            </a:extLst>
          </p:cNvPr>
          <p:cNvSpPr>
            <a:spLocks noGrp="1"/>
          </p:cNvSpPr>
          <p:nvPr>
            <p:ph type="dt" sz="quarter" idx="1"/>
          </p:nvPr>
        </p:nvSpPr>
        <p:spPr>
          <a:xfrm>
            <a:off x="3847745" y="0"/>
            <a:ext cx="2943596" cy="497976"/>
          </a:xfrm>
          <a:prstGeom prst="rect">
            <a:avLst/>
          </a:prstGeom>
        </p:spPr>
        <p:txBody>
          <a:bodyPr vert="horz" lIns="91440" tIns="45720" rIns="91440" bIns="45720" rtlCol="0"/>
          <a:lstStyle>
            <a:lvl1pPr algn="r">
              <a:defRPr sz="1200"/>
            </a:lvl1pPr>
          </a:lstStyle>
          <a:p>
            <a:fld id="{D032DBAE-07B3-4811-AC70-5CD08B07C79A}" type="datetimeFigureOut">
              <a:rPr lang="zh-CN" altLang="en-US" smtClean="0"/>
              <a:t>2026/2/3</a:t>
            </a:fld>
            <a:endParaRPr lang="zh-CN" altLang="en-US"/>
          </a:p>
        </p:txBody>
      </p:sp>
      <p:sp>
        <p:nvSpPr>
          <p:cNvPr id="4" name="页脚占位符 3">
            <a:extLst>
              <a:ext uri="{FF2B5EF4-FFF2-40B4-BE49-F238E27FC236}">
                <a16:creationId xmlns:a16="http://schemas.microsoft.com/office/drawing/2014/main" id="{6B965668-4C6A-4879-8D96-399A01EADBC2}"/>
              </a:ext>
            </a:extLst>
          </p:cNvPr>
          <p:cNvSpPr>
            <a:spLocks noGrp="1"/>
          </p:cNvSpPr>
          <p:nvPr>
            <p:ph type="ftr" sz="quarter" idx="2"/>
          </p:nvPr>
        </p:nvSpPr>
        <p:spPr>
          <a:xfrm>
            <a:off x="0" y="9427076"/>
            <a:ext cx="2943596" cy="4979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B486C0A-2161-431B-8BC4-0048994DB6D6}"/>
              </a:ext>
            </a:extLst>
          </p:cNvPr>
          <p:cNvSpPr>
            <a:spLocks noGrp="1"/>
          </p:cNvSpPr>
          <p:nvPr>
            <p:ph type="sldNum" sz="quarter" idx="3"/>
          </p:nvPr>
        </p:nvSpPr>
        <p:spPr>
          <a:xfrm>
            <a:off x="3847745" y="9427076"/>
            <a:ext cx="2943596" cy="497975"/>
          </a:xfrm>
          <a:prstGeom prst="rect">
            <a:avLst/>
          </a:prstGeom>
        </p:spPr>
        <p:txBody>
          <a:bodyPr vert="horz" lIns="91440" tIns="45720" rIns="91440" bIns="45720" rtlCol="0" anchor="b"/>
          <a:lstStyle>
            <a:lvl1pPr algn="r">
              <a:defRPr sz="1200"/>
            </a:lvl1pPr>
          </a:lstStyle>
          <a:p>
            <a:fld id="{56CCF8C8-E817-4D99-A4D5-E1B58232D367}" type="slidenum">
              <a:rPr lang="zh-CN" altLang="en-US" smtClean="0"/>
              <a:t>‹#›</a:t>
            </a:fld>
            <a:endParaRPr lang="zh-CN" altLang="en-US"/>
          </a:p>
        </p:txBody>
      </p:sp>
    </p:spTree>
    <p:extLst>
      <p:ext uri="{BB962C8B-B14F-4D97-AF65-F5344CB8AC3E}">
        <p14:creationId xmlns:p14="http://schemas.microsoft.com/office/powerpoint/2010/main" val="9304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B81A020-D781-4672-BA54-ABD7001C275C}"/>
              </a:ext>
            </a:extLst>
          </p:cNvPr>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a:extLst>
              <a:ext uri="{FF2B5EF4-FFF2-40B4-BE49-F238E27FC236}">
                <a16:creationId xmlns:a16="http://schemas.microsoft.com/office/drawing/2014/main" id="{B23EE2D2-A42B-4EA8-A6E2-21B8CFFEE99D}"/>
              </a:ext>
            </a:extLst>
          </p:cNvPr>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pPr>
              <a:defRPr/>
            </a:pPr>
            <a:fld id="{E00688EF-04A8-4DA9-97EE-1D7B6287A4F1}" type="datetimeFigureOut">
              <a:rPr lang="zh-CN" altLang="en-US"/>
              <a:pPr>
                <a:defRPr/>
              </a:pPr>
              <a:t>2026/2/3</a:t>
            </a:fld>
            <a:endParaRPr lang="zh-CN" altLang="en-US"/>
          </a:p>
        </p:txBody>
      </p:sp>
      <p:sp>
        <p:nvSpPr>
          <p:cNvPr id="4" name="幻灯片图像占位符 3">
            <a:extLst>
              <a:ext uri="{FF2B5EF4-FFF2-40B4-BE49-F238E27FC236}">
                <a16:creationId xmlns:a16="http://schemas.microsoft.com/office/drawing/2014/main" id="{7E3F9AEB-5FCC-40FB-B809-DBA64CD28BB2}"/>
              </a:ext>
            </a:extLst>
          </p:cNvPr>
          <p:cNvSpPr>
            <a:spLocks noGrp="1" noRot="1" noChangeAspect="1"/>
          </p:cNvSpPr>
          <p:nvPr>
            <p:ph type="sldImg" idx="2"/>
          </p:nvPr>
        </p:nvSpPr>
        <p:spPr>
          <a:xfrm>
            <a:off x="1163638" y="1239838"/>
            <a:ext cx="4465637" cy="335121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16:creationId xmlns:a16="http://schemas.microsoft.com/office/drawing/2014/main" id="{CD219B32-0C7D-43E5-A1A6-6402D8322737}"/>
              </a:ext>
            </a:extLst>
          </p:cNvPr>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a:extLst>
              <a:ext uri="{FF2B5EF4-FFF2-40B4-BE49-F238E27FC236}">
                <a16:creationId xmlns:a16="http://schemas.microsoft.com/office/drawing/2014/main" id="{51BA2490-8EBA-4D74-8B34-F46176D0EE11}"/>
              </a:ext>
            </a:extLst>
          </p:cNvPr>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a:extLst>
              <a:ext uri="{FF2B5EF4-FFF2-40B4-BE49-F238E27FC236}">
                <a16:creationId xmlns:a16="http://schemas.microsoft.com/office/drawing/2014/main" id="{7ACB40F5-D785-4BC8-9F88-EE2EB0C3A993}"/>
              </a:ext>
            </a:extLst>
          </p:cNvPr>
          <p:cNvSpPr>
            <a:spLocks noGrp="1"/>
          </p:cNvSpPr>
          <p:nvPr>
            <p:ph type="sldNum" sz="quarter" idx="5"/>
          </p:nvPr>
        </p:nvSpPr>
        <p:spPr>
          <a:xfrm>
            <a:off x="3847745" y="9427076"/>
            <a:ext cx="2943596" cy="4979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4AB2B21-51AE-4EEE-A1A4-F8380AC81888}"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a:t>
            </a:fld>
            <a:endParaRPr lang="zh-CN" altLang="en-US"/>
          </a:p>
        </p:txBody>
      </p:sp>
    </p:spTree>
    <p:extLst>
      <p:ext uri="{BB962C8B-B14F-4D97-AF65-F5344CB8AC3E}">
        <p14:creationId xmlns:p14="http://schemas.microsoft.com/office/powerpoint/2010/main" val="4071679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3</a:t>
            </a:fld>
            <a:endParaRPr lang="zh-CN" altLang="en-US"/>
          </a:p>
        </p:txBody>
      </p:sp>
    </p:spTree>
    <p:extLst>
      <p:ext uri="{BB962C8B-B14F-4D97-AF65-F5344CB8AC3E}">
        <p14:creationId xmlns:p14="http://schemas.microsoft.com/office/powerpoint/2010/main" val="245851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4</a:t>
            </a:fld>
            <a:endParaRPr lang="zh-CN" altLang="en-US"/>
          </a:p>
        </p:txBody>
      </p:sp>
    </p:spTree>
    <p:extLst>
      <p:ext uri="{BB962C8B-B14F-4D97-AF65-F5344CB8AC3E}">
        <p14:creationId xmlns:p14="http://schemas.microsoft.com/office/powerpoint/2010/main" val="4069365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7</a:t>
            </a:fld>
            <a:endParaRPr lang="zh-CN" altLang="en-US"/>
          </a:p>
        </p:txBody>
      </p:sp>
    </p:spTree>
    <p:extLst>
      <p:ext uri="{BB962C8B-B14F-4D97-AF65-F5344CB8AC3E}">
        <p14:creationId xmlns:p14="http://schemas.microsoft.com/office/powerpoint/2010/main" val="249396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19</a:t>
            </a:fld>
            <a:endParaRPr lang="zh-CN" altLang="en-US"/>
          </a:p>
        </p:txBody>
      </p:sp>
    </p:spTree>
    <p:extLst>
      <p:ext uri="{BB962C8B-B14F-4D97-AF65-F5344CB8AC3E}">
        <p14:creationId xmlns:p14="http://schemas.microsoft.com/office/powerpoint/2010/main" val="769025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4AB2B21-51AE-4EEE-A1A4-F8380AC81888}" type="slidenum">
              <a:rPr lang="zh-CN" altLang="en-US" smtClean="0"/>
              <a:pPr>
                <a:defRPr/>
              </a:pPr>
              <a:t>20</a:t>
            </a:fld>
            <a:endParaRPr lang="zh-CN" altLang="en-US"/>
          </a:p>
        </p:txBody>
      </p:sp>
    </p:spTree>
    <p:extLst>
      <p:ext uri="{BB962C8B-B14F-4D97-AF65-F5344CB8AC3E}">
        <p14:creationId xmlns:p14="http://schemas.microsoft.com/office/powerpoint/2010/main" val="3684326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81F87-3656-48AB-9014-9E3519E1D676}"/>
              </a:ext>
            </a:extLst>
          </p:cNvPr>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a:extLst>
              <a:ext uri="{FF2B5EF4-FFF2-40B4-BE49-F238E27FC236}">
                <a16:creationId xmlns:a16="http://schemas.microsoft.com/office/drawing/2014/main" id="{AA6449F1-A1A1-4340-BEE6-378C3C43D22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82EA2E3-E792-44B1-9C12-EAC8D7DA6C2A}"/>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736F20ED-ACC7-476D-87B9-07469AA7BEC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64BED3E8-BAFC-4B0E-8E44-3CCC9E3021D5}"/>
              </a:ext>
            </a:extLst>
          </p:cNvPr>
          <p:cNvSpPr>
            <a:spLocks noGrp="1"/>
          </p:cNvSpPr>
          <p:nvPr>
            <p:ph type="sldNum" sz="quarter" idx="12"/>
          </p:nvPr>
        </p:nvSpPr>
        <p:spPr/>
        <p:txBody>
          <a:bodyPr/>
          <a:lstStyle/>
          <a:p>
            <a:pPr>
              <a:defRPr/>
            </a:pPr>
            <a:fld id="{330181D9-487F-424F-A4D5-93BA9AD789F5}" type="slidenum">
              <a:rPr lang="en-US" altLang="zh-CN" smtClean="0"/>
              <a:pPr>
                <a:defRPr/>
              </a:pPr>
              <a:t>‹#›</a:t>
            </a:fld>
            <a:endParaRPr lang="en-US" altLang="zh-CN" dirty="0"/>
          </a:p>
        </p:txBody>
      </p:sp>
    </p:spTree>
    <p:extLst>
      <p:ext uri="{BB962C8B-B14F-4D97-AF65-F5344CB8AC3E}">
        <p14:creationId xmlns:p14="http://schemas.microsoft.com/office/powerpoint/2010/main" val="4253687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644D-5E54-4C9B-96BA-935A40795A48}"/>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a:extLst>
              <a:ext uri="{FF2B5EF4-FFF2-40B4-BE49-F238E27FC236}">
                <a16:creationId xmlns:a16="http://schemas.microsoft.com/office/drawing/2014/main" id="{477F78AA-C8A4-45EE-ABDD-144A88C43A1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a:extLst>
              <a:ext uri="{FF2B5EF4-FFF2-40B4-BE49-F238E27FC236}">
                <a16:creationId xmlns:a16="http://schemas.microsoft.com/office/drawing/2014/main" id="{D99AF2BC-DBFB-4196-AED8-34F081F9227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584E868-4C12-43B9-A254-4F633C906B26}"/>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511F3D4A-353D-423F-94DC-FF532D205D4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0D355C76-69FD-4F91-A4DE-D0A213274DEB}"/>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8339696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9330DF-AB01-439C-BDCD-184FA5F00E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DAB032-124F-4899-9A09-4928847F1F6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4A951B5-882E-4BCC-9563-00616EB6B3C2}"/>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020A1958-5038-438C-A828-55CE92E476FE}"/>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B77E22A-1AF0-4A43-A267-0738B84494CF}"/>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9704438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8F6BC8D-FA25-406E-87A6-512A92214C46}"/>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D6D06E9-D819-4469-83B9-EF767FDEA2DE}"/>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9BE229-70F9-46C9-9C23-D13F3E0C001B}"/>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B702BC56-B600-4640-A2CD-1C14EE0863D4}"/>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146CC9A1-C95D-4A78-8512-708949A02791}"/>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467333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498AAD-E6DB-4F0D-BE69-17D3644391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651F035-FB6A-4B26-B3EC-702505AE12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014A0C8-A198-416B-BB49-C7F1DE13AFFF}"/>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314E4F9A-19C7-470E-9B2C-3DEEB285B363}"/>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D77C12D0-E88E-434A-994C-0E93E3C768C3}"/>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10853469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E2EEC6-667E-4C9C-81DE-4F8355F7305A}"/>
              </a:ext>
            </a:extLst>
          </p:cNvPr>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a:extLst>
              <a:ext uri="{FF2B5EF4-FFF2-40B4-BE49-F238E27FC236}">
                <a16:creationId xmlns:a16="http://schemas.microsoft.com/office/drawing/2014/main" id="{EDE96B14-FB7A-4106-9F19-E36C0D749C0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CD1A0CE-E429-446A-9806-2E2DC1338AAE}"/>
              </a:ext>
            </a:extLst>
          </p:cNvPr>
          <p:cNvSpPr>
            <a:spLocks noGrp="1"/>
          </p:cNvSpPr>
          <p:nvPr>
            <p:ph type="dt" sz="half" idx="10"/>
          </p:nvPr>
        </p:nvSpPr>
        <p:spPr/>
        <p:txBody>
          <a:bodyPr/>
          <a:lstStyle/>
          <a:p>
            <a:pPr>
              <a:defRPr/>
            </a:pPr>
            <a:endParaRPr lang="en-US" altLang="zh-CN" dirty="0"/>
          </a:p>
        </p:txBody>
      </p:sp>
      <p:sp>
        <p:nvSpPr>
          <p:cNvPr id="5" name="页脚占位符 4">
            <a:extLst>
              <a:ext uri="{FF2B5EF4-FFF2-40B4-BE49-F238E27FC236}">
                <a16:creationId xmlns:a16="http://schemas.microsoft.com/office/drawing/2014/main" id="{FA139376-B66C-4CDF-98C5-855A96911EB6}"/>
              </a:ext>
            </a:extLst>
          </p:cNvPr>
          <p:cNvSpPr>
            <a:spLocks noGrp="1"/>
          </p:cNvSpPr>
          <p:nvPr>
            <p:ph type="ftr" sz="quarter" idx="11"/>
          </p:nvPr>
        </p:nvSpPr>
        <p:spPr/>
        <p:txBody>
          <a:bodyPr/>
          <a:lstStyle/>
          <a:p>
            <a:pPr>
              <a:defRPr/>
            </a:pPr>
            <a:endParaRPr lang="en-US" altLang="zh-CN" dirty="0"/>
          </a:p>
        </p:txBody>
      </p:sp>
      <p:sp>
        <p:nvSpPr>
          <p:cNvPr id="6" name="灯片编号占位符 5">
            <a:extLst>
              <a:ext uri="{FF2B5EF4-FFF2-40B4-BE49-F238E27FC236}">
                <a16:creationId xmlns:a16="http://schemas.microsoft.com/office/drawing/2014/main" id="{AA498D8F-E820-472C-899F-EA257400ECE2}"/>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81551962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B279F0-3E23-410E-9F14-D877396F338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09CFE51-C81B-458F-912E-E086467D37E7}"/>
              </a:ext>
            </a:extLst>
          </p:cNvPr>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2B77B75-1744-4F06-8518-9F0D997099CB}"/>
              </a:ext>
            </a:extLst>
          </p:cNvPr>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02D0D2-1210-45E6-BC22-C26E687FDA30}"/>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488EE33D-4664-4C31-8E80-215F011EA0F5}"/>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69F2BC3D-4F5D-43D3-9F17-143784DFBC28}"/>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2870819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7AE3B-5A9B-47F4-9A17-6917B0C9E6BD}"/>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D9D50F-E60D-4375-AB5B-D11B905749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a:extLst>
              <a:ext uri="{FF2B5EF4-FFF2-40B4-BE49-F238E27FC236}">
                <a16:creationId xmlns:a16="http://schemas.microsoft.com/office/drawing/2014/main" id="{B70BB658-8866-4022-B721-E59414D431B3}"/>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0C4F2AA-CCF8-4D0C-9C95-8BC48033B07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a:extLst>
              <a:ext uri="{FF2B5EF4-FFF2-40B4-BE49-F238E27FC236}">
                <a16:creationId xmlns:a16="http://schemas.microsoft.com/office/drawing/2014/main" id="{8EB9082D-6F7D-4BFE-9E75-266537FC7996}"/>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4AEAFA-B66D-4B8D-B253-140662E04588}"/>
              </a:ext>
            </a:extLst>
          </p:cNvPr>
          <p:cNvSpPr>
            <a:spLocks noGrp="1"/>
          </p:cNvSpPr>
          <p:nvPr>
            <p:ph type="dt" sz="half" idx="10"/>
          </p:nvPr>
        </p:nvSpPr>
        <p:spPr/>
        <p:txBody>
          <a:bodyPr/>
          <a:lstStyle/>
          <a:p>
            <a:pPr>
              <a:defRPr/>
            </a:pPr>
            <a:endParaRPr lang="en-US" altLang="zh-CN" dirty="0"/>
          </a:p>
        </p:txBody>
      </p:sp>
      <p:sp>
        <p:nvSpPr>
          <p:cNvPr id="8" name="页脚占位符 7">
            <a:extLst>
              <a:ext uri="{FF2B5EF4-FFF2-40B4-BE49-F238E27FC236}">
                <a16:creationId xmlns:a16="http://schemas.microsoft.com/office/drawing/2014/main" id="{4EDA7EA0-5FD0-4ABB-90D3-C3D3C50B2952}"/>
              </a:ext>
            </a:extLst>
          </p:cNvPr>
          <p:cNvSpPr>
            <a:spLocks noGrp="1"/>
          </p:cNvSpPr>
          <p:nvPr>
            <p:ph type="ftr" sz="quarter" idx="11"/>
          </p:nvPr>
        </p:nvSpPr>
        <p:spPr/>
        <p:txBody>
          <a:bodyPr/>
          <a:lstStyle/>
          <a:p>
            <a:pPr>
              <a:defRPr/>
            </a:pPr>
            <a:endParaRPr lang="en-US" altLang="zh-CN" dirty="0"/>
          </a:p>
        </p:txBody>
      </p:sp>
      <p:sp>
        <p:nvSpPr>
          <p:cNvPr id="9" name="灯片编号占位符 8">
            <a:extLst>
              <a:ext uri="{FF2B5EF4-FFF2-40B4-BE49-F238E27FC236}">
                <a16:creationId xmlns:a16="http://schemas.microsoft.com/office/drawing/2014/main" id="{A8C19922-4A26-480F-AC43-90948A7B6794}"/>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979643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EF6414-AC35-4DDA-936F-06CA2B8844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B54E9A6-10CA-469C-8973-0C3F2122B63B}"/>
              </a:ext>
            </a:extLst>
          </p:cNvPr>
          <p:cNvSpPr>
            <a:spLocks noGrp="1"/>
          </p:cNvSpPr>
          <p:nvPr>
            <p:ph type="dt" sz="half" idx="10"/>
          </p:nvPr>
        </p:nvSpPr>
        <p:spPr/>
        <p:txBody>
          <a:bodyPr/>
          <a:lstStyle/>
          <a:p>
            <a:pPr>
              <a:defRPr/>
            </a:pPr>
            <a:endParaRPr lang="en-US" altLang="zh-CN" dirty="0"/>
          </a:p>
        </p:txBody>
      </p:sp>
      <p:sp>
        <p:nvSpPr>
          <p:cNvPr id="4" name="页脚占位符 3">
            <a:extLst>
              <a:ext uri="{FF2B5EF4-FFF2-40B4-BE49-F238E27FC236}">
                <a16:creationId xmlns:a16="http://schemas.microsoft.com/office/drawing/2014/main" id="{5FB95FA7-EC69-4349-92AC-0FA6EEF654BF}"/>
              </a:ext>
            </a:extLst>
          </p:cNvPr>
          <p:cNvSpPr>
            <a:spLocks noGrp="1"/>
          </p:cNvSpPr>
          <p:nvPr>
            <p:ph type="ftr" sz="quarter" idx="11"/>
          </p:nvPr>
        </p:nvSpPr>
        <p:spPr/>
        <p:txBody>
          <a:bodyPr/>
          <a:lstStyle/>
          <a:p>
            <a:pPr>
              <a:defRPr/>
            </a:pPr>
            <a:endParaRPr lang="en-US" altLang="zh-CN" dirty="0"/>
          </a:p>
        </p:txBody>
      </p:sp>
      <p:sp>
        <p:nvSpPr>
          <p:cNvPr id="5" name="灯片编号占位符 4">
            <a:extLst>
              <a:ext uri="{FF2B5EF4-FFF2-40B4-BE49-F238E27FC236}">
                <a16:creationId xmlns:a16="http://schemas.microsoft.com/office/drawing/2014/main" id="{5187E545-7A27-40F0-9E9C-36B576DF050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92974377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68A9493-819D-4ED5-AB1D-C277B44B3CE5}"/>
              </a:ext>
            </a:extLst>
          </p:cNvPr>
          <p:cNvSpPr>
            <a:spLocks noGrp="1"/>
          </p:cNvSpPr>
          <p:nvPr>
            <p:ph type="dt" sz="half" idx="10"/>
          </p:nvPr>
        </p:nvSpPr>
        <p:spPr/>
        <p:txBody>
          <a:bodyPr/>
          <a:lstStyle/>
          <a:p>
            <a:pPr>
              <a:defRPr/>
            </a:pPr>
            <a:endParaRPr lang="en-US" altLang="zh-CN" dirty="0"/>
          </a:p>
        </p:txBody>
      </p:sp>
      <p:sp>
        <p:nvSpPr>
          <p:cNvPr id="3" name="页脚占位符 2">
            <a:extLst>
              <a:ext uri="{FF2B5EF4-FFF2-40B4-BE49-F238E27FC236}">
                <a16:creationId xmlns:a16="http://schemas.microsoft.com/office/drawing/2014/main" id="{F5FBD330-F806-4915-AD5A-505A78137078}"/>
              </a:ext>
            </a:extLst>
          </p:cNvPr>
          <p:cNvSpPr>
            <a:spLocks noGrp="1"/>
          </p:cNvSpPr>
          <p:nvPr>
            <p:ph type="ftr" sz="quarter" idx="11"/>
          </p:nvPr>
        </p:nvSpPr>
        <p:spPr/>
        <p:txBody>
          <a:bodyPr/>
          <a:lstStyle/>
          <a:p>
            <a:pPr>
              <a:defRPr/>
            </a:pPr>
            <a:endParaRPr lang="en-US" altLang="zh-CN" dirty="0"/>
          </a:p>
        </p:txBody>
      </p:sp>
      <p:sp>
        <p:nvSpPr>
          <p:cNvPr id="4" name="灯片编号占位符 3">
            <a:extLst>
              <a:ext uri="{FF2B5EF4-FFF2-40B4-BE49-F238E27FC236}">
                <a16:creationId xmlns:a16="http://schemas.microsoft.com/office/drawing/2014/main" id="{D9338402-4305-4C02-AF32-BF11EC312387}"/>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31338287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F7779-C9DC-4BDD-AD7F-A9C01D958E9D}"/>
              </a:ext>
            </a:extLst>
          </p:cNvPr>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a:extLst>
              <a:ext uri="{FF2B5EF4-FFF2-40B4-BE49-F238E27FC236}">
                <a16:creationId xmlns:a16="http://schemas.microsoft.com/office/drawing/2014/main" id="{E85D69EF-3C81-4AFB-A1C6-4712316A212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1147849-41C6-4007-81BE-769B87729D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a:extLst>
              <a:ext uri="{FF2B5EF4-FFF2-40B4-BE49-F238E27FC236}">
                <a16:creationId xmlns:a16="http://schemas.microsoft.com/office/drawing/2014/main" id="{D1966A9D-AB91-464F-A35D-7F5067D19C12}"/>
              </a:ext>
            </a:extLst>
          </p:cNvPr>
          <p:cNvSpPr>
            <a:spLocks noGrp="1"/>
          </p:cNvSpPr>
          <p:nvPr>
            <p:ph type="dt" sz="half" idx="10"/>
          </p:nvPr>
        </p:nvSpPr>
        <p:spPr/>
        <p:txBody>
          <a:bodyPr/>
          <a:lstStyle/>
          <a:p>
            <a:pPr>
              <a:defRPr/>
            </a:pPr>
            <a:endParaRPr lang="en-US" altLang="zh-CN" dirty="0"/>
          </a:p>
        </p:txBody>
      </p:sp>
      <p:sp>
        <p:nvSpPr>
          <p:cNvPr id="6" name="页脚占位符 5">
            <a:extLst>
              <a:ext uri="{FF2B5EF4-FFF2-40B4-BE49-F238E27FC236}">
                <a16:creationId xmlns:a16="http://schemas.microsoft.com/office/drawing/2014/main" id="{38A3C781-3611-4A05-8D33-9E05D51A9D0E}"/>
              </a:ext>
            </a:extLst>
          </p:cNvPr>
          <p:cNvSpPr>
            <a:spLocks noGrp="1"/>
          </p:cNvSpPr>
          <p:nvPr>
            <p:ph type="ftr" sz="quarter" idx="11"/>
          </p:nvPr>
        </p:nvSpPr>
        <p:spPr/>
        <p:txBody>
          <a:bodyPr/>
          <a:lstStyle/>
          <a:p>
            <a:pPr>
              <a:defRPr/>
            </a:pPr>
            <a:endParaRPr lang="en-US" altLang="zh-CN" dirty="0"/>
          </a:p>
        </p:txBody>
      </p:sp>
      <p:sp>
        <p:nvSpPr>
          <p:cNvPr id="7" name="灯片编号占位符 6">
            <a:extLst>
              <a:ext uri="{FF2B5EF4-FFF2-40B4-BE49-F238E27FC236}">
                <a16:creationId xmlns:a16="http://schemas.microsoft.com/office/drawing/2014/main" id="{D824AD0D-B246-43FB-9EFC-B3CF5F6D906C}"/>
              </a:ext>
            </a:extLst>
          </p:cNvPr>
          <p:cNvSpPr>
            <a:spLocks noGrp="1"/>
          </p:cNvSpPr>
          <p:nvPr>
            <p:ph type="sldNum" sz="quarter" idx="12"/>
          </p:nvPr>
        </p:nvSpPr>
        <p:spPr/>
        <p:txBody>
          <a:body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20358907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8" descr="PPT内页副本1">
            <a:extLst>
              <a:ext uri="{FF2B5EF4-FFF2-40B4-BE49-F238E27FC236}">
                <a16:creationId xmlns:a16="http://schemas.microsoft.com/office/drawing/2014/main" id="{427CADE0-5D59-48D7-B880-E1682443E7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9348FDCA-98FE-4D45-894D-8C9E1E705594}"/>
              </a:ext>
            </a:extLst>
          </p:cNvPr>
          <p:cNvSpPr>
            <a:spLocks noGrp="1" noChangeArrowheads="1"/>
          </p:cNvSpPr>
          <p:nvPr>
            <p:ph type="dt" sz="half" idx="10"/>
          </p:nvPr>
        </p:nvSpPr>
        <p:spPr>
          <a:ln/>
        </p:spPr>
        <p:txBody>
          <a:bodyPr/>
          <a:lstStyle>
            <a:lvl1pPr>
              <a:defRPr/>
            </a:lvl1pPr>
          </a:lstStyle>
          <a:p>
            <a:pPr>
              <a:defRPr/>
            </a:pPr>
            <a:endParaRPr lang="en-US" altLang="zh-CN" dirty="0"/>
          </a:p>
        </p:txBody>
      </p:sp>
      <p:sp>
        <p:nvSpPr>
          <p:cNvPr id="5" name="Rectangle 5">
            <a:extLst>
              <a:ext uri="{FF2B5EF4-FFF2-40B4-BE49-F238E27FC236}">
                <a16:creationId xmlns:a16="http://schemas.microsoft.com/office/drawing/2014/main" id="{8784D09B-03DB-42A7-A9A5-146C6CBACC92}"/>
              </a:ext>
            </a:extLst>
          </p:cNvPr>
          <p:cNvSpPr>
            <a:spLocks noGrp="1" noChangeArrowheads="1"/>
          </p:cNvSpPr>
          <p:nvPr>
            <p:ph type="ftr" sz="quarter" idx="11"/>
          </p:nvPr>
        </p:nvSpPr>
        <p:spPr>
          <a:ln/>
        </p:spPr>
        <p:txBody>
          <a:bodyPr/>
          <a:lstStyle>
            <a:lvl1pPr>
              <a:defRPr/>
            </a:lvl1pPr>
          </a:lstStyle>
          <a:p>
            <a:pPr>
              <a:defRPr/>
            </a:pPr>
            <a:endParaRPr lang="en-US" altLang="zh-CN" dirty="0"/>
          </a:p>
        </p:txBody>
      </p:sp>
      <p:sp>
        <p:nvSpPr>
          <p:cNvPr id="6" name="Rectangle 6">
            <a:extLst>
              <a:ext uri="{FF2B5EF4-FFF2-40B4-BE49-F238E27FC236}">
                <a16:creationId xmlns:a16="http://schemas.microsoft.com/office/drawing/2014/main" id="{53310071-454F-422B-9A85-A073DD2E36BA}"/>
              </a:ext>
            </a:extLst>
          </p:cNvPr>
          <p:cNvSpPr>
            <a:spLocks noGrp="1" noChangeArrowheads="1"/>
          </p:cNvSpPr>
          <p:nvPr>
            <p:ph type="sldNum" sz="quarter" idx="12"/>
          </p:nvPr>
        </p:nvSpPr>
        <p:spPr>
          <a:ln/>
        </p:spPr>
        <p:txBody>
          <a:bodyPr/>
          <a:lstStyle>
            <a:lvl1pPr>
              <a:defRPr/>
            </a:lvl1pPr>
          </a:lstStyle>
          <a:p>
            <a:pPr>
              <a:defRPr/>
            </a:pPr>
            <a:fld id="{C58DEF2B-8039-4C1E-A573-46AE1706B516}" type="slidenum">
              <a:rPr lang="en-US" altLang="zh-CN"/>
              <a:pPr>
                <a:defRPr/>
              </a:pPr>
              <a:t>‹#›</a:t>
            </a:fld>
            <a:endParaRPr lang="en-US" altLang="zh-CN" dirty="0"/>
          </a:p>
        </p:txBody>
      </p:sp>
      <p:sp>
        <p:nvSpPr>
          <p:cNvPr id="12" name="文本占位符 11">
            <a:extLst>
              <a:ext uri="{FF2B5EF4-FFF2-40B4-BE49-F238E27FC236}">
                <a16:creationId xmlns:a16="http://schemas.microsoft.com/office/drawing/2014/main" id="{B7296F4C-DFB7-4BEE-B399-2E1E730B1F7D}"/>
              </a:ext>
            </a:extLst>
          </p:cNvPr>
          <p:cNvSpPr>
            <a:spLocks noGrp="1"/>
          </p:cNvSpPr>
          <p:nvPr>
            <p:ph type="body" sz="quarter" idx="13" hasCustomPrompt="1"/>
          </p:nvPr>
        </p:nvSpPr>
        <p:spPr>
          <a:xfrm>
            <a:off x="228600" y="136525"/>
            <a:ext cx="5257800" cy="838200"/>
          </a:xfrm>
        </p:spPr>
        <p:txBody>
          <a:bodyPr/>
          <a:lstStyle>
            <a:lvl1pPr marL="0" indent="0">
              <a:buNone/>
              <a:defRPr sz="4000" b="1">
                <a:solidFill>
                  <a:schemeClr val="bg1"/>
                </a:solidFill>
              </a:defRPr>
            </a:lvl1pPr>
          </a:lstStyle>
          <a:p>
            <a:pPr lvl="0"/>
            <a:r>
              <a:rPr lang="zh-CN" altLang="en-US" dirty="0"/>
              <a:t>目录</a:t>
            </a:r>
          </a:p>
        </p:txBody>
      </p:sp>
    </p:spTree>
    <p:extLst>
      <p:ext uri="{BB962C8B-B14F-4D97-AF65-F5344CB8AC3E}">
        <p14:creationId xmlns:p14="http://schemas.microsoft.com/office/powerpoint/2010/main" val="288425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BC1E515-0B88-4D07-A3A0-0FA34214167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2739E7-BA22-4199-8449-C0D4BE1DCC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BFF116A-2462-402F-9CAB-9E789B91B54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CN" dirty="0"/>
          </a:p>
        </p:txBody>
      </p:sp>
      <p:sp>
        <p:nvSpPr>
          <p:cNvPr id="5" name="页脚占位符 4">
            <a:extLst>
              <a:ext uri="{FF2B5EF4-FFF2-40B4-BE49-F238E27FC236}">
                <a16:creationId xmlns:a16="http://schemas.microsoft.com/office/drawing/2014/main" id="{12FD7F7F-1C84-4664-A17A-08E0FF9C657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zh-CN" dirty="0"/>
          </a:p>
        </p:txBody>
      </p:sp>
      <p:sp>
        <p:nvSpPr>
          <p:cNvPr id="6" name="灯片编号占位符 5">
            <a:extLst>
              <a:ext uri="{FF2B5EF4-FFF2-40B4-BE49-F238E27FC236}">
                <a16:creationId xmlns:a16="http://schemas.microsoft.com/office/drawing/2014/main" id="{F9A1E558-B7E7-4798-B517-D41E8FB8F5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DF84ED-8940-479A-9125-DE6802CCBBB1}" type="slidenum">
              <a:rPr lang="en-US" altLang="zh-CN" smtClean="0"/>
              <a:pPr>
                <a:defRPr/>
              </a:pPr>
              <a:t>‹#›</a:t>
            </a:fld>
            <a:endParaRPr lang="en-US" altLang="zh-CN" dirty="0"/>
          </a:p>
        </p:txBody>
      </p:sp>
    </p:spTree>
    <p:extLst>
      <p:ext uri="{BB962C8B-B14F-4D97-AF65-F5344CB8AC3E}">
        <p14:creationId xmlns:p14="http://schemas.microsoft.com/office/powerpoint/2010/main" val="386691022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6" r:id="rId9"/>
    <p:sldLayoutId id="2147483661" r:id="rId10"/>
    <p:sldLayoutId id="2147483662" r:id="rId11"/>
    <p:sldLayoutId id="214748366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4.emf"/><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6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50.png"/><Relationship Id="rId9"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06.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emf"/><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磁芯线圈测试</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01</a:t>
            </a:r>
            <a:r>
              <a:rPr lang="zh-CN" altLang="en-US" b="1" dirty="0">
                <a:ea typeface="+mn-ea"/>
                <a:cs typeface="+mn-ea"/>
                <a:sym typeface="+mn-lt"/>
              </a:rPr>
              <a:t>月</a:t>
            </a:r>
            <a:r>
              <a:rPr lang="en-US" altLang="zh-CN" b="1" dirty="0">
                <a:ea typeface="+mn-ea"/>
                <a:cs typeface="+mn-ea"/>
                <a:sym typeface="+mn-lt"/>
              </a:rPr>
              <a:t>27</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a:t>
            </a:fld>
            <a:endParaRPr lang="en-US" altLang="zh-CN" dirty="0"/>
          </a:p>
        </p:txBody>
      </p:sp>
    </p:spTree>
    <p:extLst>
      <p:ext uri="{BB962C8B-B14F-4D97-AF65-F5344CB8AC3E}">
        <p14:creationId xmlns:p14="http://schemas.microsoft.com/office/powerpoint/2010/main" val="1108096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0FFEF7F-CC65-4E98-B961-62F064FEBC3A}"/>
              </a:ext>
            </a:extLst>
          </p:cNvPr>
          <p:cNvSpPr>
            <a:spLocks noGrp="1"/>
          </p:cNvSpPr>
          <p:nvPr>
            <p:ph type="sldNum" sz="quarter" idx="12"/>
          </p:nvPr>
        </p:nvSpPr>
        <p:spPr/>
        <p:txBody>
          <a:bodyPr/>
          <a:lstStyle/>
          <a:p>
            <a:pPr>
              <a:defRPr/>
            </a:pPr>
            <a:fld id="{C58DEF2B-8039-4C1E-A573-46AE1706B516}" type="slidenum">
              <a:rPr lang="en-US" altLang="zh-CN" smtClean="0"/>
              <a:pPr>
                <a:defRPr/>
              </a:pPr>
              <a:t>10</a:t>
            </a:fld>
            <a:endParaRPr lang="en-US" altLang="zh-CN" dirty="0"/>
          </a:p>
        </p:txBody>
      </p:sp>
      <p:sp>
        <p:nvSpPr>
          <p:cNvPr id="3" name="文本占位符 2">
            <a:extLst>
              <a:ext uri="{FF2B5EF4-FFF2-40B4-BE49-F238E27FC236}">
                <a16:creationId xmlns:a16="http://schemas.microsoft.com/office/drawing/2014/main" id="{0A6A4889-BAC0-44D6-8D36-246BDB6630FC}"/>
              </a:ext>
            </a:extLst>
          </p:cNvPr>
          <p:cNvSpPr>
            <a:spLocks noGrp="1"/>
          </p:cNvSpPr>
          <p:nvPr>
            <p:ph type="body" sz="quarter" idx="13"/>
          </p:nvPr>
        </p:nvSpPr>
        <p:spPr/>
        <p:txBody>
          <a:bodyPr>
            <a:normAutofit/>
          </a:bodyPr>
          <a:lstStyle/>
          <a:p>
            <a:r>
              <a:rPr lang="zh-CN" altLang="en-US" dirty="0"/>
              <a:t>基于</a:t>
            </a:r>
            <a:r>
              <a:rPr lang="en-US" altLang="zh-CN" dirty="0"/>
              <a:t>V4 </a:t>
            </a:r>
            <a:r>
              <a:rPr lang="zh-CN" altLang="en-US" dirty="0"/>
              <a:t>的设计</a:t>
            </a:r>
          </a:p>
        </p:txBody>
      </p:sp>
      <p:sp>
        <p:nvSpPr>
          <p:cNvPr id="14" name="文本框 13">
            <a:extLst>
              <a:ext uri="{FF2B5EF4-FFF2-40B4-BE49-F238E27FC236}">
                <a16:creationId xmlns:a16="http://schemas.microsoft.com/office/drawing/2014/main" id="{00D6F472-EDB7-4A3D-BA38-7D20E7AC21D3}"/>
              </a:ext>
            </a:extLst>
          </p:cNvPr>
          <p:cNvSpPr txBox="1"/>
          <p:nvPr/>
        </p:nvSpPr>
        <p:spPr>
          <a:xfrm>
            <a:off x="266700" y="1524000"/>
            <a:ext cx="1225015" cy="369332"/>
          </a:xfrm>
          <a:prstGeom prst="rect">
            <a:avLst/>
          </a:prstGeom>
          <a:noFill/>
        </p:spPr>
        <p:txBody>
          <a:bodyPr wrap="none" rtlCol="0">
            <a:spAutoFit/>
          </a:bodyPr>
          <a:lstStyle/>
          <a:p>
            <a:r>
              <a:rPr lang="en-US" altLang="zh-CN" dirty="0"/>
              <a:t>Gap=5 cm</a:t>
            </a:r>
            <a:endParaRPr lang="zh-CN" altLang="en-US" dirty="0"/>
          </a:p>
        </p:txBody>
      </p:sp>
      <mc:AlternateContent xmlns:mc="http://schemas.openxmlformats.org/markup-compatibility/2006" xmlns:a14="http://schemas.microsoft.com/office/drawing/2010/main">
        <mc:Choice Requires="a14">
          <p:graphicFrame>
            <p:nvGraphicFramePr>
              <p:cNvPr id="4" name="表格 4">
                <a:extLst>
                  <a:ext uri="{FF2B5EF4-FFF2-40B4-BE49-F238E27FC236}">
                    <a16:creationId xmlns:a16="http://schemas.microsoft.com/office/drawing/2014/main" id="{9F81F304-C5E9-40CC-87EE-ED48A95C7259}"/>
                  </a:ext>
                </a:extLst>
              </p:cNvPr>
              <p:cNvGraphicFramePr>
                <a:graphicFrameLocks noGrp="1"/>
              </p:cNvGraphicFramePr>
              <p:nvPr>
                <p:extLst>
                  <p:ext uri="{D42A27DB-BD31-4B8C-83A1-F6EECF244321}">
                    <p14:modId xmlns:p14="http://schemas.microsoft.com/office/powerpoint/2010/main" val="2523705313"/>
                  </p:ext>
                </p:extLst>
              </p:nvPr>
            </p:nvGraphicFramePr>
            <p:xfrm>
              <a:off x="152400" y="4483735"/>
              <a:ext cx="8839200" cy="2225040"/>
            </p:xfrm>
            <a:graphic>
              <a:graphicData uri="http://schemas.openxmlformats.org/drawingml/2006/table">
                <a:tbl>
                  <a:tblPr firstRow="1" bandRow="1">
                    <a:tableStyleId>{69CF1AB2-1976-4502-BF36-3FF5EA218861}</a:tableStyleId>
                  </a:tblPr>
                  <a:tblGrid>
                    <a:gridCol w="1473200">
                      <a:extLst>
                        <a:ext uri="{9D8B030D-6E8A-4147-A177-3AD203B41FA5}">
                          <a16:colId xmlns:a16="http://schemas.microsoft.com/office/drawing/2014/main" val="1655559543"/>
                        </a:ext>
                      </a:extLst>
                    </a:gridCol>
                    <a:gridCol w="1473200">
                      <a:extLst>
                        <a:ext uri="{9D8B030D-6E8A-4147-A177-3AD203B41FA5}">
                          <a16:colId xmlns:a16="http://schemas.microsoft.com/office/drawing/2014/main" val="3809677452"/>
                        </a:ext>
                      </a:extLst>
                    </a:gridCol>
                    <a:gridCol w="1473200">
                      <a:extLst>
                        <a:ext uri="{9D8B030D-6E8A-4147-A177-3AD203B41FA5}">
                          <a16:colId xmlns:a16="http://schemas.microsoft.com/office/drawing/2014/main" val="3111306205"/>
                        </a:ext>
                      </a:extLst>
                    </a:gridCol>
                    <a:gridCol w="1473200">
                      <a:extLst>
                        <a:ext uri="{9D8B030D-6E8A-4147-A177-3AD203B41FA5}">
                          <a16:colId xmlns:a16="http://schemas.microsoft.com/office/drawing/2014/main" val="3861577229"/>
                        </a:ext>
                      </a:extLst>
                    </a:gridCol>
                    <a:gridCol w="1473200">
                      <a:extLst>
                        <a:ext uri="{9D8B030D-6E8A-4147-A177-3AD203B41FA5}">
                          <a16:colId xmlns:a16="http://schemas.microsoft.com/office/drawing/2014/main" val="3092295082"/>
                        </a:ext>
                      </a:extLst>
                    </a:gridCol>
                    <a:gridCol w="1473200">
                      <a:extLst>
                        <a:ext uri="{9D8B030D-6E8A-4147-A177-3AD203B41FA5}">
                          <a16:colId xmlns:a16="http://schemas.microsoft.com/office/drawing/2014/main" val="3056499895"/>
                        </a:ext>
                      </a:extLst>
                    </a:gridCol>
                  </a:tblGrid>
                  <a:tr h="370840">
                    <a:tc>
                      <a:txBody>
                        <a:bodyPr/>
                        <a:lstStyle/>
                        <a:p>
                          <a:pPr algn="ctr"/>
                          <a:r>
                            <a:rPr lang="en-US" altLang="zh-CN" b="0" dirty="0"/>
                            <a:t>Gap(cm)</a:t>
                          </a:r>
                          <a:endParaRPr lang="zh-CN" altLang="en-US" b="0" dirty="0"/>
                        </a:p>
                      </a:txBody>
                      <a:tcPr anchor="ctr">
                        <a:noFill/>
                      </a:tcPr>
                    </a:tc>
                    <a:tc>
                      <a:txBody>
                        <a:bodyPr/>
                        <a:lstStyle/>
                        <a:p>
                          <a:pPr algn="ctr"/>
                          <a:r>
                            <a:rPr lang="en-US" altLang="zh-CN" b="0" dirty="0"/>
                            <a:t>1</a:t>
                          </a:r>
                          <a:endParaRPr lang="zh-CN" altLang="en-US" b="0" dirty="0"/>
                        </a:p>
                      </a:txBody>
                      <a:tcPr anchor="ctr">
                        <a:noFill/>
                      </a:tcPr>
                    </a:tc>
                    <a:tc>
                      <a:txBody>
                        <a:bodyPr/>
                        <a:lstStyle/>
                        <a:p>
                          <a:pPr algn="ctr"/>
                          <a:r>
                            <a:rPr lang="en-US" altLang="zh-CN" b="0" dirty="0"/>
                            <a:t>2</a:t>
                          </a:r>
                          <a:endParaRPr lang="zh-CN" altLang="en-US" b="0" dirty="0"/>
                        </a:p>
                      </a:txBody>
                      <a:tcPr anchor="ctr">
                        <a:noFill/>
                      </a:tcPr>
                    </a:tc>
                    <a:tc>
                      <a:txBody>
                        <a:bodyPr/>
                        <a:lstStyle/>
                        <a:p>
                          <a:pPr algn="ctr"/>
                          <a:r>
                            <a:rPr lang="en-US" altLang="zh-CN" b="0" dirty="0"/>
                            <a:t>3</a:t>
                          </a:r>
                          <a:endParaRPr lang="zh-CN" altLang="en-US" b="0" dirty="0"/>
                        </a:p>
                      </a:txBody>
                      <a:tcPr anchor="ctr">
                        <a:noFill/>
                      </a:tcPr>
                    </a:tc>
                    <a:tc>
                      <a:txBody>
                        <a:bodyPr/>
                        <a:lstStyle/>
                        <a:p>
                          <a:pPr algn="ctr"/>
                          <a:r>
                            <a:rPr lang="en-US" altLang="zh-CN" b="0" dirty="0"/>
                            <a:t>4</a:t>
                          </a:r>
                          <a:endParaRPr lang="zh-CN" altLang="en-US" b="0" dirty="0"/>
                        </a:p>
                      </a:txBody>
                      <a:tcPr anchor="ctr">
                        <a:noFill/>
                      </a:tcPr>
                    </a:tc>
                    <a:tc>
                      <a:txBody>
                        <a:bodyPr/>
                        <a:lstStyle/>
                        <a:p>
                          <a:pPr algn="ctr"/>
                          <a:r>
                            <a:rPr lang="en-US" altLang="zh-CN" b="0" dirty="0"/>
                            <a:t>5</a:t>
                          </a:r>
                          <a:endParaRPr lang="zh-CN" altLang="en-US" b="0" dirty="0"/>
                        </a:p>
                      </a:txBody>
                      <a:tcPr anchor="ctr">
                        <a:noFill/>
                      </a:tcPr>
                    </a:tc>
                    <a:extLst>
                      <a:ext uri="{0D108BD9-81ED-4DB2-BD59-A6C34878D82A}">
                        <a16:rowId xmlns:a16="http://schemas.microsoft.com/office/drawing/2014/main" val="391136536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𝑠𝑖𝑚𝑢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1.12E+05</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6.04E+04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4.14E+04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3.16E+04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2.55E+04</a:t>
                          </a:r>
                        </a:p>
                      </a:txBody>
                      <a:tcPr marL="9525" marR="9525" marT="9525" marB="0" anchor="ctr">
                        <a:noFill/>
                      </a:tcPr>
                    </a:tc>
                    <a:extLst>
                      <a:ext uri="{0D108BD9-81ED-4DB2-BD59-A6C34878D82A}">
                        <a16:rowId xmlns:a16="http://schemas.microsoft.com/office/drawing/2014/main" val="13595561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𝑖𝑑𝑒𝑎𝑙</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1.44E+05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7.20E+04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4.80E+04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3.60E+04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2.88E+04</a:t>
                          </a:r>
                        </a:p>
                      </a:txBody>
                      <a:tcPr marL="9525" marR="9525" marT="9525" marB="0" anchor="ctr">
                        <a:noFill/>
                      </a:tcPr>
                    </a:tc>
                    <a:extLst>
                      <a:ext uri="{0D108BD9-81ED-4DB2-BD59-A6C34878D82A}">
                        <a16:rowId xmlns:a16="http://schemas.microsoft.com/office/drawing/2014/main" val="1622922884"/>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𝑙𝑜𝑠𝑠</m:t>
                                </m:r>
                                <m:r>
                                  <a:rPr lang="en-US" altLang="zh-CN" b="0" i="1" smtClean="0">
                                    <a:latin typeface="Cambria Math" panose="02040503050406030204" pitchFamily="18" charset="0"/>
                                  </a:rPr>
                                  <m:t>1</m:t>
                                </m:r>
                              </m:oMath>
                            </m:oMathPara>
                          </a14:m>
                          <a:endParaRPr lang="zh-CN" altLang="en-US" b="0" dirty="0"/>
                        </a:p>
                      </a:txBody>
                      <a:tcPr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22.44%</a:t>
                          </a:r>
                        </a:p>
                      </a:txBody>
                      <a:tcPr marL="9525" marR="9525" marT="9525" marB="0"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16.14%</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13.68%</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12.34%</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11.46%</a:t>
                          </a:r>
                        </a:p>
                      </a:txBody>
                      <a:tcPr marL="9525" marR="9525" marT="9525" marB="0" anchor="ctr">
                        <a:noFill/>
                      </a:tcPr>
                    </a:tc>
                    <a:extLst>
                      <a:ext uri="{0D108BD9-81ED-4DB2-BD59-A6C34878D82A}">
                        <a16:rowId xmlns:a16="http://schemas.microsoft.com/office/drawing/2014/main" val="114858127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𝑐𝑎𝑙</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1.22E+05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6.60E+04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4.53E+04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3.44E+04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2.78E+04</a:t>
                          </a:r>
                        </a:p>
                      </a:txBody>
                      <a:tcPr marL="9525" marR="9525" marT="9525" marB="0" anchor="ctr">
                        <a:noFill/>
                      </a:tcPr>
                    </a:tc>
                    <a:extLst>
                      <a:ext uri="{0D108BD9-81ED-4DB2-BD59-A6C34878D82A}">
                        <a16:rowId xmlns:a16="http://schemas.microsoft.com/office/drawing/2014/main" val="3590021179"/>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𝑙𝑜𝑠𝑠</m:t>
                                </m:r>
                                <m:r>
                                  <a:rPr lang="en-US" altLang="zh-CN" b="0" i="1" smtClean="0">
                                    <a:latin typeface="Cambria Math" panose="02040503050406030204" pitchFamily="18" charset="0"/>
                                  </a:rPr>
                                  <m:t>2</m:t>
                                </m:r>
                              </m:oMath>
                            </m:oMathPara>
                          </a14:m>
                          <a:endParaRPr lang="zh-CN" altLang="en-US" b="0" dirty="0"/>
                        </a:p>
                      </a:txBody>
                      <a:tcPr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8.45%</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8.52%</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8.53%</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8.27%</a:t>
                          </a:r>
                        </a:p>
                      </a:txBody>
                      <a:tcPr marL="9525" marR="9525" marT="9525" marB="0"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8.27%</a:t>
                          </a:r>
                        </a:p>
                      </a:txBody>
                      <a:tcPr marL="9525" marR="9525" marT="9525" marB="0" anchor="ctr">
                        <a:noFill/>
                      </a:tcPr>
                    </a:tc>
                    <a:extLst>
                      <a:ext uri="{0D108BD9-81ED-4DB2-BD59-A6C34878D82A}">
                        <a16:rowId xmlns:a16="http://schemas.microsoft.com/office/drawing/2014/main" val="2315517459"/>
                      </a:ext>
                    </a:extLst>
                  </a:tr>
                </a:tbl>
              </a:graphicData>
            </a:graphic>
          </p:graphicFrame>
        </mc:Choice>
        <mc:Fallback xmlns="">
          <p:graphicFrame>
            <p:nvGraphicFramePr>
              <p:cNvPr id="4" name="表格 4">
                <a:extLst>
                  <a:ext uri="{FF2B5EF4-FFF2-40B4-BE49-F238E27FC236}">
                    <a16:creationId xmlns:a16="http://schemas.microsoft.com/office/drawing/2014/main" id="{9F81F304-C5E9-40CC-87EE-ED48A95C7259}"/>
                  </a:ext>
                </a:extLst>
              </p:cNvPr>
              <p:cNvGraphicFramePr>
                <a:graphicFrameLocks noGrp="1"/>
              </p:cNvGraphicFramePr>
              <p:nvPr>
                <p:extLst>
                  <p:ext uri="{D42A27DB-BD31-4B8C-83A1-F6EECF244321}">
                    <p14:modId xmlns:p14="http://schemas.microsoft.com/office/powerpoint/2010/main" val="2523705313"/>
                  </p:ext>
                </p:extLst>
              </p:nvPr>
            </p:nvGraphicFramePr>
            <p:xfrm>
              <a:off x="152400" y="4483735"/>
              <a:ext cx="8839200" cy="2225040"/>
            </p:xfrm>
            <a:graphic>
              <a:graphicData uri="http://schemas.openxmlformats.org/drawingml/2006/table">
                <a:tbl>
                  <a:tblPr firstRow="1" bandRow="1">
                    <a:tableStyleId>{69CF1AB2-1976-4502-BF36-3FF5EA218861}</a:tableStyleId>
                  </a:tblPr>
                  <a:tblGrid>
                    <a:gridCol w="1473200">
                      <a:extLst>
                        <a:ext uri="{9D8B030D-6E8A-4147-A177-3AD203B41FA5}">
                          <a16:colId xmlns:a16="http://schemas.microsoft.com/office/drawing/2014/main" val="1655559543"/>
                        </a:ext>
                      </a:extLst>
                    </a:gridCol>
                    <a:gridCol w="1473200">
                      <a:extLst>
                        <a:ext uri="{9D8B030D-6E8A-4147-A177-3AD203B41FA5}">
                          <a16:colId xmlns:a16="http://schemas.microsoft.com/office/drawing/2014/main" val="3809677452"/>
                        </a:ext>
                      </a:extLst>
                    </a:gridCol>
                    <a:gridCol w="1473200">
                      <a:extLst>
                        <a:ext uri="{9D8B030D-6E8A-4147-A177-3AD203B41FA5}">
                          <a16:colId xmlns:a16="http://schemas.microsoft.com/office/drawing/2014/main" val="3111306205"/>
                        </a:ext>
                      </a:extLst>
                    </a:gridCol>
                    <a:gridCol w="1473200">
                      <a:extLst>
                        <a:ext uri="{9D8B030D-6E8A-4147-A177-3AD203B41FA5}">
                          <a16:colId xmlns:a16="http://schemas.microsoft.com/office/drawing/2014/main" val="3861577229"/>
                        </a:ext>
                      </a:extLst>
                    </a:gridCol>
                    <a:gridCol w="1473200">
                      <a:extLst>
                        <a:ext uri="{9D8B030D-6E8A-4147-A177-3AD203B41FA5}">
                          <a16:colId xmlns:a16="http://schemas.microsoft.com/office/drawing/2014/main" val="3092295082"/>
                        </a:ext>
                      </a:extLst>
                    </a:gridCol>
                    <a:gridCol w="1473200">
                      <a:extLst>
                        <a:ext uri="{9D8B030D-6E8A-4147-A177-3AD203B41FA5}">
                          <a16:colId xmlns:a16="http://schemas.microsoft.com/office/drawing/2014/main" val="3056499895"/>
                        </a:ext>
                      </a:extLst>
                    </a:gridCol>
                  </a:tblGrid>
                  <a:tr h="370840">
                    <a:tc>
                      <a:txBody>
                        <a:bodyPr/>
                        <a:lstStyle/>
                        <a:p>
                          <a:pPr algn="ctr"/>
                          <a:r>
                            <a:rPr lang="en-US" altLang="zh-CN" b="0" dirty="0"/>
                            <a:t>Gap(cm)</a:t>
                          </a:r>
                          <a:endParaRPr lang="zh-CN" altLang="en-US" b="0" dirty="0"/>
                        </a:p>
                      </a:txBody>
                      <a:tcPr anchor="ctr">
                        <a:noFill/>
                      </a:tcPr>
                    </a:tc>
                    <a:tc>
                      <a:txBody>
                        <a:bodyPr/>
                        <a:lstStyle/>
                        <a:p>
                          <a:pPr algn="ctr"/>
                          <a:r>
                            <a:rPr lang="en-US" altLang="zh-CN" b="0" dirty="0"/>
                            <a:t>1</a:t>
                          </a:r>
                          <a:endParaRPr lang="zh-CN" altLang="en-US" b="0" dirty="0"/>
                        </a:p>
                      </a:txBody>
                      <a:tcPr anchor="ctr">
                        <a:noFill/>
                      </a:tcPr>
                    </a:tc>
                    <a:tc>
                      <a:txBody>
                        <a:bodyPr/>
                        <a:lstStyle/>
                        <a:p>
                          <a:pPr algn="ctr"/>
                          <a:r>
                            <a:rPr lang="en-US" altLang="zh-CN" b="0" dirty="0"/>
                            <a:t>2</a:t>
                          </a:r>
                          <a:endParaRPr lang="zh-CN" altLang="en-US" b="0" dirty="0"/>
                        </a:p>
                      </a:txBody>
                      <a:tcPr anchor="ctr">
                        <a:noFill/>
                      </a:tcPr>
                    </a:tc>
                    <a:tc>
                      <a:txBody>
                        <a:bodyPr/>
                        <a:lstStyle/>
                        <a:p>
                          <a:pPr algn="ctr"/>
                          <a:r>
                            <a:rPr lang="en-US" altLang="zh-CN" b="0" dirty="0"/>
                            <a:t>3</a:t>
                          </a:r>
                          <a:endParaRPr lang="zh-CN" altLang="en-US" b="0" dirty="0"/>
                        </a:p>
                      </a:txBody>
                      <a:tcPr anchor="ctr">
                        <a:noFill/>
                      </a:tcPr>
                    </a:tc>
                    <a:tc>
                      <a:txBody>
                        <a:bodyPr/>
                        <a:lstStyle/>
                        <a:p>
                          <a:pPr algn="ctr"/>
                          <a:r>
                            <a:rPr lang="en-US" altLang="zh-CN" b="0" dirty="0"/>
                            <a:t>4</a:t>
                          </a:r>
                          <a:endParaRPr lang="zh-CN" altLang="en-US" b="0" dirty="0"/>
                        </a:p>
                      </a:txBody>
                      <a:tcPr anchor="ctr">
                        <a:noFill/>
                      </a:tcPr>
                    </a:tc>
                    <a:tc>
                      <a:txBody>
                        <a:bodyPr/>
                        <a:lstStyle/>
                        <a:p>
                          <a:pPr algn="ctr"/>
                          <a:r>
                            <a:rPr lang="en-US" altLang="zh-CN" b="0" dirty="0"/>
                            <a:t>5</a:t>
                          </a:r>
                          <a:endParaRPr lang="zh-CN" altLang="en-US" b="0" dirty="0"/>
                        </a:p>
                      </a:txBody>
                      <a:tcPr anchor="ctr">
                        <a:noFill/>
                      </a:tcPr>
                    </a:tc>
                    <a:extLst>
                      <a:ext uri="{0D108BD9-81ED-4DB2-BD59-A6C34878D82A}">
                        <a16:rowId xmlns:a16="http://schemas.microsoft.com/office/drawing/2014/main" val="3911365369"/>
                      </a:ext>
                    </a:extLst>
                  </a:tr>
                  <a:tr h="370840">
                    <a:tc>
                      <a:txBody>
                        <a:bodyPr/>
                        <a:lstStyle/>
                        <a:p>
                          <a:endParaRPr lang="zh-CN"/>
                        </a:p>
                      </a:txBody>
                      <a:tcPr anchor="ctr">
                        <a:blipFill>
                          <a:blip r:embed="rId2"/>
                          <a:stretch>
                            <a:fillRect l="-826" t="-101639" r="-500413" b="-403279"/>
                          </a:stretch>
                        </a:blip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1.12E+05</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6.04E+04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4.14E+04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3.16E+04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2.55E+04</a:t>
                          </a:r>
                        </a:p>
                      </a:txBody>
                      <a:tcPr marL="9525" marR="9525" marT="9525" marB="0" anchor="ctr">
                        <a:noFill/>
                      </a:tcPr>
                    </a:tc>
                    <a:extLst>
                      <a:ext uri="{0D108BD9-81ED-4DB2-BD59-A6C34878D82A}">
                        <a16:rowId xmlns:a16="http://schemas.microsoft.com/office/drawing/2014/main" val="1359556149"/>
                      </a:ext>
                    </a:extLst>
                  </a:tr>
                  <a:tr h="370840">
                    <a:tc>
                      <a:txBody>
                        <a:bodyPr/>
                        <a:lstStyle/>
                        <a:p>
                          <a:endParaRPr lang="zh-CN"/>
                        </a:p>
                      </a:txBody>
                      <a:tcPr anchor="ctr">
                        <a:blipFill>
                          <a:blip r:embed="rId2"/>
                          <a:stretch>
                            <a:fillRect l="-826" t="-201639" r="-500413" b="-303279"/>
                          </a:stretch>
                        </a:blip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1.44E+05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7.20E+04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4.80E+04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3.60E+04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2.88E+04</a:t>
                          </a:r>
                        </a:p>
                      </a:txBody>
                      <a:tcPr marL="9525" marR="9525" marT="9525" marB="0" anchor="ctr">
                        <a:noFill/>
                      </a:tcPr>
                    </a:tc>
                    <a:extLst>
                      <a:ext uri="{0D108BD9-81ED-4DB2-BD59-A6C34878D82A}">
                        <a16:rowId xmlns:a16="http://schemas.microsoft.com/office/drawing/2014/main" val="1622922884"/>
                      </a:ext>
                    </a:extLst>
                  </a:tr>
                  <a:tr h="370840">
                    <a:tc>
                      <a:txBody>
                        <a:bodyPr/>
                        <a:lstStyle/>
                        <a:p>
                          <a:endParaRPr lang="zh-CN"/>
                        </a:p>
                      </a:txBody>
                      <a:tcPr anchor="ctr">
                        <a:blipFill>
                          <a:blip r:embed="rId2"/>
                          <a:stretch>
                            <a:fillRect l="-826" t="-301639" r="-500413" b="-203279"/>
                          </a:stretch>
                        </a:blip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22.44%</a:t>
                          </a:r>
                        </a:p>
                      </a:txBody>
                      <a:tcPr marL="9525" marR="9525" marT="9525" marB="0"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16.14%</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13.68%</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12.34%</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11.46%</a:t>
                          </a:r>
                        </a:p>
                      </a:txBody>
                      <a:tcPr marL="9525" marR="9525" marT="9525" marB="0" anchor="ctr">
                        <a:noFill/>
                      </a:tcPr>
                    </a:tc>
                    <a:extLst>
                      <a:ext uri="{0D108BD9-81ED-4DB2-BD59-A6C34878D82A}">
                        <a16:rowId xmlns:a16="http://schemas.microsoft.com/office/drawing/2014/main" val="1148581276"/>
                      </a:ext>
                    </a:extLst>
                  </a:tr>
                  <a:tr h="370840">
                    <a:tc>
                      <a:txBody>
                        <a:bodyPr/>
                        <a:lstStyle/>
                        <a:p>
                          <a:endParaRPr lang="zh-CN"/>
                        </a:p>
                      </a:txBody>
                      <a:tcPr anchor="ctr">
                        <a:blipFill>
                          <a:blip r:embed="rId2"/>
                          <a:stretch>
                            <a:fillRect l="-826" t="-401639" r="-500413" b="-103279"/>
                          </a:stretch>
                        </a:blip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1.22E+05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6.60E+04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4.53E+04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3.44E+04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2.78E+04</a:t>
                          </a:r>
                        </a:p>
                      </a:txBody>
                      <a:tcPr marL="9525" marR="9525" marT="9525" marB="0" anchor="ctr">
                        <a:noFill/>
                      </a:tcPr>
                    </a:tc>
                    <a:extLst>
                      <a:ext uri="{0D108BD9-81ED-4DB2-BD59-A6C34878D82A}">
                        <a16:rowId xmlns:a16="http://schemas.microsoft.com/office/drawing/2014/main" val="3590021179"/>
                      </a:ext>
                    </a:extLst>
                  </a:tr>
                  <a:tr h="370840">
                    <a:tc>
                      <a:txBody>
                        <a:bodyPr/>
                        <a:lstStyle/>
                        <a:p>
                          <a:endParaRPr lang="zh-CN"/>
                        </a:p>
                      </a:txBody>
                      <a:tcPr anchor="ctr">
                        <a:blipFill>
                          <a:blip r:embed="rId2"/>
                          <a:stretch>
                            <a:fillRect l="-826" t="-501639" r="-500413" b="-3279"/>
                          </a:stretch>
                        </a:blip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8.45%</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8.52%</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8.53%</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8.27%</a:t>
                          </a:r>
                        </a:p>
                      </a:txBody>
                      <a:tcPr marL="9525" marR="9525" marT="9525" marB="0"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8.27%</a:t>
                          </a:r>
                        </a:p>
                      </a:txBody>
                      <a:tcPr marL="9525" marR="9525" marT="9525" marB="0" anchor="ctr">
                        <a:noFill/>
                      </a:tcPr>
                    </a:tc>
                    <a:extLst>
                      <a:ext uri="{0D108BD9-81ED-4DB2-BD59-A6C34878D82A}">
                        <a16:rowId xmlns:a16="http://schemas.microsoft.com/office/drawing/2014/main" val="2315517459"/>
                      </a:ext>
                    </a:extLst>
                  </a:tr>
                </a:tbl>
              </a:graphicData>
            </a:graphic>
          </p:graphicFrame>
        </mc:Fallback>
      </mc:AlternateContent>
      <p:pic>
        <p:nvPicPr>
          <p:cNvPr id="7" name="图片 6">
            <a:extLst>
              <a:ext uri="{FF2B5EF4-FFF2-40B4-BE49-F238E27FC236}">
                <a16:creationId xmlns:a16="http://schemas.microsoft.com/office/drawing/2014/main" id="{D790B185-1D9E-4B6B-84AE-DD843D6D9A1B}"/>
              </a:ext>
            </a:extLst>
          </p:cNvPr>
          <p:cNvPicPr>
            <a:picLocks noChangeAspect="1"/>
          </p:cNvPicPr>
          <p:nvPr/>
        </p:nvPicPr>
        <p:blipFill>
          <a:blip r:embed="rId3"/>
          <a:stretch>
            <a:fillRect/>
          </a:stretch>
        </p:blipFill>
        <p:spPr>
          <a:xfrm>
            <a:off x="4559300" y="1236122"/>
            <a:ext cx="4419600" cy="2986216"/>
          </a:xfrm>
          <a:prstGeom prst="rect">
            <a:avLst/>
          </a:prstGeom>
        </p:spPr>
      </p:pic>
      <p:sp>
        <p:nvSpPr>
          <p:cNvPr id="8" name="文本框 7">
            <a:extLst>
              <a:ext uri="{FF2B5EF4-FFF2-40B4-BE49-F238E27FC236}">
                <a16:creationId xmlns:a16="http://schemas.microsoft.com/office/drawing/2014/main" id="{AD5C0164-F123-423E-9434-A3B56F4A0F93}"/>
              </a:ext>
            </a:extLst>
          </p:cNvPr>
          <p:cNvSpPr txBox="1"/>
          <p:nvPr/>
        </p:nvSpPr>
        <p:spPr>
          <a:xfrm>
            <a:off x="228600" y="2635662"/>
            <a:ext cx="4038600" cy="369332"/>
          </a:xfrm>
          <a:prstGeom prst="rect">
            <a:avLst/>
          </a:prstGeom>
          <a:noFill/>
        </p:spPr>
        <p:txBody>
          <a:bodyPr wrap="square" rtlCol="0">
            <a:spAutoFit/>
          </a:bodyPr>
          <a:lstStyle/>
          <a:p>
            <a:r>
              <a:rPr lang="zh-CN" altLang="en-US" b="1" dirty="0">
                <a:solidFill>
                  <a:srgbClr val="C00000"/>
                </a:solidFill>
              </a:rPr>
              <a:t>仿真结果和计算结果存在</a:t>
            </a:r>
            <a:r>
              <a:rPr lang="en-US" altLang="zh-CN" b="1" dirty="0">
                <a:solidFill>
                  <a:srgbClr val="C00000"/>
                </a:solidFill>
              </a:rPr>
              <a:t>~8% </a:t>
            </a:r>
            <a:r>
              <a:rPr lang="zh-CN" altLang="en-US" b="1" dirty="0">
                <a:solidFill>
                  <a:srgbClr val="C00000"/>
                </a:solidFill>
              </a:rPr>
              <a:t>的偏差</a:t>
            </a:r>
          </a:p>
        </p:txBody>
      </p:sp>
    </p:spTree>
    <p:extLst>
      <p:ext uri="{BB962C8B-B14F-4D97-AF65-F5344CB8AC3E}">
        <p14:creationId xmlns:p14="http://schemas.microsoft.com/office/powerpoint/2010/main" val="109457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3BB77471-C2CD-40A0-A50F-CC5A4D1625D2}"/>
              </a:ext>
            </a:extLst>
          </p:cNvPr>
          <p:cNvSpPr>
            <a:spLocks noGrp="1"/>
          </p:cNvSpPr>
          <p:nvPr>
            <p:ph type="sldNum" sz="quarter" idx="12"/>
          </p:nvPr>
        </p:nvSpPr>
        <p:spPr/>
        <p:txBody>
          <a:bodyPr/>
          <a:lstStyle/>
          <a:p>
            <a:pPr>
              <a:defRPr/>
            </a:pPr>
            <a:fld id="{C58DEF2B-8039-4C1E-A573-46AE1706B516}" type="slidenum">
              <a:rPr lang="en-US" altLang="zh-CN" smtClean="0"/>
              <a:pPr>
                <a:defRPr/>
              </a:pPr>
              <a:t>11</a:t>
            </a:fld>
            <a:endParaRPr lang="en-US" altLang="zh-CN" dirty="0"/>
          </a:p>
        </p:txBody>
      </p:sp>
      <p:sp>
        <p:nvSpPr>
          <p:cNvPr id="3" name="文本占位符 2">
            <a:extLst>
              <a:ext uri="{FF2B5EF4-FFF2-40B4-BE49-F238E27FC236}">
                <a16:creationId xmlns:a16="http://schemas.microsoft.com/office/drawing/2014/main" id="{92D5D95E-1522-4807-AFD6-B4BEBAD82713}"/>
              </a:ext>
            </a:extLst>
          </p:cNvPr>
          <p:cNvSpPr>
            <a:spLocks noGrp="1"/>
          </p:cNvSpPr>
          <p:nvPr>
            <p:ph type="body" sz="quarter" idx="13"/>
          </p:nvPr>
        </p:nvSpPr>
        <p:spPr/>
        <p:txBody>
          <a:bodyPr/>
          <a:lstStyle/>
          <a:p>
            <a:r>
              <a:rPr lang="en-US" altLang="zh-CN" dirty="0"/>
              <a:t>H </a:t>
            </a:r>
            <a:r>
              <a:rPr lang="zh-CN" altLang="en-US" dirty="0"/>
              <a:t>损失来源</a:t>
            </a:r>
          </a:p>
        </p:txBody>
      </p:sp>
      <p:pic>
        <p:nvPicPr>
          <p:cNvPr id="4" name="图片 3">
            <a:extLst>
              <a:ext uri="{FF2B5EF4-FFF2-40B4-BE49-F238E27FC236}">
                <a16:creationId xmlns:a16="http://schemas.microsoft.com/office/drawing/2014/main" id="{21EDDA79-3DAB-480B-A74D-05C82547E10F}"/>
              </a:ext>
            </a:extLst>
          </p:cNvPr>
          <p:cNvPicPr>
            <a:picLocks noChangeAspect="1"/>
          </p:cNvPicPr>
          <p:nvPr/>
        </p:nvPicPr>
        <p:blipFill>
          <a:blip r:embed="rId2"/>
          <a:stretch>
            <a:fillRect/>
          </a:stretch>
        </p:blipFill>
        <p:spPr>
          <a:xfrm>
            <a:off x="352425" y="1981200"/>
            <a:ext cx="3702366" cy="2819400"/>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0896F9B-283D-4E1D-A6BF-BE17F23A8E1D}"/>
                  </a:ext>
                </a:extLst>
              </p:cNvPr>
              <p:cNvSpPr txBox="1"/>
              <p:nvPr/>
            </p:nvSpPr>
            <p:spPr>
              <a:xfrm>
                <a:off x="4953000" y="1222593"/>
                <a:ext cx="4038600" cy="5070683"/>
              </a:xfrm>
              <a:prstGeom prst="rect">
                <a:avLst/>
              </a:prstGeom>
              <a:noFill/>
            </p:spPr>
            <p:txBody>
              <a:bodyPr wrap="square" rtlCol="0">
                <a:spAutoFit/>
              </a:bodyPr>
              <a:lstStyle/>
              <a:p>
                <a:pPr marL="342900" indent="-342900">
                  <a:lnSpc>
                    <a:spcPct val="150000"/>
                  </a:lnSpc>
                  <a:buFont typeface="+mj-lt"/>
                  <a:buAutoNum type="arabicPeriod"/>
                </a:pPr>
                <a:r>
                  <a:rPr lang="zh-CN" altLang="en-US" dirty="0"/>
                  <a:t>磁芯磁阻损耗（主磁路）</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Φ</m:t>
                      </m:r>
                      <m:r>
                        <a:rPr lang="en-US" altLang="zh-CN" i="1">
                          <a:latin typeface="Cambria Math" panose="02040503050406030204" pitchFamily="18" charset="0"/>
                          <a:ea typeface="Cambria Math" panose="02040503050406030204" pitchFamily="18" charset="0"/>
                        </a:rPr>
                        <m:t>=</m:t>
                      </m:r>
                      <m:f>
                        <m:fPr>
                          <m:ctrlPr>
                            <a:rPr lang="en-US" altLang="zh-CN" i="1">
                              <a:latin typeface="Cambria Math" panose="02040503050406030204" pitchFamily="18" charset="0"/>
                              <a:ea typeface="Cambria Math" panose="02040503050406030204" pitchFamily="18" charset="0"/>
                            </a:rPr>
                          </m:ctrlPr>
                        </m:fPr>
                        <m:num>
                          <m:r>
                            <a:rPr lang="en-US" altLang="zh-CN" i="1">
                              <a:latin typeface="Cambria Math" panose="02040503050406030204" pitchFamily="18" charset="0"/>
                            </a:rPr>
                            <m:t>𝑁</m:t>
                          </m:r>
                          <m:sSub>
                            <m:sSubPr>
                              <m:ctrlPr>
                                <a:rPr lang="en-US" altLang="zh-CN" i="1">
                                  <a:latin typeface="Cambria Math" panose="02040503050406030204" pitchFamily="18" charset="0"/>
                                </a:rPr>
                              </m:ctrlPr>
                            </m:sSubPr>
                            <m:e>
                              <m:r>
                                <a:rPr lang="en-US" altLang="zh-CN" i="1">
                                  <a:latin typeface="Cambria Math" panose="02040503050406030204" pitchFamily="18" charset="0"/>
                                </a:rPr>
                                <m:t>𝐼</m:t>
                              </m:r>
                            </m:e>
                            <m:sub>
                              <m:r>
                                <a:rPr lang="en-US" altLang="zh-CN" i="1">
                                  <a:latin typeface="Cambria Math" panose="02040503050406030204" pitchFamily="18" charset="0"/>
                                </a:rPr>
                                <m:t>𝑡𝑒𝑠𝑡</m:t>
                              </m:r>
                            </m:sub>
                          </m:sSub>
                        </m:num>
                        <m:den>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ℜ</m:t>
                              </m:r>
                            </m:e>
                            <m:sub>
                              <m:r>
                                <a:rPr lang="en-US" altLang="zh-CN" i="1">
                                  <a:latin typeface="Cambria Math" panose="02040503050406030204" pitchFamily="18" charset="0"/>
                                  <a:ea typeface="Cambria Math" panose="02040503050406030204" pitchFamily="18" charset="0"/>
                                </a:rPr>
                                <m:t>𝑐𝑜𝑟𝑒</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ℜ</m:t>
                              </m:r>
                            </m:e>
                            <m:sub>
                              <m:r>
                                <a:rPr lang="en-US" altLang="zh-CN" i="1">
                                  <a:latin typeface="Cambria Math" panose="02040503050406030204" pitchFamily="18" charset="0"/>
                                  <a:ea typeface="Cambria Math" panose="02040503050406030204" pitchFamily="18" charset="0"/>
                                </a:rPr>
                                <m:t>𝑎𝑖𝑟</m:t>
                              </m:r>
                            </m:sub>
                          </m:sSub>
                        </m:den>
                      </m:f>
                    </m:oMath>
                  </m:oMathPara>
                </a14:m>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𝐻</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𝐵</m:t>
                          </m:r>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𝜇</m:t>
                              </m:r>
                            </m:e>
                            <m:sub>
                              <m:r>
                                <a:rPr lang="en-US" altLang="zh-CN" i="1">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l-GR" altLang="zh-CN" i="1">
                              <a:latin typeface="Cambria Math" panose="02040503050406030204" pitchFamily="18" charset="0"/>
                              <a:ea typeface="Cambria Math" panose="02040503050406030204" pitchFamily="18" charset="0"/>
                            </a:rPr>
                            <m:t>Φ</m:t>
                          </m:r>
                        </m:num>
                        <m:den>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𝜇</m:t>
                              </m:r>
                            </m:e>
                            <m:sub>
                              <m:r>
                                <a:rPr lang="en-US" altLang="zh-CN" i="1">
                                  <a:latin typeface="Cambria Math" panose="02040503050406030204" pitchFamily="18" charset="0"/>
                                  <a:ea typeface="Cambria Math" panose="02040503050406030204" pitchFamily="18" charset="0"/>
                                </a:rPr>
                                <m:t>0</m:t>
                              </m:r>
                            </m:sub>
                          </m:sSub>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𝐴</m:t>
                              </m:r>
                            </m:e>
                            <m:sub>
                              <m:r>
                                <a:rPr lang="en-US" altLang="zh-CN" i="1">
                                  <a:latin typeface="Cambria Math" panose="02040503050406030204" pitchFamily="18" charset="0"/>
                                  <a:ea typeface="Cambria Math" panose="02040503050406030204" pitchFamily="18" charset="0"/>
                                </a:rPr>
                                <m:t>𝑎𝑖𝑟</m:t>
                              </m:r>
                            </m:sub>
                          </m:sSub>
                        </m:den>
                      </m:f>
                    </m:oMath>
                  </m:oMathPara>
                </a14:m>
                <a:endParaRPr lang="en-US" altLang="zh-CN" dirty="0"/>
              </a:p>
              <a:p>
                <a:pPr marL="342900" indent="-342900">
                  <a:lnSpc>
                    <a:spcPct val="150000"/>
                  </a:lnSpc>
                  <a:buFont typeface="+mj-lt"/>
                  <a:buAutoNum type="arabicPeriod" startAt="2"/>
                </a:pPr>
                <a:r>
                  <a:rPr lang="zh-CN" altLang="en-US" dirty="0"/>
                  <a:t>漏磁（与主磁路是并联关系）</a:t>
                </a:r>
                <a:endParaRPr lang="en-US" altLang="zh-CN" dirty="0"/>
              </a:p>
              <a:p>
                <a:pPr marL="800100" lvl="1" indent="-342900">
                  <a:lnSpc>
                    <a:spcPct val="150000"/>
                  </a:lnSpc>
                  <a:buFont typeface="Arial" panose="020B0604020202020204" pitchFamily="34" charset="0"/>
                  <a:buChar char="•"/>
                </a:pPr>
                <a:r>
                  <a:rPr lang="zh-CN" altLang="en-US" dirty="0"/>
                  <a:t>气隙处漏磁</a:t>
                </a:r>
                <a:endParaRPr lang="en-US" altLang="zh-CN" dirty="0"/>
              </a:p>
              <a:p>
                <a:pPr lvl="1">
                  <a:lnSpc>
                    <a:spcPct val="150000"/>
                  </a:lnSpc>
                </a:pPr>
                <a:endParaRPr lang="en-US" altLang="zh-CN" dirty="0"/>
              </a:p>
              <a:p>
                <a:pPr lvl="1">
                  <a:lnSpc>
                    <a:spcPct val="150000"/>
                  </a:lnSpc>
                </a:pPr>
                <a:endParaRPr lang="en-US" altLang="zh-CN" dirty="0"/>
              </a:p>
              <a:p>
                <a:pPr lvl="1">
                  <a:lnSpc>
                    <a:spcPct val="150000"/>
                  </a:lnSpc>
                </a:pPr>
                <a:endParaRPr lang="en-US" altLang="zh-CN" dirty="0"/>
              </a:p>
              <a:p>
                <a:pPr lvl="1">
                  <a:lnSpc>
                    <a:spcPct val="150000"/>
                  </a:lnSpc>
                </a:pPr>
                <a:endParaRPr lang="en-US" altLang="zh-CN" dirty="0"/>
              </a:p>
              <a:p>
                <a:pPr marL="800100" lvl="1" indent="-342900">
                  <a:lnSpc>
                    <a:spcPct val="150000"/>
                  </a:lnSpc>
                  <a:buFont typeface="Arial" panose="020B0604020202020204" pitchFamily="34" charset="0"/>
                  <a:buChar char="•"/>
                </a:pPr>
                <a:r>
                  <a:rPr lang="zh-CN" altLang="en-US" dirty="0"/>
                  <a:t>其他部分漏磁，通过空气漏磁</a:t>
                </a:r>
                <a:endParaRPr lang="en-US" altLang="zh-CN" dirty="0"/>
              </a:p>
            </p:txBody>
          </p:sp>
        </mc:Choice>
        <mc:Fallback xmlns="">
          <p:sp>
            <p:nvSpPr>
              <p:cNvPr id="5" name="文本框 4">
                <a:extLst>
                  <a:ext uri="{FF2B5EF4-FFF2-40B4-BE49-F238E27FC236}">
                    <a16:creationId xmlns:a16="http://schemas.microsoft.com/office/drawing/2014/main" id="{80896F9B-283D-4E1D-A6BF-BE17F23A8E1D}"/>
                  </a:ext>
                </a:extLst>
              </p:cNvPr>
              <p:cNvSpPr txBox="1">
                <a:spLocks noRot="1" noChangeAspect="1" noMove="1" noResize="1" noEditPoints="1" noAdjustHandles="1" noChangeArrowheads="1" noChangeShapeType="1" noTextEdit="1"/>
              </p:cNvSpPr>
              <p:nvPr/>
            </p:nvSpPr>
            <p:spPr>
              <a:xfrm>
                <a:off x="4953000" y="1222593"/>
                <a:ext cx="4038600" cy="5070683"/>
              </a:xfrm>
              <a:prstGeom prst="rect">
                <a:avLst/>
              </a:prstGeom>
              <a:blipFill>
                <a:blip r:embed="rId3"/>
                <a:stretch>
                  <a:fillRect l="-906" b="-1083"/>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79E8F01D-CDD0-483C-9CB2-59BB199C18AD}"/>
              </a:ext>
            </a:extLst>
          </p:cNvPr>
          <p:cNvPicPr>
            <a:picLocks noChangeAspect="1"/>
          </p:cNvPicPr>
          <p:nvPr/>
        </p:nvPicPr>
        <p:blipFill>
          <a:blip r:embed="rId4"/>
          <a:stretch>
            <a:fillRect/>
          </a:stretch>
        </p:blipFill>
        <p:spPr>
          <a:xfrm>
            <a:off x="6457950" y="4191000"/>
            <a:ext cx="1358900" cy="1685037"/>
          </a:xfrm>
          <a:prstGeom prst="rect">
            <a:avLst/>
          </a:prstGeom>
        </p:spPr>
      </p:pic>
      <p:sp>
        <p:nvSpPr>
          <p:cNvPr id="8" name="文本框 7">
            <a:extLst>
              <a:ext uri="{FF2B5EF4-FFF2-40B4-BE49-F238E27FC236}">
                <a16:creationId xmlns:a16="http://schemas.microsoft.com/office/drawing/2014/main" id="{7C3FFDB6-32A0-44A7-BC20-6807A36875FB}"/>
              </a:ext>
            </a:extLst>
          </p:cNvPr>
          <p:cNvSpPr txBox="1"/>
          <p:nvPr/>
        </p:nvSpPr>
        <p:spPr>
          <a:xfrm>
            <a:off x="465296" y="5242276"/>
            <a:ext cx="4038600" cy="1296637"/>
          </a:xfrm>
          <a:prstGeom prst="rect">
            <a:avLst/>
          </a:prstGeom>
          <a:noFill/>
        </p:spPr>
        <p:txBody>
          <a:bodyPr wrap="square" rtlCol="0">
            <a:spAutoFit/>
          </a:bodyPr>
          <a:lstStyle/>
          <a:p>
            <a:pPr>
              <a:lnSpc>
                <a:spcPct val="150000"/>
              </a:lnSpc>
            </a:pPr>
            <a:r>
              <a:rPr lang="en-US" altLang="zh-CN" b="1" dirty="0">
                <a:solidFill>
                  <a:srgbClr val="C00000"/>
                </a:solidFill>
              </a:rPr>
              <a:t>To do</a:t>
            </a:r>
          </a:p>
          <a:p>
            <a:pPr marL="342900" indent="-342900">
              <a:lnSpc>
                <a:spcPct val="150000"/>
              </a:lnSpc>
              <a:buFont typeface="+mj-lt"/>
              <a:buAutoNum type="arabicPeriod"/>
            </a:pPr>
            <a:r>
              <a:rPr lang="zh-CN" altLang="en-US" b="1" dirty="0">
                <a:solidFill>
                  <a:srgbClr val="C00000"/>
                </a:solidFill>
              </a:rPr>
              <a:t>先固定线圈，优化磁芯几何设计</a:t>
            </a:r>
            <a:endParaRPr lang="en-US" altLang="zh-CN" b="1" dirty="0">
              <a:solidFill>
                <a:srgbClr val="C00000"/>
              </a:solidFill>
            </a:endParaRPr>
          </a:p>
          <a:p>
            <a:pPr marL="342900" indent="-342900">
              <a:lnSpc>
                <a:spcPct val="150000"/>
              </a:lnSpc>
              <a:buFont typeface="+mj-lt"/>
              <a:buAutoNum type="arabicPeriod"/>
            </a:pPr>
            <a:r>
              <a:rPr lang="zh-CN" altLang="en-US" b="1" dirty="0">
                <a:solidFill>
                  <a:srgbClr val="C00000"/>
                </a:solidFill>
              </a:rPr>
              <a:t>再优化线圈</a:t>
            </a:r>
            <a:endParaRPr lang="en-US" altLang="zh-CN" b="1" dirty="0">
              <a:solidFill>
                <a:srgbClr val="C00000"/>
              </a:solidFill>
            </a:endParaRPr>
          </a:p>
        </p:txBody>
      </p:sp>
    </p:spTree>
    <p:extLst>
      <p:ext uri="{BB962C8B-B14F-4D97-AF65-F5344CB8AC3E}">
        <p14:creationId xmlns:p14="http://schemas.microsoft.com/office/powerpoint/2010/main" val="160186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4A1B04D-04C4-4C4A-9C70-1A0961A0431B}"/>
              </a:ext>
            </a:extLst>
          </p:cNvPr>
          <p:cNvSpPr>
            <a:spLocks noGrp="1"/>
          </p:cNvSpPr>
          <p:nvPr>
            <p:ph type="sldNum" sz="quarter" idx="12"/>
          </p:nvPr>
        </p:nvSpPr>
        <p:spPr/>
        <p:txBody>
          <a:bodyPr/>
          <a:lstStyle/>
          <a:p>
            <a:pPr>
              <a:defRPr/>
            </a:pPr>
            <a:fld id="{C58DEF2B-8039-4C1E-A573-46AE1706B516}" type="slidenum">
              <a:rPr lang="en-US" altLang="zh-CN" smtClean="0"/>
              <a:pPr>
                <a:defRPr/>
              </a:pPr>
              <a:t>12</a:t>
            </a:fld>
            <a:endParaRPr lang="en-US" altLang="zh-CN" dirty="0"/>
          </a:p>
        </p:txBody>
      </p:sp>
      <p:sp>
        <p:nvSpPr>
          <p:cNvPr id="3" name="文本占位符 2">
            <a:extLst>
              <a:ext uri="{FF2B5EF4-FFF2-40B4-BE49-F238E27FC236}">
                <a16:creationId xmlns:a16="http://schemas.microsoft.com/office/drawing/2014/main" id="{CB6A6F43-C878-4711-9D2B-9234C10E5AA7}"/>
              </a:ext>
            </a:extLst>
          </p:cNvPr>
          <p:cNvSpPr>
            <a:spLocks noGrp="1"/>
          </p:cNvSpPr>
          <p:nvPr>
            <p:ph type="body" sz="quarter" idx="13"/>
          </p:nvPr>
        </p:nvSpPr>
        <p:spPr/>
        <p:txBody>
          <a:bodyPr/>
          <a:lstStyle/>
          <a:p>
            <a:r>
              <a:rPr lang="zh-CN" altLang="en-US" dirty="0"/>
              <a:t>倒角</a:t>
            </a:r>
          </a:p>
        </p:txBody>
      </p:sp>
      <p:pic>
        <p:nvPicPr>
          <p:cNvPr id="5" name="图片 4">
            <a:extLst>
              <a:ext uri="{FF2B5EF4-FFF2-40B4-BE49-F238E27FC236}">
                <a16:creationId xmlns:a16="http://schemas.microsoft.com/office/drawing/2014/main" id="{0768ECD4-79B6-455A-BF1F-305BCFCCEFDF}"/>
              </a:ext>
            </a:extLst>
          </p:cNvPr>
          <p:cNvPicPr>
            <a:picLocks noChangeAspect="1"/>
          </p:cNvPicPr>
          <p:nvPr/>
        </p:nvPicPr>
        <p:blipFill>
          <a:blip r:embed="rId2"/>
          <a:stretch>
            <a:fillRect/>
          </a:stretch>
        </p:blipFill>
        <p:spPr>
          <a:xfrm>
            <a:off x="381000" y="1540387"/>
            <a:ext cx="3622018" cy="2520000"/>
          </a:xfrm>
          <a:prstGeom prst="rect">
            <a:avLst/>
          </a:prstGeom>
        </p:spPr>
      </p:pic>
      <mc:AlternateContent xmlns:mc="http://schemas.openxmlformats.org/markup-compatibility/2006" xmlns:a14="http://schemas.microsoft.com/office/drawing/2010/main">
        <mc:Choice Requires="a14">
          <p:graphicFrame>
            <p:nvGraphicFramePr>
              <p:cNvPr id="6" name="表格 4">
                <a:extLst>
                  <a:ext uri="{FF2B5EF4-FFF2-40B4-BE49-F238E27FC236}">
                    <a16:creationId xmlns:a16="http://schemas.microsoft.com/office/drawing/2014/main" id="{609AB6BE-3025-453F-A120-4CF7CA2D48CB}"/>
                  </a:ext>
                </a:extLst>
              </p:cNvPr>
              <p:cNvGraphicFramePr>
                <a:graphicFrameLocks noGrp="1"/>
              </p:cNvGraphicFramePr>
              <p:nvPr>
                <p:extLst>
                  <p:ext uri="{D42A27DB-BD31-4B8C-83A1-F6EECF244321}">
                    <p14:modId xmlns:p14="http://schemas.microsoft.com/office/powerpoint/2010/main" val="502753565"/>
                  </p:ext>
                </p:extLst>
              </p:nvPr>
            </p:nvGraphicFramePr>
            <p:xfrm>
              <a:off x="152399" y="4960661"/>
              <a:ext cx="8839201" cy="1854200"/>
            </p:xfrm>
            <a:graphic>
              <a:graphicData uri="http://schemas.openxmlformats.org/drawingml/2006/table">
                <a:tbl>
                  <a:tblPr firstRow="1" bandRow="1">
                    <a:tableStyleId>{69CF1AB2-1976-4502-BF36-3FF5EA218861}</a:tableStyleId>
                  </a:tblPr>
                  <a:tblGrid>
                    <a:gridCol w="990600">
                      <a:extLst>
                        <a:ext uri="{9D8B030D-6E8A-4147-A177-3AD203B41FA5}">
                          <a16:colId xmlns:a16="http://schemas.microsoft.com/office/drawing/2014/main" val="105021027"/>
                        </a:ext>
                      </a:extLst>
                    </a:gridCol>
                    <a:gridCol w="1534886">
                      <a:extLst>
                        <a:ext uri="{9D8B030D-6E8A-4147-A177-3AD203B41FA5}">
                          <a16:colId xmlns:a16="http://schemas.microsoft.com/office/drawing/2014/main" val="1655559543"/>
                        </a:ext>
                      </a:extLst>
                    </a:gridCol>
                    <a:gridCol w="1262743">
                      <a:extLst>
                        <a:ext uri="{9D8B030D-6E8A-4147-A177-3AD203B41FA5}">
                          <a16:colId xmlns:a16="http://schemas.microsoft.com/office/drawing/2014/main" val="3809677452"/>
                        </a:ext>
                      </a:extLst>
                    </a:gridCol>
                    <a:gridCol w="1262743">
                      <a:extLst>
                        <a:ext uri="{9D8B030D-6E8A-4147-A177-3AD203B41FA5}">
                          <a16:colId xmlns:a16="http://schemas.microsoft.com/office/drawing/2014/main" val="3111306205"/>
                        </a:ext>
                      </a:extLst>
                    </a:gridCol>
                    <a:gridCol w="1262743">
                      <a:extLst>
                        <a:ext uri="{9D8B030D-6E8A-4147-A177-3AD203B41FA5}">
                          <a16:colId xmlns:a16="http://schemas.microsoft.com/office/drawing/2014/main" val="3861577229"/>
                        </a:ext>
                      </a:extLst>
                    </a:gridCol>
                    <a:gridCol w="1262743">
                      <a:extLst>
                        <a:ext uri="{9D8B030D-6E8A-4147-A177-3AD203B41FA5}">
                          <a16:colId xmlns:a16="http://schemas.microsoft.com/office/drawing/2014/main" val="3092295082"/>
                        </a:ext>
                      </a:extLst>
                    </a:gridCol>
                    <a:gridCol w="1262743">
                      <a:extLst>
                        <a:ext uri="{9D8B030D-6E8A-4147-A177-3AD203B41FA5}">
                          <a16:colId xmlns:a16="http://schemas.microsoft.com/office/drawing/2014/main" val="3056499895"/>
                        </a:ext>
                      </a:extLst>
                    </a:gridCol>
                  </a:tblGrid>
                  <a:tr h="370840">
                    <a:tc>
                      <a:txBody>
                        <a:bodyPr/>
                        <a:lstStyle/>
                        <a:p>
                          <a:pPr algn="ctr"/>
                          <a:endParaRPr lang="zh-CN" altLang="en-US" b="0" dirty="0"/>
                        </a:p>
                      </a:txBody>
                      <a:tcPr anchor="ctr">
                        <a:noFill/>
                      </a:tcPr>
                    </a:tc>
                    <a:tc>
                      <a:txBody>
                        <a:bodyPr/>
                        <a:lstStyle/>
                        <a:p>
                          <a:pPr algn="ctr"/>
                          <a:r>
                            <a:rPr lang="en-US" altLang="zh-CN" b="0" dirty="0"/>
                            <a:t>Gap(cm)</a:t>
                          </a:r>
                          <a:endParaRPr lang="zh-CN" altLang="en-US" b="0" dirty="0"/>
                        </a:p>
                      </a:txBody>
                      <a:tcPr anchor="ctr">
                        <a:noFill/>
                      </a:tcPr>
                    </a:tc>
                    <a:tc>
                      <a:txBody>
                        <a:bodyPr/>
                        <a:lstStyle/>
                        <a:p>
                          <a:pPr algn="ctr"/>
                          <a:r>
                            <a:rPr lang="en-US" altLang="zh-CN" b="0" dirty="0"/>
                            <a:t>1</a:t>
                          </a:r>
                          <a:endParaRPr lang="zh-CN" altLang="en-US" b="0" dirty="0"/>
                        </a:p>
                      </a:txBody>
                      <a:tcPr anchor="ctr">
                        <a:noFill/>
                      </a:tcPr>
                    </a:tc>
                    <a:tc>
                      <a:txBody>
                        <a:bodyPr/>
                        <a:lstStyle/>
                        <a:p>
                          <a:pPr algn="ctr"/>
                          <a:r>
                            <a:rPr lang="en-US" altLang="zh-CN" b="0" dirty="0"/>
                            <a:t>2</a:t>
                          </a:r>
                          <a:endParaRPr lang="zh-CN" altLang="en-US" b="0" dirty="0"/>
                        </a:p>
                      </a:txBody>
                      <a:tcPr anchor="ctr">
                        <a:noFill/>
                      </a:tcPr>
                    </a:tc>
                    <a:tc>
                      <a:txBody>
                        <a:bodyPr/>
                        <a:lstStyle/>
                        <a:p>
                          <a:pPr algn="ctr"/>
                          <a:r>
                            <a:rPr lang="en-US" altLang="zh-CN" b="0" dirty="0"/>
                            <a:t>3</a:t>
                          </a:r>
                          <a:endParaRPr lang="zh-CN" altLang="en-US" b="0" dirty="0"/>
                        </a:p>
                      </a:txBody>
                      <a:tcPr anchor="ctr">
                        <a:noFill/>
                      </a:tcPr>
                    </a:tc>
                    <a:tc>
                      <a:txBody>
                        <a:bodyPr/>
                        <a:lstStyle/>
                        <a:p>
                          <a:pPr algn="ctr"/>
                          <a:r>
                            <a:rPr lang="en-US" altLang="zh-CN" b="0" dirty="0"/>
                            <a:t>4</a:t>
                          </a:r>
                          <a:endParaRPr lang="zh-CN" altLang="en-US" b="0" dirty="0"/>
                        </a:p>
                      </a:txBody>
                      <a:tcPr anchor="ctr">
                        <a:noFill/>
                      </a:tcPr>
                    </a:tc>
                    <a:tc>
                      <a:txBody>
                        <a:bodyPr/>
                        <a:lstStyle/>
                        <a:p>
                          <a:pPr algn="ctr"/>
                          <a:r>
                            <a:rPr lang="en-US" altLang="zh-CN" b="0" dirty="0"/>
                            <a:t>5</a:t>
                          </a:r>
                          <a:endParaRPr lang="zh-CN" altLang="en-US" b="0" dirty="0"/>
                        </a:p>
                      </a:txBody>
                      <a:tcPr anchor="ctr">
                        <a:noFill/>
                      </a:tcPr>
                    </a:tc>
                    <a:extLst>
                      <a:ext uri="{0D108BD9-81ED-4DB2-BD59-A6C34878D82A}">
                        <a16:rowId xmlns:a16="http://schemas.microsoft.com/office/drawing/2014/main" val="3911365369"/>
                      </a:ext>
                    </a:extLst>
                  </a:tr>
                  <a:tr h="370840">
                    <a:tc rowSpan="2">
                      <a:txBody>
                        <a:bodyPr/>
                        <a:lstStyle/>
                        <a:p>
                          <a:pPr algn="ctr"/>
                          <a:r>
                            <a:rPr lang="en-US" altLang="zh-CN" dirty="0"/>
                            <a:t>coil5@60°</a:t>
                          </a:r>
                          <a:endParaRPr lang="zh-CN" altLang="en-US" b="0" dirty="0"/>
                        </a:p>
                      </a:txBody>
                      <a:tcPr anchor="c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𝑠𝑖𝑚𝑢</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8.73E+04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4.91E+04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3.43E+04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2.64E+04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2.14E+04</a:t>
                          </a:r>
                        </a:p>
                      </a:txBody>
                      <a:tcPr marL="9525" marR="9525" marT="9525" marB="0" anchor="ctr">
                        <a:noFill/>
                      </a:tcPr>
                    </a:tc>
                    <a:extLst>
                      <a:ext uri="{0D108BD9-81ED-4DB2-BD59-A6C34878D82A}">
                        <a16:rowId xmlns:a16="http://schemas.microsoft.com/office/drawing/2014/main" val="1359556149"/>
                      </a:ext>
                    </a:extLst>
                  </a:tr>
                  <a:tr h="370840">
                    <a:tc vMerge="1">
                      <a:txBody>
                        <a:bodyPr/>
                        <a:lstStyle/>
                        <a:p>
                          <a:pPr algn="ctr"/>
                          <a:endParaRPr lang="zh-CN" altLang="en-US" b="0" dirty="0"/>
                        </a:p>
                      </a:txBody>
                      <a:tcPr anchor="c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𝑠𝑖𝑚𝑢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8.40E+04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4.82E+04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3.39E+04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2.62E+04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2.13E+04</a:t>
                          </a:r>
                        </a:p>
                      </a:txBody>
                      <a:tcPr marL="9525" marR="9525" marT="9525" marB="0" anchor="ctr">
                        <a:noFill/>
                      </a:tcPr>
                    </a:tc>
                    <a:extLst>
                      <a:ext uri="{0D108BD9-81ED-4DB2-BD59-A6C34878D82A}">
                        <a16:rowId xmlns:a16="http://schemas.microsoft.com/office/drawing/2014/main" val="1622922884"/>
                      </a:ext>
                    </a:extLst>
                  </a:tr>
                  <a:tr h="370840">
                    <a:tc rowSpan="2">
                      <a:txBody>
                        <a:bodyPr/>
                        <a:lstStyle/>
                        <a:p>
                          <a:pPr algn="ctr"/>
                          <a:r>
                            <a:rPr lang="en-US" altLang="zh-CN" dirty="0"/>
                            <a:t>V4@45°</a:t>
                          </a:r>
                          <a:endParaRPr lang="zh-CN" altLang="en-US" b="0" dirty="0"/>
                        </a:p>
                      </a:txBody>
                      <a:tcPr anchor="c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𝑠𝑖𝑚𝑢</m:t>
                                    </m:r>
                                    <m:r>
                                      <a:rPr lang="en-US" altLang="zh-CN" b="0" i="1" smtClean="0">
                                        <a:latin typeface="Cambria Math" panose="02040503050406030204" pitchFamily="18" charset="0"/>
                                      </a:rPr>
                                      <m:t>0</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1.12E+05</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6.04E+04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4.14E+04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3.16E+04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2.55E+04</a:t>
                          </a:r>
                        </a:p>
                      </a:txBody>
                      <a:tcPr marL="9525" marR="9525" marT="9525" marB="0" anchor="ctr">
                        <a:noFill/>
                      </a:tcPr>
                    </a:tc>
                    <a:extLst>
                      <a:ext uri="{0D108BD9-81ED-4DB2-BD59-A6C34878D82A}">
                        <a16:rowId xmlns:a16="http://schemas.microsoft.com/office/drawing/2014/main" val="529747277"/>
                      </a:ext>
                    </a:extLst>
                  </a:tr>
                  <a:tr h="370840">
                    <a:tc vMerge="1">
                      <a:txBody>
                        <a:bodyPr/>
                        <a:lstStyle/>
                        <a:p>
                          <a:pPr algn="ctr"/>
                          <a:endParaRPr lang="zh-CN" altLang="en-US" b="0" dirty="0"/>
                        </a:p>
                      </a:txBody>
                      <a:tcPr anchor="ctr">
                        <a:no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𝑠𝑖𝑚𝑢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1.11E+05</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2.54E+04</a:t>
                          </a:r>
                        </a:p>
                      </a:txBody>
                      <a:tcPr marL="9525" marR="9525" marT="9525" marB="0" anchor="ctr">
                        <a:noFill/>
                      </a:tcPr>
                    </a:tc>
                    <a:extLst>
                      <a:ext uri="{0D108BD9-81ED-4DB2-BD59-A6C34878D82A}">
                        <a16:rowId xmlns:a16="http://schemas.microsoft.com/office/drawing/2014/main" val="2846628631"/>
                      </a:ext>
                    </a:extLst>
                  </a:tr>
                </a:tbl>
              </a:graphicData>
            </a:graphic>
          </p:graphicFrame>
        </mc:Choice>
        <mc:Fallback xmlns="">
          <p:graphicFrame>
            <p:nvGraphicFramePr>
              <p:cNvPr id="6" name="表格 4">
                <a:extLst>
                  <a:ext uri="{FF2B5EF4-FFF2-40B4-BE49-F238E27FC236}">
                    <a16:creationId xmlns:a16="http://schemas.microsoft.com/office/drawing/2014/main" id="{609AB6BE-3025-453F-A120-4CF7CA2D48CB}"/>
                  </a:ext>
                </a:extLst>
              </p:cNvPr>
              <p:cNvGraphicFramePr>
                <a:graphicFrameLocks noGrp="1"/>
              </p:cNvGraphicFramePr>
              <p:nvPr>
                <p:extLst>
                  <p:ext uri="{D42A27DB-BD31-4B8C-83A1-F6EECF244321}">
                    <p14:modId xmlns:p14="http://schemas.microsoft.com/office/powerpoint/2010/main" val="502753565"/>
                  </p:ext>
                </p:extLst>
              </p:nvPr>
            </p:nvGraphicFramePr>
            <p:xfrm>
              <a:off x="152399" y="4960661"/>
              <a:ext cx="8839201" cy="1854200"/>
            </p:xfrm>
            <a:graphic>
              <a:graphicData uri="http://schemas.openxmlformats.org/drawingml/2006/table">
                <a:tbl>
                  <a:tblPr firstRow="1" bandRow="1">
                    <a:tableStyleId>{69CF1AB2-1976-4502-BF36-3FF5EA218861}</a:tableStyleId>
                  </a:tblPr>
                  <a:tblGrid>
                    <a:gridCol w="990600">
                      <a:extLst>
                        <a:ext uri="{9D8B030D-6E8A-4147-A177-3AD203B41FA5}">
                          <a16:colId xmlns:a16="http://schemas.microsoft.com/office/drawing/2014/main" val="105021027"/>
                        </a:ext>
                      </a:extLst>
                    </a:gridCol>
                    <a:gridCol w="1534886">
                      <a:extLst>
                        <a:ext uri="{9D8B030D-6E8A-4147-A177-3AD203B41FA5}">
                          <a16:colId xmlns:a16="http://schemas.microsoft.com/office/drawing/2014/main" val="1655559543"/>
                        </a:ext>
                      </a:extLst>
                    </a:gridCol>
                    <a:gridCol w="1262743">
                      <a:extLst>
                        <a:ext uri="{9D8B030D-6E8A-4147-A177-3AD203B41FA5}">
                          <a16:colId xmlns:a16="http://schemas.microsoft.com/office/drawing/2014/main" val="3809677452"/>
                        </a:ext>
                      </a:extLst>
                    </a:gridCol>
                    <a:gridCol w="1262743">
                      <a:extLst>
                        <a:ext uri="{9D8B030D-6E8A-4147-A177-3AD203B41FA5}">
                          <a16:colId xmlns:a16="http://schemas.microsoft.com/office/drawing/2014/main" val="3111306205"/>
                        </a:ext>
                      </a:extLst>
                    </a:gridCol>
                    <a:gridCol w="1262743">
                      <a:extLst>
                        <a:ext uri="{9D8B030D-6E8A-4147-A177-3AD203B41FA5}">
                          <a16:colId xmlns:a16="http://schemas.microsoft.com/office/drawing/2014/main" val="3861577229"/>
                        </a:ext>
                      </a:extLst>
                    </a:gridCol>
                    <a:gridCol w="1262743">
                      <a:extLst>
                        <a:ext uri="{9D8B030D-6E8A-4147-A177-3AD203B41FA5}">
                          <a16:colId xmlns:a16="http://schemas.microsoft.com/office/drawing/2014/main" val="3092295082"/>
                        </a:ext>
                      </a:extLst>
                    </a:gridCol>
                    <a:gridCol w="1262743">
                      <a:extLst>
                        <a:ext uri="{9D8B030D-6E8A-4147-A177-3AD203B41FA5}">
                          <a16:colId xmlns:a16="http://schemas.microsoft.com/office/drawing/2014/main" val="3056499895"/>
                        </a:ext>
                      </a:extLst>
                    </a:gridCol>
                  </a:tblGrid>
                  <a:tr h="370840">
                    <a:tc>
                      <a:txBody>
                        <a:bodyPr/>
                        <a:lstStyle/>
                        <a:p>
                          <a:pPr algn="ctr"/>
                          <a:endParaRPr lang="zh-CN" altLang="en-US" b="0" dirty="0"/>
                        </a:p>
                      </a:txBody>
                      <a:tcPr anchor="ctr">
                        <a:noFill/>
                      </a:tcPr>
                    </a:tc>
                    <a:tc>
                      <a:txBody>
                        <a:bodyPr/>
                        <a:lstStyle/>
                        <a:p>
                          <a:pPr algn="ctr"/>
                          <a:r>
                            <a:rPr lang="en-US" altLang="zh-CN" b="0" dirty="0"/>
                            <a:t>Gap(cm)</a:t>
                          </a:r>
                          <a:endParaRPr lang="zh-CN" altLang="en-US" b="0" dirty="0"/>
                        </a:p>
                      </a:txBody>
                      <a:tcPr anchor="ctr">
                        <a:noFill/>
                      </a:tcPr>
                    </a:tc>
                    <a:tc>
                      <a:txBody>
                        <a:bodyPr/>
                        <a:lstStyle/>
                        <a:p>
                          <a:pPr algn="ctr"/>
                          <a:r>
                            <a:rPr lang="en-US" altLang="zh-CN" b="0" dirty="0"/>
                            <a:t>1</a:t>
                          </a:r>
                          <a:endParaRPr lang="zh-CN" altLang="en-US" b="0" dirty="0"/>
                        </a:p>
                      </a:txBody>
                      <a:tcPr anchor="ctr">
                        <a:noFill/>
                      </a:tcPr>
                    </a:tc>
                    <a:tc>
                      <a:txBody>
                        <a:bodyPr/>
                        <a:lstStyle/>
                        <a:p>
                          <a:pPr algn="ctr"/>
                          <a:r>
                            <a:rPr lang="en-US" altLang="zh-CN" b="0" dirty="0"/>
                            <a:t>2</a:t>
                          </a:r>
                          <a:endParaRPr lang="zh-CN" altLang="en-US" b="0" dirty="0"/>
                        </a:p>
                      </a:txBody>
                      <a:tcPr anchor="ctr">
                        <a:noFill/>
                      </a:tcPr>
                    </a:tc>
                    <a:tc>
                      <a:txBody>
                        <a:bodyPr/>
                        <a:lstStyle/>
                        <a:p>
                          <a:pPr algn="ctr"/>
                          <a:r>
                            <a:rPr lang="en-US" altLang="zh-CN" b="0" dirty="0"/>
                            <a:t>3</a:t>
                          </a:r>
                          <a:endParaRPr lang="zh-CN" altLang="en-US" b="0" dirty="0"/>
                        </a:p>
                      </a:txBody>
                      <a:tcPr anchor="ctr">
                        <a:noFill/>
                      </a:tcPr>
                    </a:tc>
                    <a:tc>
                      <a:txBody>
                        <a:bodyPr/>
                        <a:lstStyle/>
                        <a:p>
                          <a:pPr algn="ctr"/>
                          <a:r>
                            <a:rPr lang="en-US" altLang="zh-CN" b="0" dirty="0"/>
                            <a:t>4</a:t>
                          </a:r>
                          <a:endParaRPr lang="zh-CN" altLang="en-US" b="0" dirty="0"/>
                        </a:p>
                      </a:txBody>
                      <a:tcPr anchor="ctr">
                        <a:noFill/>
                      </a:tcPr>
                    </a:tc>
                    <a:tc>
                      <a:txBody>
                        <a:bodyPr/>
                        <a:lstStyle/>
                        <a:p>
                          <a:pPr algn="ctr"/>
                          <a:r>
                            <a:rPr lang="en-US" altLang="zh-CN" b="0" dirty="0"/>
                            <a:t>5</a:t>
                          </a:r>
                          <a:endParaRPr lang="zh-CN" altLang="en-US" b="0" dirty="0"/>
                        </a:p>
                      </a:txBody>
                      <a:tcPr anchor="ctr">
                        <a:noFill/>
                      </a:tcPr>
                    </a:tc>
                    <a:extLst>
                      <a:ext uri="{0D108BD9-81ED-4DB2-BD59-A6C34878D82A}">
                        <a16:rowId xmlns:a16="http://schemas.microsoft.com/office/drawing/2014/main" val="3911365369"/>
                      </a:ext>
                    </a:extLst>
                  </a:tr>
                  <a:tr h="370840">
                    <a:tc rowSpan="2">
                      <a:txBody>
                        <a:bodyPr/>
                        <a:lstStyle/>
                        <a:p>
                          <a:pPr algn="ctr"/>
                          <a:r>
                            <a:rPr lang="en-US" altLang="zh-CN" dirty="0"/>
                            <a:t>coil5@60°</a:t>
                          </a:r>
                          <a:endParaRPr lang="zh-CN" altLang="en-US" b="0" dirty="0"/>
                        </a:p>
                      </a:txBody>
                      <a:tcPr anchor="ctr">
                        <a:noFill/>
                      </a:tcPr>
                    </a:tc>
                    <a:tc>
                      <a:txBody>
                        <a:bodyPr/>
                        <a:lstStyle/>
                        <a:p>
                          <a:endParaRPr lang="zh-CN"/>
                        </a:p>
                      </a:txBody>
                      <a:tcPr anchor="ctr">
                        <a:blipFill>
                          <a:blip r:embed="rId3"/>
                          <a:stretch>
                            <a:fillRect l="-65079" t="-101639" r="-412302" b="-304918"/>
                          </a:stretch>
                        </a:blip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8.73E+04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4.91E+04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3.43E+04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2.64E+04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2.14E+04</a:t>
                          </a:r>
                        </a:p>
                      </a:txBody>
                      <a:tcPr marL="9525" marR="9525" marT="9525" marB="0" anchor="ctr">
                        <a:noFill/>
                      </a:tcPr>
                    </a:tc>
                    <a:extLst>
                      <a:ext uri="{0D108BD9-81ED-4DB2-BD59-A6C34878D82A}">
                        <a16:rowId xmlns:a16="http://schemas.microsoft.com/office/drawing/2014/main" val="1359556149"/>
                      </a:ext>
                    </a:extLst>
                  </a:tr>
                  <a:tr h="370840">
                    <a:tc vMerge="1">
                      <a:txBody>
                        <a:bodyPr/>
                        <a:lstStyle/>
                        <a:p>
                          <a:pPr algn="ctr"/>
                          <a:endParaRPr lang="zh-CN" altLang="en-US" b="0" dirty="0"/>
                        </a:p>
                      </a:txBody>
                      <a:tcPr anchor="ctr">
                        <a:noFill/>
                      </a:tcPr>
                    </a:tc>
                    <a:tc>
                      <a:txBody>
                        <a:bodyPr/>
                        <a:lstStyle/>
                        <a:p>
                          <a:endParaRPr lang="zh-CN"/>
                        </a:p>
                      </a:txBody>
                      <a:tcPr anchor="ctr">
                        <a:blipFill>
                          <a:blip r:embed="rId3"/>
                          <a:stretch>
                            <a:fillRect l="-65079" t="-201639" r="-412302" b="-204918"/>
                          </a:stretch>
                        </a:blip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8.40E+04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4.82E+04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3.39E+04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2.62E+04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2.13E+04</a:t>
                          </a:r>
                        </a:p>
                      </a:txBody>
                      <a:tcPr marL="9525" marR="9525" marT="9525" marB="0" anchor="ctr">
                        <a:noFill/>
                      </a:tcPr>
                    </a:tc>
                    <a:extLst>
                      <a:ext uri="{0D108BD9-81ED-4DB2-BD59-A6C34878D82A}">
                        <a16:rowId xmlns:a16="http://schemas.microsoft.com/office/drawing/2014/main" val="1622922884"/>
                      </a:ext>
                    </a:extLst>
                  </a:tr>
                  <a:tr h="370840">
                    <a:tc rowSpan="2">
                      <a:txBody>
                        <a:bodyPr/>
                        <a:lstStyle/>
                        <a:p>
                          <a:pPr algn="ctr"/>
                          <a:r>
                            <a:rPr lang="en-US" altLang="zh-CN" dirty="0"/>
                            <a:t>V4@45°</a:t>
                          </a:r>
                          <a:endParaRPr lang="zh-CN" altLang="en-US" b="0" dirty="0"/>
                        </a:p>
                      </a:txBody>
                      <a:tcPr anchor="ctr">
                        <a:noFill/>
                      </a:tcPr>
                    </a:tc>
                    <a:tc>
                      <a:txBody>
                        <a:bodyPr/>
                        <a:lstStyle/>
                        <a:p>
                          <a:endParaRPr lang="zh-CN"/>
                        </a:p>
                      </a:txBody>
                      <a:tcPr anchor="ctr">
                        <a:blipFill>
                          <a:blip r:embed="rId3"/>
                          <a:stretch>
                            <a:fillRect l="-65079" t="-301639" r="-412302" b="-104918"/>
                          </a:stretch>
                        </a:blip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1.12E+05</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6.04E+04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4.14E+04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3.16E+04</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2.55E+04</a:t>
                          </a:r>
                        </a:p>
                      </a:txBody>
                      <a:tcPr marL="9525" marR="9525" marT="9525" marB="0" anchor="ctr">
                        <a:noFill/>
                      </a:tcPr>
                    </a:tc>
                    <a:extLst>
                      <a:ext uri="{0D108BD9-81ED-4DB2-BD59-A6C34878D82A}">
                        <a16:rowId xmlns:a16="http://schemas.microsoft.com/office/drawing/2014/main" val="529747277"/>
                      </a:ext>
                    </a:extLst>
                  </a:tr>
                  <a:tr h="370840">
                    <a:tc vMerge="1">
                      <a:txBody>
                        <a:bodyPr/>
                        <a:lstStyle/>
                        <a:p>
                          <a:pPr algn="ctr"/>
                          <a:endParaRPr lang="zh-CN" altLang="en-US" b="0" dirty="0"/>
                        </a:p>
                      </a:txBody>
                      <a:tcPr anchor="ctr">
                        <a:noFill/>
                      </a:tcPr>
                    </a:tc>
                    <a:tc>
                      <a:txBody>
                        <a:bodyPr/>
                        <a:lstStyle/>
                        <a:p>
                          <a:endParaRPr lang="zh-CN"/>
                        </a:p>
                      </a:txBody>
                      <a:tcPr anchor="ctr">
                        <a:blipFill>
                          <a:blip r:embed="rId3"/>
                          <a:stretch>
                            <a:fillRect l="-65079" t="-401639" r="-412302" b="-4918"/>
                          </a:stretch>
                        </a:blip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1.11E+05</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a:t>
                          </a:r>
                        </a:p>
                      </a:txBody>
                      <a:tcPr marL="9525" marR="9525" marT="9525" marB="0" anchor="ctr">
                        <a:noFill/>
                      </a:tcPr>
                    </a:tc>
                    <a:tc>
                      <a:txBody>
                        <a:bodyPr/>
                        <a:lstStyle/>
                        <a:p>
                          <a:pPr algn="ctr" fontAlgn="ctr"/>
                          <a:r>
                            <a:rPr lang="en-US" sz="1100" b="0" i="0" u="none" strike="noStrike" dirty="0">
                              <a:solidFill>
                                <a:srgbClr val="000000"/>
                              </a:solidFill>
                              <a:effectLst/>
                              <a:latin typeface="Arial" panose="020B0604020202020204" pitchFamily="34" charset="0"/>
                              <a:ea typeface="等线" panose="02010600030101010101" pitchFamily="2" charset="-122"/>
                            </a:rPr>
                            <a:t>2.54E+04</a:t>
                          </a:r>
                        </a:p>
                      </a:txBody>
                      <a:tcPr marL="9525" marR="9525" marT="9525" marB="0" anchor="ctr">
                        <a:noFill/>
                      </a:tcPr>
                    </a:tc>
                    <a:extLst>
                      <a:ext uri="{0D108BD9-81ED-4DB2-BD59-A6C34878D82A}">
                        <a16:rowId xmlns:a16="http://schemas.microsoft.com/office/drawing/2014/main" val="2846628631"/>
                      </a:ext>
                    </a:extLst>
                  </a:tr>
                </a:tbl>
              </a:graphicData>
            </a:graphic>
          </p:graphicFrame>
        </mc:Fallback>
      </mc:AlternateContent>
      <p:pic>
        <p:nvPicPr>
          <p:cNvPr id="8" name="图片 7">
            <a:extLst>
              <a:ext uri="{FF2B5EF4-FFF2-40B4-BE49-F238E27FC236}">
                <a16:creationId xmlns:a16="http://schemas.microsoft.com/office/drawing/2014/main" id="{E1D43636-A81A-4F32-9960-21B427FE64F7}"/>
              </a:ext>
            </a:extLst>
          </p:cNvPr>
          <p:cNvPicPr>
            <a:picLocks noChangeAspect="1"/>
          </p:cNvPicPr>
          <p:nvPr/>
        </p:nvPicPr>
        <p:blipFill>
          <a:blip r:embed="rId4"/>
          <a:stretch>
            <a:fillRect/>
          </a:stretch>
        </p:blipFill>
        <p:spPr>
          <a:xfrm>
            <a:off x="4648200" y="1540387"/>
            <a:ext cx="3551239" cy="2520000"/>
          </a:xfrm>
          <a:prstGeom prst="rect">
            <a:avLst/>
          </a:prstGeom>
        </p:spPr>
      </p:pic>
      <p:sp>
        <p:nvSpPr>
          <p:cNvPr id="10" name="文本框 9">
            <a:extLst>
              <a:ext uri="{FF2B5EF4-FFF2-40B4-BE49-F238E27FC236}">
                <a16:creationId xmlns:a16="http://schemas.microsoft.com/office/drawing/2014/main" id="{09137CB7-4C40-4438-AFB2-995FC6D03B60}"/>
              </a:ext>
            </a:extLst>
          </p:cNvPr>
          <p:cNvSpPr txBox="1"/>
          <p:nvPr/>
        </p:nvSpPr>
        <p:spPr>
          <a:xfrm>
            <a:off x="533400" y="4372550"/>
            <a:ext cx="8229600" cy="369332"/>
          </a:xfrm>
          <a:prstGeom prst="rect">
            <a:avLst/>
          </a:prstGeom>
          <a:noFill/>
        </p:spPr>
        <p:txBody>
          <a:bodyPr wrap="square" rtlCol="0">
            <a:spAutoFit/>
          </a:bodyPr>
          <a:lstStyle/>
          <a:p>
            <a:r>
              <a:rPr lang="zh-CN" altLang="en-US" b="1" dirty="0">
                <a:solidFill>
                  <a:srgbClr val="C00000"/>
                </a:solidFill>
              </a:rPr>
              <a:t>倒角没有效果</a:t>
            </a:r>
          </a:p>
        </p:txBody>
      </p:sp>
    </p:spTree>
    <p:extLst>
      <p:ext uri="{BB962C8B-B14F-4D97-AF65-F5344CB8AC3E}">
        <p14:creationId xmlns:p14="http://schemas.microsoft.com/office/powerpoint/2010/main" val="123392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7B2CDB66-0B3E-4249-9C12-81B30DD3134F}"/>
              </a:ext>
            </a:extLst>
          </p:cNvPr>
          <p:cNvSpPr>
            <a:spLocks noGrp="1"/>
          </p:cNvSpPr>
          <p:nvPr>
            <p:ph type="sldNum" sz="quarter" idx="12"/>
          </p:nvPr>
        </p:nvSpPr>
        <p:spPr/>
        <p:txBody>
          <a:bodyPr/>
          <a:lstStyle/>
          <a:p>
            <a:pPr>
              <a:defRPr/>
            </a:pPr>
            <a:fld id="{C58DEF2B-8039-4C1E-A573-46AE1706B516}" type="slidenum">
              <a:rPr lang="en-US" altLang="zh-CN" smtClean="0"/>
              <a:pPr>
                <a:defRPr/>
              </a:pPr>
              <a:t>13</a:t>
            </a:fld>
            <a:endParaRPr lang="en-US" altLang="zh-CN" dirty="0"/>
          </a:p>
        </p:txBody>
      </p:sp>
      <p:sp>
        <p:nvSpPr>
          <p:cNvPr id="3" name="文本占位符 2">
            <a:extLst>
              <a:ext uri="{FF2B5EF4-FFF2-40B4-BE49-F238E27FC236}">
                <a16:creationId xmlns:a16="http://schemas.microsoft.com/office/drawing/2014/main" id="{6BF96779-4799-4F5C-9C13-D1A93FC1D699}"/>
              </a:ext>
            </a:extLst>
          </p:cNvPr>
          <p:cNvSpPr>
            <a:spLocks noGrp="1"/>
          </p:cNvSpPr>
          <p:nvPr>
            <p:ph type="body" sz="quarter" idx="13"/>
          </p:nvPr>
        </p:nvSpPr>
        <p:spPr/>
        <p:txBody>
          <a:bodyPr/>
          <a:lstStyle/>
          <a:p>
            <a:r>
              <a:rPr lang="zh-CN" altLang="en-US" dirty="0"/>
              <a:t>改变几何形状</a:t>
            </a:r>
          </a:p>
        </p:txBody>
      </p:sp>
      <p:pic>
        <p:nvPicPr>
          <p:cNvPr id="4" name="图片 3">
            <a:extLst>
              <a:ext uri="{FF2B5EF4-FFF2-40B4-BE49-F238E27FC236}">
                <a16:creationId xmlns:a16="http://schemas.microsoft.com/office/drawing/2014/main" id="{96D15B38-4ABA-46B4-BCDB-87CCFC731C6F}"/>
              </a:ext>
            </a:extLst>
          </p:cNvPr>
          <p:cNvPicPr>
            <a:picLocks noChangeAspect="1"/>
          </p:cNvPicPr>
          <p:nvPr/>
        </p:nvPicPr>
        <p:blipFill>
          <a:blip r:embed="rId2"/>
          <a:stretch>
            <a:fillRect/>
          </a:stretch>
        </p:blipFill>
        <p:spPr>
          <a:xfrm>
            <a:off x="191836" y="1422898"/>
            <a:ext cx="2664000" cy="1800000"/>
          </a:xfrm>
          <a:prstGeom prst="rect">
            <a:avLst/>
          </a:prstGeom>
        </p:spPr>
      </p:pic>
      <p:sp>
        <p:nvSpPr>
          <p:cNvPr id="6" name="文本框 5">
            <a:extLst>
              <a:ext uri="{FF2B5EF4-FFF2-40B4-BE49-F238E27FC236}">
                <a16:creationId xmlns:a16="http://schemas.microsoft.com/office/drawing/2014/main" id="{37E463E6-A522-40C3-BE4F-FDABC132A683}"/>
              </a:ext>
            </a:extLst>
          </p:cNvPr>
          <p:cNvSpPr txBox="1"/>
          <p:nvPr/>
        </p:nvSpPr>
        <p:spPr>
          <a:xfrm>
            <a:off x="228600" y="3301739"/>
            <a:ext cx="2343150" cy="369332"/>
          </a:xfrm>
          <a:prstGeom prst="rect">
            <a:avLst/>
          </a:prstGeom>
          <a:noFill/>
        </p:spPr>
        <p:txBody>
          <a:bodyPr wrap="square">
            <a:spAutoFit/>
          </a:bodyPr>
          <a:lstStyle/>
          <a:p>
            <a:pPr algn="ctr"/>
            <a:r>
              <a:rPr lang="en-US" altLang="zh-CN" dirty="0"/>
              <a:t>Hz = </a:t>
            </a:r>
            <a:r>
              <a:rPr lang="zh-CN" altLang="en-US" dirty="0"/>
              <a:t>25500 </a:t>
            </a:r>
            <a:r>
              <a:rPr lang="en-US" altLang="zh-CN" dirty="0"/>
              <a:t>A/m</a:t>
            </a:r>
            <a:endParaRPr lang="zh-CN" altLang="en-US" dirty="0"/>
          </a:p>
        </p:txBody>
      </p:sp>
      <p:pic>
        <p:nvPicPr>
          <p:cNvPr id="8" name="图片 7">
            <a:extLst>
              <a:ext uri="{FF2B5EF4-FFF2-40B4-BE49-F238E27FC236}">
                <a16:creationId xmlns:a16="http://schemas.microsoft.com/office/drawing/2014/main" id="{B235212E-6B49-4380-B329-DE822345CA75}"/>
              </a:ext>
            </a:extLst>
          </p:cNvPr>
          <p:cNvPicPr>
            <a:picLocks noChangeAspect="1"/>
          </p:cNvPicPr>
          <p:nvPr/>
        </p:nvPicPr>
        <p:blipFill>
          <a:blip r:embed="rId3"/>
          <a:stretch>
            <a:fillRect/>
          </a:stretch>
        </p:blipFill>
        <p:spPr>
          <a:xfrm>
            <a:off x="6259591" y="1422898"/>
            <a:ext cx="2654748" cy="1800000"/>
          </a:xfrm>
          <a:prstGeom prst="rect">
            <a:avLst/>
          </a:prstGeom>
        </p:spPr>
      </p:pic>
      <p:pic>
        <p:nvPicPr>
          <p:cNvPr id="10" name="图片 9">
            <a:extLst>
              <a:ext uri="{FF2B5EF4-FFF2-40B4-BE49-F238E27FC236}">
                <a16:creationId xmlns:a16="http://schemas.microsoft.com/office/drawing/2014/main" id="{E3B8D4ED-E191-4E39-8B74-8B2040792907}"/>
              </a:ext>
            </a:extLst>
          </p:cNvPr>
          <p:cNvPicPr>
            <a:picLocks noChangeAspect="1"/>
          </p:cNvPicPr>
          <p:nvPr/>
        </p:nvPicPr>
        <p:blipFill>
          <a:blip r:embed="rId4"/>
          <a:stretch>
            <a:fillRect/>
          </a:stretch>
        </p:blipFill>
        <p:spPr>
          <a:xfrm>
            <a:off x="3220425" y="1422898"/>
            <a:ext cx="2674576" cy="1800000"/>
          </a:xfrm>
          <a:prstGeom prst="rect">
            <a:avLst/>
          </a:prstGeom>
        </p:spPr>
      </p:pic>
      <p:pic>
        <p:nvPicPr>
          <p:cNvPr id="12" name="图片 11">
            <a:extLst>
              <a:ext uri="{FF2B5EF4-FFF2-40B4-BE49-F238E27FC236}">
                <a16:creationId xmlns:a16="http://schemas.microsoft.com/office/drawing/2014/main" id="{51C0733B-58B5-46CB-A429-D5A5632F2E29}"/>
              </a:ext>
            </a:extLst>
          </p:cNvPr>
          <p:cNvPicPr>
            <a:picLocks noChangeAspect="1"/>
          </p:cNvPicPr>
          <p:nvPr/>
        </p:nvPicPr>
        <p:blipFill>
          <a:blip r:embed="rId5"/>
          <a:stretch>
            <a:fillRect/>
          </a:stretch>
        </p:blipFill>
        <p:spPr>
          <a:xfrm>
            <a:off x="3298501" y="3886200"/>
            <a:ext cx="2615550" cy="1800000"/>
          </a:xfrm>
          <a:prstGeom prst="rect">
            <a:avLst/>
          </a:prstGeom>
        </p:spPr>
      </p:pic>
      <p:pic>
        <p:nvPicPr>
          <p:cNvPr id="14" name="图片 13">
            <a:extLst>
              <a:ext uri="{FF2B5EF4-FFF2-40B4-BE49-F238E27FC236}">
                <a16:creationId xmlns:a16="http://schemas.microsoft.com/office/drawing/2014/main" id="{74B2B961-71F9-4321-A87F-6FBFE485DA03}"/>
              </a:ext>
            </a:extLst>
          </p:cNvPr>
          <p:cNvPicPr>
            <a:picLocks noChangeAspect="1"/>
          </p:cNvPicPr>
          <p:nvPr/>
        </p:nvPicPr>
        <p:blipFill>
          <a:blip r:embed="rId6"/>
          <a:stretch>
            <a:fillRect/>
          </a:stretch>
        </p:blipFill>
        <p:spPr>
          <a:xfrm>
            <a:off x="186004" y="3886200"/>
            <a:ext cx="2669832" cy="1800000"/>
          </a:xfrm>
          <a:prstGeom prst="rect">
            <a:avLst/>
          </a:prstGeom>
        </p:spPr>
      </p:pic>
      <p:sp>
        <p:nvSpPr>
          <p:cNvPr id="15" name="文本框 14">
            <a:extLst>
              <a:ext uri="{FF2B5EF4-FFF2-40B4-BE49-F238E27FC236}">
                <a16:creationId xmlns:a16="http://schemas.microsoft.com/office/drawing/2014/main" id="{7A59C5D0-A678-493F-91D0-2EB989DD48EA}"/>
              </a:ext>
            </a:extLst>
          </p:cNvPr>
          <p:cNvSpPr txBox="1"/>
          <p:nvPr/>
        </p:nvSpPr>
        <p:spPr>
          <a:xfrm>
            <a:off x="3385035" y="3303871"/>
            <a:ext cx="2343150" cy="369332"/>
          </a:xfrm>
          <a:prstGeom prst="rect">
            <a:avLst/>
          </a:prstGeom>
          <a:noFill/>
        </p:spPr>
        <p:txBody>
          <a:bodyPr wrap="square">
            <a:spAutoFit/>
          </a:bodyPr>
          <a:lstStyle/>
          <a:p>
            <a:pPr algn="ctr"/>
            <a:r>
              <a:rPr lang="en-US" altLang="zh-CN" dirty="0"/>
              <a:t>Hz = </a:t>
            </a:r>
            <a:r>
              <a:rPr lang="zh-CN" altLang="en-US" dirty="0"/>
              <a:t>25</a:t>
            </a:r>
            <a:r>
              <a:rPr lang="en-US" altLang="zh-CN" dirty="0"/>
              <a:t>654</a:t>
            </a:r>
            <a:r>
              <a:rPr lang="zh-CN" altLang="en-US" dirty="0"/>
              <a:t> </a:t>
            </a:r>
            <a:r>
              <a:rPr lang="en-US" altLang="zh-CN" dirty="0"/>
              <a:t>A/m</a:t>
            </a:r>
            <a:endParaRPr lang="zh-CN" altLang="en-US" dirty="0"/>
          </a:p>
        </p:txBody>
      </p:sp>
      <p:sp>
        <p:nvSpPr>
          <p:cNvPr id="16" name="文本框 15">
            <a:extLst>
              <a:ext uri="{FF2B5EF4-FFF2-40B4-BE49-F238E27FC236}">
                <a16:creationId xmlns:a16="http://schemas.microsoft.com/office/drawing/2014/main" id="{BEEE09CF-A29F-4A35-8255-B105E6FA8731}"/>
              </a:ext>
            </a:extLst>
          </p:cNvPr>
          <p:cNvSpPr txBox="1"/>
          <p:nvPr/>
        </p:nvSpPr>
        <p:spPr>
          <a:xfrm>
            <a:off x="6457950" y="3301739"/>
            <a:ext cx="2343150" cy="369332"/>
          </a:xfrm>
          <a:prstGeom prst="rect">
            <a:avLst/>
          </a:prstGeom>
          <a:noFill/>
        </p:spPr>
        <p:txBody>
          <a:bodyPr wrap="square">
            <a:spAutoFit/>
          </a:bodyPr>
          <a:lstStyle/>
          <a:p>
            <a:pPr algn="ctr"/>
            <a:r>
              <a:rPr lang="en-US" altLang="zh-CN" dirty="0"/>
              <a:t>Hz = </a:t>
            </a:r>
            <a:r>
              <a:rPr lang="zh-CN" altLang="en-US" dirty="0"/>
              <a:t>25</a:t>
            </a:r>
            <a:r>
              <a:rPr lang="en-US" altLang="zh-CN" dirty="0"/>
              <a:t>676</a:t>
            </a:r>
            <a:r>
              <a:rPr lang="zh-CN" altLang="en-US" dirty="0"/>
              <a:t> </a:t>
            </a:r>
            <a:r>
              <a:rPr lang="en-US" altLang="zh-CN" dirty="0"/>
              <a:t>A/m</a:t>
            </a:r>
            <a:endParaRPr lang="zh-CN" altLang="en-US" dirty="0"/>
          </a:p>
        </p:txBody>
      </p:sp>
      <p:sp>
        <p:nvSpPr>
          <p:cNvPr id="17" name="文本框 16">
            <a:extLst>
              <a:ext uri="{FF2B5EF4-FFF2-40B4-BE49-F238E27FC236}">
                <a16:creationId xmlns:a16="http://schemas.microsoft.com/office/drawing/2014/main" id="{857994B8-731D-49D1-B495-ACCB4CCB3590}"/>
              </a:ext>
            </a:extLst>
          </p:cNvPr>
          <p:cNvSpPr txBox="1"/>
          <p:nvPr/>
        </p:nvSpPr>
        <p:spPr>
          <a:xfrm>
            <a:off x="228600" y="5745458"/>
            <a:ext cx="2343150" cy="923330"/>
          </a:xfrm>
          <a:prstGeom prst="rect">
            <a:avLst/>
          </a:prstGeom>
          <a:noFill/>
        </p:spPr>
        <p:txBody>
          <a:bodyPr wrap="square">
            <a:spAutoFit/>
          </a:bodyPr>
          <a:lstStyle/>
          <a:p>
            <a:pPr algn="ctr"/>
            <a:r>
              <a:rPr lang="en-US" altLang="zh-CN" dirty="0"/>
              <a:t>Hz = </a:t>
            </a:r>
            <a:r>
              <a:rPr lang="zh-CN" altLang="en-US" dirty="0"/>
              <a:t>2</a:t>
            </a:r>
            <a:r>
              <a:rPr lang="en-US" altLang="zh-CN" dirty="0"/>
              <a:t>6111</a:t>
            </a:r>
            <a:r>
              <a:rPr lang="zh-CN" altLang="en-US" dirty="0"/>
              <a:t> </a:t>
            </a:r>
            <a:r>
              <a:rPr lang="en-US" altLang="zh-CN" dirty="0"/>
              <a:t>A/m</a:t>
            </a:r>
          </a:p>
          <a:p>
            <a:pPr algn="ctr"/>
            <a:r>
              <a:rPr lang="en-US" altLang="zh-CN" dirty="0"/>
              <a:t>250mm</a:t>
            </a:r>
            <a:r>
              <a:rPr lang="en-US" altLang="zh-CN" dirty="0">
                <a:sym typeface="Wingdings" panose="05000000000000000000" pitchFamily="2" charset="2"/>
              </a:rPr>
              <a:t>200mm</a:t>
            </a:r>
          </a:p>
          <a:p>
            <a:pPr algn="ctr"/>
            <a:r>
              <a:rPr lang="zh-CN" altLang="en-US" dirty="0">
                <a:sym typeface="Wingdings" panose="05000000000000000000" pitchFamily="2" charset="2"/>
              </a:rPr>
              <a:t>原探测面积</a:t>
            </a:r>
            <a:r>
              <a:rPr lang="en-US" altLang="zh-CN" dirty="0">
                <a:sym typeface="Wingdings" panose="05000000000000000000" pitchFamily="2" charset="2"/>
              </a:rPr>
              <a:t>~100mm</a:t>
            </a:r>
            <a:endParaRPr lang="zh-CN" altLang="en-US" dirty="0"/>
          </a:p>
        </p:txBody>
      </p:sp>
      <p:sp>
        <p:nvSpPr>
          <p:cNvPr id="18" name="文本框 17">
            <a:extLst>
              <a:ext uri="{FF2B5EF4-FFF2-40B4-BE49-F238E27FC236}">
                <a16:creationId xmlns:a16="http://schemas.microsoft.com/office/drawing/2014/main" id="{816A2F76-36AB-4F52-97DD-AE590C30EA32}"/>
              </a:ext>
            </a:extLst>
          </p:cNvPr>
          <p:cNvSpPr txBox="1"/>
          <p:nvPr/>
        </p:nvSpPr>
        <p:spPr>
          <a:xfrm>
            <a:off x="3385035" y="5745458"/>
            <a:ext cx="2343150" cy="369332"/>
          </a:xfrm>
          <a:prstGeom prst="rect">
            <a:avLst/>
          </a:prstGeom>
          <a:noFill/>
        </p:spPr>
        <p:txBody>
          <a:bodyPr wrap="square">
            <a:spAutoFit/>
          </a:bodyPr>
          <a:lstStyle/>
          <a:p>
            <a:pPr algn="ctr"/>
            <a:r>
              <a:rPr lang="en-US" altLang="zh-CN" dirty="0"/>
              <a:t>Hz = </a:t>
            </a:r>
            <a:r>
              <a:rPr lang="zh-CN" altLang="en-US" dirty="0"/>
              <a:t>2</a:t>
            </a:r>
            <a:r>
              <a:rPr lang="en-US" altLang="zh-CN" dirty="0"/>
              <a:t>6819</a:t>
            </a:r>
            <a:r>
              <a:rPr lang="zh-CN" altLang="en-US" dirty="0"/>
              <a:t> </a:t>
            </a:r>
            <a:r>
              <a:rPr lang="en-US" altLang="zh-CN" dirty="0"/>
              <a:t>A/m</a:t>
            </a:r>
            <a:endParaRPr lang="zh-CN" altLang="en-US" dirty="0"/>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418A5D6F-6435-47E5-A434-22D72E49B408}"/>
                  </a:ext>
                </a:extLst>
              </p:cNvPr>
              <p:cNvSpPr txBox="1"/>
              <p:nvPr/>
            </p:nvSpPr>
            <p:spPr>
              <a:xfrm>
                <a:off x="2921242" y="6218024"/>
                <a:ext cx="5130315" cy="504241"/>
              </a:xfrm>
              <a:prstGeom prst="rect">
                <a:avLst/>
              </a:prstGeom>
              <a:noFill/>
              <a:ln w="28575">
                <a:solidFill>
                  <a:srgbClr val="0000FF"/>
                </a:solidFill>
              </a:ln>
            </p:spPr>
            <p:txBody>
              <a:bodyPr wrap="square">
                <a:spAutoFit/>
              </a:bodyPr>
              <a:lstStyle/>
              <a:p>
                <a:pPr>
                  <a:lnSpc>
                    <a:spcPct val="150000"/>
                  </a:lnSpc>
                </a:pPr>
                <a14:m>
                  <m:oMath xmlns:m="http://schemas.openxmlformats.org/officeDocument/2006/math">
                    <m:sSub>
                      <m:sSubPr>
                        <m:ctrlPr>
                          <a:rPr lang="en-US" altLang="zh-CN" b="0" i="1" smtClean="0">
                            <a:solidFill>
                              <a:srgbClr val="C00000"/>
                            </a:solidFill>
                            <a:latin typeface="Cambria Math" panose="02040503050406030204" pitchFamily="18" charset="0"/>
                          </a:rPr>
                        </m:ctrlPr>
                      </m:sSubPr>
                      <m:e>
                        <m:r>
                          <a:rPr lang="en-US" altLang="zh-CN" b="0" i="1" smtClean="0">
                            <a:solidFill>
                              <a:srgbClr val="C00000"/>
                            </a:solidFill>
                            <a:latin typeface="Cambria Math" panose="02040503050406030204" pitchFamily="18" charset="0"/>
                          </a:rPr>
                          <m:t>𝐻</m:t>
                        </m:r>
                      </m:e>
                      <m:sub>
                        <m:r>
                          <a:rPr lang="en-US" altLang="zh-CN" b="0" i="1" smtClean="0">
                            <a:solidFill>
                              <a:srgbClr val="C00000"/>
                            </a:solidFill>
                            <a:latin typeface="Cambria Math" panose="02040503050406030204" pitchFamily="18" charset="0"/>
                          </a:rPr>
                          <m:t>𝑔𝑎𝑝</m:t>
                        </m:r>
                        <m:r>
                          <a:rPr lang="en-US" altLang="zh-CN" b="0" i="1" smtClean="0">
                            <a:solidFill>
                              <a:srgbClr val="C00000"/>
                            </a:solidFill>
                            <a:latin typeface="Cambria Math" panose="02040503050406030204" pitchFamily="18" charset="0"/>
                          </a:rPr>
                          <m:t>_</m:t>
                        </m:r>
                        <m:r>
                          <a:rPr lang="en-US" altLang="zh-CN" b="0" i="1" smtClean="0">
                            <a:solidFill>
                              <a:srgbClr val="C00000"/>
                            </a:solidFill>
                            <a:latin typeface="Cambria Math" panose="02040503050406030204" pitchFamily="18" charset="0"/>
                          </a:rPr>
                          <m:t>𝑖𝑑𝑒𝑎𝑙</m:t>
                        </m:r>
                      </m:sub>
                    </m:sSub>
                    <m:r>
                      <a:rPr lang="en-US" altLang="zh-CN" b="0" i="1" smtClean="0">
                        <a:solidFill>
                          <a:srgbClr val="C00000"/>
                        </a:solidFill>
                        <a:latin typeface="Cambria Math" panose="02040503050406030204" pitchFamily="18" charset="0"/>
                      </a:rPr>
                      <m:t>=28800 </m:t>
                    </m:r>
                    <m:r>
                      <a:rPr lang="en-US" altLang="zh-CN" b="0" i="1" smtClean="0">
                        <a:solidFill>
                          <a:srgbClr val="C00000"/>
                        </a:solidFill>
                        <a:latin typeface="Cambria Math" panose="02040503050406030204" pitchFamily="18" charset="0"/>
                      </a:rPr>
                      <m:t>𝐴</m:t>
                    </m:r>
                    <m:r>
                      <a:rPr lang="en-US" altLang="zh-CN" b="0" i="1" smtClean="0">
                        <a:solidFill>
                          <a:srgbClr val="C00000"/>
                        </a:solidFill>
                        <a:latin typeface="Cambria Math" panose="02040503050406030204" pitchFamily="18" charset="0"/>
                      </a:rPr>
                      <m:t>/</m:t>
                    </m:r>
                    <m:r>
                      <a:rPr lang="en-US" altLang="zh-CN" b="0" i="1" smtClean="0">
                        <a:solidFill>
                          <a:srgbClr val="C00000"/>
                        </a:solidFill>
                        <a:latin typeface="Cambria Math" panose="02040503050406030204" pitchFamily="18" charset="0"/>
                      </a:rPr>
                      <m:t>𝑚</m:t>
                    </m:r>
                  </m:oMath>
                </a14:m>
                <a:r>
                  <a:rPr lang="zh-CN" altLang="en-US" dirty="0">
                    <a:solidFill>
                      <a:srgbClr val="C00000"/>
                    </a:solidFill>
                  </a:rPr>
                  <a:t>，</a:t>
                </a:r>
                <a:r>
                  <a:rPr lang="zh-CN" altLang="en-US" dirty="0"/>
                  <a:t>最小损失为：</a:t>
                </a:r>
                <a:r>
                  <a:rPr lang="en-US" altLang="zh-CN" dirty="0"/>
                  <a:t>6.88%</a:t>
                </a:r>
                <a:endParaRPr lang="zh-CN" altLang="en-US" dirty="0"/>
              </a:p>
            </p:txBody>
          </p:sp>
        </mc:Choice>
        <mc:Fallback xmlns="">
          <p:sp>
            <p:nvSpPr>
              <p:cNvPr id="20" name="文本框 19">
                <a:extLst>
                  <a:ext uri="{FF2B5EF4-FFF2-40B4-BE49-F238E27FC236}">
                    <a16:creationId xmlns:a16="http://schemas.microsoft.com/office/drawing/2014/main" id="{418A5D6F-6435-47E5-A434-22D72E49B408}"/>
                  </a:ext>
                </a:extLst>
              </p:cNvPr>
              <p:cNvSpPr txBox="1">
                <a:spLocks noRot="1" noChangeAspect="1" noMove="1" noResize="1" noEditPoints="1" noAdjustHandles="1" noChangeArrowheads="1" noChangeShapeType="1" noTextEdit="1"/>
              </p:cNvSpPr>
              <p:nvPr/>
            </p:nvSpPr>
            <p:spPr>
              <a:xfrm>
                <a:off x="2921242" y="6218024"/>
                <a:ext cx="5130315" cy="504241"/>
              </a:xfrm>
              <a:prstGeom prst="rect">
                <a:avLst/>
              </a:prstGeom>
              <a:blipFill>
                <a:blip r:embed="rId7"/>
                <a:stretch>
                  <a:fillRect b="-10227"/>
                </a:stretch>
              </a:blipFill>
              <a:ln w="28575">
                <a:solidFill>
                  <a:srgbClr val="0000FF"/>
                </a:solidFill>
              </a:ln>
            </p:spPr>
            <p:txBody>
              <a:bodyPr/>
              <a:lstStyle/>
              <a:p>
                <a:r>
                  <a:rPr lang="zh-CN" altLang="en-US">
                    <a:noFill/>
                  </a:rPr>
                  <a:t> </a:t>
                </a:r>
              </a:p>
            </p:txBody>
          </p:sp>
        </mc:Fallback>
      </mc:AlternateContent>
      <p:pic>
        <p:nvPicPr>
          <p:cNvPr id="22" name="图片 21">
            <a:extLst>
              <a:ext uri="{FF2B5EF4-FFF2-40B4-BE49-F238E27FC236}">
                <a16:creationId xmlns:a16="http://schemas.microsoft.com/office/drawing/2014/main" id="{820E8BA2-D301-4FB5-9C6D-0B474DF7CC9C}"/>
              </a:ext>
            </a:extLst>
          </p:cNvPr>
          <p:cNvPicPr>
            <a:picLocks noChangeAspect="1"/>
          </p:cNvPicPr>
          <p:nvPr/>
        </p:nvPicPr>
        <p:blipFill>
          <a:blip r:embed="rId8"/>
          <a:stretch>
            <a:fillRect/>
          </a:stretch>
        </p:blipFill>
        <p:spPr>
          <a:xfrm>
            <a:off x="6212382" y="3886200"/>
            <a:ext cx="2834286" cy="1800000"/>
          </a:xfrm>
          <a:prstGeom prst="rect">
            <a:avLst/>
          </a:prstGeom>
        </p:spPr>
      </p:pic>
      <p:sp>
        <p:nvSpPr>
          <p:cNvPr id="23" name="文本框 22">
            <a:extLst>
              <a:ext uri="{FF2B5EF4-FFF2-40B4-BE49-F238E27FC236}">
                <a16:creationId xmlns:a16="http://schemas.microsoft.com/office/drawing/2014/main" id="{D88B0D6F-AF8D-4AE3-BD12-FCE5A2501C2A}"/>
              </a:ext>
            </a:extLst>
          </p:cNvPr>
          <p:cNvSpPr txBox="1"/>
          <p:nvPr/>
        </p:nvSpPr>
        <p:spPr>
          <a:xfrm>
            <a:off x="6315075" y="5745458"/>
            <a:ext cx="2343150" cy="369332"/>
          </a:xfrm>
          <a:prstGeom prst="rect">
            <a:avLst/>
          </a:prstGeom>
          <a:noFill/>
        </p:spPr>
        <p:txBody>
          <a:bodyPr wrap="square">
            <a:spAutoFit/>
          </a:bodyPr>
          <a:lstStyle/>
          <a:p>
            <a:pPr algn="ctr"/>
            <a:r>
              <a:rPr lang="en-US" altLang="zh-CN" dirty="0"/>
              <a:t>Hz = </a:t>
            </a:r>
            <a:r>
              <a:rPr lang="zh-CN" altLang="en-US" dirty="0"/>
              <a:t>2</a:t>
            </a:r>
            <a:r>
              <a:rPr lang="en-US" altLang="zh-CN" dirty="0"/>
              <a:t>5898</a:t>
            </a:r>
            <a:r>
              <a:rPr lang="zh-CN" altLang="en-US" dirty="0"/>
              <a:t> </a:t>
            </a:r>
            <a:r>
              <a:rPr lang="en-US" altLang="zh-CN" dirty="0"/>
              <a:t>A/m</a:t>
            </a:r>
            <a:endParaRPr lang="zh-CN" altLang="en-US" dirty="0"/>
          </a:p>
        </p:txBody>
      </p:sp>
    </p:spTree>
    <p:extLst>
      <p:ext uri="{BB962C8B-B14F-4D97-AF65-F5344CB8AC3E}">
        <p14:creationId xmlns:p14="http://schemas.microsoft.com/office/powerpoint/2010/main" val="398618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DD7BEFC-F291-44C6-8910-83245B756F96}"/>
              </a:ext>
            </a:extLst>
          </p:cNvPr>
          <p:cNvPicPr>
            <a:picLocks noChangeAspect="1"/>
          </p:cNvPicPr>
          <p:nvPr/>
        </p:nvPicPr>
        <p:blipFill>
          <a:blip r:embed="rId2"/>
          <a:stretch>
            <a:fillRect/>
          </a:stretch>
        </p:blipFill>
        <p:spPr>
          <a:xfrm>
            <a:off x="0" y="2210498"/>
            <a:ext cx="5104762" cy="3419048"/>
          </a:xfrm>
          <a:prstGeom prst="rect">
            <a:avLst/>
          </a:prstGeom>
        </p:spPr>
      </p:pic>
      <p:sp>
        <p:nvSpPr>
          <p:cNvPr id="2" name="灯片编号占位符 1">
            <a:extLst>
              <a:ext uri="{FF2B5EF4-FFF2-40B4-BE49-F238E27FC236}">
                <a16:creationId xmlns:a16="http://schemas.microsoft.com/office/drawing/2014/main" id="{1BE41197-FC46-4B3B-9907-CD1A44CFA490}"/>
              </a:ext>
            </a:extLst>
          </p:cNvPr>
          <p:cNvSpPr>
            <a:spLocks noGrp="1"/>
          </p:cNvSpPr>
          <p:nvPr>
            <p:ph type="sldNum" sz="quarter" idx="12"/>
          </p:nvPr>
        </p:nvSpPr>
        <p:spPr/>
        <p:txBody>
          <a:bodyPr/>
          <a:lstStyle/>
          <a:p>
            <a:pPr>
              <a:defRPr/>
            </a:pPr>
            <a:fld id="{C58DEF2B-8039-4C1E-A573-46AE1706B516}" type="slidenum">
              <a:rPr lang="en-US" altLang="zh-CN" smtClean="0"/>
              <a:pPr>
                <a:defRPr/>
              </a:pPr>
              <a:t>14</a:t>
            </a:fld>
            <a:endParaRPr lang="en-US" altLang="zh-CN" dirty="0"/>
          </a:p>
        </p:txBody>
      </p:sp>
      <p:sp>
        <p:nvSpPr>
          <p:cNvPr id="3" name="文本占位符 2">
            <a:extLst>
              <a:ext uri="{FF2B5EF4-FFF2-40B4-BE49-F238E27FC236}">
                <a16:creationId xmlns:a16="http://schemas.microsoft.com/office/drawing/2014/main" id="{C3DEC7DD-2CF5-4968-A733-C8580902D354}"/>
              </a:ext>
            </a:extLst>
          </p:cNvPr>
          <p:cNvSpPr>
            <a:spLocks noGrp="1"/>
          </p:cNvSpPr>
          <p:nvPr>
            <p:ph type="body" sz="quarter" idx="13"/>
          </p:nvPr>
        </p:nvSpPr>
        <p:spPr/>
        <p:txBody>
          <a:bodyPr/>
          <a:lstStyle/>
          <a:p>
            <a:r>
              <a:rPr lang="zh-CN" altLang="en-US" dirty="0"/>
              <a:t>信号</a:t>
            </a:r>
          </a:p>
        </p:txBody>
      </p:sp>
      <p:cxnSp>
        <p:nvCxnSpPr>
          <p:cNvPr id="6" name="直接箭头连接符 5">
            <a:extLst>
              <a:ext uri="{FF2B5EF4-FFF2-40B4-BE49-F238E27FC236}">
                <a16:creationId xmlns:a16="http://schemas.microsoft.com/office/drawing/2014/main" id="{D5376A9C-F7B3-4E86-9145-F3D116C6F270}"/>
              </a:ext>
            </a:extLst>
          </p:cNvPr>
          <p:cNvCxnSpPr>
            <a:cxnSpLocks/>
          </p:cNvCxnSpPr>
          <p:nvPr/>
        </p:nvCxnSpPr>
        <p:spPr>
          <a:xfrm>
            <a:off x="2164150" y="1630729"/>
            <a:ext cx="228600"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D6A63859-E033-4FD2-A5C0-83F10731A8F2}"/>
              </a:ext>
            </a:extLst>
          </p:cNvPr>
          <p:cNvSpPr txBox="1"/>
          <p:nvPr/>
        </p:nvSpPr>
        <p:spPr>
          <a:xfrm>
            <a:off x="1962347" y="108191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1</a:t>
            </a:r>
            <a:endParaRPr lang="zh-CN" altLang="en-US" dirty="0"/>
          </a:p>
        </p:txBody>
      </p:sp>
      <p:cxnSp>
        <p:nvCxnSpPr>
          <p:cNvPr id="8" name="直接箭头连接符 7">
            <a:extLst>
              <a:ext uri="{FF2B5EF4-FFF2-40B4-BE49-F238E27FC236}">
                <a16:creationId xmlns:a16="http://schemas.microsoft.com/office/drawing/2014/main" id="{F6E065F3-FD3D-4581-AE1C-1D8339B64B22}"/>
              </a:ext>
            </a:extLst>
          </p:cNvPr>
          <p:cNvCxnSpPr>
            <a:cxnSpLocks/>
          </p:cNvCxnSpPr>
          <p:nvPr/>
        </p:nvCxnSpPr>
        <p:spPr>
          <a:xfrm>
            <a:off x="464968" y="1780376"/>
            <a:ext cx="601832" cy="531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6F120FA0-F671-4459-A44B-BEBB6B620F3D}"/>
              </a:ext>
            </a:extLst>
          </p:cNvPr>
          <p:cNvSpPr txBox="1"/>
          <p:nvPr/>
        </p:nvSpPr>
        <p:spPr>
          <a:xfrm>
            <a:off x="42333" y="1314736"/>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2</a:t>
            </a:r>
            <a:endParaRPr lang="zh-CN" altLang="en-US" dirty="0"/>
          </a:p>
        </p:txBody>
      </p:sp>
      <p:sp>
        <p:nvSpPr>
          <p:cNvPr id="11" name="文本框 10">
            <a:extLst>
              <a:ext uri="{FF2B5EF4-FFF2-40B4-BE49-F238E27FC236}">
                <a16:creationId xmlns:a16="http://schemas.microsoft.com/office/drawing/2014/main" id="{4BA30751-88BF-4517-970B-F077ECE68305}"/>
              </a:ext>
            </a:extLst>
          </p:cNvPr>
          <p:cNvSpPr txBox="1"/>
          <p:nvPr/>
        </p:nvSpPr>
        <p:spPr>
          <a:xfrm>
            <a:off x="1847851" y="6123531"/>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3</a:t>
            </a:r>
            <a:endParaRPr lang="zh-CN" altLang="en-US" dirty="0"/>
          </a:p>
        </p:txBody>
      </p:sp>
      <p:cxnSp>
        <p:nvCxnSpPr>
          <p:cNvPr id="12" name="直接箭头连接符 11">
            <a:extLst>
              <a:ext uri="{FF2B5EF4-FFF2-40B4-BE49-F238E27FC236}">
                <a16:creationId xmlns:a16="http://schemas.microsoft.com/office/drawing/2014/main" id="{54ED068D-42E4-42C7-A5B5-A0E41CE43D25}"/>
              </a:ext>
            </a:extLst>
          </p:cNvPr>
          <p:cNvCxnSpPr>
            <a:cxnSpLocks/>
          </p:cNvCxnSpPr>
          <p:nvPr/>
        </p:nvCxnSpPr>
        <p:spPr>
          <a:xfrm flipH="1" flipV="1">
            <a:off x="1918360" y="5629546"/>
            <a:ext cx="695223" cy="651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5920F2F9-8267-4C96-8D73-976047627E93}"/>
              </a:ext>
            </a:extLst>
          </p:cNvPr>
          <p:cNvSpPr txBox="1"/>
          <p:nvPr/>
        </p:nvSpPr>
        <p:spPr>
          <a:xfrm>
            <a:off x="77815" y="6238902"/>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4</a:t>
            </a:r>
            <a:endParaRPr lang="zh-CN" altLang="en-US" dirty="0"/>
          </a:p>
        </p:txBody>
      </p:sp>
      <p:cxnSp>
        <p:nvCxnSpPr>
          <p:cNvPr id="16" name="直接箭头连接符 15">
            <a:extLst>
              <a:ext uri="{FF2B5EF4-FFF2-40B4-BE49-F238E27FC236}">
                <a16:creationId xmlns:a16="http://schemas.microsoft.com/office/drawing/2014/main" id="{4507C5CF-08F3-47CF-9B8F-75F2656E1882}"/>
              </a:ext>
            </a:extLst>
          </p:cNvPr>
          <p:cNvCxnSpPr>
            <a:cxnSpLocks/>
          </p:cNvCxnSpPr>
          <p:nvPr/>
        </p:nvCxnSpPr>
        <p:spPr>
          <a:xfrm flipV="1">
            <a:off x="843547" y="5572981"/>
            <a:ext cx="597304" cy="823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082135C1-5DDA-4C46-BDE4-69CC16DC7409}"/>
              </a:ext>
            </a:extLst>
          </p:cNvPr>
          <p:cNvSpPr txBox="1"/>
          <p:nvPr/>
        </p:nvSpPr>
        <p:spPr>
          <a:xfrm>
            <a:off x="3048000" y="5696080"/>
            <a:ext cx="1676400" cy="465640"/>
          </a:xfrm>
          <a:prstGeom prst="rect">
            <a:avLst/>
          </a:prstGeom>
          <a:noFill/>
        </p:spPr>
        <p:txBody>
          <a:bodyPr wrap="square">
            <a:spAutoFit/>
          </a:bodyPr>
          <a:lstStyle/>
          <a:p>
            <a:pPr>
              <a:lnSpc>
                <a:spcPct val="150000"/>
              </a:lnSpc>
            </a:pPr>
            <a:r>
              <a:rPr lang="zh-CN" altLang="en-US" dirty="0"/>
              <a:t>磁单极子轨迹</a:t>
            </a:r>
            <a:r>
              <a:rPr lang="en-US" altLang="zh-CN" dirty="0"/>
              <a:t>5</a:t>
            </a:r>
            <a:endParaRPr lang="zh-CN" altLang="en-US" dirty="0"/>
          </a:p>
        </p:txBody>
      </p:sp>
      <p:cxnSp>
        <p:nvCxnSpPr>
          <p:cNvPr id="19" name="直接箭头连接符 18">
            <a:extLst>
              <a:ext uri="{FF2B5EF4-FFF2-40B4-BE49-F238E27FC236}">
                <a16:creationId xmlns:a16="http://schemas.microsoft.com/office/drawing/2014/main" id="{88730464-DBF3-4BF0-A8E7-FAFF8C17D796}"/>
              </a:ext>
            </a:extLst>
          </p:cNvPr>
          <p:cNvCxnSpPr>
            <a:cxnSpLocks/>
          </p:cNvCxnSpPr>
          <p:nvPr/>
        </p:nvCxnSpPr>
        <p:spPr>
          <a:xfrm flipH="1" flipV="1">
            <a:off x="3638747" y="5179257"/>
            <a:ext cx="95053" cy="596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8733C4C0-94D8-4C1C-9370-D99391DDCCE0}"/>
              </a:ext>
            </a:extLst>
          </p:cNvPr>
          <p:cNvSpPr txBox="1"/>
          <p:nvPr/>
        </p:nvSpPr>
        <p:spPr>
          <a:xfrm>
            <a:off x="3818825" y="1081916"/>
            <a:ext cx="3163045" cy="369332"/>
          </a:xfrm>
          <a:prstGeom prst="rect">
            <a:avLst/>
          </a:prstGeom>
          <a:noFill/>
        </p:spPr>
        <p:txBody>
          <a:bodyPr wrap="none" rtlCol="0">
            <a:spAutoFit/>
          </a:bodyPr>
          <a:lstStyle/>
          <a:p>
            <a:r>
              <a:rPr lang="zh-CN" altLang="en-US" b="1" dirty="0">
                <a:solidFill>
                  <a:srgbClr val="0000FF"/>
                </a:solidFill>
              </a:rPr>
              <a:t>理论磁通变化：</a:t>
            </a:r>
            <a:r>
              <a:rPr lang="en-US" altLang="zh-CN" b="1" dirty="0">
                <a:solidFill>
                  <a:srgbClr val="0000FF"/>
                </a:solidFill>
              </a:rPr>
              <a:t>5.96e-12 Wb</a:t>
            </a:r>
            <a:endParaRPr lang="zh-CN" altLang="en-US" b="1" dirty="0">
              <a:solidFill>
                <a:srgbClr val="0000FF"/>
              </a:solidFill>
            </a:endParaRPr>
          </a:p>
        </p:txBody>
      </p:sp>
      <p:pic>
        <p:nvPicPr>
          <p:cNvPr id="22" name="图片 21">
            <a:extLst>
              <a:ext uri="{FF2B5EF4-FFF2-40B4-BE49-F238E27FC236}">
                <a16:creationId xmlns:a16="http://schemas.microsoft.com/office/drawing/2014/main" id="{67D2E409-C5A3-4A73-9934-CEAAC06723C2}"/>
              </a:ext>
            </a:extLst>
          </p:cNvPr>
          <p:cNvPicPr>
            <a:picLocks noChangeAspect="1"/>
          </p:cNvPicPr>
          <p:nvPr/>
        </p:nvPicPr>
        <p:blipFill>
          <a:blip r:embed="rId3"/>
          <a:stretch>
            <a:fillRect/>
          </a:stretch>
        </p:blipFill>
        <p:spPr>
          <a:xfrm>
            <a:off x="5130110" y="1547556"/>
            <a:ext cx="3936075" cy="5248100"/>
          </a:xfrm>
          <a:prstGeom prst="rect">
            <a:avLst/>
          </a:prstGeom>
        </p:spPr>
      </p:pic>
    </p:spTree>
    <p:extLst>
      <p:ext uri="{BB962C8B-B14F-4D97-AF65-F5344CB8AC3E}">
        <p14:creationId xmlns:p14="http://schemas.microsoft.com/office/powerpoint/2010/main" val="382264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15</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——C core</a:t>
            </a:r>
          </a:p>
        </p:txBody>
      </p:sp>
      <p:pic>
        <p:nvPicPr>
          <p:cNvPr id="5" name="图片 4">
            <a:extLst>
              <a:ext uri="{FF2B5EF4-FFF2-40B4-BE49-F238E27FC236}">
                <a16:creationId xmlns:a16="http://schemas.microsoft.com/office/drawing/2014/main" id="{96A9759B-C750-42B9-8111-D5C80BD8FB7D}"/>
              </a:ext>
            </a:extLst>
          </p:cNvPr>
          <p:cNvPicPr>
            <a:picLocks noChangeAspect="1"/>
          </p:cNvPicPr>
          <p:nvPr/>
        </p:nvPicPr>
        <p:blipFill>
          <a:blip r:embed="rId2"/>
          <a:stretch>
            <a:fillRect/>
          </a:stretch>
        </p:blipFill>
        <p:spPr>
          <a:xfrm>
            <a:off x="1143000" y="1311423"/>
            <a:ext cx="6552724" cy="4095453"/>
          </a:xfrm>
          <a:prstGeom prst="rect">
            <a:avLst/>
          </a:prstGeom>
        </p:spPr>
      </p:pic>
      <p:pic>
        <p:nvPicPr>
          <p:cNvPr id="7" name="图片 6">
            <a:extLst>
              <a:ext uri="{FF2B5EF4-FFF2-40B4-BE49-F238E27FC236}">
                <a16:creationId xmlns:a16="http://schemas.microsoft.com/office/drawing/2014/main" id="{C97DC213-0EDA-4F20-BCF5-A4E71C941B0D}"/>
              </a:ext>
            </a:extLst>
          </p:cNvPr>
          <p:cNvPicPr>
            <a:picLocks noChangeAspect="1"/>
          </p:cNvPicPr>
          <p:nvPr/>
        </p:nvPicPr>
        <p:blipFill>
          <a:blip r:embed="rId3"/>
          <a:stretch>
            <a:fillRect/>
          </a:stretch>
        </p:blipFill>
        <p:spPr>
          <a:xfrm>
            <a:off x="11125200" y="2133600"/>
            <a:ext cx="5409248" cy="3380780"/>
          </a:xfrm>
          <a:prstGeom prst="rect">
            <a:avLst/>
          </a:prstGeom>
        </p:spPr>
      </p:pic>
      <p:sp>
        <p:nvSpPr>
          <p:cNvPr id="8" name="文本框 7">
            <a:extLst>
              <a:ext uri="{FF2B5EF4-FFF2-40B4-BE49-F238E27FC236}">
                <a16:creationId xmlns:a16="http://schemas.microsoft.com/office/drawing/2014/main" id="{8C711107-304F-4154-A61F-EBBFB89AECA3}"/>
              </a:ext>
            </a:extLst>
          </p:cNvPr>
          <p:cNvSpPr txBox="1"/>
          <p:nvPr/>
        </p:nvSpPr>
        <p:spPr>
          <a:xfrm>
            <a:off x="304800" y="5724525"/>
            <a:ext cx="5334000" cy="646331"/>
          </a:xfrm>
          <a:prstGeom prst="rect">
            <a:avLst/>
          </a:prstGeom>
          <a:noFill/>
        </p:spPr>
        <p:txBody>
          <a:bodyPr wrap="square" rtlCol="0">
            <a:spAutoFit/>
          </a:bodyPr>
          <a:lstStyle/>
          <a:p>
            <a:r>
              <a:rPr lang="zh-CN" altLang="en-US" dirty="0"/>
              <a:t>该空气芯线圈接受度为：</a:t>
            </a:r>
            <a:r>
              <a:rPr lang="en-US" altLang="zh-CN" dirty="0"/>
              <a:t>~10%</a:t>
            </a:r>
          </a:p>
          <a:p>
            <a:r>
              <a:rPr lang="en-US" altLang="zh-CN" dirty="0"/>
              <a:t>45% for 200 samples</a:t>
            </a:r>
          </a:p>
        </p:txBody>
      </p:sp>
    </p:spTree>
    <p:extLst>
      <p:ext uri="{BB962C8B-B14F-4D97-AF65-F5344CB8AC3E}">
        <p14:creationId xmlns:p14="http://schemas.microsoft.com/office/powerpoint/2010/main" val="81334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793E0F0-B64A-40C9-B55B-0F1131CC9173}"/>
              </a:ext>
            </a:extLst>
          </p:cNvPr>
          <p:cNvSpPr>
            <a:spLocks noGrp="1"/>
          </p:cNvSpPr>
          <p:nvPr>
            <p:ph type="sldNum" sz="quarter" idx="12"/>
          </p:nvPr>
        </p:nvSpPr>
        <p:spPr/>
        <p:txBody>
          <a:bodyPr/>
          <a:lstStyle/>
          <a:p>
            <a:pPr>
              <a:defRPr/>
            </a:pPr>
            <a:fld id="{C58DEF2B-8039-4C1E-A573-46AE1706B516}" type="slidenum">
              <a:rPr lang="en-US" altLang="zh-CN" smtClean="0"/>
              <a:pPr>
                <a:defRPr/>
              </a:pPr>
              <a:t>16</a:t>
            </a:fld>
            <a:endParaRPr lang="en-US" altLang="zh-CN" dirty="0"/>
          </a:p>
        </p:txBody>
      </p:sp>
      <p:sp>
        <p:nvSpPr>
          <p:cNvPr id="3" name="文本占位符 2">
            <a:extLst>
              <a:ext uri="{FF2B5EF4-FFF2-40B4-BE49-F238E27FC236}">
                <a16:creationId xmlns:a16="http://schemas.microsoft.com/office/drawing/2014/main" id="{9DEBD7E1-7FF1-478A-990E-8E8D685AF28D}"/>
              </a:ext>
            </a:extLst>
          </p:cNvPr>
          <p:cNvSpPr>
            <a:spLocks noGrp="1"/>
          </p:cNvSpPr>
          <p:nvPr>
            <p:ph type="body" sz="quarter" idx="13"/>
          </p:nvPr>
        </p:nvSpPr>
        <p:spPr/>
        <p:txBody>
          <a:bodyPr/>
          <a:lstStyle/>
          <a:p>
            <a:r>
              <a:rPr lang="zh-CN" altLang="en-US" dirty="0"/>
              <a:t>接收度</a:t>
            </a:r>
            <a:r>
              <a:rPr lang="en-US" altLang="zh-CN" dirty="0"/>
              <a:t>——C core</a:t>
            </a:r>
          </a:p>
        </p:txBody>
      </p:sp>
      <p:sp>
        <p:nvSpPr>
          <p:cNvPr id="8" name="文本框 7">
            <a:extLst>
              <a:ext uri="{FF2B5EF4-FFF2-40B4-BE49-F238E27FC236}">
                <a16:creationId xmlns:a16="http://schemas.microsoft.com/office/drawing/2014/main" id="{8C711107-304F-4154-A61F-EBBFB89AECA3}"/>
              </a:ext>
            </a:extLst>
          </p:cNvPr>
          <p:cNvSpPr txBox="1"/>
          <p:nvPr/>
        </p:nvSpPr>
        <p:spPr>
          <a:xfrm>
            <a:off x="304800" y="5724525"/>
            <a:ext cx="5334000" cy="369332"/>
          </a:xfrm>
          <a:prstGeom prst="rect">
            <a:avLst/>
          </a:prstGeom>
          <a:noFill/>
        </p:spPr>
        <p:txBody>
          <a:bodyPr wrap="square" rtlCol="0">
            <a:spAutoFit/>
          </a:bodyPr>
          <a:lstStyle/>
          <a:p>
            <a:r>
              <a:rPr lang="en-US" altLang="zh-CN" dirty="0"/>
              <a:t>45% for 1000 samples</a:t>
            </a:r>
          </a:p>
        </p:txBody>
      </p:sp>
    </p:spTree>
    <p:extLst>
      <p:ext uri="{BB962C8B-B14F-4D97-AF65-F5344CB8AC3E}">
        <p14:creationId xmlns:p14="http://schemas.microsoft.com/office/powerpoint/2010/main" val="2855936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1716099-82FB-410E-8700-23E0AA710C67}"/>
              </a:ext>
            </a:extLst>
          </p:cNvPr>
          <p:cNvSpPr>
            <a:spLocks noGrp="1"/>
          </p:cNvSpPr>
          <p:nvPr>
            <p:ph type="sldNum" sz="quarter" idx="12"/>
          </p:nvPr>
        </p:nvSpPr>
        <p:spPr/>
        <p:txBody>
          <a:bodyPr/>
          <a:lstStyle/>
          <a:p>
            <a:pPr>
              <a:defRPr/>
            </a:pPr>
            <a:fld id="{C58DEF2B-8039-4C1E-A573-46AE1706B516}" type="slidenum">
              <a:rPr lang="en-US" altLang="zh-CN" smtClean="0"/>
              <a:pPr>
                <a:defRPr/>
              </a:pPr>
              <a:t>17</a:t>
            </a:fld>
            <a:endParaRPr lang="en-US" altLang="zh-CN" dirty="0"/>
          </a:p>
        </p:txBody>
      </p:sp>
      <p:sp>
        <p:nvSpPr>
          <p:cNvPr id="3" name="文本占位符 2">
            <a:extLst>
              <a:ext uri="{FF2B5EF4-FFF2-40B4-BE49-F238E27FC236}">
                <a16:creationId xmlns:a16="http://schemas.microsoft.com/office/drawing/2014/main" id="{31DB593D-24B3-4952-8715-5A2C2F9774CF}"/>
              </a:ext>
            </a:extLst>
          </p:cNvPr>
          <p:cNvSpPr>
            <a:spLocks noGrp="1"/>
          </p:cNvSpPr>
          <p:nvPr>
            <p:ph type="body" sz="quarter" idx="13"/>
          </p:nvPr>
        </p:nvSpPr>
        <p:spPr/>
        <p:txBody>
          <a:bodyPr>
            <a:normAutofit/>
          </a:bodyPr>
          <a:lstStyle/>
          <a:p>
            <a:r>
              <a:rPr lang="zh-CN" altLang="en-US" dirty="0"/>
              <a:t>接收度</a:t>
            </a:r>
            <a:r>
              <a:rPr lang="en-US" altLang="zh-CN" dirty="0"/>
              <a:t>——C core 2</a:t>
            </a:r>
            <a:r>
              <a:rPr lang="zh-CN" altLang="en-US" dirty="0"/>
              <a:t> </a:t>
            </a:r>
            <a:endParaRPr lang="en-US" altLang="zh-CN" dirty="0"/>
          </a:p>
        </p:txBody>
      </p:sp>
      <p:pic>
        <p:nvPicPr>
          <p:cNvPr id="5" name="图片 4">
            <a:extLst>
              <a:ext uri="{FF2B5EF4-FFF2-40B4-BE49-F238E27FC236}">
                <a16:creationId xmlns:a16="http://schemas.microsoft.com/office/drawing/2014/main" id="{4E52AF6B-F73A-49D4-996E-B291A615EDF4}"/>
              </a:ext>
            </a:extLst>
          </p:cNvPr>
          <p:cNvPicPr>
            <a:picLocks noChangeAspect="1"/>
          </p:cNvPicPr>
          <p:nvPr/>
        </p:nvPicPr>
        <p:blipFill>
          <a:blip r:embed="rId2"/>
          <a:stretch>
            <a:fillRect/>
          </a:stretch>
        </p:blipFill>
        <p:spPr>
          <a:xfrm>
            <a:off x="2590800" y="1524000"/>
            <a:ext cx="3276286" cy="4095357"/>
          </a:xfrm>
          <a:prstGeom prst="rect">
            <a:avLst/>
          </a:prstGeom>
        </p:spPr>
      </p:pic>
    </p:spTree>
    <p:extLst>
      <p:ext uri="{BB962C8B-B14F-4D97-AF65-F5344CB8AC3E}">
        <p14:creationId xmlns:p14="http://schemas.microsoft.com/office/powerpoint/2010/main" val="1860866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C9C733DE-E57B-4060-BBAF-47D33E421E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247" y="1524000"/>
            <a:ext cx="4340753" cy="2322239"/>
          </a:xfrm>
          <a:prstGeom prst="rect">
            <a:avLst/>
          </a:prstGeom>
        </p:spPr>
      </p:pic>
      <p:sp>
        <p:nvSpPr>
          <p:cNvPr id="2" name="灯片编号占位符 1">
            <a:extLst>
              <a:ext uri="{FF2B5EF4-FFF2-40B4-BE49-F238E27FC236}">
                <a16:creationId xmlns:a16="http://schemas.microsoft.com/office/drawing/2014/main" id="{786F4AF7-0E4C-41C0-B7CD-610F88C051E0}"/>
              </a:ext>
            </a:extLst>
          </p:cNvPr>
          <p:cNvSpPr>
            <a:spLocks noGrp="1"/>
          </p:cNvSpPr>
          <p:nvPr>
            <p:ph type="sldNum" sz="quarter" idx="12"/>
          </p:nvPr>
        </p:nvSpPr>
        <p:spPr/>
        <p:txBody>
          <a:bodyPr/>
          <a:lstStyle/>
          <a:p>
            <a:pPr>
              <a:defRPr/>
            </a:pPr>
            <a:fld id="{C58DEF2B-8039-4C1E-A573-46AE1706B516}" type="slidenum">
              <a:rPr lang="en-US" altLang="zh-CN" smtClean="0"/>
              <a:pPr>
                <a:defRPr/>
              </a:pPr>
              <a:t>18</a:t>
            </a:fld>
            <a:endParaRPr lang="en-US" altLang="zh-CN" dirty="0"/>
          </a:p>
        </p:txBody>
      </p:sp>
      <p:sp>
        <p:nvSpPr>
          <p:cNvPr id="3" name="文本占位符 2">
            <a:extLst>
              <a:ext uri="{FF2B5EF4-FFF2-40B4-BE49-F238E27FC236}">
                <a16:creationId xmlns:a16="http://schemas.microsoft.com/office/drawing/2014/main" id="{F4019388-4336-4688-9C87-7EE5C451CFD5}"/>
              </a:ext>
            </a:extLst>
          </p:cNvPr>
          <p:cNvSpPr>
            <a:spLocks noGrp="1"/>
          </p:cNvSpPr>
          <p:nvPr>
            <p:ph type="body" sz="quarter" idx="13"/>
          </p:nvPr>
        </p:nvSpPr>
        <p:spPr/>
        <p:txBody>
          <a:bodyPr/>
          <a:lstStyle/>
          <a:p>
            <a:r>
              <a:rPr lang="zh-CN" altLang="en-US" dirty="0"/>
              <a:t>探测方案</a:t>
            </a:r>
          </a:p>
        </p:txBody>
      </p:sp>
      <p:sp>
        <p:nvSpPr>
          <p:cNvPr id="4" name="文本框 3">
            <a:extLst>
              <a:ext uri="{FF2B5EF4-FFF2-40B4-BE49-F238E27FC236}">
                <a16:creationId xmlns:a16="http://schemas.microsoft.com/office/drawing/2014/main" id="{4CB0F796-FE49-4769-B877-9482A70D183C}"/>
              </a:ext>
            </a:extLst>
          </p:cNvPr>
          <p:cNvSpPr txBox="1"/>
          <p:nvPr/>
        </p:nvSpPr>
        <p:spPr>
          <a:xfrm>
            <a:off x="304800" y="1295400"/>
            <a:ext cx="6248400" cy="4205126"/>
          </a:xfrm>
          <a:prstGeom prst="rect">
            <a:avLst/>
          </a:prstGeom>
          <a:noFill/>
        </p:spPr>
        <p:txBody>
          <a:bodyPr wrap="square" rtlCol="0">
            <a:spAutoFit/>
          </a:bodyPr>
          <a:lstStyle/>
          <a:p>
            <a:pPr marL="342900" indent="-342900">
              <a:lnSpc>
                <a:spcPct val="150000"/>
              </a:lnSpc>
              <a:buFont typeface="+mj-lt"/>
              <a:buAutoNum type="arabicPeriod"/>
            </a:pPr>
            <a:r>
              <a:rPr lang="zh-CN" altLang="en-US" dirty="0"/>
              <a:t>狄拉克弦</a:t>
            </a:r>
            <a:endParaRPr lang="en-US" altLang="zh-CN" dirty="0"/>
          </a:p>
          <a:p>
            <a:pPr marL="285750" indent="-285750">
              <a:lnSpc>
                <a:spcPct val="150000"/>
              </a:lnSpc>
              <a:buFont typeface="Arial" panose="020B0604020202020204" pitchFamily="34" charset="0"/>
              <a:buChar char="•"/>
            </a:pPr>
            <a:r>
              <a:rPr lang="zh-CN" altLang="en-US" dirty="0"/>
              <a:t>模拟超低速情况下的磁单极子，验证在低速情况下信号的形状符合预期</a:t>
            </a:r>
            <a:endParaRPr lang="en-US" altLang="zh-CN" dirty="0"/>
          </a:p>
          <a:p>
            <a:pPr>
              <a:lnSpc>
                <a:spcPct val="150000"/>
              </a:lnSpc>
            </a:pPr>
            <a:endParaRPr lang="en-US" altLang="zh-CN" dirty="0"/>
          </a:p>
          <a:p>
            <a:pPr>
              <a:lnSpc>
                <a:spcPct val="150000"/>
              </a:lnSpc>
            </a:pPr>
            <a:endParaRPr lang="en-US" altLang="zh-CN" dirty="0"/>
          </a:p>
          <a:p>
            <a:pPr>
              <a:lnSpc>
                <a:spcPct val="150000"/>
              </a:lnSpc>
            </a:pPr>
            <a:endParaRPr lang="en-US" altLang="zh-CN" dirty="0"/>
          </a:p>
          <a:p>
            <a:pPr marL="342900" indent="-342900">
              <a:lnSpc>
                <a:spcPct val="150000"/>
              </a:lnSpc>
              <a:buFont typeface="+mj-lt"/>
              <a:buAutoNum type="arabicPeriod" startAt="2"/>
            </a:pPr>
            <a:r>
              <a:rPr lang="zh-CN" altLang="en-US" dirty="0"/>
              <a:t>伪脉冲</a:t>
            </a:r>
            <a:endParaRPr lang="en-US" altLang="zh-CN" dirty="0"/>
          </a:p>
          <a:p>
            <a:pPr marL="342900" indent="-342900">
              <a:lnSpc>
                <a:spcPct val="150000"/>
              </a:lnSpc>
              <a:buFont typeface="Arial" panose="020B0604020202020204" pitchFamily="34" charset="0"/>
              <a:buChar char="•"/>
            </a:pPr>
            <a:r>
              <a:rPr lang="zh-CN" altLang="en-US" dirty="0"/>
              <a:t>通过精密电流控制实现长直螺线管内的磁通变化和磁单极子穿过产生的变化一致，验证在各个速度情况下的</a:t>
            </a:r>
            <a:r>
              <a:rPr lang="en-US" altLang="zh-CN" dirty="0"/>
              <a:t>SNR </a:t>
            </a:r>
            <a:r>
              <a:rPr lang="zh-CN" altLang="en-US" dirty="0"/>
              <a:t>符合预期</a:t>
            </a:r>
          </a:p>
        </p:txBody>
      </p:sp>
      <p:pic>
        <p:nvPicPr>
          <p:cNvPr id="7" name="图片 6">
            <a:extLst>
              <a:ext uri="{FF2B5EF4-FFF2-40B4-BE49-F238E27FC236}">
                <a16:creationId xmlns:a16="http://schemas.microsoft.com/office/drawing/2014/main" id="{57C3D94D-42F4-4987-B870-FFCBFAD3ECF0}"/>
              </a:ext>
            </a:extLst>
          </p:cNvPr>
          <p:cNvPicPr>
            <a:picLocks noChangeAspect="1"/>
          </p:cNvPicPr>
          <p:nvPr/>
        </p:nvPicPr>
        <p:blipFill>
          <a:blip r:embed="rId3"/>
          <a:stretch>
            <a:fillRect/>
          </a:stretch>
        </p:blipFill>
        <p:spPr>
          <a:xfrm>
            <a:off x="6457951" y="4796996"/>
            <a:ext cx="2610428" cy="1958586"/>
          </a:xfrm>
          <a:prstGeom prst="rect">
            <a:avLst/>
          </a:prstGeom>
        </p:spPr>
      </p:pic>
    </p:spTree>
    <p:extLst>
      <p:ext uri="{BB962C8B-B14F-4D97-AF65-F5344CB8AC3E}">
        <p14:creationId xmlns:p14="http://schemas.microsoft.com/office/powerpoint/2010/main" val="4191106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多通道复用结果</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endParaRPr lang="en-US" altLang="zh-CN" b="1" dirty="0">
              <a:ea typeface="+mn-ea"/>
              <a:cs typeface="+mn-ea"/>
              <a:sym typeface="+mn-lt"/>
            </a:endParaRPr>
          </a:p>
          <a:p>
            <a:pPr eaLnBrk="1" hangingPunct="1">
              <a:defRPr/>
            </a:pPr>
            <a:r>
              <a:rPr lang="en-US" altLang="zh-CN" b="1" dirty="0">
                <a:ea typeface="+mn-ea"/>
                <a:cs typeface="+mn-ea"/>
                <a:sym typeface="+mn-lt"/>
              </a:rPr>
              <a:t>2025</a:t>
            </a:r>
            <a:r>
              <a:rPr lang="zh-CN" altLang="en-US" b="1" dirty="0">
                <a:ea typeface="+mn-ea"/>
                <a:cs typeface="+mn-ea"/>
                <a:sym typeface="+mn-lt"/>
              </a:rPr>
              <a:t>年</a:t>
            </a:r>
            <a:r>
              <a:rPr lang="en-US" altLang="zh-CN" b="1" dirty="0">
                <a:cs typeface="+mn-ea"/>
                <a:sym typeface="+mn-lt"/>
              </a:rPr>
              <a:t>12</a:t>
            </a:r>
            <a:r>
              <a:rPr lang="zh-CN" altLang="en-US" b="1" dirty="0">
                <a:ea typeface="+mn-ea"/>
                <a:cs typeface="+mn-ea"/>
                <a:sym typeface="+mn-lt"/>
              </a:rPr>
              <a:t>月</a:t>
            </a:r>
            <a:r>
              <a:rPr lang="en-US" altLang="zh-CN" b="1" dirty="0">
                <a:ea typeface="+mn-ea"/>
                <a:cs typeface="+mn-ea"/>
                <a:sym typeface="+mn-lt"/>
              </a:rPr>
              <a:t>16</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19</a:t>
            </a:fld>
            <a:endParaRPr lang="en-US" altLang="zh-CN" dirty="0"/>
          </a:p>
        </p:txBody>
      </p:sp>
    </p:spTree>
    <p:extLst>
      <p:ext uri="{BB962C8B-B14F-4D97-AF65-F5344CB8AC3E}">
        <p14:creationId xmlns:p14="http://schemas.microsoft.com/office/powerpoint/2010/main" val="393664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54EF013-11C9-433B-BB2A-2372A6D36723}"/>
              </a:ext>
            </a:extLst>
          </p:cNvPr>
          <p:cNvSpPr>
            <a:spLocks noGrp="1"/>
          </p:cNvSpPr>
          <p:nvPr>
            <p:ph type="sldNum" sz="quarter" idx="12"/>
          </p:nvPr>
        </p:nvSpPr>
        <p:spPr/>
        <p:txBody>
          <a:bodyPr/>
          <a:lstStyle/>
          <a:p>
            <a:pPr>
              <a:defRPr/>
            </a:pPr>
            <a:fld id="{C58DEF2B-8039-4C1E-A573-46AE1706B516}" type="slidenum">
              <a:rPr lang="en-US" altLang="zh-CN" smtClean="0"/>
              <a:pPr>
                <a:defRPr/>
              </a:pPr>
              <a:t>2</a:t>
            </a:fld>
            <a:endParaRPr lang="en-US" altLang="zh-CN" dirty="0"/>
          </a:p>
        </p:txBody>
      </p:sp>
      <p:sp>
        <p:nvSpPr>
          <p:cNvPr id="3" name="文本占位符 2">
            <a:extLst>
              <a:ext uri="{FF2B5EF4-FFF2-40B4-BE49-F238E27FC236}">
                <a16:creationId xmlns:a16="http://schemas.microsoft.com/office/drawing/2014/main" id="{F6814FE0-3AA5-4FDC-B7CD-3FEA1C94DE57}"/>
              </a:ext>
            </a:extLst>
          </p:cNvPr>
          <p:cNvSpPr>
            <a:spLocks noGrp="1"/>
          </p:cNvSpPr>
          <p:nvPr>
            <p:ph type="body" sz="quarter" idx="13"/>
          </p:nvPr>
        </p:nvSpPr>
        <p:spPr/>
        <p:txBody>
          <a:bodyPr/>
          <a:lstStyle/>
          <a:p>
            <a:r>
              <a:rPr lang="zh-CN" altLang="en-US" dirty="0"/>
              <a:t>磁芯线圈模型</a:t>
            </a:r>
          </a:p>
        </p:txBody>
      </p:sp>
      <p:sp>
        <p:nvSpPr>
          <p:cNvPr id="5" name="文本框 4">
            <a:extLst>
              <a:ext uri="{FF2B5EF4-FFF2-40B4-BE49-F238E27FC236}">
                <a16:creationId xmlns:a16="http://schemas.microsoft.com/office/drawing/2014/main" id="{170F487E-C489-4BF8-BB44-31FB9B07D316}"/>
              </a:ext>
            </a:extLst>
          </p:cNvPr>
          <p:cNvSpPr txBox="1"/>
          <p:nvPr/>
        </p:nvSpPr>
        <p:spPr>
          <a:xfrm>
            <a:off x="245706" y="1269323"/>
            <a:ext cx="8667750" cy="873572"/>
          </a:xfrm>
          <a:prstGeom prst="rect">
            <a:avLst/>
          </a:prstGeom>
          <a:noFill/>
        </p:spPr>
        <p:txBody>
          <a:bodyPr wrap="square">
            <a:spAutoFit/>
          </a:bodyPr>
          <a:lstStyle/>
          <a:p>
            <a:pPr algn="just" defTabSz="914400">
              <a:lnSpc>
                <a:spcPct val="150000"/>
              </a:lnSpc>
              <a:buFont typeface="Wingdings" panose="05000000000000000000" pitchFamily="2" charset="2"/>
              <a:buChar char="p"/>
              <a:defRPr/>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Research Method:</a:t>
            </a:r>
            <a:r>
              <a:rPr lang="zh-CN" altLang="en-US" sz="18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Measure the material’s magnetic permeability and assign the complex permeability in finite element simulations to model the signal and noise behavior.</a:t>
            </a:r>
          </a:p>
        </p:txBody>
      </p:sp>
      <p:sp>
        <p:nvSpPr>
          <p:cNvPr id="6" name="文本框 5">
            <a:extLst>
              <a:ext uri="{FF2B5EF4-FFF2-40B4-BE49-F238E27FC236}">
                <a16:creationId xmlns:a16="http://schemas.microsoft.com/office/drawing/2014/main" id="{6824B1BB-AB46-4207-AE23-BFB76C1D5159}"/>
              </a:ext>
            </a:extLst>
          </p:cNvPr>
          <p:cNvSpPr txBox="1"/>
          <p:nvPr/>
        </p:nvSpPr>
        <p:spPr>
          <a:xfrm>
            <a:off x="4543425" y="4522225"/>
            <a:ext cx="4315019" cy="261610"/>
          </a:xfrm>
          <a:prstGeom prst="rect">
            <a:avLst/>
          </a:prstGeom>
          <a:noFill/>
        </p:spPr>
        <p:txBody>
          <a:bodyPr wrap="square" rtlCol="0">
            <a:spAutoFit/>
          </a:bodyPr>
          <a:lstStyle/>
          <a:p>
            <a:pPr algn="ctr"/>
            <a:r>
              <a:rPr lang="en-US" altLang="zh-CN" sz="1100" b="1" dirty="0">
                <a:solidFill>
                  <a:srgbClr val="0000FF"/>
                </a:solidFill>
                <a:latin typeface="黑体" panose="02010609060101010101" pitchFamily="49" charset="-122"/>
                <a:ea typeface="黑体" panose="02010609060101010101" pitchFamily="49" charset="-122"/>
              </a:rPr>
              <a:t>Measured vs. datasheet permeability of the ferrite core</a:t>
            </a:r>
            <a:endParaRPr lang="zh-CN" altLang="en-US" sz="1100" b="1" dirty="0">
              <a:solidFill>
                <a:srgbClr val="0000FF"/>
              </a:solidFill>
              <a:latin typeface="黑体" panose="02010609060101010101" pitchFamily="49" charset="-122"/>
              <a:ea typeface="黑体" panose="02010609060101010101" pitchFamily="49" charset="-122"/>
            </a:endParaRPr>
          </a:p>
        </p:txBody>
      </p:sp>
      <p:pic>
        <p:nvPicPr>
          <p:cNvPr id="7" name="图片 6">
            <a:extLst>
              <a:ext uri="{FF2B5EF4-FFF2-40B4-BE49-F238E27FC236}">
                <a16:creationId xmlns:a16="http://schemas.microsoft.com/office/drawing/2014/main" id="{20028F42-EC38-4D82-9876-93F554475826}"/>
              </a:ext>
            </a:extLst>
          </p:cNvPr>
          <p:cNvPicPr>
            <a:picLocks noChangeAspect="1"/>
          </p:cNvPicPr>
          <p:nvPr/>
        </p:nvPicPr>
        <p:blipFill>
          <a:blip r:embed="rId2"/>
          <a:stretch>
            <a:fillRect/>
          </a:stretch>
        </p:blipFill>
        <p:spPr>
          <a:xfrm>
            <a:off x="5137109" y="2314575"/>
            <a:ext cx="2880000" cy="2160000"/>
          </a:xfrm>
          <a:prstGeom prst="rect">
            <a:avLst/>
          </a:prstGeom>
        </p:spPr>
      </p:pic>
      <p:pic>
        <p:nvPicPr>
          <p:cNvPr id="8" name="图片 7">
            <a:extLst>
              <a:ext uri="{FF2B5EF4-FFF2-40B4-BE49-F238E27FC236}">
                <a16:creationId xmlns:a16="http://schemas.microsoft.com/office/drawing/2014/main" id="{859172F6-5AF7-4FCA-99DA-1102BD3B38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64" t="18890" r="11743" b="29999"/>
          <a:stretch/>
        </p:blipFill>
        <p:spPr>
          <a:xfrm rot="5400000">
            <a:off x="1389708" y="2380697"/>
            <a:ext cx="2160000" cy="2027756"/>
          </a:xfrm>
          <a:prstGeom prst="rect">
            <a:avLst/>
          </a:prstGeom>
        </p:spPr>
      </p:pic>
      <p:sp>
        <p:nvSpPr>
          <p:cNvPr id="9" name="文本框 8">
            <a:extLst>
              <a:ext uri="{FF2B5EF4-FFF2-40B4-BE49-F238E27FC236}">
                <a16:creationId xmlns:a16="http://schemas.microsoft.com/office/drawing/2014/main" id="{69089BCA-A04D-436F-8916-6E3E94B2866B}"/>
              </a:ext>
            </a:extLst>
          </p:cNvPr>
          <p:cNvSpPr txBox="1"/>
          <p:nvPr/>
        </p:nvSpPr>
        <p:spPr>
          <a:xfrm>
            <a:off x="508791" y="4522225"/>
            <a:ext cx="3921833" cy="261610"/>
          </a:xfrm>
          <a:prstGeom prst="rect">
            <a:avLst/>
          </a:prstGeom>
          <a:noFill/>
        </p:spPr>
        <p:txBody>
          <a:bodyPr wrap="square" rtlCol="0">
            <a:spAutoFit/>
          </a:bodyPr>
          <a:lstStyle/>
          <a:p>
            <a:pPr algn="ctr"/>
            <a:r>
              <a:rPr lang="en-US" altLang="zh-CN" sz="1100" b="1" dirty="0">
                <a:solidFill>
                  <a:srgbClr val="0000FF"/>
                </a:solidFill>
                <a:latin typeface="黑体" panose="02010609060101010101" pitchFamily="49" charset="-122"/>
                <a:ea typeface="黑体" panose="02010609060101010101" pitchFamily="49" charset="-122"/>
              </a:rPr>
              <a:t>Toroidal coil for ferrite permeability measurement</a:t>
            </a:r>
            <a:endParaRPr lang="zh-CN" altLang="en-US" sz="1100" b="1" dirty="0">
              <a:solidFill>
                <a:srgbClr val="0000FF"/>
              </a:solidFill>
              <a:latin typeface="黑体" panose="02010609060101010101" pitchFamily="49" charset="-122"/>
              <a:ea typeface="黑体" panose="02010609060101010101" pitchFamily="49" charset="-122"/>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565BC43A-3726-4B4B-89F9-34264A31954E}"/>
                  </a:ext>
                </a:extLst>
              </p:cNvPr>
              <p:cNvSpPr txBox="1"/>
              <p:nvPr/>
            </p:nvSpPr>
            <p:spPr>
              <a:xfrm>
                <a:off x="198530" y="5531499"/>
                <a:ext cx="2607445" cy="7194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eqArr>
                            <m:eqArrPr>
                              <m:ctrlPr>
                                <a:rPr lang="en-US" altLang="zh-CN" i="1" smtClean="0">
                                  <a:latin typeface="Cambria Math" panose="02040503050406030204" pitchFamily="18" charset="0"/>
                                </a:rPr>
                              </m:ctrlPr>
                            </m:eqArrPr>
                            <m:e>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=3168</m:t>
                              </m:r>
                            </m:e>
                            <m:e>
                              <m:sSup>
                                <m:sSupPr>
                                  <m:ctrlPr>
                                    <a:rPr lang="en-US" altLang="zh-CN" i="1">
                                      <a:latin typeface="Cambria Math" panose="02040503050406030204" pitchFamily="18" charset="0"/>
                                    </a:rPr>
                                  </m:ctrlPr>
                                </m:sSupPr>
                                <m:e>
                                  <m:r>
                                    <a:rPr lang="zh-CN" altLang="en-US" i="1">
                                      <a:latin typeface="Cambria Math" panose="02040503050406030204" pitchFamily="18" charset="0"/>
                                    </a:rPr>
                                    <m:t>𝜇</m:t>
                                  </m:r>
                                </m:e>
                                <m:sup>
                                  <m:r>
                                    <a:rPr lang="en-US" altLang="zh-CN" i="1">
                                      <a:latin typeface="Cambria Math" panose="02040503050406030204" pitchFamily="18" charset="0"/>
                                    </a:rPr>
                                    <m:t>′</m:t>
                                  </m:r>
                                  <m:r>
                                    <a:rPr lang="en-US" altLang="zh-CN" b="0" i="1" smtClean="0">
                                      <a:latin typeface="Cambria Math" panose="02040503050406030204" pitchFamily="18" charset="0"/>
                                    </a:rPr>
                                    <m:t>′</m:t>
                                  </m:r>
                                </m:sup>
                              </m:sSup>
                              <m:r>
                                <a:rPr lang="en-US" altLang="zh-CN" i="1">
                                  <a:latin typeface="Cambria Math" panose="02040503050406030204" pitchFamily="18" charset="0"/>
                                </a:rPr>
                                <m:t>=</m:t>
                              </m:r>
                              <m:r>
                                <a:rPr lang="en-US" altLang="zh-CN" b="0" i="1" smtClean="0">
                                  <a:latin typeface="Cambria Math" panose="02040503050406030204" pitchFamily="18" charset="0"/>
                                </a:rPr>
                                <m:t>2.833</m:t>
                              </m:r>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4</m:t>
                                  </m:r>
                                </m:sup>
                              </m:sSup>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𝑓</m:t>
                                  </m:r>
                                </m:e>
                                <m:sup>
                                  <m:r>
                                    <a:rPr lang="en-US" altLang="zh-CN" b="0" i="1" smtClean="0">
                                      <a:latin typeface="Cambria Math" panose="02040503050406030204" pitchFamily="18" charset="0"/>
                                      <a:ea typeface="Cambria Math" panose="02040503050406030204" pitchFamily="18" charset="0"/>
                                    </a:rPr>
                                    <m:t>−1.037</m:t>
                                  </m:r>
                                </m:sup>
                              </m:sSup>
                            </m:e>
                          </m:eqArr>
                        </m:e>
                      </m:d>
                    </m:oMath>
                  </m:oMathPara>
                </a14:m>
                <a:endParaRPr lang="zh-CN" altLang="en-US" dirty="0"/>
              </a:p>
            </p:txBody>
          </p:sp>
        </mc:Choice>
        <mc:Fallback xmlns="">
          <p:sp>
            <p:nvSpPr>
              <p:cNvPr id="10" name="文本框 9">
                <a:extLst>
                  <a:ext uri="{FF2B5EF4-FFF2-40B4-BE49-F238E27FC236}">
                    <a16:creationId xmlns:a16="http://schemas.microsoft.com/office/drawing/2014/main" id="{565BC43A-3726-4B4B-89F9-34264A31954E}"/>
                  </a:ext>
                </a:extLst>
              </p:cNvPr>
              <p:cNvSpPr txBox="1">
                <a:spLocks noRot="1" noChangeAspect="1" noMove="1" noResize="1" noEditPoints="1" noAdjustHandles="1" noChangeArrowheads="1" noChangeShapeType="1" noTextEdit="1"/>
              </p:cNvSpPr>
              <p:nvPr/>
            </p:nvSpPr>
            <p:spPr>
              <a:xfrm>
                <a:off x="198530" y="5531499"/>
                <a:ext cx="2607445" cy="719428"/>
              </a:xfrm>
              <a:prstGeom prst="rect">
                <a:avLst/>
              </a:prstGeom>
              <a:blipFill>
                <a:blip r:embed="rId4"/>
                <a:stretch>
                  <a:fillRect/>
                </a:stretch>
              </a:blipFill>
            </p:spPr>
            <p:txBody>
              <a:bodyPr/>
              <a:lstStyle/>
              <a:p>
                <a:r>
                  <a:rPr lang="zh-CN" altLang="en-US">
                    <a:noFill/>
                  </a:rPr>
                  <a:t> </a:t>
                </a:r>
              </a:p>
            </p:txBody>
          </p:sp>
        </mc:Fallback>
      </mc:AlternateContent>
      <p:pic>
        <p:nvPicPr>
          <p:cNvPr id="11" name="图片 10">
            <a:extLst>
              <a:ext uri="{FF2B5EF4-FFF2-40B4-BE49-F238E27FC236}">
                <a16:creationId xmlns:a16="http://schemas.microsoft.com/office/drawing/2014/main" id="{A8231F54-B7B0-4F94-AA69-A934840B3BB6}"/>
              </a:ext>
            </a:extLst>
          </p:cNvPr>
          <p:cNvPicPr>
            <a:picLocks noChangeAspect="1"/>
          </p:cNvPicPr>
          <p:nvPr/>
        </p:nvPicPr>
        <p:blipFill>
          <a:blip r:embed="rId5"/>
          <a:stretch>
            <a:fillRect/>
          </a:stretch>
        </p:blipFill>
        <p:spPr>
          <a:xfrm>
            <a:off x="9372600" y="1600200"/>
            <a:ext cx="5399703" cy="2624856"/>
          </a:xfrm>
          <a:prstGeom prst="rect">
            <a:avLst/>
          </a:prstGeom>
        </p:spPr>
      </p:pic>
      <p:pic>
        <p:nvPicPr>
          <p:cNvPr id="12" name="图片 11">
            <a:extLst>
              <a:ext uri="{FF2B5EF4-FFF2-40B4-BE49-F238E27FC236}">
                <a16:creationId xmlns:a16="http://schemas.microsoft.com/office/drawing/2014/main" id="{4452B65D-9D87-41C1-9EB1-7EA8EB083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4158" y="5243513"/>
            <a:ext cx="3629025" cy="1295400"/>
          </a:xfrm>
          <a:prstGeom prst="rect">
            <a:avLst/>
          </a:prstGeom>
        </p:spPr>
      </p:pic>
      <p:pic>
        <p:nvPicPr>
          <p:cNvPr id="13" name="图片 12">
            <a:extLst>
              <a:ext uri="{FF2B5EF4-FFF2-40B4-BE49-F238E27FC236}">
                <a16:creationId xmlns:a16="http://schemas.microsoft.com/office/drawing/2014/main" id="{C98F7A03-5192-4340-846C-5451C784017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423" r="-1"/>
          <a:stretch/>
        </p:blipFill>
        <p:spPr>
          <a:xfrm>
            <a:off x="4773889" y="4910856"/>
            <a:ext cx="1564138" cy="1512168"/>
          </a:xfrm>
          <a:prstGeom prst="rect">
            <a:avLst/>
          </a:prstGeom>
        </p:spPr>
      </p:pic>
      <p:pic>
        <p:nvPicPr>
          <p:cNvPr id="14" name="图片 13">
            <a:extLst>
              <a:ext uri="{FF2B5EF4-FFF2-40B4-BE49-F238E27FC236}">
                <a16:creationId xmlns:a16="http://schemas.microsoft.com/office/drawing/2014/main" id="{D60CE807-B705-4B34-8417-4D2D62112B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994" t="7304" r="25453" b="5618"/>
          <a:stretch/>
        </p:blipFill>
        <p:spPr>
          <a:xfrm>
            <a:off x="6573691" y="4910856"/>
            <a:ext cx="1564138" cy="1512168"/>
          </a:xfrm>
          <a:prstGeom prst="rect">
            <a:avLst/>
          </a:prstGeom>
        </p:spPr>
      </p:pic>
      <p:sp>
        <p:nvSpPr>
          <p:cNvPr id="15" name="文本框 14">
            <a:extLst>
              <a:ext uri="{FF2B5EF4-FFF2-40B4-BE49-F238E27FC236}">
                <a16:creationId xmlns:a16="http://schemas.microsoft.com/office/drawing/2014/main" id="{05F9F194-CE6F-4A35-8721-2D1CF324AF7A}"/>
              </a:ext>
            </a:extLst>
          </p:cNvPr>
          <p:cNvSpPr txBox="1"/>
          <p:nvPr/>
        </p:nvSpPr>
        <p:spPr>
          <a:xfrm>
            <a:off x="3128748" y="6538913"/>
            <a:ext cx="5939052" cy="261610"/>
          </a:xfrm>
          <a:prstGeom prst="rect">
            <a:avLst/>
          </a:prstGeom>
          <a:noFill/>
        </p:spPr>
        <p:txBody>
          <a:bodyPr wrap="square" rtlCol="0">
            <a:spAutoFit/>
          </a:bodyPr>
          <a:lstStyle/>
          <a:p>
            <a:pPr algn="ctr"/>
            <a:r>
              <a:rPr lang="en-US" altLang="zh-CN" sz="1100" b="1" dirty="0">
                <a:solidFill>
                  <a:srgbClr val="0000FF"/>
                </a:solidFill>
                <a:latin typeface="黑体" panose="02010609060101010101" pitchFamily="49" charset="-122"/>
                <a:ea typeface="黑体" panose="02010609060101010101" pitchFamily="49" charset="-122"/>
              </a:rPr>
              <a:t>Magnetic flux density distribution with and without the core (axisymmetric model)</a:t>
            </a:r>
            <a:endParaRPr lang="zh-CN" altLang="en-US" sz="1100" b="1" dirty="0">
              <a:solidFill>
                <a:srgbClr val="0000FF"/>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173393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41EFC73-C13E-4503-B986-ECBBBAB3A2FD}"/>
              </a:ext>
            </a:extLst>
          </p:cNvPr>
          <p:cNvSpPr>
            <a:spLocks noGrp="1"/>
          </p:cNvSpPr>
          <p:nvPr>
            <p:ph type="sldNum" sz="quarter" idx="12"/>
          </p:nvPr>
        </p:nvSpPr>
        <p:spPr/>
        <p:txBody>
          <a:bodyPr/>
          <a:lstStyle/>
          <a:p>
            <a:pPr>
              <a:defRPr/>
            </a:pPr>
            <a:fld id="{C58DEF2B-8039-4C1E-A573-46AE1706B516}" type="slidenum">
              <a:rPr lang="en-US" altLang="zh-CN" smtClean="0"/>
              <a:pPr>
                <a:defRPr/>
              </a:pPr>
              <a:t>20</a:t>
            </a:fld>
            <a:endParaRPr lang="en-US" altLang="zh-CN" dirty="0"/>
          </a:p>
        </p:txBody>
      </p:sp>
      <p:sp>
        <p:nvSpPr>
          <p:cNvPr id="3" name="文本占位符 2">
            <a:extLst>
              <a:ext uri="{FF2B5EF4-FFF2-40B4-BE49-F238E27FC236}">
                <a16:creationId xmlns:a16="http://schemas.microsoft.com/office/drawing/2014/main" id="{1BBD2317-20C8-47A1-8774-6F9C594E473D}"/>
              </a:ext>
            </a:extLst>
          </p:cNvPr>
          <p:cNvSpPr>
            <a:spLocks noGrp="1"/>
          </p:cNvSpPr>
          <p:nvPr>
            <p:ph type="body" sz="quarter" idx="13"/>
          </p:nvPr>
        </p:nvSpPr>
        <p:spPr/>
        <p:txBody>
          <a:bodyPr/>
          <a:lstStyle/>
          <a:p>
            <a:r>
              <a:rPr lang="zh-CN" altLang="en-US" dirty="0"/>
              <a:t>方案二</a:t>
            </a:r>
          </a:p>
        </p:txBody>
      </p:sp>
      <p:sp>
        <p:nvSpPr>
          <p:cNvPr id="9" name="文本框 8">
            <a:extLst>
              <a:ext uri="{FF2B5EF4-FFF2-40B4-BE49-F238E27FC236}">
                <a16:creationId xmlns:a16="http://schemas.microsoft.com/office/drawing/2014/main" id="{884B5591-F3E6-4972-9453-12FCD91DEACD}"/>
              </a:ext>
            </a:extLst>
          </p:cNvPr>
          <p:cNvSpPr txBox="1"/>
          <p:nvPr/>
        </p:nvSpPr>
        <p:spPr>
          <a:xfrm>
            <a:off x="0" y="5249360"/>
            <a:ext cx="9144000" cy="1296637"/>
          </a:xfrm>
          <a:prstGeom prst="rect">
            <a:avLst/>
          </a:prstGeom>
          <a:noFill/>
        </p:spPr>
        <p:txBody>
          <a:bodyPr wrap="square" rtlCol="0">
            <a:spAutoFit/>
          </a:bodyPr>
          <a:lstStyle/>
          <a:p>
            <a:pPr>
              <a:lnSpc>
                <a:spcPct val="150000"/>
              </a:lnSpc>
            </a:pPr>
            <a:r>
              <a:rPr lang="zh-CN" altLang="en-US" dirty="0"/>
              <a:t>各个通道依次接入磁力计进行读出（高频切换）</a:t>
            </a:r>
            <a:endParaRPr lang="en-US" altLang="zh-CN" dirty="0"/>
          </a:p>
          <a:p>
            <a:pPr>
              <a:lnSpc>
                <a:spcPct val="150000"/>
              </a:lnSpc>
            </a:pPr>
            <a:r>
              <a:rPr lang="zh-CN" altLang="en-US" dirty="0"/>
              <a:t>开关切换瞬间</a:t>
            </a:r>
            <a:r>
              <a:rPr lang="en-US" altLang="zh-CN" dirty="0"/>
              <a:t>I</a:t>
            </a:r>
            <a:r>
              <a:rPr lang="en-US" altLang="zh-CN" baseline="-25000" dirty="0"/>
              <a:t>0</a:t>
            </a:r>
            <a:r>
              <a:rPr lang="zh-CN" altLang="en-US" dirty="0"/>
              <a:t>不发生突变</a:t>
            </a:r>
            <a:endParaRPr lang="en-US" altLang="zh-CN" dirty="0"/>
          </a:p>
          <a:p>
            <a:pPr>
              <a:lnSpc>
                <a:spcPct val="150000"/>
              </a:lnSpc>
            </a:pPr>
            <a:r>
              <a:rPr lang="zh-CN" altLang="en-US" dirty="0"/>
              <a:t>使用瞬态仿真工具，模拟开关切换瞬间</a:t>
            </a:r>
            <a:endParaRPr lang="en-US" altLang="zh-CN" dirty="0"/>
          </a:p>
        </p:txBody>
      </p:sp>
      <p:pic>
        <p:nvPicPr>
          <p:cNvPr id="10" name="图片 9">
            <a:extLst>
              <a:ext uri="{FF2B5EF4-FFF2-40B4-BE49-F238E27FC236}">
                <a16:creationId xmlns:a16="http://schemas.microsoft.com/office/drawing/2014/main" id="{D427725F-8227-4E09-A43F-888503CA3B11}"/>
              </a:ext>
            </a:extLst>
          </p:cNvPr>
          <p:cNvPicPr>
            <a:picLocks noChangeAspect="1"/>
          </p:cNvPicPr>
          <p:nvPr/>
        </p:nvPicPr>
        <p:blipFill>
          <a:blip r:embed="rId3"/>
          <a:stretch>
            <a:fillRect/>
          </a:stretch>
        </p:blipFill>
        <p:spPr>
          <a:xfrm>
            <a:off x="244151" y="1194583"/>
            <a:ext cx="5810154" cy="4054777"/>
          </a:xfrm>
          <a:prstGeom prst="rect">
            <a:avLst/>
          </a:prstGeom>
        </p:spPr>
      </p:pic>
      <p:sp>
        <p:nvSpPr>
          <p:cNvPr id="4" name="文本框 3">
            <a:extLst>
              <a:ext uri="{FF2B5EF4-FFF2-40B4-BE49-F238E27FC236}">
                <a16:creationId xmlns:a16="http://schemas.microsoft.com/office/drawing/2014/main" id="{34DEB29D-CEBC-47AF-AF9B-9DF6CD72C6E3}"/>
              </a:ext>
            </a:extLst>
          </p:cNvPr>
          <p:cNvSpPr txBox="1"/>
          <p:nvPr/>
        </p:nvSpPr>
        <p:spPr>
          <a:xfrm>
            <a:off x="5029200" y="3286221"/>
            <a:ext cx="3998076" cy="1712135"/>
          </a:xfrm>
          <a:prstGeom prst="rect">
            <a:avLst/>
          </a:prstGeom>
          <a:noFill/>
        </p:spPr>
        <p:txBody>
          <a:bodyPr wrap="square" rtlCol="0">
            <a:spAutoFit/>
          </a:bodyPr>
          <a:lstStyle/>
          <a:p>
            <a:pPr>
              <a:lnSpc>
                <a:spcPct val="150000"/>
              </a:lnSpc>
            </a:pPr>
            <a:r>
              <a:rPr lang="zh-CN" altLang="en-US" b="1" dirty="0">
                <a:solidFill>
                  <a:srgbClr val="C00000"/>
                </a:solidFill>
              </a:rPr>
              <a:t>只考虑电路部分的响应</a:t>
            </a:r>
            <a:endParaRPr lang="en-US" altLang="zh-CN" b="1" dirty="0">
              <a:solidFill>
                <a:srgbClr val="C00000"/>
              </a:solidFill>
            </a:endParaRPr>
          </a:p>
          <a:p>
            <a:pPr>
              <a:lnSpc>
                <a:spcPct val="150000"/>
              </a:lnSpc>
            </a:pPr>
            <a:r>
              <a:rPr lang="zh-CN" altLang="en-US" b="1" dirty="0">
                <a:solidFill>
                  <a:srgbClr val="C00000"/>
                </a:solidFill>
              </a:rPr>
              <a:t>尚未考虑磁力仪部分的响应</a:t>
            </a:r>
            <a:endParaRPr lang="en-US" altLang="zh-CN" b="1" dirty="0">
              <a:solidFill>
                <a:srgbClr val="C00000"/>
              </a:solidFill>
            </a:endParaRPr>
          </a:p>
          <a:p>
            <a:pPr>
              <a:lnSpc>
                <a:spcPct val="150000"/>
              </a:lnSpc>
            </a:pPr>
            <a:r>
              <a:rPr lang="zh-CN" altLang="en-US" b="1" dirty="0">
                <a:solidFill>
                  <a:srgbClr val="C00000"/>
                </a:solidFill>
              </a:rPr>
              <a:t>磁力仪处也会由于响应时间慢，导致波形叠加</a:t>
            </a:r>
            <a:endParaRPr lang="en-US" altLang="zh-CN" b="1" dirty="0">
              <a:solidFill>
                <a:srgbClr val="C00000"/>
              </a:solidFill>
            </a:endParaRPr>
          </a:p>
        </p:txBody>
      </p:sp>
    </p:spTree>
    <p:extLst>
      <p:ext uri="{BB962C8B-B14F-4D97-AF65-F5344CB8AC3E}">
        <p14:creationId xmlns:p14="http://schemas.microsoft.com/office/powerpoint/2010/main" val="3068641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8833F92-ACD8-4037-8626-9E9434C5C60A}"/>
              </a:ext>
            </a:extLst>
          </p:cNvPr>
          <p:cNvSpPr>
            <a:spLocks noGrp="1"/>
          </p:cNvSpPr>
          <p:nvPr>
            <p:ph type="sldNum" sz="quarter" idx="12"/>
          </p:nvPr>
        </p:nvSpPr>
        <p:spPr/>
        <p:txBody>
          <a:bodyPr/>
          <a:lstStyle/>
          <a:p>
            <a:pPr>
              <a:defRPr/>
            </a:pPr>
            <a:fld id="{C58DEF2B-8039-4C1E-A573-46AE1706B516}" type="slidenum">
              <a:rPr lang="en-US" altLang="zh-CN" smtClean="0"/>
              <a:pPr>
                <a:defRPr/>
              </a:pPr>
              <a:t>21</a:t>
            </a:fld>
            <a:endParaRPr lang="en-US" altLang="zh-CN" dirty="0"/>
          </a:p>
        </p:txBody>
      </p:sp>
      <p:sp>
        <p:nvSpPr>
          <p:cNvPr id="3" name="文本占位符 2">
            <a:extLst>
              <a:ext uri="{FF2B5EF4-FFF2-40B4-BE49-F238E27FC236}">
                <a16:creationId xmlns:a16="http://schemas.microsoft.com/office/drawing/2014/main" id="{52A22D5D-FCEA-48B0-AA35-3BF669430230}"/>
              </a:ext>
            </a:extLst>
          </p:cNvPr>
          <p:cNvSpPr>
            <a:spLocks noGrp="1"/>
          </p:cNvSpPr>
          <p:nvPr>
            <p:ph type="body" sz="quarter" idx="13"/>
          </p:nvPr>
        </p:nvSpPr>
        <p:spPr/>
        <p:txBody>
          <a:bodyPr/>
          <a:lstStyle/>
          <a:p>
            <a:r>
              <a:rPr lang="zh-CN" altLang="en-US" dirty="0"/>
              <a:t>仿真电路</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5CA9010-B8B1-48F8-96A3-BBEEFBC9226E}"/>
                  </a:ext>
                </a:extLst>
              </p:cNvPr>
              <p:cNvSpPr txBox="1"/>
              <p:nvPr/>
            </p:nvSpPr>
            <p:spPr>
              <a:xfrm>
                <a:off x="4507073" y="1140908"/>
                <a:ext cx="4476750" cy="5580567"/>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altLang="zh-CN" sz="1600" dirty="0"/>
                  <a:t>VG1</a:t>
                </a:r>
                <a:r>
                  <a:rPr lang="zh-CN" altLang="en-US" sz="1600" dirty="0"/>
                  <a:t>：激励电压信号，模拟磁单极子信号</a:t>
                </a:r>
                <a:endParaRPr lang="en-US" altLang="zh-CN" sz="1600" dirty="0"/>
              </a:p>
              <a:p>
                <a:pPr marL="342900" indent="-342900">
                  <a:lnSpc>
                    <a:spcPct val="120000"/>
                  </a:lnSpc>
                  <a:buFont typeface="Arial" panose="020B0604020202020204" pitchFamily="34" charset="0"/>
                  <a:buChar char="•"/>
                </a:pPr>
                <a:r>
                  <a:rPr lang="en-US" altLang="zh-CN" sz="1600" dirty="0"/>
                  <a:t>VG2</a:t>
                </a:r>
                <a:r>
                  <a:rPr lang="zh-CN" altLang="en-US" sz="1600" dirty="0"/>
                  <a:t>，</a:t>
                </a:r>
                <a:r>
                  <a:rPr lang="en-US" altLang="zh-CN" sz="1600" dirty="0"/>
                  <a:t>VG4</a:t>
                </a:r>
                <a:r>
                  <a:rPr lang="zh-CN" altLang="en-US" sz="1600" dirty="0"/>
                  <a:t>：开关激励信号，交替开启，轮流接入</a:t>
                </a:r>
                <a:endParaRPr lang="en-US" altLang="zh-CN" sz="1600" dirty="0"/>
              </a:p>
              <a:p>
                <a:pPr marL="342900" indent="-342900">
                  <a:lnSpc>
                    <a:spcPct val="120000"/>
                  </a:lnSpc>
                  <a:buFont typeface="Arial" panose="020B0604020202020204" pitchFamily="34" charset="0"/>
                  <a:buChar char="•"/>
                </a:pPr>
                <a:r>
                  <a:rPr lang="en-US" altLang="zh-CN" sz="1600" dirty="0"/>
                  <a:t>AM1</a:t>
                </a:r>
                <a:r>
                  <a:rPr lang="zh-CN" altLang="en-US" sz="1600" dirty="0"/>
                  <a:t>：输出电流（磁场）信号</a:t>
                </a:r>
                <a:endParaRPr lang="en-US" altLang="zh-CN" sz="1600" dirty="0"/>
              </a:p>
              <a:p>
                <a:pPr marL="342900" indent="-342900">
                  <a:lnSpc>
                    <a:spcPct val="120000"/>
                  </a:lnSpc>
                  <a:buFont typeface="Arial" panose="020B0604020202020204" pitchFamily="34" charset="0"/>
                  <a:buChar char="•"/>
                </a:pPr>
                <a:r>
                  <a:rPr lang="en-US" altLang="zh-CN" sz="1600" dirty="0"/>
                  <a:t>SW1</a:t>
                </a:r>
                <a:r>
                  <a:rPr lang="zh-CN" altLang="en-US" sz="1600" dirty="0"/>
                  <a:t>，</a:t>
                </a:r>
                <a:r>
                  <a:rPr lang="en-US" altLang="zh-CN" sz="1600" dirty="0"/>
                  <a:t>SW2</a:t>
                </a:r>
                <a:r>
                  <a:rPr lang="zh-CN" altLang="en-US" sz="1600" dirty="0"/>
                  <a:t>：压控开关（要求使用非理想的开关，要有一定的导通电阻，避免震荡）</a:t>
                </a:r>
                <a:endParaRPr lang="en-US" altLang="zh-CN" sz="1600" dirty="0"/>
              </a:p>
              <a:p>
                <a:pPr>
                  <a:lnSpc>
                    <a:spcPct val="120000"/>
                  </a:lnSpc>
                </a:pPr>
                <a:endParaRPr lang="en-US" altLang="zh-CN" sz="1600" b="1" dirty="0"/>
              </a:p>
              <a:p>
                <a:pPr>
                  <a:lnSpc>
                    <a:spcPct val="120000"/>
                  </a:lnSpc>
                </a:pPr>
                <a:r>
                  <a:rPr lang="zh-CN" altLang="en-US" sz="1600" b="1" dirty="0"/>
                  <a:t>微分方程组</a:t>
                </a:r>
                <a:endParaRPr lang="en-US" altLang="zh-CN" sz="1600" b="1" dirty="0"/>
              </a:p>
              <a:p>
                <a:pPr>
                  <a:lnSpc>
                    <a:spcPct val="120000"/>
                  </a:lnSpc>
                </a:pP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1</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𝑉𝐺</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i="1">
                            <a:latin typeface="Cambria Math" panose="02040503050406030204" pitchFamily="18" charset="0"/>
                          </a:rPr>
                          <m:t>1</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=0</m:t>
                    </m:r>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2</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𝐿</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𝑅</m:t>
                        </m:r>
                      </m:e>
                      <m:sub>
                        <m:r>
                          <a:rPr lang="en-US" altLang="zh-CN" sz="1600" b="0" i="1" smtClean="0">
                            <a:latin typeface="Cambria Math" panose="02040503050406030204" pitchFamily="18" charset="0"/>
                          </a:rPr>
                          <m:t>3</m:t>
                        </m:r>
                      </m:sub>
                    </m:sSub>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b="0" i="1" smtClean="0">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i="1">
                            <a:latin typeface="Cambria Math" panose="02040503050406030204" pitchFamily="18" charset="0"/>
                          </a:rPr>
                          <m:t>1</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𝑇</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1</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2</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2</m:t>
                        </m:r>
                      </m:sub>
                    </m:sSub>
                    <m:r>
                      <a:rPr lang="en-US" altLang="zh-CN" sz="1600" b="0" i="1" smtClean="0">
                        <a:latin typeface="Cambria Math" panose="02040503050406030204" pitchFamily="18" charset="0"/>
                      </a:rPr>
                      <m:t>−</m:t>
                    </m:r>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oMath>
                </a14:m>
                <a:r>
                  <a:rPr lang="en-US" altLang="zh-CN" sz="1600" b="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𝐶</m:t>
                        </m:r>
                      </m:e>
                      <m:sub>
                        <m:r>
                          <a:rPr lang="en-US" altLang="zh-CN" sz="1600" b="0" i="1" smtClean="0">
                            <a:latin typeface="Cambria Math" panose="02040503050406030204" pitchFamily="18" charset="0"/>
                          </a:rPr>
                          <m:t>3</m:t>
                        </m:r>
                      </m:sub>
                    </m:sSub>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𝑑</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𝐵</m:t>
                            </m:r>
                          </m:sub>
                        </m:sSub>
                      </m:num>
                      <m:den>
                        <m:r>
                          <a:rPr lang="en-US" altLang="zh-CN" sz="1600" b="0" i="1" smtClean="0">
                            <a:latin typeface="Cambria Math" panose="02040503050406030204" pitchFamily="18" charset="0"/>
                          </a:rPr>
                          <m:t>𝑑𝑡</m:t>
                        </m:r>
                      </m:den>
                    </m:f>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𝑇𝑁</m:t>
                        </m:r>
                      </m:sub>
                    </m:sSub>
                    <m:r>
                      <a:rPr lang="en-US" altLang="zh-CN" sz="1600" b="0" i="0"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i="1">
                            <a:latin typeface="Cambria Math" panose="02040503050406030204" pitchFamily="18" charset="0"/>
                          </a:rPr>
                          <m:t>𝐵𝑁</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𝐼</m:t>
                        </m:r>
                      </m:e>
                      <m:sub>
                        <m:r>
                          <a:rPr lang="en-US" altLang="zh-CN" sz="1600" i="1">
                            <a:latin typeface="Cambria Math" panose="02040503050406030204" pitchFamily="18" charset="0"/>
                          </a:rPr>
                          <m:t>3</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𝑇𝑁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𝑇</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i="1">
                            <a:latin typeface="Cambria Math" panose="02040503050406030204" pitchFamily="18" charset="0"/>
                          </a:rPr>
                          <m:t>1</m:t>
                        </m:r>
                      </m:sub>
                    </m:sSub>
                  </m:oMath>
                </a14:m>
                <a:r>
                  <a:rPr lang="en-US" altLang="zh-CN" sz="1600" dirty="0"/>
                  <a:t> </a:t>
                </a:r>
              </a:p>
              <a:p>
                <a:pPr>
                  <a:lnSpc>
                    <a:spcPct val="120000"/>
                  </a:lnSpc>
                </a:pPr>
                <a14:m>
                  <m:oMath xmlns:m="http://schemas.openxmlformats.org/officeDocument/2006/math">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𝐼</m:t>
                        </m:r>
                      </m:e>
                      <m:sub>
                        <m:r>
                          <a:rPr lang="en-US" altLang="zh-CN" sz="1600" b="0" i="1" smtClean="0">
                            <a:latin typeface="Cambria Math" panose="02040503050406030204" pitchFamily="18" charset="0"/>
                          </a:rPr>
                          <m:t>𝐵𝑁</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𝐵</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2</m:t>
                        </m:r>
                      </m:sub>
                    </m:sSub>
                  </m:oMath>
                </a14:m>
                <a:r>
                  <a:rPr lang="zh-CN" altLang="en-US" sz="1600" dirty="0"/>
                  <a:t> </a:t>
                </a:r>
              </a:p>
            </p:txBody>
          </p:sp>
        </mc:Choice>
        <mc:Fallback xmlns="">
          <p:sp>
            <p:nvSpPr>
              <p:cNvPr id="8" name="文本框 7">
                <a:extLst>
                  <a:ext uri="{FF2B5EF4-FFF2-40B4-BE49-F238E27FC236}">
                    <a16:creationId xmlns:a16="http://schemas.microsoft.com/office/drawing/2014/main" id="{D5CA9010-B8B1-48F8-96A3-BBEEFBC9226E}"/>
                  </a:ext>
                </a:extLst>
              </p:cNvPr>
              <p:cNvSpPr txBox="1">
                <a:spLocks noRot="1" noChangeAspect="1" noMove="1" noResize="1" noEditPoints="1" noAdjustHandles="1" noChangeArrowheads="1" noChangeShapeType="1" noTextEdit="1"/>
              </p:cNvSpPr>
              <p:nvPr/>
            </p:nvSpPr>
            <p:spPr>
              <a:xfrm>
                <a:off x="4507073" y="1140908"/>
                <a:ext cx="4476750" cy="5580567"/>
              </a:xfrm>
              <a:prstGeom prst="rect">
                <a:avLst/>
              </a:prstGeom>
              <a:blipFill>
                <a:blip r:embed="rId2"/>
                <a:stretch>
                  <a:fillRect l="-680"/>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197E5B59-44F8-43D4-A397-EDDA298D0D7F}"/>
              </a:ext>
            </a:extLst>
          </p:cNvPr>
          <p:cNvSpPr txBox="1"/>
          <p:nvPr/>
        </p:nvSpPr>
        <p:spPr>
          <a:xfrm>
            <a:off x="1028700" y="1981200"/>
            <a:ext cx="304892" cy="369332"/>
          </a:xfrm>
          <a:prstGeom prst="rect">
            <a:avLst/>
          </a:prstGeom>
          <a:noFill/>
        </p:spPr>
        <p:txBody>
          <a:bodyPr wrap="none" rtlCol="0">
            <a:spAutoFit/>
          </a:bodyPr>
          <a:lstStyle/>
          <a:p>
            <a:r>
              <a:rPr lang="en-US" altLang="zh-CN" dirty="0"/>
              <a:t>T</a:t>
            </a:r>
            <a:endParaRPr lang="zh-CN" altLang="en-US" dirty="0"/>
          </a:p>
        </p:txBody>
      </p:sp>
      <p:sp>
        <p:nvSpPr>
          <p:cNvPr id="7" name="文本框 6">
            <a:extLst>
              <a:ext uri="{FF2B5EF4-FFF2-40B4-BE49-F238E27FC236}">
                <a16:creationId xmlns:a16="http://schemas.microsoft.com/office/drawing/2014/main" id="{D9D3C38C-F416-4F21-A16F-796AEC5D737E}"/>
              </a:ext>
            </a:extLst>
          </p:cNvPr>
          <p:cNvSpPr txBox="1"/>
          <p:nvPr/>
        </p:nvSpPr>
        <p:spPr>
          <a:xfrm>
            <a:off x="2993468" y="1981200"/>
            <a:ext cx="352982" cy="369332"/>
          </a:xfrm>
          <a:prstGeom prst="rect">
            <a:avLst/>
          </a:prstGeom>
          <a:noFill/>
        </p:spPr>
        <p:txBody>
          <a:bodyPr wrap="none" rtlCol="0">
            <a:spAutoFit/>
          </a:bodyPr>
          <a:lstStyle/>
          <a:p>
            <a:r>
              <a:rPr lang="en-US" altLang="zh-CN" dirty="0"/>
              <a:t>N</a:t>
            </a:r>
            <a:endParaRPr lang="zh-CN" altLang="en-US" dirty="0"/>
          </a:p>
        </p:txBody>
      </p:sp>
      <p:sp>
        <p:nvSpPr>
          <p:cNvPr id="12" name="文本框 11">
            <a:extLst>
              <a:ext uri="{FF2B5EF4-FFF2-40B4-BE49-F238E27FC236}">
                <a16:creationId xmlns:a16="http://schemas.microsoft.com/office/drawing/2014/main" id="{B8B2D94A-88AF-4562-8310-D9A58433DEB4}"/>
              </a:ext>
            </a:extLst>
          </p:cNvPr>
          <p:cNvSpPr txBox="1"/>
          <p:nvPr/>
        </p:nvSpPr>
        <p:spPr>
          <a:xfrm>
            <a:off x="1028700" y="4699000"/>
            <a:ext cx="312906" cy="369332"/>
          </a:xfrm>
          <a:prstGeom prst="rect">
            <a:avLst/>
          </a:prstGeom>
          <a:noFill/>
        </p:spPr>
        <p:txBody>
          <a:bodyPr wrap="none" rtlCol="0">
            <a:spAutoFit/>
          </a:bodyPr>
          <a:lstStyle/>
          <a:p>
            <a:r>
              <a:rPr lang="en-US" altLang="zh-CN" dirty="0"/>
              <a:t>B</a:t>
            </a:r>
            <a:endParaRPr lang="zh-CN" altLang="en-US" dirty="0"/>
          </a:p>
        </p:txBody>
      </p:sp>
      <p:pic>
        <p:nvPicPr>
          <p:cNvPr id="6" name="图片 5">
            <a:extLst>
              <a:ext uri="{FF2B5EF4-FFF2-40B4-BE49-F238E27FC236}">
                <a16:creationId xmlns:a16="http://schemas.microsoft.com/office/drawing/2014/main" id="{A6811026-D74A-4BF0-AC97-07E92FD20AF0}"/>
              </a:ext>
            </a:extLst>
          </p:cNvPr>
          <p:cNvPicPr>
            <a:picLocks noChangeAspect="1"/>
          </p:cNvPicPr>
          <p:nvPr/>
        </p:nvPicPr>
        <p:blipFill>
          <a:blip r:embed="rId3"/>
          <a:stretch>
            <a:fillRect/>
          </a:stretch>
        </p:blipFill>
        <p:spPr>
          <a:xfrm>
            <a:off x="316073" y="1245260"/>
            <a:ext cx="4191000" cy="5595634"/>
          </a:xfrm>
          <a:prstGeom prst="rect">
            <a:avLst/>
          </a:prstGeom>
        </p:spPr>
      </p:pic>
    </p:spTree>
    <p:extLst>
      <p:ext uri="{BB962C8B-B14F-4D97-AF65-F5344CB8AC3E}">
        <p14:creationId xmlns:p14="http://schemas.microsoft.com/office/powerpoint/2010/main" val="438713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9B5C49-0A1B-49BC-9446-8BC7996D8F4E}"/>
              </a:ext>
            </a:extLst>
          </p:cNvPr>
          <p:cNvPicPr>
            <a:picLocks noChangeAspect="1"/>
          </p:cNvPicPr>
          <p:nvPr/>
        </p:nvPicPr>
        <p:blipFill>
          <a:blip r:embed="rId2"/>
          <a:stretch>
            <a:fillRect/>
          </a:stretch>
        </p:blipFill>
        <p:spPr>
          <a:xfrm>
            <a:off x="228600" y="3368040"/>
            <a:ext cx="4275000"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22</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4" name="文本框 3">
            <a:extLst>
              <a:ext uri="{FF2B5EF4-FFF2-40B4-BE49-F238E27FC236}">
                <a16:creationId xmlns:a16="http://schemas.microsoft.com/office/drawing/2014/main" id="{C8E8FD99-50E5-4DD2-B58E-A5DF8110CD04}"/>
              </a:ext>
            </a:extLst>
          </p:cNvPr>
          <p:cNvSpPr txBox="1"/>
          <p:nvPr/>
        </p:nvSpPr>
        <p:spPr>
          <a:xfrm>
            <a:off x="533400" y="1465322"/>
            <a:ext cx="1526380" cy="881139"/>
          </a:xfrm>
          <a:prstGeom prst="rect">
            <a:avLst/>
          </a:prstGeom>
          <a:noFill/>
        </p:spPr>
        <p:txBody>
          <a:bodyPr wrap="square" rtlCol="0">
            <a:spAutoFit/>
          </a:bodyPr>
          <a:lstStyle/>
          <a:p>
            <a:pPr>
              <a:lnSpc>
                <a:spcPct val="150000"/>
              </a:lnSpc>
            </a:pPr>
            <a:r>
              <a:rPr lang="en-US" altLang="zh-CN" dirty="0"/>
              <a:t>VG2</a:t>
            </a:r>
            <a:r>
              <a:rPr lang="zh-CN" altLang="en-US" dirty="0"/>
              <a:t>：常闭合</a:t>
            </a:r>
            <a:endParaRPr lang="en-US" altLang="zh-CN" dirty="0"/>
          </a:p>
          <a:p>
            <a:pPr>
              <a:lnSpc>
                <a:spcPct val="150000"/>
              </a:lnSpc>
            </a:pPr>
            <a:r>
              <a:rPr lang="en-US" altLang="zh-CN" dirty="0"/>
              <a:t>VG4</a:t>
            </a:r>
            <a:r>
              <a:rPr lang="zh-CN" altLang="en-US" dirty="0"/>
              <a:t>：常断开</a:t>
            </a:r>
          </a:p>
        </p:txBody>
      </p:sp>
      <p:sp>
        <p:nvSpPr>
          <p:cNvPr id="6" name="文本框 5">
            <a:extLst>
              <a:ext uri="{FF2B5EF4-FFF2-40B4-BE49-F238E27FC236}">
                <a16:creationId xmlns:a16="http://schemas.microsoft.com/office/drawing/2014/main" id="{8A792707-71A5-4102-8257-908944B559EA}"/>
              </a:ext>
            </a:extLst>
          </p:cNvPr>
          <p:cNvSpPr txBox="1"/>
          <p:nvPr/>
        </p:nvSpPr>
        <p:spPr>
          <a:xfrm>
            <a:off x="381000" y="2516248"/>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762000" y="5038727"/>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CA37B849-1C8D-43E9-84E2-7EF9E4D92D18}"/>
              </a:ext>
            </a:extLst>
          </p:cNvPr>
          <p:cNvPicPr>
            <a:picLocks noChangeAspect="1"/>
          </p:cNvPicPr>
          <p:nvPr/>
        </p:nvPicPr>
        <p:blipFill>
          <a:blip r:embed="rId3"/>
          <a:stretch>
            <a:fillRect/>
          </a:stretch>
        </p:blipFill>
        <p:spPr>
          <a:xfrm>
            <a:off x="4716602" y="3368040"/>
            <a:ext cx="4274998" cy="3420000"/>
          </a:xfrm>
          <a:prstGeom prst="rect">
            <a:avLst/>
          </a:prstGeom>
        </p:spPr>
      </p:pic>
      <p:pic>
        <p:nvPicPr>
          <p:cNvPr id="12" name="图片 11">
            <a:extLst>
              <a:ext uri="{FF2B5EF4-FFF2-40B4-BE49-F238E27FC236}">
                <a16:creationId xmlns:a16="http://schemas.microsoft.com/office/drawing/2014/main" id="{035A1172-72C7-4EF0-BA9E-B28794C16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9800" y="1719262"/>
            <a:ext cx="7391400" cy="3419475"/>
          </a:xfrm>
          <a:prstGeom prst="rect">
            <a:avLst/>
          </a:prstGeom>
        </p:spPr>
      </p:pic>
    </p:spTree>
    <p:extLst>
      <p:ext uri="{BB962C8B-B14F-4D97-AF65-F5344CB8AC3E}">
        <p14:creationId xmlns:p14="http://schemas.microsoft.com/office/powerpoint/2010/main" val="3571121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83D61BA-E288-449C-A034-6910627FD924}"/>
              </a:ext>
            </a:extLst>
          </p:cNvPr>
          <p:cNvPicPr>
            <a:picLocks noChangeAspect="1"/>
          </p:cNvPicPr>
          <p:nvPr/>
        </p:nvPicPr>
        <p:blipFill>
          <a:blip r:embed="rId2"/>
          <a:stretch>
            <a:fillRect/>
          </a:stretch>
        </p:blipFill>
        <p:spPr>
          <a:xfrm>
            <a:off x="297001" y="3263375"/>
            <a:ext cx="4274999" cy="3420000"/>
          </a:xfrm>
          <a:prstGeom prst="rect">
            <a:avLst/>
          </a:prstGeom>
        </p:spPr>
      </p:pic>
      <p:sp>
        <p:nvSpPr>
          <p:cNvPr id="2" name="灯片编号占位符 1">
            <a:extLst>
              <a:ext uri="{FF2B5EF4-FFF2-40B4-BE49-F238E27FC236}">
                <a16:creationId xmlns:a16="http://schemas.microsoft.com/office/drawing/2014/main" id="{45131839-43BC-470E-A074-1A9FBAE01C7B}"/>
              </a:ext>
            </a:extLst>
          </p:cNvPr>
          <p:cNvSpPr>
            <a:spLocks noGrp="1"/>
          </p:cNvSpPr>
          <p:nvPr>
            <p:ph type="sldNum" sz="quarter" idx="12"/>
          </p:nvPr>
        </p:nvSpPr>
        <p:spPr/>
        <p:txBody>
          <a:bodyPr/>
          <a:lstStyle/>
          <a:p>
            <a:pPr>
              <a:defRPr/>
            </a:pPr>
            <a:fld id="{C58DEF2B-8039-4C1E-A573-46AE1706B516}" type="slidenum">
              <a:rPr lang="en-US" altLang="zh-CN" smtClean="0"/>
              <a:pPr>
                <a:defRPr/>
              </a:pPr>
              <a:t>23</a:t>
            </a:fld>
            <a:endParaRPr lang="en-US" altLang="zh-CN" dirty="0"/>
          </a:p>
        </p:txBody>
      </p:sp>
      <p:sp>
        <p:nvSpPr>
          <p:cNvPr id="3" name="文本占位符 2">
            <a:extLst>
              <a:ext uri="{FF2B5EF4-FFF2-40B4-BE49-F238E27FC236}">
                <a16:creationId xmlns:a16="http://schemas.microsoft.com/office/drawing/2014/main" id="{8450B598-350E-444D-95F4-12E32E37C21D}"/>
              </a:ext>
            </a:extLst>
          </p:cNvPr>
          <p:cNvSpPr>
            <a:spLocks noGrp="1"/>
          </p:cNvSpPr>
          <p:nvPr>
            <p:ph type="body" sz="quarter" idx="13"/>
          </p:nvPr>
        </p:nvSpPr>
        <p:spPr/>
        <p:txBody>
          <a:bodyPr/>
          <a:lstStyle/>
          <a:p>
            <a:r>
              <a:rPr lang="en-US" altLang="zh-CN" dirty="0"/>
              <a:t>Python </a:t>
            </a:r>
            <a:r>
              <a:rPr lang="zh-CN" altLang="en-US" dirty="0"/>
              <a:t>实现</a:t>
            </a:r>
          </a:p>
        </p:txBody>
      </p:sp>
      <p:sp>
        <p:nvSpPr>
          <p:cNvPr id="6" name="文本框 5">
            <a:extLst>
              <a:ext uri="{FF2B5EF4-FFF2-40B4-BE49-F238E27FC236}">
                <a16:creationId xmlns:a16="http://schemas.microsoft.com/office/drawing/2014/main" id="{8A792707-71A5-4102-8257-908944B559EA}"/>
              </a:ext>
            </a:extLst>
          </p:cNvPr>
          <p:cNvSpPr txBox="1"/>
          <p:nvPr/>
        </p:nvSpPr>
        <p:spPr>
          <a:xfrm>
            <a:off x="533400" y="2206741"/>
            <a:ext cx="4953000" cy="646331"/>
          </a:xfrm>
          <a:prstGeom prst="rect">
            <a:avLst/>
          </a:prstGeom>
          <a:noFill/>
        </p:spPr>
        <p:txBody>
          <a:bodyPr wrap="square" rtlCol="0">
            <a:spAutoFit/>
          </a:bodyPr>
          <a:lstStyle/>
          <a:p>
            <a:r>
              <a:rPr lang="en-US" altLang="zh-CN" b="1" dirty="0">
                <a:solidFill>
                  <a:srgbClr val="C00000"/>
                </a:solidFill>
              </a:rPr>
              <a:t>Python </a:t>
            </a:r>
            <a:r>
              <a:rPr lang="zh-CN" altLang="en-US" b="1" dirty="0">
                <a:solidFill>
                  <a:srgbClr val="C00000"/>
                </a:solidFill>
              </a:rPr>
              <a:t>代码成功实现了</a:t>
            </a:r>
            <a:r>
              <a:rPr lang="en-US" altLang="zh-CN" b="1" dirty="0">
                <a:solidFill>
                  <a:srgbClr val="C00000"/>
                </a:solidFill>
              </a:rPr>
              <a:t>Spice </a:t>
            </a:r>
            <a:r>
              <a:rPr lang="zh-CN" altLang="en-US" b="1" dirty="0">
                <a:solidFill>
                  <a:srgbClr val="C00000"/>
                </a:solidFill>
              </a:rPr>
              <a:t>同样的波形</a:t>
            </a:r>
            <a:endParaRPr lang="en-US" altLang="zh-CN" b="1" dirty="0">
              <a:solidFill>
                <a:srgbClr val="C00000"/>
              </a:solidFill>
            </a:endParaRPr>
          </a:p>
          <a:p>
            <a:r>
              <a:rPr lang="zh-CN" altLang="en-US" b="1" dirty="0">
                <a:solidFill>
                  <a:srgbClr val="C00000"/>
                </a:solidFill>
              </a:rPr>
              <a:t>相关系数：</a:t>
            </a:r>
            <a:r>
              <a:rPr lang="en-US" altLang="zh-CN" b="1" dirty="0">
                <a:solidFill>
                  <a:srgbClr val="C00000"/>
                </a:solidFill>
              </a:rPr>
              <a:t> 1.0000</a:t>
            </a:r>
            <a:endParaRPr lang="zh-CN" altLang="en-US" b="1" dirty="0">
              <a:solidFill>
                <a:srgbClr val="C00000"/>
              </a:solidFill>
            </a:endParaRPr>
          </a:p>
        </p:txBody>
      </p:sp>
      <p:sp>
        <p:nvSpPr>
          <p:cNvPr id="13" name="矩形 12">
            <a:extLst>
              <a:ext uri="{FF2B5EF4-FFF2-40B4-BE49-F238E27FC236}">
                <a16:creationId xmlns:a16="http://schemas.microsoft.com/office/drawing/2014/main" id="{5E6F7AC1-A404-4234-98F0-34DF0258F0A3}"/>
              </a:ext>
            </a:extLst>
          </p:cNvPr>
          <p:cNvSpPr/>
          <p:nvPr/>
        </p:nvSpPr>
        <p:spPr>
          <a:xfrm>
            <a:off x="898849" y="5876926"/>
            <a:ext cx="381000" cy="752473"/>
          </a:xfrm>
          <a:prstGeom prst="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38915E5-954B-462F-88DC-DAC9EB131479}"/>
              </a:ext>
            </a:extLst>
          </p:cNvPr>
          <p:cNvSpPr txBox="1"/>
          <p:nvPr/>
        </p:nvSpPr>
        <p:spPr>
          <a:xfrm>
            <a:off x="608338" y="1178872"/>
            <a:ext cx="3735318" cy="465640"/>
          </a:xfrm>
          <a:prstGeom prst="rect">
            <a:avLst/>
          </a:prstGeom>
          <a:noFill/>
        </p:spPr>
        <p:txBody>
          <a:bodyPr wrap="none" rtlCol="0">
            <a:spAutoFit/>
          </a:bodyPr>
          <a:lstStyle/>
          <a:p>
            <a:pPr>
              <a:lnSpc>
                <a:spcPct val="150000"/>
              </a:lnSpc>
            </a:pPr>
            <a:r>
              <a:rPr lang="en-US" altLang="zh-CN" dirty="0"/>
              <a:t>VG2</a:t>
            </a:r>
            <a:r>
              <a:rPr lang="zh-CN" altLang="en-US" dirty="0"/>
              <a:t>，</a:t>
            </a:r>
            <a:r>
              <a:rPr lang="en-US" altLang="zh-CN" dirty="0"/>
              <a:t>VG4 </a:t>
            </a:r>
            <a:r>
              <a:rPr lang="zh-CN" altLang="en-US" dirty="0"/>
              <a:t>轮流接入，切换周期</a:t>
            </a:r>
            <a:r>
              <a:rPr lang="en-US" altLang="zh-CN" dirty="0"/>
              <a:t>1us</a:t>
            </a:r>
            <a:endParaRPr lang="zh-CN" altLang="en-US" dirty="0"/>
          </a:p>
        </p:txBody>
      </p:sp>
      <p:pic>
        <p:nvPicPr>
          <p:cNvPr id="11" name="图片 10">
            <a:extLst>
              <a:ext uri="{FF2B5EF4-FFF2-40B4-BE49-F238E27FC236}">
                <a16:creationId xmlns:a16="http://schemas.microsoft.com/office/drawing/2014/main" id="{7C1EC81D-7279-4DCB-81D6-86D2402D34DB}"/>
              </a:ext>
            </a:extLst>
          </p:cNvPr>
          <p:cNvPicPr>
            <a:picLocks noChangeAspect="1"/>
          </p:cNvPicPr>
          <p:nvPr/>
        </p:nvPicPr>
        <p:blipFill>
          <a:blip r:embed="rId3"/>
          <a:stretch>
            <a:fillRect/>
          </a:stretch>
        </p:blipFill>
        <p:spPr>
          <a:xfrm>
            <a:off x="4724400" y="3263375"/>
            <a:ext cx="4275000" cy="3420000"/>
          </a:xfrm>
          <a:prstGeom prst="rect">
            <a:avLst/>
          </a:prstGeom>
        </p:spPr>
      </p:pic>
    </p:spTree>
    <p:extLst>
      <p:ext uri="{BB962C8B-B14F-4D97-AF65-F5344CB8AC3E}">
        <p14:creationId xmlns:p14="http://schemas.microsoft.com/office/powerpoint/2010/main" val="211230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AAC9E123-571D-45E3-BE51-9135404AF5B7}"/>
              </a:ext>
            </a:extLst>
          </p:cNvPr>
          <p:cNvPicPr>
            <a:picLocks noChangeAspect="1"/>
          </p:cNvPicPr>
          <p:nvPr/>
        </p:nvPicPr>
        <p:blipFill>
          <a:blip r:embed="rId2"/>
          <a:stretch>
            <a:fillRect/>
          </a:stretch>
        </p:blipFill>
        <p:spPr>
          <a:xfrm>
            <a:off x="6705598" y="2336514"/>
            <a:ext cx="2400000" cy="1800000"/>
          </a:xfrm>
          <a:prstGeom prst="rect">
            <a:avLst/>
          </a:prstGeom>
        </p:spPr>
      </p:pic>
      <p:pic>
        <p:nvPicPr>
          <p:cNvPr id="6" name="图片 5">
            <a:extLst>
              <a:ext uri="{FF2B5EF4-FFF2-40B4-BE49-F238E27FC236}">
                <a16:creationId xmlns:a16="http://schemas.microsoft.com/office/drawing/2014/main" id="{A086BFE7-9D46-4579-A179-015F4DCB9896}"/>
              </a:ext>
            </a:extLst>
          </p:cNvPr>
          <p:cNvPicPr>
            <a:picLocks noChangeAspect="1"/>
          </p:cNvPicPr>
          <p:nvPr/>
        </p:nvPicPr>
        <p:blipFill>
          <a:blip r:embed="rId3"/>
          <a:stretch>
            <a:fillRect/>
          </a:stretch>
        </p:blipFill>
        <p:spPr>
          <a:xfrm>
            <a:off x="190198" y="2244975"/>
            <a:ext cx="2399999" cy="1800000"/>
          </a:xfrm>
          <a:prstGeom prst="rect">
            <a:avLst/>
          </a:prstGeom>
        </p:spPr>
      </p:pic>
      <p:sp>
        <p:nvSpPr>
          <p:cNvPr id="16" name="箭头: 右 15">
            <a:extLst>
              <a:ext uri="{FF2B5EF4-FFF2-40B4-BE49-F238E27FC236}">
                <a16:creationId xmlns:a16="http://schemas.microsoft.com/office/drawing/2014/main" id="{F16F30BD-A3D1-447C-84B4-6886EAD968FB}"/>
              </a:ext>
            </a:extLst>
          </p:cNvPr>
          <p:cNvSpPr/>
          <p:nvPr/>
        </p:nvSpPr>
        <p:spPr>
          <a:xfrm>
            <a:off x="2590197" y="2960100"/>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DAC2E4BE-2EC2-49F3-AC9A-EDC6D7759004}"/>
              </a:ext>
            </a:extLst>
          </p:cNvPr>
          <p:cNvSpPr txBox="1"/>
          <p:nvPr/>
        </p:nvSpPr>
        <p:spPr>
          <a:xfrm>
            <a:off x="3009598" y="2624111"/>
            <a:ext cx="762000" cy="369332"/>
          </a:xfrm>
          <a:prstGeom prst="rect">
            <a:avLst/>
          </a:prstGeom>
          <a:noFill/>
        </p:spPr>
        <p:txBody>
          <a:bodyPr wrap="square">
            <a:spAutoFit/>
          </a:bodyPr>
          <a:lstStyle/>
          <a:p>
            <a:pPr algn="ctr"/>
            <a:r>
              <a:rPr lang="zh-CN" altLang="en-US" dirty="0"/>
              <a:t>信号</a:t>
            </a:r>
          </a:p>
        </p:txBody>
      </p:sp>
      <p:sp>
        <p:nvSpPr>
          <p:cNvPr id="2" name="灯片编号占位符 1">
            <a:extLst>
              <a:ext uri="{FF2B5EF4-FFF2-40B4-BE49-F238E27FC236}">
                <a16:creationId xmlns:a16="http://schemas.microsoft.com/office/drawing/2014/main" id="{A1C3D1DD-33AC-4A68-8251-6CB8529B6458}"/>
              </a:ext>
            </a:extLst>
          </p:cNvPr>
          <p:cNvSpPr>
            <a:spLocks noGrp="1"/>
          </p:cNvSpPr>
          <p:nvPr>
            <p:ph type="sldNum" sz="quarter" idx="12"/>
          </p:nvPr>
        </p:nvSpPr>
        <p:spPr/>
        <p:txBody>
          <a:bodyPr/>
          <a:lstStyle/>
          <a:p>
            <a:pPr>
              <a:defRPr/>
            </a:pPr>
            <a:fld id="{C58DEF2B-8039-4C1E-A573-46AE1706B516}" type="slidenum">
              <a:rPr lang="en-US" altLang="zh-CN" smtClean="0"/>
              <a:pPr>
                <a:defRPr/>
              </a:pPr>
              <a:t>24</a:t>
            </a:fld>
            <a:endParaRPr lang="en-US" altLang="zh-CN" dirty="0"/>
          </a:p>
        </p:txBody>
      </p:sp>
      <p:sp>
        <p:nvSpPr>
          <p:cNvPr id="3" name="文本占位符 2">
            <a:extLst>
              <a:ext uri="{FF2B5EF4-FFF2-40B4-BE49-F238E27FC236}">
                <a16:creationId xmlns:a16="http://schemas.microsoft.com/office/drawing/2014/main" id="{3FED3FDC-5448-4495-B5A8-014612CEE958}"/>
              </a:ext>
            </a:extLst>
          </p:cNvPr>
          <p:cNvSpPr>
            <a:spLocks noGrp="1"/>
          </p:cNvSpPr>
          <p:nvPr>
            <p:ph type="body" sz="quarter" idx="13"/>
          </p:nvPr>
        </p:nvSpPr>
        <p:spPr/>
        <p:txBody>
          <a:bodyPr/>
          <a:lstStyle/>
          <a:p>
            <a:r>
              <a:rPr lang="zh-CN" altLang="en-US" dirty="0"/>
              <a:t>代入磁单极子信号</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3C082FFC-F73B-4A88-AFE8-0942C8B6F454}"/>
                  </a:ext>
                </a:extLst>
              </p:cNvPr>
              <p:cNvSpPr txBox="1"/>
              <p:nvPr/>
            </p:nvSpPr>
            <p:spPr>
              <a:xfrm>
                <a:off x="114300" y="1066800"/>
                <a:ext cx="8915400" cy="1338828"/>
              </a:xfrm>
              <a:prstGeom prst="rect">
                <a:avLst/>
              </a:prstGeom>
              <a:noFill/>
            </p:spPr>
            <p:txBody>
              <a:bodyPr wrap="square" rtlCol="0">
                <a:spAutoFit/>
              </a:bodyPr>
              <a:lstStyle/>
              <a:p>
                <a:pPr>
                  <a:lnSpc>
                    <a:spcPct val="150000"/>
                  </a:lnSpc>
                </a:pPr>
                <a:r>
                  <a:rPr lang="zh-CN" altLang="en-US" dirty="0"/>
                  <a:t>开关切换电路响应，封装成函数，注意由于是时域仿真，交流电阻仿真困难，先不予考虑，仅考虑直流电阻</a:t>
                </a:r>
                <a:endParaRPr lang="en-US" altLang="zh-CN" dirty="0"/>
              </a:p>
              <a:p>
                <a:pPr>
                  <a:lnSpc>
                    <a:spcPct val="150000"/>
                  </a:lnSpc>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𝑠𝑤𝑖𝑡𝑐h</m:t>
                      </m:r>
                      <m:r>
                        <a:rPr lang="en-US" altLang="zh-CN" b="0" i="1" smtClean="0">
                          <a:latin typeface="Cambria Math" panose="02040503050406030204" pitchFamily="18" charset="0"/>
                        </a:rPr>
                        <m:t>(</m:t>
                      </m:r>
                      <m:r>
                        <a:rPr lang="en-US" altLang="zh-CN" b="0" i="1" smtClean="0">
                          <a:latin typeface="Cambria Math" panose="02040503050406030204" pitchFamily="18" charset="0"/>
                        </a:rPr>
                        <m:t>𝑡𝑖𝑚𝑒</m:t>
                      </m:r>
                      <m:r>
                        <a:rPr lang="en-US" altLang="zh-CN" b="0" i="1" smtClean="0">
                          <a:latin typeface="Cambria Math" panose="02040503050406030204" pitchFamily="18" charset="0"/>
                        </a:rPr>
                        <m:t>, </m:t>
                      </m:r>
                      <m:r>
                        <a:rPr lang="en-US" altLang="zh-CN" b="0" i="1" smtClean="0">
                          <a:latin typeface="Cambria Math" panose="02040503050406030204" pitchFamily="18" charset="0"/>
                        </a:rPr>
                        <m:t>𝑉𝐺</m:t>
                      </m:r>
                      <m:r>
                        <a:rPr lang="en-US" altLang="zh-CN" b="0" i="1" smtClean="0">
                          <a:latin typeface="Cambria Math" panose="02040503050406030204" pitchFamily="18" charset="0"/>
                        </a:rPr>
                        <m:t>1, </m:t>
                      </m:r>
                      <m:r>
                        <a:rPr lang="en-US" altLang="zh-CN" b="0" i="1" smtClean="0">
                          <a:latin typeface="Cambria Math" panose="02040503050406030204" pitchFamily="18" charset="0"/>
                        </a:rPr>
                        <m:t>𝐿</m:t>
                      </m:r>
                      <m:r>
                        <a:rPr lang="en-US" altLang="zh-CN" b="0" i="1" smtClean="0">
                          <a:latin typeface="Cambria Math" panose="02040503050406030204" pitchFamily="18" charset="0"/>
                        </a:rPr>
                        <m:t>, </m:t>
                      </m:r>
                      <m:r>
                        <a:rPr lang="en-US" altLang="zh-CN" b="0" i="1" smtClean="0">
                          <a:latin typeface="Cambria Math" panose="02040503050406030204" pitchFamily="18" charset="0"/>
                        </a:rPr>
                        <m:t>𝐶</m:t>
                      </m:r>
                      <m:r>
                        <a:rPr lang="en-US" altLang="zh-CN" b="0" i="1" smtClean="0">
                          <a:latin typeface="Cambria Math" panose="02040503050406030204" pitchFamily="18" charset="0"/>
                        </a:rPr>
                        <m:t>, </m:t>
                      </m:r>
                      <m:r>
                        <a:rPr lang="en-US" altLang="zh-CN" b="0" i="1" smtClean="0">
                          <a:latin typeface="Cambria Math" panose="02040503050406030204" pitchFamily="18" charset="0"/>
                        </a:rPr>
                        <m:t>𝑅</m:t>
                      </m:r>
                      <m:r>
                        <a:rPr lang="en-US" altLang="zh-CN" b="0" i="1" smtClean="0">
                          <a:latin typeface="Cambria Math" panose="02040503050406030204" pitchFamily="18" charset="0"/>
                        </a:rPr>
                        <m:t>)</m:t>
                      </m:r>
                    </m:oMath>
                  </m:oMathPara>
                </a14:m>
                <a:endParaRPr lang="en-US" altLang="zh-CN" dirty="0"/>
              </a:p>
            </p:txBody>
          </p:sp>
        </mc:Choice>
        <mc:Fallback xmlns="">
          <p:sp>
            <p:nvSpPr>
              <p:cNvPr id="4" name="文本框 3">
                <a:extLst>
                  <a:ext uri="{FF2B5EF4-FFF2-40B4-BE49-F238E27FC236}">
                    <a16:creationId xmlns:a16="http://schemas.microsoft.com/office/drawing/2014/main" id="{3C082FFC-F73B-4A88-AFE8-0942C8B6F454}"/>
                  </a:ext>
                </a:extLst>
              </p:cNvPr>
              <p:cNvSpPr txBox="1">
                <a:spLocks noRot="1" noChangeAspect="1" noMove="1" noResize="1" noEditPoints="1" noAdjustHandles="1" noChangeArrowheads="1" noChangeShapeType="1" noTextEdit="1"/>
              </p:cNvSpPr>
              <p:nvPr/>
            </p:nvSpPr>
            <p:spPr>
              <a:xfrm>
                <a:off x="114300" y="1066800"/>
                <a:ext cx="8915400" cy="1338828"/>
              </a:xfrm>
              <a:prstGeom prst="rect">
                <a:avLst/>
              </a:prstGeom>
              <a:blipFill>
                <a:blip r:embed="rId4"/>
                <a:stretch>
                  <a:fillRect l="-616" r="-274"/>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67D84FBF-CA28-4B83-9AE7-2AAD15DE7D80}"/>
              </a:ext>
            </a:extLst>
          </p:cNvPr>
          <p:cNvPicPr>
            <a:picLocks noChangeAspect="1"/>
          </p:cNvPicPr>
          <p:nvPr/>
        </p:nvPicPr>
        <p:blipFill>
          <a:blip r:embed="rId5"/>
          <a:stretch>
            <a:fillRect/>
          </a:stretch>
        </p:blipFill>
        <p:spPr>
          <a:xfrm>
            <a:off x="190198" y="4067400"/>
            <a:ext cx="2400000" cy="1800000"/>
          </a:xfrm>
          <a:prstGeom prst="rect">
            <a:avLst/>
          </a:prstGeom>
        </p:spPr>
      </p:pic>
      <p:sp>
        <p:nvSpPr>
          <p:cNvPr id="17" name="箭头: 右 16">
            <a:extLst>
              <a:ext uri="{FF2B5EF4-FFF2-40B4-BE49-F238E27FC236}">
                <a16:creationId xmlns:a16="http://schemas.microsoft.com/office/drawing/2014/main" id="{A8C5D106-354E-44F9-84F0-799DB438B486}"/>
              </a:ext>
            </a:extLst>
          </p:cNvPr>
          <p:cNvSpPr/>
          <p:nvPr/>
        </p:nvSpPr>
        <p:spPr>
          <a:xfrm>
            <a:off x="2590197" y="4708525"/>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F6A94E8B-14BC-4561-A2A0-129C540A084F}"/>
              </a:ext>
            </a:extLst>
          </p:cNvPr>
          <p:cNvSpPr txBox="1"/>
          <p:nvPr/>
        </p:nvSpPr>
        <p:spPr>
          <a:xfrm>
            <a:off x="3009598" y="4339193"/>
            <a:ext cx="762000" cy="369332"/>
          </a:xfrm>
          <a:prstGeom prst="rect">
            <a:avLst/>
          </a:prstGeom>
          <a:noFill/>
        </p:spPr>
        <p:txBody>
          <a:bodyPr wrap="square">
            <a:spAutoFit/>
          </a:bodyPr>
          <a:lstStyle/>
          <a:p>
            <a:pPr algn="ctr"/>
            <a:r>
              <a:rPr lang="zh-CN" altLang="en-US" dirty="0"/>
              <a:t>噪声</a:t>
            </a:r>
          </a:p>
        </p:txBody>
      </p:sp>
      <p:sp>
        <p:nvSpPr>
          <p:cNvPr id="21" name="箭头: 右 20">
            <a:extLst>
              <a:ext uri="{FF2B5EF4-FFF2-40B4-BE49-F238E27FC236}">
                <a16:creationId xmlns:a16="http://schemas.microsoft.com/office/drawing/2014/main" id="{303A7155-A3EA-4E66-8272-C31A2E9CC214}"/>
              </a:ext>
            </a:extLst>
          </p:cNvPr>
          <p:cNvSpPr/>
          <p:nvPr/>
        </p:nvSpPr>
        <p:spPr>
          <a:xfrm>
            <a:off x="2590197" y="6005714"/>
            <a:ext cx="1905603" cy="46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7CC2C665-7227-44A5-B36E-7D5859E75CCF}"/>
              </a:ext>
            </a:extLst>
          </p:cNvPr>
          <p:cNvSpPr txBox="1"/>
          <p:nvPr/>
        </p:nvSpPr>
        <p:spPr>
          <a:xfrm>
            <a:off x="3009598" y="5715000"/>
            <a:ext cx="762000" cy="369332"/>
          </a:xfrm>
          <a:prstGeom prst="rect">
            <a:avLst/>
          </a:prstGeom>
          <a:noFill/>
        </p:spPr>
        <p:txBody>
          <a:bodyPr wrap="square">
            <a:spAutoFit/>
          </a:bodyPr>
          <a:lstStyle/>
          <a:p>
            <a:pPr algn="ctr"/>
            <a:r>
              <a:rPr lang="en-US" altLang="zh-CN" dirty="0"/>
              <a:t>SNR</a:t>
            </a:r>
            <a:endParaRPr lang="zh-CN" altLang="en-US" dirty="0"/>
          </a:p>
        </p:txBody>
      </p:sp>
      <p:sp>
        <p:nvSpPr>
          <p:cNvPr id="24" name="文本框 23">
            <a:extLst>
              <a:ext uri="{FF2B5EF4-FFF2-40B4-BE49-F238E27FC236}">
                <a16:creationId xmlns:a16="http://schemas.microsoft.com/office/drawing/2014/main" id="{44A3BC11-85A7-4638-99FB-9BA747B09DD5}"/>
              </a:ext>
            </a:extLst>
          </p:cNvPr>
          <p:cNvSpPr txBox="1"/>
          <p:nvPr/>
        </p:nvSpPr>
        <p:spPr>
          <a:xfrm>
            <a:off x="1028398" y="6053548"/>
            <a:ext cx="914400" cy="369332"/>
          </a:xfrm>
          <a:prstGeom prst="rect">
            <a:avLst/>
          </a:prstGeom>
          <a:noFill/>
        </p:spPr>
        <p:txBody>
          <a:bodyPr wrap="square">
            <a:spAutoFit/>
          </a:bodyPr>
          <a:lstStyle/>
          <a:p>
            <a:r>
              <a:rPr lang="zh-CN" altLang="en-US" dirty="0"/>
              <a:t>61.45</a:t>
            </a:r>
          </a:p>
        </p:txBody>
      </p:sp>
      <p:pic>
        <p:nvPicPr>
          <p:cNvPr id="26" name="图片 25">
            <a:extLst>
              <a:ext uri="{FF2B5EF4-FFF2-40B4-BE49-F238E27FC236}">
                <a16:creationId xmlns:a16="http://schemas.microsoft.com/office/drawing/2014/main" id="{085D2839-D090-45EF-8C42-DB74C8CAE5B3}"/>
              </a:ext>
            </a:extLst>
          </p:cNvPr>
          <p:cNvPicPr>
            <a:picLocks noChangeAspect="1"/>
          </p:cNvPicPr>
          <p:nvPr/>
        </p:nvPicPr>
        <p:blipFill>
          <a:blip r:embed="rId2"/>
          <a:stretch>
            <a:fillRect/>
          </a:stretch>
        </p:blipFill>
        <p:spPr>
          <a:xfrm>
            <a:off x="4419600" y="2345457"/>
            <a:ext cx="2400000" cy="1800000"/>
          </a:xfrm>
          <a:prstGeom prst="rect">
            <a:avLst/>
          </a:prstGeom>
        </p:spPr>
      </p:pic>
      <p:pic>
        <p:nvPicPr>
          <p:cNvPr id="28" name="图片 27">
            <a:extLst>
              <a:ext uri="{FF2B5EF4-FFF2-40B4-BE49-F238E27FC236}">
                <a16:creationId xmlns:a16="http://schemas.microsoft.com/office/drawing/2014/main" id="{3975B5C1-B08A-4424-A2CE-F5AE86A694DF}"/>
              </a:ext>
            </a:extLst>
          </p:cNvPr>
          <p:cNvPicPr>
            <a:picLocks noChangeAspect="1"/>
          </p:cNvPicPr>
          <p:nvPr/>
        </p:nvPicPr>
        <p:blipFill>
          <a:blip r:embed="rId6"/>
          <a:stretch>
            <a:fillRect/>
          </a:stretch>
        </p:blipFill>
        <p:spPr>
          <a:xfrm>
            <a:off x="4419600" y="4145457"/>
            <a:ext cx="2400000" cy="1800000"/>
          </a:xfrm>
          <a:prstGeom prst="rect">
            <a:avLst/>
          </a:prstGeom>
        </p:spPr>
      </p:pic>
      <p:pic>
        <p:nvPicPr>
          <p:cNvPr id="30" name="图片 29">
            <a:extLst>
              <a:ext uri="{FF2B5EF4-FFF2-40B4-BE49-F238E27FC236}">
                <a16:creationId xmlns:a16="http://schemas.microsoft.com/office/drawing/2014/main" id="{62205172-17D6-40E2-A39B-9F9F5042EDA3}"/>
              </a:ext>
            </a:extLst>
          </p:cNvPr>
          <p:cNvPicPr>
            <a:picLocks noChangeAspect="1"/>
          </p:cNvPicPr>
          <p:nvPr/>
        </p:nvPicPr>
        <p:blipFill>
          <a:blip r:embed="rId7"/>
          <a:stretch>
            <a:fillRect/>
          </a:stretch>
        </p:blipFill>
        <p:spPr>
          <a:xfrm>
            <a:off x="9902425" y="177473"/>
            <a:ext cx="4330169" cy="3247627"/>
          </a:xfrm>
          <a:prstGeom prst="rect">
            <a:avLst/>
          </a:prstGeom>
        </p:spPr>
      </p:pic>
      <p:sp>
        <p:nvSpPr>
          <p:cNvPr id="31" name="文本框 30">
            <a:extLst>
              <a:ext uri="{FF2B5EF4-FFF2-40B4-BE49-F238E27FC236}">
                <a16:creationId xmlns:a16="http://schemas.microsoft.com/office/drawing/2014/main" id="{8FB5AA16-B411-4C2D-83E5-26F9CCE80716}"/>
              </a:ext>
            </a:extLst>
          </p:cNvPr>
          <p:cNvSpPr txBox="1"/>
          <p:nvPr/>
        </p:nvSpPr>
        <p:spPr>
          <a:xfrm>
            <a:off x="5162400" y="6084332"/>
            <a:ext cx="914400" cy="369332"/>
          </a:xfrm>
          <a:prstGeom prst="rect">
            <a:avLst/>
          </a:prstGeom>
          <a:noFill/>
        </p:spPr>
        <p:txBody>
          <a:bodyPr wrap="square">
            <a:spAutoFit/>
          </a:bodyPr>
          <a:lstStyle/>
          <a:p>
            <a:r>
              <a:rPr lang="en-US" altLang="zh-CN" dirty="0"/>
              <a:t>80.37</a:t>
            </a:r>
            <a:endParaRPr lang="zh-CN" altLang="en-US" dirty="0"/>
          </a:p>
        </p:txBody>
      </p:sp>
      <p:sp>
        <p:nvSpPr>
          <p:cNvPr id="34" name="文本框 33">
            <a:extLst>
              <a:ext uri="{FF2B5EF4-FFF2-40B4-BE49-F238E27FC236}">
                <a16:creationId xmlns:a16="http://schemas.microsoft.com/office/drawing/2014/main" id="{A5B9CA9B-E6EE-488E-86CC-40A48CBB67A5}"/>
              </a:ext>
            </a:extLst>
          </p:cNvPr>
          <p:cNvSpPr txBox="1"/>
          <p:nvPr/>
        </p:nvSpPr>
        <p:spPr>
          <a:xfrm>
            <a:off x="7600950" y="6077014"/>
            <a:ext cx="914400" cy="369332"/>
          </a:xfrm>
          <a:prstGeom prst="rect">
            <a:avLst/>
          </a:prstGeom>
          <a:noFill/>
        </p:spPr>
        <p:txBody>
          <a:bodyPr wrap="square">
            <a:spAutoFit/>
          </a:bodyPr>
          <a:lstStyle/>
          <a:p>
            <a:r>
              <a:rPr lang="en-US" altLang="zh-CN" dirty="0"/>
              <a:t>66.15</a:t>
            </a:r>
            <a:endParaRPr lang="zh-CN" altLang="en-US" dirty="0"/>
          </a:p>
        </p:txBody>
      </p:sp>
      <p:pic>
        <p:nvPicPr>
          <p:cNvPr id="36" name="图片 35">
            <a:extLst>
              <a:ext uri="{FF2B5EF4-FFF2-40B4-BE49-F238E27FC236}">
                <a16:creationId xmlns:a16="http://schemas.microsoft.com/office/drawing/2014/main" id="{2FA93D18-42D6-455C-8E0A-8F2117AB78C0}"/>
              </a:ext>
            </a:extLst>
          </p:cNvPr>
          <p:cNvPicPr>
            <a:picLocks noChangeAspect="1"/>
          </p:cNvPicPr>
          <p:nvPr/>
        </p:nvPicPr>
        <p:blipFill>
          <a:blip r:embed="rId8"/>
          <a:stretch>
            <a:fillRect/>
          </a:stretch>
        </p:blipFill>
        <p:spPr>
          <a:xfrm>
            <a:off x="6629398" y="4154400"/>
            <a:ext cx="2400000" cy="1800000"/>
          </a:xfrm>
          <a:prstGeom prst="rect">
            <a:avLst/>
          </a:prstGeom>
        </p:spPr>
      </p:pic>
      <p:pic>
        <p:nvPicPr>
          <p:cNvPr id="41" name="图片 40">
            <a:extLst>
              <a:ext uri="{FF2B5EF4-FFF2-40B4-BE49-F238E27FC236}">
                <a16:creationId xmlns:a16="http://schemas.microsoft.com/office/drawing/2014/main" id="{D2368607-252E-4FF2-8371-114207CD26C7}"/>
              </a:ext>
            </a:extLst>
          </p:cNvPr>
          <p:cNvPicPr>
            <a:picLocks noChangeAspect="1"/>
          </p:cNvPicPr>
          <p:nvPr/>
        </p:nvPicPr>
        <p:blipFill>
          <a:blip r:embed="rId9"/>
          <a:stretch>
            <a:fillRect/>
          </a:stretch>
        </p:blipFill>
        <p:spPr>
          <a:xfrm>
            <a:off x="10039500" y="3705955"/>
            <a:ext cx="4202726" cy="3152045"/>
          </a:xfrm>
          <a:prstGeom prst="rect">
            <a:avLst/>
          </a:prstGeom>
        </p:spPr>
      </p:pic>
    </p:spTree>
    <p:extLst>
      <p:ext uri="{BB962C8B-B14F-4D97-AF65-F5344CB8AC3E}">
        <p14:creationId xmlns:p14="http://schemas.microsoft.com/office/powerpoint/2010/main" val="141276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1BD977E-1587-4FBD-91F4-5C038EE1C0D8}"/>
              </a:ext>
            </a:extLst>
          </p:cNvPr>
          <p:cNvSpPr>
            <a:spLocks noGrp="1"/>
          </p:cNvSpPr>
          <p:nvPr>
            <p:ph type="sldNum" sz="quarter" idx="12"/>
          </p:nvPr>
        </p:nvSpPr>
        <p:spPr/>
        <p:txBody>
          <a:bodyPr/>
          <a:lstStyle/>
          <a:p>
            <a:pPr>
              <a:defRPr/>
            </a:pPr>
            <a:fld id="{C58DEF2B-8039-4C1E-A573-46AE1706B516}" type="slidenum">
              <a:rPr lang="en-US" altLang="zh-CN" smtClean="0"/>
              <a:pPr>
                <a:defRPr/>
              </a:pPr>
              <a:t>3</a:t>
            </a:fld>
            <a:endParaRPr lang="en-US" altLang="zh-CN" dirty="0"/>
          </a:p>
        </p:txBody>
      </p:sp>
      <p:sp>
        <p:nvSpPr>
          <p:cNvPr id="3" name="文本占位符 2">
            <a:extLst>
              <a:ext uri="{FF2B5EF4-FFF2-40B4-BE49-F238E27FC236}">
                <a16:creationId xmlns:a16="http://schemas.microsoft.com/office/drawing/2014/main" id="{4A67B232-FBC2-44CD-AF93-EE3BD8CECF9B}"/>
              </a:ext>
            </a:extLst>
          </p:cNvPr>
          <p:cNvSpPr>
            <a:spLocks noGrp="1"/>
          </p:cNvSpPr>
          <p:nvPr>
            <p:ph type="body" sz="quarter" idx="13"/>
          </p:nvPr>
        </p:nvSpPr>
        <p:spPr/>
        <p:txBody>
          <a:bodyPr/>
          <a:lstStyle/>
          <a:p>
            <a:r>
              <a:rPr lang="zh-CN" altLang="en-US" dirty="0"/>
              <a:t>材料磁导率测试</a:t>
            </a:r>
          </a:p>
        </p:txBody>
      </p:sp>
      <p:sp>
        <p:nvSpPr>
          <p:cNvPr id="5" name="文本框 4">
            <a:extLst>
              <a:ext uri="{FF2B5EF4-FFF2-40B4-BE49-F238E27FC236}">
                <a16:creationId xmlns:a16="http://schemas.microsoft.com/office/drawing/2014/main" id="{83D8E8EF-E644-448F-BB69-C63C49CA4380}"/>
              </a:ext>
            </a:extLst>
          </p:cNvPr>
          <p:cNvSpPr txBox="1"/>
          <p:nvPr/>
        </p:nvSpPr>
        <p:spPr>
          <a:xfrm>
            <a:off x="152400" y="6248400"/>
            <a:ext cx="8839200" cy="584775"/>
          </a:xfrm>
          <a:prstGeom prst="rect">
            <a:avLst/>
          </a:prstGeom>
          <a:noFill/>
        </p:spPr>
        <p:txBody>
          <a:bodyPr wrap="square">
            <a:spAutoFit/>
          </a:bodyPr>
          <a:lstStyle/>
          <a:p>
            <a:pPr algn="just"/>
            <a:r>
              <a:rPr lang="en-US" altLang="zh-CN" sz="1600" b="0" i="1" dirty="0">
                <a:solidFill>
                  <a:srgbClr val="222222"/>
                </a:solidFill>
                <a:effectLst/>
                <a:latin typeface="Arial" panose="020B0604020202020204" pitchFamily="34" charset="0"/>
              </a:rPr>
              <a:t>Lee E S, Choi B G. Calculation methodologies of complex permeability for various magnetic materials[J]. Electronics, 2021, 10(17): 2167.</a:t>
            </a:r>
            <a:endParaRPr lang="zh-CN" altLang="en-US" sz="1600" i="1" dirty="0"/>
          </a:p>
        </p:txBody>
      </p:sp>
      <p:pic>
        <p:nvPicPr>
          <p:cNvPr id="9" name="图片 8">
            <a:extLst>
              <a:ext uri="{FF2B5EF4-FFF2-40B4-BE49-F238E27FC236}">
                <a16:creationId xmlns:a16="http://schemas.microsoft.com/office/drawing/2014/main" id="{B464852F-7340-4562-AF19-C8399661E77A}"/>
              </a:ext>
            </a:extLst>
          </p:cNvPr>
          <p:cNvPicPr>
            <a:picLocks noChangeAspect="1"/>
          </p:cNvPicPr>
          <p:nvPr/>
        </p:nvPicPr>
        <p:blipFill>
          <a:blip r:embed="rId3"/>
          <a:stretch>
            <a:fillRect/>
          </a:stretch>
        </p:blipFill>
        <p:spPr>
          <a:xfrm>
            <a:off x="76200" y="1143000"/>
            <a:ext cx="4902956" cy="3607836"/>
          </a:xfrm>
          <a:prstGeom prst="rect">
            <a:avLst/>
          </a:prstGeom>
        </p:spPr>
      </p:pic>
      <p:pic>
        <p:nvPicPr>
          <p:cNvPr id="12" name="图片 11">
            <a:extLst>
              <a:ext uri="{FF2B5EF4-FFF2-40B4-BE49-F238E27FC236}">
                <a16:creationId xmlns:a16="http://schemas.microsoft.com/office/drawing/2014/main" id="{9906C2E9-FEE2-457C-ADB8-4D301FD8C09F}"/>
              </a:ext>
            </a:extLst>
          </p:cNvPr>
          <p:cNvPicPr>
            <a:picLocks noChangeAspect="1"/>
          </p:cNvPicPr>
          <p:nvPr/>
        </p:nvPicPr>
        <p:blipFill>
          <a:blip r:embed="rId4"/>
          <a:stretch>
            <a:fillRect/>
          </a:stretch>
        </p:blipFill>
        <p:spPr>
          <a:xfrm>
            <a:off x="5486400" y="1371600"/>
            <a:ext cx="3276600" cy="3285626"/>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6711A5B-CEA0-4F9D-9B98-151595567214}"/>
                  </a:ext>
                </a:extLst>
              </p:cNvPr>
              <p:cNvSpPr txBox="1"/>
              <p:nvPr/>
            </p:nvSpPr>
            <p:spPr>
              <a:xfrm>
                <a:off x="76200" y="4808698"/>
                <a:ext cx="4906023" cy="390748"/>
              </a:xfrm>
              <a:prstGeom prst="rect">
                <a:avLst/>
              </a:prstGeom>
              <a:noFill/>
            </p:spPr>
            <p:txBody>
              <a:bodyPr wrap="none" rtlCol="0">
                <a:spAutoFit/>
              </a:bodyPr>
              <a:lstStyle/>
              <a:p>
                <a:r>
                  <a:rPr lang="zh-CN" altLang="en-US" dirty="0">
                    <a:solidFill>
                      <a:srgbClr val="FF0000"/>
                    </a:solidFill>
                  </a:rPr>
                  <a:t>忽略了分布电容，</a:t>
                </a:r>
                <a:r>
                  <a:rPr lang="en-US" altLang="zh-CN" dirty="0">
                    <a:solidFill>
                      <a:srgbClr val="FF0000"/>
                    </a:solidFill>
                  </a:rPr>
                  <a:t> </a:t>
                </a:r>
                <a14:m>
                  <m:oMath xmlns:m="http://schemas.openxmlformats.org/officeDocument/2006/math">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𝑟</m:t>
                        </m:r>
                      </m:e>
                      <m:sub>
                        <m:r>
                          <a:rPr lang="en-US" altLang="zh-CN" i="1">
                            <a:solidFill>
                              <a:srgbClr val="FF0000"/>
                            </a:solidFill>
                            <a:latin typeface="Cambria Math" panose="02040503050406030204" pitchFamily="18" charset="0"/>
                          </a:rPr>
                          <m:t>𝑐</m:t>
                        </m:r>
                        <m:r>
                          <a:rPr lang="en-US" altLang="zh-CN" b="0" i="1" smtClean="0">
                            <a:solidFill>
                              <a:srgbClr val="FF0000"/>
                            </a:solidFill>
                            <a:latin typeface="Cambria Math" panose="02040503050406030204" pitchFamily="18" charset="0"/>
                          </a:rPr>
                          <m:t>𝑝</m:t>
                        </m:r>
                      </m:sub>
                    </m:sSub>
                    <m:r>
                      <a:rPr lang="zh-CN" altLang="en-US" i="1">
                        <a:solidFill>
                          <a:srgbClr val="FF0000"/>
                        </a:solidFill>
                        <a:latin typeface="Cambria Math" panose="02040503050406030204" pitchFamily="18" charset="0"/>
                      </a:rPr>
                      <m:t>由</m:t>
                    </m:r>
                  </m:oMath>
                </a14:m>
                <a:r>
                  <a:rPr lang="zh-CN" altLang="en-US" dirty="0">
                    <a:solidFill>
                      <a:srgbClr val="FF0000"/>
                    </a:solidFill>
                  </a:rPr>
                  <a:t>空气芯的线圈电阻得到</a:t>
                </a:r>
              </a:p>
            </p:txBody>
          </p:sp>
        </mc:Choice>
        <mc:Fallback xmlns="">
          <p:sp>
            <p:nvSpPr>
              <p:cNvPr id="15" name="文本框 14">
                <a:extLst>
                  <a:ext uri="{FF2B5EF4-FFF2-40B4-BE49-F238E27FC236}">
                    <a16:creationId xmlns:a16="http://schemas.microsoft.com/office/drawing/2014/main" id="{C6711A5B-CEA0-4F9D-9B98-151595567214}"/>
                  </a:ext>
                </a:extLst>
              </p:cNvPr>
              <p:cNvSpPr txBox="1">
                <a:spLocks noRot="1" noChangeAspect="1" noMove="1" noResize="1" noEditPoints="1" noAdjustHandles="1" noChangeArrowheads="1" noChangeShapeType="1" noTextEdit="1"/>
              </p:cNvSpPr>
              <p:nvPr/>
            </p:nvSpPr>
            <p:spPr>
              <a:xfrm>
                <a:off x="76200" y="4808698"/>
                <a:ext cx="4906023" cy="390748"/>
              </a:xfrm>
              <a:prstGeom prst="rect">
                <a:avLst/>
              </a:prstGeom>
              <a:blipFill>
                <a:blip r:embed="rId5"/>
                <a:stretch>
                  <a:fillRect l="-1119" t="-7813" r="-498" b="-2031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5462E56-C884-46A4-B7AF-D0D98B2D6163}"/>
                  </a:ext>
                </a:extLst>
              </p:cNvPr>
              <p:cNvSpPr txBox="1"/>
              <p:nvPr/>
            </p:nvSpPr>
            <p:spPr>
              <a:xfrm>
                <a:off x="657387" y="5281140"/>
                <a:ext cx="4292222" cy="8338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𝑍</m:t>
                              </m:r>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r>
                                <a:rPr lang="zh-CN" altLang="en-US" b="0" i="1" smtClean="0">
                                  <a:latin typeface="Cambria Math" panose="02040503050406030204" pitchFamily="18" charset="0"/>
                                </a:rPr>
                                <m:t>𝜃</m:t>
                              </m:r>
                            </m:e>
                          </m:func>
                        </m:num>
                        <m:den>
                          <m:r>
                            <a:rPr lang="zh-CN" altLang="en-US" b="0" i="1" smtClean="0">
                              <a:latin typeface="Cambria Math" panose="02040503050406030204" pitchFamily="18" charset="0"/>
                            </a:rPr>
                            <m:t>𝜔</m:t>
                          </m:r>
                        </m:den>
                      </m:f>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𝐿</m:t>
                          </m:r>
                        </m:e>
                        <m:sub>
                          <m:r>
                            <a:rPr lang="en-US" altLang="zh-CN" b="0" i="1" smtClean="0">
                              <a:latin typeface="Cambria Math" panose="02040503050406030204" pitchFamily="18" charset="0"/>
                            </a:rPr>
                            <m:t>𝑠</m:t>
                          </m:r>
                        </m:sub>
                      </m:sSub>
                    </m:oMath>
                  </m:oMathPara>
                </a14:m>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𝑐𝑜</m:t>
                          </m:r>
                        </m:sub>
                      </m:sSub>
                      <m:r>
                        <a:rPr lang="en-US" altLang="zh-CN" b="0" i="1" smtClean="0">
                          <a:latin typeface="Cambria Math" panose="02040503050406030204" pitchFamily="18" charset="0"/>
                        </a:rPr>
                        <m:t>=</m:t>
                      </m:r>
                      <m:d>
                        <m:dPr>
                          <m:begChr m:val="|"/>
                          <m:endChr m:val="|"/>
                          <m:ctrlPr>
                            <a:rPr lang="en-US" altLang="zh-CN" i="1">
                              <a:latin typeface="Cambria Math" panose="02040503050406030204" pitchFamily="18" charset="0"/>
                            </a:rPr>
                          </m:ctrlPr>
                        </m:dPr>
                        <m:e>
                          <m:r>
                            <a:rPr lang="en-US" altLang="zh-CN" i="1">
                              <a:latin typeface="Cambria Math" panose="02040503050406030204" pitchFamily="18" charset="0"/>
                            </a:rPr>
                            <m:t>𝑍</m:t>
                          </m:r>
                        </m:e>
                      </m:d>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r>
                            <a:rPr lang="zh-CN" altLang="en-US" i="1">
                              <a:latin typeface="Cambria Math" panose="02040503050406030204" pitchFamily="18" charset="0"/>
                            </a:rPr>
                            <m:t>𝜃</m:t>
                          </m:r>
                        </m:e>
                      </m:func>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m:t>
                          </m:r>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𝑅</m:t>
                          </m:r>
                        </m:e>
                        <m:sub>
                          <m:r>
                            <a:rPr lang="en-US" altLang="zh-CN" i="1">
                              <a:latin typeface="Cambria Math" panose="02040503050406030204" pitchFamily="18" charset="0"/>
                            </a:rPr>
                            <m:t>𝑠</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𝑐𝑝</m:t>
                          </m:r>
                        </m:sub>
                      </m:sSub>
                    </m:oMath>
                  </m:oMathPara>
                </a14:m>
                <a:endParaRPr lang="zh-CN" altLang="en-US" dirty="0"/>
              </a:p>
            </p:txBody>
          </p:sp>
        </mc:Choice>
        <mc:Fallback xmlns="">
          <p:sp>
            <p:nvSpPr>
              <p:cNvPr id="16" name="文本框 15">
                <a:extLst>
                  <a:ext uri="{FF2B5EF4-FFF2-40B4-BE49-F238E27FC236}">
                    <a16:creationId xmlns:a16="http://schemas.microsoft.com/office/drawing/2014/main" id="{A5462E56-C884-46A4-B7AF-D0D98B2D6163}"/>
                  </a:ext>
                </a:extLst>
              </p:cNvPr>
              <p:cNvSpPr txBox="1">
                <a:spLocks noRot="1" noChangeAspect="1" noMove="1" noResize="1" noEditPoints="1" noAdjustHandles="1" noChangeArrowheads="1" noChangeShapeType="1" noTextEdit="1"/>
              </p:cNvSpPr>
              <p:nvPr/>
            </p:nvSpPr>
            <p:spPr>
              <a:xfrm>
                <a:off x="657387" y="5281140"/>
                <a:ext cx="4292222" cy="833883"/>
              </a:xfrm>
              <a:prstGeom prst="rect">
                <a:avLst/>
              </a:prstGeom>
              <a:blipFill>
                <a:blip r:embed="rId6"/>
                <a:stretch>
                  <a:fillRect b="-65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FE18EBB5-1134-48D7-8F3B-5DF752965E17}"/>
                  </a:ext>
                </a:extLst>
              </p:cNvPr>
              <p:cNvSpPr txBox="1"/>
              <p:nvPr/>
            </p:nvSpPr>
            <p:spPr>
              <a:xfrm>
                <a:off x="5847184" y="4791584"/>
                <a:ext cx="2895600" cy="1323439"/>
              </a:xfrm>
              <a:prstGeom prst="rect">
                <a:avLst/>
              </a:prstGeom>
              <a:noFill/>
            </p:spPr>
            <p:txBody>
              <a:bodyPr wrap="square" rtlCol="0">
                <a:spAutoFit/>
              </a:bodyPr>
              <a:lstStyle/>
              <a:p>
                <a:r>
                  <a:rPr lang="zh-CN" altLang="en-US" sz="1600" b="1" dirty="0">
                    <a:solidFill>
                      <a:srgbClr val="0070C0"/>
                    </a:solidFill>
                  </a:rPr>
                  <a:t>文章中使用波形发生器和示波器进行测试</a:t>
                </a:r>
                <a:br>
                  <a:rPr lang="en-US" altLang="zh-CN" sz="1600" b="1" dirty="0">
                    <a:solidFill>
                      <a:srgbClr val="0070C0"/>
                    </a:solidFill>
                  </a:rPr>
                </a:br>
                <a:r>
                  <a:rPr lang="zh-CN" altLang="en-US" sz="1600" b="1" dirty="0">
                    <a:solidFill>
                      <a:srgbClr val="0070C0"/>
                    </a:solidFill>
                  </a:rPr>
                  <a:t>可以使用</a:t>
                </a:r>
                <a:r>
                  <a:rPr lang="en-US" altLang="zh-CN" sz="1600" b="1" dirty="0">
                    <a:solidFill>
                      <a:srgbClr val="0070C0"/>
                    </a:solidFill>
                  </a:rPr>
                  <a:t>LCR</a:t>
                </a:r>
                <a:r>
                  <a:rPr lang="zh-CN" altLang="en-US" sz="1600" b="1" dirty="0">
                    <a:solidFill>
                      <a:srgbClr val="0070C0"/>
                    </a:solidFill>
                  </a:rPr>
                  <a:t>表代替</a:t>
                </a:r>
                <a:endParaRPr lang="en-US" altLang="zh-CN" sz="1600" b="1" dirty="0">
                  <a:solidFill>
                    <a:srgbClr val="0070C0"/>
                  </a:solidFill>
                </a:endParaRPr>
              </a:p>
              <a:p>
                <a14:m>
                  <m:oMath xmlns:m="http://schemas.openxmlformats.org/officeDocument/2006/math">
                    <m:sSub>
                      <m:sSubPr>
                        <m:ctrlPr>
                          <a:rPr lang="en-US" altLang="zh-CN" sz="1600" i="1" smtClean="0">
                            <a:solidFill>
                              <a:srgbClr val="0070C0"/>
                            </a:solidFill>
                            <a:latin typeface="Cambria Math" panose="02040503050406030204" pitchFamily="18" charset="0"/>
                          </a:rPr>
                        </m:ctrlPr>
                      </m:sSubPr>
                      <m:e>
                        <m:r>
                          <a:rPr lang="en-US" altLang="zh-CN" sz="1600" i="1">
                            <a:solidFill>
                              <a:srgbClr val="0070C0"/>
                            </a:solidFill>
                            <a:latin typeface="Cambria Math" panose="02040503050406030204" pitchFamily="18" charset="0"/>
                          </a:rPr>
                          <m:t>𝐿</m:t>
                        </m:r>
                      </m:e>
                      <m:sub>
                        <m:r>
                          <a:rPr lang="en-US" altLang="zh-CN" sz="1600" b="0" i="1" smtClean="0">
                            <a:solidFill>
                              <a:srgbClr val="0070C0"/>
                            </a:solidFill>
                            <a:latin typeface="Cambria Math" panose="02040503050406030204" pitchFamily="18" charset="0"/>
                          </a:rPr>
                          <m:t>𝑠</m:t>
                        </m:r>
                      </m:sub>
                    </m:sSub>
                  </m:oMath>
                </a14:m>
                <a:r>
                  <a:rPr lang="zh-CN" altLang="en-US" sz="1600" b="1" dirty="0">
                    <a:solidFill>
                      <a:srgbClr val="0070C0"/>
                    </a:solidFill>
                  </a:rPr>
                  <a:t>为等效串联电感</a:t>
                </a:r>
                <a:endParaRPr lang="en-US" altLang="zh-CN" sz="1600" b="1" dirty="0">
                  <a:solidFill>
                    <a:srgbClr val="0070C0"/>
                  </a:solidFill>
                </a:endParaRPr>
              </a:p>
              <a:p>
                <a14:m>
                  <m:oMath xmlns:m="http://schemas.openxmlformats.org/officeDocument/2006/math">
                    <m:sSub>
                      <m:sSubPr>
                        <m:ctrlPr>
                          <a:rPr lang="en-US" altLang="zh-CN" sz="1600" i="1" smtClean="0">
                            <a:solidFill>
                              <a:srgbClr val="0070C0"/>
                            </a:solidFill>
                            <a:latin typeface="Cambria Math" panose="02040503050406030204" pitchFamily="18" charset="0"/>
                          </a:rPr>
                        </m:ctrlPr>
                      </m:sSubPr>
                      <m:e>
                        <m:r>
                          <a:rPr lang="en-US" altLang="zh-CN" sz="1600" b="0" i="1" smtClean="0">
                            <a:solidFill>
                              <a:srgbClr val="0070C0"/>
                            </a:solidFill>
                            <a:latin typeface="Cambria Math" panose="02040503050406030204" pitchFamily="18" charset="0"/>
                          </a:rPr>
                          <m:t>𝑅</m:t>
                        </m:r>
                      </m:e>
                      <m:sub>
                        <m:r>
                          <a:rPr lang="en-US" altLang="zh-CN" sz="1600" b="0" i="1" smtClean="0">
                            <a:solidFill>
                              <a:srgbClr val="0070C0"/>
                            </a:solidFill>
                            <a:latin typeface="Cambria Math" panose="02040503050406030204" pitchFamily="18" charset="0"/>
                          </a:rPr>
                          <m:t>𝑠</m:t>
                        </m:r>
                      </m:sub>
                    </m:sSub>
                  </m:oMath>
                </a14:m>
                <a:r>
                  <a:rPr lang="zh-CN" altLang="en-US" sz="1600" b="1" dirty="0">
                    <a:solidFill>
                      <a:srgbClr val="0070C0"/>
                    </a:solidFill>
                  </a:rPr>
                  <a:t>为等效串联电阻</a:t>
                </a:r>
                <a:endParaRPr lang="en-US" altLang="zh-CN" sz="1600" b="1" dirty="0">
                  <a:solidFill>
                    <a:srgbClr val="0070C0"/>
                  </a:solidFill>
                </a:endParaRPr>
              </a:p>
            </p:txBody>
          </p:sp>
        </mc:Choice>
        <mc:Fallback xmlns="">
          <p:sp>
            <p:nvSpPr>
              <p:cNvPr id="18" name="文本框 17">
                <a:extLst>
                  <a:ext uri="{FF2B5EF4-FFF2-40B4-BE49-F238E27FC236}">
                    <a16:creationId xmlns:a16="http://schemas.microsoft.com/office/drawing/2014/main" id="{FE18EBB5-1134-48D7-8F3B-5DF752965E17}"/>
                  </a:ext>
                </a:extLst>
              </p:cNvPr>
              <p:cNvSpPr txBox="1">
                <a:spLocks noRot="1" noChangeAspect="1" noMove="1" noResize="1" noEditPoints="1" noAdjustHandles="1" noChangeArrowheads="1" noChangeShapeType="1" noTextEdit="1"/>
              </p:cNvSpPr>
              <p:nvPr/>
            </p:nvSpPr>
            <p:spPr>
              <a:xfrm>
                <a:off x="5847184" y="4791584"/>
                <a:ext cx="2895600" cy="1323439"/>
              </a:xfrm>
              <a:prstGeom prst="rect">
                <a:avLst/>
              </a:prstGeom>
              <a:blipFill>
                <a:blip r:embed="rId7"/>
                <a:stretch>
                  <a:fillRect l="-1053" t="-1382" b="-50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030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B1BD977E-1587-4FBD-91F4-5C038EE1C0D8}"/>
              </a:ext>
            </a:extLst>
          </p:cNvPr>
          <p:cNvSpPr>
            <a:spLocks noGrp="1"/>
          </p:cNvSpPr>
          <p:nvPr>
            <p:ph type="sldNum" sz="quarter" idx="12"/>
          </p:nvPr>
        </p:nvSpPr>
        <p:spPr/>
        <p:txBody>
          <a:bodyPr/>
          <a:lstStyle/>
          <a:p>
            <a:pPr>
              <a:defRPr/>
            </a:pPr>
            <a:fld id="{C58DEF2B-8039-4C1E-A573-46AE1706B516}" type="slidenum">
              <a:rPr lang="en-US" altLang="zh-CN" smtClean="0"/>
              <a:pPr>
                <a:defRPr/>
              </a:pPr>
              <a:t>4</a:t>
            </a:fld>
            <a:endParaRPr lang="en-US" altLang="zh-CN" dirty="0"/>
          </a:p>
        </p:txBody>
      </p:sp>
      <p:sp>
        <p:nvSpPr>
          <p:cNvPr id="3" name="文本占位符 2">
            <a:extLst>
              <a:ext uri="{FF2B5EF4-FFF2-40B4-BE49-F238E27FC236}">
                <a16:creationId xmlns:a16="http://schemas.microsoft.com/office/drawing/2014/main" id="{4A67B232-FBC2-44CD-AF93-EE3BD8CECF9B}"/>
              </a:ext>
            </a:extLst>
          </p:cNvPr>
          <p:cNvSpPr>
            <a:spLocks noGrp="1"/>
          </p:cNvSpPr>
          <p:nvPr>
            <p:ph type="body" sz="quarter" idx="13"/>
          </p:nvPr>
        </p:nvSpPr>
        <p:spPr/>
        <p:txBody>
          <a:bodyPr/>
          <a:lstStyle/>
          <a:p>
            <a:r>
              <a:rPr lang="zh-CN" altLang="en-US" dirty="0"/>
              <a:t>材料磁导率测试</a:t>
            </a:r>
          </a:p>
        </p:txBody>
      </p:sp>
      <p:sp>
        <p:nvSpPr>
          <p:cNvPr id="10" name="文本框 9">
            <a:extLst>
              <a:ext uri="{FF2B5EF4-FFF2-40B4-BE49-F238E27FC236}">
                <a16:creationId xmlns:a16="http://schemas.microsoft.com/office/drawing/2014/main" id="{C9DEC966-634E-4CC0-91B5-69BDDCCB2143}"/>
              </a:ext>
            </a:extLst>
          </p:cNvPr>
          <p:cNvSpPr txBox="1"/>
          <p:nvPr/>
        </p:nvSpPr>
        <p:spPr>
          <a:xfrm>
            <a:off x="5404152" y="4876798"/>
            <a:ext cx="3739848" cy="1296637"/>
          </a:xfrm>
          <a:prstGeom prst="rect">
            <a:avLst/>
          </a:prstGeom>
          <a:noFill/>
        </p:spPr>
        <p:txBody>
          <a:bodyPr wrap="square">
            <a:spAutoFit/>
          </a:bodyPr>
          <a:lstStyle/>
          <a:p>
            <a:pPr>
              <a:lnSpc>
                <a:spcPct val="150000"/>
              </a:lnSpc>
            </a:pPr>
            <a:r>
              <a:rPr lang="zh-CN" altLang="en-US" dirty="0"/>
              <a:t>随机选用的商用磁芯能测出与手册相同的复数磁导率，基本可以认为磁导率虚部是材料的固有属性</a:t>
            </a:r>
          </a:p>
        </p:txBody>
      </p:sp>
      <p:pic>
        <p:nvPicPr>
          <p:cNvPr id="11" name="图片 10">
            <a:extLst>
              <a:ext uri="{FF2B5EF4-FFF2-40B4-BE49-F238E27FC236}">
                <a16:creationId xmlns:a16="http://schemas.microsoft.com/office/drawing/2014/main" id="{4B704243-FDEF-4B49-88C4-8147EE015F1A}"/>
              </a:ext>
            </a:extLst>
          </p:cNvPr>
          <p:cNvPicPr>
            <a:picLocks noChangeAspect="1"/>
          </p:cNvPicPr>
          <p:nvPr/>
        </p:nvPicPr>
        <p:blipFill>
          <a:blip r:embed="rId3"/>
          <a:stretch>
            <a:fillRect/>
          </a:stretch>
        </p:blipFill>
        <p:spPr>
          <a:xfrm>
            <a:off x="507746" y="1087540"/>
            <a:ext cx="3415354" cy="2513186"/>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6FFD601-5B2C-4C6B-AA1D-3F1C28B20C26}"/>
                  </a:ext>
                </a:extLst>
              </p:cNvPr>
              <p:cNvSpPr txBox="1"/>
              <p:nvPr/>
            </p:nvSpPr>
            <p:spPr>
              <a:xfrm>
                <a:off x="3638247" y="1198825"/>
                <a:ext cx="5356530" cy="2360839"/>
              </a:xfrm>
              <a:prstGeom prst="rect">
                <a:avLst/>
              </a:prstGeom>
              <a:noFill/>
            </p:spPr>
            <p:txBody>
              <a:bodyPr wrap="none" lIns="0" tIns="0" rIns="0" bIns="0" rtlCol="0">
                <a:spAutoFit/>
              </a:bodyPr>
              <a:lstStyle/>
              <a:p>
                <a:pPr>
                  <a:lnSpc>
                    <a:spcPct val="130000"/>
                  </a:lnSpc>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a:latin typeface="Cambria Math" panose="02040503050406030204" pitchFamily="18" charset="0"/>
                            </a:rPr>
                            <m:t>𝑳</m:t>
                          </m:r>
                        </m:e>
                        <m:sub>
                          <m:r>
                            <a:rPr lang="en-US" altLang="zh-CN" b="1" i="1">
                              <a:latin typeface="Cambria Math" panose="02040503050406030204" pitchFamily="18" charset="0"/>
                            </a:rPr>
                            <m:t>𝒆</m:t>
                          </m:r>
                        </m:sub>
                      </m:sSub>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𝝓</m:t>
                              </m:r>
                            </m:e>
                            <m:sub>
                              <m:r>
                                <a:rPr lang="en-US" altLang="zh-CN" b="1" i="1">
                                  <a:latin typeface="Cambria Math" panose="02040503050406030204" pitchFamily="18" charset="0"/>
                                </a:rPr>
                                <m:t>𝒆</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r>
                            <a:rPr lang="en-US" altLang="zh-CN" b="1" i="1">
                              <a:latin typeface="Cambria Math" panose="02040503050406030204" pitchFamily="18" charset="0"/>
                            </a:rPr>
                            <m:t>𝑩</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den>
                      </m:f>
                      <m:r>
                        <a:rPr lang="zh-CN" altLang="en-US" b="1" i="1">
                          <a:latin typeface="Cambria Math" panose="02040503050406030204" pitchFamily="18" charset="0"/>
                        </a:rPr>
                        <m:t>𝝁</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𝐼</m:t>
                              </m:r>
                            </m:e>
                            <m:sub>
                              <m:r>
                                <a:rPr lang="en-US" altLang="zh-CN" b="1" i="1">
                                  <a:latin typeface="Cambria Math" panose="02040503050406030204" pitchFamily="18" charset="0"/>
                                </a:rPr>
                                <m:t>𝑒</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𝑙</m:t>
                              </m:r>
                            </m:e>
                            <m:sub>
                              <m:r>
                                <a:rPr lang="en-US" altLang="zh-CN" b="1" i="1">
                                  <a:latin typeface="Cambria Math" panose="02040503050406030204" pitchFamily="18" charset="0"/>
                                </a:rPr>
                                <m:t>𝑒</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p>
                            <m:sSupPr>
                              <m:ctrlPr>
                                <a:rPr lang="en-US" altLang="zh-CN" b="1" i="1">
                                  <a:latin typeface="Cambria Math" panose="02040503050406030204" pitchFamily="18" charset="0"/>
                                </a:rPr>
                              </m:ctrlPr>
                            </m:sSupPr>
                            <m:e>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e>
                            <m:sup>
                              <m:r>
                                <a:rPr lang="en-US" altLang="zh-CN" b="1" i="1">
                                  <a:latin typeface="Cambria Math" panose="02040503050406030204" pitchFamily="18" charset="0"/>
                                </a:rPr>
                                <m:t>2</m:t>
                              </m:r>
                            </m:sup>
                          </m:sSup>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𝜇</m:t>
                              </m:r>
                            </m:e>
                            <m:sub>
                              <m:r>
                                <a:rPr lang="en-US" altLang="zh-CN" b="1" i="1">
                                  <a:latin typeface="Cambria Math" panose="02040503050406030204" pitchFamily="18" charset="0"/>
                                </a:rPr>
                                <m:t>0</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𝝁</m:t>
                              </m:r>
                            </m:e>
                            <m:sub>
                              <m:r>
                                <a:rPr lang="en-US" altLang="zh-CN" b="1" i="1">
                                  <a:latin typeface="Cambria Math" panose="02040503050406030204" pitchFamily="18" charset="0"/>
                                </a:rPr>
                                <m:t>𝒓</m:t>
                              </m:r>
                            </m:sub>
                          </m:sSub>
                        </m:num>
                        <m:den>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𝑙</m:t>
                              </m:r>
                            </m:e>
                            <m:sub>
                              <m:r>
                                <a:rPr lang="en-US" altLang="zh-CN" b="1" i="1">
                                  <a:latin typeface="Cambria Math" panose="02040503050406030204" pitchFamily="18" charset="0"/>
                                </a:rPr>
                                <m:t>𝑒</m:t>
                              </m:r>
                            </m:sub>
                          </m:sSub>
                        </m:den>
                      </m:f>
                    </m:oMath>
                  </m:oMathPara>
                </a14:m>
                <a:endParaRPr lang="en-US" altLang="zh-CN" b="1" i="1" dirty="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zh-CN" altLang="en-US" b="1" i="1">
                              <a:latin typeface="Cambria Math" panose="02040503050406030204" pitchFamily="18" charset="0"/>
                            </a:rPr>
                            <m:t>𝝁</m:t>
                          </m:r>
                        </m:e>
                        <m:sub>
                          <m:r>
                            <a:rPr lang="en-US" altLang="zh-CN" b="1" i="1">
                              <a:latin typeface="Cambria Math" panose="02040503050406030204" pitchFamily="18" charset="0"/>
                            </a:rPr>
                            <m:t>𝒓</m:t>
                          </m:r>
                        </m:sub>
                      </m:sSub>
                      <m:r>
                        <a:rPr lang="en-US" altLang="zh-CN" b="1" i="1">
                          <a:latin typeface="Cambria Math" panose="02040503050406030204" pitchFamily="18" charset="0"/>
                        </a:rPr>
                        <m:t>=</m:t>
                      </m:r>
                      <m:f>
                        <m:fPr>
                          <m:ctrlPr>
                            <a:rPr lang="en-US" altLang="zh-CN" b="1" i="1">
                              <a:latin typeface="Cambria Math" panose="02040503050406030204" pitchFamily="18" charset="0"/>
                            </a:rPr>
                          </m:ctrlPr>
                        </m:fPr>
                        <m:num>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𝑙</m:t>
                              </m:r>
                            </m:e>
                            <m:sub>
                              <m:r>
                                <a:rPr lang="en-US" altLang="zh-CN" b="1" i="1">
                                  <a:latin typeface="Cambria Math" panose="02040503050406030204" pitchFamily="18" charset="0"/>
                                </a:rPr>
                                <m:t>𝑒</m:t>
                              </m:r>
                            </m:sub>
                          </m:sSub>
                        </m:num>
                        <m:den>
                          <m:sSup>
                            <m:sSupPr>
                              <m:ctrlPr>
                                <a:rPr lang="en-US" altLang="zh-CN" b="1" i="1">
                                  <a:latin typeface="Cambria Math" panose="02040503050406030204" pitchFamily="18" charset="0"/>
                                </a:rPr>
                              </m:ctrlPr>
                            </m:sSupPr>
                            <m:e>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𝑁</m:t>
                                  </m:r>
                                </m:e>
                                <m:sub>
                                  <m:r>
                                    <a:rPr lang="en-US" altLang="zh-CN" b="1" i="1">
                                      <a:latin typeface="Cambria Math" panose="02040503050406030204" pitchFamily="18" charset="0"/>
                                    </a:rPr>
                                    <m:t>𝑒</m:t>
                                  </m:r>
                                </m:sub>
                              </m:sSub>
                            </m:e>
                            <m:sup>
                              <m:r>
                                <a:rPr lang="en-US" altLang="zh-CN" b="1" i="1">
                                  <a:latin typeface="Cambria Math" panose="02040503050406030204" pitchFamily="18" charset="0"/>
                                </a:rPr>
                                <m:t>2</m:t>
                              </m:r>
                            </m:sup>
                          </m:sSup>
                          <m:sSub>
                            <m:sSubPr>
                              <m:ctrlPr>
                                <a:rPr lang="en-US" altLang="zh-CN" b="1" i="1">
                                  <a:latin typeface="Cambria Math" panose="02040503050406030204" pitchFamily="18" charset="0"/>
                                </a:rPr>
                              </m:ctrlPr>
                            </m:sSubPr>
                            <m:e>
                              <m:r>
                                <a:rPr lang="en-US" altLang="zh-CN" b="1" i="1">
                                  <a:latin typeface="Cambria Math" panose="02040503050406030204" pitchFamily="18" charset="0"/>
                                </a:rPr>
                                <m:t>𝐴</m:t>
                              </m:r>
                            </m:e>
                            <m:sub>
                              <m:r>
                                <a:rPr lang="en-US" altLang="zh-CN" b="1" i="1">
                                  <a:latin typeface="Cambria Math" panose="02040503050406030204" pitchFamily="18" charset="0"/>
                                </a:rPr>
                                <m:t>𝑒</m:t>
                              </m:r>
                            </m:sub>
                          </m:sSub>
                          <m:sSub>
                            <m:sSubPr>
                              <m:ctrlPr>
                                <a:rPr lang="en-US" altLang="zh-CN" b="1" i="1">
                                  <a:latin typeface="Cambria Math" panose="02040503050406030204" pitchFamily="18" charset="0"/>
                                </a:rPr>
                              </m:ctrlPr>
                            </m:sSubPr>
                            <m:e>
                              <m:r>
                                <a:rPr lang="zh-CN" altLang="en-US" b="1" i="1">
                                  <a:latin typeface="Cambria Math" panose="02040503050406030204" pitchFamily="18" charset="0"/>
                                </a:rPr>
                                <m:t>𝜇</m:t>
                              </m:r>
                            </m:e>
                            <m:sub>
                              <m:r>
                                <a:rPr lang="en-US" altLang="zh-CN" b="1" i="1">
                                  <a:latin typeface="Cambria Math" panose="02040503050406030204" pitchFamily="18" charset="0"/>
                                </a:rPr>
                                <m:t>0</m:t>
                              </m:r>
                            </m:sub>
                          </m:sSub>
                        </m:den>
                      </m:f>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𝑳</m:t>
                          </m:r>
                        </m:e>
                        <m:sub>
                          <m:r>
                            <a:rPr lang="en-US" altLang="zh-CN" b="1" i="1">
                              <a:latin typeface="Cambria Math" panose="02040503050406030204" pitchFamily="18" charset="0"/>
                            </a:rPr>
                            <m:t>𝒆</m:t>
                          </m:r>
                        </m:sub>
                      </m:sSub>
                      <m:r>
                        <a:rPr lang="en-US" altLang="zh-CN" b="1" i="1" smtClean="0">
                          <a:latin typeface="Cambria Math" panose="02040503050406030204" pitchFamily="18" charset="0"/>
                        </a:rPr>
                        <m:t>=</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en-US" altLang="zh-CN" b="0" i="1">
                                  <a:latin typeface="Cambria Math" panose="02040503050406030204" pitchFamily="18" charset="0"/>
                                </a:rPr>
                                <m:t>𝑙</m:t>
                              </m:r>
                            </m:e>
                            <m:sub>
                              <m:r>
                                <a:rPr lang="en-US" altLang="zh-CN" b="0" i="1">
                                  <a:latin typeface="Cambria Math" panose="02040503050406030204" pitchFamily="18" charset="0"/>
                                </a:rPr>
                                <m:t>𝑒</m:t>
                              </m:r>
                            </m:sub>
                          </m:sSub>
                        </m:num>
                        <m:den>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en-US" altLang="zh-CN" b="0" i="1">
                                      <a:latin typeface="Cambria Math" panose="02040503050406030204" pitchFamily="18" charset="0"/>
                                    </a:rPr>
                                    <m:t>𝑁</m:t>
                                  </m:r>
                                </m:e>
                                <m:sub>
                                  <m:r>
                                    <a:rPr lang="en-US" altLang="zh-CN" b="0" i="1">
                                      <a:latin typeface="Cambria Math" panose="02040503050406030204" pitchFamily="18" charset="0"/>
                                    </a:rPr>
                                    <m:t>𝑒</m:t>
                                  </m:r>
                                </m:sub>
                              </m:sSub>
                            </m:e>
                            <m:sup>
                              <m:r>
                                <a:rPr lang="en-US" altLang="zh-CN" b="0" i="1">
                                  <a:latin typeface="Cambria Math" panose="02040503050406030204" pitchFamily="18" charset="0"/>
                                </a:rPr>
                                <m:t>2</m:t>
                              </m:r>
                            </m:sup>
                          </m:sSup>
                          <m:sSub>
                            <m:sSubPr>
                              <m:ctrlPr>
                                <a:rPr lang="en-US" altLang="zh-CN" i="1">
                                  <a:latin typeface="Cambria Math" panose="02040503050406030204" pitchFamily="18" charset="0"/>
                                </a:rPr>
                              </m:ctrlPr>
                            </m:sSubPr>
                            <m:e>
                              <m:r>
                                <a:rPr lang="en-US" altLang="zh-CN" b="0" i="1">
                                  <a:latin typeface="Cambria Math" panose="02040503050406030204" pitchFamily="18" charset="0"/>
                                </a:rPr>
                                <m:t>𝐴</m:t>
                              </m:r>
                            </m:e>
                            <m:sub>
                              <m:r>
                                <a:rPr lang="en-US" altLang="zh-CN" b="0" i="1">
                                  <a:latin typeface="Cambria Math" panose="02040503050406030204" pitchFamily="18" charset="0"/>
                                </a:rPr>
                                <m:t>𝑒</m:t>
                              </m:r>
                            </m:sub>
                          </m:sSub>
                          <m:sSub>
                            <m:sSubPr>
                              <m:ctrlPr>
                                <a:rPr lang="en-US" altLang="zh-CN" i="1">
                                  <a:latin typeface="Cambria Math" panose="02040503050406030204" pitchFamily="18" charset="0"/>
                                </a:rPr>
                              </m:ctrlPr>
                            </m:sSubPr>
                            <m:e>
                              <m:r>
                                <a:rPr lang="zh-CN" altLang="en-US" b="0" i="1">
                                  <a:latin typeface="Cambria Math" panose="02040503050406030204" pitchFamily="18" charset="0"/>
                                </a:rPr>
                                <m:t>𝜇</m:t>
                              </m:r>
                            </m:e>
                            <m:sub>
                              <m:r>
                                <a:rPr lang="en-US" altLang="zh-CN" b="0" i="1">
                                  <a:latin typeface="Cambria Math" panose="02040503050406030204" pitchFamily="18" charset="0"/>
                                </a:rPr>
                                <m:t>0</m:t>
                              </m:r>
                            </m:sub>
                          </m:sSub>
                        </m:den>
                      </m:f>
                      <m:d>
                        <m:dPr>
                          <m:ctrlPr>
                            <a:rPr lang="en-US" altLang="zh-CN" i="1" smtClean="0">
                              <a:latin typeface="Cambria Math" panose="02040503050406030204" pitchFamily="18" charset="0"/>
                            </a:rPr>
                          </m:ctrlPr>
                        </m:dPr>
                        <m:e>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𝐿</m:t>
                              </m:r>
                            </m:e>
                            <m:sub>
                              <m:r>
                                <a:rPr lang="en-US" altLang="zh-CN" b="0" i="1" smtClean="0">
                                  <a:latin typeface="Cambria Math" panose="02040503050406030204" pitchFamily="18" charset="0"/>
                                </a:rPr>
                                <m:t>𝑒</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𝑗</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𝑐𝑜</m:t>
                                  </m:r>
                                </m:sub>
                              </m:sSub>
                            </m:num>
                            <m:den>
                              <m:r>
                                <a:rPr lang="zh-CN" altLang="en-US" b="0" i="1" smtClean="0">
                                  <a:latin typeface="Cambria Math" panose="02040503050406030204" pitchFamily="18" charset="0"/>
                                </a:rPr>
                                <m:t>𝜔</m:t>
                              </m:r>
                            </m:den>
                          </m:f>
                        </m:e>
                      </m:d>
                      <m:r>
                        <a:rPr lang="en-US" altLang="zh-CN" i="1">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sSub>
                            <m:sSubPr>
                              <m:ctrlPr>
                                <a:rPr lang="en-US" altLang="zh-CN" i="1" smtClean="0">
                                  <a:latin typeface="Cambria Math" panose="02040503050406030204" pitchFamily="18" charset="0"/>
                                  <a:ea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𝜇</m:t>
                              </m:r>
                            </m:e>
                            <m:sub>
                              <m:r>
                                <a:rPr lang="en-US" altLang="zh-CN" b="0" i="1" smtClean="0">
                                  <a:latin typeface="Cambria Math" panose="02040503050406030204" pitchFamily="18" charset="0"/>
                                  <a:ea typeface="Cambria Math" panose="02040503050406030204" pitchFamily="18" charset="0"/>
                                </a:rPr>
                                <m:t>𝑟</m:t>
                              </m:r>
                            </m:sub>
                          </m:sSub>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𝑗</m:t>
                      </m:r>
                      <m:sSup>
                        <m:sSupPr>
                          <m:ctrlPr>
                            <a:rPr lang="en-US" altLang="zh-CN" i="1">
                              <a:latin typeface="Cambria Math" panose="02040503050406030204" pitchFamily="18" charset="0"/>
                              <a:ea typeface="Cambria Math" panose="02040503050406030204" pitchFamily="18" charset="0"/>
                            </a:rPr>
                          </m:ctrlPr>
                        </m:sSupPr>
                        <m:e>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𝜇</m:t>
                              </m:r>
                            </m:e>
                            <m:sub>
                              <m:r>
                                <a:rPr lang="en-US" altLang="zh-CN" i="1">
                                  <a:latin typeface="Cambria Math" panose="02040503050406030204" pitchFamily="18" charset="0"/>
                                  <a:ea typeface="Cambria Math" panose="02040503050406030204" pitchFamily="18" charset="0"/>
                                </a:rPr>
                                <m:t>𝑟</m:t>
                              </m:r>
                            </m:sub>
                          </m:sSub>
                        </m:e>
                        <m:sup>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up>
                      </m:sSup>
                    </m:oMath>
                  </m:oMathPara>
                </a14:m>
                <a:endParaRPr lang="en-US" altLang="zh-CN" b="1" i="1" dirty="0">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sSup>
                        <m:sSupPr>
                          <m:ctrlPr>
                            <a:rPr lang="en-US" altLang="zh-CN" i="1" smtClean="0">
                              <a:solidFill>
                                <a:srgbClr val="FF0000"/>
                              </a:solidFill>
                              <a:latin typeface="Cambria Math" panose="02040503050406030204" pitchFamily="18" charset="0"/>
                              <a:ea typeface="Cambria Math" panose="02040503050406030204" pitchFamily="18" charset="0"/>
                            </a:rPr>
                          </m:ctrlPr>
                        </m:sSupPr>
                        <m:e>
                          <m:sSub>
                            <m:sSubPr>
                              <m:ctrlPr>
                                <a:rPr lang="en-US" altLang="zh-CN" i="1" smtClean="0">
                                  <a:solidFill>
                                    <a:srgbClr val="FF0000"/>
                                  </a:solidFill>
                                  <a:latin typeface="Cambria Math" panose="02040503050406030204" pitchFamily="18" charset="0"/>
                                  <a:ea typeface="Cambria Math" panose="02040503050406030204" pitchFamily="18" charset="0"/>
                                </a:rPr>
                              </m:ctrlPr>
                            </m:sSubPr>
                            <m:e>
                              <m:r>
                                <a:rPr lang="zh-CN" altLang="en-US" i="1" smtClean="0">
                                  <a:solidFill>
                                    <a:srgbClr val="FF0000"/>
                                  </a:solidFill>
                                  <a:latin typeface="Cambria Math" panose="02040503050406030204" pitchFamily="18" charset="0"/>
                                  <a:ea typeface="Cambria Math" panose="02040503050406030204" pitchFamily="18" charset="0"/>
                                </a:rPr>
                                <m:t>𝜇</m:t>
                              </m:r>
                            </m:e>
                            <m:sub>
                              <m:r>
                                <a:rPr lang="en-US" altLang="zh-CN" b="0" i="1" smtClean="0">
                                  <a:solidFill>
                                    <a:srgbClr val="FF0000"/>
                                  </a:solidFill>
                                  <a:latin typeface="Cambria Math" panose="02040503050406030204" pitchFamily="18" charset="0"/>
                                  <a:ea typeface="Cambria Math" panose="02040503050406030204" pitchFamily="18" charset="0"/>
                                </a:rPr>
                                <m:t>𝑟</m:t>
                              </m:r>
                            </m:sub>
                          </m:sSub>
                        </m:e>
                        <m:sup>
                          <m:r>
                            <a:rPr lang="en-US" altLang="zh-CN" b="0" i="1" smtClean="0">
                              <a:solidFill>
                                <a:srgbClr val="FF0000"/>
                              </a:solidFill>
                              <a:latin typeface="Cambria Math" panose="02040503050406030204" pitchFamily="18" charset="0"/>
                              <a:ea typeface="Cambria Math" panose="02040503050406030204" pitchFamily="18" charset="0"/>
                            </a:rPr>
                            <m:t>′</m:t>
                          </m:r>
                        </m:sup>
                      </m:sSup>
                      <m:r>
                        <a:rPr lang="en-US" altLang="zh-CN" b="0" i="1" smtClean="0">
                          <a:solidFill>
                            <a:srgbClr val="FF0000"/>
                          </a:solidFill>
                          <a:latin typeface="Cambria Math" panose="02040503050406030204" pitchFamily="18" charset="0"/>
                          <a:ea typeface="Cambria Math" panose="02040503050406030204" pitchFamily="18" charset="0"/>
                        </a:rPr>
                        <m:t>≡</m:t>
                      </m:r>
                      <m:f>
                        <m:fPr>
                          <m:ctrlPr>
                            <a:rPr lang="en-US" altLang="zh-CN" i="1">
                              <a:solidFill>
                                <a:srgbClr val="FF0000"/>
                              </a:solidFill>
                              <a:latin typeface="Cambria Math" panose="02040503050406030204" pitchFamily="18" charset="0"/>
                            </a:rPr>
                          </m:ctrlPr>
                        </m:fPr>
                        <m:num>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𝑙</m:t>
                              </m:r>
                            </m:e>
                            <m:sub>
                              <m:r>
                                <a:rPr lang="en-US" altLang="zh-CN" i="1">
                                  <a:solidFill>
                                    <a:srgbClr val="FF0000"/>
                                  </a:solidFill>
                                  <a:latin typeface="Cambria Math" panose="02040503050406030204" pitchFamily="18" charset="0"/>
                                </a:rPr>
                                <m:t>𝑒</m:t>
                              </m:r>
                            </m:sub>
                          </m:sSub>
                        </m:num>
                        <m:den>
                          <m:sSup>
                            <m:sSupPr>
                              <m:ctrlPr>
                                <a:rPr lang="en-US" altLang="zh-CN" i="1">
                                  <a:solidFill>
                                    <a:srgbClr val="FF0000"/>
                                  </a:solidFill>
                                  <a:latin typeface="Cambria Math" panose="02040503050406030204" pitchFamily="18" charset="0"/>
                                </a:rPr>
                              </m:ctrlPr>
                            </m:sSupPr>
                            <m:e>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𝑒</m:t>
                                  </m:r>
                                </m:sub>
                              </m:sSub>
                            </m:e>
                            <m:sup>
                              <m:r>
                                <a:rPr lang="en-US" altLang="zh-CN" i="1">
                                  <a:solidFill>
                                    <a:srgbClr val="FF0000"/>
                                  </a:solidFill>
                                  <a:latin typeface="Cambria Math" panose="02040503050406030204" pitchFamily="18" charset="0"/>
                                </a:rPr>
                                <m:t>2</m:t>
                              </m:r>
                            </m:sup>
                          </m:sSup>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𝐴</m:t>
                              </m:r>
                            </m:e>
                            <m:sub>
                              <m:r>
                                <a:rPr lang="en-US" altLang="zh-CN" i="1">
                                  <a:solidFill>
                                    <a:srgbClr val="FF0000"/>
                                  </a:solidFill>
                                  <a:latin typeface="Cambria Math" panose="02040503050406030204" pitchFamily="18" charset="0"/>
                                </a:rPr>
                                <m:t>𝑒</m:t>
                              </m:r>
                            </m:sub>
                          </m:sSub>
                          <m:sSub>
                            <m:sSubPr>
                              <m:ctrlPr>
                                <a:rPr lang="en-US" altLang="zh-CN"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𝜇</m:t>
                              </m:r>
                            </m:e>
                            <m:sub>
                              <m:r>
                                <a:rPr lang="en-US" altLang="zh-CN" i="1">
                                  <a:solidFill>
                                    <a:srgbClr val="FF0000"/>
                                  </a:solidFill>
                                  <a:latin typeface="Cambria Math" panose="02040503050406030204" pitchFamily="18" charset="0"/>
                                </a:rPr>
                                <m:t>0</m:t>
                              </m:r>
                            </m:sub>
                          </m:sSub>
                        </m:den>
                      </m:f>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𝐿</m:t>
                          </m:r>
                        </m:e>
                        <m:sub>
                          <m:r>
                            <a:rPr lang="en-US" altLang="zh-CN" i="1">
                              <a:solidFill>
                                <a:srgbClr val="FF0000"/>
                              </a:solidFill>
                              <a:latin typeface="Cambria Math" panose="02040503050406030204" pitchFamily="18" charset="0"/>
                            </a:rPr>
                            <m:t>𝑒</m:t>
                          </m:r>
                        </m:sub>
                      </m:sSub>
                      <m:r>
                        <a:rPr lang="en-US" altLang="zh-CN" b="0" i="1" smtClean="0">
                          <a:solidFill>
                            <a:srgbClr val="FF0000"/>
                          </a:solidFill>
                          <a:latin typeface="Cambria Math" panose="02040503050406030204" pitchFamily="18" charset="0"/>
                        </a:rPr>
                        <m:t> , </m:t>
                      </m:r>
                      <m:sSup>
                        <m:sSupPr>
                          <m:ctrlPr>
                            <a:rPr lang="en-US" altLang="zh-CN" i="1">
                              <a:solidFill>
                                <a:srgbClr val="FF0000"/>
                              </a:solidFill>
                              <a:latin typeface="Cambria Math" panose="02040503050406030204" pitchFamily="18" charset="0"/>
                              <a:ea typeface="Cambria Math" panose="02040503050406030204" pitchFamily="18" charset="0"/>
                            </a:rPr>
                          </m:ctrlPr>
                        </m:sSupPr>
                        <m:e>
                          <m:sSub>
                            <m:sSubPr>
                              <m:ctrlPr>
                                <a:rPr lang="en-US" altLang="zh-CN" i="1">
                                  <a:solidFill>
                                    <a:srgbClr val="FF0000"/>
                                  </a:solidFill>
                                  <a:latin typeface="Cambria Math" panose="02040503050406030204" pitchFamily="18" charset="0"/>
                                  <a:ea typeface="Cambria Math" panose="02040503050406030204" pitchFamily="18" charset="0"/>
                                </a:rPr>
                              </m:ctrlPr>
                            </m:sSubPr>
                            <m:e>
                              <m:r>
                                <a:rPr lang="zh-CN" altLang="en-US" i="1">
                                  <a:solidFill>
                                    <a:srgbClr val="FF0000"/>
                                  </a:solidFill>
                                  <a:latin typeface="Cambria Math" panose="02040503050406030204" pitchFamily="18" charset="0"/>
                                  <a:ea typeface="Cambria Math" panose="02040503050406030204" pitchFamily="18" charset="0"/>
                                </a:rPr>
                                <m:t>𝜇</m:t>
                              </m:r>
                            </m:e>
                            <m:sub>
                              <m:r>
                                <a:rPr lang="en-US" altLang="zh-CN" i="1">
                                  <a:solidFill>
                                    <a:srgbClr val="FF0000"/>
                                  </a:solidFill>
                                  <a:latin typeface="Cambria Math" panose="02040503050406030204" pitchFamily="18" charset="0"/>
                                  <a:ea typeface="Cambria Math" panose="02040503050406030204" pitchFamily="18" charset="0"/>
                                </a:rPr>
                                <m:t>𝑟</m:t>
                              </m:r>
                            </m:sub>
                          </m:sSub>
                        </m:e>
                        <m:sup>
                          <m:r>
                            <a:rPr lang="en-US" altLang="zh-CN" i="1">
                              <a:solidFill>
                                <a:srgbClr val="FF0000"/>
                              </a:solidFill>
                              <a:latin typeface="Cambria Math" panose="02040503050406030204" pitchFamily="18" charset="0"/>
                              <a:ea typeface="Cambria Math" panose="02040503050406030204" pitchFamily="18" charset="0"/>
                            </a:rPr>
                            <m:t>′</m:t>
                          </m:r>
                          <m:r>
                            <a:rPr lang="en-US" altLang="zh-CN" b="0" i="1" smtClean="0">
                              <a:solidFill>
                                <a:srgbClr val="FF0000"/>
                              </a:solidFill>
                              <a:latin typeface="Cambria Math" panose="02040503050406030204" pitchFamily="18" charset="0"/>
                              <a:ea typeface="Cambria Math" panose="02040503050406030204" pitchFamily="18" charset="0"/>
                            </a:rPr>
                            <m:t>′</m:t>
                          </m:r>
                        </m:sup>
                      </m:sSup>
                      <m:r>
                        <a:rPr lang="en-US" altLang="zh-CN" i="1">
                          <a:solidFill>
                            <a:srgbClr val="FF0000"/>
                          </a:solidFill>
                          <a:latin typeface="Cambria Math" panose="02040503050406030204" pitchFamily="18" charset="0"/>
                          <a:ea typeface="Cambria Math" panose="02040503050406030204" pitchFamily="18" charset="0"/>
                        </a:rPr>
                        <m:t>≡</m:t>
                      </m:r>
                      <m:f>
                        <m:fPr>
                          <m:ctrlPr>
                            <a:rPr lang="en-US" altLang="zh-CN" i="1">
                              <a:solidFill>
                                <a:srgbClr val="FF0000"/>
                              </a:solidFill>
                              <a:latin typeface="Cambria Math" panose="02040503050406030204" pitchFamily="18" charset="0"/>
                            </a:rPr>
                          </m:ctrlPr>
                        </m:fPr>
                        <m:num>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𝑙</m:t>
                              </m:r>
                            </m:e>
                            <m:sub>
                              <m:r>
                                <a:rPr lang="en-US" altLang="zh-CN" i="1">
                                  <a:solidFill>
                                    <a:srgbClr val="FF0000"/>
                                  </a:solidFill>
                                  <a:latin typeface="Cambria Math" panose="02040503050406030204" pitchFamily="18" charset="0"/>
                                </a:rPr>
                                <m:t>𝑒</m:t>
                              </m:r>
                            </m:sub>
                          </m:sSub>
                        </m:num>
                        <m:den>
                          <m:sSup>
                            <m:sSupPr>
                              <m:ctrlPr>
                                <a:rPr lang="en-US" altLang="zh-CN" i="1">
                                  <a:solidFill>
                                    <a:srgbClr val="FF0000"/>
                                  </a:solidFill>
                                  <a:latin typeface="Cambria Math" panose="02040503050406030204" pitchFamily="18" charset="0"/>
                                </a:rPr>
                              </m:ctrlPr>
                            </m:sSupPr>
                            <m:e>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𝑒</m:t>
                                  </m:r>
                                </m:sub>
                              </m:sSub>
                            </m:e>
                            <m:sup>
                              <m:r>
                                <a:rPr lang="en-US" altLang="zh-CN" i="1">
                                  <a:solidFill>
                                    <a:srgbClr val="FF0000"/>
                                  </a:solidFill>
                                  <a:latin typeface="Cambria Math" panose="02040503050406030204" pitchFamily="18" charset="0"/>
                                </a:rPr>
                                <m:t>2</m:t>
                              </m:r>
                            </m:sup>
                          </m:sSup>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𝐴</m:t>
                              </m:r>
                            </m:e>
                            <m:sub>
                              <m:r>
                                <a:rPr lang="en-US" altLang="zh-CN" i="1">
                                  <a:solidFill>
                                    <a:srgbClr val="FF0000"/>
                                  </a:solidFill>
                                  <a:latin typeface="Cambria Math" panose="02040503050406030204" pitchFamily="18" charset="0"/>
                                </a:rPr>
                                <m:t>𝑒</m:t>
                              </m:r>
                            </m:sub>
                          </m:sSub>
                          <m:sSub>
                            <m:sSubPr>
                              <m:ctrlPr>
                                <a:rPr lang="en-US" altLang="zh-CN" i="1">
                                  <a:solidFill>
                                    <a:srgbClr val="FF0000"/>
                                  </a:solidFill>
                                  <a:latin typeface="Cambria Math" panose="02040503050406030204" pitchFamily="18" charset="0"/>
                                </a:rPr>
                              </m:ctrlPr>
                            </m:sSubPr>
                            <m:e>
                              <m:r>
                                <a:rPr lang="zh-CN" altLang="en-US" i="1">
                                  <a:solidFill>
                                    <a:srgbClr val="FF0000"/>
                                  </a:solidFill>
                                  <a:latin typeface="Cambria Math" panose="02040503050406030204" pitchFamily="18" charset="0"/>
                                </a:rPr>
                                <m:t>𝜇</m:t>
                              </m:r>
                            </m:e>
                            <m:sub>
                              <m:r>
                                <a:rPr lang="en-US" altLang="zh-CN" i="1">
                                  <a:solidFill>
                                    <a:srgbClr val="FF0000"/>
                                  </a:solidFill>
                                  <a:latin typeface="Cambria Math" panose="02040503050406030204" pitchFamily="18" charset="0"/>
                                </a:rPr>
                                <m:t>0</m:t>
                              </m:r>
                            </m:sub>
                          </m:sSub>
                          <m:r>
                            <a:rPr lang="zh-CN" altLang="en-US" i="1">
                              <a:solidFill>
                                <a:srgbClr val="FF0000"/>
                              </a:solidFill>
                              <a:latin typeface="Cambria Math" panose="02040503050406030204" pitchFamily="18" charset="0"/>
                            </a:rPr>
                            <m:t>𝜔</m:t>
                          </m:r>
                        </m:den>
                      </m:f>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𝑟</m:t>
                          </m:r>
                        </m:e>
                        <m:sub>
                          <m:r>
                            <a:rPr lang="en-US" altLang="zh-CN" i="1">
                              <a:solidFill>
                                <a:srgbClr val="FF0000"/>
                              </a:solidFill>
                              <a:latin typeface="Cambria Math" panose="02040503050406030204" pitchFamily="18" charset="0"/>
                            </a:rPr>
                            <m:t>𝑐𝑜</m:t>
                          </m:r>
                        </m:sub>
                      </m:sSub>
                    </m:oMath>
                  </m:oMathPara>
                </a14:m>
                <a:endParaRPr lang="zh-CN" altLang="en-US" b="1" i="1" dirty="0">
                  <a:solidFill>
                    <a:srgbClr val="FF0000"/>
                  </a:solidFill>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36FFD601-5B2C-4C6B-AA1D-3F1C28B20C26}"/>
                  </a:ext>
                </a:extLst>
              </p:cNvPr>
              <p:cNvSpPr txBox="1">
                <a:spLocks noRot="1" noChangeAspect="1" noMove="1" noResize="1" noEditPoints="1" noAdjustHandles="1" noChangeArrowheads="1" noChangeShapeType="1" noTextEdit="1"/>
              </p:cNvSpPr>
              <p:nvPr/>
            </p:nvSpPr>
            <p:spPr>
              <a:xfrm>
                <a:off x="3638247" y="1198825"/>
                <a:ext cx="5356530" cy="2360839"/>
              </a:xfrm>
              <a:prstGeom prst="rect">
                <a:avLst/>
              </a:prstGeom>
              <a:blipFill>
                <a:blip r:embed="rId4"/>
                <a:stretch>
                  <a:fillRect/>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C2DE49AF-C918-4090-B320-AEEDA7DDB4DA}"/>
              </a:ext>
            </a:extLst>
          </p:cNvPr>
          <p:cNvSpPr txBox="1"/>
          <p:nvPr/>
        </p:nvSpPr>
        <p:spPr>
          <a:xfrm>
            <a:off x="5486400" y="3673474"/>
            <a:ext cx="3262432" cy="338554"/>
          </a:xfrm>
          <a:prstGeom prst="rect">
            <a:avLst/>
          </a:prstGeom>
          <a:noFill/>
        </p:spPr>
        <p:txBody>
          <a:bodyPr wrap="none" rtlCol="0">
            <a:spAutoFit/>
          </a:bodyPr>
          <a:lstStyle/>
          <a:p>
            <a:r>
              <a:rPr lang="zh-CN" altLang="en-US" sz="1600" b="1" dirty="0">
                <a:solidFill>
                  <a:srgbClr val="0070C0"/>
                </a:solidFill>
              </a:rPr>
              <a:t>使用封闭磁芯，认为不存在磁泄露</a:t>
            </a:r>
          </a:p>
        </p:txBody>
      </p:sp>
      <p:pic>
        <p:nvPicPr>
          <p:cNvPr id="17" name="图片 16">
            <a:extLst>
              <a:ext uri="{FF2B5EF4-FFF2-40B4-BE49-F238E27FC236}">
                <a16:creationId xmlns:a16="http://schemas.microsoft.com/office/drawing/2014/main" id="{F2EE0BC5-92C2-47F5-9B78-44EFA61D6818}"/>
              </a:ext>
            </a:extLst>
          </p:cNvPr>
          <p:cNvPicPr>
            <a:picLocks noChangeAspect="1"/>
          </p:cNvPicPr>
          <p:nvPr/>
        </p:nvPicPr>
        <p:blipFill>
          <a:blip r:embed="rId5"/>
          <a:stretch>
            <a:fillRect/>
          </a:stretch>
        </p:blipFill>
        <p:spPr>
          <a:xfrm>
            <a:off x="228600" y="3735678"/>
            <a:ext cx="1600200" cy="3048001"/>
          </a:xfrm>
          <a:prstGeom prst="rect">
            <a:avLst/>
          </a:prstGeom>
        </p:spPr>
      </p:pic>
      <p:pic>
        <p:nvPicPr>
          <p:cNvPr id="19" name="图片 18">
            <a:extLst>
              <a:ext uri="{FF2B5EF4-FFF2-40B4-BE49-F238E27FC236}">
                <a16:creationId xmlns:a16="http://schemas.microsoft.com/office/drawing/2014/main" id="{47E276D3-5C4F-4128-B976-A4D23A58BA0E}"/>
              </a:ext>
            </a:extLst>
          </p:cNvPr>
          <p:cNvPicPr>
            <a:picLocks noChangeAspect="1"/>
          </p:cNvPicPr>
          <p:nvPr/>
        </p:nvPicPr>
        <p:blipFill>
          <a:blip r:embed="rId6"/>
          <a:stretch>
            <a:fillRect/>
          </a:stretch>
        </p:blipFill>
        <p:spPr>
          <a:xfrm>
            <a:off x="2145203" y="4360686"/>
            <a:ext cx="2986088" cy="2328863"/>
          </a:xfrm>
          <a:prstGeom prst="rect">
            <a:avLst/>
          </a:prstGeom>
        </p:spPr>
      </p:pic>
    </p:spTree>
    <p:extLst>
      <p:ext uri="{BB962C8B-B14F-4D97-AF65-F5344CB8AC3E}">
        <p14:creationId xmlns:p14="http://schemas.microsoft.com/office/powerpoint/2010/main" val="202406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9061E3A-77D3-4572-A223-5E43A1FBAEFD}"/>
              </a:ext>
            </a:extLst>
          </p:cNvPr>
          <p:cNvSpPr>
            <a:spLocks noGrp="1"/>
          </p:cNvSpPr>
          <p:nvPr>
            <p:ph type="sldNum" sz="quarter" idx="12"/>
          </p:nvPr>
        </p:nvSpPr>
        <p:spPr/>
        <p:txBody>
          <a:bodyPr/>
          <a:lstStyle/>
          <a:p>
            <a:pPr>
              <a:defRPr/>
            </a:pPr>
            <a:fld id="{C58DEF2B-8039-4C1E-A573-46AE1706B516}" type="slidenum">
              <a:rPr lang="en-US" altLang="zh-CN" smtClean="0"/>
              <a:pPr>
                <a:defRPr/>
              </a:pPr>
              <a:t>5</a:t>
            </a:fld>
            <a:endParaRPr lang="en-US" altLang="zh-CN" dirty="0"/>
          </a:p>
        </p:txBody>
      </p:sp>
      <p:sp>
        <p:nvSpPr>
          <p:cNvPr id="3" name="文本占位符 2">
            <a:extLst>
              <a:ext uri="{FF2B5EF4-FFF2-40B4-BE49-F238E27FC236}">
                <a16:creationId xmlns:a16="http://schemas.microsoft.com/office/drawing/2014/main" id="{218CDED5-E508-44BA-9D1E-58B007E4D9CE}"/>
              </a:ext>
            </a:extLst>
          </p:cNvPr>
          <p:cNvSpPr>
            <a:spLocks noGrp="1"/>
          </p:cNvSpPr>
          <p:nvPr>
            <p:ph type="body" sz="quarter" idx="13"/>
          </p:nvPr>
        </p:nvSpPr>
        <p:spPr/>
        <p:txBody>
          <a:bodyPr/>
          <a:lstStyle/>
          <a:p>
            <a:r>
              <a:rPr lang="zh-CN" altLang="en-US" dirty="0"/>
              <a:t>勘误</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0512CFD9-623D-432C-B8DE-6BE852421973}"/>
                  </a:ext>
                </a:extLst>
              </p:cNvPr>
              <p:cNvSpPr txBox="1"/>
              <p:nvPr/>
            </p:nvSpPr>
            <p:spPr>
              <a:xfrm>
                <a:off x="152400" y="1443409"/>
                <a:ext cx="4572000" cy="1886286"/>
              </a:xfrm>
              <a:prstGeom prst="rect">
                <a:avLst/>
              </a:prstGeom>
              <a:noFill/>
              <a:ln>
                <a:solidFill>
                  <a:schemeClr val="accent1"/>
                </a:solidFill>
              </a:ln>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altLang="zh-CN" i="1" smtClean="0">
                              <a:solidFill>
                                <a:schemeClr val="tx1"/>
                              </a:solidFill>
                              <a:latin typeface="Cambria Math" panose="02040503050406030204" pitchFamily="18" charset="0"/>
                              <a:ea typeface="Cambria Math" panose="02040503050406030204" pitchFamily="18" charset="0"/>
                            </a:rPr>
                          </m:ctrlPr>
                        </m:sSupPr>
                        <m:e>
                          <m:sSub>
                            <m:sSubPr>
                              <m:ctrlPr>
                                <a:rPr lang="en-US" altLang="zh-CN" i="1" smtClean="0">
                                  <a:solidFill>
                                    <a:schemeClr val="tx1"/>
                                  </a:solidFill>
                                  <a:latin typeface="Cambria Math" panose="02040503050406030204" pitchFamily="18" charset="0"/>
                                  <a:ea typeface="Cambria Math" panose="02040503050406030204" pitchFamily="18" charset="0"/>
                                </a:rPr>
                              </m:ctrlPr>
                            </m:sSubPr>
                            <m:e>
                              <m:r>
                                <a:rPr lang="zh-CN" altLang="en-US" i="1" smtClean="0">
                                  <a:solidFill>
                                    <a:schemeClr val="tx1"/>
                                  </a:solidFill>
                                  <a:latin typeface="Cambria Math" panose="02040503050406030204" pitchFamily="18" charset="0"/>
                                  <a:ea typeface="Cambria Math" panose="02040503050406030204" pitchFamily="18" charset="0"/>
                                </a:rPr>
                                <m:t>𝜇</m:t>
                              </m:r>
                            </m:e>
                            <m:sub>
                              <m:r>
                                <a:rPr lang="en-US" altLang="zh-CN" b="0" i="1" smtClean="0">
                                  <a:solidFill>
                                    <a:schemeClr val="tx1"/>
                                  </a:solidFill>
                                  <a:latin typeface="Cambria Math" panose="02040503050406030204" pitchFamily="18" charset="0"/>
                                  <a:ea typeface="Cambria Math" panose="02040503050406030204" pitchFamily="18" charset="0"/>
                                </a:rPr>
                                <m:t>𝑟</m:t>
                              </m:r>
                            </m:sub>
                          </m:sSub>
                        </m:e>
                        <m:sup>
                          <m:r>
                            <a:rPr lang="en-US" altLang="zh-CN" b="0" i="1" smtClean="0">
                              <a:solidFill>
                                <a:schemeClr val="tx1"/>
                              </a:solidFill>
                              <a:latin typeface="Cambria Math" panose="02040503050406030204" pitchFamily="18" charset="0"/>
                              <a:ea typeface="Cambria Math" panose="02040503050406030204" pitchFamily="18" charset="0"/>
                            </a:rPr>
                            <m:t>′</m:t>
                          </m:r>
                        </m:sup>
                      </m:sSup>
                      <m:r>
                        <a:rPr lang="en-US" altLang="zh-CN" b="0" i="1" smtClean="0">
                          <a:solidFill>
                            <a:schemeClr val="tx1"/>
                          </a:solidFill>
                          <a:latin typeface="Cambria Math" panose="02040503050406030204" pitchFamily="18" charset="0"/>
                          <a:ea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den>
                      </m:f>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𝐿</m:t>
                          </m:r>
                        </m:e>
                        <m:sub>
                          <m:r>
                            <a:rPr lang="en-US" altLang="zh-CN" i="1">
                              <a:solidFill>
                                <a:schemeClr val="tx1"/>
                              </a:solidFill>
                              <a:latin typeface="Cambria Math" panose="02040503050406030204" pitchFamily="18" charset="0"/>
                            </a:rPr>
                            <m:t>𝑒</m:t>
                          </m:r>
                        </m:sub>
                      </m:sSub>
                      <m:r>
                        <a:rPr lang="en-US" altLang="zh-CN" b="0" i="1" smtClean="0">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den>
                      </m:f>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𝐿</m:t>
                          </m:r>
                        </m:e>
                        <m:sub>
                          <m:r>
                            <a:rPr lang="en-US" altLang="zh-CN" b="0" i="1" smtClean="0">
                              <a:solidFill>
                                <a:schemeClr val="tx1"/>
                              </a:solidFill>
                              <a:latin typeface="Cambria Math" panose="02040503050406030204" pitchFamily="18" charset="0"/>
                            </a:rPr>
                            <m:t>𝑠</m:t>
                          </m:r>
                        </m:sub>
                      </m:sSub>
                    </m:oMath>
                  </m:oMathPara>
                </a14:m>
                <a:endParaRPr lang="en-US" altLang="zh-CN" i="1" dirty="0">
                  <a:solidFill>
                    <a:schemeClr val="tx1"/>
                  </a:solidFill>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𝑟</m:t>
                              </m:r>
                            </m:sub>
                          </m:sSub>
                        </m:e>
                        <m:sup>
                          <m:r>
                            <a:rPr lang="en-US" altLang="zh-CN" i="1">
                              <a:solidFill>
                                <a:schemeClr val="tx1"/>
                              </a:solidFill>
                              <a:latin typeface="Cambria Math" panose="02040503050406030204" pitchFamily="18" charset="0"/>
                            </a:rPr>
                            <m:t>′′</m:t>
                          </m:r>
                        </m:sup>
                      </m:sSup>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r>
                            <a:rPr lang="zh-CN" altLang="en-US" i="1">
                              <a:solidFill>
                                <a:schemeClr val="tx1"/>
                              </a:solidFill>
                              <a:latin typeface="Cambria Math" panose="02040503050406030204" pitchFamily="18" charset="0"/>
                            </a:rPr>
                            <m:t>𝜔</m:t>
                          </m:r>
                        </m:den>
                      </m:f>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𝑟</m:t>
                          </m:r>
                        </m:e>
                        <m:sub>
                          <m:r>
                            <a:rPr lang="en-US" altLang="zh-CN" i="1">
                              <a:solidFill>
                                <a:schemeClr val="tx1"/>
                              </a:solidFill>
                              <a:latin typeface="Cambria Math" panose="02040503050406030204" pitchFamily="18" charset="0"/>
                            </a:rPr>
                            <m:t>𝑐𝑜</m:t>
                          </m:r>
                        </m:sub>
                      </m:sSub>
                      <m:r>
                        <a:rPr lang="en-US" altLang="zh-CN" i="1">
                          <a:solidFill>
                            <a:schemeClr val="tx1"/>
                          </a:solidFill>
                          <a:latin typeface="Cambria Math" panose="02040503050406030204" pitchFamily="18" charset="0"/>
                        </a:rPr>
                        <m:t>=</m:t>
                      </m:r>
                      <m:f>
                        <m:fPr>
                          <m:ctrlPr>
                            <a:rPr lang="en-US" altLang="zh-CN" i="1">
                              <a:solidFill>
                                <a:schemeClr val="tx1"/>
                              </a:solidFill>
                              <a:latin typeface="Cambria Math" panose="02040503050406030204" pitchFamily="18" charset="0"/>
                            </a:rPr>
                          </m:ctrlPr>
                        </m:fPr>
                        <m:num>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𝑙</m:t>
                              </m:r>
                            </m:e>
                            <m:sub>
                              <m:r>
                                <a:rPr lang="en-US" altLang="zh-CN" i="1">
                                  <a:solidFill>
                                    <a:schemeClr val="tx1"/>
                                  </a:solidFill>
                                  <a:latin typeface="Cambria Math" panose="02040503050406030204" pitchFamily="18" charset="0"/>
                                </a:rPr>
                                <m:t>𝑒</m:t>
                              </m:r>
                            </m:sub>
                          </m:sSub>
                        </m:num>
                        <m:den>
                          <m:sSup>
                            <m:sSupPr>
                              <m:ctrlPr>
                                <a:rPr lang="en-US" altLang="zh-CN" i="1">
                                  <a:solidFill>
                                    <a:schemeClr val="tx1"/>
                                  </a:solidFill>
                                  <a:latin typeface="Cambria Math" panose="02040503050406030204" pitchFamily="18" charset="0"/>
                                </a:rPr>
                              </m:ctrlPr>
                            </m:sSup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𝑒</m:t>
                                  </m:r>
                                </m:sub>
                              </m:sSub>
                            </m:e>
                            <m:sup>
                              <m:r>
                                <a:rPr lang="en-US" altLang="zh-CN" i="1">
                                  <a:solidFill>
                                    <a:schemeClr val="tx1"/>
                                  </a:solidFill>
                                  <a:latin typeface="Cambria Math" panose="02040503050406030204" pitchFamily="18" charset="0"/>
                                </a:rPr>
                                <m:t>2</m:t>
                              </m:r>
                            </m:sup>
                          </m:sSup>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𝐴</m:t>
                              </m:r>
                            </m:e>
                            <m:sub>
                              <m:r>
                                <a:rPr lang="en-US" altLang="zh-CN" i="1">
                                  <a:solidFill>
                                    <a:schemeClr val="tx1"/>
                                  </a:solidFill>
                                  <a:latin typeface="Cambria Math" panose="02040503050406030204" pitchFamily="18" charset="0"/>
                                </a:rPr>
                                <m:t>𝑒</m:t>
                              </m:r>
                            </m:sub>
                          </m:sSub>
                          <m:sSub>
                            <m:sSubPr>
                              <m:ctrlPr>
                                <a:rPr lang="en-US" altLang="zh-CN" i="1">
                                  <a:solidFill>
                                    <a:schemeClr val="tx1"/>
                                  </a:solidFill>
                                  <a:latin typeface="Cambria Math" panose="02040503050406030204" pitchFamily="18" charset="0"/>
                                </a:rPr>
                              </m:ctrlPr>
                            </m:sSubPr>
                            <m:e>
                              <m:r>
                                <a:rPr lang="zh-CN" altLang="en-US" i="1">
                                  <a:solidFill>
                                    <a:schemeClr val="tx1"/>
                                  </a:solidFill>
                                  <a:latin typeface="Cambria Math" panose="02040503050406030204" pitchFamily="18" charset="0"/>
                                </a:rPr>
                                <m:t>𝜇</m:t>
                              </m:r>
                            </m:e>
                            <m:sub>
                              <m:r>
                                <a:rPr lang="en-US" altLang="zh-CN" i="1">
                                  <a:solidFill>
                                    <a:schemeClr val="tx1"/>
                                  </a:solidFill>
                                  <a:latin typeface="Cambria Math" panose="02040503050406030204" pitchFamily="18" charset="0"/>
                                </a:rPr>
                                <m:t>0</m:t>
                              </m:r>
                            </m:sub>
                          </m:sSub>
                          <m:r>
                            <a:rPr lang="zh-CN" altLang="en-US" i="1">
                              <a:solidFill>
                                <a:schemeClr val="tx1"/>
                              </a:solidFill>
                              <a:latin typeface="Cambria Math" panose="02040503050406030204" pitchFamily="18" charset="0"/>
                            </a:rPr>
                            <m:t>𝜔</m:t>
                          </m:r>
                        </m:den>
                      </m:f>
                      <m:d>
                        <m:dPr>
                          <m:ctrlPr>
                            <a:rPr lang="en-US" altLang="zh-CN" i="1">
                              <a:solidFill>
                                <a:schemeClr val="tx1"/>
                              </a:solidFill>
                              <a:latin typeface="Cambria Math" panose="02040503050406030204" pitchFamily="18" charset="0"/>
                            </a:rPr>
                          </m:ctrlPr>
                        </m:dPr>
                        <m:e>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𝑅</m:t>
                              </m:r>
                            </m:e>
                            <m:sub>
                              <m:r>
                                <a:rPr lang="en-US" altLang="zh-CN" i="1">
                                  <a:solidFill>
                                    <a:schemeClr val="tx1"/>
                                  </a:solidFill>
                                  <a:latin typeface="Cambria Math" panose="02040503050406030204" pitchFamily="18" charset="0"/>
                                </a:rPr>
                                <m:t>𝑠</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𝑟</m:t>
                              </m:r>
                            </m:e>
                            <m:sub>
                              <m:r>
                                <a:rPr lang="en-US" altLang="zh-CN" i="1">
                                  <a:solidFill>
                                    <a:schemeClr val="tx1"/>
                                  </a:solidFill>
                                  <a:latin typeface="Cambria Math" panose="02040503050406030204" pitchFamily="18" charset="0"/>
                                </a:rPr>
                                <m:t>𝑐𝑝</m:t>
                              </m:r>
                            </m:sub>
                          </m:sSub>
                        </m:e>
                      </m:d>
                    </m:oMath>
                  </m:oMathPara>
                </a14:m>
                <a:endParaRPr lang="zh-CN" altLang="en-US" i="1" dirty="0">
                  <a:solidFill>
                    <a:schemeClr val="tx1"/>
                  </a:solidFill>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0512CFD9-623D-432C-B8DE-6BE852421973}"/>
                  </a:ext>
                </a:extLst>
              </p:cNvPr>
              <p:cNvSpPr txBox="1">
                <a:spLocks noRot="1" noChangeAspect="1" noMove="1" noResize="1" noEditPoints="1" noAdjustHandles="1" noChangeArrowheads="1" noChangeShapeType="1" noTextEdit="1"/>
              </p:cNvSpPr>
              <p:nvPr/>
            </p:nvSpPr>
            <p:spPr>
              <a:xfrm>
                <a:off x="152400" y="1443409"/>
                <a:ext cx="4572000" cy="1886286"/>
              </a:xfrm>
              <a:prstGeom prst="rect">
                <a:avLst/>
              </a:prstGeom>
              <a:blipFill>
                <a:blip r:embed="rId2"/>
                <a:stretch>
                  <a:fillRect/>
                </a:stretch>
              </a:blipFill>
              <a:ln>
                <a:solidFill>
                  <a:schemeClr val="accent1"/>
                </a:solidFill>
              </a:ln>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DDDCEE06-2E0B-4CB6-926E-28DD19E38C6C}"/>
              </a:ext>
            </a:extLst>
          </p:cNvPr>
          <p:cNvSpPr txBox="1"/>
          <p:nvPr/>
        </p:nvSpPr>
        <p:spPr>
          <a:xfrm>
            <a:off x="152400" y="3618353"/>
            <a:ext cx="8610600" cy="2543132"/>
          </a:xfrm>
          <a:prstGeom prst="rect">
            <a:avLst/>
          </a:prstGeom>
          <a:noFill/>
        </p:spPr>
        <p:txBody>
          <a:bodyPr wrap="square" rtlCol="0">
            <a:spAutoFit/>
          </a:bodyPr>
          <a:lstStyle/>
          <a:p>
            <a:pPr>
              <a:lnSpc>
                <a:spcPct val="150000"/>
              </a:lnSpc>
            </a:pPr>
            <a:r>
              <a:rPr lang="zh-CN" altLang="en-US" dirty="0"/>
              <a:t>测试条件：</a:t>
            </a:r>
            <a:endParaRPr lang="en-US" altLang="zh-CN" dirty="0"/>
          </a:p>
          <a:p>
            <a:pPr marL="285750" indent="-285750">
              <a:lnSpc>
                <a:spcPct val="150000"/>
              </a:lnSpc>
              <a:buFont typeface="Arial" panose="020B0604020202020204" pitchFamily="34" charset="0"/>
              <a:buChar char="•"/>
            </a:pPr>
            <a:r>
              <a:rPr lang="zh-CN" altLang="en-US" dirty="0"/>
              <a:t>利兹线圈，减小线圈交流电阻的影响</a:t>
            </a:r>
            <a:endParaRPr lang="en-US" altLang="zh-CN" dirty="0"/>
          </a:p>
          <a:p>
            <a:pPr marL="285750" indent="-285750">
              <a:lnSpc>
                <a:spcPct val="150000"/>
              </a:lnSpc>
              <a:buFont typeface="Arial" panose="020B0604020202020204" pitchFamily="34" charset="0"/>
              <a:buChar char="•"/>
            </a:pPr>
            <a:r>
              <a:rPr lang="zh-CN" altLang="en-US" dirty="0"/>
              <a:t>有效磁路截面积（</a:t>
            </a:r>
            <a:r>
              <a:rPr lang="en-US" altLang="zh-CN" dirty="0"/>
              <a:t>mm2</a:t>
            </a:r>
            <a:r>
              <a:rPr lang="zh-CN" altLang="en-US" dirty="0"/>
              <a:t>）：</a:t>
            </a:r>
            <a:r>
              <a:rPr lang="en-US" altLang="zh-CN" dirty="0"/>
              <a:t>403.5057</a:t>
            </a:r>
          </a:p>
          <a:p>
            <a:pPr marL="285750" indent="-285750">
              <a:lnSpc>
                <a:spcPct val="150000"/>
              </a:lnSpc>
              <a:buFont typeface="Arial" panose="020B0604020202020204" pitchFamily="34" charset="0"/>
              <a:buChar char="•"/>
            </a:pPr>
            <a:r>
              <a:rPr lang="zh-CN" altLang="en-US" dirty="0"/>
              <a:t>有效磁路长度（</a:t>
            </a:r>
            <a:r>
              <a:rPr lang="en-US" altLang="zh-CN" dirty="0"/>
              <a:t>mm</a:t>
            </a:r>
            <a:r>
              <a:rPr lang="zh-CN" altLang="en-US" dirty="0"/>
              <a:t>）：</a:t>
            </a:r>
            <a:r>
              <a:rPr lang="en-US" altLang="zh-CN" dirty="0"/>
              <a:t>245.6454</a:t>
            </a:r>
          </a:p>
          <a:p>
            <a:pPr marL="285750" indent="-285750">
              <a:lnSpc>
                <a:spcPct val="150000"/>
              </a:lnSpc>
              <a:buFont typeface="Arial" panose="020B0604020202020204" pitchFamily="34" charset="0"/>
              <a:buChar char="•"/>
            </a:pPr>
            <a:r>
              <a:rPr lang="zh-CN" altLang="en-US" dirty="0"/>
              <a:t>绕制</a:t>
            </a:r>
            <a:r>
              <a:rPr lang="en-US" altLang="zh-CN" dirty="0"/>
              <a:t>10</a:t>
            </a:r>
            <a:r>
              <a:rPr lang="zh-CN" altLang="en-US" dirty="0"/>
              <a:t>匝</a:t>
            </a:r>
            <a:endParaRPr lang="en-US" altLang="zh-CN" dirty="0"/>
          </a:p>
          <a:p>
            <a:pPr marL="285750" indent="-285750">
              <a:lnSpc>
                <a:spcPct val="150000"/>
              </a:lnSpc>
              <a:buFont typeface="Arial" panose="020B0604020202020204" pitchFamily="34" charset="0"/>
              <a:buChar char="•"/>
            </a:pPr>
            <a:endParaRPr lang="zh-CN" altLang="en-US" dirty="0"/>
          </a:p>
        </p:txBody>
      </p:sp>
      <p:pic>
        <p:nvPicPr>
          <p:cNvPr id="8" name="图片 7">
            <a:extLst>
              <a:ext uri="{FF2B5EF4-FFF2-40B4-BE49-F238E27FC236}">
                <a16:creationId xmlns:a16="http://schemas.microsoft.com/office/drawing/2014/main" id="{19722A4E-E752-4DD4-815F-C0A4AEECF4BA}"/>
              </a:ext>
            </a:extLst>
          </p:cNvPr>
          <p:cNvPicPr>
            <a:picLocks noChangeAspect="1"/>
          </p:cNvPicPr>
          <p:nvPr/>
        </p:nvPicPr>
        <p:blipFill rotWithShape="1">
          <a:blip r:embed="rId3">
            <a:extLst>
              <a:ext uri="{28A0092B-C50C-407E-A947-70E740481C1C}">
                <a14:useLocalDpi xmlns:a14="http://schemas.microsoft.com/office/drawing/2010/main" val="0"/>
              </a:ext>
            </a:extLst>
          </a:blip>
          <a:srcRect l="15664" t="18890" r="11743" b="29999"/>
          <a:stretch/>
        </p:blipFill>
        <p:spPr>
          <a:xfrm rot="5400000">
            <a:off x="2475158" y="5556710"/>
            <a:ext cx="1288435" cy="1209551"/>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7A4EC94-CD5F-4E2C-9146-FB3771556D5E}"/>
                  </a:ext>
                </a:extLst>
              </p:cNvPr>
              <p:cNvSpPr txBox="1"/>
              <p:nvPr/>
            </p:nvSpPr>
            <p:spPr>
              <a:xfrm>
                <a:off x="4819851" y="1066800"/>
                <a:ext cx="4324149" cy="3055003"/>
              </a:xfrm>
              <a:prstGeom prst="rect">
                <a:avLst/>
              </a:prstGeom>
              <a:noFill/>
            </p:spPr>
            <p:txBody>
              <a:bodyPr wrap="square" rtlCol="0">
                <a:spAutoFit/>
              </a:bodyPr>
              <a:lstStyle/>
              <a:p>
                <a:pPr>
                  <a:lnSpc>
                    <a:spcPct val="150000"/>
                  </a:lnSpc>
                </a:pPr>
                <a:r>
                  <a:rPr lang="zh-CN" altLang="en-US" dirty="0"/>
                  <a:t>成立前提：</a:t>
                </a:r>
                <a:endParaRPr lang="en-US" altLang="zh-CN" dirty="0"/>
              </a:p>
              <a:p>
                <a:pPr marL="285750" indent="-285750">
                  <a:lnSpc>
                    <a:spcPct val="150000"/>
                  </a:lnSpc>
                  <a:buFont typeface="Wingdings" panose="05000000000000000000" pitchFamily="2" charset="2"/>
                  <a:buChar char="p"/>
                </a:pPr>
                <a:r>
                  <a:rPr lang="zh-CN" altLang="en-US" dirty="0"/>
                  <a:t>不考虑</a:t>
                </a:r>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𝑐𝑝</m:t>
                        </m:r>
                      </m:sub>
                    </m:sSub>
                  </m:oMath>
                </a14:m>
                <a:r>
                  <a:rPr lang="zh-CN" altLang="en-US" dirty="0"/>
                  <a:t>的交流电阻</a:t>
                </a:r>
                <a:endParaRPr lang="en-US" altLang="zh-CN" dirty="0"/>
              </a:p>
              <a:p>
                <a:pPr marL="285750" indent="-285750">
                  <a:lnSpc>
                    <a:spcPct val="150000"/>
                  </a:lnSpc>
                  <a:buFont typeface="Wingdings" panose="05000000000000000000" pitchFamily="2" charset="2"/>
                  <a:buChar char="p"/>
                </a:pPr>
                <a:r>
                  <a:rPr lang="zh-CN" altLang="en-US" dirty="0"/>
                  <a:t>在低频时，</a:t>
                </a:r>
                <a:r>
                  <a:rPr lang="en-US" altLang="zh-CN" dirty="0">
                    <a:solidFill>
                      <a:srgbClr val="FF0000"/>
                    </a:solidFill>
                  </a:rPr>
                  <a:t>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𝑅</m:t>
                        </m:r>
                      </m:e>
                      <m:sub>
                        <m:r>
                          <a:rPr lang="en-US" altLang="zh-CN" i="1">
                            <a:solidFill>
                              <a:schemeClr val="tx1"/>
                            </a:solidFill>
                            <a:latin typeface="Cambria Math" panose="02040503050406030204" pitchFamily="18" charset="0"/>
                          </a:rPr>
                          <m:t>𝑠</m:t>
                        </m:r>
                      </m:sub>
                    </m:sSub>
                    <m:r>
                      <a:rPr lang="en-US" altLang="zh-CN" i="1" smtClean="0">
                        <a:solidFill>
                          <a:schemeClr val="tx1"/>
                        </a:solidFill>
                        <a:latin typeface="Cambria Math" panose="02040503050406030204" pitchFamily="18" charset="0"/>
                        <a:ea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𝑟</m:t>
                        </m:r>
                      </m:e>
                      <m:sub>
                        <m:r>
                          <a:rPr lang="en-US" altLang="zh-CN" i="1">
                            <a:solidFill>
                              <a:schemeClr val="tx1"/>
                            </a:solidFill>
                            <a:latin typeface="Cambria Math" panose="02040503050406030204" pitchFamily="18" charset="0"/>
                          </a:rPr>
                          <m:t>𝑐𝑝</m:t>
                        </m:r>
                      </m:sub>
                    </m:sSub>
                  </m:oMath>
                </a14:m>
                <a:r>
                  <a:rPr lang="zh-CN" altLang="en-US" dirty="0"/>
                  <a:t>，若测量错误，使得</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𝑅</m:t>
                        </m:r>
                      </m:e>
                      <m:sub>
                        <m:r>
                          <a:rPr lang="en-US" altLang="zh-CN" i="1">
                            <a:latin typeface="Cambria Math" panose="02040503050406030204" pitchFamily="18" charset="0"/>
                          </a:rPr>
                          <m:t>𝑠</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𝑟</m:t>
                        </m:r>
                      </m:e>
                      <m:sub>
                        <m:r>
                          <a:rPr lang="en-US" altLang="zh-CN" i="1">
                            <a:latin typeface="Cambria Math" panose="02040503050406030204" pitchFamily="18" charset="0"/>
                          </a:rPr>
                          <m:t>𝑐𝑝</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0</m:t>
                    </m:r>
                  </m:oMath>
                </a14:m>
                <a:r>
                  <a:rPr lang="zh-CN" altLang="en-US" dirty="0"/>
                  <a:t>，则会在低频算出极大的</a:t>
                </a:r>
                <a14:m>
                  <m:oMath xmlns:m="http://schemas.openxmlformats.org/officeDocument/2006/math">
                    <m:sSup>
                      <m:sSupPr>
                        <m:ctrlPr>
                          <a:rPr lang="en-US" altLang="zh-CN" i="1">
                            <a:latin typeface="Cambria Math" panose="02040503050406030204" pitchFamily="18" charset="0"/>
                          </a:rPr>
                        </m:ctrlPr>
                      </m:sSupPr>
                      <m:e>
                        <m:sSub>
                          <m:sSubPr>
                            <m:ctrlPr>
                              <a:rPr lang="en-US" altLang="zh-CN" i="1">
                                <a:latin typeface="Cambria Math" panose="02040503050406030204" pitchFamily="18" charset="0"/>
                              </a:rPr>
                            </m:ctrlPr>
                          </m:sSubPr>
                          <m:e>
                            <m:r>
                              <a:rPr lang="zh-CN" altLang="en-US" i="1">
                                <a:latin typeface="Cambria Math" panose="02040503050406030204" pitchFamily="18" charset="0"/>
                              </a:rPr>
                              <m:t>𝜇</m:t>
                            </m:r>
                          </m:e>
                          <m:sub>
                            <m:r>
                              <a:rPr lang="en-US" altLang="zh-CN" i="1">
                                <a:latin typeface="Cambria Math" panose="02040503050406030204" pitchFamily="18" charset="0"/>
                              </a:rPr>
                              <m:t>𝑟</m:t>
                            </m:r>
                          </m:sub>
                        </m:sSub>
                      </m:e>
                      <m:sup>
                        <m:r>
                          <a:rPr lang="en-US" altLang="zh-CN" i="1">
                            <a:latin typeface="Cambria Math" panose="02040503050406030204" pitchFamily="18" charset="0"/>
                          </a:rPr>
                          <m:t>′′</m:t>
                        </m:r>
                      </m:sup>
                    </m:sSup>
                  </m:oMath>
                </a14:m>
                <a:endParaRPr lang="en-US" altLang="zh-CN" dirty="0"/>
              </a:p>
              <a:p>
                <a:pPr marL="742950" lvl="1" indent="-285750">
                  <a:lnSpc>
                    <a:spcPct val="150000"/>
                  </a:lnSpc>
                  <a:buFont typeface="Arial" panose="020B0604020202020204" pitchFamily="34" charset="0"/>
                  <a:buChar char="•"/>
                </a:pPr>
                <a:r>
                  <a:rPr lang="zh-CN" altLang="en-US" dirty="0"/>
                  <a:t>未进行短路校准</a:t>
                </a:r>
                <a:endParaRPr lang="en-US" altLang="zh-CN" dirty="0"/>
              </a:p>
              <a:p>
                <a:pPr marL="742950" lvl="1" indent="-285750">
                  <a:lnSpc>
                    <a:spcPct val="150000"/>
                  </a:lnSpc>
                  <a:buFont typeface="Arial" panose="020B0604020202020204" pitchFamily="34" charset="0"/>
                  <a:buChar char="•"/>
                </a:pPr>
                <a:r>
                  <a:rPr lang="zh-CN" altLang="en-US" dirty="0"/>
                  <a:t>测量精度</a:t>
                </a:r>
              </a:p>
            </p:txBody>
          </p:sp>
        </mc:Choice>
        <mc:Fallback xmlns="">
          <p:sp>
            <p:nvSpPr>
              <p:cNvPr id="6" name="文本框 5">
                <a:extLst>
                  <a:ext uri="{FF2B5EF4-FFF2-40B4-BE49-F238E27FC236}">
                    <a16:creationId xmlns:a16="http://schemas.microsoft.com/office/drawing/2014/main" id="{87A4EC94-CD5F-4E2C-9146-FB3771556D5E}"/>
                  </a:ext>
                </a:extLst>
              </p:cNvPr>
              <p:cNvSpPr txBox="1">
                <a:spLocks noRot="1" noChangeAspect="1" noMove="1" noResize="1" noEditPoints="1" noAdjustHandles="1" noChangeArrowheads="1" noChangeShapeType="1" noTextEdit="1"/>
              </p:cNvSpPr>
              <p:nvPr/>
            </p:nvSpPr>
            <p:spPr>
              <a:xfrm>
                <a:off x="4819851" y="1066800"/>
                <a:ext cx="4324149" cy="3055003"/>
              </a:xfrm>
              <a:prstGeom prst="rect">
                <a:avLst/>
              </a:prstGeom>
              <a:blipFill>
                <a:blip r:embed="rId4"/>
                <a:stretch>
                  <a:fillRect l="-1269" b="-2196"/>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C5BDF982-B4F0-4ABA-B060-9E957225C8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0" y="4121803"/>
            <a:ext cx="6705600" cy="2257425"/>
          </a:xfrm>
          <a:prstGeom prst="rect">
            <a:avLst/>
          </a:prstGeom>
        </p:spPr>
      </p:pic>
    </p:spTree>
    <p:extLst>
      <p:ext uri="{BB962C8B-B14F-4D97-AF65-F5344CB8AC3E}">
        <p14:creationId xmlns:p14="http://schemas.microsoft.com/office/powerpoint/2010/main" val="154678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5A9700C2-D7D6-4A3E-8DCB-53280F9880F1}"/>
              </a:ext>
            </a:extLst>
          </p:cNvPr>
          <p:cNvSpPr>
            <a:spLocks noGrp="1"/>
          </p:cNvSpPr>
          <p:nvPr>
            <p:ph type="sldNum" sz="quarter" idx="12"/>
          </p:nvPr>
        </p:nvSpPr>
        <p:spPr/>
        <p:txBody>
          <a:bodyPr/>
          <a:lstStyle/>
          <a:p>
            <a:pPr>
              <a:defRPr/>
            </a:pPr>
            <a:fld id="{C58DEF2B-8039-4C1E-A573-46AE1706B516}" type="slidenum">
              <a:rPr lang="en-US" altLang="zh-CN" smtClean="0"/>
              <a:pPr>
                <a:defRPr/>
              </a:pPr>
              <a:t>6</a:t>
            </a:fld>
            <a:endParaRPr lang="en-US" altLang="zh-CN" dirty="0"/>
          </a:p>
        </p:txBody>
      </p:sp>
      <p:sp>
        <p:nvSpPr>
          <p:cNvPr id="3" name="文本占位符 2">
            <a:extLst>
              <a:ext uri="{FF2B5EF4-FFF2-40B4-BE49-F238E27FC236}">
                <a16:creationId xmlns:a16="http://schemas.microsoft.com/office/drawing/2014/main" id="{991F1957-D99B-45F8-8B0F-135048AD34EC}"/>
              </a:ext>
            </a:extLst>
          </p:cNvPr>
          <p:cNvSpPr>
            <a:spLocks noGrp="1"/>
          </p:cNvSpPr>
          <p:nvPr>
            <p:ph type="body" sz="quarter" idx="13"/>
          </p:nvPr>
        </p:nvSpPr>
        <p:spPr/>
        <p:txBody>
          <a:bodyPr/>
          <a:lstStyle/>
          <a:p>
            <a:r>
              <a:rPr lang="zh-CN" altLang="en-US" dirty="0"/>
              <a:t>相关说明</a:t>
            </a:r>
          </a:p>
        </p:txBody>
      </p:sp>
      <p:pic>
        <p:nvPicPr>
          <p:cNvPr id="4" name="图片 3">
            <a:extLst>
              <a:ext uri="{FF2B5EF4-FFF2-40B4-BE49-F238E27FC236}">
                <a16:creationId xmlns:a16="http://schemas.microsoft.com/office/drawing/2014/main" id="{790098CA-7043-4301-B868-1B3D74CBEA55}"/>
              </a:ext>
            </a:extLst>
          </p:cNvPr>
          <p:cNvPicPr>
            <a:picLocks noChangeAspect="1"/>
          </p:cNvPicPr>
          <p:nvPr/>
        </p:nvPicPr>
        <p:blipFill>
          <a:blip r:embed="rId2"/>
          <a:stretch>
            <a:fillRect/>
          </a:stretch>
        </p:blipFill>
        <p:spPr>
          <a:xfrm>
            <a:off x="5730600" y="4161426"/>
            <a:ext cx="3413400" cy="2560050"/>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94C33627-FE02-451C-A089-ED9BB4E26EF2}"/>
                  </a:ext>
                </a:extLst>
              </p:cNvPr>
              <p:cNvSpPr txBox="1"/>
              <p:nvPr/>
            </p:nvSpPr>
            <p:spPr>
              <a:xfrm>
                <a:off x="228600" y="1152437"/>
                <a:ext cx="8153400" cy="4205126"/>
              </a:xfrm>
              <a:prstGeom prst="rect">
                <a:avLst/>
              </a:prstGeom>
              <a:noFill/>
            </p:spPr>
            <p:txBody>
              <a:bodyPr wrap="square" rtlCol="0">
                <a:spAutoFit/>
              </a:bodyPr>
              <a:lstStyle/>
              <a:p>
                <a:pPr>
                  <a:lnSpc>
                    <a:spcPct val="150000"/>
                  </a:lnSpc>
                </a:pPr>
                <a:r>
                  <a:rPr lang="zh-CN" altLang="en-US" dirty="0"/>
                  <a:t>低频情况下，不应该呈现如图所示的趋势</a:t>
                </a:r>
                <a:endParaRPr lang="en-US" altLang="zh-CN" dirty="0"/>
              </a:p>
              <a:p>
                <a:pPr marL="285750" indent="-285750">
                  <a:lnSpc>
                    <a:spcPct val="150000"/>
                  </a:lnSpc>
                  <a:buFont typeface="Wingdings" panose="05000000000000000000" pitchFamily="2" charset="2"/>
                  <a:buChar char="p"/>
                </a:pPr>
                <a:r>
                  <a:rPr lang="zh-CN" altLang="en-US" dirty="0"/>
                  <a:t>低频区（</a:t>
                </a:r>
                <a:r>
                  <a:rPr lang="en-US" altLang="zh-CN" dirty="0"/>
                  <a:t>10kHz </a:t>
                </a:r>
                <a:r>
                  <a:rPr lang="zh-CN" altLang="en-US" dirty="0"/>
                  <a:t>以下）</a:t>
                </a:r>
                <a:endParaRPr lang="en-US" altLang="zh-CN" dirty="0"/>
              </a:p>
              <a:p>
                <a:pPr marL="742950" lvl="1" indent="-285750">
                  <a:lnSpc>
                    <a:spcPct val="150000"/>
                  </a:lnSpc>
                  <a:buFont typeface="Arial" panose="020B0604020202020204" pitchFamily="34" charset="0"/>
                  <a:buChar char="•"/>
                </a:pPr>
                <a:r>
                  <a:rPr lang="zh-CN" altLang="en-US" dirty="0"/>
                  <a:t>主要成因：磁滞损耗</a:t>
                </a:r>
                <a14:m>
                  <m:oMath xmlns:m="http://schemas.openxmlformats.org/officeDocument/2006/math">
                    <m:r>
                      <a:rPr lang="zh-CN" altLang="en-US" i="1" smtClean="0">
                        <a:latin typeface="Cambria Math" panose="02040503050406030204" pitchFamily="18" charset="0"/>
                      </a:rPr>
                      <m:t>∝</m:t>
                    </m:r>
                    <m:r>
                      <a:rPr lang="en-US" altLang="zh-CN" b="0" i="1" smtClean="0">
                        <a:latin typeface="Cambria Math" panose="02040503050406030204" pitchFamily="18" charset="0"/>
                      </a:rPr>
                      <m:t>𝑓</m:t>
                    </m:r>
                  </m:oMath>
                </a14:m>
                <a:endParaRPr lang="en-US" altLang="zh-CN" dirty="0"/>
              </a:p>
              <a:p>
                <a:pPr marL="742950" lvl="1" indent="-285750">
                  <a:lnSpc>
                    <a:spcPct val="150000"/>
                  </a:lnSpc>
                  <a:buFont typeface="Arial" panose="020B0604020202020204" pitchFamily="34" charset="0"/>
                  <a:buChar char="•"/>
                </a:pPr>
                <a:r>
                  <a:rPr lang="zh-CN" altLang="en-US" dirty="0"/>
                  <a:t>备注：测量误差占主导，越低频误差越大，意义不大</a:t>
                </a:r>
                <a:endParaRPr lang="en-US" altLang="zh-CN" dirty="0"/>
              </a:p>
              <a:p>
                <a:pPr marL="285750" indent="-285750">
                  <a:lnSpc>
                    <a:spcPct val="150000"/>
                  </a:lnSpc>
                  <a:buFont typeface="Wingdings" panose="05000000000000000000" pitchFamily="2" charset="2"/>
                  <a:buChar char="p"/>
                </a:pPr>
                <a:r>
                  <a:rPr lang="zh-CN" altLang="en-US" dirty="0"/>
                  <a:t>中频区（</a:t>
                </a:r>
                <a:r>
                  <a:rPr lang="en-US" altLang="zh-CN" dirty="0"/>
                  <a:t>10kHz ~ </a:t>
                </a:r>
                <a:r>
                  <a:rPr lang="zh-CN" altLang="en-US" dirty="0"/>
                  <a:t>数百</a:t>
                </a:r>
                <a:r>
                  <a:rPr lang="en-US" altLang="zh-CN" dirty="0"/>
                  <a:t>kHz</a:t>
                </a:r>
                <a:r>
                  <a:rPr lang="zh-CN" altLang="en-US" dirty="0"/>
                  <a:t>）</a:t>
                </a:r>
                <a:endParaRPr lang="en-US" altLang="zh-CN" dirty="0"/>
              </a:p>
              <a:p>
                <a:pPr marL="742950" lvl="1" indent="-285750">
                  <a:lnSpc>
                    <a:spcPct val="150000"/>
                  </a:lnSpc>
                  <a:buFont typeface="Arial" panose="020B0604020202020204" pitchFamily="34" charset="0"/>
                  <a:buChar char="•"/>
                </a:pPr>
                <a:r>
                  <a:rPr lang="zh-CN" altLang="en-US" dirty="0"/>
                  <a:t>主要成因：涡流损耗</a:t>
                </a:r>
                <a14:m>
                  <m:oMath xmlns:m="http://schemas.openxmlformats.org/officeDocument/2006/math">
                    <m:r>
                      <a:rPr lang="zh-CN" altLang="en-US"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𝑓</m:t>
                        </m:r>
                      </m:e>
                      <m:sup>
                        <m:r>
                          <a:rPr lang="en-US" altLang="zh-CN" b="0" i="1" smtClean="0">
                            <a:latin typeface="Cambria Math" panose="02040503050406030204" pitchFamily="18" charset="0"/>
                          </a:rPr>
                          <m:t>2</m:t>
                        </m:r>
                      </m:sup>
                    </m:sSup>
                  </m:oMath>
                </a14:m>
                <a:endParaRPr lang="en-US" altLang="zh-CN" dirty="0"/>
              </a:p>
              <a:p>
                <a:pPr marL="285750" indent="-285750">
                  <a:lnSpc>
                    <a:spcPct val="150000"/>
                  </a:lnSpc>
                  <a:buFont typeface="Wingdings" panose="05000000000000000000" pitchFamily="2" charset="2"/>
                  <a:buChar char="p"/>
                </a:pPr>
                <a:r>
                  <a:rPr lang="zh-CN" altLang="en-US" dirty="0"/>
                  <a:t>峰值</a:t>
                </a:r>
                <a:endParaRPr lang="en-US" altLang="zh-CN" dirty="0"/>
              </a:p>
              <a:p>
                <a:pPr marL="742950" lvl="1" indent="-285750">
                  <a:lnSpc>
                    <a:spcPct val="150000"/>
                  </a:lnSpc>
                  <a:buFont typeface="Arial" panose="020B0604020202020204" pitchFamily="34" charset="0"/>
                  <a:buChar char="•"/>
                </a:pPr>
                <a:r>
                  <a:rPr lang="zh-CN" altLang="en-US" dirty="0"/>
                  <a:t>主要成因：铁磁共振，损耗达到极大</a:t>
                </a:r>
                <a:endParaRPr lang="en-US" altLang="zh-CN" dirty="0"/>
              </a:p>
              <a:p>
                <a:pPr marL="285750" indent="-285750">
                  <a:lnSpc>
                    <a:spcPct val="150000"/>
                  </a:lnSpc>
                  <a:buFont typeface="Wingdings" panose="05000000000000000000" pitchFamily="2" charset="2"/>
                  <a:buChar char="p"/>
                </a:pPr>
                <a:r>
                  <a:rPr lang="zh-CN" altLang="en-US" dirty="0"/>
                  <a:t>高频区</a:t>
                </a:r>
                <a:endParaRPr lang="en-US" altLang="zh-CN" dirty="0"/>
              </a:p>
              <a:p>
                <a:pPr marL="742950" lvl="1" indent="-285750">
                  <a:lnSpc>
                    <a:spcPct val="150000"/>
                  </a:lnSpc>
                  <a:buFont typeface="Arial" panose="020B0604020202020204" pitchFamily="34" charset="0"/>
                  <a:buChar char="•"/>
                </a:pPr>
                <a:r>
                  <a:rPr lang="zh-CN" altLang="en-US" dirty="0"/>
                  <a:t>主要成因：磁畴无法响应快速变化的磁场</a:t>
                </a:r>
                <a:endParaRPr lang="en-US" altLang="zh-CN" dirty="0"/>
              </a:p>
            </p:txBody>
          </p:sp>
        </mc:Choice>
        <mc:Fallback xmlns="">
          <p:sp>
            <p:nvSpPr>
              <p:cNvPr id="5" name="文本框 4">
                <a:extLst>
                  <a:ext uri="{FF2B5EF4-FFF2-40B4-BE49-F238E27FC236}">
                    <a16:creationId xmlns:a16="http://schemas.microsoft.com/office/drawing/2014/main" id="{94C33627-FE02-451C-A089-ED9BB4E26EF2}"/>
                  </a:ext>
                </a:extLst>
              </p:cNvPr>
              <p:cNvSpPr txBox="1">
                <a:spLocks noRot="1" noChangeAspect="1" noMove="1" noResize="1" noEditPoints="1" noAdjustHandles="1" noChangeArrowheads="1" noChangeShapeType="1" noTextEdit="1"/>
              </p:cNvSpPr>
              <p:nvPr/>
            </p:nvSpPr>
            <p:spPr>
              <a:xfrm>
                <a:off x="228600" y="1152437"/>
                <a:ext cx="8153400" cy="4205126"/>
              </a:xfrm>
              <a:prstGeom prst="rect">
                <a:avLst/>
              </a:prstGeom>
              <a:blipFill>
                <a:blip r:embed="rId3"/>
                <a:stretch>
                  <a:fillRect l="-673" b="-13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70804E14-DCCF-463B-B10D-DC3D2C935A1C}"/>
                  </a:ext>
                </a:extLst>
              </p:cNvPr>
              <p:cNvSpPr txBox="1"/>
              <p:nvPr/>
            </p:nvSpPr>
            <p:spPr>
              <a:xfrm>
                <a:off x="106500" y="5368762"/>
                <a:ext cx="5502000" cy="1314847"/>
              </a:xfrm>
              <a:prstGeom prst="rect">
                <a:avLst/>
              </a:prstGeom>
              <a:noFill/>
            </p:spPr>
            <p:txBody>
              <a:bodyPr wrap="square" rtlCol="0">
                <a:spAutoFit/>
              </a:bodyPr>
              <a:lstStyle/>
              <a:p>
                <a:pPr>
                  <a:lnSpc>
                    <a:spcPct val="150000"/>
                  </a:lnSpc>
                </a:pPr>
                <a:r>
                  <a:rPr lang="zh-CN" altLang="en-US" dirty="0"/>
                  <a:t>在低频时，取</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𝜇</m:t>
                        </m:r>
                      </m:e>
                      <m:sup>
                        <m:r>
                          <a:rPr lang="zh-CN" altLang="en-US" i="1">
                            <a:latin typeface="Cambria Math" panose="02040503050406030204" pitchFamily="18" charset="0"/>
                          </a:rPr>
                          <m:t>’</m:t>
                        </m:r>
                        <m:r>
                          <a:rPr lang="zh-CN" altLang="en-US" i="1" smtClean="0">
                            <a:latin typeface="Cambria Math" panose="02040503050406030204" pitchFamily="18" charset="0"/>
                          </a:rPr>
                          <m:t>‘</m:t>
                        </m:r>
                      </m:sup>
                    </m:sSup>
                    <m:r>
                      <a:rPr lang="en-US" altLang="zh-CN" b="0" i="1" smtClean="0">
                        <a:latin typeface="Cambria Math" panose="02040503050406030204" pitchFamily="18" charset="0"/>
                      </a:rPr>
                      <m:t>=10</m:t>
                    </m:r>
                  </m:oMath>
                </a14:m>
                <a:r>
                  <a:rPr lang="zh-CN" altLang="en-US" dirty="0"/>
                  <a:t>即可，用以表征磁滞损耗，涡流损耗通过电导率模型计算</a:t>
                </a:r>
                <a:endParaRPr lang="en-US" altLang="zh-CN" dirty="0"/>
              </a:p>
              <a:p>
                <a:pPr>
                  <a:lnSpc>
                    <a:spcPct val="150000"/>
                  </a:lnSpc>
                </a:pPr>
                <a:r>
                  <a:rPr lang="zh-CN" altLang="en-US" dirty="0"/>
                  <a:t>此时：磁滞损耗已经是被高估的</a:t>
                </a:r>
              </a:p>
            </p:txBody>
          </p:sp>
        </mc:Choice>
        <mc:Fallback xmlns="">
          <p:sp>
            <p:nvSpPr>
              <p:cNvPr id="6" name="文本框 5">
                <a:extLst>
                  <a:ext uri="{FF2B5EF4-FFF2-40B4-BE49-F238E27FC236}">
                    <a16:creationId xmlns:a16="http://schemas.microsoft.com/office/drawing/2014/main" id="{70804E14-DCCF-463B-B10D-DC3D2C935A1C}"/>
                  </a:ext>
                </a:extLst>
              </p:cNvPr>
              <p:cNvSpPr txBox="1">
                <a:spLocks noRot="1" noChangeAspect="1" noMove="1" noResize="1" noEditPoints="1" noAdjustHandles="1" noChangeArrowheads="1" noChangeShapeType="1" noTextEdit="1"/>
              </p:cNvSpPr>
              <p:nvPr/>
            </p:nvSpPr>
            <p:spPr>
              <a:xfrm>
                <a:off x="106500" y="5368762"/>
                <a:ext cx="5502000" cy="1314847"/>
              </a:xfrm>
              <a:prstGeom prst="rect">
                <a:avLst/>
              </a:prstGeom>
              <a:blipFill>
                <a:blip r:embed="rId4"/>
                <a:stretch>
                  <a:fillRect l="-886" b="-69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3711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2">
            <a:extLst>
              <a:ext uri="{FF2B5EF4-FFF2-40B4-BE49-F238E27FC236}">
                <a16:creationId xmlns:a16="http://schemas.microsoft.com/office/drawing/2014/main" id="{7CC63E9D-6895-4804-83EB-1948F52A1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a:extLst>
              <a:ext uri="{FF2B5EF4-FFF2-40B4-BE49-F238E27FC236}">
                <a16:creationId xmlns:a16="http://schemas.microsoft.com/office/drawing/2014/main" id="{56930872-1753-4C67-8007-D7F17A78D6D5}"/>
              </a:ext>
            </a:extLst>
          </p:cNvPr>
          <p:cNvSpPr>
            <a:spLocks noGrp="1" noChangeArrowheads="1"/>
          </p:cNvSpPr>
          <p:nvPr>
            <p:ph type="ctrTitle"/>
          </p:nvPr>
        </p:nvSpPr>
        <p:spPr>
          <a:xfrm>
            <a:off x="457200" y="2132013"/>
            <a:ext cx="8229600" cy="1981200"/>
          </a:xfrm>
        </p:spPr>
        <p:txBody>
          <a:bodyPr anchor="ctr"/>
          <a:lstStyle/>
          <a:p>
            <a:pPr eaLnBrk="1" hangingPunct="1">
              <a:defRPr/>
            </a:pPr>
            <a:r>
              <a:rPr lang="zh-CN" altLang="en-US" sz="4400" b="1" dirty="0">
                <a:solidFill>
                  <a:schemeClr val="bg1"/>
                </a:solidFill>
                <a:latin typeface="+mn-lt"/>
                <a:ea typeface="+mn-ea"/>
                <a:cs typeface="+mn-ea"/>
                <a:sym typeface="+mn-lt"/>
              </a:rPr>
              <a:t>磁芯线圈设计</a:t>
            </a:r>
            <a:endParaRPr lang="zh-CN" altLang="zh-CN" sz="4400" b="1" dirty="0">
              <a:solidFill>
                <a:schemeClr val="bg1"/>
              </a:solidFill>
              <a:latin typeface="+mn-lt"/>
              <a:ea typeface="+mn-ea"/>
              <a:cs typeface="+mn-ea"/>
              <a:sym typeface="+mn-lt"/>
            </a:endParaRPr>
          </a:p>
        </p:txBody>
      </p:sp>
      <p:sp>
        <p:nvSpPr>
          <p:cNvPr id="3076" name="Rectangle 12">
            <a:extLst>
              <a:ext uri="{FF2B5EF4-FFF2-40B4-BE49-F238E27FC236}">
                <a16:creationId xmlns:a16="http://schemas.microsoft.com/office/drawing/2014/main" id="{E2B2CE97-30DD-4DCC-9817-F5778BBFDA7C}"/>
              </a:ext>
            </a:extLst>
          </p:cNvPr>
          <p:cNvSpPr>
            <a:spLocks noGrp="1" noChangeArrowheads="1"/>
          </p:cNvSpPr>
          <p:nvPr>
            <p:ph type="subTitle" idx="1"/>
          </p:nvPr>
        </p:nvSpPr>
        <p:spPr>
          <a:xfrm>
            <a:off x="2324100" y="5102224"/>
            <a:ext cx="4495800" cy="1374775"/>
          </a:xfrm>
        </p:spPr>
        <p:txBody>
          <a:bodyPr>
            <a:normAutofit/>
          </a:bodyPr>
          <a:lstStyle/>
          <a:p>
            <a:pPr eaLnBrk="1" hangingPunct="1">
              <a:defRPr/>
            </a:pPr>
            <a:r>
              <a:rPr lang="en-US" altLang="zh-CN" b="1" dirty="0">
                <a:ea typeface="+mn-ea"/>
                <a:cs typeface="+mn-ea"/>
                <a:sym typeface="+mn-lt"/>
              </a:rPr>
              <a:t>2026</a:t>
            </a:r>
            <a:r>
              <a:rPr lang="zh-CN" altLang="en-US" b="1" dirty="0">
                <a:ea typeface="+mn-ea"/>
                <a:cs typeface="+mn-ea"/>
                <a:sym typeface="+mn-lt"/>
              </a:rPr>
              <a:t>年</a:t>
            </a:r>
            <a:r>
              <a:rPr lang="en-US" altLang="zh-CN" b="1" dirty="0">
                <a:ea typeface="+mn-ea"/>
                <a:cs typeface="+mn-ea"/>
                <a:sym typeface="+mn-lt"/>
              </a:rPr>
              <a:t>02</a:t>
            </a:r>
            <a:r>
              <a:rPr lang="zh-CN" altLang="en-US" b="1" dirty="0">
                <a:ea typeface="+mn-ea"/>
                <a:cs typeface="+mn-ea"/>
                <a:sym typeface="+mn-lt"/>
              </a:rPr>
              <a:t>月</a:t>
            </a:r>
            <a:r>
              <a:rPr lang="en-US" altLang="zh-CN" b="1" dirty="0">
                <a:cs typeface="+mn-ea"/>
                <a:sym typeface="+mn-lt"/>
              </a:rPr>
              <a:t>03</a:t>
            </a:r>
            <a:r>
              <a:rPr lang="zh-CN" altLang="en-US" b="1" dirty="0">
                <a:ea typeface="+mn-ea"/>
                <a:cs typeface="+mn-ea"/>
                <a:sym typeface="+mn-lt"/>
              </a:rPr>
              <a:t>日</a:t>
            </a:r>
            <a:endParaRPr lang="en-US" altLang="zh-CN" b="1" dirty="0">
              <a:ea typeface="+mn-ea"/>
              <a:cs typeface="+mn-ea"/>
              <a:sym typeface="+mn-lt"/>
            </a:endParaRPr>
          </a:p>
          <a:p>
            <a:pPr eaLnBrk="1" hangingPunct="1">
              <a:defRPr/>
            </a:pPr>
            <a:r>
              <a:rPr lang="zh-CN" altLang="en-US" b="1" dirty="0">
                <a:ea typeface="+mn-ea"/>
                <a:cs typeface="+mn-ea"/>
                <a:sym typeface="+mn-lt"/>
              </a:rPr>
              <a:t>叶昌庆</a:t>
            </a:r>
            <a:endParaRPr lang="en-US" altLang="zh-CN" b="1" dirty="0">
              <a:ea typeface="+mn-ea"/>
              <a:cs typeface="+mn-ea"/>
              <a:sym typeface="+mn-lt"/>
            </a:endParaRPr>
          </a:p>
          <a:p>
            <a:pPr eaLnBrk="1" hangingPunct="1">
              <a:defRPr/>
            </a:pPr>
            <a:endParaRPr lang="en-US" altLang="zh-CN" b="1" dirty="0">
              <a:ea typeface="+mn-ea"/>
              <a:cs typeface="+mn-ea"/>
              <a:sym typeface="+mn-lt"/>
            </a:endParaRPr>
          </a:p>
          <a:p>
            <a:pPr eaLnBrk="1" hangingPunct="1">
              <a:defRPr/>
            </a:pPr>
            <a:endParaRPr lang="en-US" altLang="zh-CN" b="1" dirty="0">
              <a:ea typeface="+mn-ea"/>
              <a:cs typeface="+mn-ea"/>
              <a:sym typeface="+mn-lt"/>
            </a:endParaRPr>
          </a:p>
        </p:txBody>
      </p:sp>
      <p:sp>
        <p:nvSpPr>
          <p:cNvPr id="2" name="灯片编号占位符 1">
            <a:extLst>
              <a:ext uri="{FF2B5EF4-FFF2-40B4-BE49-F238E27FC236}">
                <a16:creationId xmlns:a16="http://schemas.microsoft.com/office/drawing/2014/main" id="{782B0452-FACA-4046-B3F0-E07FD6664751}"/>
              </a:ext>
            </a:extLst>
          </p:cNvPr>
          <p:cNvSpPr>
            <a:spLocks noGrp="1"/>
          </p:cNvSpPr>
          <p:nvPr>
            <p:ph type="sldNum" sz="quarter" idx="12"/>
          </p:nvPr>
        </p:nvSpPr>
        <p:spPr/>
        <p:txBody>
          <a:bodyPr/>
          <a:lstStyle/>
          <a:p>
            <a:pPr>
              <a:defRPr/>
            </a:pPr>
            <a:fld id="{330181D9-487F-424F-A4D5-93BA9AD789F5}" type="slidenum">
              <a:rPr lang="en-US" altLang="zh-CN" smtClean="0"/>
              <a:pPr>
                <a:defRPr/>
              </a:pPr>
              <a:t>7</a:t>
            </a:fld>
            <a:endParaRPr lang="en-US" altLang="zh-CN" dirty="0"/>
          </a:p>
        </p:txBody>
      </p:sp>
    </p:spTree>
    <p:extLst>
      <p:ext uri="{BB962C8B-B14F-4D97-AF65-F5344CB8AC3E}">
        <p14:creationId xmlns:p14="http://schemas.microsoft.com/office/powerpoint/2010/main" val="949027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59F92A8-CEB8-4B09-A545-DA5861FA5A76}"/>
              </a:ext>
            </a:extLst>
          </p:cNvPr>
          <p:cNvSpPr>
            <a:spLocks noGrp="1"/>
          </p:cNvSpPr>
          <p:nvPr>
            <p:ph type="sldNum" sz="quarter" idx="12"/>
          </p:nvPr>
        </p:nvSpPr>
        <p:spPr/>
        <p:txBody>
          <a:bodyPr/>
          <a:lstStyle/>
          <a:p>
            <a:pPr>
              <a:defRPr/>
            </a:pPr>
            <a:fld id="{C58DEF2B-8039-4C1E-A573-46AE1706B516}" type="slidenum">
              <a:rPr lang="en-US" altLang="zh-CN" smtClean="0"/>
              <a:pPr>
                <a:defRPr/>
              </a:pPr>
              <a:t>8</a:t>
            </a:fld>
            <a:endParaRPr lang="en-US" altLang="zh-CN" dirty="0"/>
          </a:p>
        </p:txBody>
      </p:sp>
      <p:sp>
        <p:nvSpPr>
          <p:cNvPr id="3" name="文本占位符 2">
            <a:extLst>
              <a:ext uri="{FF2B5EF4-FFF2-40B4-BE49-F238E27FC236}">
                <a16:creationId xmlns:a16="http://schemas.microsoft.com/office/drawing/2014/main" id="{298B5FFB-C719-45ED-A581-E153EEF7B3AD}"/>
              </a:ext>
            </a:extLst>
          </p:cNvPr>
          <p:cNvSpPr>
            <a:spLocks noGrp="1"/>
          </p:cNvSpPr>
          <p:nvPr>
            <p:ph type="body" sz="quarter" idx="13"/>
          </p:nvPr>
        </p:nvSpPr>
        <p:spPr/>
        <p:txBody>
          <a:bodyPr/>
          <a:lstStyle/>
          <a:p>
            <a:r>
              <a:rPr lang="zh-CN" altLang="en-US" dirty="0"/>
              <a:t>空气芯线圈选择</a:t>
            </a:r>
          </a:p>
        </p:txBody>
      </p:sp>
      <p:pic>
        <p:nvPicPr>
          <p:cNvPr id="5" name="图片 4">
            <a:extLst>
              <a:ext uri="{FF2B5EF4-FFF2-40B4-BE49-F238E27FC236}">
                <a16:creationId xmlns:a16="http://schemas.microsoft.com/office/drawing/2014/main" id="{3A3E4530-DC07-4964-B83D-A4B4B03A8C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9144000" cy="4572000"/>
          </a:xfrm>
          <a:prstGeom prst="rect">
            <a:avLst/>
          </a:prstGeom>
        </p:spPr>
      </p:pic>
      <p:sp>
        <p:nvSpPr>
          <p:cNvPr id="4" name="矩形 3">
            <a:extLst>
              <a:ext uri="{FF2B5EF4-FFF2-40B4-BE49-F238E27FC236}">
                <a16:creationId xmlns:a16="http://schemas.microsoft.com/office/drawing/2014/main" id="{6BCAB5F7-DC4B-49C0-93B9-78A95AABCD99}"/>
              </a:ext>
            </a:extLst>
          </p:cNvPr>
          <p:cNvSpPr/>
          <p:nvPr/>
        </p:nvSpPr>
        <p:spPr>
          <a:xfrm>
            <a:off x="2133600" y="3115776"/>
            <a:ext cx="533400" cy="9144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5395351B-AB69-4DC6-BC9C-0D3245D86CD4}"/>
              </a:ext>
            </a:extLst>
          </p:cNvPr>
          <p:cNvSpPr/>
          <p:nvPr/>
        </p:nvSpPr>
        <p:spPr>
          <a:xfrm>
            <a:off x="4876800" y="2658576"/>
            <a:ext cx="533400" cy="7620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DD0CFB6E-5C56-4A5E-95F7-5C6919C6D282}"/>
              </a:ext>
            </a:extLst>
          </p:cNvPr>
          <p:cNvSpPr/>
          <p:nvPr/>
        </p:nvSpPr>
        <p:spPr>
          <a:xfrm>
            <a:off x="8458200" y="3953976"/>
            <a:ext cx="381000" cy="609600"/>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5">
            <a:extLst>
              <a:ext uri="{FF2B5EF4-FFF2-40B4-BE49-F238E27FC236}">
                <a16:creationId xmlns:a16="http://schemas.microsoft.com/office/drawing/2014/main" id="{37E7C004-A32F-433B-9621-3FBC9A7B3C10}"/>
              </a:ext>
            </a:extLst>
          </p:cNvPr>
          <p:cNvGraphicFramePr>
            <a:graphicFrameLocks noGrp="1"/>
          </p:cNvGraphicFramePr>
          <p:nvPr>
            <p:extLst>
              <p:ext uri="{D42A27DB-BD31-4B8C-83A1-F6EECF244321}">
                <p14:modId xmlns:p14="http://schemas.microsoft.com/office/powerpoint/2010/main" val="2437406160"/>
              </p:ext>
            </p:extLst>
          </p:nvPr>
        </p:nvGraphicFramePr>
        <p:xfrm>
          <a:off x="76200" y="1112520"/>
          <a:ext cx="7927399" cy="1261110"/>
        </p:xfrm>
        <a:graphic>
          <a:graphicData uri="http://schemas.openxmlformats.org/drawingml/2006/table">
            <a:tbl>
              <a:tblPr firstRow="1" bandRow="1">
                <a:tableStyleId>{69CF1AB2-1976-4502-BF36-3FF5EA218861}</a:tableStyleId>
              </a:tblPr>
              <a:tblGrid>
                <a:gridCol w="514130">
                  <a:extLst>
                    <a:ext uri="{9D8B030D-6E8A-4147-A177-3AD203B41FA5}">
                      <a16:colId xmlns:a16="http://schemas.microsoft.com/office/drawing/2014/main" val="1523366972"/>
                    </a:ext>
                  </a:extLst>
                </a:gridCol>
                <a:gridCol w="865777">
                  <a:extLst>
                    <a:ext uri="{9D8B030D-6E8A-4147-A177-3AD203B41FA5}">
                      <a16:colId xmlns:a16="http://schemas.microsoft.com/office/drawing/2014/main" val="1397474941"/>
                    </a:ext>
                  </a:extLst>
                </a:gridCol>
                <a:gridCol w="969745">
                  <a:extLst>
                    <a:ext uri="{9D8B030D-6E8A-4147-A177-3AD203B41FA5}">
                      <a16:colId xmlns:a16="http://schemas.microsoft.com/office/drawing/2014/main" val="2292667255"/>
                    </a:ext>
                  </a:extLst>
                </a:gridCol>
                <a:gridCol w="969745">
                  <a:extLst>
                    <a:ext uri="{9D8B030D-6E8A-4147-A177-3AD203B41FA5}">
                      <a16:colId xmlns:a16="http://schemas.microsoft.com/office/drawing/2014/main" val="173801319"/>
                    </a:ext>
                  </a:extLst>
                </a:gridCol>
                <a:gridCol w="678823">
                  <a:extLst>
                    <a:ext uri="{9D8B030D-6E8A-4147-A177-3AD203B41FA5}">
                      <a16:colId xmlns:a16="http://schemas.microsoft.com/office/drawing/2014/main" val="1261791897"/>
                    </a:ext>
                  </a:extLst>
                </a:gridCol>
                <a:gridCol w="759624">
                  <a:extLst>
                    <a:ext uri="{9D8B030D-6E8A-4147-A177-3AD203B41FA5}">
                      <a16:colId xmlns:a16="http://schemas.microsoft.com/office/drawing/2014/main" val="3877714259"/>
                    </a:ext>
                  </a:extLst>
                </a:gridCol>
                <a:gridCol w="414931">
                  <a:extLst>
                    <a:ext uri="{9D8B030D-6E8A-4147-A177-3AD203B41FA5}">
                      <a16:colId xmlns:a16="http://schemas.microsoft.com/office/drawing/2014/main" val="3054904779"/>
                    </a:ext>
                  </a:extLst>
                </a:gridCol>
                <a:gridCol w="918208">
                  <a:extLst>
                    <a:ext uri="{9D8B030D-6E8A-4147-A177-3AD203B41FA5}">
                      <a16:colId xmlns:a16="http://schemas.microsoft.com/office/drawing/2014/main" val="2149075265"/>
                    </a:ext>
                  </a:extLst>
                </a:gridCol>
                <a:gridCol w="918208">
                  <a:extLst>
                    <a:ext uri="{9D8B030D-6E8A-4147-A177-3AD203B41FA5}">
                      <a16:colId xmlns:a16="http://schemas.microsoft.com/office/drawing/2014/main" val="4131085694"/>
                    </a:ext>
                  </a:extLst>
                </a:gridCol>
                <a:gridCol w="918208">
                  <a:extLst>
                    <a:ext uri="{9D8B030D-6E8A-4147-A177-3AD203B41FA5}">
                      <a16:colId xmlns:a16="http://schemas.microsoft.com/office/drawing/2014/main" val="3353174120"/>
                    </a:ext>
                  </a:extLst>
                </a:gridCol>
              </a:tblGrid>
              <a:tr h="293370">
                <a:tc>
                  <a:txBody>
                    <a:bodyPr/>
                    <a:lstStyle/>
                    <a:p>
                      <a:pPr marL="0" algn="ctr" defTabSz="685800" rtl="0" eaLnBrk="1" latinLnBrk="0" hangingPunct="1"/>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线径</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线圈内径（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线圈外径（</a:t>
                      </a:r>
                      <a:r>
                        <a:rPr lang="en-US" altLang="zh-CN" sz="950" b="0" kern="1200" dirty="0">
                          <a:solidFill>
                            <a:schemeClr val="dk1"/>
                          </a:solidFill>
                          <a:latin typeface="+mn-ea"/>
                          <a:ea typeface="+mn-ea"/>
                          <a:cs typeface="+mn-cs"/>
                        </a:rPr>
                        <a:t>mm</a:t>
                      </a:r>
                      <a:r>
                        <a:rPr lang="zh-CN" altLang="en-US" sz="950" b="0" kern="1200" dirty="0">
                          <a:solidFill>
                            <a:schemeClr val="dk1"/>
                          </a:solidFill>
                          <a:latin typeface="+mn-ea"/>
                          <a:ea typeface="+mn-ea"/>
                          <a:cs typeface="+mn-cs"/>
                        </a:rPr>
                        <a:t>）</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单层匝数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匝间距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层数</a:t>
                      </a: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层间距</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en-US" altLang="zh-CN" sz="950" b="0" kern="1200" dirty="0" err="1">
                          <a:solidFill>
                            <a:schemeClr val="dk1"/>
                          </a:solidFill>
                          <a:latin typeface="+mn-ea"/>
                          <a:ea typeface="+mn-ea"/>
                          <a:cs typeface="+mn-cs"/>
                        </a:rPr>
                        <a:t>Rdc</a:t>
                      </a:r>
                      <a:r>
                        <a:rPr lang="en-US" altLang="zh-CN" sz="950" b="0" kern="1200" dirty="0">
                          <a:solidFill>
                            <a:schemeClr val="dk1"/>
                          </a:solidFill>
                          <a:latin typeface="+mn-ea"/>
                          <a:ea typeface="+mn-ea"/>
                          <a:cs typeface="+mn-cs"/>
                        </a:rPr>
                        <a:t> (ohm)</a:t>
                      </a:r>
                      <a:endParaRPr lang="zh-CN" altLang="en-US" sz="950" b="0" kern="1200" dirty="0">
                        <a:solidFill>
                          <a:schemeClr val="dk1"/>
                        </a:solidFill>
                        <a:latin typeface="+mn-ea"/>
                        <a:ea typeface="+mn-ea"/>
                        <a:cs typeface="+mn-cs"/>
                      </a:endParaRPr>
                    </a:p>
                  </a:txBody>
                  <a:tcPr anchor="ctr">
                    <a:noFill/>
                  </a:tcPr>
                </a:tc>
                <a:tc>
                  <a:txBody>
                    <a:bodyPr/>
                    <a:lstStyle/>
                    <a:p>
                      <a:pPr marL="0" algn="ctr" defTabSz="685800" rtl="0" eaLnBrk="1" latinLnBrk="0" hangingPunct="1"/>
                      <a:r>
                        <a:rPr lang="zh-CN" altLang="en-US" sz="950" b="0" kern="1200" dirty="0">
                          <a:solidFill>
                            <a:schemeClr val="dk1"/>
                          </a:solidFill>
                          <a:latin typeface="+mn-ea"/>
                          <a:ea typeface="+mn-ea"/>
                          <a:cs typeface="+mn-cs"/>
                        </a:rPr>
                        <a:t>线圈高度</a:t>
                      </a:r>
                      <a:r>
                        <a:rPr lang="en-US" altLang="zh-CN" sz="950" b="0" kern="1200" dirty="0">
                          <a:solidFill>
                            <a:schemeClr val="dk1"/>
                          </a:solidFill>
                          <a:latin typeface="+mn-ea"/>
                          <a:ea typeface="+mn-ea"/>
                          <a:cs typeface="+mn-cs"/>
                        </a:rPr>
                        <a:t>(mm)</a:t>
                      </a:r>
                      <a:endParaRPr lang="zh-CN" altLang="en-US" sz="950" b="0" kern="1200" dirty="0">
                        <a:solidFill>
                          <a:schemeClr val="dk1"/>
                        </a:solidFill>
                        <a:latin typeface="+mn-ea"/>
                        <a:ea typeface="+mn-ea"/>
                        <a:cs typeface="+mn-cs"/>
                      </a:endParaRPr>
                    </a:p>
                  </a:txBody>
                  <a:tcPr anchor="ctr">
                    <a:noFill/>
                  </a:tcPr>
                </a:tc>
                <a:extLst>
                  <a:ext uri="{0D108BD9-81ED-4DB2-BD59-A6C34878D82A}">
                    <a16:rowId xmlns:a16="http://schemas.microsoft.com/office/drawing/2014/main" val="2646039981"/>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Coil5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0.1*20/0.6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40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56.8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100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60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657960683"/>
                  </a:ext>
                </a:extLst>
              </a:tr>
              <a:tr h="2933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Coil13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0.45</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20</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33.8</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fontAlgn="ctr" latinLnBrk="0" hangingPunct="1"/>
                      <a:r>
                        <a:rPr lang="en-US" sz="950" b="0" kern="1200" dirty="0">
                          <a:solidFill>
                            <a:schemeClr val="dk1"/>
                          </a:solidFill>
                          <a:latin typeface="+mn-ea"/>
                          <a:ea typeface="+mn-ea"/>
                          <a:cs typeface="+mn-cs"/>
                        </a:rPr>
                        <a:t>100</a:t>
                      </a:r>
                    </a:p>
                  </a:txBody>
                  <a:tcPr marL="9525" marR="9525" marT="9525" marB="0"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0.493</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12</a:t>
                      </a:r>
                      <a:endParaRPr lang="zh-CN" altLang="en-US" sz="950" b="0" kern="1200" dirty="0">
                        <a:solidFill>
                          <a:schemeClr val="dk1"/>
                        </a:solidFill>
                        <a:latin typeface="+mn-ea"/>
                        <a:ea typeface="+mn-ea"/>
                        <a:cs typeface="+mn-cs"/>
                      </a:endParaRPr>
                    </a:p>
                  </a:txBody>
                  <a:tcPr anchor="ctr">
                    <a:solidFill>
                      <a:srgbClr val="92D05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950" b="0" kern="1200" dirty="0">
                          <a:solidFill>
                            <a:schemeClr val="dk1"/>
                          </a:solidFill>
                          <a:latin typeface="+mn-ea"/>
                          <a:ea typeface="+mn-ea"/>
                          <a:cs typeface="+mn-cs"/>
                        </a:rPr>
                        <a:t>49.3</a:t>
                      </a:r>
                      <a:endParaRPr lang="zh-CN" altLang="en-US" sz="950" b="0" kern="1200" dirty="0">
                        <a:solidFill>
                          <a:schemeClr val="dk1"/>
                        </a:solidFill>
                        <a:latin typeface="+mn-ea"/>
                        <a:ea typeface="+mn-ea"/>
                        <a:cs typeface="+mn-cs"/>
                      </a:endParaRPr>
                    </a:p>
                  </a:txBody>
                  <a:tcPr anchor="ctr">
                    <a:solidFill>
                      <a:srgbClr val="92D050"/>
                    </a:solidFill>
                  </a:tcPr>
                </a:tc>
                <a:extLst>
                  <a:ext uri="{0D108BD9-81ED-4DB2-BD59-A6C34878D82A}">
                    <a16:rowId xmlns:a16="http://schemas.microsoft.com/office/drawing/2014/main" val="277684193"/>
                  </a:ext>
                </a:extLst>
              </a:tr>
              <a:tr h="293370">
                <a:tc>
                  <a:txBody>
                    <a:bodyPr/>
                    <a:lstStyle/>
                    <a:p>
                      <a:pPr marL="0" algn="ctr" defTabSz="685800" rtl="0" eaLnBrk="1" latinLnBrk="0" hangingPunct="1"/>
                      <a:r>
                        <a:rPr lang="en-US" altLang="zh-CN" sz="950" b="0" kern="1200" dirty="0">
                          <a:solidFill>
                            <a:schemeClr val="dk1"/>
                          </a:solidFill>
                          <a:latin typeface="+mn-ea"/>
                          <a:ea typeface="+mn-ea"/>
                          <a:cs typeface="+mn-cs"/>
                        </a:rPr>
                        <a:t>V4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0.1*100/1.35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114</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143.6</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180</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8</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0.5+1.35</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13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tc>
                  <a:txBody>
                    <a:bodyPr/>
                    <a:lstStyle/>
                    <a:p>
                      <a:pPr marL="0" algn="ctr" defTabSz="685800" rtl="0" eaLnBrk="1" latinLnBrk="0" hangingPunct="1"/>
                      <a:r>
                        <a:rPr lang="en-US" altLang="zh-CN" sz="950" b="0" kern="1200" dirty="0">
                          <a:solidFill>
                            <a:schemeClr val="dk1"/>
                          </a:solidFill>
                          <a:latin typeface="+mn-ea"/>
                          <a:ea typeface="+mn-ea"/>
                          <a:cs typeface="+mn-cs"/>
                        </a:rPr>
                        <a:t>243</a:t>
                      </a:r>
                      <a:endParaRPr lang="zh-CN" altLang="en-US" sz="950" b="0" kern="1200" dirty="0">
                        <a:solidFill>
                          <a:schemeClr val="dk1"/>
                        </a:solidFill>
                        <a:latin typeface="+mn-ea"/>
                        <a:ea typeface="+mn-ea"/>
                        <a:cs typeface="+mn-cs"/>
                      </a:endParaRPr>
                    </a:p>
                  </a:txBody>
                  <a:tcPr anchor="ctr">
                    <a:solidFill>
                      <a:schemeClr val="accent1">
                        <a:lumMod val="40000"/>
                        <a:lumOff val="60000"/>
                      </a:schemeClr>
                    </a:solidFill>
                  </a:tcPr>
                </a:tc>
                <a:extLst>
                  <a:ext uri="{0D108BD9-81ED-4DB2-BD59-A6C34878D82A}">
                    <a16:rowId xmlns:a16="http://schemas.microsoft.com/office/drawing/2014/main" val="3598907989"/>
                  </a:ext>
                </a:extLst>
              </a:tr>
            </a:tbl>
          </a:graphicData>
        </a:graphic>
      </p:graphicFrame>
      <p:sp>
        <p:nvSpPr>
          <p:cNvPr id="13" name="矩形 12">
            <a:extLst>
              <a:ext uri="{FF2B5EF4-FFF2-40B4-BE49-F238E27FC236}">
                <a16:creationId xmlns:a16="http://schemas.microsoft.com/office/drawing/2014/main" id="{4EA192CC-529E-4749-9059-DE4683A83A47}"/>
              </a:ext>
            </a:extLst>
          </p:cNvPr>
          <p:cNvSpPr/>
          <p:nvPr/>
        </p:nvSpPr>
        <p:spPr>
          <a:xfrm>
            <a:off x="8244959" y="1431165"/>
            <a:ext cx="228600" cy="228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B322D841-D87F-423A-B1C3-5755E2501A9B}"/>
              </a:ext>
            </a:extLst>
          </p:cNvPr>
          <p:cNvSpPr txBox="1"/>
          <p:nvPr/>
        </p:nvSpPr>
        <p:spPr>
          <a:xfrm>
            <a:off x="8547158" y="1391576"/>
            <a:ext cx="447558" cy="307777"/>
          </a:xfrm>
          <a:prstGeom prst="rect">
            <a:avLst/>
          </a:prstGeom>
          <a:noFill/>
        </p:spPr>
        <p:txBody>
          <a:bodyPr wrap="none" rtlCol="0">
            <a:spAutoFit/>
          </a:bodyPr>
          <a:lstStyle/>
          <a:p>
            <a:r>
              <a:rPr lang="en-US" altLang="zh-CN" sz="1400" dirty="0" err="1"/>
              <a:t>Litz</a:t>
            </a:r>
            <a:endParaRPr lang="zh-CN" altLang="en-US" sz="1400" dirty="0"/>
          </a:p>
        </p:txBody>
      </p:sp>
      <p:sp>
        <p:nvSpPr>
          <p:cNvPr id="15" name="矩形 14">
            <a:extLst>
              <a:ext uri="{FF2B5EF4-FFF2-40B4-BE49-F238E27FC236}">
                <a16:creationId xmlns:a16="http://schemas.microsoft.com/office/drawing/2014/main" id="{0D5B5B53-EF4E-4804-A750-1E5DBA74A8C8}"/>
              </a:ext>
            </a:extLst>
          </p:cNvPr>
          <p:cNvSpPr/>
          <p:nvPr/>
        </p:nvSpPr>
        <p:spPr>
          <a:xfrm>
            <a:off x="8244959" y="1946259"/>
            <a:ext cx="228600"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F1146D49-50D2-449F-9A77-6E36C8FF8DD7}"/>
              </a:ext>
            </a:extLst>
          </p:cNvPr>
          <p:cNvSpPr txBox="1"/>
          <p:nvPr/>
        </p:nvSpPr>
        <p:spPr>
          <a:xfrm>
            <a:off x="8547158" y="1906670"/>
            <a:ext cx="562975" cy="307777"/>
          </a:xfrm>
          <a:prstGeom prst="rect">
            <a:avLst/>
          </a:prstGeom>
          <a:noFill/>
        </p:spPr>
        <p:txBody>
          <a:bodyPr wrap="none" rtlCol="0">
            <a:spAutoFit/>
          </a:bodyPr>
          <a:lstStyle/>
          <a:p>
            <a:r>
              <a:rPr lang="en-US" altLang="zh-CN" sz="1400" dirty="0"/>
              <a:t>Solid</a:t>
            </a:r>
            <a:endParaRPr lang="zh-CN" altLang="en-US" sz="1400" dirty="0"/>
          </a:p>
        </p:txBody>
      </p:sp>
    </p:spTree>
    <p:extLst>
      <p:ext uri="{BB962C8B-B14F-4D97-AF65-F5344CB8AC3E}">
        <p14:creationId xmlns:p14="http://schemas.microsoft.com/office/powerpoint/2010/main" val="31323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A0FFEF7F-CC65-4E98-B961-62F064FEBC3A}"/>
              </a:ext>
            </a:extLst>
          </p:cNvPr>
          <p:cNvSpPr>
            <a:spLocks noGrp="1"/>
          </p:cNvSpPr>
          <p:nvPr>
            <p:ph type="sldNum" sz="quarter" idx="12"/>
          </p:nvPr>
        </p:nvSpPr>
        <p:spPr/>
        <p:txBody>
          <a:bodyPr/>
          <a:lstStyle/>
          <a:p>
            <a:pPr>
              <a:defRPr/>
            </a:pPr>
            <a:fld id="{C58DEF2B-8039-4C1E-A573-46AE1706B516}" type="slidenum">
              <a:rPr lang="en-US" altLang="zh-CN" smtClean="0"/>
              <a:pPr>
                <a:defRPr/>
              </a:pPr>
              <a:t>9</a:t>
            </a:fld>
            <a:endParaRPr lang="en-US" altLang="zh-CN" dirty="0"/>
          </a:p>
        </p:txBody>
      </p:sp>
      <p:sp>
        <p:nvSpPr>
          <p:cNvPr id="3" name="文本占位符 2">
            <a:extLst>
              <a:ext uri="{FF2B5EF4-FFF2-40B4-BE49-F238E27FC236}">
                <a16:creationId xmlns:a16="http://schemas.microsoft.com/office/drawing/2014/main" id="{0A6A4889-BAC0-44D6-8D36-246BDB6630FC}"/>
              </a:ext>
            </a:extLst>
          </p:cNvPr>
          <p:cNvSpPr>
            <a:spLocks noGrp="1"/>
          </p:cNvSpPr>
          <p:nvPr>
            <p:ph type="body" sz="quarter" idx="13"/>
          </p:nvPr>
        </p:nvSpPr>
        <p:spPr/>
        <p:txBody>
          <a:bodyPr>
            <a:normAutofit/>
          </a:bodyPr>
          <a:lstStyle/>
          <a:p>
            <a:r>
              <a:rPr lang="zh-CN" altLang="en-US" dirty="0"/>
              <a:t>基于</a:t>
            </a:r>
            <a:r>
              <a:rPr lang="en-US" altLang="zh-CN" dirty="0"/>
              <a:t>coil5 </a:t>
            </a:r>
            <a:r>
              <a:rPr lang="zh-CN" altLang="en-US" dirty="0"/>
              <a:t>的设计</a:t>
            </a:r>
          </a:p>
        </p:txBody>
      </p:sp>
      <p:sp>
        <p:nvSpPr>
          <p:cNvPr id="14" name="文本框 13">
            <a:extLst>
              <a:ext uri="{FF2B5EF4-FFF2-40B4-BE49-F238E27FC236}">
                <a16:creationId xmlns:a16="http://schemas.microsoft.com/office/drawing/2014/main" id="{00D6F472-EDB7-4A3D-BA38-7D20E7AC21D3}"/>
              </a:ext>
            </a:extLst>
          </p:cNvPr>
          <p:cNvSpPr txBox="1"/>
          <p:nvPr/>
        </p:nvSpPr>
        <p:spPr>
          <a:xfrm>
            <a:off x="266700" y="1524000"/>
            <a:ext cx="1225015" cy="369332"/>
          </a:xfrm>
          <a:prstGeom prst="rect">
            <a:avLst/>
          </a:prstGeom>
          <a:noFill/>
        </p:spPr>
        <p:txBody>
          <a:bodyPr wrap="none" rtlCol="0">
            <a:spAutoFit/>
          </a:bodyPr>
          <a:lstStyle/>
          <a:p>
            <a:r>
              <a:rPr lang="en-US" altLang="zh-CN" dirty="0"/>
              <a:t>Gap=5 cm</a:t>
            </a:r>
            <a:endParaRPr lang="zh-CN" altLang="en-US" dirty="0"/>
          </a:p>
        </p:txBody>
      </p:sp>
      <mc:AlternateContent xmlns:mc="http://schemas.openxmlformats.org/markup-compatibility/2006">
        <mc:Choice xmlns:a14="http://schemas.microsoft.com/office/drawing/2010/main" Requires="a14">
          <p:graphicFrame>
            <p:nvGraphicFramePr>
              <p:cNvPr id="4" name="表格 4">
                <a:extLst>
                  <a:ext uri="{FF2B5EF4-FFF2-40B4-BE49-F238E27FC236}">
                    <a16:creationId xmlns:a16="http://schemas.microsoft.com/office/drawing/2014/main" id="{9F81F304-C5E9-40CC-87EE-ED48A95C7259}"/>
                  </a:ext>
                </a:extLst>
              </p:cNvPr>
              <p:cNvGraphicFramePr>
                <a:graphicFrameLocks noGrp="1"/>
              </p:cNvGraphicFramePr>
              <p:nvPr>
                <p:extLst>
                  <p:ext uri="{D42A27DB-BD31-4B8C-83A1-F6EECF244321}">
                    <p14:modId xmlns:p14="http://schemas.microsoft.com/office/powerpoint/2010/main" val="109210273"/>
                  </p:ext>
                </p:extLst>
              </p:nvPr>
            </p:nvGraphicFramePr>
            <p:xfrm>
              <a:off x="152400" y="4320240"/>
              <a:ext cx="8839200" cy="2489200"/>
            </p:xfrm>
            <a:graphic>
              <a:graphicData uri="http://schemas.openxmlformats.org/drawingml/2006/table">
                <a:tbl>
                  <a:tblPr firstRow="1" bandRow="1">
                    <a:tableStyleId>{69CF1AB2-1976-4502-BF36-3FF5EA218861}</a:tableStyleId>
                  </a:tblPr>
                  <a:tblGrid>
                    <a:gridCol w="1473200">
                      <a:extLst>
                        <a:ext uri="{9D8B030D-6E8A-4147-A177-3AD203B41FA5}">
                          <a16:colId xmlns:a16="http://schemas.microsoft.com/office/drawing/2014/main" val="1655559543"/>
                        </a:ext>
                      </a:extLst>
                    </a:gridCol>
                    <a:gridCol w="1473200">
                      <a:extLst>
                        <a:ext uri="{9D8B030D-6E8A-4147-A177-3AD203B41FA5}">
                          <a16:colId xmlns:a16="http://schemas.microsoft.com/office/drawing/2014/main" val="3809677452"/>
                        </a:ext>
                      </a:extLst>
                    </a:gridCol>
                    <a:gridCol w="1473200">
                      <a:extLst>
                        <a:ext uri="{9D8B030D-6E8A-4147-A177-3AD203B41FA5}">
                          <a16:colId xmlns:a16="http://schemas.microsoft.com/office/drawing/2014/main" val="3111306205"/>
                        </a:ext>
                      </a:extLst>
                    </a:gridCol>
                    <a:gridCol w="1473200">
                      <a:extLst>
                        <a:ext uri="{9D8B030D-6E8A-4147-A177-3AD203B41FA5}">
                          <a16:colId xmlns:a16="http://schemas.microsoft.com/office/drawing/2014/main" val="3861577229"/>
                        </a:ext>
                      </a:extLst>
                    </a:gridCol>
                    <a:gridCol w="1473200">
                      <a:extLst>
                        <a:ext uri="{9D8B030D-6E8A-4147-A177-3AD203B41FA5}">
                          <a16:colId xmlns:a16="http://schemas.microsoft.com/office/drawing/2014/main" val="3092295082"/>
                        </a:ext>
                      </a:extLst>
                    </a:gridCol>
                    <a:gridCol w="1473200">
                      <a:extLst>
                        <a:ext uri="{9D8B030D-6E8A-4147-A177-3AD203B41FA5}">
                          <a16:colId xmlns:a16="http://schemas.microsoft.com/office/drawing/2014/main" val="3056499895"/>
                        </a:ext>
                      </a:extLst>
                    </a:gridCol>
                  </a:tblGrid>
                  <a:tr h="370840">
                    <a:tc>
                      <a:txBody>
                        <a:bodyPr/>
                        <a:lstStyle/>
                        <a:p>
                          <a:pPr algn="ctr"/>
                          <a:r>
                            <a:rPr lang="en-US" altLang="zh-CN" b="0" dirty="0"/>
                            <a:t>Gap(cm)</a:t>
                          </a:r>
                          <a:endParaRPr lang="zh-CN" altLang="en-US" b="0" dirty="0"/>
                        </a:p>
                      </a:txBody>
                      <a:tcPr anchor="ctr">
                        <a:noFill/>
                      </a:tcPr>
                    </a:tc>
                    <a:tc>
                      <a:txBody>
                        <a:bodyPr/>
                        <a:lstStyle/>
                        <a:p>
                          <a:pPr algn="ctr"/>
                          <a:r>
                            <a:rPr lang="en-US" altLang="zh-CN" b="0" dirty="0"/>
                            <a:t>1</a:t>
                          </a:r>
                          <a:endParaRPr lang="zh-CN" altLang="en-US" b="0" dirty="0"/>
                        </a:p>
                      </a:txBody>
                      <a:tcPr anchor="ctr">
                        <a:noFill/>
                      </a:tcPr>
                    </a:tc>
                    <a:tc>
                      <a:txBody>
                        <a:bodyPr/>
                        <a:lstStyle/>
                        <a:p>
                          <a:pPr algn="ctr"/>
                          <a:r>
                            <a:rPr lang="en-US" altLang="zh-CN" b="0" dirty="0"/>
                            <a:t>2</a:t>
                          </a:r>
                          <a:endParaRPr lang="zh-CN" altLang="en-US" b="0" dirty="0"/>
                        </a:p>
                      </a:txBody>
                      <a:tcPr anchor="ctr">
                        <a:noFill/>
                      </a:tcPr>
                    </a:tc>
                    <a:tc>
                      <a:txBody>
                        <a:bodyPr/>
                        <a:lstStyle/>
                        <a:p>
                          <a:pPr algn="ctr"/>
                          <a:r>
                            <a:rPr lang="en-US" altLang="zh-CN" b="0" dirty="0"/>
                            <a:t>3</a:t>
                          </a:r>
                          <a:endParaRPr lang="zh-CN" altLang="en-US" b="0" dirty="0"/>
                        </a:p>
                      </a:txBody>
                      <a:tcPr anchor="ctr">
                        <a:noFill/>
                      </a:tcPr>
                    </a:tc>
                    <a:tc>
                      <a:txBody>
                        <a:bodyPr/>
                        <a:lstStyle/>
                        <a:p>
                          <a:pPr algn="ctr"/>
                          <a:r>
                            <a:rPr lang="en-US" altLang="zh-CN" b="0" dirty="0"/>
                            <a:t>4</a:t>
                          </a:r>
                          <a:endParaRPr lang="zh-CN" altLang="en-US" b="0" dirty="0"/>
                        </a:p>
                      </a:txBody>
                      <a:tcPr anchor="ctr">
                        <a:noFill/>
                      </a:tcPr>
                    </a:tc>
                    <a:tc>
                      <a:txBody>
                        <a:bodyPr/>
                        <a:lstStyle/>
                        <a:p>
                          <a:pPr algn="ctr"/>
                          <a:r>
                            <a:rPr lang="en-US" altLang="zh-CN" b="0" dirty="0"/>
                            <a:t>5</a:t>
                          </a:r>
                          <a:endParaRPr lang="zh-CN" altLang="en-US" b="0" dirty="0"/>
                        </a:p>
                      </a:txBody>
                      <a:tcPr anchor="ctr">
                        <a:noFill/>
                      </a:tcPr>
                    </a:tc>
                    <a:extLst>
                      <a:ext uri="{0D108BD9-81ED-4DB2-BD59-A6C34878D82A}">
                        <a16:rowId xmlns:a16="http://schemas.microsoft.com/office/drawing/2014/main" val="391136536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𝑠𝑖𝑚𝑢</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8.73E+04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4.91E+04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3.43E+04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2.64E+04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2.14E+04</a:t>
                          </a:r>
                        </a:p>
                      </a:txBody>
                      <a:tcPr marL="9525" marR="9525" marT="9525" marB="0" anchor="ctr">
                        <a:noFill/>
                      </a:tcPr>
                    </a:tc>
                    <a:extLst>
                      <a:ext uri="{0D108BD9-81ED-4DB2-BD59-A6C34878D82A}">
                        <a16:rowId xmlns:a16="http://schemas.microsoft.com/office/drawing/2014/main" val="1359556149"/>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𝑖𝑑𝑒𝑎𝑙</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1.40E+05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7.00E+04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4.67E+04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3.50E+04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2.80E+04</a:t>
                          </a:r>
                        </a:p>
                      </a:txBody>
                      <a:tcPr marL="9525" marR="9525" marT="9525" marB="0" anchor="ctr">
                        <a:noFill/>
                      </a:tcPr>
                    </a:tc>
                    <a:extLst>
                      <a:ext uri="{0D108BD9-81ED-4DB2-BD59-A6C34878D82A}">
                        <a16:rowId xmlns:a16="http://schemas.microsoft.com/office/drawing/2014/main" val="1622922884"/>
                      </a:ext>
                    </a:extLst>
                  </a:tr>
                  <a:tr h="370840">
                    <a:tc>
                      <a:txBody>
                        <a:bodyPr/>
                        <a:lstStyle/>
                        <a:p>
                          <a:pPr algn="ctr"/>
                          <a14:m>
                            <m:oMath xmlns:m="http://schemas.openxmlformats.org/officeDocument/2006/math">
                              <m:r>
                                <a:rPr lang="en-US" altLang="zh-CN" b="0" i="1" smtClean="0">
                                  <a:latin typeface="Cambria Math" panose="02040503050406030204" pitchFamily="18" charset="0"/>
                                </a:rPr>
                                <m:t>𝑙𝑜𝑠𝑠</m:t>
                              </m:r>
                              <m:r>
                                <a:rPr lang="en-US" altLang="zh-CN" b="0" i="1" smtClean="0">
                                  <a:latin typeface="Cambria Math" panose="02040503050406030204" pitchFamily="18" charset="0"/>
                                </a:rPr>
                                <m:t>1</m:t>
                              </m:r>
                            </m:oMath>
                          </a14:m>
                          <a:r>
                            <a:rPr lang="zh-CN" altLang="en-US" b="0" dirty="0"/>
                            <a:t> </a:t>
                          </a:r>
                          <a:endParaRPr lang="en-US" altLang="zh-CN" b="0" dirty="0"/>
                        </a:p>
                        <a:p>
                          <a:pPr algn="ctr"/>
                          <a:r>
                            <a:rPr lang="en-US" altLang="zh-CN" b="0" dirty="0"/>
                            <a:t>(</a:t>
                          </a:r>
                          <a:r>
                            <a:rPr lang="en-US" altLang="zh-CN" b="0" dirty="0" err="1"/>
                            <a:t>simu</a:t>
                          </a:r>
                          <a:r>
                            <a:rPr lang="en-US" altLang="zh-CN" b="0" dirty="0"/>
                            <a:t> &amp; ideal)</a:t>
                          </a:r>
                          <a:endParaRPr lang="zh-CN" altLang="en-US" b="0" dirty="0"/>
                        </a:p>
                      </a:txBody>
                      <a:tcPr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37.67%</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29.83%</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26.55%</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24.69%</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23.52%</a:t>
                          </a:r>
                        </a:p>
                      </a:txBody>
                      <a:tcPr marL="9525" marR="9525" marT="9525" marB="0" anchor="ctr">
                        <a:noFill/>
                      </a:tcPr>
                    </a:tc>
                    <a:extLst>
                      <a:ext uri="{0D108BD9-81ED-4DB2-BD59-A6C34878D82A}">
                        <a16:rowId xmlns:a16="http://schemas.microsoft.com/office/drawing/2014/main" val="1148581276"/>
                      </a:ext>
                    </a:extLst>
                  </a:tr>
                  <a:tr h="370840">
                    <a:tc>
                      <a:txBody>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𝐻</m:t>
                                    </m:r>
                                  </m:e>
                                  <m:sub>
                                    <m:r>
                                      <a:rPr lang="en-US" altLang="zh-CN" b="0" i="1" smtClean="0">
                                        <a:latin typeface="Cambria Math" panose="02040503050406030204" pitchFamily="18" charset="0"/>
                                      </a:rPr>
                                      <m:t>𝑔𝑎𝑝</m:t>
                                    </m:r>
                                    <m:r>
                                      <a:rPr lang="en-US" altLang="zh-CN" b="0" i="1" smtClean="0">
                                        <a:latin typeface="Cambria Math" panose="02040503050406030204" pitchFamily="18" charset="0"/>
                                      </a:rPr>
                                      <m:t>_</m:t>
                                    </m:r>
                                    <m:r>
                                      <a:rPr lang="en-US" altLang="zh-CN" b="0" i="1" smtClean="0">
                                        <a:latin typeface="Cambria Math" panose="02040503050406030204" pitchFamily="18" charset="0"/>
                                      </a:rPr>
                                      <m:t>𝑐𝑎𝑙</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e>
                                </m:d>
                              </m:oMath>
                            </m:oMathPara>
                          </a14:m>
                          <a:endParaRPr lang="zh-CN" altLang="en-US" b="0" dirty="0"/>
                        </a:p>
                      </a:txBody>
                      <a:tcPr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1.09E+05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6.13E+04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4.26E+04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3.27E+04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2.65E+04</a:t>
                          </a:r>
                        </a:p>
                      </a:txBody>
                      <a:tcPr marL="9525" marR="9525" marT="9525" marB="0" anchor="ctr">
                        <a:noFill/>
                      </a:tcPr>
                    </a:tc>
                    <a:extLst>
                      <a:ext uri="{0D108BD9-81ED-4DB2-BD59-A6C34878D82A}">
                        <a16:rowId xmlns:a16="http://schemas.microsoft.com/office/drawing/2014/main" val="3590021179"/>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𝑙𝑜𝑠𝑠</m:t>
                                </m:r>
                                <m:r>
                                  <a:rPr lang="en-US" altLang="zh-CN" b="0" i="1" smtClean="0">
                                    <a:latin typeface="Cambria Math" panose="02040503050406030204" pitchFamily="18" charset="0"/>
                                  </a:rPr>
                                  <m:t>2</m:t>
                                </m:r>
                              </m:oMath>
                            </m:oMathPara>
                          </a14:m>
                          <a:endParaRPr lang="en-US" altLang="zh-CN" b="0" dirty="0"/>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b="0" dirty="0"/>
                            <a:t>(</a:t>
                          </a:r>
                          <a:r>
                            <a:rPr lang="en-US" altLang="zh-CN" b="0" dirty="0" err="1"/>
                            <a:t>simu</a:t>
                          </a:r>
                          <a:r>
                            <a:rPr lang="en-US" altLang="zh-CN" b="0" dirty="0"/>
                            <a:t> &amp; </a:t>
                          </a:r>
                          <a:r>
                            <a:rPr lang="en-US" altLang="zh-CN" b="0" dirty="0" err="1"/>
                            <a:t>cal</a:t>
                          </a:r>
                          <a:r>
                            <a:rPr lang="en-US" altLang="zh-CN" b="0" dirty="0"/>
                            <a:t>)</a:t>
                          </a:r>
                          <a:endParaRPr lang="zh-CN" altLang="en-US" b="0" dirty="0"/>
                        </a:p>
                      </a:txBody>
                      <a:tcPr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19.95%</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19.87%</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19.54%</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19.40%</a:t>
                          </a:r>
                        </a:p>
                      </a:txBody>
                      <a:tcPr marL="9525" marR="9525" marT="9525" marB="0"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19.19%</a:t>
                          </a:r>
                        </a:p>
                      </a:txBody>
                      <a:tcPr marL="9525" marR="9525" marT="9525" marB="0" anchor="ctr">
                        <a:noFill/>
                      </a:tcPr>
                    </a:tc>
                    <a:extLst>
                      <a:ext uri="{0D108BD9-81ED-4DB2-BD59-A6C34878D82A}">
                        <a16:rowId xmlns:a16="http://schemas.microsoft.com/office/drawing/2014/main" val="2315517459"/>
                      </a:ext>
                    </a:extLst>
                  </a:tr>
                </a:tbl>
              </a:graphicData>
            </a:graphic>
          </p:graphicFrame>
        </mc:Choice>
        <mc:Fallback>
          <p:graphicFrame>
            <p:nvGraphicFramePr>
              <p:cNvPr id="4" name="表格 4">
                <a:extLst>
                  <a:ext uri="{FF2B5EF4-FFF2-40B4-BE49-F238E27FC236}">
                    <a16:creationId xmlns:a16="http://schemas.microsoft.com/office/drawing/2014/main" id="{9F81F304-C5E9-40CC-87EE-ED48A95C7259}"/>
                  </a:ext>
                </a:extLst>
              </p:cNvPr>
              <p:cNvGraphicFramePr>
                <a:graphicFrameLocks noGrp="1"/>
              </p:cNvGraphicFramePr>
              <p:nvPr>
                <p:extLst>
                  <p:ext uri="{D42A27DB-BD31-4B8C-83A1-F6EECF244321}">
                    <p14:modId xmlns:p14="http://schemas.microsoft.com/office/powerpoint/2010/main" val="109210273"/>
                  </p:ext>
                </p:extLst>
              </p:nvPr>
            </p:nvGraphicFramePr>
            <p:xfrm>
              <a:off x="152400" y="4320240"/>
              <a:ext cx="8839200" cy="2489200"/>
            </p:xfrm>
            <a:graphic>
              <a:graphicData uri="http://schemas.openxmlformats.org/drawingml/2006/table">
                <a:tbl>
                  <a:tblPr firstRow="1" bandRow="1">
                    <a:tableStyleId>{69CF1AB2-1976-4502-BF36-3FF5EA218861}</a:tableStyleId>
                  </a:tblPr>
                  <a:tblGrid>
                    <a:gridCol w="1473200">
                      <a:extLst>
                        <a:ext uri="{9D8B030D-6E8A-4147-A177-3AD203B41FA5}">
                          <a16:colId xmlns:a16="http://schemas.microsoft.com/office/drawing/2014/main" val="1655559543"/>
                        </a:ext>
                      </a:extLst>
                    </a:gridCol>
                    <a:gridCol w="1473200">
                      <a:extLst>
                        <a:ext uri="{9D8B030D-6E8A-4147-A177-3AD203B41FA5}">
                          <a16:colId xmlns:a16="http://schemas.microsoft.com/office/drawing/2014/main" val="3809677452"/>
                        </a:ext>
                      </a:extLst>
                    </a:gridCol>
                    <a:gridCol w="1473200">
                      <a:extLst>
                        <a:ext uri="{9D8B030D-6E8A-4147-A177-3AD203B41FA5}">
                          <a16:colId xmlns:a16="http://schemas.microsoft.com/office/drawing/2014/main" val="3111306205"/>
                        </a:ext>
                      </a:extLst>
                    </a:gridCol>
                    <a:gridCol w="1473200">
                      <a:extLst>
                        <a:ext uri="{9D8B030D-6E8A-4147-A177-3AD203B41FA5}">
                          <a16:colId xmlns:a16="http://schemas.microsoft.com/office/drawing/2014/main" val="3861577229"/>
                        </a:ext>
                      </a:extLst>
                    </a:gridCol>
                    <a:gridCol w="1473200">
                      <a:extLst>
                        <a:ext uri="{9D8B030D-6E8A-4147-A177-3AD203B41FA5}">
                          <a16:colId xmlns:a16="http://schemas.microsoft.com/office/drawing/2014/main" val="3092295082"/>
                        </a:ext>
                      </a:extLst>
                    </a:gridCol>
                    <a:gridCol w="1473200">
                      <a:extLst>
                        <a:ext uri="{9D8B030D-6E8A-4147-A177-3AD203B41FA5}">
                          <a16:colId xmlns:a16="http://schemas.microsoft.com/office/drawing/2014/main" val="3056499895"/>
                        </a:ext>
                      </a:extLst>
                    </a:gridCol>
                  </a:tblGrid>
                  <a:tr h="370840">
                    <a:tc>
                      <a:txBody>
                        <a:bodyPr/>
                        <a:lstStyle/>
                        <a:p>
                          <a:pPr algn="ctr"/>
                          <a:r>
                            <a:rPr lang="en-US" altLang="zh-CN" b="0" dirty="0"/>
                            <a:t>Gap(cm)</a:t>
                          </a:r>
                          <a:endParaRPr lang="zh-CN" altLang="en-US" b="0" dirty="0"/>
                        </a:p>
                      </a:txBody>
                      <a:tcPr anchor="ctr">
                        <a:noFill/>
                      </a:tcPr>
                    </a:tc>
                    <a:tc>
                      <a:txBody>
                        <a:bodyPr/>
                        <a:lstStyle/>
                        <a:p>
                          <a:pPr algn="ctr"/>
                          <a:r>
                            <a:rPr lang="en-US" altLang="zh-CN" b="0" dirty="0"/>
                            <a:t>1</a:t>
                          </a:r>
                          <a:endParaRPr lang="zh-CN" altLang="en-US" b="0" dirty="0"/>
                        </a:p>
                      </a:txBody>
                      <a:tcPr anchor="ctr">
                        <a:noFill/>
                      </a:tcPr>
                    </a:tc>
                    <a:tc>
                      <a:txBody>
                        <a:bodyPr/>
                        <a:lstStyle/>
                        <a:p>
                          <a:pPr algn="ctr"/>
                          <a:r>
                            <a:rPr lang="en-US" altLang="zh-CN" b="0" dirty="0"/>
                            <a:t>2</a:t>
                          </a:r>
                          <a:endParaRPr lang="zh-CN" altLang="en-US" b="0" dirty="0"/>
                        </a:p>
                      </a:txBody>
                      <a:tcPr anchor="ctr">
                        <a:noFill/>
                      </a:tcPr>
                    </a:tc>
                    <a:tc>
                      <a:txBody>
                        <a:bodyPr/>
                        <a:lstStyle/>
                        <a:p>
                          <a:pPr algn="ctr"/>
                          <a:r>
                            <a:rPr lang="en-US" altLang="zh-CN" b="0" dirty="0"/>
                            <a:t>3</a:t>
                          </a:r>
                          <a:endParaRPr lang="zh-CN" altLang="en-US" b="0" dirty="0"/>
                        </a:p>
                      </a:txBody>
                      <a:tcPr anchor="ctr">
                        <a:noFill/>
                      </a:tcPr>
                    </a:tc>
                    <a:tc>
                      <a:txBody>
                        <a:bodyPr/>
                        <a:lstStyle/>
                        <a:p>
                          <a:pPr algn="ctr"/>
                          <a:r>
                            <a:rPr lang="en-US" altLang="zh-CN" b="0" dirty="0"/>
                            <a:t>4</a:t>
                          </a:r>
                          <a:endParaRPr lang="zh-CN" altLang="en-US" b="0" dirty="0"/>
                        </a:p>
                      </a:txBody>
                      <a:tcPr anchor="ctr">
                        <a:noFill/>
                      </a:tcPr>
                    </a:tc>
                    <a:tc>
                      <a:txBody>
                        <a:bodyPr/>
                        <a:lstStyle/>
                        <a:p>
                          <a:pPr algn="ctr"/>
                          <a:r>
                            <a:rPr lang="en-US" altLang="zh-CN" b="0" dirty="0"/>
                            <a:t>5</a:t>
                          </a:r>
                          <a:endParaRPr lang="zh-CN" altLang="en-US" b="0" dirty="0"/>
                        </a:p>
                      </a:txBody>
                      <a:tcPr anchor="ctr">
                        <a:noFill/>
                      </a:tcPr>
                    </a:tc>
                    <a:extLst>
                      <a:ext uri="{0D108BD9-81ED-4DB2-BD59-A6C34878D82A}">
                        <a16:rowId xmlns:a16="http://schemas.microsoft.com/office/drawing/2014/main" val="3911365369"/>
                      </a:ext>
                    </a:extLst>
                  </a:tr>
                  <a:tr h="370840">
                    <a:tc>
                      <a:txBody>
                        <a:bodyPr/>
                        <a:lstStyle/>
                        <a:p>
                          <a:endParaRPr lang="zh-CN"/>
                        </a:p>
                      </a:txBody>
                      <a:tcPr anchor="ctr">
                        <a:blipFill>
                          <a:blip r:embed="rId2"/>
                          <a:stretch>
                            <a:fillRect l="-826" t="-101639" r="-500413" b="-486885"/>
                          </a:stretch>
                        </a:blip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8.73E+04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4.91E+04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3.43E+04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2.64E+04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2.14E+04</a:t>
                          </a:r>
                        </a:p>
                      </a:txBody>
                      <a:tcPr marL="9525" marR="9525" marT="9525" marB="0" anchor="ctr">
                        <a:noFill/>
                      </a:tcPr>
                    </a:tc>
                    <a:extLst>
                      <a:ext uri="{0D108BD9-81ED-4DB2-BD59-A6C34878D82A}">
                        <a16:rowId xmlns:a16="http://schemas.microsoft.com/office/drawing/2014/main" val="1359556149"/>
                      </a:ext>
                    </a:extLst>
                  </a:tr>
                  <a:tr h="370840">
                    <a:tc>
                      <a:txBody>
                        <a:bodyPr/>
                        <a:lstStyle/>
                        <a:p>
                          <a:endParaRPr lang="zh-CN"/>
                        </a:p>
                      </a:txBody>
                      <a:tcPr anchor="ctr">
                        <a:blipFill>
                          <a:blip r:embed="rId2"/>
                          <a:stretch>
                            <a:fillRect l="-826" t="-201639" r="-500413" b="-386885"/>
                          </a:stretch>
                        </a:blip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1.40E+05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7.00E+04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4.67E+04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3.50E+04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2.80E+04</a:t>
                          </a:r>
                        </a:p>
                      </a:txBody>
                      <a:tcPr marL="9525" marR="9525" marT="9525" marB="0" anchor="ctr">
                        <a:noFill/>
                      </a:tcPr>
                    </a:tc>
                    <a:extLst>
                      <a:ext uri="{0D108BD9-81ED-4DB2-BD59-A6C34878D82A}">
                        <a16:rowId xmlns:a16="http://schemas.microsoft.com/office/drawing/2014/main" val="1622922884"/>
                      </a:ext>
                    </a:extLst>
                  </a:tr>
                  <a:tr h="502920">
                    <a:tc>
                      <a:txBody>
                        <a:bodyPr/>
                        <a:lstStyle/>
                        <a:p>
                          <a:endParaRPr lang="zh-CN"/>
                        </a:p>
                      </a:txBody>
                      <a:tcPr anchor="ctr">
                        <a:blipFill>
                          <a:blip r:embed="rId2"/>
                          <a:stretch>
                            <a:fillRect l="-826" t="-221687" r="-500413" b="-184337"/>
                          </a:stretch>
                        </a:blip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37.67%</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29.83%</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26.55%</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24.69%</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23.52%</a:t>
                          </a:r>
                        </a:p>
                      </a:txBody>
                      <a:tcPr marL="9525" marR="9525" marT="9525" marB="0" anchor="ctr">
                        <a:noFill/>
                      </a:tcPr>
                    </a:tc>
                    <a:extLst>
                      <a:ext uri="{0D108BD9-81ED-4DB2-BD59-A6C34878D82A}">
                        <a16:rowId xmlns:a16="http://schemas.microsoft.com/office/drawing/2014/main" val="1148581276"/>
                      </a:ext>
                    </a:extLst>
                  </a:tr>
                  <a:tr h="370840">
                    <a:tc>
                      <a:txBody>
                        <a:bodyPr/>
                        <a:lstStyle/>
                        <a:p>
                          <a:endParaRPr lang="zh-CN"/>
                        </a:p>
                      </a:txBody>
                      <a:tcPr anchor="ctr">
                        <a:blipFill>
                          <a:blip r:embed="rId2"/>
                          <a:stretch>
                            <a:fillRect l="-826" t="-437705" r="-500413" b="-150820"/>
                          </a:stretch>
                        </a:blip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1.09E+05</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6.13E+04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4.26E+04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3.27E+04</a:t>
                          </a:r>
                        </a:p>
                      </a:txBody>
                      <a:tcPr marL="9525" marR="9525" marT="9525" marB="0" anchor="ctr">
                        <a:noFill/>
                      </a:tcPr>
                    </a:tc>
                    <a:tc>
                      <a:txBody>
                        <a:bodyPr/>
                        <a:lstStyle/>
                        <a:p>
                          <a:pPr algn="ctr" fontAlgn="ctr"/>
                          <a:r>
                            <a:rPr lang="en-US" sz="1100" b="0" i="0" u="none" strike="noStrike">
                              <a:solidFill>
                                <a:srgbClr val="000000"/>
                              </a:solidFill>
                              <a:effectLst/>
                              <a:latin typeface="Arial" panose="020B0604020202020204" pitchFamily="34" charset="0"/>
                              <a:ea typeface="等线" panose="02010600030101010101" pitchFamily="2" charset="-122"/>
                            </a:rPr>
                            <a:t>2.65E+04</a:t>
                          </a:r>
                        </a:p>
                      </a:txBody>
                      <a:tcPr marL="9525" marR="9525" marT="9525" marB="0" anchor="ctr">
                        <a:noFill/>
                      </a:tcPr>
                    </a:tc>
                    <a:extLst>
                      <a:ext uri="{0D108BD9-81ED-4DB2-BD59-A6C34878D82A}">
                        <a16:rowId xmlns:a16="http://schemas.microsoft.com/office/drawing/2014/main" val="3590021179"/>
                      </a:ext>
                    </a:extLst>
                  </a:tr>
                  <a:tr h="502920">
                    <a:tc>
                      <a:txBody>
                        <a:bodyPr/>
                        <a:lstStyle/>
                        <a:p>
                          <a:endParaRPr lang="zh-CN"/>
                        </a:p>
                      </a:txBody>
                      <a:tcPr anchor="ctr">
                        <a:blipFill>
                          <a:blip r:embed="rId2"/>
                          <a:stretch>
                            <a:fillRect l="-826" t="-395181" r="-500413" b="-10843"/>
                          </a:stretch>
                        </a:blip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19.95%</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19.87%</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19.54%</a:t>
                          </a:r>
                        </a:p>
                      </a:txBody>
                      <a:tcPr marL="9525" marR="9525" marT="9525" marB="0" anchor="ctr">
                        <a:noFill/>
                      </a:tcPr>
                    </a:tc>
                    <a:tc>
                      <a:txBody>
                        <a:bodyPr/>
                        <a:lstStyle/>
                        <a:p>
                          <a:pPr algn="ctr" fontAlgn="ctr"/>
                          <a:r>
                            <a:rPr lang="en-US" altLang="zh-CN" sz="1100" b="0" i="0" u="none" strike="noStrike">
                              <a:solidFill>
                                <a:srgbClr val="000000"/>
                              </a:solidFill>
                              <a:effectLst/>
                              <a:latin typeface="Arial" panose="020B0604020202020204" pitchFamily="34" charset="0"/>
                              <a:ea typeface="等线" panose="02010600030101010101" pitchFamily="2" charset="-122"/>
                            </a:rPr>
                            <a:t>19.40%</a:t>
                          </a:r>
                        </a:p>
                      </a:txBody>
                      <a:tcPr marL="9525" marR="9525" marT="9525" marB="0" anchor="ctr">
                        <a:noFill/>
                      </a:tcPr>
                    </a:tc>
                    <a:tc>
                      <a:txBody>
                        <a:bodyPr/>
                        <a:lstStyle/>
                        <a:p>
                          <a:pPr algn="ctr" fontAlgn="ctr"/>
                          <a:r>
                            <a:rPr lang="en-US" altLang="zh-CN" sz="1100" b="0" i="0" u="none" strike="noStrike" dirty="0">
                              <a:solidFill>
                                <a:srgbClr val="000000"/>
                              </a:solidFill>
                              <a:effectLst/>
                              <a:latin typeface="Arial" panose="020B0604020202020204" pitchFamily="34" charset="0"/>
                              <a:ea typeface="等线" panose="02010600030101010101" pitchFamily="2" charset="-122"/>
                            </a:rPr>
                            <a:t>19.19%</a:t>
                          </a:r>
                        </a:p>
                      </a:txBody>
                      <a:tcPr marL="9525" marR="9525" marT="9525" marB="0" anchor="ctr">
                        <a:noFill/>
                      </a:tcPr>
                    </a:tc>
                    <a:extLst>
                      <a:ext uri="{0D108BD9-81ED-4DB2-BD59-A6C34878D82A}">
                        <a16:rowId xmlns:a16="http://schemas.microsoft.com/office/drawing/2014/main" val="2315517459"/>
                      </a:ext>
                    </a:extLst>
                  </a:tr>
                </a:tbl>
              </a:graphicData>
            </a:graphic>
          </p:graphicFrame>
        </mc:Fallback>
      </mc:AlternateContent>
      <p:sp>
        <p:nvSpPr>
          <p:cNvPr id="8" name="文本框 7">
            <a:extLst>
              <a:ext uri="{FF2B5EF4-FFF2-40B4-BE49-F238E27FC236}">
                <a16:creationId xmlns:a16="http://schemas.microsoft.com/office/drawing/2014/main" id="{AD5C0164-F123-423E-9434-A3B56F4A0F93}"/>
              </a:ext>
            </a:extLst>
          </p:cNvPr>
          <p:cNvSpPr txBox="1"/>
          <p:nvPr/>
        </p:nvSpPr>
        <p:spPr>
          <a:xfrm>
            <a:off x="228600" y="2635662"/>
            <a:ext cx="4038600" cy="369332"/>
          </a:xfrm>
          <a:prstGeom prst="rect">
            <a:avLst/>
          </a:prstGeom>
          <a:noFill/>
        </p:spPr>
        <p:txBody>
          <a:bodyPr wrap="square" rtlCol="0">
            <a:spAutoFit/>
          </a:bodyPr>
          <a:lstStyle/>
          <a:p>
            <a:r>
              <a:rPr lang="zh-CN" altLang="en-US" b="1" dirty="0">
                <a:solidFill>
                  <a:srgbClr val="C00000"/>
                </a:solidFill>
              </a:rPr>
              <a:t>仿真结果和计算结果存在</a:t>
            </a:r>
            <a:r>
              <a:rPr lang="en-US" altLang="zh-CN" b="1" dirty="0">
                <a:solidFill>
                  <a:srgbClr val="C00000"/>
                </a:solidFill>
              </a:rPr>
              <a:t>~19% </a:t>
            </a:r>
            <a:r>
              <a:rPr lang="zh-CN" altLang="en-US" b="1" dirty="0">
                <a:solidFill>
                  <a:srgbClr val="C00000"/>
                </a:solidFill>
              </a:rPr>
              <a:t>的偏差</a:t>
            </a:r>
          </a:p>
        </p:txBody>
      </p:sp>
      <p:pic>
        <p:nvPicPr>
          <p:cNvPr id="6" name="图片 5">
            <a:extLst>
              <a:ext uri="{FF2B5EF4-FFF2-40B4-BE49-F238E27FC236}">
                <a16:creationId xmlns:a16="http://schemas.microsoft.com/office/drawing/2014/main" id="{F4863724-8C1B-4EF1-9E33-2E38289B7CA4}"/>
              </a:ext>
            </a:extLst>
          </p:cNvPr>
          <p:cNvPicPr>
            <a:picLocks noChangeAspect="1"/>
          </p:cNvPicPr>
          <p:nvPr/>
        </p:nvPicPr>
        <p:blipFill>
          <a:blip r:embed="rId3"/>
          <a:stretch>
            <a:fillRect/>
          </a:stretch>
        </p:blipFill>
        <p:spPr>
          <a:xfrm>
            <a:off x="4334448" y="1172087"/>
            <a:ext cx="4580952" cy="3114286"/>
          </a:xfrm>
          <a:prstGeom prst="rect">
            <a:avLst/>
          </a:prstGeom>
        </p:spPr>
      </p:pic>
    </p:spTree>
    <p:extLst>
      <p:ext uri="{BB962C8B-B14F-4D97-AF65-F5344CB8AC3E}">
        <p14:creationId xmlns:p14="http://schemas.microsoft.com/office/powerpoint/2010/main" val="374810248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767333</TotalTime>
  <Words>1332</Words>
  <Application>Microsoft Office PowerPoint</Application>
  <PresentationFormat>全屏显示(4:3)</PresentationFormat>
  <Paragraphs>331</Paragraphs>
  <Slides>24</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黑体</vt:lpstr>
      <vt:lpstr>Arial</vt:lpstr>
      <vt:lpstr>Cambria Math</vt:lpstr>
      <vt:lpstr>Times New Roman</vt:lpstr>
      <vt:lpstr>Wingdings</vt:lpstr>
      <vt:lpstr>Office 主题​​</vt:lpstr>
      <vt:lpstr>磁芯线圈测试</vt:lpstr>
      <vt:lpstr>PowerPoint 演示文稿</vt:lpstr>
      <vt:lpstr>PowerPoint 演示文稿</vt:lpstr>
      <vt:lpstr>PowerPoint 演示文稿</vt:lpstr>
      <vt:lpstr>PowerPoint 演示文稿</vt:lpstr>
      <vt:lpstr>PowerPoint 演示文稿</vt:lpstr>
      <vt:lpstr>磁芯线圈设计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多通道复用结果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yechangqing</cp:lastModifiedBy>
  <cp:revision>9094</cp:revision>
  <cp:lastPrinted>2023-09-04T07:35:07Z</cp:lastPrinted>
  <dcterms:created xsi:type="dcterms:W3CDTF">1601-01-01T00:00:00Z</dcterms:created>
  <dcterms:modified xsi:type="dcterms:W3CDTF">2026-02-03T07:54:06Z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