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70" r:id="rId4"/>
    <p:sldId id="292" r:id="rId5"/>
    <p:sldId id="299" r:id="rId6"/>
    <p:sldId id="300" r:id="rId7"/>
    <p:sldId id="301" r:id="rId8"/>
    <p:sldId id="298" r:id="rId9"/>
    <p:sldId id="306" r:id="rId10"/>
    <p:sldId id="302" r:id="rId11"/>
    <p:sldId id="282" r:id="rId12"/>
    <p:sldId id="283" r:id="rId13"/>
    <p:sldId id="291" r:id="rId14"/>
    <p:sldId id="284" r:id="rId15"/>
    <p:sldId id="303" r:id="rId16"/>
    <p:sldId id="285" r:id="rId17"/>
    <p:sldId id="30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100.png"/><Relationship Id="rId7" Type="http://schemas.openxmlformats.org/officeDocument/2006/relationships/tags" Target="../tags/tag19.xml"/><Relationship Id="rId6" Type="http://schemas.openxmlformats.org/officeDocument/2006/relationships/image" Target="../media/image99.png"/><Relationship Id="rId5" Type="http://schemas.openxmlformats.org/officeDocument/2006/relationships/tags" Target="../tags/tag18.xml"/><Relationship Id="rId4" Type="http://schemas.openxmlformats.org/officeDocument/2006/relationships/image" Target="../media/image98.png"/><Relationship Id="rId3" Type="http://schemas.openxmlformats.org/officeDocument/2006/relationships/tags" Target="../tags/tag17.xml"/><Relationship Id="rId2" Type="http://schemas.openxmlformats.org/officeDocument/2006/relationships/image" Target="../media/image97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image" Target="../media/image102.png"/><Relationship Id="rId11" Type="http://schemas.openxmlformats.org/officeDocument/2006/relationships/tags" Target="../tags/tag21.xml"/><Relationship Id="rId10" Type="http://schemas.openxmlformats.org/officeDocument/2006/relationships/image" Target="../media/image101.png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5.png"/><Relationship Id="rId8" Type="http://schemas.openxmlformats.org/officeDocument/2006/relationships/image" Target="../media/image134.png"/><Relationship Id="rId7" Type="http://schemas.openxmlformats.org/officeDocument/2006/relationships/image" Target="../media/image133.png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38.png"/><Relationship Id="rId11" Type="http://schemas.openxmlformats.org/officeDocument/2006/relationships/image" Target="../media/image137.png"/><Relationship Id="rId10" Type="http://schemas.openxmlformats.org/officeDocument/2006/relationships/image" Target="../media/image136.png"/><Relationship Id="rId1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tags" Target="../tags/tag3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tags" Target="../tags/tag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67.png"/><Relationship Id="rId26" Type="http://schemas.openxmlformats.org/officeDocument/2006/relationships/image" Target="../media/image66.png"/><Relationship Id="rId25" Type="http://schemas.openxmlformats.org/officeDocument/2006/relationships/image" Target="../media/image65.png"/><Relationship Id="rId24" Type="http://schemas.openxmlformats.org/officeDocument/2006/relationships/image" Target="../media/image64.png"/><Relationship Id="rId23" Type="http://schemas.openxmlformats.org/officeDocument/2006/relationships/image" Target="../media/image63.png"/><Relationship Id="rId22" Type="http://schemas.openxmlformats.org/officeDocument/2006/relationships/image" Target="../media/image62.png"/><Relationship Id="rId21" Type="http://schemas.openxmlformats.org/officeDocument/2006/relationships/image" Target="../media/image61.png"/><Relationship Id="rId20" Type="http://schemas.openxmlformats.org/officeDocument/2006/relationships/image" Target="../media/image60.png"/><Relationship Id="rId2" Type="http://schemas.openxmlformats.org/officeDocument/2006/relationships/image" Target="../media/image42.png"/><Relationship Id="rId19" Type="http://schemas.openxmlformats.org/officeDocument/2006/relationships/image" Target="../media/image59.png"/><Relationship Id="rId18" Type="http://schemas.openxmlformats.org/officeDocument/2006/relationships/image" Target="../media/image58.png"/><Relationship Id="rId17" Type="http://schemas.openxmlformats.org/officeDocument/2006/relationships/image" Target="../media/image57.png"/><Relationship Id="rId16" Type="http://schemas.openxmlformats.org/officeDocument/2006/relationships/image" Target="../media/image56.png"/><Relationship Id="rId15" Type="http://schemas.openxmlformats.org/officeDocument/2006/relationships/image" Target="../media/image55.png"/><Relationship Id="rId14" Type="http://schemas.openxmlformats.org/officeDocument/2006/relationships/image" Target="../media/image54.png"/><Relationship Id="rId13" Type="http://schemas.openxmlformats.org/officeDocument/2006/relationships/image" Target="../media/image53.png"/><Relationship Id="rId12" Type="http://schemas.openxmlformats.org/officeDocument/2006/relationships/image" Target="../media/image52.png"/><Relationship Id="rId11" Type="http://schemas.openxmlformats.org/officeDocument/2006/relationships/image" Target="../media/image51.png"/><Relationship Id="rId10" Type="http://schemas.openxmlformats.org/officeDocument/2006/relationships/image" Target="../media/image50.png"/><Relationship Id="rId1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png"/><Relationship Id="rId8" Type="http://schemas.openxmlformats.org/officeDocument/2006/relationships/image" Target="../media/image75.png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94.png"/><Relationship Id="rId26" Type="http://schemas.openxmlformats.org/officeDocument/2006/relationships/image" Target="../media/image93.png"/><Relationship Id="rId25" Type="http://schemas.openxmlformats.org/officeDocument/2006/relationships/image" Target="../media/image92.png"/><Relationship Id="rId24" Type="http://schemas.openxmlformats.org/officeDocument/2006/relationships/image" Target="../media/image91.png"/><Relationship Id="rId23" Type="http://schemas.openxmlformats.org/officeDocument/2006/relationships/image" Target="../media/image90.png"/><Relationship Id="rId22" Type="http://schemas.openxmlformats.org/officeDocument/2006/relationships/image" Target="../media/image89.png"/><Relationship Id="rId21" Type="http://schemas.openxmlformats.org/officeDocument/2006/relationships/image" Target="../media/image88.png"/><Relationship Id="rId20" Type="http://schemas.openxmlformats.org/officeDocument/2006/relationships/image" Target="../media/image87.png"/><Relationship Id="rId2" Type="http://schemas.openxmlformats.org/officeDocument/2006/relationships/image" Target="../media/image69.png"/><Relationship Id="rId19" Type="http://schemas.openxmlformats.org/officeDocument/2006/relationships/image" Target="../media/image86.png"/><Relationship Id="rId18" Type="http://schemas.openxmlformats.org/officeDocument/2006/relationships/image" Target="../media/image85.png"/><Relationship Id="rId17" Type="http://schemas.openxmlformats.org/officeDocument/2006/relationships/image" Target="../media/image84.png"/><Relationship Id="rId16" Type="http://schemas.openxmlformats.org/officeDocument/2006/relationships/image" Target="../media/image83.png"/><Relationship Id="rId15" Type="http://schemas.openxmlformats.org/officeDocument/2006/relationships/image" Target="../media/image82.png"/><Relationship Id="rId14" Type="http://schemas.openxmlformats.org/officeDocument/2006/relationships/image" Target="../media/image81.png"/><Relationship Id="rId13" Type="http://schemas.openxmlformats.org/officeDocument/2006/relationships/image" Target="../media/image80.png"/><Relationship Id="rId12" Type="http://schemas.openxmlformats.org/officeDocument/2006/relationships/image" Target="../media/image79.png"/><Relationship Id="rId11" Type="http://schemas.openxmlformats.org/officeDocument/2006/relationships/image" Target="../media/image78.png"/><Relationship Id="rId10" Type="http://schemas.openxmlformats.org/officeDocument/2006/relationships/image" Target="../media/image77.png"/><Relationship Id="rId1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1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105" y="247650"/>
            <a:ext cx="3790950" cy="2724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75" y="196850"/>
            <a:ext cx="3655060" cy="2724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0" y="196850"/>
            <a:ext cx="3261995" cy="2686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7580" y="3533140"/>
            <a:ext cx="10380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对于图三中</a:t>
            </a:r>
            <a:r>
              <a:rPr lang="en-US" altLang="zh-CN"/>
              <a:t>cov22</a:t>
            </a:r>
            <a:r>
              <a:rPr lang="zh-CN" altLang="en-US"/>
              <a:t>较小范围内的分布情况如图一，图三中的纵坐标是每个</a:t>
            </a:r>
            <a:r>
              <a:rPr lang="en-US" altLang="zh-CN"/>
              <a:t>bin</a:t>
            </a:r>
            <a:r>
              <a:rPr lang="zh-CN" altLang="en-US"/>
              <a:t>中的平均值。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05305" y="2921000"/>
            <a:ext cx="720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图一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55995" y="2921000"/>
            <a:ext cx="720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</a:t>
            </a:r>
            <a:r>
              <a:rPr lang="zh-CN" altLang="en-US"/>
              <a:t>二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861550" y="2882900"/>
            <a:ext cx="720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</a:t>
            </a:r>
            <a:r>
              <a:rPr lang="zh-CN" altLang="en-US"/>
              <a:t>三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02335" y="4720590"/>
            <a:ext cx="6913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图一图二中的纵坐标代表当前</a:t>
            </a:r>
            <a:r>
              <a:rPr lang="en-US" altLang="zh-CN"/>
              <a:t>bin</a:t>
            </a:r>
            <a:r>
              <a:rPr lang="zh-CN" altLang="en-US"/>
              <a:t>中的事例数</a:t>
            </a:r>
            <a:r>
              <a:rPr lang="en-US" altLang="zh-CN"/>
              <a:t>/</a:t>
            </a:r>
            <a:r>
              <a:rPr lang="zh-CN" altLang="en-US"/>
              <a:t>总</a:t>
            </a:r>
            <a:r>
              <a:rPr lang="zh-CN" altLang="en-US"/>
              <a:t>事例数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5595" y="873125"/>
            <a:ext cx="3503930" cy="2230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5595" y="3409315"/>
            <a:ext cx="3301365" cy="2125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59225" y="3409315"/>
            <a:ext cx="3304540" cy="2139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59225" y="953770"/>
            <a:ext cx="3235960" cy="21507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99045" y="953770"/>
            <a:ext cx="3162935" cy="21507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606030" y="3409315"/>
            <a:ext cx="3314700" cy="210185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4772660" y="50482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3" name="文本框 2"/>
          <p:cNvSpPr txBox="1"/>
          <p:nvPr>
            <p:custDataLst>
              <p:tags r:id="rId14"/>
            </p:custDataLst>
          </p:nvPr>
        </p:nvSpPr>
        <p:spPr>
          <a:xfrm>
            <a:off x="1325880" y="50482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0.5G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15"/>
            </p:custDataLst>
          </p:nvPr>
        </p:nvSpPr>
        <p:spPr>
          <a:xfrm>
            <a:off x="8593455" y="50482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290830" y="5689600"/>
            <a:ext cx="8929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对于光子能量残差跟位置残差看是否有关联，得到的图片类似如图，没有发现有很明显的关联。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1605" y="95885"/>
            <a:ext cx="7538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不同能量光子能量残差与位置残差关系：每个能量点各</a:t>
            </a:r>
            <a:r>
              <a:rPr lang="en-US" altLang="zh-CN" b="1"/>
              <a:t>2w</a:t>
            </a:r>
            <a:r>
              <a:rPr lang="zh-CN" altLang="en-US" b="1"/>
              <a:t>样本</a:t>
            </a:r>
            <a:endParaRPr lang="zh-CN" altLang="en-US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0" y="3208020"/>
            <a:ext cx="3598545" cy="2326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300" y="817245"/>
            <a:ext cx="3405505" cy="22980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515" y="817245"/>
            <a:ext cx="3487420" cy="2311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515" y="3269615"/>
            <a:ext cx="3519170" cy="22650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85" y="3272790"/>
            <a:ext cx="3519805" cy="22618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85" y="817245"/>
            <a:ext cx="3429635" cy="23253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1605" y="95885"/>
            <a:ext cx="9906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不同能量光子能量残差（能量残差</a:t>
            </a:r>
            <a:r>
              <a:rPr lang="zh-CN" altLang="en-US" b="1"/>
              <a:t>取绝对值）与位置残差关系：</a:t>
            </a:r>
            <a:endParaRPr lang="zh-CN" altLang="en-US" b="1"/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772660" y="50482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1325880" y="50482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0.5G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593455" y="50482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565785" y="5754370"/>
            <a:ext cx="90881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对能量残差取绝对值后也无明显的</a:t>
            </a:r>
            <a:r>
              <a:rPr lang="zh-CN" altLang="en-US">
                <a:sym typeface="+mn-ea"/>
              </a:rPr>
              <a:t>对应关系。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6140" y="3273425"/>
            <a:ext cx="3161030" cy="19869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140" y="1196975"/>
            <a:ext cx="3069590" cy="19037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" y="1196975"/>
            <a:ext cx="3034030" cy="1930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45" y="3273425"/>
            <a:ext cx="3173095" cy="20104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875" y="3273425"/>
            <a:ext cx="2995930" cy="190627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470" y="1196340"/>
            <a:ext cx="3061335" cy="193103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41605" y="95885"/>
            <a:ext cx="7538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不同能量光子能量残差与位置残差关系：限定桶部与</a:t>
            </a:r>
            <a:r>
              <a:rPr lang="zh-CN" altLang="en-US" b="1"/>
              <a:t>端盖</a:t>
            </a:r>
            <a:endParaRPr lang="zh-CN" altLang="en-US" b="1"/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4197985" y="828675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1066165" y="828040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0.5G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7329805" y="828040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25" name="文本框 24"/>
          <p:cNvSpPr txBox="1"/>
          <p:nvPr/>
        </p:nvSpPr>
        <p:spPr>
          <a:xfrm>
            <a:off x="9782175" y="1781810"/>
            <a:ext cx="2012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桶部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909175" y="3794125"/>
            <a:ext cx="2012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端盖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76555" y="5561330"/>
            <a:ext cx="9652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对于能量残差跟位置残差也无明显的</a:t>
            </a:r>
            <a:r>
              <a:rPr lang="zh-CN" altLang="en-US"/>
              <a:t>对应关系。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011930" y="286512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b="1"/>
              <a:t>back   up</a:t>
            </a:r>
            <a:endParaRPr lang="en-US" altLang="zh-CN" sz="40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" y="3864610"/>
            <a:ext cx="4020185" cy="2726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890" y="3864610"/>
            <a:ext cx="4020185" cy="27266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3865245"/>
            <a:ext cx="4018915" cy="27260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" y="1069975"/>
            <a:ext cx="3942715" cy="26752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890" y="1076960"/>
            <a:ext cx="3934460" cy="26682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8780" y="1076960"/>
            <a:ext cx="4110990" cy="27882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995" y="1200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kskpi</a:t>
            </a:r>
            <a:r>
              <a:rPr lang="zh-CN" altLang="en-US" b="1"/>
              <a:t>与</a:t>
            </a:r>
            <a:r>
              <a:rPr lang="en-US" altLang="zh-CN" b="1"/>
              <a:t>gampi0</a:t>
            </a:r>
            <a:r>
              <a:rPr lang="zh-CN" altLang="en-US" b="1"/>
              <a:t>衰变道中的内存统计</a:t>
            </a:r>
            <a:endParaRPr lang="zh-CN" altLang="en-US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8035" y="463550"/>
            <a:ext cx="2939415" cy="2431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855" y="463550"/>
            <a:ext cx="3137535" cy="24307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" y="3187065"/>
            <a:ext cx="3128645" cy="21361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380" y="3141980"/>
            <a:ext cx="3005455" cy="22263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855" y="3141980"/>
            <a:ext cx="3340735" cy="22707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7845"/>
            <a:ext cx="3387725" cy="23031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9080" y="1885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llbar</a:t>
            </a:r>
            <a:r>
              <a:rPr lang="zh-CN" altLang="en-US"/>
              <a:t>衰变道中</a:t>
            </a:r>
            <a:r>
              <a:rPr lang="en-US" altLang="zh-CN"/>
              <a:t>dxy</a:t>
            </a:r>
            <a:r>
              <a:rPr lang="zh-CN" altLang="en-US"/>
              <a:t>与</a:t>
            </a:r>
            <a:r>
              <a:rPr lang="en-US" altLang="zh-CN"/>
              <a:t>cov</a:t>
            </a:r>
            <a:r>
              <a:rPr lang="zh-CN" altLang="en-US"/>
              <a:t>一维</a:t>
            </a:r>
            <a:r>
              <a:rPr lang="zh-CN" altLang="en-US"/>
              <a:t>分布图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143510"/>
            <a:ext cx="2699385" cy="17265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110" y="143510"/>
            <a:ext cx="2726055" cy="1727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20" y="2033270"/>
            <a:ext cx="2731770" cy="17087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1981200"/>
            <a:ext cx="2703195" cy="18053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3896995"/>
            <a:ext cx="2815590" cy="17913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835" y="3860800"/>
            <a:ext cx="2745105" cy="18141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73050" y="-85725"/>
            <a:ext cx="4064000" cy="229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0.5GeV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196850" y="1751965"/>
            <a:ext cx="4064000" cy="229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1GeV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196850" y="3667760"/>
            <a:ext cx="4064000" cy="229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2GeV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254000" y="5862320"/>
            <a:ext cx="5073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随着能量的增加，</a:t>
            </a:r>
            <a:r>
              <a:rPr lang="en-US" altLang="zh-CN"/>
              <a:t>cov00</a:t>
            </a:r>
            <a:r>
              <a:rPr lang="zh-CN" altLang="en-US"/>
              <a:t>在不同的</a:t>
            </a:r>
            <a:r>
              <a:rPr lang="en-US" altLang="zh-CN"/>
              <a:t>nmdc</a:t>
            </a:r>
            <a:r>
              <a:rPr lang="zh-CN" altLang="en-US"/>
              <a:t>与</a:t>
            </a:r>
            <a:r>
              <a:rPr lang="en-US" altLang="zh-CN"/>
              <a:t>nitk</a:t>
            </a:r>
            <a:r>
              <a:rPr lang="zh-CN" altLang="en-US"/>
              <a:t>下分布</a:t>
            </a:r>
            <a:r>
              <a:rPr lang="zh-CN" altLang="en-US"/>
              <a:t>变窄，所以能量越高分带</a:t>
            </a:r>
            <a:r>
              <a:rPr lang="zh-CN" altLang="en-US"/>
              <a:t>越不明显。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553065" y="273050"/>
            <a:ext cx="858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nitk=4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6203315" y="273050"/>
            <a:ext cx="858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nitk=2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8378190" y="273050"/>
            <a:ext cx="858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nitk=3</a:t>
            </a:r>
            <a:endParaRPr lang="en-US" altLang="zh-CN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825" y="601980"/>
            <a:ext cx="2143125" cy="156591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7935" y="601980"/>
            <a:ext cx="2294890" cy="15214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8615" y="582295"/>
            <a:ext cx="2300605" cy="154114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600700" y="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以</a:t>
            </a:r>
            <a:r>
              <a:rPr lang="en-US" altLang="zh-CN"/>
              <a:t>0.5GeV</a:t>
            </a:r>
            <a:r>
              <a:rPr lang="zh-CN" altLang="en-US"/>
              <a:t>为例同</a:t>
            </a:r>
            <a:r>
              <a:rPr lang="en-US" altLang="zh-CN"/>
              <a:t>nmdc=55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5778500" y="2167890"/>
            <a:ext cx="5975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结论：不同</a:t>
            </a:r>
            <a:r>
              <a:rPr lang="en-US" altLang="zh-CN"/>
              <a:t>nitk</a:t>
            </a:r>
            <a:r>
              <a:rPr lang="zh-CN" altLang="en-US"/>
              <a:t>会影响</a:t>
            </a:r>
            <a:r>
              <a:rPr lang="en-US" altLang="zh-CN"/>
              <a:t>cov00</a:t>
            </a:r>
            <a:r>
              <a:rPr lang="zh-CN" altLang="en-US"/>
              <a:t>，所以导致出现</a:t>
            </a:r>
            <a:r>
              <a:rPr lang="zh-CN" altLang="en-US"/>
              <a:t>分带</a:t>
            </a:r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520690" y="2912110"/>
            <a:ext cx="6304915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cov00 </a:t>
            </a:r>
            <a:r>
              <a:rPr lang="zh-CN" altLang="en-US" sz="1600"/>
              <a:t>为轨迹参数 </a:t>
            </a:r>
            <a:r>
              <a:rPr lang="en-US" altLang="zh-CN" sz="1600"/>
              <a:t>d0 </a:t>
            </a:r>
            <a:r>
              <a:rPr lang="zh-CN" altLang="en-US" sz="1600"/>
              <a:t>的协方差矩阵元素，其数值由轨迹拟合中的信息矩阵决定，而信息矩阵的构造依赖于（</a:t>
            </a:r>
            <a:r>
              <a:rPr lang="en-US" altLang="zh-CN" sz="1600"/>
              <a:t>ITK </a:t>
            </a:r>
            <a:r>
              <a:rPr lang="zh-CN" altLang="en-US" sz="1600"/>
              <a:t>与 </a:t>
            </a:r>
            <a:r>
              <a:rPr lang="en-US" altLang="zh-CN" sz="1600"/>
              <a:t>MDC </a:t>
            </a:r>
            <a:r>
              <a:rPr lang="zh-CN" altLang="en-US" sz="1600"/>
              <a:t>命中数）及多重散射项</a:t>
            </a:r>
            <a:endParaRPr lang="zh-CN" altLang="en-US" sz="160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8650" y="3896995"/>
            <a:ext cx="1657350" cy="4953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7125" y="3971925"/>
            <a:ext cx="1946910" cy="27368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88525" y="3808095"/>
            <a:ext cx="1047750" cy="58420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5645150" y="46431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ITK </a:t>
            </a:r>
            <a:r>
              <a:rPr lang="zh-CN" altLang="en-US">
                <a:sym typeface="+mn-ea"/>
              </a:rPr>
              <a:t>与 </a:t>
            </a:r>
            <a:r>
              <a:rPr lang="en-US" altLang="zh-CN">
                <a:sym typeface="+mn-ea"/>
              </a:rPr>
              <a:t>MDC </a:t>
            </a:r>
            <a:r>
              <a:rPr lang="zh-CN" altLang="en-US">
                <a:sym typeface="+mn-ea"/>
              </a:rPr>
              <a:t>命中数会影响</a:t>
            </a:r>
            <a:r>
              <a:rPr lang="en-US" altLang="zh-CN">
                <a:sym typeface="+mn-ea"/>
              </a:rPr>
              <a:t>J</a:t>
            </a:r>
            <a:r>
              <a:rPr lang="en-US" altLang="zh-CN" baseline="-25000">
                <a:sym typeface="+mn-ea"/>
              </a:rPr>
              <a:t>i</a:t>
            </a:r>
            <a:endParaRPr lang="en-US" altLang="zh-CN" baseline="-25000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3190" y="963930"/>
            <a:ext cx="2707005" cy="24282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30195" y="927100"/>
            <a:ext cx="3061335" cy="24644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10885" y="1014730"/>
            <a:ext cx="2797175" cy="23133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370" y="3756025"/>
            <a:ext cx="3109595" cy="22364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0210" y="3756025"/>
            <a:ext cx="3046730" cy="22606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0885" y="3768090"/>
            <a:ext cx="2893695" cy="22771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66370" y="231775"/>
            <a:ext cx="6956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llbar</a:t>
            </a:r>
            <a:r>
              <a:rPr lang="zh-CN" altLang="en-US" b="1"/>
              <a:t>次级粒子</a:t>
            </a:r>
            <a:r>
              <a:rPr lang="en-US" altLang="zh-CN" b="1"/>
              <a:t>P</a:t>
            </a:r>
            <a:r>
              <a:rPr lang="zh-CN" altLang="en-US" b="1"/>
              <a:t>对角元素随着</a:t>
            </a:r>
            <a:r>
              <a:rPr lang="en-US" altLang="zh-CN" b="1"/>
              <a:t>mc</a:t>
            </a:r>
            <a:r>
              <a:rPr lang="zh-CN" altLang="en-US" b="1"/>
              <a:t>产生顶点</a:t>
            </a:r>
            <a:r>
              <a:rPr lang="en-US" altLang="zh-CN" b="1"/>
              <a:t>xy</a:t>
            </a:r>
            <a:r>
              <a:rPr lang="zh-CN" altLang="en-US" b="1"/>
              <a:t>径向距离的</a:t>
            </a:r>
            <a:r>
              <a:rPr lang="zh-CN" altLang="en-US" b="1"/>
              <a:t>分布情况</a:t>
            </a:r>
            <a:endParaRPr lang="zh-CN" altLang="en-US" b="1"/>
          </a:p>
        </p:txBody>
      </p:sp>
      <p:sp>
        <p:nvSpPr>
          <p:cNvPr id="17" name="文本框 16"/>
          <p:cNvSpPr txBox="1"/>
          <p:nvPr/>
        </p:nvSpPr>
        <p:spPr>
          <a:xfrm>
            <a:off x="8964295" y="1094105"/>
            <a:ext cx="2722245" cy="3645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pcov随产生位置变化中的对角元素，对于有截断不连续的对角元素</a:t>
            </a:r>
            <a:r>
              <a:rPr lang="en-US" altLang="zh-CN">
                <a:sym typeface="+mn-ea"/>
              </a:rPr>
              <a:t>cov00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cov11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cov33</a:t>
            </a:r>
            <a:r>
              <a:rPr lang="zh-CN" altLang="en-US">
                <a:sym typeface="+mn-ea"/>
              </a:rPr>
              <a:t>从分布情况图中可以看出分布比较发散，且有分段情况。</a:t>
            </a:r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796290" y="725805"/>
            <a:ext cx="1251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cov00vsd</a:t>
            </a:r>
            <a:r>
              <a:rPr lang="en-US" altLang="zh-CN"/>
              <a:t>xy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3658870" y="646430"/>
            <a:ext cx="1251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cov11vsd</a:t>
            </a:r>
            <a:r>
              <a:rPr lang="en-US" altLang="zh-CN"/>
              <a:t>xy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6339205" y="646430"/>
            <a:ext cx="1251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cov33vsd</a:t>
            </a:r>
            <a:r>
              <a:rPr lang="en-US" altLang="zh-CN"/>
              <a:t>xy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65100"/>
            <a:ext cx="3085465" cy="2098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65100"/>
            <a:ext cx="3060700" cy="2084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50" y="165100"/>
            <a:ext cx="3034030" cy="20847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2400" y="2514600"/>
            <a:ext cx="17595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vertex position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1600" y="2967990"/>
            <a:ext cx="6096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(x,y,z) =(0.5,0.5,0),(1,1,0),(2,2,0)cm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cm:(x,y,z) =(3,3,0),(4,4,0),(6,6,0)cm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16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cm:</a:t>
            </a:r>
            <a:r>
              <a:rPr lang="en-US" altLang="zh-CN">
                <a:sym typeface="+mn-ea"/>
              </a:rPr>
              <a:t>(x,y,z) =(8,8,0),(9,9,0),(10,10,0)cm</a:t>
            </a:r>
            <a:endParaRPr lang="en-US" altLang="zh-CN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9400" y="4489450"/>
            <a:ext cx="9029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分别在上述产生点位置产生</a:t>
            </a:r>
            <a:r>
              <a:rPr lang="en-US" altLang="zh-CN"/>
              <a:t>0.5GeV, 1.0GeV, 2.0GeV</a:t>
            </a:r>
            <a:r>
              <a:rPr lang="zh-CN" altLang="en-US"/>
              <a:t>的质子样本各</a:t>
            </a:r>
            <a:r>
              <a:rPr lang="en-US" altLang="zh-CN"/>
              <a:t>2</a:t>
            </a:r>
            <a:r>
              <a:rPr lang="zh-CN" altLang="en-US"/>
              <a:t>万</a:t>
            </a:r>
            <a:r>
              <a:rPr lang="zh-CN" altLang="en-US"/>
              <a:t>事例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文本框 35"/>
          <p:cNvSpPr txBox="1"/>
          <p:nvPr/>
        </p:nvSpPr>
        <p:spPr>
          <a:xfrm>
            <a:off x="48895" y="-20320"/>
            <a:ext cx="6313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利用</a:t>
            </a:r>
            <a:r>
              <a:rPr lang="en-US" altLang="zh-CN" b="1"/>
              <a:t>partilegun</a:t>
            </a:r>
            <a:r>
              <a:rPr lang="zh-CN" altLang="en-US" b="1"/>
              <a:t>产生远离对撞点的单粒子</a:t>
            </a:r>
            <a:r>
              <a:rPr lang="en-US" altLang="zh-CN" b="1"/>
              <a:t>P</a:t>
            </a:r>
            <a:r>
              <a:rPr lang="zh-CN" altLang="en-US" b="1"/>
              <a:t>，观察</a:t>
            </a:r>
            <a:r>
              <a:rPr lang="en-US" altLang="zh-CN" b="1"/>
              <a:t>cov</a:t>
            </a:r>
            <a:r>
              <a:rPr lang="zh-CN" altLang="en-US" b="1"/>
              <a:t>分布</a:t>
            </a:r>
            <a:endParaRPr lang="zh-CN" altLang="en-US" b="1"/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4045585" y="408305"/>
            <a:ext cx="21272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6623050" y="354965"/>
            <a:ext cx="24822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9232900" y="347980"/>
            <a:ext cx="26682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16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9550" y="472440"/>
            <a:ext cx="257429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0.5GeV </a:t>
            </a:r>
            <a:r>
              <a:rPr lang="en-US" altLang="zh-CN" sz="2800">
                <a:sym typeface="+mn-ea"/>
              </a:rPr>
              <a:t>cov00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215900" y="2155825"/>
            <a:ext cx="29908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以</a:t>
            </a:r>
            <a:r>
              <a:rPr lang="en-US" altLang="zh-CN">
                <a:sym typeface="+mn-ea"/>
              </a:rPr>
              <a:t>rxy</a:t>
            </a:r>
            <a:r>
              <a:rPr lang="zh-CN" altLang="en-US">
                <a:sym typeface="+mn-ea"/>
              </a:rPr>
              <a:t>的值去划分。</a:t>
            </a:r>
            <a:endParaRPr lang="zh-CN" altLang="en-US"/>
          </a:p>
          <a:p>
            <a:r>
              <a:rPr lang="zh-CN" altLang="en-US"/>
              <a:t>不同颜色点分别代表第一测量点落在第一层</a:t>
            </a:r>
            <a:r>
              <a:rPr lang="en-US" altLang="zh-CN">
                <a:sym typeface="+mn-ea"/>
              </a:rPr>
              <a:t>ITK</a:t>
            </a:r>
            <a:r>
              <a:rPr lang="zh-CN" altLang="en-US"/>
              <a:t>，第二层</a:t>
            </a:r>
            <a:r>
              <a:rPr lang="en-US" altLang="zh-CN">
                <a:sym typeface="+mn-ea"/>
              </a:rPr>
              <a:t>ITK</a:t>
            </a:r>
            <a:r>
              <a:rPr lang="zh-CN" altLang="en-US"/>
              <a:t>，第三层</a:t>
            </a:r>
            <a:r>
              <a:rPr lang="en-US" altLang="zh-CN">
                <a:sym typeface="+mn-ea"/>
              </a:rPr>
              <a:t>ITK</a:t>
            </a:r>
            <a:r>
              <a:rPr lang="zh-CN" altLang="en-US"/>
              <a:t>，和</a:t>
            </a:r>
            <a:r>
              <a:rPr lang="en-US" altLang="zh-CN"/>
              <a:t>MDC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58445" y="1313180"/>
            <a:ext cx="25253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dxy:vertex position</a:t>
            </a:r>
            <a:r>
              <a:rPr lang="zh-CN" altLang="en-US">
                <a:sym typeface="+mn-ea"/>
              </a:rPr>
              <a:t>产生点</a:t>
            </a:r>
            <a:r>
              <a:rPr lang="zh-CN" altLang="en-US">
                <a:sym typeface="+mn-ea"/>
              </a:rPr>
              <a:t>位置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285" y="716280"/>
            <a:ext cx="2689225" cy="20180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370" y="2719705"/>
            <a:ext cx="2648585" cy="1987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370" y="4707255"/>
            <a:ext cx="2667000" cy="20008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265" y="703580"/>
            <a:ext cx="2687320" cy="20161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2865" y="2637155"/>
            <a:ext cx="2758440" cy="206946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4770" y="4594225"/>
            <a:ext cx="2818130" cy="21139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1305" y="704215"/>
            <a:ext cx="2588260" cy="19418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72575" y="2637155"/>
            <a:ext cx="2715260" cy="20370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1305" y="4594225"/>
            <a:ext cx="2717165" cy="21139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500" y="4594225"/>
            <a:ext cx="253365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文本框 35"/>
          <p:cNvSpPr txBox="1"/>
          <p:nvPr/>
        </p:nvSpPr>
        <p:spPr>
          <a:xfrm>
            <a:off x="48895" y="-20320"/>
            <a:ext cx="6313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利用</a:t>
            </a:r>
            <a:r>
              <a:rPr lang="en-US" altLang="zh-CN" b="1"/>
              <a:t>partilegun</a:t>
            </a:r>
            <a:r>
              <a:rPr lang="zh-CN" altLang="en-US" b="1"/>
              <a:t>产生远离对撞点的单粒子</a:t>
            </a:r>
            <a:r>
              <a:rPr lang="en-US" altLang="zh-CN" b="1"/>
              <a:t>P</a:t>
            </a:r>
            <a:r>
              <a:rPr lang="zh-CN" altLang="en-US" b="1"/>
              <a:t>，观察</a:t>
            </a:r>
            <a:r>
              <a:rPr lang="en-US" altLang="zh-CN" b="1"/>
              <a:t>cov</a:t>
            </a:r>
            <a:r>
              <a:rPr lang="zh-CN" altLang="en-US" b="1"/>
              <a:t>分布</a:t>
            </a:r>
            <a:endParaRPr lang="zh-CN" altLang="en-US" b="1"/>
          </a:p>
        </p:txBody>
      </p:sp>
      <p:sp>
        <p:nvSpPr>
          <p:cNvPr id="16" name="文本框 15"/>
          <p:cNvSpPr txBox="1"/>
          <p:nvPr/>
        </p:nvSpPr>
        <p:spPr>
          <a:xfrm>
            <a:off x="209550" y="472440"/>
            <a:ext cx="257429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1.0GeV </a:t>
            </a:r>
            <a:r>
              <a:rPr lang="en-US" altLang="zh-CN" sz="2800">
                <a:sym typeface="+mn-ea"/>
              </a:rPr>
              <a:t>cov00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045585" y="408305"/>
            <a:ext cx="21272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623050" y="354965"/>
            <a:ext cx="24822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9232900" y="347980"/>
            <a:ext cx="26682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1.6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90" y="723265"/>
            <a:ext cx="2604770" cy="19538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75" y="2677160"/>
            <a:ext cx="2613660" cy="19608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890" y="4623435"/>
            <a:ext cx="2654300" cy="19907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5260" y="723265"/>
            <a:ext cx="2579370" cy="19348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010" y="2670810"/>
            <a:ext cx="2568575" cy="19272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1770" y="4595495"/>
            <a:ext cx="2691130" cy="20186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6270" y="723265"/>
            <a:ext cx="2559685" cy="19202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9760" y="2643505"/>
            <a:ext cx="2574290" cy="193103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5480" y="4638040"/>
            <a:ext cx="2635250" cy="19767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文本框 35"/>
          <p:cNvSpPr txBox="1"/>
          <p:nvPr/>
        </p:nvSpPr>
        <p:spPr>
          <a:xfrm>
            <a:off x="48895" y="-20320"/>
            <a:ext cx="6313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利用</a:t>
            </a:r>
            <a:r>
              <a:rPr lang="en-US" altLang="zh-CN" b="1"/>
              <a:t>partilegun</a:t>
            </a:r>
            <a:r>
              <a:rPr lang="zh-CN" altLang="en-US" b="1"/>
              <a:t>产生远离对撞点的单粒子</a:t>
            </a:r>
            <a:r>
              <a:rPr lang="en-US" altLang="zh-CN" b="1"/>
              <a:t>P</a:t>
            </a:r>
            <a:r>
              <a:rPr lang="zh-CN" altLang="en-US" b="1"/>
              <a:t>，观察</a:t>
            </a:r>
            <a:r>
              <a:rPr lang="en-US" altLang="zh-CN" b="1"/>
              <a:t>cov</a:t>
            </a:r>
            <a:r>
              <a:rPr lang="zh-CN" altLang="en-US" b="1"/>
              <a:t>分布</a:t>
            </a:r>
            <a:endParaRPr lang="zh-CN" altLang="en-US" b="1"/>
          </a:p>
        </p:txBody>
      </p:sp>
      <p:sp>
        <p:nvSpPr>
          <p:cNvPr id="16" name="文本框 15"/>
          <p:cNvSpPr txBox="1"/>
          <p:nvPr/>
        </p:nvSpPr>
        <p:spPr>
          <a:xfrm>
            <a:off x="209550" y="472440"/>
            <a:ext cx="257429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2.0GeV </a:t>
            </a:r>
            <a:r>
              <a:rPr lang="en-US" altLang="zh-CN" sz="2800">
                <a:sym typeface="+mn-ea"/>
              </a:rPr>
              <a:t>cov00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209550" y="1557655"/>
            <a:ext cx="2981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随着能量的升高，</a:t>
            </a:r>
            <a:r>
              <a:rPr lang="en-US" altLang="zh-CN"/>
              <a:t>cov00</a:t>
            </a:r>
            <a:r>
              <a:rPr lang="zh-CN" altLang="en-US"/>
              <a:t>变小，能量越高，分辨越好。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045585" y="408305"/>
            <a:ext cx="21272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623050" y="354965"/>
            <a:ext cx="24822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232900" y="347980"/>
            <a:ext cx="26682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1.6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75" y="723265"/>
            <a:ext cx="2522855" cy="1892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065" y="2592705"/>
            <a:ext cx="2513330" cy="18853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065" y="4535805"/>
            <a:ext cx="2561590" cy="19221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2585" y="727710"/>
            <a:ext cx="2486025" cy="18649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2585" y="2568575"/>
            <a:ext cx="2533015" cy="18999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2585" y="4535805"/>
            <a:ext cx="2562860" cy="19221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1185" y="691515"/>
            <a:ext cx="2534285" cy="19011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1185" y="2568575"/>
            <a:ext cx="2533015" cy="19005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1185" y="4535805"/>
            <a:ext cx="2599055" cy="19500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0355"/>
            <a:ext cx="1875155" cy="1282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055"/>
            <a:ext cx="1894205" cy="12782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1310"/>
            <a:ext cx="1896745" cy="12782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39565"/>
            <a:ext cx="1923415" cy="12807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17820"/>
            <a:ext cx="1932305" cy="12846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305" y="300355"/>
            <a:ext cx="1873250" cy="1262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2305" y="1583055"/>
            <a:ext cx="1894840" cy="12617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3415" y="2898775"/>
            <a:ext cx="1887220" cy="12287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745" y="4127500"/>
            <a:ext cx="1873250" cy="12750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86790" y="-5080"/>
            <a:ext cx="2574290" cy="305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0.5GeV </a:t>
            </a:r>
            <a:r>
              <a:rPr lang="en-US" altLang="zh-CN">
                <a:sym typeface="+mn-ea"/>
              </a:rPr>
              <a:t>cov00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2705" y="271145"/>
            <a:ext cx="1917700" cy="12909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5245" y="1562100"/>
            <a:ext cx="1935480" cy="12807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5245" y="2898775"/>
            <a:ext cx="1858645" cy="12407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245" y="4147820"/>
            <a:ext cx="1839595" cy="12547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245" y="5410835"/>
            <a:ext cx="1936115" cy="13106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80405" y="271145"/>
            <a:ext cx="1903095" cy="12915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80405" y="1583055"/>
            <a:ext cx="1903730" cy="12325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78500" y="2861310"/>
            <a:ext cx="1885950" cy="12801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72785" y="4144645"/>
            <a:ext cx="1948180" cy="129921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881245" y="0"/>
            <a:ext cx="2574290" cy="305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1.0GeV </a:t>
            </a:r>
            <a:r>
              <a:rPr lang="en-US" altLang="zh-CN">
                <a:sym typeface="+mn-ea"/>
              </a:rPr>
              <a:t>cov00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83500" y="271145"/>
            <a:ext cx="1844040" cy="13112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65720" y="1562735"/>
            <a:ext cx="1869440" cy="12522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46670" y="2814955"/>
            <a:ext cx="1878965" cy="13087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2545" y="4144645"/>
            <a:ext cx="1881505" cy="12579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75245" y="5375910"/>
            <a:ext cx="1887220" cy="125285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56420" y="271145"/>
            <a:ext cx="1943735" cy="12922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56420" y="1560830"/>
            <a:ext cx="1856105" cy="124523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456420" y="2813050"/>
            <a:ext cx="1967230" cy="128841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25635" y="4144010"/>
            <a:ext cx="1823720" cy="12268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16950" y="0"/>
            <a:ext cx="2574290" cy="305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2.0GeV </a:t>
            </a:r>
            <a:r>
              <a:rPr lang="en-US" altLang="zh-CN">
                <a:sym typeface="+mn-ea"/>
              </a:rPr>
              <a:t>cov00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932305" y="5693410"/>
            <a:ext cx="1899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cov00</a:t>
            </a:r>
            <a:r>
              <a:rPr lang="zh-CN" altLang="en-US" b="1"/>
              <a:t>与</a:t>
            </a:r>
            <a:r>
              <a:rPr lang="en-US" altLang="zh-CN" b="1"/>
              <a:t>rxy</a:t>
            </a:r>
            <a:r>
              <a:rPr lang="zh-CN" altLang="en-US" b="1"/>
              <a:t>之间的关系</a:t>
            </a:r>
            <a:endParaRPr lang="zh-CN" altLang="en-US" b="1"/>
          </a:p>
        </p:txBody>
      </p:sp>
      <p:sp>
        <p:nvSpPr>
          <p:cNvPr id="33" name="文本框 32"/>
          <p:cNvSpPr txBox="1"/>
          <p:nvPr/>
        </p:nvSpPr>
        <p:spPr>
          <a:xfrm>
            <a:off x="9614535" y="5965190"/>
            <a:ext cx="2521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rxy</a:t>
            </a:r>
            <a:r>
              <a:rPr lang="zh-CN" altLang="en-US"/>
              <a:t>：第一测量点</a:t>
            </a:r>
            <a:r>
              <a:rPr lang="zh-CN" altLang="en-US"/>
              <a:t>位置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" y="295910"/>
            <a:ext cx="1663065" cy="1140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2862"/>
          <a:stretch>
            <a:fillRect/>
          </a:stretch>
        </p:blipFill>
        <p:spPr>
          <a:xfrm>
            <a:off x="66040" y="1436370"/>
            <a:ext cx="1662430" cy="11830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" y="2619375"/>
            <a:ext cx="1711325" cy="12147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" y="3834130"/>
            <a:ext cx="1757045" cy="12363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5" y="5070475"/>
            <a:ext cx="1697990" cy="1208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365" y="295910"/>
            <a:ext cx="1628775" cy="11480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9105" y="1443990"/>
            <a:ext cx="1703070" cy="11753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9105" y="2619375"/>
            <a:ext cx="1725295" cy="12160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8470" y="3841115"/>
            <a:ext cx="1764030" cy="12242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86790" y="-17145"/>
            <a:ext cx="257429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0.5GeV rxy</a:t>
            </a:r>
            <a:r>
              <a:rPr lang="zh-CN" altLang="en-US"/>
              <a:t>分布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1080" y="295910"/>
            <a:ext cx="1658620" cy="11480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1080" y="1436370"/>
            <a:ext cx="1658620" cy="11823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1080" y="2618740"/>
            <a:ext cx="1659255" cy="12166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6635" y="3835400"/>
            <a:ext cx="1663700" cy="12255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1080" y="5092065"/>
            <a:ext cx="1651635" cy="11798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0335" y="295910"/>
            <a:ext cx="1635125" cy="11474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12715" y="1443990"/>
            <a:ext cx="1595755" cy="11252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12715" y="2618740"/>
            <a:ext cx="1659255" cy="11639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12715" y="3835400"/>
            <a:ext cx="1659890" cy="125476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281170" y="-5715"/>
            <a:ext cx="257429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1.0GeV rxy</a:t>
            </a:r>
            <a:r>
              <a:rPr lang="zh-CN" altLang="en-US"/>
              <a:t>分布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72605" y="295910"/>
            <a:ext cx="1625600" cy="113474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72605" y="1443990"/>
            <a:ext cx="1626235" cy="11379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72605" y="2619375"/>
            <a:ext cx="1626235" cy="11614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72605" y="3844290"/>
            <a:ext cx="1666875" cy="125158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55460" y="5144770"/>
            <a:ext cx="1642745" cy="112649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98205" y="304800"/>
            <a:ext cx="1644015" cy="11264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98205" y="1443355"/>
            <a:ext cx="1674495" cy="11601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98205" y="2656840"/>
            <a:ext cx="1644650" cy="111188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98205" y="3844290"/>
            <a:ext cx="1644015" cy="12573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7480935" y="9525"/>
            <a:ext cx="257429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2.0GeV rxy</a:t>
            </a:r>
            <a:r>
              <a:rPr lang="zh-CN" altLang="en-US"/>
              <a:t>分布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3529"/>
          <a:stretch>
            <a:fillRect/>
          </a:stretch>
        </p:blipFill>
        <p:spPr>
          <a:xfrm>
            <a:off x="315595" y="155575"/>
            <a:ext cx="3124835" cy="21469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135"/>
          <a:stretch>
            <a:fillRect/>
          </a:stretch>
        </p:blipFill>
        <p:spPr>
          <a:xfrm>
            <a:off x="3965575" y="155575"/>
            <a:ext cx="3096895" cy="21202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37640" y="2232660"/>
            <a:ext cx="698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图一</a:t>
            </a:r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5281930" y="2232660"/>
            <a:ext cx="698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图</a:t>
            </a:r>
            <a:r>
              <a:rPr lang="zh-CN" altLang="en-US" sz="1600"/>
              <a:t>二</a:t>
            </a:r>
            <a:endParaRPr lang="zh-CN" altLang="en-US" sz="1600"/>
          </a:p>
        </p:txBody>
      </p:sp>
      <p:sp>
        <p:nvSpPr>
          <p:cNvPr id="2" name="文本框 1"/>
          <p:cNvSpPr txBox="1"/>
          <p:nvPr/>
        </p:nvSpPr>
        <p:spPr>
          <a:xfrm>
            <a:off x="221615" y="3107055"/>
            <a:ext cx="11232515" cy="7181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ym typeface="+mn-ea"/>
              </a:rPr>
              <a:t>由图二可知</a:t>
            </a:r>
            <a:r>
              <a:rPr lang="en-US" altLang="zh-CN">
                <a:sym typeface="+mn-ea"/>
              </a:rPr>
              <a:t>nitk=0</a:t>
            </a:r>
            <a:r>
              <a:rPr lang="zh-CN" altLang="en-US">
                <a:sym typeface="+mn-ea"/>
              </a:rPr>
              <a:t>，所以在</a:t>
            </a:r>
            <a:r>
              <a:rPr lang="en-US" altLang="zh-CN">
                <a:sym typeface="+mn-ea"/>
              </a:rPr>
              <a:t>ITK</a:t>
            </a:r>
            <a:r>
              <a:rPr lang="zh-CN" altLang="en-US">
                <a:sym typeface="+mn-ea"/>
              </a:rPr>
              <a:t>上</a:t>
            </a:r>
            <a:r>
              <a:rPr lang="zh-CN" altLang="en-US">
                <a:sym typeface="+mn-ea"/>
              </a:rPr>
              <a:t>没有击中点，因此这些部分</a:t>
            </a:r>
            <a:r>
              <a:rPr lang="en-US" altLang="zh-CN">
                <a:sym typeface="+mn-ea"/>
              </a:rPr>
              <a:t>&gt; 20 cm </a:t>
            </a:r>
            <a:r>
              <a:rPr lang="zh-CN" altLang="en-US">
                <a:sym typeface="+mn-ea"/>
              </a:rPr>
              <a:t>的小柱子表示：</a:t>
            </a:r>
            <a:r>
              <a:rPr lang="en-US" altLang="zh-CN"/>
              <a:t> &gt; 20 cm </a:t>
            </a:r>
            <a:r>
              <a:rPr lang="zh-CN" altLang="en-US"/>
              <a:t>的事件表明轨迹在</a:t>
            </a:r>
            <a:r>
              <a:rPr lang="en-US" altLang="zh-CN"/>
              <a:t> ITK </a:t>
            </a:r>
            <a:r>
              <a:rPr lang="zh-CN" altLang="en-US"/>
              <a:t>中未形成有效的</a:t>
            </a:r>
            <a:r>
              <a:rPr lang="en-US" altLang="zh-CN"/>
              <a:t> first hit</a:t>
            </a:r>
            <a:r>
              <a:rPr lang="zh-CN" altLang="en-US"/>
              <a:t>，其</a:t>
            </a:r>
            <a:r>
              <a:rPr lang="en-US" altLang="zh-CN"/>
              <a:t> first hit </a:t>
            </a:r>
            <a:r>
              <a:rPr lang="zh-CN" altLang="en-US"/>
              <a:t>来自</a:t>
            </a:r>
            <a:r>
              <a:rPr lang="en-US" altLang="zh-CN"/>
              <a:t> MDC</a:t>
            </a:r>
            <a:r>
              <a:rPr lang="zh-CN" altLang="en-US"/>
              <a:t>超层。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35.3,&quot;left&quot;:9.7,&quot;top&quot;:50.9,&quot;width&quot;:668.1}"/>
</p:tagLst>
</file>

<file path=ppt/tags/tag10.xml><?xml version="1.0" encoding="utf-8"?>
<p:tagLst xmlns:p="http://schemas.openxmlformats.org/presentationml/2006/main">
  <p:tag name="KSO_WM_DIAGRAM_VIRTUALLY_FRAME" val="{&quot;height&quot;:524,&quot;left&quot;:221.2,&quot;top&quot;:5.3,&quot;width&quot;:650.6}"/>
</p:tagLst>
</file>

<file path=ppt/tags/tag11.xml><?xml version="1.0" encoding="utf-8"?>
<p:tagLst xmlns:p="http://schemas.openxmlformats.org/presentationml/2006/main">
  <p:tag name="KSO_WM_DIAGRAM_VIRTUALLY_FRAME" val="{&quot;height&quot;:524,&quot;left&quot;:221.2,&quot;top&quot;:5.3,&quot;width&quot;:650.6}"/>
</p:tagLst>
</file>

<file path=ppt/tags/tag12.xml><?xml version="1.0" encoding="utf-8"?>
<p:tagLst xmlns:p="http://schemas.openxmlformats.org/presentationml/2006/main">
  <p:tag name="KSO_WM_DIAGRAM_VIRTUALLY_FRAME" val="{&quot;height&quot;:524,&quot;left&quot;:221.2,&quot;top&quot;:5.3,&quot;width&quot;:650.6}"/>
</p:tagLst>
</file>

<file path=ppt/tags/tag13.xml><?xml version="1.0" encoding="utf-8"?>
<p:tagLst xmlns:p="http://schemas.openxmlformats.org/presentationml/2006/main">
  <p:tag name="KSO_WM_DIAGRAM_VIRTUALLY_FRAME" val="{&quot;height&quot;:524,&quot;left&quot;:221.2,&quot;top&quot;:5.3,&quot;width&quot;:650.6}"/>
</p:tagLst>
</file>

<file path=ppt/tags/tag14.xml><?xml version="1.0" encoding="utf-8"?>
<p:tagLst xmlns:p="http://schemas.openxmlformats.org/presentationml/2006/main">
  <p:tag name="KSO_WM_DIAGRAM_VIRTUALLY_FRAME" val="{&quot;height&quot;:524,&quot;left&quot;:221.2,&quot;top&quot;:5.3,&quot;width&quot;:650.6}"/>
</p:tagLst>
</file>

<file path=ppt/tags/tag15.xml><?xml version="1.0" encoding="utf-8"?>
<p:tagLst xmlns:p="http://schemas.openxmlformats.org/presentationml/2006/main">
  <p:tag name="KSO_WM_DIAGRAM_VIRTUALLY_FRAME" val="{&quot;height&quot;:524,&quot;left&quot;:221.2,&quot;top&quot;:5.3,&quot;width&quot;:650.6}"/>
</p:tagLst>
</file>

<file path=ppt/tags/tag16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17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18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19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2.xml><?xml version="1.0" encoding="utf-8"?>
<p:tagLst xmlns:p="http://schemas.openxmlformats.org/presentationml/2006/main">
  <p:tag name="KSO_WM_DIAGRAM_VIRTUALLY_FRAME" val="{&quot;height&quot;:435.3,&quot;left&quot;:9.7,&quot;top&quot;:50.9,&quot;width&quot;:668.1}"/>
</p:tagLst>
</file>

<file path=ppt/tags/tag20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21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22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23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24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25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26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27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28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29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3.xml><?xml version="1.0" encoding="utf-8"?>
<p:tagLst xmlns:p="http://schemas.openxmlformats.org/presentationml/2006/main">
  <p:tag name="KSO_WM_DIAGRAM_VIRTUALLY_FRAME" val="{&quot;height&quot;:435.3,&quot;left&quot;:9.7,&quot;top&quot;:50.9,&quot;width&quot;:668.1}"/>
</p:tagLst>
</file>

<file path=ppt/tags/tag30.xml><?xml version="1.0" encoding="utf-8"?>
<p:tagLst xmlns:p="http://schemas.openxmlformats.org/presentationml/2006/main">
  <p:tag name="KSO_WM_DIAGRAM_VIRTUALLY_FRAME" val="{&quot;height&quot;:397.15,&quot;left&quot;:24.85,&quot;top&quot;:39.75,&quot;width&quot;:835.05}"/>
</p:tagLst>
</file>

<file path=ppt/tags/tag4.xml><?xml version="1.0" encoding="utf-8"?>
<p:tagLst xmlns:p="http://schemas.openxmlformats.org/presentationml/2006/main">
  <p:tag name="KSO_WM_DIAGRAM_VIRTUALLY_FRAME" val="{&quot;height&quot;:435.3,&quot;left&quot;:9.7,&quot;top&quot;:50.9,&quot;width&quot;:668.1}"/>
</p:tagLst>
</file>

<file path=ppt/tags/tag5.xml><?xml version="1.0" encoding="utf-8"?>
<p:tagLst xmlns:p="http://schemas.openxmlformats.org/presentationml/2006/main">
  <p:tag name="KSO_WM_DIAGRAM_VIRTUALLY_FRAME" val="{&quot;height&quot;:435.3,&quot;left&quot;:9.7,&quot;top&quot;:50.9,&quot;width&quot;:668.1}"/>
</p:tagLst>
</file>

<file path=ppt/tags/tag6.xml><?xml version="1.0" encoding="utf-8"?>
<p:tagLst xmlns:p="http://schemas.openxmlformats.org/presentationml/2006/main">
  <p:tag name="KSO_WM_DIAGRAM_VIRTUALLY_FRAME" val="{&quot;height&quot;:435.3,&quot;left&quot;:9.7,&quot;top&quot;:50.9,&quot;width&quot;:668.1}"/>
</p:tagLst>
</file>

<file path=ppt/tags/tag7.xml><?xml version="1.0" encoding="utf-8"?>
<p:tagLst xmlns:p="http://schemas.openxmlformats.org/presentationml/2006/main">
  <p:tag name="KSO_WM_DIAGRAM_VIRTUALLY_FRAME" val="{&quot;height&quot;:524,&quot;left&quot;:221.2,&quot;top&quot;:5.3,&quot;width&quot;:650.6}"/>
</p:tagLst>
</file>

<file path=ppt/tags/tag8.xml><?xml version="1.0" encoding="utf-8"?>
<p:tagLst xmlns:p="http://schemas.openxmlformats.org/presentationml/2006/main">
  <p:tag name="KSO_WM_DIAGRAM_VIRTUALLY_FRAME" val="{&quot;height&quot;:524,&quot;left&quot;:221.2,&quot;top&quot;:5.3,&quot;width&quot;:650.6}"/>
</p:tagLst>
</file>

<file path=ppt/tags/tag9.xml><?xml version="1.0" encoding="utf-8"?>
<p:tagLst xmlns:p="http://schemas.openxmlformats.org/presentationml/2006/main">
  <p:tag name="KSO_WM_DIAGRAM_VIRTUALLY_FRAME" val="{&quot;height&quot;:524,&quot;left&quot;:221.2,&quot;top&quot;:5.3,&quot;width&quot;:650.6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1493</Words>
  <Application>WPS 演示</Application>
  <PresentationFormat>宽屏</PresentationFormat>
  <Paragraphs>160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xiaoxia liang</dc:creator>
  <cp:lastModifiedBy>梁晓霞</cp:lastModifiedBy>
  <cp:revision>36</cp:revision>
  <dcterms:created xsi:type="dcterms:W3CDTF">2023-08-09T12:44:00Z</dcterms:created>
  <dcterms:modified xsi:type="dcterms:W3CDTF">2026-01-27T08:48:01Z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FD493A4775DB467BA427B641BF192B9F_12</vt:lpwstr>
  </property>
</Properties>
</file>