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46"/>
  </p:notesMasterIdLst>
  <p:handoutMasterIdLst>
    <p:handoutMasterId r:id="rId47"/>
  </p:handoutMasterIdLst>
  <p:sldIdLst>
    <p:sldId id="1490" r:id="rId2"/>
    <p:sldId id="1608" r:id="rId3"/>
    <p:sldId id="1388" r:id="rId4"/>
    <p:sldId id="1389" r:id="rId5"/>
    <p:sldId id="1682" r:id="rId6"/>
    <p:sldId id="1689" r:id="rId7"/>
    <p:sldId id="1609" r:id="rId8"/>
    <p:sldId id="1612" r:id="rId9"/>
    <p:sldId id="1610" r:id="rId10"/>
    <p:sldId id="1613" r:id="rId11"/>
    <p:sldId id="1641" r:id="rId12"/>
    <p:sldId id="1666" r:id="rId13"/>
    <p:sldId id="1665" r:id="rId14"/>
    <p:sldId id="1690" r:id="rId15"/>
    <p:sldId id="1692" r:id="rId16"/>
    <p:sldId id="1693" r:id="rId17"/>
    <p:sldId id="1694" r:id="rId18"/>
    <p:sldId id="1695" r:id="rId19"/>
    <p:sldId id="1670" r:id="rId20"/>
    <p:sldId id="1676" r:id="rId21"/>
    <p:sldId id="1683" r:id="rId22"/>
    <p:sldId id="1678" r:id="rId23"/>
    <p:sldId id="1684" r:id="rId24"/>
    <p:sldId id="1688" r:id="rId25"/>
    <p:sldId id="1696" r:id="rId26"/>
    <p:sldId id="1686" r:id="rId27"/>
    <p:sldId id="1697" r:id="rId28"/>
    <p:sldId id="1687" r:id="rId29"/>
    <p:sldId id="1698" r:id="rId30"/>
    <p:sldId id="1705" r:id="rId31"/>
    <p:sldId id="1459" r:id="rId32"/>
    <p:sldId id="1704" r:id="rId33"/>
    <p:sldId id="1703" r:id="rId34"/>
    <p:sldId id="1699" r:id="rId35"/>
    <p:sldId id="1700" r:id="rId36"/>
    <p:sldId id="1701" r:id="rId37"/>
    <p:sldId id="1702" r:id="rId38"/>
    <p:sldId id="1680" r:id="rId39"/>
    <p:sldId id="1615" r:id="rId40"/>
    <p:sldId id="1500" r:id="rId41"/>
    <p:sldId id="1619" r:id="rId42"/>
    <p:sldId id="1623" r:id="rId43"/>
    <p:sldId id="1640" r:id="rId44"/>
    <p:sldId id="1637" r:id="rId45"/>
  </p:sldIdLst>
  <p:sldSz cx="9144000" cy="6858000" type="screen4x3"/>
  <p:notesSz cx="6792913" cy="992505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 wang" initials="lw" lastIdx="1" clrIdx="0">
    <p:extLst>
      <p:ext uri="{19B8F6BF-5375-455C-9EA6-DF929625EA0E}">
        <p15:presenceInfo xmlns:p15="http://schemas.microsoft.com/office/powerpoint/2012/main" userId="7dbf4ba8da585acb" providerId="Windows Live"/>
      </p:ext>
    </p:extLst>
  </p:cmAuthor>
  <p:cmAuthor id="2" name="yechangqing" initials="y" lastIdx="9" clrIdx="1">
    <p:extLst>
      <p:ext uri="{19B8F6BF-5375-455C-9EA6-DF929625EA0E}">
        <p15:presenceInfo xmlns:p15="http://schemas.microsoft.com/office/powerpoint/2012/main" userId="yechangqin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浅色样式 2 - 强调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D7AC3CCA-C797-4891-BE02-D94E43425B78}" styleName="中度样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E8B1032C-EA38-4F05-BA0D-38AFFFC7BED3}" styleName="浅色样式 3 - 强调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FABFCF23-3B69-468F-B69F-88F6DE6A72F2}" styleName="中度样式 1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A111915-BE36-4E01-A7E5-04B1672EAD32}" styleName="浅色样式 2 - 强调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8FB837D-C827-4EFA-A057-4D05807E0F7C}" styleName="主题样式 1 - 强调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C083E6E3-FA7D-4D7B-A595-EF9225AFEA82}" styleName="浅色样式 1 - 强调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0A1B5D5-9B99-4C35-A422-299274C87663}" styleName="中度样式 1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16DA210-FB5B-4158-B5E0-FEB733F419BA}" styleName="浅色样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浅色样式 1 - 强调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73" autoAdjust="0"/>
    <p:restoredTop sz="90369" autoAdjust="0"/>
  </p:normalViewPr>
  <p:slideViewPr>
    <p:cSldViewPr>
      <p:cViewPr varScale="1">
        <p:scale>
          <a:sx n="102" d="100"/>
          <a:sy n="102" d="100"/>
        </p:scale>
        <p:origin x="208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3192" y="4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409B3C11-F805-4C3D-B9B8-752E9494D35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D5A85D1-4FA1-4E48-AC75-56CE810179C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7745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32DBAE-07B3-4811-AC70-5CD08B07C79A}" type="datetimeFigureOut">
              <a:rPr lang="zh-CN" altLang="en-US" smtClean="0"/>
              <a:t>2026/1/12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B965668-4C6A-4879-8D96-399A01EADBC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7076"/>
            <a:ext cx="2943596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B486C0A-2161-431B-8BC4-0048994DB6D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7745" y="9427076"/>
            <a:ext cx="2943596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CCF8C8-E817-4D99-A4D5-E1B58232D3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045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0B81A020-D781-4672-BA54-ABD7001C275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23EE2D2-A42B-4EA8-A6E2-21B8CFFEE99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7745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00688EF-04A8-4DA9-97EE-1D7B6287A4F1}" type="datetimeFigureOut">
              <a:rPr lang="zh-CN" altLang="en-US"/>
              <a:pPr>
                <a:defRPr/>
              </a:pPr>
              <a:t>2026/1/12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7E3F9AEB-5FCC-40FB-B809-DBA64CD28BB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63638" y="1239838"/>
            <a:ext cx="4465637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CD219B32-0C7D-43E5-A1A6-6402D83227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292" y="4776431"/>
            <a:ext cx="5434330" cy="3907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1BA2490-8EBA-4D74-8B34-F46176D0EE1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7076"/>
            <a:ext cx="2943596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ACB40F5-D785-4BC8-9F88-EE2EB0C3A9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7745" y="9427076"/>
            <a:ext cx="2943596" cy="4979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4AB2B21-51AE-4EEE-A1A4-F8380AC8188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AB2B21-51AE-4EEE-A1A4-F8380AC81888}" type="slidenum">
              <a:rPr lang="zh-CN" altLang="en-US" smtClean="0"/>
              <a:pPr>
                <a:defRPr/>
              </a:pPr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16792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AB2B21-51AE-4EEE-A1A4-F8380AC81888}" type="slidenum">
              <a:rPr lang="zh-CN" altLang="en-US" smtClean="0"/>
              <a:pPr>
                <a:defRPr/>
              </a:pPr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85188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AB2B21-51AE-4EEE-A1A4-F8380AC81888}" type="slidenum">
              <a:rPr lang="zh-CN" altLang="en-US" smtClean="0"/>
              <a:pPr>
                <a:defRPr/>
              </a:pPr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93653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AB2B21-51AE-4EEE-A1A4-F8380AC81888}" type="slidenum">
              <a:rPr lang="zh-CN" altLang="en-US" smtClean="0"/>
              <a:pPr>
                <a:defRPr/>
              </a:pPr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09675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AB2B21-51AE-4EEE-A1A4-F8380AC81888}" type="slidenum">
              <a:rPr lang="zh-CN" altLang="en-US" smtClean="0"/>
              <a:pPr>
                <a:defRPr/>
              </a:pPr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86621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AB2B21-51AE-4EEE-A1A4-F8380AC81888}" type="slidenum">
              <a:rPr lang="zh-CN" altLang="en-US" smtClean="0"/>
              <a:pPr>
                <a:defRPr/>
              </a:pPr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91661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AB2B21-51AE-4EEE-A1A4-F8380AC81888}" type="slidenum">
              <a:rPr lang="zh-CN" altLang="en-US" smtClean="0"/>
              <a:pPr>
                <a:defRPr/>
              </a:pPr>
              <a:t>39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90256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AB2B21-51AE-4EEE-A1A4-F8380AC81888}" type="slidenum">
              <a:rPr lang="zh-CN" altLang="en-US" smtClean="0"/>
              <a:pPr>
                <a:defRPr/>
              </a:pPr>
              <a:t>40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4326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6F81F87-3656-48AB-9014-9E3519E1D6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A6449F1-A1A1-4340-BEE6-378C3C43D2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82EA2E3-E792-44B1-9C12-EAC8D7DA6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36F20ED-ACC7-476D-87B9-07469AA7B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4BED3E8-BAFC-4B0E-8E44-3CCC9E302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0181D9-487F-424F-A4D5-93BA9AD789F5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253687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49644D-5E54-4C9B-96BA-935A40795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77F78AA-C8A4-45EE-ABDD-144A88C43A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99AF2BC-DBFB-4196-AED8-34F081F922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584E868-4C12-43B9-A254-4F633C906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11F3D4A-353D-423F-94DC-FF532D205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D355C76-69FD-4F91-A4DE-D0A213274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833969630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9330DF-AB01-439C-BDCD-184FA5F00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3DAB032-124F-4899-9A09-4928847F1F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4A951B5-882E-4BCC-9563-00616EB6B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20A1958-5038-438C-A828-55CE92E47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B77E22A-1AF0-4A43-A267-0738B8449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970443870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8F6BC8D-FA25-406E-87A6-512A92214C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D6D06E9-D819-4469-83B9-EF767FDEA2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A9BE229-70F9-46C9-9C23-D13F3E0C0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702BC56-B600-4640-A2CD-1C14EE086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46CC9A1-C95D-4A78-8512-708949A02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467333256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498AAD-E6DB-4F0D-BE69-17D364439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651F035-FB6A-4B26-B3EC-702505AE12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014A0C8-A198-416B-BB49-C7F1DE13A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14E4F9A-19C7-470E-9B2C-3DEEB285B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77C12D0-E88E-434A-994C-0E93E3C76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08534697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9E2EEC6-667E-4C9C-81DE-4F8355F73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DE96B14-FB7A-4106-9F19-E36C0D749C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CD1A0CE-E429-446A-9806-2E2DC1338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A139376-B66C-4CDF-98C5-855A96911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A498D8F-E820-472C-899F-EA257400E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815519629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DB279F0-3E23-410E-9F14-D877396F3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09CFE51-C81B-458F-912E-E086467D37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2B77B75-1744-4F06-8518-9F0D997099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302D0D2-1210-45E6-BC22-C26E687FD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88EE33D-4664-4C31-8E80-215F011EA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9F2BC3D-4F5D-43D3-9F17-143784DFB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287081931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57AE3B-5A9B-47F4-9A17-6917B0C9E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CD9D50F-E60D-4375-AB5B-D11B905749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70BB658-8866-4022-B721-E59414D431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0C4F2AA-CCF8-4D0C-9C95-8BC48033B0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EB9082D-6F7D-4BFE-9E75-266537FC79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314AEAFA-B66D-4B8D-B253-140662E04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EDA7EA0-5FD0-4ABB-90D3-C3D3C50B2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8C19922-4A26-480F-AC43-90948A7B6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097964309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DEF6414-AC35-4DDA-936F-06CA2B884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B54E9A6-10CA-469C-8973-0C3F2122B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FB95FA7-EC69-4349-92AC-0FA6EEF65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187E545-7A27-40F0-9E9C-36B576DF0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929743775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68A9493-819D-4ED5-AB1D-C277B44B3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5FBD330-F806-4915-AD5A-505A78137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9338402-4305-4C02-AF32-BF11EC312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313382878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8FF7779-C9DC-4BDD-AD7F-A9C01D958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85D69EF-3C81-4AFB-A1C6-4712316A21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1147849-41C6-4007-81BE-769B87729D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1966A9D-AB91-464F-A35D-7F5067D19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8A3C781-3611-4A05-8D33-9E05D51A9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824AD0D-B246-43FB-9EFC-B3CF5F6D9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035890746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PPT内页副本1">
            <a:extLst>
              <a:ext uri="{FF2B5EF4-FFF2-40B4-BE49-F238E27FC236}">
                <a16:creationId xmlns:a16="http://schemas.microsoft.com/office/drawing/2014/main" id="{427CADE0-5D59-48D7-B880-E1682443E79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4">
            <a:extLst>
              <a:ext uri="{FF2B5EF4-FFF2-40B4-BE49-F238E27FC236}">
                <a16:creationId xmlns:a16="http://schemas.microsoft.com/office/drawing/2014/main" id="{9348FDCA-98FE-4D45-894D-8C9E1E7055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784D09B-03DB-42A7-A9A5-146C6CBACC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3310071-454F-422B-9A85-A073DD2E36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8DEF2B-8039-4C1E-A573-46AE1706B516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  <p:sp>
        <p:nvSpPr>
          <p:cNvPr id="12" name="文本占位符 11">
            <a:extLst>
              <a:ext uri="{FF2B5EF4-FFF2-40B4-BE49-F238E27FC236}">
                <a16:creationId xmlns:a16="http://schemas.microsoft.com/office/drawing/2014/main" id="{B7296F4C-DFB7-4BEE-B399-2E1E730B1F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136525"/>
            <a:ext cx="5257800" cy="838200"/>
          </a:xfr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目录</a:t>
            </a:r>
          </a:p>
        </p:txBody>
      </p:sp>
    </p:spTree>
    <p:extLst>
      <p:ext uri="{BB962C8B-B14F-4D97-AF65-F5344CB8AC3E}">
        <p14:creationId xmlns:p14="http://schemas.microsoft.com/office/powerpoint/2010/main" val="2884256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BC1E515-0B88-4D07-A3A0-0FA342141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E2739E7-BA22-4199-8449-C0D4BE1DCC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FF116A-2462-402F-9CAB-9E789B91B5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2FD7F7F-1C84-4664-A17A-08E0FF9C65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9A1E558-B7E7-4798-B517-D41E8FB8F5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866910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6" r:id="rId9"/>
    <p:sldLayoutId id="2147483661" r:id="rId10"/>
    <p:sldLayoutId id="2147483662" r:id="rId11"/>
    <p:sldLayoutId id="2147483663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2.png"/><Relationship Id="rId5" Type="http://schemas.openxmlformats.org/officeDocument/2006/relationships/image" Target="../media/image33.png"/><Relationship Id="rId4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5.jpeg"/><Relationship Id="rId7" Type="http://schemas.openxmlformats.org/officeDocument/2006/relationships/image" Target="../media/image8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0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6.png"/><Relationship Id="rId7" Type="http://schemas.openxmlformats.org/officeDocument/2006/relationships/image" Target="../media/image33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2.png"/><Relationship Id="rId7" Type="http://schemas.openxmlformats.org/officeDocument/2006/relationships/image" Target="../media/image65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5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0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0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40.png"/><Relationship Id="rId4" Type="http://schemas.openxmlformats.org/officeDocument/2006/relationships/image" Target="../media/image22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81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0.png"/><Relationship Id="rId2" Type="http://schemas.openxmlformats.org/officeDocument/2006/relationships/image" Target="../media/image890.png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0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emf"/><Relationship Id="rId2" Type="http://schemas.openxmlformats.org/officeDocument/2006/relationships/image" Target="../media/image460.png"/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3" Type="http://schemas.openxmlformats.org/officeDocument/2006/relationships/image" Target="../media/image100.png"/><Relationship Id="rId7" Type="http://schemas.openxmlformats.org/officeDocument/2006/relationships/image" Target="../media/image103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2.png"/><Relationship Id="rId5" Type="http://schemas.openxmlformats.org/officeDocument/2006/relationships/image" Target="../media/image101.png"/><Relationship Id="rId4" Type="http://schemas.openxmlformats.org/officeDocument/2006/relationships/image" Target="../media/image550.png"/><Relationship Id="rId9" Type="http://schemas.openxmlformats.org/officeDocument/2006/relationships/image" Target="../media/image10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0" descr="2">
            <a:extLst>
              <a:ext uri="{FF2B5EF4-FFF2-40B4-BE49-F238E27FC236}">
                <a16:creationId xmlns:a16="http://schemas.microsoft.com/office/drawing/2014/main" id="{7CC63E9D-6895-4804-83EB-1948F52A1B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11">
            <a:extLst>
              <a:ext uri="{FF2B5EF4-FFF2-40B4-BE49-F238E27FC236}">
                <a16:creationId xmlns:a16="http://schemas.microsoft.com/office/drawing/2014/main" id="{56930872-1753-4C67-8007-D7F17A78D6D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57200" y="2132013"/>
            <a:ext cx="8229600" cy="1981200"/>
          </a:xfrm>
        </p:spPr>
        <p:txBody>
          <a:bodyPr anchor="ctr"/>
          <a:lstStyle/>
          <a:p>
            <a:pPr eaLnBrk="1" hangingPunct="1">
              <a:defRPr/>
            </a:pPr>
            <a:r>
              <a:rPr lang="zh-CN" altLang="en-US" sz="4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磁芯线圈测试</a:t>
            </a:r>
            <a:endParaRPr lang="zh-CN" altLang="zh-CN" sz="44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76" name="Rectangle 12">
            <a:extLst>
              <a:ext uri="{FF2B5EF4-FFF2-40B4-BE49-F238E27FC236}">
                <a16:creationId xmlns:a16="http://schemas.microsoft.com/office/drawing/2014/main" id="{E2B2CE97-30DD-4DCC-9817-F5778BBFDA7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324100" y="5102224"/>
            <a:ext cx="4495800" cy="137477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r>
              <a:rPr lang="en-US" altLang="zh-CN" b="1" dirty="0">
                <a:ea typeface="+mn-ea"/>
                <a:cs typeface="+mn-ea"/>
                <a:sym typeface="+mn-lt"/>
              </a:rPr>
              <a:t>2026</a:t>
            </a:r>
            <a:r>
              <a:rPr lang="zh-CN" altLang="en-US" b="1" dirty="0">
                <a:ea typeface="+mn-ea"/>
                <a:cs typeface="+mn-ea"/>
                <a:sym typeface="+mn-lt"/>
              </a:rPr>
              <a:t>年</a:t>
            </a:r>
            <a:r>
              <a:rPr lang="en-US" altLang="zh-CN" b="1" dirty="0">
                <a:ea typeface="+mn-ea"/>
                <a:cs typeface="+mn-ea"/>
                <a:sym typeface="+mn-lt"/>
              </a:rPr>
              <a:t>01</a:t>
            </a:r>
            <a:r>
              <a:rPr lang="zh-CN" altLang="en-US" b="1" dirty="0">
                <a:ea typeface="+mn-ea"/>
                <a:cs typeface="+mn-ea"/>
                <a:sym typeface="+mn-lt"/>
              </a:rPr>
              <a:t>月</a:t>
            </a:r>
            <a:r>
              <a:rPr lang="en-US" altLang="zh-CN" b="1" dirty="0">
                <a:cs typeface="+mn-ea"/>
                <a:sym typeface="+mn-lt"/>
              </a:rPr>
              <a:t>13</a:t>
            </a:r>
            <a:r>
              <a:rPr lang="zh-CN" altLang="en-US" b="1" dirty="0">
                <a:ea typeface="+mn-ea"/>
                <a:cs typeface="+mn-ea"/>
                <a:sym typeface="+mn-lt"/>
              </a:rPr>
              <a:t>日</a:t>
            </a: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r>
              <a:rPr lang="zh-CN" altLang="en-US" b="1" dirty="0">
                <a:ea typeface="+mn-ea"/>
                <a:cs typeface="+mn-ea"/>
                <a:sym typeface="+mn-lt"/>
              </a:rPr>
              <a:t>叶昌庆</a:t>
            </a: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endParaRPr lang="en-US" altLang="zh-CN" b="1" dirty="0">
              <a:ea typeface="+mn-ea"/>
              <a:cs typeface="+mn-ea"/>
              <a:sym typeface="+mn-lt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782B0452-FACA-4046-B3F0-E07FD6664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0181D9-487F-424F-A4D5-93BA9AD789F5}" type="slidenum">
              <a:rPr lang="en-US" altLang="zh-CN" smtClean="0"/>
              <a:pPr>
                <a:defRPr/>
              </a:pPr>
              <a:t>1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1080967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22630B8A-3836-4446-A037-2C7F003B1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10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6AC81C1-149F-46AE-9644-6289275AEA2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差别的可能原因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348FD361-2BE1-407C-B016-EDE73F71C096}"/>
              </a:ext>
            </a:extLst>
          </p:cNvPr>
          <p:cNvSpPr txBox="1"/>
          <p:nvPr/>
        </p:nvSpPr>
        <p:spPr>
          <a:xfrm>
            <a:off x="381000" y="1371600"/>
            <a:ext cx="7848600" cy="420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/>
              <a:t>磁芯线圈辐射损耗</a:t>
            </a:r>
            <a:endParaRPr lang="en-US" altLang="zh-CN" dirty="0"/>
          </a:p>
          <a:p>
            <a:pPr lvl="1">
              <a:lnSpc>
                <a:spcPct val="150000"/>
              </a:lnSpc>
            </a:pPr>
            <a:r>
              <a:rPr lang="zh-CN" altLang="en-US" dirty="0"/>
              <a:t>可以通过</a:t>
            </a:r>
            <a:r>
              <a:rPr lang="en-US" altLang="zh-CN" dirty="0"/>
              <a:t> </a:t>
            </a:r>
            <a:r>
              <a:rPr lang="zh-CN" altLang="en-US" dirty="0"/>
              <a:t>一层线圈的</a:t>
            </a:r>
            <a:r>
              <a:rPr lang="en-US" altLang="zh-CN" dirty="0"/>
              <a:t>3d </a:t>
            </a:r>
            <a:r>
              <a:rPr lang="zh-CN" altLang="en-US" dirty="0"/>
              <a:t>建模模拟此种损耗的可能</a:t>
            </a:r>
            <a:endParaRPr lang="en-US" altLang="zh-CN" dirty="0"/>
          </a:p>
          <a:p>
            <a:pPr lvl="1">
              <a:lnSpc>
                <a:spcPct val="150000"/>
              </a:lnSpc>
            </a:pPr>
            <a:r>
              <a:rPr lang="zh-CN" altLang="en-US" dirty="0"/>
              <a:t>（有无磁芯的辐射损耗差别）</a:t>
            </a:r>
            <a:endParaRPr lang="en-US" altLang="zh-CN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/>
              <a:t>磁芯部分尖端放电</a:t>
            </a:r>
            <a:endParaRPr lang="en-US" altLang="zh-CN" dirty="0"/>
          </a:p>
          <a:p>
            <a:pPr lvl="1">
              <a:lnSpc>
                <a:spcPct val="150000"/>
              </a:lnSpc>
            </a:pPr>
            <a:r>
              <a:rPr lang="zh-CN" altLang="en-US" dirty="0"/>
              <a:t>通过倒角，验证了此猜想不可能</a:t>
            </a:r>
            <a:endParaRPr lang="en-US" altLang="zh-CN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zh-CN" dirty="0"/>
              <a:t>3D </a:t>
            </a:r>
            <a:r>
              <a:rPr lang="zh-CN" altLang="en-US" dirty="0"/>
              <a:t>模型偏差</a:t>
            </a:r>
            <a:endParaRPr lang="en-US" altLang="zh-CN" dirty="0"/>
          </a:p>
          <a:p>
            <a:pPr lvl="1">
              <a:lnSpc>
                <a:spcPct val="150000"/>
              </a:lnSpc>
            </a:pPr>
            <a:r>
              <a:rPr lang="zh-CN" altLang="en-US" dirty="0"/>
              <a:t>验证不了，多层线圈</a:t>
            </a:r>
            <a:r>
              <a:rPr lang="en-US" altLang="zh-CN" dirty="0"/>
              <a:t>3d </a:t>
            </a:r>
            <a:r>
              <a:rPr lang="zh-CN" altLang="en-US" dirty="0"/>
              <a:t>建模的困难</a:t>
            </a:r>
            <a:endParaRPr lang="en-US" altLang="zh-CN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/>
              <a:t>交流电阻测试结果偏大，因为可能需要考虑 </a:t>
            </a:r>
            <a:r>
              <a:rPr lang="en-US" altLang="zh-CN" dirty="0"/>
              <a:t>L </a:t>
            </a:r>
            <a:r>
              <a:rPr lang="zh-CN" altLang="en-US" dirty="0"/>
              <a:t>的频率效应</a:t>
            </a:r>
            <a:endParaRPr lang="en-US" altLang="zh-CN" dirty="0"/>
          </a:p>
          <a:p>
            <a:pPr lvl="1">
              <a:lnSpc>
                <a:spcPct val="150000"/>
              </a:lnSpc>
            </a:pPr>
            <a:r>
              <a:rPr lang="zh-CN" altLang="en-US" dirty="0"/>
              <a:t>需要更准确的噪声测试结果，如果实测噪声和交流电阻符合较好，可以</a:t>
            </a:r>
          </a:p>
          <a:p>
            <a:pPr lvl="1">
              <a:lnSpc>
                <a:spcPct val="150000"/>
              </a:lnSpc>
            </a:pPr>
            <a:r>
              <a:rPr lang="zh-CN" altLang="en-US" dirty="0"/>
              <a:t>说明交流电阻测量准确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316667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DD3EC239-BFB3-4543-ACCA-406A29DF2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11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15E9D2C-E58F-4F2C-A806-F2B7D10EF1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新屏蔽箱内测试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DE70524-7CD3-460C-B112-8CAC035363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88" y="1360865"/>
            <a:ext cx="5524500" cy="3107532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3B4C55F7-07C5-40B9-BF7C-282E17485556}"/>
              </a:ext>
            </a:extLst>
          </p:cNvPr>
          <p:cNvSpPr txBox="1"/>
          <p:nvPr/>
        </p:nvSpPr>
        <p:spPr>
          <a:xfrm>
            <a:off x="6000750" y="1828800"/>
            <a:ext cx="2971800" cy="881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贴有</a:t>
            </a:r>
            <a:r>
              <a:rPr lang="en-US" altLang="zh-CN" dirty="0"/>
              <a:t>xx mm</a:t>
            </a:r>
            <a:r>
              <a:rPr lang="zh-CN" altLang="en-US" dirty="0"/>
              <a:t> 坡莫合金的铜箱制作完成</a:t>
            </a:r>
          </a:p>
        </p:txBody>
      </p:sp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871D4B8D-6DE8-41F6-9922-6E7FFA3B20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5835631"/>
              </p:ext>
            </p:extLst>
          </p:nvPr>
        </p:nvGraphicFramePr>
        <p:xfrm>
          <a:off x="1066800" y="4854538"/>
          <a:ext cx="7010400" cy="148590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3349126839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40107014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329213425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84364075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zh-CN" altLang="en-US"/>
                        <a:t>材料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主要作用对象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/>
                        <a:t>有效频段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/>
                        <a:t>核心物理机制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1972492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zh-CN" altLang="en-US"/>
                        <a:t>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/>
                        <a:t>电场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DC–GHz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/>
                        <a:t>法拉第屏蔽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965485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zh-CN" altLang="en-US"/>
                        <a:t>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磁场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kHz–GHz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/>
                        <a:t>涡流屏蔽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5894002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zh-CN" altLang="en-US"/>
                        <a:t>坡莫合金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/>
                        <a:t>磁场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DC–</a:t>
                      </a:r>
                      <a:r>
                        <a:rPr lang="zh-CN" altLang="en-US"/>
                        <a:t>几百 </a:t>
                      </a:r>
                      <a:r>
                        <a:rPr lang="en-US"/>
                        <a:t>Hz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/>
                        <a:t>高磁导率磁通引导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5421061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zh-CN" altLang="en-US"/>
                        <a:t>坡莫合金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电场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/>
                        <a:t>—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—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477599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35899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0" descr="2">
            <a:extLst>
              <a:ext uri="{FF2B5EF4-FFF2-40B4-BE49-F238E27FC236}">
                <a16:creationId xmlns:a16="http://schemas.microsoft.com/office/drawing/2014/main" id="{7CC63E9D-6895-4804-83EB-1948F52A1B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11">
            <a:extLst>
              <a:ext uri="{FF2B5EF4-FFF2-40B4-BE49-F238E27FC236}">
                <a16:creationId xmlns:a16="http://schemas.microsoft.com/office/drawing/2014/main" id="{56930872-1753-4C67-8007-D7F17A78D6D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57200" y="2132013"/>
            <a:ext cx="8229600" cy="1981200"/>
          </a:xfrm>
        </p:spPr>
        <p:txBody>
          <a:bodyPr anchor="ctr"/>
          <a:lstStyle/>
          <a:p>
            <a:pPr eaLnBrk="1" hangingPunct="1">
              <a:defRPr/>
            </a:pPr>
            <a:r>
              <a:rPr lang="zh-CN" altLang="en-US" sz="4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磁芯线圈设计</a:t>
            </a:r>
            <a:endParaRPr lang="zh-CN" altLang="zh-CN" sz="44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76" name="Rectangle 12">
            <a:extLst>
              <a:ext uri="{FF2B5EF4-FFF2-40B4-BE49-F238E27FC236}">
                <a16:creationId xmlns:a16="http://schemas.microsoft.com/office/drawing/2014/main" id="{E2B2CE97-30DD-4DCC-9817-F5778BBFDA7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324100" y="5102224"/>
            <a:ext cx="4495800" cy="137477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r>
              <a:rPr lang="en-US" altLang="zh-CN" b="1" dirty="0">
                <a:ea typeface="+mn-ea"/>
                <a:cs typeface="+mn-ea"/>
                <a:sym typeface="+mn-lt"/>
              </a:rPr>
              <a:t>2026</a:t>
            </a:r>
            <a:r>
              <a:rPr lang="zh-CN" altLang="en-US" b="1" dirty="0">
                <a:ea typeface="+mn-ea"/>
                <a:cs typeface="+mn-ea"/>
                <a:sym typeface="+mn-lt"/>
              </a:rPr>
              <a:t>年</a:t>
            </a:r>
            <a:r>
              <a:rPr lang="en-US" altLang="zh-CN" b="1" dirty="0">
                <a:ea typeface="+mn-ea"/>
                <a:cs typeface="+mn-ea"/>
                <a:sym typeface="+mn-lt"/>
              </a:rPr>
              <a:t>01</a:t>
            </a:r>
            <a:r>
              <a:rPr lang="zh-CN" altLang="en-US" b="1" dirty="0">
                <a:ea typeface="+mn-ea"/>
                <a:cs typeface="+mn-ea"/>
                <a:sym typeface="+mn-lt"/>
              </a:rPr>
              <a:t>月</a:t>
            </a:r>
            <a:r>
              <a:rPr lang="en-US" altLang="zh-CN" b="1" dirty="0">
                <a:cs typeface="+mn-ea"/>
                <a:sym typeface="+mn-lt"/>
              </a:rPr>
              <a:t>13</a:t>
            </a:r>
            <a:r>
              <a:rPr lang="zh-CN" altLang="en-US" b="1" dirty="0">
                <a:ea typeface="+mn-ea"/>
                <a:cs typeface="+mn-ea"/>
                <a:sym typeface="+mn-lt"/>
              </a:rPr>
              <a:t>日</a:t>
            </a: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r>
              <a:rPr lang="zh-CN" altLang="en-US" b="1" dirty="0">
                <a:ea typeface="+mn-ea"/>
                <a:cs typeface="+mn-ea"/>
                <a:sym typeface="+mn-lt"/>
              </a:rPr>
              <a:t>叶昌庆</a:t>
            </a: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endParaRPr lang="en-US" altLang="zh-CN" b="1" dirty="0">
              <a:ea typeface="+mn-ea"/>
              <a:cs typeface="+mn-ea"/>
              <a:sym typeface="+mn-lt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782B0452-FACA-4046-B3F0-E07FD6664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0181D9-487F-424F-A4D5-93BA9AD789F5}" type="slidenum">
              <a:rPr lang="en-US" altLang="zh-CN" smtClean="0"/>
              <a:pPr>
                <a:defRPr/>
              </a:pPr>
              <a:t>12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5286691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>
            <a:extLst>
              <a:ext uri="{FF2B5EF4-FFF2-40B4-BE49-F238E27FC236}">
                <a16:creationId xmlns:a16="http://schemas.microsoft.com/office/drawing/2014/main" id="{FAD646B7-5D7F-4488-BFB5-EA380BC52C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0091" y="1981200"/>
            <a:ext cx="4323809" cy="533333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A7C51EE1-F0DA-433A-B8F7-8838FFE7B1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334" y="1295400"/>
            <a:ext cx="6791325" cy="742950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82E1F7EA-283A-4057-A94C-833CD3291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13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05492CC-39B6-4401-8F9D-C965081D778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洛伦兹互惠定理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57AD7A1F-9CCE-400B-AA5F-A2212FA7E2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560" y="790575"/>
            <a:ext cx="2428875" cy="885825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89D09888-2698-4E9B-80F9-95FC648362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59447" y="770344"/>
            <a:ext cx="6099354" cy="5706656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77C16274-37A6-4403-BCA4-25102FCFF37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843833" y="96611"/>
            <a:ext cx="6390476" cy="1571429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C0EEA150-97FE-4D18-A22B-A68311E3EC8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753356" y="2017030"/>
            <a:ext cx="6571429" cy="2476190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1178C92C-F05E-4843-B4E7-5D6D83A4F60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686690" y="4842210"/>
            <a:ext cx="6638095" cy="2714286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191CBB3D-C654-4B59-80E6-65634B4445A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9745" y="2692585"/>
            <a:ext cx="4378328" cy="4064410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3EECE6D8-3C29-41B4-8906-425CD4774FEC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83"/>
          <a:stretch/>
        </p:blipFill>
        <p:spPr>
          <a:xfrm>
            <a:off x="5891196" y="2514600"/>
            <a:ext cx="2441464" cy="1156776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B1A9E2FF-1155-4373-8D08-26762DE2E965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48096" r="1"/>
          <a:stretch/>
        </p:blipFill>
        <p:spPr>
          <a:xfrm>
            <a:off x="4964668" y="3747576"/>
            <a:ext cx="1588532" cy="1837619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4594EE20-2474-4FA4-8DDF-24E143F944AA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47450"/>
          <a:stretch/>
        </p:blipFill>
        <p:spPr>
          <a:xfrm>
            <a:off x="7083860" y="3747576"/>
            <a:ext cx="1744927" cy="1140781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E720423D-DFCC-4F22-9F23-765A032971B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638214" y="5010221"/>
            <a:ext cx="2600000" cy="571429"/>
          </a:xfrm>
          <a:prstGeom prst="rect">
            <a:avLst/>
          </a:prstGeom>
        </p:spPr>
      </p:pic>
      <p:cxnSp>
        <p:nvCxnSpPr>
          <p:cNvPr id="40" name="直接连接符 39">
            <a:extLst>
              <a:ext uri="{FF2B5EF4-FFF2-40B4-BE49-F238E27FC236}">
                <a16:creationId xmlns:a16="http://schemas.microsoft.com/office/drawing/2014/main" id="{3DCA0CA5-B4BD-4066-A54E-FB338E40F928}"/>
              </a:ext>
            </a:extLst>
          </p:cNvPr>
          <p:cNvCxnSpPr/>
          <p:nvPr/>
        </p:nvCxnSpPr>
        <p:spPr>
          <a:xfrm>
            <a:off x="4571995" y="2743200"/>
            <a:ext cx="0" cy="411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文本框 41">
            <a:extLst>
              <a:ext uri="{FF2B5EF4-FFF2-40B4-BE49-F238E27FC236}">
                <a16:creationId xmlns:a16="http://schemas.microsoft.com/office/drawing/2014/main" id="{1F12674C-1E14-481C-A2F4-73B8731D21C4}"/>
              </a:ext>
            </a:extLst>
          </p:cNvPr>
          <p:cNvSpPr txBox="1"/>
          <p:nvPr/>
        </p:nvSpPr>
        <p:spPr>
          <a:xfrm>
            <a:off x="4664715" y="5657671"/>
            <a:ext cx="447928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磁单极子在铁氧体中产生的磁场高度畸变，直接求解困难，因而可借助洛伦兹互惠定理将问题转化为计算线圈单位电流的</a:t>
            </a:r>
            <a:r>
              <a:rPr lang="zh-CN" altLang="en-US" dirty="0">
                <a:solidFill>
                  <a:srgbClr val="FF0000"/>
                </a:solidFill>
              </a:rPr>
              <a:t>互惠磁场</a:t>
            </a:r>
            <a:r>
              <a:rPr lang="zh-CN" altLang="en-US" dirty="0"/>
              <a:t>，从而简化感应电压的求解</a:t>
            </a:r>
          </a:p>
        </p:txBody>
      </p:sp>
      <p:pic>
        <p:nvPicPr>
          <p:cNvPr id="44" name="图片 43">
            <a:extLst>
              <a:ext uri="{FF2B5EF4-FFF2-40B4-BE49-F238E27FC236}">
                <a16:creationId xmlns:a16="http://schemas.microsoft.com/office/drawing/2014/main" id="{78EBEC22-6241-403F-9A5F-62C4BE452C3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7188" y="1384335"/>
            <a:ext cx="5991225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2102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DC7E1131-8F8E-42F3-9230-88A489FA1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14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717E924-165B-4766-8C6E-5554D68140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粒子级仿真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EB2ED99-2C7E-4FD9-8189-4A507DFF27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150" y="1186912"/>
            <a:ext cx="5029199" cy="3370472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A23AD2A2-FF29-4A22-A8A1-50D0F75B1F09}"/>
              </a:ext>
            </a:extLst>
          </p:cNvPr>
          <p:cNvSpPr txBox="1"/>
          <p:nvPr/>
        </p:nvSpPr>
        <p:spPr>
          <a:xfrm>
            <a:off x="914400" y="2209800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S1</a:t>
            </a:r>
            <a:endParaRPr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CA1B9CD1-9536-4588-B5ED-E61D59CFD9D7}"/>
              </a:ext>
            </a:extLst>
          </p:cNvPr>
          <p:cNvSpPr txBox="1"/>
          <p:nvPr/>
        </p:nvSpPr>
        <p:spPr>
          <a:xfrm>
            <a:off x="1981199" y="1905000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S2</a:t>
            </a:r>
            <a:endParaRPr lang="zh-CN" alt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25875EE8-76D9-4FD7-A03D-B47C2ED4B3AB}"/>
              </a:ext>
            </a:extLst>
          </p:cNvPr>
          <p:cNvSpPr txBox="1"/>
          <p:nvPr/>
        </p:nvSpPr>
        <p:spPr>
          <a:xfrm>
            <a:off x="4146884" y="2687482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S3</a:t>
            </a:r>
            <a:endParaRPr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7F516847-E342-437E-BD6A-B430C649626F}"/>
              </a:ext>
            </a:extLst>
          </p:cNvPr>
          <p:cNvSpPr txBox="1"/>
          <p:nvPr/>
        </p:nvSpPr>
        <p:spPr>
          <a:xfrm>
            <a:off x="5538545" y="1040580"/>
            <a:ext cx="3418440" cy="2127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C00000"/>
                </a:solidFill>
              </a:rPr>
              <a:t>旋转轴对称模型，线圈绕制在</a:t>
            </a:r>
            <a:r>
              <a:rPr lang="en-US" altLang="zh-CN" b="1" dirty="0">
                <a:solidFill>
                  <a:srgbClr val="C00000"/>
                </a:solidFill>
              </a:rPr>
              <a:t>S1</a:t>
            </a:r>
          </a:p>
          <a:p>
            <a:pPr>
              <a:lnSpc>
                <a:spcPct val="150000"/>
              </a:lnSpc>
            </a:pPr>
            <a:r>
              <a:rPr lang="zh-CN" altLang="en-US" dirty="0"/>
              <a:t>磁单极子自下而上穿过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点磁荷：携带磁荷量为</a:t>
            </a:r>
            <a:r>
              <a:rPr lang="en-US" altLang="zh-CN" dirty="0"/>
              <a:t>1</a:t>
            </a:r>
          </a:p>
          <a:p>
            <a:pPr>
              <a:lnSpc>
                <a:spcPct val="150000"/>
              </a:lnSpc>
            </a:pPr>
            <a:r>
              <a:rPr lang="zh-CN" altLang="en-US" dirty="0"/>
              <a:t>磁芯几何结构由磁阻分析确定，保证气隙处的磁阻占主导</a:t>
            </a:r>
            <a:endParaRPr lang="en-US" altLang="zh-CN" dirty="0"/>
          </a:p>
        </p:txBody>
      </p:sp>
      <p:graphicFrame>
        <p:nvGraphicFramePr>
          <p:cNvPr id="10" name="表格 10">
            <a:extLst>
              <a:ext uri="{FF2B5EF4-FFF2-40B4-BE49-F238E27FC236}">
                <a16:creationId xmlns:a16="http://schemas.microsoft.com/office/drawing/2014/main" id="{2A85A855-F434-4215-9821-CDC72ADC5F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8323043"/>
              </p:ext>
            </p:extLst>
          </p:nvPr>
        </p:nvGraphicFramePr>
        <p:xfrm>
          <a:off x="802715" y="4769571"/>
          <a:ext cx="3207200" cy="197996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603600">
                  <a:extLst>
                    <a:ext uri="{9D8B030D-6E8A-4147-A177-3AD203B41FA5}">
                      <a16:colId xmlns:a16="http://schemas.microsoft.com/office/drawing/2014/main" val="2506278416"/>
                    </a:ext>
                  </a:extLst>
                </a:gridCol>
                <a:gridCol w="1603600">
                  <a:extLst>
                    <a:ext uri="{9D8B030D-6E8A-4147-A177-3AD203B41FA5}">
                      <a16:colId xmlns:a16="http://schemas.microsoft.com/office/drawing/2014/main" val="1677522107"/>
                    </a:ext>
                  </a:extLst>
                </a:gridCol>
              </a:tblGrid>
              <a:tr h="494991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积分截面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积分量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1204260"/>
                  </a:ext>
                </a:extLst>
              </a:tr>
              <a:tr h="494991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S1</a:t>
                      </a:r>
                      <a:endParaRPr lang="zh-CN" alt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err="1"/>
                        <a:t>Dz</a:t>
                      </a:r>
                      <a:endParaRPr lang="zh-CN" altLang="en-US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5310027"/>
                  </a:ext>
                </a:extLst>
              </a:tr>
              <a:tr h="494991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S2</a:t>
                      </a:r>
                      <a:endParaRPr lang="zh-CN" alt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Dr</a:t>
                      </a:r>
                      <a:endParaRPr lang="zh-CN" altLang="en-US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0586637"/>
                  </a:ext>
                </a:extLst>
              </a:tr>
              <a:tr h="494991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S3</a:t>
                      </a:r>
                      <a:endParaRPr lang="zh-CN" alt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err="1"/>
                        <a:t>Dz</a:t>
                      </a:r>
                      <a:endParaRPr lang="zh-CN" altLang="en-US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0798265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8F2650C0-911B-4671-B180-380CF7859643}"/>
                  </a:ext>
                </a:extLst>
              </p:cNvPr>
              <p:cNvSpPr txBox="1"/>
              <p:nvPr/>
            </p:nvSpPr>
            <p:spPr>
              <a:xfrm>
                <a:off x="5716571" y="5773784"/>
                <a:ext cx="30480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𝑖𝑑𝑒𝑎𝑙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=8.00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endParaRPr lang="en-US" altLang="zh-CN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𝑠𝑖𝑚𝑢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=7.83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endParaRPr lang="en-US" altLang="zh-CN" b="0" dirty="0">
                  <a:ea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𝑟𝑎𝑡𝑖𝑜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=97.9%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8F2650C0-911B-4671-B180-380CF78596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6571" y="5773784"/>
                <a:ext cx="3048000" cy="923330"/>
              </a:xfrm>
              <a:prstGeom prst="rect">
                <a:avLst/>
              </a:prstGeom>
              <a:blipFill>
                <a:blip r:embed="rId3"/>
                <a:stretch>
                  <a:fillRect l="-1400" t="-1316" b="-657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图片 16">
            <a:extLst>
              <a:ext uri="{FF2B5EF4-FFF2-40B4-BE49-F238E27FC236}">
                <a16:creationId xmlns:a16="http://schemas.microsoft.com/office/drawing/2014/main" id="{330B0055-FA72-458E-A425-EA1299EE5C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1532" y="3428999"/>
            <a:ext cx="3158380" cy="2300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6122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1508F028-3BEE-4C78-B258-EBE921FCB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15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12A0461-1820-44BB-9E6C-7756725517B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结果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69329A86-EF6D-4172-808F-BAFC92F889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9134" y="47365"/>
            <a:ext cx="2762166" cy="1851489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2D6B6F6D-09C3-4E31-A91B-019FDC5C89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22568"/>
            <a:ext cx="9144000" cy="483543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38FD7EBD-F3C3-4524-AC34-F65D893F5958}"/>
                  </a:ext>
                </a:extLst>
              </p:cNvPr>
              <p:cNvSpPr txBox="1"/>
              <p:nvPr/>
            </p:nvSpPr>
            <p:spPr>
              <a:xfrm>
                <a:off x="228600" y="1178061"/>
                <a:ext cx="2344873" cy="52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l-GR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Ψ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l-GR" altLang="zh-CN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Ψ</m:t>
                          </m:r>
                        </m:num>
                        <m:den>
                          <m:r>
                            <a:rPr lang="en-US" altLang="zh-CN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zh-CN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  <m:f>
                        <m:f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𝑑𝑧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num>
                        <m:den>
                          <m:r>
                            <a:rPr lang="en-US" altLang="zh-CN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38FD7EBD-F3C3-4524-AC34-F65D893F59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178061"/>
                <a:ext cx="2344873" cy="52591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A4CE20E9-7A1C-48F7-9020-D8363A9C7A33}"/>
                  </a:ext>
                </a:extLst>
              </p:cNvPr>
              <p:cNvSpPr txBox="1"/>
              <p:nvPr/>
            </p:nvSpPr>
            <p:spPr>
              <a:xfrm>
                <a:off x="3437979" y="1026638"/>
                <a:ext cx="30480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𝑖𝑑𝑒𝑎𝑙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=200</m:t>
                    </m:r>
                  </m:oMath>
                </a14:m>
                <a:endParaRPr lang="en-US" altLang="zh-CN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𝑠𝑖𝑚𝑢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=192.7</m:t>
                    </m:r>
                  </m:oMath>
                </a14:m>
                <a:endParaRPr lang="en-US" altLang="zh-CN" b="0" dirty="0">
                  <a:ea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𝑟𝑎𝑡𝑖𝑜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=96.4%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A4CE20E9-7A1C-48F7-9020-D8363A9C7A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7979" y="1026638"/>
                <a:ext cx="3048000" cy="923330"/>
              </a:xfrm>
              <a:prstGeom prst="rect">
                <a:avLst/>
              </a:prstGeom>
              <a:blipFill>
                <a:blip r:embed="rId5"/>
                <a:stretch>
                  <a:fillRect l="-1400" t="-1316" b="-657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030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C619C451-02FB-41D5-9B36-D5FB7200D4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235" y="1140963"/>
            <a:ext cx="4835349" cy="3439182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DC7E1131-8F8E-42F3-9230-88A489FA1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16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717E924-165B-4766-8C6E-5554D68140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粒子级仿真</a:t>
            </a:r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A23AD2A2-FF29-4A22-A8A1-50D0F75B1F09}"/>
              </a:ext>
            </a:extLst>
          </p:cNvPr>
          <p:cNvSpPr txBox="1"/>
          <p:nvPr/>
        </p:nvSpPr>
        <p:spPr>
          <a:xfrm>
            <a:off x="4268379" y="2209800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S1</a:t>
            </a:r>
            <a:endParaRPr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CA1B9CD1-9536-4588-B5ED-E61D59CFD9D7}"/>
              </a:ext>
            </a:extLst>
          </p:cNvPr>
          <p:cNvSpPr txBox="1"/>
          <p:nvPr/>
        </p:nvSpPr>
        <p:spPr>
          <a:xfrm>
            <a:off x="1981199" y="1905000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S2</a:t>
            </a:r>
            <a:endParaRPr lang="zh-CN" alt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25875EE8-76D9-4FD7-A03D-B47C2ED4B3AB}"/>
              </a:ext>
            </a:extLst>
          </p:cNvPr>
          <p:cNvSpPr txBox="1"/>
          <p:nvPr/>
        </p:nvSpPr>
        <p:spPr>
          <a:xfrm>
            <a:off x="802715" y="2675888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S3</a:t>
            </a:r>
            <a:endParaRPr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7F516847-E342-437E-BD6A-B430C649626F}"/>
              </a:ext>
            </a:extLst>
          </p:cNvPr>
          <p:cNvSpPr txBox="1"/>
          <p:nvPr/>
        </p:nvSpPr>
        <p:spPr>
          <a:xfrm>
            <a:off x="5609934" y="1160013"/>
            <a:ext cx="3418440" cy="2127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C00000"/>
                </a:solidFill>
              </a:rPr>
              <a:t>旋转轴对称模型，线圈绕制在</a:t>
            </a:r>
            <a:r>
              <a:rPr lang="en-US" altLang="zh-CN" b="1" dirty="0">
                <a:solidFill>
                  <a:srgbClr val="C00000"/>
                </a:solidFill>
              </a:rPr>
              <a:t>S3</a:t>
            </a:r>
          </a:p>
          <a:p>
            <a:pPr>
              <a:lnSpc>
                <a:spcPct val="150000"/>
              </a:lnSpc>
            </a:pPr>
            <a:r>
              <a:rPr lang="zh-CN" altLang="en-US" dirty="0"/>
              <a:t>磁单极子自下而上穿过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线磁荷：携带磁荷量为</a:t>
            </a:r>
            <a:r>
              <a:rPr lang="en-US" altLang="zh-CN" dirty="0"/>
              <a:t>1/L</a:t>
            </a:r>
          </a:p>
          <a:p>
            <a:pPr>
              <a:lnSpc>
                <a:spcPct val="150000"/>
              </a:lnSpc>
            </a:pPr>
            <a:r>
              <a:rPr lang="zh-CN" altLang="en-US" dirty="0"/>
              <a:t>磁芯几何结构由磁阻分析确定，保证气隙处的磁阻占主导</a:t>
            </a:r>
            <a:endParaRPr lang="en-US" altLang="zh-CN" dirty="0"/>
          </a:p>
        </p:txBody>
      </p:sp>
      <p:graphicFrame>
        <p:nvGraphicFramePr>
          <p:cNvPr id="10" name="表格 10">
            <a:extLst>
              <a:ext uri="{FF2B5EF4-FFF2-40B4-BE49-F238E27FC236}">
                <a16:creationId xmlns:a16="http://schemas.microsoft.com/office/drawing/2014/main" id="{2A85A855-F434-4215-9821-CDC72ADC5F45}"/>
              </a:ext>
            </a:extLst>
          </p:cNvPr>
          <p:cNvGraphicFramePr>
            <a:graphicFrameLocks noGrp="1"/>
          </p:cNvGraphicFramePr>
          <p:nvPr/>
        </p:nvGraphicFramePr>
        <p:xfrm>
          <a:off x="802715" y="4769571"/>
          <a:ext cx="3207200" cy="197996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603600">
                  <a:extLst>
                    <a:ext uri="{9D8B030D-6E8A-4147-A177-3AD203B41FA5}">
                      <a16:colId xmlns:a16="http://schemas.microsoft.com/office/drawing/2014/main" val="2506278416"/>
                    </a:ext>
                  </a:extLst>
                </a:gridCol>
                <a:gridCol w="1603600">
                  <a:extLst>
                    <a:ext uri="{9D8B030D-6E8A-4147-A177-3AD203B41FA5}">
                      <a16:colId xmlns:a16="http://schemas.microsoft.com/office/drawing/2014/main" val="1677522107"/>
                    </a:ext>
                  </a:extLst>
                </a:gridCol>
              </a:tblGrid>
              <a:tr h="494991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积分截面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积分量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1204260"/>
                  </a:ext>
                </a:extLst>
              </a:tr>
              <a:tr h="494991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S1</a:t>
                      </a:r>
                      <a:endParaRPr lang="zh-CN" alt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err="1"/>
                        <a:t>Dz</a:t>
                      </a:r>
                      <a:endParaRPr lang="zh-CN" altLang="en-US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5310027"/>
                  </a:ext>
                </a:extLst>
              </a:tr>
              <a:tr h="494991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S2</a:t>
                      </a:r>
                      <a:endParaRPr lang="zh-CN" alt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Dr</a:t>
                      </a:r>
                      <a:endParaRPr lang="zh-CN" altLang="en-US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0586637"/>
                  </a:ext>
                </a:extLst>
              </a:tr>
              <a:tr h="494991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S3</a:t>
                      </a:r>
                      <a:endParaRPr lang="zh-CN" alt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err="1"/>
                        <a:t>Dz</a:t>
                      </a:r>
                      <a:endParaRPr lang="zh-CN" altLang="en-US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0798265"/>
                  </a:ext>
                </a:extLst>
              </a:tr>
            </a:tbl>
          </a:graphicData>
        </a:graphic>
      </p:graphicFrame>
      <p:pic>
        <p:nvPicPr>
          <p:cNvPr id="18" name="图片 17">
            <a:extLst>
              <a:ext uri="{FF2B5EF4-FFF2-40B4-BE49-F238E27FC236}">
                <a16:creationId xmlns:a16="http://schemas.microsoft.com/office/drawing/2014/main" id="{6B32046B-3762-4835-80DB-315FBBB561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3616688"/>
            <a:ext cx="2895600" cy="20726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D63CDB1A-84EF-40F2-90F4-D32E253839AB}"/>
                  </a:ext>
                </a:extLst>
              </p:cNvPr>
              <p:cNvSpPr txBox="1"/>
              <p:nvPr/>
            </p:nvSpPr>
            <p:spPr>
              <a:xfrm>
                <a:off x="5716571" y="5773784"/>
                <a:ext cx="30480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𝑖𝑑𝑒𝑎𝑙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=8.00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endParaRPr lang="en-US" altLang="zh-CN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𝑠𝑖𝑚𝑢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=6.54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endParaRPr lang="en-US" altLang="zh-CN" b="0" dirty="0">
                  <a:ea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𝑟𝑎𝑡𝑖𝑜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=81.8%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D63CDB1A-84EF-40F2-90F4-D32E253839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6571" y="5773784"/>
                <a:ext cx="3048000" cy="923330"/>
              </a:xfrm>
              <a:prstGeom prst="rect">
                <a:avLst/>
              </a:prstGeom>
              <a:blipFill>
                <a:blip r:embed="rId4"/>
                <a:stretch>
                  <a:fillRect l="-1400" t="-1316" b="-657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41996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1508F028-3BEE-4C78-B258-EBE921FCB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17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12A0461-1820-44BB-9E6C-7756725517B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结果</a:t>
            </a:r>
            <a:r>
              <a:rPr lang="en-US" altLang="zh-CN" dirty="0"/>
              <a:t>2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D7A67760-9B82-4B74-B5DF-A437C59A8F4E}"/>
                  </a:ext>
                </a:extLst>
              </p:cNvPr>
              <p:cNvSpPr txBox="1"/>
              <p:nvPr/>
            </p:nvSpPr>
            <p:spPr>
              <a:xfrm>
                <a:off x="228600" y="1178061"/>
                <a:ext cx="2344873" cy="52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l-GR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Ψ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l-GR" altLang="zh-CN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Ψ</m:t>
                          </m:r>
                        </m:num>
                        <m:den>
                          <m:r>
                            <a:rPr lang="en-US" altLang="zh-CN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zh-CN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  <m:f>
                        <m:f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𝑑𝑧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num>
                        <m:den>
                          <m:r>
                            <a:rPr lang="en-US" altLang="zh-CN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D7A67760-9B82-4B74-B5DF-A437C59A8F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178061"/>
                <a:ext cx="2344873" cy="52591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>
            <a:extLst>
              <a:ext uri="{FF2B5EF4-FFF2-40B4-BE49-F238E27FC236}">
                <a16:creationId xmlns:a16="http://schemas.microsoft.com/office/drawing/2014/main" id="{843F8515-C649-4D8B-A0B7-2696865BD2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8024" y="76200"/>
            <a:ext cx="2649676" cy="188451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F968643-2A42-4744-AA49-24EFCCD88F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012624"/>
            <a:ext cx="9144000" cy="48350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8492A6AA-75E1-4E7C-B7C3-D9E2287430AE}"/>
                  </a:ext>
                </a:extLst>
              </p:cNvPr>
              <p:cNvSpPr txBox="1"/>
              <p:nvPr/>
            </p:nvSpPr>
            <p:spPr>
              <a:xfrm>
                <a:off x="3437979" y="1026638"/>
                <a:ext cx="30480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𝑖𝑑𝑒𝑎𝑙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=200</m:t>
                    </m:r>
                  </m:oMath>
                </a14:m>
                <a:endParaRPr lang="en-US" altLang="zh-CN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𝑠𝑖𝑚𝑢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=166</m:t>
                    </m:r>
                  </m:oMath>
                </a14:m>
                <a:endParaRPr lang="en-US" altLang="zh-CN" b="0" dirty="0">
                  <a:ea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𝑟𝑎𝑡𝑖𝑜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=83%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8492A6AA-75E1-4E7C-B7C3-D9E2287430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7979" y="1026638"/>
                <a:ext cx="3048000" cy="923330"/>
              </a:xfrm>
              <a:prstGeom prst="rect">
                <a:avLst/>
              </a:prstGeom>
              <a:blipFill>
                <a:blip r:embed="rId5"/>
                <a:stretch>
                  <a:fillRect l="-1400" t="-1316" b="-657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34161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FDD7880F-BDA7-4BE1-859B-7BFAA0204F3A}"/>
              </a:ext>
            </a:extLst>
          </p:cNvPr>
          <p:cNvSpPr txBox="1"/>
          <p:nvPr/>
        </p:nvSpPr>
        <p:spPr>
          <a:xfrm>
            <a:off x="152400" y="1107265"/>
            <a:ext cx="7467600" cy="1712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/>
              <a:t>互惠定理：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en-US" altLang="zh-CN" dirty="0"/>
              <a:t>	</a:t>
            </a:r>
            <a:r>
              <a:rPr lang="zh-CN" altLang="en-US" dirty="0"/>
              <a:t>正负偶极子产生方向相反的矩形脉冲，抵消，信号为</a:t>
            </a:r>
            <a:r>
              <a:rPr lang="en-US" altLang="zh-CN" dirty="0"/>
              <a:t>0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/>
              <a:t>粒子级仿真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en-US" altLang="zh-CN" dirty="0"/>
              <a:t>	</a:t>
            </a:r>
            <a:r>
              <a:rPr lang="zh-CN" altLang="en-US" dirty="0"/>
              <a:t>正电荷：</a:t>
            </a:r>
            <a:r>
              <a:rPr lang="en-US" altLang="zh-CN" dirty="0"/>
              <a:t>1C</a:t>
            </a:r>
            <a:r>
              <a:rPr lang="zh-CN" altLang="en-US" dirty="0"/>
              <a:t>；负电荷：</a:t>
            </a:r>
            <a:r>
              <a:rPr lang="en-US" altLang="zh-CN" dirty="0"/>
              <a:t>-1C</a:t>
            </a:r>
            <a:r>
              <a:rPr lang="zh-CN" altLang="en-US" dirty="0"/>
              <a:t>；二者间距：</a:t>
            </a:r>
            <a:r>
              <a:rPr lang="en-US" altLang="zh-CN" dirty="0"/>
              <a:t>0.05mm</a:t>
            </a:r>
            <a:r>
              <a:rPr lang="zh-CN" altLang="en-US" dirty="0"/>
              <a:t>、</a:t>
            </a:r>
            <a:r>
              <a:rPr lang="en-US" altLang="zh-CN" dirty="0"/>
              <a:t>0.01mm</a:t>
            </a:r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13D57F1-C140-450E-9A9F-135F528ED6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8769" y="2803448"/>
            <a:ext cx="7696200" cy="4012916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334EDB85-A5A5-40B3-B9AE-E2F13DA3B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18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E1E0291-85EB-4561-8361-04C4D1F9BC0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偶极子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7CF2F20-5587-445B-B6CD-23990953D4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7200" y="1066800"/>
            <a:ext cx="2600000" cy="571429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57A777E6-613B-4F95-9C78-8359089A12C6}"/>
              </a:ext>
            </a:extLst>
          </p:cNvPr>
          <p:cNvSpPr txBox="1"/>
          <p:nvPr/>
        </p:nvSpPr>
        <p:spPr>
          <a:xfrm>
            <a:off x="7924800" y="462524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</a:rPr>
              <a:t>无信号</a:t>
            </a:r>
          </a:p>
        </p:txBody>
      </p:sp>
    </p:spTree>
    <p:extLst>
      <p:ext uri="{BB962C8B-B14F-4D97-AF65-F5344CB8AC3E}">
        <p14:creationId xmlns:p14="http://schemas.microsoft.com/office/powerpoint/2010/main" val="30308727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DF8A1A21-DCFE-4397-80A9-C5A0B128F0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9648" y="1358700"/>
            <a:ext cx="6750000" cy="3150000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24356CF7-DE4C-4758-BB3B-DA0182000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19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5357C67-A248-40D5-853C-7A9BFB3668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通过气隙调整</a:t>
            </a:r>
            <a:r>
              <a:rPr lang="en-US" altLang="zh-CN" dirty="0"/>
              <a:t>H </a:t>
            </a:r>
            <a:r>
              <a:rPr lang="zh-CN" altLang="en-US" dirty="0"/>
              <a:t>分布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B5C65DA-EDF9-4571-B71B-FE5111DF4E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49" y="1219200"/>
            <a:ext cx="2400000" cy="3600000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8BA9DE16-14AB-432D-80CB-9325431FB5D8}"/>
              </a:ext>
            </a:extLst>
          </p:cNvPr>
          <p:cNvSpPr/>
          <p:nvPr/>
        </p:nvSpPr>
        <p:spPr>
          <a:xfrm>
            <a:off x="152400" y="2819400"/>
            <a:ext cx="2650751" cy="228600"/>
          </a:xfrm>
          <a:prstGeom prst="rect">
            <a:avLst/>
          </a:prstGeom>
          <a:noFill/>
          <a:ln w="381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7B94A24D-A733-4948-B0A1-781223483442}"/>
              </a:ext>
            </a:extLst>
          </p:cNvPr>
          <p:cNvSpPr/>
          <p:nvPr/>
        </p:nvSpPr>
        <p:spPr>
          <a:xfrm rot="5400000">
            <a:off x="5608825" y="2955962"/>
            <a:ext cx="2650751" cy="304800"/>
          </a:xfrm>
          <a:prstGeom prst="rect">
            <a:avLst/>
          </a:prstGeom>
          <a:noFill/>
          <a:ln w="38100">
            <a:solidFill>
              <a:schemeClr val="accent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DD93057B-1E91-432C-8C0C-25BB2D08E1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649" y="4921475"/>
            <a:ext cx="2982000" cy="1800000"/>
          </a:xfrm>
          <a:prstGeom prst="rect">
            <a:avLst/>
          </a:prstGeom>
          <a:ln w="28575">
            <a:solidFill>
              <a:srgbClr val="C00000"/>
            </a:solidFill>
            <a:prstDash val="sysDot"/>
          </a:ln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26B80D06-D151-4379-9B47-1ABB8EF35624}"/>
              </a:ext>
            </a:extLst>
          </p:cNvPr>
          <p:cNvSpPr txBox="1"/>
          <p:nvPr/>
        </p:nvSpPr>
        <p:spPr>
          <a:xfrm>
            <a:off x="6010275" y="5380905"/>
            <a:ext cx="2952750" cy="881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根据互惠定理，磁单极子穿过气隙之后产生矩形脉冲</a:t>
            </a: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7A446F5D-F343-4608-A70D-D87F6F40B4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7079" y="204494"/>
            <a:ext cx="3408584" cy="74914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E833A426-350B-4400-B1DF-92024912DE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41400" y="4921475"/>
            <a:ext cx="2261898" cy="1800000"/>
          </a:xfrm>
          <a:prstGeom prst="rect">
            <a:avLst/>
          </a:prstGeom>
          <a:noFill/>
          <a:ln w="38100">
            <a:solidFill>
              <a:schemeClr val="accent6"/>
            </a:solidFill>
            <a:prstDash val="sysDot"/>
          </a:ln>
        </p:spPr>
      </p:pic>
    </p:spTree>
    <p:extLst>
      <p:ext uri="{BB962C8B-B14F-4D97-AF65-F5344CB8AC3E}">
        <p14:creationId xmlns:p14="http://schemas.microsoft.com/office/powerpoint/2010/main" val="513607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C54EF013-11C9-433B-BB2A-2372A6D36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2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6814FE0-3AA5-4FDC-B7CD-3FEA1C94DE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磁芯线圈模型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170F487E-C489-4BF8-BB44-31FB9B07D316}"/>
              </a:ext>
            </a:extLst>
          </p:cNvPr>
          <p:cNvSpPr txBox="1"/>
          <p:nvPr/>
        </p:nvSpPr>
        <p:spPr>
          <a:xfrm>
            <a:off x="245706" y="1269323"/>
            <a:ext cx="8667750" cy="8735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914400">
              <a:lnSpc>
                <a:spcPct val="150000"/>
              </a:lnSpc>
              <a:buFont typeface="Wingdings" panose="05000000000000000000" pitchFamily="2" charset="2"/>
              <a:buChar char="p"/>
              <a:defRPr/>
            </a:pPr>
            <a:r>
              <a:rPr lang="en-US" altLang="zh-CN" sz="1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Research Method:</a:t>
            </a:r>
            <a:r>
              <a:rPr lang="zh-CN" altLang="en-US" sz="1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Measure the material’s magnetic permeability and assign the complex permeability in finite element simulations to model the signal and noise behavior.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6824B1BB-AB46-4207-AE23-BFB76C1D5159}"/>
              </a:ext>
            </a:extLst>
          </p:cNvPr>
          <p:cNvSpPr txBox="1"/>
          <p:nvPr/>
        </p:nvSpPr>
        <p:spPr>
          <a:xfrm>
            <a:off x="4543425" y="4522225"/>
            <a:ext cx="43150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1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Measured vs. datasheet permeability of the ferrite core</a:t>
            </a:r>
            <a:endParaRPr lang="zh-CN" altLang="en-US" sz="11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20028F42-EC38-4D82-9876-93F5544758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7109" y="2314575"/>
            <a:ext cx="2880000" cy="2160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859172F6-5AF7-4FCA-99DA-1102BD3B382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64" t="18890" r="11743" b="29999"/>
          <a:stretch/>
        </p:blipFill>
        <p:spPr>
          <a:xfrm rot="5400000">
            <a:off x="1389708" y="2380697"/>
            <a:ext cx="2160000" cy="2027756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69089BCA-A04D-436F-8916-6E3E94B2866B}"/>
              </a:ext>
            </a:extLst>
          </p:cNvPr>
          <p:cNvSpPr txBox="1"/>
          <p:nvPr/>
        </p:nvSpPr>
        <p:spPr>
          <a:xfrm>
            <a:off x="508791" y="4522225"/>
            <a:ext cx="39218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1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Toroidal coil for ferrite permeability measurement</a:t>
            </a:r>
            <a:endParaRPr lang="zh-CN" altLang="en-US" sz="11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565BC43A-3726-4B4B-89F9-34264A31954E}"/>
                  </a:ext>
                </a:extLst>
              </p:cNvPr>
              <p:cNvSpPr txBox="1"/>
              <p:nvPr/>
            </p:nvSpPr>
            <p:spPr>
              <a:xfrm>
                <a:off x="198530" y="5531499"/>
                <a:ext cx="2607445" cy="7194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altLang="zh-CN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i="1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=3168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2.833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−1.037</m:t>
                                  </m:r>
                                </m:sup>
                              </m:sSup>
                            </m:e>
                          </m:eqArr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565BC43A-3726-4B4B-89F9-34264A3195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530" y="5531499"/>
                <a:ext cx="2607445" cy="71942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图片 10">
            <a:extLst>
              <a:ext uri="{FF2B5EF4-FFF2-40B4-BE49-F238E27FC236}">
                <a16:creationId xmlns:a16="http://schemas.microsoft.com/office/drawing/2014/main" id="{A8231F54-B7B0-4F94-AA69-A934840B3B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72600" y="1600200"/>
            <a:ext cx="5399703" cy="2624856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4452B65D-9D87-41C1-9EB1-7EA8EB083C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4158" y="5243513"/>
            <a:ext cx="3629025" cy="12954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98F7A03-5192-4340-846C-5451C784017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23" r="-1"/>
          <a:stretch/>
        </p:blipFill>
        <p:spPr>
          <a:xfrm>
            <a:off x="4773889" y="4910856"/>
            <a:ext cx="1564138" cy="1512168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D60CE807-B705-4B34-8417-4D2D62112B9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4" t="7304" r="25453" b="5618"/>
          <a:stretch/>
        </p:blipFill>
        <p:spPr>
          <a:xfrm>
            <a:off x="6573691" y="4910856"/>
            <a:ext cx="1564138" cy="1512168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05F9F194-CE6F-4A35-8721-2D1CF324AF7A}"/>
              </a:ext>
            </a:extLst>
          </p:cNvPr>
          <p:cNvSpPr txBox="1"/>
          <p:nvPr/>
        </p:nvSpPr>
        <p:spPr>
          <a:xfrm>
            <a:off x="3128748" y="6538913"/>
            <a:ext cx="59390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1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Magnetic flux density distribution with and without the core (axisymmetric model)</a:t>
            </a:r>
            <a:endParaRPr lang="zh-CN" altLang="en-US" sz="11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733930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9341A9AF-E0AB-4879-93D7-B62E9A6045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975"/>
          <a:stretch/>
        </p:blipFill>
        <p:spPr>
          <a:xfrm>
            <a:off x="5407079" y="1057722"/>
            <a:ext cx="3408585" cy="2409190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2F2021CE-2F3F-48F1-A2EF-33F8CF6F4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20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D1C1C77-5581-4585-9FAD-8202E105B0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信号解析解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6498E457-44AD-4278-90DB-9D85B564D442}"/>
                  </a:ext>
                </a:extLst>
              </p:cNvPr>
              <p:cNvSpPr txBox="1"/>
              <p:nvPr/>
            </p:nvSpPr>
            <p:spPr>
              <a:xfrm>
                <a:off x="198159" y="1163317"/>
                <a:ext cx="4572000" cy="23587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b="1" dirty="0"/>
                  <a:t>信号特征：</a:t>
                </a:r>
                <a:br>
                  <a:rPr lang="en-US" altLang="zh-CN" b="1" dirty="0"/>
                </a:br>
                <a:r>
                  <a:rPr lang="zh-CN" altLang="en-US" dirty="0"/>
                  <a:t>由于</a:t>
                </a:r>
                <a:r>
                  <a:rPr lang="en-US" altLang="zh-CN" dirty="0"/>
                  <a:t>Hz</a:t>
                </a:r>
                <a:r>
                  <a:rPr lang="zh-CN" altLang="en-US" dirty="0"/>
                  <a:t>在气隙内是均匀的，忽略边缘效应，感应信号为矩形波</a:t>
                </a:r>
                <a:endParaRPr lang="en-US" altLang="zh-CN" dirty="0"/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dirty="0"/>
                  <a:t>幅度：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𝑝𝑒𝑎𝑘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endParaRPr lang="en-US" altLang="zh-CN" dirty="0"/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dirty="0"/>
                  <a:t>持续时间：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lang="zh-CN" alt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func>
                          <m:func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m:rPr>
                                <m:sty m:val="p"/>
                              </m:rPr>
                              <a:rPr lang="en-US" altLang="zh-CN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func>
                      </m:den>
                    </m:f>
                  </m:oMath>
                </a14:m>
                <a:endParaRPr lang="en-US" altLang="zh-CN" dirty="0"/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6498E457-44AD-4278-90DB-9D85B564D4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59" y="1163317"/>
                <a:ext cx="4572000" cy="2358787"/>
              </a:xfrm>
              <a:prstGeom prst="rect">
                <a:avLst/>
              </a:prstGeom>
              <a:blipFill>
                <a:blip r:embed="rId3"/>
                <a:stretch>
                  <a:fillRect l="-1200" r="-10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图片 11">
            <a:extLst>
              <a:ext uri="{FF2B5EF4-FFF2-40B4-BE49-F238E27FC236}">
                <a16:creationId xmlns:a16="http://schemas.microsoft.com/office/drawing/2014/main" id="{C734F2E0-9BD2-4319-B795-7E82BEFCCB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7079" y="204494"/>
            <a:ext cx="3408584" cy="749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7166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E552DA76-C7D1-4139-90AA-37731E876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21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EF078C1-092D-41AC-B36E-1BD40A68E49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解非理想</a:t>
            </a:r>
            <a:r>
              <a:rPr lang="en-US" altLang="zh-CN" dirty="0" err="1"/>
              <a:t>H</a:t>
            </a:r>
            <a:r>
              <a:rPr lang="en-US" altLang="zh-CN" baseline="-25000" dirty="0" err="1"/>
              <a:t>gap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C8DD37E6-1941-47BA-9626-7400911A19DA}"/>
                  </a:ext>
                </a:extLst>
              </p:cNvPr>
              <p:cNvSpPr txBox="1"/>
              <p:nvPr/>
            </p:nvSpPr>
            <p:spPr>
              <a:xfrm>
                <a:off x="166519" y="1141964"/>
                <a:ext cx="8286750" cy="57042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40000"/>
                  </a:lnSpc>
                </a:pPr>
                <a:r>
                  <a:rPr lang="zh-CN" altLang="en-US" dirty="0"/>
                  <a:t>磁动势：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𝑁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𝑡𝑒𝑠𝑡</m:t>
                        </m:r>
                      </m:sub>
                    </m:sSub>
                  </m:oMath>
                </a14:m>
                <a:endParaRPr lang="en-US" altLang="zh-CN" dirty="0"/>
              </a:p>
              <a:p>
                <a:pPr>
                  <a:lnSpc>
                    <a:spcPct val="140000"/>
                  </a:lnSpc>
                </a:pPr>
                <a:r>
                  <a:rPr lang="zh-CN" altLang="en-US" dirty="0"/>
                  <a:t>磁芯磁阻：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ℜ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𝑐𝑜𝑟𝑒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𝑐𝑜𝑟𝑒</m:t>
                            </m:r>
                          </m:sub>
                        </m:sSub>
                      </m:num>
                      <m:den>
                        <m:r>
                          <a:rPr lang="zh-CN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𝑐𝑜𝑟𝑒</m:t>
                            </m:r>
                          </m:sub>
                        </m:sSub>
                      </m:den>
                    </m:f>
                  </m:oMath>
                </a14:m>
                <a:endParaRPr lang="en-US" altLang="zh-CN" dirty="0"/>
              </a:p>
              <a:p>
                <a:pPr>
                  <a:lnSpc>
                    <a:spcPct val="140000"/>
                  </a:lnSpc>
                </a:pPr>
                <a:r>
                  <a:rPr lang="zh-CN" altLang="en-US" dirty="0"/>
                  <a:t>气隙磁阻：</a:t>
                </a:r>
                <a:r>
                  <a:rPr lang="en-US" altLang="zh-CN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ℜ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𝑎𝑖𝑟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𝑎𝑖𝑟</m:t>
                            </m:r>
                          </m:sub>
                        </m:sSub>
                      </m:den>
                    </m:f>
                  </m:oMath>
                </a14:m>
                <a:endParaRPr lang="en-US" altLang="zh-CN" dirty="0"/>
              </a:p>
              <a:p>
                <a:pPr>
                  <a:lnSpc>
                    <a:spcPct val="140000"/>
                  </a:lnSpc>
                </a:pPr>
                <a:r>
                  <a:rPr lang="zh-CN" altLang="en-US" dirty="0"/>
                  <a:t>磁通：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𝑁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𝑡𝑒𝑠𝑡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ℜ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𝑐𝑜𝑟𝑒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ℜ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𝑎𝑖𝑟</m:t>
                            </m:r>
                          </m:sub>
                        </m:sSub>
                      </m:den>
                    </m:f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𝑁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𝑡𝑒𝑠𝑡</m:t>
                            </m:r>
                          </m:sub>
                        </m:sSub>
                      </m:num>
                      <m:den>
                        <m:f>
                          <m:f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𝑙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𝑐𝑜𝑟𝑒</m:t>
                                </m:r>
                              </m:sub>
                            </m:sSub>
                          </m:num>
                          <m:den>
                            <m:r>
                              <a:rPr lang="zh-CN" alt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𝑐𝑜𝑟𝑒</m:t>
                                </m:r>
                              </m:sub>
                            </m:sSub>
                          </m:den>
                        </m:f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𝑎𝑖𝑟</m:t>
                                </m:r>
                              </m:sub>
                            </m:sSub>
                          </m:den>
                        </m:f>
                      </m:den>
                    </m:f>
                  </m:oMath>
                </a14:m>
                <a:endParaRPr lang="en-US" altLang="zh-CN" b="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40000"/>
                  </a:lnSpc>
                </a:pPr>
                <a:r>
                  <a:rPr lang="zh-CN" altLang="en-US" dirty="0"/>
                  <a:t>气隙内磁场：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num>
                      <m:den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Φ</m:t>
                        </m:r>
                      </m:num>
                      <m:den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𝑎𝑖𝑟</m:t>
                            </m:r>
                          </m:sub>
                        </m:sSub>
                      </m:den>
                    </m:f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𝑡𝑒𝑠𝑡</m:t>
                                </m:r>
                              </m:sub>
                            </m:sSub>
                          </m:num>
                          <m:den>
                            <m:f>
                              <m:f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𝑙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𝑐𝑜𝑟𝑒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  <m:sSub>
                                  <m:sSub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𝑐𝑜𝑟𝑒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𝑑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𝑎𝑖𝑟</m:t>
                                    </m:r>
                                  </m:sub>
                                </m:sSub>
                              </m:den>
                            </m:f>
                          </m:den>
                        </m:f>
                      </m:num>
                      <m:den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𝑎𝑖𝑟</m:t>
                            </m:r>
                          </m:sub>
                        </m:sSub>
                      </m:den>
                    </m:f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𝑁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𝑡𝑒𝑠𝑡</m:t>
                            </m:r>
                          </m:sub>
                        </m:sSub>
                      </m:num>
                      <m:den>
                        <m:f>
                          <m:f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𝑙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𝑐𝑜𝑟𝑒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𝑎𝑖𝑟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altLang="zh-CN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𝑐𝑜𝑟𝑒</m:t>
                                </m:r>
                              </m:sub>
                            </m:sSub>
                          </m:den>
                        </m:f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den>
                    </m:f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𝑁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𝑡𝑒𝑠𝑡</m:t>
                            </m:r>
                          </m:sub>
                        </m:sSub>
                      </m:num>
                      <m:den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d>
                          <m:d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𝑙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𝑐𝑜𝑟𝑒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𝑎𝑖𝑟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𝑟</m:t>
                                    </m:r>
                                  </m:sub>
                                </m:s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𝑑</m:t>
                                </m:r>
                                <m:sSub>
                                  <m:sSub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𝑐𝑜𝑟𝑒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den>
                    </m:f>
                  </m:oMath>
                </a14:m>
                <a:endParaRPr lang="en-US" altLang="zh-CN" dirty="0"/>
              </a:p>
              <a:p>
                <a:pPr>
                  <a:lnSpc>
                    <a:spcPct val="140000"/>
                  </a:lnSpc>
                </a:pPr>
                <a:r>
                  <a:rPr lang="zh-CN" altLang="en-US" dirty="0"/>
                  <a:t>理想情况下，</a:t>
                </a:r>
                <a:r>
                  <a:rPr lang="en-US" altLang="zh-CN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zh-CN" altLang="en-US" dirty="0"/>
                  <a:t>：</a:t>
                </a:r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𝑁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𝑡𝑒𝑠𝑡</m:t>
                            </m:r>
                          </m:sub>
                        </m:sSub>
                      </m:num>
                      <m:den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den>
                    </m:f>
                  </m:oMath>
                </a14:m>
                <a:endParaRPr lang="en-US" altLang="zh-CN" dirty="0"/>
              </a:p>
              <a:p>
                <a:pPr>
                  <a:lnSpc>
                    <a:spcPct val="140000"/>
                  </a:lnSpc>
                </a:pPr>
                <a:r>
                  <a:rPr lang="zh-CN" altLang="en-US" dirty="0"/>
                  <a:t>幅度：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𝑝𝑒𝑎𝑘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US" altLang="zh-CN" i="1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altLang="zh-CN" dirty="0"/>
                  <a:t>=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𝑔𝑣</m:t>
                        </m:r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𝑁</m:t>
                        </m:r>
                      </m:num>
                      <m:den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</m:oMath>
                </a14:m>
                <a:endParaRPr lang="en-US" altLang="zh-CN" dirty="0"/>
              </a:p>
              <a:p>
                <a:pPr>
                  <a:lnSpc>
                    <a:spcPct val="140000"/>
                  </a:lnSpc>
                </a:pPr>
                <a:r>
                  <a:rPr lang="zh-CN" altLang="en-US" dirty="0"/>
                  <a:t>磁通变化：</a:t>
                </a:r>
                <a:r>
                  <a:rPr lang="el-GR" altLang="zh-CN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ΔΦ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𝑝𝑒𝑎𝑘</m:t>
                        </m:r>
                      </m:sub>
                    </m:sSub>
                    <m:r>
                      <m:rPr>
                        <m:sty m:val="p"/>
                      </m:rPr>
                      <a:rPr lang="el-GR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lang="zh-CN" alt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𝑔𝑣</m:t>
                        </m:r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𝑁</m:t>
                        </m:r>
                      </m:num>
                      <m:den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func>
                          <m:func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m:rPr>
                                <m:sty m:val="p"/>
                              </m:rPr>
                              <a:rPr lang="en-US" altLang="zh-CN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func>
                      </m:den>
                    </m:f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𝑁𝑔</m:t>
                    </m:r>
                    <m:r>
                      <a:rPr lang="zh-CN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，</m:t>
                    </m:r>
                  </m:oMath>
                </a14:m>
                <a:r>
                  <a:rPr lang="zh-CN" altLang="en-US" dirty="0"/>
                  <a:t>符合理解</a:t>
                </a:r>
                <a:endParaRPr lang="en-US" altLang="zh-CN" dirty="0"/>
              </a:p>
              <a:p>
                <a:pPr>
                  <a:lnSpc>
                    <a:spcPct val="140000"/>
                  </a:lnSpc>
                </a:pPr>
                <a:r>
                  <a:rPr lang="zh-CN" altLang="en-US" b="1" dirty="0">
                    <a:solidFill>
                      <a:srgbClr val="FF0000"/>
                    </a:solidFill>
                  </a:rPr>
                  <a:t>矩形波的面积是固定的，和入射速度，角度，位置均没有关系</a:t>
                </a:r>
                <a:endParaRPr lang="en-US" altLang="zh-CN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C8DD37E6-1941-47BA-9626-7400911A19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519" y="1141964"/>
                <a:ext cx="8286750" cy="5704254"/>
              </a:xfrm>
              <a:prstGeom prst="rect">
                <a:avLst/>
              </a:prstGeom>
              <a:blipFill>
                <a:blip r:embed="rId2"/>
                <a:stretch>
                  <a:fillRect l="-588" b="-7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AFB2EA2A-C2DF-447C-ABAE-CDC10FA91E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2556067"/>
              </p:ext>
            </p:extLst>
          </p:nvPr>
        </p:nvGraphicFramePr>
        <p:xfrm>
          <a:off x="4634081" y="1146017"/>
          <a:ext cx="4343400" cy="192024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2171700">
                  <a:extLst>
                    <a:ext uri="{9D8B030D-6E8A-4147-A177-3AD203B41FA5}">
                      <a16:colId xmlns:a16="http://schemas.microsoft.com/office/drawing/2014/main" val="4128548641"/>
                    </a:ext>
                  </a:extLst>
                </a:gridCol>
                <a:gridCol w="2171700">
                  <a:extLst>
                    <a:ext uri="{9D8B030D-6E8A-4147-A177-3AD203B41FA5}">
                      <a16:colId xmlns:a16="http://schemas.microsoft.com/office/drawing/2014/main" val="2362950778"/>
                    </a:ext>
                  </a:extLst>
                </a:gridCol>
              </a:tblGrid>
              <a:tr h="144780">
                <a:tc>
                  <a:txBody>
                    <a:bodyPr/>
                    <a:lstStyle/>
                    <a:p>
                      <a:r>
                        <a:rPr lang="zh-CN" altLang="en-US" sz="1200" dirty="0"/>
                        <a:t>电路（</a:t>
                      </a:r>
                      <a:r>
                        <a:rPr lang="en-US" sz="1200" dirty="0"/>
                        <a:t>Electric Circuit）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1200" dirty="0"/>
                        <a:t>磁路（</a:t>
                      </a:r>
                      <a:r>
                        <a:rPr lang="en-US" sz="1200" dirty="0"/>
                        <a:t>Magnetic Circuit）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96004525"/>
                  </a:ext>
                </a:extLst>
              </a:tr>
              <a:tr h="144780">
                <a:tc>
                  <a:txBody>
                    <a:bodyPr/>
                    <a:lstStyle/>
                    <a:p>
                      <a:r>
                        <a:rPr lang="zh-CN" altLang="en-US" sz="1200" dirty="0"/>
                        <a:t>电压 </a:t>
                      </a:r>
                      <a:r>
                        <a:rPr lang="en-US" altLang="zh-CN" sz="1200" b="1" dirty="0"/>
                        <a:t>V</a:t>
                      </a:r>
                      <a:r>
                        <a:rPr lang="zh-CN" altLang="en-US" sz="1200" dirty="0"/>
                        <a:t>（电动势）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1200" dirty="0"/>
                        <a:t>磁动势 </a:t>
                      </a:r>
                      <a:r>
                        <a:rPr lang="en-US" sz="1200" b="1" dirty="0"/>
                        <a:t>F = NI</a:t>
                      </a:r>
                      <a:endParaRPr 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48043294"/>
                  </a:ext>
                </a:extLst>
              </a:tr>
              <a:tr h="144780">
                <a:tc>
                  <a:txBody>
                    <a:bodyPr/>
                    <a:lstStyle/>
                    <a:p>
                      <a:r>
                        <a:rPr lang="zh-CN" altLang="en-US" sz="1200" dirty="0"/>
                        <a:t>电流 </a:t>
                      </a:r>
                      <a:r>
                        <a:rPr lang="en-US" sz="1200" b="1" dirty="0"/>
                        <a:t>I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1200" dirty="0"/>
                        <a:t>磁通 </a:t>
                      </a:r>
                      <a:r>
                        <a:rPr lang="el-GR" sz="1200" b="1" dirty="0"/>
                        <a:t>Φ</a:t>
                      </a:r>
                      <a:endParaRPr lang="el-GR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42928798"/>
                  </a:ext>
                </a:extLst>
              </a:tr>
              <a:tr h="144780">
                <a:tc>
                  <a:txBody>
                    <a:bodyPr/>
                    <a:lstStyle/>
                    <a:p>
                      <a:r>
                        <a:rPr lang="zh-CN" altLang="en-US" sz="1200" dirty="0"/>
                        <a:t>电阻 </a:t>
                      </a:r>
                      <a:r>
                        <a:rPr lang="en-US" sz="1200" b="1" dirty="0"/>
                        <a:t>R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1200" dirty="0"/>
                        <a:t>磁阻 </a:t>
                      </a:r>
                      <a:r>
                        <a:rPr lang="en-US" altLang="zh-CN" sz="1200" b="1" dirty="0"/>
                        <a:t>ℜ</a:t>
                      </a:r>
                      <a:endParaRPr lang="zh-CN" alt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49328253"/>
                  </a:ext>
                </a:extLst>
              </a:tr>
              <a:tr h="144780">
                <a:tc>
                  <a:txBody>
                    <a:bodyPr/>
                    <a:lstStyle/>
                    <a:p>
                      <a:r>
                        <a:rPr lang="en-US" sz="1200" b="1" dirty="0"/>
                        <a:t>I = V / R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l-GR" sz="1200" b="1" dirty="0"/>
                        <a:t>Φ = </a:t>
                      </a:r>
                      <a:r>
                        <a:rPr lang="en-US" sz="1200" b="1" dirty="0"/>
                        <a:t>F / ℜ</a:t>
                      </a:r>
                      <a:endParaRPr 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75660447"/>
                  </a:ext>
                </a:extLst>
              </a:tr>
              <a:tr h="144780">
                <a:tc>
                  <a:txBody>
                    <a:bodyPr/>
                    <a:lstStyle/>
                    <a:p>
                      <a:r>
                        <a:rPr lang="en-US" sz="1200" b="1"/>
                        <a:t>R = </a:t>
                      </a:r>
                      <a:r>
                        <a:rPr lang="el-GR" sz="1200" b="1"/>
                        <a:t>ρ · </a:t>
                      </a:r>
                      <a:r>
                        <a:rPr lang="en-US" sz="1200" b="1"/>
                        <a:t>l / A</a:t>
                      </a:r>
                      <a:endParaRPr lang="en-US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ℜ = l / (</a:t>
                      </a:r>
                      <a:r>
                        <a:rPr lang="el-GR" sz="1200" b="1" dirty="0"/>
                        <a:t>μ </a:t>
                      </a:r>
                      <a:r>
                        <a:rPr lang="en-US" sz="1200" b="1" dirty="0"/>
                        <a:t>A)</a:t>
                      </a:r>
                      <a:endParaRPr 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23247136"/>
                  </a:ext>
                </a:extLst>
              </a:tr>
              <a:tr h="144780">
                <a:tc>
                  <a:txBody>
                    <a:bodyPr/>
                    <a:lstStyle/>
                    <a:p>
                      <a:r>
                        <a:rPr lang="zh-CN" altLang="en-US" sz="1200" dirty="0"/>
                        <a:t>电阻率 </a:t>
                      </a:r>
                      <a:r>
                        <a:rPr lang="el-GR" sz="1200" b="1" dirty="0"/>
                        <a:t>ρ</a:t>
                      </a:r>
                      <a:endParaRPr lang="el-G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1200" dirty="0"/>
                        <a:t>磁导率 </a:t>
                      </a:r>
                      <a:r>
                        <a:rPr lang="el-GR" sz="1200" b="1" dirty="0"/>
                        <a:t>μ</a:t>
                      </a:r>
                      <a:endParaRPr lang="el-GR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94328725"/>
                  </a:ext>
                </a:extLst>
              </a:tr>
            </a:tbl>
          </a:graphicData>
        </a:graphic>
      </p:graphicFrame>
      <p:pic>
        <p:nvPicPr>
          <p:cNvPr id="6" name="图片 5">
            <a:extLst>
              <a:ext uri="{FF2B5EF4-FFF2-40B4-BE49-F238E27FC236}">
                <a16:creationId xmlns:a16="http://schemas.microsoft.com/office/drawing/2014/main" id="{89A0DCAF-82FF-4666-A286-9FEC6B0241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7079" y="204494"/>
            <a:ext cx="3408584" cy="749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2323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D5E1A6B0-0A91-4F4F-9F47-5D92561149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1552" y="2667448"/>
            <a:ext cx="1676190" cy="609524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D94B1840-9EAE-4D28-B857-FEAD524A4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22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5D7D8A4-CACD-41C1-AD79-20FF4B7A121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信号解析解频谱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04055642-CF95-4B36-BB9E-BF263041EAB8}"/>
              </a:ext>
            </a:extLst>
          </p:cNvPr>
          <p:cNvSpPr txBox="1"/>
          <p:nvPr/>
        </p:nvSpPr>
        <p:spPr>
          <a:xfrm>
            <a:off x="234885" y="1280474"/>
            <a:ext cx="38779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/>
              <a:t>空气芯垂直入射情形信号傅里叶变换</a:t>
            </a:r>
            <a:endParaRPr lang="en-US" altLang="zh-CN" dirty="0"/>
          </a:p>
          <a:p>
            <a:pPr algn="ctr"/>
            <a:r>
              <a:rPr lang="zh-CN" altLang="en-US" dirty="0"/>
              <a:t>（</a:t>
            </a:r>
            <a:r>
              <a:rPr lang="en-US" altLang="zh-CN" dirty="0"/>
              <a:t> r=5cm </a:t>
            </a:r>
            <a:r>
              <a:rPr lang="zh-CN" altLang="en-US" dirty="0"/>
              <a:t>，</a:t>
            </a:r>
            <a:r>
              <a:rPr lang="en-US" altLang="zh-CN" dirty="0"/>
              <a:t>β=-5</a:t>
            </a:r>
            <a:r>
              <a:rPr lang="zh-CN" altLang="en-US" dirty="0"/>
              <a:t>，</a:t>
            </a:r>
            <a:r>
              <a:rPr lang="en-US" altLang="zh-CN" dirty="0"/>
              <a:t>n=1212</a:t>
            </a:r>
            <a:r>
              <a:rPr lang="zh-CN" altLang="en-US" dirty="0"/>
              <a:t>）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5639313B-E04B-4DFF-A8AC-7092831C4B42}"/>
              </a:ext>
            </a:extLst>
          </p:cNvPr>
          <p:cNvSpPr txBox="1"/>
          <p:nvPr/>
        </p:nvSpPr>
        <p:spPr>
          <a:xfrm>
            <a:off x="4419600" y="1280474"/>
            <a:ext cx="45704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/>
              <a:t>理想磁芯气隙垂直入射情形信号傅里叶变换</a:t>
            </a:r>
            <a:endParaRPr lang="en-US" altLang="zh-CN" dirty="0"/>
          </a:p>
          <a:p>
            <a:pPr algn="ctr"/>
            <a:r>
              <a:rPr lang="zh-CN" altLang="en-US" dirty="0"/>
              <a:t>（</a:t>
            </a:r>
            <a:r>
              <a:rPr lang="en-US" altLang="zh-CN" dirty="0"/>
              <a:t>gap=1mm</a:t>
            </a:r>
            <a:r>
              <a:rPr lang="zh-CN" altLang="en-US" dirty="0"/>
              <a:t>，</a:t>
            </a:r>
            <a:r>
              <a:rPr lang="en-US" altLang="zh-CN" dirty="0"/>
              <a:t> β=-5</a:t>
            </a:r>
            <a:r>
              <a:rPr lang="zh-CN" altLang="en-US" dirty="0"/>
              <a:t>，</a:t>
            </a:r>
            <a:r>
              <a:rPr lang="en-US" altLang="zh-CN" dirty="0"/>
              <a:t>n=1212</a:t>
            </a:r>
            <a:r>
              <a:rPr lang="zh-CN" altLang="en-US" dirty="0"/>
              <a:t>）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C4069F7E-F2D5-4633-A9BD-0EAA5FEFD7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86" y="4057596"/>
            <a:ext cx="4439798" cy="266387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3C8146DC-8543-4B33-8124-AF7C370A25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2076595"/>
            <a:ext cx="3047619" cy="72381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E4F2F9EA-E0D9-4F18-9B36-1C7FABF085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2600" y="2095643"/>
            <a:ext cx="2390476" cy="685714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D9A18569-604F-4A35-BFA0-FE69CD2C014C}"/>
              </a:ext>
            </a:extLst>
          </p:cNvPr>
          <p:cNvSpPr txBox="1"/>
          <p:nvPr/>
        </p:nvSpPr>
        <p:spPr>
          <a:xfrm>
            <a:off x="4503484" y="3246335"/>
            <a:ext cx="4576830" cy="358809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/>
              <a:t>现象：</a:t>
            </a:r>
            <a:endParaRPr lang="en-US" altLang="zh-CN" sz="1600" dirty="0"/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/>
              <a:t>相同匝数下，磁芯在低频区相较空气芯无信号优势，高频区磁芯信号更强，但交流电阻会成为主要限制因素</a:t>
            </a:r>
            <a:endParaRPr lang="en-US" altLang="zh-CN" sz="1600" dirty="0"/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/>
              <a:t>空气芯信号截止频率与半径有关，限制了线圈半径</a:t>
            </a:r>
            <a:endParaRPr lang="en-US" altLang="zh-CN" sz="1600" dirty="0"/>
          </a:p>
          <a:p>
            <a:pPr>
              <a:lnSpc>
                <a:spcPct val="130000"/>
              </a:lnSpc>
            </a:pPr>
            <a:r>
              <a:rPr lang="zh-CN" altLang="en-US" sz="1600" dirty="0"/>
              <a:t>结论：</a:t>
            </a:r>
            <a:endParaRPr lang="en-US" altLang="zh-CN" sz="1600" dirty="0"/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600" b="1" dirty="0"/>
              <a:t>磁芯结构解除匝数限制，可通过增加匝数提升</a:t>
            </a:r>
            <a:r>
              <a:rPr lang="en-US" altLang="zh-CN" sz="1600" b="1" dirty="0"/>
              <a:t>SNR</a:t>
            </a:r>
            <a:r>
              <a:rPr lang="zh-CN" altLang="en-US" sz="1600" b="1" dirty="0"/>
              <a:t>，</a:t>
            </a:r>
            <a:r>
              <a:rPr lang="zh-CN" altLang="en-US" sz="1600" b="1" dirty="0">
                <a:solidFill>
                  <a:srgbClr val="C00000"/>
                </a:solidFill>
              </a:rPr>
              <a:t>相比空气芯相同匝数下不会增大信号</a:t>
            </a:r>
            <a:endParaRPr lang="en-US" altLang="zh-CN" sz="1600" b="1" dirty="0">
              <a:solidFill>
                <a:srgbClr val="C00000"/>
              </a:solidFill>
            </a:endParaRP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600" b="1" dirty="0"/>
              <a:t>磁芯结构解除线圈半径限制，可以实现更大范围探测，</a:t>
            </a:r>
            <a:r>
              <a:rPr lang="zh-CN" altLang="en-US" sz="1600" b="1" dirty="0">
                <a:solidFill>
                  <a:srgbClr val="C00000"/>
                </a:solidFill>
              </a:rPr>
              <a:t>更大的探测面积不会减小信号</a:t>
            </a:r>
            <a:endParaRPr lang="en-US" altLang="zh-CN" sz="1600" b="1" dirty="0">
              <a:solidFill>
                <a:srgbClr val="C00000"/>
              </a:solidFill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0E8D29E7-DA62-4B8A-922B-F13CB4AFA7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6258" y="2769496"/>
            <a:ext cx="1295238" cy="62857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4976D6A7-260B-45CF-9B06-BA126B9E6D2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07079" y="204494"/>
            <a:ext cx="3408584" cy="749140"/>
          </a:xfrm>
          <a:prstGeom prst="rect">
            <a:avLst/>
          </a:prstGeom>
        </p:spPr>
      </p:pic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9A3EE540-2E2B-4F1C-87CE-F7657FA77407}"/>
              </a:ext>
            </a:extLst>
          </p:cNvPr>
          <p:cNvCxnSpPr/>
          <p:nvPr/>
        </p:nvCxnSpPr>
        <p:spPr>
          <a:xfrm>
            <a:off x="4267200" y="1143000"/>
            <a:ext cx="0" cy="26312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图片 17">
            <a:extLst>
              <a:ext uri="{FF2B5EF4-FFF2-40B4-BE49-F238E27FC236}">
                <a16:creationId xmlns:a16="http://schemas.microsoft.com/office/drawing/2014/main" id="{C67B8C87-F7E4-455D-B3C7-7D19959C379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63518" y="2334115"/>
            <a:ext cx="2638095" cy="6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159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ECE1B893-2489-40EF-8433-FEE12D4AE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23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147B9A4-0AA7-4DC5-B243-0D33018A54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非理想情况下</a:t>
            </a:r>
            <a:r>
              <a:rPr lang="en-US" altLang="zh-CN" dirty="0" err="1"/>
              <a:t>H</a:t>
            </a:r>
            <a:r>
              <a:rPr lang="en-US" altLang="zh-CN" baseline="-25000" dirty="0" err="1"/>
              <a:t>gap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4C2BF086-1538-4C2F-86E1-A97E0E85771F}"/>
                  </a:ext>
                </a:extLst>
              </p:cNvPr>
              <p:cNvSpPr txBox="1"/>
              <p:nvPr/>
            </p:nvSpPr>
            <p:spPr>
              <a:xfrm>
                <a:off x="152400" y="1164996"/>
                <a:ext cx="3886200" cy="8885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𝑔𝑎𝑝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𝑁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𝑙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𝑐𝑜𝑟𝑒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𝑎𝑖𝑟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𝑐𝑜𝑟𝑒</m:t>
                                  </m:r>
                                </m:sub>
                              </m:sSub>
                            </m:den>
                          </m:f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4C2BF086-1538-4C2F-86E1-A97E0E8577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164996"/>
                <a:ext cx="3886200" cy="88857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E0F3CFA3-54BF-4456-B5CD-F6139F14FAC6}"/>
                  </a:ext>
                </a:extLst>
              </p:cNvPr>
              <p:cNvSpPr txBox="1"/>
              <p:nvPr/>
            </p:nvSpPr>
            <p:spPr>
              <a:xfrm>
                <a:off x="0" y="2170403"/>
                <a:ext cx="3581400" cy="17976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dirty="0"/>
                  <a:t>情况</a:t>
                </a:r>
                <a:r>
                  <a:rPr lang="en-US" altLang="zh-CN" dirty="0"/>
                  <a:t>1</a:t>
                </a:r>
                <a:r>
                  <a:rPr lang="zh-CN" altLang="en-US" dirty="0"/>
                  <a:t>：圆柱形磁芯</a:t>
                </a:r>
                <a:endParaRPr lang="en-US" altLang="zh-CN" dirty="0"/>
              </a:p>
              <a:p>
                <a:pPr>
                  <a:lnSpc>
                    <a:spcPct val="150000"/>
                  </a:lnSpc>
                </a:pPr>
                <a:r>
                  <a:rPr lang="zh-CN" altLang="en-US" dirty="0"/>
                  <a:t>描述：磁路在空气中完成闭合，</a:t>
                </a:r>
                <a:r>
                  <a:rPr lang="en-US" altLang="zh-CN" b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𝑔𝑎𝑝</m:t>
                        </m:r>
                      </m:sub>
                    </m:sSub>
                  </m:oMath>
                </a14:m>
                <a:r>
                  <a:rPr lang="zh-CN" altLang="en-US" dirty="0"/>
                  <a:t>损失严重，会造成信号损失</a:t>
                </a:r>
                <a:endParaRPr lang="en-US" altLang="zh-CN" dirty="0"/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𝑔𝑎𝑝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_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𝑠𝑖𝑚𝑢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E0F3CFA3-54BF-4456-B5CD-F6139F14FA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170403"/>
                <a:ext cx="3581400" cy="1797608"/>
              </a:xfrm>
              <a:prstGeom prst="rect">
                <a:avLst/>
              </a:prstGeom>
              <a:blipFill>
                <a:blip r:embed="rId3"/>
                <a:stretch>
                  <a:fillRect l="-1361" b="-203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6">
            <a:extLst>
              <a:ext uri="{FF2B5EF4-FFF2-40B4-BE49-F238E27FC236}">
                <a16:creationId xmlns:a16="http://schemas.microsoft.com/office/drawing/2014/main" id="{FAEB6265-EBDB-4655-BBBA-9BE4B67F2A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4123441"/>
            <a:ext cx="1828800" cy="27432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F4B27306-B142-4DE5-A1C1-BB2EF52782CB}"/>
                  </a:ext>
                </a:extLst>
              </p:cNvPr>
              <p:cNvSpPr txBox="1"/>
              <p:nvPr/>
            </p:nvSpPr>
            <p:spPr>
              <a:xfrm>
                <a:off x="3767776" y="1219200"/>
                <a:ext cx="5334589" cy="5558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=1212,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𝑚𝑚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𝑔𝑎𝑝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𝑖𝑑𝑒𝑎𝑙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=6.06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altLang="zh-CN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F4B27306-B142-4DE5-A1C1-BB2EF52782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7776" y="1219200"/>
                <a:ext cx="5334589" cy="55585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6188B0EA-F746-4FE2-901B-3E033323CB5C}"/>
                  </a:ext>
                </a:extLst>
              </p:cNvPr>
              <p:cNvSpPr txBox="1"/>
              <p:nvPr/>
            </p:nvSpPr>
            <p:spPr>
              <a:xfrm>
                <a:off x="3352800" y="2166947"/>
                <a:ext cx="3581400" cy="18117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dirty="0"/>
                  <a:t>情况</a:t>
                </a:r>
                <a:r>
                  <a:rPr lang="en-US" altLang="zh-CN" dirty="0"/>
                  <a:t>2</a:t>
                </a:r>
                <a:r>
                  <a:rPr lang="zh-CN" altLang="en-US" dirty="0"/>
                  <a:t>：</a:t>
                </a:r>
                <a:r>
                  <a:rPr lang="en-US" altLang="zh-CN" dirty="0"/>
                  <a:t>C</a:t>
                </a:r>
                <a:r>
                  <a:rPr lang="zh-CN" altLang="en-US" dirty="0"/>
                  <a:t>形磁芯</a:t>
                </a:r>
                <a:endParaRPr lang="en-US" altLang="zh-CN" dirty="0"/>
              </a:p>
              <a:p>
                <a:pPr>
                  <a:lnSpc>
                    <a:spcPct val="150000"/>
                  </a:lnSpc>
                </a:pPr>
                <a:r>
                  <a:rPr lang="zh-CN" altLang="en-US" dirty="0"/>
                  <a:t>描述：磁路在磁芯中完成闭合</a:t>
                </a:r>
                <a:endParaRPr lang="en-US" altLang="zh-CN" i="1" dirty="0">
                  <a:latin typeface="Cambria Math" panose="02040503050406030204" pitchFamily="18" charset="0"/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𝑔𝑎𝑝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_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𝑠𝑖𝑚𝑢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endParaRPr lang="en-US" altLang="zh-CN" dirty="0"/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𝑔𝑎𝑝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_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𝑐𝑎𝑙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44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endParaRPr lang="en-US" altLang="zh-CN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6188B0EA-F746-4FE2-901B-3E033323CB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0" y="2166947"/>
                <a:ext cx="3581400" cy="1811778"/>
              </a:xfrm>
              <a:prstGeom prst="rect">
                <a:avLst/>
              </a:prstGeom>
              <a:blipFill>
                <a:blip r:embed="rId6"/>
                <a:stretch>
                  <a:fillRect l="-1361" b="-16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图片 10">
            <a:extLst>
              <a:ext uri="{FF2B5EF4-FFF2-40B4-BE49-F238E27FC236}">
                <a16:creationId xmlns:a16="http://schemas.microsoft.com/office/drawing/2014/main" id="{B29F302C-C3CD-4825-A059-3759337073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142" y="4290060"/>
            <a:ext cx="2998471" cy="224885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EC34E62C-9F45-47F0-BA9C-8E5A84FDA4C9}"/>
                  </a:ext>
                </a:extLst>
              </p:cNvPr>
              <p:cNvSpPr txBox="1"/>
              <p:nvPr/>
            </p:nvSpPr>
            <p:spPr>
              <a:xfrm>
                <a:off x="6553200" y="2241762"/>
                <a:ext cx="2549165" cy="42051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dirty="0"/>
                  <a:t>结论：</a:t>
                </a:r>
                <a:endParaRPr lang="en-US" altLang="zh-CN" dirty="0"/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dirty="0"/>
                  <a:t>必须使用闭合型磁芯</a:t>
                </a:r>
                <a:endParaRPr lang="en-US" altLang="zh-CN" dirty="0"/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dirty="0"/>
                  <a:t>即使使用闭合型磁芯，磁芯内的磁阻仍然不可以忽略，需要考虑</a:t>
                </a:r>
                <a:endParaRPr lang="en-US" altLang="zh-CN" dirty="0"/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dirty="0"/>
                  <a:t>若想实现探测范围的扩大即，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𝑐𝑜𝑟𝑒</m:t>
                        </m:r>
                      </m:sub>
                    </m:sSub>
                  </m:oMath>
                </a14:m>
                <a:r>
                  <a:rPr lang="zh-CN" altLang="en-US" dirty="0"/>
                  <a:t>小，</a:t>
                </a:r>
                <a:r>
                  <a:rPr lang="en-US" altLang="zh-CN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𝑎𝑖𝑟</m:t>
                        </m:r>
                      </m:sub>
                    </m:sSub>
                  </m:oMath>
                </a14:m>
                <a:r>
                  <a:rPr lang="zh-CN" altLang="en-US" dirty="0"/>
                  <a:t>大，磁芯内的磁阻更加不可忽略，信号会衰减</a:t>
                </a: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EC34E62C-9F45-47F0-BA9C-8E5A84FDA4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3200" y="2241762"/>
                <a:ext cx="2549165" cy="4205126"/>
              </a:xfrm>
              <a:prstGeom prst="rect">
                <a:avLst/>
              </a:prstGeom>
              <a:blipFill>
                <a:blip r:embed="rId8"/>
                <a:stretch>
                  <a:fillRect l="-1914" r="-10048" b="-130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4DDCB255-EECA-4D22-BDDF-3182BDEE91C7}"/>
              </a:ext>
            </a:extLst>
          </p:cNvPr>
          <p:cNvCxnSpPr>
            <a:cxnSpLocks/>
          </p:cNvCxnSpPr>
          <p:nvPr/>
        </p:nvCxnSpPr>
        <p:spPr>
          <a:xfrm>
            <a:off x="3352800" y="2166947"/>
            <a:ext cx="0" cy="48434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8D04E499-A998-492C-A531-8C7D449C1AD5}"/>
              </a:ext>
            </a:extLst>
          </p:cNvPr>
          <p:cNvCxnSpPr>
            <a:cxnSpLocks/>
          </p:cNvCxnSpPr>
          <p:nvPr/>
        </p:nvCxnSpPr>
        <p:spPr>
          <a:xfrm>
            <a:off x="6553200" y="2166947"/>
            <a:ext cx="0" cy="48434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40191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E7A8BE9A-7EFA-475C-A340-E01C97B4E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24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79B0C85-94E6-46D1-99AD-25ED1EA54EC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噪声（交流电阻）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15EBE955-B2B2-41A5-80A9-727CE67B7828}"/>
                  </a:ext>
                </a:extLst>
              </p:cNvPr>
              <p:cNvSpPr txBox="1"/>
              <p:nvPr/>
            </p:nvSpPr>
            <p:spPr>
              <a:xfrm>
                <a:off x="990600" y="1219200"/>
                <a:ext cx="7162800" cy="3786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𝑎𝑐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𝑡𝑜𝑡𝑎𝑙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altLang="zh-CN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𝑎𝑐</m:t>
                              </m:r>
                              <m: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_</m:t>
                              </m:r>
                              <m: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𝑐𝑜𝑖𝑙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𝑎𝑐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_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𝑐𝑜𝑟𝑒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𝑎𝑐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𝑐𝑜𝑖𝑙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𝑎𝑐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𝑎𝑐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15EBE955-B2B2-41A5-80A9-727CE67B78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1219200"/>
                <a:ext cx="7162800" cy="37863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本框 5">
            <a:extLst>
              <a:ext uri="{FF2B5EF4-FFF2-40B4-BE49-F238E27FC236}">
                <a16:creationId xmlns:a16="http://schemas.microsoft.com/office/drawing/2014/main" id="{DC432A42-534B-4941-97F9-616E93F6385F}"/>
              </a:ext>
            </a:extLst>
          </p:cNvPr>
          <p:cNvSpPr txBox="1"/>
          <p:nvPr/>
        </p:nvSpPr>
        <p:spPr>
          <a:xfrm>
            <a:off x="25511" y="1600200"/>
            <a:ext cx="8970782" cy="881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/>
              <a:t>C </a:t>
            </a:r>
            <a:r>
              <a:rPr lang="zh-CN" altLang="en-US" dirty="0"/>
              <a:t>型线圈为非旋转轴对称结构，仿真不易实现，在此提出新的磁芯结构 </a:t>
            </a:r>
            <a:r>
              <a:rPr lang="en-US" altLang="zh-CN" dirty="0"/>
              <a:t>pot core</a:t>
            </a:r>
            <a:r>
              <a:rPr lang="zh-CN" altLang="en-US" dirty="0"/>
              <a:t>，仅用作分析</a:t>
            </a:r>
            <a:endParaRPr lang="en-US" altLang="zh-CN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0CCABBD0-334A-4BAF-A2E5-E2924950D6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7599" y="2481339"/>
            <a:ext cx="1398704" cy="2551760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A1303999-2551-47CB-A82B-48109F8DCC4C}"/>
              </a:ext>
            </a:extLst>
          </p:cNvPr>
          <p:cNvSpPr txBox="1"/>
          <p:nvPr/>
        </p:nvSpPr>
        <p:spPr>
          <a:xfrm>
            <a:off x="1447800" y="2014139"/>
            <a:ext cx="1058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Wall</a:t>
            </a:r>
            <a:r>
              <a:rPr lang="zh-CN" altLang="en-US" dirty="0"/>
              <a:t> </a:t>
            </a:r>
            <a:r>
              <a:rPr lang="en-US" altLang="zh-CN" dirty="0"/>
              <a:t>gap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C3717364-17F9-4A04-A39F-7E5381368A98}"/>
                  </a:ext>
                </a:extLst>
              </p:cNvPr>
              <p:cNvSpPr txBox="1"/>
              <p:nvPr/>
            </p:nvSpPr>
            <p:spPr>
              <a:xfrm>
                <a:off x="27115" y="5050381"/>
                <a:ext cx="9097838" cy="1782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𝑎𝑐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_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𝑐𝑜𝑖𝑙</m:t>
                        </m:r>
                      </m:sub>
                    </m:sSub>
                  </m:oMath>
                </a14:m>
                <a:r>
                  <a:rPr lang="zh-CN" altLang="en-US" dirty="0"/>
                  <a:t>：将气隙远离线圈绕制区域，能有效减少气隙溢出的磁场对线圈电阻的影响，理想情况下，由于磁场被束缚在磁芯当中，只有气隙处会溢出磁场，将气隙做的足够远就能实现磁芯线圈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𝑎𝑐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_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𝑐𝑜𝑖𝑙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_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𝑐𝑜𝑟𝑒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𝑎𝑐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_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𝑐𝑜𝑖𝑙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_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𝑎𝑖𝑟</m:t>
                        </m:r>
                      </m:sub>
                    </m:sSub>
                  </m:oMath>
                </a14:m>
                <a:endParaRPr lang="en-US" altLang="zh-CN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𝑎𝑐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_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𝑐𝑜𝑟𝑒</m:t>
                        </m:r>
                      </m:sub>
                    </m:sSub>
                    <m:r>
                      <a:rPr lang="zh-CN" altLang="en-US" i="1">
                        <a:latin typeface="Cambria Math" panose="02040503050406030204" pitchFamily="18" charset="0"/>
                      </a:rPr>
                      <m:t>：</m:t>
                    </m:r>
                  </m:oMath>
                </a14:m>
                <a:r>
                  <a:rPr lang="zh-CN" altLang="en-US" dirty="0"/>
                  <a:t>由于 </a:t>
                </a:r>
                <a:r>
                  <a:rPr lang="en-US" altLang="zh-CN" dirty="0"/>
                  <a:t>wall gap </a:t>
                </a:r>
                <a:r>
                  <a:rPr lang="zh-CN" altLang="en-US" dirty="0"/>
                  <a:t>的有效截面积显著大于 </a:t>
                </a:r>
                <a:r>
                  <a:rPr lang="en-US" altLang="zh-CN" dirty="0"/>
                  <a:t>center</a:t>
                </a:r>
                <a:r>
                  <a:rPr lang="zh-CN" altLang="en-US" dirty="0"/>
                  <a:t>，由于磁通守恒，磁通回流至中心柱后导致中心柱内磁感应强度 𝐵</a:t>
                </a:r>
                <a:r>
                  <a:rPr lang="en-US" altLang="zh-CN" dirty="0"/>
                  <a:t> </a:t>
                </a:r>
                <a:r>
                  <a:rPr lang="zh-CN" altLang="en-US" dirty="0"/>
                  <a:t>很大，产生更大的损耗；通过减小 </a:t>
                </a:r>
                <a:r>
                  <a:rPr lang="en-US" altLang="zh-CN" dirty="0"/>
                  <a:t>wall gap </a:t>
                </a:r>
                <a:r>
                  <a:rPr lang="zh-CN" altLang="en-US" dirty="0"/>
                  <a:t>的有效截面积可有效抑制该效应（由于此为</a:t>
                </a:r>
                <a:r>
                  <a:rPr lang="en-US" altLang="zh-CN" dirty="0"/>
                  <a:t>pot core </a:t>
                </a:r>
                <a:r>
                  <a:rPr lang="zh-CN" altLang="en-US" dirty="0"/>
                  <a:t>气隙处截面积为环形，</a:t>
                </a:r>
                <a:r>
                  <a:rPr lang="en-US" altLang="zh-CN" dirty="0"/>
                  <a:t>C</a:t>
                </a:r>
                <a:r>
                  <a:rPr lang="zh-CN" altLang="en-US" dirty="0"/>
                  <a:t>型线圈影响较小）</a:t>
                </a:r>
                <a:endParaRPr lang="en-US" altLang="zh-CN" dirty="0"/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C3717364-17F9-4A04-A39F-7E5381368A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15" y="5050381"/>
                <a:ext cx="9097838" cy="1782219"/>
              </a:xfrm>
              <a:prstGeom prst="rect">
                <a:avLst/>
              </a:prstGeom>
              <a:blipFill>
                <a:blip r:embed="rId4"/>
                <a:stretch>
                  <a:fillRect l="-402" t="-1365" r="-2545" b="-443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图片 20">
            <a:extLst>
              <a:ext uri="{FF2B5EF4-FFF2-40B4-BE49-F238E27FC236}">
                <a16:creationId xmlns:a16="http://schemas.microsoft.com/office/drawing/2014/main" id="{A97FB00B-5693-4441-8177-FC13539CE8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44072" y="2351166"/>
            <a:ext cx="6752381" cy="2628571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02D66C3D-A408-442D-A160-E67FA0FF3C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0" y="2180817"/>
            <a:ext cx="3740168" cy="2805125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9EA25E30-622C-4F9E-9711-41FB237F77FE}"/>
              </a:ext>
            </a:extLst>
          </p:cNvPr>
          <p:cNvSpPr txBox="1"/>
          <p:nvPr/>
        </p:nvSpPr>
        <p:spPr>
          <a:xfrm>
            <a:off x="2657344" y="3297350"/>
            <a:ext cx="1398704" cy="881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/>
              <a:t>d=30mm</a:t>
            </a:r>
            <a:br>
              <a:rPr lang="en-US" altLang="zh-CN" dirty="0"/>
            </a:br>
            <a:r>
              <a:rPr lang="zh-CN" altLang="en-US" dirty="0"/>
              <a:t>溢出距离</a:t>
            </a:r>
            <a:r>
              <a:rPr lang="en-US" altLang="zh-CN" dirty="0"/>
              <a:t>~d</a:t>
            </a:r>
          </a:p>
        </p:txBody>
      </p:sp>
    </p:spTree>
    <p:extLst>
      <p:ext uri="{BB962C8B-B14F-4D97-AF65-F5344CB8AC3E}">
        <p14:creationId xmlns:p14="http://schemas.microsoft.com/office/powerpoint/2010/main" val="24087279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E7A8BE9A-7EFA-475C-A340-E01C97B4E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25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79B0C85-94E6-46D1-99AD-25ED1EA54EC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噪声（交流电阻）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7946DB4B-F447-43BC-AC15-8DC3CDE451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611" y="2389572"/>
            <a:ext cx="1331741" cy="255176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0CCABBD0-334A-4BAF-A2E5-E2924950D6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3123" y="2389572"/>
            <a:ext cx="1398704" cy="2551760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C9FF4F9D-F69F-48B9-AB02-75C43D39F33D}"/>
              </a:ext>
            </a:extLst>
          </p:cNvPr>
          <p:cNvSpPr txBox="1"/>
          <p:nvPr/>
        </p:nvSpPr>
        <p:spPr>
          <a:xfrm>
            <a:off x="292100" y="2057400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Center</a:t>
            </a:r>
            <a:r>
              <a:rPr lang="zh-CN" altLang="en-US" dirty="0"/>
              <a:t> </a:t>
            </a:r>
            <a:r>
              <a:rPr lang="en-US" altLang="zh-CN" dirty="0"/>
              <a:t>gap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A1303999-2551-47CB-A82B-48109F8DCC4C}"/>
              </a:ext>
            </a:extLst>
          </p:cNvPr>
          <p:cNvSpPr txBox="1"/>
          <p:nvPr/>
        </p:nvSpPr>
        <p:spPr>
          <a:xfrm>
            <a:off x="2105785" y="2057400"/>
            <a:ext cx="1058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Wall</a:t>
            </a:r>
            <a:r>
              <a:rPr lang="zh-CN" altLang="en-US" dirty="0"/>
              <a:t> </a:t>
            </a:r>
            <a:r>
              <a:rPr lang="en-US" altLang="zh-CN" dirty="0"/>
              <a:t>gap</a:t>
            </a: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7BED2C4E-2E46-4493-A82E-16F231766D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0894" y="1762660"/>
            <a:ext cx="5074112" cy="3805584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EC98470D-E015-4AF0-9F56-552C48863BD8}"/>
              </a:ext>
            </a:extLst>
          </p:cNvPr>
          <p:cNvSpPr txBox="1"/>
          <p:nvPr/>
        </p:nvSpPr>
        <p:spPr>
          <a:xfrm>
            <a:off x="285030" y="5769780"/>
            <a:ext cx="6303134" cy="881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/>
              <a:t>Center</a:t>
            </a:r>
            <a:r>
              <a:rPr lang="zh-CN" altLang="en-US" dirty="0"/>
              <a:t> </a:t>
            </a:r>
            <a:r>
              <a:rPr lang="en-US" altLang="zh-CN" dirty="0"/>
              <a:t>gap </a:t>
            </a:r>
            <a:r>
              <a:rPr lang="zh-CN" altLang="en-US" dirty="0"/>
              <a:t>中磁芯损耗极小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由于气隙位置，</a:t>
            </a:r>
            <a:r>
              <a:rPr lang="en-US" altLang="zh-CN" dirty="0"/>
              <a:t>Center</a:t>
            </a:r>
            <a:r>
              <a:rPr lang="zh-CN" altLang="en-US" dirty="0"/>
              <a:t> </a:t>
            </a:r>
            <a:r>
              <a:rPr lang="en-US" altLang="zh-CN" dirty="0"/>
              <a:t>gap </a:t>
            </a:r>
            <a:r>
              <a:rPr lang="zh-CN" altLang="en-US" dirty="0"/>
              <a:t>中线圈损耗极大</a:t>
            </a:r>
            <a:endParaRPr lang="en-US" altLang="zh-CN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7155B464-34FA-4DC8-9134-4FC32DEAA9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5114" y="5667022"/>
            <a:ext cx="1543050" cy="59055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459FCD7-830C-4256-81BE-3C8C1FFBF6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25000" y="4867022"/>
            <a:ext cx="6780952" cy="1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0675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3C7A546-3AB3-4BE4-B8AA-246AA2C17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26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A3DBF1D-F57B-48D3-B67F-15AF76F6F78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C</a:t>
            </a:r>
            <a:r>
              <a:rPr lang="zh-CN" altLang="en-US" dirty="0"/>
              <a:t>型线圈设计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7244941-D7A0-4CF2-A58D-A7EB7EB649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1621" y="1524065"/>
            <a:ext cx="2999999" cy="180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8848AF70-2574-4269-A79E-38C8529B4B00}"/>
                  </a:ext>
                </a:extLst>
              </p:cNvPr>
              <p:cNvSpPr txBox="1"/>
              <p:nvPr/>
            </p:nvSpPr>
            <p:spPr>
              <a:xfrm>
                <a:off x="200025" y="1219200"/>
                <a:ext cx="4501596" cy="53556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p"/>
                </a:pPr>
                <a:r>
                  <a:rPr lang="zh-CN" altLang="en-US" dirty="0"/>
                  <a:t>气隙宽度设置：</a:t>
                </a:r>
                <a:endParaRPr lang="en-US" altLang="zh-CN" dirty="0"/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dirty="0"/>
                  <a:t>影响信号截止频率</a:t>
                </a:r>
                <a:endParaRPr lang="en-US" altLang="zh-CN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</m:oMath>
                  </m:oMathPara>
                </a14:m>
                <a:endParaRPr lang="en-US" altLang="zh-CN" dirty="0"/>
              </a:p>
              <a:p>
                <a:pPr>
                  <a:lnSpc>
                    <a:spcPct val="150000"/>
                  </a:lnSpc>
                </a:pPr>
                <a:r>
                  <a:rPr lang="zh-CN" altLang="en-US" dirty="0"/>
                  <a:t>对于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=3000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zh-CN" altLang="en-US" i="1">
                        <a:latin typeface="Cambria Math" panose="02040503050406030204" pitchFamily="18" charset="0"/>
                      </a:rPr>
                      <m:t>，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=1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𝑚𝑚</m:t>
                    </m:r>
                  </m:oMath>
                </a14:m>
                <a:endParaRPr lang="en-US" altLang="zh-CN" dirty="0"/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=3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𝑀𝐻𝑧</m:t>
                    </m:r>
                  </m:oMath>
                </a14:m>
                <a:r>
                  <a:rPr lang="zh-CN" altLang="en-US" dirty="0"/>
                  <a:t>，远大于目标频率</a:t>
                </a:r>
                <a:endParaRPr lang="en-US" altLang="zh-CN" dirty="0"/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altLang="zh-CN" dirty="0"/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dirty="0"/>
                  <a:t>影响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𝑔𝑎𝑝</m:t>
                        </m:r>
                      </m:sub>
                    </m:sSub>
                  </m:oMath>
                </a14:m>
                <a:endParaRPr lang="en-US" altLang="zh-CN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𝑔𝑎𝑝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𝑁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𝑡𝑒𝑠𝑡</m:t>
                              </m:r>
                            </m:sub>
                          </m:sSub>
                        </m:num>
                        <m:den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𝑙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𝑐𝑜𝑟𝑒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𝑎𝑖𝑟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</m:sub>
                                  </m:s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𝑐𝑜𝑟𝑒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𝑁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𝑡𝑒𝑠𝑡</m:t>
                              </m:r>
                            </m:sub>
                          </m:sSub>
                        </m:num>
                        <m:den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𝑙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𝑐𝑜𝑟𝑒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</m:sub>
                                  </m:s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</m:den>
                              </m:f>
                            </m:e>
                          </m:d>
                        </m:den>
                      </m:f>
                    </m:oMath>
                  </m:oMathPara>
                </a14:m>
                <a:endParaRPr lang="en-US" altLang="zh-CN" dirty="0"/>
              </a:p>
              <a:p>
                <a:pPr>
                  <a:lnSpc>
                    <a:spcPct val="150000"/>
                  </a:lnSpc>
                </a:pPr>
                <a:r>
                  <a:rPr lang="zh-CN" altLang="en-US" dirty="0"/>
                  <a:t>增大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zh-CN" altLang="en-US" dirty="0"/>
                  <a:t>能降低磁芯中非理想磁阻的影响</a:t>
                </a:r>
                <a:endParaRPr lang="en-US" altLang="zh-CN" dirty="0"/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dirty="0"/>
                  <a:t>增大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zh-CN" altLang="en-US" dirty="0"/>
                  <a:t>能增大接收度</a:t>
                </a:r>
                <a:endParaRPr lang="en-US" altLang="zh-CN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8848AF70-2574-4269-A79E-38C8529B4B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025" y="1219200"/>
                <a:ext cx="4501596" cy="5355697"/>
              </a:xfrm>
              <a:prstGeom prst="rect">
                <a:avLst/>
              </a:prstGeom>
              <a:blipFill>
                <a:blip r:embed="rId3"/>
                <a:stretch>
                  <a:fillRect l="-1220" b="-1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图片 7">
            <a:extLst>
              <a:ext uri="{FF2B5EF4-FFF2-40B4-BE49-F238E27FC236}">
                <a16:creationId xmlns:a16="http://schemas.microsoft.com/office/drawing/2014/main" id="{EC631104-5B62-418A-80FA-358507F438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2" y="3873405"/>
            <a:ext cx="3000000" cy="180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0E118174-A510-4898-8375-57AA7C5CD470}"/>
                  </a:ext>
                </a:extLst>
              </p:cNvPr>
              <p:cNvSpPr txBox="1"/>
              <p:nvPr/>
            </p:nvSpPr>
            <p:spPr>
              <a:xfrm>
                <a:off x="5410200" y="5887529"/>
                <a:ext cx="2819400" cy="4647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dirty="0">
                    <a:solidFill>
                      <a:srgbClr val="FF0000"/>
                    </a:solidFill>
                  </a:rPr>
                  <a:t>调整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zh-CN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=50</m:t>
                    </m:r>
                    <m:r>
                      <a:rPr lang="en-US" altLang="zh-CN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𝑚𝑚</m:t>
                    </m:r>
                  </m:oMath>
                </a14:m>
                <a:endParaRPr lang="en-US" altLang="zh-CN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0E118174-A510-4898-8375-57AA7C5CD4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200" y="5887529"/>
                <a:ext cx="2819400" cy="464743"/>
              </a:xfrm>
              <a:prstGeom prst="rect">
                <a:avLst/>
              </a:prstGeom>
              <a:blipFill>
                <a:blip r:embed="rId5"/>
                <a:stretch>
                  <a:fillRect l="-1948" b="-2105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27131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3C7A546-3AB3-4BE4-B8AA-246AA2C17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27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A3DBF1D-F57B-48D3-B67F-15AF76F6F78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C</a:t>
            </a:r>
            <a:r>
              <a:rPr lang="zh-CN" altLang="en-US" dirty="0"/>
              <a:t>型线圈设计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8848AF70-2574-4269-A79E-38C8529B4B00}"/>
              </a:ext>
            </a:extLst>
          </p:cNvPr>
          <p:cNvSpPr txBox="1"/>
          <p:nvPr/>
        </p:nvSpPr>
        <p:spPr>
          <a:xfrm>
            <a:off x="200025" y="1219200"/>
            <a:ext cx="8639175" cy="4620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/>
              <a:t>气隙截面设置：减弱边缘效应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平面：大面积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en-US" altLang="zh-CN" dirty="0"/>
              <a:t>250mm * 250mm</a:t>
            </a:r>
            <a:r>
              <a:rPr lang="zh-CN" altLang="en-US" dirty="0"/>
              <a:t>，边缘效应导致的均匀度最大偏差为：</a:t>
            </a:r>
            <a:r>
              <a:rPr lang="en-US" altLang="zh-CN" dirty="0"/>
              <a:t>8.98%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>
              <a:lnSpc>
                <a:spcPct val="150000"/>
              </a:lnSpc>
            </a:pP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effectLst/>
              </a:rPr>
              <a:t>Rose</a:t>
            </a:r>
            <a:r>
              <a:rPr lang="zh-CN" altLang="en-US" dirty="0">
                <a:effectLst/>
              </a:rPr>
              <a:t>垫补</a:t>
            </a:r>
            <a:r>
              <a:rPr lang="en-US" altLang="zh-CN" dirty="0">
                <a:effectLst/>
              </a:rPr>
              <a:t>/Rogowski</a:t>
            </a:r>
            <a:r>
              <a:rPr lang="zh-CN" altLang="en-US" dirty="0">
                <a:effectLst/>
              </a:rPr>
              <a:t>轮廓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23B373A3-E7FE-4703-9AEB-E6935C2F2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630" y="2520773"/>
            <a:ext cx="3697208" cy="28800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D1991C9A-BFCF-40C6-86F3-4DF0A7F284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8157" y="2530200"/>
            <a:ext cx="3970724" cy="2880000"/>
          </a:xfrm>
          <a:prstGeom prst="rect">
            <a:avLst/>
          </a:prstGeom>
        </p:spPr>
      </p:pic>
      <p:pic>
        <p:nvPicPr>
          <p:cNvPr id="1026" name="Picture 2" descr="最新录用">
            <a:extLst>
              <a:ext uri="{FF2B5EF4-FFF2-40B4-BE49-F238E27FC236}">
                <a16:creationId xmlns:a16="http://schemas.microsoft.com/office/drawing/2014/main" id="{B9AAA617-166C-4D8C-9691-9481E75A8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175" y="5459913"/>
            <a:ext cx="3590925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22492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E1E98552-4890-448C-A280-81116B735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28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D10D1F0-3CDD-47E4-9090-66A05D40A3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C</a:t>
            </a:r>
            <a:r>
              <a:rPr lang="zh-CN" altLang="en-US" dirty="0"/>
              <a:t>型线圈设计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67328801-E13E-438F-A119-61FBB0F8BAC2}"/>
              </a:ext>
            </a:extLst>
          </p:cNvPr>
          <p:cNvSpPr txBox="1"/>
          <p:nvPr/>
        </p:nvSpPr>
        <p:spPr>
          <a:xfrm>
            <a:off x="200025" y="1219200"/>
            <a:ext cx="4501596" cy="2127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/>
              <a:t>磁臂：减少气隙漏磁场的影响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漏磁场近似泄露半径</a:t>
            </a:r>
            <a:r>
              <a:rPr lang="en-US" altLang="zh-CN" dirty="0"/>
              <a:t>~d=50mm</a:t>
            </a:r>
          </a:p>
          <a:p>
            <a:pPr>
              <a:lnSpc>
                <a:spcPct val="150000"/>
              </a:lnSpc>
            </a:pPr>
            <a:r>
              <a:rPr lang="zh-CN" altLang="en-US" dirty="0"/>
              <a:t>取磁臂为 </a:t>
            </a:r>
            <a:r>
              <a:rPr lang="en-US" altLang="zh-CN" dirty="0"/>
              <a:t>500mm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/>
              <a:t>磁轭：由线圈绕制高度决定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endParaRPr lang="en-US" altLang="zh-CN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FAAC760-9EC9-418F-880D-ABAC42DADF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1600200"/>
            <a:ext cx="3012454" cy="234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7025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17BC52F8-A7AD-4587-9FB6-2B7833C79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29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A327818-DB46-464B-90D0-C3A610814B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C</a:t>
            </a:r>
            <a:r>
              <a:rPr lang="zh-CN" altLang="en-US" dirty="0"/>
              <a:t>型线圈设计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B67D3BA7-6152-4239-B8D8-C8373C744EE0}"/>
                  </a:ext>
                </a:extLst>
              </p:cNvPr>
              <p:cNvSpPr txBox="1"/>
              <p:nvPr/>
            </p:nvSpPr>
            <p:spPr>
              <a:xfrm>
                <a:off x="323850" y="1371600"/>
                <a:ext cx="7162800" cy="31669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p"/>
                </a:pPr>
                <a:r>
                  <a:rPr lang="zh-CN" altLang="en-US" dirty="0"/>
                  <a:t>信号</a:t>
                </a:r>
                <a:endParaRPr lang="en-US" altLang="zh-CN" dirty="0"/>
              </a:p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𝑔𝑎𝑝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_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𝑖𝑑𝑒𝑎𝑙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num>
                      <m:den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=20000</m:t>
                    </m:r>
                  </m:oMath>
                </a14:m>
                <a:endParaRPr lang="en-US" altLang="zh-CN" b="0" dirty="0"/>
              </a:p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𝑔𝑎𝑝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_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𝑠𝑖𝑚𝑢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=19196</m:t>
                    </m:r>
                  </m:oMath>
                </a14:m>
                <a:endParaRPr lang="en-US" altLang="zh-CN" dirty="0"/>
              </a:p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dirty="0">
                    <a:latin typeface="Cambria Math" panose="02040503050406030204" pitchFamily="18" charset="0"/>
                  </a:rPr>
                  <a:t>相比理想信号损失：</a:t>
                </a:r>
                <a:r>
                  <a:rPr lang="en-US" altLang="zh-CN" b="0" dirty="0"/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4.02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%</m:t>
                    </m:r>
                  </m:oMath>
                </a14:m>
                <a:endParaRPr lang="en-US" altLang="zh-CN" dirty="0">
                  <a:latin typeface="Cambria Math" panose="02040503050406030204" pitchFamily="18" charset="0"/>
                </a:endParaRPr>
              </a:p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zh-CN" altLang="en-US" i="1" dirty="0" smtClean="0">
                        <a:latin typeface="Cambria Math" panose="02040503050406030204" pitchFamily="18" charset="0"/>
                      </a:rPr>
                      <m:t>因为</m:t>
                    </m:r>
                    <m:r>
                      <a:rPr lang="zh-CN" altLang="en-US" i="1" dirty="0">
                        <a:latin typeface="Cambria Math" panose="02040503050406030204" pitchFamily="18" charset="0"/>
                      </a:rPr>
                      <m:t>边缘</m:t>
                    </m:r>
                    <m:r>
                      <a:rPr lang="zh-CN" altLang="en-US" i="1" dirty="0" smtClean="0">
                        <a:latin typeface="Cambria Math" panose="02040503050406030204" pitchFamily="18" charset="0"/>
                      </a:rPr>
                      <m:t>效应</m:t>
                    </m:r>
                    <m:r>
                      <a:rPr lang="zh-CN" altLang="en-US" i="1" dirty="0">
                        <a:latin typeface="Cambria Math" panose="02040503050406030204" pitchFamily="18" charset="0"/>
                      </a:rPr>
                      <m:t>造成</m:t>
                    </m:r>
                    <m:r>
                      <a:rPr lang="zh-CN" altLang="en-US" i="1" dirty="0" smtClean="0">
                        <a:latin typeface="Cambria Math" panose="02040503050406030204" pitchFamily="18" charset="0"/>
                      </a:rPr>
                      <m:t>信号</m:t>
                    </m:r>
                    <m:r>
                      <m:rPr>
                        <m:nor/>
                      </m:rPr>
                      <a:rPr lang="zh-CN" altLang="en-US" dirty="0">
                        <a:latin typeface="Cambria Math" panose="02040503050406030204" pitchFamily="18" charset="0"/>
                      </a:rPr>
                      <m:t>损失：</m:t>
                    </m:r>
                    <m:r>
                      <m:rPr>
                        <m:nor/>
                      </m:rPr>
                      <a:rPr lang="en-US" altLang="zh-CN" dirty="0"/>
                      <m:t>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8.98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%</m:t>
                    </m:r>
                  </m:oMath>
                </a14:m>
                <a:endParaRPr lang="en-US" altLang="zh-CN" dirty="0"/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p"/>
                </a:pPr>
                <a:r>
                  <a:rPr lang="zh-CN" altLang="en-US" dirty="0"/>
                  <a:t>噪声</a:t>
                </a:r>
                <a:endParaRPr lang="en-US" altLang="zh-CN" dirty="0"/>
              </a:p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dirty="0"/>
                  <a:t>只要保证一定的磁臂，可以使用空气芯交流电阻近似</a:t>
                </a:r>
              </a:p>
            </p:txBody>
          </p:sp>
        </mc:Choice>
        <mc:Fallback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B67D3BA7-6152-4239-B8D8-C8373C744E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850" y="1371600"/>
                <a:ext cx="7162800" cy="3166957"/>
              </a:xfrm>
              <a:prstGeom prst="rect">
                <a:avLst/>
              </a:prstGeom>
              <a:blipFill>
                <a:blip r:embed="rId2"/>
                <a:stretch>
                  <a:fillRect l="-511" b="-192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>
            <a:extLst>
              <a:ext uri="{FF2B5EF4-FFF2-40B4-BE49-F238E27FC236}">
                <a16:creationId xmlns:a16="http://schemas.microsoft.com/office/drawing/2014/main" id="{457FF4EC-06A6-4E0E-BB79-7714198FAB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0" y="1676400"/>
            <a:ext cx="3046703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619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B1BD977E-1587-4FBD-91F4-5C038EE1C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3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A67B232-FBC2-44CD-AF93-EE3BD8CECF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材料磁导率测试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83D8E8EF-E644-448F-BB69-C63C49CA4380}"/>
              </a:ext>
            </a:extLst>
          </p:cNvPr>
          <p:cNvSpPr txBox="1"/>
          <p:nvPr/>
        </p:nvSpPr>
        <p:spPr>
          <a:xfrm>
            <a:off x="152400" y="6248400"/>
            <a:ext cx="88392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zh-CN" sz="16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Lee E S, Choi B G. Calculation methodologies of complex permeability for various magnetic materials[J]. Electronics, 2021, 10(17): 2167.</a:t>
            </a:r>
            <a:endParaRPr lang="zh-CN" altLang="en-US" sz="1600" i="1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B464852F-7340-4562-AF19-C8399661E7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1143000"/>
            <a:ext cx="4902956" cy="3607836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9906C2E9-FEE2-457C-ADB8-4D301FD8C0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400" y="1371600"/>
            <a:ext cx="3276600" cy="328562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C6711A5B-CEA0-4F9D-9B98-151595567214}"/>
                  </a:ext>
                </a:extLst>
              </p:cNvPr>
              <p:cNvSpPr txBox="1"/>
              <p:nvPr/>
            </p:nvSpPr>
            <p:spPr>
              <a:xfrm>
                <a:off x="76200" y="4808698"/>
                <a:ext cx="4906023" cy="390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dirty="0">
                    <a:solidFill>
                      <a:srgbClr val="FF0000"/>
                    </a:solidFill>
                  </a:rPr>
                  <a:t>忽略了分布电容，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zh-CN" alt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由</m:t>
                    </m:r>
                  </m:oMath>
                </a14:m>
                <a:r>
                  <a:rPr lang="zh-CN" altLang="en-US" dirty="0">
                    <a:solidFill>
                      <a:srgbClr val="FF0000"/>
                    </a:solidFill>
                  </a:rPr>
                  <a:t>空气芯的线圈电阻得到</a:t>
                </a:r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C6711A5B-CEA0-4F9D-9B98-1515955672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4808698"/>
                <a:ext cx="4906023" cy="390748"/>
              </a:xfrm>
              <a:prstGeom prst="rect">
                <a:avLst/>
              </a:prstGeom>
              <a:blipFill>
                <a:blip r:embed="rId5"/>
                <a:stretch>
                  <a:fillRect l="-1119" t="-7813" r="-498" b="-203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A5462E56-C884-46A4-B7AF-D0D98B2D6163}"/>
                  </a:ext>
                </a:extLst>
              </p:cNvPr>
              <p:cNvSpPr txBox="1"/>
              <p:nvPr/>
            </p:nvSpPr>
            <p:spPr>
              <a:xfrm>
                <a:off x="657387" y="5281140"/>
                <a:ext cx="4292222" cy="83388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</m:d>
                          <m:func>
                            <m:func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CN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zh-CN" altLang="en-US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num>
                        <m:den>
                          <m:r>
                            <a:rPr lang="zh-CN" altLang="en-US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n-US" altLang="zh-CN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𝑐𝑜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</m:d>
                      <m:func>
                        <m:func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𝑐𝑝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A5462E56-C884-46A4-B7AF-D0D98B2D61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387" y="5281140"/>
                <a:ext cx="4292222" cy="833883"/>
              </a:xfrm>
              <a:prstGeom prst="rect">
                <a:avLst/>
              </a:prstGeom>
              <a:blipFill>
                <a:blip r:embed="rId6"/>
                <a:stretch>
                  <a:fillRect b="-656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FE18EBB5-1134-48D7-8F3B-5DF752965E17}"/>
                  </a:ext>
                </a:extLst>
              </p:cNvPr>
              <p:cNvSpPr txBox="1"/>
              <p:nvPr/>
            </p:nvSpPr>
            <p:spPr>
              <a:xfrm>
                <a:off x="5847184" y="4791584"/>
                <a:ext cx="2895600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600" b="1" dirty="0">
                    <a:solidFill>
                      <a:srgbClr val="0070C0"/>
                    </a:solidFill>
                  </a:rPr>
                  <a:t>文章中使用波形发生器和示波器进行测试</a:t>
                </a:r>
                <a:br>
                  <a:rPr lang="en-US" altLang="zh-CN" sz="1600" b="1" dirty="0">
                    <a:solidFill>
                      <a:srgbClr val="0070C0"/>
                    </a:solidFill>
                  </a:rPr>
                </a:br>
                <a:r>
                  <a:rPr lang="zh-CN" altLang="en-US" sz="1600" b="1" dirty="0">
                    <a:solidFill>
                      <a:srgbClr val="0070C0"/>
                    </a:solidFill>
                  </a:rPr>
                  <a:t>可以使用</a:t>
                </a:r>
                <a:r>
                  <a:rPr lang="en-US" altLang="zh-CN" sz="1600" b="1" dirty="0">
                    <a:solidFill>
                      <a:srgbClr val="0070C0"/>
                    </a:solidFill>
                  </a:rPr>
                  <a:t>LCR</a:t>
                </a:r>
                <a:r>
                  <a:rPr lang="zh-CN" altLang="en-US" sz="1600" b="1" dirty="0">
                    <a:solidFill>
                      <a:srgbClr val="0070C0"/>
                    </a:solidFill>
                  </a:rPr>
                  <a:t>表代替</a:t>
                </a:r>
                <a:endParaRPr lang="en-US" altLang="zh-CN" sz="1600" b="1" dirty="0">
                  <a:solidFill>
                    <a:srgbClr val="0070C0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CN" sz="1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zh-CN" altLang="en-US" sz="1600" b="1" dirty="0">
                    <a:solidFill>
                      <a:srgbClr val="0070C0"/>
                    </a:solidFill>
                  </a:rPr>
                  <a:t>为等效串联电感</a:t>
                </a:r>
                <a:endParaRPr lang="en-US" altLang="zh-CN" sz="1600" b="1" dirty="0">
                  <a:solidFill>
                    <a:srgbClr val="0070C0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sz="1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zh-CN" altLang="en-US" sz="1600" b="1" dirty="0">
                    <a:solidFill>
                      <a:srgbClr val="0070C0"/>
                    </a:solidFill>
                  </a:rPr>
                  <a:t>为等效串联电阻</a:t>
                </a:r>
                <a:endParaRPr lang="en-US" altLang="zh-CN" sz="16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FE18EBB5-1134-48D7-8F3B-5DF752965E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7184" y="4791584"/>
                <a:ext cx="2895600" cy="1323439"/>
              </a:xfrm>
              <a:prstGeom prst="rect">
                <a:avLst/>
              </a:prstGeom>
              <a:blipFill>
                <a:blip r:embed="rId7"/>
                <a:stretch>
                  <a:fillRect l="-1053" t="-1382" b="-506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03023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E3BF156F-22CB-4BC3-9B40-4C74B7C4E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30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4C09BD0-6CC3-4443-854C-1B23D9C2067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验证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60012A5-9B73-422F-98C0-4407095B43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2670" y="972898"/>
            <a:ext cx="2246288" cy="312897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3260CAE2-ABEE-4BC8-8271-F8E5F13B8BC4}"/>
                  </a:ext>
                </a:extLst>
              </p:cNvPr>
              <p:cNvSpPr txBox="1"/>
              <p:nvPr/>
            </p:nvSpPr>
            <p:spPr>
              <a:xfrm>
                <a:off x="217602" y="1122870"/>
                <a:ext cx="4572000" cy="35964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p"/>
                </a:pPr>
                <a:r>
                  <a:rPr lang="zh-CN" altLang="en-US" dirty="0"/>
                  <a:t>信号</a:t>
                </a:r>
                <a:endParaRPr lang="en-US" altLang="zh-CN" dirty="0"/>
              </a:p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𝑔𝑎𝑝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_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𝑖𝑑𝑒𝑎𝑙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num>
                      <m:den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=200</m:t>
                    </m:r>
                  </m:oMath>
                </a14:m>
                <a:endParaRPr lang="en-US" altLang="zh-CN" b="0" dirty="0"/>
              </a:p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𝑔𝑎𝑝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_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𝑠𝑖𝑚𝑢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~180</m:t>
                    </m:r>
                  </m:oMath>
                </a14:m>
                <a:endParaRPr lang="en-US" altLang="zh-CN" dirty="0"/>
              </a:p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dirty="0"/>
                  <a:t>均匀性</a:t>
                </a:r>
                <a:endParaRPr lang="en-US" altLang="zh-CN" dirty="0"/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p"/>
                </a:pPr>
                <a:r>
                  <a:rPr lang="zh-CN" altLang="en-US" dirty="0"/>
                  <a:t>噪声</a:t>
                </a:r>
                <a:endParaRPr lang="en-US" altLang="zh-CN" dirty="0"/>
              </a:p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dirty="0"/>
                  <a:t>可以实现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𝑐𝑜𝑖𝑙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_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𝑐𝑜𝑟𝑒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𝑐𝑜𝑖𝑙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_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𝑎𝑖𝑟</m:t>
                        </m:r>
                      </m:sub>
                    </m:sSub>
                  </m:oMath>
                </a14:m>
                <a:endParaRPr lang="en-US" altLang="zh-CN" dirty="0"/>
              </a:p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dirty="0"/>
                  <a:t>磁滞损耗可以忽略</a:t>
                </a:r>
                <a:endParaRPr lang="en-US" altLang="zh-CN" dirty="0"/>
              </a:p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dirty="0"/>
                  <a:t>涡流损耗</a:t>
                </a:r>
                <a:endParaRPr lang="en-US" altLang="zh-CN" dirty="0"/>
              </a:p>
            </p:txBody>
          </p:sp>
        </mc:Choice>
        <mc:Fallback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3260CAE2-ABEE-4BC8-8271-F8E5F13B8B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602" y="1122870"/>
                <a:ext cx="4572000" cy="3596434"/>
              </a:xfrm>
              <a:prstGeom prst="rect">
                <a:avLst/>
              </a:prstGeom>
              <a:blipFill>
                <a:blip r:embed="rId3"/>
                <a:stretch>
                  <a:fillRect l="-933" b="-16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1" name="表格 11">
            <a:extLst>
              <a:ext uri="{FF2B5EF4-FFF2-40B4-BE49-F238E27FC236}">
                <a16:creationId xmlns:a16="http://schemas.microsoft.com/office/drawing/2014/main" id="{C53C6BA6-E9C1-4BFC-B12A-0C221B696B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3354598"/>
              </p:ext>
            </p:extLst>
          </p:nvPr>
        </p:nvGraphicFramePr>
        <p:xfrm>
          <a:off x="152401" y="5014690"/>
          <a:ext cx="6019800" cy="7416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006600">
                  <a:extLst>
                    <a:ext uri="{9D8B030D-6E8A-4147-A177-3AD203B41FA5}">
                      <a16:colId xmlns:a16="http://schemas.microsoft.com/office/drawing/2014/main" val="1747019705"/>
                    </a:ext>
                  </a:extLst>
                </a:gridCol>
                <a:gridCol w="2006600">
                  <a:extLst>
                    <a:ext uri="{9D8B030D-6E8A-4147-A177-3AD203B41FA5}">
                      <a16:colId xmlns:a16="http://schemas.microsoft.com/office/drawing/2014/main" val="1229881177"/>
                    </a:ext>
                  </a:extLst>
                </a:gridCol>
                <a:gridCol w="2006600">
                  <a:extLst>
                    <a:ext uri="{9D8B030D-6E8A-4147-A177-3AD203B41FA5}">
                      <a16:colId xmlns:a16="http://schemas.microsoft.com/office/drawing/2014/main" val="2188733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zh-CN" altLang="en-US" sz="135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35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Air</a:t>
                      </a:r>
                      <a:endParaRPr lang="zh-CN" altLang="en-US" sz="135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35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Core</a:t>
                      </a:r>
                      <a:endParaRPr lang="zh-CN" altLang="en-US" sz="135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63703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35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Coil</a:t>
                      </a:r>
                      <a:endParaRPr lang="zh-CN" altLang="en-US" sz="135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35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0.0016357</a:t>
                      </a:r>
                      <a:endParaRPr lang="zh-CN" altLang="en-US" sz="135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35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0.0032471</a:t>
                      </a:r>
                      <a:endParaRPr lang="zh-CN" altLang="en-US" sz="135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6810343"/>
                  </a:ext>
                </a:extLst>
              </a:tr>
            </a:tbl>
          </a:graphicData>
        </a:graphic>
      </p:graphicFrame>
      <p:graphicFrame>
        <p:nvGraphicFramePr>
          <p:cNvPr id="13" name="表格 12">
            <a:extLst>
              <a:ext uri="{FF2B5EF4-FFF2-40B4-BE49-F238E27FC236}">
                <a16:creationId xmlns:a16="http://schemas.microsoft.com/office/drawing/2014/main" id="{D0A0B638-3C13-478F-80ED-5B83D21FEA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6145668"/>
              </p:ext>
            </p:extLst>
          </p:nvPr>
        </p:nvGraphicFramePr>
        <p:xfrm>
          <a:off x="152399" y="5979795"/>
          <a:ext cx="6019800" cy="7416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006600">
                  <a:extLst>
                    <a:ext uri="{9D8B030D-6E8A-4147-A177-3AD203B41FA5}">
                      <a16:colId xmlns:a16="http://schemas.microsoft.com/office/drawing/2014/main" val="907807925"/>
                    </a:ext>
                  </a:extLst>
                </a:gridCol>
                <a:gridCol w="2006600">
                  <a:extLst>
                    <a:ext uri="{9D8B030D-6E8A-4147-A177-3AD203B41FA5}">
                      <a16:colId xmlns:a16="http://schemas.microsoft.com/office/drawing/2014/main" val="3056780108"/>
                    </a:ext>
                  </a:extLst>
                </a:gridCol>
                <a:gridCol w="2006600">
                  <a:extLst>
                    <a:ext uri="{9D8B030D-6E8A-4147-A177-3AD203B41FA5}">
                      <a16:colId xmlns:a16="http://schemas.microsoft.com/office/drawing/2014/main" val="1515473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zh-CN" altLang="en-US" sz="135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zh-CN" altLang="en-US" sz="135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磁滞损耗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zh-CN" altLang="en-US" sz="135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涡流损耗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22727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35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Core</a:t>
                      </a:r>
                      <a:endParaRPr lang="zh-CN" altLang="en-US" sz="135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35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zh-CN" altLang="en-US" sz="135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35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0.41657</a:t>
                      </a:r>
                      <a:endParaRPr lang="zh-CN" altLang="en-US" sz="135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2281607"/>
                  </a:ext>
                </a:extLst>
              </a:tr>
            </a:tbl>
          </a:graphicData>
        </a:graphic>
      </p:graphicFrame>
      <p:sp>
        <p:nvSpPr>
          <p:cNvPr id="14" name="文本框 13">
            <a:extLst>
              <a:ext uri="{FF2B5EF4-FFF2-40B4-BE49-F238E27FC236}">
                <a16:creationId xmlns:a16="http://schemas.microsoft.com/office/drawing/2014/main" id="{BEEF7481-672F-414B-A119-9550A4639C23}"/>
              </a:ext>
            </a:extLst>
          </p:cNvPr>
          <p:cNvSpPr txBox="1"/>
          <p:nvPr/>
        </p:nvSpPr>
        <p:spPr>
          <a:xfrm>
            <a:off x="6305549" y="4227382"/>
            <a:ext cx="2686050" cy="25431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纳米晶材料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/>
              <a:t>更高的磁导率</a:t>
            </a:r>
            <a:endParaRPr lang="en-US" altLang="zh-CN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更小的信号损失</a:t>
            </a:r>
            <a:endParaRPr lang="en-US" altLang="zh-CN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更大的绕线范围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/>
              <a:t>更低的损耗</a:t>
            </a:r>
            <a:endParaRPr lang="en-US" altLang="zh-CN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/>
              <a:t>更小的涡流损耗</a:t>
            </a:r>
            <a:endParaRPr lang="zh-CN" altLang="en-US" dirty="0"/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85BB9A50-A38B-4CC2-9BBC-FE02B73A0A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4770" y="1248378"/>
            <a:ext cx="3190830" cy="1817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3997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65AF9DC5-5317-4608-8073-77616AEDC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31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1881B09-9852-4E45-830A-8C549ACEEBE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已有线圈</a:t>
            </a:r>
          </a:p>
        </p:txBody>
      </p:sp>
      <p:graphicFrame>
        <p:nvGraphicFramePr>
          <p:cNvPr id="8" name="表格 5">
            <a:extLst>
              <a:ext uri="{FF2B5EF4-FFF2-40B4-BE49-F238E27FC236}">
                <a16:creationId xmlns:a16="http://schemas.microsoft.com/office/drawing/2014/main" id="{3F9B5854-2782-4A80-96B3-B23E918C8A72}"/>
              </a:ext>
            </a:extLst>
          </p:cNvPr>
          <p:cNvGraphicFramePr>
            <a:graphicFrameLocks noGrp="1"/>
          </p:cNvGraphicFramePr>
          <p:nvPr/>
        </p:nvGraphicFramePr>
        <p:xfrm>
          <a:off x="76200" y="1112520"/>
          <a:ext cx="7315200" cy="56692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015896">
                  <a:extLst>
                    <a:ext uri="{9D8B030D-6E8A-4147-A177-3AD203B41FA5}">
                      <a16:colId xmlns:a16="http://schemas.microsoft.com/office/drawing/2014/main" val="1969986963"/>
                    </a:ext>
                  </a:extLst>
                </a:gridCol>
                <a:gridCol w="632398">
                  <a:extLst>
                    <a:ext uri="{9D8B030D-6E8A-4147-A177-3AD203B41FA5}">
                      <a16:colId xmlns:a16="http://schemas.microsoft.com/office/drawing/2014/main" val="1523366972"/>
                    </a:ext>
                  </a:extLst>
                </a:gridCol>
                <a:gridCol w="1064937">
                  <a:extLst>
                    <a:ext uri="{9D8B030D-6E8A-4147-A177-3AD203B41FA5}">
                      <a16:colId xmlns:a16="http://schemas.microsoft.com/office/drawing/2014/main" val="1397474941"/>
                    </a:ext>
                  </a:extLst>
                </a:gridCol>
                <a:gridCol w="1192821">
                  <a:extLst>
                    <a:ext uri="{9D8B030D-6E8A-4147-A177-3AD203B41FA5}">
                      <a16:colId xmlns:a16="http://schemas.microsoft.com/office/drawing/2014/main" val="2292667255"/>
                    </a:ext>
                  </a:extLst>
                </a:gridCol>
                <a:gridCol w="834976">
                  <a:extLst>
                    <a:ext uri="{9D8B030D-6E8A-4147-A177-3AD203B41FA5}">
                      <a16:colId xmlns:a16="http://schemas.microsoft.com/office/drawing/2014/main" val="1261791897"/>
                    </a:ext>
                  </a:extLst>
                </a:gridCol>
                <a:gridCol w="934364">
                  <a:extLst>
                    <a:ext uri="{9D8B030D-6E8A-4147-A177-3AD203B41FA5}">
                      <a16:colId xmlns:a16="http://schemas.microsoft.com/office/drawing/2014/main" val="3877714259"/>
                    </a:ext>
                  </a:extLst>
                </a:gridCol>
                <a:gridCol w="510379">
                  <a:extLst>
                    <a:ext uri="{9D8B030D-6E8A-4147-A177-3AD203B41FA5}">
                      <a16:colId xmlns:a16="http://schemas.microsoft.com/office/drawing/2014/main" val="3054904779"/>
                    </a:ext>
                  </a:extLst>
                </a:gridCol>
                <a:gridCol w="1129429">
                  <a:extLst>
                    <a:ext uri="{9D8B030D-6E8A-4147-A177-3AD203B41FA5}">
                      <a16:colId xmlns:a16="http://schemas.microsoft.com/office/drawing/2014/main" val="2149075265"/>
                    </a:ext>
                  </a:extLst>
                </a:gridCol>
              </a:tblGrid>
              <a:tr h="193675"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zh-CN" altLang="en-US" sz="9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zh-CN" altLang="en-US" sz="9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zh-CN" altLang="en-US" sz="9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线径</a:t>
                      </a:r>
                      <a:r>
                        <a:rPr lang="en-US" altLang="zh-CN" sz="9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(mm)</a:t>
                      </a:r>
                      <a:endParaRPr lang="zh-CN" altLang="en-US" sz="9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zh-CN" altLang="en-US" sz="9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线圈内径（</a:t>
                      </a:r>
                      <a:r>
                        <a:rPr lang="en-US" altLang="zh-CN" sz="9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mm</a:t>
                      </a:r>
                      <a:r>
                        <a:rPr lang="zh-CN" altLang="en-US" sz="9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）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zh-CN" altLang="en-US" sz="9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单层匝数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zh-CN" altLang="en-US" sz="9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匝间距</a:t>
                      </a:r>
                      <a:r>
                        <a:rPr lang="en-US" altLang="zh-CN" sz="9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(mm)</a:t>
                      </a:r>
                      <a:endParaRPr lang="zh-CN" altLang="en-US" sz="9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zh-CN" altLang="en-US" sz="9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层数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zh-CN" altLang="en-US" sz="9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层间距</a:t>
                      </a:r>
                      <a:r>
                        <a:rPr lang="en-US" altLang="zh-CN" sz="9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(mm)</a:t>
                      </a:r>
                      <a:endParaRPr lang="zh-CN" altLang="en-US" sz="9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6039981"/>
                  </a:ext>
                </a:extLst>
              </a:tr>
              <a:tr h="193675">
                <a:tc rowSpan="5"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9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Prototype coil</a:t>
                      </a:r>
                      <a:endParaRPr lang="zh-CN" altLang="en-US" sz="9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9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V1</a:t>
                      </a:r>
                      <a:endParaRPr lang="zh-CN" altLang="en-US" sz="9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9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0.13/0.156</a:t>
                      </a:r>
                      <a:endParaRPr lang="zh-CN" altLang="en-US" sz="9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9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114</a:t>
                      </a:r>
                      <a:endParaRPr lang="zh-CN" altLang="en-US" sz="9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9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288</a:t>
                      </a:r>
                      <a:endParaRPr lang="zh-CN" altLang="en-US" sz="9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9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0.198</a:t>
                      </a:r>
                      <a:endParaRPr lang="zh-CN" altLang="en-US" sz="9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9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15</a:t>
                      </a:r>
                      <a:endParaRPr lang="zh-CN" altLang="en-US" sz="9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9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0.75+0.156</a:t>
                      </a:r>
                      <a:endParaRPr lang="zh-CN" altLang="en-US" sz="9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6982460"/>
                  </a:ext>
                </a:extLst>
              </a:tr>
              <a:tr h="193675">
                <a:tc vMerge="1">
                  <a:txBody>
                    <a:bodyPr/>
                    <a:lstStyle/>
                    <a:p>
                      <a:endParaRPr lang="zh-CN" altLang="en-US" sz="1400" b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9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V2</a:t>
                      </a:r>
                      <a:endParaRPr lang="zh-CN" altLang="en-US" sz="9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9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0.1*100/1.35</a:t>
                      </a:r>
                      <a:endParaRPr lang="zh-CN" altLang="en-US" sz="9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9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114</a:t>
                      </a:r>
                      <a:endParaRPr lang="zh-CN" altLang="en-US" sz="9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9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90</a:t>
                      </a:r>
                      <a:endParaRPr lang="zh-CN" altLang="en-US" sz="9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9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1.35</a:t>
                      </a:r>
                      <a:endParaRPr lang="zh-CN" altLang="en-US" sz="9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9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8</a:t>
                      </a:r>
                      <a:endParaRPr lang="zh-CN" altLang="en-US" sz="9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9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0.5+1.35</a:t>
                      </a:r>
                      <a:endParaRPr lang="zh-CN" altLang="en-US" sz="9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1098788"/>
                  </a:ext>
                </a:extLst>
              </a:tr>
              <a:tr h="193675">
                <a:tc vMerge="1">
                  <a:txBody>
                    <a:bodyPr/>
                    <a:lstStyle/>
                    <a:p>
                      <a:endParaRPr lang="zh-CN" altLang="en-US" sz="1400" b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9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V3</a:t>
                      </a:r>
                      <a:endParaRPr lang="zh-CN" altLang="en-US" sz="9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9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0.55/0.6</a:t>
                      </a:r>
                      <a:endParaRPr lang="zh-CN" altLang="en-US" sz="9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9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200</a:t>
                      </a:r>
                      <a:endParaRPr lang="zh-CN" altLang="en-US" sz="9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9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250</a:t>
                      </a:r>
                      <a:endParaRPr lang="zh-CN" altLang="en-US" sz="9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9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0.6</a:t>
                      </a:r>
                      <a:endParaRPr lang="zh-CN" altLang="en-US" sz="9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9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50</a:t>
                      </a:r>
                      <a:endParaRPr lang="zh-CN" altLang="en-US" sz="9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9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0.25+0.6</a:t>
                      </a:r>
                      <a:endParaRPr lang="zh-CN" altLang="en-US" sz="9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4106260"/>
                  </a:ext>
                </a:extLst>
              </a:tr>
              <a:tr h="193675">
                <a:tc vMerge="1">
                  <a:txBody>
                    <a:bodyPr/>
                    <a:lstStyle/>
                    <a:p>
                      <a:endParaRPr lang="zh-CN" altLang="en-US" sz="1400" b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9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V3.5</a:t>
                      </a:r>
                      <a:endParaRPr lang="zh-CN" altLang="en-US" sz="9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9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1.2/1.27</a:t>
                      </a:r>
                      <a:endParaRPr lang="zh-CN" altLang="en-US" sz="9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9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114</a:t>
                      </a:r>
                      <a:endParaRPr lang="zh-CN" altLang="en-US" sz="9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9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180</a:t>
                      </a:r>
                      <a:endParaRPr lang="zh-CN" altLang="en-US" sz="9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9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1.27</a:t>
                      </a:r>
                      <a:endParaRPr lang="zh-CN" altLang="en-US" sz="9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9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8</a:t>
                      </a:r>
                      <a:endParaRPr lang="zh-CN" altLang="en-US" sz="9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9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0.5+1.27</a:t>
                      </a:r>
                      <a:endParaRPr lang="zh-CN" altLang="en-US" sz="9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8356856"/>
                  </a:ext>
                </a:extLst>
              </a:tr>
              <a:tr h="193675">
                <a:tc vMerge="1">
                  <a:txBody>
                    <a:bodyPr/>
                    <a:lstStyle/>
                    <a:p>
                      <a:endParaRPr lang="zh-CN" altLang="en-US" sz="1400" b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9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V4</a:t>
                      </a:r>
                      <a:endParaRPr lang="zh-CN" altLang="en-US" sz="9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9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0.1*100/1.35</a:t>
                      </a:r>
                      <a:endParaRPr lang="zh-CN" altLang="en-US" sz="9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9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114</a:t>
                      </a:r>
                      <a:endParaRPr lang="zh-CN" altLang="en-US" sz="9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9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180</a:t>
                      </a:r>
                      <a:endParaRPr lang="zh-CN" altLang="en-US" sz="9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9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1.35</a:t>
                      </a:r>
                      <a:endParaRPr lang="zh-CN" altLang="en-US" sz="9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9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8</a:t>
                      </a:r>
                      <a:endParaRPr lang="zh-CN" altLang="en-US" sz="9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9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0.5+1.35</a:t>
                      </a:r>
                      <a:endParaRPr lang="zh-CN" altLang="en-US" sz="9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4424089"/>
                  </a:ext>
                </a:extLst>
              </a:tr>
              <a:tr h="193675">
                <a:tc rowSpan="18"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9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Test coil</a:t>
                      </a:r>
                      <a:endParaRPr lang="zh-CN" altLang="en-US" sz="9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9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Coil1</a:t>
                      </a:r>
                      <a:endParaRPr lang="zh-CN" altLang="en-US" sz="9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9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0.55/0.6</a:t>
                      </a:r>
                      <a:endParaRPr lang="zh-CN" altLang="en-US" sz="9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9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40</a:t>
                      </a:r>
                      <a:endParaRPr lang="zh-CN" altLang="en-US" sz="9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9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50</a:t>
                      </a:r>
                      <a:endParaRPr lang="zh-CN" altLang="en-US" sz="9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9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0.6</a:t>
                      </a:r>
                      <a:endParaRPr lang="zh-CN" altLang="en-US" sz="9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9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14</a:t>
                      </a:r>
                      <a:endParaRPr lang="zh-CN" altLang="en-US" sz="9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9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0.6</a:t>
                      </a:r>
                      <a:endParaRPr lang="zh-CN" altLang="en-US" sz="9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7066463"/>
                  </a:ext>
                </a:extLst>
              </a:tr>
              <a:tr h="193675">
                <a:tc vMerge="1">
                  <a:txBody>
                    <a:bodyPr/>
                    <a:lstStyle/>
                    <a:p>
                      <a:endParaRPr lang="zh-CN" altLang="en-US" sz="1400" b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9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Coil2</a:t>
                      </a:r>
                      <a:endParaRPr lang="zh-CN" altLang="en-US" sz="9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9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0.55/0.6</a:t>
                      </a:r>
                      <a:endParaRPr lang="zh-CN" altLang="en-US" sz="9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9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40</a:t>
                      </a:r>
                      <a:endParaRPr lang="zh-CN" altLang="en-US" sz="9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9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75</a:t>
                      </a:r>
                      <a:endParaRPr lang="zh-CN" altLang="en-US" sz="9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0.6</a:t>
                      </a:r>
                      <a:endParaRPr lang="zh-CN" altLang="en-US" sz="9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9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14</a:t>
                      </a:r>
                      <a:endParaRPr lang="zh-CN" altLang="en-US" sz="9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9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0.6</a:t>
                      </a:r>
                      <a:endParaRPr lang="zh-CN" altLang="en-US" sz="9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0739928"/>
                  </a:ext>
                </a:extLst>
              </a:tr>
              <a:tr h="193675">
                <a:tc vMerge="1">
                  <a:txBody>
                    <a:bodyPr/>
                    <a:lstStyle/>
                    <a:p>
                      <a:endParaRPr lang="zh-CN" altLang="en-US" sz="1400" b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9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Coil3</a:t>
                      </a:r>
                      <a:endParaRPr lang="zh-CN" altLang="en-US" sz="9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9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0.55/0.6</a:t>
                      </a:r>
                      <a:endParaRPr lang="zh-CN" altLang="en-US" sz="9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9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40</a:t>
                      </a:r>
                      <a:endParaRPr lang="zh-CN" altLang="en-US" sz="9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9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100</a:t>
                      </a:r>
                      <a:endParaRPr lang="zh-CN" altLang="en-US" sz="9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0.6</a:t>
                      </a:r>
                      <a:endParaRPr lang="zh-CN" altLang="en-US" sz="9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9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14</a:t>
                      </a:r>
                      <a:endParaRPr lang="zh-CN" altLang="en-US" sz="9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9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0.6</a:t>
                      </a:r>
                      <a:endParaRPr lang="zh-CN" altLang="en-US" sz="9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4436431"/>
                  </a:ext>
                </a:extLst>
              </a:tr>
              <a:tr h="19367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9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Coil4</a:t>
                      </a:r>
                      <a:endParaRPr lang="zh-CN" altLang="en-US" sz="9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1.2/1.27</a:t>
                      </a:r>
                      <a:endParaRPr lang="zh-CN" altLang="en-US" sz="9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40</a:t>
                      </a:r>
                      <a:endParaRPr lang="zh-CN" altLang="en-US" sz="9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9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47</a:t>
                      </a:r>
                      <a:endParaRPr lang="zh-CN" altLang="en-US" sz="9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1.27</a:t>
                      </a:r>
                      <a:endParaRPr lang="zh-CN" altLang="en-US" sz="9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9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6</a:t>
                      </a:r>
                      <a:endParaRPr lang="zh-CN" altLang="en-US" sz="9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9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1.27</a:t>
                      </a:r>
                      <a:endParaRPr lang="zh-CN" altLang="en-US" sz="9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0778682"/>
                  </a:ext>
                </a:extLst>
              </a:tr>
              <a:tr h="19367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9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Coil5</a:t>
                      </a:r>
                      <a:endParaRPr lang="zh-CN" altLang="en-US" sz="9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9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0.1*20/0.6</a:t>
                      </a:r>
                      <a:endParaRPr lang="zh-CN" altLang="en-US" sz="9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9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40</a:t>
                      </a:r>
                      <a:endParaRPr lang="zh-CN" altLang="en-US" sz="9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9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100</a:t>
                      </a:r>
                      <a:endParaRPr lang="zh-CN" altLang="en-US" sz="9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0.6</a:t>
                      </a:r>
                      <a:endParaRPr lang="zh-CN" altLang="en-US" sz="9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9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14</a:t>
                      </a:r>
                      <a:endParaRPr lang="zh-CN" altLang="en-US" sz="9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9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0.6</a:t>
                      </a:r>
                      <a:endParaRPr lang="zh-CN" altLang="en-US" sz="9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7960683"/>
                  </a:ext>
                </a:extLst>
              </a:tr>
              <a:tr h="193675">
                <a:tc vMerge="1">
                  <a:txBody>
                    <a:bodyPr/>
                    <a:lstStyle/>
                    <a:p>
                      <a:endParaRPr lang="zh-CN" altLang="en-US" sz="1400" b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9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Coil6</a:t>
                      </a:r>
                      <a:endParaRPr lang="zh-CN" altLang="en-US" sz="9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9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0.55/0.6</a:t>
                      </a:r>
                      <a:endParaRPr lang="zh-CN" altLang="en-US" sz="9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9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100</a:t>
                      </a:r>
                      <a:endParaRPr lang="zh-CN" altLang="en-US" sz="9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9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100</a:t>
                      </a:r>
                      <a:endParaRPr lang="zh-CN" altLang="en-US" sz="9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0.6</a:t>
                      </a:r>
                      <a:endParaRPr lang="zh-CN" altLang="en-US" sz="9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9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14</a:t>
                      </a:r>
                      <a:endParaRPr lang="zh-CN" altLang="en-US" sz="9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9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0.6</a:t>
                      </a:r>
                      <a:endParaRPr lang="zh-CN" altLang="en-US" sz="9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9389"/>
                  </a:ext>
                </a:extLst>
              </a:tr>
              <a:tr h="193675">
                <a:tc vMerge="1">
                  <a:txBody>
                    <a:bodyPr/>
                    <a:lstStyle/>
                    <a:p>
                      <a:endParaRPr lang="zh-CN" altLang="en-US" sz="1400" b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9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Coil7</a:t>
                      </a:r>
                      <a:endParaRPr lang="zh-CN" altLang="en-US" sz="9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9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0.55/0.6</a:t>
                      </a:r>
                      <a:endParaRPr lang="zh-CN" altLang="en-US" sz="9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9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150</a:t>
                      </a:r>
                      <a:endParaRPr lang="zh-CN" altLang="en-US" sz="9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9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100</a:t>
                      </a:r>
                      <a:endParaRPr lang="zh-CN" altLang="en-US" sz="9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0.6</a:t>
                      </a:r>
                      <a:endParaRPr lang="zh-CN" altLang="en-US" sz="9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9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14</a:t>
                      </a:r>
                      <a:endParaRPr lang="zh-CN" altLang="en-US" sz="9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9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0.6</a:t>
                      </a:r>
                      <a:endParaRPr lang="zh-CN" altLang="en-US" sz="9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6153598"/>
                  </a:ext>
                </a:extLst>
              </a:tr>
              <a:tr h="193675">
                <a:tc vMerge="1">
                  <a:txBody>
                    <a:bodyPr/>
                    <a:lstStyle/>
                    <a:p>
                      <a:pPr algn="ctr"/>
                      <a:endParaRPr lang="zh-CN" altLang="en-US" sz="14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9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H1</a:t>
                      </a:r>
                      <a:endParaRPr lang="zh-CN" altLang="en-US" sz="9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9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0.65/0.715</a:t>
                      </a:r>
                      <a:endParaRPr lang="zh-CN" altLang="en-US" sz="9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9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34</a:t>
                      </a:r>
                      <a:endParaRPr lang="zh-CN" altLang="en-US" sz="9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9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56</a:t>
                      </a:r>
                      <a:endParaRPr lang="zh-CN" altLang="en-US" sz="9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0.715</a:t>
                      </a:r>
                      <a:endParaRPr lang="zh-CN" altLang="en-US" sz="9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9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18</a:t>
                      </a:r>
                      <a:endParaRPr lang="zh-CN" altLang="en-US" sz="9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9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0.715</a:t>
                      </a:r>
                      <a:endParaRPr lang="zh-CN" altLang="en-US" sz="9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9827758"/>
                  </a:ext>
                </a:extLst>
              </a:tr>
              <a:tr h="193675">
                <a:tc vMerge="1">
                  <a:txBody>
                    <a:bodyPr/>
                    <a:lstStyle/>
                    <a:p>
                      <a:pPr algn="ctr"/>
                      <a:endParaRPr lang="zh-CN" altLang="en-US" sz="14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9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Coil8</a:t>
                      </a:r>
                      <a:endParaRPr lang="zh-CN" altLang="en-US" sz="9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9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0.11</a:t>
                      </a:r>
                      <a:endParaRPr lang="zh-CN" altLang="en-US" sz="9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9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40</a:t>
                      </a:r>
                      <a:endParaRPr lang="zh-CN" altLang="en-US" sz="9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9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450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0.133</a:t>
                      </a:r>
                      <a:endParaRPr lang="zh-CN" altLang="en-US" sz="9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9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64</a:t>
                      </a:r>
                      <a:endParaRPr lang="zh-CN" altLang="en-US" sz="9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0.133</a:t>
                      </a:r>
                      <a:endParaRPr lang="zh-CN" altLang="en-US" sz="9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9398262"/>
                  </a:ext>
                </a:extLst>
              </a:tr>
              <a:tr h="193675">
                <a:tc vMerge="1">
                  <a:txBody>
                    <a:bodyPr/>
                    <a:lstStyle/>
                    <a:p>
                      <a:pPr algn="ctr"/>
                      <a:endParaRPr lang="zh-CN" altLang="en-US" sz="14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Coil9</a:t>
                      </a:r>
                      <a:endParaRPr lang="zh-CN" altLang="en-US" sz="9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9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0.22</a:t>
                      </a:r>
                      <a:endParaRPr lang="zh-CN" altLang="en-US" sz="9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9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40</a:t>
                      </a:r>
                      <a:endParaRPr lang="zh-CN" altLang="en-US" sz="9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9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242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0.252</a:t>
                      </a:r>
                      <a:endParaRPr lang="zh-CN" altLang="en-US" sz="9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9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34</a:t>
                      </a:r>
                      <a:endParaRPr lang="zh-CN" altLang="en-US" sz="9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0.252</a:t>
                      </a:r>
                      <a:endParaRPr lang="zh-CN" altLang="en-US" sz="9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0139419"/>
                  </a:ext>
                </a:extLst>
              </a:tr>
              <a:tr h="193675">
                <a:tc vMerge="1">
                  <a:txBody>
                    <a:bodyPr/>
                    <a:lstStyle/>
                    <a:p>
                      <a:pPr algn="ctr"/>
                      <a:endParaRPr lang="zh-CN" altLang="en-US" sz="14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Coil10</a:t>
                      </a:r>
                      <a:endParaRPr lang="zh-CN" altLang="en-US" sz="9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9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0.35</a:t>
                      </a:r>
                      <a:endParaRPr lang="zh-CN" altLang="en-US" sz="9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9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40</a:t>
                      </a:r>
                      <a:endParaRPr lang="zh-CN" altLang="en-US" sz="9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9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150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0.388</a:t>
                      </a:r>
                      <a:endParaRPr lang="zh-CN" altLang="en-US" sz="9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9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22</a:t>
                      </a:r>
                      <a:endParaRPr lang="zh-CN" altLang="en-US" sz="9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0.388</a:t>
                      </a:r>
                      <a:endParaRPr lang="zh-CN" altLang="en-US" sz="9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73589"/>
                  </a:ext>
                </a:extLst>
              </a:tr>
              <a:tr h="193675">
                <a:tc vMerge="1">
                  <a:txBody>
                    <a:bodyPr/>
                    <a:lstStyle/>
                    <a:p>
                      <a:pPr algn="ctr"/>
                      <a:endParaRPr lang="zh-CN" altLang="en-US" sz="14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Coil11</a:t>
                      </a:r>
                      <a:endParaRPr lang="zh-CN" altLang="en-US" sz="9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9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0.45</a:t>
                      </a:r>
                      <a:endParaRPr lang="zh-CN" altLang="en-US" sz="9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9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40</a:t>
                      </a:r>
                      <a:endParaRPr lang="zh-CN" altLang="en-US" sz="9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9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122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0.493</a:t>
                      </a:r>
                      <a:endParaRPr lang="zh-CN" altLang="en-US" sz="9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9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18</a:t>
                      </a:r>
                      <a:endParaRPr lang="zh-CN" altLang="en-US" sz="9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0.493</a:t>
                      </a:r>
                      <a:endParaRPr lang="zh-CN" altLang="en-US" sz="9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5227524"/>
                  </a:ext>
                </a:extLst>
              </a:tr>
              <a:tr h="193675">
                <a:tc vMerge="1">
                  <a:txBody>
                    <a:bodyPr/>
                    <a:lstStyle/>
                    <a:p>
                      <a:pPr algn="ctr"/>
                      <a:endParaRPr lang="zh-CN" altLang="en-US" sz="14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Coil12</a:t>
                      </a:r>
                      <a:endParaRPr lang="zh-CN" altLang="en-US" sz="9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9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0.55</a:t>
                      </a:r>
                      <a:endParaRPr lang="zh-CN" altLang="en-US" sz="9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9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100</a:t>
                      </a:r>
                      <a:endParaRPr lang="zh-CN" altLang="en-US" sz="9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9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99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0.6</a:t>
                      </a:r>
                      <a:endParaRPr lang="zh-CN" altLang="en-US" sz="9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9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14</a:t>
                      </a:r>
                      <a:endParaRPr lang="zh-CN" altLang="en-US" sz="9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9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0.6</a:t>
                      </a:r>
                      <a:endParaRPr lang="zh-CN" altLang="en-US" sz="9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6399128"/>
                  </a:ext>
                </a:extLst>
              </a:tr>
              <a:tr h="193675">
                <a:tc vMerge="1"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Coil13</a:t>
                      </a:r>
                      <a:endParaRPr lang="zh-CN" altLang="en-US" sz="9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9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0.45</a:t>
                      </a:r>
                      <a:endParaRPr lang="zh-CN" altLang="en-US" sz="9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9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20</a:t>
                      </a:r>
                      <a:endParaRPr lang="zh-CN" altLang="en-US" sz="9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9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0.493</a:t>
                      </a:r>
                      <a:endParaRPr lang="zh-CN" altLang="en-US" sz="9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9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14</a:t>
                      </a:r>
                      <a:endParaRPr lang="zh-CN" altLang="en-US" sz="9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0.493</a:t>
                      </a:r>
                      <a:endParaRPr lang="zh-CN" altLang="en-US" sz="9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684193"/>
                  </a:ext>
                </a:extLst>
              </a:tr>
              <a:tr h="193675">
                <a:tc vMerge="1"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Coil14</a:t>
                      </a:r>
                      <a:endParaRPr lang="zh-CN" altLang="en-US" sz="9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9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0.45</a:t>
                      </a:r>
                      <a:endParaRPr lang="zh-CN" altLang="en-US" sz="9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9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30</a:t>
                      </a:r>
                      <a:endParaRPr lang="zh-CN" altLang="en-US" sz="9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9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0.493</a:t>
                      </a:r>
                      <a:endParaRPr lang="zh-CN" altLang="en-US" sz="9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9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14</a:t>
                      </a:r>
                      <a:endParaRPr lang="zh-CN" altLang="en-US" sz="9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0.493</a:t>
                      </a:r>
                      <a:endParaRPr lang="zh-CN" altLang="en-US" sz="9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0401550"/>
                  </a:ext>
                </a:extLst>
              </a:tr>
              <a:tr h="193675">
                <a:tc vMerge="1"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Coil15</a:t>
                      </a:r>
                      <a:endParaRPr lang="zh-CN" altLang="en-US" sz="9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9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0.5</a:t>
                      </a:r>
                      <a:endParaRPr lang="zh-CN" altLang="en-US" sz="9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9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40</a:t>
                      </a:r>
                      <a:endParaRPr lang="zh-CN" altLang="en-US" sz="9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9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0.5</a:t>
                      </a:r>
                      <a:endParaRPr lang="zh-CN" altLang="en-US" sz="9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9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14</a:t>
                      </a:r>
                      <a:endParaRPr lang="zh-CN" altLang="en-US" sz="9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9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0.55</a:t>
                      </a:r>
                      <a:endParaRPr lang="zh-CN" altLang="en-US" sz="9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0910716"/>
                  </a:ext>
                </a:extLst>
              </a:tr>
              <a:tr h="193675">
                <a:tc vMerge="1"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Coil16</a:t>
                      </a:r>
                      <a:endParaRPr lang="zh-CN" altLang="en-US" sz="9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9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0.55</a:t>
                      </a:r>
                      <a:endParaRPr lang="zh-CN" altLang="en-US" sz="9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9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50</a:t>
                      </a:r>
                      <a:endParaRPr lang="zh-CN" altLang="en-US" sz="9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9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0.6</a:t>
                      </a:r>
                      <a:endParaRPr lang="zh-CN" altLang="en-US" sz="9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9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14</a:t>
                      </a:r>
                      <a:endParaRPr lang="zh-CN" altLang="en-US" sz="9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9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0.6</a:t>
                      </a:r>
                      <a:endParaRPr lang="zh-CN" altLang="en-US" sz="9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9281166"/>
                  </a:ext>
                </a:extLst>
              </a:tr>
              <a:tr h="193675">
                <a:tc vMerge="1"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zh-CN" altLang="en-US" sz="10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Coil17</a:t>
                      </a:r>
                      <a:endParaRPr lang="zh-CN" altLang="en-US" sz="9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9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0.55</a:t>
                      </a:r>
                      <a:endParaRPr lang="zh-CN" altLang="en-US" sz="9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9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60</a:t>
                      </a:r>
                      <a:endParaRPr lang="zh-CN" altLang="en-US" sz="9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9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0.6</a:t>
                      </a:r>
                      <a:endParaRPr lang="zh-CN" altLang="en-US" sz="9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9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14</a:t>
                      </a:r>
                      <a:endParaRPr lang="zh-CN" altLang="en-US" sz="9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95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0.6</a:t>
                      </a:r>
                      <a:endParaRPr lang="zh-CN" altLang="en-US" sz="95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3068481"/>
                  </a:ext>
                </a:extLst>
              </a:tr>
            </a:tbl>
          </a:graphicData>
        </a:graphic>
      </p:graphicFrame>
      <p:sp>
        <p:nvSpPr>
          <p:cNvPr id="6" name="矩形 5">
            <a:extLst>
              <a:ext uri="{FF2B5EF4-FFF2-40B4-BE49-F238E27FC236}">
                <a16:creationId xmlns:a16="http://schemas.microsoft.com/office/drawing/2014/main" id="{D8133336-6790-431C-950A-02BA49FD25FF}"/>
              </a:ext>
            </a:extLst>
          </p:cNvPr>
          <p:cNvSpPr/>
          <p:nvPr/>
        </p:nvSpPr>
        <p:spPr>
          <a:xfrm>
            <a:off x="7817303" y="1944589"/>
            <a:ext cx="228600" cy="2286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8F5FFE78-11A7-4C59-B828-568537C87A73}"/>
              </a:ext>
            </a:extLst>
          </p:cNvPr>
          <p:cNvSpPr/>
          <p:nvPr/>
        </p:nvSpPr>
        <p:spPr>
          <a:xfrm>
            <a:off x="7817303" y="2401789"/>
            <a:ext cx="228600" cy="2286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C118F6FB-B1F0-4D7D-8002-82CEBEF44532}"/>
              </a:ext>
            </a:extLst>
          </p:cNvPr>
          <p:cNvSpPr/>
          <p:nvPr/>
        </p:nvSpPr>
        <p:spPr>
          <a:xfrm>
            <a:off x="7817303" y="2858989"/>
            <a:ext cx="228600" cy="2286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C69E91C3-4F3F-42FA-BA81-1F8C8CEBE19E}"/>
              </a:ext>
            </a:extLst>
          </p:cNvPr>
          <p:cNvSpPr txBox="1"/>
          <p:nvPr/>
        </p:nvSpPr>
        <p:spPr>
          <a:xfrm>
            <a:off x="8119502" y="1905000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/>
              <a:t>符合较好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AC516270-B3A2-4694-B7C6-18B6EF9F996E}"/>
              </a:ext>
            </a:extLst>
          </p:cNvPr>
          <p:cNvSpPr txBox="1"/>
          <p:nvPr/>
        </p:nvSpPr>
        <p:spPr>
          <a:xfrm>
            <a:off x="8119502" y="2362200"/>
            <a:ext cx="9252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/>
              <a:t>符合不好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842FCF06-B13E-4C7D-AD8C-866161C2FECA}"/>
              </a:ext>
            </a:extLst>
          </p:cNvPr>
          <p:cNvSpPr txBox="1"/>
          <p:nvPr/>
        </p:nvSpPr>
        <p:spPr>
          <a:xfrm>
            <a:off x="8119502" y="2819400"/>
            <a:ext cx="4475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err="1"/>
              <a:t>Litz</a:t>
            </a:r>
            <a:endParaRPr lang="zh-CN" altLang="en-US" sz="1400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6978C3B3-4A43-4B95-B8C3-DB4319CE5143}"/>
              </a:ext>
            </a:extLst>
          </p:cNvPr>
          <p:cNvSpPr txBox="1"/>
          <p:nvPr/>
        </p:nvSpPr>
        <p:spPr>
          <a:xfrm>
            <a:off x="7446843" y="1419098"/>
            <a:ext cx="16209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/>
              <a:t>交流电阻符合情况</a:t>
            </a:r>
          </a:p>
        </p:txBody>
      </p:sp>
      <p:graphicFrame>
        <p:nvGraphicFramePr>
          <p:cNvPr id="15" name="表格 14">
            <a:extLst>
              <a:ext uri="{FF2B5EF4-FFF2-40B4-BE49-F238E27FC236}">
                <a16:creationId xmlns:a16="http://schemas.microsoft.com/office/drawing/2014/main" id="{83C64FFB-7EA0-4FEA-8454-00663AD3437A}"/>
              </a:ext>
            </a:extLst>
          </p:cNvPr>
          <p:cNvGraphicFramePr>
            <a:graphicFrameLocks noGrp="1"/>
          </p:cNvGraphicFramePr>
          <p:nvPr/>
        </p:nvGraphicFramePr>
        <p:xfrm>
          <a:off x="-1752600" y="1112520"/>
          <a:ext cx="1615850" cy="5669286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807925">
                  <a:extLst>
                    <a:ext uri="{9D8B030D-6E8A-4147-A177-3AD203B41FA5}">
                      <a16:colId xmlns:a16="http://schemas.microsoft.com/office/drawing/2014/main" val="1815937101"/>
                    </a:ext>
                  </a:extLst>
                </a:gridCol>
                <a:gridCol w="807925">
                  <a:extLst>
                    <a:ext uri="{9D8B030D-6E8A-4147-A177-3AD203B41FA5}">
                      <a16:colId xmlns:a16="http://schemas.microsoft.com/office/drawing/2014/main" val="4187220200"/>
                    </a:ext>
                  </a:extLst>
                </a:gridCol>
              </a:tblGrid>
              <a:tr h="377123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800" u="none" strike="noStrike" dirty="0">
                          <a:effectLst/>
                        </a:rPr>
                        <a:t>总匝数</a:t>
                      </a:r>
                      <a:endParaRPr lang="zh-CN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999" marR="7999" marT="799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800" u="none" strike="noStrike">
                          <a:effectLst/>
                        </a:rPr>
                        <a:t>平均半径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999" marR="7999" marT="7999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0829780"/>
                  </a:ext>
                </a:extLst>
              </a:tr>
              <a:tr h="21550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 dirty="0">
                          <a:effectLst/>
                        </a:rPr>
                        <a:t>4320</a:t>
                      </a:r>
                      <a:endParaRPr lang="en-US" altLang="zh-CN" sz="9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999" marR="7999" marT="799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 dirty="0">
                          <a:effectLst/>
                        </a:rPr>
                        <a:t>63.795</a:t>
                      </a:r>
                      <a:endParaRPr lang="en-US" altLang="zh-CN" sz="9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999" marR="7999" marT="7999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2189006"/>
                  </a:ext>
                </a:extLst>
              </a:tr>
              <a:tr h="37712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 dirty="0">
                          <a:effectLst/>
                        </a:rPr>
                        <a:t>720</a:t>
                      </a:r>
                      <a:endParaRPr lang="en-US" altLang="zh-CN" sz="9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999" marR="7999" marT="799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 dirty="0">
                          <a:effectLst/>
                        </a:rPr>
                        <a:t>64.4</a:t>
                      </a:r>
                      <a:endParaRPr lang="en-US" altLang="zh-CN" sz="9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999" marR="7999" marT="7999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6776183"/>
                  </a:ext>
                </a:extLst>
              </a:tr>
              <a:tr h="21550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 dirty="0">
                          <a:effectLst/>
                        </a:rPr>
                        <a:t>12500</a:t>
                      </a:r>
                      <a:endParaRPr lang="en-US" altLang="zh-CN" sz="9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999" marR="7999" marT="799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 dirty="0">
                          <a:effectLst/>
                        </a:rPr>
                        <a:t>121.25</a:t>
                      </a:r>
                      <a:endParaRPr lang="en-US" altLang="zh-CN" sz="9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999" marR="7999" marT="7999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9556068"/>
                  </a:ext>
                </a:extLst>
              </a:tr>
              <a:tr h="21550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 dirty="0">
                          <a:effectLst/>
                        </a:rPr>
                        <a:t>1440</a:t>
                      </a:r>
                      <a:endParaRPr lang="en-US" altLang="zh-CN" sz="9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999" marR="7999" marT="799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>
                          <a:effectLst/>
                        </a:rPr>
                        <a:t>64.08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999" marR="7999" marT="7999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5256275"/>
                  </a:ext>
                </a:extLst>
              </a:tr>
              <a:tr h="37712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 dirty="0">
                          <a:effectLst/>
                        </a:rPr>
                        <a:t>1440</a:t>
                      </a:r>
                      <a:endParaRPr lang="en-US" altLang="zh-CN" sz="9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999" marR="7999" marT="799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>
                          <a:effectLst/>
                        </a:rPr>
                        <a:t>64.4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999" marR="7999" marT="7999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6998289"/>
                  </a:ext>
                </a:extLst>
              </a:tr>
              <a:tr h="21550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>
                          <a:effectLst/>
                        </a:rPr>
                        <a:t>700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999" marR="7999" marT="799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 dirty="0">
                          <a:effectLst/>
                        </a:rPr>
                        <a:t>24.2</a:t>
                      </a:r>
                      <a:endParaRPr lang="en-US" altLang="zh-CN" sz="9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999" marR="7999" marT="7999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9533952"/>
                  </a:ext>
                </a:extLst>
              </a:tr>
              <a:tr h="21550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 dirty="0">
                          <a:effectLst/>
                        </a:rPr>
                        <a:t>1050</a:t>
                      </a:r>
                      <a:endParaRPr lang="en-US" altLang="zh-CN" sz="9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999" marR="7999" marT="799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 dirty="0">
                          <a:effectLst/>
                        </a:rPr>
                        <a:t>24.2</a:t>
                      </a:r>
                      <a:endParaRPr lang="en-US" altLang="zh-CN" sz="9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999" marR="7999" marT="7999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4004330"/>
                  </a:ext>
                </a:extLst>
              </a:tr>
              <a:tr h="21550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>
                          <a:effectLst/>
                        </a:rPr>
                        <a:t>1400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999" marR="7999" marT="799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>
                          <a:effectLst/>
                        </a:rPr>
                        <a:t>24.2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999" marR="7999" marT="7999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8686810"/>
                  </a:ext>
                </a:extLst>
              </a:tr>
              <a:tr h="21550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 dirty="0">
                          <a:effectLst/>
                        </a:rPr>
                        <a:t>282</a:t>
                      </a:r>
                      <a:endParaRPr lang="en-US" altLang="zh-CN" sz="9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999" marR="7999" marT="799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>
                          <a:effectLst/>
                        </a:rPr>
                        <a:t>23.81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999" marR="7999" marT="7999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9470336"/>
                  </a:ext>
                </a:extLst>
              </a:tr>
              <a:tr h="22789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 dirty="0">
                          <a:effectLst/>
                        </a:rPr>
                        <a:t>1400</a:t>
                      </a:r>
                      <a:endParaRPr lang="en-US" altLang="zh-CN" sz="9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999" marR="7999" marT="799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>
                          <a:effectLst/>
                        </a:rPr>
                        <a:t>24.2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999" marR="7999" marT="7999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7780613"/>
                  </a:ext>
                </a:extLst>
              </a:tr>
              <a:tr h="21550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>
                          <a:effectLst/>
                        </a:rPr>
                        <a:t>1400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999" marR="7999" marT="799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 dirty="0">
                          <a:effectLst/>
                        </a:rPr>
                        <a:t>54.2</a:t>
                      </a:r>
                      <a:endParaRPr lang="en-US" altLang="zh-CN" sz="9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999" marR="7999" marT="7999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9910526"/>
                  </a:ext>
                </a:extLst>
              </a:tr>
              <a:tr h="21550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 dirty="0">
                          <a:effectLst/>
                        </a:rPr>
                        <a:t>1400</a:t>
                      </a:r>
                      <a:endParaRPr lang="en-US" altLang="zh-CN" sz="9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999" marR="7999" marT="799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>
                          <a:effectLst/>
                        </a:rPr>
                        <a:t>79.2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999" marR="7999" marT="7999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5406115"/>
                  </a:ext>
                </a:extLst>
              </a:tr>
              <a:tr h="21550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>
                          <a:effectLst/>
                        </a:rPr>
                        <a:t>1008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999" marR="7999" marT="799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>
                          <a:effectLst/>
                        </a:rPr>
                        <a:t>23.435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999" marR="7999" marT="7999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8140878"/>
                  </a:ext>
                </a:extLst>
              </a:tr>
              <a:tr h="21550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>
                          <a:effectLst/>
                        </a:rPr>
                        <a:t>28800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999" marR="7999" marT="799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>
                          <a:effectLst/>
                        </a:rPr>
                        <a:t>24.256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999" marR="7999" marT="7999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8248691"/>
                  </a:ext>
                </a:extLst>
              </a:tr>
              <a:tr h="21550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 dirty="0">
                          <a:effectLst/>
                        </a:rPr>
                        <a:t>8228</a:t>
                      </a:r>
                      <a:endParaRPr lang="en-US" altLang="zh-CN" sz="9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999" marR="7999" marT="799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 dirty="0">
                          <a:effectLst/>
                        </a:rPr>
                        <a:t>24.284</a:t>
                      </a:r>
                      <a:endParaRPr lang="en-US" altLang="zh-CN" sz="9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999" marR="7999" marT="7999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51694"/>
                  </a:ext>
                </a:extLst>
              </a:tr>
              <a:tr h="21550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 dirty="0">
                          <a:effectLst/>
                        </a:rPr>
                        <a:t>3300</a:t>
                      </a:r>
                      <a:endParaRPr lang="en-US" altLang="zh-CN" sz="9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999" marR="7999" marT="799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 dirty="0">
                          <a:effectLst/>
                        </a:rPr>
                        <a:t>24.268</a:t>
                      </a:r>
                      <a:endParaRPr lang="en-US" altLang="zh-CN" sz="9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999" marR="7999" marT="7999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4182735"/>
                  </a:ext>
                </a:extLst>
              </a:tr>
              <a:tr h="21550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 dirty="0">
                          <a:effectLst/>
                        </a:rPr>
                        <a:t>2196</a:t>
                      </a:r>
                      <a:endParaRPr lang="en-US" altLang="zh-CN" sz="9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999" marR="7999" marT="799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 dirty="0">
                          <a:effectLst/>
                        </a:rPr>
                        <a:t>24.437</a:t>
                      </a:r>
                      <a:endParaRPr lang="en-US" altLang="zh-CN" sz="9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999" marR="7999" marT="7999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0559371"/>
                  </a:ext>
                </a:extLst>
              </a:tr>
              <a:tr h="21550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 dirty="0">
                          <a:effectLst/>
                        </a:rPr>
                        <a:t>1386</a:t>
                      </a:r>
                      <a:endParaRPr lang="en-US" altLang="zh-CN" sz="9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999" marR="7999" marT="799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 dirty="0">
                          <a:effectLst/>
                        </a:rPr>
                        <a:t>54.2</a:t>
                      </a:r>
                      <a:endParaRPr lang="en-US" altLang="zh-CN" sz="9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999" marR="7999" marT="7999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4001118"/>
                  </a:ext>
                </a:extLst>
              </a:tr>
              <a:tr h="21550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 dirty="0">
                          <a:effectLst/>
                        </a:rPr>
                        <a:t>1400</a:t>
                      </a:r>
                      <a:endParaRPr lang="en-US" altLang="zh-CN" sz="9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999" marR="7999" marT="799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 dirty="0">
                          <a:effectLst/>
                        </a:rPr>
                        <a:t>13.451</a:t>
                      </a:r>
                      <a:endParaRPr lang="en-US" altLang="zh-CN" sz="9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999" marR="7999" marT="7999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7220360"/>
                  </a:ext>
                </a:extLst>
              </a:tr>
              <a:tr h="21550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>
                          <a:effectLst/>
                        </a:rPr>
                        <a:t>1400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999" marR="7999" marT="799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 dirty="0">
                          <a:effectLst/>
                        </a:rPr>
                        <a:t>18.451</a:t>
                      </a:r>
                      <a:endParaRPr lang="en-US" altLang="zh-CN" sz="9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999" marR="7999" marT="7999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727775"/>
                  </a:ext>
                </a:extLst>
              </a:tr>
              <a:tr h="21550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>
                          <a:effectLst/>
                        </a:rPr>
                        <a:t>1400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999" marR="7999" marT="799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 dirty="0">
                          <a:effectLst/>
                        </a:rPr>
                        <a:t>23.85</a:t>
                      </a:r>
                      <a:endParaRPr lang="en-US" altLang="zh-CN" sz="9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999" marR="7999" marT="7999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3822402"/>
                  </a:ext>
                </a:extLst>
              </a:tr>
              <a:tr h="21550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>
                          <a:effectLst/>
                        </a:rPr>
                        <a:t>1400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999" marR="7999" marT="799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 dirty="0">
                          <a:effectLst/>
                        </a:rPr>
                        <a:t>29.2</a:t>
                      </a:r>
                      <a:endParaRPr lang="en-US" altLang="zh-CN" sz="9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999" marR="7999" marT="7999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3226623"/>
                  </a:ext>
                </a:extLst>
              </a:tr>
              <a:tr h="21550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>
                          <a:effectLst/>
                        </a:rPr>
                        <a:t>1400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999" marR="7999" marT="799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 dirty="0">
                          <a:effectLst/>
                        </a:rPr>
                        <a:t>34.2</a:t>
                      </a:r>
                      <a:endParaRPr lang="en-US" altLang="zh-CN" sz="9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999" marR="7999" marT="7999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13875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65159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659F92A8-CEB8-4B09-A545-DA5861FA5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32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98B5FFB-C719-45ED-A581-E153EEF7B3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信噪比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A3E4530-DC07-4964-B83D-A4B4B03A8C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61024"/>
            <a:ext cx="9144000" cy="457200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6CFAFD3B-659A-4CC8-9ED5-3D15B1637777}"/>
              </a:ext>
            </a:extLst>
          </p:cNvPr>
          <p:cNvSpPr/>
          <p:nvPr/>
        </p:nvSpPr>
        <p:spPr>
          <a:xfrm>
            <a:off x="2133600" y="2514600"/>
            <a:ext cx="457200" cy="990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4C6915CB-0C4E-45A8-A94A-4500E1DEAD0A}"/>
              </a:ext>
            </a:extLst>
          </p:cNvPr>
          <p:cNvSpPr/>
          <p:nvPr/>
        </p:nvSpPr>
        <p:spPr>
          <a:xfrm>
            <a:off x="4876800" y="2016943"/>
            <a:ext cx="457200" cy="990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62807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73ECAD8C-B152-43D4-9D70-D2B4DE5A2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33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85D4C52-860E-4AA9-A8D1-FA5392319D1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样机</a:t>
            </a:r>
          </a:p>
        </p:txBody>
      </p:sp>
    </p:spTree>
    <p:extLst>
      <p:ext uri="{BB962C8B-B14F-4D97-AF65-F5344CB8AC3E}">
        <p14:creationId xmlns:p14="http://schemas.microsoft.com/office/powerpoint/2010/main" val="36964183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84645CAC-A17E-4F2F-A5DD-F7511833C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C58DEF2B-8039-4C1E-A573-46AE1706B516}" type="slidenum">
              <a:rPr lang="en-US" altLang="zh-CN" smtClean="0"/>
              <a:pPr/>
              <a:t>34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23F0360-9EC1-41FE-9C38-E2B69449FA8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8600" y="136525"/>
            <a:ext cx="5257800" cy="838200"/>
          </a:xfrm>
        </p:spPr>
        <p:txBody>
          <a:bodyPr/>
          <a:lstStyle/>
          <a:p>
            <a:r>
              <a:rPr lang="zh-CN" altLang="en-US" dirty="0"/>
              <a:t>目标样机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07CF57C6-3937-4A53-81F5-1DA19FB807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0700" y="1020943"/>
            <a:ext cx="5562600" cy="338467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974540FC-2273-4365-B56F-DFE296E56881}"/>
                  </a:ext>
                </a:extLst>
              </p:cNvPr>
              <p:cNvSpPr txBox="1"/>
              <p:nvPr/>
            </p:nvSpPr>
            <p:spPr>
              <a:xfrm>
                <a:off x="76200" y="4426438"/>
                <a:ext cx="4438650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b="1" dirty="0"/>
                  <a:t>小面积样机</a:t>
                </a:r>
                <a:endParaRPr lang="en-US" altLang="zh-CN" b="1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zh-CN" altLang="en-US" dirty="0"/>
                  <a:t>目标：</a:t>
                </a:r>
                <a:r>
                  <a:rPr lang="en-US" altLang="zh-CN" dirty="0"/>
                  <a:t>20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𝑦𝑒𝑎𝑟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zh-CN" altLang="en-US" dirty="0"/>
                  <a:t> 曝光量下，在低速段达到现有</a:t>
                </a:r>
                <a:r>
                  <a:rPr lang="en-US" altLang="zh-CN" dirty="0"/>
                  <a:t>Limit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zh-CN" altLang="en-US" dirty="0"/>
                  <a:t>说明：</a:t>
                </a:r>
                <a:endParaRPr lang="en-US" altLang="zh-CN" dirty="0"/>
              </a:p>
              <a:p>
                <a:pPr marL="800100" lvl="1" indent="-342900">
                  <a:buFont typeface="+mj-lt"/>
                  <a:buAutoNum type="arabicPeriod"/>
                </a:pPr>
                <a:r>
                  <a:rPr lang="zh-CN" altLang="en-US" dirty="0"/>
                  <a:t>低速段考虑为</a:t>
                </a:r>
                <a:r>
                  <a:rPr lang="en-US" altLang="zh-CN" dirty="0"/>
                  <a:t>β = 1e-5 ~ 4e-5</a:t>
                </a:r>
              </a:p>
              <a:p>
                <a:pPr marL="800100" lvl="1" indent="-342900">
                  <a:buFont typeface="+mj-lt"/>
                  <a:buAutoNum type="arabicPeriod"/>
                </a:pPr>
                <a:r>
                  <a:rPr lang="zh-CN" altLang="en-US" dirty="0"/>
                  <a:t>允许更多层线圈参与符合探测 </a:t>
                </a:r>
                <a:endParaRPr lang="en-US" altLang="zh-CN" dirty="0"/>
              </a:p>
              <a:p>
                <a:pPr marL="800100" lvl="1" indent="-342900">
                  <a:buFont typeface="+mj-lt"/>
                  <a:buAutoNum type="arabicPeriod"/>
                </a:pPr>
                <a:r>
                  <a:rPr lang="en-US" altLang="zh-CN" dirty="0"/>
                  <a:t>SNR </a:t>
                </a:r>
                <a:r>
                  <a:rPr lang="zh-CN" altLang="en-US" dirty="0"/>
                  <a:t>设计随着层数下降</a:t>
                </a:r>
                <a:endParaRPr lang="en-US" altLang="zh-CN" dirty="0"/>
              </a:p>
              <a:p>
                <a:pPr marL="800100" lvl="1" indent="-342900">
                  <a:buFont typeface="+mj-lt"/>
                  <a:buAutoNum type="arabicPeriod"/>
                </a:pPr>
                <a:r>
                  <a:rPr lang="zh-CN" altLang="en-US" dirty="0"/>
                  <a:t>单位面积线圈成本可以稍高</a:t>
                </a: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974540FC-2273-4365-B56F-DFE296E568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4426438"/>
                <a:ext cx="4438650" cy="2308324"/>
              </a:xfrm>
              <a:prstGeom prst="rect">
                <a:avLst/>
              </a:prstGeom>
              <a:blipFill>
                <a:blip r:embed="rId4"/>
                <a:stretch>
                  <a:fillRect l="-1236" t="-1319" b="-316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A14FA5DA-8EB4-472E-8945-4D0AE83A43F6}"/>
                  </a:ext>
                </a:extLst>
              </p:cNvPr>
              <p:cNvSpPr txBox="1"/>
              <p:nvPr/>
            </p:nvSpPr>
            <p:spPr>
              <a:xfrm>
                <a:off x="4667250" y="4426438"/>
                <a:ext cx="4438650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b="1" dirty="0"/>
                  <a:t>大面积样机</a:t>
                </a:r>
                <a:endParaRPr lang="en-US" altLang="zh-CN" b="1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zh-CN" altLang="en-US" dirty="0"/>
                  <a:t>目标：</a:t>
                </a:r>
                <a:r>
                  <a:rPr lang="en-US" altLang="zh-CN" dirty="0"/>
                  <a:t>20000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𝑦𝑒𝑎𝑟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zh-CN" altLang="en-US" dirty="0"/>
                  <a:t> 曝光量下，在高速段达到现有</a:t>
                </a:r>
                <a:r>
                  <a:rPr lang="en-US" altLang="zh-CN" dirty="0"/>
                  <a:t>Limit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zh-CN" altLang="en-US" dirty="0"/>
                  <a:t>说明：</a:t>
                </a:r>
                <a:endParaRPr lang="en-US" altLang="zh-CN" dirty="0"/>
              </a:p>
              <a:p>
                <a:pPr marL="800100" lvl="1" indent="-342900">
                  <a:buFont typeface="+mj-lt"/>
                  <a:buAutoNum type="arabicPeriod"/>
                </a:pPr>
                <a:r>
                  <a:rPr lang="zh-CN" altLang="en-US" dirty="0"/>
                  <a:t>高速段考虑为</a:t>
                </a:r>
                <a:r>
                  <a:rPr lang="en-US" altLang="zh-CN" dirty="0"/>
                  <a:t>β = 2.5e-4 ~ 1e-1</a:t>
                </a:r>
              </a:p>
              <a:p>
                <a:pPr marL="800100" lvl="1" indent="-342900">
                  <a:buFont typeface="+mj-lt"/>
                  <a:buAutoNum type="arabicPeriod"/>
                </a:pPr>
                <a:r>
                  <a:rPr lang="zh-CN" altLang="en-US" dirty="0"/>
                  <a:t>多层线圈符合几乎无意义</a:t>
                </a:r>
                <a:endParaRPr lang="en-US" altLang="zh-CN" dirty="0"/>
              </a:p>
              <a:p>
                <a:pPr marL="800100" lvl="1" indent="-342900">
                  <a:buFont typeface="+mj-lt"/>
                  <a:buAutoNum type="arabicPeriod"/>
                </a:pPr>
                <a:r>
                  <a:rPr lang="zh-CN" altLang="en-US" dirty="0"/>
                  <a:t>较低</a:t>
                </a:r>
                <a:r>
                  <a:rPr lang="en-US" altLang="zh-CN" dirty="0"/>
                  <a:t>SNR </a:t>
                </a:r>
                <a:r>
                  <a:rPr lang="zh-CN" altLang="en-US" dirty="0"/>
                  <a:t>设计</a:t>
                </a:r>
                <a:r>
                  <a:rPr lang="en-US" altLang="zh-CN" dirty="0"/>
                  <a:t>~4.5</a:t>
                </a:r>
                <a:r>
                  <a:rPr lang="zh-CN" altLang="en-US" dirty="0"/>
                  <a:t>？</a:t>
                </a:r>
                <a:endParaRPr lang="en-US" altLang="zh-CN" dirty="0"/>
              </a:p>
              <a:p>
                <a:pPr marL="800100" lvl="1" indent="-342900">
                  <a:buFont typeface="+mj-lt"/>
                  <a:buAutoNum type="arabicPeriod"/>
                </a:pPr>
                <a:r>
                  <a:rPr lang="zh-CN" altLang="en-US" dirty="0"/>
                  <a:t>单位面积线圈成本应较低</a:t>
                </a:r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A14FA5DA-8EB4-472E-8945-4D0AE83A43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7250" y="4426438"/>
                <a:ext cx="4438650" cy="2308324"/>
              </a:xfrm>
              <a:prstGeom prst="rect">
                <a:avLst/>
              </a:prstGeom>
              <a:blipFill>
                <a:blip r:embed="rId5"/>
                <a:stretch>
                  <a:fillRect l="-1236" t="-1319" r="-1099" b="-316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05739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2D937955-44B3-4401-9F51-2E31A2BD16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224" y="2192414"/>
            <a:ext cx="2119776" cy="1800000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6F0C28F6-BD35-455E-BF1F-F59F19D6E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35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4E914E6-8F51-4466-B481-A989283D8E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相关说明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E3D84174-9497-4ACD-8F4E-B3E5669F6E48}"/>
              </a:ext>
            </a:extLst>
          </p:cNvPr>
          <p:cNvSpPr txBox="1"/>
          <p:nvPr/>
        </p:nvSpPr>
        <p:spPr>
          <a:xfrm>
            <a:off x="139700" y="1143000"/>
            <a:ext cx="8851900" cy="881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highlight>
                  <a:srgbClr val="00FF00"/>
                </a:highlight>
              </a:rPr>
              <a:t>线圈排布方式</a:t>
            </a:r>
            <a:r>
              <a:rPr lang="en-US" altLang="zh-CN" b="1" dirty="0">
                <a:highlight>
                  <a:srgbClr val="00FF00"/>
                </a:highlight>
              </a:rPr>
              <a:t>——</a:t>
            </a:r>
            <a:r>
              <a:rPr lang="zh-CN" altLang="en-US" b="1" dirty="0">
                <a:solidFill>
                  <a:srgbClr val="FF0000"/>
                </a:solidFill>
                <a:highlight>
                  <a:srgbClr val="00FF00"/>
                </a:highlight>
              </a:rPr>
              <a:t>不再是问题</a:t>
            </a:r>
            <a:endParaRPr lang="en-US" altLang="zh-CN" b="1" dirty="0">
              <a:solidFill>
                <a:srgbClr val="FF0000"/>
              </a:solidFill>
              <a:highlight>
                <a:srgbClr val="00FF00"/>
              </a:highlight>
            </a:endParaRPr>
          </a:p>
          <a:p>
            <a:pPr>
              <a:lnSpc>
                <a:spcPct val="150000"/>
              </a:lnSpc>
            </a:pPr>
            <a:r>
              <a:rPr lang="zh-CN" altLang="en-US" dirty="0"/>
              <a:t>多层符合在现有接收角下，均匀排布多层符合事例稀少，需要考虑排布优化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A6CA1F08-FEDE-42FF-9E0B-B8FEBEE7A5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2192414"/>
            <a:ext cx="2442402" cy="1800000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B3952D7F-0127-4104-8970-05CE51C74691}"/>
              </a:ext>
            </a:extLst>
          </p:cNvPr>
          <p:cNvSpPr txBox="1"/>
          <p:nvPr/>
        </p:nvSpPr>
        <p:spPr>
          <a:xfrm>
            <a:off x="139700" y="3715233"/>
            <a:ext cx="8375650" cy="1296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/>
              <a:t>速度空缺区间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4e-5</a:t>
            </a:r>
            <a:r>
              <a:rPr lang="zh-CN" altLang="en-US" dirty="0"/>
              <a:t>：</a:t>
            </a:r>
            <a:r>
              <a:rPr lang="en-US" altLang="zh-CN" dirty="0"/>
              <a:t>MACRO  </a:t>
            </a:r>
            <a:r>
              <a:rPr lang="zh-CN" altLang="en-US" dirty="0"/>
              <a:t>使用 </a:t>
            </a:r>
            <a:r>
              <a:rPr lang="en-US" altLang="zh-CN" dirty="0"/>
              <a:t>liquid scintillator &amp; limited streamer tube</a:t>
            </a:r>
            <a:r>
              <a:rPr lang="zh-CN" altLang="en-US" dirty="0"/>
              <a:t> 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2.5e-4</a:t>
            </a:r>
            <a:r>
              <a:rPr lang="zh-CN" altLang="en-US" dirty="0"/>
              <a:t>：</a:t>
            </a:r>
            <a:r>
              <a:rPr lang="en-US" altLang="zh-CN" dirty="0"/>
              <a:t>plastic scintillator </a:t>
            </a:r>
            <a:r>
              <a:rPr lang="zh-CN" altLang="en-US" dirty="0"/>
              <a:t>限制</a:t>
            </a:r>
            <a:endParaRPr lang="en-US" altLang="zh-CN" dirty="0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12BD1755-CFF6-4D88-90EB-7BC213862B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6400" y="1438494"/>
            <a:ext cx="9144000" cy="3981012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EC67818C-6924-4323-861C-97AF5C43CD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4954371"/>
            <a:ext cx="4203700" cy="176710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B9674281-EEF2-4FE0-A3C6-F740551C5FA4}"/>
                  </a:ext>
                </a:extLst>
              </p:cNvPr>
              <p:cNvSpPr txBox="1"/>
              <p:nvPr/>
            </p:nvSpPr>
            <p:spPr>
              <a:xfrm>
                <a:off x="31750" y="5010605"/>
                <a:ext cx="4813300" cy="17121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b="1" dirty="0">
                    <a:solidFill>
                      <a:srgbClr val="FF0000"/>
                    </a:solidFill>
                  </a:rPr>
                  <a:t>由于符合探测器的不足，在该区间内目前实现有难度，要求</a:t>
                </a:r>
                <a:r>
                  <a:rPr lang="en-US" altLang="zh-CN" b="1" dirty="0">
                    <a:solidFill>
                      <a:srgbClr val="FF0000"/>
                    </a:solidFill>
                  </a:rPr>
                  <a:t>SNR~20</a:t>
                </a:r>
                <a:r>
                  <a:rPr lang="zh-CN" altLang="en-US" b="1" dirty="0">
                    <a:solidFill>
                      <a:srgbClr val="FF0000"/>
                    </a:solidFill>
                  </a:rPr>
                  <a:t>，</a:t>
                </a:r>
                <a:r>
                  <a:rPr lang="el-GR" altLang="zh-CN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CN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Λ</m:t>
                    </m:r>
                  </m:oMath>
                </a14:m>
                <a:r>
                  <a:rPr lang="en-US" altLang="zh-CN" b="1" dirty="0">
                    <a:solidFill>
                      <a:srgbClr val="FF0000"/>
                    </a:solidFill>
                  </a:rPr>
                  <a:t>~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 20000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𝑦𝑒𝑎𝑟</m:t>
                    </m:r>
                    <m:r>
                      <a:rPr lang="en-US" altLang="zh-CN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zh-CN" altLang="en-US" b="1" dirty="0">
                    <a:solidFill>
                      <a:srgbClr val="FF0000"/>
                    </a:solidFill>
                  </a:rPr>
                  <a:t>，总成本是巨大的</a:t>
                </a:r>
                <a:endParaRPr lang="en-US" altLang="zh-CN" b="1" dirty="0">
                  <a:solidFill>
                    <a:srgbClr val="FF0000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b="1" dirty="0">
                    <a:solidFill>
                      <a:srgbClr val="FF0000"/>
                    </a:solidFill>
                  </a:rPr>
                  <a:t>优化符合探测器（层数</a:t>
                </a:r>
                <a:r>
                  <a:rPr lang="en-US" altLang="zh-CN" b="1" dirty="0">
                    <a:solidFill>
                      <a:srgbClr val="FF0000"/>
                    </a:solidFill>
                  </a:rPr>
                  <a:t>or</a:t>
                </a:r>
                <a:r>
                  <a:rPr lang="zh-CN" altLang="en-US" b="1" dirty="0">
                    <a:solidFill>
                      <a:srgbClr val="FF0000"/>
                    </a:solidFill>
                  </a:rPr>
                  <a:t>类型）可能更加合适</a:t>
                </a:r>
                <a:endParaRPr lang="en-US" altLang="zh-CN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B9674281-EEF2-4FE0-A3C6-F740551C5F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50" y="5010605"/>
                <a:ext cx="4813300" cy="1712135"/>
              </a:xfrm>
              <a:prstGeom prst="rect">
                <a:avLst/>
              </a:prstGeom>
              <a:blipFill>
                <a:blip r:embed="rId6"/>
                <a:stretch>
                  <a:fillRect l="-1013" r="-5823" b="-46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1235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3C7BFC27-00E9-4714-A9EC-E2968D415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36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DCF2012-B7D3-4099-A913-8BC5FBFAAA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B8BC4C75-42DC-46BA-8332-72CCB31B9D4C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2132013"/>
            <a:ext cx="8229600" cy="1981200"/>
          </a:xfrm>
          <a:prstGeom prst="rect">
            <a:avLst/>
          </a:prstGeom>
        </p:spPr>
        <p:txBody>
          <a:bodyPr anchor="ctr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zh-CN" altLang="en-US" sz="4400" b="1" dirty="0">
                <a:latin typeface="+mn-lt"/>
                <a:ea typeface="+mn-ea"/>
                <a:cs typeface="+mn-ea"/>
                <a:sym typeface="+mn-lt"/>
              </a:rPr>
              <a:t>小面积阵列</a:t>
            </a:r>
            <a:endParaRPr lang="zh-CN" altLang="zh-CN" sz="4400" b="1" dirty="0"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729980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CCFF8A71-26D4-4DDE-9FCD-1041015E5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37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0FC7FA4-F05B-42B5-BB4E-8473B598DD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灵敏度形式分析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52135F3B-EBD3-46DD-AA2F-12B76294B1A9}"/>
                  </a:ext>
                </a:extLst>
              </p:cNvPr>
              <p:cNvSpPr txBox="1"/>
              <p:nvPr/>
            </p:nvSpPr>
            <p:spPr>
              <a:xfrm>
                <a:off x="1409700" y="1295400"/>
                <a:ext cx="6324600" cy="9394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l-GR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Λ</m:t>
                              </m:r>
                              <m:f>
                                <m:fPr>
                                  <m:ctrlPr>
                                    <a:rPr lang="el-GR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l-GR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𝐹𝑃𝑅</m:t>
                                      </m:r>
                                    </m:e>
                                    <m:sup>
                                      <m:sSub>
                                        <m:sSubPr>
                                          <m:ctrlPr>
                                            <a:rPr lang="el-GR" altLang="zh-CN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𝑁</m:t>
                                          </m:r>
                                        </m:e>
                                        <m:sub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sub>
                                      </m:sSub>
                                    </m:sup>
                                  </m:sSup>
                                </m:num>
                                <m:den>
                                  <m:r>
                                    <a:rPr lang="zh-CN" altLang="el-G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sSup>
                                    <m:sSup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sSub>
                                        <m:sSubPr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  <m:sub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𝑐𝑜𝑖𝑙</m:t>
                                          </m:r>
                                        </m:sub>
                                      </m:sSub>
                                    </m:e>
                                    <m:sup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!∆</m:t>
                                  </m:r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r>
                            <a:rPr lang="en-US" altLang="zh-CN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zh-CN" alt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m:rPr>
                              <m:sty m:val="p"/>
                            </m:rPr>
                            <a:rPr lang="el-GR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  <m:sSup>
                            <m:sSupPr>
                              <m:ctrlPr>
                                <a:rPr lang="el-GR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l-GR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𝐹𝑁𝑅</m:t>
                                  </m:r>
                                </m:e>
                              </m:d>
                            </m:e>
                            <m:sup>
                              <m:sSub>
                                <m:sSubPr>
                                  <m:ctrlPr>
                                    <a:rPr lang="el-GR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sup>
                          </m:sSup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52135F3B-EBD3-46DD-AA2F-12B76294B1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9700" y="1295400"/>
                <a:ext cx="6324600" cy="93948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C92AEBE1-BDF8-47C7-AF0A-B19297E20A90}"/>
                  </a:ext>
                </a:extLst>
              </p:cNvPr>
              <p:cNvSpPr txBox="1"/>
              <p:nvPr/>
            </p:nvSpPr>
            <p:spPr>
              <a:xfrm>
                <a:off x="381000" y="2263168"/>
                <a:ext cx="8382000" cy="42042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dirty="0"/>
                  <a:t>化简：</a:t>
                </a:r>
                <a:endParaRPr lang="en-US" altLang="zh-CN" dirty="0"/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𝑐𝑜𝑖𝑙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=5, 10, 15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𝑐𝑚</m:t>
                    </m:r>
                  </m:oMath>
                </a14:m>
                <a:endParaRPr lang="en-US" altLang="zh-CN" b="0" dirty="0">
                  <a:ea typeface="Cambria Math" panose="02040503050406030204" pitchFamily="18" charset="0"/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=2, 3, 4, 5</m:t>
                    </m:r>
                  </m:oMath>
                </a14:m>
                <a:endParaRPr lang="en-US" altLang="zh-CN" dirty="0"/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8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Λ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=20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𝑦𝑒𝑎𝑟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zh-CN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altLang="zh-CN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=100 </m:t>
                    </m:r>
                    <m:r>
                      <a:rPr lang="zh-CN" alt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</m:oMath>
                </a14:m>
                <a:endParaRPr lang="en-US" altLang="zh-CN" b="0" i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  <m:sSub>
                      <m:sSubPr>
                        <m:ctrlP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𝑐𝑜𝑖𝑙</m:t>
                        </m:r>
                      </m:sub>
                    </m:sSub>
                  </m:oMath>
                </a14:m>
                <a:endParaRPr lang="en-US" altLang="zh-CN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dirty="0"/>
                  <a:t>自动寻找最优阈值，使得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zh-CN" altLang="en-US" i="1">
                        <a:latin typeface="Cambria Math" panose="02040503050406030204" pitchFamily="18" charset="0"/>
                      </a:rPr>
                      <m:t>最小</m:t>
                    </m:r>
                  </m:oMath>
                </a14:m>
                <a:endParaRPr lang="en-US" altLang="zh-CN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𝐹𝑃𝑅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𝑆𝑁𝑅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𝑡h𝑟𝑒𝑠h𝑜𝑙𝑑</m:t>
                          </m:r>
                        </m:e>
                      </m:d>
                    </m:oMath>
                  </m:oMathPara>
                </a14:m>
                <a:endParaRPr lang="en-US" altLang="zh-CN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𝐹𝑁𝑅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𝑆𝑁𝑅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𝑡h𝑟𝑒𝑠h𝑜𝑙𝑑</m:t>
                          </m:r>
                        </m:e>
                      </m:d>
                    </m:oMath>
                  </m:oMathPara>
                </a14:m>
                <a:endParaRPr lang="zh-CN" altLang="en-US" dirty="0"/>
              </a:p>
              <a:p>
                <a:pPr>
                  <a:lnSpc>
                    <a:spcPct val="150000"/>
                  </a:lnSpc>
                </a:pPr>
                <a:r>
                  <a:rPr lang="zh-CN" altLang="en-US" b="1" dirty="0">
                    <a:solidFill>
                      <a:srgbClr val="C00000"/>
                    </a:solidFill>
                  </a:rPr>
                  <a:t>可以给出 </a:t>
                </a:r>
                <a14:m>
                  <m:oMath xmlns:m="http://schemas.openxmlformats.org/officeDocument/2006/math">
                    <m:r>
                      <a:rPr lang="en-US" altLang="zh-CN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𝒎𝒊𝒏𝒊𝒎𝒖𝒎</m:t>
                    </m:r>
                    <m:r>
                      <a:rPr lang="en-US" altLang="zh-CN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𝑸</m:t>
                    </m:r>
                    <m:r>
                      <a:rPr lang="en-US" altLang="zh-CN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𝒗𝒔</m:t>
                    </m:r>
                    <m:r>
                      <a:rPr lang="en-US" altLang="zh-CN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𝑺𝑵𝑹</m:t>
                    </m:r>
                    <m:r>
                      <a:rPr lang="en-US" altLang="zh-CN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zh-CN" altLang="en-US" b="1" dirty="0">
                    <a:solidFill>
                      <a:srgbClr val="C00000"/>
                    </a:solidFill>
                  </a:rPr>
                  <a:t>的结果</a:t>
                </a: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C92AEBE1-BDF8-47C7-AF0A-B19297E20A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263168"/>
                <a:ext cx="8382000" cy="4204228"/>
              </a:xfrm>
              <a:prstGeom prst="rect">
                <a:avLst/>
              </a:prstGeom>
              <a:blipFill>
                <a:blip r:embed="rId3"/>
                <a:stretch>
                  <a:fillRect l="-655" b="-130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本框 3">
            <a:extLst>
              <a:ext uri="{FF2B5EF4-FFF2-40B4-BE49-F238E27FC236}">
                <a16:creationId xmlns:a16="http://schemas.microsoft.com/office/drawing/2014/main" id="{D5683592-B614-43DB-B74C-F6FD754EE466}"/>
              </a:ext>
            </a:extLst>
          </p:cNvPr>
          <p:cNvSpPr txBox="1"/>
          <p:nvPr/>
        </p:nvSpPr>
        <p:spPr>
          <a:xfrm>
            <a:off x="4648200" y="2819400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</a:rPr>
              <a:t>灵敏度公式有较大变化</a:t>
            </a:r>
            <a:br>
              <a:rPr lang="en-US" altLang="zh-CN" b="1" dirty="0">
                <a:solidFill>
                  <a:srgbClr val="FF0000"/>
                </a:solidFill>
              </a:rPr>
            </a:br>
            <a:r>
              <a:rPr lang="en-US" altLang="zh-CN" b="1" dirty="0">
                <a:solidFill>
                  <a:srgbClr val="FF0000"/>
                </a:solidFill>
              </a:rPr>
              <a:t>SNR </a:t>
            </a:r>
            <a:r>
              <a:rPr lang="zh-CN" altLang="en-US" b="1" dirty="0">
                <a:solidFill>
                  <a:srgbClr val="FF0000"/>
                </a:solidFill>
              </a:rPr>
              <a:t>会是角度的函数</a:t>
            </a:r>
          </a:p>
        </p:txBody>
      </p:sp>
    </p:spTree>
    <p:extLst>
      <p:ext uri="{BB962C8B-B14F-4D97-AF65-F5344CB8AC3E}">
        <p14:creationId xmlns:p14="http://schemas.microsoft.com/office/powerpoint/2010/main" val="184240050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85E31C95-E514-4D3B-ADC9-9407738BB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38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AB73E22-4CCA-4D84-8343-D8075C6B52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实验验证方案可行性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2C791CF6-F356-4566-ACDF-D14287DA0E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92" y="1887089"/>
            <a:ext cx="5114925" cy="3867150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A56F1163-4EE7-4DD8-8543-966AF74A27B7}"/>
              </a:ext>
            </a:extLst>
          </p:cNvPr>
          <p:cNvSpPr txBox="1"/>
          <p:nvPr/>
        </p:nvSpPr>
        <p:spPr>
          <a:xfrm>
            <a:off x="4724400" y="2133599"/>
            <a:ext cx="4070808" cy="3374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采用狄拉克弦模型，并结合传动轨道运动，模拟真实磁单极子穿过探测器的物理过程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匀速轨道</a:t>
            </a:r>
            <a:r>
              <a:rPr lang="en-US" altLang="zh-CN" dirty="0"/>
              <a:t>——</a:t>
            </a:r>
            <a:r>
              <a:rPr lang="zh-CN" altLang="en-US" dirty="0"/>
              <a:t>验证低速情况即可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只能模拟斜入射情形，但是足够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高精度直流源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26955866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0" descr="2">
            <a:extLst>
              <a:ext uri="{FF2B5EF4-FFF2-40B4-BE49-F238E27FC236}">
                <a16:creationId xmlns:a16="http://schemas.microsoft.com/office/drawing/2014/main" id="{7CC63E9D-6895-4804-83EB-1948F52A1B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11">
            <a:extLst>
              <a:ext uri="{FF2B5EF4-FFF2-40B4-BE49-F238E27FC236}">
                <a16:creationId xmlns:a16="http://schemas.microsoft.com/office/drawing/2014/main" id="{56930872-1753-4C67-8007-D7F17A78D6D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57200" y="2132013"/>
            <a:ext cx="8229600" cy="1981200"/>
          </a:xfrm>
        </p:spPr>
        <p:txBody>
          <a:bodyPr anchor="ctr"/>
          <a:lstStyle/>
          <a:p>
            <a:pPr eaLnBrk="1" hangingPunct="1">
              <a:defRPr/>
            </a:pPr>
            <a:r>
              <a:rPr lang="zh-CN" altLang="en-US" sz="4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多通道复用结果</a:t>
            </a:r>
            <a:endParaRPr lang="zh-CN" altLang="zh-CN" sz="44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76" name="Rectangle 12">
            <a:extLst>
              <a:ext uri="{FF2B5EF4-FFF2-40B4-BE49-F238E27FC236}">
                <a16:creationId xmlns:a16="http://schemas.microsoft.com/office/drawing/2014/main" id="{E2B2CE97-30DD-4DCC-9817-F5778BBFDA7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324100" y="5102224"/>
            <a:ext cx="4495800" cy="137477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r>
              <a:rPr lang="en-US" altLang="zh-CN" b="1" dirty="0">
                <a:ea typeface="+mn-ea"/>
                <a:cs typeface="+mn-ea"/>
                <a:sym typeface="+mn-lt"/>
              </a:rPr>
              <a:t>2025</a:t>
            </a:r>
            <a:r>
              <a:rPr lang="zh-CN" altLang="en-US" b="1" dirty="0">
                <a:ea typeface="+mn-ea"/>
                <a:cs typeface="+mn-ea"/>
                <a:sym typeface="+mn-lt"/>
              </a:rPr>
              <a:t>年</a:t>
            </a:r>
            <a:r>
              <a:rPr lang="en-US" altLang="zh-CN" b="1" dirty="0">
                <a:cs typeface="+mn-ea"/>
                <a:sym typeface="+mn-lt"/>
              </a:rPr>
              <a:t>12</a:t>
            </a:r>
            <a:r>
              <a:rPr lang="zh-CN" altLang="en-US" b="1" dirty="0">
                <a:ea typeface="+mn-ea"/>
                <a:cs typeface="+mn-ea"/>
                <a:sym typeface="+mn-lt"/>
              </a:rPr>
              <a:t>月</a:t>
            </a:r>
            <a:r>
              <a:rPr lang="en-US" altLang="zh-CN" b="1" dirty="0">
                <a:ea typeface="+mn-ea"/>
                <a:cs typeface="+mn-ea"/>
                <a:sym typeface="+mn-lt"/>
              </a:rPr>
              <a:t>16</a:t>
            </a:r>
            <a:r>
              <a:rPr lang="zh-CN" altLang="en-US" b="1" dirty="0">
                <a:ea typeface="+mn-ea"/>
                <a:cs typeface="+mn-ea"/>
                <a:sym typeface="+mn-lt"/>
              </a:rPr>
              <a:t>日</a:t>
            </a: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r>
              <a:rPr lang="zh-CN" altLang="en-US" b="1" dirty="0">
                <a:ea typeface="+mn-ea"/>
                <a:cs typeface="+mn-ea"/>
                <a:sym typeface="+mn-lt"/>
              </a:rPr>
              <a:t>叶昌庆</a:t>
            </a: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endParaRPr lang="en-US" altLang="zh-CN" b="1" dirty="0">
              <a:ea typeface="+mn-ea"/>
              <a:cs typeface="+mn-ea"/>
              <a:sym typeface="+mn-lt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782B0452-FACA-4046-B3F0-E07FD6664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0181D9-487F-424F-A4D5-93BA9AD789F5}" type="slidenum">
              <a:rPr lang="en-US" altLang="zh-CN" smtClean="0"/>
              <a:pPr>
                <a:defRPr/>
              </a:pPr>
              <a:t>39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936642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B1BD977E-1587-4FBD-91F4-5C038EE1C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4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A67B232-FBC2-44CD-AF93-EE3BD8CECF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材料磁导率测试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C9DEC966-634E-4CC0-91B5-69BDDCCB2143}"/>
              </a:ext>
            </a:extLst>
          </p:cNvPr>
          <p:cNvSpPr txBox="1"/>
          <p:nvPr/>
        </p:nvSpPr>
        <p:spPr>
          <a:xfrm>
            <a:off x="5404152" y="4876798"/>
            <a:ext cx="3739848" cy="12966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随机选用的商用磁芯能测出与手册相同的复数磁导率，基本可以认为磁导率虚部是材料的固有属性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4B704243-FDEF-4B49-88C4-8147EE015F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746" y="1087540"/>
            <a:ext cx="3415354" cy="25131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36FFD601-5B2C-4C6B-AA1D-3F1C28B20C26}"/>
                  </a:ext>
                </a:extLst>
              </p:cNvPr>
              <p:cNvSpPr txBox="1"/>
              <p:nvPr/>
            </p:nvSpPr>
            <p:spPr>
              <a:xfrm>
                <a:off x="3638247" y="1198825"/>
                <a:ext cx="5356530" cy="23608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>
                              <a:latin typeface="Cambria Math" panose="02040503050406030204" pitchFamily="18" charset="0"/>
                            </a:rPr>
                            <m:t>𝑳</m:t>
                          </m:r>
                        </m:e>
                        <m:sub>
                          <m:r>
                            <a:rPr lang="en-US" altLang="zh-CN" b="1" i="1">
                              <a:latin typeface="Cambria Math" panose="02040503050406030204" pitchFamily="18" charset="0"/>
                            </a:rPr>
                            <m:t>𝒆</m:t>
                          </m:r>
                        </m:sub>
                      </m:sSub>
                      <m:r>
                        <a:rPr lang="en-US" altLang="zh-CN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b="1" i="1">
                                  <a:latin typeface="Cambria Math" panose="02040503050406030204" pitchFamily="18" charset="0"/>
                                </a:rPr>
                                <m:t>𝝓</m:t>
                              </m:r>
                            </m:e>
                            <m:sub>
                              <m: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den>
                      </m:f>
                      <m:r>
                        <a:rPr lang="en-US" altLang="zh-CN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r>
                            <a:rPr lang="en-US" altLang="zh-CN" b="1" i="1">
                              <a:latin typeface="Cambria Math" panose="02040503050406030204" pitchFamily="18" charset="0"/>
                            </a:rPr>
                            <m:t>𝑩</m:t>
                          </m:r>
                          <m:sSub>
                            <m:sSubPr>
                              <m:ctrlP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den>
                      </m:f>
                      <m:r>
                        <a:rPr lang="en-US" altLang="zh-CN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den>
                      </m:f>
                      <m:r>
                        <a:rPr lang="zh-CN" altLang="en-US" b="1" i="1">
                          <a:latin typeface="Cambria Math" panose="02040503050406030204" pitchFamily="18" charset="0"/>
                        </a:rPr>
                        <m:t>𝝁</m:t>
                      </m:r>
                      <m:f>
                        <m:fPr>
                          <m:ctrlPr>
                            <a:rPr lang="en-US" altLang="zh-CN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den>
                      </m:f>
                      <m:r>
                        <a:rPr lang="en-US" altLang="zh-CN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altLang="zh-CN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1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altLang="zh-CN" b="1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b="1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b="1" i="1">
                                  <a:latin typeface="Cambria Math" panose="02040503050406030204" pitchFamily="18" charset="0"/>
                                </a:rPr>
                                <m:t>𝝁</m:t>
                              </m:r>
                            </m:e>
                            <m:sub>
                              <m: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altLang="zh-CN" b="1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b="1" i="1">
                              <a:latin typeface="Cambria Math" panose="02040503050406030204" pitchFamily="18" charset="0"/>
                            </a:rPr>
                            <m:t>𝝁</m:t>
                          </m:r>
                        </m:e>
                        <m:sub>
                          <m:r>
                            <a:rPr lang="en-US" altLang="zh-CN" b="1" i="1">
                              <a:latin typeface="Cambria Math" panose="02040503050406030204" pitchFamily="18" charset="0"/>
                            </a:rPr>
                            <m:t>𝒓</m:t>
                          </m:r>
                        </m:sub>
                      </m:sSub>
                      <m:r>
                        <a:rPr lang="en-US" altLang="zh-CN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altLang="zh-CN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1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altLang="zh-CN" b="1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b="1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US" altLang="zh-CN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>
                              <a:latin typeface="Cambria Math" panose="02040503050406030204" pitchFamily="18" charset="0"/>
                            </a:rPr>
                            <m:t>𝑳</m:t>
                          </m:r>
                        </m:e>
                        <m:sub>
                          <m:r>
                            <a:rPr lang="en-US" altLang="zh-CN" b="1" i="1">
                              <a:latin typeface="Cambria Math" panose="02040503050406030204" pitchFamily="18" charset="0"/>
                            </a:rPr>
                            <m:t>𝒆</m:t>
                          </m:r>
                        </m:sub>
                      </m:sSub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altLang="zh-CN" b="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altLang="zh-CN" b="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altLang="zh-CN" b="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zh-CN" b="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b="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zh-CN" b="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f>
                            <m:f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𝑐𝑜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zh-CN" altLang="en-US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den>
                          </m:f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sSup>
                        <m:s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𝑗</m:t>
                      </m:r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altLang="zh-CN" b="1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altLang="zh-CN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e>
                        <m:sup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altLang="zh-CN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, </m:t>
                      </m:r>
                      <m:sSup>
                        <m:sSupPr>
                          <m:ctrlP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e>
                        <m:sup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zh-CN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altLang="zh-CN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zh-CN" alt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den>
                      </m:f>
                      <m:sSub>
                        <m:sSubPr>
                          <m:ctrlP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𝑐𝑜</m:t>
                          </m:r>
                        </m:sub>
                      </m:sSub>
                    </m:oMath>
                  </m:oMathPara>
                </a14:m>
                <a:endParaRPr lang="zh-CN" altLang="en-US" b="1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36FFD601-5B2C-4C6B-AA1D-3F1C28B20C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8247" y="1198825"/>
                <a:ext cx="5356530" cy="236083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文本框 14">
            <a:extLst>
              <a:ext uri="{FF2B5EF4-FFF2-40B4-BE49-F238E27FC236}">
                <a16:creationId xmlns:a16="http://schemas.microsoft.com/office/drawing/2014/main" id="{C2DE49AF-C918-4090-B320-AEEDA7DDB4DA}"/>
              </a:ext>
            </a:extLst>
          </p:cNvPr>
          <p:cNvSpPr txBox="1"/>
          <p:nvPr/>
        </p:nvSpPr>
        <p:spPr>
          <a:xfrm>
            <a:off x="5486400" y="3673474"/>
            <a:ext cx="32624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solidFill>
                  <a:srgbClr val="0070C0"/>
                </a:solidFill>
              </a:rPr>
              <a:t>使用封闭磁芯，认为不存在磁泄露</a:t>
            </a: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F2EE0BC5-92C2-47F5-9B78-44EFA61D68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3735678"/>
            <a:ext cx="1600200" cy="3048001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47E276D3-5C4F-4128-B976-A4D23A58BA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45203" y="4360686"/>
            <a:ext cx="2986088" cy="2328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06083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B41EFC73-C13E-4503-B986-ECBBBAB3A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40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BBD2317-20C8-47A1-8774-6F9C594E47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方案二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884B5591-F3E6-4972-9453-12FCD91DEACD}"/>
              </a:ext>
            </a:extLst>
          </p:cNvPr>
          <p:cNvSpPr txBox="1"/>
          <p:nvPr/>
        </p:nvSpPr>
        <p:spPr>
          <a:xfrm>
            <a:off x="0" y="5249360"/>
            <a:ext cx="9144000" cy="1296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各个通道依次接入磁力计进行读出（高频切换）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开关切换瞬间</a:t>
            </a:r>
            <a:r>
              <a:rPr lang="en-US" altLang="zh-CN" dirty="0"/>
              <a:t>I</a:t>
            </a:r>
            <a:r>
              <a:rPr lang="en-US" altLang="zh-CN" baseline="-25000" dirty="0"/>
              <a:t>0</a:t>
            </a:r>
            <a:r>
              <a:rPr lang="zh-CN" altLang="en-US" dirty="0"/>
              <a:t>不发生突变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使用瞬态仿真工具，模拟开关切换瞬间</a:t>
            </a:r>
            <a:endParaRPr lang="en-US" altLang="zh-CN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D427725F-8227-4E09-A43F-888503CA3B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151" y="1194583"/>
            <a:ext cx="5810154" cy="4054777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34DEB29D-CEBC-47AF-AF9B-9DF6CD72C6E3}"/>
              </a:ext>
            </a:extLst>
          </p:cNvPr>
          <p:cNvSpPr txBox="1"/>
          <p:nvPr/>
        </p:nvSpPr>
        <p:spPr>
          <a:xfrm>
            <a:off x="5029200" y="3286221"/>
            <a:ext cx="3998076" cy="1712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C00000"/>
                </a:solidFill>
              </a:rPr>
              <a:t>只考虑电路部分的响应</a:t>
            </a:r>
            <a:endParaRPr lang="en-US" altLang="zh-CN" b="1" dirty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C00000"/>
                </a:solidFill>
              </a:rPr>
              <a:t>尚未考虑磁力仪部分的响应</a:t>
            </a:r>
            <a:endParaRPr lang="en-US" altLang="zh-CN" b="1" dirty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C00000"/>
                </a:solidFill>
              </a:rPr>
              <a:t>磁力仪处也会由于响应时间慢，导致波形叠加</a:t>
            </a:r>
            <a:endParaRPr lang="en-US" altLang="zh-CN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64193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18833F92-ACD8-4037-8626-9E9434C5C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41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2A22D5D-FCEA-48B0-AA35-3BF6694302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仿真电路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D5CA9010-B8B1-48F8-96A3-BBEEFBC9226E}"/>
                  </a:ext>
                </a:extLst>
              </p:cNvPr>
              <p:cNvSpPr txBox="1"/>
              <p:nvPr/>
            </p:nvSpPr>
            <p:spPr>
              <a:xfrm>
                <a:off x="4507073" y="1140908"/>
                <a:ext cx="4476750" cy="55805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600" dirty="0"/>
                  <a:t>VG1</a:t>
                </a:r>
                <a:r>
                  <a:rPr lang="zh-CN" altLang="en-US" sz="1600" dirty="0"/>
                  <a:t>：激励电压信号，模拟磁单极子信号</a:t>
                </a:r>
                <a:endParaRPr lang="en-US" altLang="zh-CN" sz="1600" dirty="0"/>
              </a:p>
              <a:p>
                <a:pPr marL="342900" indent="-342900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600" dirty="0"/>
                  <a:t>VG2</a:t>
                </a:r>
                <a:r>
                  <a:rPr lang="zh-CN" altLang="en-US" sz="1600" dirty="0"/>
                  <a:t>，</a:t>
                </a:r>
                <a:r>
                  <a:rPr lang="en-US" altLang="zh-CN" sz="1600" dirty="0"/>
                  <a:t>VG4</a:t>
                </a:r>
                <a:r>
                  <a:rPr lang="zh-CN" altLang="en-US" sz="1600" dirty="0"/>
                  <a:t>：开关激励信号，交替开启，轮流接入</a:t>
                </a:r>
                <a:endParaRPr lang="en-US" altLang="zh-CN" sz="1600" dirty="0"/>
              </a:p>
              <a:p>
                <a:pPr marL="342900" indent="-342900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600" dirty="0"/>
                  <a:t>AM1</a:t>
                </a:r>
                <a:r>
                  <a:rPr lang="zh-CN" altLang="en-US" sz="1600" dirty="0"/>
                  <a:t>：输出电流（磁场）信号</a:t>
                </a:r>
                <a:endParaRPr lang="en-US" altLang="zh-CN" sz="1600" dirty="0"/>
              </a:p>
              <a:p>
                <a:pPr marL="342900" indent="-342900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600" dirty="0"/>
                  <a:t>SW1</a:t>
                </a:r>
                <a:r>
                  <a:rPr lang="zh-CN" altLang="en-US" sz="1600" dirty="0"/>
                  <a:t>，</a:t>
                </a:r>
                <a:r>
                  <a:rPr lang="en-US" altLang="zh-CN" sz="1600" dirty="0"/>
                  <a:t>SW2</a:t>
                </a:r>
                <a:r>
                  <a:rPr lang="zh-CN" altLang="en-US" sz="1600" dirty="0"/>
                  <a:t>：压控开关（要求使用非理想的开关，要有一定的导通电阻，避免震荡）</a:t>
                </a:r>
                <a:endParaRPr lang="en-US" altLang="zh-CN" sz="1600" dirty="0"/>
              </a:p>
              <a:p>
                <a:pPr>
                  <a:lnSpc>
                    <a:spcPct val="120000"/>
                  </a:lnSpc>
                </a:pPr>
                <a:endParaRPr lang="en-US" altLang="zh-CN" sz="1600" b="1" dirty="0"/>
              </a:p>
              <a:p>
                <a:pPr>
                  <a:lnSpc>
                    <a:spcPct val="120000"/>
                  </a:lnSpc>
                </a:pPr>
                <a:r>
                  <a:rPr lang="zh-CN" altLang="en-US" sz="1600" b="1" dirty="0"/>
                  <a:t>微分方程组</a:t>
                </a:r>
                <a:endParaRPr lang="en-US" altLang="zh-CN" sz="1600" b="1" dirty="0"/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f>
                      <m:fPr>
                        <m:ctrlPr>
                          <a:rPr lang="en-US" altLang="zh-CN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𝑉𝐺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16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16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altLang="zh-CN" sz="1600" dirty="0"/>
                  <a:t> </a:t>
                </a: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f>
                      <m:fPr>
                        <m:ctrlPr>
                          <a:rPr lang="en-US" altLang="zh-CN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=0</m:t>
                    </m:r>
                    <m:r>
                      <a:rPr lang="en-US" altLang="zh-CN" sz="16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16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altLang="zh-CN" sz="1600" dirty="0"/>
                  <a:t> </a:t>
                </a: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f>
                      <m:fPr>
                        <m:ctrlPr>
                          <a:rPr lang="en-US" altLang="zh-CN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num>
                      <m:den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US" altLang="zh-CN" sz="16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zh-CN" sz="1600" dirty="0"/>
                  <a:t> </a:t>
                </a: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f>
                      <m:fPr>
                        <m:ctrlPr>
                          <a:rPr lang="en-US" altLang="zh-CN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num>
                      <m:den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CN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𝑇𝑁</m:t>
                        </m:r>
                      </m:sub>
                    </m:sSub>
                  </m:oMath>
                </a14:m>
                <a:r>
                  <a:rPr lang="en-US" altLang="zh-CN" sz="1600" dirty="0"/>
                  <a:t> </a:t>
                </a: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f>
                      <m:fPr>
                        <m:ctrlPr>
                          <a:rPr lang="en-US" altLang="zh-CN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num>
                      <m:den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CN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𝐵𝑁</m:t>
                        </m:r>
                      </m:sub>
                    </m:sSub>
                  </m:oMath>
                </a14:m>
                <a:r>
                  <a:rPr lang="en-US" altLang="zh-CN" sz="1600" b="0" dirty="0"/>
                  <a:t> </a:t>
                </a: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f>
                      <m:fPr>
                        <m:ctrlPr>
                          <a:rPr lang="en-US" altLang="zh-CN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num>
                      <m:den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𝑇𝑁</m:t>
                        </m:r>
                      </m:sub>
                    </m:sSub>
                    <m:r>
                      <a:rPr lang="en-US" altLang="zh-CN" sz="1600" b="0" i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𝐵𝑁</m:t>
                        </m:r>
                      </m:sub>
                    </m:sSub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zh-CN" sz="1600" dirty="0"/>
                  <a:t> </a:t>
                </a: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𝑇𝑁</m:t>
                        </m:r>
                      </m:sub>
                    </m:sSub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1600" dirty="0"/>
                  <a:t> </a:t>
                </a: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𝐵𝑁</m:t>
                        </m:r>
                      </m:sub>
                    </m:sSub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zh-CN" altLang="en-US" sz="1600" dirty="0"/>
                  <a:t> </a:t>
                </a: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D5CA9010-B8B1-48F8-96A3-BBEEFBC922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7073" y="1140908"/>
                <a:ext cx="4476750" cy="5580567"/>
              </a:xfrm>
              <a:prstGeom prst="rect">
                <a:avLst/>
              </a:prstGeom>
              <a:blipFill>
                <a:blip r:embed="rId2"/>
                <a:stretch>
                  <a:fillRect l="-68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本框 3">
            <a:extLst>
              <a:ext uri="{FF2B5EF4-FFF2-40B4-BE49-F238E27FC236}">
                <a16:creationId xmlns:a16="http://schemas.microsoft.com/office/drawing/2014/main" id="{197E5B59-44F8-43D4-A397-EDDA298D0D7F}"/>
              </a:ext>
            </a:extLst>
          </p:cNvPr>
          <p:cNvSpPr txBox="1"/>
          <p:nvPr/>
        </p:nvSpPr>
        <p:spPr>
          <a:xfrm>
            <a:off x="1028700" y="1981200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T</a:t>
            </a:r>
            <a:endParaRPr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D9D3C38C-F416-4F21-A16F-796AEC5D737E}"/>
              </a:ext>
            </a:extLst>
          </p:cNvPr>
          <p:cNvSpPr txBox="1"/>
          <p:nvPr/>
        </p:nvSpPr>
        <p:spPr>
          <a:xfrm>
            <a:off x="2993468" y="1981200"/>
            <a:ext cx="352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N</a:t>
            </a:r>
            <a:endParaRPr lang="zh-CN" altLang="en-US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B8B2D94A-88AF-4562-8310-D9A58433DEB4}"/>
              </a:ext>
            </a:extLst>
          </p:cNvPr>
          <p:cNvSpPr txBox="1"/>
          <p:nvPr/>
        </p:nvSpPr>
        <p:spPr>
          <a:xfrm>
            <a:off x="1028700" y="46990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B</a:t>
            </a:r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A6811026-D74A-4BF0-AC97-07E92FD20A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073" y="1245260"/>
            <a:ext cx="4191000" cy="559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71379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BB9B5C49-0A1B-49BC-9446-8BC7996D8F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368040"/>
            <a:ext cx="4275000" cy="3420000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45131839-43BC-470E-A074-1A9FBAE01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42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450B598-350E-444D-95F4-12E32E37C21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Python </a:t>
            </a:r>
            <a:r>
              <a:rPr lang="zh-CN" altLang="en-US" dirty="0"/>
              <a:t>实现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C8E8FD99-50E5-4DD2-B58E-A5DF8110CD04}"/>
              </a:ext>
            </a:extLst>
          </p:cNvPr>
          <p:cNvSpPr txBox="1"/>
          <p:nvPr/>
        </p:nvSpPr>
        <p:spPr>
          <a:xfrm>
            <a:off x="533400" y="1465322"/>
            <a:ext cx="1526380" cy="881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/>
              <a:t>VG2</a:t>
            </a:r>
            <a:r>
              <a:rPr lang="zh-CN" altLang="en-US" dirty="0"/>
              <a:t>：常闭合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en-US" altLang="zh-CN" dirty="0"/>
              <a:t>VG4</a:t>
            </a:r>
            <a:r>
              <a:rPr lang="zh-CN" altLang="en-US" dirty="0"/>
              <a:t>：常断开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8A792707-71A5-4102-8257-908944B559EA}"/>
              </a:ext>
            </a:extLst>
          </p:cNvPr>
          <p:cNvSpPr txBox="1"/>
          <p:nvPr/>
        </p:nvSpPr>
        <p:spPr>
          <a:xfrm>
            <a:off x="381000" y="2516248"/>
            <a:ext cx="495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C00000"/>
                </a:solidFill>
              </a:rPr>
              <a:t>Python </a:t>
            </a:r>
            <a:r>
              <a:rPr lang="zh-CN" altLang="en-US" b="1" dirty="0">
                <a:solidFill>
                  <a:srgbClr val="C00000"/>
                </a:solidFill>
              </a:rPr>
              <a:t>代码成功实现了</a:t>
            </a:r>
            <a:r>
              <a:rPr lang="en-US" altLang="zh-CN" b="1" dirty="0">
                <a:solidFill>
                  <a:srgbClr val="C00000"/>
                </a:solidFill>
              </a:rPr>
              <a:t>Spice </a:t>
            </a:r>
            <a:r>
              <a:rPr lang="zh-CN" altLang="en-US" b="1" dirty="0">
                <a:solidFill>
                  <a:srgbClr val="C00000"/>
                </a:solidFill>
              </a:rPr>
              <a:t>同样的波形</a:t>
            </a:r>
            <a:endParaRPr lang="en-US" altLang="zh-CN" b="1" dirty="0">
              <a:solidFill>
                <a:srgbClr val="C00000"/>
              </a:solidFill>
            </a:endParaRPr>
          </a:p>
          <a:p>
            <a:r>
              <a:rPr lang="zh-CN" altLang="en-US" b="1" dirty="0">
                <a:solidFill>
                  <a:srgbClr val="C00000"/>
                </a:solidFill>
              </a:rPr>
              <a:t>相关系数：</a:t>
            </a:r>
            <a:r>
              <a:rPr lang="en-US" altLang="zh-CN" b="1" dirty="0">
                <a:solidFill>
                  <a:srgbClr val="C00000"/>
                </a:solidFill>
              </a:rPr>
              <a:t>1.0000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5E6F7AC1-A404-4234-98F0-34DF0258F0A3}"/>
              </a:ext>
            </a:extLst>
          </p:cNvPr>
          <p:cNvSpPr/>
          <p:nvPr/>
        </p:nvSpPr>
        <p:spPr>
          <a:xfrm>
            <a:off x="762000" y="5038727"/>
            <a:ext cx="381000" cy="752473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CA37B849-1C8D-43E9-84E2-7EF9E4D92D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602" y="3368040"/>
            <a:ext cx="4274998" cy="34200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035A1172-72C7-4EF0-BA9E-B28794C162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800" y="1719262"/>
            <a:ext cx="7391400" cy="341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12141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083D61BA-E288-449C-A034-6910627FD9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001" y="3263375"/>
            <a:ext cx="4274999" cy="3420000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45131839-43BC-470E-A074-1A9FBAE01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43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450B598-350E-444D-95F4-12E32E37C21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Python </a:t>
            </a:r>
            <a:r>
              <a:rPr lang="zh-CN" altLang="en-US" dirty="0"/>
              <a:t>实现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8A792707-71A5-4102-8257-908944B559EA}"/>
              </a:ext>
            </a:extLst>
          </p:cNvPr>
          <p:cNvSpPr txBox="1"/>
          <p:nvPr/>
        </p:nvSpPr>
        <p:spPr>
          <a:xfrm>
            <a:off x="533400" y="2206741"/>
            <a:ext cx="495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C00000"/>
                </a:solidFill>
              </a:rPr>
              <a:t>Python </a:t>
            </a:r>
            <a:r>
              <a:rPr lang="zh-CN" altLang="en-US" b="1" dirty="0">
                <a:solidFill>
                  <a:srgbClr val="C00000"/>
                </a:solidFill>
              </a:rPr>
              <a:t>代码成功实现了</a:t>
            </a:r>
            <a:r>
              <a:rPr lang="en-US" altLang="zh-CN" b="1" dirty="0">
                <a:solidFill>
                  <a:srgbClr val="C00000"/>
                </a:solidFill>
              </a:rPr>
              <a:t>Spice </a:t>
            </a:r>
            <a:r>
              <a:rPr lang="zh-CN" altLang="en-US" b="1" dirty="0">
                <a:solidFill>
                  <a:srgbClr val="C00000"/>
                </a:solidFill>
              </a:rPr>
              <a:t>同样的波形</a:t>
            </a:r>
            <a:endParaRPr lang="en-US" altLang="zh-CN" b="1" dirty="0">
              <a:solidFill>
                <a:srgbClr val="C00000"/>
              </a:solidFill>
            </a:endParaRPr>
          </a:p>
          <a:p>
            <a:r>
              <a:rPr lang="zh-CN" altLang="en-US" b="1" dirty="0">
                <a:solidFill>
                  <a:srgbClr val="C00000"/>
                </a:solidFill>
              </a:rPr>
              <a:t>相关系数：</a:t>
            </a:r>
            <a:r>
              <a:rPr lang="en-US" altLang="zh-CN" b="1" dirty="0">
                <a:solidFill>
                  <a:srgbClr val="C00000"/>
                </a:solidFill>
              </a:rPr>
              <a:t> 1.0000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5E6F7AC1-A404-4234-98F0-34DF0258F0A3}"/>
              </a:ext>
            </a:extLst>
          </p:cNvPr>
          <p:cNvSpPr/>
          <p:nvPr/>
        </p:nvSpPr>
        <p:spPr>
          <a:xfrm>
            <a:off x="898849" y="5876926"/>
            <a:ext cx="381000" cy="752473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238915E5-954B-462F-88DC-DAC9EB131479}"/>
              </a:ext>
            </a:extLst>
          </p:cNvPr>
          <p:cNvSpPr txBox="1"/>
          <p:nvPr/>
        </p:nvSpPr>
        <p:spPr>
          <a:xfrm>
            <a:off x="608338" y="1178872"/>
            <a:ext cx="3735318" cy="4656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/>
              <a:t>VG2</a:t>
            </a:r>
            <a:r>
              <a:rPr lang="zh-CN" altLang="en-US" dirty="0"/>
              <a:t>，</a:t>
            </a:r>
            <a:r>
              <a:rPr lang="en-US" altLang="zh-CN" dirty="0"/>
              <a:t>VG4 </a:t>
            </a:r>
            <a:r>
              <a:rPr lang="zh-CN" altLang="en-US" dirty="0"/>
              <a:t>轮流接入，切换周期</a:t>
            </a:r>
            <a:r>
              <a:rPr lang="en-US" altLang="zh-CN" dirty="0"/>
              <a:t>1us</a:t>
            </a:r>
            <a:endParaRPr lang="zh-CN" altLang="en-US" dirty="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7C1EC81D-7279-4DCB-81D6-86D2402D34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3263375"/>
            <a:ext cx="4275000" cy="34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30379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>
            <a:extLst>
              <a:ext uri="{FF2B5EF4-FFF2-40B4-BE49-F238E27FC236}">
                <a16:creationId xmlns:a16="http://schemas.microsoft.com/office/drawing/2014/main" id="{AAC9E123-571D-45E3-BE51-9135404AF5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598" y="2336514"/>
            <a:ext cx="2400000" cy="1800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086BFE7-9D46-4579-A179-015F4DCB98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198" y="2244975"/>
            <a:ext cx="2399999" cy="1800000"/>
          </a:xfrm>
          <a:prstGeom prst="rect">
            <a:avLst/>
          </a:prstGeom>
        </p:spPr>
      </p:pic>
      <p:sp>
        <p:nvSpPr>
          <p:cNvPr id="16" name="箭头: 右 15">
            <a:extLst>
              <a:ext uri="{FF2B5EF4-FFF2-40B4-BE49-F238E27FC236}">
                <a16:creationId xmlns:a16="http://schemas.microsoft.com/office/drawing/2014/main" id="{F16F30BD-A3D1-447C-84B4-6886EAD968FB}"/>
              </a:ext>
            </a:extLst>
          </p:cNvPr>
          <p:cNvSpPr/>
          <p:nvPr/>
        </p:nvSpPr>
        <p:spPr>
          <a:xfrm>
            <a:off x="2590197" y="2960100"/>
            <a:ext cx="1905603" cy="465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DAC2E4BE-2EC2-49F3-AC9A-EDC6D7759004}"/>
              </a:ext>
            </a:extLst>
          </p:cNvPr>
          <p:cNvSpPr txBox="1"/>
          <p:nvPr/>
        </p:nvSpPr>
        <p:spPr>
          <a:xfrm>
            <a:off x="3009598" y="2624111"/>
            <a:ext cx="76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dirty="0"/>
              <a:t>信号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1C3D1DD-33AC-4A68-8251-6CB8529B6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44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FED3FDC-5448-4495-B5A8-014612CEE9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代入磁单极子信号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3C082FFC-F73B-4A88-AFE8-0942C8B6F454}"/>
                  </a:ext>
                </a:extLst>
              </p:cNvPr>
              <p:cNvSpPr txBox="1"/>
              <p:nvPr/>
            </p:nvSpPr>
            <p:spPr>
              <a:xfrm>
                <a:off x="114300" y="1066800"/>
                <a:ext cx="8915400" cy="13388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dirty="0"/>
                  <a:t>开关切换电路响应，封装成函数，注意由于是时域仿真，交流电阻仿真困难，先不予考虑，仅考虑直流电阻</a:t>
                </a:r>
                <a:endParaRPr lang="en-US" altLang="zh-CN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𝑠𝑤𝑖𝑡𝑐h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𝑡𝑖𝑚𝑒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𝑉𝐺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1, 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dirty="0"/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3C082FFC-F73B-4A88-AFE8-0942C8B6F4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" y="1066800"/>
                <a:ext cx="8915400" cy="1338828"/>
              </a:xfrm>
              <a:prstGeom prst="rect">
                <a:avLst/>
              </a:prstGeom>
              <a:blipFill>
                <a:blip r:embed="rId4"/>
                <a:stretch>
                  <a:fillRect l="-616" r="-27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图片 13">
            <a:extLst>
              <a:ext uri="{FF2B5EF4-FFF2-40B4-BE49-F238E27FC236}">
                <a16:creationId xmlns:a16="http://schemas.microsoft.com/office/drawing/2014/main" id="{67D84FBF-CA28-4B83-9AE7-2AAD15DE7D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198" y="4067400"/>
            <a:ext cx="2400000" cy="1800000"/>
          </a:xfrm>
          <a:prstGeom prst="rect">
            <a:avLst/>
          </a:prstGeom>
        </p:spPr>
      </p:pic>
      <p:sp>
        <p:nvSpPr>
          <p:cNvPr id="17" name="箭头: 右 16">
            <a:extLst>
              <a:ext uri="{FF2B5EF4-FFF2-40B4-BE49-F238E27FC236}">
                <a16:creationId xmlns:a16="http://schemas.microsoft.com/office/drawing/2014/main" id="{A8C5D106-354E-44F9-84F0-799DB438B486}"/>
              </a:ext>
            </a:extLst>
          </p:cNvPr>
          <p:cNvSpPr/>
          <p:nvPr/>
        </p:nvSpPr>
        <p:spPr>
          <a:xfrm>
            <a:off x="2590197" y="4708525"/>
            <a:ext cx="1905603" cy="465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F6A94E8B-14BC-4561-A2A0-129C540A084F}"/>
              </a:ext>
            </a:extLst>
          </p:cNvPr>
          <p:cNvSpPr txBox="1"/>
          <p:nvPr/>
        </p:nvSpPr>
        <p:spPr>
          <a:xfrm>
            <a:off x="3009598" y="4339193"/>
            <a:ext cx="76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dirty="0"/>
              <a:t>噪声</a:t>
            </a:r>
          </a:p>
        </p:txBody>
      </p:sp>
      <p:sp>
        <p:nvSpPr>
          <p:cNvPr id="21" name="箭头: 右 20">
            <a:extLst>
              <a:ext uri="{FF2B5EF4-FFF2-40B4-BE49-F238E27FC236}">
                <a16:creationId xmlns:a16="http://schemas.microsoft.com/office/drawing/2014/main" id="{303A7155-A3EA-4E66-8272-C31A2E9CC214}"/>
              </a:ext>
            </a:extLst>
          </p:cNvPr>
          <p:cNvSpPr/>
          <p:nvPr/>
        </p:nvSpPr>
        <p:spPr>
          <a:xfrm>
            <a:off x="2590197" y="6005714"/>
            <a:ext cx="1905603" cy="465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7CC2C665-7227-44A5-B36E-7D5859E75CCF}"/>
              </a:ext>
            </a:extLst>
          </p:cNvPr>
          <p:cNvSpPr txBox="1"/>
          <p:nvPr/>
        </p:nvSpPr>
        <p:spPr>
          <a:xfrm>
            <a:off x="3009598" y="5715000"/>
            <a:ext cx="76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dirty="0"/>
              <a:t>SNR</a:t>
            </a:r>
            <a:endParaRPr lang="zh-CN" altLang="en-US" dirty="0"/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44A3BC11-85A7-4638-99FB-9BA747B09DD5}"/>
              </a:ext>
            </a:extLst>
          </p:cNvPr>
          <p:cNvSpPr txBox="1"/>
          <p:nvPr/>
        </p:nvSpPr>
        <p:spPr>
          <a:xfrm>
            <a:off x="1028398" y="6053548"/>
            <a:ext cx="914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61.45</a:t>
            </a:r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085D2839-D090-45EF-8C42-DB74C8CAE5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2345457"/>
            <a:ext cx="2400000" cy="1800000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3975B5C1-B08A-4424-A2CE-F5AE86A694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19600" y="4145457"/>
            <a:ext cx="2400000" cy="1800000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62205172-17D6-40E2-A39B-9F9F5042EDA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02425" y="177473"/>
            <a:ext cx="4330169" cy="3247627"/>
          </a:xfrm>
          <a:prstGeom prst="rect">
            <a:avLst/>
          </a:prstGeom>
        </p:spPr>
      </p:pic>
      <p:sp>
        <p:nvSpPr>
          <p:cNvPr id="31" name="文本框 30">
            <a:extLst>
              <a:ext uri="{FF2B5EF4-FFF2-40B4-BE49-F238E27FC236}">
                <a16:creationId xmlns:a16="http://schemas.microsoft.com/office/drawing/2014/main" id="{8FB5AA16-B411-4C2D-83E5-26F9CCE80716}"/>
              </a:ext>
            </a:extLst>
          </p:cNvPr>
          <p:cNvSpPr txBox="1"/>
          <p:nvPr/>
        </p:nvSpPr>
        <p:spPr>
          <a:xfrm>
            <a:off x="5162400" y="6084332"/>
            <a:ext cx="914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80.37</a:t>
            </a:r>
            <a:endParaRPr lang="zh-CN" altLang="en-US" dirty="0"/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A5B9CA9B-E6EE-488E-86CC-40A48CBB67A5}"/>
              </a:ext>
            </a:extLst>
          </p:cNvPr>
          <p:cNvSpPr txBox="1"/>
          <p:nvPr/>
        </p:nvSpPr>
        <p:spPr>
          <a:xfrm>
            <a:off x="7600950" y="6077014"/>
            <a:ext cx="914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66.15</a:t>
            </a:r>
            <a:endParaRPr lang="zh-CN" altLang="en-US" dirty="0"/>
          </a:p>
        </p:txBody>
      </p:sp>
      <p:pic>
        <p:nvPicPr>
          <p:cNvPr id="36" name="图片 35">
            <a:extLst>
              <a:ext uri="{FF2B5EF4-FFF2-40B4-BE49-F238E27FC236}">
                <a16:creationId xmlns:a16="http://schemas.microsoft.com/office/drawing/2014/main" id="{2FA93D18-42D6-455C-8E0A-8F2117AB78C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29398" y="4154400"/>
            <a:ext cx="2400000" cy="1800000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id="{D2368607-252E-4FF2-8371-114207CD26C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39500" y="3705955"/>
            <a:ext cx="4202726" cy="3152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764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49061E3A-77D3-4572-A223-5E43A1FBA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5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18CDED5-E508-44BA-9D1E-58B007E4D9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勘误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0512CFD9-623D-432C-B8DE-6BE852421973}"/>
                  </a:ext>
                </a:extLst>
              </p:cNvPr>
              <p:cNvSpPr txBox="1"/>
              <p:nvPr/>
            </p:nvSpPr>
            <p:spPr>
              <a:xfrm>
                <a:off x="152400" y="1443409"/>
                <a:ext cx="4572000" cy="1886286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altLang="zh-CN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e>
                        <m:sup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altLang="zh-CN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altLang="zh-CN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n-US" altLang="zh-CN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e>
                        <m:sup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r>
                        <a:rPr lang="en-US" altLang="zh-CN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altLang="zh-CN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zh-CN" alt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den>
                      </m:f>
                      <m:sSub>
                        <m:sSubPr>
                          <m:ctrlP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𝑐𝑜</m:t>
                          </m:r>
                        </m:sub>
                      </m:sSub>
                      <m:r>
                        <a:rPr lang="en-US" altLang="zh-CN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altLang="zh-CN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zh-CN" alt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den>
                      </m:f>
                      <m:d>
                        <m:dPr>
                          <m:ctrlP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𝑐𝑝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CN" altLang="en-US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0512CFD9-623D-432C-B8DE-6BE8524219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443409"/>
                <a:ext cx="4572000" cy="188628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本框 6">
            <a:extLst>
              <a:ext uri="{FF2B5EF4-FFF2-40B4-BE49-F238E27FC236}">
                <a16:creationId xmlns:a16="http://schemas.microsoft.com/office/drawing/2014/main" id="{DDDCEE06-2E0B-4CB6-926E-28DD19E38C6C}"/>
              </a:ext>
            </a:extLst>
          </p:cNvPr>
          <p:cNvSpPr txBox="1"/>
          <p:nvPr/>
        </p:nvSpPr>
        <p:spPr>
          <a:xfrm>
            <a:off x="152400" y="3618353"/>
            <a:ext cx="8610600" cy="25431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测试条件：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利兹线圈，减小线圈交流电阻的影响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有效磁路截面积（</a:t>
            </a:r>
            <a:r>
              <a:rPr lang="en-US" altLang="zh-CN" dirty="0"/>
              <a:t>mm2</a:t>
            </a:r>
            <a:r>
              <a:rPr lang="zh-CN" altLang="en-US" dirty="0"/>
              <a:t>）：</a:t>
            </a:r>
            <a:r>
              <a:rPr lang="en-US" altLang="zh-CN" dirty="0"/>
              <a:t>403.5057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有效磁路长度（</a:t>
            </a:r>
            <a:r>
              <a:rPr lang="en-US" altLang="zh-CN" dirty="0"/>
              <a:t>mm</a:t>
            </a:r>
            <a:r>
              <a:rPr lang="zh-CN" altLang="en-US" dirty="0"/>
              <a:t>）：</a:t>
            </a:r>
            <a:r>
              <a:rPr lang="en-US" altLang="zh-CN" dirty="0"/>
              <a:t>245.6454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绕制</a:t>
            </a:r>
            <a:r>
              <a:rPr lang="en-US" altLang="zh-CN" dirty="0"/>
              <a:t>10</a:t>
            </a:r>
            <a:r>
              <a:rPr lang="zh-CN" altLang="en-US" dirty="0"/>
              <a:t>匝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19722A4E-E752-4DD4-815F-C0A4AEECF4B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64" t="18890" r="11743" b="29999"/>
          <a:stretch/>
        </p:blipFill>
        <p:spPr>
          <a:xfrm rot="5400000">
            <a:off x="2475158" y="5556710"/>
            <a:ext cx="1288435" cy="12095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87A4EC94-CD5F-4E2C-9146-FB3771556D5E}"/>
                  </a:ext>
                </a:extLst>
              </p:cNvPr>
              <p:cNvSpPr txBox="1"/>
              <p:nvPr/>
            </p:nvSpPr>
            <p:spPr>
              <a:xfrm>
                <a:off x="4819851" y="1066800"/>
                <a:ext cx="4324149" cy="30550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dirty="0"/>
                  <a:t>成立前提：</a:t>
                </a:r>
                <a:endParaRPr lang="en-US" altLang="zh-CN" dirty="0"/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p"/>
                </a:pPr>
                <a:r>
                  <a:rPr lang="zh-CN" altLang="en-US" dirty="0"/>
                  <a:t>不考虑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𝑐𝑝</m:t>
                        </m:r>
                      </m:sub>
                    </m:sSub>
                  </m:oMath>
                </a14:m>
                <a:r>
                  <a:rPr lang="zh-CN" altLang="en-US" dirty="0"/>
                  <a:t>的交流电阻</a:t>
                </a:r>
                <a:endParaRPr lang="en-US" altLang="zh-CN" dirty="0"/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p"/>
                </a:pPr>
                <a:r>
                  <a:rPr lang="zh-CN" altLang="en-US" dirty="0"/>
                  <a:t>在低频时，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altLang="zh-CN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𝑐𝑝</m:t>
                        </m:r>
                      </m:sub>
                    </m:sSub>
                  </m:oMath>
                </a14:m>
                <a:r>
                  <a:rPr lang="zh-CN" altLang="en-US" dirty="0"/>
                  <a:t>，若测量错误，使得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𝑐𝑝</m:t>
                        </m:r>
                      </m:sub>
                    </m:sSub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zh-CN" altLang="en-US" dirty="0"/>
                  <a:t>，则会在低频算出极大的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</m:oMath>
                </a14:m>
                <a:endParaRPr lang="en-US" altLang="zh-CN" dirty="0"/>
              </a:p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dirty="0"/>
                  <a:t>未进行短路校准</a:t>
                </a:r>
                <a:endParaRPr lang="en-US" altLang="zh-CN" dirty="0"/>
              </a:p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dirty="0"/>
                  <a:t>测量精度</a:t>
                </a: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87A4EC94-CD5F-4E2C-9146-FB3771556D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9851" y="1066800"/>
                <a:ext cx="4324149" cy="3055003"/>
              </a:xfrm>
              <a:prstGeom prst="rect">
                <a:avLst/>
              </a:prstGeom>
              <a:blipFill>
                <a:blip r:embed="rId4"/>
                <a:stretch>
                  <a:fillRect l="-1269" b="-219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图片 8">
            <a:extLst>
              <a:ext uri="{FF2B5EF4-FFF2-40B4-BE49-F238E27FC236}">
                <a16:creationId xmlns:a16="http://schemas.microsoft.com/office/drawing/2014/main" id="{C5BDF982-B4F0-4ABA-B060-9E957225C8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0" y="4121803"/>
            <a:ext cx="6705600" cy="225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7840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DCD6F3E-F8A9-4C62-8F36-5904469FA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6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C177300-78D6-4714-A79D-1F8910221AB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测量精度估计</a:t>
            </a:r>
          </a:p>
        </p:txBody>
      </p:sp>
    </p:spTree>
    <p:extLst>
      <p:ext uri="{BB962C8B-B14F-4D97-AF65-F5344CB8AC3E}">
        <p14:creationId xmlns:p14="http://schemas.microsoft.com/office/powerpoint/2010/main" val="34993094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E844822-D690-41D9-8547-2D7954C5D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7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42CB976-48F0-4AB0-A54C-5BB0B26CE0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测试样本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A63DE0CA-484B-4C82-B8FB-32964B0C544E}"/>
              </a:ext>
            </a:extLst>
          </p:cNvPr>
          <p:cNvSpPr txBox="1"/>
          <p:nvPr/>
        </p:nvSpPr>
        <p:spPr>
          <a:xfrm>
            <a:off x="342900" y="1143000"/>
            <a:ext cx="8458200" cy="46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/>
              <a:t>线圈参数</a:t>
            </a:r>
            <a:endParaRPr lang="en-US" altLang="zh-CN" dirty="0"/>
          </a:p>
        </p:txBody>
      </p:sp>
      <p:graphicFrame>
        <p:nvGraphicFramePr>
          <p:cNvPr id="7" name="表格 5">
            <a:extLst>
              <a:ext uri="{FF2B5EF4-FFF2-40B4-BE49-F238E27FC236}">
                <a16:creationId xmlns:a16="http://schemas.microsoft.com/office/drawing/2014/main" id="{F8AE9F8B-4F46-4138-A182-362BE9FC5D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7089209"/>
              </p:ext>
            </p:extLst>
          </p:nvPr>
        </p:nvGraphicFramePr>
        <p:xfrm>
          <a:off x="252001" y="1737360"/>
          <a:ext cx="7063196" cy="235712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009028">
                  <a:extLst>
                    <a:ext uri="{9D8B030D-6E8A-4147-A177-3AD203B41FA5}">
                      <a16:colId xmlns:a16="http://schemas.microsoft.com/office/drawing/2014/main" val="3409378113"/>
                    </a:ext>
                  </a:extLst>
                </a:gridCol>
                <a:gridCol w="1009028">
                  <a:extLst>
                    <a:ext uri="{9D8B030D-6E8A-4147-A177-3AD203B41FA5}">
                      <a16:colId xmlns:a16="http://schemas.microsoft.com/office/drawing/2014/main" val="4201541234"/>
                    </a:ext>
                  </a:extLst>
                </a:gridCol>
                <a:gridCol w="1009028">
                  <a:extLst>
                    <a:ext uri="{9D8B030D-6E8A-4147-A177-3AD203B41FA5}">
                      <a16:colId xmlns:a16="http://schemas.microsoft.com/office/drawing/2014/main" val="3054975655"/>
                    </a:ext>
                  </a:extLst>
                </a:gridCol>
                <a:gridCol w="1009028">
                  <a:extLst>
                    <a:ext uri="{9D8B030D-6E8A-4147-A177-3AD203B41FA5}">
                      <a16:colId xmlns:a16="http://schemas.microsoft.com/office/drawing/2014/main" val="2936518213"/>
                    </a:ext>
                  </a:extLst>
                </a:gridCol>
                <a:gridCol w="1009028">
                  <a:extLst>
                    <a:ext uri="{9D8B030D-6E8A-4147-A177-3AD203B41FA5}">
                      <a16:colId xmlns:a16="http://schemas.microsoft.com/office/drawing/2014/main" val="1152124776"/>
                    </a:ext>
                  </a:extLst>
                </a:gridCol>
                <a:gridCol w="1009028">
                  <a:extLst>
                    <a:ext uri="{9D8B030D-6E8A-4147-A177-3AD203B41FA5}">
                      <a16:colId xmlns:a16="http://schemas.microsoft.com/office/drawing/2014/main" val="3485045999"/>
                    </a:ext>
                  </a:extLst>
                </a:gridCol>
                <a:gridCol w="1009028">
                  <a:extLst>
                    <a:ext uri="{9D8B030D-6E8A-4147-A177-3AD203B41FA5}">
                      <a16:colId xmlns:a16="http://schemas.microsoft.com/office/drawing/2014/main" val="20966685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线圈内径（</a:t>
                      </a:r>
                      <a:r>
                        <a:rPr lang="en-US" altLang="zh-CN" dirty="0"/>
                        <a:t>mm</a:t>
                      </a:r>
                      <a:r>
                        <a:rPr lang="zh-CN" altLang="en-US" dirty="0"/>
                        <a:t>）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层数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单层匝数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线径（</a:t>
                      </a:r>
                      <a:r>
                        <a:rPr lang="en-US" altLang="zh-CN" dirty="0"/>
                        <a:t>mm</a:t>
                      </a:r>
                      <a:r>
                        <a:rPr lang="zh-CN" altLang="en-US" dirty="0"/>
                        <a:t>）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线圈高度（</a:t>
                      </a:r>
                      <a:r>
                        <a:rPr lang="en-US" altLang="zh-CN" dirty="0"/>
                        <a:t>mm</a:t>
                      </a:r>
                      <a:r>
                        <a:rPr lang="zh-CN" altLang="en-US" dirty="0"/>
                        <a:t>）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线圈个数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843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Coil1</a:t>
                      </a:r>
                      <a:endParaRPr lang="zh-CN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40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40</a:t>
                      </a:r>
                      <a:endParaRPr lang="zh-CN" altLang="en-US" sz="14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14</a:t>
                      </a:r>
                      <a:endParaRPr lang="zh-CN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50</a:t>
                      </a:r>
                      <a:endParaRPr lang="zh-CN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40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0.55/0.6</a:t>
                      </a:r>
                      <a:endParaRPr lang="zh-CN" altLang="en-US" sz="14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30</a:t>
                      </a:r>
                      <a:endParaRPr lang="zh-CN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</a:t>
                      </a:r>
                      <a:endParaRPr lang="zh-CN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36882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Coil2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40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40</a:t>
                      </a:r>
                      <a:endParaRPr lang="zh-CN" altLang="en-US" sz="14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14</a:t>
                      </a:r>
                      <a:endParaRPr lang="zh-CN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75</a:t>
                      </a:r>
                      <a:endParaRPr lang="zh-CN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40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0.55/0.6</a:t>
                      </a:r>
                      <a:endParaRPr lang="zh-CN" altLang="en-US" sz="14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45</a:t>
                      </a:r>
                      <a:endParaRPr lang="zh-CN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</a:t>
                      </a:r>
                      <a:endParaRPr lang="zh-CN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42745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Coil3</a:t>
                      </a:r>
                      <a:endParaRPr lang="zh-CN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40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40</a:t>
                      </a:r>
                      <a:endParaRPr lang="zh-CN" altLang="en-US" sz="14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14</a:t>
                      </a:r>
                      <a:endParaRPr lang="zh-CN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100</a:t>
                      </a:r>
                      <a:endParaRPr lang="zh-CN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40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0.55/0.6</a:t>
                      </a:r>
                      <a:endParaRPr lang="zh-CN" altLang="en-US" sz="14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60</a:t>
                      </a:r>
                      <a:endParaRPr lang="zh-CN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</a:t>
                      </a:r>
                      <a:endParaRPr lang="zh-CN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12302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Coil6</a:t>
                      </a:r>
                      <a:endParaRPr lang="zh-CN" alt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100</a:t>
                      </a:r>
                      <a:endParaRPr lang="zh-CN" alt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14</a:t>
                      </a:r>
                      <a:endParaRPr lang="zh-CN" alt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100</a:t>
                      </a:r>
                      <a:endParaRPr lang="zh-CN" alt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40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0.55/0.6</a:t>
                      </a:r>
                      <a:endParaRPr lang="zh-CN" altLang="en-US" sz="14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60</a:t>
                      </a:r>
                      <a:endParaRPr lang="zh-CN" alt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</a:t>
                      </a:r>
                      <a:endParaRPr lang="zh-CN" alt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148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Coil7</a:t>
                      </a:r>
                      <a:endParaRPr lang="zh-CN" alt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150</a:t>
                      </a:r>
                      <a:endParaRPr lang="zh-CN" alt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14</a:t>
                      </a:r>
                      <a:endParaRPr lang="zh-CN" alt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100</a:t>
                      </a:r>
                      <a:endParaRPr lang="zh-CN" alt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40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0.55/0.6</a:t>
                      </a:r>
                      <a:endParaRPr lang="zh-CN" altLang="en-US" sz="14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60</a:t>
                      </a:r>
                      <a:endParaRPr lang="zh-CN" alt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</a:t>
                      </a:r>
                      <a:endParaRPr lang="zh-CN" alt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6329920"/>
                  </a:ext>
                </a:extLst>
              </a:tr>
            </a:tbl>
          </a:graphicData>
        </a:graphic>
      </p:graphicFrame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B8891600-359C-4963-A67F-7658978C0B16}"/>
              </a:ext>
            </a:extLst>
          </p:cNvPr>
          <p:cNvGraphicFramePr>
            <a:graphicFrameLocks noGrp="1"/>
          </p:cNvGraphicFramePr>
          <p:nvPr/>
        </p:nvGraphicFramePr>
        <p:xfrm>
          <a:off x="228600" y="4800600"/>
          <a:ext cx="7086600" cy="185420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771650">
                  <a:extLst>
                    <a:ext uri="{9D8B030D-6E8A-4147-A177-3AD203B41FA5}">
                      <a16:colId xmlns:a16="http://schemas.microsoft.com/office/drawing/2014/main" val="1267933983"/>
                    </a:ext>
                  </a:extLst>
                </a:gridCol>
                <a:gridCol w="1771650">
                  <a:extLst>
                    <a:ext uri="{9D8B030D-6E8A-4147-A177-3AD203B41FA5}">
                      <a16:colId xmlns:a16="http://schemas.microsoft.com/office/drawing/2014/main" val="4201541234"/>
                    </a:ext>
                  </a:extLst>
                </a:gridCol>
                <a:gridCol w="1771650">
                  <a:extLst>
                    <a:ext uri="{9D8B030D-6E8A-4147-A177-3AD203B41FA5}">
                      <a16:colId xmlns:a16="http://schemas.microsoft.com/office/drawing/2014/main" val="2539343795"/>
                    </a:ext>
                  </a:extLst>
                </a:gridCol>
                <a:gridCol w="1771650">
                  <a:extLst>
                    <a:ext uri="{9D8B030D-6E8A-4147-A177-3AD203B41FA5}">
                      <a16:colId xmlns:a16="http://schemas.microsoft.com/office/drawing/2014/main" val="30549756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磁芯直径（</a:t>
                      </a:r>
                      <a:r>
                        <a:rPr lang="en-US" altLang="zh-CN" dirty="0"/>
                        <a:t>mm</a:t>
                      </a:r>
                      <a:r>
                        <a:rPr lang="zh-CN" altLang="en-US" dirty="0"/>
                        <a:t>）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磁芯高度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磁芯个数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843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Core1</a:t>
                      </a:r>
                      <a:endParaRPr lang="zh-CN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33.5</a:t>
                      </a:r>
                      <a:endParaRPr lang="zh-CN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40</a:t>
                      </a:r>
                      <a:endParaRPr lang="zh-CN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</a:t>
                      </a:r>
                      <a:endParaRPr lang="zh-CN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36882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Core2</a:t>
                      </a:r>
                      <a:endParaRPr lang="zh-CN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33.5</a:t>
                      </a:r>
                      <a:endParaRPr lang="zh-CN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60</a:t>
                      </a:r>
                      <a:endParaRPr lang="zh-CN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4</a:t>
                      </a:r>
                      <a:endParaRPr lang="zh-CN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42745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Core3</a:t>
                      </a:r>
                      <a:endParaRPr lang="zh-CN" alt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93.5</a:t>
                      </a:r>
                      <a:endParaRPr lang="zh-CN" alt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60</a:t>
                      </a:r>
                      <a:endParaRPr lang="zh-CN" alt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</a:t>
                      </a:r>
                      <a:endParaRPr lang="zh-CN" alt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12302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Core4</a:t>
                      </a:r>
                      <a:endParaRPr lang="zh-CN" alt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143.5</a:t>
                      </a:r>
                      <a:endParaRPr lang="zh-CN" alt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60</a:t>
                      </a:r>
                      <a:endParaRPr lang="zh-CN" alt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</a:t>
                      </a:r>
                      <a:endParaRPr lang="zh-CN" alt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148321"/>
                  </a:ext>
                </a:extLst>
              </a:tr>
            </a:tbl>
          </a:graphicData>
        </a:graphic>
      </p:graphicFrame>
      <p:sp>
        <p:nvSpPr>
          <p:cNvPr id="9" name="文本框 8">
            <a:extLst>
              <a:ext uri="{FF2B5EF4-FFF2-40B4-BE49-F238E27FC236}">
                <a16:creationId xmlns:a16="http://schemas.microsoft.com/office/drawing/2014/main" id="{F276091F-5836-4FAB-93F1-DFB4CA53D894}"/>
              </a:ext>
            </a:extLst>
          </p:cNvPr>
          <p:cNvSpPr txBox="1"/>
          <p:nvPr/>
        </p:nvSpPr>
        <p:spPr>
          <a:xfrm>
            <a:off x="342900" y="4139155"/>
            <a:ext cx="8458200" cy="46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/>
              <a:t>磁芯参数</a:t>
            </a:r>
            <a:endParaRPr lang="en-US" altLang="zh-CN" dirty="0"/>
          </a:p>
        </p:txBody>
      </p:sp>
      <p:sp>
        <p:nvSpPr>
          <p:cNvPr id="10" name="右大括号 9">
            <a:extLst>
              <a:ext uri="{FF2B5EF4-FFF2-40B4-BE49-F238E27FC236}">
                <a16:creationId xmlns:a16="http://schemas.microsoft.com/office/drawing/2014/main" id="{BBD0481E-823C-49FE-8457-FFF999D0270A}"/>
              </a:ext>
            </a:extLst>
          </p:cNvPr>
          <p:cNvSpPr/>
          <p:nvPr/>
        </p:nvSpPr>
        <p:spPr>
          <a:xfrm>
            <a:off x="7391400" y="3429000"/>
            <a:ext cx="304800" cy="51435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513DACB2-B982-4E9A-A4E5-B12D2F68E80A}"/>
              </a:ext>
            </a:extLst>
          </p:cNvPr>
          <p:cNvSpPr txBox="1"/>
          <p:nvPr/>
        </p:nvSpPr>
        <p:spPr>
          <a:xfrm>
            <a:off x="7772403" y="3242262"/>
            <a:ext cx="137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交流电阻仿真和实测对应不上</a:t>
            </a:r>
          </a:p>
        </p:txBody>
      </p:sp>
    </p:spTree>
    <p:extLst>
      <p:ext uri="{BB962C8B-B14F-4D97-AF65-F5344CB8AC3E}">
        <p14:creationId xmlns:p14="http://schemas.microsoft.com/office/powerpoint/2010/main" val="32933797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E844822-D690-41D9-8547-2D7954C5D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8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42CB976-48F0-4AB0-A54C-5BB0B26CE0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New coil sample</a:t>
            </a:r>
            <a:endParaRPr lang="zh-CN" altLang="en-US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A63DE0CA-484B-4C82-B8FB-32964B0C544E}"/>
              </a:ext>
            </a:extLst>
          </p:cNvPr>
          <p:cNvSpPr txBox="1"/>
          <p:nvPr/>
        </p:nvSpPr>
        <p:spPr>
          <a:xfrm>
            <a:off x="342900" y="1143000"/>
            <a:ext cx="8458200" cy="46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/>
              <a:t>线圈参数</a:t>
            </a:r>
            <a:endParaRPr lang="en-US" altLang="zh-CN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表格 5">
                <a:extLst>
                  <a:ext uri="{FF2B5EF4-FFF2-40B4-BE49-F238E27FC236}">
                    <a16:creationId xmlns:a16="http://schemas.microsoft.com/office/drawing/2014/main" id="{F8AE9F8B-4F46-4138-A182-362BE9FC5D1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15019686"/>
                  </p:ext>
                </p:extLst>
              </p:nvPr>
            </p:nvGraphicFramePr>
            <p:xfrm>
              <a:off x="252000" y="1737360"/>
              <a:ext cx="8739600" cy="1244600"/>
            </p:xfrm>
            <a:graphic>
              <a:graphicData uri="http://schemas.openxmlformats.org/drawingml/2006/table">
                <a:tbl>
                  <a:tblPr firstRow="1" bandRow="1">
                    <a:tableStyleId>{22838BEF-8BB2-4498-84A7-C5851F593DF1}</a:tableStyleId>
                  </a:tblPr>
                  <a:tblGrid>
                    <a:gridCol w="1092450">
                      <a:extLst>
                        <a:ext uri="{9D8B030D-6E8A-4147-A177-3AD203B41FA5}">
                          <a16:colId xmlns:a16="http://schemas.microsoft.com/office/drawing/2014/main" val="3409378113"/>
                        </a:ext>
                      </a:extLst>
                    </a:gridCol>
                    <a:gridCol w="1092450">
                      <a:extLst>
                        <a:ext uri="{9D8B030D-6E8A-4147-A177-3AD203B41FA5}">
                          <a16:colId xmlns:a16="http://schemas.microsoft.com/office/drawing/2014/main" val="4201541234"/>
                        </a:ext>
                      </a:extLst>
                    </a:gridCol>
                    <a:gridCol w="1092450">
                      <a:extLst>
                        <a:ext uri="{9D8B030D-6E8A-4147-A177-3AD203B41FA5}">
                          <a16:colId xmlns:a16="http://schemas.microsoft.com/office/drawing/2014/main" val="3054975655"/>
                        </a:ext>
                      </a:extLst>
                    </a:gridCol>
                    <a:gridCol w="1092450">
                      <a:extLst>
                        <a:ext uri="{9D8B030D-6E8A-4147-A177-3AD203B41FA5}">
                          <a16:colId xmlns:a16="http://schemas.microsoft.com/office/drawing/2014/main" val="2936518213"/>
                        </a:ext>
                      </a:extLst>
                    </a:gridCol>
                    <a:gridCol w="1092450">
                      <a:extLst>
                        <a:ext uri="{9D8B030D-6E8A-4147-A177-3AD203B41FA5}">
                          <a16:colId xmlns:a16="http://schemas.microsoft.com/office/drawing/2014/main" val="1152124776"/>
                        </a:ext>
                      </a:extLst>
                    </a:gridCol>
                    <a:gridCol w="1092450">
                      <a:extLst>
                        <a:ext uri="{9D8B030D-6E8A-4147-A177-3AD203B41FA5}">
                          <a16:colId xmlns:a16="http://schemas.microsoft.com/office/drawing/2014/main" val="3485045999"/>
                        </a:ext>
                      </a:extLst>
                    </a:gridCol>
                    <a:gridCol w="1092450">
                      <a:extLst>
                        <a:ext uri="{9D8B030D-6E8A-4147-A177-3AD203B41FA5}">
                          <a16:colId xmlns:a16="http://schemas.microsoft.com/office/drawing/2014/main" val="2096668528"/>
                        </a:ext>
                      </a:extLst>
                    </a:gridCol>
                    <a:gridCol w="1092450">
                      <a:extLst>
                        <a:ext uri="{9D8B030D-6E8A-4147-A177-3AD203B41FA5}">
                          <a16:colId xmlns:a16="http://schemas.microsoft.com/office/drawing/2014/main" val="218774385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dirty="0"/>
                            <a:t>线圈内径（</a:t>
                          </a:r>
                          <a:r>
                            <a:rPr lang="en-US" altLang="zh-CN" dirty="0"/>
                            <a:t>mm</a:t>
                          </a:r>
                          <a:r>
                            <a:rPr lang="zh-CN" altLang="en-US" dirty="0"/>
                            <a:t>）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dirty="0"/>
                            <a:t>层数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dirty="0"/>
                            <a:t>单层匝数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dirty="0"/>
                            <a:t>线径（</a:t>
                          </a:r>
                          <a:r>
                            <a:rPr lang="en-US" altLang="zh-CN" dirty="0"/>
                            <a:t>mm</a:t>
                          </a:r>
                          <a:r>
                            <a:rPr lang="zh-CN" altLang="en-US" dirty="0"/>
                            <a:t>）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dirty="0"/>
                            <a:t>线圈高度（</a:t>
                          </a:r>
                          <a:r>
                            <a:rPr lang="en-US" altLang="zh-CN" dirty="0"/>
                            <a:t>mm</a:t>
                          </a:r>
                          <a:r>
                            <a:rPr lang="zh-CN" altLang="en-US" dirty="0"/>
                            <a:t>）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dirty="0"/>
                            <a:t>线圈个数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altLang="zh-CN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zh-CN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𝒅</m:t>
                                      </m:r>
                                    </m:e>
                                    <m:sub>
                                      <m:r>
                                        <a:rPr lang="en-US" altLang="zh-CN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𝒘𝒊𝒓𝒆</m:t>
                                      </m:r>
                                    </m:sub>
                                  </m:sSub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altLang="zh-CN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sSub>
                                        <m:sSubPr>
                                          <m:ctrlPr>
                                            <a:rPr lang="en-US" altLang="zh-CN" b="1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b="1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𝒅</m:t>
                                          </m:r>
                                        </m:e>
                                        <m:sub>
                                          <m:r>
                                            <a:rPr lang="en-US" altLang="zh-CN" b="1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𝒓𝒆𝒂𝒍</m:t>
                                          </m:r>
                                        </m:sub>
                                      </m:sSub>
                                    </m:e>
                                  </m:rad>
                                </m:den>
                              </m:f>
                            </m:oMath>
                          </a14:m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US" altLang="zh-CN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altLang="zh-CN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𝒎𝒎</m:t>
                                  </m:r>
                                </m:e>
                              </m:rad>
                            </m:oMath>
                          </a14:m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</a:rPr>
                            <a:t>)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284384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Coil18</a:t>
                          </a:r>
                          <a:endParaRPr lang="zh-CN" altLang="en-US" dirty="0"/>
                        </a:p>
                      </a:txBody>
                      <a:tcP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100</a:t>
                          </a:r>
                          <a:endParaRPr lang="zh-CN" altLang="en-US" dirty="0"/>
                        </a:p>
                      </a:txBody>
                      <a:tcP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14</a:t>
                          </a:r>
                          <a:endParaRPr lang="zh-CN" altLang="en-US" dirty="0"/>
                        </a:p>
                      </a:txBody>
                      <a:tcP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60</a:t>
                          </a:r>
                          <a:endParaRPr lang="zh-CN" altLang="en-US" dirty="0"/>
                        </a:p>
                      </a:txBody>
                      <a:tcP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685800" rtl="0" eaLnBrk="1" latinLnBrk="0" hangingPunct="1"/>
                          <a:r>
                            <a:rPr lang="en-US" altLang="zh-CN" sz="1400" b="0" kern="1200" dirty="0">
                              <a:solidFill>
                                <a:schemeClr val="dk1"/>
                              </a:solidFill>
                              <a:latin typeface="+mn-ea"/>
                              <a:ea typeface="+mn-ea"/>
                              <a:cs typeface="+mn-cs"/>
                            </a:rPr>
                            <a:t>0.90/0.99</a:t>
                          </a:r>
                          <a:endParaRPr lang="zh-CN" altLang="en-US" sz="1400" b="0" kern="1200" dirty="0">
                            <a:solidFill>
                              <a:schemeClr val="dk1"/>
                            </a:solidFill>
                            <a:latin typeface="+mn-ea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59.4</a:t>
                          </a:r>
                          <a:endParaRPr lang="zh-CN" altLang="en-US" dirty="0"/>
                        </a:p>
                      </a:txBody>
                      <a:tcP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3</a:t>
                          </a:r>
                          <a:endParaRPr lang="zh-CN" altLang="en-US" dirty="0"/>
                        </a:p>
                      </a:txBody>
                      <a:tcP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0.0846</a:t>
                          </a:r>
                          <a:endParaRPr lang="zh-CN" altLang="en-US" dirty="0"/>
                        </a:p>
                      </a:txBody>
                      <a:tcP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114832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Coil19</a:t>
                          </a:r>
                          <a:endParaRPr lang="zh-CN" altLang="en-US" dirty="0"/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150</a:t>
                          </a:r>
                          <a:endParaRPr lang="zh-CN" altLang="en-US" dirty="0"/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14</a:t>
                          </a:r>
                          <a:endParaRPr lang="zh-CN" altLang="en-US" dirty="0"/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50</a:t>
                          </a:r>
                          <a:endParaRPr lang="zh-CN" altLang="en-US" dirty="0"/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685800" rtl="0" eaLnBrk="1" latinLnBrk="0" hangingPunct="1"/>
                          <a:r>
                            <a:rPr lang="en-US" altLang="zh-CN" sz="1400" b="0" kern="1200" dirty="0">
                              <a:solidFill>
                                <a:schemeClr val="dk1"/>
                              </a:solidFill>
                              <a:latin typeface="+mn-ea"/>
                              <a:ea typeface="+mn-ea"/>
                              <a:cs typeface="+mn-cs"/>
                            </a:rPr>
                            <a:t>1.10/1.21</a:t>
                          </a:r>
                          <a:endParaRPr lang="zh-CN" altLang="en-US" sz="1400" b="0" kern="1200" dirty="0">
                            <a:solidFill>
                              <a:schemeClr val="dk1"/>
                            </a:solidFill>
                            <a:latin typeface="+mn-ea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60.5</a:t>
                          </a:r>
                          <a:endParaRPr lang="zh-CN" altLang="en-US" dirty="0"/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3</a:t>
                          </a:r>
                          <a:endParaRPr lang="zh-CN" altLang="en-US" dirty="0"/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0.0854</a:t>
                          </a:r>
                          <a:endParaRPr lang="zh-CN" altLang="en-US" dirty="0"/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6632992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表格 5">
                <a:extLst>
                  <a:ext uri="{FF2B5EF4-FFF2-40B4-BE49-F238E27FC236}">
                    <a16:creationId xmlns:a16="http://schemas.microsoft.com/office/drawing/2014/main" id="{F8AE9F8B-4F46-4138-A182-362BE9FC5D1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15019686"/>
                  </p:ext>
                </p:extLst>
              </p:nvPr>
            </p:nvGraphicFramePr>
            <p:xfrm>
              <a:off x="252000" y="1737360"/>
              <a:ext cx="8739600" cy="1244600"/>
            </p:xfrm>
            <a:graphic>
              <a:graphicData uri="http://schemas.openxmlformats.org/drawingml/2006/table">
                <a:tbl>
                  <a:tblPr firstRow="1" bandRow="1">
                    <a:tableStyleId>{22838BEF-8BB2-4498-84A7-C5851F593DF1}</a:tableStyleId>
                  </a:tblPr>
                  <a:tblGrid>
                    <a:gridCol w="1092450">
                      <a:extLst>
                        <a:ext uri="{9D8B030D-6E8A-4147-A177-3AD203B41FA5}">
                          <a16:colId xmlns:a16="http://schemas.microsoft.com/office/drawing/2014/main" val="3409378113"/>
                        </a:ext>
                      </a:extLst>
                    </a:gridCol>
                    <a:gridCol w="1092450">
                      <a:extLst>
                        <a:ext uri="{9D8B030D-6E8A-4147-A177-3AD203B41FA5}">
                          <a16:colId xmlns:a16="http://schemas.microsoft.com/office/drawing/2014/main" val="4201541234"/>
                        </a:ext>
                      </a:extLst>
                    </a:gridCol>
                    <a:gridCol w="1092450">
                      <a:extLst>
                        <a:ext uri="{9D8B030D-6E8A-4147-A177-3AD203B41FA5}">
                          <a16:colId xmlns:a16="http://schemas.microsoft.com/office/drawing/2014/main" val="3054975655"/>
                        </a:ext>
                      </a:extLst>
                    </a:gridCol>
                    <a:gridCol w="1092450">
                      <a:extLst>
                        <a:ext uri="{9D8B030D-6E8A-4147-A177-3AD203B41FA5}">
                          <a16:colId xmlns:a16="http://schemas.microsoft.com/office/drawing/2014/main" val="2936518213"/>
                        </a:ext>
                      </a:extLst>
                    </a:gridCol>
                    <a:gridCol w="1092450">
                      <a:extLst>
                        <a:ext uri="{9D8B030D-6E8A-4147-A177-3AD203B41FA5}">
                          <a16:colId xmlns:a16="http://schemas.microsoft.com/office/drawing/2014/main" val="1152124776"/>
                        </a:ext>
                      </a:extLst>
                    </a:gridCol>
                    <a:gridCol w="1092450">
                      <a:extLst>
                        <a:ext uri="{9D8B030D-6E8A-4147-A177-3AD203B41FA5}">
                          <a16:colId xmlns:a16="http://schemas.microsoft.com/office/drawing/2014/main" val="3485045999"/>
                        </a:ext>
                      </a:extLst>
                    </a:gridCol>
                    <a:gridCol w="1092450">
                      <a:extLst>
                        <a:ext uri="{9D8B030D-6E8A-4147-A177-3AD203B41FA5}">
                          <a16:colId xmlns:a16="http://schemas.microsoft.com/office/drawing/2014/main" val="2096668528"/>
                        </a:ext>
                      </a:extLst>
                    </a:gridCol>
                    <a:gridCol w="1092450">
                      <a:extLst>
                        <a:ext uri="{9D8B030D-6E8A-4147-A177-3AD203B41FA5}">
                          <a16:colId xmlns:a16="http://schemas.microsoft.com/office/drawing/2014/main" val="2187743856"/>
                        </a:ext>
                      </a:extLst>
                    </a:gridCol>
                  </a:tblGrid>
                  <a:tr h="502920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dirty="0"/>
                            <a:t>线圈内径（</a:t>
                          </a:r>
                          <a:r>
                            <a:rPr lang="en-US" altLang="zh-CN" dirty="0"/>
                            <a:t>mm</a:t>
                          </a:r>
                          <a:r>
                            <a:rPr lang="zh-CN" altLang="en-US" dirty="0"/>
                            <a:t>）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dirty="0"/>
                            <a:t>层数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dirty="0"/>
                            <a:t>单层匝数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dirty="0"/>
                            <a:t>线径（</a:t>
                          </a:r>
                          <a:r>
                            <a:rPr lang="en-US" altLang="zh-CN" dirty="0"/>
                            <a:t>mm</a:t>
                          </a:r>
                          <a:r>
                            <a:rPr lang="zh-CN" altLang="en-US" dirty="0"/>
                            <a:t>）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dirty="0"/>
                            <a:t>线圈高度（</a:t>
                          </a:r>
                          <a:r>
                            <a:rPr lang="en-US" altLang="zh-CN" dirty="0"/>
                            <a:t>mm</a:t>
                          </a:r>
                          <a:r>
                            <a:rPr lang="zh-CN" altLang="en-US" dirty="0"/>
                            <a:t>）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dirty="0"/>
                            <a:t>线圈个数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701676" t="-2410" r="-1676" b="-15180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284384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Coil18</a:t>
                          </a:r>
                          <a:endParaRPr lang="zh-CN" altLang="en-US" dirty="0"/>
                        </a:p>
                      </a:txBody>
                      <a:tcP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100</a:t>
                          </a:r>
                          <a:endParaRPr lang="zh-CN" altLang="en-US" dirty="0"/>
                        </a:p>
                      </a:txBody>
                      <a:tcP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14</a:t>
                          </a:r>
                          <a:endParaRPr lang="zh-CN" altLang="en-US" dirty="0"/>
                        </a:p>
                      </a:txBody>
                      <a:tcP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60</a:t>
                          </a:r>
                          <a:endParaRPr lang="zh-CN" altLang="en-US" dirty="0"/>
                        </a:p>
                      </a:txBody>
                      <a:tcP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685800" rtl="0" eaLnBrk="1" latinLnBrk="0" hangingPunct="1"/>
                          <a:r>
                            <a:rPr lang="en-US" altLang="zh-CN" sz="1400" b="0" kern="1200" dirty="0">
                              <a:solidFill>
                                <a:schemeClr val="dk1"/>
                              </a:solidFill>
                              <a:latin typeface="+mn-ea"/>
                              <a:ea typeface="+mn-ea"/>
                              <a:cs typeface="+mn-cs"/>
                            </a:rPr>
                            <a:t>0.90/0.99</a:t>
                          </a:r>
                          <a:endParaRPr lang="zh-CN" altLang="en-US" sz="1400" b="0" kern="1200" dirty="0">
                            <a:solidFill>
                              <a:schemeClr val="dk1"/>
                            </a:solidFill>
                            <a:latin typeface="+mn-ea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59.4</a:t>
                          </a:r>
                          <a:endParaRPr lang="zh-CN" altLang="en-US" dirty="0"/>
                        </a:p>
                      </a:txBody>
                      <a:tcP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3</a:t>
                          </a:r>
                          <a:endParaRPr lang="zh-CN" altLang="en-US" dirty="0"/>
                        </a:p>
                      </a:txBody>
                      <a:tcP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0.0846</a:t>
                          </a:r>
                          <a:endParaRPr lang="zh-CN" altLang="en-US" dirty="0"/>
                        </a:p>
                      </a:txBody>
                      <a:tcP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114832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Coil19</a:t>
                          </a:r>
                          <a:endParaRPr lang="zh-CN" altLang="en-US" dirty="0"/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150</a:t>
                          </a:r>
                          <a:endParaRPr lang="zh-CN" altLang="en-US" dirty="0"/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14</a:t>
                          </a:r>
                          <a:endParaRPr lang="zh-CN" altLang="en-US" dirty="0"/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50</a:t>
                          </a:r>
                          <a:endParaRPr lang="zh-CN" altLang="en-US" dirty="0"/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685800" rtl="0" eaLnBrk="1" latinLnBrk="0" hangingPunct="1"/>
                          <a:r>
                            <a:rPr lang="en-US" altLang="zh-CN" sz="1400" b="0" kern="1200" dirty="0">
                              <a:solidFill>
                                <a:schemeClr val="dk1"/>
                              </a:solidFill>
                              <a:latin typeface="+mn-ea"/>
                              <a:ea typeface="+mn-ea"/>
                              <a:cs typeface="+mn-cs"/>
                            </a:rPr>
                            <a:t>1.10/1.21</a:t>
                          </a:r>
                          <a:endParaRPr lang="zh-CN" altLang="en-US" sz="1400" b="0" kern="1200" dirty="0">
                            <a:solidFill>
                              <a:schemeClr val="dk1"/>
                            </a:solidFill>
                            <a:latin typeface="+mn-ea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60.5</a:t>
                          </a:r>
                          <a:endParaRPr lang="zh-CN" altLang="en-US" dirty="0"/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3</a:t>
                          </a:r>
                          <a:endParaRPr lang="zh-CN" altLang="en-US" dirty="0"/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0.0854</a:t>
                          </a:r>
                          <a:endParaRPr lang="zh-CN" altLang="en-US" dirty="0"/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66329920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B8891600-359C-4963-A67F-7658978C0B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5035886"/>
              </p:ext>
            </p:extLst>
          </p:nvPr>
        </p:nvGraphicFramePr>
        <p:xfrm>
          <a:off x="228600" y="4800600"/>
          <a:ext cx="7086600" cy="111252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771650">
                  <a:extLst>
                    <a:ext uri="{9D8B030D-6E8A-4147-A177-3AD203B41FA5}">
                      <a16:colId xmlns:a16="http://schemas.microsoft.com/office/drawing/2014/main" val="1267933983"/>
                    </a:ext>
                  </a:extLst>
                </a:gridCol>
                <a:gridCol w="1771650">
                  <a:extLst>
                    <a:ext uri="{9D8B030D-6E8A-4147-A177-3AD203B41FA5}">
                      <a16:colId xmlns:a16="http://schemas.microsoft.com/office/drawing/2014/main" val="4201541234"/>
                    </a:ext>
                  </a:extLst>
                </a:gridCol>
                <a:gridCol w="1771650">
                  <a:extLst>
                    <a:ext uri="{9D8B030D-6E8A-4147-A177-3AD203B41FA5}">
                      <a16:colId xmlns:a16="http://schemas.microsoft.com/office/drawing/2014/main" val="2539343795"/>
                    </a:ext>
                  </a:extLst>
                </a:gridCol>
                <a:gridCol w="1771650">
                  <a:extLst>
                    <a:ext uri="{9D8B030D-6E8A-4147-A177-3AD203B41FA5}">
                      <a16:colId xmlns:a16="http://schemas.microsoft.com/office/drawing/2014/main" val="30549756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磁芯直径（</a:t>
                      </a:r>
                      <a:r>
                        <a:rPr lang="en-US" altLang="zh-CN" dirty="0"/>
                        <a:t>mm</a:t>
                      </a:r>
                      <a:r>
                        <a:rPr lang="zh-CN" altLang="en-US" dirty="0"/>
                        <a:t>）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磁芯高度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磁芯个数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843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Core3</a:t>
                      </a:r>
                      <a:endParaRPr lang="zh-CN" alt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93.5</a:t>
                      </a:r>
                      <a:endParaRPr lang="zh-CN" alt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60</a:t>
                      </a:r>
                      <a:endParaRPr lang="zh-CN" alt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</a:t>
                      </a:r>
                      <a:endParaRPr lang="zh-CN" alt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12302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Core4</a:t>
                      </a:r>
                      <a:endParaRPr lang="zh-CN" alt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143.5</a:t>
                      </a:r>
                      <a:endParaRPr lang="zh-CN" alt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60</a:t>
                      </a:r>
                      <a:endParaRPr lang="zh-CN" alt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</a:t>
                      </a:r>
                      <a:endParaRPr lang="zh-CN" alt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148321"/>
                  </a:ext>
                </a:extLst>
              </a:tr>
            </a:tbl>
          </a:graphicData>
        </a:graphic>
      </p:graphicFrame>
      <p:sp>
        <p:nvSpPr>
          <p:cNvPr id="9" name="文本框 8">
            <a:extLst>
              <a:ext uri="{FF2B5EF4-FFF2-40B4-BE49-F238E27FC236}">
                <a16:creationId xmlns:a16="http://schemas.microsoft.com/office/drawing/2014/main" id="{F276091F-5836-4FAB-93F1-DFB4CA53D894}"/>
              </a:ext>
            </a:extLst>
          </p:cNvPr>
          <p:cNvSpPr txBox="1"/>
          <p:nvPr/>
        </p:nvSpPr>
        <p:spPr>
          <a:xfrm>
            <a:off x="342900" y="4139155"/>
            <a:ext cx="8458200" cy="46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/>
              <a:t>磁芯参数</a:t>
            </a:r>
            <a:endParaRPr lang="en-US" altLang="zh-C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F68A6804-97B6-4B9C-BC26-09387C028F70}"/>
                  </a:ext>
                </a:extLst>
              </p:cNvPr>
              <p:cNvSpPr txBox="1"/>
              <p:nvPr/>
            </p:nvSpPr>
            <p:spPr>
              <a:xfrm>
                <a:off x="57150" y="3088325"/>
                <a:ext cx="9029700" cy="7877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altLang="zh-CN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𝒅</m:t>
                            </m:r>
                          </m:e>
                          <m:sub>
                            <m:r>
                              <a:rPr lang="en-US" altLang="zh-CN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𝒘𝒊𝒓𝒆</m:t>
                            </m:r>
                          </m:sub>
                        </m:sSub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CN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en-US" altLang="zh-CN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𝒅</m:t>
                                </m:r>
                              </m:e>
                              <m:sub>
                                <m:r>
                                  <a:rPr lang="en-US" altLang="zh-CN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𝒓𝒆𝒂𝒍</m:t>
                                </m:r>
                              </m:sub>
                            </m:sSub>
                          </m:e>
                        </m:rad>
                      </m:den>
                    </m:f>
                    <m:r>
                      <a:rPr lang="en-US" altLang="zh-CN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altLang="zh-CN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en-US" altLang="zh-CN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altLang="zh-CN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𝟎𝟕𝟗𝟔</m:t>
                    </m:r>
                    <m:rad>
                      <m:radPr>
                        <m:degHide m:val="on"/>
                        <m:ctrlPr>
                          <a:rPr lang="en-US" altLang="zh-CN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𝒎𝒎</m:t>
                        </m:r>
                      </m:e>
                    </m:rad>
                    <m:r>
                      <a:rPr lang="zh-CN" alt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，</m:t>
                    </m:r>
                  </m:oMath>
                </a14:m>
                <a:r>
                  <a:rPr lang="zh-CN" altLang="en-US" b="1" dirty="0">
                    <a:solidFill>
                      <a:srgbClr val="C00000"/>
                    </a:solidFill>
                  </a:rPr>
                  <a:t>则交流电阻的</a:t>
                </a:r>
                <a:r>
                  <a:rPr lang="en-US" altLang="zh-CN" b="1" dirty="0" err="1">
                    <a:solidFill>
                      <a:srgbClr val="C00000"/>
                    </a:solidFill>
                  </a:rPr>
                  <a:t>comsol</a:t>
                </a:r>
                <a:r>
                  <a:rPr lang="en-US" altLang="zh-CN" b="1" dirty="0">
                    <a:solidFill>
                      <a:srgbClr val="C00000"/>
                    </a:solidFill>
                  </a:rPr>
                  <a:t> </a:t>
                </a:r>
                <a:r>
                  <a:rPr lang="zh-CN" altLang="en-US" b="1" dirty="0">
                    <a:solidFill>
                      <a:srgbClr val="C00000"/>
                    </a:solidFill>
                  </a:rPr>
                  <a:t>仿真结果和交流电阻的实测结果符合较好</a:t>
                </a:r>
                <a:endParaRPr lang="en-US" altLang="zh-CN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F68A6804-97B6-4B9C-BC26-09387C028F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" y="3088325"/>
                <a:ext cx="9029700" cy="78771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20486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4714FB9-EB72-4945-8E8D-8EFAC96CF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9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E3BB68A-4262-4C7D-8FFB-D113AC37C6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结果</a:t>
            </a:r>
          </a:p>
        </p:txBody>
      </p:sp>
      <p:graphicFrame>
        <p:nvGraphicFramePr>
          <p:cNvPr id="4" name="表格 5">
            <a:extLst>
              <a:ext uri="{FF2B5EF4-FFF2-40B4-BE49-F238E27FC236}">
                <a16:creationId xmlns:a16="http://schemas.microsoft.com/office/drawing/2014/main" id="{D56ED082-1685-4BC3-B39C-A2A147AB3A2C}"/>
              </a:ext>
            </a:extLst>
          </p:cNvPr>
          <p:cNvGraphicFramePr>
            <a:graphicFrameLocks noGrp="1"/>
          </p:cNvGraphicFramePr>
          <p:nvPr/>
        </p:nvGraphicFramePr>
        <p:xfrm>
          <a:off x="0" y="1143000"/>
          <a:ext cx="9067800" cy="361188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927108">
                  <a:extLst>
                    <a:ext uri="{9D8B030D-6E8A-4147-A177-3AD203B41FA5}">
                      <a16:colId xmlns:a16="http://schemas.microsoft.com/office/drawing/2014/main" val="3244772374"/>
                    </a:ext>
                  </a:extLst>
                </a:gridCol>
                <a:gridCol w="1356782">
                  <a:extLst>
                    <a:ext uri="{9D8B030D-6E8A-4147-A177-3AD203B41FA5}">
                      <a16:colId xmlns:a16="http://schemas.microsoft.com/office/drawing/2014/main" val="2157005137"/>
                    </a:ext>
                  </a:extLst>
                </a:gridCol>
                <a:gridCol w="1356782">
                  <a:extLst>
                    <a:ext uri="{9D8B030D-6E8A-4147-A177-3AD203B41FA5}">
                      <a16:colId xmlns:a16="http://schemas.microsoft.com/office/drawing/2014/main" val="854248054"/>
                    </a:ext>
                  </a:extLst>
                </a:gridCol>
                <a:gridCol w="1356782">
                  <a:extLst>
                    <a:ext uri="{9D8B030D-6E8A-4147-A177-3AD203B41FA5}">
                      <a16:colId xmlns:a16="http://schemas.microsoft.com/office/drawing/2014/main" val="1860979229"/>
                    </a:ext>
                  </a:extLst>
                </a:gridCol>
                <a:gridCol w="1356782">
                  <a:extLst>
                    <a:ext uri="{9D8B030D-6E8A-4147-A177-3AD203B41FA5}">
                      <a16:colId xmlns:a16="http://schemas.microsoft.com/office/drawing/2014/main" val="2940997943"/>
                    </a:ext>
                  </a:extLst>
                </a:gridCol>
                <a:gridCol w="1356782">
                  <a:extLst>
                    <a:ext uri="{9D8B030D-6E8A-4147-A177-3AD203B41FA5}">
                      <a16:colId xmlns:a16="http://schemas.microsoft.com/office/drawing/2014/main" val="351244096"/>
                    </a:ext>
                  </a:extLst>
                </a:gridCol>
                <a:gridCol w="1356782">
                  <a:extLst>
                    <a:ext uri="{9D8B030D-6E8A-4147-A177-3AD203B41FA5}">
                      <a16:colId xmlns:a16="http://schemas.microsoft.com/office/drawing/2014/main" val="2839059548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12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Coil1</a:t>
                      </a:r>
                      <a:endParaRPr lang="zh-CN" altLang="en-US" sz="12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Coil2</a:t>
                      </a:r>
                      <a:endParaRPr lang="zh-CN" altLang="en-US" sz="12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coil3</a:t>
                      </a:r>
                      <a:endParaRPr lang="zh-CN" altLang="en-US" sz="12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640529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Core1</a:t>
                      </a:r>
                      <a:endParaRPr lang="zh-CN" altLang="en-US" sz="12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Core2</a:t>
                      </a:r>
                      <a:endParaRPr lang="zh-CN" altLang="en-US" sz="12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Coil1</a:t>
                      </a:r>
                      <a:endParaRPr lang="zh-CN" altLang="en-US" sz="12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Core2</a:t>
                      </a:r>
                      <a:endParaRPr lang="zh-CN" altLang="en-US" sz="12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Core1</a:t>
                      </a:r>
                      <a:endParaRPr lang="zh-CN" altLang="en-US" sz="12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core2</a:t>
                      </a:r>
                      <a:endParaRPr lang="zh-CN" altLang="en-US" sz="12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05802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Gain Deviation</a:t>
                      </a:r>
                      <a:endParaRPr lang="en-US" altLang="zh-CN" sz="12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5.17%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5.36%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3.39%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3.75%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3.04%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3.58%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6263165"/>
                  </a:ext>
                </a:extLst>
              </a:tr>
              <a:tr h="150876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 Resistance</a:t>
                      </a:r>
                      <a:endParaRPr lang="en-US" altLang="zh-CN" sz="12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12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12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12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0950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SNR0 Deviation</a:t>
                      </a:r>
                      <a:endParaRPr lang="en-US" altLang="zh-CN" sz="12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12.88%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17.55%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12.68%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20.06%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18.28%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24.31%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453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SNR0 Deviation modified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3.64%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8.46%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6.66%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13.94%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13.24%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18.78%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9882938"/>
                  </a:ext>
                </a:extLst>
              </a:tr>
            </a:tbl>
          </a:graphicData>
        </a:graphic>
      </p:graphicFrame>
      <p:pic>
        <p:nvPicPr>
          <p:cNvPr id="5" name="图片 4">
            <a:extLst>
              <a:ext uri="{FF2B5EF4-FFF2-40B4-BE49-F238E27FC236}">
                <a16:creationId xmlns:a16="http://schemas.microsoft.com/office/drawing/2014/main" id="{4702875B-644C-45B8-99D9-75E5A685CE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197" y="2166913"/>
            <a:ext cx="1983719" cy="148778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931911C2-8F85-4018-8537-131BA90F63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3558" y="2166913"/>
            <a:ext cx="1982400" cy="14868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B0A6CAE-0D46-4A50-84D0-3D267BA2FC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5600" y="2166913"/>
            <a:ext cx="1982400" cy="1486800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B4690259-D871-48FA-9ED7-51B76CC24A36}"/>
              </a:ext>
            </a:extLst>
          </p:cNvPr>
          <p:cNvSpPr txBox="1"/>
          <p:nvPr/>
        </p:nvSpPr>
        <p:spPr>
          <a:xfrm>
            <a:off x="114300" y="5201561"/>
            <a:ext cx="8915400" cy="1296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磁芯线圈增益的仿真结果略大于测试结果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磁芯线圈交流电阻的仿真结果和测试结果仍然存在差距，但是对于磁芯线圈的</a:t>
            </a:r>
            <a:r>
              <a:rPr lang="en-US" altLang="zh-CN" dirty="0"/>
              <a:t>SNR</a:t>
            </a:r>
            <a:r>
              <a:rPr lang="zh-CN" altLang="en-US" dirty="0"/>
              <a:t>，高频信号的贡献较小，所以对于信噪比的影响较小</a:t>
            </a:r>
            <a:endParaRPr lang="en-US" altLang="zh-CN" dirty="0"/>
          </a:p>
        </p:txBody>
      </p:sp>
      <p:graphicFrame>
        <p:nvGraphicFramePr>
          <p:cNvPr id="9" name="表格 8">
            <a:extLst>
              <a:ext uri="{FF2B5EF4-FFF2-40B4-BE49-F238E27FC236}">
                <a16:creationId xmlns:a16="http://schemas.microsoft.com/office/drawing/2014/main" id="{27AEC113-8D78-4356-B79D-2FEADDD2C4B3}"/>
              </a:ext>
            </a:extLst>
          </p:cNvPr>
          <p:cNvGraphicFramePr>
            <a:graphicFrameLocks noGrp="1"/>
          </p:cNvGraphicFramePr>
          <p:nvPr/>
        </p:nvGraphicFramePr>
        <p:xfrm>
          <a:off x="9525000" y="1250675"/>
          <a:ext cx="4483100" cy="192405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054100">
                  <a:extLst>
                    <a:ext uri="{9D8B030D-6E8A-4147-A177-3AD203B41FA5}">
                      <a16:colId xmlns:a16="http://schemas.microsoft.com/office/drawing/2014/main" val="2732084809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138924115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324988729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1908381126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1478349879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4072809955"/>
                    </a:ext>
                  </a:extLst>
                </a:gridCol>
              </a:tblGrid>
              <a:tr h="58932">
                <a:tc>
                  <a:txBody>
                    <a:bodyPr/>
                    <a:lstStyle/>
                    <a:p>
                      <a:pPr algn="ctr" fontAlgn="b"/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test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simu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test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simu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47092803"/>
                  </a:ext>
                </a:extLst>
              </a:tr>
              <a:tr h="6400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coil1_air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1.71E-02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1.71E-02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16954306"/>
                  </a:ext>
                </a:extLst>
              </a:tr>
              <a:tr h="6400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coil1_core1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4.53E-02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>
                          <a:effectLst/>
                        </a:rPr>
                        <a:t>0.047643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2.65E+00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2.79E+00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>
                          <a:effectLst/>
                        </a:rPr>
                        <a:t>5.17%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74030287"/>
                  </a:ext>
                </a:extLst>
              </a:tr>
              <a:tr h="589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coil1_core2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>
                          <a:effectLst/>
                        </a:rPr>
                        <a:t>0.060329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>
                          <a:effectLst/>
                        </a:rPr>
                        <a:t>0.063564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3.53E+00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3.72E+00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>
                          <a:effectLst/>
                        </a:rPr>
                        <a:t>5.36%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28425835"/>
                  </a:ext>
                </a:extLst>
              </a:tr>
              <a:tr h="6400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coil2_air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</a:rPr>
                        <a:t>3.09E-02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</a:rPr>
                        <a:t>3.09E-02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86734510"/>
                  </a:ext>
                </a:extLst>
              </a:tr>
              <a:tr h="589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coil2_core1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 dirty="0">
                          <a:effectLst/>
                        </a:rPr>
                        <a:t>0.079802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 dirty="0">
                          <a:effectLst/>
                        </a:rPr>
                        <a:t>0.082509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2.58E+00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2.67E+00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>
                          <a:effectLst/>
                        </a:rPr>
                        <a:t>3.39%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58982498"/>
                  </a:ext>
                </a:extLst>
              </a:tr>
              <a:tr h="589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coil2_core2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>
                          <a:effectLst/>
                        </a:rPr>
                        <a:t>0.115322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>
                          <a:effectLst/>
                        </a:rPr>
                        <a:t>0.11965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3.73E+00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3.87E+00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>
                          <a:effectLst/>
                        </a:rPr>
                        <a:t>3.75%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79883065"/>
                  </a:ext>
                </a:extLst>
              </a:tr>
              <a:tr h="6400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coil3_air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4.53E-02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4.53E-02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94635771"/>
                  </a:ext>
                </a:extLst>
              </a:tr>
              <a:tr h="589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coil3_core1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>
                          <a:effectLst/>
                        </a:rPr>
                        <a:t>0.108832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>
                          <a:effectLst/>
                        </a:rPr>
                        <a:t>0.11214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2.40E+00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2.48E+00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>
                          <a:effectLst/>
                        </a:rPr>
                        <a:t>3.04%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18905287"/>
                  </a:ext>
                </a:extLst>
              </a:tr>
              <a:tr h="589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coil3_core2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>
                          <a:effectLst/>
                        </a:rPr>
                        <a:t>0.167988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>
                          <a:effectLst/>
                        </a:rPr>
                        <a:t>0.17401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3.71E+00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3.84E+00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 dirty="0">
                          <a:effectLst/>
                        </a:rPr>
                        <a:t>3.58%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13451401"/>
                  </a:ext>
                </a:extLst>
              </a:tr>
            </a:tbl>
          </a:graphicData>
        </a:graphic>
      </p:graphicFrame>
      <p:graphicFrame>
        <p:nvGraphicFramePr>
          <p:cNvPr id="10" name="表格 9">
            <a:extLst>
              <a:ext uri="{FF2B5EF4-FFF2-40B4-BE49-F238E27FC236}">
                <a16:creationId xmlns:a16="http://schemas.microsoft.com/office/drawing/2014/main" id="{E98E5845-F969-46CB-833E-484AB3EC387F}"/>
              </a:ext>
            </a:extLst>
          </p:cNvPr>
          <p:cNvGraphicFramePr>
            <a:graphicFrameLocks noGrp="1"/>
          </p:cNvGraphicFramePr>
          <p:nvPr/>
        </p:nvGraphicFramePr>
        <p:xfrm>
          <a:off x="9525000" y="3654701"/>
          <a:ext cx="3109555" cy="154686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049236">
                  <a:extLst>
                    <a:ext uri="{9D8B030D-6E8A-4147-A177-3AD203B41FA5}">
                      <a16:colId xmlns:a16="http://schemas.microsoft.com/office/drawing/2014/main" val="2281371073"/>
                    </a:ext>
                  </a:extLst>
                </a:gridCol>
                <a:gridCol w="686773">
                  <a:extLst>
                    <a:ext uri="{9D8B030D-6E8A-4147-A177-3AD203B41FA5}">
                      <a16:colId xmlns:a16="http://schemas.microsoft.com/office/drawing/2014/main" val="3842376014"/>
                    </a:ext>
                  </a:extLst>
                </a:gridCol>
                <a:gridCol w="686773">
                  <a:extLst>
                    <a:ext uri="{9D8B030D-6E8A-4147-A177-3AD203B41FA5}">
                      <a16:colId xmlns:a16="http://schemas.microsoft.com/office/drawing/2014/main" val="2203268282"/>
                    </a:ext>
                  </a:extLst>
                </a:gridCol>
                <a:gridCol w="686773">
                  <a:extLst>
                    <a:ext uri="{9D8B030D-6E8A-4147-A177-3AD203B41FA5}">
                      <a16:colId xmlns:a16="http://schemas.microsoft.com/office/drawing/2014/main" val="946780086"/>
                    </a:ext>
                  </a:extLst>
                </a:gridCol>
              </a:tblGrid>
              <a:tr h="180975">
                <a:tc gridSpan="4"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sz="12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SNR</a:t>
                      </a:r>
                      <a:endParaRPr lang="en-US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1577758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endParaRPr lang="zh-CN" altLang="en-US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sz="1200" b="0" u="none" strike="noStrike" kern="1200">
                          <a:solidFill>
                            <a:srgbClr val="000000"/>
                          </a:solidFill>
                          <a:effectLst/>
                        </a:rPr>
                        <a:t>test</a:t>
                      </a:r>
                      <a:endParaRPr lang="en-US" sz="1200" b="0" i="0" u="none" strike="noStrike" kern="120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sz="1200" b="0" u="none" strike="noStrike" kern="1200">
                          <a:solidFill>
                            <a:srgbClr val="000000"/>
                          </a:solidFill>
                          <a:effectLst/>
                        </a:rPr>
                        <a:t>simu</a:t>
                      </a:r>
                      <a:endParaRPr lang="en-US" sz="1200" b="0" i="0" u="none" strike="noStrike" kern="120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endParaRPr lang="zh-CN" altLang="en-US" sz="1200" b="0" i="0" u="none" strike="noStrike" kern="120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1827367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sz="1200" b="0" u="none" strike="noStrike" kern="1200">
                          <a:solidFill>
                            <a:srgbClr val="000000"/>
                          </a:solidFill>
                          <a:effectLst/>
                        </a:rPr>
                        <a:t>coil1_core1</a:t>
                      </a:r>
                      <a:endParaRPr lang="en-US" sz="1200" b="0" i="0" u="none" strike="noStrike" kern="120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sz="12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1.23E+01</a:t>
                      </a:r>
                      <a:endParaRPr lang="en-US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altLang="zh-CN" sz="12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14.09472</a:t>
                      </a:r>
                      <a:endParaRPr lang="en-US" altLang="zh-C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altLang="zh-CN" sz="1200" b="0" u="none" strike="noStrike" kern="1200">
                          <a:solidFill>
                            <a:srgbClr val="000000"/>
                          </a:solidFill>
                          <a:effectLst/>
                        </a:rPr>
                        <a:t>12.88%</a:t>
                      </a:r>
                      <a:endParaRPr lang="en-US" altLang="zh-CN" sz="1200" b="0" i="0" u="none" strike="noStrike" kern="120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4241121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sz="1200" b="0" u="none" strike="noStrike" kern="1200">
                          <a:solidFill>
                            <a:srgbClr val="000000"/>
                          </a:solidFill>
                          <a:effectLst/>
                        </a:rPr>
                        <a:t>coil1_core2</a:t>
                      </a:r>
                      <a:endParaRPr lang="en-US" sz="1200" b="0" i="0" u="none" strike="noStrike" kern="120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altLang="zh-CN" sz="12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21.08228</a:t>
                      </a:r>
                      <a:endParaRPr lang="en-US" altLang="zh-C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altLang="zh-CN" sz="12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25.56836</a:t>
                      </a:r>
                      <a:endParaRPr lang="en-US" altLang="zh-C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altLang="zh-CN" sz="1200" b="0" u="none" strike="noStrike" kern="1200">
                          <a:solidFill>
                            <a:srgbClr val="000000"/>
                          </a:solidFill>
                          <a:effectLst/>
                        </a:rPr>
                        <a:t>17.55%</a:t>
                      </a:r>
                      <a:endParaRPr lang="en-US" altLang="zh-CN" sz="1200" b="0" i="0" u="none" strike="noStrike" kern="120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35274607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sz="1200" b="0" u="none" strike="noStrike" kern="1200">
                          <a:solidFill>
                            <a:srgbClr val="000000"/>
                          </a:solidFill>
                          <a:effectLst/>
                        </a:rPr>
                        <a:t>coil2_core1</a:t>
                      </a:r>
                      <a:endParaRPr lang="en-US" sz="1200" b="0" i="0" u="none" strike="noStrike" kern="120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altLang="zh-CN" sz="1200" b="0" u="none" strike="noStrike" kern="1200">
                          <a:solidFill>
                            <a:srgbClr val="000000"/>
                          </a:solidFill>
                          <a:effectLst/>
                        </a:rPr>
                        <a:t>13.81114</a:t>
                      </a:r>
                      <a:endParaRPr lang="en-US" altLang="zh-CN" sz="1200" b="0" i="0" u="none" strike="noStrike" kern="120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altLang="zh-CN" sz="12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15.81662</a:t>
                      </a:r>
                      <a:endParaRPr lang="en-US" altLang="zh-C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altLang="zh-CN" sz="1200" b="0" u="none" strike="noStrike" kern="1200">
                          <a:solidFill>
                            <a:srgbClr val="000000"/>
                          </a:solidFill>
                          <a:effectLst/>
                        </a:rPr>
                        <a:t>12.68%</a:t>
                      </a:r>
                      <a:endParaRPr lang="en-US" altLang="zh-CN" sz="1200" b="0" i="0" u="none" strike="noStrike" kern="120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0062401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sz="1200" b="0" u="none" strike="noStrike" kern="1200">
                          <a:solidFill>
                            <a:srgbClr val="000000"/>
                          </a:solidFill>
                          <a:effectLst/>
                        </a:rPr>
                        <a:t>coil2_core2</a:t>
                      </a:r>
                      <a:endParaRPr lang="en-US" sz="1200" b="0" i="0" u="none" strike="noStrike" kern="120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altLang="zh-CN" sz="1200" b="0" u="none" strike="noStrike" kern="1200">
                          <a:solidFill>
                            <a:srgbClr val="000000"/>
                          </a:solidFill>
                          <a:effectLst/>
                        </a:rPr>
                        <a:t>27.06717</a:t>
                      </a:r>
                      <a:endParaRPr lang="en-US" altLang="zh-CN" sz="1200" b="0" i="0" u="none" strike="noStrike" kern="120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altLang="zh-CN" sz="12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33.85803</a:t>
                      </a:r>
                      <a:endParaRPr lang="en-US" altLang="zh-C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altLang="zh-CN" sz="1200" b="0" u="none" strike="noStrike" kern="1200">
                          <a:solidFill>
                            <a:srgbClr val="000000"/>
                          </a:solidFill>
                          <a:effectLst/>
                        </a:rPr>
                        <a:t>20.06%</a:t>
                      </a:r>
                      <a:endParaRPr lang="en-US" altLang="zh-CN" sz="1200" b="0" i="0" u="none" strike="noStrike" kern="120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3049168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sz="1200" b="0" u="none" strike="noStrike" kern="1200">
                          <a:solidFill>
                            <a:srgbClr val="000000"/>
                          </a:solidFill>
                          <a:effectLst/>
                        </a:rPr>
                        <a:t>coil3_core1</a:t>
                      </a:r>
                      <a:endParaRPr lang="en-US" sz="1200" b="0" i="0" u="none" strike="noStrike" kern="120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altLang="zh-CN" sz="1200" b="0" u="none" strike="noStrike" kern="1200">
                          <a:solidFill>
                            <a:srgbClr val="000000"/>
                          </a:solidFill>
                          <a:effectLst/>
                        </a:rPr>
                        <a:t>14.06472</a:t>
                      </a:r>
                      <a:endParaRPr lang="en-US" altLang="zh-CN" sz="1200" b="0" i="0" u="none" strike="noStrike" kern="120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altLang="zh-CN" sz="12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17.2114</a:t>
                      </a:r>
                      <a:endParaRPr lang="en-US" altLang="zh-C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altLang="zh-CN" sz="12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18.28%</a:t>
                      </a:r>
                      <a:endParaRPr lang="en-US" altLang="zh-C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9827246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sz="1200" b="0" u="none" strike="noStrike" kern="1200">
                          <a:solidFill>
                            <a:srgbClr val="000000"/>
                          </a:solidFill>
                          <a:effectLst/>
                        </a:rPr>
                        <a:t>coil3_core2</a:t>
                      </a:r>
                      <a:endParaRPr lang="en-US" sz="1200" b="0" i="0" u="none" strike="noStrike" kern="120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altLang="zh-CN" sz="1200" b="0" u="none" strike="noStrike" kern="1200">
                          <a:solidFill>
                            <a:srgbClr val="000000"/>
                          </a:solidFill>
                          <a:effectLst/>
                        </a:rPr>
                        <a:t>28.05417</a:t>
                      </a:r>
                      <a:endParaRPr lang="en-US" altLang="zh-CN" sz="1200" b="0" i="0" u="none" strike="noStrike" kern="120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altLang="zh-CN" sz="1200" b="0" u="none" strike="noStrike" kern="1200">
                          <a:solidFill>
                            <a:srgbClr val="000000"/>
                          </a:solidFill>
                          <a:effectLst/>
                        </a:rPr>
                        <a:t>37.06338</a:t>
                      </a:r>
                      <a:endParaRPr lang="en-US" altLang="zh-CN" sz="1200" b="0" i="0" u="none" strike="noStrike" kern="120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altLang="zh-CN" sz="12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24.31%</a:t>
                      </a:r>
                      <a:endParaRPr lang="en-US" altLang="zh-C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354349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05668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739277</TotalTime>
  <Words>2948</Words>
  <Application>Microsoft Office PowerPoint</Application>
  <PresentationFormat>全屏显示(4:3)</PresentationFormat>
  <Paragraphs>837</Paragraphs>
  <Slides>44</Slides>
  <Notes>8</Notes>
  <HiddenSlides>5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44</vt:i4>
      </vt:variant>
    </vt:vector>
  </HeadingPairs>
  <TitlesOfParts>
    <vt:vector size="52" baseType="lpstr">
      <vt:lpstr>等线</vt:lpstr>
      <vt:lpstr>等线 Light</vt:lpstr>
      <vt:lpstr>黑体</vt:lpstr>
      <vt:lpstr>Arial</vt:lpstr>
      <vt:lpstr>Cambria Math</vt:lpstr>
      <vt:lpstr>Times New Roman</vt:lpstr>
      <vt:lpstr>Wingdings</vt:lpstr>
      <vt:lpstr>Office 主题​​</vt:lpstr>
      <vt:lpstr>磁芯线圈测试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磁芯线圈设计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多通道复用结果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yechangqing</cp:lastModifiedBy>
  <cp:revision>8858</cp:revision>
  <cp:lastPrinted>2023-09-04T07:35:07Z</cp:lastPrinted>
  <dcterms:created xsi:type="dcterms:W3CDTF">1601-01-01T00:00:00Z</dcterms:created>
  <dcterms:modified xsi:type="dcterms:W3CDTF">2026-01-13T07:50:28Z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